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338" r:id="rId2"/>
    <p:sldId id="314" r:id="rId3"/>
    <p:sldId id="395" r:id="rId4"/>
    <p:sldId id="316" r:id="rId5"/>
    <p:sldId id="317" r:id="rId6"/>
    <p:sldId id="389" r:id="rId7"/>
    <p:sldId id="319" r:id="rId8"/>
    <p:sldId id="320" r:id="rId9"/>
    <p:sldId id="321" r:id="rId10"/>
    <p:sldId id="322" r:id="rId11"/>
    <p:sldId id="323" r:id="rId12"/>
    <p:sldId id="400" r:id="rId13"/>
    <p:sldId id="366" r:id="rId14"/>
    <p:sldId id="325" r:id="rId15"/>
    <p:sldId id="326" r:id="rId16"/>
    <p:sldId id="327" r:id="rId17"/>
    <p:sldId id="363" r:id="rId18"/>
    <p:sldId id="390" r:id="rId19"/>
    <p:sldId id="353" r:id="rId20"/>
    <p:sldId id="392" r:id="rId21"/>
    <p:sldId id="393" r:id="rId22"/>
    <p:sldId id="394" r:id="rId23"/>
    <p:sldId id="368" r:id="rId24"/>
    <p:sldId id="416" r:id="rId25"/>
    <p:sldId id="412" r:id="rId26"/>
    <p:sldId id="413" r:id="rId27"/>
    <p:sldId id="414" r:id="rId28"/>
    <p:sldId id="415" r:id="rId29"/>
    <p:sldId id="417" r:id="rId30"/>
    <p:sldId id="418" r:id="rId31"/>
    <p:sldId id="419" r:id="rId32"/>
    <p:sldId id="420" r:id="rId33"/>
    <p:sldId id="421" r:id="rId34"/>
    <p:sldId id="422" r:id="rId35"/>
    <p:sldId id="411" r:id="rId36"/>
    <p:sldId id="401" r:id="rId37"/>
    <p:sldId id="402" r:id="rId38"/>
    <p:sldId id="403" r:id="rId39"/>
    <p:sldId id="404" r:id="rId40"/>
    <p:sldId id="405" r:id="rId41"/>
    <p:sldId id="406" r:id="rId42"/>
    <p:sldId id="407" r:id="rId43"/>
    <p:sldId id="408" r:id="rId44"/>
    <p:sldId id="409" r:id="rId45"/>
    <p:sldId id="410" r:id="rId46"/>
    <p:sldId id="287" r:id="rId47"/>
  </p:sldIdLst>
  <p:sldSz cx="9144000" cy="6858000" type="screen4x3"/>
  <p:notesSz cx="6794500" cy="9931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5D83EE9-1693-4F0D-8F1B-936139A9492F}"/>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F6E587EE-2107-4732-858C-F88C375B994F}"/>
              </a:ext>
            </a:extLst>
          </p:cNvPr>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FC2C735-D0CE-4D6A-9B6F-B73A780C1CEB}" type="datetimeFigureOut">
              <a:rPr lang="en-US" altLang="en-US"/>
              <a:pPr/>
              <a:t>3/4/2020</a:t>
            </a:fld>
            <a:endParaRPr lang="en-US" altLang="en-US"/>
          </a:p>
        </p:txBody>
      </p:sp>
      <p:sp>
        <p:nvSpPr>
          <p:cNvPr id="4" name="Footer Placeholder 3">
            <a:extLst>
              <a:ext uri="{FF2B5EF4-FFF2-40B4-BE49-F238E27FC236}">
                <a16:creationId xmlns:a16="http://schemas.microsoft.com/office/drawing/2014/main" xmlns="" id="{DCCFDAB7-C2F7-406C-9648-D34E2A35A36C}"/>
              </a:ext>
            </a:extLst>
          </p:cNvPr>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55BB27FB-83A1-4613-800C-EB4E746E555E}"/>
              </a:ext>
            </a:extLst>
          </p:cNvPr>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683F6E4-271F-438D-B380-84D34DBF65FE}"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EDB653F-E4AC-4FBF-A7FA-9A22D994D84A}"/>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ZA"/>
          </a:p>
        </p:txBody>
      </p:sp>
      <p:sp>
        <p:nvSpPr>
          <p:cNvPr id="3" name="Date Placeholder 2">
            <a:extLst>
              <a:ext uri="{FF2B5EF4-FFF2-40B4-BE49-F238E27FC236}">
                <a16:creationId xmlns:a16="http://schemas.microsoft.com/office/drawing/2014/main" xmlns="" id="{3EC97EAD-C381-4E52-8114-0AD694495A3F}"/>
              </a:ext>
            </a:extLst>
          </p:cNvPr>
          <p:cNvSpPr>
            <a:spLocks noGrp="1"/>
          </p:cNvSpPr>
          <p:nvPr>
            <p:ph type="dt" idx="1"/>
          </p:nvPr>
        </p:nvSpPr>
        <p:spPr>
          <a:xfrm>
            <a:off x="3848100" y="0"/>
            <a:ext cx="2944813"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77777C4-1C55-4E42-9D11-8739C55BC0F7}" type="datetimeFigureOut">
              <a:rPr lang="en-ZA" altLang="en-US"/>
              <a:pPr/>
              <a:t>2020/03/04</a:t>
            </a:fld>
            <a:endParaRPr lang="en-ZA" altLang="en-US"/>
          </a:p>
        </p:txBody>
      </p:sp>
      <p:sp>
        <p:nvSpPr>
          <p:cNvPr id="4" name="Slide Image Placeholder 3">
            <a:extLst>
              <a:ext uri="{FF2B5EF4-FFF2-40B4-BE49-F238E27FC236}">
                <a16:creationId xmlns:a16="http://schemas.microsoft.com/office/drawing/2014/main" xmlns="" id="{8D7280F2-E0B6-4F00-819B-2140EB82752F}"/>
              </a:ext>
            </a:extLst>
          </p:cNvPr>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xmlns="" id="{17DA863C-81CC-4760-BF5C-4AC4E77020A5}"/>
              </a:ext>
            </a:extLst>
          </p:cNvPr>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2A313E58-4C9A-4803-9239-A1EFC119EF18}"/>
              </a:ext>
            </a:extLst>
          </p:cNvPr>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ZA"/>
          </a:p>
        </p:txBody>
      </p:sp>
      <p:sp>
        <p:nvSpPr>
          <p:cNvPr id="7" name="Slide Number Placeholder 6">
            <a:extLst>
              <a:ext uri="{FF2B5EF4-FFF2-40B4-BE49-F238E27FC236}">
                <a16:creationId xmlns:a16="http://schemas.microsoft.com/office/drawing/2014/main" xmlns="" id="{F1D92289-95E0-4B25-A3CF-5567D653CAA8}"/>
              </a:ext>
            </a:extLst>
          </p:cNvPr>
          <p:cNvSpPr>
            <a:spLocks noGrp="1"/>
          </p:cNvSpPr>
          <p:nvPr>
            <p:ph type="sldNum" sz="quarter" idx="5"/>
          </p:nvPr>
        </p:nvSpPr>
        <p:spPr>
          <a:xfrm>
            <a:off x="3848100" y="9432925"/>
            <a:ext cx="2944813"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D3B57AC-37B6-48CA-B5C9-8D4EDFDD17BB}" type="slidenum">
              <a:rPr lang="en-ZA" altLang="en-US"/>
              <a:pPr/>
              <a:t>‹#›</a:t>
            </a:fld>
            <a:endParaRPr lang="en-ZA"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xmlns="" id="{C45B2CB4-A512-4619-81A5-9A163B4A9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6" name="Notes Placeholder 2">
            <a:extLst>
              <a:ext uri="{FF2B5EF4-FFF2-40B4-BE49-F238E27FC236}">
                <a16:creationId xmlns:a16="http://schemas.microsoft.com/office/drawing/2014/main" xmlns="" id="{829837D3-A3C8-4FA9-8F86-19C26B820A2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6387" name="Footer Placeholder 1">
            <a:extLst>
              <a:ext uri="{FF2B5EF4-FFF2-40B4-BE49-F238E27FC236}">
                <a16:creationId xmlns:a16="http://schemas.microsoft.com/office/drawing/2014/main" xmlns="" id="{998BCCE8-1D82-4C37-943B-44D46F338973}"/>
              </a:ext>
            </a:extLst>
          </p:cNvPr>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pPr>
            <a:endParaRPr lang="en-Z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6164766B-9B2D-4D9A-9100-5F93724A86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a:extLst>
              <a:ext uri="{FF2B5EF4-FFF2-40B4-BE49-F238E27FC236}">
                <a16:creationId xmlns:a16="http://schemas.microsoft.com/office/drawing/2014/main" xmlns="" id="{E117E5EE-A5EF-479E-9647-B273F5B4DED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xmlns="" id="{3D3C4144-FEA7-492C-9ACE-87B7981B119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EA4F93BA-39A3-4490-B2E6-E861DA30187B}" type="slidenum">
              <a:rPr lang="en-ZA" altLang="en-US" sz="1200"/>
              <a:pPr/>
              <a:t>5</a:t>
            </a:fld>
            <a:endParaRPr lang="en-Z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xmlns="" id="{B3C8D83D-2D90-4164-85E5-5A0F91F8D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xmlns="" id="{B16C6A1F-8359-4060-A3EA-BC9231BA263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xmlns="" id="{42B7FA93-60DB-4894-A635-DF98F507329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3310AE4-2688-4FD0-AC41-B8C9E5730367}" type="slidenum">
              <a:rPr lang="en-ZA" altLang="en-US" sz="1200"/>
              <a:pPr/>
              <a:t>8</a:t>
            </a:fld>
            <a:endParaRPr lang="en-Z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xmlns="" id="{D313F22A-68BE-49FD-BF2D-07ED7AB492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a:extLst>
              <a:ext uri="{FF2B5EF4-FFF2-40B4-BE49-F238E27FC236}">
                <a16:creationId xmlns:a16="http://schemas.microsoft.com/office/drawing/2014/main" xmlns="" id="{153BD176-504C-4778-8F76-F341A5643A0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xmlns="" id="{C64E9102-7BB0-48EA-AAAF-EFE5A8AAC53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8A6DAC2-8B81-4211-ADC6-61C1245BB350}" type="slidenum">
              <a:rPr lang="en-ZA" altLang="en-US" sz="1200"/>
              <a:pPr/>
              <a:t>15</a:t>
            </a:fld>
            <a:endParaRPr lang="en-Z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23307A26-375D-47DC-87C1-04715F3BE376}"/>
              </a:ext>
            </a:extLst>
          </p:cNvPr>
          <p:cNvSpPr>
            <a:spLocks noGrp="1"/>
          </p:cNvSpPr>
          <p:nvPr>
            <p:ph type="dt" sz="half" idx="10"/>
          </p:nvPr>
        </p:nvSpPr>
        <p:spPr/>
        <p:txBody>
          <a:bodyPr/>
          <a:lstStyle>
            <a:lvl1pPr>
              <a:defRPr/>
            </a:lvl1pPr>
          </a:lstStyle>
          <a:p>
            <a:fld id="{7F27181A-BC20-4093-84C8-CE750E012C59}"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C19A4992-980E-4EEA-9D65-CA148F5B9B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95A7599-BF68-46A1-BF8F-94D3410168D7}"/>
              </a:ext>
            </a:extLst>
          </p:cNvPr>
          <p:cNvSpPr>
            <a:spLocks noGrp="1"/>
          </p:cNvSpPr>
          <p:nvPr>
            <p:ph type="sldNum" sz="quarter" idx="12"/>
          </p:nvPr>
        </p:nvSpPr>
        <p:spPr/>
        <p:txBody>
          <a:bodyPr/>
          <a:lstStyle>
            <a:lvl1pPr>
              <a:defRPr/>
            </a:lvl1pPr>
          </a:lstStyle>
          <a:p>
            <a:fld id="{883B8007-426A-450C-99E4-82947CFD5BD3}" type="slidenum">
              <a:rPr lang="en-US" altLang="en-US"/>
              <a:pPr/>
              <a:t>‹#›</a:t>
            </a:fld>
            <a:endParaRPr lang="en-US" altLang="en-US"/>
          </a:p>
        </p:txBody>
      </p:sp>
    </p:spTree>
    <p:extLst>
      <p:ext uri="{BB962C8B-B14F-4D97-AF65-F5344CB8AC3E}">
        <p14:creationId xmlns:p14="http://schemas.microsoft.com/office/powerpoint/2010/main" xmlns="" val="403808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9FB070-0351-4BAF-AA78-720B67A434ED}"/>
              </a:ext>
            </a:extLst>
          </p:cNvPr>
          <p:cNvSpPr>
            <a:spLocks noGrp="1"/>
          </p:cNvSpPr>
          <p:nvPr>
            <p:ph type="dt" sz="half" idx="10"/>
          </p:nvPr>
        </p:nvSpPr>
        <p:spPr/>
        <p:txBody>
          <a:bodyPr/>
          <a:lstStyle>
            <a:lvl1pPr>
              <a:defRPr/>
            </a:lvl1pPr>
          </a:lstStyle>
          <a:p>
            <a:fld id="{B7D73D57-824C-48F9-BE6A-44D8D97C3137}"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A23B178D-92F7-41F6-A0DA-5B64E02456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2A89CD7-3D34-424E-8C3F-2F2B7554D5DE}"/>
              </a:ext>
            </a:extLst>
          </p:cNvPr>
          <p:cNvSpPr>
            <a:spLocks noGrp="1"/>
          </p:cNvSpPr>
          <p:nvPr>
            <p:ph type="sldNum" sz="quarter" idx="12"/>
          </p:nvPr>
        </p:nvSpPr>
        <p:spPr/>
        <p:txBody>
          <a:bodyPr/>
          <a:lstStyle>
            <a:lvl1pPr>
              <a:defRPr/>
            </a:lvl1pPr>
          </a:lstStyle>
          <a:p>
            <a:fld id="{286E65C8-EDCB-4E7E-905D-E40DEE20B05D}" type="slidenum">
              <a:rPr lang="en-US" altLang="en-US"/>
              <a:pPr/>
              <a:t>‹#›</a:t>
            </a:fld>
            <a:endParaRPr lang="en-US" altLang="en-US"/>
          </a:p>
        </p:txBody>
      </p:sp>
    </p:spTree>
    <p:extLst>
      <p:ext uri="{BB962C8B-B14F-4D97-AF65-F5344CB8AC3E}">
        <p14:creationId xmlns:p14="http://schemas.microsoft.com/office/powerpoint/2010/main" xmlns="" val="3888667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412E1-9C18-4273-BBC9-DCEFBEBAF7E5}"/>
              </a:ext>
            </a:extLst>
          </p:cNvPr>
          <p:cNvSpPr>
            <a:spLocks noGrp="1"/>
          </p:cNvSpPr>
          <p:nvPr>
            <p:ph type="dt" sz="half" idx="10"/>
          </p:nvPr>
        </p:nvSpPr>
        <p:spPr/>
        <p:txBody>
          <a:bodyPr/>
          <a:lstStyle>
            <a:lvl1pPr>
              <a:defRPr/>
            </a:lvl1pPr>
          </a:lstStyle>
          <a:p>
            <a:fld id="{326851D8-87E2-4D7A-9A9F-0246EB1AA96D}"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608ACF49-54F4-4200-9695-A49931CBDB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AA33982-B078-455C-86B4-E5DA7BA95907}"/>
              </a:ext>
            </a:extLst>
          </p:cNvPr>
          <p:cNvSpPr>
            <a:spLocks noGrp="1"/>
          </p:cNvSpPr>
          <p:nvPr>
            <p:ph type="sldNum" sz="quarter" idx="12"/>
          </p:nvPr>
        </p:nvSpPr>
        <p:spPr/>
        <p:txBody>
          <a:bodyPr/>
          <a:lstStyle>
            <a:lvl1pPr>
              <a:defRPr/>
            </a:lvl1pPr>
          </a:lstStyle>
          <a:p>
            <a:fld id="{8EC5B1AB-36CC-425E-8C36-5A269BA6401C}" type="slidenum">
              <a:rPr lang="en-US" altLang="en-US"/>
              <a:pPr/>
              <a:t>‹#›</a:t>
            </a:fld>
            <a:endParaRPr lang="en-US" altLang="en-US"/>
          </a:p>
        </p:txBody>
      </p:sp>
    </p:spTree>
    <p:extLst>
      <p:ext uri="{BB962C8B-B14F-4D97-AF65-F5344CB8AC3E}">
        <p14:creationId xmlns:p14="http://schemas.microsoft.com/office/powerpoint/2010/main" xmlns="" val="85077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39381F-64F0-4535-AC91-75EDACBB107C}"/>
              </a:ext>
            </a:extLst>
          </p:cNvPr>
          <p:cNvSpPr>
            <a:spLocks noGrp="1"/>
          </p:cNvSpPr>
          <p:nvPr>
            <p:ph type="dt" sz="half" idx="10"/>
          </p:nvPr>
        </p:nvSpPr>
        <p:spPr/>
        <p:txBody>
          <a:bodyPr/>
          <a:lstStyle>
            <a:lvl1pPr>
              <a:defRPr/>
            </a:lvl1pPr>
          </a:lstStyle>
          <a:p>
            <a:fld id="{08369790-4C51-446D-B882-ACFE86D79BD0}"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BE525919-56B6-424A-9E98-571CC3AD0C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08AA0A3-B03B-4531-844F-F9C33163589F}"/>
              </a:ext>
            </a:extLst>
          </p:cNvPr>
          <p:cNvSpPr>
            <a:spLocks noGrp="1"/>
          </p:cNvSpPr>
          <p:nvPr>
            <p:ph type="sldNum" sz="quarter" idx="12"/>
          </p:nvPr>
        </p:nvSpPr>
        <p:spPr/>
        <p:txBody>
          <a:bodyPr/>
          <a:lstStyle>
            <a:lvl1pPr>
              <a:defRPr/>
            </a:lvl1pPr>
          </a:lstStyle>
          <a:p>
            <a:fld id="{9EC2D092-1020-4838-9406-6A85ECCE5AD2}" type="slidenum">
              <a:rPr lang="en-US" altLang="en-US"/>
              <a:pPr/>
              <a:t>‹#›</a:t>
            </a:fld>
            <a:endParaRPr lang="en-US" altLang="en-US"/>
          </a:p>
        </p:txBody>
      </p:sp>
    </p:spTree>
    <p:extLst>
      <p:ext uri="{BB962C8B-B14F-4D97-AF65-F5344CB8AC3E}">
        <p14:creationId xmlns:p14="http://schemas.microsoft.com/office/powerpoint/2010/main" xmlns="" val="185536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E38E3BB-80DF-46AB-BD7F-7836061DB5EA}"/>
              </a:ext>
            </a:extLst>
          </p:cNvPr>
          <p:cNvSpPr>
            <a:spLocks noGrp="1"/>
          </p:cNvSpPr>
          <p:nvPr>
            <p:ph type="dt" sz="half" idx="10"/>
          </p:nvPr>
        </p:nvSpPr>
        <p:spPr/>
        <p:txBody>
          <a:bodyPr/>
          <a:lstStyle>
            <a:lvl1pPr>
              <a:defRPr/>
            </a:lvl1pPr>
          </a:lstStyle>
          <a:p>
            <a:fld id="{92030B2B-83ED-476F-AD32-BCC5ED737BBA}"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9CB72FBE-7217-4599-B4BE-B56C2302E2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64D888D-AFB1-4449-856B-D33B8EFC05DB}"/>
              </a:ext>
            </a:extLst>
          </p:cNvPr>
          <p:cNvSpPr>
            <a:spLocks noGrp="1"/>
          </p:cNvSpPr>
          <p:nvPr>
            <p:ph type="sldNum" sz="quarter" idx="12"/>
          </p:nvPr>
        </p:nvSpPr>
        <p:spPr/>
        <p:txBody>
          <a:bodyPr/>
          <a:lstStyle>
            <a:lvl1pPr>
              <a:defRPr/>
            </a:lvl1pPr>
          </a:lstStyle>
          <a:p>
            <a:fld id="{345BD83F-7D5A-46C7-8D66-86FFAD85D3AF}" type="slidenum">
              <a:rPr lang="en-US" altLang="en-US"/>
              <a:pPr/>
              <a:t>‹#›</a:t>
            </a:fld>
            <a:endParaRPr lang="en-US" altLang="en-US"/>
          </a:p>
        </p:txBody>
      </p:sp>
    </p:spTree>
    <p:extLst>
      <p:ext uri="{BB962C8B-B14F-4D97-AF65-F5344CB8AC3E}">
        <p14:creationId xmlns:p14="http://schemas.microsoft.com/office/powerpoint/2010/main" xmlns="" val="329857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8B64F9C1-83B7-4E8D-B0B2-B0DACBE7F889}"/>
              </a:ext>
            </a:extLst>
          </p:cNvPr>
          <p:cNvSpPr>
            <a:spLocks noGrp="1"/>
          </p:cNvSpPr>
          <p:nvPr>
            <p:ph type="dt" sz="half" idx="10"/>
          </p:nvPr>
        </p:nvSpPr>
        <p:spPr/>
        <p:txBody>
          <a:bodyPr/>
          <a:lstStyle>
            <a:lvl1pPr>
              <a:defRPr/>
            </a:lvl1pPr>
          </a:lstStyle>
          <a:p>
            <a:fld id="{D3053EFE-EB11-4841-9D58-D353C18FB477}" type="datetime1">
              <a:rPr lang="en-US" altLang="en-US"/>
              <a:pPr/>
              <a:t>3/4/2020</a:t>
            </a:fld>
            <a:endParaRPr lang="en-US" altLang="en-US"/>
          </a:p>
        </p:txBody>
      </p:sp>
      <p:sp>
        <p:nvSpPr>
          <p:cNvPr id="6" name="Footer Placeholder 4">
            <a:extLst>
              <a:ext uri="{FF2B5EF4-FFF2-40B4-BE49-F238E27FC236}">
                <a16:creationId xmlns:a16="http://schemas.microsoft.com/office/drawing/2014/main" xmlns="" id="{C4B405C1-D2CB-473D-860D-09C07D8A7A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F993B3F-6645-4965-BE77-556D0C4A85D1}"/>
              </a:ext>
            </a:extLst>
          </p:cNvPr>
          <p:cNvSpPr>
            <a:spLocks noGrp="1"/>
          </p:cNvSpPr>
          <p:nvPr>
            <p:ph type="sldNum" sz="quarter" idx="12"/>
          </p:nvPr>
        </p:nvSpPr>
        <p:spPr/>
        <p:txBody>
          <a:bodyPr/>
          <a:lstStyle>
            <a:lvl1pPr>
              <a:defRPr/>
            </a:lvl1pPr>
          </a:lstStyle>
          <a:p>
            <a:fld id="{BF12A13B-6CCA-4106-B71F-680C52CE7711}" type="slidenum">
              <a:rPr lang="en-US" altLang="en-US"/>
              <a:pPr/>
              <a:t>‹#›</a:t>
            </a:fld>
            <a:endParaRPr lang="en-US" altLang="en-US"/>
          </a:p>
        </p:txBody>
      </p:sp>
    </p:spTree>
    <p:extLst>
      <p:ext uri="{BB962C8B-B14F-4D97-AF65-F5344CB8AC3E}">
        <p14:creationId xmlns:p14="http://schemas.microsoft.com/office/powerpoint/2010/main" xmlns="" val="358070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ACC6D76-D22E-4B81-B728-5109D3BFF605}"/>
              </a:ext>
            </a:extLst>
          </p:cNvPr>
          <p:cNvSpPr>
            <a:spLocks noGrp="1"/>
          </p:cNvSpPr>
          <p:nvPr>
            <p:ph type="dt" sz="half" idx="10"/>
          </p:nvPr>
        </p:nvSpPr>
        <p:spPr/>
        <p:txBody>
          <a:bodyPr/>
          <a:lstStyle>
            <a:lvl1pPr>
              <a:defRPr/>
            </a:lvl1pPr>
          </a:lstStyle>
          <a:p>
            <a:fld id="{E56E2666-856A-4C8D-A420-88D763EB9EB4}" type="datetime1">
              <a:rPr lang="en-US" altLang="en-US"/>
              <a:pPr/>
              <a:t>3/4/2020</a:t>
            </a:fld>
            <a:endParaRPr lang="en-US" altLang="en-US"/>
          </a:p>
        </p:txBody>
      </p:sp>
      <p:sp>
        <p:nvSpPr>
          <p:cNvPr id="8" name="Footer Placeholder 4">
            <a:extLst>
              <a:ext uri="{FF2B5EF4-FFF2-40B4-BE49-F238E27FC236}">
                <a16:creationId xmlns:a16="http://schemas.microsoft.com/office/drawing/2014/main" xmlns="" id="{E5C2D559-5FD8-47D7-9CE3-C5E2372F57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5291CF7-20B8-4843-86EC-503D3C92D023}"/>
              </a:ext>
            </a:extLst>
          </p:cNvPr>
          <p:cNvSpPr>
            <a:spLocks noGrp="1"/>
          </p:cNvSpPr>
          <p:nvPr>
            <p:ph type="sldNum" sz="quarter" idx="12"/>
          </p:nvPr>
        </p:nvSpPr>
        <p:spPr/>
        <p:txBody>
          <a:bodyPr/>
          <a:lstStyle>
            <a:lvl1pPr>
              <a:defRPr/>
            </a:lvl1pPr>
          </a:lstStyle>
          <a:p>
            <a:fld id="{A9670A92-F749-4409-BF5A-39336B30CDDA}" type="slidenum">
              <a:rPr lang="en-US" altLang="en-US"/>
              <a:pPr/>
              <a:t>‹#›</a:t>
            </a:fld>
            <a:endParaRPr lang="en-US" altLang="en-US"/>
          </a:p>
        </p:txBody>
      </p:sp>
    </p:spTree>
    <p:extLst>
      <p:ext uri="{BB962C8B-B14F-4D97-AF65-F5344CB8AC3E}">
        <p14:creationId xmlns:p14="http://schemas.microsoft.com/office/powerpoint/2010/main" xmlns="" val="108377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AC72395-7727-45F0-A9C6-B20A924E502B}"/>
              </a:ext>
            </a:extLst>
          </p:cNvPr>
          <p:cNvSpPr>
            <a:spLocks noGrp="1"/>
          </p:cNvSpPr>
          <p:nvPr>
            <p:ph type="dt" sz="half" idx="10"/>
          </p:nvPr>
        </p:nvSpPr>
        <p:spPr/>
        <p:txBody>
          <a:bodyPr/>
          <a:lstStyle>
            <a:lvl1pPr>
              <a:defRPr/>
            </a:lvl1pPr>
          </a:lstStyle>
          <a:p>
            <a:fld id="{D0771043-AEEC-475F-836A-A74881F4A653}" type="datetime1">
              <a:rPr lang="en-US" altLang="en-US"/>
              <a:pPr/>
              <a:t>3/4/2020</a:t>
            </a:fld>
            <a:endParaRPr lang="en-US" altLang="en-US"/>
          </a:p>
        </p:txBody>
      </p:sp>
      <p:sp>
        <p:nvSpPr>
          <p:cNvPr id="4" name="Footer Placeholder 4">
            <a:extLst>
              <a:ext uri="{FF2B5EF4-FFF2-40B4-BE49-F238E27FC236}">
                <a16:creationId xmlns:a16="http://schemas.microsoft.com/office/drawing/2014/main" xmlns="" id="{C6FB5478-CBFF-49DB-897E-C64983F945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89E4A896-60FB-4E0A-8036-A1CF0F5A0D34}"/>
              </a:ext>
            </a:extLst>
          </p:cNvPr>
          <p:cNvSpPr>
            <a:spLocks noGrp="1"/>
          </p:cNvSpPr>
          <p:nvPr>
            <p:ph type="sldNum" sz="quarter" idx="12"/>
          </p:nvPr>
        </p:nvSpPr>
        <p:spPr/>
        <p:txBody>
          <a:bodyPr/>
          <a:lstStyle>
            <a:lvl1pPr>
              <a:defRPr/>
            </a:lvl1pPr>
          </a:lstStyle>
          <a:p>
            <a:fld id="{0B442DE3-B3E5-4CF7-8E19-0D1901BAD56F}" type="slidenum">
              <a:rPr lang="en-US" altLang="en-US"/>
              <a:pPr/>
              <a:t>‹#›</a:t>
            </a:fld>
            <a:endParaRPr lang="en-US" altLang="en-US"/>
          </a:p>
        </p:txBody>
      </p:sp>
    </p:spTree>
    <p:extLst>
      <p:ext uri="{BB962C8B-B14F-4D97-AF65-F5344CB8AC3E}">
        <p14:creationId xmlns:p14="http://schemas.microsoft.com/office/powerpoint/2010/main" xmlns="" val="51156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D70D044B-B37C-4ED6-8C99-EFD9FFE0AA54}"/>
              </a:ext>
            </a:extLst>
          </p:cNvPr>
          <p:cNvSpPr>
            <a:spLocks noGrp="1"/>
          </p:cNvSpPr>
          <p:nvPr>
            <p:ph type="dt" sz="half" idx="10"/>
          </p:nvPr>
        </p:nvSpPr>
        <p:spPr/>
        <p:txBody>
          <a:bodyPr/>
          <a:lstStyle>
            <a:lvl1pPr>
              <a:defRPr/>
            </a:lvl1pPr>
          </a:lstStyle>
          <a:p>
            <a:fld id="{E183238E-CB60-41D2-AFF0-7E77E1D08A38}" type="datetime1">
              <a:rPr lang="en-US" altLang="en-US"/>
              <a:pPr/>
              <a:t>3/4/2020</a:t>
            </a:fld>
            <a:endParaRPr lang="en-US" altLang="en-US"/>
          </a:p>
        </p:txBody>
      </p:sp>
      <p:sp>
        <p:nvSpPr>
          <p:cNvPr id="3" name="Footer Placeholder 4">
            <a:extLst>
              <a:ext uri="{FF2B5EF4-FFF2-40B4-BE49-F238E27FC236}">
                <a16:creationId xmlns:a16="http://schemas.microsoft.com/office/drawing/2014/main" xmlns="" id="{745CE253-F9D9-4969-A73E-8254E5D72B1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9C3EA2D-9D1C-4985-BE24-FBE795A9AAAE}"/>
              </a:ext>
            </a:extLst>
          </p:cNvPr>
          <p:cNvSpPr>
            <a:spLocks noGrp="1"/>
          </p:cNvSpPr>
          <p:nvPr>
            <p:ph type="sldNum" sz="quarter" idx="12"/>
          </p:nvPr>
        </p:nvSpPr>
        <p:spPr/>
        <p:txBody>
          <a:bodyPr/>
          <a:lstStyle>
            <a:lvl1pPr>
              <a:defRPr/>
            </a:lvl1pPr>
          </a:lstStyle>
          <a:p>
            <a:fld id="{5193F7D1-87AB-4609-962F-044ED88F0D23}" type="slidenum">
              <a:rPr lang="en-US" altLang="en-US"/>
              <a:pPr/>
              <a:t>‹#›</a:t>
            </a:fld>
            <a:endParaRPr lang="en-US" altLang="en-US"/>
          </a:p>
        </p:txBody>
      </p:sp>
    </p:spTree>
    <p:extLst>
      <p:ext uri="{BB962C8B-B14F-4D97-AF65-F5344CB8AC3E}">
        <p14:creationId xmlns:p14="http://schemas.microsoft.com/office/powerpoint/2010/main" xmlns="" val="38775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3F0A851-9619-4279-AA20-59539BDA79D6}"/>
              </a:ext>
            </a:extLst>
          </p:cNvPr>
          <p:cNvSpPr>
            <a:spLocks noGrp="1"/>
          </p:cNvSpPr>
          <p:nvPr>
            <p:ph type="dt" sz="half" idx="10"/>
          </p:nvPr>
        </p:nvSpPr>
        <p:spPr/>
        <p:txBody>
          <a:bodyPr/>
          <a:lstStyle>
            <a:lvl1pPr>
              <a:defRPr/>
            </a:lvl1pPr>
          </a:lstStyle>
          <a:p>
            <a:fld id="{557A66F4-1F59-4B52-AB7D-05F9B9E9BD24}" type="datetime1">
              <a:rPr lang="en-US" altLang="en-US"/>
              <a:pPr/>
              <a:t>3/4/2020</a:t>
            </a:fld>
            <a:endParaRPr lang="en-US" altLang="en-US"/>
          </a:p>
        </p:txBody>
      </p:sp>
      <p:sp>
        <p:nvSpPr>
          <p:cNvPr id="6" name="Footer Placeholder 4">
            <a:extLst>
              <a:ext uri="{FF2B5EF4-FFF2-40B4-BE49-F238E27FC236}">
                <a16:creationId xmlns:a16="http://schemas.microsoft.com/office/drawing/2014/main" xmlns="" id="{D78087D2-8B04-485F-9B5E-52B38C77E1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364697C-F02F-40B3-ACAC-5852D8C21910}"/>
              </a:ext>
            </a:extLst>
          </p:cNvPr>
          <p:cNvSpPr>
            <a:spLocks noGrp="1"/>
          </p:cNvSpPr>
          <p:nvPr>
            <p:ph type="sldNum" sz="quarter" idx="12"/>
          </p:nvPr>
        </p:nvSpPr>
        <p:spPr/>
        <p:txBody>
          <a:bodyPr/>
          <a:lstStyle>
            <a:lvl1pPr>
              <a:defRPr/>
            </a:lvl1pPr>
          </a:lstStyle>
          <a:p>
            <a:fld id="{C0E2AE4A-A19C-4FA4-8DA1-D32FA4E352E3}" type="slidenum">
              <a:rPr lang="en-US" altLang="en-US"/>
              <a:pPr/>
              <a:t>‹#›</a:t>
            </a:fld>
            <a:endParaRPr lang="en-US" altLang="en-US"/>
          </a:p>
        </p:txBody>
      </p:sp>
    </p:spTree>
    <p:extLst>
      <p:ext uri="{BB962C8B-B14F-4D97-AF65-F5344CB8AC3E}">
        <p14:creationId xmlns:p14="http://schemas.microsoft.com/office/powerpoint/2010/main" xmlns="" val="102856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C73CA67-155F-43FF-834F-D8A5084B9248}"/>
              </a:ext>
            </a:extLst>
          </p:cNvPr>
          <p:cNvSpPr>
            <a:spLocks noGrp="1"/>
          </p:cNvSpPr>
          <p:nvPr>
            <p:ph type="dt" sz="half" idx="10"/>
          </p:nvPr>
        </p:nvSpPr>
        <p:spPr/>
        <p:txBody>
          <a:bodyPr/>
          <a:lstStyle>
            <a:lvl1pPr>
              <a:defRPr/>
            </a:lvl1pPr>
          </a:lstStyle>
          <a:p>
            <a:fld id="{B8962D15-4EA8-4920-B4AF-3FC4AA666C58}" type="datetime1">
              <a:rPr lang="en-US" altLang="en-US"/>
              <a:pPr/>
              <a:t>3/4/2020</a:t>
            </a:fld>
            <a:endParaRPr lang="en-US" altLang="en-US"/>
          </a:p>
        </p:txBody>
      </p:sp>
      <p:sp>
        <p:nvSpPr>
          <p:cNvPr id="6" name="Footer Placeholder 4">
            <a:extLst>
              <a:ext uri="{FF2B5EF4-FFF2-40B4-BE49-F238E27FC236}">
                <a16:creationId xmlns:a16="http://schemas.microsoft.com/office/drawing/2014/main" xmlns="" id="{3F6D1C0C-443E-4860-82FA-143DB2E556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39D3CCF-E7D2-4585-9A0B-64F7058D6A8D}"/>
              </a:ext>
            </a:extLst>
          </p:cNvPr>
          <p:cNvSpPr>
            <a:spLocks noGrp="1"/>
          </p:cNvSpPr>
          <p:nvPr>
            <p:ph type="sldNum" sz="quarter" idx="12"/>
          </p:nvPr>
        </p:nvSpPr>
        <p:spPr/>
        <p:txBody>
          <a:bodyPr/>
          <a:lstStyle>
            <a:lvl1pPr>
              <a:defRPr/>
            </a:lvl1pPr>
          </a:lstStyle>
          <a:p>
            <a:fld id="{F3242966-54E8-4344-B666-7D6C68AE4045}" type="slidenum">
              <a:rPr lang="en-US" altLang="en-US"/>
              <a:pPr/>
              <a:t>‹#›</a:t>
            </a:fld>
            <a:endParaRPr lang="en-US" altLang="en-US"/>
          </a:p>
        </p:txBody>
      </p:sp>
    </p:spTree>
    <p:extLst>
      <p:ext uri="{BB962C8B-B14F-4D97-AF65-F5344CB8AC3E}">
        <p14:creationId xmlns:p14="http://schemas.microsoft.com/office/powerpoint/2010/main" xmlns="" val="424322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84561C0-709A-4A05-8255-6E1A59A42A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1B08071B-4A24-4F03-A94A-283BF2AC9CA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C4738EBB-CB88-495D-9A98-0F2F6E96759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F3F4C980-B18A-46E9-AF69-B253FF0B5365}" type="datetime1">
              <a:rPr lang="en-US" altLang="en-US"/>
              <a:pPr/>
              <a:t>3/4/2020</a:t>
            </a:fld>
            <a:endParaRPr lang="en-US" altLang="en-US"/>
          </a:p>
        </p:txBody>
      </p:sp>
      <p:sp>
        <p:nvSpPr>
          <p:cNvPr id="5" name="Footer Placeholder 4">
            <a:extLst>
              <a:ext uri="{FF2B5EF4-FFF2-40B4-BE49-F238E27FC236}">
                <a16:creationId xmlns:a16="http://schemas.microsoft.com/office/drawing/2014/main" xmlns="" id="{5C9C50DF-AD55-452F-899A-3C8C0D851C5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3BDEEB4C-B0E4-4B3E-B106-79F8828A25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5ADD8B8-0C1B-4055-A3B0-92A4C52A89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panose="020B0600070205080204" pitchFamily="34"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ＭＳ Ｐゴシック"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ＭＳ Ｐゴシック"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a:extLst>
              <a:ext uri="{FF2B5EF4-FFF2-40B4-BE49-F238E27FC236}">
                <a16:creationId xmlns:a16="http://schemas.microsoft.com/office/drawing/2014/main" xmlns="" id="{307565BF-79A5-477E-AF6B-5CC752025A0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05600" y="152400"/>
            <a:ext cx="21336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5362" name="Picture 7">
            <a:extLst>
              <a:ext uri="{FF2B5EF4-FFF2-40B4-BE49-F238E27FC236}">
                <a16:creationId xmlns:a16="http://schemas.microsoft.com/office/drawing/2014/main" xmlns="" id="{2FF78DA6-B11D-4170-95EB-966F48CFC3F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792288"/>
            <a:ext cx="9140825" cy="475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Box 2">
            <a:extLst>
              <a:ext uri="{FF2B5EF4-FFF2-40B4-BE49-F238E27FC236}">
                <a16:creationId xmlns:a16="http://schemas.microsoft.com/office/drawing/2014/main" xmlns="" id="{226DA56C-6E5D-43FD-88D4-604E99365FD7}"/>
              </a:ext>
            </a:extLst>
          </p:cNvPr>
          <p:cNvSpPr txBox="1">
            <a:spLocks noChangeArrowheads="1"/>
          </p:cNvSpPr>
          <p:nvPr/>
        </p:nvSpPr>
        <p:spPr bwMode="auto">
          <a:xfrm>
            <a:off x="330200" y="992188"/>
            <a:ext cx="85344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00" b="1">
                <a:latin typeface="Arial" panose="020B0604020202020204" pitchFamily="34" charset="0"/>
              </a:rPr>
              <a:t>DEPARTMENT OF TRANSPORT (DoT)</a:t>
            </a:r>
          </a:p>
          <a:p>
            <a:pPr algn="ctr" eaLnBrk="1" hangingPunct="1"/>
            <a:endParaRPr lang="en-US" altLang="en-US" b="1">
              <a:latin typeface="Arial" panose="020B0604020202020204" pitchFamily="34" charset="0"/>
            </a:endParaRPr>
          </a:p>
          <a:p>
            <a:pPr algn="ctr" eaLnBrk="1" hangingPunct="1"/>
            <a:r>
              <a:rPr lang="en-US" altLang="en-US" b="1">
                <a:latin typeface="Arial" panose="020B0604020202020204" pitchFamily="34" charset="0"/>
              </a:rPr>
              <a:t>	THIRD QUARTER PERFORMANCE INFORMATION  REPORT 2019/20</a:t>
            </a:r>
          </a:p>
          <a:p>
            <a:pPr algn="ctr" eaLnBrk="1" hangingPunct="1"/>
            <a:endParaRPr lang="en-US" altLang="en-US" b="1">
              <a:latin typeface="Arial" panose="020B0604020202020204" pitchFamily="34" charset="0"/>
            </a:endParaRPr>
          </a:p>
        </p:txBody>
      </p:sp>
      <p:sp>
        <p:nvSpPr>
          <p:cNvPr id="15364" name="Slide Number Placeholder 2">
            <a:extLst>
              <a:ext uri="{FF2B5EF4-FFF2-40B4-BE49-F238E27FC236}">
                <a16:creationId xmlns:a16="http://schemas.microsoft.com/office/drawing/2014/main" xmlns="" id="{E195F26B-E958-4EC4-8D8C-DF3F142A801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7E40645-E468-4BD5-9D9D-FBC99E63810D}" type="slidenum">
              <a:rPr lang="en-US" altLang="en-US" sz="1200">
                <a:solidFill>
                  <a:srgbClr val="898989"/>
                </a:solidFill>
              </a:rPr>
              <a:pPr/>
              <a:t>1</a:t>
            </a:fld>
            <a:endParaRPr lang="en-US" altLang="en-US" sz="1200">
              <a:solidFill>
                <a:srgbClr val="898989"/>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xmlns="" id="{A512AB84-C3DF-4E7D-8B51-895555F36E21}"/>
              </a:ext>
            </a:extLst>
          </p:cNvPr>
          <p:cNvSpPr>
            <a:spLocks noGrp="1"/>
          </p:cNvSpPr>
          <p:nvPr>
            <p:ph idx="1"/>
          </p:nvPr>
        </p:nvSpPr>
        <p:spPr>
          <a:xfrm>
            <a:off x="457200" y="1209675"/>
            <a:ext cx="8229600" cy="4916488"/>
          </a:xfrm>
        </p:spPr>
        <p:txBody>
          <a:bodyPr rtlCol="0">
            <a:normAutofit/>
          </a:bodyPr>
          <a:lstStyle/>
          <a:p>
            <a:pPr algn="just">
              <a:lnSpc>
                <a:spcPct val="150000"/>
              </a:lnSpc>
              <a:spcAft>
                <a:spcPts val="0"/>
              </a:spcAft>
              <a:buFont typeface="Arial" charset="0"/>
              <a:buChar char="•"/>
              <a:defRPr/>
            </a:pPr>
            <a:endParaRPr lang="en-ZA" sz="2000" dirty="0">
              <a:latin typeface="Arial" panose="020B0604020202020204" pitchFamily="34" charset="0"/>
              <a:ea typeface="Calibri" panose="020F0502020204030204" pitchFamily="34" charset="0"/>
              <a:cs typeface="Calibri" panose="020F0502020204030204" pitchFamily="34" charset="0"/>
            </a:endParaRPr>
          </a:p>
          <a:p>
            <a:pPr algn="just">
              <a:lnSpc>
                <a:spcPct val="150000"/>
              </a:lnSpc>
              <a:spcAft>
                <a:spcPts val="0"/>
              </a:spcAft>
              <a:buFont typeface="Arial" charset="0"/>
              <a:buChar char="•"/>
              <a:defRPr/>
            </a:pPr>
            <a:r>
              <a:rPr lang="en-ZA" sz="2000" dirty="0">
                <a:latin typeface="Arial" panose="020B0604020202020204" pitchFamily="34" charset="0"/>
                <a:ea typeface="Calibri" panose="020F0502020204030204" pitchFamily="34" charset="0"/>
                <a:cs typeface="Calibri" panose="020F0502020204030204" pitchFamily="34" charset="0"/>
              </a:rPr>
              <a:t>First Draft of Rail Access Regime Guidelines developed as targeted. </a:t>
            </a:r>
            <a:endParaRPr lang="en-ZA" sz="2000" dirty="0">
              <a:ea typeface="Calibri" panose="020F0502020204030204" pitchFamily="34" charset="0"/>
              <a:cs typeface="Times New Roman" panose="02020603050405020304" pitchFamily="18" charset="0"/>
            </a:endParaRPr>
          </a:p>
          <a:p>
            <a:pPr algn="just" eaLnBrk="1" fontAlgn="auto" hangingPunct="1">
              <a:spcAft>
                <a:spcPts val="0"/>
              </a:spcAft>
              <a:buFont typeface="Arial"/>
              <a:buChar char="•"/>
              <a:defRPr/>
            </a:pPr>
            <a:endParaRPr lang="en-US" sz="2000" dirty="0">
              <a:solidFill>
                <a:prstClr val="black"/>
              </a:solidFill>
              <a:latin typeface="Arial"/>
              <a:ea typeface="+mn-ea"/>
              <a:cs typeface="Arial"/>
            </a:endParaRPr>
          </a:p>
          <a:p>
            <a:pPr algn="just" eaLnBrk="1" fontAlgn="auto" hangingPunct="1">
              <a:spcAft>
                <a:spcPts val="0"/>
              </a:spcAft>
              <a:buFont typeface="Arial"/>
              <a:buChar char="•"/>
              <a:defRPr/>
            </a:pPr>
            <a:r>
              <a:rPr lang="en-ZA" sz="2000" dirty="0">
                <a:solidFill>
                  <a:prstClr val="black"/>
                </a:solidFill>
                <a:latin typeface="Arial"/>
                <a:ea typeface="+mn-ea"/>
                <a:cs typeface="Arial"/>
              </a:rPr>
              <a:t>Quarterly progress report on the implementation of the PSP Framework on Branchlines compiled:</a:t>
            </a:r>
          </a:p>
          <a:p>
            <a:pPr marL="0" indent="0" algn="just" eaLnBrk="1" fontAlgn="auto" hangingPunct="1">
              <a:spcAft>
                <a:spcPts val="0"/>
              </a:spcAft>
              <a:buFont typeface="Arial" panose="020B0604020202020204" pitchFamily="34" charset="0"/>
              <a:buNone/>
              <a:defRPr/>
            </a:pPr>
            <a:endParaRPr lang="en-ZA" sz="1800" dirty="0">
              <a:solidFill>
                <a:prstClr val="black"/>
              </a:solidFill>
              <a:latin typeface="Arial"/>
              <a:ea typeface="+mn-ea"/>
              <a:cs typeface="Arial"/>
            </a:endParaRPr>
          </a:p>
          <a:p>
            <a:pPr marL="0" indent="0" algn="just" eaLnBrk="1" fontAlgn="auto" hangingPunct="1">
              <a:spcAft>
                <a:spcPts val="0"/>
              </a:spcAft>
              <a:buFont typeface="Arial" panose="020B0604020202020204" pitchFamily="34" charset="0"/>
              <a:buNone/>
              <a:defRPr/>
            </a:pPr>
            <a:endParaRPr lang="en-ZA" sz="2000" dirty="0">
              <a:latin typeface="Arial" panose="020B0604020202020204" pitchFamily="34" charset="0"/>
              <a:ea typeface="MS PGothic" charset="0"/>
              <a:cs typeface="Arial" charset="0"/>
            </a:endParaRPr>
          </a:p>
        </p:txBody>
      </p:sp>
      <p:sp>
        <p:nvSpPr>
          <p:cNvPr id="27650" name="Title 2">
            <a:extLst>
              <a:ext uri="{FF2B5EF4-FFF2-40B4-BE49-F238E27FC236}">
                <a16:creationId xmlns:a16="http://schemas.microsoft.com/office/drawing/2014/main" xmlns="" id="{588EDB62-A591-4281-BA2E-8ADA42FB6F55}"/>
              </a:ext>
            </a:extLst>
          </p:cNvPr>
          <p:cNvSpPr>
            <a:spLocks noGrp="1"/>
          </p:cNvSpPr>
          <p:nvPr>
            <p:ph type="title"/>
          </p:nvPr>
        </p:nvSpPr>
        <p:spPr>
          <a:xfrm>
            <a:off x="457200" y="304800"/>
            <a:ext cx="6324600" cy="762000"/>
          </a:xfrm>
        </p:spPr>
        <p:txBody>
          <a:bodyPr/>
          <a:lstStyle/>
          <a:p>
            <a:pPr algn="l" eaLnBrk="1" hangingPunct="1"/>
            <a:r>
              <a:rPr lang="en-US" altLang="en-US" sz="3200" b="1">
                <a:latin typeface="Arial" panose="020B0604020202020204" pitchFamily="34" charset="0"/>
                <a:ea typeface="ＭＳ Ｐゴシック" panose="020B0600070205080204" pitchFamily="34" charset="-128"/>
              </a:rPr>
              <a:t>Programme 3: Rail Transport</a:t>
            </a:r>
          </a:p>
        </p:txBody>
      </p:sp>
      <p:pic>
        <p:nvPicPr>
          <p:cNvPr id="27651" name="Picture 5">
            <a:hlinkClick r:id="rId2" action="ppaction://hlinksldjump"/>
            <a:extLst>
              <a:ext uri="{FF2B5EF4-FFF2-40B4-BE49-F238E27FC236}">
                <a16:creationId xmlns:a16="http://schemas.microsoft.com/office/drawing/2014/main" xmlns="" id="{D1A7AB8B-E2A9-4A6F-9C2C-D08584C178F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7652" name="Slide Number Placeholder 2">
            <a:extLst>
              <a:ext uri="{FF2B5EF4-FFF2-40B4-BE49-F238E27FC236}">
                <a16:creationId xmlns:a16="http://schemas.microsoft.com/office/drawing/2014/main" xmlns="" id="{00D93286-FFF3-4A48-9562-879AAA21FE4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74F4068-2603-4A95-8021-FC46F33201A3}" type="slidenum">
              <a:rPr lang="en-US" altLang="en-US" sz="1200">
                <a:solidFill>
                  <a:srgbClr val="898989"/>
                </a:solidFill>
              </a:rPr>
              <a:pPr/>
              <a:t>10</a:t>
            </a:fld>
            <a:endParaRPr lang="en-US" altLang="en-US" sz="1200">
              <a:solidFill>
                <a:srgbClr val="898989"/>
              </a:solidFill>
            </a:endParaRPr>
          </a:p>
        </p:txBody>
      </p:sp>
      <p:pic>
        <p:nvPicPr>
          <p:cNvPr id="27653" name="Picture 3">
            <a:extLst>
              <a:ext uri="{FF2B5EF4-FFF2-40B4-BE49-F238E27FC236}">
                <a16:creationId xmlns:a16="http://schemas.microsoft.com/office/drawing/2014/main" xmlns="" id="{F4D49984-CBC0-4E6B-8259-05D4DDA4E88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0" y="5978525"/>
            <a:ext cx="811213"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a:extLst>
              <a:ext uri="{FF2B5EF4-FFF2-40B4-BE49-F238E27FC236}">
                <a16:creationId xmlns:a16="http://schemas.microsoft.com/office/drawing/2014/main" xmlns="" id="{4AF032DD-7D96-4B70-BC17-658A44A6CABA}"/>
              </a:ext>
            </a:extLst>
          </p:cNvPr>
          <p:cNvSpPr>
            <a:spLocks noGrp="1"/>
          </p:cNvSpPr>
          <p:nvPr>
            <p:ph idx="1"/>
          </p:nvPr>
        </p:nvSpPr>
        <p:spPr>
          <a:xfrm>
            <a:off x="457200" y="1320800"/>
            <a:ext cx="8466138" cy="4464050"/>
          </a:xfrm>
        </p:spPr>
        <p:txBody>
          <a:bodyPr/>
          <a:lstStyle/>
          <a:p>
            <a:pPr algn="just" eaLnBrk="1" hangingPunct="1"/>
            <a:r>
              <a:rPr lang="en-US"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rPr>
              <a:t>Implementation of the </a:t>
            </a:r>
            <a:r>
              <a:rPr lang="en-US" altLang="en-US" sz="20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S’hamba Sonke Programme (SSP)</a:t>
            </a:r>
            <a:r>
              <a:rPr lang="en-US"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rPr>
              <a:t> monitored through bilateral consultations and site visits during the period under review.</a:t>
            </a:r>
          </a:p>
          <a:p>
            <a:pPr algn="just" eaLnBrk="1" hangingPunct="1">
              <a:buFont typeface="Arial" panose="020B0604020202020204" pitchFamily="34" charset="0"/>
              <a:buNone/>
            </a:pPr>
            <a:endParaRPr lang="en-US" altLang="en-US" sz="12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US" altLang="en-US" sz="20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Road Safety Community-Based Public Education and Awareness Programs</a:t>
            </a:r>
            <a:r>
              <a:rPr lang="en-US"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algn="just" eaLnBrk="1" hangingPunct="1">
              <a:buFont typeface="Arial" panose="020B0604020202020204" pitchFamily="34" charset="0"/>
              <a:buNone/>
            </a:pPr>
            <a:endParaRPr lang="en-ZA" altLang="en-US" sz="12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lvl="1" algn="just" eaLnBrk="1" hangingPunct="1">
              <a:buFontTx/>
              <a:buChar char="-"/>
            </a:pPr>
            <a:r>
              <a:rPr lang="en-ZA" altLang="en-US" sz="1600">
                <a:solidFill>
                  <a:srgbClr val="000000"/>
                </a:solidFill>
                <a:latin typeface="Arial" panose="020B0604020202020204" pitchFamily="34" charset="0"/>
              </a:rPr>
              <a:t>Passenger and driver education and awareness campaigns conducted;</a:t>
            </a:r>
          </a:p>
          <a:p>
            <a:pPr lvl="1" algn="just" eaLnBrk="1" hangingPunct="1">
              <a:buFontTx/>
              <a:buChar char="-"/>
            </a:pPr>
            <a:endParaRPr lang="en-ZA" altLang="en-US" sz="1000">
              <a:solidFill>
                <a:srgbClr val="000000"/>
              </a:solidFill>
              <a:latin typeface="Arial" panose="020B0604020202020204" pitchFamily="34" charset="0"/>
            </a:endParaRPr>
          </a:p>
          <a:p>
            <a:pPr lvl="1" algn="just" eaLnBrk="1" hangingPunct="1">
              <a:buFontTx/>
              <a:buChar char="-"/>
            </a:pPr>
            <a:r>
              <a:rPr lang="en-ZA" altLang="en-US" sz="1600">
                <a:solidFill>
                  <a:srgbClr val="000000"/>
                </a:solidFill>
                <a:latin typeface="Arial" panose="020B0604020202020204" pitchFamily="34" charset="0"/>
              </a:rPr>
              <a:t>Festive season Arrive Alive 24/7 road safety campaign launched and  conducted;</a:t>
            </a:r>
          </a:p>
          <a:p>
            <a:pPr algn="just" eaLnBrk="1" hangingPunct="1">
              <a:buFont typeface="Arial" panose="020B0604020202020204" pitchFamily="34" charset="0"/>
              <a:buNone/>
            </a:pPr>
            <a:endParaRPr lang="en-ZA" altLang="en-US" sz="10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lvl="1" algn="just" eaLnBrk="1" hangingPunct="1">
              <a:buFontTx/>
              <a:buChar char="-"/>
            </a:pPr>
            <a:r>
              <a:rPr lang="en-ZA" altLang="en-US" sz="1600">
                <a:latin typeface="Arial" panose="020B0604020202020204" pitchFamily="34" charset="0"/>
              </a:rPr>
              <a:t>Passenger and driver safety, Alcohol and fatigue awareness, seatbelt &amp; child restraint awareness, pedestrian safety campaigns;</a:t>
            </a:r>
          </a:p>
          <a:p>
            <a:pPr algn="just" eaLnBrk="1" hangingPunct="1">
              <a:buFont typeface="Arial" panose="020B0604020202020204" pitchFamily="34" charset="0"/>
              <a:buNone/>
            </a:pPr>
            <a:endParaRPr lang="en-ZA" altLang="en-US" sz="10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lvl="1" algn="just" eaLnBrk="1" hangingPunct="1">
              <a:buFontTx/>
              <a:buChar char="-"/>
            </a:pPr>
            <a:r>
              <a:rPr lang="en-ZA" altLang="en-US" sz="1600">
                <a:solidFill>
                  <a:srgbClr val="000000"/>
                </a:solidFill>
                <a:latin typeface="Arial" panose="020B0604020202020204" pitchFamily="34" charset="0"/>
              </a:rPr>
              <a:t>Overload (Malayishas) road safety operations conducted on major and busy national routes.</a:t>
            </a:r>
          </a:p>
          <a:p>
            <a:pPr algn="just" eaLnBrk="1" hangingPunct="1">
              <a:buFont typeface="Arial" panose="020B0604020202020204" pitchFamily="34" charset="0"/>
              <a:buNone/>
            </a:pPr>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ZA" altLang="en-US" sz="1800">
              <a:latin typeface="Arial" panose="020B0604020202020204" pitchFamily="34" charset="0"/>
              <a:ea typeface="ＭＳ Ｐゴシック" panose="020B0600070205080204" pitchFamily="34" charset="-128"/>
            </a:endParaRPr>
          </a:p>
          <a:p>
            <a:pPr algn="just" eaLnBrk="1" hangingPunct="1">
              <a:buFont typeface="Arial" panose="020B0604020202020204" pitchFamily="34" charset="0"/>
              <a:buNone/>
            </a:pPr>
            <a:endParaRPr lang="en-US" altLang="en-US" sz="1800">
              <a:latin typeface="Arial" panose="020B0604020202020204" pitchFamily="34" charset="0"/>
              <a:ea typeface="ＭＳ Ｐゴシック" panose="020B0600070205080204" pitchFamily="34" charset="-128"/>
            </a:endParaRPr>
          </a:p>
        </p:txBody>
      </p:sp>
      <p:sp>
        <p:nvSpPr>
          <p:cNvPr id="28674" name="Title 2">
            <a:extLst>
              <a:ext uri="{FF2B5EF4-FFF2-40B4-BE49-F238E27FC236}">
                <a16:creationId xmlns:a16="http://schemas.microsoft.com/office/drawing/2014/main" xmlns="" id="{D8712824-AA60-4043-9098-37E044B7CD64}"/>
              </a:ext>
            </a:extLst>
          </p:cNvPr>
          <p:cNvSpPr>
            <a:spLocks noGrp="1"/>
          </p:cNvSpPr>
          <p:nvPr>
            <p:ph type="title"/>
          </p:nvPr>
        </p:nvSpPr>
        <p:spPr>
          <a:xfrm>
            <a:off x="457200" y="304800"/>
            <a:ext cx="6324600" cy="762000"/>
          </a:xfrm>
        </p:spPr>
        <p:txBody>
          <a:bodyPr/>
          <a:lstStyle/>
          <a:p>
            <a:pPr algn="l" eaLnBrk="1" hangingPunct="1"/>
            <a:r>
              <a:rPr lang="en-US" altLang="en-US" sz="3200" b="1">
                <a:latin typeface="Arial" panose="020B0604020202020204" pitchFamily="34" charset="0"/>
                <a:ea typeface="ＭＳ Ｐゴシック" panose="020B0600070205080204" pitchFamily="34" charset="-128"/>
              </a:rPr>
              <a:t>Programme 4: Road Transport</a:t>
            </a:r>
          </a:p>
        </p:txBody>
      </p:sp>
      <p:pic>
        <p:nvPicPr>
          <p:cNvPr id="28675" name="Picture 5">
            <a:hlinkClick r:id="rId2" action="ppaction://hlinksldjump"/>
            <a:extLst>
              <a:ext uri="{FF2B5EF4-FFF2-40B4-BE49-F238E27FC236}">
                <a16:creationId xmlns:a16="http://schemas.microsoft.com/office/drawing/2014/main" xmlns="" id="{DB7D8200-B460-4703-B464-C01F38C091B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8676" name="Slide Number Placeholder 2">
            <a:extLst>
              <a:ext uri="{FF2B5EF4-FFF2-40B4-BE49-F238E27FC236}">
                <a16:creationId xmlns:a16="http://schemas.microsoft.com/office/drawing/2014/main" xmlns="" id="{95F102D3-46EB-44C8-AB42-44C6D6FA042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E3EC96C-6686-4DCB-A60C-1C35AF3B114E}" type="slidenum">
              <a:rPr lang="en-US" altLang="en-US" sz="1200">
                <a:solidFill>
                  <a:srgbClr val="898989"/>
                </a:solidFill>
              </a:rPr>
              <a:pPr/>
              <a:t>11</a:t>
            </a:fld>
            <a:endParaRPr lang="en-US" altLang="en-US" sz="1200">
              <a:solidFill>
                <a:srgbClr val="898989"/>
              </a:solidFill>
            </a:endParaRPr>
          </a:p>
        </p:txBody>
      </p:sp>
      <p:pic>
        <p:nvPicPr>
          <p:cNvPr id="28677" name="Picture 3">
            <a:extLst>
              <a:ext uri="{FF2B5EF4-FFF2-40B4-BE49-F238E27FC236}">
                <a16:creationId xmlns:a16="http://schemas.microsoft.com/office/drawing/2014/main" xmlns="" id="{D925841C-5A4E-4DBC-B330-D8B339C700A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00938" y="5989638"/>
            <a:ext cx="811212"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a:extLst>
              <a:ext uri="{FF2B5EF4-FFF2-40B4-BE49-F238E27FC236}">
                <a16:creationId xmlns:a16="http://schemas.microsoft.com/office/drawing/2014/main" xmlns="" id="{B81DC530-4003-42FE-9CF0-A68C018C8F7C}"/>
              </a:ext>
            </a:extLst>
          </p:cNvPr>
          <p:cNvSpPr>
            <a:spLocks noGrp="1"/>
          </p:cNvSpPr>
          <p:nvPr>
            <p:ph idx="1"/>
          </p:nvPr>
        </p:nvSpPr>
        <p:spPr>
          <a:xfrm>
            <a:off x="457200" y="1219200"/>
            <a:ext cx="8466138" cy="4906963"/>
          </a:xfrm>
        </p:spPr>
        <p:txBody>
          <a:bodyPr/>
          <a:lstStyle/>
          <a:p>
            <a:pPr algn="just" eaLnBrk="1" hangingPunct="1">
              <a:buFont typeface="Arial" panose="020B0604020202020204" pitchFamily="34" charset="0"/>
              <a:buNone/>
            </a:pPr>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buFont typeface="Arial" panose="020B0604020202020204" pitchFamily="34" charset="0"/>
              <a:buNone/>
            </a:pPr>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ZA"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rPr>
              <a:t>Stakeholder inputs duly considered and the </a:t>
            </a:r>
            <a:r>
              <a:rPr lang="en-ZA" altLang="en-US" sz="20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National Road Traffic Amendment Bill</a:t>
            </a:r>
            <a:r>
              <a:rPr lang="en-ZA"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rPr>
              <a:t> updated;</a:t>
            </a:r>
          </a:p>
          <a:p>
            <a:pPr algn="just" eaLnBrk="1" hangingPunct="1"/>
            <a:endParaRPr lang="en-ZA" altLang="en-US" sz="20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r>
              <a:rPr lang="en-ZA" altLang="en-US" sz="2000">
                <a:latin typeface="Arial" panose="020B0604020202020204" pitchFamily="34" charset="0"/>
                <a:ea typeface="ＭＳ Ｐゴシック" panose="020B0600070205080204" pitchFamily="34" charset="-128"/>
                <a:cs typeface="Arial" panose="020B0604020202020204" pitchFamily="34" charset="0"/>
              </a:rPr>
              <a:t>Due diligence on the </a:t>
            </a:r>
            <a:r>
              <a:rPr lang="en-ZA" altLang="en-US" sz="2000" u="sng">
                <a:latin typeface="Arial" panose="020B0604020202020204" pitchFamily="34" charset="0"/>
                <a:ea typeface="ＭＳ Ｐゴシック" panose="020B0600070205080204" pitchFamily="34" charset="-128"/>
                <a:cs typeface="Arial" panose="020B0604020202020204" pitchFamily="34" charset="0"/>
              </a:rPr>
              <a:t>Review of Founding Legislations of Road Entities </a:t>
            </a:r>
            <a:r>
              <a:rPr lang="en-ZA" altLang="en-US" sz="2000">
                <a:latin typeface="Arial" panose="020B0604020202020204" pitchFamily="34" charset="0"/>
                <a:ea typeface="ＭＳ Ｐゴシック" panose="020B0600070205080204" pitchFamily="34" charset="-128"/>
                <a:cs typeface="Arial" panose="020B0604020202020204" pitchFamily="34" charset="0"/>
              </a:rPr>
              <a:t>conducted as targeted and a progress report developed.</a:t>
            </a:r>
          </a:p>
          <a:p>
            <a:pPr algn="just" eaLnBrk="1" hangingPunct="1"/>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buFont typeface="Arial" panose="020B0604020202020204" pitchFamily="34" charset="0"/>
              <a:buNone/>
            </a:pP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p>
          <a:p>
            <a:pPr marL="457200" lvl="1" indent="0" algn="just" eaLnBrk="1" hangingPunct="1">
              <a:buFont typeface="Arial" panose="020B0604020202020204" pitchFamily="34" charset="0"/>
              <a:buNone/>
            </a:pPr>
            <a:endParaRPr lang="en-ZA" altLang="en-US" sz="1800">
              <a:solidFill>
                <a:srgbClr val="000000"/>
              </a:solidFill>
              <a:latin typeface="Arial" panose="020B0604020202020204" pitchFamily="34" charset="0"/>
            </a:endParaRPr>
          </a:p>
          <a:p>
            <a:pPr algn="just" eaLnBrk="1" hangingPunct="1">
              <a:buFont typeface="Arial" panose="020B0604020202020204" pitchFamily="34" charset="0"/>
              <a:buNone/>
            </a:pPr>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ZA" altLang="en-US" sz="1800">
              <a:latin typeface="Arial" panose="020B0604020202020204" pitchFamily="34" charset="0"/>
              <a:ea typeface="ＭＳ Ｐゴシック" panose="020B0600070205080204" pitchFamily="34" charset="-128"/>
            </a:endParaRPr>
          </a:p>
          <a:p>
            <a:pPr algn="just" eaLnBrk="1" hangingPunct="1">
              <a:buFont typeface="Arial" panose="020B0604020202020204" pitchFamily="34" charset="0"/>
              <a:buNone/>
            </a:pPr>
            <a:endParaRPr lang="en-US" altLang="en-US" sz="1800">
              <a:latin typeface="Arial" panose="020B0604020202020204" pitchFamily="34" charset="0"/>
              <a:ea typeface="ＭＳ Ｐゴシック" panose="020B0600070205080204" pitchFamily="34" charset="-128"/>
            </a:endParaRPr>
          </a:p>
        </p:txBody>
      </p:sp>
      <p:sp>
        <p:nvSpPr>
          <p:cNvPr id="29698" name="Title 2">
            <a:extLst>
              <a:ext uri="{FF2B5EF4-FFF2-40B4-BE49-F238E27FC236}">
                <a16:creationId xmlns:a16="http://schemas.microsoft.com/office/drawing/2014/main" xmlns="" id="{0BE10EF2-504A-4548-94DF-CE551ACB051A}"/>
              </a:ext>
            </a:extLst>
          </p:cNvPr>
          <p:cNvSpPr>
            <a:spLocks noGrp="1"/>
          </p:cNvSpPr>
          <p:nvPr>
            <p:ph type="title"/>
          </p:nvPr>
        </p:nvSpPr>
        <p:spPr>
          <a:xfrm>
            <a:off x="457200" y="304800"/>
            <a:ext cx="6324600" cy="762000"/>
          </a:xfrm>
        </p:spPr>
        <p:txBody>
          <a:bodyPr/>
          <a:lstStyle/>
          <a:p>
            <a:pPr algn="l" eaLnBrk="1" hangingPunct="1"/>
            <a:r>
              <a:rPr lang="en-US" altLang="en-US" sz="3200" b="1">
                <a:latin typeface="Arial" panose="020B0604020202020204" pitchFamily="34" charset="0"/>
                <a:ea typeface="ＭＳ Ｐゴシック" panose="020B0600070205080204" pitchFamily="34" charset="-128"/>
              </a:rPr>
              <a:t>Programme 4: Road Transport</a:t>
            </a:r>
          </a:p>
        </p:txBody>
      </p:sp>
      <p:pic>
        <p:nvPicPr>
          <p:cNvPr id="29699" name="Picture 5">
            <a:hlinkClick r:id="rId2" action="ppaction://hlinksldjump"/>
            <a:extLst>
              <a:ext uri="{FF2B5EF4-FFF2-40B4-BE49-F238E27FC236}">
                <a16:creationId xmlns:a16="http://schemas.microsoft.com/office/drawing/2014/main" xmlns="" id="{D27E986C-EE5E-4B1C-82A5-3786BB3606F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9700" name="Slide Number Placeholder 2">
            <a:extLst>
              <a:ext uri="{FF2B5EF4-FFF2-40B4-BE49-F238E27FC236}">
                <a16:creationId xmlns:a16="http://schemas.microsoft.com/office/drawing/2014/main" xmlns="" id="{48D711AA-944F-4092-8CD3-03214C464EB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CF9A311-6C75-4D20-A8FB-2635319DFF39}" type="slidenum">
              <a:rPr lang="en-US" altLang="en-US" sz="1200">
                <a:solidFill>
                  <a:srgbClr val="898989"/>
                </a:solidFill>
              </a:rPr>
              <a:pPr/>
              <a:t>12</a:t>
            </a:fld>
            <a:endParaRPr lang="en-US" altLang="en-US" sz="1200">
              <a:solidFill>
                <a:srgbClr val="898989"/>
              </a:solidFill>
            </a:endParaRPr>
          </a:p>
        </p:txBody>
      </p:sp>
      <p:pic>
        <p:nvPicPr>
          <p:cNvPr id="29701" name="Picture 3">
            <a:extLst>
              <a:ext uri="{FF2B5EF4-FFF2-40B4-BE49-F238E27FC236}">
                <a16:creationId xmlns:a16="http://schemas.microsoft.com/office/drawing/2014/main" xmlns="" id="{81C6EC47-4A5A-494B-ACFB-C41273D9C8E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00938" y="5989638"/>
            <a:ext cx="811212"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xmlns="" id="{DE4795D9-91AE-4147-B885-489E628A425F}"/>
              </a:ext>
            </a:extLst>
          </p:cNvPr>
          <p:cNvSpPr>
            <a:spLocks noGrp="1"/>
          </p:cNvSpPr>
          <p:nvPr>
            <p:ph type="title"/>
          </p:nvPr>
        </p:nvSpPr>
        <p:spPr>
          <a:xfrm>
            <a:off x="457200" y="304800"/>
            <a:ext cx="6661150" cy="752475"/>
          </a:xfrm>
        </p:spPr>
        <p:txBody>
          <a:bodyPr/>
          <a:lstStyle/>
          <a:p>
            <a:pPr marL="1087438" indent="-1087438" eaLnBrk="1" hangingPunct="1">
              <a:tabLst>
                <a:tab pos="233363" algn="l"/>
                <a:tab pos="974725" algn="l"/>
              </a:tabLst>
            </a:pPr>
            <a:r>
              <a:rPr lang="en-US" altLang="en-US" sz="2900" b="1">
                <a:latin typeface="Arial" panose="020B0604020202020204" pitchFamily="34" charset="0"/>
                <a:ea typeface="ＭＳ Ｐゴシック" panose="020B0600070205080204" pitchFamily="34" charset="-128"/>
              </a:rPr>
              <a:t>Programme 5: Civil Aviation</a:t>
            </a:r>
            <a:endParaRPr lang="en-US" altLang="en-US" sz="290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xmlns="" id="{9F852842-906B-4D2E-ADAB-8D6B35EF1143}"/>
              </a:ext>
            </a:extLst>
          </p:cNvPr>
          <p:cNvSpPr>
            <a:spLocks noGrp="1"/>
          </p:cNvSpPr>
          <p:nvPr>
            <p:ph idx="1"/>
          </p:nvPr>
        </p:nvSpPr>
        <p:spPr>
          <a:xfrm>
            <a:off x="457200" y="1250950"/>
            <a:ext cx="8548688" cy="3676650"/>
          </a:xfrm>
        </p:spPr>
        <p:txBody>
          <a:bodyPr rtlCol="0">
            <a:normAutofit/>
          </a:bodyPr>
          <a:lstStyle/>
          <a:p>
            <a:pPr marL="0" indent="0" algn="just" eaLnBrk="1" fontAlgn="auto" hangingPunct="1">
              <a:spcAft>
                <a:spcPts val="0"/>
              </a:spcAft>
              <a:buFont typeface="Arial"/>
              <a:buNone/>
              <a:defRPr/>
            </a:pPr>
            <a:endParaRPr lang="en-ZA" sz="1100" dirty="0">
              <a:solidFill>
                <a:prstClr val="black"/>
              </a:solidFill>
              <a:latin typeface="Arial"/>
              <a:ea typeface="MS PGothic" charset="0"/>
              <a:cs typeface="Arial"/>
            </a:endParaRPr>
          </a:p>
          <a:p>
            <a:pPr algn="just" eaLnBrk="1" fontAlgn="auto" hangingPunct="1">
              <a:spcAft>
                <a:spcPts val="0"/>
              </a:spcAft>
              <a:buFont typeface="Arial"/>
              <a:buChar char="•"/>
              <a:defRPr/>
            </a:pPr>
            <a:r>
              <a:rPr lang="en-ZA" sz="1800" dirty="0">
                <a:solidFill>
                  <a:prstClr val="black"/>
                </a:solidFill>
                <a:latin typeface="Arial"/>
                <a:ea typeface="+mn-ea"/>
                <a:cs typeface="Arial"/>
              </a:rPr>
              <a:t>Stakeholder inputs considered and the </a:t>
            </a:r>
            <a:r>
              <a:rPr lang="en-US" sz="1800" u="sng" dirty="0">
                <a:solidFill>
                  <a:prstClr val="black"/>
                </a:solidFill>
                <a:latin typeface="Arial"/>
                <a:ea typeface="MS PGothic" panose="020B0600070205080204" pitchFamily="34" charset="-128"/>
                <a:cs typeface="Arial"/>
              </a:rPr>
              <a:t>Air Services Bill</a:t>
            </a:r>
            <a:r>
              <a:rPr lang="en-ZA" sz="1800" dirty="0">
                <a:solidFill>
                  <a:prstClr val="black"/>
                </a:solidFill>
                <a:latin typeface="Arial"/>
                <a:ea typeface="+mn-ea"/>
                <a:cs typeface="Arial"/>
              </a:rPr>
              <a:t> updated;</a:t>
            </a:r>
          </a:p>
          <a:p>
            <a:pPr marL="0" indent="0" algn="just" eaLnBrk="1" fontAlgn="auto" hangingPunct="1">
              <a:spcAft>
                <a:spcPts val="0"/>
              </a:spcAft>
              <a:buFont typeface="Arial" panose="020B0604020202020204" pitchFamily="34" charset="0"/>
              <a:buNone/>
              <a:defRPr/>
            </a:pPr>
            <a:endParaRPr lang="en-US" sz="1050" dirty="0">
              <a:solidFill>
                <a:prstClr val="black"/>
              </a:solidFill>
              <a:latin typeface="Arial"/>
              <a:ea typeface="+mn-ea"/>
              <a:cs typeface="Arial"/>
            </a:endParaRPr>
          </a:p>
          <a:p>
            <a:pPr algn="just">
              <a:lnSpc>
                <a:spcPct val="150000"/>
              </a:lnSpc>
              <a:spcAft>
                <a:spcPts val="0"/>
              </a:spcAft>
              <a:defRPr/>
            </a:pPr>
            <a:r>
              <a:rPr lang="en-ZA" sz="1800" dirty="0">
                <a:solidFill>
                  <a:srgbClr val="000000"/>
                </a:solidFill>
                <a:latin typeface="Arial" panose="020B0604020202020204" pitchFamily="34" charset="0"/>
                <a:ea typeface="MS PGothic" panose="020B0600070205080204" pitchFamily="34" charset="-128"/>
                <a:cs typeface="ＭＳ Ｐゴシック" charset="0"/>
              </a:rPr>
              <a:t>Stakeholder consultations on the draft </a:t>
            </a:r>
            <a:r>
              <a:rPr lang="en-ZA" sz="1800" u="sng" dirty="0">
                <a:solidFill>
                  <a:srgbClr val="000000"/>
                </a:solidFill>
                <a:latin typeface="Arial" panose="020B0604020202020204" pitchFamily="34" charset="0"/>
                <a:ea typeface="MS PGothic" panose="020B0600070205080204" pitchFamily="34" charset="-128"/>
                <a:cs typeface="ＭＳ Ｐゴシック" charset="0"/>
              </a:rPr>
              <a:t>South African Maritime and Aeronautical Search and Rescue Amendment Bill</a:t>
            </a:r>
            <a:r>
              <a:rPr lang="en-ZA" sz="1800" dirty="0">
                <a:solidFill>
                  <a:srgbClr val="000000"/>
                </a:solidFill>
                <a:latin typeface="Arial" panose="020B0604020202020204" pitchFamily="34" charset="0"/>
                <a:ea typeface="MS PGothic" panose="020B0600070205080204" pitchFamily="34" charset="-128"/>
                <a:cs typeface="ＭＳ Ｐゴシック" charset="0"/>
              </a:rPr>
              <a:t> conducted and the Bill duly updated;</a:t>
            </a:r>
          </a:p>
          <a:p>
            <a:pPr marL="0" indent="0" algn="just">
              <a:lnSpc>
                <a:spcPct val="150000"/>
              </a:lnSpc>
              <a:spcAft>
                <a:spcPts val="0"/>
              </a:spcAft>
              <a:buFont typeface="Arial" panose="020B0604020202020204" pitchFamily="34" charset="0"/>
              <a:buNone/>
              <a:defRPr/>
            </a:pPr>
            <a:endParaRPr lang="en-ZA" sz="1050" dirty="0">
              <a:ea typeface="MS PGothic" panose="020B0600070205080204" pitchFamily="34" charset="-128"/>
              <a:cs typeface="ＭＳ Ｐゴシック" charset="0"/>
            </a:endParaRPr>
          </a:p>
          <a:p>
            <a:pPr algn="just">
              <a:lnSpc>
                <a:spcPct val="150000"/>
              </a:lnSpc>
              <a:spcAft>
                <a:spcPts val="0"/>
              </a:spcAft>
              <a:defRPr/>
            </a:pPr>
            <a:r>
              <a:rPr lang="en-ZA" sz="1800" dirty="0">
                <a:solidFill>
                  <a:srgbClr val="000000"/>
                </a:solidFill>
                <a:latin typeface="Arial" panose="020B0604020202020204" pitchFamily="34" charset="0"/>
                <a:ea typeface="MS PGothic" panose="020B0600070205080204" pitchFamily="34" charset="-128"/>
                <a:cs typeface="ＭＳ Ｐゴシック" charset="0"/>
              </a:rPr>
              <a:t>Targeted stakeholder consultations facilitated with SACAA, ATNS and ACSA with a view to solicit inputs on the option models generated for the </a:t>
            </a:r>
            <a:r>
              <a:rPr lang="en-ZA" sz="1800" u="sng" dirty="0">
                <a:solidFill>
                  <a:srgbClr val="000000"/>
                </a:solidFill>
                <a:latin typeface="Arial" panose="020B0604020202020204" pitchFamily="34" charset="0"/>
                <a:ea typeface="MS PGothic" panose="020B0600070205080204" pitchFamily="34" charset="-128"/>
                <a:cs typeface="ＭＳ Ｐゴシック" charset="0"/>
              </a:rPr>
              <a:t>Aviation Academy.</a:t>
            </a:r>
            <a:endParaRPr lang="en-ZA" sz="1800" u="sng" dirty="0">
              <a:ea typeface="MS PGothic" panose="020B0600070205080204" pitchFamily="34" charset="-128"/>
              <a:cs typeface="ＭＳ Ｐゴシック" charset="0"/>
            </a:endParaRPr>
          </a:p>
          <a:p>
            <a:pPr algn="just" eaLnBrk="1" fontAlgn="auto" hangingPunct="1">
              <a:spcAft>
                <a:spcPts val="0"/>
              </a:spcAft>
              <a:buFont typeface="Arial"/>
              <a:buChar char="•"/>
              <a:defRPr/>
            </a:pPr>
            <a:endParaRPr lang="en-ZA" sz="2000" dirty="0">
              <a:solidFill>
                <a:prstClr val="black"/>
              </a:solidFill>
              <a:latin typeface="Arial"/>
              <a:ea typeface="+mn-ea"/>
              <a:cs typeface="Arial"/>
            </a:endParaRPr>
          </a:p>
          <a:p>
            <a:pPr marL="0" indent="0" algn="just" eaLnBrk="1" fontAlgn="auto" hangingPunct="1">
              <a:spcAft>
                <a:spcPts val="0"/>
              </a:spcAft>
              <a:buFont typeface="Arial"/>
              <a:buNone/>
              <a:defRPr/>
            </a:pPr>
            <a:endParaRPr lang="en-ZA" sz="2000" dirty="0">
              <a:solidFill>
                <a:prstClr val="black"/>
              </a:solidFill>
              <a:latin typeface="Arial"/>
              <a:ea typeface="+mn-ea"/>
              <a:cs typeface="Arial"/>
            </a:endParaRPr>
          </a:p>
          <a:p>
            <a:pPr marL="0" indent="0" algn="just" eaLnBrk="1" fontAlgn="auto" hangingPunct="1">
              <a:spcAft>
                <a:spcPts val="0"/>
              </a:spcAft>
              <a:buFont typeface="Arial"/>
              <a:buNone/>
              <a:defRPr/>
            </a:pPr>
            <a:endParaRPr lang="en-ZA" sz="1100" dirty="0">
              <a:solidFill>
                <a:prstClr val="black"/>
              </a:solidFill>
              <a:latin typeface="Arial"/>
              <a:ea typeface="MS PGothic" charset="0"/>
              <a:cs typeface="Arial"/>
            </a:endParaRPr>
          </a:p>
          <a:p>
            <a:pPr marL="0" eaLnBrk="1" fontAlgn="auto" hangingPunct="1">
              <a:lnSpc>
                <a:spcPct val="115000"/>
              </a:lnSpc>
              <a:spcBef>
                <a:spcPts val="0"/>
              </a:spcBef>
              <a:spcAft>
                <a:spcPts val="0"/>
              </a:spcAft>
              <a:buFont typeface="Arial"/>
              <a:buChar char="•"/>
              <a:defRPr/>
            </a:pPr>
            <a:endParaRPr lang="en-ZA" sz="1900" dirty="0">
              <a:latin typeface="Arial" panose="020B0604020202020204" pitchFamily="34" charset="0"/>
              <a:ea typeface="Calibri" panose="020F0502020204030204" pitchFamily="34" charset="0"/>
              <a:cs typeface="Times New Roman" panose="02020603050405020304" pitchFamily="18" charset="0"/>
            </a:endParaRPr>
          </a:p>
          <a:p>
            <a:pPr marL="0" eaLnBrk="1" fontAlgn="auto" hangingPunct="1">
              <a:lnSpc>
                <a:spcPct val="115000"/>
              </a:lnSpc>
              <a:spcBef>
                <a:spcPts val="0"/>
              </a:spcBef>
              <a:spcAft>
                <a:spcPts val="0"/>
              </a:spcAft>
              <a:buFont typeface="Arial"/>
              <a:buChar char="•"/>
              <a:defRPr/>
            </a:pPr>
            <a:endParaRPr lang="en-US" sz="1900" dirty="0">
              <a:ea typeface="Calibri" panose="020F0502020204030204" pitchFamily="34" charset="0"/>
              <a:cs typeface="Times New Roman" panose="02020603050405020304" pitchFamily="18" charset="0"/>
            </a:endParaRPr>
          </a:p>
          <a:p>
            <a:pPr algn="just" eaLnBrk="1" fontAlgn="auto" hangingPunct="1">
              <a:spcAft>
                <a:spcPts val="0"/>
              </a:spcAft>
              <a:buFont typeface="Arial"/>
              <a:buChar char="•"/>
              <a:defRPr/>
            </a:pPr>
            <a:endParaRPr lang="en-US" dirty="0">
              <a:ea typeface="+mn-ea"/>
              <a:cs typeface="+mn-cs"/>
            </a:endParaRPr>
          </a:p>
        </p:txBody>
      </p:sp>
      <p:sp>
        <p:nvSpPr>
          <p:cNvPr id="30723" name="Slide Number Placeholder 4">
            <a:extLst>
              <a:ext uri="{FF2B5EF4-FFF2-40B4-BE49-F238E27FC236}">
                <a16:creationId xmlns:a16="http://schemas.microsoft.com/office/drawing/2014/main" xmlns="" id="{237C7207-BD8B-4D08-AB90-C626EE0833A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E27869C-B521-415D-8250-84BBD1AE1C44}" type="slidenum">
              <a:rPr lang="en-US" altLang="en-US" sz="1200">
                <a:solidFill>
                  <a:srgbClr val="898989"/>
                </a:solidFill>
              </a:rPr>
              <a:pPr/>
              <a:t>13</a:t>
            </a:fld>
            <a:endParaRPr lang="en-US" altLang="en-US" sz="1200">
              <a:solidFill>
                <a:srgbClr val="898989"/>
              </a:solidFill>
            </a:endParaRPr>
          </a:p>
        </p:txBody>
      </p:sp>
      <p:pic>
        <p:nvPicPr>
          <p:cNvPr id="30724" name="Picture 5">
            <a:extLst>
              <a:ext uri="{FF2B5EF4-FFF2-40B4-BE49-F238E27FC236}">
                <a16:creationId xmlns:a16="http://schemas.microsoft.com/office/drawing/2014/main" xmlns="" id="{0059F9A6-6E15-49D0-944D-07013569574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7367588" y="5959475"/>
            <a:ext cx="809625"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5">
            <a:hlinkClick r:id="rId3" action="ppaction://hlinksldjump"/>
            <a:extLst>
              <a:ext uri="{FF2B5EF4-FFF2-40B4-BE49-F238E27FC236}">
                <a16:creationId xmlns:a16="http://schemas.microsoft.com/office/drawing/2014/main" xmlns="" id="{1D66A957-638C-42B6-ABDF-C4165B97056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118350" y="304800"/>
            <a:ext cx="1887538"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a:extLst>
              <a:ext uri="{FF2B5EF4-FFF2-40B4-BE49-F238E27FC236}">
                <a16:creationId xmlns:a16="http://schemas.microsoft.com/office/drawing/2014/main" xmlns="" id="{0AF70F08-0394-4BB4-8079-BBFF77BD3AC2}"/>
              </a:ext>
            </a:extLst>
          </p:cNvPr>
          <p:cNvSpPr>
            <a:spLocks noGrp="1"/>
          </p:cNvSpPr>
          <p:nvPr>
            <p:ph idx="1"/>
          </p:nvPr>
        </p:nvSpPr>
        <p:spPr>
          <a:xfrm>
            <a:off x="533400" y="1219200"/>
            <a:ext cx="8229600" cy="2587625"/>
          </a:xfrm>
        </p:spPr>
        <p:txBody>
          <a:bodyPr rtlCol="0">
            <a:normAutofit/>
          </a:bodyPr>
          <a:lstStyle/>
          <a:p>
            <a:pPr marL="0" indent="0" algn="just" eaLnBrk="1" fontAlgn="auto" hangingPunct="1">
              <a:spcAft>
                <a:spcPts val="0"/>
              </a:spcAft>
              <a:buFont typeface="Arial"/>
              <a:buNone/>
              <a:defRPr/>
            </a:pPr>
            <a:endParaRPr lang="en-ZA" sz="1200" dirty="0">
              <a:latin typeface="Arial" charset="0"/>
              <a:ea typeface="MS PGothic" charset="0"/>
              <a:cs typeface="Arial" charset="0"/>
            </a:endParaRPr>
          </a:p>
          <a:p>
            <a:pPr algn="just" eaLnBrk="1" fontAlgn="auto" hangingPunct="1">
              <a:spcAft>
                <a:spcPts val="0"/>
              </a:spcAft>
              <a:buFont typeface="Arial"/>
              <a:buChar char="•"/>
              <a:defRPr/>
            </a:pPr>
            <a:r>
              <a:rPr lang="en-US" sz="1800" u="sng" dirty="0">
                <a:latin typeface="Arial" charset="0"/>
                <a:ea typeface="MS PGothic" charset="0"/>
                <a:cs typeface="+mn-cs"/>
              </a:rPr>
              <a:t>IMO </a:t>
            </a:r>
            <a:r>
              <a:rPr lang="en-ZA" sz="1800" dirty="0">
                <a:solidFill>
                  <a:srgbClr val="000000"/>
                </a:solidFill>
                <a:latin typeface="Arial" panose="020B0604020202020204" pitchFamily="34" charset="0"/>
                <a:ea typeface="MS PGothic" charset="0"/>
                <a:cs typeface="+mn-cs"/>
              </a:rPr>
              <a:t>t</a:t>
            </a:r>
            <a:r>
              <a:rPr lang="en-ZA" sz="1800" dirty="0">
                <a:solidFill>
                  <a:srgbClr val="000000"/>
                </a:solidFill>
                <a:latin typeface="Arial" panose="020B0604020202020204" pitchFamily="34" charset="0"/>
                <a:ea typeface="Calibri" panose="020F0502020204030204" pitchFamily="34" charset="0"/>
                <a:cs typeface="Calibri" panose="020F0502020204030204" pitchFamily="34" charset="0"/>
              </a:rPr>
              <a:t>rial audit schedule and questionnaire developed as targeted;</a:t>
            </a:r>
          </a:p>
          <a:p>
            <a:pPr marL="0" indent="0" algn="just" eaLnBrk="1" fontAlgn="auto" hangingPunct="1">
              <a:spcAft>
                <a:spcPts val="0"/>
              </a:spcAft>
              <a:buFont typeface="Arial" panose="020B0604020202020204" pitchFamily="34" charset="0"/>
              <a:buNone/>
              <a:defRPr/>
            </a:pPr>
            <a:endParaRPr lang="en-ZA" sz="1800" dirty="0">
              <a:solidFill>
                <a:srgbClr val="000000"/>
              </a:solidFill>
              <a:latin typeface="Arial" panose="020B0604020202020204" pitchFamily="34" charset="0"/>
              <a:ea typeface="Calibri" panose="020F0502020204030204" pitchFamily="34" charset="0"/>
              <a:cs typeface="Calibri" panose="020F0502020204030204" pitchFamily="34" charset="0"/>
            </a:endParaRPr>
          </a:p>
          <a:p>
            <a:pPr algn="just" eaLnBrk="1" fontAlgn="auto" hangingPunct="1">
              <a:spcAft>
                <a:spcPts val="0"/>
              </a:spcAft>
              <a:buFont typeface="Arial"/>
              <a:buChar char="•"/>
              <a:defRPr/>
            </a:pPr>
            <a:r>
              <a:rPr lang="en-ZA" sz="1800" dirty="0">
                <a:solidFill>
                  <a:srgbClr val="000000"/>
                </a:solidFill>
                <a:latin typeface="Arial" panose="020B0604020202020204" pitchFamily="34" charset="0"/>
                <a:ea typeface="Calibri" panose="020F0502020204030204" pitchFamily="34" charset="0"/>
                <a:cs typeface="Calibri" panose="020F0502020204030204" pitchFamily="34" charset="0"/>
              </a:rPr>
              <a:t>Stakeholder inputs considered and the </a:t>
            </a:r>
            <a:r>
              <a:rPr lang="en-ZA" sz="1800" u="sng" dirty="0">
                <a:solidFill>
                  <a:srgbClr val="000000"/>
                </a:solidFill>
                <a:latin typeface="Arial" panose="020B0604020202020204" pitchFamily="34" charset="0"/>
                <a:ea typeface="Calibri" panose="020F0502020204030204" pitchFamily="34" charset="0"/>
                <a:cs typeface="Calibri" panose="020F0502020204030204" pitchFamily="34" charset="0"/>
              </a:rPr>
              <a:t>Maritime Energy Efficiency Programme</a:t>
            </a:r>
            <a:r>
              <a:rPr lang="en-ZA" sz="1800" dirty="0">
                <a:solidFill>
                  <a:srgbClr val="000000"/>
                </a:solidFill>
                <a:latin typeface="Arial" panose="020B0604020202020204" pitchFamily="34" charset="0"/>
                <a:ea typeface="Calibri" panose="020F0502020204030204" pitchFamily="34" charset="0"/>
                <a:cs typeface="Calibri" panose="020F0502020204030204" pitchFamily="34" charset="0"/>
              </a:rPr>
              <a:t> updated accordingly.</a:t>
            </a:r>
            <a:endParaRPr lang="en-US" sz="1800" u="sng" dirty="0">
              <a:latin typeface="Arial" charset="0"/>
              <a:ea typeface="MS PGothic" charset="0"/>
              <a:cs typeface="+mn-cs"/>
            </a:endParaRPr>
          </a:p>
          <a:p>
            <a:pPr algn="just" eaLnBrk="1" fontAlgn="auto" hangingPunct="1">
              <a:spcAft>
                <a:spcPts val="0"/>
              </a:spcAft>
              <a:buFont typeface="Arial"/>
              <a:buChar char="•"/>
              <a:defRPr/>
            </a:pPr>
            <a:endParaRPr lang="en-US" sz="1800" dirty="0">
              <a:latin typeface="Arial" charset="0"/>
              <a:ea typeface="MS PGothic" charset="0"/>
              <a:cs typeface="+mn-cs"/>
            </a:endParaRPr>
          </a:p>
          <a:p>
            <a:pPr marL="0" indent="0" algn="just" eaLnBrk="1" fontAlgn="auto" hangingPunct="1">
              <a:spcAft>
                <a:spcPts val="0"/>
              </a:spcAft>
              <a:buFont typeface="Arial"/>
              <a:buNone/>
              <a:defRPr/>
            </a:pPr>
            <a:endParaRPr lang="en-US" sz="1900" dirty="0">
              <a:latin typeface="Arial" charset="0"/>
              <a:ea typeface="MS PGothic" charset="0"/>
              <a:cs typeface="+mn-cs"/>
            </a:endParaRPr>
          </a:p>
          <a:p>
            <a:pPr algn="just" eaLnBrk="1" fontAlgn="auto" hangingPunct="1">
              <a:spcAft>
                <a:spcPts val="0"/>
              </a:spcAft>
              <a:buFont typeface="Arial"/>
              <a:buChar char="•"/>
              <a:defRPr/>
            </a:pPr>
            <a:endParaRPr lang="en-US" sz="1900" dirty="0">
              <a:latin typeface="Arial" charset="0"/>
              <a:ea typeface="MS PGothic" charset="0"/>
              <a:cs typeface="+mn-cs"/>
            </a:endParaRPr>
          </a:p>
        </p:txBody>
      </p:sp>
      <p:sp>
        <p:nvSpPr>
          <p:cNvPr id="54274" name="Title 2">
            <a:extLst>
              <a:ext uri="{FF2B5EF4-FFF2-40B4-BE49-F238E27FC236}">
                <a16:creationId xmlns:a16="http://schemas.microsoft.com/office/drawing/2014/main" xmlns="" id="{AA5A85CE-9FFF-4548-BEE7-DDF80C1D34BA}"/>
              </a:ext>
            </a:extLst>
          </p:cNvPr>
          <p:cNvSpPr>
            <a:spLocks noGrp="1"/>
          </p:cNvSpPr>
          <p:nvPr>
            <p:ph type="title"/>
          </p:nvPr>
        </p:nvSpPr>
        <p:spPr>
          <a:xfrm>
            <a:off x="457200" y="304800"/>
            <a:ext cx="6324600" cy="762000"/>
          </a:xfrm>
        </p:spPr>
        <p:txBody>
          <a:bodyPr rtlCol="0">
            <a:normAutofit fontScale="90000"/>
          </a:bodyPr>
          <a:lstStyle/>
          <a:p>
            <a:pPr eaLnBrk="1" fontAlgn="auto" hangingPunct="1">
              <a:spcAft>
                <a:spcPts val="0"/>
              </a:spcAft>
              <a:defRPr/>
            </a:pPr>
            <a:r>
              <a:rPr lang="en-US" sz="3200" b="1" dirty="0">
                <a:latin typeface="Arial" charset="0"/>
                <a:ea typeface="MS PGothic" charset="0"/>
                <a:cs typeface="+mj-cs"/>
              </a:rPr>
              <a:t>Programme 6: Maritime Transport</a:t>
            </a:r>
          </a:p>
        </p:txBody>
      </p:sp>
      <p:pic>
        <p:nvPicPr>
          <p:cNvPr id="31747" name="Picture 5">
            <a:hlinkClick r:id="rId2" action="ppaction://hlinksldjump"/>
            <a:extLst>
              <a:ext uri="{FF2B5EF4-FFF2-40B4-BE49-F238E27FC236}">
                <a16:creationId xmlns:a16="http://schemas.microsoft.com/office/drawing/2014/main" xmlns="" id="{ABC7255E-79A4-4C5E-9550-42F92E9A6BB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1748" name="Picture 5">
            <a:extLst>
              <a:ext uri="{FF2B5EF4-FFF2-40B4-BE49-F238E27FC236}">
                <a16:creationId xmlns:a16="http://schemas.microsoft.com/office/drawing/2014/main" xmlns="" id="{43F50BF9-8CE1-42A9-80E7-56F739905DD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16813" y="5884863"/>
            <a:ext cx="8096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Slide Number Placeholder 2">
            <a:extLst>
              <a:ext uri="{FF2B5EF4-FFF2-40B4-BE49-F238E27FC236}">
                <a16:creationId xmlns:a16="http://schemas.microsoft.com/office/drawing/2014/main" xmlns="" id="{BB56D9BC-7FD7-4148-866E-DBA5F6484A6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CD82A18-56CC-42FB-B977-EC566621DBDF}" type="slidenum">
              <a:rPr lang="en-US" altLang="en-US" sz="1200">
                <a:solidFill>
                  <a:srgbClr val="898989"/>
                </a:solidFill>
              </a:rPr>
              <a:pPr/>
              <a:t>14</a:t>
            </a:fld>
            <a:endParaRPr lang="en-US" altLang="en-US" sz="1200">
              <a:solidFill>
                <a:srgbClr val="898989"/>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a:extLst>
              <a:ext uri="{FF2B5EF4-FFF2-40B4-BE49-F238E27FC236}">
                <a16:creationId xmlns:a16="http://schemas.microsoft.com/office/drawing/2014/main" xmlns="" id="{2DBD549E-6F31-4065-AE9D-AF5D265B3784}"/>
              </a:ext>
            </a:extLst>
          </p:cNvPr>
          <p:cNvSpPr>
            <a:spLocks noGrp="1"/>
          </p:cNvSpPr>
          <p:nvPr>
            <p:ph idx="1"/>
          </p:nvPr>
        </p:nvSpPr>
        <p:spPr>
          <a:xfrm>
            <a:off x="457200" y="1295400"/>
            <a:ext cx="8229600" cy="4954588"/>
          </a:xfrm>
        </p:spPr>
        <p:txBody>
          <a:bodyPr/>
          <a:lstStyle/>
          <a:p>
            <a:pPr algn="just" eaLnBrk="1" hangingPunct="1">
              <a:lnSpc>
                <a:spcPct val="90000"/>
              </a:lnSpc>
            </a:pPr>
            <a:r>
              <a:rPr lang="en-ZA" altLang="en-US" sz="1800">
                <a:latin typeface="Arial" panose="020B0604020202020204" pitchFamily="34" charset="0"/>
                <a:ea typeface="ＭＳ Ｐゴシック" panose="020B0600070205080204" pitchFamily="34" charset="-128"/>
                <a:cs typeface="Arial" panose="020B0604020202020204" pitchFamily="34" charset="0"/>
              </a:rPr>
              <a:t>The survey on the extent of illegal taxi operations conducted on the eNaTIS and data analysed accordingly. </a:t>
            </a:r>
          </a:p>
          <a:p>
            <a:pPr algn="just" eaLnBrk="1" hangingPunct="1">
              <a:lnSpc>
                <a:spcPct val="90000"/>
              </a:lnSpc>
              <a:buFont typeface="Arial" panose="020B0604020202020204" pitchFamily="34" charset="0"/>
              <a:buNone/>
            </a:pPr>
            <a:endParaRPr lang="en-US" altLang="en-US" sz="1800" u="sng">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pPr>
            <a:r>
              <a:rPr lang="en-ZA" altLang="en-US" sz="1800" u="sng">
                <a:latin typeface="Arial" panose="020B0604020202020204" pitchFamily="34" charset="0"/>
                <a:ea typeface="ＭＳ Ｐゴシック" panose="020B0600070205080204" pitchFamily="34" charset="-128"/>
                <a:cs typeface="Arial" panose="020B0604020202020204" pitchFamily="34" charset="0"/>
              </a:rPr>
              <a:t>Integrated Public Transport Networks (IPTNs)</a:t>
            </a:r>
          </a:p>
          <a:p>
            <a:pPr algn="just" eaLnBrk="1" hangingPunct="1">
              <a:lnSpc>
                <a:spcPct val="90000"/>
              </a:lnSpc>
              <a:buFont typeface="Arial" panose="020B0604020202020204" pitchFamily="34" charset="0"/>
              <a:buNone/>
            </a:pPr>
            <a:endParaRPr lang="en-ZA" altLang="en-US" sz="1800" u="sng">
              <a:latin typeface="Arial" panose="020B0604020202020204" pitchFamily="34" charset="0"/>
              <a:ea typeface="ＭＳ Ｐゴシック" panose="020B0600070205080204" pitchFamily="34" charset="-128"/>
              <a:cs typeface="Arial" panose="020B0604020202020204" pitchFamily="34" charset="0"/>
            </a:endParaRPr>
          </a:p>
          <a:p>
            <a:pPr marL="457200" lvl="1" indent="0" algn="just" eaLnBrk="1" hangingPunct="1">
              <a:lnSpc>
                <a:spcPct val="90000"/>
              </a:lnSpc>
              <a:buFont typeface="Arial" panose="020B0604020202020204" pitchFamily="34" charset="0"/>
              <a:buNone/>
            </a:pPr>
            <a:r>
              <a:rPr lang="en-ZA" altLang="en-US" sz="1800">
                <a:solidFill>
                  <a:srgbClr val="000000"/>
                </a:solidFill>
                <a:latin typeface="Arial" panose="020B0604020202020204" pitchFamily="34" charset="0"/>
              </a:rPr>
              <a:t>Bilateral project meetings conducted with the following cities:</a:t>
            </a:r>
          </a:p>
          <a:p>
            <a:pPr marL="457200" lvl="1" indent="0" algn="just" eaLnBrk="1" hangingPunct="1">
              <a:lnSpc>
                <a:spcPct val="90000"/>
              </a:lnSpc>
              <a:buFont typeface="Arial" panose="020B0604020202020204" pitchFamily="34" charset="0"/>
              <a:buNone/>
            </a:pPr>
            <a:endParaRPr lang="en-ZA" altLang="en-US" sz="800">
              <a:solidFill>
                <a:srgbClr val="000000"/>
              </a:solidFill>
              <a:latin typeface="Arial" panose="020B0604020202020204" pitchFamily="34" charset="0"/>
            </a:endParaRPr>
          </a:p>
          <a:p>
            <a:pPr marL="457200" lvl="1" indent="0" algn="just" eaLnBrk="1" hangingPunct="1">
              <a:lnSpc>
                <a:spcPct val="90000"/>
              </a:lnSpc>
            </a:pPr>
            <a:r>
              <a:rPr lang="en-ZA" altLang="en-US" sz="1800">
                <a:latin typeface="Arial" panose="020B0604020202020204" pitchFamily="34" charset="0"/>
              </a:rPr>
              <a:t> Msunduzi</a:t>
            </a:r>
            <a:endParaRPr lang="en-US" altLang="en-US" sz="1800">
              <a:solidFill>
                <a:srgbClr val="000000"/>
              </a:solidFill>
              <a:latin typeface="Arial" panose="020B0604020202020204" pitchFamily="34" charset="0"/>
            </a:endParaRPr>
          </a:p>
          <a:p>
            <a:pPr marL="457200" lvl="1" indent="0" algn="just" eaLnBrk="1" hangingPunct="1">
              <a:lnSpc>
                <a:spcPct val="90000"/>
              </a:lnSpc>
            </a:pPr>
            <a:r>
              <a:rPr lang="en-ZA" altLang="en-US" sz="1800">
                <a:solidFill>
                  <a:srgbClr val="000000"/>
                </a:solidFill>
                <a:latin typeface="Arial" panose="020B0604020202020204" pitchFamily="34" charset="0"/>
              </a:rPr>
              <a:t> Mbombela</a:t>
            </a:r>
            <a:endParaRPr lang="en-US" altLang="en-US" sz="1800">
              <a:solidFill>
                <a:srgbClr val="000000"/>
              </a:solidFill>
              <a:latin typeface="Arial" panose="020B0604020202020204" pitchFamily="34" charset="0"/>
            </a:endParaRPr>
          </a:p>
          <a:p>
            <a:pPr marL="457200" lvl="1" indent="0" algn="just" eaLnBrk="1" hangingPunct="1">
              <a:lnSpc>
                <a:spcPct val="90000"/>
              </a:lnSpc>
            </a:pPr>
            <a:r>
              <a:rPr lang="en-ZA" altLang="en-US" sz="1800">
                <a:solidFill>
                  <a:srgbClr val="000000"/>
                </a:solidFill>
                <a:latin typeface="Arial" panose="020B0604020202020204" pitchFamily="34" charset="0"/>
              </a:rPr>
              <a:t> Rustenburg   </a:t>
            </a:r>
            <a:endParaRPr lang="en-US" altLang="en-US" sz="1800">
              <a:solidFill>
                <a:srgbClr val="000000"/>
              </a:solidFill>
              <a:latin typeface="Arial" panose="020B0604020202020204" pitchFamily="34" charset="0"/>
            </a:endParaRPr>
          </a:p>
          <a:p>
            <a:pPr marL="457200" lvl="1" indent="0" algn="just" eaLnBrk="1" hangingPunct="1">
              <a:lnSpc>
                <a:spcPct val="90000"/>
              </a:lnSpc>
            </a:pPr>
            <a:r>
              <a:rPr lang="en-ZA" altLang="en-US" sz="1800">
                <a:solidFill>
                  <a:srgbClr val="000000"/>
                </a:solidFill>
                <a:latin typeface="Arial" panose="020B0604020202020204" pitchFamily="34" charset="0"/>
              </a:rPr>
              <a:t> eThekwini</a:t>
            </a:r>
          </a:p>
          <a:p>
            <a:pPr marL="457200" lvl="1" indent="0" algn="just" eaLnBrk="1" hangingPunct="1">
              <a:lnSpc>
                <a:spcPct val="90000"/>
              </a:lnSpc>
            </a:pPr>
            <a:r>
              <a:rPr lang="en-ZA" altLang="en-US" sz="1800">
                <a:solidFill>
                  <a:srgbClr val="000000"/>
                </a:solidFill>
                <a:latin typeface="Arial" panose="020B0604020202020204" pitchFamily="34" charset="0"/>
              </a:rPr>
              <a:t> George and </a:t>
            </a:r>
          </a:p>
          <a:p>
            <a:pPr marL="457200" lvl="1" indent="0" algn="just" eaLnBrk="1" hangingPunct="1">
              <a:lnSpc>
                <a:spcPct val="90000"/>
              </a:lnSpc>
            </a:pPr>
            <a:r>
              <a:rPr lang="en-ZA" altLang="en-US" sz="1800">
                <a:solidFill>
                  <a:srgbClr val="000000"/>
                </a:solidFill>
                <a:latin typeface="Arial" panose="020B0604020202020204" pitchFamily="34" charset="0"/>
              </a:rPr>
              <a:t> City of Cape Town</a:t>
            </a:r>
          </a:p>
          <a:p>
            <a:pPr marL="457200" lvl="1" indent="0" algn="just" eaLnBrk="1" hangingPunct="1">
              <a:lnSpc>
                <a:spcPct val="90000"/>
              </a:lnSpc>
              <a:buFont typeface="Arial" panose="020B0604020202020204" pitchFamily="34" charset="0"/>
              <a:buNone/>
            </a:pPr>
            <a:endParaRPr lang="en-ZA" altLang="en-US" sz="1800" u="sng">
              <a:latin typeface="Arial" panose="020B0604020202020204" pitchFamily="34" charset="0"/>
            </a:endParaRPr>
          </a:p>
          <a:p>
            <a:pPr algn="just" eaLnBrk="1" hangingPunct="1">
              <a:lnSpc>
                <a:spcPct val="90000"/>
              </a:lnSpc>
              <a:buFont typeface="Arial" panose="020B0604020202020204" pitchFamily="34" charset="0"/>
              <a:buNone/>
            </a:pPr>
            <a:endParaRPr lang="en-ZA" altLang="en-US" sz="1800" u="sng">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buFont typeface="Arial" panose="020B0604020202020204" pitchFamily="34" charset="0"/>
              <a:buNone/>
            </a:pPr>
            <a:endParaRPr lang="en-US" altLang="en-US" sz="1800" u="sng">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pPr>
            <a:endParaRPr lang="en-US" altLang="en-US" sz="1800" u="sng">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90000"/>
              </a:lnSpc>
              <a:buFont typeface="Arial" panose="020B0604020202020204" pitchFamily="34" charset="0"/>
              <a:buNone/>
            </a:pPr>
            <a:endParaRPr lang="en-ZA" altLang="en-US" sz="2000">
              <a:latin typeface="Arial" panose="020B0604020202020204" pitchFamily="34" charset="0"/>
              <a:ea typeface="ＭＳ Ｐゴシック" panose="020B0600070205080204" pitchFamily="34" charset="-128"/>
            </a:endParaRPr>
          </a:p>
          <a:p>
            <a:pPr eaLnBrk="1" hangingPunct="1">
              <a:lnSpc>
                <a:spcPct val="105000"/>
              </a:lnSpc>
            </a:pPr>
            <a:endParaRPr lang="en-ZA" altLang="en-US" sz="2800">
              <a:ea typeface="ＭＳ Ｐゴシック" panose="020B0600070205080204" pitchFamily="34" charset="-128"/>
            </a:endParaRPr>
          </a:p>
        </p:txBody>
      </p:sp>
      <p:sp>
        <p:nvSpPr>
          <p:cNvPr id="32770" name="Title 2">
            <a:extLst>
              <a:ext uri="{FF2B5EF4-FFF2-40B4-BE49-F238E27FC236}">
                <a16:creationId xmlns:a16="http://schemas.microsoft.com/office/drawing/2014/main" xmlns="" id="{0410C557-7460-434F-BE11-04896898371A}"/>
              </a:ext>
            </a:extLst>
          </p:cNvPr>
          <p:cNvSpPr>
            <a:spLocks noGrp="1"/>
          </p:cNvSpPr>
          <p:nvPr>
            <p:ph type="title"/>
          </p:nvPr>
        </p:nvSpPr>
        <p:spPr>
          <a:xfrm>
            <a:off x="457200" y="304800"/>
            <a:ext cx="6424613" cy="762000"/>
          </a:xfrm>
        </p:spPr>
        <p:txBody>
          <a:bodyPr/>
          <a:lstStyle/>
          <a:p>
            <a:pPr eaLnBrk="1" hangingPunct="1"/>
            <a:r>
              <a:rPr lang="en-US" altLang="en-US" sz="2900" b="1">
                <a:latin typeface="Arial" panose="020B0604020202020204" pitchFamily="34" charset="0"/>
                <a:ea typeface="ＭＳ Ｐゴシック" panose="020B0600070205080204" pitchFamily="34" charset="-128"/>
              </a:rPr>
              <a:t>Programme 7: Public Transport</a:t>
            </a:r>
          </a:p>
        </p:txBody>
      </p:sp>
      <p:pic>
        <p:nvPicPr>
          <p:cNvPr id="32771" name="Picture 5">
            <a:hlinkClick r:id="rId3" action="ppaction://hlinksldjump"/>
            <a:extLst>
              <a:ext uri="{FF2B5EF4-FFF2-40B4-BE49-F238E27FC236}">
                <a16:creationId xmlns:a16="http://schemas.microsoft.com/office/drawing/2014/main" xmlns="" id="{6604B76A-BADB-44A9-94D2-F21A33E4249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81813"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2" name="Picture 5">
            <a:extLst>
              <a:ext uri="{FF2B5EF4-FFF2-40B4-BE49-F238E27FC236}">
                <a16:creationId xmlns:a16="http://schemas.microsoft.com/office/drawing/2014/main" xmlns="" id="{23A3B09A-716A-4DCC-A975-0C1BE74298D8}"/>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467600" y="6029325"/>
            <a:ext cx="809625"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3" name="Slide Number Placeholder 2">
            <a:extLst>
              <a:ext uri="{FF2B5EF4-FFF2-40B4-BE49-F238E27FC236}">
                <a16:creationId xmlns:a16="http://schemas.microsoft.com/office/drawing/2014/main" xmlns="" id="{90B1E855-0F3B-410C-B60A-7C7D77CC15F1}"/>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55FE773-2A41-4959-9B2A-97678D90A4F8}" type="slidenum">
              <a:rPr lang="en-US" altLang="en-US" sz="1200">
                <a:solidFill>
                  <a:srgbClr val="898989"/>
                </a:solidFill>
              </a:rPr>
              <a:pPr/>
              <a:t>15</a:t>
            </a:fld>
            <a:endParaRPr lang="en-US" altLang="en-US" sz="1200">
              <a:solidFill>
                <a:srgbClr val="898989"/>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a:ext uri="{FF2B5EF4-FFF2-40B4-BE49-F238E27FC236}">
                <a16:creationId xmlns:a16="http://schemas.microsoft.com/office/drawing/2014/main" xmlns="" id="{FA9FD07E-BEBB-44F1-BCD3-306D6F45AA86}"/>
              </a:ext>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a:solidFill>
                  <a:srgbClr val="000000"/>
                </a:solidFill>
                <a:latin typeface="Arial" charset="0"/>
                <a:ea typeface="MS PGothic" charset="0"/>
                <a:cs typeface="+mn-cs"/>
              </a:rPr>
              <a:t>AREAS OF NON-ACHIEVEMENT </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34818" name="Picture 5">
            <a:hlinkClick r:id="rId2" action="ppaction://hlinksldjump"/>
            <a:extLst>
              <a:ext uri="{FF2B5EF4-FFF2-40B4-BE49-F238E27FC236}">
                <a16:creationId xmlns:a16="http://schemas.microsoft.com/office/drawing/2014/main" xmlns="" id="{1F0E8B07-D1DC-4DB8-9B31-164549733B1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4819" name="Picture 6">
            <a:extLst>
              <a:ext uri="{FF2B5EF4-FFF2-40B4-BE49-F238E27FC236}">
                <a16:creationId xmlns:a16="http://schemas.microsoft.com/office/drawing/2014/main" xmlns="" id="{F1999DCC-48A1-4F8B-B604-659C1B6F4DC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935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0" name="Slide Number Placeholder 2">
            <a:extLst>
              <a:ext uri="{FF2B5EF4-FFF2-40B4-BE49-F238E27FC236}">
                <a16:creationId xmlns:a16="http://schemas.microsoft.com/office/drawing/2014/main" xmlns="" id="{88CA00D3-A0A0-437D-BCEA-2985C10BC51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C81E9F7-A577-48D2-BD30-44E066198185}" type="slidenum">
              <a:rPr lang="en-US" altLang="en-US" sz="1200">
                <a:solidFill>
                  <a:srgbClr val="898989"/>
                </a:solidFill>
              </a:rPr>
              <a:pPr/>
              <a:t>16</a:t>
            </a:fld>
            <a:endParaRPr lang="en-US" altLang="en-US" sz="1200">
              <a:solidFill>
                <a:srgbClr val="898989"/>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a:extLst>
              <a:ext uri="{FF2B5EF4-FFF2-40B4-BE49-F238E27FC236}">
                <a16:creationId xmlns:a16="http://schemas.microsoft.com/office/drawing/2014/main" xmlns="" id="{65DE7EF4-D178-48E1-8C4A-C4B006BF5AD1}"/>
              </a:ext>
            </a:extLst>
          </p:cNvPr>
          <p:cNvSpPr>
            <a:spLocks noGrp="1"/>
          </p:cNvSpPr>
          <p:nvPr>
            <p:ph idx="1"/>
          </p:nvPr>
        </p:nvSpPr>
        <p:spPr>
          <a:xfrm>
            <a:off x="381000" y="949325"/>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35842" name="Title 2">
            <a:extLst>
              <a:ext uri="{FF2B5EF4-FFF2-40B4-BE49-F238E27FC236}">
                <a16:creationId xmlns:a16="http://schemas.microsoft.com/office/drawing/2014/main" xmlns="" id="{254E5D91-7F5C-473C-8592-F32BBF452C80}"/>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Programme 2: ITP</a:t>
            </a:r>
            <a:endParaRPr lang="en-US" altLang="en-US" sz="3200" b="1">
              <a:latin typeface="Arial" panose="020B0604020202020204" pitchFamily="34" charset="0"/>
              <a:ea typeface="ＭＳ Ｐゴシック" panose="020B0600070205080204" pitchFamily="34" charset="-128"/>
            </a:endParaRPr>
          </a:p>
        </p:txBody>
      </p:sp>
      <p:pic>
        <p:nvPicPr>
          <p:cNvPr id="35843" name="Picture 5">
            <a:hlinkClick r:id="rId2" action="ppaction://hlinksldjump"/>
            <a:extLst>
              <a:ext uri="{FF2B5EF4-FFF2-40B4-BE49-F238E27FC236}">
                <a16:creationId xmlns:a16="http://schemas.microsoft.com/office/drawing/2014/main" xmlns="" id="{926D909E-AECC-4E52-8C8A-3480FCFBC7E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EBABC1B1-1E1A-47D8-8F4D-EC38FC1D3AC2}"/>
              </a:ext>
            </a:extLst>
          </p:cNvPr>
          <p:cNvGraphicFramePr>
            <a:graphicFrameLocks noGrp="1"/>
          </p:cNvGraphicFramePr>
          <p:nvPr/>
        </p:nvGraphicFramePr>
        <p:xfrm>
          <a:off x="152400" y="1203325"/>
          <a:ext cx="8821738" cy="3432175"/>
        </p:xfrm>
        <a:graphic>
          <a:graphicData uri="http://schemas.openxmlformats.org/drawingml/2006/table">
            <a:tbl>
              <a:tblPr/>
              <a:tblGrid>
                <a:gridCol w="1403838">
                  <a:extLst>
                    <a:ext uri="{9D8B030D-6E8A-4147-A177-3AD203B41FA5}">
                      <a16:colId xmlns:a16="http://schemas.microsoft.com/office/drawing/2014/main" xmlns="" val="20000"/>
                    </a:ext>
                  </a:extLst>
                </a:gridCol>
                <a:gridCol w="1125050">
                  <a:extLst>
                    <a:ext uri="{9D8B030D-6E8A-4147-A177-3AD203B41FA5}">
                      <a16:colId xmlns:a16="http://schemas.microsoft.com/office/drawing/2014/main" xmlns="" val="20001"/>
                    </a:ext>
                  </a:extLst>
                </a:gridCol>
                <a:gridCol w="1157287">
                  <a:extLst>
                    <a:ext uri="{9D8B030D-6E8A-4147-A177-3AD203B41FA5}">
                      <a16:colId xmlns:a16="http://schemas.microsoft.com/office/drawing/2014/main" xmlns="" val="20002"/>
                    </a:ext>
                  </a:extLst>
                </a:gridCol>
                <a:gridCol w="1762125">
                  <a:extLst>
                    <a:ext uri="{9D8B030D-6E8A-4147-A177-3AD203B41FA5}">
                      <a16:colId xmlns:a16="http://schemas.microsoft.com/office/drawing/2014/main" xmlns="" val="20003"/>
                    </a:ext>
                  </a:extLst>
                </a:gridCol>
                <a:gridCol w="1652588">
                  <a:extLst>
                    <a:ext uri="{9D8B030D-6E8A-4147-A177-3AD203B41FA5}">
                      <a16:colId xmlns:a16="http://schemas.microsoft.com/office/drawing/2014/main" xmlns="" val="20004"/>
                    </a:ext>
                  </a:extLst>
                </a:gridCol>
                <a:gridCol w="1720850">
                  <a:extLst>
                    <a:ext uri="{9D8B030D-6E8A-4147-A177-3AD203B41FA5}">
                      <a16:colId xmlns:a16="http://schemas.microsoft.com/office/drawing/2014/main" xmlns="" val="20005"/>
                    </a:ext>
                  </a:extLst>
                </a:gridCol>
              </a:tblGrid>
              <a:tr h="96375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PERFORMANCE INDICATOR</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2019/20 </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ANNUAL TARGET</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QUARTER 3 TARGET</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PROGRESS</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REASON FOR DEVIATION</a:t>
                      </a:r>
                      <a:endParaRPr kumimoji="0" lang="en-US" altLang="en-US" sz="12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dirty="0">
                          <a:ln>
                            <a:noFill/>
                          </a:ln>
                          <a:solidFill>
                            <a:srgbClr val="FFFFFF"/>
                          </a:solidFill>
                          <a:effectLst/>
                          <a:latin typeface="Arial" panose="020B0604020202020204" pitchFamily="34" charset="0"/>
                          <a:ea typeface="Calibri" panose="020F0502020204030204" pitchFamily="34" charset="0"/>
                        </a:rPr>
                        <a:t>CORRECTIVE MEASURE &amp; ADDITIONAL COMMENTS</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dirty="0">
                        <a:ln>
                          <a:noFill/>
                        </a:ln>
                        <a:solidFill>
                          <a:srgbClr val="FFFFFF"/>
                        </a:solidFill>
                        <a:effectLst/>
                        <a:latin typeface="Arial" panose="020B0604020202020204" pitchFamily="34" charset="0"/>
                        <a:ea typeface="Calibri" panose="020F0502020204030204" pitchFamily="34" charset="0"/>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46842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lang="en-ZA" sz="1200" b="1" dirty="0">
                          <a:effectLst/>
                          <a:latin typeface="Arial" panose="020B0604020202020204" pitchFamily="34" charset="0"/>
                          <a:ea typeface="Calibri" panose="020F0502020204030204" pitchFamily="34" charset="0"/>
                        </a:rPr>
                        <a:t>1.1.2.1 Transport sector ICT Strategy approved by March 2022</a:t>
                      </a:r>
                      <a:endParaRPr kumimoji="0" lang="en-ZA"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txBody>
                  <a:tcPr marL="68576" marR="6857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200" kern="1200" dirty="0">
                          <a:effectLst/>
                          <a:latin typeface="Arial" panose="020B0604020202020204" pitchFamily="34" charset="0"/>
                        </a:rPr>
                        <a:t>Benchmark exercise conducted on the Transport sector ICT Strategy</a:t>
                      </a:r>
                      <a:endParaRPr lang="en-ZA" sz="1200" dirty="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200" kern="1200" dirty="0">
                          <a:effectLst/>
                          <a:latin typeface="Arial" panose="020B0604020202020204" pitchFamily="34" charset="0"/>
                          <a:ea typeface="Times New Roman" panose="02020603050405020304" pitchFamily="18" charset="0"/>
                        </a:rPr>
                        <a:t>Conduct study tour to benchmark existing sector ICT Strategies</a:t>
                      </a:r>
                      <a:endParaRPr lang="en-ZA" sz="1200" dirty="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200" dirty="0">
                          <a:effectLst/>
                          <a:latin typeface="Arial" panose="020B0604020202020204" pitchFamily="34" charset="0"/>
                        </a:rPr>
                        <a:t>The study tour to benchmark existing sector ICT Strategies was not conducted as targeted</a:t>
                      </a:r>
                      <a:endParaRPr lang="en-ZA" sz="1200" dirty="0">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200" dirty="0">
                          <a:solidFill>
                            <a:schemeClr val="tx1"/>
                          </a:solidFill>
                          <a:effectLst/>
                          <a:latin typeface="Arial" panose="020B0604020202020204" pitchFamily="34" charset="0"/>
                          <a:ea typeface="Calibri" panose="020F0502020204030204" pitchFamily="34" charset="0"/>
                        </a:rPr>
                        <a:t>The findings and recommendations of the benchmarking exercise were duly comprehensive, and that did not necessitate for a study tour going forward.</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200" dirty="0">
                          <a:solidFill>
                            <a:schemeClr val="tx1"/>
                          </a:solidFill>
                          <a:effectLst/>
                          <a:latin typeface="Arial" panose="020B0604020202020204" pitchFamily="34" charset="0"/>
                          <a:ea typeface="Calibri" panose="020F0502020204030204" pitchFamily="34" charset="0"/>
                        </a:rPr>
                        <a:t>The draft strategy will be developed as targeted.</a:t>
                      </a:r>
                      <a:endParaRPr lang="en-ZA" sz="1200" dirty="0">
                        <a:solidFill>
                          <a:schemeClr val="tx1"/>
                        </a:solidFill>
                        <a:effectLst/>
                        <a:latin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35867" name="Slide Number Placeholder 2">
            <a:extLst>
              <a:ext uri="{FF2B5EF4-FFF2-40B4-BE49-F238E27FC236}">
                <a16:creationId xmlns:a16="http://schemas.microsoft.com/office/drawing/2014/main" xmlns="" id="{000C65BD-1D36-4A4B-A1F1-7B7B1E0A92B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865A8D6-622D-40DB-BD58-7B07BF716DA6}" type="slidenum">
              <a:rPr lang="en-US" altLang="en-US" sz="1200">
                <a:solidFill>
                  <a:srgbClr val="898989"/>
                </a:solidFill>
              </a:rPr>
              <a:pPr/>
              <a:t>17</a:t>
            </a:fld>
            <a:endParaRPr lang="en-US" altLang="en-US" sz="1200">
              <a:solidFill>
                <a:srgbClr val="898989"/>
              </a:solidFill>
            </a:endParaRPr>
          </a:p>
        </p:txBody>
      </p:sp>
      <p:pic>
        <p:nvPicPr>
          <p:cNvPr id="35868" name="Picture 6">
            <a:extLst>
              <a:ext uri="{FF2B5EF4-FFF2-40B4-BE49-F238E27FC236}">
                <a16:creationId xmlns:a16="http://schemas.microsoft.com/office/drawing/2014/main" xmlns="" id="{A62B9CBD-428A-4471-B4F6-0A4541C20C9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a:extLst>
              <a:ext uri="{FF2B5EF4-FFF2-40B4-BE49-F238E27FC236}">
                <a16:creationId xmlns:a16="http://schemas.microsoft.com/office/drawing/2014/main" xmlns="" id="{3BB5C92E-57AB-4F5E-A9E4-6A05A6B974A0}"/>
              </a:ext>
            </a:extLst>
          </p:cNvPr>
          <p:cNvSpPr>
            <a:spLocks noGrp="1"/>
          </p:cNvSpPr>
          <p:nvPr>
            <p:ph idx="1"/>
          </p:nvPr>
        </p:nvSpPr>
        <p:spPr>
          <a:xfrm>
            <a:off x="415925" y="1143000"/>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36866" name="Title 2">
            <a:extLst>
              <a:ext uri="{FF2B5EF4-FFF2-40B4-BE49-F238E27FC236}">
                <a16:creationId xmlns:a16="http://schemas.microsoft.com/office/drawing/2014/main" xmlns="" id="{1CC3D621-F4DB-40E1-89B4-8CCB1F002082}"/>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Programme 4: Road Transport</a:t>
            </a:r>
            <a:endParaRPr lang="en-US" altLang="en-US" sz="3200" b="1">
              <a:latin typeface="Arial" panose="020B0604020202020204" pitchFamily="34" charset="0"/>
              <a:ea typeface="ＭＳ Ｐゴシック" panose="020B0600070205080204" pitchFamily="34" charset="-128"/>
            </a:endParaRPr>
          </a:p>
        </p:txBody>
      </p:sp>
      <p:pic>
        <p:nvPicPr>
          <p:cNvPr id="36867" name="Picture 5">
            <a:hlinkClick r:id="rId2" action="ppaction://hlinksldjump"/>
            <a:extLst>
              <a:ext uri="{FF2B5EF4-FFF2-40B4-BE49-F238E27FC236}">
                <a16:creationId xmlns:a16="http://schemas.microsoft.com/office/drawing/2014/main" xmlns="" id="{A7F9742E-4E3A-4068-A3DC-1E3B90E2F94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67BDC888-9D51-48B7-89E7-D373BEBBFAD0}"/>
              </a:ext>
            </a:extLst>
          </p:cNvPr>
          <p:cNvGraphicFramePr>
            <a:graphicFrameLocks noGrp="1"/>
          </p:cNvGraphicFramePr>
          <p:nvPr/>
        </p:nvGraphicFramePr>
        <p:xfrm>
          <a:off x="152400" y="1203325"/>
          <a:ext cx="8821738" cy="4256088"/>
        </p:xfrm>
        <a:graphic>
          <a:graphicData uri="http://schemas.openxmlformats.org/drawingml/2006/table">
            <a:tbl>
              <a:tblPr/>
              <a:tblGrid>
                <a:gridCol w="1482725">
                  <a:extLst>
                    <a:ext uri="{9D8B030D-6E8A-4147-A177-3AD203B41FA5}">
                      <a16:colId xmlns:a16="http://schemas.microsoft.com/office/drawing/2014/main" xmlns="" val="1049151919"/>
                    </a:ext>
                  </a:extLst>
                </a:gridCol>
                <a:gridCol w="1046163">
                  <a:extLst>
                    <a:ext uri="{9D8B030D-6E8A-4147-A177-3AD203B41FA5}">
                      <a16:colId xmlns:a16="http://schemas.microsoft.com/office/drawing/2014/main" xmlns="" val="898204548"/>
                    </a:ext>
                  </a:extLst>
                </a:gridCol>
                <a:gridCol w="1157287">
                  <a:extLst>
                    <a:ext uri="{9D8B030D-6E8A-4147-A177-3AD203B41FA5}">
                      <a16:colId xmlns:a16="http://schemas.microsoft.com/office/drawing/2014/main" xmlns="" val="2292886556"/>
                    </a:ext>
                  </a:extLst>
                </a:gridCol>
                <a:gridCol w="1800225">
                  <a:extLst>
                    <a:ext uri="{9D8B030D-6E8A-4147-A177-3AD203B41FA5}">
                      <a16:colId xmlns:a16="http://schemas.microsoft.com/office/drawing/2014/main" xmlns="" val="3940832239"/>
                    </a:ext>
                  </a:extLst>
                </a:gridCol>
                <a:gridCol w="1614488">
                  <a:extLst>
                    <a:ext uri="{9D8B030D-6E8A-4147-A177-3AD203B41FA5}">
                      <a16:colId xmlns:a16="http://schemas.microsoft.com/office/drawing/2014/main" xmlns="" val="3081323582"/>
                    </a:ext>
                  </a:extLst>
                </a:gridCol>
                <a:gridCol w="1720850">
                  <a:extLst>
                    <a:ext uri="{9D8B030D-6E8A-4147-A177-3AD203B41FA5}">
                      <a16:colId xmlns:a16="http://schemas.microsoft.com/office/drawing/2014/main" xmlns="" val="968237199"/>
                    </a:ext>
                  </a:extLst>
                </a:gridCol>
              </a:tblGrid>
              <a:tr h="9636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QUARTER 3 TARGET</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CORRECTIVE MEASURE &amp; ADDITIONAL COMMENTS</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4148358003"/>
                  </a:ext>
                </a:extLst>
              </a:tr>
              <a:tr h="32924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2.1.4.3 Ministerial approval to submit the National Anti-Fraud and Corruption Strategy for Road Traffic Environment to Cabinet secured by March 2021</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Final draft National Anti-Fraud and Corruption Strategy developed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Second Bi-annual NAFCF meeting Meet with targeted Focus Groups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Second Bi-annual NAFCF meeting did not take place as targeted. </a:t>
                      </a: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However, </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National Vehicle Crime Forum – NaTIS Subcommittee met on 23 October 2019. The meeting was attended by the SAPS and ICB, two Focus groups.</a:t>
                      </a:r>
                      <a:r>
                        <a:rPr kumimoji="0" lang="en-ZA" altLang="en-US" sz="1200" b="0" i="0" u="none" strike="noStrike" cap="none" normalizeH="0" baseline="0">
                          <a:ln>
                            <a:noFill/>
                          </a:ln>
                          <a:solidFill>
                            <a:srgbClr val="0070C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Bi-annual meeting couldn’t take place due to unavailability of other members of the Forum. </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Second Bi-annual NAFCF meeting is scheduled for 27 February 2020</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708332209"/>
                  </a:ext>
                </a:extLst>
              </a:tr>
            </a:tbl>
          </a:graphicData>
        </a:graphic>
      </p:graphicFrame>
      <p:sp>
        <p:nvSpPr>
          <p:cNvPr id="36891" name="Slide Number Placeholder 2">
            <a:extLst>
              <a:ext uri="{FF2B5EF4-FFF2-40B4-BE49-F238E27FC236}">
                <a16:creationId xmlns:a16="http://schemas.microsoft.com/office/drawing/2014/main" xmlns="" id="{848C86BE-66A2-4D3E-897A-7051861B83F6}"/>
              </a:ext>
            </a:extLst>
          </p:cNvPr>
          <p:cNvSpPr>
            <a:spLocks noGrp="1"/>
          </p:cNvSpPr>
          <p:nvPr>
            <p:ph type="sldNum" sz="quarter" idx="12"/>
          </p:nvPr>
        </p:nvSpPr>
        <p:spPr bwMode="auto">
          <a:xfrm>
            <a:off x="7578725" y="6356350"/>
            <a:ext cx="1108075"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E022A093-0A09-4034-A852-0D1C6D4D697C}" type="slidenum">
              <a:rPr lang="en-US" altLang="en-US" sz="1200">
                <a:solidFill>
                  <a:srgbClr val="898989"/>
                </a:solidFill>
              </a:rPr>
              <a:pPr/>
              <a:t>18</a:t>
            </a:fld>
            <a:endParaRPr lang="en-US" altLang="en-US" sz="1200">
              <a:solidFill>
                <a:srgbClr val="898989"/>
              </a:solidFill>
            </a:endParaRPr>
          </a:p>
        </p:txBody>
      </p:sp>
      <p:pic>
        <p:nvPicPr>
          <p:cNvPr id="36892" name="Picture 6">
            <a:extLst>
              <a:ext uri="{FF2B5EF4-FFF2-40B4-BE49-F238E27FC236}">
                <a16:creationId xmlns:a16="http://schemas.microsoft.com/office/drawing/2014/main" xmlns="" id="{B8D3D2AF-429F-44F1-A971-5819929669D1}"/>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6327775"/>
            <a:ext cx="630238"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a:extLst>
              <a:ext uri="{FF2B5EF4-FFF2-40B4-BE49-F238E27FC236}">
                <a16:creationId xmlns:a16="http://schemas.microsoft.com/office/drawing/2014/main" xmlns="" id="{A9996F74-C44A-4363-AED1-A29636339150}"/>
              </a:ext>
            </a:extLst>
          </p:cNvPr>
          <p:cNvSpPr>
            <a:spLocks noGrp="1"/>
          </p:cNvSpPr>
          <p:nvPr>
            <p:ph idx="1"/>
          </p:nvPr>
        </p:nvSpPr>
        <p:spPr>
          <a:xfrm>
            <a:off x="415925" y="1143000"/>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33794" name="Title 2">
            <a:extLst>
              <a:ext uri="{FF2B5EF4-FFF2-40B4-BE49-F238E27FC236}">
                <a16:creationId xmlns:a16="http://schemas.microsoft.com/office/drawing/2014/main" xmlns="" id="{04AC1787-A901-4643-B2F8-D0853AEBA484}"/>
              </a:ext>
            </a:extLst>
          </p:cNvPr>
          <p:cNvSpPr>
            <a:spLocks noGrp="1"/>
          </p:cNvSpPr>
          <p:nvPr>
            <p:ph type="title"/>
          </p:nvPr>
        </p:nvSpPr>
        <p:spPr>
          <a:xfrm>
            <a:off x="228600" y="304800"/>
            <a:ext cx="6553200" cy="762000"/>
          </a:xfrm>
        </p:spPr>
        <p:txBody>
          <a:bodyPr rtlCol="0">
            <a:normAutofit fontScale="90000"/>
          </a:bodyPr>
          <a:lstStyle/>
          <a:p>
            <a:pPr eaLnBrk="1" fontAlgn="auto" hangingPunct="1">
              <a:spcAft>
                <a:spcPts val="0"/>
              </a:spcAft>
              <a:defRPr/>
            </a:pPr>
            <a:r>
              <a:rPr lang="en-US" sz="3200" b="1" dirty="0">
                <a:solidFill>
                  <a:srgbClr val="000000"/>
                </a:solidFill>
                <a:latin typeface="Arial" charset="0"/>
                <a:ea typeface="MS PGothic" charset="0"/>
                <a:cs typeface="+mj-cs"/>
              </a:rPr>
              <a:t>Programme 6: </a:t>
            </a:r>
            <a:r>
              <a:rPr lang="en-US" sz="3200" b="1" dirty="0">
                <a:solidFill>
                  <a:prstClr val="black"/>
                </a:solidFill>
                <a:latin typeface="Arial" charset="0"/>
                <a:ea typeface="MS PGothic" charset="0"/>
                <a:cs typeface="+mj-cs"/>
              </a:rPr>
              <a:t>Maritime Transport</a:t>
            </a:r>
            <a:endParaRPr lang="en-US" sz="3200" b="1" dirty="0">
              <a:latin typeface="Arial" charset="0"/>
              <a:ea typeface="MS PGothic" charset="0"/>
              <a:cs typeface="+mj-cs"/>
            </a:endParaRPr>
          </a:p>
        </p:txBody>
      </p:sp>
      <p:pic>
        <p:nvPicPr>
          <p:cNvPr id="37891" name="Picture 5">
            <a:hlinkClick r:id="rId2" action="ppaction://hlinksldjump"/>
            <a:extLst>
              <a:ext uri="{FF2B5EF4-FFF2-40B4-BE49-F238E27FC236}">
                <a16:creationId xmlns:a16="http://schemas.microsoft.com/office/drawing/2014/main" xmlns="" id="{DF423B6B-6946-4B5D-A2E0-1B559E38538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3E4BFB81-B1D8-4A2B-AE49-F5AE143F7FB7}"/>
              </a:ext>
            </a:extLst>
          </p:cNvPr>
          <p:cNvGraphicFramePr>
            <a:graphicFrameLocks noGrp="1"/>
          </p:cNvGraphicFramePr>
          <p:nvPr/>
        </p:nvGraphicFramePr>
        <p:xfrm>
          <a:off x="152400" y="1257300"/>
          <a:ext cx="8645525" cy="3317875"/>
        </p:xfrm>
        <a:graphic>
          <a:graphicData uri="http://schemas.openxmlformats.org/drawingml/2006/table">
            <a:tbl>
              <a:tblPr firstRow="1" bandRow="1">
                <a:tableStyleId>{5C22544A-7EE6-4342-B048-85BDC9FD1C3A}</a:tableStyleId>
              </a:tblPr>
              <a:tblGrid>
                <a:gridCol w="1587340">
                  <a:extLst>
                    <a:ext uri="{9D8B030D-6E8A-4147-A177-3AD203B41FA5}">
                      <a16:colId xmlns:a16="http://schemas.microsoft.com/office/drawing/2014/main" xmlns="" val="20000"/>
                    </a:ext>
                  </a:extLst>
                </a:gridCol>
                <a:gridCol w="1306853">
                  <a:extLst>
                    <a:ext uri="{9D8B030D-6E8A-4147-A177-3AD203B41FA5}">
                      <a16:colId xmlns:a16="http://schemas.microsoft.com/office/drawing/2014/main" xmlns="" val="20001"/>
                    </a:ext>
                  </a:extLst>
                </a:gridCol>
                <a:gridCol w="1333294">
                  <a:extLst>
                    <a:ext uri="{9D8B030D-6E8A-4147-A177-3AD203B41FA5}">
                      <a16:colId xmlns:a16="http://schemas.microsoft.com/office/drawing/2014/main" xmlns="" val="20002"/>
                    </a:ext>
                  </a:extLst>
                </a:gridCol>
                <a:gridCol w="1633812">
                  <a:extLst>
                    <a:ext uri="{9D8B030D-6E8A-4147-A177-3AD203B41FA5}">
                      <a16:colId xmlns:a16="http://schemas.microsoft.com/office/drawing/2014/main" xmlns="" val="20003"/>
                    </a:ext>
                  </a:extLst>
                </a:gridCol>
                <a:gridCol w="1357993">
                  <a:extLst>
                    <a:ext uri="{9D8B030D-6E8A-4147-A177-3AD203B41FA5}">
                      <a16:colId xmlns:a16="http://schemas.microsoft.com/office/drawing/2014/main" xmlns="" val="20004"/>
                    </a:ext>
                  </a:extLst>
                </a:gridCol>
                <a:gridCol w="1426234">
                  <a:extLst>
                    <a:ext uri="{9D8B030D-6E8A-4147-A177-3AD203B41FA5}">
                      <a16:colId xmlns:a16="http://schemas.microsoft.com/office/drawing/2014/main" xmlns="" val="20005"/>
                    </a:ext>
                  </a:extLst>
                </a:gridCol>
              </a:tblGrid>
              <a:tr h="1051560">
                <a:tc>
                  <a:txBody>
                    <a:bodyPr/>
                    <a:lstStyle/>
                    <a:p>
                      <a:pPr marL="0" marR="0" algn="ctr">
                        <a:lnSpc>
                          <a:spcPct val="115000"/>
                        </a:lnSpc>
                        <a:spcBef>
                          <a:spcPts val="0"/>
                        </a:spcBef>
                        <a:spcAft>
                          <a:spcPts val="0"/>
                        </a:spcAft>
                      </a:pPr>
                      <a:r>
                        <a:rPr lang="en-ZA" sz="1200" b="1" dirty="0">
                          <a:latin typeface="Arial"/>
                          <a:ea typeface="Calibri"/>
                          <a:cs typeface="Arial"/>
                        </a:rPr>
                        <a:t>PERFORMANCE INDICATOR</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2019/20 </a:t>
                      </a:r>
                      <a:endParaRPr lang="en-US" sz="1200" dirty="0">
                        <a:latin typeface="Arial"/>
                        <a:ea typeface="Calibri"/>
                        <a:cs typeface="Arial"/>
                      </a:endParaRPr>
                    </a:p>
                    <a:p>
                      <a:pPr marL="0" marR="0" algn="ctr">
                        <a:lnSpc>
                          <a:spcPct val="115000"/>
                        </a:lnSpc>
                        <a:spcBef>
                          <a:spcPts val="0"/>
                        </a:spcBef>
                        <a:spcAft>
                          <a:spcPts val="0"/>
                        </a:spcAft>
                      </a:pPr>
                      <a:r>
                        <a:rPr lang="en-ZA" sz="1200" b="1" dirty="0">
                          <a:latin typeface="Arial"/>
                          <a:ea typeface="Calibri"/>
                          <a:cs typeface="Arial"/>
                        </a:rPr>
                        <a:t>ANNUAL 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QUARTER 3</a:t>
                      </a:r>
                      <a:r>
                        <a:rPr lang="en-ZA" sz="1200" b="1" baseline="0" dirty="0">
                          <a:latin typeface="Arial"/>
                          <a:ea typeface="Calibri"/>
                          <a:cs typeface="Arial"/>
                        </a:rPr>
                        <a:t> </a:t>
                      </a:r>
                      <a:r>
                        <a:rPr lang="en-ZA" sz="1200" b="1" dirty="0">
                          <a:latin typeface="Arial"/>
                          <a:ea typeface="Calibri"/>
                          <a:cs typeface="Arial"/>
                        </a:rPr>
                        <a:t>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PROGRESS</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REASON FOR DEVIATION</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CORRECTIVE MEASURE &amp; ADDITIONAL COMMENTS</a:t>
                      </a:r>
                    </a:p>
                    <a:p>
                      <a:pPr marL="0" marR="0" algn="ctr">
                        <a:lnSpc>
                          <a:spcPct val="115000"/>
                        </a:lnSpc>
                        <a:spcBef>
                          <a:spcPts val="0"/>
                        </a:spcBef>
                        <a:spcAft>
                          <a:spcPts val="0"/>
                        </a:spcAft>
                      </a:pPr>
                      <a:endParaRPr lang="en-US" sz="1200" b="1" dirty="0">
                        <a:latin typeface="Arial"/>
                        <a:ea typeface="Calibri"/>
                        <a:cs typeface="Arial"/>
                      </a:endParaRPr>
                    </a:p>
                  </a:txBody>
                  <a:tcPr marL="68575" marR="68575" marT="0" marB="0"/>
                </a:tc>
                <a:extLst>
                  <a:ext uri="{0D108BD9-81ED-4DB2-BD59-A6C34878D82A}">
                    <a16:rowId xmlns:a16="http://schemas.microsoft.com/office/drawing/2014/main" xmlns="" val="10000"/>
                  </a:ext>
                </a:extLst>
              </a:tr>
              <a:tr h="2266315">
                <a:tc>
                  <a:txBody>
                    <a:bodyPr/>
                    <a:lstStyle/>
                    <a:p>
                      <a:pPr>
                        <a:lnSpc>
                          <a:spcPct val="150000"/>
                        </a:lnSpc>
                        <a:spcAft>
                          <a:spcPts val="0"/>
                        </a:spcAft>
                      </a:pPr>
                      <a:r>
                        <a:rPr lang="en-ZA" sz="1200" b="1" dirty="0">
                          <a:effectLst/>
                          <a:latin typeface="Arial" panose="020B0604020202020204" pitchFamily="34" charset="0"/>
                        </a:rPr>
                        <a:t>1.5.6.1 Programme on Maritime Education and Training Improvement developed by March 2021</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Assessment of the state of the Public Maritime Education and Training Institutions conducted</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solidFill>
                            <a:srgbClr val="000000"/>
                          </a:solidFill>
                          <a:effectLst/>
                          <a:latin typeface="Arial" panose="020B0604020202020204" pitchFamily="34" charset="0"/>
                          <a:cs typeface="Times New Roman" panose="02020603050405020304" pitchFamily="18" charset="0"/>
                        </a:rPr>
                        <a:t>Conduct stakeholder consultations on the state of Public Maritime Education and Training Institutions</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solidFill>
                            <a:srgbClr val="000000"/>
                          </a:solidFill>
                          <a:effectLst/>
                          <a:latin typeface="Arial" panose="020B0604020202020204" pitchFamily="34" charset="0"/>
                          <a:cs typeface="Calibri" panose="020F0502020204030204" pitchFamily="34" charset="0"/>
                        </a:rPr>
                        <a:t>Stakeholder consultations on the state of Public Maritime Education and Training Institutions not conducted as targeted</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cs typeface="Calibri" panose="020F0502020204030204" pitchFamily="34" charset="0"/>
                        </a:rPr>
                        <a:t>Unavailability of stakeholders at the targeted institutions</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cs typeface="Calibri" panose="020F0502020204030204" pitchFamily="34" charset="0"/>
                        </a:rPr>
                        <a:t>Consultations will be prioritised in  January and February 2020</a:t>
                      </a:r>
                      <a:endParaRPr lang="en-ZA" sz="12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37915" name="Slide Number Placeholder 2">
            <a:extLst>
              <a:ext uri="{FF2B5EF4-FFF2-40B4-BE49-F238E27FC236}">
                <a16:creationId xmlns:a16="http://schemas.microsoft.com/office/drawing/2014/main" xmlns="" id="{CFAD04C2-BB8A-4AD5-966E-98CBBCF7C29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4EA2581-CDEF-4D21-81FB-68C5B3B98885}" type="slidenum">
              <a:rPr lang="en-US" altLang="en-US" sz="1200">
                <a:solidFill>
                  <a:srgbClr val="898989"/>
                </a:solidFill>
              </a:rPr>
              <a:pPr/>
              <a:t>19</a:t>
            </a:fld>
            <a:endParaRPr lang="en-US" altLang="en-US" sz="1200">
              <a:solidFill>
                <a:srgbClr val="898989"/>
              </a:solidFill>
            </a:endParaRPr>
          </a:p>
        </p:txBody>
      </p:sp>
      <p:pic>
        <p:nvPicPr>
          <p:cNvPr id="37916" name="Picture 6">
            <a:extLst>
              <a:ext uri="{FF2B5EF4-FFF2-40B4-BE49-F238E27FC236}">
                <a16:creationId xmlns:a16="http://schemas.microsoft.com/office/drawing/2014/main" xmlns="" id="{AD4F37AF-79BC-4033-A337-89B6259665A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a:extLst>
              <a:ext uri="{FF2B5EF4-FFF2-40B4-BE49-F238E27FC236}">
                <a16:creationId xmlns:a16="http://schemas.microsoft.com/office/drawing/2014/main" xmlns="" id="{834FAE40-931B-4305-BC0E-91740C487175}"/>
              </a:ext>
            </a:extLst>
          </p:cNvPr>
          <p:cNvSpPr>
            <a:spLocks noGrp="1"/>
          </p:cNvSpPr>
          <p:nvPr>
            <p:ph idx="1"/>
          </p:nvPr>
        </p:nvSpPr>
        <p:spPr>
          <a:xfrm>
            <a:off x="482600" y="1295400"/>
            <a:ext cx="8305800" cy="4887913"/>
          </a:xfrm>
        </p:spPr>
        <p:txBody>
          <a:bodyPr rtlCol="0">
            <a:normAutofit/>
          </a:bodyPr>
          <a:lstStyle/>
          <a:p>
            <a:pPr algn="just" eaLnBrk="1" fontAlgn="auto" hangingPunct="1">
              <a:lnSpc>
                <a:spcPct val="150000"/>
              </a:lnSpc>
              <a:spcBef>
                <a:spcPts val="0"/>
              </a:spcBef>
              <a:spcAft>
                <a:spcPts val="0"/>
              </a:spcAft>
              <a:buFont typeface="Arial"/>
              <a:buChar char="•"/>
              <a:defRPr/>
            </a:pPr>
            <a:endParaRPr lang="en-US" sz="800" dirty="0">
              <a:latin typeface="Arial"/>
              <a:cs typeface="Arial"/>
            </a:endParaRPr>
          </a:p>
          <a:p>
            <a:pPr algn="just" eaLnBrk="1" fontAlgn="auto" hangingPunct="1">
              <a:lnSpc>
                <a:spcPct val="150000"/>
              </a:lnSpc>
              <a:spcBef>
                <a:spcPts val="0"/>
              </a:spcBef>
              <a:spcAft>
                <a:spcPts val="0"/>
              </a:spcAft>
              <a:buFont typeface="Arial"/>
              <a:buChar char="•"/>
              <a:defRPr/>
            </a:pPr>
            <a:r>
              <a:rPr lang="en-US" sz="2400" dirty="0">
                <a:latin typeface="Arial"/>
                <a:cs typeface="Arial"/>
              </a:rPr>
              <a:t>Q3 Performance Overview</a:t>
            </a:r>
          </a:p>
          <a:p>
            <a:pPr algn="just" eaLnBrk="1" fontAlgn="auto" hangingPunct="1">
              <a:lnSpc>
                <a:spcPct val="150000"/>
              </a:lnSpc>
              <a:spcBef>
                <a:spcPts val="0"/>
              </a:spcBef>
              <a:spcAft>
                <a:spcPts val="0"/>
              </a:spcAft>
              <a:buFont typeface="Arial"/>
              <a:buChar char="•"/>
              <a:defRPr/>
            </a:pPr>
            <a:r>
              <a:rPr lang="en-US" sz="2400" dirty="0">
                <a:latin typeface="Arial"/>
                <a:cs typeface="Arial"/>
              </a:rPr>
              <a:t>Quarter 03 Analysis Per Programme</a:t>
            </a:r>
          </a:p>
          <a:p>
            <a:pPr algn="just" eaLnBrk="1" fontAlgn="auto" hangingPunct="1">
              <a:lnSpc>
                <a:spcPct val="150000"/>
              </a:lnSpc>
              <a:spcBef>
                <a:spcPts val="0"/>
              </a:spcBef>
              <a:spcAft>
                <a:spcPts val="0"/>
              </a:spcAft>
              <a:buFont typeface="Arial"/>
              <a:buChar char="•"/>
              <a:defRPr/>
            </a:pPr>
            <a:r>
              <a:rPr lang="it-IT" sz="2400" dirty="0">
                <a:solidFill>
                  <a:srgbClr val="000000"/>
                </a:solidFill>
                <a:latin typeface="Arial"/>
                <a:cs typeface="Arial"/>
              </a:rPr>
              <a:t>DoT Comparative Analysis</a:t>
            </a:r>
          </a:p>
          <a:p>
            <a:pPr algn="just" eaLnBrk="1" fontAlgn="auto" hangingPunct="1">
              <a:lnSpc>
                <a:spcPct val="150000"/>
              </a:lnSpc>
              <a:spcBef>
                <a:spcPts val="0"/>
              </a:spcBef>
              <a:spcAft>
                <a:spcPts val="0"/>
              </a:spcAft>
              <a:buFont typeface="Arial"/>
              <a:buChar char="•"/>
              <a:defRPr/>
            </a:pPr>
            <a:r>
              <a:rPr lang="it-IT" sz="2400" dirty="0">
                <a:solidFill>
                  <a:srgbClr val="000000"/>
                </a:solidFill>
                <a:latin typeface="Arial"/>
                <a:cs typeface="Arial"/>
              </a:rPr>
              <a:t>Notable Progress Reported on Planned Targets</a:t>
            </a:r>
          </a:p>
          <a:p>
            <a:pPr algn="just" eaLnBrk="1" fontAlgn="auto" hangingPunct="1">
              <a:lnSpc>
                <a:spcPct val="150000"/>
              </a:lnSpc>
              <a:spcBef>
                <a:spcPts val="0"/>
              </a:spcBef>
              <a:spcAft>
                <a:spcPts val="0"/>
              </a:spcAft>
              <a:buFont typeface="Arial"/>
              <a:buChar char="•"/>
              <a:defRPr/>
            </a:pPr>
            <a:r>
              <a:rPr lang="en-US" sz="2400" dirty="0">
                <a:latin typeface="Arial"/>
                <a:cs typeface="Arial"/>
              </a:rPr>
              <a:t>Areas of Non-Achievement</a:t>
            </a:r>
          </a:p>
          <a:p>
            <a:pPr algn="just" eaLnBrk="1" fontAlgn="auto" hangingPunct="1">
              <a:lnSpc>
                <a:spcPct val="150000"/>
              </a:lnSpc>
              <a:spcBef>
                <a:spcPts val="0"/>
              </a:spcBef>
              <a:spcAft>
                <a:spcPts val="0"/>
              </a:spcAft>
              <a:buFont typeface="Arial"/>
              <a:buChar char="•"/>
              <a:defRPr/>
            </a:pPr>
            <a:r>
              <a:rPr lang="en-US" sz="2400" dirty="0">
                <a:latin typeface="Arial"/>
                <a:cs typeface="Arial"/>
              </a:rPr>
              <a:t>Status Update on non-achieved targets for Q1, Q2 and Q3</a:t>
            </a:r>
          </a:p>
          <a:p>
            <a:pPr algn="just" eaLnBrk="1" fontAlgn="auto" hangingPunct="1">
              <a:lnSpc>
                <a:spcPct val="150000"/>
              </a:lnSpc>
              <a:spcBef>
                <a:spcPts val="0"/>
              </a:spcBef>
              <a:spcAft>
                <a:spcPts val="0"/>
              </a:spcAft>
              <a:buFont typeface="Arial"/>
              <a:buChar char="•"/>
              <a:defRPr/>
            </a:pPr>
            <a:r>
              <a:rPr lang="en-US" sz="2400" dirty="0">
                <a:latin typeface="Arial"/>
                <a:cs typeface="Arial"/>
              </a:rPr>
              <a:t>Financial Performance Information</a:t>
            </a:r>
          </a:p>
          <a:p>
            <a:pPr algn="just" eaLnBrk="1" fontAlgn="auto" hangingPunct="1">
              <a:lnSpc>
                <a:spcPct val="150000"/>
              </a:lnSpc>
              <a:spcBef>
                <a:spcPts val="0"/>
              </a:spcBef>
              <a:spcAft>
                <a:spcPts val="0"/>
              </a:spcAft>
              <a:buFont typeface="Arial"/>
              <a:buChar char="•"/>
              <a:defRPr/>
            </a:pPr>
            <a:endParaRPr lang="en-US" sz="2400" dirty="0">
              <a:latin typeface="Arial"/>
              <a:cs typeface="Arial"/>
            </a:endParaRPr>
          </a:p>
          <a:p>
            <a:pPr algn="just" eaLnBrk="1" fontAlgn="auto" hangingPunct="1">
              <a:lnSpc>
                <a:spcPct val="150000"/>
              </a:lnSpc>
              <a:spcBef>
                <a:spcPts val="0"/>
              </a:spcBef>
              <a:spcAft>
                <a:spcPts val="0"/>
              </a:spcAft>
              <a:buFont typeface="Arial"/>
              <a:buChar char="•"/>
              <a:defRPr/>
            </a:pPr>
            <a:endParaRPr lang="en-US" sz="1000" dirty="0">
              <a:latin typeface="Arial"/>
              <a:cs typeface="Arial"/>
            </a:endParaRPr>
          </a:p>
          <a:p>
            <a:pPr marL="0" indent="0" algn="just" eaLnBrk="1" fontAlgn="auto" hangingPunct="1">
              <a:lnSpc>
                <a:spcPct val="150000"/>
              </a:lnSpc>
              <a:spcBef>
                <a:spcPts val="0"/>
              </a:spcBef>
              <a:spcAft>
                <a:spcPts val="0"/>
              </a:spcAft>
              <a:buFont typeface="Arial"/>
              <a:buNone/>
              <a:defRPr/>
            </a:pPr>
            <a:endParaRPr lang="en-US" sz="2000" dirty="0">
              <a:latin typeface="Arial"/>
              <a:cs typeface="Arial"/>
            </a:endParaRPr>
          </a:p>
          <a:p>
            <a:pPr marL="0" indent="0" algn="just" eaLnBrk="1" fontAlgn="auto" hangingPunct="1">
              <a:lnSpc>
                <a:spcPct val="150000"/>
              </a:lnSpc>
              <a:spcBef>
                <a:spcPts val="0"/>
              </a:spcBef>
              <a:spcAft>
                <a:spcPts val="0"/>
              </a:spcAft>
              <a:buFont typeface="Arial" charset="0"/>
              <a:buNone/>
              <a:defRPr/>
            </a:pPr>
            <a:endParaRPr lang="en-US" sz="1000" dirty="0">
              <a:latin typeface="Arial"/>
              <a:cs typeface="Arial"/>
            </a:endParaRPr>
          </a:p>
          <a:p>
            <a:pPr marL="0" indent="0" algn="just" eaLnBrk="1" fontAlgn="auto" hangingPunct="1">
              <a:spcAft>
                <a:spcPts val="0"/>
              </a:spcAft>
              <a:buFontTx/>
              <a:buNone/>
              <a:defRPr/>
            </a:pPr>
            <a:endParaRPr lang="en-US" sz="2000" dirty="0">
              <a:latin typeface="Arial"/>
              <a:cs typeface="Arial"/>
            </a:endParaRPr>
          </a:p>
          <a:p>
            <a:pPr algn="just" eaLnBrk="1" fontAlgn="auto" hangingPunct="1">
              <a:spcAft>
                <a:spcPts val="0"/>
              </a:spcAft>
              <a:buFont typeface="Arial"/>
              <a:buChar char="•"/>
              <a:defRPr/>
            </a:pPr>
            <a:endParaRPr lang="en-US" sz="2000" dirty="0">
              <a:latin typeface="Arial"/>
              <a:cs typeface="Arial"/>
            </a:endParaRPr>
          </a:p>
          <a:p>
            <a:pPr marL="0" indent="0" algn="just" eaLnBrk="1" fontAlgn="auto" hangingPunct="1">
              <a:spcAft>
                <a:spcPts val="0"/>
              </a:spcAft>
              <a:buFontTx/>
              <a:buNone/>
              <a:defRPr/>
            </a:pPr>
            <a:endParaRPr lang="en-US" dirty="0">
              <a:cs typeface="ＭＳ Ｐゴシック" charset="0"/>
            </a:endParaRPr>
          </a:p>
          <a:p>
            <a:pPr marL="107950" indent="0" eaLnBrk="1" fontAlgn="auto" hangingPunct="1">
              <a:spcAft>
                <a:spcPts val="0"/>
              </a:spcAft>
              <a:buFontTx/>
              <a:buNone/>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p:txBody>
      </p:sp>
      <p:sp>
        <p:nvSpPr>
          <p:cNvPr id="17410" name="Title 2">
            <a:extLst>
              <a:ext uri="{FF2B5EF4-FFF2-40B4-BE49-F238E27FC236}">
                <a16:creationId xmlns:a16="http://schemas.microsoft.com/office/drawing/2014/main" xmlns="" id="{B10060F6-EEA3-4721-939F-388DB21C2117}"/>
              </a:ext>
            </a:extLst>
          </p:cNvPr>
          <p:cNvSpPr>
            <a:spLocks noGrp="1"/>
          </p:cNvSpPr>
          <p:nvPr>
            <p:ph type="title"/>
          </p:nvPr>
        </p:nvSpPr>
        <p:spPr>
          <a:xfrm>
            <a:off x="457200" y="152400"/>
            <a:ext cx="6324600" cy="904875"/>
          </a:xfrm>
        </p:spPr>
        <p:txBody>
          <a:bodyPr/>
          <a:lstStyle/>
          <a:p>
            <a:pPr eaLnBrk="1" hangingPunct="1"/>
            <a:r>
              <a:rPr lang="en-US" altLang="en-US" sz="3200" b="1">
                <a:latin typeface="Arial" panose="020B0604020202020204" pitchFamily="34" charset="0"/>
                <a:ea typeface="ＭＳ Ｐゴシック" panose="020B0600070205080204" pitchFamily="34" charset="-128"/>
              </a:rPr>
              <a:t>Contents</a:t>
            </a:r>
          </a:p>
        </p:txBody>
      </p:sp>
      <p:pic>
        <p:nvPicPr>
          <p:cNvPr id="17411" name="Picture 5">
            <a:hlinkClick r:id="rId2" action="ppaction://hlinksldjump"/>
            <a:extLst>
              <a:ext uri="{FF2B5EF4-FFF2-40B4-BE49-F238E27FC236}">
                <a16:creationId xmlns:a16="http://schemas.microsoft.com/office/drawing/2014/main" xmlns="" id="{6730AE42-9D40-4CFF-83E2-96F811E7726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7412" name="Picture 1">
            <a:extLst>
              <a:ext uri="{FF2B5EF4-FFF2-40B4-BE49-F238E27FC236}">
                <a16:creationId xmlns:a16="http://schemas.microsoft.com/office/drawing/2014/main" xmlns="" id="{985AA612-925C-497D-9BBE-A46BD3BF988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26338" y="5916613"/>
            <a:ext cx="8096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Slide Number Placeholder 2">
            <a:extLst>
              <a:ext uri="{FF2B5EF4-FFF2-40B4-BE49-F238E27FC236}">
                <a16:creationId xmlns:a16="http://schemas.microsoft.com/office/drawing/2014/main" xmlns="" id="{1D2048EC-B47E-497F-BA42-07ABF31F3F0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D44A8F3-F182-4FBC-9634-883AB806BFE4}" type="slidenum">
              <a:rPr lang="en-US" altLang="en-US" sz="1200">
                <a:solidFill>
                  <a:srgbClr val="898989"/>
                </a:solidFill>
              </a:rPr>
              <a:pPr/>
              <a:t>2</a:t>
            </a:fld>
            <a:endParaRPr lang="en-US" altLang="en-US" sz="1200">
              <a:solidFill>
                <a:srgbClr val="898989"/>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a:extLst>
              <a:ext uri="{FF2B5EF4-FFF2-40B4-BE49-F238E27FC236}">
                <a16:creationId xmlns:a16="http://schemas.microsoft.com/office/drawing/2014/main" xmlns="" id="{90913DC0-2910-42EE-9702-E2189782536A}"/>
              </a:ext>
            </a:extLst>
          </p:cNvPr>
          <p:cNvSpPr>
            <a:spLocks noGrp="1"/>
          </p:cNvSpPr>
          <p:nvPr>
            <p:ph idx="1"/>
          </p:nvPr>
        </p:nvSpPr>
        <p:spPr>
          <a:xfrm>
            <a:off x="415925" y="1143000"/>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33794" name="Title 2">
            <a:extLst>
              <a:ext uri="{FF2B5EF4-FFF2-40B4-BE49-F238E27FC236}">
                <a16:creationId xmlns:a16="http://schemas.microsoft.com/office/drawing/2014/main" xmlns="" id="{75F43925-25B2-4EEF-8BFA-628339266834}"/>
              </a:ext>
            </a:extLst>
          </p:cNvPr>
          <p:cNvSpPr>
            <a:spLocks noGrp="1"/>
          </p:cNvSpPr>
          <p:nvPr>
            <p:ph type="title"/>
          </p:nvPr>
        </p:nvSpPr>
        <p:spPr>
          <a:xfrm>
            <a:off x="228600" y="304800"/>
            <a:ext cx="6553200" cy="762000"/>
          </a:xfrm>
        </p:spPr>
        <p:txBody>
          <a:bodyPr rtlCol="0">
            <a:normAutofit fontScale="90000"/>
          </a:bodyPr>
          <a:lstStyle/>
          <a:p>
            <a:pPr eaLnBrk="1" fontAlgn="auto" hangingPunct="1">
              <a:spcAft>
                <a:spcPts val="0"/>
              </a:spcAft>
              <a:defRPr/>
            </a:pPr>
            <a:r>
              <a:rPr lang="en-US" sz="3200" b="1" dirty="0">
                <a:solidFill>
                  <a:srgbClr val="000000"/>
                </a:solidFill>
                <a:latin typeface="Arial" charset="0"/>
                <a:ea typeface="MS PGothic" charset="0"/>
                <a:cs typeface="+mj-cs"/>
              </a:rPr>
              <a:t>Programme 6: </a:t>
            </a:r>
            <a:r>
              <a:rPr lang="en-US" sz="3200" b="1" dirty="0">
                <a:solidFill>
                  <a:prstClr val="black"/>
                </a:solidFill>
                <a:latin typeface="Arial" charset="0"/>
                <a:ea typeface="MS PGothic" charset="0"/>
                <a:cs typeface="+mj-cs"/>
              </a:rPr>
              <a:t>Maritime Transport</a:t>
            </a:r>
            <a:endParaRPr lang="en-US" sz="3200" b="1" dirty="0">
              <a:latin typeface="Arial" charset="0"/>
              <a:ea typeface="MS PGothic" charset="0"/>
              <a:cs typeface="+mj-cs"/>
            </a:endParaRPr>
          </a:p>
        </p:txBody>
      </p:sp>
      <p:pic>
        <p:nvPicPr>
          <p:cNvPr id="38915" name="Picture 5">
            <a:hlinkClick r:id="rId2" action="ppaction://hlinksldjump"/>
            <a:extLst>
              <a:ext uri="{FF2B5EF4-FFF2-40B4-BE49-F238E27FC236}">
                <a16:creationId xmlns:a16="http://schemas.microsoft.com/office/drawing/2014/main" xmlns="" id="{8FCB3235-A540-4EB4-B940-4A50C36785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92CBD352-FB78-4A34-950D-9B2167F35E9A}"/>
              </a:ext>
            </a:extLst>
          </p:cNvPr>
          <p:cNvGraphicFramePr>
            <a:graphicFrameLocks noGrp="1"/>
          </p:cNvGraphicFramePr>
          <p:nvPr/>
        </p:nvGraphicFramePr>
        <p:xfrm>
          <a:off x="152400" y="1257300"/>
          <a:ext cx="8645525" cy="3317875"/>
        </p:xfrm>
        <a:graphic>
          <a:graphicData uri="http://schemas.openxmlformats.org/drawingml/2006/table">
            <a:tbl>
              <a:tblPr firstRow="1" bandRow="1">
                <a:tableStyleId>{5C22544A-7EE6-4342-B048-85BDC9FD1C3A}</a:tableStyleId>
              </a:tblPr>
              <a:tblGrid>
                <a:gridCol w="1587340">
                  <a:extLst>
                    <a:ext uri="{9D8B030D-6E8A-4147-A177-3AD203B41FA5}">
                      <a16:colId xmlns:a16="http://schemas.microsoft.com/office/drawing/2014/main" xmlns="" val="20000"/>
                    </a:ext>
                  </a:extLst>
                </a:gridCol>
                <a:gridCol w="1306853">
                  <a:extLst>
                    <a:ext uri="{9D8B030D-6E8A-4147-A177-3AD203B41FA5}">
                      <a16:colId xmlns:a16="http://schemas.microsoft.com/office/drawing/2014/main" xmlns="" val="20001"/>
                    </a:ext>
                  </a:extLst>
                </a:gridCol>
                <a:gridCol w="1333294">
                  <a:extLst>
                    <a:ext uri="{9D8B030D-6E8A-4147-A177-3AD203B41FA5}">
                      <a16:colId xmlns:a16="http://schemas.microsoft.com/office/drawing/2014/main" xmlns="" val="20002"/>
                    </a:ext>
                  </a:extLst>
                </a:gridCol>
                <a:gridCol w="1633812">
                  <a:extLst>
                    <a:ext uri="{9D8B030D-6E8A-4147-A177-3AD203B41FA5}">
                      <a16:colId xmlns:a16="http://schemas.microsoft.com/office/drawing/2014/main" xmlns="" val="20003"/>
                    </a:ext>
                  </a:extLst>
                </a:gridCol>
                <a:gridCol w="1357993">
                  <a:extLst>
                    <a:ext uri="{9D8B030D-6E8A-4147-A177-3AD203B41FA5}">
                      <a16:colId xmlns:a16="http://schemas.microsoft.com/office/drawing/2014/main" xmlns="" val="20004"/>
                    </a:ext>
                  </a:extLst>
                </a:gridCol>
                <a:gridCol w="1426234">
                  <a:extLst>
                    <a:ext uri="{9D8B030D-6E8A-4147-A177-3AD203B41FA5}">
                      <a16:colId xmlns:a16="http://schemas.microsoft.com/office/drawing/2014/main" xmlns="" val="20005"/>
                    </a:ext>
                  </a:extLst>
                </a:gridCol>
              </a:tblGrid>
              <a:tr h="1051560">
                <a:tc>
                  <a:txBody>
                    <a:bodyPr/>
                    <a:lstStyle/>
                    <a:p>
                      <a:pPr marL="0" marR="0" algn="ctr">
                        <a:lnSpc>
                          <a:spcPct val="115000"/>
                        </a:lnSpc>
                        <a:spcBef>
                          <a:spcPts val="0"/>
                        </a:spcBef>
                        <a:spcAft>
                          <a:spcPts val="0"/>
                        </a:spcAft>
                      </a:pPr>
                      <a:r>
                        <a:rPr lang="en-ZA" sz="1200" b="1" dirty="0">
                          <a:latin typeface="Arial"/>
                          <a:ea typeface="Calibri"/>
                          <a:cs typeface="Arial"/>
                        </a:rPr>
                        <a:t>PERFORMANCE INDICATOR</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2019/20 </a:t>
                      </a:r>
                      <a:endParaRPr lang="en-US" sz="1200" dirty="0">
                        <a:latin typeface="Arial"/>
                        <a:ea typeface="Calibri"/>
                        <a:cs typeface="Arial"/>
                      </a:endParaRPr>
                    </a:p>
                    <a:p>
                      <a:pPr marL="0" marR="0" algn="ctr">
                        <a:lnSpc>
                          <a:spcPct val="115000"/>
                        </a:lnSpc>
                        <a:spcBef>
                          <a:spcPts val="0"/>
                        </a:spcBef>
                        <a:spcAft>
                          <a:spcPts val="0"/>
                        </a:spcAft>
                      </a:pPr>
                      <a:r>
                        <a:rPr lang="en-ZA" sz="1200" b="1" dirty="0">
                          <a:latin typeface="Arial"/>
                          <a:ea typeface="Calibri"/>
                          <a:cs typeface="Arial"/>
                        </a:rPr>
                        <a:t>ANNUAL 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QUARTER 3</a:t>
                      </a:r>
                      <a:r>
                        <a:rPr lang="en-ZA" sz="1200" b="1" baseline="0" dirty="0">
                          <a:latin typeface="Arial"/>
                          <a:ea typeface="Calibri"/>
                          <a:cs typeface="Arial"/>
                        </a:rPr>
                        <a:t> </a:t>
                      </a:r>
                      <a:r>
                        <a:rPr lang="en-ZA" sz="1200" b="1" dirty="0">
                          <a:latin typeface="Arial"/>
                          <a:ea typeface="Calibri"/>
                          <a:cs typeface="Arial"/>
                        </a:rPr>
                        <a:t>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PROGRESS</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REASON FOR DEVIATION</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CORRECTIVE MEASURE &amp; ADDITIONAL COMMENTS</a:t>
                      </a:r>
                    </a:p>
                    <a:p>
                      <a:pPr marL="0" marR="0" algn="ctr">
                        <a:lnSpc>
                          <a:spcPct val="115000"/>
                        </a:lnSpc>
                        <a:spcBef>
                          <a:spcPts val="0"/>
                        </a:spcBef>
                        <a:spcAft>
                          <a:spcPts val="0"/>
                        </a:spcAft>
                      </a:pPr>
                      <a:endParaRPr lang="en-US" sz="1200" b="1" dirty="0">
                        <a:latin typeface="Arial"/>
                        <a:ea typeface="Calibri"/>
                        <a:cs typeface="Arial"/>
                      </a:endParaRPr>
                    </a:p>
                  </a:txBody>
                  <a:tcPr marL="68575" marR="68575" marT="0" marB="0"/>
                </a:tc>
                <a:extLst>
                  <a:ext uri="{0D108BD9-81ED-4DB2-BD59-A6C34878D82A}">
                    <a16:rowId xmlns:a16="http://schemas.microsoft.com/office/drawing/2014/main" xmlns="" val="10000"/>
                  </a:ext>
                </a:extLst>
              </a:tr>
              <a:tr h="2266315">
                <a:tc>
                  <a:txBody>
                    <a:bodyPr/>
                    <a:lstStyle/>
                    <a:p>
                      <a:pPr>
                        <a:lnSpc>
                          <a:spcPct val="150000"/>
                        </a:lnSpc>
                        <a:spcAft>
                          <a:spcPts val="0"/>
                        </a:spcAft>
                      </a:pPr>
                      <a:r>
                        <a:rPr lang="en-ZA" sz="1200" b="1" dirty="0">
                          <a:effectLst/>
                          <a:latin typeface="Arial" panose="020B0604020202020204" pitchFamily="34" charset="0"/>
                        </a:rPr>
                        <a:t>1.5.6.2 Draft SADC Agreement on Coastal Shipping developed by March 2020</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SADC Coastal Shipping Agreement (SADC-SA) developed</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Conduct stakeholder consultations on the draft SADC Coastal Shipping situational analysis report</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solidFill>
                            <a:srgbClr val="000000"/>
                          </a:solidFill>
                          <a:effectLst/>
                          <a:latin typeface="Arial" panose="020B0604020202020204" pitchFamily="34" charset="0"/>
                          <a:cs typeface="Calibri" panose="020F0502020204030204" pitchFamily="34" charset="0"/>
                        </a:rPr>
                        <a:t>Stakeholder consultations on the draft SADC Coastal Shipping situational analysis report not conducted as targeted</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SADC Desk at DIRCO could not assist as envisaged </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DoT will liaise directly with targeted Member States (SADC) in Quarter 4</a:t>
                      </a:r>
                      <a:endParaRPr lang="en-ZA" sz="12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38939" name="Slide Number Placeholder 2">
            <a:extLst>
              <a:ext uri="{FF2B5EF4-FFF2-40B4-BE49-F238E27FC236}">
                <a16:creationId xmlns:a16="http://schemas.microsoft.com/office/drawing/2014/main" xmlns="" id="{543E5F69-F471-4F12-A64B-D9BBBEFECE8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FB9E306-346C-4D06-9C8F-6B856AD04E98}" type="slidenum">
              <a:rPr lang="en-US" altLang="en-US" sz="1200">
                <a:solidFill>
                  <a:srgbClr val="898989"/>
                </a:solidFill>
              </a:rPr>
              <a:pPr/>
              <a:t>20</a:t>
            </a:fld>
            <a:endParaRPr lang="en-US" altLang="en-US" sz="1200">
              <a:solidFill>
                <a:srgbClr val="898989"/>
              </a:solidFill>
            </a:endParaRPr>
          </a:p>
        </p:txBody>
      </p:sp>
      <p:pic>
        <p:nvPicPr>
          <p:cNvPr id="38940" name="Picture 6">
            <a:extLst>
              <a:ext uri="{FF2B5EF4-FFF2-40B4-BE49-F238E27FC236}">
                <a16:creationId xmlns:a16="http://schemas.microsoft.com/office/drawing/2014/main" xmlns="" id="{CB882FFC-D7FB-439C-BCD2-999540458A6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a:extLst>
              <a:ext uri="{FF2B5EF4-FFF2-40B4-BE49-F238E27FC236}">
                <a16:creationId xmlns:a16="http://schemas.microsoft.com/office/drawing/2014/main" xmlns="" id="{7807094D-DF78-4EC5-9792-1E7787CAF92F}"/>
              </a:ext>
            </a:extLst>
          </p:cNvPr>
          <p:cNvSpPr>
            <a:spLocks noGrp="1"/>
          </p:cNvSpPr>
          <p:nvPr>
            <p:ph idx="1"/>
          </p:nvPr>
        </p:nvSpPr>
        <p:spPr>
          <a:xfrm>
            <a:off x="415925" y="1143000"/>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33794" name="Title 2">
            <a:extLst>
              <a:ext uri="{FF2B5EF4-FFF2-40B4-BE49-F238E27FC236}">
                <a16:creationId xmlns:a16="http://schemas.microsoft.com/office/drawing/2014/main" xmlns="" id="{3FED7098-C9F0-4C46-AFC1-89599481938C}"/>
              </a:ext>
            </a:extLst>
          </p:cNvPr>
          <p:cNvSpPr>
            <a:spLocks noGrp="1"/>
          </p:cNvSpPr>
          <p:nvPr>
            <p:ph type="title"/>
          </p:nvPr>
        </p:nvSpPr>
        <p:spPr>
          <a:xfrm>
            <a:off x="228600" y="304800"/>
            <a:ext cx="6553200" cy="762000"/>
          </a:xfrm>
        </p:spPr>
        <p:txBody>
          <a:bodyPr rtlCol="0">
            <a:normAutofit fontScale="90000"/>
          </a:bodyPr>
          <a:lstStyle/>
          <a:p>
            <a:pPr eaLnBrk="1" fontAlgn="auto" hangingPunct="1">
              <a:spcAft>
                <a:spcPts val="0"/>
              </a:spcAft>
              <a:defRPr/>
            </a:pPr>
            <a:r>
              <a:rPr lang="en-US" sz="3200" b="1" dirty="0">
                <a:solidFill>
                  <a:srgbClr val="000000"/>
                </a:solidFill>
                <a:latin typeface="Arial" charset="0"/>
                <a:ea typeface="MS PGothic" charset="0"/>
                <a:cs typeface="+mj-cs"/>
              </a:rPr>
              <a:t>Programme 6: </a:t>
            </a:r>
            <a:r>
              <a:rPr lang="en-US" sz="3200" b="1" dirty="0">
                <a:solidFill>
                  <a:prstClr val="black"/>
                </a:solidFill>
                <a:latin typeface="Arial" charset="0"/>
                <a:ea typeface="MS PGothic" charset="0"/>
                <a:cs typeface="+mj-cs"/>
              </a:rPr>
              <a:t>Maritime Transport</a:t>
            </a:r>
            <a:endParaRPr lang="en-US" sz="3200" b="1" dirty="0">
              <a:latin typeface="Arial" charset="0"/>
              <a:ea typeface="MS PGothic" charset="0"/>
              <a:cs typeface="+mj-cs"/>
            </a:endParaRPr>
          </a:p>
        </p:txBody>
      </p:sp>
      <p:pic>
        <p:nvPicPr>
          <p:cNvPr id="39939" name="Picture 5">
            <a:hlinkClick r:id="rId2" action="ppaction://hlinksldjump"/>
            <a:extLst>
              <a:ext uri="{FF2B5EF4-FFF2-40B4-BE49-F238E27FC236}">
                <a16:creationId xmlns:a16="http://schemas.microsoft.com/office/drawing/2014/main" xmlns="" id="{FE887F77-8497-4704-956F-95317365A81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AAFF9451-5E86-40A8-B900-5767B6C58670}"/>
              </a:ext>
            </a:extLst>
          </p:cNvPr>
          <p:cNvGraphicFramePr>
            <a:graphicFrameLocks noGrp="1"/>
          </p:cNvGraphicFramePr>
          <p:nvPr/>
        </p:nvGraphicFramePr>
        <p:xfrm>
          <a:off x="152400" y="1257300"/>
          <a:ext cx="8645525" cy="3317875"/>
        </p:xfrm>
        <a:graphic>
          <a:graphicData uri="http://schemas.openxmlformats.org/drawingml/2006/table">
            <a:tbl>
              <a:tblPr firstRow="1" bandRow="1">
                <a:tableStyleId>{5C22544A-7EE6-4342-B048-85BDC9FD1C3A}</a:tableStyleId>
              </a:tblPr>
              <a:tblGrid>
                <a:gridCol w="1587340">
                  <a:extLst>
                    <a:ext uri="{9D8B030D-6E8A-4147-A177-3AD203B41FA5}">
                      <a16:colId xmlns:a16="http://schemas.microsoft.com/office/drawing/2014/main" xmlns="" val="20000"/>
                    </a:ext>
                  </a:extLst>
                </a:gridCol>
                <a:gridCol w="1306853">
                  <a:extLst>
                    <a:ext uri="{9D8B030D-6E8A-4147-A177-3AD203B41FA5}">
                      <a16:colId xmlns:a16="http://schemas.microsoft.com/office/drawing/2014/main" xmlns="" val="20001"/>
                    </a:ext>
                  </a:extLst>
                </a:gridCol>
                <a:gridCol w="1333294">
                  <a:extLst>
                    <a:ext uri="{9D8B030D-6E8A-4147-A177-3AD203B41FA5}">
                      <a16:colId xmlns:a16="http://schemas.microsoft.com/office/drawing/2014/main" xmlns="" val="20002"/>
                    </a:ext>
                  </a:extLst>
                </a:gridCol>
                <a:gridCol w="1633812">
                  <a:extLst>
                    <a:ext uri="{9D8B030D-6E8A-4147-A177-3AD203B41FA5}">
                      <a16:colId xmlns:a16="http://schemas.microsoft.com/office/drawing/2014/main" xmlns="" val="20003"/>
                    </a:ext>
                  </a:extLst>
                </a:gridCol>
                <a:gridCol w="1357993">
                  <a:extLst>
                    <a:ext uri="{9D8B030D-6E8A-4147-A177-3AD203B41FA5}">
                      <a16:colId xmlns:a16="http://schemas.microsoft.com/office/drawing/2014/main" xmlns="" val="20004"/>
                    </a:ext>
                  </a:extLst>
                </a:gridCol>
                <a:gridCol w="1426234">
                  <a:extLst>
                    <a:ext uri="{9D8B030D-6E8A-4147-A177-3AD203B41FA5}">
                      <a16:colId xmlns:a16="http://schemas.microsoft.com/office/drawing/2014/main" xmlns="" val="20005"/>
                    </a:ext>
                  </a:extLst>
                </a:gridCol>
              </a:tblGrid>
              <a:tr h="1051560">
                <a:tc>
                  <a:txBody>
                    <a:bodyPr/>
                    <a:lstStyle/>
                    <a:p>
                      <a:pPr marL="0" marR="0" algn="ctr">
                        <a:lnSpc>
                          <a:spcPct val="115000"/>
                        </a:lnSpc>
                        <a:spcBef>
                          <a:spcPts val="0"/>
                        </a:spcBef>
                        <a:spcAft>
                          <a:spcPts val="0"/>
                        </a:spcAft>
                      </a:pPr>
                      <a:r>
                        <a:rPr lang="en-ZA" sz="1200" b="1" dirty="0">
                          <a:latin typeface="Arial"/>
                          <a:ea typeface="Calibri"/>
                          <a:cs typeface="Arial"/>
                        </a:rPr>
                        <a:t>PERFORMANCE INDICATOR</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2019/20 </a:t>
                      </a:r>
                      <a:endParaRPr lang="en-US" sz="1200" dirty="0">
                        <a:latin typeface="Arial"/>
                        <a:ea typeface="Calibri"/>
                        <a:cs typeface="Arial"/>
                      </a:endParaRPr>
                    </a:p>
                    <a:p>
                      <a:pPr marL="0" marR="0" algn="ctr">
                        <a:lnSpc>
                          <a:spcPct val="115000"/>
                        </a:lnSpc>
                        <a:spcBef>
                          <a:spcPts val="0"/>
                        </a:spcBef>
                        <a:spcAft>
                          <a:spcPts val="0"/>
                        </a:spcAft>
                      </a:pPr>
                      <a:r>
                        <a:rPr lang="en-ZA" sz="1200" b="1" dirty="0">
                          <a:latin typeface="Arial"/>
                          <a:ea typeface="Calibri"/>
                          <a:cs typeface="Arial"/>
                        </a:rPr>
                        <a:t>ANNUAL 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QUARTER 3</a:t>
                      </a:r>
                      <a:r>
                        <a:rPr lang="en-ZA" sz="1200" b="1" baseline="0" dirty="0">
                          <a:latin typeface="Arial"/>
                          <a:ea typeface="Calibri"/>
                          <a:cs typeface="Arial"/>
                        </a:rPr>
                        <a:t> </a:t>
                      </a:r>
                      <a:r>
                        <a:rPr lang="en-ZA" sz="1200" b="1" dirty="0">
                          <a:latin typeface="Arial"/>
                          <a:ea typeface="Calibri"/>
                          <a:cs typeface="Arial"/>
                        </a:rPr>
                        <a:t>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PROGRESS</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REASON FOR DEVIATION</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CORRECTIVE MEASURE &amp; ADDITIONAL COMMENTS</a:t>
                      </a:r>
                    </a:p>
                    <a:p>
                      <a:pPr marL="0" marR="0" algn="ctr">
                        <a:lnSpc>
                          <a:spcPct val="115000"/>
                        </a:lnSpc>
                        <a:spcBef>
                          <a:spcPts val="0"/>
                        </a:spcBef>
                        <a:spcAft>
                          <a:spcPts val="0"/>
                        </a:spcAft>
                      </a:pPr>
                      <a:endParaRPr lang="en-US" sz="1200" b="1" dirty="0">
                        <a:latin typeface="Arial"/>
                        <a:ea typeface="Calibri"/>
                        <a:cs typeface="Arial"/>
                      </a:endParaRPr>
                    </a:p>
                  </a:txBody>
                  <a:tcPr marL="68575" marR="68575" marT="0" marB="0"/>
                </a:tc>
                <a:extLst>
                  <a:ext uri="{0D108BD9-81ED-4DB2-BD59-A6C34878D82A}">
                    <a16:rowId xmlns:a16="http://schemas.microsoft.com/office/drawing/2014/main" xmlns="" val="10000"/>
                  </a:ext>
                </a:extLst>
              </a:tr>
              <a:tr h="2266315">
                <a:tc>
                  <a:txBody>
                    <a:bodyPr/>
                    <a:lstStyle/>
                    <a:p>
                      <a:pPr>
                        <a:lnSpc>
                          <a:spcPct val="150000"/>
                        </a:lnSpc>
                        <a:spcAft>
                          <a:spcPts val="0"/>
                        </a:spcAft>
                      </a:pPr>
                      <a:r>
                        <a:rPr lang="en-ZA" sz="1200" b="1" dirty="0">
                          <a:effectLst/>
                          <a:latin typeface="Arial" panose="020B0604020202020204" pitchFamily="34" charset="0"/>
                        </a:rPr>
                        <a:t>2.1.6.1 Ministerial approval to submit the Merchant Shipping Bill to Cabinet secured by March 2020</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Merchant Shipping Bill approved for submission to Cabinet</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cs typeface="Calibri" panose="020F0502020204030204" pitchFamily="34" charset="0"/>
                        </a:rPr>
                        <a:t>Publish the Merchant Shipping for public consultations</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solidFill>
                            <a:srgbClr val="000000"/>
                          </a:solidFill>
                          <a:effectLst/>
                          <a:latin typeface="Arial" panose="020B0604020202020204" pitchFamily="34" charset="0"/>
                          <a:cs typeface="Calibri" panose="020F0502020204030204" pitchFamily="34" charset="0"/>
                        </a:rPr>
                        <a:t>Merchant Shipping Bill not published for public comments as targeted</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Delays in State Law Advisor comments </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Bill will be published for public comment in Quarter 4</a:t>
                      </a:r>
                      <a:endParaRPr lang="en-ZA" sz="12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39963" name="Slide Number Placeholder 2">
            <a:extLst>
              <a:ext uri="{FF2B5EF4-FFF2-40B4-BE49-F238E27FC236}">
                <a16:creationId xmlns:a16="http://schemas.microsoft.com/office/drawing/2014/main" xmlns="" id="{E8896120-7C08-48B6-A375-5393194D4DF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5BFFD54-F970-4AC4-8D6D-F3AA6B9D4CCA}" type="slidenum">
              <a:rPr lang="en-US" altLang="en-US" sz="1200">
                <a:solidFill>
                  <a:srgbClr val="898989"/>
                </a:solidFill>
              </a:rPr>
              <a:pPr/>
              <a:t>21</a:t>
            </a:fld>
            <a:endParaRPr lang="en-US" altLang="en-US" sz="1200">
              <a:solidFill>
                <a:srgbClr val="898989"/>
              </a:solidFill>
            </a:endParaRPr>
          </a:p>
        </p:txBody>
      </p:sp>
      <p:pic>
        <p:nvPicPr>
          <p:cNvPr id="39964" name="Picture 6">
            <a:extLst>
              <a:ext uri="{FF2B5EF4-FFF2-40B4-BE49-F238E27FC236}">
                <a16:creationId xmlns:a16="http://schemas.microsoft.com/office/drawing/2014/main" xmlns="" id="{472CBA72-9924-4501-AC24-058134741FA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a:extLst>
              <a:ext uri="{FF2B5EF4-FFF2-40B4-BE49-F238E27FC236}">
                <a16:creationId xmlns:a16="http://schemas.microsoft.com/office/drawing/2014/main" xmlns="" id="{6B40BED6-B2D4-47EE-8BBB-121E644033B7}"/>
              </a:ext>
            </a:extLst>
          </p:cNvPr>
          <p:cNvSpPr>
            <a:spLocks noGrp="1"/>
          </p:cNvSpPr>
          <p:nvPr>
            <p:ph idx="1"/>
          </p:nvPr>
        </p:nvSpPr>
        <p:spPr>
          <a:xfrm>
            <a:off x="415925" y="1066800"/>
            <a:ext cx="8382000" cy="4830763"/>
          </a:xfrm>
        </p:spPr>
        <p:txBody>
          <a:bodyPr/>
          <a:lstStyle/>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2" name="Title 2">
            <a:extLst>
              <a:ext uri="{FF2B5EF4-FFF2-40B4-BE49-F238E27FC236}">
                <a16:creationId xmlns:a16="http://schemas.microsoft.com/office/drawing/2014/main" xmlns="" id="{4CA353E1-6F1A-49CE-8027-942EF5346C1B}"/>
              </a:ext>
            </a:extLst>
          </p:cNvPr>
          <p:cNvSpPr>
            <a:spLocks noGrp="1"/>
          </p:cNvSpPr>
          <p:nvPr>
            <p:ph type="title"/>
          </p:nvPr>
        </p:nvSpPr>
        <p:spPr>
          <a:xfrm>
            <a:off x="228600" y="304800"/>
            <a:ext cx="6553200" cy="762000"/>
          </a:xfrm>
        </p:spPr>
        <p:txBody>
          <a:bodyPr rtlCol="0">
            <a:normAutofit fontScale="90000"/>
          </a:bodyPr>
          <a:lstStyle/>
          <a:p>
            <a:pPr eaLnBrk="1" fontAlgn="auto" hangingPunct="1">
              <a:spcAft>
                <a:spcPts val="0"/>
              </a:spcAft>
              <a:defRPr/>
            </a:pPr>
            <a:r>
              <a:rPr lang="en-US" sz="3200" b="1" dirty="0">
                <a:solidFill>
                  <a:srgbClr val="000000"/>
                </a:solidFill>
                <a:latin typeface="Arial" charset="0"/>
                <a:ea typeface="MS PGothic" charset="0"/>
                <a:cs typeface="+mj-cs"/>
              </a:rPr>
              <a:t>Programme 6: </a:t>
            </a:r>
            <a:r>
              <a:rPr lang="en-US" sz="3200" b="1" dirty="0">
                <a:solidFill>
                  <a:prstClr val="black"/>
                </a:solidFill>
                <a:latin typeface="Arial" charset="0"/>
                <a:ea typeface="MS PGothic" charset="0"/>
                <a:cs typeface="+mj-cs"/>
              </a:rPr>
              <a:t>Maritime Transport</a:t>
            </a:r>
            <a:endParaRPr lang="en-US" sz="3200" b="1" dirty="0">
              <a:latin typeface="Arial" charset="0"/>
              <a:ea typeface="MS PGothic" charset="0"/>
              <a:cs typeface="+mj-cs"/>
            </a:endParaRPr>
          </a:p>
        </p:txBody>
      </p:sp>
      <p:pic>
        <p:nvPicPr>
          <p:cNvPr id="40963" name="Picture 5">
            <a:hlinkClick r:id="rId2" action="ppaction://hlinksldjump"/>
            <a:extLst>
              <a:ext uri="{FF2B5EF4-FFF2-40B4-BE49-F238E27FC236}">
                <a16:creationId xmlns:a16="http://schemas.microsoft.com/office/drawing/2014/main" xmlns="" id="{DB6D0B9D-E67E-425A-ADB4-8C58D23FF73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5EF7C973-C88F-43D7-8980-C21427AA9548}"/>
              </a:ext>
            </a:extLst>
          </p:cNvPr>
          <p:cNvGraphicFramePr>
            <a:graphicFrameLocks noGrp="1"/>
          </p:cNvGraphicFramePr>
          <p:nvPr/>
        </p:nvGraphicFramePr>
        <p:xfrm>
          <a:off x="152400" y="1257300"/>
          <a:ext cx="8645525" cy="3317875"/>
        </p:xfrm>
        <a:graphic>
          <a:graphicData uri="http://schemas.openxmlformats.org/drawingml/2006/table">
            <a:tbl>
              <a:tblPr firstRow="1" bandRow="1">
                <a:tableStyleId>{5C22544A-7EE6-4342-B048-85BDC9FD1C3A}</a:tableStyleId>
              </a:tblPr>
              <a:tblGrid>
                <a:gridCol w="1587340">
                  <a:extLst>
                    <a:ext uri="{9D8B030D-6E8A-4147-A177-3AD203B41FA5}">
                      <a16:colId xmlns:a16="http://schemas.microsoft.com/office/drawing/2014/main" xmlns="" val="20000"/>
                    </a:ext>
                  </a:extLst>
                </a:gridCol>
                <a:gridCol w="1306853">
                  <a:extLst>
                    <a:ext uri="{9D8B030D-6E8A-4147-A177-3AD203B41FA5}">
                      <a16:colId xmlns:a16="http://schemas.microsoft.com/office/drawing/2014/main" xmlns="" val="20001"/>
                    </a:ext>
                  </a:extLst>
                </a:gridCol>
                <a:gridCol w="1333294">
                  <a:extLst>
                    <a:ext uri="{9D8B030D-6E8A-4147-A177-3AD203B41FA5}">
                      <a16:colId xmlns:a16="http://schemas.microsoft.com/office/drawing/2014/main" xmlns="" val="20002"/>
                    </a:ext>
                  </a:extLst>
                </a:gridCol>
                <a:gridCol w="1633812">
                  <a:extLst>
                    <a:ext uri="{9D8B030D-6E8A-4147-A177-3AD203B41FA5}">
                      <a16:colId xmlns:a16="http://schemas.microsoft.com/office/drawing/2014/main" xmlns="" val="20003"/>
                    </a:ext>
                  </a:extLst>
                </a:gridCol>
                <a:gridCol w="1357993">
                  <a:extLst>
                    <a:ext uri="{9D8B030D-6E8A-4147-A177-3AD203B41FA5}">
                      <a16:colId xmlns:a16="http://schemas.microsoft.com/office/drawing/2014/main" xmlns="" val="20004"/>
                    </a:ext>
                  </a:extLst>
                </a:gridCol>
                <a:gridCol w="1426234">
                  <a:extLst>
                    <a:ext uri="{9D8B030D-6E8A-4147-A177-3AD203B41FA5}">
                      <a16:colId xmlns:a16="http://schemas.microsoft.com/office/drawing/2014/main" xmlns="" val="20005"/>
                    </a:ext>
                  </a:extLst>
                </a:gridCol>
              </a:tblGrid>
              <a:tr h="1051560">
                <a:tc>
                  <a:txBody>
                    <a:bodyPr/>
                    <a:lstStyle/>
                    <a:p>
                      <a:pPr marL="0" marR="0" algn="ctr">
                        <a:lnSpc>
                          <a:spcPct val="115000"/>
                        </a:lnSpc>
                        <a:spcBef>
                          <a:spcPts val="0"/>
                        </a:spcBef>
                        <a:spcAft>
                          <a:spcPts val="0"/>
                        </a:spcAft>
                      </a:pPr>
                      <a:r>
                        <a:rPr lang="en-ZA" sz="1200" b="1" dirty="0">
                          <a:latin typeface="Arial"/>
                          <a:ea typeface="Calibri"/>
                          <a:cs typeface="Arial"/>
                        </a:rPr>
                        <a:t>PERFORMANCE INDICATOR</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2019/20 </a:t>
                      </a:r>
                      <a:endParaRPr lang="en-US" sz="1200" dirty="0">
                        <a:latin typeface="Arial"/>
                        <a:ea typeface="Calibri"/>
                        <a:cs typeface="Arial"/>
                      </a:endParaRPr>
                    </a:p>
                    <a:p>
                      <a:pPr marL="0" marR="0" algn="ctr">
                        <a:lnSpc>
                          <a:spcPct val="115000"/>
                        </a:lnSpc>
                        <a:spcBef>
                          <a:spcPts val="0"/>
                        </a:spcBef>
                        <a:spcAft>
                          <a:spcPts val="0"/>
                        </a:spcAft>
                      </a:pPr>
                      <a:r>
                        <a:rPr lang="en-ZA" sz="1200" b="1" dirty="0">
                          <a:latin typeface="Arial"/>
                          <a:ea typeface="Calibri"/>
                          <a:cs typeface="Arial"/>
                        </a:rPr>
                        <a:t>ANNUAL 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QUARTER 3</a:t>
                      </a:r>
                      <a:r>
                        <a:rPr lang="en-ZA" sz="1200" b="1" baseline="0" dirty="0">
                          <a:latin typeface="Arial"/>
                          <a:ea typeface="Calibri"/>
                          <a:cs typeface="Arial"/>
                        </a:rPr>
                        <a:t> </a:t>
                      </a:r>
                      <a:r>
                        <a:rPr lang="en-ZA" sz="1200" b="1" dirty="0">
                          <a:latin typeface="Arial"/>
                          <a:ea typeface="Calibri"/>
                          <a:cs typeface="Arial"/>
                        </a:rPr>
                        <a:t>TARGET</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PROGRESS</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REASON FOR DEVIATION</a:t>
                      </a:r>
                      <a:endParaRPr lang="en-US" sz="1200" dirty="0">
                        <a:latin typeface="Arial"/>
                        <a:ea typeface="Calibri"/>
                        <a:cs typeface="Arial"/>
                      </a:endParaRPr>
                    </a:p>
                  </a:txBody>
                  <a:tcPr marL="68575" marR="68575" marT="0" marB="0"/>
                </a:tc>
                <a:tc>
                  <a:txBody>
                    <a:bodyPr/>
                    <a:lstStyle/>
                    <a:p>
                      <a:pPr marL="0" marR="0" algn="ctr">
                        <a:lnSpc>
                          <a:spcPct val="115000"/>
                        </a:lnSpc>
                        <a:spcBef>
                          <a:spcPts val="0"/>
                        </a:spcBef>
                        <a:spcAft>
                          <a:spcPts val="0"/>
                        </a:spcAft>
                      </a:pPr>
                      <a:r>
                        <a:rPr lang="en-ZA" sz="1200" b="1" dirty="0">
                          <a:latin typeface="Arial"/>
                          <a:ea typeface="Calibri"/>
                          <a:cs typeface="Arial"/>
                        </a:rPr>
                        <a:t>CORRECTIVE MEASURE &amp; ADDITIONAL COMMENTS</a:t>
                      </a:r>
                    </a:p>
                    <a:p>
                      <a:pPr marL="0" marR="0" algn="ctr">
                        <a:lnSpc>
                          <a:spcPct val="115000"/>
                        </a:lnSpc>
                        <a:spcBef>
                          <a:spcPts val="0"/>
                        </a:spcBef>
                        <a:spcAft>
                          <a:spcPts val="0"/>
                        </a:spcAft>
                      </a:pPr>
                      <a:endParaRPr lang="en-US" sz="1200" b="1" dirty="0">
                        <a:latin typeface="Arial"/>
                        <a:ea typeface="Calibri"/>
                        <a:cs typeface="Arial"/>
                      </a:endParaRPr>
                    </a:p>
                  </a:txBody>
                  <a:tcPr marL="68575" marR="68575" marT="0" marB="0"/>
                </a:tc>
                <a:extLst>
                  <a:ext uri="{0D108BD9-81ED-4DB2-BD59-A6C34878D82A}">
                    <a16:rowId xmlns:a16="http://schemas.microsoft.com/office/drawing/2014/main" xmlns="" val="10000"/>
                  </a:ext>
                </a:extLst>
              </a:tr>
              <a:tr h="2266315">
                <a:tc>
                  <a:txBody>
                    <a:bodyPr/>
                    <a:lstStyle/>
                    <a:p>
                      <a:pPr>
                        <a:lnSpc>
                          <a:spcPct val="150000"/>
                        </a:lnSpc>
                        <a:spcAft>
                          <a:spcPts val="0"/>
                        </a:spcAft>
                      </a:pPr>
                      <a:r>
                        <a:rPr lang="en-ZA" sz="1200" b="1" dirty="0">
                          <a:effectLst/>
                          <a:latin typeface="Arial" panose="020B0604020202020204" pitchFamily="34" charset="0"/>
                        </a:rPr>
                        <a:t>6.3.6.1 Ministerial approval to submit the Marine Pollution Prevention Amendment Bill to Cabinet secured by March 2020</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Marine Pollution Prevention Amendment Bill approved for submission to Cabinet</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Submit Draft Marine  Pollution Amendment Bill to FOSAD Cluster</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solidFill>
                            <a:srgbClr val="000000"/>
                          </a:solidFill>
                          <a:effectLst/>
                          <a:latin typeface="Arial" panose="020B0604020202020204" pitchFamily="34" charset="0"/>
                          <a:cs typeface="Calibri" panose="020F0502020204030204" pitchFamily="34" charset="0"/>
                        </a:rPr>
                        <a:t>The Draft Marine Pollution Amendment Bill was not submitted to FOSAD Cluster as targeted </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Delays in State Law Advisor comments. </a:t>
                      </a:r>
                      <a:endParaRPr lang="en-ZA" sz="1200" dirty="0">
                        <a:effectLst/>
                        <a:latin typeface="Calibri" panose="020F0502020204030204" pitchFamily="34" charset="0"/>
                      </a:endParaRPr>
                    </a:p>
                  </a:txBody>
                  <a:tcPr marL="68580" marR="68580" marT="0" marB="0"/>
                </a:tc>
                <a:tc>
                  <a:txBody>
                    <a:bodyPr/>
                    <a:lstStyle/>
                    <a:p>
                      <a:pPr>
                        <a:lnSpc>
                          <a:spcPct val="150000"/>
                        </a:lnSpc>
                        <a:spcAft>
                          <a:spcPts val="0"/>
                        </a:spcAft>
                      </a:pPr>
                      <a:r>
                        <a:rPr lang="en-ZA" sz="1200" dirty="0">
                          <a:effectLst/>
                          <a:latin typeface="Arial" panose="020B0604020202020204" pitchFamily="34" charset="0"/>
                        </a:rPr>
                        <a:t>Draft Bill will be presented to the FOSAD Cluster in Quarter 4</a:t>
                      </a:r>
                      <a:endParaRPr lang="en-ZA" sz="1200" dirty="0">
                        <a:effectLst/>
                        <a:latin typeface="Calibri" panose="020F0502020204030204" pitchFamily="34" charset="0"/>
                      </a:endParaRPr>
                    </a:p>
                  </a:txBody>
                  <a:tcPr marL="68580" marR="68580" marT="0" marB="0"/>
                </a:tc>
                <a:extLst>
                  <a:ext uri="{0D108BD9-81ED-4DB2-BD59-A6C34878D82A}">
                    <a16:rowId xmlns:a16="http://schemas.microsoft.com/office/drawing/2014/main" xmlns="" val="10001"/>
                  </a:ext>
                </a:extLst>
              </a:tr>
            </a:tbl>
          </a:graphicData>
        </a:graphic>
      </p:graphicFrame>
      <p:sp>
        <p:nvSpPr>
          <p:cNvPr id="40987" name="Slide Number Placeholder 2">
            <a:extLst>
              <a:ext uri="{FF2B5EF4-FFF2-40B4-BE49-F238E27FC236}">
                <a16:creationId xmlns:a16="http://schemas.microsoft.com/office/drawing/2014/main" xmlns="" id="{46D50A43-7BE3-4586-B7C7-FEEC93C3324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510B23E-80DF-4AA6-B7A6-396A2D045819}" type="slidenum">
              <a:rPr lang="en-US" altLang="en-US" sz="1200">
                <a:solidFill>
                  <a:srgbClr val="898989"/>
                </a:solidFill>
              </a:rPr>
              <a:pPr/>
              <a:t>22</a:t>
            </a:fld>
            <a:endParaRPr lang="en-US" altLang="en-US" sz="1200">
              <a:solidFill>
                <a:srgbClr val="898989"/>
              </a:solidFill>
            </a:endParaRPr>
          </a:p>
        </p:txBody>
      </p:sp>
      <p:pic>
        <p:nvPicPr>
          <p:cNvPr id="40988" name="Picture 6">
            <a:extLst>
              <a:ext uri="{FF2B5EF4-FFF2-40B4-BE49-F238E27FC236}">
                <a16:creationId xmlns:a16="http://schemas.microsoft.com/office/drawing/2014/main" xmlns="" id="{0CBB0975-DDC8-4B31-8037-2581BA052E0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a:extLst>
              <a:ext uri="{FF2B5EF4-FFF2-40B4-BE49-F238E27FC236}">
                <a16:creationId xmlns:a16="http://schemas.microsoft.com/office/drawing/2014/main" xmlns="" id="{9579C130-20CB-4E70-92D5-A1E3D9F509A6}"/>
              </a:ext>
            </a:extLst>
          </p:cNvPr>
          <p:cNvSpPr>
            <a:spLocks noGrp="1"/>
          </p:cNvSpPr>
          <p:nvPr>
            <p:ph idx="1"/>
          </p:nvPr>
        </p:nvSpPr>
        <p:spPr>
          <a:xfrm>
            <a:off x="415925" y="1143000"/>
            <a:ext cx="8382000" cy="4830763"/>
          </a:xfrm>
        </p:spPr>
        <p:txBody>
          <a:bodyPr/>
          <a:lstStyle/>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buFontTx/>
              <a:buNone/>
            </a:pPr>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ZA" altLang="en-US" sz="2000">
              <a:latin typeface="Arial" panose="020B0604020202020204" pitchFamily="34" charset="0"/>
              <a:ea typeface="ＭＳ Ｐゴシック" panose="020B0600070205080204" pitchFamily="34" charset="-128"/>
            </a:endParaRPr>
          </a:p>
          <a:p>
            <a:pPr algn="just" eaLnBrk="1" hangingPunct="1"/>
            <a:endParaRPr lang="en-US" altLang="en-US" sz="2000">
              <a:latin typeface="Arial" panose="020B0604020202020204" pitchFamily="34" charset="0"/>
              <a:ea typeface="ＭＳ Ｐゴシック" panose="020B0600070205080204" pitchFamily="34" charset="-128"/>
            </a:endParaRPr>
          </a:p>
          <a:p>
            <a:pPr eaLnBrk="1" hangingPunct="1"/>
            <a:endParaRPr lang="en-US" altLang="en-US" sz="2000">
              <a:latin typeface="Arial" panose="020B0604020202020204" pitchFamily="34" charset="0"/>
              <a:ea typeface="ＭＳ Ｐゴシック" panose="020B0600070205080204" pitchFamily="34" charset="-128"/>
            </a:endParaRPr>
          </a:p>
        </p:txBody>
      </p:sp>
      <p:sp>
        <p:nvSpPr>
          <p:cNvPr id="41986" name="Title 2">
            <a:extLst>
              <a:ext uri="{FF2B5EF4-FFF2-40B4-BE49-F238E27FC236}">
                <a16:creationId xmlns:a16="http://schemas.microsoft.com/office/drawing/2014/main" xmlns="" id="{D547C460-FE9E-4402-B99F-F31A02640476}"/>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Programme 7: Public Transport</a:t>
            </a:r>
            <a:endParaRPr lang="en-US" altLang="en-US" sz="3200" b="1">
              <a:latin typeface="Arial" panose="020B0604020202020204" pitchFamily="34" charset="0"/>
              <a:ea typeface="ＭＳ Ｐゴシック" panose="020B0600070205080204" pitchFamily="34" charset="-128"/>
            </a:endParaRPr>
          </a:p>
        </p:txBody>
      </p:sp>
      <p:pic>
        <p:nvPicPr>
          <p:cNvPr id="41987" name="Picture 5">
            <a:hlinkClick r:id="rId2" action="ppaction://hlinksldjump"/>
            <a:extLst>
              <a:ext uri="{FF2B5EF4-FFF2-40B4-BE49-F238E27FC236}">
                <a16:creationId xmlns:a16="http://schemas.microsoft.com/office/drawing/2014/main" xmlns="" id="{90621C5C-49FE-4861-A314-4002FA92ADB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93EC19AB-D070-4594-9DA2-9C5BC9818848}"/>
              </a:ext>
            </a:extLst>
          </p:cNvPr>
          <p:cNvGraphicFramePr>
            <a:graphicFrameLocks noGrp="1"/>
          </p:cNvGraphicFramePr>
          <p:nvPr/>
        </p:nvGraphicFramePr>
        <p:xfrm>
          <a:off x="152400" y="1257300"/>
          <a:ext cx="8821738" cy="3690938"/>
        </p:xfrm>
        <a:graphic>
          <a:graphicData uri="http://schemas.openxmlformats.org/drawingml/2006/table">
            <a:tbl>
              <a:tblPr/>
              <a:tblGrid>
                <a:gridCol w="1611313">
                  <a:extLst>
                    <a:ext uri="{9D8B030D-6E8A-4147-A177-3AD203B41FA5}">
                      <a16:colId xmlns:a16="http://schemas.microsoft.com/office/drawing/2014/main" xmlns="" val="489351454"/>
                    </a:ext>
                  </a:extLst>
                </a:gridCol>
                <a:gridCol w="1241425">
                  <a:extLst>
                    <a:ext uri="{9D8B030D-6E8A-4147-A177-3AD203B41FA5}">
                      <a16:colId xmlns:a16="http://schemas.microsoft.com/office/drawing/2014/main" xmlns="" val="575647132"/>
                    </a:ext>
                  </a:extLst>
                </a:gridCol>
                <a:gridCol w="1341437">
                  <a:extLst>
                    <a:ext uri="{9D8B030D-6E8A-4147-A177-3AD203B41FA5}">
                      <a16:colId xmlns:a16="http://schemas.microsoft.com/office/drawing/2014/main" xmlns="" val="859902813"/>
                    </a:ext>
                  </a:extLst>
                </a:gridCol>
                <a:gridCol w="1785938">
                  <a:extLst>
                    <a:ext uri="{9D8B030D-6E8A-4147-A177-3AD203B41FA5}">
                      <a16:colId xmlns:a16="http://schemas.microsoft.com/office/drawing/2014/main" xmlns="" val="2096271144"/>
                    </a:ext>
                  </a:extLst>
                </a:gridCol>
                <a:gridCol w="1385887">
                  <a:extLst>
                    <a:ext uri="{9D8B030D-6E8A-4147-A177-3AD203B41FA5}">
                      <a16:colId xmlns:a16="http://schemas.microsoft.com/office/drawing/2014/main" xmlns="" val="2300373774"/>
                    </a:ext>
                  </a:extLst>
                </a:gridCol>
                <a:gridCol w="1455738">
                  <a:extLst>
                    <a:ext uri="{9D8B030D-6E8A-4147-A177-3AD203B41FA5}">
                      <a16:colId xmlns:a16="http://schemas.microsoft.com/office/drawing/2014/main" xmlns="" val="1827670556"/>
                    </a:ext>
                  </a:extLst>
                </a:gridCol>
              </a:tblGrid>
              <a:tr h="8413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QUARTER 3 TARGET</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CORRECTIVE MEASURE &amp; ADDITIONAL COMMENTS</a:t>
                      </a: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102742380"/>
                  </a:ext>
                </a:extLst>
              </a:tr>
              <a:tr h="28495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3.1.7.1 Integrated Public Transport Network (IPTN) plans developed in district municipalities annually</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Detailed Network (IPTN) plans developed in two (2) district municipalities: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Amathole and Capricorn DM’s</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Develop a draft concept document for detailed IPTN plans</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 draft concept document for detailed IPTN plans was not developed as targeted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Delays encountered in the development of the IPTN concept document</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The development of the concept document and detailed network plans for the two district municipalities will be prioritised in Quarter 4</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183093782"/>
                  </a:ext>
                </a:extLst>
              </a:tr>
            </a:tbl>
          </a:graphicData>
        </a:graphic>
      </p:graphicFrame>
      <p:sp>
        <p:nvSpPr>
          <p:cNvPr id="42011" name="Slide Number Placeholder 2">
            <a:extLst>
              <a:ext uri="{FF2B5EF4-FFF2-40B4-BE49-F238E27FC236}">
                <a16:creationId xmlns:a16="http://schemas.microsoft.com/office/drawing/2014/main" xmlns="" id="{1D12EA76-65D0-41FD-8121-AE52A5B499D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365ABB9C-78A1-4D3E-ACD9-B5E1901847B5}" type="slidenum">
              <a:rPr lang="en-US" altLang="en-US" sz="1200">
                <a:solidFill>
                  <a:srgbClr val="898989"/>
                </a:solidFill>
              </a:rPr>
              <a:pPr/>
              <a:t>23</a:t>
            </a:fld>
            <a:endParaRPr lang="en-US" altLang="en-US" sz="1200">
              <a:solidFill>
                <a:srgbClr val="898989"/>
              </a:solidFill>
            </a:endParaRPr>
          </a:p>
        </p:txBody>
      </p:sp>
      <p:pic>
        <p:nvPicPr>
          <p:cNvPr id="42012" name="Picture 6">
            <a:extLst>
              <a:ext uri="{FF2B5EF4-FFF2-40B4-BE49-F238E27FC236}">
                <a16:creationId xmlns:a16="http://schemas.microsoft.com/office/drawing/2014/main" xmlns="" id="{CBFFACDC-4BC3-4342-9F88-F6710E083FC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a:ext uri="{FF2B5EF4-FFF2-40B4-BE49-F238E27FC236}">
                <a16:creationId xmlns:a16="http://schemas.microsoft.com/office/drawing/2014/main" xmlns="" id="{6B106947-7A8A-4652-B3FF-10AF690235A9}"/>
              </a:ext>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a:solidFill>
                  <a:srgbClr val="000000"/>
                </a:solidFill>
                <a:latin typeface="Arial" charset="0"/>
                <a:ea typeface="MS PGothic" charset="0"/>
                <a:cs typeface="+mn-cs"/>
              </a:rPr>
              <a:t>STATUS UPDATE ON NON-ACHIEVED TARGETS</a:t>
            </a:r>
          </a:p>
          <a:p>
            <a:pPr marL="0" indent="0" algn="ctr" eaLnBrk="1" fontAlgn="auto" hangingPunct="1">
              <a:spcAft>
                <a:spcPts val="0"/>
              </a:spcAft>
              <a:buFontTx/>
              <a:buNone/>
              <a:defRPr/>
            </a:pPr>
            <a:endParaRPr lang="en-US" sz="3600" b="1" dirty="0">
              <a:solidFill>
                <a:srgbClr val="000000"/>
              </a:solidFill>
              <a:latin typeface="Arial" charset="0"/>
              <a:ea typeface="MS PGothic" charset="0"/>
              <a:cs typeface="+mn-cs"/>
            </a:endParaRPr>
          </a:p>
          <a:p>
            <a:pPr eaLnBrk="1" fontAlgn="auto" hangingPunct="1">
              <a:spcAft>
                <a:spcPts val="0"/>
              </a:spcAft>
              <a:buFont typeface="Arial" charset="0"/>
              <a:buChar char="•"/>
              <a:defRPr/>
            </a:pPr>
            <a:r>
              <a:rPr lang="en-US" sz="3600" b="1" dirty="0">
                <a:solidFill>
                  <a:srgbClr val="000000"/>
                </a:solidFill>
                <a:latin typeface="Arial" charset="0"/>
                <a:ea typeface="MS PGothic" charset="0"/>
                <a:cs typeface="+mn-cs"/>
              </a:rPr>
              <a:t> </a:t>
            </a:r>
            <a:r>
              <a:rPr lang="en-US" sz="2800" b="1" dirty="0">
                <a:solidFill>
                  <a:srgbClr val="000000"/>
                </a:solidFill>
                <a:latin typeface="Arial" charset="0"/>
                <a:ea typeface="MS PGothic" charset="0"/>
                <a:cs typeface="+mn-cs"/>
              </a:rPr>
              <a:t>Q1 and Q2 (as at end of 31 December 2019) </a:t>
            </a:r>
          </a:p>
          <a:p>
            <a:pPr marL="0" indent="0" eaLnBrk="1" fontAlgn="auto" hangingPunct="1">
              <a:spcAft>
                <a:spcPts val="0"/>
              </a:spcAft>
              <a:buFont typeface="Arial" charset="0"/>
              <a:buNone/>
              <a:defRPr/>
            </a:pPr>
            <a:endParaRPr lang="en-US" sz="2800" b="1" dirty="0">
              <a:solidFill>
                <a:srgbClr val="000000"/>
              </a:solidFill>
              <a:latin typeface="Arial" charset="0"/>
              <a:ea typeface="MS PGothic" charset="0"/>
              <a:cs typeface="+mn-cs"/>
            </a:endParaRPr>
          </a:p>
          <a:p>
            <a:pPr eaLnBrk="1" fontAlgn="auto" hangingPunct="1">
              <a:spcAft>
                <a:spcPts val="0"/>
              </a:spcAft>
              <a:buFont typeface="Arial" charset="0"/>
              <a:buChar char="•"/>
              <a:defRPr/>
            </a:pPr>
            <a:r>
              <a:rPr lang="en-US" sz="2800" b="1" dirty="0">
                <a:solidFill>
                  <a:srgbClr val="000000"/>
                </a:solidFill>
                <a:latin typeface="Arial" charset="0"/>
                <a:ea typeface="MS PGothic" charset="0"/>
                <a:cs typeface="+mn-cs"/>
              </a:rPr>
              <a:t>Q3 (as at 15 February 2020)  </a:t>
            </a:r>
            <a:endParaRPr lang="en-ZA" sz="28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43010" name="Picture 5">
            <a:hlinkClick r:id="rId2" action="ppaction://hlinksldjump"/>
            <a:extLst>
              <a:ext uri="{FF2B5EF4-FFF2-40B4-BE49-F238E27FC236}">
                <a16:creationId xmlns:a16="http://schemas.microsoft.com/office/drawing/2014/main" xmlns="" id="{EBC5D5D7-8759-4E72-BE28-4CD28F20957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3011" name="Picture 6">
            <a:extLst>
              <a:ext uri="{FF2B5EF4-FFF2-40B4-BE49-F238E27FC236}">
                <a16:creationId xmlns:a16="http://schemas.microsoft.com/office/drawing/2014/main" xmlns="" id="{21DED514-A36E-49D2-AB2D-C5B831190E4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935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Slide Number Placeholder 2">
            <a:extLst>
              <a:ext uri="{FF2B5EF4-FFF2-40B4-BE49-F238E27FC236}">
                <a16:creationId xmlns:a16="http://schemas.microsoft.com/office/drawing/2014/main" xmlns="" id="{26225A65-29A6-4ACF-B1EB-33E8C24937E4}"/>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3E3398B-E037-416E-BCF5-11F09607A388}" type="slidenum">
              <a:rPr lang="en-US" altLang="en-US" sz="1200">
                <a:solidFill>
                  <a:srgbClr val="898989"/>
                </a:solidFill>
              </a:rPr>
              <a:pPr/>
              <a:t>24</a:t>
            </a:fld>
            <a:endParaRPr lang="en-US" altLang="en-US" sz="1200">
              <a:solidFill>
                <a:srgbClr val="898989"/>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a:extLst>
              <a:ext uri="{FF2B5EF4-FFF2-40B4-BE49-F238E27FC236}">
                <a16:creationId xmlns:a16="http://schemas.microsoft.com/office/drawing/2014/main" xmlns="" id="{23BF6E0F-83ED-4794-ABF6-65989FC0C42A}"/>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Q1 Update: Public Transport</a:t>
            </a:r>
            <a:endParaRPr lang="en-US" altLang="en-US" sz="3200" b="1">
              <a:latin typeface="Arial" panose="020B0604020202020204" pitchFamily="34" charset="0"/>
              <a:ea typeface="ＭＳ Ｐゴシック" panose="020B0600070205080204" pitchFamily="34" charset="-128"/>
            </a:endParaRPr>
          </a:p>
        </p:txBody>
      </p:sp>
      <p:pic>
        <p:nvPicPr>
          <p:cNvPr id="44034" name="Picture 5">
            <a:hlinkClick r:id="rId2" action="ppaction://hlinksldjump"/>
            <a:extLst>
              <a:ext uri="{FF2B5EF4-FFF2-40B4-BE49-F238E27FC236}">
                <a16:creationId xmlns:a16="http://schemas.microsoft.com/office/drawing/2014/main" xmlns="" id="{6B946A5D-C135-4A3A-9510-3EF8AF5CDF6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94700CC4-569B-44A6-9B1F-102847799D6A}"/>
              </a:ext>
            </a:extLst>
          </p:cNvPr>
          <p:cNvGraphicFramePr>
            <a:graphicFrameLocks noGrp="1"/>
          </p:cNvGraphicFramePr>
          <p:nvPr/>
        </p:nvGraphicFramePr>
        <p:xfrm>
          <a:off x="228600" y="1490663"/>
          <a:ext cx="8821738" cy="4346575"/>
        </p:xfrm>
        <a:graphic>
          <a:graphicData uri="http://schemas.openxmlformats.org/drawingml/2006/table">
            <a:tbl>
              <a:tblPr/>
              <a:tblGrid>
                <a:gridCol w="1403350">
                  <a:extLst>
                    <a:ext uri="{9D8B030D-6E8A-4147-A177-3AD203B41FA5}">
                      <a16:colId xmlns:a16="http://schemas.microsoft.com/office/drawing/2014/main" xmlns="" val="1687542901"/>
                    </a:ext>
                  </a:extLst>
                </a:gridCol>
                <a:gridCol w="1125538">
                  <a:extLst>
                    <a:ext uri="{9D8B030D-6E8A-4147-A177-3AD203B41FA5}">
                      <a16:colId xmlns:a16="http://schemas.microsoft.com/office/drawing/2014/main" xmlns="" val="3230386534"/>
                    </a:ext>
                  </a:extLst>
                </a:gridCol>
                <a:gridCol w="1157287">
                  <a:extLst>
                    <a:ext uri="{9D8B030D-6E8A-4147-A177-3AD203B41FA5}">
                      <a16:colId xmlns:a16="http://schemas.microsoft.com/office/drawing/2014/main" xmlns="" val="2383815939"/>
                    </a:ext>
                  </a:extLst>
                </a:gridCol>
                <a:gridCol w="1762125">
                  <a:extLst>
                    <a:ext uri="{9D8B030D-6E8A-4147-A177-3AD203B41FA5}">
                      <a16:colId xmlns:a16="http://schemas.microsoft.com/office/drawing/2014/main" xmlns="" val="2795318665"/>
                    </a:ext>
                  </a:extLst>
                </a:gridCol>
                <a:gridCol w="1652588">
                  <a:extLst>
                    <a:ext uri="{9D8B030D-6E8A-4147-A177-3AD203B41FA5}">
                      <a16:colId xmlns:a16="http://schemas.microsoft.com/office/drawing/2014/main" xmlns="" val="1989297245"/>
                    </a:ext>
                  </a:extLst>
                </a:gridCol>
                <a:gridCol w="1720850">
                  <a:extLst>
                    <a:ext uri="{9D8B030D-6E8A-4147-A177-3AD203B41FA5}">
                      <a16:colId xmlns:a16="http://schemas.microsoft.com/office/drawing/2014/main" xmlns="" val="27280441"/>
                    </a:ext>
                  </a:extLst>
                </a:gridCol>
              </a:tblGrid>
              <a:tr h="7620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QUARTER 1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STATUS AS AT 31 DECEMBER 2019</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639712510"/>
                  </a:ext>
                </a:extLst>
              </a:tr>
              <a:tr h="35845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4.1.7.1 Implementation of the revised Taxi Recapitalisation Programme monitored</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ＭＳ Ｐゴシック" panose="020B0600070205080204" pitchFamily="34" charset="-128"/>
                        </a:rPr>
                        <a:t>Survey conducted on the extent of illegal taxi operations in South Africa</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ＭＳ Ｐゴシック" panose="020B0600070205080204" pitchFamily="34" charset="-128"/>
                        </a:rPr>
                        <a:t>Conduct survey on extent of illegal taxi operations in South Africa</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survey on the extent of illegal taxi operators in South Africa did not commence as targeted during the period under review.</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survey was incorporated in the implementation of the Revised Taxi Recapitalisation Programme (RTRP).</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4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Implementation of the Revised Taxi Recapitalisation Programme (RTRP) delayed by internal procurement processes</a:t>
                      </a:r>
                      <a:r>
                        <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Survey duly conducted and report on findings consolidated</a:t>
                      </a: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316076106"/>
                  </a:ext>
                </a:extLst>
              </a:tr>
            </a:tbl>
          </a:graphicData>
        </a:graphic>
      </p:graphicFrame>
      <p:sp>
        <p:nvSpPr>
          <p:cNvPr id="44058" name="Slide Number Placeholder 2">
            <a:extLst>
              <a:ext uri="{FF2B5EF4-FFF2-40B4-BE49-F238E27FC236}">
                <a16:creationId xmlns:a16="http://schemas.microsoft.com/office/drawing/2014/main" xmlns="" id="{F4686A4E-333A-4F3F-9807-281C876715A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EAC7AB6-D791-4F77-A883-CEA08D412B1D}" type="slidenum">
              <a:rPr lang="en-US" altLang="en-US" sz="1200">
                <a:solidFill>
                  <a:srgbClr val="898989"/>
                </a:solidFill>
              </a:rPr>
              <a:pPr/>
              <a:t>25</a:t>
            </a:fld>
            <a:endParaRPr lang="en-US" altLang="en-US" sz="1200">
              <a:solidFill>
                <a:srgbClr val="898989"/>
              </a:solidFill>
            </a:endParaRPr>
          </a:p>
        </p:txBody>
      </p:sp>
      <p:pic>
        <p:nvPicPr>
          <p:cNvPr id="44059" name="Picture 6">
            <a:extLst>
              <a:ext uri="{FF2B5EF4-FFF2-40B4-BE49-F238E27FC236}">
                <a16:creationId xmlns:a16="http://schemas.microsoft.com/office/drawing/2014/main" xmlns="" id="{C4D4ED84-6827-48F5-A987-60D1F01C85F9}"/>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a:extLst>
              <a:ext uri="{FF2B5EF4-FFF2-40B4-BE49-F238E27FC236}">
                <a16:creationId xmlns:a16="http://schemas.microsoft.com/office/drawing/2014/main" xmlns="" id="{925A7B0B-B691-4E6B-8463-CC00987D83D7}"/>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Q2 Update: Civil Aviation</a:t>
            </a:r>
            <a:endParaRPr lang="en-US" altLang="en-US" sz="3200" b="1">
              <a:latin typeface="Arial" panose="020B0604020202020204" pitchFamily="34" charset="0"/>
              <a:ea typeface="ＭＳ Ｐゴシック" panose="020B0600070205080204" pitchFamily="34" charset="-128"/>
            </a:endParaRPr>
          </a:p>
        </p:txBody>
      </p:sp>
      <p:pic>
        <p:nvPicPr>
          <p:cNvPr id="45058" name="Picture 5">
            <a:hlinkClick r:id="rId2" action="ppaction://hlinksldjump"/>
            <a:extLst>
              <a:ext uri="{FF2B5EF4-FFF2-40B4-BE49-F238E27FC236}">
                <a16:creationId xmlns:a16="http://schemas.microsoft.com/office/drawing/2014/main" xmlns="" id="{B837A471-F7C2-433E-A56B-74D0ED6BF76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F58FC0BB-5CFA-426B-B58A-DB780D6C9728}"/>
              </a:ext>
            </a:extLst>
          </p:cNvPr>
          <p:cNvGraphicFramePr>
            <a:graphicFrameLocks noGrp="1"/>
          </p:cNvGraphicFramePr>
          <p:nvPr/>
        </p:nvGraphicFramePr>
        <p:xfrm>
          <a:off x="127000" y="1211263"/>
          <a:ext cx="8821738" cy="4943475"/>
        </p:xfrm>
        <a:graphic>
          <a:graphicData uri="http://schemas.openxmlformats.org/drawingml/2006/table">
            <a:tbl>
              <a:tblPr/>
              <a:tblGrid>
                <a:gridCol w="1403350">
                  <a:extLst>
                    <a:ext uri="{9D8B030D-6E8A-4147-A177-3AD203B41FA5}">
                      <a16:colId xmlns:a16="http://schemas.microsoft.com/office/drawing/2014/main" xmlns="" val="2263287058"/>
                    </a:ext>
                  </a:extLst>
                </a:gridCol>
                <a:gridCol w="1125538">
                  <a:extLst>
                    <a:ext uri="{9D8B030D-6E8A-4147-A177-3AD203B41FA5}">
                      <a16:colId xmlns:a16="http://schemas.microsoft.com/office/drawing/2014/main" xmlns="" val="3692687866"/>
                    </a:ext>
                  </a:extLst>
                </a:gridCol>
                <a:gridCol w="1157287">
                  <a:extLst>
                    <a:ext uri="{9D8B030D-6E8A-4147-A177-3AD203B41FA5}">
                      <a16:colId xmlns:a16="http://schemas.microsoft.com/office/drawing/2014/main" xmlns="" val="1421317073"/>
                    </a:ext>
                  </a:extLst>
                </a:gridCol>
                <a:gridCol w="1508125">
                  <a:extLst>
                    <a:ext uri="{9D8B030D-6E8A-4147-A177-3AD203B41FA5}">
                      <a16:colId xmlns:a16="http://schemas.microsoft.com/office/drawing/2014/main" xmlns="" val="374658462"/>
                    </a:ext>
                  </a:extLst>
                </a:gridCol>
                <a:gridCol w="1906588">
                  <a:extLst>
                    <a:ext uri="{9D8B030D-6E8A-4147-A177-3AD203B41FA5}">
                      <a16:colId xmlns:a16="http://schemas.microsoft.com/office/drawing/2014/main" xmlns="" val="1672743744"/>
                    </a:ext>
                  </a:extLst>
                </a:gridCol>
                <a:gridCol w="1720850">
                  <a:extLst>
                    <a:ext uri="{9D8B030D-6E8A-4147-A177-3AD203B41FA5}">
                      <a16:colId xmlns:a16="http://schemas.microsoft.com/office/drawing/2014/main" xmlns="" val="3958790002"/>
                    </a:ext>
                  </a:extLst>
                </a:gridCol>
              </a:tblGrid>
              <a:tr h="6683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QUARTER 2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STATUS AS AT 31 DECEMBER 2019</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4282412868"/>
                  </a:ext>
                </a:extLst>
              </a:tr>
              <a:tr h="42751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1.5.5.3 Ministerial approval to submit the Air Service Bill to Cabinet secured by March 2021</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Air Service Bill submitted to the Department of Planning, Monitoring and Evaluation (DPME) for Socio-Economic Impact Assessment (SEIAS)</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Conduct stakeholder consultations on the Air Service Bill</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Stakeholder consultations on the Air Service Bill not conducted as targeted</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Bill has not yet been gazetted for public comments thus impacting on the planned stakeholder consultation process.</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Due to a change in government administration, a directive was issued for all pipeline legislative processes to start de novo. In the instance of the Air Service Bill, the opinion of the State Law Advisor and the socio-economic impact analysis certificate need to be renewed.</a:t>
                      </a:r>
                      <a:endParaRPr kumimoji="0" lang="en-US"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Stakeholder consultations conducted and inputs considered.</a:t>
                      </a: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Bill re-submitted to the State Law Advisor in November 2019.</a:t>
                      </a: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8824241"/>
                  </a:ext>
                </a:extLst>
              </a:tr>
            </a:tbl>
          </a:graphicData>
        </a:graphic>
      </p:graphicFrame>
      <p:sp>
        <p:nvSpPr>
          <p:cNvPr id="45082" name="Slide Number Placeholder 2">
            <a:extLst>
              <a:ext uri="{FF2B5EF4-FFF2-40B4-BE49-F238E27FC236}">
                <a16:creationId xmlns:a16="http://schemas.microsoft.com/office/drawing/2014/main" xmlns="" id="{FE545F7E-82B2-4E4A-B907-AC31462AD33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E1F10DB4-DCD0-4AF5-8BFA-CE782FF70325}" type="slidenum">
              <a:rPr lang="en-US" altLang="en-US" sz="1200">
                <a:solidFill>
                  <a:srgbClr val="898989"/>
                </a:solidFill>
              </a:rPr>
              <a:pPr/>
              <a:t>26</a:t>
            </a:fld>
            <a:endParaRPr lang="en-US" altLang="en-US" sz="1200">
              <a:solidFill>
                <a:srgbClr val="898989"/>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a:extLst>
              <a:ext uri="{FF2B5EF4-FFF2-40B4-BE49-F238E27FC236}">
                <a16:creationId xmlns:a16="http://schemas.microsoft.com/office/drawing/2014/main" xmlns="" id="{BDC54CE6-0E7B-4E51-938F-BF01B6C8FAE5}"/>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Q2 Update: Maritime Transport</a:t>
            </a:r>
            <a:endParaRPr lang="en-US" altLang="en-US" sz="3200" b="1">
              <a:latin typeface="Arial" panose="020B0604020202020204" pitchFamily="34" charset="0"/>
              <a:ea typeface="ＭＳ Ｐゴシック" panose="020B0600070205080204" pitchFamily="34" charset="-128"/>
            </a:endParaRPr>
          </a:p>
        </p:txBody>
      </p:sp>
      <p:pic>
        <p:nvPicPr>
          <p:cNvPr id="46082" name="Picture 5">
            <a:hlinkClick r:id="rId2" action="ppaction://hlinksldjump"/>
            <a:extLst>
              <a:ext uri="{FF2B5EF4-FFF2-40B4-BE49-F238E27FC236}">
                <a16:creationId xmlns:a16="http://schemas.microsoft.com/office/drawing/2014/main" xmlns="" id="{ACF93DEA-182E-4F8F-B1A6-3DE0491235C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76C9CFA1-CFAE-410D-BAA2-F0B92BBED86C}"/>
              </a:ext>
            </a:extLst>
          </p:cNvPr>
          <p:cNvGraphicFramePr>
            <a:graphicFrameLocks noGrp="1"/>
          </p:cNvGraphicFramePr>
          <p:nvPr/>
        </p:nvGraphicFramePr>
        <p:xfrm>
          <a:off x="228600" y="1490663"/>
          <a:ext cx="8821738" cy="5065712"/>
        </p:xfrm>
        <a:graphic>
          <a:graphicData uri="http://schemas.openxmlformats.org/drawingml/2006/table">
            <a:tbl>
              <a:tblPr/>
              <a:tblGrid>
                <a:gridCol w="1403350">
                  <a:extLst>
                    <a:ext uri="{9D8B030D-6E8A-4147-A177-3AD203B41FA5}">
                      <a16:colId xmlns:a16="http://schemas.microsoft.com/office/drawing/2014/main" xmlns="" val="3354852246"/>
                    </a:ext>
                  </a:extLst>
                </a:gridCol>
                <a:gridCol w="1125538">
                  <a:extLst>
                    <a:ext uri="{9D8B030D-6E8A-4147-A177-3AD203B41FA5}">
                      <a16:colId xmlns:a16="http://schemas.microsoft.com/office/drawing/2014/main" xmlns="" val="3939409556"/>
                    </a:ext>
                  </a:extLst>
                </a:gridCol>
                <a:gridCol w="1157287">
                  <a:extLst>
                    <a:ext uri="{9D8B030D-6E8A-4147-A177-3AD203B41FA5}">
                      <a16:colId xmlns:a16="http://schemas.microsoft.com/office/drawing/2014/main" xmlns="" val="1529302230"/>
                    </a:ext>
                  </a:extLst>
                </a:gridCol>
                <a:gridCol w="1762125">
                  <a:extLst>
                    <a:ext uri="{9D8B030D-6E8A-4147-A177-3AD203B41FA5}">
                      <a16:colId xmlns:a16="http://schemas.microsoft.com/office/drawing/2014/main" xmlns="" val="163586678"/>
                    </a:ext>
                  </a:extLst>
                </a:gridCol>
                <a:gridCol w="1652588">
                  <a:extLst>
                    <a:ext uri="{9D8B030D-6E8A-4147-A177-3AD203B41FA5}">
                      <a16:colId xmlns:a16="http://schemas.microsoft.com/office/drawing/2014/main" xmlns="" val="10207097"/>
                    </a:ext>
                  </a:extLst>
                </a:gridCol>
                <a:gridCol w="1720850">
                  <a:extLst>
                    <a:ext uri="{9D8B030D-6E8A-4147-A177-3AD203B41FA5}">
                      <a16:colId xmlns:a16="http://schemas.microsoft.com/office/drawing/2014/main" xmlns="" val="2658967376"/>
                    </a:ext>
                  </a:extLst>
                </a:gridCol>
              </a:tblGrid>
              <a:tr h="7223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QUARTER 2 TARGET</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STATUS AS AT 31 DECEMBER 2019</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353836637"/>
                  </a:ext>
                </a:extLst>
              </a:tr>
              <a:tr h="43434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2.1.6.2 State of readiness analysis for mandatory IMO audits conducted by March 2020</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State of Readiness Analysis for mandatory IMO Audits conducted</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Conduct training of Audit Team for trial audits</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Training of audit team not conducted as targeted</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Delays due to non-availability of IMO trainers during the period under review</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procurement of the service provider was expedited and  swiftly the trainer was appointed (through the SCM  procedures and processes) to conduct the training .The training was conducted in DoT  (premises) from the 18 to 22 November 2019. The name of the service provider is the International Maritime Safety ,Security and Environmental Academy. The trial schedule and the questionnaire was then developed.</a:t>
                      </a: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116080904"/>
                  </a:ext>
                </a:extLst>
              </a:tr>
            </a:tbl>
          </a:graphicData>
        </a:graphic>
      </p:graphicFrame>
      <p:sp>
        <p:nvSpPr>
          <p:cNvPr id="46106" name="Slide Number Placeholder 2">
            <a:extLst>
              <a:ext uri="{FF2B5EF4-FFF2-40B4-BE49-F238E27FC236}">
                <a16:creationId xmlns:a16="http://schemas.microsoft.com/office/drawing/2014/main" xmlns="" id="{CEF8EECA-E745-407C-B50C-09557B44D7B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F31E0B5-12ED-4C6E-81E8-7696FA7F2703}" type="slidenum">
              <a:rPr lang="en-US" altLang="en-US" sz="1200">
                <a:solidFill>
                  <a:srgbClr val="898989"/>
                </a:solidFill>
              </a:rPr>
              <a:pPr/>
              <a:t>27</a:t>
            </a:fld>
            <a:endParaRPr lang="en-US" altLang="en-US" sz="1200">
              <a:solidFill>
                <a:srgbClr val="898989"/>
              </a:solidFill>
            </a:endParaRPr>
          </a:p>
        </p:txBody>
      </p:sp>
      <p:pic>
        <p:nvPicPr>
          <p:cNvPr id="46107" name="Picture 6">
            <a:extLst>
              <a:ext uri="{FF2B5EF4-FFF2-40B4-BE49-F238E27FC236}">
                <a16:creationId xmlns:a16="http://schemas.microsoft.com/office/drawing/2014/main" xmlns="" id="{4A4D0947-DAA8-4009-A71A-32F5DD2FD0F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0" y="7051675"/>
            <a:ext cx="785813"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a:extLst>
              <a:ext uri="{FF2B5EF4-FFF2-40B4-BE49-F238E27FC236}">
                <a16:creationId xmlns:a16="http://schemas.microsoft.com/office/drawing/2014/main" xmlns="" id="{67582D7C-5BFC-402C-BFB7-6B6C5FC19CC5}"/>
              </a:ext>
            </a:extLst>
          </p:cNvPr>
          <p:cNvSpPr>
            <a:spLocks noGrp="1"/>
          </p:cNvSpPr>
          <p:nvPr>
            <p:ph type="title"/>
          </p:nvPr>
        </p:nvSpPr>
        <p:spPr>
          <a:xfrm>
            <a:off x="228600" y="304800"/>
            <a:ext cx="65532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Q2 Update: Public Transport</a:t>
            </a:r>
            <a:endParaRPr lang="en-US" altLang="en-US" sz="3200" b="1">
              <a:latin typeface="Arial" panose="020B0604020202020204" pitchFamily="34" charset="0"/>
              <a:ea typeface="ＭＳ Ｐゴシック" panose="020B0600070205080204" pitchFamily="34" charset="-128"/>
            </a:endParaRPr>
          </a:p>
        </p:txBody>
      </p:sp>
      <p:pic>
        <p:nvPicPr>
          <p:cNvPr id="47106" name="Picture 5">
            <a:hlinkClick r:id="rId2" action="ppaction://hlinksldjump"/>
            <a:extLst>
              <a:ext uri="{FF2B5EF4-FFF2-40B4-BE49-F238E27FC236}">
                <a16:creationId xmlns:a16="http://schemas.microsoft.com/office/drawing/2014/main" xmlns="" id="{DFAD4121-DA06-4707-AA1C-953B1AA0ADD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58B900D6-6BA2-4F78-96F3-3400F4F3BAC0}"/>
              </a:ext>
            </a:extLst>
          </p:cNvPr>
          <p:cNvGraphicFramePr>
            <a:graphicFrameLocks noGrp="1"/>
          </p:cNvGraphicFramePr>
          <p:nvPr/>
        </p:nvGraphicFramePr>
        <p:xfrm>
          <a:off x="228600" y="1281113"/>
          <a:ext cx="8821738" cy="5049837"/>
        </p:xfrm>
        <a:graphic>
          <a:graphicData uri="http://schemas.openxmlformats.org/drawingml/2006/table">
            <a:tbl>
              <a:tblPr/>
              <a:tblGrid>
                <a:gridCol w="1371600">
                  <a:extLst>
                    <a:ext uri="{9D8B030D-6E8A-4147-A177-3AD203B41FA5}">
                      <a16:colId xmlns:a16="http://schemas.microsoft.com/office/drawing/2014/main" xmlns="" val="2647920149"/>
                    </a:ext>
                  </a:extLst>
                </a:gridCol>
                <a:gridCol w="1157288">
                  <a:extLst>
                    <a:ext uri="{9D8B030D-6E8A-4147-A177-3AD203B41FA5}">
                      <a16:colId xmlns:a16="http://schemas.microsoft.com/office/drawing/2014/main" xmlns="" val="2651236691"/>
                    </a:ext>
                  </a:extLst>
                </a:gridCol>
                <a:gridCol w="1157287">
                  <a:extLst>
                    <a:ext uri="{9D8B030D-6E8A-4147-A177-3AD203B41FA5}">
                      <a16:colId xmlns:a16="http://schemas.microsoft.com/office/drawing/2014/main" xmlns="" val="1751202962"/>
                    </a:ext>
                  </a:extLst>
                </a:gridCol>
                <a:gridCol w="1762125">
                  <a:extLst>
                    <a:ext uri="{9D8B030D-6E8A-4147-A177-3AD203B41FA5}">
                      <a16:colId xmlns:a16="http://schemas.microsoft.com/office/drawing/2014/main" xmlns="" val="2622605137"/>
                    </a:ext>
                  </a:extLst>
                </a:gridCol>
                <a:gridCol w="1652588">
                  <a:extLst>
                    <a:ext uri="{9D8B030D-6E8A-4147-A177-3AD203B41FA5}">
                      <a16:colId xmlns:a16="http://schemas.microsoft.com/office/drawing/2014/main" xmlns="" val="2425128632"/>
                    </a:ext>
                  </a:extLst>
                </a:gridCol>
                <a:gridCol w="1720850">
                  <a:extLst>
                    <a:ext uri="{9D8B030D-6E8A-4147-A177-3AD203B41FA5}">
                      <a16:colId xmlns:a16="http://schemas.microsoft.com/office/drawing/2014/main" xmlns="" val="343975387"/>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PERFORMANCE INDICATOR</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2019/20 </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ANNUAL TARGET</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QUARTER 2 TARGET</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PROGRESS</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REASON FOR DEVIATION</a:t>
                      </a:r>
                      <a:endParaRPr kumimoji="0" lang="en-US"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STATUS AS AT 31 DECEMBER 2019</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1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68571" marR="6857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793292369"/>
                  </a:ext>
                </a:extLst>
              </a:tr>
              <a:tr h="43434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4.1.7.1 Implementation of the revised Taxi Recapitalisation Programme monitored</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Survey conducted on the extent of illegal taxi operations in South Africa</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Conduct survey on extent of illegal taxi operations in South Africa</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Survey on the extent of illegal taxi operations not conducted as targeted</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During the period under review, data from NaTIS and NLTIS was acquired and analysed. Preliminary analysis reflects a data imbalance on the number of registered vehicles for reward between the two systems. The NLTIS system shows a lower number of vehicles issued with operating licences while the NaTIS reflects a higher number of registered vehicles.</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Delays as a result of getting the scrapping entity (Taxi Recapitalisation SA) interfaced with eNaTIS</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To date the following were done:</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eNaTIS connectivity and installation</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Software Testing</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User training is currently underway</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1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Survey duly conducted and report on findings consolidated</a:t>
                      </a:r>
                    </a:p>
                    <a:p>
                      <a:pPr marL="0" marR="0" lvl="0" indent="0" algn="l" defTabSz="457200" rtl="0" eaLnBrk="1" fontAlgn="base" latinLnBrk="0" hangingPunct="1">
                        <a:lnSpc>
                          <a:spcPct val="150000"/>
                        </a:lnSpc>
                        <a:spcBef>
                          <a:spcPct val="0"/>
                        </a:spcBef>
                        <a:spcAft>
                          <a:spcPct val="0"/>
                        </a:spcAft>
                        <a:buClrTx/>
                        <a:buSzTx/>
                        <a:buFontTx/>
                        <a:buNone/>
                        <a:tabLst/>
                      </a:pPr>
                      <a:endParaRPr kumimoji="0" lang="en-ZA" altLang="en-US" sz="12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652776216"/>
                  </a:ext>
                </a:extLst>
              </a:tr>
            </a:tbl>
          </a:graphicData>
        </a:graphic>
      </p:graphicFrame>
      <p:sp>
        <p:nvSpPr>
          <p:cNvPr id="47130" name="Slide Number Placeholder 2">
            <a:extLst>
              <a:ext uri="{FF2B5EF4-FFF2-40B4-BE49-F238E27FC236}">
                <a16:creationId xmlns:a16="http://schemas.microsoft.com/office/drawing/2014/main" xmlns="" id="{99DE22B8-C80A-4962-93F4-51CF75C182C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D99F5C3-8D77-414C-85FF-FC7CD332AB7C}" type="slidenum">
              <a:rPr lang="en-US" altLang="en-US" sz="1200">
                <a:solidFill>
                  <a:srgbClr val="898989"/>
                </a:solidFill>
              </a:rPr>
              <a:pPr/>
              <a:t>28</a:t>
            </a:fld>
            <a:endParaRPr lang="en-US" altLang="en-US" sz="1200">
              <a:solidFill>
                <a:srgbClr val="898989"/>
              </a:solidFill>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a:extLst>
              <a:ext uri="{FF2B5EF4-FFF2-40B4-BE49-F238E27FC236}">
                <a16:creationId xmlns:a16="http://schemas.microsoft.com/office/drawing/2014/main" xmlns="" id="{244DE872-CB6C-4996-94C5-E4F217773286}"/>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Integrated Transport Planning</a:t>
            </a:r>
            <a:endParaRPr lang="en-US" altLang="en-US" sz="2800" b="1">
              <a:latin typeface="Arial" panose="020B0604020202020204" pitchFamily="34" charset="0"/>
              <a:ea typeface="ＭＳ Ｐゴシック" panose="020B0600070205080204" pitchFamily="34" charset="-128"/>
            </a:endParaRPr>
          </a:p>
        </p:txBody>
      </p:sp>
      <p:pic>
        <p:nvPicPr>
          <p:cNvPr id="48130" name="Picture 5">
            <a:hlinkClick r:id="rId2" action="ppaction://hlinksldjump"/>
            <a:extLst>
              <a:ext uri="{FF2B5EF4-FFF2-40B4-BE49-F238E27FC236}">
                <a16:creationId xmlns:a16="http://schemas.microsoft.com/office/drawing/2014/main" xmlns="" id="{25D23E60-08C4-4357-AA6D-7287DD1484D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3FCF727B-72A7-4596-B60A-EA0FD7D27C68}"/>
              </a:ext>
            </a:extLst>
          </p:cNvPr>
          <p:cNvGraphicFramePr>
            <a:graphicFrameLocks noGrp="1"/>
          </p:cNvGraphicFramePr>
          <p:nvPr/>
        </p:nvGraphicFramePr>
        <p:xfrm>
          <a:off x="228600" y="1281113"/>
          <a:ext cx="8821738" cy="5165725"/>
        </p:xfrm>
        <a:graphic>
          <a:graphicData uri="http://schemas.openxmlformats.org/drawingml/2006/table">
            <a:tbl>
              <a:tblPr/>
              <a:tblGrid>
                <a:gridCol w="1371600">
                  <a:extLst>
                    <a:ext uri="{9D8B030D-6E8A-4147-A177-3AD203B41FA5}">
                      <a16:colId xmlns:a16="http://schemas.microsoft.com/office/drawing/2014/main" xmlns="" val="20000"/>
                    </a:ext>
                  </a:extLst>
                </a:gridCol>
                <a:gridCol w="1157288">
                  <a:extLst>
                    <a:ext uri="{9D8B030D-6E8A-4147-A177-3AD203B41FA5}">
                      <a16:colId xmlns:a16="http://schemas.microsoft.com/office/drawing/2014/main" xmlns="" val="20001"/>
                    </a:ext>
                  </a:extLst>
                </a:gridCol>
                <a:gridCol w="1157287">
                  <a:extLst>
                    <a:ext uri="{9D8B030D-6E8A-4147-A177-3AD203B41FA5}">
                      <a16:colId xmlns:a16="http://schemas.microsoft.com/office/drawing/2014/main" xmlns="" val="20002"/>
                    </a:ext>
                  </a:extLst>
                </a:gridCol>
                <a:gridCol w="1762125">
                  <a:extLst>
                    <a:ext uri="{9D8B030D-6E8A-4147-A177-3AD203B41FA5}">
                      <a16:colId xmlns:a16="http://schemas.microsoft.com/office/drawing/2014/main" xmlns="" val="20003"/>
                    </a:ext>
                  </a:extLst>
                </a:gridCol>
                <a:gridCol w="1652588">
                  <a:extLst>
                    <a:ext uri="{9D8B030D-6E8A-4147-A177-3AD203B41FA5}">
                      <a16:colId xmlns:a16="http://schemas.microsoft.com/office/drawing/2014/main" xmlns="" val="20004"/>
                    </a:ext>
                  </a:extLst>
                </a:gridCol>
                <a:gridCol w="1720850">
                  <a:extLst>
                    <a:ext uri="{9D8B030D-6E8A-4147-A177-3AD203B41FA5}">
                      <a16:colId xmlns:a16="http://schemas.microsoft.com/office/drawing/2014/main" xmlns="" val="20005"/>
                    </a:ext>
                  </a:extLst>
                </a:gridCol>
              </a:tblGrid>
              <a:tr h="794221">
                <a:tc>
                  <a:txBody>
                    <a:bodyPr/>
                    <a:lstStyle/>
                    <a:p>
                      <a:pPr algn="ctr">
                        <a:lnSpc>
                          <a:spcPct val="150000"/>
                        </a:lnSpc>
                        <a:spcAft>
                          <a:spcPts val="0"/>
                        </a:spcAft>
                      </a:pPr>
                      <a:r>
                        <a:rPr lang="en-ZA" sz="1200" b="1">
                          <a:effectLst/>
                          <a:latin typeface="Arial"/>
                          <a:cs typeface="Arial"/>
                        </a:rPr>
                        <a:t>PERFORMANCE INDICATOR</a:t>
                      </a:r>
                      <a:endParaRPr lang="en-US" sz="12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en-ZA" sz="1200" b="1">
                          <a:effectLst/>
                          <a:latin typeface="Arial"/>
                          <a:cs typeface="Arial"/>
                        </a:rPr>
                        <a:t>2019/20</a:t>
                      </a:r>
                      <a:endParaRPr lang="en-US" sz="1200">
                        <a:effectLst/>
                        <a:latin typeface="Arial"/>
                        <a:cs typeface="Arial"/>
                      </a:endParaRPr>
                    </a:p>
                    <a:p>
                      <a:pPr algn="ctr">
                        <a:lnSpc>
                          <a:spcPct val="150000"/>
                        </a:lnSpc>
                        <a:spcAft>
                          <a:spcPts val="0"/>
                        </a:spcAft>
                      </a:pPr>
                      <a:r>
                        <a:rPr lang="en-ZA" sz="1200" b="1">
                          <a:effectLst/>
                          <a:latin typeface="Arial"/>
                          <a:cs typeface="Arial"/>
                        </a:rPr>
                        <a:t>ANNUAL TARGET</a:t>
                      </a:r>
                      <a:endParaRPr lang="en-US" sz="12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en-ZA" sz="1200" b="1">
                          <a:effectLst/>
                          <a:latin typeface="Arial"/>
                          <a:cs typeface="Arial"/>
                        </a:rPr>
                        <a:t>QUARTER 3 TARGET</a:t>
                      </a:r>
                      <a:endParaRPr lang="en-US" sz="12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en-ZA" sz="1200" b="1">
                          <a:effectLst/>
                          <a:latin typeface="Arial"/>
                          <a:cs typeface="Arial"/>
                        </a:rPr>
                        <a:t>QUARTER 3</a:t>
                      </a:r>
                      <a:endParaRPr lang="en-US" sz="1200">
                        <a:effectLst/>
                        <a:latin typeface="Arial"/>
                        <a:cs typeface="Arial"/>
                      </a:endParaRPr>
                    </a:p>
                    <a:p>
                      <a:pPr algn="ctr">
                        <a:lnSpc>
                          <a:spcPct val="150000"/>
                        </a:lnSpc>
                        <a:spcAft>
                          <a:spcPts val="0"/>
                        </a:spcAft>
                      </a:pPr>
                      <a:r>
                        <a:rPr lang="en-ZA" sz="1200" b="1">
                          <a:effectLst/>
                          <a:latin typeface="Arial"/>
                          <a:cs typeface="Arial"/>
                        </a:rPr>
                        <a:t>PROGRESS</a:t>
                      </a:r>
                      <a:endParaRPr lang="en-US" sz="12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en-ZA" sz="1200" b="1">
                          <a:effectLst/>
                          <a:latin typeface="Arial"/>
                          <a:cs typeface="Arial"/>
                        </a:rPr>
                        <a:t>PROGRESS AS AT 31 DECEMBER 2019</a:t>
                      </a:r>
                      <a:endParaRPr lang="en-US" sz="12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lnSpc>
                          <a:spcPct val="150000"/>
                        </a:lnSpc>
                        <a:spcAft>
                          <a:spcPts val="0"/>
                        </a:spcAft>
                      </a:pPr>
                      <a:r>
                        <a:rPr lang="en-ZA" sz="1200" b="1" dirty="0">
                          <a:effectLst/>
                          <a:latin typeface="Arial"/>
                          <a:cs typeface="Arial"/>
                        </a:rPr>
                        <a:t>PROGRESS AS AT 15 FEBRUARY 2020</a:t>
                      </a:r>
                      <a:endParaRPr lang="en-US" sz="1200" dirty="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371504">
                <a:tc>
                  <a:txBody>
                    <a:bodyPr/>
                    <a:lstStyle/>
                    <a:p>
                      <a:pPr>
                        <a:lnSpc>
                          <a:spcPct val="150000"/>
                        </a:lnSpc>
                        <a:spcAft>
                          <a:spcPts val="0"/>
                        </a:spcAft>
                      </a:pPr>
                      <a:r>
                        <a:rPr lang="en-ZA" sz="1400" b="1">
                          <a:effectLst/>
                          <a:latin typeface="Arial"/>
                          <a:cs typeface="Arial"/>
                        </a:rPr>
                        <a:t>1.1.2.1 Transport sector ICT Strategy approved by March 2022</a:t>
                      </a:r>
                      <a:endParaRPr lang="en-US" sz="14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400" kern="1200">
                          <a:effectLst/>
                          <a:latin typeface="Arial"/>
                          <a:cs typeface="Arial"/>
                        </a:rPr>
                        <a:t>Benchmark exercise conducted on the Transport sector ICT Strategy</a:t>
                      </a:r>
                      <a:endParaRPr lang="en-US" sz="14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400" kern="1200">
                          <a:effectLst/>
                          <a:latin typeface="Arial"/>
                          <a:ea typeface="Times New Roman"/>
                          <a:cs typeface="Arial"/>
                        </a:rPr>
                        <a:t>Conduct study tour to benchmark existing sector ICT Strategies</a:t>
                      </a:r>
                      <a:endParaRPr lang="en-US" sz="14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400">
                          <a:effectLst/>
                          <a:latin typeface="Arial"/>
                          <a:cs typeface="Arial"/>
                        </a:rPr>
                        <a:t>The study tour to benchmark existing sector ICT Strategies not conducted as targeted</a:t>
                      </a:r>
                      <a:endParaRPr lang="en-US" sz="140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400" dirty="0">
                          <a:effectLst/>
                          <a:latin typeface="Arial"/>
                          <a:cs typeface="Arial"/>
                        </a:rPr>
                        <a:t>The findings and recommendations of the benchmarking exercise were duly comprehensive, and that did not necessitate for a study tour going forward.</a:t>
                      </a:r>
                      <a:endParaRPr lang="en-US" sz="1400" dirty="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a:lnSpc>
                          <a:spcPct val="150000"/>
                        </a:lnSpc>
                        <a:spcAft>
                          <a:spcPts val="0"/>
                        </a:spcAft>
                      </a:pPr>
                      <a:r>
                        <a:rPr lang="en-ZA" sz="1400" dirty="0">
                          <a:effectLst/>
                          <a:latin typeface="Arial"/>
                          <a:cs typeface="Arial"/>
                        </a:rPr>
                        <a:t>As stated, the benchmarking exercise was comprehensive, thus there was no need for the targeted study tour. A final benchmarking report will be finalised accordingly. </a:t>
                      </a:r>
                      <a:endParaRPr lang="en-US" sz="1400" dirty="0">
                        <a:effectLst/>
                        <a:latin typeface="Arial"/>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bl>
          </a:graphicData>
        </a:graphic>
      </p:graphicFrame>
      <p:sp>
        <p:nvSpPr>
          <p:cNvPr id="48154" name="Slide Number Placeholder 2">
            <a:extLst>
              <a:ext uri="{FF2B5EF4-FFF2-40B4-BE49-F238E27FC236}">
                <a16:creationId xmlns:a16="http://schemas.microsoft.com/office/drawing/2014/main" xmlns="" id="{0E125CE6-ABD6-4BF1-AF76-F5C7A3C034C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6D97E72-EE7D-4129-990D-0042FB2B1C15}" type="slidenum">
              <a:rPr lang="en-US" altLang="en-US" sz="1200">
                <a:solidFill>
                  <a:srgbClr val="898989"/>
                </a:solidFill>
              </a:rPr>
              <a:pPr/>
              <a:t>29</a:t>
            </a:fld>
            <a:endParaRPr lang="en-US" altLang="en-US" sz="1200">
              <a:solidFill>
                <a:srgbClr val="898989"/>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a:extLst>
              <a:ext uri="{FF2B5EF4-FFF2-40B4-BE49-F238E27FC236}">
                <a16:creationId xmlns:a16="http://schemas.microsoft.com/office/drawing/2014/main" xmlns="" id="{4CF2AD9B-169F-4AA1-8F7A-9B02ED7E2DF5}"/>
              </a:ext>
            </a:extLst>
          </p:cNvPr>
          <p:cNvSpPr>
            <a:spLocks noGrp="1"/>
          </p:cNvSpPr>
          <p:nvPr>
            <p:ph idx="1"/>
          </p:nvPr>
        </p:nvSpPr>
        <p:spPr>
          <a:xfrm>
            <a:off x="457200" y="1295400"/>
            <a:ext cx="8229600" cy="4830763"/>
          </a:xfrm>
        </p:spPr>
        <p:txBody>
          <a:bodyPr>
            <a:normAutofit/>
          </a:bodyPr>
          <a:lstStyle/>
          <a:p>
            <a:pPr algn="just" eaLnBrk="1" hangingPunct="1">
              <a:lnSpc>
                <a:spcPct val="80000"/>
              </a:lnSpc>
            </a:pPr>
            <a:endParaRPr lang="en-US" altLang="en-US" sz="1000">
              <a:latin typeface="Arial" panose="020B0604020202020204" pitchFamily="34" charset="0"/>
              <a:ea typeface="ＭＳ Ｐゴシック" panose="020B0600070205080204" pitchFamily="34" charset="-128"/>
            </a:endParaRPr>
          </a:p>
          <a:p>
            <a:pPr algn="just" eaLnBrk="1" hangingPunct="1">
              <a:lnSpc>
                <a:spcPct val="140000"/>
              </a:lnSpc>
              <a:spcBef>
                <a:spcPct val="0"/>
              </a:spcBef>
            </a:pPr>
            <a:r>
              <a:rPr lang="en-US" altLang="en-US" sz="2400">
                <a:solidFill>
                  <a:srgbClr val="00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Report focuses on the progress made with the implementation of programmes and projects for the period covering 01 October 2019 – 31 December 2019;</a:t>
            </a:r>
          </a:p>
          <a:p>
            <a:pPr algn="just" eaLnBrk="1" hangingPunct="1">
              <a:lnSpc>
                <a:spcPct val="140000"/>
              </a:lnSpc>
              <a:spcBef>
                <a:spcPct val="0"/>
              </a:spcBef>
            </a:pPr>
            <a:endParaRPr lang="en-US" altLang="en-US" sz="2400">
              <a:solidFill>
                <a:srgbClr val="000000"/>
              </a:solidFill>
              <a:latin typeface="Arial" panose="020B0604020202020204" pitchFamily="34" charset="0"/>
              <a:ea typeface="ＭＳ Ｐゴシック" panose="020B0600070205080204" pitchFamily="34" charset="-128"/>
            </a:endParaRPr>
          </a:p>
          <a:p>
            <a:pPr algn="just" eaLnBrk="1" hangingPunct="1">
              <a:lnSpc>
                <a:spcPct val="140000"/>
              </a:lnSpc>
              <a:spcBef>
                <a:spcPct val="0"/>
              </a:spcBef>
            </a:pPr>
            <a:r>
              <a:rPr lang="en-US" altLang="en-US" sz="2400">
                <a:solidFill>
                  <a:srgbClr val="00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Focus of the report is on optimal performance of deliverables in terms of the MTEF 2017/18 – 2019/20;</a:t>
            </a:r>
          </a:p>
          <a:p>
            <a:pPr algn="just" eaLnBrk="1" hangingPunct="1">
              <a:lnSpc>
                <a:spcPct val="140000"/>
              </a:lnSpc>
              <a:spcBef>
                <a:spcPct val="0"/>
              </a:spcBef>
            </a:pPr>
            <a:endParaRPr lang="en-US" altLang="en-US" sz="2400">
              <a:solidFill>
                <a:srgbClr val="000000"/>
              </a:solidFill>
              <a:latin typeface="Arial" panose="020B0604020202020204" pitchFamily="34" charset="0"/>
              <a:ea typeface="ＭＳ Ｐゴシック" panose="020B0600070205080204" pitchFamily="34" charset="-128"/>
            </a:endParaRPr>
          </a:p>
          <a:p>
            <a:pPr algn="just" eaLnBrk="1" hangingPunct="1">
              <a:lnSpc>
                <a:spcPct val="140000"/>
              </a:lnSpc>
              <a:spcBef>
                <a:spcPct val="0"/>
              </a:spcBef>
            </a:pPr>
            <a:r>
              <a:rPr lang="en-US" altLang="en-US" sz="2400">
                <a:solidFill>
                  <a:srgbClr val="000000"/>
                </a:solidFill>
                <a:effectLst>
                  <a:outerShdw blurRad="38100" dist="38100" dir="2700000" algn="tl">
                    <a:srgbClr val="C0C0C0"/>
                  </a:outerShdw>
                </a:effectLst>
                <a:latin typeface="Arial" panose="020B0604020202020204" pitchFamily="34" charset="0"/>
                <a:ea typeface="ＭＳ Ｐゴシック" panose="020B0600070205080204" pitchFamily="34" charset="-128"/>
              </a:rPr>
              <a:t>Report is in compliance with relevant statutory requirements.</a:t>
            </a:r>
          </a:p>
          <a:p>
            <a:pPr algn="just" eaLnBrk="1" hangingPunct="1">
              <a:lnSpc>
                <a:spcPct val="130000"/>
              </a:lnSpc>
              <a:spcBef>
                <a:spcPct val="0"/>
              </a:spcBef>
            </a:pPr>
            <a:endParaRPr lang="en-US" altLang="en-US" sz="2400" b="1">
              <a:solidFill>
                <a:srgbClr val="000000"/>
              </a:solidFill>
              <a:latin typeface="Arial" panose="020B0604020202020204" pitchFamily="34" charset="0"/>
              <a:ea typeface="ＭＳ Ｐゴシック" panose="020B0600070205080204" pitchFamily="34" charset="-128"/>
            </a:endParaRPr>
          </a:p>
          <a:p>
            <a:pPr algn="just" eaLnBrk="1" hangingPunct="1">
              <a:lnSpc>
                <a:spcPct val="130000"/>
              </a:lnSpc>
              <a:spcBef>
                <a:spcPct val="0"/>
              </a:spcBef>
              <a:buFont typeface="Arial" panose="020B0604020202020204" pitchFamily="34" charset="0"/>
              <a:buNone/>
            </a:pPr>
            <a:endParaRPr lang="en-US" altLang="en-US" sz="1100">
              <a:solidFill>
                <a:srgbClr val="000000"/>
              </a:solidFill>
              <a:latin typeface="Arial" panose="020B0604020202020204" pitchFamily="34" charset="0"/>
              <a:ea typeface="ＭＳ Ｐゴシック" panose="020B0600070205080204" pitchFamily="34" charset="-128"/>
            </a:endParaRPr>
          </a:p>
          <a:p>
            <a:pPr algn="just" eaLnBrk="1" hangingPunct="1">
              <a:lnSpc>
                <a:spcPct val="130000"/>
              </a:lnSpc>
              <a:buFontTx/>
              <a:buNone/>
            </a:pPr>
            <a:endParaRPr lang="en-US" altLang="en-US" sz="1500">
              <a:latin typeface="Arial" panose="020B0604020202020204" pitchFamily="34" charset="0"/>
              <a:ea typeface="ＭＳ Ｐゴシック" panose="020B0600070205080204" pitchFamily="34" charset="-128"/>
            </a:endParaRPr>
          </a:p>
          <a:p>
            <a:pPr eaLnBrk="1" hangingPunct="1">
              <a:lnSpc>
                <a:spcPct val="130000"/>
              </a:lnSpc>
              <a:buFontTx/>
              <a:buNone/>
            </a:pPr>
            <a:endParaRPr lang="en-US" altLang="en-US" sz="1500">
              <a:latin typeface="Arial" panose="020B0604020202020204" pitchFamily="34" charset="0"/>
              <a:ea typeface="ＭＳ Ｐゴシック" panose="020B0600070205080204" pitchFamily="34" charset="-128"/>
            </a:endParaRPr>
          </a:p>
          <a:p>
            <a:pPr eaLnBrk="1" hangingPunct="1">
              <a:lnSpc>
                <a:spcPct val="80000"/>
              </a:lnSpc>
            </a:pPr>
            <a:endParaRPr lang="en-US" altLang="en-US" sz="1500">
              <a:latin typeface="Arial" panose="020B0604020202020204" pitchFamily="34" charset="0"/>
              <a:ea typeface="ＭＳ Ｐゴシック" panose="020B0600070205080204" pitchFamily="34" charset="-128"/>
            </a:endParaRPr>
          </a:p>
          <a:p>
            <a:pPr eaLnBrk="1" hangingPunct="1">
              <a:lnSpc>
                <a:spcPct val="80000"/>
              </a:lnSpc>
            </a:pPr>
            <a:endParaRPr lang="en-US" altLang="en-US" sz="1500">
              <a:latin typeface="Arial" panose="020B0604020202020204" pitchFamily="34" charset="0"/>
              <a:ea typeface="ＭＳ Ｐゴシック" panose="020B0600070205080204" pitchFamily="34" charset="-128"/>
            </a:endParaRPr>
          </a:p>
          <a:p>
            <a:pPr eaLnBrk="1" hangingPunct="1">
              <a:lnSpc>
                <a:spcPct val="80000"/>
              </a:lnSpc>
              <a:buFontTx/>
              <a:buNone/>
            </a:pPr>
            <a:endParaRPr lang="en-US" altLang="en-US" sz="1500">
              <a:latin typeface="Arial" panose="020B0604020202020204" pitchFamily="34" charset="0"/>
              <a:ea typeface="ＭＳ Ｐゴシック" panose="020B0600070205080204" pitchFamily="34" charset="-128"/>
            </a:endParaRPr>
          </a:p>
          <a:p>
            <a:pPr eaLnBrk="1" hangingPunct="1">
              <a:lnSpc>
                <a:spcPct val="80000"/>
              </a:lnSpc>
              <a:buFontTx/>
              <a:buNone/>
            </a:pPr>
            <a:endParaRPr lang="en-US" altLang="en-US" sz="1500">
              <a:latin typeface="Arial" panose="020B0604020202020204" pitchFamily="34" charset="0"/>
              <a:ea typeface="ＭＳ Ｐゴシック" panose="020B0600070205080204" pitchFamily="34" charset="-128"/>
            </a:endParaRPr>
          </a:p>
        </p:txBody>
      </p:sp>
      <p:sp>
        <p:nvSpPr>
          <p:cNvPr id="18434" name="Title 2">
            <a:extLst>
              <a:ext uri="{FF2B5EF4-FFF2-40B4-BE49-F238E27FC236}">
                <a16:creationId xmlns:a16="http://schemas.microsoft.com/office/drawing/2014/main" xmlns="" id="{E5844F9C-1E38-4BD0-B90A-195A39DE84A1}"/>
              </a:ext>
            </a:extLst>
          </p:cNvPr>
          <p:cNvSpPr>
            <a:spLocks noGrp="1"/>
          </p:cNvSpPr>
          <p:nvPr>
            <p:ph type="title"/>
          </p:nvPr>
        </p:nvSpPr>
        <p:spPr>
          <a:xfrm>
            <a:off x="457200" y="304800"/>
            <a:ext cx="6324600" cy="762000"/>
          </a:xfrm>
        </p:spPr>
        <p:txBody>
          <a:bodyPr/>
          <a:lstStyle/>
          <a:p>
            <a:pPr eaLnBrk="1" hangingPunct="1"/>
            <a:r>
              <a:rPr lang="en-US" altLang="en-US" sz="3200" b="1">
                <a:solidFill>
                  <a:srgbClr val="000000"/>
                </a:solidFill>
                <a:latin typeface="Arial" panose="020B0604020202020204" pitchFamily="34" charset="0"/>
                <a:ea typeface="ＭＳ Ｐゴシック" panose="020B0600070205080204" pitchFamily="34" charset="-128"/>
              </a:rPr>
              <a:t>Q3 Performance Overview</a:t>
            </a:r>
            <a:endParaRPr lang="en-US" altLang="en-US" sz="3200" b="1">
              <a:latin typeface="Arial" panose="020B0604020202020204" pitchFamily="34" charset="0"/>
              <a:ea typeface="ＭＳ Ｐゴシック" panose="020B0600070205080204" pitchFamily="34" charset="-128"/>
            </a:endParaRPr>
          </a:p>
        </p:txBody>
      </p:sp>
      <p:pic>
        <p:nvPicPr>
          <p:cNvPr id="18435" name="Picture 5">
            <a:hlinkClick r:id="rId2" action="ppaction://hlinksldjump"/>
            <a:extLst>
              <a:ext uri="{FF2B5EF4-FFF2-40B4-BE49-F238E27FC236}">
                <a16:creationId xmlns:a16="http://schemas.microsoft.com/office/drawing/2014/main" xmlns="" id="{6CD6B30B-6A51-48FD-969B-61CB6E9A311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8436" name="Picture 5">
            <a:extLst>
              <a:ext uri="{FF2B5EF4-FFF2-40B4-BE49-F238E27FC236}">
                <a16:creationId xmlns:a16="http://schemas.microsoft.com/office/drawing/2014/main" xmlns="" id="{0459180D-3EC0-45B2-881F-32B12F2AA41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0" y="6075363"/>
            <a:ext cx="80962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Slide Number Placeholder 2">
            <a:extLst>
              <a:ext uri="{FF2B5EF4-FFF2-40B4-BE49-F238E27FC236}">
                <a16:creationId xmlns:a16="http://schemas.microsoft.com/office/drawing/2014/main" xmlns="" id="{9FD3EA0C-2B5D-49A0-B408-802D2848FBD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174AFC0-102B-4CB8-9615-3C4F2BFCD4A7}" type="slidenum">
              <a:rPr lang="en-US" altLang="en-US" sz="1200">
                <a:solidFill>
                  <a:srgbClr val="898989"/>
                </a:solidFill>
              </a:rPr>
              <a:pPr/>
              <a:t>3</a:t>
            </a:fld>
            <a:endParaRPr lang="en-US" altLang="en-US" sz="1200">
              <a:solidFill>
                <a:srgbClr val="898989"/>
              </a:solidFill>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a:extLst>
              <a:ext uri="{FF2B5EF4-FFF2-40B4-BE49-F238E27FC236}">
                <a16:creationId xmlns:a16="http://schemas.microsoft.com/office/drawing/2014/main" xmlns="" id="{048966E6-5AB4-466F-BBEF-97653D650BB7}"/>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Road Transport</a:t>
            </a:r>
            <a:endParaRPr lang="en-US" altLang="en-US" sz="2800" b="1">
              <a:latin typeface="Arial" panose="020B0604020202020204" pitchFamily="34" charset="0"/>
              <a:ea typeface="ＭＳ Ｐゴシック" panose="020B0600070205080204" pitchFamily="34" charset="-128"/>
            </a:endParaRPr>
          </a:p>
        </p:txBody>
      </p:sp>
      <p:pic>
        <p:nvPicPr>
          <p:cNvPr id="49154" name="Picture 5">
            <a:hlinkClick r:id="rId2" action="ppaction://hlinksldjump"/>
            <a:extLst>
              <a:ext uri="{FF2B5EF4-FFF2-40B4-BE49-F238E27FC236}">
                <a16:creationId xmlns:a16="http://schemas.microsoft.com/office/drawing/2014/main" xmlns="" id="{34794256-C9DD-4D93-86CA-16669637DE0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9E02D78F-7DA5-401E-B251-DE377207AC26}"/>
              </a:ext>
            </a:extLst>
          </p:cNvPr>
          <p:cNvGraphicFramePr>
            <a:graphicFrameLocks noGrp="1"/>
          </p:cNvGraphicFramePr>
          <p:nvPr/>
        </p:nvGraphicFramePr>
        <p:xfrm>
          <a:off x="228600" y="1281113"/>
          <a:ext cx="8821738" cy="5165725"/>
        </p:xfrm>
        <a:graphic>
          <a:graphicData uri="http://schemas.openxmlformats.org/drawingml/2006/table">
            <a:tbl>
              <a:tblPr/>
              <a:tblGrid>
                <a:gridCol w="1371600">
                  <a:extLst>
                    <a:ext uri="{9D8B030D-6E8A-4147-A177-3AD203B41FA5}">
                      <a16:colId xmlns:a16="http://schemas.microsoft.com/office/drawing/2014/main" xmlns="" val="750307337"/>
                    </a:ext>
                  </a:extLst>
                </a:gridCol>
                <a:gridCol w="1157288">
                  <a:extLst>
                    <a:ext uri="{9D8B030D-6E8A-4147-A177-3AD203B41FA5}">
                      <a16:colId xmlns:a16="http://schemas.microsoft.com/office/drawing/2014/main" xmlns="" val="3172715971"/>
                    </a:ext>
                  </a:extLst>
                </a:gridCol>
                <a:gridCol w="1157287">
                  <a:extLst>
                    <a:ext uri="{9D8B030D-6E8A-4147-A177-3AD203B41FA5}">
                      <a16:colId xmlns:a16="http://schemas.microsoft.com/office/drawing/2014/main" xmlns="" val="2598031763"/>
                    </a:ext>
                  </a:extLst>
                </a:gridCol>
                <a:gridCol w="1762125">
                  <a:extLst>
                    <a:ext uri="{9D8B030D-6E8A-4147-A177-3AD203B41FA5}">
                      <a16:colId xmlns:a16="http://schemas.microsoft.com/office/drawing/2014/main" xmlns="" val="858516375"/>
                    </a:ext>
                  </a:extLst>
                </a:gridCol>
                <a:gridCol w="1652588">
                  <a:extLst>
                    <a:ext uri="{9D8B030D-6E8A-4147-A177-3AD203B41FA5}">
                      <a16:colId xmlns:a16="http://schemas.microsoft.com/office/drawing/2014/main" xmlns="" val="1415346660"/>
                    </a:ext>
                  </a:extLst>
                </a:gridCol>
                <a:gridCol w="1720850">
                  <a:extLst>
                    <a:ext uri="{9D8B030D-6E8A-4147-A177-3AD203B41FA5}">
                      <a16:colId xmlns:a16="http://schemas.microsoft.com/office/drawing/2014/main" xmlns="" val="276232437"/>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INDICATOR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2019/20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31 DECEMBER 2019</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15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257629606"/>
                  </a:ext>
                </a:extLst>
              </a:tr>
              <a:tr h="43434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2.1.4.3 Ministerial approval to submit the National Anti-Fraud and Corruption Strategy for Road Traffic Environment to Cabinet secured by March 2021</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Final draft National Anti-Fraud and Corruption Strategy developed</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Second Bi-annual NAFCF meeting Meet with targeted Focus Groups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Second Bi-annual NAFCF meeting did not take place as targeted.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However,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National Vehicle Crime Forum – NaTIS Subcommittee met on 23 October 2019. The meeting was attended by the SAPS and ICB, two Focus groups.</a:t>
                      </a:r>
                      <a:r>
                        <a:rPr kumimoji="0" lang="en-ZA" altLang="en-US" sz="1200" b="0" i="0" u="none" strike="noStrike" cap="none" normalizeH="0" baseline="0">
                          <a:ln>
                            <a:noFill/>
                          </a:ln>
                          <a:solidFill>
                            <a:srgbClr val="0070C0"/>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The Bi-annual meeting couldn’t take place due to unavailability of other members of the Forum.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The Focus Group meeting was held on 17 February 2020. </a:t>
                      </a:r>
                      <a:endPar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The NAFCF meeting will be conducted on the 27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718666642"/>
                  </a:ext>
                </a:extLst>
              </a:tr>
            </a:tbl>
          </a:graphicData>
        </a:graphic>
      </p:graphicFrame>
      <p:sp>
        <p:nvSpPr>
          <p:cNvPr id="49178" name="Slide Number Placeholder 2">
            <a:extLst>
              <a:ext uri="{FF2B5EF4-FFF2-40B4-BE49-F238E27FC236}">
                <a16:creationId xmlns:a16="http://schemas.microsoft.com/office/drawing/2014/main" xmlns="" id="{F8700A68-4EF2-4993-B6E6-59EBAD3B357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FC6D175-44DD-4E29-BAAB-EB7062AE76C0}" type="slidenum">
              <a:rPr lang="en-US" altLang="en-US" sz="1200">
                <a:solidFill>
                  <a:srgbClr val="898989"/>
                </a:solidFill>
              </a:rPr>
              <a:pPr/>
              <a:t>30</a:t>
            </a:fld>
            <a:endParaRPr lang="en-US" altLang="en-US" sz="1200">
              <a:solidFill>
                <a:srgbClr val="898989"/>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2">
            <a:extLst>
              <a:ext uri="{FF2B5EF4-FFF2-40B4-BE49-F238E27FC236}">
                <a16:creationId xmlns:a16="http://schemas.microsoft.com/office/drawing/2014/main" xmlns="" id="{34BC7E70-F56A-4F8F-88AD-84588282EA7F}"/>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Maritime Transport</a:t>
            </a:r>
            <a:endParaRPr lang="en-US" altLang="en-US" sz="2800" b="1">
              <a:latin typeface="Arial" panose="020B0604020202020204" pitchFamily="34" charset="0"/>
              <a:ea typeface="ＭＳ Ｐゴシック" panose="020B0600070205080204" pitchFamily="34" charset="-128"/>
            </a:endParaRPr>
          </a:p>
        </p:txBody>
      </p:sp>
      <p:pic>
        <p:nvPicPr>
          <p:cNvPr id="50178" name="Picture 5">
            <a:hlinkClick r:id="rId2" action="ppaction://hlinksldjump"/>
            <a:extLst>
              <a:ext uri="{FF2B5EF4-FFF2-40B4-BE49-F238E27FC236}">
                <a16:creationId xmlns:a16="http://schemas.microsoft.com/office/drawing/2014/main" xmlns="" id="{26F6B456-5029-448C-AE99-63232C0F65C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DC81A30A-F10E-4D33-BF7A-B966BF7AAA67}"/>
              </a:ext>
            </a:extLst>
          </p:cNvPr>
          <p:cNvGraphicFramePr>
            <a:graphicFrameLocks noGrp="1"/>
          </p:cNvGraphicFramePr>
          <p:nvPr/>
        </p:nvGraphicFramePr>
        <p:xfrm>
          <a:off x="228600" y="1281113"/>
          <a:ext cx="8821738" cy="5165725"/>
        </p:xfrm>
        <a:graphic>
          <a:graphicData uri="http://schemas.openxmlformats.org/drawingml/2006/table">
            <a:tbl>
              <a:tblPr/>
              <a:tblGrid>
                <a:gridCol w="1371600">
                  <a:extLst>
                    <a:ext uri="{9D8B030D-6E8A-4147-A177-3AD203B41FA5}">
                      <a16:colId xmlns:a16="http://schemas.microsoft.com/office/drawing/2014/main" xmlns="" val="2743294798"/>
                    </a:ext>
                  </a:extLst>
                </a:gridCol>
                <a:gridCol w="1157288">
                  <a:extLst>
                    <a:ext uri="{9D8B030D-6E8A-4147-A177-3AD203B41FA5}">
                      <a16:colId xmlns:a16="http://schemas.microsoft.com/office/drawing/2014/main" xmlns="" val="946942367"/>
                    </a:ext>
                  </a:extLst>
                </a:gridCol>
                <a:gridCol w="1157287">
                  <a:extLst>
                    <a:ext uri="{9D8B030D-6E8A-4147-A177-3AD203B41FA5}">
                      <a16:colId xmlns:a16="http://schemas.microsoft.com/office/drawing/2014/main" xmlns="" val="510187276"/>
                    </a:ext>
                  </a:extLst>
                </a:gridCol>
                <a:gridCol w="1584325">
                  <a:extLst>
                    <a:ext uri="{9D8B030D-6E8A-4147-A177-3AD203B41FA5}">
                      <a16:colId xmlns:a16="http://schemas.microsoft.com/office/drawing/2014/main" xmlns="" val="2401405575"/>
                    </a:ext>
                  </a:extLst>
                </a:gridCol>
                <a:gridCol w="1558925">
                  <a:extLst>
                    <a:ext uri="{9D8B030D-6E8A-4147-A177-3AD203B41FA5}">
                      <a16:colId xmlns:a16="http://schemas.microsoft.com/office/drawing/2014/main" xmlns="" val="1006788182"/>
                    </a:ext>
                  </a:extLst>
                </a:gridCol>
                <a:gridCol w="1992313">
                  <a:extLst>
                    <a:ext uri="{9D8B030D-6E8A-4147-A177-3AD203B41FA5}">
                      <a16:colId xmlns:a16="http://schemas.microsoft.com/office/drawing/2014/main" xmlns="" val="851444503"/>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INDICATOR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2019/20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31 DECEMBER 2019</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15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985350078"/>
                  </a:ext>
                </a:extLst>
              </a:tr>
              <a:tr h="43434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1.5.6.1 Programme on Maritime Education and Training Improvement developed by March 2021</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Assessment of the state of the Public Maritime Education and Training Institutions conducted</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Conduct stakeholder consultations on the state of Public Maritime Education and Training Institutions</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Stakeholder consultations on the state of Public Maritime Education and Training Institutions not conducted as targeted</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Unavailability of stakeholders at the targeted institutions</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Stakeholder consultations were conducted with the following institutions:</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Cape Town </a:t>
                      </a:r>
                      <a:r>
                        <a:rPr kumimoji="0" lang="en-ZA"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Peninsula </a:t>
                      </a: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University of Technology;</a:t>
                      </a:r>
                      <a:endPar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Maritime School of Excellence;</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Grindrod; </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Sea Safety Training Group (SSTG) and</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South African International Maritime Institute (SAIMI). </a:t>
                      </a:r>
                      <a:endParaRPr kumimoji="0" lang="en-US" altLang="en-US" sz="11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Consultations with Durban University of Technology and uMfolozi TVET are scheduled before the end of the quarter. </a:t>
                      </a:r>
                      <a:endParaRPr kumimoji="0" lang="en-US" altLang="en-US" sz="10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44069773"/>
                  </a:ext>
                </a:extLst>
              </a:tr>
            </a:tbl>
          </a:graphicData>
        </a:graphic>
      </p:graphicFrame>
      <p:sp>
        <p:nvSpPr>
          <p:cNvPr id="50202" name="Slide Number Placeholder 2">
            <a:extLst>
              <a:ext uri="{FF2B5EF4-FFF2-40B4-BE49-F238E27FC236}">
                <a16:creationId xmlns:a16="http://schemas.microsoft.com/office/drawing/2014/main" xmlns="" id="{0CC79A90-F464-46B8-BE86-84BF9AF8C82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0CF11F8-3E6B-43CF-8F62-08FA5A5FEF94}" type="slidenum">
              <a:rPr lang="en-US" altLang="en-US" sz="1200">
                <a:solidFill>
                  <a:srgbClr val="898989"/>
                </a:solidFill>
              </a:rPr>
              <a:pPr/>
              <a:t>31</a:t>
            </a:fld>
            <a:endParaRPr lang="en-US" altLang="en-US" sz="1200">
              <a:solidFill>
                <a:srgbClr val="898989"/>
              </a:solidFill>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2">
            <a:extLst>
              <a:ext uri="{FF2B5EF4-FFF2-40B4-BE49-F238E27FC236}">
                <a16:creationId xmlns:a16="http://schemas.microsoft.com/office/drawing/2014/main" xmlns="" id="{CD8ED3BF-D2E7-4F9D-83E8-D1EE4918A998}"/>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Maritime Transport</a:t>
            </a:r>
            <a:endParaRPr lang="en-US" altLang="en-US" sz="2800" b="1">
              <a:latin typeface="Arial" panose="020B0604020202020204" pitchFamily="34" charset="0"/>
              <a:ea typeface="ＭＳ Ｐゴシック" panose="020B0600070205080204" pitchFamily="34" charset="-128"/>
            </a:endParaRPr>
          </a:p>
        </p:txBody>
      </p:sp>
      <p:pic>
        <p:nvPicPr>
          <p:cNvPr id="51202" name="Picture 5">
            <a:hlinkClick r:id="rId2" action="ppaction://hlinksldjump"/>
            <a:extLst>
              <a:ext uri="{FF2B5EF4-FFF2-40B4-BE49-F238E27FC236}">
                <a16:creationId xmlns:a16="http://schemas.microsoft.com/office/drawing/2014/main" xmlns="" id="{A60799FD-A622-4FFC-8A15-00463C7484D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E1EC0672-916B-4122-929E-35F08BA2BC40}"/>
              </a:ext>
            </a:extLst>
          </p:cNvPr>
          <p:cNvGraphicFramePr>
            <a:graphicFrameLocks noGrp="1"/>
          </p:cNvGraphicFramePr>
          <p:nvPr/>
        </p:nvGraphicFramePr>
        <p:xfrm>
          <a:off x="228600" y="1281113"/>
          <a:ext cx="8821738" cy="5165725"/>
        </p:xfrm>
        <a:graphic>
          <a:graphicData uri="http://schemas.openxmlformats.org/drawingml/2006/table">
            <a:tbl>
              <a:tblPr/>
              <a:tblGrid>
                <a:gridCol w="1371600">
                  <a:extLst>
                    <a:ext uri="{9D8B030D-6E8A-4147-A177-3AD203B41FA5}">
                      <a16:colId xmlns:a16="http://schemas.microsoft.com/office/drawing/2014/main" xmlns="" val="2244599901"/>
                    </a:ext>
                  </a:extLst>
                </a:gridCol>
                <a:gridCol w="1157288">
                  <a:extLst>
                    <a:ext uri="{9D8B030D-6E8A-4147-A177-3AD203B41FA5}">
                      <a16:colId xmlns:a16="http://schemas.microsoft.com/office/drawing/2014/main" xmlns="" val="968042013"/>
                    </a:ext>
                  </a:extLst>
                </a:gridCol>
                <a:gridCol w="1289050">
                  <a:extLst>
                    <a:ext uri="{9D8B030D-6E8A-4147-A177-3AD203B41FA5}">
                      <a16:colId xmlns:a16="http://schemas.microsoft.com/office/drawing/2014/main" xmlns="" val="2852542877"/>
                    </a:ext>
                  </a:extLst>
                </a:gridCol>
                <a:gridCol w="1544637">
                  <a:extLst>
                    <a:ext uri="{9D8B030D-6E8A-4147-A177-3AD203B41FA5}">
                      <a16:colId xmlns:a16="http://schemas.microsoft.com/office/drawing/2014/main" xmlns="" val="1410730405"/>
                    </a:ext>
                  </a:extLst>
                </a:gridCol>
                <a:gridCol w="1466850">
                  <a:extLst>
                    <a:ext uri="{9D8B030D-6E8A-4147-A177-3AD203B41FA5}">
                      <a16:colId xmlns:a16="http://schemas.microsoft.com/office/drawing/2014/main" xmlns="" val="2309756501"/>
                    </a:ext>
                  </a:extLst>
                </a:gridCol>
                <a:gridCol w="1992313">
                  <a:extLst>
                    <a:ext uri="{9D8B030D-6E8A-4147-A177-3AD203B41FA5}">
                      <a16:colId xmlns:a16="http://schemas.microsoft.com/office/drawing/2014/main" xmlns="" val="1806875065"/>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INDICATOR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2019/20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31 DECEMBER 2019</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15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282592763"/>
                  </a:ext>
                </a:extLst>
              </a:tr>
              <a:tr h="43434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1.5.6.2 Draft SADC Agreement on Coastal Shipping developed by March 2020</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SADC Coastal Shipping Agreement (SADC-SA) developed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Conduct stakeholder consultations on the draft SADC Coastal Shipping situational analysis report</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Stakeholder consultations on the draft SADC Coastal Shipping situational analysis report not conducted as targeted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SADC Desk at DIRCO could not assist as envisaged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Stakeholder consultations on the draft SADC Coastal Shipping are scheduled for the 25</a:t>
                      </a:r>
                      <a:r>
                        <a:rPr kumimoji="0" lang="en-ZA" altLang="en-US" sz="14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February 2020.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Stakeholder inputs will be considered and the Agreement will be finalised.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793820940"/>
                  </a:ext>
                </a:extLst>
              </a:tr>
            </a:tbl>
          </a:graphicData>
        </a:graphic>
      </p:graphicFrame>
      <p:sp>
        <p:nvSpPr>
          <p:cNvPr id="51226" name="Slide Number Placeholder 2">
            <a:extLst>
              <a:ext uri="{FF2B5EF4-FFF2-40B4-BE49-F238E27FC236}">
                <a16:creationId xmlns:a16="http://schemas.microsoft.com/office/drawing/2014/main" xmlns="" id="{73E0E9B1-796C-415B-BB46-3366CCC3FAB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4E0F86F5-528A-4552-BA68-154AF14AAED3}" type="slidenum">
              <a:rPr lang="en-US" altLang="en-US" sz="1200">
                <a:solidFill>
                  <a:srgbClr val="898989"/>
                </a:solidFill>
              </a:rPr>
              <a:pPr/>
              <a:t>32</a:t>
            </a:fld>
            <a:endParaRPr lang="en-US" altLang="en-US" sz="1200">
              <a:solidFill>
                <a:srgbClr val="898989"/>
              </a:solidFill>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2">
            <a:extLst>
              <a:ext uri="{FF2B5EF4-FFF2-40B4-BE49-F238E27FC236}">
                <a16:creationId xmlns:a16="http://schemas.microsoft.com/office/drawing/2014/main" xmlns="" id="{D0CDD57C-F888-443B-BE74-2597FD3F5F42}"/>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Maritime Transport</a:t>
            </a:r>
            <a:endParaRPr lang="en-US" altLang="en-US" sz="2800" b="1">
              <a:latin typeface="Arial" panose="020B0604020202020204" pitchFamily="34" charset="0"/>
              <a:ea typeface="ＭＳ Ｐゴシック" panose="020B0600070205080204" pitchFamily="34" charset="-128"/>
            </a:endParaRPr>
          </a:p>
        </p:txBody>
      </p:sp>
      <p:pic>
        <p:nvPicPr>
          <p:cNvPr id="52226" name="Picture 5">
            <a:hlinkClick r:id="rId2" action="ppaction://hlinksldjump"/>
            <a:extLst>
              <a:ext uri="{FF2B5EF4-FFF2-40B4-BE49-F238E27FC236}">
                <a16:creationId xmlns:a16="http://schemas.microsoft.com/office/drawing/2014/main" xmlns="" id="{ABC99375-1972-4BC2-A70E-324B569E7D5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42445AD3-D04F-47E6-A823-C2629B366AC5}"/>
              </a:ext>
            </a:extLst>
          </p:cNvPr>
          <p:cNvGraphicFramePr>
            <a:graphicFrameLocks noGrp="1"/>
          </p:cNvGraphicFramePr>
          <p:nvPr/>
        </p:nvGraphicFramePr>
        <p:xfrm>
          <a:off x="228600" y="1281113"/>
          <a:ext cx="8821738" cy="5211762"/>
        </p:xfrm>
        <a:graphic>
          <a:graphicData uri="http://schemas.openxmlformats.org/drawingml/2006/table">
            <a:tbl>
              <a:tblPr/>
              <a:tblGrid>
                <a:gridCol w="1525588">
                  <a:extLst>
                    <a:ext uri="{9D8B030D-6E8A-4147-A177-3AD203B41FA5}">
                      <a16:colId xmlns:a16="http://schemas.microsoft.com/office/drawing/2014/main" xmlns="" val="2530129666"/>
                    </a:ext>
                  </a:extLst>
                </a:gridCol>
                <a:gridCol w="1270000">
                  <a:extLst>
                    <a:ext uri="{9D8B030D-6E8A-4147-A177-3AD203B41FA5}">
                      <a16:colId xmlns:a16="http://schemas.microsoft.com/office/drawing/2014/main" xmlns="" val="2808533256"/>
                    </a:ext>
                  </a:extLst>
                </a:gridCol>
                <a:gridCol w="1217612">
                  <a:extLst>
                    <a:ext uri="{9D8B030D-6E8A-4147-A177-3AD203B41FA5}">
                      <a16:colId xmlns:a16="http://schemas.microsoft.com/office/drawing/2014/main" xmlns="" val="1252868188"/>
                    </a:ext>
                  </a:extLst>
                </a:gridCol>
                <a:gridCol w="1506538">
                  <a:extLst>
                    <a:ext uri="{9D8B030D-6E8A-4147-A177-3AD203B41FA5}">
                      <a16:colId xmlns:a16="http://schemas.microsoft.com/office/drawing/2014/main" xmlns="" val="4008811841"/>
                    </a:ext>
                  </a:extLst>
                </a:gridCol>
                <a:gridCol w="1465262">
                  <a:extLst>
                    <a:ext uri="{9D8B030D-6E8A-4147-A177-3AD203B41FA5}">
                      <a16:colId xmlns:a16="http://schemas.microsoft.com/office/drawing/2014/main" xmlns="" val="625781164"/>
                    </a:ext>
                  </a:extLst>
                </a:gridCol>
                <a:gridCol w="1836738">
                  <a:extLst>
                    <a:ext uri="{9D8B030D-6E8A-4147-A177-3AD203B41FA5}">
                      <a16:colId xmlns:a16="http://schemas.microsoft.com/office/drawing/2014/main" xmlns="" val="1204921432"/>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INDICATOR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2019/20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31 DECEMBER 2019</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15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86107334"/>
                  </a:ext>
                </a:extLst>
              </a:tr>
              <a:tr h="3968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2.1.6.1 Ministerial approval to submit the Merchant Shipping Bill to Cabinet secured by March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Merchant Shipping Bill approved for submission to Cabinet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Publish the Merchant Shipping for public consultations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Merchant Shipping Bill not published for public comments as targeted</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Delays in State Law Advisor comments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Merchant Shipping Bill was duly submitted to the Cabinet on 12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Once approved, the Bill will be published for public comments.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61629647"/>
                  </a:ext>
                </a:extLst>
              </a:tr>
              <a:tr h="3968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6.3.6.1 Ministerial approval to submit the Marine Pollution Prevention Amendment Bill to Cabinet secured by March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Marine Pollution Prevention Amendment Bill approved for submission to Cabinet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Submit Draft Marine  Pollution Amendment Bill to FOSAD Cluster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The Draft Marine Pollution Amendment Bill not submitted to FOSAD Cluster as targeted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Delays in State Law Advisor comments. </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The Draft Marine Pollution Amendment Bill was duly submitted to the ICTS Sub-Committee (GCAG) for consideration by the ICTS Cluster on 10 March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5506330"/>
                  </a:ext>
                </a:extLst>
              </a:tr>
            </a:tbl>
          </a:graphicData>
        </a:graphic>
      </p:graphicFrame>
      <p:sp>
        <p:nvSpPr>
          <p:cNvPr id="52257" name="Slide Number Placeholder 2">
            <a:extLst>
              <a:ext uri="{FF2B5EF4-FFF2-40B4-BE49-F238E27FC236}">
                <a16:creationId xmlns:a16="http://schemas.microsoft.com/office/drawing/2014/main" xmlns="" id="{6F293DD7-263D-43B2-9D07-AF51B36859D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BF470877-2D05-48BD-9DBE-1EC916AC25D5}" type="slidenum">
              <a:rPr lang="en-US" altLang="en-US" sz="1200">
                <a:solidFill>
                  <a:srgbClr val="898989"/>
                </a:solidFill>
              </a:rPr>
              <a:pPr/>
              <a:t>33</a:t>
            </a:fld>
            <a:endParaRPr lang="en-US" altLang="en-US" sz="1200">
              <a:solidFill>
                <a:srgbClr val="898989"/>
              </a:solidFill>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a:extLst>
              <a:ext uri="{FF2B5EF4-FFF2-40B4-BE49-F238E27FC236}">
                <a16:creationId xmlns:a16="http://schemas.microsoft.com/office/drawing/2014/main" xmlns="" id="{74BBC66C-46C9-4AE1-8DF8-0AAADC3D318A}"/>
              </a:ext>
            </a:extLst>
          </p:cNvPr>
          <p:cNvSpPr>
            <a:spLocks noGrp="1"/>
          </p:cNvSpPr>
          <p:nvPr>
            <p:ph type="title"/>
          </p:nvPr>
        </p:nvSpPr>
        <p:spPr>
          <a:xfrm>
            <a:off x="228600" y="304800"/>
            <a:ext cx="6553200" cy="762000"/>
          </a:xfrm>
        </p:spPr>
        <p:txBody>
          <a:bodyPr/>
          <a:lstStyle/>
          <a:p>
            <a:pPr eaLnBrk="1" hangingPunct="1"/>
            <a:r>
              <a:rPr lang="en-US" altLang="en-US" sz="2800" b="1">
                <a:solidFill>
                  <a:srgbClr val="000000"/>
                </a:solidFill>
                <a:latin typeface="Arial" panose="020B0604020202020204" pitchFamily="34" charset="0"/>
                <a:ea typeface="ＭＳ Ｐゴシック" panose="020B0600070205080204" pitchFamily="34" charset="-128"/>
              </a:rPr>
              <a:t>Q3 Update: Public Transport</a:t>
            </a:r>
            <a:endParaRPr lang="en-US" altLang="en-US" sz="2800" b="1">
              <a:latin typeface="Arial" panose="020B0604020202020204" pitchFamily="34" charset="0"/>
              <a:ea typeface="ＭＳ Ｐゴシック" panose="020B0600070205080204" pitchFamily="34" charset="-128"/>
            </a:endParaRPr>
          </a:p>
        </p:txBody>
      </p:sp>
      <p:pic>
        <p:nvPicPr>
          <p:cNvPr id="53250" name="Picture 5">
            <a:hlinkClick r:id="rId2" action="ppaction://hlinksldjump"/>
            <a:extLst>
              <a:ext uri="{FF2B5EF4-FFF2-40B4-BE49-F238E27FC236}">
                <a16:creationId xmlns:a16="http://schemas.microsoft.com/office/drawing/2014/main" xmlns="" id="{98C487E0-A8D5-4BDA-BD82-35C7C4043CF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Table 5">
            <a:extLst>
              <a:ext uri="{FF2B5EF4-FFF2-40B4-BE49-F238E27FC236}">
                <a16:creationId xmlns:a16="http://schemas.microsoft.com/office/drawing/2014/main" xmlns="" id="{A9FCD8BF-1C27-4991-BBBC-FE2E9F9DEBE0}"/>
              </a:ext>
            </a:extLst>
          </p:cNvPr>
          <p:cNvGraphicFramePr>
            <a:graphicFrameLocks noGrp="1"/>
          </p:cNvGraphicFramePr>
          <p:nvPr/>
        </p:nvGraphicFramePr>
        <p:xfrm>
          <a:off x="228600" y="1281113"/>
          <a:ext cx="8821738" cy="4343400"/>
        </p:xfrm>
        <a:graphic>
          <a:graphicData uri="http://schemas.openxmlformats.org/drawingml/2006/table">
            <a:tbl>
              <a:tblPr/>
              <a:tblGrid>
                <a:gridCol w="1525588">
                  <a:extLst>
                    <a:ext uri="{9D8B030D-6E8A-4147-A177-3AD203B41FA5}">
                      <a16:colId xmlns:a16="http://schemas.microsoft.com/office/drawing/2014/main" xmlns="" val="3619572116"/>
                    </a:ext>
                  </a:extLst>
                </a:gridCol>
                <a:gridCol w="1270000">
                  <a:extLst>
                    <a:ext uri="{9D8B030D-6E8A-4147-A177-3AD203B41FA5}">
                      <a16:colId xmlns:a16="http://schemas.microsoft.com/office/drawing/2014/main" xmlns="" val="4195527069"/>
                    </a:ext>
                  </a:extLst>
                </a:gridCol>
                <a:gridCol w="1217612">
                  <a:extLst>
                    <a:ext uri="{9D8B030D-6E8A-4147-A177-3AD203B41FA5}">
                      <a16:colId xmlns:a16="http://schemas.microsoft.com/office/drawing/2014/main" xmlns="" val="2218211397"/>
                    </a:ext>
                  </a:extLst>
                </a:gridCol>
                <a:gridCol w="1506538">
                  <a:extLst>
                    <a:ext uri="{9D8B030D-6E8A-4147-A177-3AD203B41FA5}">
                      <a16:colId xmlns:a16="http://schemas.microsoft.com/office/drawing/2014/main" xmlns="" val="3096389736"/>
                    </a:ext>
                  </a:extLst>
                </a:gridCol>
                <a:gridCol w="1465262">
                  <a:extLst>
                    <a:ext uri="{9D8B030D-6E8A-4147-A177-3AD203B41FA5}">
                      <a16:colId xmlns:a16="http://schemas.microsoft.com/office/drawing/2014/main" xmlns="" val="1813223505"/>
                    </a:ext>
                  </a:extLst>
                </a:gridCol>
                <a:gridCol w="1836738">
                  <a:extLst>
                    <a:ext uri="{9D8B030D-6E8A-4147-A177-3AD203B41FA5}">
                      <a16:colId xmlns:a16="http://schemas.microsoft.com/office/drawing/2014/main" xmlns="" val="2036957618"/>
                    </a:ext>
                  </a:extLst>
                </a:gridCol>
              </a:tblGrid>
              <a:tr h="7064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PERFORMANCE INDICATOR</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2019/20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ANNUAL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 TARGET</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QUARTER 3</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31 DECEMBER 2019</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50000"/>
                        </a:lnSpc>
                        <a:spcBef>
                          <a:spcPct val="0"/>
                        </a:spcBef>
                        <a:spcAft>
                          <a:spcPct val="0"/>
                        </a:spcAft>
                        <a:buClrTx/>
                        <a:buSzTx/>
                        <a:buFontTx/>
                        <a:buNone/>
                        <a:tabLst/>
                      </a:pPr>
                      <a:r>
                        <a:rPr kumimoji="0" lang="en-ZA" altLang="en-US" sz="1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PROGRESS AS AT 15 FEBRUARY 2020</a:t>
                      </a:r>
                      <a:endParaRPr kumimoji="0" lang="en-US" altLang="en-US" sz="1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3060007208"/>
                  </a:ext>
                </a:extLst>
              </a:tr>
              <a:tr h="3968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3.1.7.1 Integrated Public Transport Network (IPTN) plans developed in district municipalities annually</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Detailed Network (IPTN) plans developed in two (2) district municipalities: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1" i="1" u="none" strike="noStrike" cap="none" normalizeH="0" baseline="0">
                          <a:ln>
                            <a:noFill/>
                          </a:ln>
                          <a:solidFill>
                            <a:schemeClr val="tx1"/>
                          </a:solidFill>
                          <a:effectLst/>
                          <a:latin typeface="Arial" panose="020B0604020202020204" pitchFamily="34" charset="0"/>
                          <a:ea typeface="Times New Roman" panose="02020603050405020304" pitchFamily="18" charset="0"/>
                        </a:rPr>
                        <a:t>Amathole and Capricorn DM’s</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Develop a draft concept document for detailed IPTN plans</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 draft concept document for detailed IPTN plans not developed as targeted</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Delays encountered in the development of the IPTN concept document</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 concept document for detailed IPTN plans is still not developed due to prolonged internal procurement processes. </a:t>
                      </a:r>
                      <a:endParaRPr kumimoji="0" lang="en-US"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3984728261"/>
                  </a:ext>
                </a:extLst>
              </a:tr>
            </a:tbl>
          </a:graphicData>
        </a:graphic>
      </p:graphicFrame>
      <p:sp>
        <p:nvSpPr>
          <p:cNvPr id="53274" name="Slide Number Placeholder 2">
            <a:extLst>
              <a:ext uri="{FF2B5EF4-FFF2-40B4-BE49-F238E27FC236}">
                <a16:creationId xmlns:a16="http://schemas.microsoft.com/office/drawing/2014/main" xmlns="" id="{EFDBE631-AD94-4A54-B0B9-579724D9D34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447B52C5-6E1D-4B79-B938-C8311142D58C}" type="slidenum">
              <a:rPr lang="en-US" altLang="en-US" sz="1200">
                <a:solidFill>
                  <a:srgbClr val="898989"/>
                </a:solidFill>
              </a:rPr>
              <a:pPr/>
              <a:t>34</a:t>
            </a:fld>
            <a:endParaRPr lang="en-US" altLang="en-US" sz="1200">
              <a:solidFill>
                <a:srgbClr val="898989"/>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a:ext uri="{FF2B5EF4-FFF2-40B4-BE49-F238E27FC236}">
                <a16:creationId xmlns:a16="http://schemas.microsoft.com/office/drawing/2014/main" xmlns="" id="{90B19982-3D8A-44E4-B395-BE0AC3FACA01}"/>
              </a:ext>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a:solidFill>
                  <a:srgbClr val="000000"/>
                </a:solidFill>
                <a:latin typeface="Arial" charset="0"/>
                <a:ea typeface="MS PGothic" charset="0"/>
                <a:cs typeface="+mn-cs"/>
              </a:rPr>
              <a:t>FINANCIAL PERFORMANCE INFORMATION</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54274" name="Picture 5">
            <a:hlinkClick r:id="rId2" action="ppaction://hlinksldjump"/>
            <a:extLst>
              <a:ext uri="{FF2B5EF4-FFF2-40B4-BE49-F238E27FC236}">
                <a16:creationId xmlns:a16="http://schemas.microsoft.com/office/drawing/2014/main" xmlns="" id="{B7A53134-5440-4F9B-832B-2B4D2000E5C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4275" name="Picture 6">
            <a:extLst>
              <a:ext uri="{FF2B5EF4-FFF2-40B4-BE49-F238E27FC236}">
                <a16:creationId xmlns:a16="http://schemas.microsoft.com/office/drawing/2014/main" xmlns="" id="{0E64049D-D380-4BC3-859D-1115E162F19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4425" y="5973763"/>
            <a:ext cx="84137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6" name="Slide Number Placeholder 2">
            <a:extLst>
              <a:ext uri="{FF2B5EF4-FFF2-40B4-BE49-F238E27FC236}">
                <a16:creationId xmlns:a16="http://schemas.microsoft.com/office/drawing/2014/main" xmlns="" id="{19394983-0B06-4B6B-BA94-A8EC91A6C3B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62861724-1D0A-4B7E-9748-00C4E08FF6B0}" type="slidenum">
              <a:rPr lang="en-US" altLang="en-US" sz="1200">
                <a:solidFill>
                  <a:srgbClr val="898989"/>
                </a:solidFill>
              </a:rPr>
              <a:pPr/>
              <a:t>35</a:t>
            </a:fld>
            <a:endParaRPr lang="en-US" altLang="en-US" sz="1200">
              <a:solidFill>
                <a:srgbClr val="898989"/>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a:ext uri="{FF2B5EF4-FFF2-40B4-BE49-F238E27FC236}">
                <a16:creationId xmlns:a16="http://schemas.microsoft.com/office/drawing/2014/main" xmlns="" id="{71ED26B8-A0CF-407C-A6CB-AA7E2BC41510}"/>
              </a:ext>
            </a:extLst>
          </p:cNvPr>
          <p:cNvSpPr>
            <a:spLocks noGrp="1"/>
          </p:cNvSpPr>
          <p:nvPr>
            <p:ph idx="1"/>
          </p:nvPr>
        </p:nvSpPr>
        <p:spPr>
          <a:xfrm>
            <a:off x="415925" y="1143000"/>
            <a:ext cx="8382000" cy="4830763"/>
          </a:xfrm>
          <a:ln>
            <a:solidFill>
              <a:schemeClr val="bg1">
                <a:lumMod val="85000"/>
              </a:schemeClr>
            </a:solidFill>
          </a:ln>
        </p:spPr>
        <p:txBody>
          <a:bodyPr rtlCol="0">
            <a:normAutofit/>
          </a:bodyPr>
          <a:lstStyle/>
          <a:p>
            <a:pPr marL="0" indent="0" algn="just" eaLnBrk="1" fontAlgn="auto" hangingPunct="1">
              <a:spcAft>
                <a:spcPts val="0"/>
              </a:spcAft>
              <a:buFont typeface="Arial" charset="0"/>
              <a:buNone/>
              <a:defRPr/>
            </a:pPr>
            <a:endParaRPr lang="en-ZA" sz="2000" dirty="0">
              <a:latin typeface="Arial" charset="0"/>
              <a:ea typeface="MS PGothic" charset="0"/>
              <a:cs typeface="+mn-cs"/>
            </a:endParaRPr>
          </a:p>
          <a:p>
            <a:pPr marL="981075" indent="-357188">
              <a:buFont typeface="Arial" charset="0"/>
              <a:buChar char="•"/>
              <a:defRPr/>
            </a:pPr>
            <a:r>
              <a:rPr lang="en-GB" sz="2400" dirty="0">
                <a:solidFill>
                  <a:prstClr val="black"/>
                </a:solidFill>
                <a:latin typeface="Arial" pitchFamily="34" charset="0"/>
                <a:cs typeface="Arial" pitchFamily="34" charset="0"/>
              </a:rPr>
              <a:t>Expenditure per Programme </a:t>
            </a:r>
          </a:p>
          <a:p>
            <a:pPr marL="981075" indent="-357188">
              <a:buFont typeface="Arial" charset="0"/>
              <a:buChar char="•"/>
              <a:defRPr/>
            </a:pPr>
            <a:r>
              <a:rPr lang="en-GB" sz="2400" dirty="0">
                <a:solidFill>
                  <a:prstClr val="black"/>
                </a:solidFill>
                <a:latin typeface="Arial" pitchFamily="34" charset="0"/>
                <a:cs typeface="Arial" pitchFamily="34" charset="0"/>
              </a:rPr>
              <a:t>Expenditure per Economic Classification</a:t>
            </a:r>
          </a:p>
          <a:p>
            <a:pPr marL="990600" indent="-361950">
              <a:buFont typeface="Arial" charset="0"/>
              <a:buChar char="•"/>
              <a:defRPr/>
            </a:pPr>
            <a:r>
              <a:rPr lang="en-GB" sz="2400" dirty="0">
                <a:solidFill>
                  <a:prstClr val="black"/>
                </a:solidFill>
                <a:latin typeface="Arial" pitchFamily="34" charset="0"/>
                <a:cs typeface="Arial" pitchFamily="34" charset="0"/>
              </a:rPr>
              <a:t>Transfers and subsidies</a:t>
            </a:r>
          </a:p>
          <a:p>
            <a:pPr marL="990600" indent="-361950">
              <a:buFont typeface="Arial" charset="0"/>
              <a:buChar char="•"/>
              <a:defRPr/>
            </a:pPr>
            <a:r>
              <a:rPr lang="en-GB" sz="2400" dirty="0">
                <a:solidFill>
                  <a:prstClr val="black"/>
                </a:solidFill>
                <a:latin typeface="Arial" pitchFamily="34" charset="0"/>
                <a:cs typeface="Arial" pitchFamily="34" charset="0"/>
              </a:rPr>
              <a:t>Conditional Grants </a:t>
            </a: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55298" name="Picture 5">
            <a:hlinkClick r:id="rId2" action="ppaction://hlinksldjump"/>
            <a:extLst>
              <a:ext uri="{FF2B5EF4-FFF2-40B4-BE49-F238E27FC236}">
                <a16:creationId xmlns:a16="http://schemas.microsoft.com/office/drawing/2014/main" xmlns="" id="{6503D640-2C50-4EFF-81E0-89CF338CA03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5299" name="Picture 6">
            <a:extLst>
              <a:ext uri="{FF2B5EF4-FFF2-40B4-BE49-F238E27FC236}">
                <a16:creationId xmlns:a16="http://schemas.microsoft.com/office/drawing/2014/main" xmlns="" id="{F946A955-2C25-4C2E-BEC4-2522EF1C2E2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935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Slide Number Placeholder 2">
            <a:extLst>
              <a:ext uri="{FF2B5EF4-FFF2-40B4-BE49-F238E27FC236}">
                <a16:creationId xmlns:a16="http://schemas.microsoft.com/office/drawing/2014/main" xmlns="" id="{320A09F6-0435-42E7-A52B-CF5E42B5199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E511096-3702-4F73-A4A5-4DA497907720}" type="slidenum">
              <a:rPr lang="en-US" altLang="en-US" sz="1200">
                <a:solidFill>
                  <a:srgbClr val="898989"/>
                </a:solidFill>
              </a:rPr>
              <a:pPr/>
              <a:t>36</a:t>
            </a:fld>
            <a:endParaRPr lang="en-US" altLang="en-US" sz="1200">
              <a:solidFill>
                <a:srgbClr val="898989"/>
              </a:solidFill>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B4BE45E-BFF2-4301-846C-696A3A677C18}"/>
              </a:ext>
            </a:extLst>
          </p:cNvPr>
          <p:cNvSpPr txBox="1">
            <a:spLocks/>
          </p:cNvSpPr>
          <p:nvPr/>
        </p:nvSpPr>
        <p:spPr>
          <a:xfrm>
            <a:off x="439738" y="209550"/>
            <a:ext cx="8370887" cy="77311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Expenditure per programme</a:t>
            </a:r>
          </a:p>
        </p:txBody>
      </p:sp>
      <p:sp>
        <p:nvSpPr>
          <p:cNvPr id="56322" name="Slide Number Placeholder 1">
            <a:extLst>
              <a:ext uri="{FF2B5EF4-FFF2-40B4-BE49-F238E27FC236}">
                <a16:creationId xmlns:a16="http://schemas.microsoft.com/office/drawing/2014/main" xmlns="" id="{1CFDEAA6-99AD-41A4-8048-345780ABF8E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AAA8F97-6B7F-4B8C-9F12-D8EC5B9D7CA6}" type="slidenum">
              <a:rPr lang="en-US" altLang="en-US" sz="1200">
                <a:solidFill>
                  <a:srgbClr val="898989"/>
                </a:solidFill>
              </a:rPr>
              <a:pPr/>
              <a:t>37</a:t>
            </a:fld>
            <a:endParaRPr lang="en-US" altLang="en-US" sz="1200">
              <a:solidFill>
                <a:srgbClr val="898989"/>
              </a:solidFill>
            </a:endParaRPr>
          </a:p>
        </p:txBody>
      </p:sp>
      <p:pic>
        <p:nvPicPr>
          <p:cNvPr id="56323" name="Picture 5">
            <a:hlinkClick r:id="rId2" action="ppaction://hlinksldjump"/>
            <a:extLst>
              <a:ext uri="{FF2B5EF4-FFF2-40B4-BE49-F238E27FC236}">
                <a16:creationId xmlns:a16="http://schemas.microsoft.com/office/drawing/2014/main" xmlns="" id="{D1C49360-9A15-42D7-A2AE-DC2641323E7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8" name="Table 7">
            <a:extLst>
              <a:ext uri="{FF2B5EF4-FFF2-40B4-BE49-F238E27FC236}">
                <a16:creationId xmlns:a16="http://schemas.microsoft.com/office/drawing/2014/main" xmlns="" id="{6B322C1C-B4EA-4E7D-83B0-0CD9EB7E6563}"/>
              </a:ext>
            </a:extLst>
          </p:cNvPr>
          <p:cNvGraphicFramePr>
            <a:graphicFrameLocks noGrp="1"/>
          </p:cNvGraphicFramePr>
          <p:nvPr/>
        </p:nvGraphicFramePr>
        <p:xfrm>
          <a:off x="457200" y="1271588"/>
          <a:ext cx="8229600" cy="4583112"/>
        </p:xfrm>
        <a:graphic>
          <a:graphicData uri="http://schemas.openxmlformats.org/drawingml/2006/table">
            <a:tbl>
              <a:tblPr/>
              <a:tblGrid>
                <a:gridCol w="2433638">
                  <a:extLst>
                    <a:ext uri="{9D8B030D-6E8A-4147-A177-3AD203B41FA5}">
                      <a16:colId xmlns:a16="http://schemas.microsoft.com/office/drawing/2014/main" xmlns="" val="2012027199"/>
                    </a:ext>
                  </a:extLst>
                </a:gridCol>
                <a:gridCol w="960437">
                  <a:extLst>
                    <a:ext uri="{9D8B030D-6E8A-4147-A177-3AD203B41FA5}">
                      <a16:colId xmlns:a16="http://schemas.microsoft.com/office/drawing/2014/main" xmlns="" val="4143285058"/>
                    </a:ext>
                  </a:extLst>
                </a:gridCol>
                <a:gridCol w="1025525">
                  <a:extLst>
                    <a:ext uri="{9D8B030D-6E8A-4147-A177-3AD203B41FA5}">
                      <a16:colId xmlns:a16="http://schemas.microsoft.com/office/drawing/2014/main" xmlns="" val="2096601258"/>
                    </a:ext>
                  </a:extLst>
                </a:gridCol>
                <a:gridCol w="928688">
                  <a:extLst>
                    <a:ext uri="{9D8B030D-6E8A-4147-A177-3AD203B41FA5}">
                      <a16:colId xmlns:a16="http://schemas.microsoft.com/office/drawing/2014/main" xmlns="" val="1549380569"/>
                    </a:ext>
                  </a:extLst>
                </a:gridCol>
                <a:gridCol w="1046162">
                  <a:extLst>
                    <a:ext uri="{9D8B030D-6E8A-4147-A177-3AD203B41FA5}">
                      <a16:colId xmlns:a16="http://schemas.microsoft.com/office/drawing/2014/main" xmlns="" val="3522833312"/>
                    </a:ext>
                  </a:extLst>
                </a:gridCol>
                <a:gridCol w="949325">
                  <a:extLst>
                    <a:ext uri="{9D8B030D-6E8A-4147-A177-3AD203B41FA5}">
                      <a16:colId xmlns:a16="http://schemas.microsoft.com/office/drawing/2014/main" xmlns="" val="446514664"/>
                    </a:ext>
                  </a:extLst>
                </a:gridCol>
                <a:gridCol w="885825">
                  <a:extLst>
                    <a:ext uri="{9D8B030D-6E8A-4147-A177-3AD203B41FA5}">
                      <a16:colId xmlns:a16="http://schemas.microsoft.com/office/drawing/2014/main" xmlns="" val="1521392982"/>
                    </a:ext>
                  </a:extLst>
                </a:gridCol>
              </a:tblGrid>
              <a:tr h="11191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Programme</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Projected Expenditure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Actual Expenditure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Available Budget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Variance from Projected expenditure </a:t>
                      </a:r>
                    </a:p>
                  </a:txBody>
                  <a:tcPr marL="5957" marR="5957" marT="595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Expenditure as %  of available budget</a:t>
                      </a:r>
                    </a:p>
                  </a:txBody>
                  <a:tcPr marL="5957" marR="5957" marT="595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1289022654"/>
                  </a:ext>
                </a:extLst>
              </a:tr>
              <a:tr h="2968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p>
                  </a:txBody>
                  <a:tcPr marL="5957" marR="5957" marT="595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2203933684"/>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Administration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443 038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343 171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303 643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139 395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39 528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69%</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57403181"/>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Integrated Transport Planning</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166 226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145 621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49 320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116 906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96 301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30%</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299692677"/>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Rail Transport</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16 573 782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12 331 257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12 313 534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4 260 248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17 723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74%</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89336291"/>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 Road Transport</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33 073 881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26 223 210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27 614 294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5 459 587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(1 391 084)</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83%</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48099022"/>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Civil Aviation</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243 345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179 167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127 107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116 238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52 060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52%</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38773276"/>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Maritime Transport</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136 771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100 554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97 120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39 651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3 434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71%</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91609806"/>
                  </a:ext>
                </a:extLst>
              </a:tr>
              <a:tr h="2889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 Public Transport </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13 568 088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7 425 637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7 669 131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5 898 957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(243 494)</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57%</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15455402"/>
                  </a:ext>
                </a:extLst>
              </a:tr>
              <a:tr h="2968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64 205 131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46 748 617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48 174 149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16 030 982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(1 425 532)</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75%</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287395656"/>
                  </a:ext>
                </a:extLst>
              </a:tr>
              <a:tr h="5524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 International Oil Pollution Compensation Fund</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48200334"/>
                  </a:ext>
                </a:extLst>
              </a:tr>
              <a:tr h="2968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5957" marR="5957"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64 215 555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46 759 041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48 174 149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16 041 406 </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(1 415 108)</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75%</a:t>
                      </a:r>
                    </a:p>
                  </a:txBody>
                  <a:tcPr marL="5957" marR="89363" marT="595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73109568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EB93C15-3553-4C74-B3D7-92EE0E23915B}"/>
              </a:ext>
            </a:extLst>
          </p:cNvPr>
          <p:cNvSpPr txBox="1">
            <a:spLocks/>
          </p:cNvSpPr>
          <p:nvPr/>
        </p:nvSpPr>
        <p:spPr>
          <a:xfrm>
            <a:off x="552450" y="304800"/>
            <a:ext cx="8210550" cy="552450"/>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Expenditure per Programme (cont..)</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57346" name="Slide Number Placeholder 1">
            <a:extLst>
              <a:ext uri="{FF2B5EF4-FFF2-40B4-BE49-F238E27FC236}">
                <a16:creationId xmlns:a16="http://schemas.microsoft.com/office/drawing/2014/main" xmlns="" id="{2FA86976-18D0-445E-BE89-1E8BDEE738F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3ABAC7FB-C6D1-4F4F-9CA5-B3B560AAEC10}" type="slidenum">
              <a:rPr lang="en-US" altLang="en-US" sz="1200">
                <a:solidFill>
                  <a:srgbClr val="898989"/>
                </a:solidFill>
              </a:rPr>
              <a:pPr/>
              <a:t>38</a:t>
            </a:fld>
            <a:endParaRPr lang="en-US" altLang="en-US" sz="1200">
              <a:solidFill>
                <a:srgbClr val="898989"/>
              </a:solidFill>
            </a:endParaRPr>
          </a:p>
        </p:txBody>
      </p:sp>
      <p:graphicFrame>
        <p:nvGraphicFramePr>
          <p:cNvPr id="7" name="Group 23">
            <a:extLst>
              <a:ext uri="{FF2B5EF4-FFF2-40B4-BE49-F238E27FC236}">
                <a16:creationId xmlns:a16="http://schemas.microsoft.com/office/drawing/2014/main" xmlns="" id="{C8DFBE3F-7967-4D5E-AFD7-BFA143067BF2}"/>
              </a:ext>
            </a:extLst>
          </p:cNvPr>
          <p:cNvGraphicFramePr>
            <a:graphicFrameLocks noGrp="1"/>
          </p:cNvGraphicFramePr>
          <p:nvPr/>
        </p:nvGraphicFramePr>
        <p:xfrm>
          <a:off x="552450" y="1076325"/>
          <a:ext cx="8210550" cy="4989513"/>
        </p:xfrm>
        <a:graphic>
          <a:graphicData uri="http://schemas.openxmlformats.org/drawingml/2006/table">
            <a:tbl>
              <a:tblPr/>
              <a:tblGrid>
                <a:gridCol w="8210550">
                  <a:extLst>
                    <a:ext uri="{9D8B030D-6E8A-4147-A177-3AD203B41FA5}">
                      <a16:colId xmlns:a16="http://schemas.microsoft.com/office/drawing/2014/main" xmlns="" val="1579859905"/>
                    </a:ext>
                  </a:extLst>
                </a:gridCol>
              </a:tblGrid>
              <a:tr h="49895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Reasons for over and underspending:</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Administration</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Underspent on vacancies as well as outstanding invoices for office accommodation</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Integrated Transport Planning</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Underspent on National Household Travel Survey 2018 which was paid under suspense account and will be journalised as the department receives invoices from Stats SA </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Rail Transport </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Underspent on White paper for Rail transport, PRASA intervention strategy</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Transport </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Overspent due to Provincial Road Maintenance Grant due to erroneous duplication of payment on the safetyweb system, the error was corrected in January however the programme underspent on S’hamba sonke project. </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Civil Aviation</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Underspent on Watchkeeping services due to reduced contract amount</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Maritime Transport</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Underspent on Review of the merchant shipping bill and the feasibility study on the tug boat services. </a:t>
                      </a:r>
                    </a:p>
                    <a:p>
                      <a:pPr marL="0" marR="0" lvl="0" indent="0" algn="l" defTabSz="914400" rtl="0" eaLnBrk="1" fontAlgn="base" latinLnBrk="0" hangingPunct="1">
                        <a:lnSpc>
                          <a:spcPct val="150000"/>
                        </a:lnSpc>
                        <a:spcBef>
                          <a:spcPct val="0"/>
                        </a:spcBef>
                        <a:spcAft>
                          <a:spcPct val="30000"/>
                        </a:spcAft>
                        <a:buClrTx/>
                        <a:buSzTx/>
                        <a:buFontTx/>
                        <a:buNone/>
                        <a:tabLst/>
                      </a:pP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 </a:t>
                      </a:r>
                      <a:r>
                        <a:rPr kumimoji="0" lang="en-ZA" altLang="en-US" sz="13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a:t>
                      </a:r>
                      <a:r>
                        <a:rPr kumimoji="0" lang="en-ZA" altLang="en-US" sz="13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Overspent due to transfers made earlier than anticipated to assist Western Cape and Gauteng provinces to meet their obligations to bus operators however the programme is underspent on taxi recapitalisation programme, grant monitoring as well as other projects.</a:t>
                      </a:r>
                    </a:p>
                  </a:txBody>
                  <a:tcPr marL="91436" marR="91436" marT="45638" marB="4563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14601473"/>
                  </a:ext>
                </a:extLst>
              </a:tr>
            </a:tbl>
          </a:graphicData>
        </a:graphic>
      </p:graphicFrame>
      <p:pic>
        <p:nvPicPr>
          <p:cNvPr id="57353" name="Picture 5">
            <a:hlinkClick r:id="rId2" action="ppaction://hlinksldjump"/>
            <a:extLst>
              <a:ext uri="{FF2B5EF4-FFF2-40B4-BE49-F238E27FC236}">
                <a16:creationId xmlns:a16="http://schemas.microsoft.com/office/drawing/2014/main" xmlns="" id="{CC4F4D8F-C5B9-485B-A367-5CFE57F38FE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9C6679B-FDD2-476B-AD63-A028033A6D6D}"/>
              </a:ext>
            </a:extLst>
          </p:cNvPr>
          <p:cNvSpPr txBox="1">
            <a:spLocks/>
          </p:cNvSpPr>
          <p:nvPr/>
        </p:nvSpPr>
        <p:spPr>
          <a:xfrm>
            <a:off x="439738" y="179388"/>
            <a:ext cx="8247062" cy="665162"/>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Expenditure per Economic Classification</a:t>
            </a:r>
            <a:endParaRPr lang="en-ZA" altLang="en-US" sz="16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58370" name="Slide Number Placeholder 1">
            <a:extLst>
              <a:ext uri="{FF2B5EF4-FFF2-40B4-BE49-F238E27FC236}">
                <a16:creationId xmlns:a16="http://schemas.microsoft.com/office/drawing/2014/main" xmlns="" id="{97F6E0AA-89F8-48FE-BD74-4884F78988A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5EB922B3-988A-41D0-B334-E3D86896964F}" type="slidenum">
              <a:rPr lang="en-US" altLang="en-US" sz="1200">
                <a:solidFill>
                  <a:srgbClr val="898989"/>
                </a:solidFill>
              </a:rPr>
              <a:pPr/>
              <a:t>39</a:t>
            </a:fld>
            <a:endParaRPr lang="en-US" altLang="en-US" sz="1200">
              <a:solidFill>
                <a:srgbClr val="898989"/>
              </a:solidFill>
            </a:endParaRPr>
          </a:p>
        </p:txBody>
      </p:sp>
      <p:pic>
        <p:nvPicPr>
          <p:cNvPr id="58371" name="Picture 5">
            <a:hlinkClick r:id="rId2" action="ppaction://hlinksldjump"/>
            <a:extLst>
              <a:ext uri="{FF2B5EF4-FFF2-40B4-BE49-F238E27FC236}">
                <a16:creationId xmlns:a16="http://schemas.microsoft.com/office/drawing/2014/main" xmlns="" id="{0A6CE8AD-2C66-4F16-BA3C-9D68378C4D2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7" name="Table 6">
            <a:extLst>
              <a:ext uri="{FF2B5EF4-FFF2-40B4-BE49-F238E27FC236}">
                <a16:creationId xmlns:a16="http://schemas.microsoft.com/office/drawing/2014/main" xmlns="" id="{474255F1-952E-44ED-92AC-FFB68019D501}"/>
              </a:ext>
            </a:extLst>
          </p:cNvPr>
          <p:cNvGraphicFramePr>
            <a:graphicFrameLocks noGrp="1"/>
          </p:cNvGraphicFramePr>
          <p:nvPr/>
        </p:nvGraphicFramePr>
        <p:xfrm>
          <a:off x="457200" y="1327150"/>
          <a:ext cx="8305800" cy="4151313"/>
        </p:xfrm>
        <a:graphic>
          <a:graphicData uri="http://schemas.openxmlformats.org/drawingml/2006/table">
            <a:tbl>
              <a:tblPr/>
              <a:tblGrid>
                <a:gridCol w="2455863">
                  <a:extLst>
                    <a:ext uri="{9D8B030D-6E8A-4147-A177-3AD203B41FA5}">
                      <a16:colId xmlns:a16="http://schemas.microsoft.com/office/drawing/2014/main" xmlns="" val="340413065"/>
                    </a:ext>
                  </a:extLst>
                </a:gridCol>
                <a:gridCol w="969962">
                  <a:extLst>
                    <a:ext uri="{9D8B030D-6E8A-4147-A177-3AD203B41FA5}">
                      <a16:colId xmlns:a16="http://schemas.microsoft.com/office/drawing/2014/main" xmlns="" val="512444016"/>
                    </a:ext>
                  </a:extLst>
                </a:gridCol>
                <a:gridCol w="1033463">
                  <a:extLst>
                    <a:ext uri="{9D8B030D-6E8A-4147-A177-3AD203B41FA5}">
                      <a16:colId xmlns:a16="http://schemas.microsoft.com/office/drawing/2014/main" xmlns="" val="2725797508"/>
                    </a:ext>
                  </a:extLst>
                </a:gridCol>
                <a:gridCol w="938212">
                  <a:extLst>
                    <a:ext uri="{9D8B030D-6E8A-4147-A177-3AD203B41FA5}">
                      <a16:colId xmlns:a16="http://schemas.microsoft.com/office/drawing/2014/main" xmlns="" val="506951676"/>
                    </a:ext>
                  </a:extLst>
                </a:gridCol>
                <a:gridCol w="1055688">
                  <a:extLst>
                    <a:ext uri="{9D8B030D-6E8A-4147-A177-3AD203B41FA5}">
                      <a16:colId xmlns:a16="http://schemas.microsoft.com/office/drawing/2014/main" xmlns="" val="2223185859"/>
                    </a:ext>
                  </a:extLst>
                </a:gridCol>
                <a:gridCol w="958850">
                  <a:extLst>
                    <a:ext uri="{9D8B030D-6E8A-4147-A177-3AD203B41FA5}">
                      <a16:colId xmlns:a16="http://schemas.microsoft.com/office/drawing/2014/main" xmlns="" val="1922325825"/>
                    </a:ext>
                  </a:extLst>
                </a:gridCol>
                <a:gridCol w="893762">
                  <a:extLst>
                    <a:ext uri="{9D8B030D-6E8A-4147-A177-3AD203B41FA5}">
                      <a16:colId xmlns:a16="http://schemas.microsoft.com/office/drawing/2014/main" xmlns="" val="2964137914"/>
                    </a:ext>
                  </a:extLst>
                </a:gridCol>
              </a:tblGrid>
              <a:tr h="85883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 Economic Classification</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Q3 Projected Expenditure</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Actual Expenditure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Available Budget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Variance from Projected expenditure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Expenditure as %  of available budget</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992741261"/>
                  </a:ext>
                </a:extLst>
              </a:tr>
              <a:tr h="3032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t"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t>
                      </a:r>
                    </a:p>
                  </a:txBody>
                  <a:tcPr marL="5957" marR="5957" marT="595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149899683"/>
                  </a:ext>
                </a:extLst>
              </a:tr>
              <a:tr h="295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Compensation of Employees</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504 930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393 525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360 422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144 508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33 103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71%</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43407434"/>
                  </a:ext>
                </a:extLst>
              </a:tr>
              <a:tr h="295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Goods and Services </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909 491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690 474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413 886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495 605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276 588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46%</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9667474"/>
                  </a:ext>
                </a:extLst>
              </a:tr>
              <a:tr h="3413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Transfers &amp; Subsidies</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62 781 700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45 660 735 </a:t>
                      </a:r>
                    </a:p>
                  </a:txBody>
                  <a:tcPr marL="5957" marR="5957"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47 391 755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15 389 945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p>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(1 731 020)</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75%</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722663"/>
                  </a:ext>
                </a:extLst>
              </a:tr>
              <a:tr h="3413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Machinery and Equipment</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9 010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3 883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8 040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970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(4 157)</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89%</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27170151"/>
                  </a:ext>
                </a:extLst>
              </a:tr>
              <a:tr h="3413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Payment for financial assets</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(46)</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(46)</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02909404"/>
                  </a:ext>
                </a:extLst>
              </a:tr>
              <a:tr h="4540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64 205 131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46 748 617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48 174 149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16 030 982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p>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(1 425 532)</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75%</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700573865"/>
                  </a:ext>
                </a:extLst>
              </a:tr>
              <a:tr h="5810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 International Oil Pollution Compensation Fund</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53902881"/>
                  </a:ext>
                </a:extLst>
              </a:tr>
              <a:tr h="3413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5957" marR="5957" marT="595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64 215 555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46 759 041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48 174 149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16 041 406 </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a:t>
                      </a:r>
                    </a:p>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(1 415 108)</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75%</a:t>
                      </a:r>
                    </a:p>
                  </a:txBody>
                  <a:tcPr marL="5957" marR="89363" marT="59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99943569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a:extLst>
              <a:ext uri="{FF2B5EF4-FFF2-40B4-BE49-F238E27FC236}">
                <a16:creationId xmlns:a16="http://schemas.microsoft.com/office/drawing/2014/main" xmlns="" id="{3470E345-99F9-4BBA-B5C7-B2BC30789D89}"/>
              </a:ext>
            </a:extLst>
          </p:cNvPr>
          <p:cNvSpPr>
            <a:spLocks noGrp="1"/>
          </p:cNvSpPr>
          <p:nvPr>
            <p:ph idx="1"/>
          </p:nvPr>
        </p:nvSpPr>
        <p:spPr>
          <a:xfrm>
            <a:off x="457200" y="1295400"/>
            <a:ext cx="8229600" cy="4830763"/>
          </a:xfrm>
        </p:spPr>
        <p:txBody>
          <a:bodyPr rtlCol="0">
            <a:normAutofit/>
          </a:bodyPr>
          <a:lstStyle/>
          <a:p>
            <a:pPr algn="just" eaLnBrk="1" fontAlgn="auto" hangingPunct="1">
              <a:spcAft>
                <a:spcPts val="0"/>
              </a:spcAft>
              <a:buFont typeface="Arial"/>
              <a:buChar char="•"/>
              <a:defRPr/>
            </a:pPr>
            <a:endParaRPr lang="en-US" sz="2000" dirty="0">
              <a:cs typeface="ＭＳ Ｐゴシック" charset="0"/>
            </a:endParaRPr>
          </a:p>
          <a:p>
            <a:pPr algn="just" eaLnBrk="1" fontAlgn="auto" hangingPunct="1">
              <a:lnSpc>
                <a:spcPct val="150000"/>
              </a:lnSpc>
              <a:spcBef>
                <a:spcPts val="0"/>
              </a:spcBef>
              <a:spcAft>
                <a:spcPts val="0"/>
              </a:spcAft>
              <a:buFont typeface="Arial"/>
              <a:buChar char="•"/>
              <a:defRPr/>
            </a:pPr>
            <a:r>
              <a:rPr lang="en-US" sz="2400" dirty="0">
                <a:solidFill>
                  <a:srgbClr val="000000"/>
                </a:solidFill>
                <a:latin typeface="Arial"/>
                <a:cs typeface="Arial"/>
              </a:rPr>
              <a:t>Number of Planned Targets: 27</a:t>
            </a:r>
            <a:endParaRPr lang="en-US" sz="2400" b="1" dirty="0">
              <a:solidFill>
                <a:srgbClr val="000000"/>
              </a:solidFill>
              <a:latin typeface="Arial"/>
              <a:cs typeface="Arial"/>
            </a:endParaRPr>
          </a:p>
          <a:p>
            <a:pPr algn="just" eaLnBrk="1" fontAlgn="auto" hangingPunct="1">
              <a:lnSpc>
                <a:spcPct val="150000"/>
              </a:lnSpc>
              <a:spcBef>
                <a:spcPts val="0"/>
              </a:spcBef>
              <a:spcAft>
                <a:spcPts val="0"/>
              </a:spcAft>
              <a:buFontTx/>
              <a:buNone/>
              <a:defRPr/>
            </a:pPr>
            <a:endParaRPr lang="en-US" sz="1600" dirty="0">
              <a:solidFill>
                <a:srgbClr val="000000"/>
              </a:solidFill>
              <a:latin typeface="Arial"/>
              <a:cs typeface="Arial"/>
            </a:endParaRPr>
          </a:p>
          <a:p>
            <a:pPr algn="just" eaLnBrk="1" fontAlgn="auto" hangingPunct="1">
              <a:lnSpc>
                <a:spcPct val="150000"/>
              </a:lnSpc>
              <a:spcBef>
                <a:spcPts val="0"/>
              </a:spcBef>
              <a:spcAft>
                <a:spcPts val="0"/>
              </a:spcAft>
              <a:buFont typeface="Arial"/>
              <a:buChar char="•"/>
              <a:defRPr/>
            </a:pPr>
            <a:r>
              <a:rPr lang="en-US" sz="2400" dirty="0">
                <a:solidFill>
                  <a:srgbClr val="000000"/>
                </a:solidFill>
                <a:latin typeface="Arial"/>
                <a:cs typeface="Arial"/>
              </a:rPr>
              <a:t>Number of Targets Achieved: 20		</a:t>
            </a:r>
            <a:endParaRPr lang="en-US" sz="2400" b="1" dirty="0">
              <a:solidFill>
                <a:srgbClr val="000000"/>
              </a:solidFill>
              <a:latin typeface="Arial"/>
              <a:cs typeface="Arial"/>
            </a:endParaRPr>
          </a:p>
          <a:p>
            <a:pPr algn="just" eaLnBrk="1" fontAlgn="auto" hangingPunct="1">
              <a:lnSpc>
                <a:spcPct val="150000"/>
              </a:lnSpc>
              <a:spcBef>
                <a:spcPts val="0"/>
              </a:spcBef>
              <a:spcAft>
                <a:spcPts val="0"/>
              </a:spcAft>
              <a:buFontTx/>
              <a:buNone/>
              <a:defRPr/>
            </a:pPr>
            <a:endParaRPr lang="en-US" sz="1600" dirty="0">
              <a:solidFill>
                <a:srgbClr val="000000"/>
              </a:solidFill>
              <a:latin typeface="Arial"/>
              <a:cs typeface="Arial"/>
            </a:endParaRPr>
          </a:p>
          <a:p>
            <a:pPr algn="just" eaLnBrk="1" fontAlgn="auto" hangingPunct="1">
              <a:lnSpc>
                <a:spcPct val="150000"/>
              </a:lnSpc>
              <a:spcBef>
                <a:spcPts val="0"/>
              </a:spcBef>
              <a:spcAft>
                <a:spcPts val="0"/>
              </a:spcAft>
              <a:buFont typeface="Arial"/>
              <a:buChar char="•"/>
              <a:defRPr/>
            </a:pPr>
            <a:r>
              <a:rPr lang="en-US" sz="2400" dirty="0">
                <a:solidFill>
                  <a:srgbClr val="000000"/>
                </a:solidFill>
                <a:latin typeface="Arial"/>
                <a:cs typeface="Arial"/>
              </a:rPr>
              <a:t>Number of Targets Not Achieved: 07	</a:t>
            </a:r>
            <a:endParaRPr lang="en-US" sz="2400" b="1" dirty="0">
              <a:solidFill>
                <a:srgbClr val="000000"/>
              </a:solidFill>
              <a:latin typeface="Arial"/>
              <a:cs typeface="Arial"/>
            </a:endParaRPr>
          </a:p>
          <a:p>
            <a:pPr marL="0" indent="0" algn="just" eaLnBrk="1" fontAlgn="auto" hangingPunct="1">
              <a:lnSpc>
                <a:spcPct val="150000"/>
              </a:lnSpc>
              <a:spcBef>
                <a:spcPts val="0"/>
              </a:spcBef>
              <a:spcAft>
                <a:spcPts val="0"/>
              </a:spcAft>
              <a:buFont typeface="Arial"/>
              <a:buNone/>
              <a:defRPr/>
            </a:pPr>
            <a:endParaRPr lang="en-US" sz="2400" dirty="0">
              <a:solidFill>
                <a:srgbClr val="000000"/>
              </a:solidFill>
              <a:latin typeface="Arial"/>
              <a:cs typeface="Arial"/>
            </a:endParaRPr>
          </a:p>
          <a:p>
            <a:pPr algn="just" eaLnBrk="1" fontAlgn="auto" hangingPunct="1">
              <a:lnSpc>
                <a:spcPct val="150000"/>
              </a:lnSpc>
              <a:spcBef>
                <a:spcPts val="0"/>
              </a:spcBef>
              <a:spcAft>
                <a:spcPts val="0"/>
              </a:spcAft>
              <a:buFont typeface="Arial"/>
              <a:buChar char="•"/>
              <a:defRPr/>
            </a:pPr>
            <a:r>
              <a:rPr lang="en-US" sz="2400" dirty="0">
                <a:solidFill>
                  <a:srgbClr val="000000"/>
                </a:solidFill>
                <a:latin typeface="Arial"/>
                <a:cs typeface="Arial"/>
              </a:rPr>
              <a:t>Overall Percentage: </a:t>
            </a:r>
            <a:r>
              <a:rPr lang="en-US" sz="2400" b="1" dirty="0">
                <a:solidFill>
                  <a:srgbClr val="000000"/>
                </a:solidFill>
                <a:latin typeface="Arial"/>
                <a:cs typeface="Arial"/>
              </a:rPr>
              <a:t>74%</a:t>
            </a:r>
            <a:r>
              <a:rPr lang="en-US" sz="2400" dirty="0">
                <a:solidFill>
                  <a:srgbClr val="000000"/>
                </a:solidFill>
                <a:latin typeface="Arial"/>
                <a:cs typeface="Arial"/>
              </a:rPr>
              <a:t>		</a:t>
            </a:r>
            <a:endParaRPr lang="en-US" sz="2400" b="1" dirty="0">
              <a:solidFill>
                <a:srgbClr val="000000"/>
              </a:solidFill>
              <a:latin typeface="Arial"/>
              <a:cs typeface="Arial"/>
            </a:endParaRPr>
          </a:p>
          <a:p>
            <a:pPr marL="0" indent="0" algn="just" eaLnBrk="1" fontAlgn="auto" hangingPunct="1">
              <a:lnSpc>
                <a:spcPct val="150000"/>
              </a:lnSpc>
              <a:spcAft>
                <a:spcPts val="0"/>
              </a:spcAft>
              <a:buFontTx/>
              <a:buNone/>
              <a:defRPr/>
            </a:pPr>
            <a:endParaRPr lang="en-US" dirty="0">
              <a:cs typeface="ＭＳ Ｐゴシック" charset="0"/>
            </a:endParaRPr>
          </a:p>
          <a:p>
            <a:pPr marL="107950" indent="0" eaLnBrk="1" fontAlgn="auto" hangingPunct="1">
              <a:lnSpc>
                <a:spcPct val="150000"/>
              </a:lnSpc>
              <a:spcAft>
                <a:spcPts val="0"/>
              </a:spcAft>
              <a:buFontTx/>
              <a:buNone/>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a:p>
            <a:pPr marL="107950" indent="0" eaLnBrk="1" fontAlgn="auto" hangingPunct="1">
              <a:spcAft>
                <a:spcPts val="0"/>
              </a:spcAft>
              <a:buFont typeface="Arial"/>
              <a:buChar char="•"/>
              <a:defRPr/>
            </a:pPr>
            <a:endParaRPr lang="en-US" dirty="0">
              <a:cs typeface="ＭＳ Ｐゴシック" charset="0"/>
            </a:endParaRPr>
          </a:p>
          <a:p>
            <a:pPr marL="107950" indent="0" eaLnBrk="1" fontAlgn="auto" hangingPunct="1">
              <a:spcAft>
                <a:spcPts val="0"/>
              </a:spcAft>
              <a:buFontTx/>
              <a:buNone/>
              <a:defRPr/>
            </a:pPr>
            <a:endParaRPr lang="en-US" dirty="0">
              <a:cs typeface="ＭＳ Ｐゴシック" charset="0"/>
            </a:endParaRPr>
          </a:p>
          <a:p>
            <a:pPr marL="107950" indent="0" eaLnBrk="1" fontAlgn="auto" hangingPunct="1">
              <a:spcAft>
                <a:spcPts val="0"/>
              </a:spcAft>
              <a:buFontTx/>
              <a:buNone/>
              <a:defRPr/>
            </a:pPr>
            <a:endParaRPr lang="en-US" dirty="0">
              <a:cs typeface="ＭＳ Ｐゴシック" charset="0"/>
            </a:endParaRPr>
          </a:p>
        </p:txBody>
      </p:sp>
      <p:sp>
        <p:nvSpPr>
          <p:cNvPr id="19458" name="Title 2">
            <a:extLst>
              <a:ext uri="{FF2B5EF4-FFF2-40B4-BE49-F238E27FC236}">
                <a16:creationId xmlns:a16="http://schemas.microsoft.com/office/drawing/2014/main" xmlns="" id="{B34BAD3A-3219-4B26-A2D1-F07D9F6E83DA}"/>
              </a:ext>
            </a:extLst>
          </p:cNvPr>
          <p:cNvSpPr>
            <a:spLocks noGrp="1"/>
          </p:cNvSpPr>
          <p:nvPr>
            <p:ph type="title"/>
          </p:nvPr>
        </p:nvSpPr>
        <p:spPr>
          <a:xfrm>
            <a:off x="457200" y="152400"/>
            <a:ext cx="6324600" cy="914400"/>
          </a:xfrm>
        </p:spPr>
        <p:txBody>
          <a:bodyPr/>
          <a:lstStyle/>
          <a:p>
            <a:pPr eaLnBrk="1" hangingPunct="1"/>
            <a:r>
              <a:rPr lang="en-US" altLang="en-US" sz="3200" b="1">
                <a:latin typeface="Arial" panose="020B0604020202020204" pitchFamily="34" charset="0"/>
                <a:ea typeface="ＭＳ Ｐゴシック" panose="020B0600070205080204" pitchFamily="34" charset="-128"/>
              </a:rPr>
              <a:t>Quarter 03 Overall Performance</a:t>
            </a:r>
          </a:p>
        </p:txBody>
      </p:sp>
      <p:pic>
        <p:nvPicPr>
          <p:cNvPr id="19459" name="Picture 5">
            <a:hlinkClick r:id="rId2" action="ppaction://hlinksldjump"/>
            <a:extLst>
              <a:ext uri="{FF2B5EF4-FFF2-40B4-BE49-F238E27FC236}">
                <a16:creationId xmlns:a16="http://schemas.microsoft.com/office/drawing/2014/main" xmlns="" id="{1FAC3A3E-324D-471B-B682-8A52F0865D4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9460" name="Picture 5">
            <a:extLst>
              <a:ext uri="{FF2B5EF4-FFF2-40B4-BE49-F238E27FC236}">
                <a16:creationId xmlns:a16="http://schemas.microsoft.com/office/drawing/2014/main" xmlns="" id="{98321D1F-FC1C-498C-914E-270240B2884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99350" y="5926138"/>
            <a:ext cx="809625" cy="757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2">
            <a:extLst>
              <a:ext uri="{FF2B5EF4-FFF2-40B4-BE49-F238E27FC236}">
                <a16:creationId xmlns:a16="http://schemas.microsoft.com/office/drawing/2014/main" xmlns="" id="{528AABD8-7A29-431A-BFD2-9FD1032CE3E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B16FD4A-CEA4-41B9-9015-967CE03B5F3F}" type="slidenum">
              <a:rPr lang="en-US" altLang="en-US" sz="1200">
                <a:solidFill>
                  <a:srgbClr val="898989"/>
                </a:solidFill>
              </a:rPr>
              <a:pPr/>
              <a:t>4</a:t>
            </a:fld>
            <a:endParaRPr lang="en-US" altLang="en-US" sz="1200">
              <a:solidFill>
                <a:srgbClr val="898989"/>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4602369-9E2D-41DE-85AA-E3364C22CAE6}"/>
              </a:ext>
            </a:extLst>
          </p:cNvPr>
          <p:cNvSpPr txBox="1">
            <a:spLocks/>
          </p:cNvSpPr>
          <p:nvPr/>
        </p:nvSpPr>
        <p:spPr>
          <a:xfrm>
            <a:off x="552450" y="130175"/>
            <a:ext cx="8210550" cy="746125"/>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Expenditure per Economic Classification</a:t>
            </a:r>
          </a:p>
          <a:p>
            <a:pPr>
              <a:defRPr/>
            </a:pPr>
            <a:r>
              <a:rPr lang="en-ZA" altLang="en-US" sz="1800" b="1" dirty="0">
                <a:solidFill>
                  <a:prstClr val="black">
                    <a:lumMod val="85000"/>
                    <a:lumOff val="15000"/>
                  </a:prstClr>
                </a:solidFill>
                <a:latin typeface="Arial" panose="020B0604020202020204" pitchFamily="34" charset="0"/>
                <a:cs typeface="Arial" panose="020B0604020202020204" pitchFamily="34" charset="0"/>
              </a:rPr>
              <a:t> (Continued)</a:t>
            </a:r>
          </a:p>
        </p:txBody>
      </p:sp>
      <p:sp>
        <p:nvSpPr>
          <p:cNvPr id="59394" name="Slide Number Placeholder 1">
            <a:extLst>
              <a:ext uri="{FF2B5EF4-FFF2-40B4-BE49-F238E27FC236}">
                <a16:creationId xmlns:a16="http://schemas.microsoft.com/office/drawing/2014/main" xmlns="" id="{C98C7FF2-B9C5-4C47-A924-EDDBB258F1D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D2DBFAA-6FDA-44D7-9BC1-15348C2039D7}" type="slidenum">
              <a:rPr lang="en-US" altLang="en-US" sz="1200">
                <a:solidFill>
                  <a:srgbClr val="898989"/>
                </a:solidFill>
              </a:rPr>
              <a:pPr/>
              <a:t>40</a:t>
            </a:fld>
            <a:endParaRPr lang="en-US" altLang="en-US" sz="1200">
              <a:solidFill>
                <a:srgbClr val="898989"/>
              </a:solidFill>
            </a:endParaRPr>
          </a:p>
        </p:txBody>
      </p:sp>
      <p:graphicFrame>
        <p:nvGraphicFramePr>
          <p:cNvPr id="7" name="Group 23">
            <a:extLst>
              <a:ext uri="{FF2B5EF4-FFF2-40B4-BE49-F238E27FC236}">
                <a16:creationId xmlns:a16="http://schemas.microsoft.com/office/drawing/2014/main" xmlns="" id="{0247B3A9-6A3E-462F-8610-60A84626B1A4}"/>
              </a:ext>
            </a:extLst>
          </p:cNvPr>
          <p:cNvGraphicFramePr>
            <a:graphicFrameLocks noGrp="1"/>
          </p:cNvGraphicFramePr>
          <p:nvPr/>
        </p:nvGraphicFramePr>
        <p:xfrm>
          <a:off x="542925" y="1116013"/>
          <a:ext cx="8210550" cy="5426075"/>
        </p:xfrm>
        <a:graphic>
          <a:graphicData uri="http://schemas.openxmlformats.org/drawingml/2006/table">
            <a:tbl>
              <a:tblPr/>
              <a:tblGrid>
                <a:gridCol w="1830388">
                  <a:extLst>
                    <a:ext uri="{9D8B030D-6E8A-4147-A177-3AD203B41FA5}">
                      <a16:colId xmlns:a16="http://schemas.microsoft.com/office/drawing/2014/main" xmlns="" val="631845153"/>
                    </a:ext>
                  </a:extLst>
                </a:gridCol>
                <a:gridCol w="6380162">
                  <a:extLst>
                    <a:ext uri="{9D8B030D-6E8A-4147-A177-3AD203B41FA5}">
                      <a16:colId xmlns:a16="http://schemas.microsoft.com/office/drawing/2014/main" xmlns="" val="2278844597"/>
                    </a:ext>
                  </a:extLst>
                </a:gridCol>
              </a:tblGrid>
              <a:tr h="8620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Compensation of Employees</a:t>
                      </a:r>
                    </a:p>
                  </a:txBody>
                  <a:tcPr marL="91436" marR="91436" marT="45644" marB="45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The underspending due to slow filling of vacant posts across programmes.</a:t>
                      </a: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The department has advertised all vacant posts,  as at the date of reporting</a:t>
                      </a:r>
                      <a:b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b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65 posts at level 12 and below have been filled and others are at an advance stages.</a:t>
                      </a:r>
                      <a:endParaRPr kumimoji="0" lang="en-ZA"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marL="137154" marR="73149" marT="91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72560630"/>
                  </a:ext>
                </a:extLst>
              </a:tr>
              <a:tr h="244951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Good and Services</a:t>
                      </a:r>
                    </a:p>
                  </a:txBody>
                  <a:tcPr marL="91436" marR="91436" marT="45644" marB="45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Underspend mainly due to:</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Outstanding invoices for office accommodation</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National Household Travel Survey</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S’hamba Sonke</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Watchkeeping Services due to reduced contract amount</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Merchant shipping bill and the feasibility study on the tug boat services. </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Public Transport Grant monitoring</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Savings are projected to be realised on Watchkeeping Services due to reduced contract amount as well as public transport grant monitoring as procurement processes are still under way.</a:t>
                      </a:r>
                    </a:p>
                  </a:txBody>
                  <a:tcPr marL="137154" marR="73149" marT="91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61316373"/>
                  </a:ext>
                </a:extLst>
              </a:tr>
              <a:tr h="1587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Transfers and Subsidies</a:t>
                      </a:r>
                    </a:p>
                  </a:txBody>
                  <a:tcPr marL="91436" marR="91436" marT="45644" marB="45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Overspent mainly due to:</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Provincial Road Maintenance Grant (PRMG) due to an erroneous duplication of payment on the safetyweb system, however the department underspent on t</a:t>
                      </a: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axi recapitalisation project which is demand driven</a:t>
                      </a:r>
                    </a:p>
                    <a:p>
                      <a:pPr marL="0" marR="0" lvl="0" indent="0" algn="just"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The department does not project any over or underspending on transfers by the end of the financial year except taxi recapitalisation which is demand driven.</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137154" marR="73149" marT="91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73609049"/>
                  </a:ext>
                </a:extLst>
              </a:tr>
              <a:tr h="5270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4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Machinery and Equipment</a:t>
                      </a:r>
                    </a:p>
                  </a:txBody>
                  <a:tcPr marL="91436" marR="91436" marT="45644" marB="456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85750" indent="-285750">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285750" marR="0" lvl="0" indent="-285750" algn="just" defTabSz="457200" rtl="0" eaLnBrk="1" fontAlgn="ctr" latinLnBrk="0" hangingPunct="1">
                        <a:lnSpc>
                          <a:spcPct val="100000"/>
                        </a:lnSpc>
                        <a:spcBef>
                          <a:spcPct val="20000"/>
                        </a:spcBef>
                        <a:spcAft>
                          <a:spcPct val="0"/>
                        </a:spcAft>
                        <a:buClrTx/>
                        <a:buSzTx/>
                        <a:buFont typeface="Arial" panose="020B0604020202020204" pitchFamily="34" charset="0"/>
                        <a:buChar char="•"/>
                        <a:tabLst/>
                      </a:pPr>
                      <a:r>
                        <a:rPr kumimoji="0" lang="en-GB"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Overspent due more than anticipated expenditure on the procurement of new equipment and furniture. Funds will be shifted.</a:t>
                      </a:r>
                      <a:endParaRPr kumimoji="0" lang="en-ZA"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137154" marR="73149" marT="9126"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21540486"/>
                  </a:ext>
                </a:extLst>
              </a:tr>
            </a:tbl>
          </a:graphicData>
        </a:graphic>
      </p:graphicFrame>
      <p:pic>
        <p:nvPicPr>
          <p:cNvPr id="59412" name="Picture 5">
            <a:hlinkClick r:id="rId2" action="ppaction://hlinksldjump"/>
            <a:extLst>
              <a:ext uri="{FF2B5EF4-FFF2-40B4-BE49-F238E27FC236}">
                <a16:creationId xmlns:a16="http://schemas.microsoft.com/office/drawing/2014/main" xmlns="" id="{B106E505-1C87-4F57-BCF0-E6E93B860C6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F268118-8902-46B7-AC86-0D7EA71A39AC}"/>
              </a:ext>
            </a:extLst>
          </p:cNvPr>
          <p:cNvSpPr txBox="1">
            <a:spLocks/>
          </p:cNvSpPr>
          <p:nvPr/>
        </p:nvSpPr>
        <p:spPr>
          <a:xfrm>
            <a:off x="381000" y="190500"/>
            <a:ext cx="8382000" cy="65881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Transfer Payments</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60418" name="Slide Number Placeholder 1">
            <a:extLst>
              <a:ext uri="{FF2B5EF4-FFF2-40B4-BE49-F238E27FC236}">
                <a16:creationId xmlns:a16="http://schemas.microsoft.com/office/drawing/2014/main" xmlns="" id="{DE8DA751-5D9C-4C5B-BE41-4E6F26517A2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7BD2B344-8D26-4492-AB8C-1EB0A026FB81}" type="slidenum">
              <a:rPr lang="en-US" altLang="en-US" sz="1200">
                <a:solidFill>
                  <a:srgbClr val="898989"/>
                </a:solidFill>
              </a:rPr>
              <a:pPr/>
              <a:t>41</a:t>
            </a:fld>
            <a:endParaRPr lang="en-US" altLang="en-US" sz="1200">
              <a:solidFill>
                <a:srgbClr val="898989"/>
              </a:solidFill>
            </a:endParaRPr>
          </a:p>
        </p:txBody>
      </p:sp>
      <p:pic>
        <p:nvPicPr>
          <p:cNvPr id="60419" name="Picture 5">
            <a:hlinkClick r:id="rId2" action="ppaction://hlinksldjump"/>
            <a:extLst>
              <a:ext uri="{FF2B5EF4-FFF2-40B4-BE49-F238E27FC236}">
                <a16:creationId xmlns:a16="http://schemas.microsoft.com/office/drawing/2014/main" xmlns="" id="{A745141F-2200-46D8-9B52-719906C0C5A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4" name="Table 3">
            <a:extLst>
              <a:ext uri="{FF2B5EF4-FFF2-40B4-BE49-F238E27FC236}">
                <a16:creationId xmlns:a16="http://schemas.microsoft.com/office/drawing/2014/main" xmlns="" id="{BEEF063F-7461-4245-9AB9-B1A15021CBA5}"/>
              </a:ext>
            </a:extLst>
          </p:cNvPr>
          <p:cNvGraphicFramePr>
            <a:graphicFrameLocks noGrp="1"/>
          </p:cNvGraphicFramePr>
          <p:nvPr/>
        </p:nvGraphicFramePr>
        <p:xfrm>
          <a:off x="457200" y="1250950"/>
          <a:ext cx="8229600" cy="3973513"/>
        </p:xfrm>
        <a:graphic>
          <a:graphicData uri="http://schemas.openxmlformats.org/drawingml/2006/table">
            <a:tbl>
              <a:tblPr/>
              <a:tblGrid>
                <a:gridCol w="2816225">
                  <a:extLst>
                    <a:ext uri="{9D8B030D-6E8A-4147-A177-3AD203B41FA5}">
                      <a16:colId xmlns:a16="http://schemas.microsoft.com/office/drawing/2014/main" xmlns="" val="2278771450"/>
                    </a:ext>
                  </a:extLst>
                </a:gridCol>
                <a:gridCol w="1263650">
                  <a:extLst>
                    <a:ext uri="{9D8B030D-6E8A-4147-A177-3AD203B41FA5}">
                      <a16:colId xmlns:a16="http://schemas.microsoft.com/office/drawing/2014/main" xmlns="" val="2687399988"/>
                    </a:ext>
                  </a:extLst>
                </a:gridCol>
                <a:gridCol w="1046163">
                  <a:extLst>
                    <a:ext uri="{9D8B030D-6E8A-4147-A177-3AD203B41FA5}">
                      <a16:colId xmlns:a16="http://schemas.microsoft.com/office/drawing/2014/main" xmlns="" val="3038100801"/>
                    </a:ext>
                  </a:extLst>
                </a:gridCol>
                <a:gridCol w="1044575">
                  <a:extLst>
                    <a:ext uri="{9D8B030D-6E8A-4147-A177-3AD203B41FA5}">
                      <a16:colId xmlns:a16="http://schemas.microsoft.com/office/drawing/2014/main" xmlns="" val="2597909614"/>
                    </a:ext>
                  </a:extLst>
                </a:gridCol>
                <a:gridCol w="1047750">
                  <a:extLst>
                    <a:ext uri="{9D8B030D-6E8A-4147-A177-3AD203B41FA5}">
                      <a16:colId xmlns:a16="http://schemas.microsoft.com/office/drawing/2014/main" xmlns="" val="1654307833"/>
                    </a:ext>
                  </a:extLst>
                </a:gridCol>
                <a:gridCol w="1011237">
                  <a:extLst>
                    <a:ext uri="{9D8B030D-6E8A-4147-A177-3AD203B41FA5}">
                      <a16:colId xmlns:a16="http://schemas.microsoft.com/office/drawing/2014/main" xmlns="" val="2671437970"/>
                    </a:ext>
                  </a:extLst>
                </a:gridCol>
              </a:tblGrid>
              <a:tr h="7397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 Payments (R'000)</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Projected Expenditure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Actual Expenditure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Available Budget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Variance from Projected expenditure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995461006"/>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Conditional Grants:</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gridSpan="5">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35300928"/>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Provincial Roads Maintenance</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11 442 398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9 863 160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11 275 288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167 110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(1 412 128)</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290074797"/>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 Operations</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6 325 755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3 800 705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4 375 956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1 949 799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(575 251)</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39219323"/>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 Network </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6 468 248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2 976 528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2 976 528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3 491 720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127843338"/>
                  </a:ext>
                </a:extLst>
              </a:tr>
              <a:tr h="2095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Rural Road Asset Management</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113 891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79 729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79 729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34 162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090695908"/>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Corporations:</a:t>
                      </a:r>
                    </a:p>
                  </a:txBody>
                  <a:tcPr marL="8252" marR="8252" marT="8251" marB="0" anchor="ctr" horzOverflow="overflow">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xmlns="" val="488532799"/>
                  </a:ext>
                </a:extLst>
              </a:tr>
              <a:tr h="3746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Passenger Rail Agency of South Africa (PRASA)</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16 462 213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12 230 266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12 223 045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4 239 168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7 221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xmlns="" val="1058832037"/>
                  </a:ext>
                </a:extLst>
              </a:tr>
              <a:tr h="3571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Departmental Agencies &amp; Accounts:</a:t>
                      </a:r>
                    </a:p>
                  </a:txBody>
                  <a:tcPr marL="8252" marR="8252" marT="8251" marB="0" anchor="ctr" horzOverflow="overflow">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2566145226"/>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S.A. National Roads Agency</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21 177 224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16 020 548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16 020 548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5 156 676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1552066407"/>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Traffic Management Corporation</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210 228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157 671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157 671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52 557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1598983834"/>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Railway Safety Regulator</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63 522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63 522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63 522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2527868660"/>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Ports Regulator of South Africa</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36 774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27 581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27 581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9 193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312274818"/>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Traffic Infringements Agency</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7 770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5 829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5 829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1 941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4115139173"/>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Transport SETA</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1 297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1 297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1 297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1"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2326066010"/>
                  </a:ext>
                </a:extLst>
              </a:tr>
              <a:tr h="1905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Sub total</a:t>
                      </a:r>
                    </a:p>
                  </a:txBody>
                  <a:tcPr marL="8252" marR="8252" marT="8251"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62 309 320 </a:t>
                      </a:r>
                    </a:p>
                  </a:txBody>
                  <a:tcPr marL="8252" marR="8252" marT="825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45 226 836 </a:t>
                      </a:r>
                    </a:p>
                  </a:txBody>
                  <a:tcPr marL="8252" marR="8252" marT="825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47 206 994 </a:t>
                      </a:r>
                    </a:p>
                  </a:txBody>
                  <a:tcPr marL="8252" marR="8252" marT="825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15 102 326 </a:t>
                      </a:r>
                    </a:p>
                  </a:txBody>
                  <a:tcPr marL="8252" marR="8252" marT="825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(1 980 158)</a:t>
                      </a:r>
                    </a:p>
                  </a:txBody>
                  <a:tcPr marL="8252" marR="8252" marT="8251" marB="0" anchor="b"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2283616790"/>
                  </a:ext>
                </a:extLst>
              </a:tr>
            </a:tbl>
          </a:graphicData>
        </a:graphic>
      </p:graphicFrame>
      <p:sp>
        <p:nvSpPr>
          <p:cNvPr id="7" name="Text Box 12">
            <a:extLst>
              <a:ext uri="{FF2B5EF4-FFF2-40B4-BE49-F238E27FC236}">
                <a16:creationId xmlns:a16="http://schemas.microsoft.com/office/drawing/2014/main" xmlns="" id="{CEDF462B-CD86-4179-8A34-0702838C06A8}"/>
              </a:ext>
            </a:extLst>
          </p:cNvPr>
          <p:cNvSpPr txBox="1">
            <a:spLocks noChangeArrowheads="1"/>
          </p:cNvSpPr>
          <p:nvPr/>
        </p:nvSpPr>
        <p:spPr bwMode="auto">
          <a:xfrm>
            <a:off x="457200" y="5373688"/>
            <a:ext cx="7739063" cy="1298575"/>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85750" indent="-285750">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spcAft>
                <a:spcPct val="30000"/>
              </a:spcAft>
              <a:buFont typeface="Arial" panose="020B0604020202020204" pitchFamily="34" charset="0"/>
              <a:buChar char="•"/>
            </a:pPr>
            <a:r>
              <a:rPr lang="en-ZA" altLang="en-US" sz="1400" b="1">
                <a:solidFill>
                  <a:srgbClr val="000000"/>
                </a:solidFill>
                <a:latin typeface="Arial" panose="020B0604020202020204" pitchFamily="34" charset="0"/>
              </a:rPr>
              <a:t>Provincial Road Maintenance Grant: erroneous duplication of payment on the safetyweb system, the error was corrected in January.</a:t>
            </a:r>
          </a:p>
          <a:p>
            <a:pPr>
              <a:spcAft>
                <a:spcPct val="30000"/>
              </a:spcAft>
              <a:buFont typeface="Arial" panose="020B0604020202020204" pitchFamily="34" charset="0"/>
              <a:buChar char="•"/>
            </a:pPr>
            <a:r>
              <a:rPr lang="en-ZA" altLang="en-US" sz="1400" b="1">
                <a:solidFill>
                  <a:srgbClr val="000000"/>
                </a:solidFill>
                <a:latin typeface="Arial" panose="020B0604020202020204" pitchFamily="34" charset="0"/>
              </a:rPr>
              <a:t>Public Transport Operations Grant:  transfers made earlier than anticipated assist Western Cape and Gauteng provinces to meet their obligations to bus operators.</a:t>
            </a:r>
          </a:p>
          <a:p>
            <a:pPr>
              <a:spcAft>
                <a:spcPct val="30000"/>
              </a:spcAft>
              <a:buFont typeface="Arial" panose="020B0604020202020204" pitchFamily="34" charset="0"/>
              <a:buChar char="•"/>
            </a:pPr>
            <a:r>
              <a:rPr lang="en-ZA" altLang="en-US" sz="1400" b="1">
                <a:solidFill>
                  <a:srgbClr val="000000"/>
                </a:solidFill>
                <a:latin typeface="Arial" panose="020B0604020202020204" pitchFamily="34" charset="0"/>
              </a:rPr>
              <a:t>PRASA: Revision of the payment schedule.</a:t>
            </a:r>
            <a:endParaRPr lang="en-ZA" altLang="en-US" sz="1400">
              <a:solidFill>
                <a:srgbClr val="000000"/>
              </a:solidFill>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8D571D7-B3DB-40B8-8DEF-88BAEB535EAE}"/>
              </a:ext>
            </a:extLst>
          </p:cNvPr>
          <p:cNvSpPr txBox="1">
            <a:spLocks/>
          </p:cNvSpPr>
          <p:nvPr/>
        </p:nvSpPr>
        <p:spPr>
          <a:xfrm>
            <a:off x="457200" y="228600"/>
            <a:ext cx="8305800" cy="695325"/>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dirty="0">
                <a:solidFill>
                  <a:prstClr val="black">
                    <a:lumMod val="85000"/>
                    <a:lumOff val="15000"/>
                  </a:prstClr>
                </a:solidFill>
                <a:latin typeface="Times New Roman" panose="02020603050405020304" pitchFamily="18" charset="0"/>
                <a:cs typeface="Times New Roman" panose="02020603050405020304" pitchFamily="18" charset="0"/>
              </a:rPr>
              <a:t> </a:t>
            </a:r>
            <a:r>
              <a:rPr lang="en-ZA" altLang="en-US" sz="2400" b="1" dirty="0">
                <a:solidFill>
                  <a:prstClr val="black">
                    <a:lumMod val="85000"/>
                    <a:lumOff val="15000"/>
                  </a:prstClr>
                </a:solidFill>
                <a:latin typeface="Arial" panose="020B0604020202020204" pitchFamily="34" charset="0"/>
                <a:cs typeface="Arial" panose="020B0604020202020204" pitchFamily="34" charset="0"/>
              </a:rPr>
              <a:t>Transfer Payments </a:t>
            </a:r>
            <a:r>
              <a:rPr lang="en-ZA" altLang="en-US" sz="1800" b="1" dirty="0">
                <a:solidFill>
                  <a:prstClr val="black">
                    <a:lumMod val="85000"/>
                    <a:lumOff val="15000"/>
                  </a:prstClr>
                </a:solidFill>
                <a:latin typeface="Arial" panose="020B0604020202020204" pitchFamily="34" charset="0"/>
                <a:cs typeface="Arial" panose="020B0604020202020204" pitchFamily="34" charset="0"/>
              </a:rPr>
              <a:t>(Continued)</a:t>
            </a:r>
          </a:p>
        </p:txBody>
      </p:sp>
      <p:sp>
        <p:nvSpPr>
          <p:cNvPr id="61442" name="Slide Number Placeholder 1">
            <a:extLst>
              <a:ext uri="{FF2B5EF4-FFF2-40B4-BE49-F238E27FC236}">
                <a16:creationId xmlns:a16="http://schemas.microsoft.com/office/drawing/2014/main" xmlns="" id="{65F1EE04-2DD5-4B8E-94C9-7374BFCE5EE6}"/>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DD757CB9-36CB-4113-93DF-BD47C072EB0D}" type="slidenum">
              <a:rPr lang="en-US" altLang="en-US" sz="1200">
                <a:solidFill>
                  <a:srgbClr val="898989"/>
                </a:solidFill>
              </a:rPr>
              <a:pPr/>
              <a:t>42</a:t>
            </a:fld>
            <a:endParaRPr lang="en-US" altLang="en-US" sz="1200">
              <a:solidFill>
                <a:srgbClr val="898989"/>
              </a:solidFill>
            </a:endParaRPr>
          </a:p>
        </p:txBody>
      </p:sp>
      <p:pic>
        <p:nvPicPr>
          <p:cNvPr id="61443" name="Picture 5">
            <a:hlinkClick r:id="rId2" action="ppaction://hlinksldjump"/>
            <a:extLst>
              <a:ext uri="{FF2B5EF4-FFF2-40B4-BE49-F238E27FC236}">
                <a16:creationId xmlns:a16="http://schemas.microsoft.com/office/drawing/2014/main" xmlns="" id="{01F1BCB4-E794-485F-84B7-09C9FEC3519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xmlns="" id="{3AE76380-3BC4-42A5-BDDA-4EFC4807D76C}"/>
              </a:ext>
            </a:extLst>
          </p:cNvPr>
          <p:cNvGraphicFramePr>
            <a:graphicFrameLocks noGrp="1"/>
          </p:cNvGraphicFramePr>
          <p:nvPr/>
        </p:nvGraphicFramePr>
        <p:xfrm>
          <a:off x="457200" y="1501775"/>
          <a:ext cx="8229600" cy="3635375"/>
        </p:xfrm>
        <a:graphic>
          <a:graphicData uri="http://schemas.openxmlformats.org/drawingml/2006/table">
            <a:tbl>
              <a:tblPr/>
              <a:tblGrid>
                <a:gridCol w="2816225">
                  <a:extLst>
                    <a:ext uri="{9D8B030D-6E8A-4147-A177-3AD203B41FA5}">
                      <a16:colId xmlns:a16="http://schemas.microsoft.com/office/drawing/2014/main" xmlns="" val="304870648"/>
                    </a:ext>
                  </a:extLst>
                </a:gridCol>
                <a:gridCol w="1263650">
                  <a:extLst>
                    <a:ext uri="{9D8B030D-6E8A-4147-A177-3AD203B41FA5}">
                      <a16:colId xmlns:a16="http://schemas.microsoft.com/office/drawing/2014/main" xmlns="" val="3911725251"/>
                    </a:ext>
                  </a:extLst>
                </a:gridCol>
                <a:gridCol w="1046163">
                  <a:extLst>
                    <a:ext uri="{9D8B030D-6E8A-4147-A177-3AD203B41FA5}">
                      <a16:colId xmlns:a16="http://schemas.microsoft.com/office/drawing/2014/main" xmlns="" val="3557247564"/>
                    </a:ext>
                  </a:extLst>
                </a:gridCol>
                <a:gridCol w="1044575">
                  <a:extLst>
                    <a:ext uri="{9D8B030D-6E8A-4147-A177-3AD203B41FA5}">
                      <a16:colId xmlns:a16="http://schemas.microsoft.com/office/drawing/2014/main" xmlns="" val="3542741026"/>
                    </a:ext>
                  </a:extLst>
                </a:gridCol>
                <a:gridCol w="1047750">
                  <a:extLst>
                    <a:ext uri="{9D8B030D-6E8A-4147-A177-3AD203B41FA5}">
                      <a16:colId xmlns:a16="http://schemas.microsoft.com/office/drawing/2014/main" xmlns="" val="3303612497"/>
                    </a:ext>
                  </a:extLst>
                </a:gridCol>
                <a:gridCol w="1011237">
                  <a:extLst>
                    <a:ext uri="{9D8B030D-6E8A-4147-A177-3AD203B41FA5}">
                      <a16:colId xmlns:a16="http://schemas.microsoft.com/office/drawing/2014/main" xmlns="" val="2492789970"/>
                    </a:ext>
                  </a:extLst>
                </a:gridCol>
              </a:tblGrid>
              <a:tr h="9461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 Payments (R'000)</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5D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8252" marR="8252" marT="82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Projected Expenditure </a:t>
                      </a:r>
                    </a:p>
                  </a:txBody>
                  <a:tcPr marL="8252" marR="8252" marT="82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5D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Q3 Actual Expenditure   </a:t>
                      </a:r>
                    </a:p>
                  </a:txBody>
                  <a:tcPr marL="8252" marR="8252" marT="82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5D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Available Budget </a:t>
                      </a:r>
                    </a:p>
                  </a:txBody>
                  <a:tcPr marL="8252" marR="8252" marT="82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5D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Variance from Projected expenditure </a:t>
                      </a:r>
                    </a:p>
                  </a:txBody>
                  <a:tcPr marL="8252" marR="8252" marT="825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5D2"/>
                    </a:solidFill>
                  </a:tcPr>
                </a:tc>
                <a:extLst>
                  <a:ext uri="{0D108BD9-81ED-4DB2-BD59-A6C34878D82A}">
                    <a16:rowId xmlns:a16="http://schemas.microsoft.com/office/drawing/2014/main" xmlns="" val="3367045048"/>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Other:</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t"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4CF"/>
                    </a:solidFill>
                  </a:tcPr>
                </a:tc>
                <a:extLst>
                  <a:ext uri="{0D108BD9-81ED-4DB2-BD59-A6C34878D82A}">
                    <a16:rowId xmlns:a16="http://schemas.microsoft.com/office/drawing/2014/main" xmlns="" val="1359279056"/>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Taxi scrapping</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414 655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384 655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140 368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274 287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244 287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847714410"/>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Non Profit Institutions</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2 981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2 981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5 276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(2 295)</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(2 295)</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843347734"/>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South African National Taxi Council</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23 785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18 000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18 000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5 785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4176394747"/>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Bursaries to non-employees</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11 659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10 884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6 781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4 878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4 103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738405318"/>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International Organisations</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19 090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17 379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12 316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6 774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5 063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603012156"/>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Leave pay and donations</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210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2 020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(1 810)</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(2 020)</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531347969"/>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Vehicle licences</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735821946"/>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Sub total</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472 380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433 899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184 761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287 619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249 138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A"/>
                    </a:solidFill>
                  </a:tcPr>
                </a:tc>
                <a:extLst>
                  <a:ext uri="{0D108BD9-81ED-4DB2-BD59-A6C34878D82A}">
                    <a16:rowId xmlns:a16="http://schemas.microsoft.com/office/drawing/2014/main" xmlns="" val="3296566527"/>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a:t>
                      </a:r>
                    </a:p>
                  </a:txBody>
                  <a:tcPr marL="8252" marR="8252" marT="8253"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62 781 700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45 660 735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47 391 755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15 389 945 </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(1 731 020)</a:t>
                      </a:r>
                    </a:p>
                  </a:txBody>
                  <a:tcPr marL="8252" marR="8252" marT="825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DE9D9"/>
                    </a:solidFill>
                  </a:tcPr>
                </a:tc>
                <a:extLst>
                  <a:ext uri="{0D108BD9-81ED-4DB2-BD59-A6C34878D82A}">
                    <a16:rowId xmlns:a16="http://schemas.microsoft.com/office/drawing/2014/main" xmlns="" val="1802760126"/>
                  </a:ext>
                </a:extLst>
              </a:tr>
            </a:tbl>
          </a:graphicData>
        </a:graphic>
      </p:graphicFrame>
      <p:sp>
        <p:nvSpPr>
          <p:cNvPr id="7" name="Text Box 12">
            <a:extLst>
              <a:ext uri="{FF2B5EF4-FFF2-40B4-BE49-F238E27FC236}">
                <a16:creationId xmlns:a16="http://schemas.microsoft.com/office/drawing/2014/main" xmlns="" id="{BD5ACD82-B8B8-49FC-822D-68F3800D8010}"/>
              </a:ext>
            </a:extLst>
          </p:cNvPr>
          <p:cNvSpPr txBox="1">
            <a:spLocks noChangeArrowheads="1"/>
          </p:cNvSpPr>
          <p:nvPr/>
        </p:nvSpPr>
        <p:spPr bwMode="auto">
          <a:xfrm>
            <a:off x="457200" y="5373688"/>
            <a:ext cx="7739063" cy="1147762"/>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indent="-285750">
              <a:spcAft>
                <a:spcPct val="30000"/>
              </a:spcAft>
              <a:buFont typeface="Arial" pitchFamily="34" charset="0"/>
              <a:buChar char="•"/>
              <a:defRPr/>
            </a:pPr>
            <a:r>
              <a:rPr lang="en-ZA" altLang="en-US" sz="1400" b="1" i="0" kern="0" dirty="0">
                <a:solidFill>
                  <a:srgbClr val="000000"/>
                </a:solidFill>
                <a:ea typeface="MS PGothic" panose="020B0600070205080204" pitchFamily="34" charset="-128"/>
                <a:cs typeface="Arial" panose="020B0604020202020204" pitchFamily="34" charset="0"/>
              </a:rPr>
              <a:t>Taxi recapitalisation which is demand driven.</a:t>
            </a:r>
          </a:p>
          <a:p>
            <a:pPr marL="285750" indent="-285750">
              <a:spcAft>
                <a:spcPct val="30000"/>
              </a:spcAft>
              <a:buFont typeface="Arial" pitchFamily="34" charset="0"/>
              <a:buChar char="•"/>
              <a:defRPr/>
            </a:pPr>
            <a:r>
              <a:rPr lang="en-ZA" altLang="en-US" sz="1400" b="1" i="0" kern="0" dirty="0">
                <a:solidFill>
                  <a:srgbClr val="000000"/>
                </a:solidFill>
                <a:ea typeface="MS PGothic" panose="020B0600070205080204" pitchFamily="34" charset="-128"/>
                <a:cs typeface="Arial" panose="020B0604020202020204" pitchFamily="34" charset="0"/>
              </a:rPr>
              <a:t>Bursaries to non employees due to outstanding invoices.</a:t>
            </a:r>
          </a:p>
          <a:p>
            <a:pPr marL="285750" indent="-285750">
              <a:spcAft>
                <a:spcPct val="30000"/>
              </a:spcAft>
              <a:buFont typeface="Arial" pitchFamily="34" charset="0"/>
              <a:buChar char="•"/>
              <a:defRPr/>
            </a:pPr>
            <a:r>
              <a:rPr lang="en-ZA" altLang="en-US" sz="1400" b="1" i="0" kern="0" dirty="0">
                <a:solidFill>
                  <a:srgbClr val="000000"/>
                </a:solidFill>
                <a:ea typeface="MS PGothic" panose="020B0600070205080204" pitchFamily="34" charset="-128"/>
                <a:cs typeface="Arial" panose="020B0604020202020204" pitchFamily="34" charset="0"/>
              </a:rPr>
              <a:t>Non profit institutions due to erroneous transaction, which has since been corrected.</a:t>
            </a:r>
          </a:p>
          <a:p>
            <a:pPr marL="285750" indent="-285750">
              <a:spcAft>
                <a:spcPct val="30000"/>
              </a:spcAft>
              <a:buFont typeface="Arial" pitchFamily="34" charset="0"/>
              <a:buChar char="•"/>
              <a:defRPr/>
            </a:pPr>
            <a:r>
              <a:rPr lang="en-ZA" altLang="en-US" sz="1400" b="1" i="0" kern="0" dirty="0">
                <a:solidFill>
                  <a:srgbClr val="000000"/>
                </a:solidFill>
                <a:ea typeface="MS PGothic" panose="020B0600070205080204" pitchFamily="34" charset="-128"/>
                <a:cs typeface="Arial" panose="020B0604020202020204" pitchFamily="34" charset="0"/>
              </a:rPr>
              <a:t>International Organisations due to outstanding invoices.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126F067-415D-4769-A892-9711CAEEA046}"/>
              </a:ext>
            </a:extLst>
          </p:cNvPr>
          <p:cNvSpPr txBox="1">
            <a:spLocks/>
          </p:cNvSpPr>
          <p:nvPr/>
        </p:nvSpPr>
        <p:spPr>
          <a:xfrm>
            <a:off x="482600" y="304800"/>
            <a:ext cx="8305800" cy="733425"/>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CONDITIONAL GRANTS</a:t>
            </a:r>
          </a:p>
        </p:txBody>
      </p:sp>
      <p:sp>
        <p:nvSpPr>
          <p:cNvPr id="62466" name="Slide Number Placeholder 1">
            <a:extLst>
              <a:ext uri="{FF2B5EF4-FFF2-40B4-BE49-F238E27FC236}">
                <a16:creationId xmlns:a16="http://schemas.microsoft.com/office/drawing/2014/main" xmlns="" id="{693C9561-C762-46D1-82CE-3AF3A66554B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4361084-0E16-4117-ACF7-1376E342B6C9}" type="slidenum">
              <a:rPr lang="en-US" altLang="en-US" sz="1200">
                <a:solidFill>
                  <a:srgbClr val="898989"/>
                </a:solidFill>
              </a:rPr>
              <a:pPr/>
              <a:t>43</a:t>
            </a:fld>
            <a:endParaRPr lang="en-US" altLang="en-US" sz="1200">
              <a:solidFill>
                <a:srgbClr val="898989"/>
              </a:solidFill>
            </a:endParaRPr>
          </a:p>
        </p:txBody>
      </p:sp>
      <p:pic>
        <p:nvPicPr>
          <p:cNvPr id="62467" name="Picture 5">
            <a:hlinkClick r:id="rId2" action="ppaction://hlinksldjump"/>
            <a:extLst>
              <a:ext uri="{FF2B5EF4-FFF2-40B4-BE49-F238E27FC236}">
                <a16:creationId xmlns:a16="http://schemas.microsoft.com/office/drawing/2014/main" xmlns="" id="{17B8384E-8BF1-46B8-A8D7-1B42C3DE685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xmlns="" id="{46D50572-75D3-4BF0-A7EE-3FB96B17B40E}"/>
              </a:ext>
            </a:extLst>
          </p:cNvPr>
          <p:cNvGraphicFramePr>
            <a:graphicFrameLocks noGrp="1"/>
          </p:cNvGraphicFramePr>
          <p:nvPr/>
        </p:nvGraphicFramePr>
        <p:xfrm>
          <a:off x="457200" y="1504950"/>
          <a:ext cx="8229600" cy="4260850"/>
        </p:xfrm>
        <a:graphic>
          <a:graphicData uri="http://schemas.openxmlformats.org/drawingml/2006/table">
            <a:tbl>
              <a:tblPr/>
              <a:tblGrid>
                <a:gridCol w="1892300">
                  <a:extLst>
                    <a:ext uri="{9D8B030D-6E8A-4147-A177-3AD203B41FA5}">
                      <a16:colId xmlns:a16="http://schemas.microsoft.com/office/drawing/2014/main" xmlns="" val="1617416469"/>
                    </a:ext>
                  </a:extLst>
                </a:gridCol>
                <a:gridCol w="1200150">
                  <a:extLst>
                    <a:ext uri="{9D8B030D-6E8A-4147-A177-3AD203B41FA5}">
                      <a16:colId xmlns:a16="http://schemas.microsoft.com/office/drawing/2014/main" xmlns="" val="1635065208"/>
                    </a:ext>
                  </a:extLst>
                </a:gridCol>
                <a:gridCol w="1281113">
                  <a:extLst>
                    <a:ext uri="{9D8B030D-6E8A-4147-A177-3AD203B41FA5}">
                      <a16:colId xmlns:a16="http://schemas.microsoft.com/office/drawing/2014/main" xmlns="" val="2066304968"/>
                    </a:ext>
                  </a:extLst>
                </a:gridCol>
                <a:gridCol w="1328737">
                  <a:extLst>
                    <a:ext uri="{9D8B030D-6E8A-4147-A177-3AD203B41FA5}">
                      <a16:colId xmlns:a16="http://schemas.microsoft.com/office/drawing/2014/main" xmlns="" val="224975127"/>
                    </a:ext>
                  </a:extLst>
                </a:gridCol>
                <a:gridCol w="1187450">
                  <a:extLst>
                    <a:ext uri="{9D8B030D-6E8A-4147-A177-3AD203B41FA5}">
                      <a16:colId xmlns:a16="http://schemas.microsoft.com/office/drawing/2014/main" xmlns="" val="3969882475"/>
                    </a:ext>
                  </a:extLst>
                </a:gridCol>
                <a:gridCol w="1339850">
                  <a:extLst>
                    <a:ext uri="{9D8B030D-6E8A-4147-A177-3AD203B41FA5}">
                      <a16:colId xmlns:a16="http://schemas.microsoft.com/office/drawing/2014/main" xmlns="" val="448360245"/>
                    </a:ext>
                  </a:extLst>
                </a:gridCol>
              </a:tblGrid>
              <a:tr h="11604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GRANTS</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ALLOCATION</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TRANSFERRED </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SPENT UP TO DECEMBER 2019</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AVAILABLE BUDGET</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ON TRANSFERRED  EXPENDITURE</a:t>
                      </a:r>
                    </a:p>
                  </a:txBody>
                  <a:tcPr marL="6561" marR="6561" marT="656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94557000"/>
                  </a:ext>
                </a:extLst>
              </a:tr>
              <a:tr h="3873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R'000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456023833"/>
                  </a:ext>
                </a:extLst>
              </a:tr>
              <a:tr h="7747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Provincial Road Maintenance Grant</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11 381 665</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9 863 160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8 453 932</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1 518 505</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87%</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93624923"/>
                  </a:ext>
                </a:extLst>
              </a:tr>
              <a:tr h="7747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 Operations Grant</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6 325 755</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4 375 956</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4 126 487</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1 949 799</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69%</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107518531"/>
                  </a:ext>
                </a:extLst>
              </a:tr>
              <a:tr h="7747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 Network Grant</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6 468 248</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2 976 528</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1 807 814</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3 491 720</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46%</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3744902612"/>
                  </a:ext>
                </a:extLst>
              </a:tr>
              <a:tr h="38735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24 175 668</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17 215 644</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14 388 233</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6 960 024</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71%</a:t>
                      </a:r>
                    </a:p>
                  </a:txBody>
                  <a:tcPr marL="6561" marR="6561" marT="656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27988765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FAD6E75-AC09-46AD-B5BF-2676967D2A18}"/>
              </a:ext>
            </a:extLst>
          </p:cNvPr>
          <p:cNvSpPr txBox="1">
            <a:spLocks/>
          </p:cNvSpPr>
          <p:nvPr/>
        </p:nvSpPr>
        <p:spPr>
          <a:xfrm>
            <a:off x="371475" y="304800"/>
            <a:ext cx="8391525" cy="69691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dirty="0">
                <a:solidFill>
                  <a:prstClr val="black">
                    <a:lumMod val="85000"/>
                    <a:lumOff val="15000"/>
                  </a:prstClr>
                </a:solidFill>
                <a:latin typeface="Times New Roman" panose="02020603050405020304" pitchFamily="18" charset="0"/>
                <a:cs typeface="Times New Roman" panose="02020603050405020304" pitchFamily="18" charset="0"/>
              </a:rPr>
              <a:t> </a:t>
            </a:r>
            <a:r>
              <a:rPr lang="en-ZA" altLang="en-US" sz="2400" b="1" dirty="0">
                <a:solidFill>
                  <a:prstClr val="black">
                    <a:lumMod val="85000"/>
                    <a:lumOff val="15000"/>
                  </a:prstClr>
                </a:solidFill>
                <a:latin typeface="Arial" panose="020B0604020202020204" pitchFamily="34" charset="0"/>
                <a:cs typeface="Arial" panose="020B0604020202020204" pitchFamily="34" charset="0"/>
              </a:rPr>
              <a:t>Adjusted Budget Per Programme</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63490" name="Slide Number Placeholder 1">
            <a:extLst>
              <a:ext uri="{FF2B5EF4-FFF2-40B4-BE49-F238E27FC236}">
                <a16:creationId xmlns:a16="http://schemas.microsoft.com/office/drawing/2014/main" xmlns="" id="{9CE24D4F-A01D-4FF4-BE77-2B2B7560E92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3B7BB647-4D10-4CE2-AB1E-8820D310A6E7}" type="slidenum">
              <a:rPr lang="en-US" altLang="en-US" sz="1200">
                <a:solidFill>
                  <a:srgbClr val="898989"/>
                </a:solidFill>
              </a:rPr>
              <a:pPr/>
              <a:t>44</a:t>
            </a:fld>
            <a:endParaRPr lang="en-US" altLang="en-US" sz="1200">
              <a:solidFill>
                <a:srgbClr val="898989"/>
              </a:solidFill>
            </a:endParaRPr>
          </a:p>
        </p:txBody>
      </p:sp>
      <p:pic>
        <p:nvPicPr>
          <p:cNvPr id="63491" name="Picture 5">
            <a:hlinkClick r:id="rId2" action="ppaction://hlinksldjump"/>
            <a:extLst>
              <a:ext uri="{FF2B5EF4-FFF2-40B4-BE49-F238E27FC236}">
                <a16:creationId xmlns:a16="http://schemas.microsoft.com/office/drawing/2014/main" xmlns="" id="{8B6B02EB-9B0C-44DE-AF6E-8137B466B11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xmlns="" id="{2DC214B0-27B0-46CC-A97B-6E3AEBECFB71}"/>
              </a:ext>
            </a:extLst>
          </p:cNvPr>
          <p:cNvGraphicFramePr>
            <a:graphicFrameLocks noGrp="1"/>
          </p:cNvGraphicFramePr>
          <p:nvPr/>
        </p:nvGraphicFramePr>
        <p:xfrm>
          <a:off x="457200" y="1273175"/>
          <a:ext cx="8372475" cy="3906838"/>
        </p:xfrm>
        <a:graphic>
          <a:graphicData uri="http://schemas.openxmlformats.org/drawingml/2006/table">
            <a:tbl>
              <a:tblPr/>
              <a:tblGrid>
                <a:gridCol w="2181225">
                  <a:extLst>
                    <a:ext uri="{9D8B030D-6E8A-4147-A177-3AD203B41FA5}">
                      <a16:colId xmlns:a16="http://schemas.microsoft.com/office/drawing/2014/main" xmlns="" val="1201494823"/>
                    </a:ext>
                  </a:extLst>
                </a:gridCol>
                <a:gridCol w="1241425">
                  <a:extLst>
                    <a:ext uri="{9D8B030D-6E8A-4147-A177-3AD203B41FA5}">
                      <a16:colId xmlns:a16="http://schemas.microsoft.com/office/drawing/2014/main" xmlns="" val="2228913794"/>
                    </a:ext>
                  </a:extLst>
                </a:gridCol>
                <a:gridCol w="995363">
                  <a:extLst>
                    <a:ext uri="{9D8B030D-6E8A-4147-A177-3AD203B41FA5}">
                      <a16:colId xmlns:a16="http://schemas.microsoft.com/office/drawing/2014/main" xmlns="" val="3875539119"/>
                    </a:ext>
                  </a:extLst>
                </a:gridCol>
                <a:gridCol w="1074737">
                  <a:extLst>
                    <a:ext uri="{9D8B030D-6E8A-4147-A177-3AD203B41FA5}">
                      <a16:colId xmlns:a16="http://schemas.microsoft.com/office/drawing/2014/main" xmlns="" val="1070732333"/>
                    </a:ext>
                  </a:extLst>
                </a:gridCol>
                <a:gridCol w="1019175">
                  <a:extLst>
                    <a:ext uri="{9D8B030D-6E8A-4147-A177-3AD203B41FA5}">
                      <a16:colId xmlns:a16="http://schemas.microsoft.com/office/drawing/2014/main" xmlns="" val="2409346419"/>
                    </a:ext>
                  </a:extLst>
                </a:gridCol>
                <a:gridCol w="896938">
                  <a:extLst>
                    <a:ext uri="{9D8B030D-6E8A-4147-A177-3AD203B41FA5}">
                      <a16:colId xmlns:a16="http://schemas.microsoft.com/office/drawing/2014/main" xmlns="" val="2629364134"/>
                    </a:ext>
                  </a:extLst>
                </a:gridCol>
                <a:gridCol w="963612">
                  <a:extLst>
                    <a:ext uri="{9D8B030D-6E8A-4147-A177-3AD203B41FA5}">
                      <a16:colId xmlns:a16="http://schemas.microsoft.com/office/drawing/2014/main" xmlns="" val="4122719728"/>
                    </a:ext>
                  </a:extLst>
                </a:gridCol>
              </a:tblGrid>
              <a:tr h="7842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Programme</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Original Budget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Fund shifts and Virements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Shifting of funds between votes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Declared  </a:t>
                      </a:r>
                      <a:b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b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unspent funds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Total Adjustments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721044815"/>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180746980"/>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Administration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463 038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(20 000)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(20 000)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443 038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11381635"/>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 Integrated Transport Planning</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169 226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(3 000)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(3 000)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166 226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72234835"/>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Rail Transport</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16 573 782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16 573 782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23596935"/>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 Road Transport</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33 018 148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(5 000)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55 733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33 073 881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37920913"/>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 Civil Aviation</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245 124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(1 779)</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(1 779)</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243 345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5807227"/>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 Maritime Transport</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136 771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136 771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88091570"/>
                  </a:ext>
                </a:extLst>
              </a:tr>
              <a:tr h="2587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 Public Transport </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13 588 088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(20 000)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(20 000)</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13 568 088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2727353"/>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64 194 177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(49 779)</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10 954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64 205 131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506081221"/>
                  </a:ext>
                </a:extLst>
              </a:tr>
              <a:tr h="508000">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 International Oil Pollution Compensation Fund</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48784743"/>
                  </a:ext>
                </a:extLst>
              </a:tr>
              <a:tr h="2682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6691" marR="6691"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64 204 601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(49 779)</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10 954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64 215 555 </a:t>
                      </a:r>
                    </a:p>
                  </a:txBody>
                  <a:tcPr marL="6691" marR="80289" marT="6693"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396718356"/>
                  </a:ext>
                </a:extLst>
              </a:tr>
            </a:tbl>
          </a:graphicData>
        </a:graphic>
      </p:graphicFrame>
      <p:sp>
        <p:nvSpPr>
          <p:cNvPr id="7" name="Title 1">
            <a:extLst>
              <a:ext uri="{FF2B5EF4-FFF2-40B4-BE49-F238E27FC236}">
                <a16:creationId xmlns:a16="http://schemas.microsoft.com/office/drawing/2014/main" xmlns="" id="{B7F07876-F29F-4B97-BAB4-2B49141280D1}"/>
              </a:ext>
            </a:extLst>
          </p:cNvPr>
          <p:cNvSpPr txBox="1">
            <a:spLocks/>
          </p:cNvSpPr>
          <p:nvPr/>
        </p:nvSpPr>
        <p:spPr>
          <a:xfrm>
            <a:off x="425450" y="5311775"/>
            <a:ext cx="8404225" cy="1044575"/>
          </a:xfrm>
          <a:prstGeom prst="rect">
            <a:avLst/>
          </a:prstGeom>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R60.7 million transferred from the Department of Cooperative Governance and Traditional Affairs for the Provincial Roads Maintenance Grant: Disaster relief component to address roads damaged during floods in Eastern Cape.</a:t>
            </a:r>
          </a:p>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R49.8 million unspent funds on compensation of employees and taxi recapitalisation.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15AEFB9-53D1-46B3-8815-ECAF2EE146C1}"/>
              </a:ext>
            </a:extLst>
          </p:cNvPr>
          <p:cNvSpPr txBox="1">
            <a:spLocks/>
          </p:cNvSpPr>
          <p:nvPr/>
        </p:nvSpPr>
        <p:spPr>
          <a:xfrm>
            <a:off x="371475" y="304800"/>
            <a:ext cx="8391525" cy="696913"/>
          </a:xfrm>
          <a:prstGeom prst="rect">
            <a:avLst/>
          </a:prstGeom>
          <a:ln>
            <a:noFill/>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ZA" altLang="en-US" sz="2400" dirty="0">
                <a:solidFill>
                  <a:prstClr val="black">
                    <a:lumMod val="85000"/>
                    <a:lumOff val="15000"/>
                  </a:prstClr>
                </a:solidFill>
                <a:latin typeface="Times New Roman" panose="02020603050405020304" pitchFamily="18" charset="0"/>
                <a:cs typeface="Times New Roman" panose="02020603050405020304" pitchFamily="18" charset="0"/>
              </a:rPr>
              <a:t> </a:t>
            </a:r>
            <a:r>
              <a:rPr lang="en-ZA" altLang="en-US" sz="2400" b="1" dirty="0">
                <a:solidFill>
                  <a:prstClr val="black">
                    <a:lumMod val="85000"/>
                    <a:lumOff val="15000"/>
                  </a:prstClr>
                </a:solidFill>
                <a:latin typeface="Arial" panose="020B0604020202020204" pitchFamily="34" charset="0"/>
                <a:cs typeface="Arial" panose="020B0604020202020204" pitchFamily="34" charset="0"/>
              </a:rPr>
              <a:t>Adjusted Budget Per Economic </a:t>
            </a:r>
          </a:p>
          <a:p>
            <a:pPr>
              <a:defRPr/>
            </a:pPr>
            <a:r>
              <a:rPr lang="en-ZA" altLang="en-US" sz="2400" b="1" dirty="0">
                <a:solidFill>
                  <a:prstClr val="black">
                    <a:lumMod val="85000"/>
                    <a:lumOff val="15000"/>
                  </a:prstClr>
                </a:solidFill>
                <a:latin typeface="Arial" panose="020B0604020202020204" pitchFamily="34" charset="0"/>
                <a:cs typeface="Arial" panose="020B0604020202020204" pitchFamily="34" charset="0"/>
              </a:rPr>
              <a:t>Classification Q3</a:t>
            </a:r>
            <a:endParaRPr lang="en-ZA" altLang="en-US" sz="1800" b="1" dirty="0">
              <a:solidFill>
                <a:prstClr val="black">
                  <a:lumMod val="85000"/>
                  <a:lumOff val="15000"/>
                </a:prstClr>
              </a:solidFill>
              <a:latin typeface="Arial" panose="020B0604020202020204" pitchFamily="34" charset="0"/>
              <a:cs typeface="Arial" panose="020B0604020202020204" pitchFamily="34" charset="0"/>
            </a:endParaRPr>
          </a:p>
        </p:txBody>
      </p:sp>
      <p:sp>
        <p:nvSpPr>
          <p:cNvPr id="64514" name="Slide Number Placeholder 1">
            <a:extLst>
              <a:ext uri="{FF2B5EF4-FFF2-40B4-BE49-F238E27FC236}">
                <a16:creationId xmlns:a16="http://schemas.microsoft.com/office/drawing/2014/main" xmlns="" id="{6A8850B2-214E-454A-941E-89B81787AAE7}"/>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9731AA6B-E8CB-4F59-A2FC-83411554546D}" type="slidenum">
              <a:rPr lang="en-US" altLang="en-US" sz="1200">
                <a:solidFill>
                  <a:srgbClr val="898989"/>
                </a:solidFill>
              </a:rPr>
              <a:pPr/>
              <a:t>45</a:t>
            </a:fld>
            <a:endParaRPr lang="en-US" altLang="en-US" sz="1200">
              <a:solidFill>
                <a:srgbClr val="898989"/>
              </a:solidFill>
            </a:endParaRPr>
          </a:p>
        </p:txBody>
      </p:sp>
      <p:pic>
        <p:nvPicPr>
          <p:cNvPr id="64515" name="Picture 5">
            <a:hlinkClick r:id="rId2" action="ppaction://hlinksldjump"/>
            <a:extLst>
              <a:ext uri="{FF2B5EF4-FFF2-40B4-BE49-F238E27FC236}">
                <a16:creationId xmlns:a16="http://schemas.microsoft.com/office/drawing/2014/main" xmlns="" id="{BE732473-8FCE-4210-8FE4-D593CF52B3D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230188"/>
            <a:ext cx="1981200" cy="7524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4" name="Table 3">
            <a:extLst>
              <a:ext uri="{FF2B5EF4-FFF2-40B4-BE49-F238E27FC236}">
                <a16:creationId xmlns:a16="http://schemas.microsoft.com/office/drawing/2014/main" xmlns="" id="{E13BB149-67E7-4103-A5D6-B591F2527987}"/>
              </a:ext>
            </a:extLst>
          </p:cNvPr>
          <p:cNvGraphicFramePr>
            <a:graphicFrameLocks noGrp="1"/>
          </p:cNvGraphicFramePr>
          <p:nvPr/>
        </p:nvGraphicFramePr>
        <p:xfrm>
          <a:off x="457200" y="1306513"/>
          <a:ext cx="8229600" cy="3482975"/>
        </p:xfrm>
        <a:graphic>
          <a:graphicData uri="http://schemas.openxmlformats.org/drawingml/2006/table">
            <a:tbl>
              <a:tblPr/>
              <a:tblGrid>
                <a:gridCol w="2474913">
                  <a:extLst>
                    <a:ext uri="{9D8B030D-6E8A-4147-A177-3AD203B41FA5}">
                      <a16:colId xmlns:a16="http://schemas.microsoft.com/office/drawing/2014/main" xmlns="" val="1192631481"/>
                    </a:ext>
                  </a:extLst>
                </a:gridCol>
                <a:gridCol w="982662">
                  <a:extLst>
                    <a:ext uri="{9D8B030D-6E8A-4147-A177-3AD203B41FA5}">
                      <a16:colId xmlns:a16="http://schemas.microsoft.com/office/drawing/2014/main" xmlns="" val="1497344952"/>
                    </a:ext>
                  </a:extLst>
                </a:gridCol>
                <a:gridCol w="981075">
                  <a:extLst>
                    <a:ext uri="{9D8B030D-6E8A-4147-A177-3AD203B41FA5}">
                      <a16:colId xmlns:a16="http://schemas.microsoft.com/office/drawing/2014/main" xmlns="" val="4260925997"/>
                    </a:ext>
                  </a:extLst>
                </a:gridCol>
                <a:gridCol w="981075">
                  <a:extLst>
                    <a:ext uri="{9D8B030D-6E8A-4147-A177-3AD203B41FA5}">
                      <a16:colId xmlns:a16="http://schemas.microsoft.com/office/drawing/2014/main" xmlns="" val="975945487"/>
                    </a:ext>
                  </a:extLst>
                </a:gridCol>
                <a:gridCol w="981075">
                  <a:extLst>
                    <a:ext uri="{9D8B030D-6E8A-4147-A177-3AD203B41FA5}">
                      <a16:colId xmlns:a16="http://schemas.microsoft.com/office/drawing/2014/main" xmlns="" val="239295126"/>
                    </a:ext>
                  </a:extLst>
                </a:gridCol>
                <a:gridCol w="881063">
                  <a:extLst>
                    <a:ext uri="{9D8B030D-6E8A-4147-A177-3AD203B41FA5}">
                      <a16:colId xmlns:a16="http://schemas.microsoft.com/office/drawing/2014/main" xmlns="" val="1729412131"/>
                    </a:ext>
                  </a:extLst>
                </a:gridCol>
                <a:gridCol w="947737">
                  <a:extLst>
                    <a:ext uri="{9D8B030D-6E8A-4147-A177-3AD203B41FA5}">
                      <a16:colId xmlns:a16="http://schemas.microsoft.com/office/drawing/2014/main" xmlns="" val="4231035283"/>
                    </a:ext>
                  </a:extLst>
                </a:gridCol>
              </a:tblGrid>
              <a:tr h="7381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 Economic Classification</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Original Budget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Fund shifts and Virements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0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Shifting of funds between votes</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Declared  </a:t>
                      </a:r>
                      <a:b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b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unspent funds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Total Adjustments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Adjusted budget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1720675540"/>
                  </a:ext>
                </a:extLst>
              </a:tr>
              <a:tr h="2809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R'000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321806140"/>
                  </a:ext>
                </a:extLst>
              </a:tr>
              <a:tr h="2714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Compensation of Employees</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534 709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(29 779)</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(29 779)</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504 930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48008856"/>
                  </a:ext>
                </a:extLst>
              </a:tr>
              <a:tr h="2714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Goods and Services </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913 501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(4 010)</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(4 010)</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909 491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86250525"/>
                  </a:ext>
                </a:extLst>
              </a:tr>
              <a:tr h="2809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Transfers &amp; Subsidies</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62 740 967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6691" marT="669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(20 000)</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40 733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62 781 700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32793488"/>
                  </a:ext>
                </a:extLst>
              </a:tr>
              <a:tr h="271463">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Machinery and Equipment</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5 000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4 010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4 010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9 010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93633077"/>
                  </a:ext>
                </a:extLst>
              </a:tr>
              <a:tr h="2809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Payment for financial assets</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8037620"/>
                  </a:ext>
                </a:extLst>
              </a:tr>
              <a:tr h="2809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64 194 177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(49 779)</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10 954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64 205 131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3627276449"/>
                  </a:ext>
                </a:extLst>
              </a:tr>
              <a:tr h="53022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Direct charge: International Oil Pollution Compensation Fund</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10 424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59422474"/>
                  </a:ext>
                </a:extLst>
              </a:tr>
              <a:tr h="280988">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Department</a:t>
                      </a:r>
                    </a:p>
                  </a:txBody>
                  <a:tcPr marL="6691" marR="6691"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64 204 601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60 733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        (49 779)</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10 954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rtl="0" eaLnBrk="1" fontAlgn="ctr" latinLnBrk="0" hangingPunct="1">
                        <a:lnSpc>
                          <a:spcPct val="100000"/>
                        </a:lnSpc>
                        <a:spcBef>
                          <a:spcPct val="0"/>
                        </a:spcBef>
                        <a:spcAft>
                          <a:spcPct val="0"/>
                        </a:spcAft>
                        <a:buClrTx/>
                        <a:buSzTx/>
                        <a:buFontTx/>
                        <a:buNone/>
                        <a:tabLst/>
                      </a:pPr>
                      <a:r>
                        <a:rPr kumimoji="0" lang="en-ZA" altLang="en-US" sz="11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64 215 555 </a:t>
                      </a:r>
                    </a:p>
                  </a:txBody>
                  <a:tcPr marL="6691" marR="80289" marT="669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E4D6"/>
                    </a:solidFill>
                  </a:tcPr>
                </a:tc>
                <a:extLst>
                  <a:ext uri="{0D108BD9-81ED-4DB2-BD59-A6C34878D82A}">
                    <a16:rowId xmlns:a16="http://schemas.microsoft.com/office/drawing/2014/main" xmlns="" val="2349675334"/>
                  </a:ext>
                </a:extLst>
              </a:tr>
            </a:tbl>
          </a:graphicData>
        </a:graphic>
      </p:graphicFrame>
      <p:sp>
        <p:nvSpPr>
          <p:cNvPr id="7" name="Title 1">
            <a:extLst>
              <a:ext uri="{FF2B5EF4-FFF2-40B4-BE49-F238E27FC236}">
                <a16:creationId xmlns:a16="http://schemas.microsoft.com/office/drawing/2014/main" xmlns="" id="{808AC500-1B6F-461F-90DF-5A032358D1D1}"/>
              </a:ext>
            </a:extLst>
          </p:cNvPr>
          <p:cNvSpPr txBox="1">
            <a:spLocks/>
          </p:cNvSpPr>
          <p:nvPr/>
        </p:nvSpPr>
        <p:spPr>
          <a:xfrm>
            <a:off x="425450" y="4964113"/>
            <a:ext cx="8261350" cy="1535112"/>
          </a:xfrm>
          <a:prstGeom prst="rect">
            <a:avLst/>
          </a:prstGeom>
          <a:ln/>
        </p:spPr>
        <p:style>
          <a:lnRef idx="2">
            <a:schemeClr val="accent6"/>
          </a:lnRef>
          <a:fillRef idx="1">
            <a:schemeClr val="lt1"/>
          </a:fillRef>
          <a:effectRef idx="0">
            <a:schemeClr val="accent6"/>
          </a:effectRef>
          <a:fontRef idx="minor">
            <a:schemeClr val="dk1"/>
          </a:fontRef>
        </p:style>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R60.7 million transferred from the Department of Cooperative Governance and Traditional Affairs for the Provincial Roads Maintenance Grant: Disaster relief component to address roads damaged during floods in Eastern Cape.</a:t>
            </a:r>
          </a:p>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R29.8 million declared unspent funds on compensation of employees.</a:t>
            </a:r>
          </a:p>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R20 million declared unspent funds on taxi recapitalisation programme.</a:t>
            </a:r>
          </a:p>
          <a:p>
            <a:pPr marL="285750" indent="-285750" algn="just">
              <a:buFont typeface="Arial" pitchFamily="34" charset="0"/>
              <a:buChar char="•"/>
              <a:defRPr/>
            </a:pPr>
            <a:r>
              <a:rPr lang="en-ZA" altLang="en-US" sz="1400" b="1" dirty="0">
                <a:solidFill>
                  <a:prstClr val="black">
                    <a:lumMod val="85000"/>
                    <a:lumOff val="15000"/>
                  </a:prstClr>
                </a:solidFill>
                <a:latin typeface="Arial" panose="020B0604020202020204" pitchFamily="34" charset="0"/>
                <a:cs typeface="Arial" panose="020B0604020202020204" pitchFamily="34" charset="0"/>
              </a:rPr>
              <a:t>R4 million shifted from savings on goods and services to machinery and equipment.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a:extLst>
              <a:ext uri="{FF2B5EF4-FFF2-40B4-BE49-F238E27FC236}">
                <a16:creationId xmlns:a16="http://schemas.microsoft.com/office/drawing/2014/main" xmlns="" id="{41D7A77B-011D-43D1-89C6-3DFAFA05968E}"/>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63550"/>
            <a:ext cx="8985250" cy="634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Slide Number Placeholder 1">
            <a:extLst>
              <a:ext uri="{FF2B5EF4-FFF2-40B4-BE49-F238E27FC236}">
                <a16:creationId xmlns:a16="http://schemas.microsoft.com/office/drawing/2014/main" xmlns="" id="{52C30DE7-1EB8-4AA6-AF09-2C31796D0E59}"/>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ACECCFEA-1DA2-41E2-9CD3-E011BAE5C1AD}" type="slidenum">
              <a:rPr lang="en-US" altLang="en-US" sz="1200">
                <a:solidFill>
                  <a:srgbClr val="898989"/>
                </a:solidFill>
              </a:rPr>
              <a:pPr/>
              <a:t>46</a:t>
            </a:fld>
            <a:endParaRPr lang="en-US" altLang="en-US" sz="1200">
              <a:solidFill>
                <a:srgbClr val="898989"/>
              </a:solidFill>
            </a:endParaRPr>
          </a:p>
        </p:txBody>
      </p:sp>
      <p:sp>
        <p:nvSpPr>
          <p:cNvPr id="65539" name="Rectangle 2">
            <a:extLst>
              <a:ext uri="{FF2B5EF4-FFF2-40B4-BE49-F238E27FC236}">
                <a16:creationId xmlns:a16="http://schemas.microsoft.com/office/drawing/2014/main" xmlns="" id="{FF3C8453-B1B7-4D01-896A-841834D96027}"/>
              </a:ext>
            </a:extLst>
          </p:cNvPr>
          <p:cNvSpPr>
            <a:spLocks noChangeArrowheads="1"/>
          </p:cNvSpPr>
          <p:nvPr/>
        </p:nvSpPr>
        <p:spPr bwMode="auto">
          <a:xfrm>
            <a:off x="3124200" y="2895600"/>
            <a:ext cx="36131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GB" altLang="en-US" sz="5400" b="1">
                <a:latin typeface="Arial" panose="020B0604020202020204" pitchFamily="34" charset="0"/>
              </a:rPr>
              <a:t>Thank you</a:t>
            </a:r>
            <a:endParaRPr lang="en-US" altLang="en-US" sz="5400" b="1">
              <a:latin typeface="Arial" panose="020B0604020202020204" pitchFamily="34" charset="0"/>
            </a:endParaRPr>
          </a:p>
        </p:txBody>
      </p:sp>
      <p:pic>
        <p:nvPicPr>
          <p:cNvPr id="65540" name="Picture 5">
            <a:extLst>
              <a:ext uri="{FF2B5EF4-FFF2-40B4-BE49-F238E27FC236}">
                <a16:creationId xmlns:a16="http://schemas.microsoft.com/office/drawing/2014/main" xmlns="" id="{3CFE9BBF-1188-4A95-86CB-EF9B34449F46}"/>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7600" y="5994400"/>
            <a:ext cx="80645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xmlns="" id="{D3A19951-30E7-4E88-B902-6BBF6ED7E0B2}"/>
              </a:ext>
            </a:extLst>
          </p:cNvPr>
          <p:cNvSpPr>
            <a:spLocks noGrp="1"/>
          </p:cNvSpPr>
          <p:nvPr>
            <p:ph idx="1"/>
          </p:nvPr>
        </p:nvSpPr>
        <p:spPr>
          <a:xfrm>
            <a:off x="457200" y="1295400"/>
            <a:ext cx="8229600" cy="4830763"/>
          </a:xfrm>
        </p:spPr>
        <p:txBody>
          <a:bodyPr rtlCol="0">
            <a:normAutofit/>
          </a:bodyPr>
          <a:lstStyle/>
          <a:p>
            <a:pPr eaLnBrk="1" fontAlgn="auto" hangingPunct="1">
              <a:spcAft>
                <a:spcPts val="0"/>
              </a:spcAft>
              <a:buFontTx/>
              <a:buNone/>
              <a:defRPr/>
            </a:pPr>
            <a:endParaRPr lang="en-US" sz="2400" dirty="0">
              <a:cs typeface="ＭＳ Ｐゴシック" charset="0"/>
            </a:endParaRPr>
          </a:p>
          <a:p>
            <a:pPr marL="107950" indent="0" eaLnBrk="1" fontAlgn="auto" hangingPunct="1">
              <a:spcAft>
                <a:spcPts val="0"/>
              </a:spcAft>
              <a:buFont typeface="Arial"/>
              <a:buChar char="•"/>
              <a:defRPr/>
            </a:pPr>
            <a:endParaRPr lang="en-US" dirty="0">
              <a:ea typeface="ＭＳ Ｐゴシック" pitchFamily="34" charset="-128"/>
              <a:cs typeface="ＭＳ Ｐゴシック" charset="0"/>
            </a:endParaRPr>
          </a:p>
        </p:txBody>
      </p:sp>
      <p:sp>
        <p:nvSpPr>
          <p:cNvPr id="20482" name="Title 2">
            <a:extLst>
              <a:ext uri="{FF2B5EF4-FFF2-40B4-BE49-F238E27FC236}">
                <a16:creationId xmlns:a16="http://schemas.microsoft.com/office/drawing/2014/main" xmlns="" id="{55CE7433-5273-47C9-8A03-F3EB0B3B51FA}"/>
              </a:ext>
            </a:extLst>
          </p:cNvPr>
          <p:cNvSpPr>
            <a:spLocks noGrp="1"/>
          </p:cNvSpPr>
          <p:nvPr>
            <p:ph type="title"/>
          </p:nvPr>
        </p:nvSpPr>
        <p:spPr>
          <a:xfrm>
            <a:off x="228600" y="109538"/>
            <a:ext cx="6553200" cy="957262"/>
          </a:xfrm>
        </p:spPr>
        <p:txBody>
          <a:bodyPr rtlCol="0">
            <a:normAutofit fontScale="90000"/>
          </a:bodyPr>
          <a:lstStyle/>
          <a:p>
            <a:pPr eaLnBrk="1" fontAlgn="auto" hangingPunct="1">
              <a:spcAft>
                <a:spcPts val="0"/>
              </a:spcAft>
              <a:defRPr/>
            </a:pPr>
            <a:r>
              <a:rPr lang="en-US" sz="3200" b="1" dirty="0">
                <a:latin typeface="Arial" charset="0"/>
                <a:ea typeface="MS PGothic" charset="0"/>
                <a:cs typeface="+mj-cs"/>
              </a:rPr>
              <a:t>Quarter 03 Analysis Per Programme</a:t>
            </a:r>
          </a:p>
        </p:txBody>
      </p:sp>
      <p:pic>
        <p:nvPicPr>
          <p:cNvPr id="20483" name="Picture 5">
            <a:hlinkClick r:id="rId3" action="ppaction://hlinksldjump"/>
            <a:extLst>
              <a:ext uri="{FF2B5EF4-FFF2-40B4-BE49-F238E27FC236}">
                <a16:creationId xmlns:a16="http://schemas.microsoft.com/office/drawing/2014/main" xmlns="" id="{CAE162C1-BD43-41BB-AC7B-624892CA8A9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0484" name="Picture 15">
            <a:extLst>
              <a:ext uri="{FF2B5EF4-FFF2-40B4-BE49-F238E27FC236}">
                <a16:creationId xmlns:a16="http://schemas.microsoft.com/office/drawing/2014/main" xmlns="" id="{13173C4A-21ED-4DEA-8F31-E2B0422B78B4}"/>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540625" y="6188075"/>
            <a:ext cx="72072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5" name="Slide Number Placeholder 2">
            <a:extLst>
              <a:ext uri="{FF2B5EF4-FFF2-40B4-BE49-F238E27FC236}">
                <a16:creationId xmlns:a16="http://schemas.microsoft.com/office/drawing/2014/main" xmlns="" id="{3C8648AC-B075-4A60-88E7-145378D8FF5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8A8B050C-11E6-4AC7-9981-0755F5A059A1}" type="slidenum">
              <a:rPr lang="en-US" altLang="en-US" sz="1200">
                <a:solidFill>
                  <a:srgbClr val="898989"/>
                </a:solidFill>
              </a:rPr>
              <a:pPr/>
              <a:t>5</a:t>
            </a:fld>
            <a:endParaRPr lang="en-US" altLang="en-US" sz="1200">
              <a:solidFill>
                <a:srgbClr val="898989"/>
              </a:solidFill>
            </a:endParaRPr>
          </a:p>
        </p:txBody>
      </p:sp>
      <p:graphicFrame>
        <p:nvGraphicFramePr>
          <p:cNvPr id="8" name="Table 7">
            <a:extLst>
              <a:ext uri="{FF2B5EF4-FFF2-40B4-BE49-F238E27FC236}">
                <a16:creationId xmlns:a16="http://schemas.microsoft.com/office/drawing/2014/main" xmlns="" id="{B0433946-C821-4D3E-A0A5-4592AE53199A}"/>
              </a:ext>
            </a:extLst>
          </p:cNvPr>
          <p:cNvGraphicFramePr>
            <a:graphicFrameLocks noGrp="1"/>
          </p:cNvGraphicFramePr>
          <p:nvPr/>
        </p:nvGraphicFramePr>
        <p:xfrm>
          <a:off x="457200" y="1158875"/>
          <a:ext cx="8305800" cy="4943475"/>
        </p:xfrm>
        <a:graphic>
          <a:graphicData uri="http://schemas.openxmlformats.org/drawingml/2006/table">
            <a:tbl>
              <a:tblPr/>
              <a:tblGrid>
                <a:gridCol w="2098675">
                  <a:extLst>
                    <a:ext uri="{9D8B030D-6E8A-4147-A177-3AD203B41FA5}">
                      <a16:colId xmlns:a16="http://schemas.microsoft.com/office/drawing/2014/main" xmlns="" val="480432933"/>
                    </a:ext>
                  </a:extLst>
                </a:gridCol>
                <a:gridCol w="1279525">
                  <a:extLst>
                    <a:ext uri="{9D8B030D-6E8A-4147-A177-3AD203B41FA5}">
                      <a16:colId xmlns:a16="http://schemas.microsoft.com/office/drawing/2014/main" xmlns="" val="18184673"/>
                    </a:ext>
                  </a:extLst>
                </a:gridCol>
                <a:gridCol w="1643063">
                  <a:extLst>
                    <a:ext uri="{9D8B030D-6E8A-4147-A177-3AD203B41FA5}">
                      <a16:colId xmlns:a16="http://schemas.microsoft.com/office/drawing/2014/main" xmlns="" val="543165346"/>
                    </a:ext>
                  </a:extLst>
                </a:gridCol>
                <a:gridCol w="1641475">
                  <a:extLst>
                    <a:ext uri="{9D8B030D-6E8A-4147-A177-3AD203B41FA5}">
                      <a16:colId xmlns:a16="http://schemas.microsoft.com/office/drawing/2014/main" xmlns="" val="3204942073"/>
                    </a:ext>
                  </a:extLst>
                </a:gridCol>
                <a:gridCol w="1643062">
                  <a:extLst>
                    <a:ext uri="{9D8B030D-6E8A-4147-A177-3AD203B41FA5}">
                      <a16:colId xmlns:a16="http://schemas.microsoft.com/office/drawing/2014/main" xmlns="" val="2424908659"/>
                    </a:ext>
                  </a:extLst>
                </a:gridCol>
              </a:tblGrid>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PROGRAMME</a:t>
                      </a:r>
                      <a:endParaRPr kumimoji="0" lang="en-US" altLang="en-US" sz="1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NUMBER OF Q3 TARGETS</a:t>
                      </a:r>
                      <a:endParaRPr kumimoji="0" lang="en-US" altLang="en-US" sz="1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TARGETS ACHIEVED</a:t>
                      </a:r>
                      <a:endParaRPr kumimoji="0" lang="en-US" altLang="en-US" sz="1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NUMBER OF TARGETS NOT ACHIEVED</a:t>
                      </a:r>
                      <a:endParaRPr kumimoji="0" lang="en-US" altLang="en-US" sz="1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PERFORMANCE LEVEL</a:t>
                      </a:r>
                      <a:endParaRPr kumimoji="0" lang="en-US" altLang="en-US" sz="1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2730643534"/>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ADMINISTRATION (ODG, COO, CFO)</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100%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2769235136"/>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INTEGRATED TRANSPORT PLANNING</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3</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1</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75%</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3145243650"/>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RAIL TRANSPORT</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2</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100%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518598436"/>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ROAD TRANSPORT</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1</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80%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298303634"/>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CIVIL AVIATION</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3</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100%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591344172"/>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MARITIME TRANSPORT</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2</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33%</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359158415"/>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PUBLIC TRANSPORT</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2</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0"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1</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67%</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3955305907"/>
                  </a:ext>
                </a:extLst>
              </a:tr>
              <a:tr h="549275">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a:t>
                      </a:r>
                      <a:endParaRPr kumimoji="0" lang="en-US" altLang="en-US" sz="12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27</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20</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FF0000"/>
                          </a:solidFill>
                          <a:effectLst/>
                          <a:latin typeface="Arial" panose="020B0604020202020204" pitchFamily="34" charset="0"/>
                          <a:ea typeface="ＭＳ Ｐゴシック" panose="020B0600070205080204" pitchFamily="34" charset="-128"/>
                        </a:rPr>
                        <a:t>7</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ZA" altLang="en-US" sz="1200" b="1" i="0" u="none" strike="noStrike" cap="none" normalizeH="0" baseline="0">
                          <a:ln>
                            <a:noFill/>
                          </a:ln>
                          <a:solidFill>
                            <a:srgbClr val="008000"/>
                          </a:solidFill>
                          <a:effectLst/>
                          <a:latin typeface="Arial" panose="020B0604020202020204" pitchFamily="34" charset="0"/>
                          <a:ea typeface="ＭＳ Ｐゴシック" panose="020B0600070205080204" pitchFamily="34" charset="-128"/>
                        </a:rPr>
                        <a:t>74%</a:t>
                      </a:r>
                      <a:endParaRPr kumimoji="0" lang="en-ZA" altLang="en-US" sz="12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2648647009"/>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a:hlinkClick r:id="rId2" action="ppaction://hlinksldjump"/>
            <a:extLst>
              <a:ext uri="{FF2B5EF4-FFF2-40B4-BE49-F238E27FC236}">
                <a16:creationId xmlns:a16="http://schemas.microsoft.com/office/drawing/2014/main" xmlns="" id="{0A6BA35B-77C2-45C1-945C-935970542D3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0" y="152400"/>
            <a:ext cx="21336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2530" name="Title 1">
            <a:extLst>
              <a:ext uri="{FF2B5EF4-FFF2-40B4-BE49-F238E27FC236}">
                <a16:creationId xmlns:a16="http://schemas.microsoft.com/office/drawing/2014/main" xmlns="" id="{C2964742-E878-4DE8-8E91-61A32C0E973C}"/>
              </a:ext>
            </a:extLst>
          </p:cNvPr>
          <p:cNvSpPr>
            <a:spLocks noGrp="1"/>
          </p:cNvSpPr>
          <p:nvPr>
            <p:ph type="title"/>
          </p:nvPr>
        </p:nvSpPr>
        <p:spPr>
          <a:xfrm>
            <a:off x="0" y="169863"/>
            <a:ext cx="6858000" cy="731837"/>
          </a:xfrm>
        </p:spPr>
        <p:txBody>
          <a:bodyPr/>
          <a:lstStyle/>
          <a:p>
            <a:r>
              <a:rPr lang="en-US" altLang="en-US" sz="3200" b="1">
                <a:solidFill>
                  <a:srgbClr val="000000"/>
                </a:solidFill>
                <a:latin typeface="Arial" panose="020B0604020202020204" pitchFamily="34" charset="0"/>
                <a:ea typeface="ＭＳ Ｐゴシック" panose="020B0600070205080204" pitchFamily="34" charset="-128"/>
              </a:rPr>
              <a:t>Quarterly Comparative Analysis</a:t>
            </a:r>
            <a:endParaRPr lang="en-US" altLang="en-US" sz="3000">
              <a:ea typeface="ＭＳ Ｐゴシック" panose="020B0600070205080204" pitchFamily="34" charset="-128"/>
            </a:endParaRPr>
          </a:p>
        </p:txBody>
      </p:sp>
      <p:graphicFrame>
        <p:nvGraphicFramePr>
          <p:cNvPr id="8" name="Content Placeholder 7">
            <a:extLst>
              <a:ext uri="{FF2B5EF4-FFF2-40B4-BE49-F238E27FC236}">
                <a16:creationId xmlns:a16="http://schemas.microsoft.com/office/drawing/2014/main" xmlns="" id="{27C4274A-7899-4A59-8E8A-F661F2F849BB}"/>
              </a:ext>
            </a:extLst>
          </p:cNvPr>
          <p:cNvGraphicFramePr>
            <a:graphicFrameLocks noGrp="1"/>
          </p:cNvGraphicFramePr>
          <p:nvPr>
            <p:ph idx="1"/>
          </p:nvPr>
        </p:nvGraphicFramePr>
        <p:xfrm>
          <a:off x="395288" y="1422400"/>
          <a:ext cx="8596311" cy="4410077"/>
        </p:xfrm>
        <a:graphic>
          <a:graphicData uri="http://schemas.openxmlformats.org/drawingml/2006/table">
            <a:tbl>
              <a:tblPr firstRow="1" bandRow="1">
                <a:tableStyleId>{5C22544A-7EE6-4342-B048-85BDC9FD1C3A}</a:tableStyleId>
              </a:tblPr>
              <a:tblGrid>
                <a:gridCol w="3201252">
                  <a:extLst>
                    <a:ext uri="{9D8B030D-6E8A-4147-A177-3AD203B41FA5}">
                      <a16:colId xmlns:a16="http://schemas.microsoft.com/office/drawing/2014/main" xmlns="" val="20000"/>
                    </a:ext>
                  </a:extLst>
                </a:gridCol>
                <a:gridCol w="1775559">
                  <a:extLst>
                    <a:ext uri="{9D8B030D-6E8A-4147-A177-3AD203B41FA5}">
                      <a16:colId xmlns:a16="http://schemas.microsoft.com/office/drawing/2014/main" xmlns="" val="20001"/>
                    </a:ext>
                  </a:extLst>
                </a:gridCol>
                <a:gridCol w="1809750">
                  <a:extLst>
                    <a:ext uri="{9D8B030D-6E8A-4147-A177-3AD203B41FA5}">
                      <a16:colId xmlns:a16="http://schemas.microsoft.com/office/drawing/2014/main" xmlns="" val="20002"/>
                    </a:ext>
                  </a:extLst>
                </a:gridCol>
                <a:gridCol w="1809750">
                  <a:extLst>
                    <a:ext uri="{9D8B030D-6E8A-4147-A177-3AD203B41FA5}">
                      <a16:colId xmlns:a16="http://schemas.microsoft.com/office/drawing/2014/main" xmlns="" val="20003"/>
                    </a:ext>
                  </a:extLst>
                </a:gridCol>
              </a:tblGrid>
              <a:tr h="423841">
                <a:tc>
                  <a:txBody>
                    <a:bodyPr/>
                    <a:lstStyle/>
                    <a:p>
                      <a:r>
                        <a:rPr lang="en-US" sz="1800" dirty="0">
                          <a:solidFill>
                            <a:srgbClr val="000000"/>
                          </a:solidFill>
                          <a:latin typeface="Arial" panose="020B0604020202020204" pitchFamily="34" charset="0"/>
                          <a:cs typeface="Arial" panose="020B0604020202020204" pitchFamily="34" charset="0"/>
                        </a:rPr>
                        <a:t>PROGRAMME</a:t>
                      </a:r>
                    </a:p>
                  </a:txBody>
                  <a:tcPr marL="91444" marR="91444" marT="45739" marB="45739">
                    <a:solidFill>
                      <a:schemeClr val="accent1"/>
                    </a:solidFill>
                  </a:tcPr>
                </a:tc>
                <a:tc>
                  <a:txBody>
                    <a:bodyPr/>
                    <a:lstStyle/>
                    <a:p>
                      <a:r>
                        <a:rPr lang="en-US" sz="1800" dirty="0">
                          <a:solidFill>
                            <a:srgbClr val="000000"/>
                          </a:solidFill>
                          <a:latin typeface="Arial" panose="020B0604020202020204" pitchFamily="34" charset="0"/>
                          <a:cs typeface="Arial" panose="020B0604020202020204" pitchFamily="34" charset="0"/>
                        </a:rPr>
                        <a:t>QUARTER 1</a:t>
                      </a:r>
                    </a:p>
                  </a:txBody>
                  <a:tcPr marL="91444" marR="91444" marT="45739" marB="45739">
                    <a:solidFill>
                      <a:schemeClr val="accent1"/>
                    </a:solidFill>
                  </a:tcPr>
                </a:tc>
                <a:tc>
                  <a:txBody>
                    <a:bodyPr/>
                    <a:lstStyle/>
                    <a:p>
                      <a:r>
                        <a:rPr lang="en-US" sz="1800" dirty="0">
                          <a:solidFill>
                            <a:srgbClr val="000000"/>
                          </a:solidFill>
                          <a:latin typeface="Arial" panose="020B0604020202020204" pitchFamily="34" charset="0"/>
                          <a:cs typeface="Arial" panose="020B0604020202020204" pitchFamily="34" charset="0"/>
                        </a:rPr>
                        <a:t>QUARTER</a:t>
                      </a:r>
                      <a:r>
                        <a:rPr lang="en-US" sz="1800" baseline="0" dirty="0">
                          <a:solidFill>
                            <a:srgbClr val="000000"/>
                          </a:solidFill>
                          <a:latin typeface="Arial" panose="020B0604020202020204" pitchFamily="34" charset="0"/>
                          <a:cs typeface="Arial" panose="020B0604020202020204" pitchFamily="34" charset="0"/>
                        </a:rPr>
                        <a:t> 2</a:t>
                      </a:r>
                      <a:endParaRPr lang="en-US" sz="1800" dirty="0">
                        <a:solidFill>
                          <a:srgbClr val="000000"/>
                        </a:solidFill>
                        <a:latin typeface="Arial" panose="020B0604020202020204" pitchFamily="34" charset="0"/>
                        <a:cs typeface="Arial" panose="020B0604020202020204" pitchFamily="34" charset="0"/>
                      </a:endParaRPr>
                    </a:p>
                  </a:txBody>
                  <a:tcPr marL="91444" marR="91444" marT="45739" marB="45739">
                    <a:solidFill>
                      <a:schemeClr val="accent1"/>
                    </a:solidFill>
                  </a:tcPr>
                </a:tc>
                <a:tc>
                  <a:txBody>
                    <a:bodyPr/>
                    <a:lstStyle/>
                    <a:p>
                      <a:r>
                        <a:rPr lang="en-US" sz="1800" dirty="0">
                          <a:solidFill>
                            <a:srgbClr val="000000"/>
                          </a:solidFill>
                          <a:latin typeface="Arial" panose="020B0604020202020204" pitchFamily="34" charset="0"/>
                          <a:cs typeface="Arial" panose="020B0604020202020204" pitchFamily="34" charset="0"/>
                        </a:rPr>
                        <a:t>QUARTER 3</a:t>
                      </a:r>
                    </a:p>
                  </a:txBody>
                  <a:tcPr marL="91444" marR="91444" marT="45739" marB="45739">
                    <a:solidFill>
                      <a:schemeClr val="accent1"/>
                    </a:solidFill>
                  </a:tcPr>
                </a:tc>
                <a:extLst>
                  <a:ext uri="{0D108BD9-81ED-4DB2-BD59-A6C34878D82A}">
                    <a16:rowId xmlns:a16="http://schemas.microsoft.com/office/drawing/2014/main" xmlns="" val="10000"/>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1. Administration</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100%</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1"/>
                  </a:ext>
                </a:extLst>
              </a:tr>
              <a:tr h="616793">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2. Integrated</a:t>
                      </a:r>
                      <a:r>
                        <a:rPr lang="en-US" sz="1400" b="1" baseline="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Transport Planning</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75%</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2"/>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3. Rail Transport</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100%</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3"/>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4. Road Transport</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80%</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4"/>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5. Civil Aviation</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100%</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5"/>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6. Maritime Transport</a:t>
                      </a:r>
                    </a:p>
                  </a:txBody>
                  <a:tcPr marL="91444" marR="91444" marT="45739" marB="45739"/>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FF0000"/>
                          </a:solidFill>
                          <a:effectLst/>
                          <a:latin typeface="Arial" panose="020B0604020202020204" pitchFamily="34" charset="0"/>
                          <a:ea typeface="Times New Roman" panose="02020603050405020304" pitchFamily="18" charset="0"/>
                        </a:rPr>
                        <a:t>33%</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6"/>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7. Public Transport</a:t>
                      </a:r>
                    </a:p>
                  </a:txBody>
                  <a:tcPr marL="91444" marR="91444" marT="45739" marB="45739"/>
                </a:tc>
                <a:tc>
                  <a:txBody>
                    <a:bodyPr/>
                    <a:lstStyle/>
                    <a:p>
                      <a:pPr algn="ctr">
                        <a:lnSpc>
                          <a:spcPct val="100000"/>
                        </a:lnSpc>
                        <a:spcAft>
                          <a:spcPts val="0"/>
                        </a:spcAft>
                      </a:pPr>
                      <a:r>
                        <a:rPr lang="en-ZA" sz="1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67%</a:t>
                      </a: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67%</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7"/>
                  </a:ext>
                </a:extLst>
              </a:tr>
              <a:tr h="481349">
                <a:tc>
                  <a:txBody>
                    <a:bodyPr/>
                    <a:lstStyle/>
                    <a:p>
                      <a:pPr>
                        <a:lnSpc>
                          <a:spcPct val="100000"/>
                        </a:lnSpc>
                      </a:pPr>
                      <a:r>
                        <a:rPr lang="en-US" sz="1400" b="1" dirty="0">
                          <a:solidFill>
                            <a:srgbClr val="000000"/>
                          </a:solidFill>
                          <a:latin typeface="Arial" panose="020B0604020202020204" pitchFamily="34" charset="0"/>
                          <a:cs typeface="Arial" panose="020B0604020202020204" pitchFamily="34" charset="0"/>
                        </a:rPr>
                        <a:t>8. Dept.</a:t>
                      </a:r>
                      <a:r>
                        <a:rPr lang="en-US" sz="1400" b="1" baseline="0" dirty="0">
                          <a:solidFill>
                            <a:srgbClr val="000000"/>
                          </a:solidFill>
                          <a:latin typeface="Arial" panose="020B0604020202020204" pitchFamily="34" charset="0"/>
                          <a:cs typeface="Arial" panose="020B0604020202020204" pitchFamily="34" charset="0"/>
                        </a:rPr>
                        <a:t> of Transport</a:t>
                      </a:r>
                      <a:endParaRPr lang="en-US" sz="1400" b="1" dirty="0">
                        <a:solidFill>
                          <a:srgbClr val="000000"/>
                        </a:solidFill>
                        <a:latin typeface="Arial" panose="020B0604020202020204" pitchFamily="34" charset="0"/>
                        <a:cs typeface="Arial" panose="020B0604020202020204" pitchFamily="34" charset="0"/>
                      </a:endParaRPr>
                    </a:p>
                  </a:txBody>
                  <a:tcPr marL="91444" marR="91444" marT="45739" marB="45739"/>
                </a:tc>
                <a:tc>
                  <a:txBody>
                    <a:bodyPr/>
                    <a:lstStyle/>
                    <a:p>
                      <a:pPr algn="ctr">
                        <a:lnSpc>
                          <a:spcPct val="100000"/>
                        </a:lnSpc>
                        <a:spcAft>
                          <a:spcPts val="0"/>
                        </a:spcAft>
                      </a:pPr>
                      <a:r>
                        <a:rPr lang="en-ZA" sz="16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95%</a:t>
                      </a:r>
                    </a:p>
                  </a:txBody>
                  <a:tcPr marL="68583" marR="68583" marT="0" marB="0" anchor="ctr"/>
                </a:tc>
                <a:tc>
                  <a:txBody>
                    <a:bodyPr/>
                    <a:lstStyle/>
                    <a:p>
                      <a:pPr algn="ctr">
                        <a:lnSpc>
                          <a:spcPct val="115000"/>
                        </a:lnSpc>
                        <a:spcAft>
                          <a:spcPts val="0"/>
                        </a:spcAft>
                      </a:pPr>
                      <a:r>
                        <a:rPr lang="en-ZA" sz="16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88%</a:t>
                      </a:r>
                      <a:endParaRPr lang="en-ZA"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nchor="ctr"/>
                </a:tc>
                <a:tc>
                  <a:txBody>
                    <a:bodyPr/>
                    <a:lstStyle/>
                    <a:p>
                      <a:pPr algn="ctr">
                        <a:spcAft>
                          <a:spcPts val="0"/>
                        </a:spcAft>
                      </a:pPr>
                      <a:r>
                        <a:rPr lang="en-ZA" sz="1600" b="1" dirty="0">
                          <a:solidFill>
                            <a:srgbClr val="008000"/>
                          </a:solidFill>
                          <a:effectLst/>
                          <a:latin typeface="Arial" panose="020B0604020202020204" pitchFamily="34" charset="0"/>
                          <a:ea typeface="Times New Roman" panose="02020603050405020304" pitchFamily="18" charset="0"/>
                        </a:rPr>
                        <a:t>74%</a:t>
                      </a:r>
                      <a:endParaRPr lang="en-ZA" sz="1600" dirty="0">
                        <a:effectLst/>
                        <a:latin typeface="Calibri" panose="020F0502020204030204" pitchFamily="34" charset="0"/>
                      </a:endParaRPr>
                    </a:p>
                  </a:txBody>
                  <a:tcPr marL="68583" marR="68583" marT="0" marB="0" anchor="ctr"/>
                </a:tc>
                <a:extLst>
                  <a:ext uri="{0D108BD9-81ED-4DB2-BD59-A6C34878D82A}">
                    <a16:rowId xmlns:a16="http://schemas.microsoft.com/office/drawing/2014/main" xmlns="" val="10008"/>
                  </a:ext>
                </a:extLst>
              </a:tr>
            </a:tbl>
          </a:graphicData>
        </a:graphic>
      </p:graphicFrame>
      <p:sp>
        <p:nvSpPr>
          <p:cNvPr id="22583" name="Slide Number Placeholder 2">
            <a:extLst>
              <a:ext uri="{FF2B5EF4-FFF2-40B4-BE49-F238E27FC236}">
                <a16:creationId xmlns:a16="http://schemas.microsoft.com/office/drawing/2014/main" xmlns="" id="{E8995526-3A84-4531-B5D8-FBCE26D7EB6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defTabSz="914400"/>
            <a:fld id="{13D8013B-98CB-4CEC-BDE3-90A2CA92B0BC}" type="slidenum">
              <a:rPr lang="en-US" altLang="en-US" sz="1400">
                <a:solidFill>
                  <a:srgbClr val="000000"/>
                </a:solidFill>
                <a:latin typeface="Arial" panose="020B0604020202020204" pitchFamily="34" charset="0"/>
                <a:cs typeface="Arial" panose="020B0604020202020204" pitchFamily="34" charset="0"/>
              </a:rPr>
              <a:pPr defTabSz="914400"/>
              <a:t>6</a:t>
            </a:fld>
            <a:endParaRPr lang="en-US" altLang="en-US" sz="1400">
              <a:solidFill>
                <a:srgbClr val="000000"/>
              </a:solidFill>
              <a:latin typeface="Arial" panose="020B0604020202020204" pitchFamily="34" charset="0"/>
              <a:cs typeface="Arial" panose="020B0604020202020204" pitchFamily="34" charset="0"/>
            </a:endParaRPr>
          </a:p>
        </p:txBody>
      </p:sp>
      <p:pic>
        <p:nvPicPr>
          <p:cNvPr id="22584" name="Picture 15">
            <a:extLst>
              <a:ext uri="{FF2B5EF4-FFF2-40B4-BE49-F238E27FC236}">
                <a16:creationId xmlns:a16="http://schemas.microsoft.com/office/drawing/2014/main" xmlns="" id="{2AAA0228-D3D5-456B-8EE0-8EB9D9CD556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7600" y="6156325"/>
            <a:ext cx="72072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a:extLst>
              <a:ext uri="{FF2B5EF4-FFF2-40B4-BE49-F238E27FC236}">
                <a16:creationId xmlns:a16="http://schemas.microsoft.com/office/drawing/2014/main" xmlns="" id="{CF6082E7-A30C-4666-AB26-7B7BD0487814}"/>
              </a:ext>
            </a:extLst>
          </p:cNvPr>
          <p:cNvSpPr>
            <a:spLocks noGrp="1"/>
          </p:cNvSpPr>
          <p:nvPr>
            <p:ph idx="1"/>
          </p:nvPr>
        </p:nvSpPr>
        <p:spPr>
          <a:xfrm>
            <a:off x="415925" y="1143000"/>
            <a:ext cx="8382000" cy="4830763"/>
          </a:xfrm>
        </p:spPr>
        <p:txBody>
          <a:bodyPr rtlCol="0">
            <a:normAutofit/>
          </a:bodyPr>
          <a:lstStyle/>
          <a:p>
            <a:pPr algn="just" eaLnBrk="1" fontAlgn="auto" hangingPunct="1">
              <a:spcAft>
                <a:spcPts val="0"/>
              </a:spcAft>
              <a:buFontTx/>
              <a:buNone/>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Tx/>
              <a:buNone/>
              <a:defRPr/>
            </a:pPr>
            <a:endParaRPr lang="en-ZA" sz="2000" dirty="0">
              <a:latin typeface="Arial" charset="0"/>
              <a:ea typeface="MS PGothic" charset="0"/>
              <a:cs typeface="+mn-cs"/>
            </a:endParaRPr>
          </a:p>
          <a:p>
            <a:pPr marL="0" indent="0" algn="ctr" eaLnBrk="1" fontAlgn="auto" hangingPunct="1">
              <a:spcAft>
                <a:spcPts val="0"/>
              </a:spcAft>
              <a:buFontTx/>
              <a:buNone/>
              <a:defRPr/>
            </a:pPr>
            <a:r>
              <a:rPr lang="en-US" sz="3600" b="1" dirty="0">
                <a:solidFill>
                  <a:srgbClr val="000000"/>
                </a:solidFill>
                <a:latin typeface="Arial" charset="0"/>
                <a:ea typeface="MS PGothic" charset="0"/>
                <a:cs typeface="+mn-cs"/>
              </a:rPr>
              <a:t>NOTABLE PROGRESS REPORTED</a:t>
            </a:r>
            <a:endParaRPr lang="en-ZA" sz="36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ZA" sz="2000" dirty="0">
              <a:latin typeface="Arial" charset="0"/>
              <a:ea typeface="MS PGothic" charset="0"/>
              <a:cs typeface="+mn-cs"/>
            </a:endParaRPr>
          </a:p>
          <a:p>
            <a:pPr algn="just" eaLnBrk="1" fontAlgn="auto" hangingPunct="1">
              <a:spcAft>
                <a:spcPts val="0"/>
              </a:spcAft>
              <a:buFont typeface="Arial"/>
              <a:buChar char="•"/>
              <a:defRPr/>
            </a:pPr>
            <a:endParaRPr lang="en-US" sz="2000" dirty="0">
              <a:latin typeface="Arial" charset="0"/>
              <a:ea typeface="MS PGothic" charset="0"/>
              <a:cs typeface="+mn-cs"/>
            </a:endParaRPr>
          </a:p>
          <a:p>
            <a:pPr eaLnBrk="1" fontAlgn="auto" hangingPunct="1">
              <a:spcAft>
                <a:spcPts val="0"/>
              </a:spcAft>
              <a:buFont typeface="Arial"/>
              <a:buChar char="•"/>
              <a:defRPr/>
            </a:pPr>
            <a:endParaRPr lang="en-US" sz="2000" dirty="0">
              <a:latin typeface="Arial" charset="0"/>
              <a:ea typeface="MS PGothic" charset="0"/>
              <a:cs typeface="+mn-cs"/>
            </a:endParaRPr>
          </a:p>
        </p:txBody>
      </p:sp>
      <p:pic>
        <p:nvPicPr>
          <p:cNvPr id="23554" name="Picture 5">
            <a:hlinkClick r:id="rId2" action="ppaction://hlinksldjump"/>
            <a:extLst>
              <a:ext uri="{FF2B5EF4-FFF2-40B4-BE49-F238E27FC236}">
                <a16:creationId xmlns:a16="http://schemas.microsoft.com/office/drawing/2014/main" xmlns="" id="{FEEF882F-01CA-432A-A390-1B248B2847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3555" name="Picture 6">
            <a:extLst>
              <a:ext uri="{FF2B5EF4-FFF2-40B4-BE49-F238E27FC236}">
                <a16:creationId xmlns:a16="http://schemas.microsoft.com/office/drawing/2014/main" xmlns="" id="{A532F4DD-BAFE-40DF-A7F2-A4C12DA8ABC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4425" y="5973763"/>
            <a:ext cx="84137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Slide Number Placeholder 2">
            <a:extLst>
              <a:ext uri="{FF2B5EF4-FFF2-40B4-BE49-F238E27FC236}">
                <a16:creationId xmlns:a16="http://schemas.microsoft.com/office/drawing/2014/main" xmlns="" id="{225C3259-6CA1-474F-B207-BAB2A29D978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2D917EA-3B17-4F24-8481-BC4EFAFDD727}" type="slidenum">
              <a:rPr lang="en-US" altLang="en-US" sz="1200">
                <a:solidFill>
                  <a:srgbClr val="898989"/>
                </a:solidFill>
              </a:rPr>
              <a:pPr/>
              <a:t>7</a:t>
            </a:fld>
            <a:endParaRPr lang="en-US" altLang="en-US" sz="1200">
              <a:solidFill>
                <a:srgbClr val="898989"/>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xmlns="" id="{AB8FCF2B-495F-47AD-B712-9CCF08302C86}"/>
              </a:ext>
            </a:extLst>
          </p:cNvPr>
          <p:cNvSpPr>
            <a:spLocks noGrp="1"/>
          </p:cNvSpPr>
          <p:nvPr>
            <p:ph idx="1"/>
          </p:nvPr>
        </p:nvSpPr>
        <p:spPr>
          <a:xfrm>
            <a:off x="141288" y="1093788"/>
            <a:ext cx="8621712" cy="5059362"/>
          </a:xfrm>
        </p:spPr>
        <p:txBody>
          <a:bodyPr/>
          <a:lstStyle/>
          <a:p>
            <a:pPr algn="just" eaLnBrk="1" fontAlgn="auto" hangingPunct="1">
              <a:spcAft>
                <a:spcPts val="0"/>
              </a:spcAft>
              <a:buFont typeface="Arial" charset="0"/>
              <a:buChar char="•"/>
              <a:defRPr/>
            </a:pPr>
            <a:r>
              <a:rPr lang="en-ZA" altLang="en-US" sz="1600" u="sng" dirty="0">
                <a:solidFill>
                  <a:srgbClr val="000000"/>
                </a:solidFill>
                <a:latin typeface="Arial" panose="020B0604020202020204" pitchFamily="34" charset="0"/>
                <a:ea typeface="MS PGothic" panose="020B0600070205080204" pitchFamily="34" charset="-128"/>
                <a:cs typeface="ＭＳ Ｐゴシック" charset="0"/>
              </a:rPr>
              <a:t>Three (3) Community outreach campaigns conducted:</a:t>
            </a:r>
          </a:p>
          <a:p>
            <a:pPr marL="107950" indent="0" algn="just" eaLnBrk="1" hangingPunct="1">
              <a:buFont typeface="Arial" panose="020B0604020202020204" pitchFamily="34" charset="0"/>
              <a:buNone/>
              <a:defRPr/>
            </a:pPr>
            <a:endParaRPr lang="en-ZA" altLang="en-US" sz="1400" dirty="0">
              <a:latin typeface="Arial" panose="020B0604020202020204" pitchFamily="34" charset="0"/>
              <a:ea typeface="MS PGothic" panose="020B0600070205080204" pitchFamily="34" charset="-128"/>
              <a:cs typeface="ＭＳ Ｐゴシック" charset="0"/>
            </a:endParaRPr>
          </a:p>
          <a:p>
            <a:pPr marL="793750" lvl="1" algn="just" eaLnBrk="1" hangingPunct="1">
              <a:buFont typeface="Wingdings" charset="2"/>
              <a:buChar char="ü"/>
              <a:defRPr/>
            </a:pPr>
            <a:r>
              <a:rPr lang="en-ZA" altLang="en-US" sz="1600" dirty="0">
                <a:latin typeface="Arial" panose="020B0604020202020204" pitchFamily="34" charset="0"/>
                <a:ea typeface="MS PGothic" panose="020B0600070205080204" pitchFamily="34" charset="-128"/>
                <a:cs typeface="ＭＳ Ｐゴシック" charset="0"/>
              </a:rPr>
              <a:t>Rivoni Special School (Vhembe, Limpopo) with aim of  raising a</a:t>
            </a:r>
            <a:r>
              <a:rPr lang="en-ZA" sz="1600" dirty="0">
                <a:latin typeface="Arial" panose="020B0604020202020204" pitchFamily="34" charset="0"/>
                <a:ea typeface="Calibri" panose="020F0502020204030204" pitchFamily="34" charset="0"/>
                <a:cs typeface="ＭＳ Ｐゴシック" charset="0"/>
              </a:rPr>
              <a:t>wareness on sector opportunities to learners with disabilities;</a:t>
            </a:r>
          </a:p>
          <a:p>
            <a:pPr marL="793750" lvl="1" algn="just" eaLnBrk="1" hangingPunct="1">
              <a:buFont typeface="Wingdings" charset="2"/>
              <a:buChar char="ü"/>
              <a:defRPr/>
            </a:pPr>
            <a:r>
              <a:rPr lang="en-ZA" altLang="en-US" sz="1600" dirty="0">
                <a:latin typeface="Arial" panose="020B0604020202020204" pitchFamily="34" charset="0"/>
                <a:ea typeface="MS PGothic" panose="020B0600070205080204" pitchFamily="34" charset="-128"/>
                <a:cs typeface="ＭＳ Ｐゴシック" charset="0"/>
              </a:rPr>
              <a:t>Commemoration of the 16 Days Campaign on No Violence against Woment and Children aimed at addressing gender-based violence and sexual harassment in the workplace; and</a:t>
            </a:r>
          </a:p>
          <a:p>
            <a:pPr marL="793750" lvl="1" algn="just" eaLnBrk="1" hangingPunct="1">
              <a:buFont typeface="Wingdings" charset="2"/>
              <a:buChar char="ü"/>
              <a:defRPr/>
            </a:pPr>
            <a:r>
              <a:rPr lang="en-ZA" altLang="en-US" sz="1600" dirty="0">
                <a:latin typeface="Arial" panose="020B0604020202020204" pitchFamily="34" charset="0"/>
                <a:ea typeface="MS PGothic" panose="020B0600070205080204" pitchFamily="34" charset="-128"/>
                <a:cs typeface="ＭＳ Ｐゴシック" charset="0"/>
              </a:rPr>
              <a:t>Career exhibition programme.</a:t>
            </a:r>
          </a:p>
          <a:p>
            <a:pPr marL="107950" indent="0" algn="just" eaLnBrk="1" hangingPunct="1">
              <a:buFont typeface="Arial" panose="020B0604020202020204" pitchFamily="34" charset="0"/>
              <a:buNone/>
              <a:defRPr/>
            </a:pPr>
            <a:endParaRPr lang="en-ZA" altLang="en-US" sz="1400" dirty="0">
              <a:latin typeface="Arial" panose="020B0604020202020204" pitchFamily="34" charset="0"/>
              <a:ea typeface="MS PGothic" panose="020B0600070205080204" pitchFamily="34" charset="-128"/>
              <a:cs typeface="ＭＳ Ｐゴシック" charset="0"/>
            </a:endParaRPr>
          </a:p>
          <a:p>
            <a:pPr algn="just" eaLnBrk="1" fontAlgn="auto" hangingPunct="1">
              <a:spcAft>
                <a:spcPts val="0"/>
              </a:spcAft>
              <a:buFont typeface="Arial"/>
              <a:buChar char="•"/>
              <a:defRPr/>
            </a:pPr>
            <a:r>
              <a:rPr lang="en-US" altLang="en-US" sz="1600" u="sng" dirty="0">
                <a:solidFill>
                  <a:srgbClr val="000000"/>
                </a:solidFill>
                <a:latin typeface="Arial" panose="020B0604020202020204" pitchFamily="34" charset="0"/>
                <a:ea typeface="MS PGothic" panose="020B0600070205080204" pitchFamily="34" charset="-128"/>
                <a:cs typeface="ＭＳ Ｐゴシック" charset="0"/>
              </a:rPr>
              <a:t>HRD Workplace Skills Plan and Bursaries</a:t>
            </a:r>
          </a:p>
          <a:p>
            <a:pPr marL="107950" indent="0" algn="just" eaLnBrk="1" hangingPunct="1">
              <a:buFont typeface="Arial" panose="020B0604020202020204" pitchFamily="34" charset="0"/>
              <a:buNone/>
              <a:defRPr/>
            </a:pPr>
            <a:endParaRPr lang="en-US" altLang="en-US" sz="1400" dirty="0">
              <a:solidFill>
                <a:srgbClr val="000000"/>
              </a:solidFill>
              <a:latin typeface="Arial" panose="020B0604020202020204" pitchFamily="34" charset="0"/>
              <a:ea typeface="MS PGothic" panose="020B0600070205080204" pitchFamily="34" charset="-128"/>
              <a:cs typeface="ＭＳ Ｐゴシック" charset="0"/>
            </a:endParaRPr>
          </a:p>
          <a:p>
            <a:pPr marL="793750" lvl="1" algn="just" eaLnBrk="1" hangingPunct="1">
              <a:buFont typeface="Wingdings" charset="2"/>
              <a:buChar char="ü"/>
              <a:defRPr/>
            </a:pPr>
            <a:r>
              <a:rPr lang="en-ZA" altLang="en-US" sz="1600" dirty="0">
                <a:solidFill>
                  <a:srgbClr val="000000"/>
                </a:solidFill>
                <a:latin typeface="Arial" panose="020B0604020202020204" pitchFamily="34" charset="0"/>
                <a:ea typeface="MS PGothic" panose="020B0600070205080204" pitchFamily="34" charset="-128"/>
                <a:cs typeface="ＭＳ Ｐゴシック" charset="0"/>
              </a:rPr>
              <a:t>318 staff employees trained; and </a:t>
            </a:r>
          </a:p>
          <a:p>
            <a:pPr marL="793750" lvl="1" algn="just" eaLnBrk="1" hangingPunct="1">
              <a:buFont typeface="Wingdings" charset="2"/>
              <a:buChar char="ü"/>
              <a:defRPr/>
            </a:pPr>
            <a:r>
              <a:rPr lang="en-US" altLang="en-US" sz="1600" dirty="0">
                <a:solidFill>
                  <a:srgbClr val="000000"/>
                </a:solidFill>
                <a:latin typeface="Arial" panose="020B0604020202020204" pitchFamily="34" charset="0"/>
                <a:ea typeface="MS PGothic" panose="020B0600070205080204" pitchFamily="34" charset="-128"/>
                <a:cs typeface="ＭＳ Ｐゴシック" charset="0"/>
              </a:rPr>
              <a:t>52 new bursaries recommended and a total of 147 bursaries managed. </a:t>
            </a:r>
          </a:p>
          <a:p>
            <a:pPr marL="107950" indent="0" algn="just" eaLnBrk="1" hangingPunct="1">
              <a:buFont typeface="Arial" panose="020B0604020202020204" pitchFamily="34" charset="0"/>
              <a:buNone/>
              <a:defRPr/>
            </a:pPr>
            <a:endParaRPr lang="en-US" altLang="en-US" sz="1400" dirty="0">
              <a:solidFill>
                <a:srgbClr val="000000"/>
              </a:solidFill>
              <a:latin typeface="Arial" panose="020B0604020202020204" pitchFamily="34" charset="0"/>
              <a:ea typeface="MS PGothic" panose="020B0600070205080204" pitchFamily="34" charset="-128"/>
              <a:cs typeface="ＭＳ Ｐゴシック" charset="0"/>
            </a:endParaRPr>
          </a:p>
          <a:p>
            <a:pPr algn="just" eaLnBrk="1" fontAlgn="auto" hangingPunct="1">
              <a:spcAft>
                <a:spcPts val="0"/>
              </a:spcAft>
              <a:buFont typeface="Arial"/>
              <a:buChar char="•"/>
              <a:defRPr/>
            </a:pPr>
            <a:r>
              <a:rPr lang="en-ZA"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 progress report </a:t>
            </a:r>
            <a:r>
              <a:rPr lang="en-ZA" sz="1600" dirty="0">
                <a:latin typeface="Arial" panose="020B0604020202020204" pitchFamily="34" charset="0"/>
                <a:ea typeface="Calibri" panose="020F0502020204030204" pitchFamily="34" charset="0"/>
                <a:cs typeface="Calibri" panose="020F0502020204030204" pitchFamily="34" charset="0"/>
              </a:rPr>
              <a:t>on the implementation of </a:t>
            </a:r>
            <a:r>
              <a:rPr lang="en-ZA" sz="1600" u="sng" dirty="0">
                <a:latin typeface="Arial" panose="020B0604020202020204" pitchFamily="34" charset="0"/>
                <a:ea typeface="Calibri" panose="020F0502020204030204" pitchFamily="34" charset="0"/>
                <a:cs typeface="Calibri" panose="020F0502020204030204" pitchFamily="34" charset="0"/>
              </a:rPr>
              <a:t>action plans to address audit findings</a:t>
            </a:r>
            <a:r>
              <a:rPr lang="en-ZA" sz="1600" dirty="0">
                <a:latin typeface="Arial" panose="020B0604020202020204" pitchFamily="34" charset="0"/>
                <a:ea typeface="Calibri" panose="020F0502020204030204" pitchFamily="34" charset="0"/>
                <a:cs typeface="Calibri" panose="020F0502020204030204" pitchFamily="34" charset="0"/>
              </a:rPr>
              <a:t> was drafted and tabled at the Audit Committee </a:t>
            </a:r>
          </a:p>
          <a:p>
            <a:pPr marL="0" indent="0" algn="just" eaLnBrk="1" fontAlgn="auto" hangingPunct="1">
              <a:spcAft>
                <a:spcPts val="0"/>
              </a:spcAft>
              <a:buFont typeface="Arial" panose="020B0604020202020204" pitchFamily="34" charset="0"/>
              <a:buNone/>
              <a:defRPr/>
            </a:pPr>
            <a:endPar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1" fontAlgn="auto" hangingPunct="1">
              <a:spcAft>
                <a:spcPts val="0"/>
              </a:spcAft>
              <a:buFont typeface="Arial"/>
              <a:buChar char="•"/>
              <a:defRPr/>
            </a:pPr>
            <a:r>
              <a:rPr lang="en-US"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 monitoring report on the implementation of the </a:t>
            </a:r>
            <a:r>
              <a:rPr lang="en-US" alt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Risk Management Strategy</a:t>
            </a:r>
            <a:r>
              <a:rPr lang="en-US"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was developed as targeted</a:t>
            </a:r>
            <a:endParaRPr lang="en-ZA" altLang="en-US" sz="1600" dirty="0">
              <a:solidFill>
                <a:srgbClr val="000000"/>
              </a:solidFill>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defRPr/>
            </a:pPr>
            <a:endParaRPr lang="en-ZA" altLang="en-US" sz="1700" dirty="0">
              <a:solidFill>
                <a:srgbClr val="000000"/>
              </a:solidFill>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defRPr/>
            </a:pPr>
            <a:endParaRPr lang="en-ZA" altLang="en-US" sz="1700" dirty="0">
              <a:solidFill>
                <a:srgbClr val="000000"/>
              </a:solidFill>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defRPr/>
            </a:pPr>
            <a:endParaRPr lang="en-US" altLang="en-US" sz="1700" dirty="0">
              <a:solidFill>
                <a:srgbClr val="000000"/>
              </a:solidFill>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defRPr/>
            </a:pPr>
            <a:endParaRPr lang="en-ZA" altLang="en-US" sz="1700" dirty="0">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buFont typeface="Arial" panose="020B0604020202020204" pitchFamily="34" charset="0"/>
              <a:buNone/>
              <a:defRPr/>
            </a:pPr>
            <a:endParaRPr lang="en-ZA" altLang="en-US" sz="1700" dirty="0">
              <a:latin typeface="Arial" panose="020B0604020202020204" pitchFamily="34" charset="0"/>
              <a:ea typeface="MS PGothic" panose="020B0600070205080204" pitchFamily="34" charset="-128"/>
              <a:cs typeface="ＭＳ Ｐゴシック" charset="0"/>
            </a:endParaRPr>
          </a:p>
          <a:p>
            <a:pPr marL="107950" indent="0" eaLnBrk="1" hangingPunct="1">
              <a:lnSpc>
                <a:spcPct val="80000"/>
              </a:lnSpc>
              <a:defRPr/>
            </a:pPr>
            <a:endParaRPr lang="en-ZA" altLang="en-US" sz="1700" dirty="0">
              <a:latin typeface="Arial" panose="020B0604020202020204" pitchFamily="34" charset="0"/>
              <a:ea typeface="MS PGothic" panose="020B0600070205080204" pitchFamily="34" charset="-128"/>
              <a:cs typeface="ＭＳ Ｐゴシック" charset="0"/>
            </a:endParaRPr>
          </a:p>
          <a:p>
            <a:pPr marL="107950" indent="0" algn="just" eaLnBrk="1" hangingPunct="1">
              <a:lnSpc>
                <a:spcPct val="80000"/>
              </a:lnSpc>
              <a:buFont typeface="Arial" panose="020B0604020202020204" pitchFamily="34" charset="0"/>
              <a:buNone/>
              <a:defRPr/>
            </a:pPr>
            <a:endParaRPr lang="en-ZA" altLang="en-US" sz="17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107950" indent="0" eaLnBrk="1" hangingPunct="1">
              <a:lnSpc>
                <a:spcPct val="80000"/>
              </a:lnSpc>
              <a:buFont typeface="Arial" panose="020B0604020202020204" pitchFamily="34" charset="0"/>
              <a:buNone/>
              <a:defRPr/>
            </a:pPr>
            <a:endParaRPr lang="en-US" altLang="en-US" sz="17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lvl="1" algn="just" eaLnBrk="1" hangingPunct="1">
              <a:lnSpc>
                <a:spcPct val="90000"/>
              </a:lnSpc>
              <a:buFont typeface="Arial" panose="020B0604020202020204" pitchFamily="34" charset="0"/>
              <a:buChar char="•"/>
              <a:defRPr/>
            </a:pPr>
            <a:endParaRPr lang="en-ZA" altLang="en-US" sz="1700" dirty="0">
              <a:latin typeface="Arial" panose="020B0604020202020204" pitchFamily="34" charset="0"/>
              <a:ea typeface="MS PGothic" panose="020B0600070205080204" pitchFamily="34" charset="-128"/>
              <a:cs typeface="+mn-cs"/>
            </a:endParaRPr>
          </a:p>
          <a:p>
            <a:pPr lvl="1" algn="just" eaLnBrk="1" hangingPunct="1">
              <a:lnSpc>
                <a:spcPct val="90000"/>
              </a:lnSpc>
              <a:buFont typeface="Arial" panose="020B0604020202020204" pitchFamily="34" charset="0"/>
              <a:buNone/>
              <a:defRPr/>
            </a:pPr>
            <a:endParaRPr lang="en-US" altLang="en-US" sz="1700" dirty="0">
              <a:latin typeface="Arial" panose="020B0604020202020204" pitchFamily="34" charset="0"/>
              <a:ea typeface="MS PGothic" panose="020B0600070205080204" pitchFamily="34" charset="-128"/>
              <a:cs typeface="Arial" panose="020B0604020202020204" pitchFamily="34" charset="0"/>
            </a:endParaRPr>
          </a:p>
          <a:p>
            <a:pPr lvl="1" algn="just" eaLnBrk="1" hangingPunct="1">
              <a:lnSpc>
                <a:spcPct val="90000"/>
              </a:lnSpc>
              <a:buFont typeface="Arial" panose="020B0604020202020204" pitchFamily="34" charset="0"/>
              <a:buNone/>
              <a:defRPr/>
            </a:pPr>
            <a:endParaRPr lang="en-US" altLang="en-US" sz="1700" dirty="0">
              <a:latin typeface="Arial" panose="020B0604020202020204" pitchFamily="34" charset="0"/>
              <a:ea typeface="MS PGothic" panose="020B0600070205080204" pitchFamily="34" charset="-128"/>
              <a:cs typeface="Arial" panose="020B0604020202020204" pitchFamily="34" charset="0"/>
            </a:endParaRPr>
          </a:p>
          <a:p>
            <a:pPr marL="107950" indent="0" eaLnBrk="1" hangingPunct="1">
              <a:lnSpc>
                <a:spcPct val="80000"/>
              </a:lnSpc>
              <a:buFontTx/>
              <a:buNone/>
              <a:defRPr/>
            </a:pPr>
            <a:endParaRPr lang="en-US" altLang="en-US" sz="1700" dirty="0">
              <a:latin typeface="Arial" panose="020B0604020202020204" pitchFamily="34" charset="0"/>
              <a:ea typeface="MS PGothic" panose="020B0600070205080204" pitchFamily="34" charset="-128"/>
              <a:cs typeface="Arial" panose="020B0604020202020204" pitchFamily="34" charset="0"/>
            </a:endParaRPr>
          </a:p>
        </p:txBody>
      </p:sp>
      <p:sp>
        <p:nvSpPr>
          <p:cNvPr id="24578" name="Title 2">
            <a:extLst>
              <a:ext uri="{FF2B5EF4-FFF2-40B4-BE49-F238E27FC236}">
                <a16:creationId xmlns:a16="http://schemas.microsoft.com/office/drawing/2014/main" xmlns="" id="{7E174210-BBC2-432A-89B5-AA6CCB180C57}"/>
              </a:ext>
            </a:extLst>
          </p:cNvPr>
          <p:cNvSpPr>
            <a:spLocks noGrp="1"/>
          </p:cNvSpPr>
          <p:nvPr>
            <p:ph type="title"/>
          </p:nvPr>
        </p:nvSpPr>
        <p:spPr>
          <a:xfrm>
            <a:off x="457200" y="304800"/>
            <a:ext cx="6324600" cy="762000"/>
          </a:xfrm>
        </p:spPr>
        <p:txBody>
          <a:bodyPr/>
          <a:lstStyle/>
          <a:p>
            <a:pPr eaLnBrk="1" hangingPunct="1"/>
            <a:r>
              <a:rPr lang="en-US" altLang="en-US" sz="3200" b="1">
                <a:latin typeface="Arial" panose="020B0604020202020204" pitchFamily="34" charset="0"/>
                <a:ea typeface="ＭＳ Ｐゴシック" panose="020B0600070205080204" pitchFamily="34" charset="-128"/>
              </a:rPr>
              <a:t>Programme 1: Administration</a:t>
            </a:r>
          </a:p>
        </p:txBody>
      </p:sp>
      <p:pic>
        <p:nvPicPr>
          <p:cNvPr id="24579" name="Picture 5">
            <a:hlinkClick r:id="rId3" action="ppaction://hlinksldjump"/>
            <a:extLst>
              <a:ext uri="{FF2B5EF4-FFF2-40B4-BE49-F238E27FC236}">
                <a16:creationId xmlns:a16="http://schemas.microsoft.com/office/drawing/2014/main" xmlns="" id="{018E7732-3121-4A88-A2D4-424FC2F590B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4580" name="Slide Number Placeholder 2">
            <a:extLst>
              <a:ext uri="{FF2B5EF4-FFF2-40B4-BE49-F238E27FC236}">
                <a16:creationId xmlns:a16="http://schemas.microsoft.com/office/drawing/2014/main" xmlns="" id="{F7867528-378F-4B62-B3DC-1BD15B6FED5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2D20E345-7B35-4561-95AC-05A6764F7F8F}" type="slidenum">
              <a:rPr lang="en-US" altLang="en-US" sz="1200">
                <a:solidFill>
                  <a:srgbClr val="898989"/>
                </a:solidFill>
              </a:rPr>
              <a:pPr/>
              <a:t>8</a:t>
            </a:fld>
            <a:endParaRPr lang="en-US" altLang="en-US" sz="1200">
              <a:solidFill>
                <a:srgbClr val="898989"/>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a:extLst>
              <a:ext uri="{FF2B5EF4-FFF2-40B4-BE49-F238E27FC236}">
                <a16:creationId xmlns:a16="http://schemas.microsoft.com/office/drawing/2014/main" xmlns="" id="{C74C149E-F254-43FC-83BE-DA29644EB0D6}"/>
              </a:ext>
            </a:extLst>
          </p:cNvPr>
          <p:cNvSpPr>
            <a:spLocks noGrp="1"/>
          </p:cNvSpPr>
          <p:nvPr>
            <p:ph idx="1"/>
          </p:nvPr>
        </p:nvSpPr>
        <p:spPr>
          <a:xfrm>
            <a:off x="457200" y="914400"/>
            <a:ext cx="8459788" cy="5211763"/>
          </a:xfrm>
        </p:spPr>
        <p:txBody>
          <a:bodyPr/>
          <a:lstStyle/>
          <a:p>
            <a:pPr algn="just" eaLnBrk="1" hangingPunct="1">
              <a:lnSpc>
                <a:spcPct val="120000"/>
              </a:lnSpc>
              <a:buFont typeface="Arial" panose="020B0604020202020204" pitchFamily="34" charset="0"/>
              <a:buNone/>
            </a:pPr>
            <a:endParaRPr lang="en-US"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a:lnSpc>
                <a:spcPct val="150000"/>
              </a:lnSpc>
            </a:pP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Stakeholder consultations on the </a:t>
            </a:r>
            <a:r>
              <a:rPr lang="en-ZA" altLang="en-US" sz="18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Regional Integration Framework </a:t>
            </a: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Inception Report conducted as targeted.</a:t>
            </a: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120000"/>
              </a:lnSpc>
            </a:pPr>
            <a:endParaRPr lang="en-US"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120000"/>
              </a:lnSpc>
            </a:pP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Literature review on the different roles played by stakeholders towards implementation of </a:t>
            </a:r>
            <a:r>
              <a:rPr lang="en-ZA" altLang="en-US" sz="18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Autonomous Vehicle Technology</a:t>
            </a: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 conducted as targeted</a:t>
            </a:r>
            <a:r>
              <a:rPr lang="en-US"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algn="just" eaLnBrk="1" hangingPunct="1">
              <a:lnSpc>
                <a:spcPct val="120000"/>
              </a:lnSpc>
              <a:buFont typeface="Arial" panose="020B0604020202020204" pitchFamily="34" charset="0"/>
              <a:buNone/>
            </a:pPr>
            <a:endParaRPr lang="en-US"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a:lnSpc>
                <a:spcPct val="150000"/>
              </a:lnSpc>
            </a:pP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updated </a:t>
            </a:r>
            <a:r>
              <a:rPr lang="en-ZA" altLang="en-US" sz="1800" u="sng">
                <a:solidFill>
                  <a:srgbClr val="000000"/>
                </a:solidFill>
                <a:latin typeface="Arial" panose="020B0604020202020204" pitchFamily="34" charset="0"/>
                <a:ea typeface="ＭＳ Ｐゴシック" panose="020B0600070205080204" pitchFamily="34" charset="-128"/>
                <a:cs typeface="Arial" panose="020B0604020202020204" pitchFamily="34" charset="0"/>
              </a:rPr>
              <a:t>Economic Regulation of Transport (ERT) Bill</a:t>
            </a: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 approved by Cabinet on the 20</a:t>
            </a:r>
            <a:r>
              <a:rPr lang="en-ZA" altLang="en-US" sz="1800" baseline="30000">
                <a:solidFill>
                  <a:srgbClr val="000000"/>
                </a:solidFill>
                <a:latin typeface="Arial" panose="020B0604020202020204" pitchFamily="34" charset="0"/>
                <a:ea typeface="ＭＳ Ｐゴシック" panose="020B0600070205080204" pitchFamily="34" charset="-128"/>
                <a:cs typeface="Arial" panose="020B0604020202020204" pitchFamily="34" charset="0"/>
              </a:rPr>
              <a:t>th</a:t>
            </a:r>
            <a:r>
              <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rPr>
              <a:t> November 2019. Gazette Notice of intention to introduce Bill to Parliament issued.</a:t>
            </a:r>
            <a:endParaRPr lang="en-ZA" altLang="en-US" sz="18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120000"/>
              </a:lnSpc>
            </a:pPr>
            <a:endParaRPr lang="en-US" altLang="en-US" sz="1800">
              <a:solidFill>
                <a:srgbClr val="000000"/>
              </a:solidFill>
              <a:latin typeface="Arial" panose="020B0604020202020204" pitchFamily="34" charset="0"/>
              <a:ea typeface="ＭＳ Ｐゴシック" panose="020B0600070205080204" pitchFamily="34" charset="-128"/>
            </a:endParaRPr>
          </a:p>
          <a:p>
            <a:pPr eaLnBrk="1" hangingPunct="1">
              <a:lnSpc>
                <a:spcPct val="115000"/>
              </a:lnSpc>
              <a:buFont typeface="Arial" panose="020B0604020202020204" pitchFamily="34" charset="0"/>
              <a:buNone/>
            </a:pPr>
            <a:endParaRPr lang="en-ZA" altLang="en-US" sz="180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lnSpc>
                <a:spcPct val="120000"/>
              </a:lnSpc>
              <a:buFont typeface="Arial" panose="020B0604020202020204" pitchFamily="34" charset="0"/>
              <a:buNone/>
            </a:pPr>
            <a:endParaRPr lang="en-ZA" altLang="en-US" sz="20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buFont typeface="Arial" panose="020B0604020202020204" pitchFamily="34" charset="0"/>
              <a:buNone/>
            </a:pPr>
            <a:endParaRPr lang="en-ZA" altLang="en-US" sz="20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buFont typeface="Arial" panose="020B0604020202020204" pitchFamily="34" charset="0"/>
              <a:buNone/>
            </a:pPr>
            <a:endParaRPr lang="en-ZA" altLang="en-US" sz="20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ZA" altLang="en-US" sz="2000">
              <a:latin typeface="Arial" panose="020B0604020202020204" pitchFamily="34" charset="0"/>
              <a:ea typeface="ＭＳ Ｐゴシック" panose="020B0600070205080204" pitchFamily="34" charset="-128"/>
              <a:cs typeface="Arial" panose="020B0604020202020204" pitchFamily="34" charset="0"/>
            </a:endParaRPr>
          </a:p>
          <a:p>
            <a:pPr algn="just" eaLnBrk="1" hangingPunct="1"/>
            <a:endParaRPr lang="en-ZA" altLang="en-US" sz="100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6" name="Title 2">
            <a:extLst>
              <a:ext uri="{FF2B5EF4-FFF2-40B4-BE49-F238E27FC236}">
                <a16:creationId xmlns:a16="http://schemas.microsoft.com/office/drawing/2014/main" xmlns="" id="{2F768ECA-E355-43D1-9A03-ADE6249A8EC2}"/>
              </a:ext>
            </a:extLst>
          </p:cNvPr>
          <p:cNvSpPr>
            <a:spLocks noGrp="1"/>
          </p:cNvSpPr>
          <p:nvPr>
            <p:ph type="title"/>
          </p:nvPr>
        </p:nvSpPr>
        <p:spPr>
          <a:xfrm>
            <a:off x="457200" y="304800"/>
            <a:ext cx="6324600" cy="762000"/>
          </a:xfrm>
        </p:spPr>
        <p:txBody>
          <a:bodyPr/>
          <a:lstStyle/>
          <a:p>
            <a:pPr eaLnBrk="1" hangingPunct="1"/>
            <a:r>
              <a:rPr lang="en-US" altLang="en-US" sz="3200" b="1">
                <a:latin typeface="Arial" panose="020B0604020202020204" pitchFamily="34" charset="0"/>
                <a:ea typeface="ＭＳ Ｐゴシック" panose="020B0600070205080204" pitchFamily="34" charset="-128"/>
              </a:rPr>
              <a:t>Programme 2: ITP</a:t>
            </a:r>
          </a:p>
        </p:txBody>
      </p:sp>
      <p:pic>
        <p:nvPicPr>
          <p:cNvPr id="26627" name="Picture 5">
            <a:hlinkClick r:id="rId2" action="ppaction://hlinksldjump"/>
            <a:extLst>
              <a:ext uri="{FF2B5EF4-FFF2-40B4-BE49-F238E27FC236}">
                <a16:creationId xmlns:a16="http://schemas.microsoft.com/office/drawing/2014/main" xmlns="" id="{E99E2D8A-FFC6-439E-9439-0F70361887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1800" y="304800"/>
            <a:ext cx="1981200" cy="7524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26628" name="Picture 5">
            <a:extLst>
              <a:ext uri="{FF2B5EF4-FFF2-40B4-BE49-F238E27FC236}">
                <a16:creationId xmlns:a16="http://schemas.microsoft.com/office/drawing/2014/main" xmlns="" id="{3AC6FBB0-D6AD-4CDD-9A6F-280DE65ADEAC}"/>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31100" y="5930900"/>
            <a:ext cx="809625"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Slide Number Placeholder 2">
            <a:extLst>
              <a:ext uri="{FF2B5EF4-FFF2-40B4-BE49-F238E27FC236}">
                <a16:creationId xmlns:a16="http://schemas.microsoft.com/office/drawing/2014/main" xmlns="" id="{9B40E70D-E69F-46AD-B7A4-23926C19A7AE}"/>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FDFDFFCA-766F-449D-9EA6-209EF260CC8C}" type="slidenum">
              <a:rPr lang="en-US" altLang="en-US" sz="1200">
                <a:solidFill>
                  <a:srgbClr val="898989"/>
                </a:solidFill>
              </a:rPr>
              <a:pPr/>
              <a:t>9</a:t>
            </a:fld>
            <a:endParaRPr lang="en-US" altLang="en-US" sz="1200">
              <a:solidFill>
                <a:srgbClr val="898989"/>
              </a:solidFill>
            </a:endParaRP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4835</TotalTime>
  <Words>4813</Words>
  <Application>Microsoft Office PowerPoint</Application>
  <PresentationFormat>On-screen Show (4:3)</PresentationFormat>
  <Paragraphs>1478</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Contents</vt:lpstr>
      <vt:lpstr>Q3 Performance Overview</vt:lpstr>
      <vt:lpstr>Quarter 03 Overall Performance</vt:lpstr>
      <vt:lpstr>Quarter 03 Analysis Per Programme</vt:lpstr>
      <vt:lpstr>Quarterly Comparative Analysis</vt:lpstr>
      <vt:lpstr>Slide 7</vt:lpstr>
      <vt:lpstr>Programme 1: Administration</vt:lpstr>
      <vt:lpstr>Programme 2: ITP</vt:lpstr>
      <vt:lpstr>Programme 3: Rail Transport</vt:lpstr>
      <vt:lpstr>Programme 4: Road Transport</vt:lpstr>
      <vt:lpstr>Programme 4: Road Transport</vt:lpstr>
      <vt:lpstr>Programme 5: Civil Aviation</vt:lpstr>
      <vt:lpstr>Programme 6: Maritime Transport</vt:lpstr>
      <vt:lpstr>Programme 7: Public Transport</vt:lpstr>
      <vt:lpstr>Slide 16</vt:lpstr>
      <vt:lpstr>Programme 2: ITP</vt:lpstr>
      <vt:lpstr>Programme 4: Road Transport</vt:lpstr>
      <vt:lpstr>Programme 6: Maritime Transport</vt:lpstr>
      <vt:lpstr>Programme 6: Maritime Transport</vt:lpstr>
      <vt:lpstr>Programme 6: Maritime Transport</vt:lpstr>
      <vt:lpstr>Programme 6: Maritime Transport</vt:lpstr>
      <vt:lpstr>Programme 7: Public Transport</vt:lpstr>
      <vt:lpstr>Slide 24</vt:lpstr>
      <vt:lpstr>Q1 Update: Public Transport</vt:lpstr>
      <vt:lpstr>Q2 Update: Civil Aviation</vt:lpstr>
      <vt:lpstr>Q2 Update: Maritime Transport</vt:lpstr>
      <vt:lpstr>Q2 Update: Public Transport</vt:lpstr>
      <vt:lpstr>Q3 Update: Integrated Transport Planning</vt:lpstr>
      <vt:lpstr>Q3 Update: Road Transport</vt:lpstr>
      <vt:lpstr>Q3 Update: Maritime Transport</vt:lpstr>
      <vt:lpstr>Q3 Update: Maritime Transport</vt:lpstr>
      <vt:lpstr>Q3 Update: Maritime Transport</vt:lpstr>
      <vt:lpstr>Q3 Update: Public Transport</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Katlego Seabelo</dc:creator>
  <cp:lastModifiedBy>PUMZA</cp:lastModifiedBy>
  <cp:revision>364</cp:revision>
  <cp:lastPrinted>2018-02-14T10:48:24Z</cp:lastPrinted>
  <dcterms:created xsi:type="dcterms:W3CDTF">2015-08-21T09:57:19Z</dcterms:created>
  <dcterms:modified xsi:type="dcterms:W3CDTF">2020-03-04T10:17:38Z</dcterms:modified>
</cp:coreProperties>
</file>