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2"/>
  </p:notesMasterIdLst>
  <p:handoutMasterIdLst>
    <p:handoutMasterId r:id="rId33"/>
  </p:handoutMasterIdLst>
  <p:sldIdLst>
    <p:sldId id="338" r:id="rId2"/>
    <p:sldId id="314" r:id="rId3"/>
    <p:sldId id="347" r:id="rId4"/>
    <p:sldId id="316" r:id="rId5"/>
    <p:sldId id="317" r:id="rId6"/>
    <p:sldId id="370" r:id="rId7"/>
    <p:sldId id="319" r:id="rId8"/>
    <p:sldId id="320" r:id="rId9"/>
    <p:sldId id="321" r:id="rId10"/>
    <p:sldId id="322" r:id="rId11"/>
    <p:sldId id="323" r:id="rId12"/>
    <p:sldId id="367" r:id="rId13"/>
    <p:sldId id="366" r:id="rId14"/>
    <p:sldId id="325" r:id="rId15"/>
    <p:sldId id="326" r:id="rId16"/>
    <p:sldId id="327" r:id="rId17"/>
    <p:sldId id="363" r:id="rId18"/>
    <p:sldId id="353" r:id="rId19"/>
    <p:sldId id="368" r:id="rId20"/>
    <p:sldId id="380" r:id="rId21"/>
    <p:sldId id="371" r:id="rId22"/>
    <p:sldId id="372" r:id="rId23"/>
    <p:sldId id="373" r:id="rId24"/>
    <p:sldId id="374" r:id="rId25"/>
    <p:sldId id="375" r:id="rId26"/>
    <p:sldId id="376" r:id="rId27"/>
    <p:sldId id="377" r:id="rId28"/>
    <p:sldId id="378" r:id="rId29"/>
    <p:sldId id="379" r:id="rId30"/>
    <p:sldId id="287" r:id="rId31"/>
  </p:sldIdLst>
  <p:sldSz cx="9144000" cy="6858000" type="screen4x3"/>
  <p:notesSz cx="6794500" cy="99314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2E9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2244" y="-5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34015A7A-FCDF-486C-99E3-04E2C4BE5852}"/>
              </a:ext>
            </a:extLst>
          </p:cNvPr>
          <p:cNvSpPr>
            <a:spLocks noGrp="1"/>
          </p:cNvSpPr>
          <p:nvPr>
            <p:ph type="hdr" sz="quarter"/>
          </p:nvPr>
        </p:nvSpPr>
        <p:spPr>
          <a:xfrm>
            <a:off x="0" y="0"/>
            <a:ext cx="2944813" cy="496888"/>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xmlns="" id="{3CCE8870-41F4-4F91-A54B-C48C74AE54BA}"/>
              </a:ext>
            </a:extLst>
          </p:cNvPr>
          <p:cNvSpPr>
            <a:spLocks noGrp="1"/>
          </p:cNvSpPr>
          <p:nvPr>
            <p:ph type="dt" sz="quarter" idx="1"/>
          </p:nvPr>
        </p:nvSpPr>
        <p:spPr>
          <a:xfrm>
            <a:off x="3848100" y="0"/>
            <a:ext cx="2944813" cy="4968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54FF753E-0470-4E64-BEE2-C14459A7252E}" type="datetimeFigureOut">
              <a:rPr lang="en-US" altLang="en-US"/>
              <a:pPr/>
              <a:t>3/4/2020</a:t>
            </a:fld>
            <a:endParaRPr lang="en-US" altLang="en-US"/>
          </a:p>
        </p:txBody>
      </p:sp>
      <p:sp>
        <p:nvSpPr>
          <p:cNvPr id="4" name="Footer Placeholder 3">
            <a:extLst>
              <a:ext uri="{FF2B5EF4-FFF2-40B4-BE49-F238E27FC236}">
                <a16:creationId xmlns:a16="http://schemas.microsoft.com/office/drawing/2014/main" xmlns="" id="{84D06FEE-F1D7-420D-933B-13412A11E35D}"/>
              </a:ext>
            </a:extLst>
          </p:cNvPr>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xmlns="" id="{F485EB29-E7FF-4F67-BA23-23BA83CA2490}"/>
              </a:ext>
            </a:extLst>
          </p:cNvPr>
          <p:cNvSpPr>
            <a:spLocks noGrp="1"/>
          </p:cNvSpPr>
          <p:nvPr>
            <p:ph type="sldNum" sz="quarter" idx="3"/>
          </p:nvPr>
        </p:nvSpPr>
        <p:spPr>
          <a:xfrm>
            <a:off x="3848100" y="9432925"/>
            <a:ext cx="2944813" cy="49688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1314DC7-4F63-47DC-9967-D92E28C6044A}"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277B6014-977C-4479-800C-7451C7DBECD2}"/>
              </a:ext>
            </a:extLst>
          </p:cNvPr>
          <p:cNvSpPr>
            <a:spLocks noGrp="1"/>
          </p:cNvSpPr>
          <p:nvPr>
            <p:ph type="hdr" sz="quarter"/>
          </p:nvPr>
        </p:nvSpPr>
        <p:spPr>
          <a:xfrm>
            <a:off x="0" y="0"/>
            <a:ext cx="2944813" cy="498475"/>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ZA"/>
          </a:p>
        </p:txBody>
      </p:sp>
      <p:sp>
        <p:nvSpPr>
          <p:cNvPr id="3" name="Date Placeholder 2">
            <a:extLst>
              <a:ext uri="{FF2B5EF4-FFF2-40B4-BE49-F238E27FC236}">
                <a16:creationId xmlns:a16="http://schemas.microsoft.com/office/drawing/2014/main" xmlns="" id="{A51966B1-9775-4C44-AEEE-E3E889C10695}"/>
              </a:ext>
            </a:extLst>
          </p:cNvPr>
          <p:cNvSpPr>
            <a:spLocks noGrp="1"/>
          </p:cNvSpPr>
          <p:nvPr>
            <p:ph type="dt" idx="1"/>
          </p:nvPr>
        </p:nvSpPr>
        <p:spPr>
          <a:xfrm>
            <a:off x="3848100" y="0"/>
            <a:ext cx="2944813" cy="498475"/>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FA03B19-FAD6-47C5-8441-B230C270C9C1}" type="datetimeFigureOut">
              <a:rPr lang="en-ZA" altLang="en-US"/>
              <a:pPr/>
              <a:t>2020/03/04</a:t>
            </a:fld>
            <a:endParaRPr lang="en-ZA" altLang="en-US"/>
          </a:p>
        </p:txBody>
      </p:sp>
      <p:sp>
        <p:nvSpPr>
          <p:cNvPr id="4" name="Slide Image Placeholder 3">
            <a:extLst>
              <a:ext uri="{FF2B5EF4-FFF2-40B4-BE49-F238E27FC236}">
                <a16:creationId xmlns:a16="http://schemas.microsoft.com/office/drawing/2014/main" xmlns="" id="{14AB2369-7E86-4E0D-9990-B95B60C82FBF}"/>
              </a:ext>
            </a:extLst>
          </p:cNvPr>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pPr lvl="0"/>
            <a:endParaRPr lang="en-ZA" noProof="0" dirty="0"/>
          </a:p>
        </p:txBody>
      </p:sp>
      <p:sp>
        <p:nvSpPr>
          <p:cNvPr id="5" name="Notes Placeholder 4">
            <a:extLst>
              <a:ext uri="{FF2B5EF4-FFF2-40B4-BE49-F238E27FC236}">
                <a16:creationId xmlns:a16="http://schemas.microsoft.com/office/drawing/2014/main" xmlns="" id="{6C7E382F-920D-4136-9C65-932A7345DE4E}"/>
              </a:ext>
            </a:extLst>
          </p:cNvPr>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a:extLst>
              <a:ext uri="{FF2B5EF4-FFF2-40B4-BE49-F238E27FC236}">
                <a16:creationId xmlns:a16="http://schemas.microsoft.com/office/drawing/2014/main" xmlns="" id="{A4094AB2-E234-49C7-9E01-3C22A3C2038E}"/>
              </a:ext>
            </a:extLst>
          </p:cNvPr>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ZA"/>
          </a:p>
        </p:txBody>
      </p:sp>
      <p:sp>
        <p:nvSpPr>
          <p:cNvPr id="7" name="Slide Number Placeholder 6">
            <a:extLst>
              <a:ext uri="{FF2B5EF4-FFF2-40B4-BE49-F238E27FC236}">
                <a16:creationId xmlns:a16="http://schemas.microsoft.com/office/drawing/2014/main" xmlns="" id="{8447ED01-F3D8-499F-B3CC-32D8F7D12FDE}"/>
              </a:ext>
            </a:extLst>
          </p:cNvPr>
          <p:cNvSpPr>
            <a:spLocks noGrp="1"/>
          </p:cNvSpPr>
          <p:nvPr>
            <p:ph type="sldNum" sz="quarter" idx="5"/>
          </p:nvPr>
        </p:nvSpPr>
        <p:spPr>
          <a:xfrm>
            <a:off x="3848100" y="9432925"/>
            <a:ext cx="2944813" cy="49847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D96A7E9-7C63-43F9-B339-F5C16BA9D9BD}" type="slidenum">
              <a:rPr lang="en-ZA" altLang="en-US"/>
              <a:pPr/>
              <a:t>‹#›</a:t>
            </a:fld>
            <a:endParaRPr lang="en-ZA"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xmlns="" id="{7D132BAB-B65F-47B9-9F58-085E0AC814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6386" name="Notes Placeholder 2">
            <a:extLst>
              <a:ext uri="{FF2B5EF4-FFF2-40B4-BE49-F238E27FC236}">
                <a16:creationId xmlns:a16="http://schemas.microsoft.com/office/drawing/2014/main" xmlns="" id="{F0E8455E-A781-4E35-8240-EB047C306925}"/>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16387" name="Footer Placeholder 1">
            <a:extLst>
              <a:ext uri="{FF2B5EF4-FFF2-40B4-BE49-F238E27FC236}">
                <a16:creationId xmlns:a16="http://schemas.microsoft.com/office/drawing/2014/main" xmlns="" id="{74442F1F-D8AA-437F-BA6D-4D4C5765EF63}"/>
              </a:ext>
            </a:extLst>
          </p:cNvPr>
          <p:cNvSpPr>
            <a:spLocks noGrp="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fontAlgn="base" hangingPunct="1">
              <a:spcBef>
                <a:spcPct val="0"/>
              </a:spcBef>
              <a:spcAft>
                <a:spcPct val="0"/>
              </a:spcAft>
            </a:pPr>
            <a:endParaRPr lang="en-ZA"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a:extLst>
              <a:ext uri="{FF2B5EF4-FFF2-40B4-BE49-F238E27FC236}">
                <a16:creationId xmlns:a16="http://schemas.microsoft.com/office/drawing/2014/main" xmlns="" id="{E4528D52-5F21-4232-943A-81C1DED63FBD}"/>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6" name="Notes Placeholder 2">
            <a:extLst>
              <a:ext uri="{FF2B5EF4-FFF2-40B4-BE49-F238E27FC236}">
                <a16:creationId xmlns:a16="http://schemas.microsoft.com/office/drawing/2014/main" xmlns="" id="{D25080BC-3910-43F4-AA73-98E97B9220F4}"/>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ea typeface="ＭＳ Ｐゴシック" panose="020B0600070205080204" pitchFamily="34" charset="-128"/>
            </a:endParaRPr>
          </a:p>
        </p:txBody>
      </p:sp>
      <p:sp>
        <p:nvSpPr>
          <p:cNvPr id="21507" name="Slide Number Placeholder 3">
            <a:extLst>
              <a:ext uri="{FF2B5EF4-FFF2-40B4-BE49-F238E27FC236}">
                <a16:creationId xmlns:a16="http://schemas.microsoft.com/office/drawing/2014/main" xmlns="" id="{50532E8E-20B7-483A-A18E-F224E76E8DE5}"/>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6FD9033B-4BD9-419B-8D78-538FA02A12C1}" type="slidenum">
              <a:rPr lang="en-ZA" altLang="en-US" sz="1200"/>
              <a:pPr eaLnBrk="1" hangingPunct="1"/>
              <a:t>5</a:t>
            </a:fld>
            <a:endParaRPr lang="en-ZA"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xmlns="" id="{8A769CB1-E1DF-4A60-A3B7-CDD6094F7874}"/>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4" name="Notes Placeholder 2">
            <a:extLst>
              <a:ext uri="{FF2B5EF4-FFF2-40B4-BE49-F238E27FC236}">
                <a16:creationId xmlns:a16="http://schemas.microsoft.com/office/drawing/2014/main" xmlns="" id="{5C73ED26-F0B0-48F4-AD42-0B5FD15374A3}"/>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ea typeface="ＭＳ Ｐゴシック" panose="020B0600070205080204" pitchFamily="34" charset="-128"/>
            </a:endParaRPr>
          </a:p>
        </p:txBody>
      </p:sp>
      <p:sp>
        <p:nvSpPr>
          <p:cNvPr id="23555" name="Slide Number Placeholder 3">
            <a:extLst>
              <a:ext uri="{FF2B5EF4-FFF2-40B4-BE49-F238E27FC236}">
                <a16:creationId xmlns:a16="http://schemas.microsoft.com/office/drawing/2014/main" xmlns="" id="{38C2B814-1205-4DDC-827D-18EE8AFEE9A9}"/>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A9F009E7-5B97-4327-8BE8-50D4A90A4C8C}" type="slidenum">
              <a:rPr lang="en-ZA" altLang="en-US" sz="1200"/>
              <a:pPr eaLnBrk="1" hangingPunct="1"/>
              <a:t>6</a:t>
            </a:fld>
            <a:endParaRPr lang="en-ZA"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xmlns="" id="{9DFD2390-4460-4AB0-B7F4-830F6156BCB2}"/>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6626" name="Notes Placeholder 2">
            <a:extLst>
              <a:ext uri="{FF2B5EF4-FFF2-40B4-BE49-F238E27FC236}">
                <a16:creationId xmlns:a16="http://schemas.microsoft.com/office/drawing/2014/main" xmlns="" id="{9F26581D-DD0D-4CDE-B795-169556C16996}"/>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26627" name="Slide Number Placeholder 3">
            <a:extLst>
              <a:ext uri="{FF2B5EF4-FFF2-40B4-BE49-F238E27FC236}">
                <a16:creationId xmlns:a16="http://schemas.microsoft.com/office/drawing/2014/main" xmlns="" id="{25A9AA3A-15AC-473C-9380-FF14E92A22B9}"/>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6B24A104-5622-472F-8C32-C73031DF93F7}" type="slidenum">
              <a:rPr lang="en-ZA" altLang="en-US" sz="1200"/>
              <a:pPr eaLnBrk="1" hangingPunct="1"/>
              <a:t>8</a:t>
            </a:fld>
            <a:endParaRPr lang="en-ZA"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a:extLst>
              <a:ext uri="{FF2B5EF4-FFF2-40B4-BE49-F238E27FC236}">
                <a16:creationId xmlns:a16="http://schemas.microsoft.com/office/drawing/2014/main" xmlns="" id="{3A78C9DF-A53F-4112-8618-4E610227D5CB}"/>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18" name="Notes Placeholder 2">
            <a:extLst>
              <a:ext uri="{FF2B5EF4-FFF2-40B4-BE49-F238E27FC236}">
                <a16:creationId xmlns:a16="http://schemas.microsoft.com/office/drawing/2014/main" xmlns="" id="{BB7DEDF1-E34F-4F08-8BA0-62CA37A4795A}"/>
              </a:ext>
            </a:extLst>
          </p:cNvPr>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ZA" altLang="en-US">
              <a:ea typeface="ＭＳ Ｐゴシック" panose="020B0600070205080204" pitchFamily="34" charset="-128"/>
            </a:endParaRPr>
          </a:p>
        </p:txBody>
      </p:sp>
      <p:sp>
        <p:nvSpPr>
          <p:cNvPr id="34819" name="Slide Number Placeholder 3">
            <a:extLst>
              <a:ext uri="{FF2B5EF4-FFF2-40B4-BE49-F238E27FC236}">
                <a16:creationId xmlns:a16="http://schemas.microsoft.com/office/drawing/2014/main" xmlns="" id="{B2C376C0-1888-47A9-A8FA-3834DEFCB411}"/>
              </a:ext>
            </a:extLst>
          </p:cNvPr>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610D6D09-E544-4602-9892-BD81CC059398}" type="slidenum">
              <a:rPr lang="en-ZA" altLang="en-US" sz="1200"/>
              <a:pPr eaLnBrk="1" hangingPunct="1"/>
              <a:t>15</a:t>
            </a:fld>
            <a:endParaRPr lang="en-ZA"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13DBD115-2BCF-4AA1-A00F-C562173A1DFD}"/>
              </a:ext>
            </a:extLst>
          </p:cNvPr>
          <p:cNvSpPr>
            <a:spLocks noGrp="1"/>
          </p:cNvSpPr>
          <p:nvPr>
            <p:ph type="dt" sz="half" idx="10"/>
          </p:nvPr>
        </p:nvSpPr>
        <p:spPr/>
        <p:txBody>
          <a:bodyPr/>
          <a:lstStyle>
            <a:lvl1pPr>
              <a:defRPr/>
            </a:lvl1pPr>
          </a:lstStyle>
          <a:p>
            <a:fld id="{2EEA4873-E944-4CB7-8087-0DE77446A93A}" type="datetime1">
              <a:rPr lang="en-US" altLang="en-US"/>
              <a:pPr/>
              <a:t>3/4/2020</a:t>
            </a:fld>
            <a:endParaRPr lang="en-US" altLang="en-US"/>
          </a:p>
        </p:txBody>
      </p:sp>
      <p:sp>
        <p:nvSpPr>
          <p:cNvPr id="5" name="Footer Placeholder 4">
            <a:extLst>
              <a:ext uri="{FF2B5EF4-FFF2-40B4-BE49-F238E27FC236}">
                <a16:creationId xmlns:a16="http://schemas.microsoft.com/office/drawing/2014/main" xmlns="" id="{36EFFE4D-3486-444E-888C-98D7E81951B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36A843E-D9BB-4B7B-95F8-DF1B0D0F5B25}"/>
              </a:ext>
            </a:extLst>
          </p:cNvPr>
          <p:cNvSpPr>
            <a:spLocks noGrp="1"/>
          </p:cNvSpPr>
          <p:nvPr>
            <p:ph type="sldNum" sz="quarter" idx="12"/>
          </p:nvPr>
        </p:nvSpPr>
        <p:spPr/>
        <p:txBody>
          <a:bodyPr/>
          <a:lstStyle>
            <a:lvl1pPr>
              <a:defRPr/>
            </a:lvl1pPr>
          </a:lstStyle>
          <a:p>
            <a:fld id="{2BCB3E46-8295-4430-9688-392B3808F823}" type="slidenum">
              <a:rPr lang="en-US" altLang="en-US"/>
              <a:pPr/>
              <a:t>‹#›</a:t>
            </a:fld>
            <a:endParaRPr lang="en-US" altLang="en-US"/>
          </a:p>
        </p:txBody>
      </p:sp>
    </p:spTree>
    <p:extLst>
      <p:ext uri="{BB962C8B-B14F-4D97-AF65-F5344CB8AC3E}">
        <p14:creationId xmlns:p14="http://schemas.microsoft.com/office/powerpoint/2010/main" xmlns="" val="2432019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528DB60-D70C-4A3E-95D5-9DDFA9FB0ABC}"/>
              </a:ext>
            </a:extLst>
          </p:cNvPr>
          <p:cNvSpPr>
            <a:spLocks noGrp="1"/>
          </p:cNvSpPr>
          <p:nvPr>
            <p:ph type="dt" sz="half" idx="10"/>
          </p:nvPr>
        </p:nvSpPr>
        <p:spPr/>
        <p:txBody>
          <a:bodyPr/>
          <a:lstStyle>
            <a:lvl1pPr>
              <a:defRPr/>
            </a:lvl1pPr>
          </a:lstStyle>
          <a:p>
            <a:fld id="{74CCA513-28FA-44AF-86A8-A2888A9BB806}" type="datetime1">
              <a:rPr lang="en-US" altLang="en-US"/>
              <a:pPr/>
              <a:t>3/4/2020</a:t>
            </a:fld>
            <a:endParaRPr lang="en-US" altLang="en-US"/>
          </a:p>
        </p:txBody>
      </p:sp>
      <p:sp>
        <p:nvSpPr>
          <p:cNvPr id="5" name="Footer Placeholder 4">
            <a:extLst>
              <a:ext uri="{FF2B5EF4-FFF2-40B4-BE49-F238E27FC236}">
                <a16:creationId xmlns:a16="http://schemas.microsoft.com/office/drawing/2014/main" xmlns="" id="{ADB30EC0-EBB1-4A40-84CF-3891CBB6374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6A4846FE-D5B4-42C5-B23D-3434FECBCB80}"/>
              </a:ext>
            </a:extLst>
          </p:cNvPr>
          <p:cNvSpPr>
            <a:spLocks noGrp="1"/>
          </p:cNvSpPr>
          <p:nvPr>
            <p:ph type="sldNum" sz="quarter" idx="12"/>
          </p:nvPr>
        </p:nvSpPr>
        <p:spPr/>
        <p:txBody>
          <a:bodyPr/>
          <a:lstStyle>
            <a:lvl1pPr>
              <a:defRPr/>
            </a:lvl1pPr>
          </a:lstStyle>
          <a:p>
            <a:fld id="{63B641E3-A6EC-498A-93BA-632266B8FB07}" type="slidenum">
              <a:rPr lang="en-US" altLang="en-US"/>
              <a:pPr/>
              <a:t>‹#›</a:t>
            </a:fld>
            <a:endParaRPr lang="en-US" altLang="en-US"/>
          </a:p>
        </p:txBody>
      </p:sp>
    </p:spTree>
    <p:extLst>
      <p:ext uri="{BB962C8B-B14F-4D97-AF65-F5344CB8AC3E}">
        <p14:creationId xmlns:p14="http://schemas.microsoft.com/office/powerpoint/2010/main" xmlns="" val="3778042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15F56B7-AE42-41ED-9F57-E314B8AB1DB9}"/>
              </a:ext>
            </a:extLst>
          </p:cNvPr>
          <p:cNvSpPr>
            <a:spLocks noGrp="1"/>
          </p:cNvSpPr>
          <p:nvPr>
            <p:ph type="dt" sz="half" idx="10"/>
          </p:nvPr>
        </p:nvSpPr>
        <p:spPr/>
        <p:txBody>
          <a:bodyPr/>
          <a:lstStyle>
            <a:lvl1pPr>
              <a:defRPr/>
            </a:lvl1pPr>
          </a:lstStyle>
          <a:p>
            <a:fld id="{6701FF2B-A20B-4BCC-AFAB-842C47FBDF7E}" type="datetime1">
              <a:rPr lang="en-US" altLang="en-US"/>
              <a:pPr/>
              <a:t>3/4/2020</a:t>
            </a:fld>
            <a:endParaRPr lang="en-US" altLang="en-US"/>
          </a:p>
        </p:txBody>
      </p:sp>
      <p:sp>
        <p:nvSpPr>
          <p:cNvPr id="5" name="Footer Placeholder 4">
            <a:extLst>
              <a:ext uri="{FF2B5EF4-FFF2-40B4-BE49-F238E27FC236}">
                <a16:creationId xmlns:a16="http://schemas.microsoft.com/office/drawing/2014/main" xmlns="" id="{DD52AB30-A579-41D7-9654-93A339C004E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7D988A6-5708-449F-9507-98319DBA5CFC}"/>
              </a:ext>
            </a:extLst>
          </p:cNvPr>
          <p:cNvSpPr>
            <a:spLocks noGrp="1"/>
          </p:cNvSpPr>
          <p:nvPr>
            <p:ph type="sldNum" sz="quarter" idx="12"/>
          </p:nvPr>
        </p:nvSpPr>
        <p:spPr/>
        <p:txBody>
          <a:bodyPr/>
          <a:lstStyle>
            <a:lvl1pPr>
              <a:defRPr/>
            </a:lvl1pPr>
          </a:lstStyle>
          <a:p>
            <a:fld id="{366C43BB-864F-4CE7-B85E-191CECEE18D3}" type="slidenum">
              <a:rPr lang="en-US" altLang="en-US"/>
              <a:pPr/>
              <a:t>‹#›</a:t>
            </a:fld>
            <a:endParaRPr lang="en-US" altLang="en-US"/>
          </a:p>
        </p:txBody>
      </p:sp>
    </p:spTree>
    <p:extLst>
      <p:ext uri="{BB962C8B-B14F-4D97-AF65-F5344CB8AC3E}">
        <p14:creationId xmlns:p14="http://schemas.microsoft.com/office/powerpoint/2010/main" xmlns="" val="1064126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A47A5EC-1697-479B-AA48-A71FB2492CDA}"/>
              </a:ext>
            </a:extLst>
          </p:cNvPr>
          <p:cNvSpPr>
            <a:spLocks noGrp="1"/>
          </p:cNvSpPr>
          <p:nvPr>
            <p:ph type="dt" sz="half" idx="10"/>
          </p:nvPr>
        </p:nvSpPr>
        <p:spPr/>
        <p:txBody>
          <a:bodyPr/>
          <a:lstStyle>
            <a:lvl1pPr>
              <a:defRPr/>
            </a:lvl1pPr>
          </a:lstStyle>
          <a:p>
            <a:fld id="{B465D899-506E-4219-BE80-405C4314045D}" type="datetime1">
              <a:rPr lang="en-US" altLang="en-US"/>
              <a:pPr/>
              <a:t>3/4/2020</a:t>
            </a:fld>
            <a:endParaRPr lang="en-US" altLang="en-US"/>
          </a:p>
        </p:txBody>
      </p:sp>
      <p:sp>
        <p:nvSpPr>
          <p:cNvPr id="5" name="Footer Placeholder 4">
            <a:extLst>
              <a:ext uri="{FF2B5EF4-FFF2-40B4-BE49-F238E27FC236}">
                <a16:creationId xmlns:a16="http://schemas.microsoft.com/office/drawing/2014/main" xmlns="" id="{3D8D8439-7F74-431E-A23E-E489C1A6CA0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2098FDC-551D-4072-8493-346CB25EE45D}"/>
              </a:ext>
            </a:extLst>
          </p:cNvPr>
          <p:cNvSpPr>
            <a:spLocks noGrp="1"/>
          </p:cNvSpPr>
          <p:nvPr>
            <p:ph type="sldNum" sz="quarter" idx="12"/>
          </p:nvPr>
        </p:nvSpPr>
        <p:spPr/>
        <p:txBody>
          <a:bodyPr/>
          <a:lstStyle>
            <a:lvl1pPr>
              <a:defRPr/>
            </a:lvl1pPr>
          </a:lstStyle>
          <a:p>
            <a:fld id="{F8DDB87D-6FA0-4D18-BCB2-FB711179B8C2}" type="slidenum">
              <a:rPr lang="en-US" altLang="en-US"/>
              <a:pPr/>
              <a:t>‹#›</a:t>
            </a:fld>
            <a:endParaRPr lang="en-US" altLang="en-US"/>
          </a:p>
        </p:txBody>
      </p:sp>
    </p:spTree>
    <p:extLst>
      <p:ext uri="{BB962C8B-B14F-4D97-AF65-F5344CB8AC3E}">
        <p14:creationId xmlns:p14="http://schemas.microsoft.com/office/powerpoint/2010/main" xmlns="" val="808363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5EBDD20-AC6D-4E08-B60D-D6894D32D0D8}"/>
              </a:ext>
            </a:extLst>
          </p:cNvPr>
          <p:cNvSpPr>
            <a:spLocks noGrp="1"/>
          </p:cNvSpPr>
          <p:nvPr>
            <p:ph type="dt" sz="half" idx="10"/>
          </p:nvPr>
        </p:nvSpPr>
        <p:spPr/>
        <p:txBody>
          <a:bodyPr/>
          <a:lstStyle>
            <a:lvl1pPr>
              <a:defRPr/>
            </a:lvl1pPr>
          </a:lstStyle>
          <a:p>
            <a:fld id="{706B8C08-94B2-4F00-B65F-390C7DEF877F}" type="datetime1">
              <a:rPr lang="en-US" altLang="en-US"/>
              <a:pPr/>
              <a:t>3/4/2020</a:t>
            </a:fld>
            <a:endParaRPr lang="en-US" altLang="en-US"/>
          </a:p>
        </p:txBody>
      </p:sp>
      <p:sp>
        <p:nvSpPr>
          <p:cNvPr id="5" name="Footer Placeholder 4">
            <a:extLst>
              <a:ext uri="{FF2B5EF4-FFF2-40B4-BE49-F238E27FC236}">
                <a16:creationId xmlns:a16="http://schemas.microsoft.com/office/drawing/2014/main" xmlns="" id="{F13A2185-F876-4182-A9D0-89AD660B268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C011BCF-ECF4-4C52-95F2-B193E6B6BCF8}"/>
              </a:ext>
            </a:extLst>
          </p:cNvPr>
          <p:cNvSpPr>
            <a:spLocks noGrp="1"/>
          </p:cNvSpPr>
          <p:nvPr>
            <p:ph type="sldNum" sz="quarter" idx="12"/>
          </p:nvPr>
        </p:nvSpPr>
        <p:spPr/>
        <p:txBody>
          <a:bodyPr/>
          <a:lstStyle>
            <a:lvl1pPr>
              <a:defRPr/>
            </a:lvl1pPr>
          </a:lstStyle>
          <a:p>
            <a:fld id="{BC5FF2CB-3A22-40E2-A720-B3C06794492E}" type="slidenum">
              <a:rPr lang="en-US" altLang="en-US"/>
              <a:pPr/>
              <a:t>‹#›</a:t>
            </a:fld>
            <a:endParaRPr lang="en-US" altLang="en-US"/>
          </a:p>
        </p:txBody>
      </p:sp>
    </p:spTree>
    <p:extLst>
      <p:ext uri="{BB962C8B-B14F-4D97-AF65-F5344CB8AC3E}">
        <p14:creationId xmlns:p14="http://schemas.microsoft.com/office/powerpoint/2010/main" xmlns="" val="3033643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263C1789-6A0C-42E8-A24F-07BCBACF63D5}"/>
              </a:ext>
            </a:extLst>
          </p:cNvPr>
          <p:cNvSpPr>
            <a:spLocks noGrp="1"/>
          </p:cNvSpPr>
          <p:nvPr>
            <p:ph type="dt" sz="half" idx="10"/>
          </p:nvPr>
        </p:nvSpPr>
        <p:spPr/>
        <p:txBody>
          <a:bodyPr/>
          <a:lstStyle>
            <a:lvl1pPr>
              <a:defRPr/>
            </a:lvl1pPr>
          </a:lstStyle>
          <a:p>
            <a:fld id="{40DE7F33-33EE-436A-BA72-367A5205851D}" type="datetime1">
              <a:rPr lang="en-US" altLang="en-US"/>
              <a:pPr/>
              <a:t>3/4/2020</a:t>
            </a:fld>
            <a:endParaRPr lang="en-US" altLang="en-US"/>
          </a:p>
        </p:txBody>
      </p:sp>
      <p:sp>
        <p:nvSpPr>
          <p:cNvPr id="6" name="Footer Placeholder 4">
            <a:extLst>
              <a:ext uri="{FF2B5EF4-FFF2-40B4-BE49-F238E27FC236}">
                <a16:creationId xmlns:a16="http://schemas.microsoft.com/office/drawing/2014/main" xmlns="" id="{323AF202-2C67-48C0-9001-F2BB7BC184B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BDAFBA23-CEDB-4540-9F84-BEF0B49C1781}"/>
              </a:ext>
            </a:extLst>
          </p:cNvPr>
          <p:cNvSpPr>
            <a:spLocks noGrp="1"/>
          </p:cNvSpPr>
          <p:nvPr>
            <p:ph type="sldNum" sz="quarter" idx="12"/>
          </p:nvPr>
        </p:nvSpPr>
        <p:spPr/>
        <p:txBody>
          <a:bodyPr/>
          <a:lstStyle>
            <a:lvl1pPr>
              <a:defRPr/>
            </a:lvl1pPr>
          </a:lstStyle>
          <a:p>
            <a:fld id="{AC83A551-8CE4-4ED4-982D-896F89709ED3}" type="slidenum">
              <a:rPr lang="en-US" altLang="en-US"/>
              <a:pPr/>
              <a:t>‹#›</a:t>
            </a:fld>
            <a:endParaRPr lang="en-US" altLang="en-US"/>
          </a:p>
        </p:txBody>
      </p:sp>
    </p:spTree>
    <p:extLst>
      <p:ext uri="{BB962C8B-B14F-4D97-AF65-F5344CB8AC3E}">
        <p14:creationId xmlns:p14="http://schemas.microsoft.com/office/powerpoint/2010/main" xmlns="" val="2496857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C0014DC-FD42-4C5B-9535-6E875B14EA6C}"/>
              </a:ext>
            </a:extLst>
          </p:cNvPr>
          <p:cNvSpPr>
            <a:spLocks noGrp="1"/>
          </p:cNvSpPr>
          <p:nvPr>
            <p:ph type="dt" sz="half" idx="10"/>
          </p:nvPr>
        </p:nvSpPr>
        <p:spPr/>
        <p:txBody>
          <a:bodyPr/>
          <a:lstStyle>
            <a:lvl1pPr>
              <a:defRPr/>
            </a:lvl1pPr>
          </a:lstStyle>
          <a:p>
            <a:fld id="{4C3BE7B9-41B5-48B3-AEAA-9AEA1A4702E3}" type="datetime1">
              <a:rPr lang="en-US" altLang="en-US"/>
              <a:pPr/>
              <a:t>3/4/2020</a:t>
            </a:fld>
            <a:endParaRPr lang="en-US" altLang="en-US"/>
          </a:p>
        </p:txBody>
      </p:sp>
      <p:sp>
        <p:nvSpPr>
          <p:cNvPr id="8" name="Footer Placeholder 4">
            <a:extLst>
              <a:ext uri="{FF2B5EF4-FFF2-40B4-BE49-F238E27FC236}">
                <a16:creationId xmlns:a16="http://schemas.microsoft.com/office/drawing/2014/main" xmlns="" id="{B3F967A7-4A17-4859-906B-7F099CDEBC4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C6858A16-44D2-41F0-8F61-0F9E74BB15DD}"/>
              </a:ext>
            </a:extLst>
          </p:cNvPr>
          <p:cNvSpPr>
            <a:spLocks noGrp="1"/>
          </p:cNvSpPr>
          <p:nvPr>
            <p:ph type="sldNum" sz="quarter" idx="12"/>
          </p:nvPr>
        </p:nvSpPr>
        <p:spPr/>
        <p:txBody>
          <a:bodyPr/>
          <a:lstStyle>
            <a:lvl1pPr>
              <a:defRPr/>
            </a:lvl1pPr>
          </a:lstStyle>
          <a:p>
            <a:fld id="{F556C2F1-C9AE-498A-95B0-A48261C857BA}" type="slidenum">
              <a:rPr lang="en-US" altLang="en-US"/>
              <a:pPr/>
              <a:t>‹#›</a:t>
            </a:fld>
            <a:endParaRPr lang="en-US" altLang="en-US"/>
          </a:p>
        </p:txBody>
      </p:sp>
    </p:spTree>
    <p:extLst>
      <p:ext uri="{BB962C8B-B14F-4D97-AF65-F5344CB8AC3E}">
        <p14:creationId xmlns:p14="http://schemas.microsoft.com/office/powerpoint/2010/main" xmlns="" val="746224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AE12D588-DDBF-4B80-A4DF-AF4459EE05EE}"/>
              </a:ext>
            </a:extLst>
          </p:cNvPr>
          <p:cNvSpPr>
            <a:spLocks noGrp="1"/>
          </p:cNvSpPr>
          <p:nvPr>
            <p:ph type="dt" sz="half" idx="10"/>
          </p:nvPr>
        </p:nvSpPr>
        <p:spPr/>
        <p:txBody>
          <a:bodyPr/>
          <a:lstStyle>
            <a:lvl1pPr>
              <a:defRPr/>
            </a:lvl1pPr>
          </a:lstStyle>
          <a:p>
            <a:fld id="{4A713C72-BCAB-47FA-8F07-632B7BEEA70B}" type="datetime1">
              <a:rPr lang="en-US" altLang="en-US"/>
              <a:pPr/>
              <a:t>3/4/2020</a:t>
            </a:fld>
            <a:endParaRPr lang="en-US" altLang="en-US"/>
          </a:p>
        </p:txBody>
      </p:sp>
      <p:sp>
        <p:nvSpPr>
          <p:cNvPr id="4" name="Footer Placeholder 4">
            <a:extLst>
              <a:ext uri="{FF2B5EF4-FFF2-40B4-BE49-F238E27FC236}">
                <a16:creationId xmlns:a16="http://schemas.microsoft.com/office/drawing/2014/main" xmlns="" id="{B9F01FE9-19FB-48D0-B2C5-DF89D4BD668B}"/>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4069F605-8D8B-47EC-9DC0-63B39580EDF1}"/>
              </a:ext>
            </a:extLst>
          </p:cNvPr>
          <p:cNvSpPr>
            <a:spLocks noGrp="1"/>
          </p:cNvSpPr>
          <p:nvPr>
            <p:ph type="sldNum" sz="quarter" idx="12"/>
          </p:nvPr>
        </p:nvSpPr>
        <p:spPr/>
        <p:txBody>
          <a:bodyPr/>
          <a:lstStyle>
            <a:lvl1pPr>
              <a:defRPr/>
            </a:lvl1pPr>
          </a:lstStyle>
          <a:p>
            <a:fld id="{4EE5F491-6A3A-4BE8-A155-FE2CF140A2A3}" type="slidenum">
              <a:rPr lang="en-US" altLang="en-US"/>
              <a:pPr/>
              <a:t>‹#›</a:t>
            </a:fld>
            <a:endParaRPr lang="en-US" altLang="en-US"/>
          </a:p>
        </p:txBody>
      </p:sp>
    </p:spTree>
    <p:extLst>
      <p:ext uri="{BB962C8B-B14F-4D97-AF65-F5344CB8AC3E}">
        <p14:creationId xmlns:p14="http://schemas.microsoft.com/office/powerpoint/2010/main" xmlns="" val="410444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5D9AEB68-EC8E-4293-83E2-E83DDD28D0DC}"/>
              </a:ext>
            </a:extLst>
          </p:cNvPr>
          <p:cNvSpPr>
            <a:spLocks noGrp="1"/>
          </p:cNvSpPr>
          <p:nvPr>
            <p:ph type="dt" sz="half" idx="10"/>
          </p:nvPr>
        </p:nvSpPr>
        <p:spPr/>
        <p:txBody>
          <a:bodyPr/>
          <a:lstStyle>
            <a:lvl1pPr>
              <a:defRPr/>
            </a:lvl1pPr>
          </a:lstStyle>
          <a:p>
            <a:fld id="{8D11EDA0-C393-48E1-82DE-EE1700924451}" type="datetime1">
              <a:rPr lang="en-US" altLang="en-US"/>
              <a:pPr/>
              <a:t>3/4/2020</a:t>
            </a:fld>
            <a:endParaRPr lang="en-US" altLang="en-US"/>
          </a:p>
        </p:txBody>
      </p:sp>
      <p:sp>
        <p:nvSpPr>
          <p:cNvPr id="3" name="Footer Placeholder 4">
            <a:extLst>
              <a:ext uri="{FF2B5EF4-FFF2-40B4-BE49-F238E27FC236}">
                <a16:creationId xmlns:a16="http://schemas.microsoft.com/office/drawing/2014/main" xmlns="" id="{A00977F9-F356-450E-B43F-0D1384A10A5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0B796144-B480-4404-B225-FE0CF946F87E}"/>
              </a:ext>
            </a:extLst>
          </p:cNvPr>
          <p:cNvSpPr>
            <a:spLocks noGrp="1"/>
          </p:cNvSpPr>
          <p:nvPr>
            <p:ph type="sldNum" sz="quarter" idx="12"/>
          </p:nvPr>
        </p:nvSpPr>
        <p:spPr/>
        <p:txBody>
          <a:bodyPr/>
          <a:lstStyle>
            <a:lvl1pPr>
              <a:defRPr/>
            </a:lvl1pPr>
          </a:lstStyle>
          <a:p>
            <a:fld id="{07012500-CBDF-4049-B618-781436B09F1A}" type="slidenum">
              <a:rPr lang="en-US" altLang="en-US"/>
              <a:pPr/>
              <a:t>‹#›</a:t>
            </a:fld>
            <a:endParaRPr lang="en-US" altLang="en-US"/>
          </a:p>
        </p:txBody>
      </p:sp>
    </p:spTree>
    <p:extLst>
      <p:ext uri="{BB962C8B-B14F-4D97-AF65-F5344CB8AC3E}">
        <p14:creationId xmlns:p14="http://schemas.microsoft.com/office/powerpoint/2010/main" xmlns="" val="511758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1D4DA7B2-9EF0-4B5D-9337-5F9EE65E64C1}"/>
              </a:ext>
            </a:extLst>
          </p:cNvPr>
          <p:cNvSpPr>
            <a:spLocks noGrp="1"/>
          </p:cNvSpPr>
          <p:nvPr>
            <p:ph type="dt" sz="half" idx="10"/>
          </p:nvPr>
        </p:nvSpPr>
        <p:spPr/>
        <p:txBody>
          <a:bodyPr/>
          <a:lstStyle>
            <a:lvl1pPr>
              <a:defRPr/>
            </a:lvl1pPr>
          </a:lstStyle>
          <a:p>
            <a:fld id="{4655DC8E-E470-4E88-9C5F-73058DCD789F}" type="datetime1">
              <a:rPr lang="en-US" altLang="en-US"/>
              <a:pPr/>
              <a:t>3/4/2020</a:t>
            </a:fld>
            <a:endParaRPr lang="en-US" altLang="en-US"/>
          </a:p>
        </p:txBody>
      </p:sp>
      <p:sp>
        <p:nvSpPr>
          <p:cNvPr id="6" name="Footer Placeholder 4">
            <a:extLst>
              <a:ext uri="{FF2B5EF4-FFF2-40B4-BE49-F238E27FC236}">
                <a16:creationId xmlns:a16="http://schemas.microsoft.com/office/drawing/2014/main" xmlns="" id="{B23C00D6-6A97-4E01-9C73-FA9789398E1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D8B84719-A3EA-42E3-B143-FA1D5B39DEED}"/>
              </a:ext>
            </a:extLst>
          </p:cNvPr>
          <p:cNvSpPr>
            <a:spLocks noGrp="1"/>
          </p:cNvSpPr>
          <p:nvPr>
            <p:ph type="sldNum" sz="quarter" idx="12"/>
          </p:nvPr>
        </p:nvSpPr>
        <p:spPr/>
        <p:txBody>
          <a:bodyPr/>
          <a:lstStyle>
            <a:lvl1pPr>
              <a:defRPr/>
            </a:lvl1pPr>
          </a:lstStyle>
          <a:p>
            <a:fld id="{9DEC6F85-B71A-4FEA-8035-3F168B93A7C8}" type="slidenum">
              <a:rPr lang="en-US" altLang="en-US"/>
              <a:pPr/>
              <a:t>‹#›</a:t>
            </a:fld>
            <a:endParaRPr lang="en-US" altLang="en-US"/>
          </a:p>
        </p:txBody>
      </p:sp>
    </p:spTree>
    <p:extLst>
      <p:ext uri="{BB962C8B-B14F-4D97-AF65-F5344CB8AC3E}">
        <p14:creationId xmlns:p14="http://schemas.microsoft.com/office/powerpoint/2010/main" xmlns="" val="3432220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D49AF48A-D89F-4E1A-B533-D7A7E81B869B}"/>
              </a:ext>
            </a:extLst>
          </p:cNvPr>
          <p:cNvSpPr>
            <a:spLocks noGrp="1"/>
          </p:cNvSpPr>
          <p:nvPr>
            <p:ph type="dt" sz="half" idx="10"/>
          </p:nvPr>
        </p:nvSpPr>
        <p:spPr/>
        <p:txBody>
          <a:bodyPr/>
          <a:lstStyle>
            <a:lvl1pPr>
              <a:defRPr/>
            </a:lvl1pPr>
          </a:lstStyle>
          <a:p>
            <a:fld id="{30597BE0-C602-4494-AEF8-59E6022FFB92}" type="datetime1">
              <a:rPr lang="en-US" altLang="en-US"/>
              <a:pPr/>
              <a:t>3/4/2020</a:t>
            </a:fld>
            <a:endParaRPr lang="en-US" altLang="en-US"/>
          </a:p>
        </p:txBody>
      </p:sp>
      <p:sp>
        <p:nvSpPr>
          <p:cNvPr id="6" name="Footer Placeholder 4">
            <a:extLst>
              <a:ext uri="{FF2B5EF4-FFF2-40B4-BE49-F238E27FC236}">
                <a16:creationId xmlns:a16="http://schemas.microsoft.com/office/drawing/2014/main" xmlns="" id="{F5FCA5C5-72C8-4118-A5AA-B71CCF3C341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3B7B965E-E801-49CA-B5F0-AF3CCDB865E0}"/>
              </a:ext>
            </a:extLst>
          </p:cNvPr>
          <p:cNvSpPr>
            <a:spLocks noGrp="1"/>
          </p:cNvSpPr>
          <p:nvPr>
            <p:ph type="sldNum" sz="quarter" idx="12"/>
          </p:nvPr>
        </p:nvSpPr>
        <p:spPr/>
        <p:txBody>
          <a:bodyPr/>
          <a:lstStyle>
            <a:lvl1pPr>
              <a:defRPr/>
            </a:lvl1pPr>
          </a:lstStyle>
          <a:p>
            <a:fld id="{A939BCBF-ACE7-4F1E-92D9-D25E3CE96F43}" type="slidenum">
              <a:rPr lang="en-US" altLang="en-US"/>
              <a:pPr/>
              <a:t>‹#›</a:t>
            </a:fld>
            <a:endParaRPr lang="en-US" altLang="en-US"/>
          </a:p>
        </p:txBody>
      </p:sp>
    </p:spTree>
    <p:extLst>
      <p:ext uri="{BB962C8B-B14F-4D97-AF65-F5344CB8AC3E}">
        <p14:creationId xmlns:p14="http://schemas.microsoft.com/office/powerpoint/2010/main" xmlns="" val="24145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AAEDAFD1-6BFC-401D-980C-6D7E7B9FCF4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xmlns="" id="{254349E9-32B5-491E-A97A-1F6C644B998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D088A3B-9A05-4F48-8879-BB244E1AA5F3}"/>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3C20615D-45F0-47E0-9022-FF591D594684}" type="datetime1">
              <a:rPr lang="en-US" altLang="en-US"/>
              <a:pPr/>
              <a:t>3/4/2020</a:t>
            </a:fld>
            <a:endParaRPr lang="en-US" altLang="en-US"/>
          </a:p>
        </p:txBody>
      </p:sp>
      <p:sp>
        <p:nvSpPr>
          <p:cNvPr id="5" name="Footer Placeholder 4">
            <a:extLst>
              <a:ext uri="{FF2B5EF4-FFF2-40B4-BE49-F238E27FC236}">
                <a16:creationId xmlns:a16="http://schemas.microsoft.com/office/drawing/2014/main" xmlns="" id="{89EA4A26-EC2F-4A6E-B668-5444E41F9F72}"/>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3140799C-6377-481F-B4CC-C56A70CACE2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B621EF2A-23BC-40F4-ADCE-A2DA4B97BD4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5">
            <a:extLst>
              <a:ext uri="{FF2B5EF4-FFF2-40B4-BE49-F238E27FC236}">
                <a16:creationId xmlns:a16="http://schemas.microsoft.com/office/drawing/2014/main" xmlns="" id="{626138BC-E0CC-4D7A-B21C-64DAA1599783}"/>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05600" y="152400"/>
            <a:ext cx="21336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15362" name="Picture 7">
            <a:extLst>
              <a:ext uri="{FF2B5EF4-FFF2-40B4-BE49-F238E27FC236}">
                <a16:creationId xmlns:a16="http://schemas.microsoft.com/office/drawing/2014/main" xmlns="" id="{317BA55A-688E-459A-8B06-4BB0A33EAA23}"/>
              </a:ext>
            </a:extLst>
          </p:cNvPr>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0" y="1792288"/>
            <a:ext cx="9140825" cy="4754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363" name="TextBox 2">
            <a:extLst>
              <a:ext uri="{FF2B5EF4-FFF2-40B4-BE49-F238E27FC236}">
                <a16:creationId xmlns:a16="http://schemas.microsoft.com/office/drawing/2014/main" xmlns="" id="{CC42219A-0679-45A3-A05B-52B4173C5A4F}"/>
              </a:ext>
            </a:extLst>
          </p:cNvPr>
          <p:cNvSpPr txBox="1">
            <a:spLocks noChangeArrowheads="1"/>
          </p:cNvSpPr>
          <p:nvPr/>
        </p:nvSpPr>
        <p:spPr bwMode="auto">
          <a:xfrm>
            <a:off x="330200" y="992188"/>
            <a:ext cx="8534400" cy="2000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algn="ctr" eaLnBrk="1" hangingPunct="1"/>
            <a:r>
              <a:rPr lang="en-US" altLang="en-US" sz="2800" b="1">
                <a:latin typeface="Arial" panose="020B0604020202020204" pitchFamily="34" charset="0"/>
              </a:rPr>
              <a:t>DEPARTMENT OF TRANSPORT (DoT)</a:t>
            </a:r>
          </a:p>
          <a:p>
            <a:pPr algn="ctr" eaLnBrk="1" hangingPunct="1"/>
            <a:endParaRPr lang="en-US" altLang="en-US" b="1">
              <a:latin typeface="Arial" panose="020B0604020202020204" pitchFamily="34" charset="0"/>
            </a:endParaRPr>
          </a:p>
          <a:p>
            <a:pPr algn="ctr" eaLnBrk="1" hangingPunct="1"/>
            <a:r>
              <a:rPr lang="en-US" altLang="en-US" b="1">
                <a:latin typeface="Arial" panose="020B0604020202020204" pitchFamily="34" charset="0"/>
              </a:rPr>
              <a:t>	SECOND QUARTER PERFORMANCE INFORMATION  AND EXPENDITURE ANALYSIS REPORT 2019/20</a:t>
            </a:r>
          </a:p>
          <a:p>
            <a:pPr algn="ctr" eaLnBrk="1" hangingPunct="1"/>
            <a:endParaRPr lang="en-US" altLang="en-US" b="1">
              <a:latin typeface="Arial" panose="020B0604020202020204" pitchFamily="34" charset="0"/>
            </a:endParaRPr>
          </a:p>
        </p:txBody>
      </p:sp>
      <p:sp>
        <p:nvSpPr>
          <p:cNvPr id="3" name="Slide Number Placeholder 2">
            <a:extLst>
              <a:ext uri="{FF2B5EF4-FFF2-40B4-BE49-F238E27FC236}">
                <a16:creationId xmlns:a16="http://schemas.microsoft.com/office/drawing/2014/main" xmlns="" id="{776B105F-A22B-4FEA-97BE-DF75247167EF}"/>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A22A3991-FB66-400B-9663-EB5CAA7D52CF}" type="slidenum">
              <a:rPr lang="en-US" altLang="en-US" sz="1200">
                <a:solidFill>
                  <a:srgbClr val="898989"/>
                </a:solidFill>
              </a:rPr>
              <a:pPr eaLnBrk="1" hangingPunct="1"/>
              <a:t>1</a:t>
            </a:fld>
            <a:endParaRPr lang="en-US" altLang="en-US" sz="1200">
              <a:solidFill>
                <a:srgbClr val="898989"/>
              </a:solidFill>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1">
            <a:extLst>
              <a:ext uri="{FF2B5EF4-FFF2-40B4-BE49-F238E27FC236}">
                <a16:creationId xmlns:a16="http://schemas.microsoft.com/office/drawing/2014/main" xmlns="" id="{5531664E-B4DA-46B5-9A78-42EFA4B89A02}"/>
              </a:ext>
            </a:extLst>
          </p:cNvPr>
          <p:cNvSpPr>
            <a:spLocks noGrp="1"/>
          </p:cNvSpPr>
          <p:nvPr>
            <p:ph idx="1"/>
          </p:nvPr>
        </p:nvSpPr>
        <p:spPr>
          <a:xfrm>
            <a:off x="457200" y="1209675"/>
            <a:ext cx="8229600" cy="4916488"/>
          </a:xfrm>
        </p:spPr>
        <p:txBody>
          <a:bodyPr rtlCol="0">
            <a:normAutofit/>
          </a:bodyPr>
          <a:lstStyle/>
          <a:p>
            <a:pPr marL="457200" lvl="1" indent="0" eaLnBrk="1" fontAlgn="auto" hangingPunct="1">
              <a:spcAft>
                <a:spcPts val="0"/>
              </a:spcAft>
              <a:buFont typeface="Arial"/>
              <a:buNone/>
              <a:defRPr/>
            </a:pPr>
            <a:endParaRPr lang="en-ZA" sz="1900" dirty="0">
              <a:latin typeface="Arial"/>
              <a:ea typeface="MS PGothic" charset="0"/>
              <a:cs typeface="Arial"/>
            </a:endParaRPr>
          </a:p>
          <a:p>
            <a:pPr algn="just" eaLnBrk="1" fontAlgn="auto" hangingPunct="1">
              <a:spcAft>
                <a:spcPts val="0"/>
              </a:spcAft>
              <a:buFont typeface="Arial"/>
              <a:buChar char="•"/>
              <a:defRPr/>
            </a:pPr>
            <a:r>
              <a:rPr lang="en-US" sz="1800" dirty="0">
                <a:solidFill>
                  <a:prstClr val="black"/>
                </a:solidFill>
                <a:latin typeface="Arial"/>
                <a:ea typeface="+mn-ea"/>
                <a:cs typeface="Arial"/>
              </a:rPr>
              <a:t>A concept document on areas to be covered in the </a:t>
            </a:r>
            <a:r>
              <a:rPr lang="en-US" sz="1800" u="sng" dirty="0">
                <a:solidFill>
                  <a:prstClr val="black"/>
                </a:solidFill>
                <a:latin typeface="Arial"/>
                <a:ea typeface="+mn-ea"/>
                <a:cs typeface="Arial"/>
              </a:rPr>
              <a:t>Rail Access Regime Guidelines</a:t>
            </a:r>
            <a:r>
              <a:rPr lang="en-US" sz="1800" dirty="0">
                <a:solidFill>
                  <a:prstClr val="black"/>
                </a:solidFill>
                <a:latin typeface="Arial"/>
                <a:ea typeface="+mn-ea"/>
                <a:cs typeface="Arial"/>
              </a:rPr>
              <a:t> was developed as targeted.</a:t>
            </a:r>
          </a:p>
          <a:p>
            <a:pPr algn="just" eaLnBrk="1" fontAlgn="auto" hangingPunct="1">
              <a:spcAft>
                <a:spcPts val="0"/>
              </a:spcAft>
              <a:buFont typeface="Arial"/>
              <a:buChar char="•"/>
              <a:defRPr/>
            </a:pPr>
            <a:endParaRPr lang="en-US" sz="1800" dirty="0">
              <a:solidFill>
                <a:prstClr val="black"/>
              </a:solidFill>
              <a:latin typeface="Arial"/>
              <a:ea typeface="+mn-ea"/>
              <a:cs typeface="Arial"/>
            </a:endParaRPr>
          </a:p>
          <a:p>
            <a:pPr algn="just" eaLnBrk="1" fontAlgn="auto" hangingPunct="1">
              <a:spcAft>
                <a:spcPts val="0"/>
              </a:spcAft>
              <a:buFont typeface="Arial"/>
              <a:buChar char="•"/>
              <a:defRPr/>
            </a:pPr>
            <a:r>
              <a:rPr lang="en-US" sz="1800" dirty="0">
                <a:solidFill>
                  <a:prstClr val="black"/>
                </a:solidFill>
                <a:latin typeface="Arial"/>
                <a:ea typeface="+mn-ea"/>
                <a:cs typeface="Arial"/>
              </a:rPr>
              <a:t>Implementation on the </a:t>
            </a:r>
            <a:r>
              <a:rPr lang="en-US" sz="1800" u="sng" dirty="0">
                <a:solidFill>
                  <a:prstClr val="black"/>
                </a:solidFill>
                <a:latin typeface="Arial"/>
                <a:ea typeface="+mn-ea"/>
                <a:cs typeface="Arial"/>
              </a:rPr>
              <a:t>PSP framework </a:t>
            </a:r>
            <a:r>
              <a:rPr lang="en-US" sz="1800" dirty="0">
                <a:solidFill>
                  <a:prstClr val="black"/>
                </a:solidFill>
                <a:latin typeface="Arial"/>
                <a:ea typeface="+mn-ea"/>
                <a:cs typeface="Arial"/>
              </a:rPr>
              <a:t>monitored as targeted and a monitoring report was developed.</a:t>
            </a:r>
            <a:endParaRPr lang="en-ZA" sz="1800" dirty="0">
              <a:solidFill>
                <a:prstClr val="black"/>
              </a:solidFill>
              <a:latin typeface="Arial"/>
              <a:ea typeface="+mn-ea"/>
              <a:cs typeface="Arial"/>
            </a:endParaRPr>
          </a:p>
          <a:p>
            <a:pPr marL="0" indent="0" algn="just" eaLnBrk="1" fontAlgn="auto" hangingPunct="1">
              <a:spcAft>
                <a:spcPts val="0"/>
              </a:spcAft>
              <a:buFont typeface="Arial"/>
              <a:buNone/>
              <a:defRPr/>
            </a:pPr>
            <a:endParaRPr lang="en-ZA" sz="1800" dirty="0">
              <a:solidFill>
                <a:prstClr val="black"/>
              </a:solidFill>
              <a:latin typeface="Arial"/>
              <a:ea typeface="+mn-ea"/>
              <a:cs typeface="Arial"/>
            </a:endParaRPr>
          </a:p>
          <a:p>
            <a:pPr marL="0" indent="0" algn="just" eaLnBrk="1" fontAlgn="auto" hangingPunct="1">
              <a:spcAft>
                <a:spcPts val="0"/>
              </a:spcAft>
              <a:buFont typeface="Arial"/>
              <a:buNone/>
              <a:defRPr/>
            </a:pPr>
            <a:endParaRPr lang="en-ZA" sz="2000" dirty="0">
              <a:latin typeface="Arial" panose="020B0604020202020204" pitchFamily="34" charset="0"/>
              <a:ea typeface="MS PGothic" charset="0"/>
              <a:cs typeface="Arial" charset="0"/>
            </a:endParaRPr>
          </a:p>
        </p:txBody>
      </p:sp>
      <p:sp>
        <p:nvSpPr>
          <p:cNvPr id="28674" name="Title 2">
            <a:extLst>
              <a:ext uri="{FF2B5EF4-FFF2-40B4-BE49-F238E27FC236}">
                <a16:creationId xmlns:a16="http://schemas.microsoft.com/office/drawing/2014/main" xmlns="" id="{084EB3B6-D757-49F7-8F0B-1075FF28B193}"/>
              </a:ext>
            </a:extLst>
          </p:cNvPr>
          <p:cNvSpPr>
            <a:spLocks noGrp="1"/>
          </p:cNvSpPr>
          <p:nvPr>
            <p:ph type="title"/>
          </p:nvPr>
        </p:nvSpPr>
        <p:spPr>
          <a:xfrm>
            <a:off x="457200" y="152400"/>
            <a:ext cx="6324600" cy="914400"/>
          </a:xfrm>
        </p:spPr>
        <p:txBody>
          <a:bodyPr/>
          <a:lstStyle/>
          <a:p>
            <a:pPr algn="l" eaLnBrk="1" hangingPunct="1"/>
            <a:r>
              <a:rPr lang="en-US" altLang="en-US" sz="3200" b="1">
                <a:latin typeface="Arial" panose="020B0604020202020204" pitchFamily="34" charset="0"/>
                <a:ea typeface="ＭＳ Ｐゴシック" panose="020B0600070205080204" pitchFamily="34" charset="-128"/>
              </a:rPr>
              <a:t>Programme 3: Rail Transport</a:t>
            </a:r>
          </a:p>
        </p:txBody>
      </p:sp>
      <p:pic>
        <p:nvPicPr>
          <p:cNvPr id="28675" name="Picture 5">
            <a:hlinkClick r:id="rId2" action="ppaction://hlinksldjump"/>
            <a:extLst>
              <a:ext uri="{FF2B5EF4-FFF2-40B4-BE49-F238E27FC236}">
                <a16:creationId xmlns:a16="http://schemas.microsoft.com/office/drawing/2014/main" xmlns="" id="{7BF0ACF1-E63F-490D-BC07-EAE52CD0D208}"/>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
        <p:nvSpPr>
          <p:cNvPr id="3" name="Slide Number Placeholder 2">
            <a:extLst>
              <a:ext uri="{FF2B5EF4-FFF2-40B4-BE49-F238E27FC236}">
                <a16:creationId xmlns:a16="http://schemas.microsoft.com/office/drawing/2014/main" xmlns="" id="{53BDA67F-043B-4664-9341-1050B001A702}"/>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0686888A-32F3-424B-97EB-62FC4D6088CA}" type="slidenum">
              <a:rPr lang="en-US" altLang="en-US" sz="1200">
                <a:solidFill>
                  <a:srgbClr val="898989"/>
                </a:solidFill>
              </a:rPr>
              <a:pPr eaLnBrk="1" hangingPunct="1"/>
              <a:t>10</a:t>
            </a:fld>
            <a:endParaRPr lang="en-US" altLang="en-US" sz="1200">
              <a:solidFill>
                <a:srgbClr val="898989"/>
              </a:solidFill>
            </a:endParaRPr>
          </a:p>
        </p:txBody>
      </p:sp>
      <p:pic>
        <p:nvPicPr>
          <p:cNvPr id="28677" name="Picture 3">
            <a:extLst>
              <a:ext uri="{FF2B5EF4-FFF2-40B4-BE49-F238E27FC236}">
                <a16:creationId xmlns:a16="http://schemas.microsoft.com/office/drawing/2014/main" xmlns="" id="{D7793510-9191-4F3A-861A-A1A3423E4144}"/>
              </a:ext>
            </a:extLst>
          </p:cNvPr>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620000" y="5978525"/>
            <a:ext cx="811213" cy="755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1">
            <a:extLst>
              <a:ext uri="{FF2B5EF4-FFF2-40B4-BE49-F238E27FC236}">
                <a16:creationId xmlns:a16="http://schemas.microsoft.com/office/drawing/2014/main" xmlns="" id="{1C1EC74F-95E4-4954-AD89-56557CC435C2}"/>
              </a:ext>
            </a:extLst>
          </p:cNvPr>
          <p:cNvSpPr>
            <a:spLocks noGrp="1"/>
          </p:cNvSpPr>
          <p:nvPr>
            <p:ph idx="1"/>
          </p:nvPr>
        </p:nvSpPr>
        <p:spPr>
          <a:xfrm>
            <a:off x="457200" y="1296988"/>
            <a:ext cx="8466138" cy="4829175"/>
          </a:xfrm>
        </p:spPr>
        <p:txBody>
          <a:bodyPr>
            <a:noAutofit/>
          </a:bodyPr>
          <a:lstStyle/>
          <a:p>
            <a:pPr marL="457200" lvl="1" indent="0" algn="just" eaLnBrk="1" hangingPunct="1">
              <a:buFont typeface="Arial" panose="020B0604020202020204" pitchFamily="34" charset="0"/>
              <a:buNone/>
            </a:pPr>
            <a:endParaRPr lang="en-US" altLang="en-US" sz="1800">
              <a:latin typeface="Arial" panose="020B0604020202020204" pitchFamily="34" charset="0"/>
              <a:ea typeface="ＭＳ Ｐゴシック" panose="020B0600070205080204" pitchFamily="34" charset="-128"/>
            </a:endParaRPr>
          </a:p>
          <a:p>
            <a:pPr algn="just" eaLnBrk="1" hangingPunct="1"/>
            <a:r>
              <a:rPr lang="en-US"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rPr>
              <a:t>Implementation of the </a:t>
            </a:r>
            <a:r>
              <a:rPr lang="en-US" altLang="en-US" sz="1800" u="sng">
                <a:solidFill>
                  <a:srgbClr val="000000"/>
                </a:solidFill>
                <a:latin typeface="Arial" panose="020B0604020202020204" pitchFamily="34" charset="0"/>
                <a:ea typeface="ＭＳ Ｐゴシック" panose="020B0600070205080204" pitchFamily="34" charset="-128"/>
                <a:cs typeface="Arial" panose="020B0604020202020204" pitchFamily="34" charset="0"/>
              </a:rPr>
              <a:t>S’hamba Sonke Programme (SSP) </a:t>
            </a:r>
            <a:r>
              <a:rPr lang="en-US"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rPr>
              <a:t>was monitored through bilateral consultations and site visits during the period under review.</a:t>
            </a:r>
          </a:p>
          <a:p>
            <a:pPr algn="just" eaLnBrk="1" hangingPunct="1"/>
            <a:endParaRPr lang="en-US"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r>
              <a:rPr lang="en-US"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rPr>
              <a:t>Due diligence on the review of </a:t>
            </a:r>
            <a:r>
              <a:rPr lang="en-US" altLang="en-US" sz="1800" u="sng">
                <a:solidFill>
                  <a:srgbClr val="000000"/>
                </a:solidFill>
                <a:latin typeface="Arial" panose="020B0604020202020204" pitchFamily="34" charset="0"/>
                <a:ea typeface="ＭＳ Ｐゴシック" panose="020B0600070205080204" pitchFamily="34" charset="-128"/>
                <a:cs typeface="Arial" panose="020B0604020202020204" pitchFamily="34" charset="0"/>
              </a:rPr>
              <a:t>Founding Legislations of Road Entities </a:t>
            </a:r>
            <a:r>
              <a:rPr lang="en-US"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rPr>
              <a:t>conducted as targeted.</a:t>
            </a:r>
          </a:p>
          <a:p>
            <a:pPr algn="just" eaLnBrk="1" hangingPunct="1">
              <a:buFont typeface="Arial" panose="020B0604020202020204" pitchFamily="34" charset="0"/>
              <a:buNone/>
            </a:pPr>
            <a:endParaRPr lang="en-US"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r>
              <a:rPr lang="en-US" altLang="en-US" sz="1800" u="sng">
                <a:solidFill>
                  <a:srgbClr val="000000"/>
                </a:solidFill>
                <a:latin typeface="Arial" panose="020B0604020202020204" pitchFamily="34" charset="0"/>
                <a:ea typeface="ＭＳ Ｐゴシック" panose="020B0600070205080204" pitchFamily="34" charset="-128"/>
                <a:cs typeface="Arial" panose="020B0604020202020204" pitchFamily="34" charset="0"/>
              </a:rPr>
              <a:t>Road Safety Community-Based Public Education and Awareness Programs</a:t>
            </a:r>
            <a:r>
              <a:rPr lang="en-US"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p>
          <a:p>
            <a:pPr algn="just" eaLnBrk="1" hangingPunct="1"/>
            <a:endParaRPr lang="en-US" altLang="en-US" sz="8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buFont typeface="Arial" panose="020B0604020202020204" pitchFamily="34" charset="0"/>
              <a:buNone/>
            </a:pPr>
            <a:r>
              <a:rPr lang="en-ZA"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rPr>
              <a:t>	-	Road Safety Education and awareness campaigns conducted in schools</a:t>
            </a:r>
          </a:p>
          <a:p>
            <a:pPr algn="just" eaLnBrk="1" hangingPunct="1">
              <a:buFont typeface="Arial" panose="020B0604020202020204" pitchFamily="34" charset="0"/>
              <a:buNone/>
            </a:pPr>
            <a:endParaRPr lang="en-ZA" altLang="en-US" sz="8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buFont typeface="Arial" panose="020B0604020202020204" pitchFamily="34" charset="0"/>
              <a:buNone/>
            </a:pPr>
            <a:r>
              <a:rPr lang="en-ZA"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rPr>
              <a:t>	-	Passenger and driver education and awareness campaigns conducted</a:t>
            </a:r>
          </a:p>
          <a:p>
            <a:pPr algn="just" eaLnBrk="1" hangingPunct="1">
              <a:buFont typeface="Arial" panose="020B0604020202020204" pitchFamily="34" charset="0"/>
              <a:buNone/>
            </a:pPr>
            <a:endParaRPr lang="en-ZA" altLang="en-US" sz="8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buFont typeface="Arial" panose="020B0604020202020204" pitchFamily="34" charset="0"/>
              <a:buNone/>
            </a:pPr>
            <a:r>
              <a:rPr lang="en-ZA"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rPr>
              <a:t>	-	Road Safety cycling education and awareness campaign conducted</a:t>
            </a:r>
          </a:p>
          <a:p>
            <a:pPr algn="just" eaLnBrk="1" hangingPunct="1">
              <a:buFont typeface="Arial" panose="020B0604020202020204" pitchFamily="34" charset="0"/>
              <a:buNone/>
            </a:pPr>
            <a:endParaRPr lang="en-ZA" altLang="en-US" sz="8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buFont typeface="Arial" panose="020B0604020202020204" pitchFamily="34" charset="0"/>
              <a:buNone/>
            </a:pPr>
            <a:r>
              <a:rPr lang="en-ZA"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rPr>
              <a:t>	-	Women in Traffic Law-enforcement Road Safety Dialogue hosted;</a:t>
            </a:r>
          </a:p>
          <a:p>
            <a:pPr algn="just" eaLnBrk="1" hangingPunct="1">
              <a:buFont typeface="Arial" panose="020B0604020202020204" pitchFamily="34" charset="0"/>
              <a:buNone/>
            </a:pPr>
            <a:endParaRPr lang="en-ZA"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buFont typeface="Arial" panose="020B0604020202020204" pitchFamily="34" charset="0"/>
              <a:buNone/>
            </a:pPr>
            <a:r>
              <a:rPr lang="en-ZA"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p>
          <a:p>
            <a:pPr marL="457200" lvl="1" indent="0" algn="just" eaLnBrk="1" hangingPunct="1">
              <a:buFont typeface="Arial" panose="020B0604020202020204" pitchFamily="34" charset="0"/>
              <a:buNone/>
            </a:pPr>
            <a:endParaRPr lang="en-ZA"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buFont typeface="Arial" panose="020B0604020202020204" pitchFamily="34" charset="0"/>
              <a:buNone/>
            </a:pPr>
            <a:endParaRPr lang="en-ZA"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endParaRPr lang="en-ZA" altLang="en-US" sz="1800">
              <a:latin typeface="Arial" panose="020B0604020202020204" pitchFamily="34" charset="0"/>
              <a:ea typeface="ＭＳ Ｐゴシック" panose="020B0600070205080204" pitchFamily="34" charset="-128"/>
            </a:endParaRPr>
          </a:p>
          <a:p>
            <a:pPr algn="just" eaLnBrk="1" hangingPunct="1">
              <a:buFont typeface="Arial" panose="020B0604020202020204" pitchFamily="34" charset="0"/>
              <a:buNone/>
            </a:pPr>
            <a:endParaRPr lang="en-US" altLang="en-US" sz="1800">
              <a:latin typeface="Arial" panose="020B0604020202020204" pitchFamily="34" charset="0"/>
              <a:ea typeface="ＭＳ Ｐゴシック" panose="020B0600070205080204" pitchFamily="34" charset="-128"/>
            </a:endParaRPr>
          </a:p>
        </p:txBody>
      </p:sp>
      <p:sp>
        <p:nvSpPr>
          <p:cNvPr id="29698" name="Title 2">
            <a:extLst>
              <a:ext uri="{FF2B5EF4-FFF2-40B4-BE49-F238E27FC236}">
                <a16:creationId xmlns:a16="http://schemas.microsoft.com/office/drawing/2014/main" xmlns="" id="{79E531E5-BF86-45F5-866A-FD145453734D}"/>
              </a:ext>
            </a:extLst>
          </p:cNvPr>
          <p:cNvSpPr>
            <a:spLocks noGrp="1"/>
          </p:cNvSpPr>
          <p:nvPr>
            <p:ph type="title"/>
          </p:nvPr>
        </p:nvSpPr>
        <p:spPr>
          <a:xfrm>
            <a:off x="457200" y="152400"/>
            <a:ext cx="6324600" cy="914400"/>
          </a:xfrm>
        </p:spPr>
        <p:txBody>
          <a:bodyPr/>
          <a:lstStyle/>
          <a:p>
            <a:pPr algn="l" eaLnBrk="1" hangingPunct="1"/>
            <a:r>
              <a:rPr lang="en-US" altLang="en-US" sz="3200" b="1">
                <a:latin typeface="Arial" panose="020B0604020202020204" pitchFamily="34" charset="0"/>
                <a:ea typeface="ＭＳ Ｐゴシック" panose="020B0600070205080204" pitchFamily="34" charset="-128"/>
              </a:rPr>
              <a:t>Programme 4: Road Transport</a:t>
            </a:r>
          </a:p>
        </p:txBody>
      </p:sp>
      <p:pic>
        <p:nvPicPr>
          <p:cNvPr id="29699" name="Picture 5">
            <a:hlinkClick r:id="rId2" action="ppaction://hlinksldjump"/>
            <a:extLst>
              <a:ext uri="{FF2B5EF4-FFF2-40B4-BE49-F238E27FC236}">
                <a16:creationId xmlns:a16="http://schemas.microsoft.com/office/drawing/2014/main" xmlns="" id="{805300E6-9FD5-4333-96B6-574FFCF621BD}"/>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
        <p:nvSpPr>
          <p:cNvPr id="3" name="Slide Number Placeholder 2">
            <a:extLst>
              <a:ext uri="{FF2B5EF4-FFF2-40B4-BE49-F238E27FC236}">
                <a16:creationId xmlns:a16="http://schemas.microsoft.com/office/drawing/2014/main" xmlns="" id="{2382448D-0613-4C64-8850-C203116F46F0}"/>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97AB7910-9996-4CFD-8149-B02145FADE8F}" type="slidenum">
              <a:rPr lang="en-US" altLang="en-US" sz="1200">
                <a:solidFill>
                  <a:srgbClr val="898989"/>
                </a:solidFill>
              </a:rPr>
              <a:pPr eaLnBrk="1" hangingPunct="1"/>
              <a:t>11</a:t>
            </a:fld>
            <a:endParaRPr lang="en-US" altLang="en-US" sz="1200">
              <a:solidFill>
                <a:srgbClr val="898989"/>
              </a:solidFill>
            </a:endParaRPr>
          </a:p>
        </p:txBody>
      </p:sp>
      <p:pic>
        <p:nvPicPr>
          <p:cNvPr id="29701" name="Picture 3">
            <a:extLst>
              <a:ext uri="{FF2B5EF4-FFF2-40B4-BE49-F238E27FC236}">
                <a16:creationId xmlns:a16="http://schemas.microsoft.com/office/drawing/2014/main" xmlns="" id="{F869844A-FAA9-4A5C-A58F-0F994B0B636B}"/>
              </a:ext>
            </a:extLst>
          </p:cNvPr>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500938" y="5989638"/>
            <a:ext cx="811212" cy="7318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1">
            <a:extLst>
              <a:ext uri="{FF2B5EF4-FFF2-40B4-BE49-F238E27FC236}">
                <a16:creationId xmlns:a16="http://schemas.microsoft.com/office/drawing/2014/main" xmlns="" id="{DBEDD8BD-7B17-4F9C-AA95-B625B68AC3D4}"/>
              </a:ext>
            </a:extLst>
          </p:cNvPr>
          <p:cNvSpPr>
            <a:spLocks noGrp="1"/>
          </p:cNvSpPr>
          <p:nvPr>
            <p:ph idx="1"/>
          </p:nvPr>
        </p:nvSpPr>
        <p:spPr>
          <a:xfrm>
            <a:off x="457200" y="1295400"/>
            <a:ext cx="8229600" cy="4830763"/>
          </a:xfrm>
        </p:spPr>
        <p:txBody>
          <a:bodyPr rtlCol="0">
            <a:normAutofit/>
          </a:bodyPr>
          <a:lstStyle/>
          <a:p>
            <a:pPr lvl="1" algn="just" eaLnBrk="1" fontAlgn="auto" hangingPunct="1">
              <a:spcAft>
                <a:spcPts val="0"/>
              </a:spcAft>
              <a:buFont typeface="Arial"/>
              <a:buChar char="–"/>
              <a:defRPr/>
            </a:pPr>
            <a:endParaRPr lang="en-US" sz="1800" dirty="0">
              <a:latin typeface="Arial"/>
              <a:ea typeface="MS PGothic" charset="0"/>
              <a:cs typeface="Arial"/>
            </a:endParaRPr>
          </a:p>
          <a:p>
            <a:pPr algn="just" eaLnBrk="1" fontAlgn="auto" hangingPunct="1">
              <a:spcAft>
                <a:spcPts val="0"/>
              </a:spcAft>
              <a:buFont typeface="Arial"/>
              <a:buChar char="•"/>
              <a:defRPr/>
            </a:pPr>
            <a:r>
              <a:rPr lang="en-US" sz="1800" dirty="0">
                <a:solidFill>
                  <a:prstClr val="black"/>
                </a:solidFill>
                <a:latin typeface="Arial"/>
                <a:ea typeface="+mn-ea"/>
                <a:cs typeface="Arial"/>
              </a:rPr>
              <a:t>Technical specifications for the </a:t>
            </a:r>
            <a:r>
              <a:rPr lang="en-US" sz="1800" u="sng" dirty="0">
                <a:solidFill>
                  <a:prstClr val="black"/>
                </a:solidFill>
                <a:latin typeface="Arial"/>
                <a:ea typeface="+mn-ea"/>
                <a:cs typeface="Arial"/>
              </a:rPr>
              <a:t>National Anti-Fraud and Corruption Forum </a:t>
            </a:r>
            <a:r>
              <a:rPr lang="en-US" sz="1800" dirty="0">
                <a:solidFill>
                  <a:prstClr val="black"/>
                </a:solidFill>
                <a:latin typeface="Arial"/>
                <a:ea typeface="+mn-ea"/>
                <a:cs typeface="Arial"/>
              </a:rPr>
              <a:t>(NAFCF) expanded to include specifications for the Focus Group, Task Team and Operational Working Group.</a:t>
            </a:r>
          </a:p>
          <a:p>
            <a:pPr marL="0" indent="0" algn="just" eaLnBrk="1" fontAlgn="auto" hangingPunct="1">
              <a:spcAft>
                <a:spcPts val="0"/>
              </a:spcAft>
              <a:buFont typeface="Arial"/>
              <a:buNone/>
              <a:defRPr/>
            </a:pPr>
            <a:endParaRPr lang="en-US" sz="1800" dirty="0">
              <a:solidFill>
                <a:prstClr val="black"/>
              </a:solidFill>
              <a:latin typeface="Arial"/>
              <a:ea typeface="+mn-ea"/>
              <a:cs typeface="Arial"/>
            </a:endParaRPr>
          </a:p>
          <a:p>
            <a:pPr algn="just" eaLnBrk="1" fontAlgn="auto" hangingPunct="1">
              <a:spcAft>
                <a:spcPts val="0"/>
              </a:spcAft>
              <a:buFont typeface="Arial"/>
              <a:buChar char="•"/>
              <a:defRPr/>
            </a:pPr>
            <a:r>
              <a:rPr lang="en-US" sz="1800" dirty="0">
                <a:solidFill>
                  <a:prstClr val="black"/>
                </a:solidFill>
                <a:latin typeface="Arial"/>
                <a:ea typeface="+mn-ea"/>
                <a:cs typeface="Arial"/>
              </a:rPr>
              <a:t>Draft </a:t>
            </a:r>
            <a:r>
              <a:rPr lang="en-US" sz="1800" u="sng" dirty="0">
                <a:solidFill>
                  <a:prstClr val="black"/>
                </a:solidFill>
                <a:latin typeface="Arial"/>
                <a:ea typeface="+mn-ea"/>
                <a:cs typeface="Arial"/>
              </a:rPr>
              <a:t>National Road Traffic Amendment Bill </a:t>
            </a:r>
            <a:r>
              <a:rPr lang="en-US" sz="1800" dirty="0">
                <a:solidFill>
                  <a:prstClr val="black"/>
                </a:solidFill>
                <a:latin typeface="Arial"/>
                <a:ea typeface="+mn-ea"/>
                <a:cs typeface="Arial"/>
              </a:rPr>
              <a:t>duly submitted to the JCPS Development Committee as targeted.</a:t>
            </a:r>
          </a:p>
          <a:p>
            <a:pPr algn="just" eaLnBrk="1" fontAlgn="auto" hangingPunct="1">
              <a:spcAft>
                <a:spcPts val="0"/>
              </a:spcAft>
              <a:buFont typeface="Arial"/>
              <a:buChar char="•"/>
              <a:defRPr/>
            </a:pPr>
            <a:endParaRPr lang="en-ZA" sz="1800" dirty="0">
              <a:solidFill>
                <a:prstClr val="black"/>
              </a:solidFill>
              <a:latin typeface="Arial"/>
              <a:ea typeface="+mn-ea"/>
              <a:cs typeface="Arial"/>
            </a:endParaRPr>
          </a:p>
          <a:p>
            <a:pPr marL="457200" lvl="1" indent="0" algn="just" eaLnBrk="1" fontAlgn="auto" hangingPunct="1">
              <a:spcAft>
                <a:spcPts val="0"/>
              </a:spcAft>
              <a:buFont typeface="Arial"/>
              <a:buNone/>
              <a:defRPr/>
            </a:pPr>
            <a:endParaRPr lang="en-ZA" sz="1800" dirty="0">
              <a:solidFill>
                <a:prstClr val="black"/>
              </a:solidFill>
              <a:latin typeface="Arial"/>
              <a:ea typeface="+mn-ea"/>
              <a:cs typeface="Arial"/>
            </a:endParaRPr>
          </a:p>
          <a:p>
            <a:pPr marL="0" indent="0" algn="just" eaLnBrk="1" fontAlgn="auto" hangingPunct="1">
              <a:spcAft>
                <a:spcPts val="0"/>
              </a:spcAft>
              <a:buFont typeface="Arial"/>
              <a:buNone/>
              <a:defRPr/>
            </a:pPr>
            <a:endParaRPr lang="en-ZA" sz="1800" dirty="0">
              <a:solidFill>
                <a:prstClr val="black"/>
              </a:solidFill>
              <a:latin typeface="Arial"/>
              <a:ea typeface="+mn-ea"/>
              <a:cs typeface="Arial"/>
            </a:endParaRPr>
          </a:p>
          <a:p>
            <a:pPr algn="just" eaLnBrk="1" fontAlgn="auto" hangingPunct="1">
              <a:spcAft>
                <a:spcPts val="0"/>
              </a:spcAft>
              <a:buFont typeface="Arial"/>
              <a:buChar char="•"/>
              <a:defRPr/>
            </a:pPr>
            <a:endParaRPr lang="en-ZA" sz="2000" dirty="0">
              <a:latin typeface="Arial"/>
              <a:ea typeface="MS PGothic" charset="0"/>
              <a:cs typeface="Arial"/>
            </a:endParaRPr>
          </a:p>
          <a:p>
            <a:pPr marL="57150" indent="0" algn="just" eaLnBrk="1" fontAlgn="auto" hangingPunct="1">
              <a:spcAft>
                <a:spcPts val="0"/>
              </a:spcAft>
              <a:buFont typeface="Arial"/>
              <a:buNone/>
              <a:defRPr/>
            </a:pPr>
            <a:endParaRPr lang="en-US" sz="2200" dirty="0">
              <a:latin typeface="Arial"/>
              <a:ea typeface="MS PGothic" charset="0"/>
              <a:cs typeface="Arial"/>
            </a:endParaRPr>
          </a:p>
        </p:txBody>
      </p:sp>
      <p:sp>
        <p:nvSpPr>
          <p:cNvPr id="30722" name="Title 2">
            <a:extLst>
              <a:ext uri="{FF2B5EF4-FFF2-40B4-BE49-F238E27FC236}">
                <a16:creationId xmlns:a16="http://schemas.microsoft.com/office/drawing/2014/main" xmlns="" id="{59E4DA90-3EDB-432A-AA24-97D0E69B9DAE}"/>
              </a:ext>
            </a:extLst>
          </p:cNvPr>
          <p:cNvSpPr>
            <a:spLocks noGrp="1"/>
          </p:cNvSpPr>
          <p:nvPr>
            <p:ph type="title"/>
          </p:nvPr>
        </p:nvSpPr>
        <p:spPr>
          <a:xfrm>
            <a:off x="457200" y="152400"/>
            <a:ext cx="6324600" cy="914400"/>
          </a:xfrm>
        </p:spPr>
        <p:txBody>
          <a:bodyPr/>
          <a:lstStyle/>
          <a:p>
            <a:pPr algn="l" eaLnBrk="1" hangingPunct="1"/>
            <a:r>
              <a:rPr lang="en-US" altLang="en-US" sz="3200" b="1">
                <a:latin typeface="Arial" panose="020B0604020202020204" pitchFamily="34" charset="0"/>
                <a:ea typeface="ＭＳ Ｐゴシック" panose="020B0600070205080204" pitchFamily="34" charset="-128"/>
              </a:rPr>
              <a:t>Programme 4: Road Transport</a:t>
            </a:r>
          </a:p>
        </p:txBody>
      </p:sp>
      <p:pic>
        <p:nvPicPr>
          <p:cNvPr id="30723" name="Picture 5">
            <a:hlinkClick r:id="rId2" action="ppaction://hlinksldjump"/>
            <a:extLst>
              <a:ext uri="{FF2B5EF4-FFF2-40B4-BE49-F238E27FC236}">
                <a16:creationId xmlns:a16="http://schemas.microsoft.com/office/drawing/2014/main" xmlns="" id="{47F13903-BF27-4086-9E6A-01982F7E72BE}"/>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
        <p:nvSpPr>
          <p:cNvPr id="3" name="Slide Number Placeholder 2">
            <a:extLst>
              <a:ext uri="{FF2B5EF4-FFF2-40B4-BE49-F238E27FC236}">
                <a16:creationId xmlns:a16="http://schemas.microsoft.com/office/drawing/2014/main" xmlns="" id="{A77681C9-A96A-48CE-9925-BBF49085333A}"/>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CCB33249-CCAB-4502-BDD8-DB1684187B5E}" type="slidenum">
              <a:rPr lang="en-US" altLang="en-US" sz="1200">
                <a:solidFill>
                  <a:srgbClr val="898989"/>
                </a:solidFill>
              </a:rPr>
              <a:pPr eaLnBrk="1" hangingPunct="1"/>
              <a:t>12</a:t>
            </a:fld>
            <a:endParaRPr lang="en-US" altLang="en-US" sz="1200">
              <a:solidFill>
                <a:srgbClr val="898989"/>
              </a:solidFill>
            </a:endParaRPr>
          </a:p>
        </p:txBody>
      </p:sp>
      <p:pic>
        <p:nvPicPr>
          <p:cNvPr id="30725" name="Picture 3">
            <a:extLst>
              <a:ext uri="{FF2B5EF4-FFF2-40B4-BE49-F238E27FC236}">
                <a16:creationId xmlns:a16="http://schemas.microsoft.com/office/drawing/2014/main" xmlns="" id="{C59092A8-52A4-4A2B-84AA-370B1B49FDD9}"/>
              </a:ext>
            </a:extLst>
          </p:cNvPr>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500938" y="5992813"/>
            <a:ext cx="811212" cy="742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xmlns="" id="{3D4AD556-E934-44EE-BC95-9AC036D16E01}"/>
              </a:ext>
            </a:extLst>
          </p:cNvPr>
          <p:cNvSpPr>
            <a:spLocks noGrp="1"/>
          </p:cNvSpPr>
          <p:nvPr>
            <p:ph type="title"/>
          </p:nvPr>
        </p:nvSpPr>
        <p:spPr>
          <a:xfrm>
            <a:off x="457200" y="57150"/>
            <a:ext cx="7842250" cy="1143000"/>
          </a:xfrm>
        </p:spPr>
        <p:txBody>
          <a:bodyPr/>
          <a:lstStyle/>
          <a:p>
            <a:pPr marL="1087438" indent="-1087438" algn="l" eaLnBrk="1" hangingPunct="1">
              <a:tabLst>
                <a:tab pos="233363" algn="l"/>
                <a:tab pos="974725" algn="l"/>
              </a:tabLst>
            </a:pPr>
            <a:r>
              <a:rPr lang="en-US" altLang="en-US" sz="2900" b="1">
                <a:latin typeface="Arial" panose="020B0604020202020204" pitchFamily="34" charset="0"/>
                <a:ea typeface="ＭＳ Ｐゴシック" panose="020B0600070205080204" pitchFamily="34" charset="-128"/>
              </a:rPr>
              <a:t>Programme 5: Civil Aviation</a:t>
            </a:r>
            <a:endParaRPr lang="en-US" altLang="en-US" sz="2900">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xmlns="" id="{39A1D563-8489-403C-B1ED-DEED5ACA111C}"/>
              </a:ext>
            </a:extLst>
          </p:cNvPr>
          <p:cNvSpPr>
            <a:spLocks noGrp="1"/>
          </p:cNvSpPr>
          <p:nvPr>
            <p:ph idx="1"/>
          </p:nvPr>
        </p:nvSpPr>
        <p:spPr>
          <a:xfrm>
            <a:off x="457200" y="1417638"/>
            <a:ext cx="8229600" cy="4708525"/>
          </a:xfrm>
        </p:spPr>
        <p:txBody>
          <a:bodyPr rtlCol="0">
            <a:normAutofit/>
          </a:bodyPr>
          <a:lstStyle/>
          <a:p>
            <a:pPr marL="0" indent="0" algn="just" eaLnBrk="1" fontAlgn="auto" hangingPunct="1">
              <a:spcAft>
                <a:spcPts val="0"/>
              </a:spcAft>
              <a:buFont typeface="Arial"/>
              <a:buNone/>
              <a:defRPr/>
            </a:pPr>
            <a:endParaRPr lang="en-ZA" sz="1100" dirty="0">
              <a:solidFill>
                <a:prstClr val="black"/>
              </a:solidFill>
              <a:latin typeface="Arial"/>
              <a:ea typeface="MS PGothic" charset="0"/>
              <a:cs typeface="Arial"/>
            </a:endParaRPr>
          </a:p>
          <a:p>
            <a:pPr algn="just" eaLnBrk="1" fontAlgn="auto" hangingPunct="1">
              <a:spcAft>
                <a:spcPts val="0"/>
              </a:spcAft>
              <a:buFont typeface="Arial"/>
              <a:buChar char="•"/>
              <a:defRPr/>
            </a:pPr>
            <a:r>
              <a:rPr lang="en-US" sz="1800" dirty="0">
                <a:solidFill>
                  <a:prstClr val="black"/>
                </a:solidFill>
                <a:latin typeface="Arial"/>
                <a:ea typeface="+mn-ea"/>
                <a:cs typeface="Arial"/>
              </a:rPr>
              <a:t>Draft </a:t>
            </a:r>
            <a:r>
              <a:rPr lang="en-US" sz="1800" u="sng" dirty="0">
                <a:solidFill>
                  <a:prstClr val="black"/>
                </a:solidFill>
                <a:latin typeface="Arial"/>
                <a:ea typeface="+mn-ea"/>
                <a:cs typeface="Arial"/>
              </a:rPr>
              <a:t>South African Maritime and Aeronautical Search and Rescue </a:t>
            </a:r>
            <a:r>
              <a:rPr lang="en-US" sz="1800" dirty="0">
                <a:solidFill>
                  <a:prstClr val="black"/>
                </a:solidFill>
                <a:latin typeface="Arial"/>
                <a:ea typeface="+mn-ea"/>
                <a:cs typeface="Arial"/>
              </a:rPr>
              <a:t>Amendment Bill developed as targeted.</a:t>
            </a:r>
            <a:endParaRPr lang="en-ZA" sz="1800" dirty="0">
              <a:solidFill>
                <a:prstClr val="black"/>
              </a:solidFill>
              <a:latin typeface="Arial"/>
              <a:ea typeface="+mn-ea"/>
              <a:cs typeface="Arial"/>
            </a:endParaRPr>
          </a:p>
          <a:p>
            <a:pPr algn="just" eaLnBrk="1" fontAlgn="auto" hangingPunct="1">
              <a:spcAft>
                <a:spcPts val="0"/>
              </a:spcAft>
              <a:buFont typeface="Arial"/>
              <a:buChar char="•"/>
              <a:defRPr/>
            </a:pPr>
            <a:endParaRPr lang="en-ZA" sz="1800" dirty="0">
              <a:solidFill>
                <a:prstClr val="black"/>
              </a:solidFill>
              <a:latin typeface="Arial"/>
              <a:ea typeface="+mn-ea"/>
              <a:cs typeface="Arial"/>
            </a:endParaRPr>
          </a:p>
          <a:p>
            <a:pPr algn="just" eaLnBrk="1" fontAlgn="auto" hangingPunct="1">
              <a:spcAft>
                <a:spcPts val="0"/>
              </a:spcAft>
              <a:buFont typeface="Arial"/>
              <a:buChar char="•"/>
              <a:defRPr/>
            </a:pPr>
            <a:r>
              <a:rPr lang="en-US" sz="1800" dirty="0">
                <a:solidFill>
                  <a:prstClr val="black"/>
                </a:solidFill>
                <a:latin typeface="Arial"/>
                <a:ea typeface="+mn-ea"/>
                <a:cs typeface="Arial"/>
              </a:rPr>
              <a:t>Draft </a:t>
            </a:r>
            <a:r>
              <a:rPr lang="en-US" sz="1800" u="sng" dirty="0">
                <a:solidFill>
                  <a:prstClr val="black"/>
                </a:solidFill>
                <a:latin typeface="Arial"/>
                <a:ea typeface="+mn-ea"/>
                <a:cs typeface="Arial"/>
              </a:rPr>
              <a:t>Business Case for the Government-owned Aviation Academy </a:t>
            </a:r>
            <a:r>
              <a:rPr lang="en-US" sz="1800" dirty="0">
                <a:solidFill>
                  <a:prstClr val="black"/>
                </a:solidFill>
                <a:latin typeface="Arial"/>
                <a:ea typeface="+mn-ea"/>
                <a:cs typeface="Arial"/>
              </a:rPr>
              <a:t>developed as targeted.</a:t>
            </a:r>
            <a:endParaRPr lang="en-ZA" sz="1800" dirty="0">
              <a:solidFill>
                <a:prstClr val="black"/>
              </a:solidFill>
              <a:latin typeface="Arial"/>
              <a:ea typeface="+mn-ea"/>
              <a:cs typeface="Arial"/>
            </a:endParaRPr>
          </a:p>
          <a:p>
            <a:pPr algn="just" eaLnBrk="1" fontAlgn="auto" hangingPunct="1">
              <a:spcAft>
                <a:spcPts val="0"/>
              </a:spcAft>
              <a:buFont typeface="Arial"/>
              <a:buChar char="•"/>
              <a:defRPr/>
            </a:pPr>
            <a:endParaRPr lang="en-ZA" sz="2000" dirty="0">
              <a:solidFill>
                <a:prstClr val="black"/>
              </a:solidFill>
              <a:latin typeface="Arial"/>
              <a:ea typeface="+mn-ea"/>
              <a:cs typeface="Arial"/>
            </a:endParaRPr>
          </a:p>
          <a:p>
            <a:pPr marL="0" indent="0" algn="just" eaLnBrk="1" fontAlgn="auto" hangingPunct="1">
              <a:spcAft>
                <a:spcPts val="0"/>
              </a:spcAft>
              <a:buFont typeface="Arial"/>
              <a:buNone/>
              <a:defRPr/>
            </a:pPr>
            <a:endParaRPr lang="en-ZA" sz="2000" dirty="0">
              <a:solidFill>
                <a:prstClr val="black"/>
              </a:solidFill>
              <a:latin typeface="Arial"/>
              <a:ea typeface="+mn-ea"/>
              <a:cs typeface="Arial"/>
            </a:endParaRPr>
          </a:p>
          <a:p>
            <a:pPr marL="0" indent="0" algn="just" eaLnBrk="1" fontAlgn="auto" hangingPunct="1">
              <a:spcAft>
                <a:spcPts val="0"/>
              </a:spcAft>
              <a:buFont typeface="Arial"/>
              <a:buNone/>
              <a:defRPr/>
            </a:pPr>
            <a:endParaRPr lang="en-ZA" sz="1100" dirty="0">
              <a:solidFill>
                <a:prstClr val="black"/>
              </a:solidFill>
              <a:latin typeface="Arial"/>
              <a:ea typeface="MS PGothic" charset="0"/>
              <a:cs typeface="Arial"/>
            </a:endParaRPr>
          </a:p>
          <a:p>
            <a:pPr marL="0" eaLnBrk="1" fontAlgn="auto" hangingPunct="1">
              <a:lnSpc>
                <a:spcPct val="115000"/>
              </a:lnSpc>
              <a:spcBef>
                <a:spcPts val="0"/>
              </a:spcBef>
              <a:spcAft>
                <a:spcPts val="0"/>
              </a:spcAft>
              <a:buFont typeface="Arial"/>
              <a:buChar char="•"/>
              <a:defRPr/>
            </a:pPr>
            <a:endParaRPr lang="en-ZA" sz="1900" dirty="0">
              <a:latin typeface="Arial" panose="020B0604020202020204" pitchFamily="34" charset="0"/>
              <a:ea typeface="Calibri" panose="020F0502020204030204" pitchFamily="34" charset="0"/>
              <a:cs typeface="Times New Roman" panose="02020603050405020304" pitchFamily="18" charset="0"/>
            </a:endParaRPr>
          </a:p>
          <a:p>
            <a:pPr marL="0" eaLnBrk="1" fontAlgn="auto" hangingPunct="1">
              <a:lnSpc>
                <a:spcPct val="115000"/>
              </a:lnSpc>
              <a:spcBef>
                <a:spcPts val="0"/>
              </a:spcBef>
              <a:spcAft>
                <a:spcPts val="0"/>
              </a:spcAft>
              <a:buFont typeface="Arial"/>
              <a:buChar char="•"/>
              <a:defRPr/>
            </a:pPr>
            <a:endParaRPr lang="en-US" sz="1900" dirty="0">
              <a:ea typeface="Calibri" panose="020F0502020204030204" pitchFamily="34" charset="0"/>
              <a:cs typeface="Times New Roman" panose="02020603050405020304" pitchFamily="18" charset="0"/>
            </a:endParaRPr>
          </a:p>
          <a:p>
            <a:pPr algn="just" eaLnBrk="1" fontAlgn="auto" hangingPunct="1">
              <a:spcAft>
                <a:spcPts val="0"/>
              </a:spcAft>
              <a:buFont typeface="Arial"/>
              <a:buChar char="•"/>
              <a:defRPr/>
            </a:pPr>
            <a:endParaRPr lang="en-US" dirty="0">
              <a:ea typeface="+mn-ea"/>
              <a:cs typeface="+mn-cs"/>
            </a:endParaRPr>
          </a:p>
        </p:txBody>
      </p:sp>
      <p:sp>
        <p:nvSpPr>
          <p:cNvPr id="5" name="Slide Number Placeholder 4">
            <a:extLst>
              <a:ext uri="{FF2B5EF4-FFF2-40B4-BE49-F238E27FC236}">
                <a16:creationId xmlns:a16="http://schemas.microsoft.com/office/drawing/2014/main" xmlns="" id="{98999ADD-2817-4052-A20E-BCD088795533}"/>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CB9CC3D3-C0C0-4F37-AE7E-BD29B456805E}" type="slidenum">
              <a:rPr lang="en-US" altLang="en-US" sz="1200">
                <a:solidFill>
                  <a:srgbClr val="898989"/>
                </a:solidFill>
              </a:rPr>
              <a:pPr eaLnBrk="1" hangingPunct="1"/>
              <a:t>13</a:t>
            </a:fld>
            <a:endParaRPr lang="en-US" altLang="en-US" sz="1200">
              <a:solidFill>
                <a:srgbClr val="898989"/>
              </a:solidFill>
            </a:endParaRPr>
          </a:p>
        </p:txBody>
      </p:sp>
      <p:pic>
        <p:nvPicPr>
          <p:cNvPr id="31748" name="Picture 5">
            <a:extLst>
              <a:ext uri="{FF2B5EF4-FFF2-40B4-BE49-F238E27FC236}">
                <a16:creationId xmlns:a16="http://schemas.microsoft.com/office/drawing/2014/main" xmlns="" id="{7AEE7423-7CD7-4CE5-94A0-3B81C72C2D04}"/>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7367588" y="5959475"/>
            <a:ext cx="809625" cy="768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1749" name="Picture 5">
            <a:hlinkClick r:id="rId3" action="ppaction://hlinksldjump"/>
            <a:extLst>
              <a:ext uri="{FF2B5EF4-FFF2-40B4-BE49-F238E27FC236}">
                <a16:creationId xmlns:a16="http://schemas.microsoft.com/office/drawing/2014/main" xmlns="" id="{C24AD294-5E92-4256-AF1F-3C88E1AD5E7D}"/>
              </a:ext>
            </a:extLst>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7118350" y="304800"/>
            <a:ext cx="1887538"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ontent Placeholder 1">
            <a:extLst>
              <a:ext uri="{FF2B5EF4-FFF2-40B4-BE49-F238E27FC236}">
                <a16:creationId xmlns:a16="http://schemas.microsoft.com/office/drawing/2014/main" xmlns="" id="{AFD510A8-4BAC-46B9-8C7D-A85D4329399F}"/>
              </a:ext>
            </a:extLst>
          </p:cNvPr>
          <p:cNvSpPr>
            <a:spLocks noGrp="1"/>
          </p:cNvSpPr>
          <p:nvPr>
            <p:ph idx="1"/>
          </p:nvPr>
        </p:nvSpPr>
        <p:spPr>
          <a:xfrm>
            <a:off x="533400" y="1219200"/>
            <a:ext cx="8229600" cy="4830763"/>
          </a:xfrm>
        </p:spPr>
        <p:txBody>
          <a:bodyPr rtlCol="0">
            <a:normAutofit/>
          </a:bodyPr>
          <a:lstStyle/>
          <a:p>
            <a:pPr marL="0" indent="0" algn="just" eaLnBrk="1" fontAlgn="auto" hangingPunct="1">
              <a:spcAft>
                <a:spcPts val="0"/>
              </a:spcAft>
              <a:buFont typeface="Arial"/>
              <a:buNone/>
              <a:defRPr/>
            </a:pPr>
            <a:endParaRPr lang="en-ZA" sz="1200" dirty="0">
              <a:latin typeface="Arial" charset="0"/>
              <a:ea typeface="MS PGothic" charset="0"/>
              <a:cs typeface="Arial" charset="0"/>
            </a:endParaRPr>
          </a:p>
          <a:p>
            <a:pPr algn="just" eaLnBrk="1" fontAlgn="auto" hangingPunct="1">
              <a:spcAft>
                <a:spcPts val="0"/>
              </a:spcAft>
              <a:buFont typeface="Arial"/>
              <a:buChar char="•"/>
              <a:defRPr/>
            </a:pPr>
            <a:r>
              <a:rPr lang="en-US" sz="1800" dirty="0">
                <a:latin typeface="Arial" charset="0"/>
                <a:ea typeface="MS PGothic" charset="0"/>
                <a:cs typeface="+mn-cs"/>
              </a:rPr>
              <a:t>Desktop analysis conducted on the Durban University of Technology (DUT) and the Maritime School of Excellence (MsoE) as targeted;</a:t>
            </a:r>
          </a:p>
          <a:p>
            <a:pPr algn="just" eaLnBrk="1" fontAlgn="auto" hangingPunct="1">
              <a:spcAft>
                <a:spcPts val="0"/>
              </a:spcAft>
              <a:buFont typeface="Arial"/>
              <a:buChar char="•"/>
              <a:defRPr/>
            </a:pPr>
            <a:endParaRPr lang="en-US" sz="1800" dirty="0">
              <a:latin typeface="Arial" charset="0"/>
              <a:ea typeface="MS PGothic" charset="0"/>
              <a:cs typeface="+mn-cs"/>
            </a:endParaRPr>
          </a:p>
          <a:p>
            <a:pPr algn="just" eaLnBrk="1" fontAlgn="auto" hangingPunct="1">
              <a:spcAft>
                <a:spcPts val="0"/>
              </a:spcAft>
              <a:buFont typeface="Arial"/>
              <a:buChar char="•"/>
              <a:defRPr/>
            </a:pPr>
            <a:r>
              <a:rPr lang="en-US" sz="1800" dirty="0">
                <a:latin typeface="Arial" charset="0"/>
                <a:ea typeface="MS PGothic" charset="0"/>
                <a:cs typeface="+mn-cs"/>
              </a:rPr>
              <a:t>Situational analysis on the </a:t>
            </a:r>
            <a:r>
              <a:rPr lang="en-US" sz="1800" u="sng" dirty="0">
                <a:latin typeface="Arial" charset="0"/>
                <a:ea typeface="MS PGothic" charset="0"/>
                <a:cs typeface="+mn-cs"/>
              </a:rPr>
              <a:t>Southern African Development Community (SADC) Coastal Shipping</a:t>
            </a:r>
            <a:r>
              <a:rPr lang="en-US" sz="1800" dirty="0">
                <a:latin typeface="Arial" charset="0"/>
                <a:ea typeface="MS PGothic" charset="0"/>
                <a:cs typeface="+mn-cs"/>
              </a:rPr>
              <a:t> conducted as targeted and a draft report developed;</a:t>
            </a:r>
          </a:p>
          <a:p>
            <a:pPr algn="just" eaLnBrk="1" fontAlgn="auto" hangingPunct="1">
              <a:spcAft>
                <a:spcPts val="0"/>
              </a:spcAft>
              <a:buFont typeface="Arial"/>
              <a:buChar char="•"/>
              <a:defRPr/>
            </a:pPr>
            <a:endParaRPr lang="en-US" sz="1800" dirty="0">
              <a:latin typeface="Arial" charset="0"/>
              <a:ea typeface="MS PGothic" charset="0"/>
              <a:cs typeface="+mn-cs"/>
            </a:endParaRPr>
          </a:p>
          <a:p>
            <a:pPr algn="just" eaLnBrk="1" fontAlgn="auto" hangingPunct="1">
              <a:spcAft>
                <a:spcPts val="0"/>
              </a:spcAft>
              <a:buFont typeface="Arial"/>
              <a:buChar char="•"/>
              <a:defRPr/>
            </a:pPr>
            <a:r>
              <a:rPr lang="en-US" sz="1800" dirty="0">
                <a:latin typeface="Arial" charset="0"/>
                <a:ea typeface="MS PGothic" charset="0"/>
                <a:cs typeface="+mn-cs"/>
              </a:rPr>
              <a:t>Draft </a:t>
            </a:r>
            <a:r>
              <a:rPr lang="en-US" sz="1800" u="sng" dirty="0">
                <a:latin typeface="Arial" charset="0"/>
                <a:ea typeface="MS PGothic" charset="0"/>
                <a:cs typeface="+mn-cs"/>
              </a:rPr>
              <a:t>Marine Pollution Amendment Bill </a:t>
            </a:r>
            <a:r>
              <a:rPr lang="en-US" sz="1800" dirty="0">
                <a:latin typeface="Arial" charset="0"/>
                <a:ea typeface="MS PGothic" charset="0"/>
                <a:cs typeface="+mn-cs"/>
              </a:rPr>
              <a:t>submitted to NEDLAC as targeted;</a:t>
            </a:r>
          </a:p>
          <a:p>
            <a:pPr algn="just" eaLnBrk="1" fontAlgn="auto" hangingPunct="1">
              <a:spcAft>
                <a:spcPts val="0"/>
              </a:spcAft>
              <a:buFont typeface="Arial"/>
              <a:buChar char="•"/>
              <a:defRPr/>
            </a:pPr>
            <a:endParaRPr lang="en-US" sz="1800" dirty="0">
              <a:latin typeface="Arial" charset="0"/>
              <a:ea typeface="MS PGothic" charset="0"/>
              <a:cs typeface="+mn-cs"/>
            </a:endParaRPr>
          </a:p>
          <a:p>
            <a:pPr algn="just" eaLnBrk="1" fontAlgn="auto" hangingPunct="1">
              <a:spcAft>
                <a:spcPts val="0"/>
              </a:spcAft>
              <a:buFont typeface="Arial"/>
              <a:buChar char="•"/>
              <a:defRPr/>
            </a:pPr>
            <a:r>
              <a:rPr lang="en-US" sz="1800" dirty="0">
                <a:latin typeface="Arial" charset="0"/>
                <a:ea typeface="MS PGothic" charset="0"/>
                <a:cs typeface="+mn-cs"/>
              </a:rPr>
              <a:t>Stakeholder consultations conducted on the concept document of the </a:t>
            </a:r>
            <a:r>
              <a:rPr lang="en-US" sz="1800" u="sng" dirty="0">
                <a:latin typeface="Arial" charset="0"/>
                <a:ea typeface="MS PGothic" charset="0"/>
                <a:cs typeface="+mn-cs"/>
              </a:rPr>
              <a:t>Maritime Energy Efficiency Programme. </a:t>
            </a:r>
          </a:p>
          <a:p>
            <a:pPr marL="0" indent="0" algn="just" eaLnBrk="1" fontAlgn="auto" hangingPunct="1">
              <a:spcAft>
                <a:spcPts val="0"/>
              </a:spcAft>
              <a:buFont typeface="Arial"/>
              <a:buNone/>
              <a:defRPr/>
            </a:pPr>
            <a:endParaRPr lang="en-US" sz="1900" dirty="0">
              <a:latin typeface="Arial" charset="0"/>
              <a:ea typeface="MS PGothic" charset="0"/>
              <a:cs typeface="+mn-cs"/>
            </a:endParaRPr>
          </a:p>
          <a:p>
            <a:pPr algn="just" eaLnBrk="1" fontAlgn="auto" hangingPunct="1">
              <a:spcAft>
                <a:spcPts val="0"/>
              </a:spcAft>
              <a:buFont typeface="Arial"/>
              <a:buChar char="•"/>
              <a:defRPr/>
            </a:pPr>
            <a:endParaRPr lang="en-US" sz="1900" dirty="0">
              <a:latin typeface="Arial" charset="0"/>
              <a:ea typeface="MS PGothic" charset="0"/>
              <a:cs typeface="+mn-cs"/>
            </a:endParaRPr>
          </a:p>
        </p:txBody>
      </p:sp>
      <p:sp>
        <p:nvSpPr>
          <p:cNvPr id="54274" name="Title 2">
            <a:extLst>
              <a:ext uri="{FF2B5EF4-FFF2-40B4-BE49-F238E27FC236}">
                <a16:creationId xmlns:a16="http://schemas.microsoft.com/office/drawing/2014/main" xmlns="" id="{546575FA-3A96-4EC0-B8A4-EEA45953871E}"/>
              </a:ext>
            </a:extLst>
          </p:cNvPr>
          <p:cNvSpPr>
            <a:spLocks noGrp="1"/>
          </p:cNvSpPr>
          <p:nvPr>
            <p:ph type="title"/>
          </p:nvPr>
        </p:nvSpPr>
        <p:spPr>
          <a:xfrm>
            <a:off x="457200" y="152400"/>
            <a:ext cx="6324600" cy="914400"/>
          </a:xfrm>
        </p:spPr>
        <p:txBody>
          <a:bodyPr rtlCol="0">
            <a:normAutofit fontScale="90000"/>
          </a:bodyPr>
          <a:lstStyle/>
          <a:p>
            <a:pPr algn="l" eaLnBrk="1" fontAlgn="auto" hangingPunct="1">
              <a:spcAft>
                <a:spcPts val="0"/>
              </a:spcAft>
              <a:defRPr/>
            </a:pPr>
            <a:r>
              <a:rPr lang="en-US" sz="3200" b="1" dirty="0">
                <a:latin typeface="Arial" charset="0"/>
                <a:ea typeface="MS PGothic" charset="0"/>
                <a:cs typeface="+mj-cs"/>
              </a:rPr>
              <a:t>Programme 6: Maritime Transport</a:t>
            </a:r>
          </a:p>
        </p:txBody>
      </p:sp>
      <p:pic>
        <p:nvPicPr>
          <p:cNvPr id="32771" name="Picture 5">
            <a:hlinkClick r:id="rId2" action="ppaction://hlinksldjump"/>
            <a:extLst>
              <a:ext uri="{FF2B5EF4-FFF2-40B4-BE49-F238E27FC236}">
                <a16:creationId xmlns:a16="http://schemas.microsoft.com/office/drawing/2014/main" xmlns="" id="{F005595D-5B1C-4450-B99B-A3752BB8A9EC}"/>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32772" name="Picture 5">
            <a:extLst>
              <a:ext uri="{FF2B5EF4-FFF2-40B4-BE49-F238E27FC236}">
                <a16:creationId xmlns:a16="http://schemas.microsoft.com/office/drawing/2014/main" xmlns="" id="{F401D633-4D32-4D0E-84F7-C152EA92053D}"/>
              </a:ext>
            </a:extLst>
          </p:cNvPr>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516813" y="5884863"/>
            <a:ext cx="809625" cy="747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xmlns="" id="{F54DF2E5-2BE6-4017-8373-DBEE05988568}"/>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08323194-E7AA-4F41-8031-0B22051A58D6}" type="slidenum">
              <a:rPr lang="en-US" altLang="en-US" sz="1200">
                <a:solidFill>
                  <a:srgbClr val="898989"/>
                </a:solidFill>
              </a:rPr>
              <a:pPr eaLnBrk="1" hangingPunct="1"/>
              <a:t>14</a:t>
            </a:fld>
            <a:endParaRPr lang="en-US" altLang="en-US" sz="1200">
              <a:solidFill>
                <a:srgbClr val="898989"/>
              </a:solidFill>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1">
            <a:extLst>
              <a:ext uri="{FF2B5EF4-FFF2-40B4-BE49-F238E27FC236}">
                <a16:creationId xmlns:a16="http://schemas.microsoft.com/office/drawing/2014/main" xmlns="" id="{19A4D72A-2076-4B77-972D-284C22310A36}"/>
              </a:ext>
            </a:extLst>
          </p:cNvPr>
          <p:cNvSpPr>
            <a:spLocks noGrp="1"/>
          </p:cNvSpPr>
          <p:nvPr>
            <p:ph idx="1"/>
          </p:nvPr>
        </p:nvSpPr>
        <p:spPr>
          <a:xfrm>
            <a:off x="457200" y="1295400"/>
            <a:ext cx="8229600" cy="4954588"/>
          </a:xfrm>
        </p:spPr>
        <p:txBody>
          <a:bodyPr/>
          <a:lstStyle/>
          <a:p>
            <a:pPr algn="just" eaLnBrk="1" hangingPunct="1">
              <a:lnSpc>
                <a:spcPct val="90000"/>
              </a:lnSpc>
            </a:pPr>
            <a:r>
              <a:rPr lang="en-US" altLang="en-US" sz="1800">
                <a:latin typeface="Arial" panose="020B0604020202020204" pitchFamily="34" charset="0"/>
                <a:ea typeface="ＭＳ Ｐゴシック" panose="020B0600070205080204" pitchFamily="34" charset="-128"/>
                <a:cs typeface="Arial" panose="020B0604020202020204" pitchFamily="34" charset="0"/>
              </a:rPr>
              <a:t>Technical Specifications for the detailed </a:t>
            </a:r>
            <a:r>
              <a:rPr lang="en-US" altLang="en-US" sz="1800" u="sng">
                <a:solidFill>
                  <a:srgbClr val="000000"/>
                </a:solidFill>
                <a:latin typeface="Arial" panose="020B0604020202020204" pitchFamily="34" charset="0"/>
                <a:ea typeface="ＭＳ Ｐゴシック" panose="020B0600070205080204" pitchFamily="34" charset="-128"/>
                <a:cs typeface="Arial" panose="020B0604020202020204" pitchFamily="34" charset="0"/>
              </a:rPr>
              <a:t>IPTN Plans </a:t>
            </a:r>
            <a:r>
              <a:rPr lang="en-US" altLang="en-US" sz="1800" u="sng">
                <a:latin typeface="Arial" panose="020B0604020202020204" pitchFamily="34" charset="0"/>
                <a:ea typeface="ＭＳ Ｐゴシック" panose="020B0600070205080204" pitchFamily="34" charset="-128"/>
                <a:cs typeface="Arial" panose="020B0604020202020204" pitchFamily="34" charset="0"/>
              </a:rPr>
              <a:t>were developed for Amathole and Capricorn District Municipalities</a:t>
            </a:r>
          </a:p>
          <a:p>
            <a:pPr algn="just" eaLnBrk="1" hangingPunct="1">
              <a:lnSpc>
                <a:spcPct val="90000"/>
              </a:lnSpc>
            </a:pPr>
            <a:endParaRPr lang="en-US" altLang="en-US" sz="1800" u="sng">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lnSpc>
                <a:spcPct val="90000"/>
              </a:lnSpc>
            </a:pPr>
            <a:r>
              <a:rPr lang="en-ZA" altLang="en-US" sz="1800" u="sng">
                <a:latin typeface="Arial" panose="020B0604020202020204" pitchFamily="34" charset="0"/>
                <a:ea typeface="ＭＳ Ｐゴシック" panose="020B0600070205080204" pitchFamily="34" charset="-128"/>
                <a:cs typeface="Arial" panose="020B0604020202020204" pitchFamily="34" charset="0"/>
              </a:rPr>
              <a:t>Integrated Public Transport Networks (IPTNs)</a:t>
            </a:r>
          </a:p>
          <a:p>
            <a:pPr algn="just" eaLnBrk="1" hangingPunct="1">
              <a:lnSpc>
                <a:spcPct val="90000"/>
              </a:lnSpc>
              <a:buFont typeface="Arial" panose="020B0604020202020204" pitchFamily="34" charset="0"/>
              <a:buNone/>
            </a:pPr>
            <a:endParaRPr lang="en-ZA" altLang="en-US" sz="1800" u="sng">
              <a:latin typeface="Arial" panose="020B0604020202020204" pitchFamily="34" charset="0"/>
              <a:ea typeface="ＭＳ Ｐゴシック" panose="020B0600070205080204" pitchFamily="34" charset="-128"/>
              <a:cs typeface="Arial" panose="020B0604020202020204" pitchFamily="34" charset="0"/>
            </a:endParaRPr>
          </a:p>
          <a:p>
            <a:pPr marL="457200" lvl="1" indent="0" algn="just" eaLnBrk="1" hangingPunct="1">
              <a:lnSpc>
                <a:spcPct val="90000"/>
              </a:lnSpc>
              <a:buFont typeface="Arial" panose="020B0604020202020204" pitchFamily="34" charset="0"/>
              <a:buNone/>
            </a:pPr>
            <a:r>
              <a:rPr lang="en-ZA" altLang="en-US" sz="1800">
                <a:solidFill>
                  <a:srgbClr val="000000"/>
                </a:solidFill>
                <a:latin typeface="Arial" panose="020B0604020202020204" pitchFamily="34" charset="0"/>
                <a:ea typeface="ＭＳ Ｐゴシック" panose="020B0600070205080204" pitchFamily="34" charset="-128"/>
              </a:rPr>
              <a:t>Bilateral project meetings conducted with the following cities:</a:t>
            </a:r>
          </a:p>
          <a:p>
            <a:pPr marL="457200" lvl="1" indent="0" algn="just" eaLnBrk="1" hangingPunct="1">
              <a:lnSpc>
                <a:spcPct val="90000"/>
              </a:lnSpc>
              <a:buFont typeface="Arial" panose="020B0604020202020204" pitchFamily="34" charset="0"/>
              <a:buNone/>
            </a:pPr>
            <a:endParaRPr lang="en-ZA" altLang="en-US" sz="1800">
              <a:solidFill>
                <a:srgbClr val="000000"/>
              </a:solidFill>
              <a:latin typeface="Arial" panose="020B0604020202020204" pitchFamily="34" charset="0"/>
              <a:ea typeface="ＭＳ Ｐゴシック" panose="020B0600070205080204" pitchFamily="34" charset="-128"/>
            </a:endParaRPr>
          </a:p>
          <a:p>
            <a:pPr marL="457200" lvl="1" indent="0" algn="just" eaLnBrk="1" hangingPunct="1">
              <a:lnSpc>
                <a:spcPct val="90000"/>
              </a:lnSpc>
            </a:pPr>
            <a:r>
              <a:rPr lang="en-ZA" altLang="en-US" sz="1800">
                <a:latin typeface="Arial" panose="020B0604020202020204" pitchFamily="34" charset="0"/>
                <a:ea typeface="ＭＳ Ｐゴシック" panose="020B0600070205080204" pitchFamily="34" charset="-128"/>
              </a:rPr>
              <a:t>Ekurhuleni</a:t>
            </a:r>
            <a:endParaRPr lang="en-US" altLang="en-US" sz="1800">
              <a:solidFill>
                <a:srgbClr val="000000"/>
              </a:solidFill>
              <a:latin typeface="Arial" panose="020B0604020202020204" pitchFamily="34" charset="0"/>
              <a:ea typeface="ＭＳ Ｐゴシック" panose="020B0600070205080204" pitchFamily="34" charset="-128"/>
            </a:endParaRPr>
          </a:p>
          <a:p>
            <a:pPr marL="457200" lvl="1" indent="0" algn="just" eaLnBrk="1" hangingPunct="1">
              <a:lnSpc>
                <a:spcPct val="90000"/>
              </a:lnSpc>
            </a:pPr>
            <a:r>
              <a:rPr lang="en-ZA" altLang="en-US" sz="1800">
                <a:solidFill>
                  <a:srgbClr val="000000"/>
                </a:solidFill>
                <a:latin typeface="Arial" panose="020B0604020202020204" pitchFamily="34" charset="0"/>
                <a:ea typeface="ＭＳ Ｐゴシック" panose="020B0600070205080204" pitchFamily="34" charset="-128"/>
              </a:rPr>
              <a:t>Buffalo City  </a:t>
            </a:r>
            <a:endParaRPr lang="en-US" altLang="en-US" sz="1800">
              <a:solidFill>
                <a:srgbClr val="000000"/>
              </a:solidFill>
              <a:latin typeface="Arial" panose="020B0604020202020204" pitchFamily="34" charset="0"/>
              <a:ea typeface="ＭＳ Ｐゴシック" panose="020B0600070205080204" pitchFamily="34" charset="-128"/>
            </a:endParaRPr>
          </a:p>
          <a:p>
            <a:pPr marL="457200" lvl="1" indent="0" algn="just" eaLnBrk="1" hangingPunct="1">
              <a:lnSpc>
                <a:spcPct val="90000"/>
              </a:lnSpc>
            </a:pPr>
            <a:r>
              <a:rPr lang="en-ZA" altLang="en-US" sz="1800">
                <a:solidFill>
                  <a:srgbClr val="000000"/>
                </a:solidFill>
                <a:latin typeface="Arial" panose="020B0604020202020204" pitchFamily="34" charset="0"/>
                <a:ea typeface="ＭＳ Ｐゴシック" panose="020B0600070205080204" pitchFamily="34" charset="-128"/>
              </a:rPr>
              <a:t>Johannesburg  </a:t>
            </a:r>
            <a:endParaRPr lang="en-US" altLang="en-US" sz="1800">
              <a:solidFill>
                <a:srgbClr val="000000"/>
              </a:solidFill>
              <a:latin typeface="Arial" panose="020B0604020202020204" pitchFamily="34" charset="0"/>
              <a:ea typeface="ＭＳ Ｐゴシック" panose="020B0600070205080204" pitchFamily="34" charset="-128"/>
            </a:endParaRPr>
          </a:p>
          <a:p>
            <a:pPr marL="457200" lvl="1" indent="0" algn="just" eaLnBrk="1" hangingPunct="1">
              <a:lnSpc>
                <a:spcPct val="90000"/>
              </a:lnSpc>
            </a:pPr>
            <a:r>
              <a:rPr lang="en-ZA" altLang="en-US" sz="1800">
                <a:solidFill>
                  <a:srgbClr val="000000"/>
                </a:solidFill>
                <a:latin typeface="Arial" panose="020B0604020202020204" pitchFamily="34" charset="0"/>
                <a:ea typeface="ＭＳ Ｐゴシック" panose="020B0600070205080204" pitchFamily="34" charset="-128"/>
              </a:rPr>
              <a:t>Tshwane</a:t>
            </a:r>
          </a:p>
          <a:p>
            <a:pPr marL="457200" lvl="1" indent="0" algn="just" eaLnBrk="1" hangingPunct="1">
              <a:lnSpc>
                <a:spcPct val="90000"/>
              </a:lnSpc>
            </a:pPr>
            <a:r>
              <a:rPr lang="en-ZA" altLang="en-US" sz="1800">
                <a:solidFill>
                  <a:srgbClr val="000000"/>
                </a:solidFill>
                <a:latin typeface="Arial" panose="020B0604020202020204" pitchFamily="34" charset="0"/>
                <a:ea typeface="ＭＳ Ｐゴシック" panose="020B0600070205080204" pitchFamily="34" charset="-128"/>
              </a:rPr>
              <a:t>Mangaung and </a:t>
            </a:r>
          </a:p>
          <a:p>
            <a:pPr marL="457200" lvl="1" indent="0" algn="just" eaLnBrk="1" hangingPunct="1">
              <a:lnSpc>
                <a:spcPct val="90000"/>
              </a:lnSpc>
            </a:pPr>
            <a:r>
              <a:rPr lang="en-ZA" altLang="en-US" sz="1800">
                <a:solidFill>
                  <a:srgbClr val="000000"/>
                </a:solidFill>
                <a:latin typeface="Arial" panose="020B0604020202020204" pitchFamily="34" charset="0"/>
                <a:ea typeface="ＭＳ Ｐゴシック" panose="020B0600070205080204" pitchFamily="34" charset="-128"/>
              </a:rPr>
              <a:t>Polokwane</a:t>
            </a:r>
          </a:p>
          <a:p>
            <a:pPr marL="457200" lvl="1" indent="0" algn="just" eaLnBrk="1" hangingPunct="1">
              <a:lnSpc>
                <a:spcPct val="90000"/>
              </a:lnSpc>
              <a:buFont typeface="Arial" panose="020B0604020202020204" pitchFamily="34" charset="0"/>
              <a:buNone/>
            </a:pPr>
            <a:endParaRPr lang="en-ZA" altLang="en-US" sz="1800" u="sng">
              <a:latin typeface="Arial" panose="020B0604020202020204" pitchFamily="34" charset="0"/>
              <a:ea typeface="ＭＳ Ｐゴシック" panose="020B0600070205080204" pitchFamily="34" charset="-128"/>
              <a:cs typeface="Arial" panose="020B0604020202020204" pitchFamily="34" charset="0"/>
            </a:endParaRPr>
          </a:p>
          <a:p>
            <a:pPr algn="just">
              <a:lnSpc>
                <a:spcPct val="90000"/>
              </a:lnSpc>
              <a:buFontTx/>
              <a:buChar char="•"/>
            </a:pPr>
            <a:r>
              <a:rPr lang="en-US" altLang="en-US" sz="1800" u="sng">
                <a:solidFill>
                  <a:srgbClr val="000000"/>
                </a:solidFill>
                <a:latin typeface="Arial" panose="020B0604020202020204" pitchFamily="34" charset="0"/>
                <a:ea typeface="ＭＳ Ｐゴシック" panose="020B0600070205080204" pitchFamily="34" charset="-128"/>
              </a:rPr>
              <a:t>Transport Appeal Tribunal (TAT)  Amendment Bill </a:t>
            </a:r>
            <a:r>
              <a:rPr lang="en-US" altLang="en-US" sz="1800">
                <a:solidFill>
                  <a:srgbClr val="000000"/>
                </a:solidFill>
                <a:latin typeface="Arial" panose="020B0604020202020204" pitchFamily="34" charset="0"/>
                <a:ea typeface="ＭＳ Ｐゴシック" panose="020B0600070205080204" pitchFamily="34" charset="-128"/>
              </a:rPr>
              <a:t>approved for submission to Cabinet.</a:t>
            </a:r>
            <a:endParaRPr lang="en-ZA" altLang="en-US" sz="1800">
              <a:solidFill>
                <a:srgbClr val="000000"/>
              </a:solidFill>
              <a:latin typeface="Arial" panose="020B0604020202020204" pitchFamily="34" charset="0"/>
              <a:ea typeface="ＭＳ Ｐゴシック" panose="020B0600070205080204" pitchFamily="34" charset="-128"/>
            </a:endParaRPr>
          </a:p>
          <a:p>
            <a:pPr algn="just" eaLnBrk="1" hangingPunct="1">
              <a:lnSpc>
                <a:spcPct val="90000"/>
              </a:lnSpc>
              <a:buFont typeface="Arial" panose="020B0604020202020204" pitchFamily="34" charset="0"/>
              <a:buNone/>
            </a:pPr>
            <a:endParaRPr lang="en-ZA" altLang="en-US" sz="1800" u="sng">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lnSpc>
                <a:spcPct val="90000"/>
              </a:lnSpc>
              <a:buFont typeface="Arial" panose="020B0604020202020204" pitchFamily="34" charset="0"/>
              <a:buNone/>
            </a:pPr>
            <a:endParaRPr lang="en-US" altLang="en-US" sz="1800" u="sng">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lnSpc>
                <a:spcPct val="90000"/>
              </a:lnSpc>
            </a:pPr>
            <a:endParaRPr lang="en-US" altLang="en-US" sz="1800" u="sng">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lnSpc>
                <a:spcPct val="90000"/>
              </a:lnSpc>
              <a:buFont typeface="Arial" panose="020B0604020202020204" pitchFamily="34" charset="0"/>
              <a:buNone/>
            </a:pPr>
            <a:endParaRPr lang="en-ZA" altLang="en-US" sz="2000">
              <a:latin typeface="Arial" panose="020B0604020202020204" pitchFamily="34" charset="0"/>
              <a:ea typeface="ＭＳ Ｐゴシック" panose="020B0600070205080204" pitchFamily="34" charset="-128"/>
            </a:endParaRPr>
          </a:p>
          <a:p>
            <a:pPr eaLnBrk="1" hangingPunct="1">
              <a:lnSpc>
                <a:spcPct val="105000"/>
              </a:lnSpc>
            </a:pPr>
            <a:endParaRPr lang="en-ZA" altLang="en-US" sz="2800">
              <a:ea typeface="ＭＳ Ｐゴシック" panose="020B0600070205080204" pitchFamily="34" charset="-128"/>
            </a:endParaRPr>
          </a:p>
        </p:txBody>
      </p:sp>
      <p:sp>
        <p:nvSpPr>
          <p:cNvPr id="33794" name="Title 2">
            <a:extLst>
              <a:ext uri="{FF2B5EF4-FFF2-40B4-BE49-F238E27FC236}">
                <a16:creationId xmlns:a16="http://schemas.microsoft.com/office/drawing/2014/main" xmlns="" id="{2F8B8EC4-27BD-456B-9489-CD5C439E7383}"/>
              </a:ext>
            </a:extLst>
          </p:cNvPr>
          <p:cNvSpPr>
            <a:spLocks noGrp="1"/>
          </p:cNvSpPr>
          <p:nvPr>
            <p:ph type="title"/>
          </p:nvPr>
        </p:nvSpPr>
        <p:spPr>
          <a:xfrm>
            <a:off x="457200" y="152400"/>
            <a:ext cx="6324600" cy="914400"/>
          </a:xfrm>
        </p:spPr>
        <p:txBody>
          <a:bodyPr/>
          <a:lstStyle/>
          <a:p>
            <a:pPr algn="l" eaLnBrk="1" hangingPunct="1"/>
            <a:r>
              <a:rPr lang="en-US" altLang="en-US" sz="2900" b="1">
                <a:latin typeface="Arial" panose="020B0604020202020204" pitchFamily="34" charset="0"/>
                <a:ea typeface="ＭＳ Ｐゴシック" panose="020B0600070205080204" pitchFamily="34" charset="-128"/>
              </a:rPr>
              <a:t>Programme 7: Public Transport</a:t>
            </a:r>
          </a:p>
        </p:txBody>
      </p:sp>
      <p:pic>
        <p:nvPicPr>
          <p:cNvPr id="33795" name="Picture 5">
            <a:hlinkClick r:id="rId3" action="ppaction://hlinksldjump"/>
            <a:extLst>
              <a:ext uri="{FF2B5EF4-FFF2-40B4-BE49-F238E27FC236}">
                <a16:creationId xmlns:a16="http://schemas.microsoft.com/office/drawing/2014/main" xmlns="" id="{87791DF8-9971-45EF-88DB-6A7482685543}"/>
              </a:ext>
            </a:extLst>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881813"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33796" name="Picture 5">
            <a:extLst>
              <a:ext uri="{FF2B5EF4-FFF2-40B4-BE49-F238E27FC236}">
                <a16:creationId xmlns:a16="http://schemas.microsoft.com/office/drawing/2014/main" xmlns="" id="{E129B75F-00BF-4B59-8F10-7A0C87CC4923}"/>
              </a:ext>
            </a:extLst>
          </p:cNvPr>
          <p:cNvPicPr>
            <a:picLocks noChangeAspect="1"/>
          </p:cNvPicPr>
          <p:nvPr/>
        </p:nvPicPr>
        <p:blipFill>
          <a:blip r:embed="rId5">
            <a:extLst>
              <a:ext uri="{28A0092B-C50C-407E-A947-70E740481C1C}">
                <a14:useLocalDpi xmlns:a14="http://schemas.microsoft.com/office/drawing/2010/main" xmlns="" val="0"/>
              </a:ext>
            </a:extLst>
          </a:blip>
          <a:srcRect/>
          <a:stretch>
            <a:fillRect/>
          </a:stretch>
        </p:blipFill>
        <p:spPr bwMode="auto">
          <a:xfrm>
            <a:off x="7467600" y="6029325"/>
            <a:ext cx="809625" cy="692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xmlns="" id="{9173A0A4-F426-490A-80A3-F4BC4292E62E}"/>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089F1B1A-BCD6-43DE-8C13-889FC8F3102C}" type="slidenum">
              <a:rPr lang="en-US" altLang="en-US" sz="1200">
                <a:solidFill>
                  <a:srgbClr val="898989"/>
                </a:solidFill>
              </a:rPr>
              <a:pPr eaLnBrk="1" hangingPunct="1"/>
              <a:t>15</a:t>
            </a:fld>
            <a:endParaRPr lang="en-US" altLang="en-US" sz="1200">
              <a:solidFill>
                <a:srgbClr val="898989"/>
              </a:solidFill>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1">
            <a:extLst>
              <a:ext uri="{FF2B5EF4-FFF2-40B4-BE49-F238E27FC236}">
                <a16:creationId xmlns:a16="http://schemas.microsoft.com/office/drawing/2014/main" xmlns="" id="{06F2A8DB-18E4-4B67-8968-2FAD91180A05}"/>
              </a:ext>
            </a:extLst>
          </p:cNvPr>
          <p:cNvSpPr>
            <a:spLocks noGrp="1"/>
          </p:cNvSpPr>
          <p:nvPr>
            <p:ph idx="1"/>
          </p:nvPr>
        </p:nvSpPr>
        <p:spPr>
          <a:xfrm>
            <a:off x="415925" y="1143000"/>
            <a:ext cx="8382000" cy="4830763"/>
          </a:xfrm>
        </p:spPr>
        <p:txBody>
          <a:bodyPr rtlCol="0">
            <a:normAutofit/>
          </a:bodyPr>
          <a:lstStyle/>
          <a:p>
            <a:pPr algn="just" eaLnBrk="1" fontAlgn="auto" hangingPunct="1">
              <a:spcAft>
                <a:spcPts val="0"/>
              </a:spcAft>
              <a:buFontTx/>
              <a:buNone/>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Tx/>
              <a:buNone/>
              <a:defRPr/>
            </a:pPr>
            <a:endParaRPr lang="en-ZA" sz="2000" dirty="0">
              <a:latin typeface="Arial" charset="0"/>
              <a:ea typeface="MS PGothic" charset="0"/>
              <a:cs typeface="+mn-cs"/>
            </a:endParaRPr>
          </a:p>
          <a:p>
            <a:pPr marL="0" indent="0" algn="ctr" eaLnBrk="1" fontAlgn="auto" hangingPunct="1">
              <a:spcAft>
                <a:spcPts val="0"/>
              </a:spcAft>
              <a:buFontTx/>
              <a:buNone/>
              <a:defRPr/>
            </a:pPr>
            <a:r>
              <a:rPr lang="en-US" sz="3600" b="1" dirty="0">
                <a:solidFill>
                  <a:srgbClr val="000000"/>
                </a:solidFill>
                <a:latin typeface="Arial" charset="0"/>
                <a:ea typeface="MS PGothic" charset="0"/>
                <a:cs typeface="+mn-cs"/>
              </a:rPr>
              <a:t>AREAS OF NON-ACHIEVEMENT </a:t>
            </a:r>
            <a:endParaRPr lang="en-ZA" sz="36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US" sz="2000" dirty="0">
              <a:latin typeface="Arial" charset="0"/>
              <a:ea typeface="MS PGothic" charset="0"/>
              <a:cs typeface="+mn-cs"/>
            </a:endParaRPr>
          </a:p>
          <a:p>
            <a:pPr eaLnBrk="1" fontAlgn="auto" hangingPunct="1">
              <a:spcAft>
                <a:spcPts val="0"/>
              </a:spcAft>
              <a:buFont typeface="Arial"/>
              <a:buChar char="•"/>
              <a:defRPr/>
            </a:pPr>
            <a:endParaRPr lang="en-US" sz="2000" dirty="0">
              <a:latin typeface="Arial" charset="0"/>
              <a:ea typeface="MS PGothic" charset="0"/>
              <a:cs typeface="+mn-cs"/>
            </a:endParaRPr>
          </a:p>
        </p:txBody>
      </p:sp>
      <p:pic>
        <p:nvPicPr>
          <p:cNvPr id="35842" name="Picture 5">
            <a:hlinkClick r:id="rId2" action="ppaction://hlinksldjump"/>
            <a:extLst>
              <a:ext uri="{FF2B5EF4-FFF2-40B4-BE49-F238E27FC236}">
                <a16:creationId xmlns:a16="http://schemas.microsoft.com/office/drawing/2014/main" xmlns="" id="{3DB3236C-05DF-422B-A981-FAE16FD26E50}"/>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35843" name="Picture 6">
            <a:extLst>
              <a:ext uri="{FF2B5EF4-FFF2-40B4-BE49-F238E27FC236}">
                <a16:creationId xmlns:a16="http://schemas.microsoft.com/office/drawing/2014/main" xmlns="" id="{31B6D59A-E098-4CAA-AE8E-8FBCBAD2EEF7}"/>
              </a:ext>
            </a:extLst>
          </p:cNvPr>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499350" y="5994400"/>
            <a:ext cx="806450" cy="727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xmlns="" id="{8D779287-DC99-490E-9030-B674104D37F3}"/>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0AE4BB0F-C9D7-495A-84B2-EAFFCD2FEA4E}" type="slidenum">
              <a:rPr lang="en-US" altLang="en-US" sz="1200">
                <a:solidFill>
                  <a:srgbClr val="898989"/>
                </a:solidFill>
              </a:rPr>
              <a:pPr eaLnBrk="1" hangingPunct="1"/>
              <a:t>16</a:t>
            </a:fld>
            <a:endParaRPr lang="en-US" altLang="en-US" sz="1200">
              <a:solidFill>
                <a:srgbClr val="898989"/>
              </a:solidFill>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1">
            <a:extLst>
              <a:ext uri="{FF2B5EF4-FFF2-40B4-BE49-F238E27FC236}">
                <a16:creationId xmlns:a16="http://schemas.microsoft.com/office/drawing/2014/main" xmlns="" id="{AA96D92A-674B-42BB-81AD-07D63DBDB5D3}"/>
              </a:ext>
            </a:extLst>
          </p:cNvPr>
          <p:cNvSpPr>
            <a:spLocks noGrp="1"/>
          </p:cNvSpPr>
          <p:nvPr>
            <p:ph idx="1"/>
          </p:nvPr>
        </p:nvSpPr>
        <p:spPr>
          <a:xfrm>
            <a:off x="415925" y="1143000"/>
            <a:ext cx="8382000" cy="4830763"/>
          </a:xfrm>
        </p:spPr>
        <p:txBody>
          <a:bodyPr/>
          <a:lstStyle/>
          <a:p>
            <a:pPr algn="just" eaLnBrk="1" hangingPunct="1">
              <a:buFontTx/>
              <a:buNone/>
            </a:pPr>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buFontTx/>
              <a:buNone/>
            </a:pPr>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US" altLang="en-US" sz="2000">
              <a:latin typeface="Arial" panose="020B0604020202020204" pitchFamily="34" charset="0"/>
              <a:ea typeface="ＭＳ Ｐゴシック" panose="020B0600070205080204" pitchFamily="34" charset="-128"/>
            </a:endParaRPr>
          </a:p>
          <a:p>
            <a:pPr eaLnBrk="1" hangingPunct="1"/>
            <a:endParaRPr lang="en-US" altLang="en-US" sz="2000">
              <a:latin typeface="Arial" panose="020B0604020202020204" pitchFamily="34" charset="0"/>
              <a:ea typeface="ＭＳ Ｐゴシック" panose="020B0600070205080204" pitchFamily="34" charset="-128"/>
            </a:endParaRPr>
          </a:p>
        </p:txBody>
      </p:sp>
      <p:sp>
        <p:nvSpPr>
          <p:cNvPr id="36866" name="Title 2">
            <a:extLst>
              <a:ext uri="{FF2B5EF4-FFF2-40B4-BE49-F238E27FC236}">
                <a16:creationId xmlns:a16="http://schemas.microsoft.com/office/drawing/2014/main" xmlns="" id="{2BC0A21E-84BF-4A68-AF66-DC985EF539F1}"/>
              </a:ext>
            </a:extLst>
          </p:cNvPr>
          <p:cNvSpPr>
            <a:spLocks noGrp="1"/>
          </p:cNvSpPr>
          <p:nvPr>
            <p:ph type="title"/>
          </p:nvPr>
        </p:nvSpPr>
        <p:spPr>
          <a:xfrm>
            <a:off x="228600" y="152400"/>
            <a:ext cx="6553200" cy="914400"/>
          </a:xfrm>
        </p:spPr>
        <p:txBody>
          <a:bodyPr/>
          <a:lstStyle/>
          <a:p>
            <a:pPr algn="l" eaLnBrk="1" hangingPunct="1"/>
            <a:r>
              <a:rPr lang="en-US" altLang="en-US" sz="3200" b="1">
                <a:solidFill>
                  <a:srgbClr val="000000"/>
                </a:solidFill>
                <a:latin typeface="Arial" panose="020B0604020202020204" pitchFamily="34" charset="0"/>
                <a:ea typeface="ＭＳ Ｐゴシック" panose="020B0600070205080204" pitchFamily="34" charset="-128"/>
              </a:rPr>
              <a:t>Programme 5: Civil Aviation</a:t>
            </a:r>
            <a:endParaRPr lang="en-US" altLang="en-US" sz="3200" b="1">
              <a:latin typeface="Arial" panose="020B0604020202020204" pitchFamily="34" charset="0"/>
              <a:ea typeface="ＭＳ Ｐゴシック" panose="020B0600070205080204" pitchFamily="34" charset="-128"/>
            </a:endParaRPr>
          </a:p>
        </p:txBody>
      </p:sp>
      <p:pic>
        <p:nvPicPr>
          <p:cNvPr id="36867" name="Picture 5">
            <a:hlinkClick r:id="rId2" action="ppaction://hlinksldjump"/>
            <a:extLst>
              <a:ext uri="{FF2B5EF4-FFF2-40B4-BE49-F238E27FC236}">
                <a16:creationId xmlns:a16="http://schemas.microsoft.com/office/drawing/2014/main" xmlns="" id="{8DA912F9-165A-4327-AFD2-B7249B413C19}"/>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6" name="Table 5">
            <a:extLst>
              <a:ext uri="{FF2B5EF4-FFF2-40B4-BE49-F238E27FC236}">
                <a16:creationId xmlns:a16="http://schemas.microsoft.com/office/drawing/2014/main" xmlns="" id="{C3272602-5EE4-42B0-92F7-5CDB3A28358E}"/>
              </a:ext>
            </a:extLst>
          </p:cNvPr>
          <p:cNvGraphicFramePr>
            <a:graphicFrameLocks noGrp="1"/>
          </p:cNvGraphicFramePr>
          <p:nvPr/>
        </p:nvGraphicFramePr>
        <p:xfrm>
          <a:off x="152400" y="1203325"/>
          <a:ext cx="8821738" cy="5249863"/>
        </p:xfrm>
        <a:graphic>
          <a:graphicData uri="http://schemas.openxmlformats.org/drawingml/2006/table">
            <a:tbl>
              <a:tblPr/>
              <a:tblGrid>
                <a:gridCol w="1328738">
                  <a:extLst>
                    <a:ext uri="{9D8B030D-6E8A-4147-A177-3AD203B41FA5}">
                      <a16:colId xmlns:a16="http://schemas.microsoft.com/office/drawing/2014/main" xmlns="" val="3603618533"/>
                    </a:ext>
                  </a:extLst>
                </a:gridCol>
                <a:gridCol w="1200150">
                  <a:extLst>
                    <a:ext uri="{9D8B030D-6E8A-4147-A177-3AD203B41FA5}">
                      <a16:colId xmlns:a16="http://schemas.microsoft.com/office/drawing/2014/main" xmlns="" val="2529357898"/>
                    </a:ext>
                  </a:extLst>
                </a:gridCol>
                <a:gridCol w="1157287">
                  <a:extLst>
                    <a:ext uri="{9D8B030D-6E8A-4147-A177-3AD203B41FA5}">
                      <a16:colId xmlns:a16="http://schemas.microsoft.com/office/drawing/2014/main" xmlns="" val="2773294612"/>
                    </a:ext>
                  </a:extLst>
                </a:gridCol>
                <a:gridCol w="1354138">
                  <a:extLst>
                    <a:ext uri="{9D8B030D-6E8A-4147-A177-3AD203B41FA5}">
                      <a16:colId xmlns:a16="http://schemas.microsoft.com/office/drawing/2014/main" xmlns="" val="2612255785"/>
                    </a:ext>
                  </a:extLst>
                </a:gridCol>
                <a:gridCol w="2060575">
                  <a:extLst>
                    <a:ext uri="{9D8B030D-6E8A-4147-A177-3AD203B41FA5}">
                      <a16:colId xmlns:a16="http://schemas.microsoft.com/office/drawing/2014/main" xmlns="" val="1233472741"/>
                    </a:ext>
                  </a:extLst>
                </a:gridCol>
                <a:gridCol w="1720850">
                  <a:extLst>
                    <a:ext uri="{9D8B030D-6E8A-4147-A177-3AD203B41FA5}">
                      <a16:colId xmlns:a16="http://schemas.microsoft.com/office/drawing/2014/main" xmlns="" val="125834767"/>
                    </a:ext>
                  </a:extLst>
                </a:gridCol>
              </a:tblGrid>
              <a:tr h="1227138">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ZA"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rPr>
                        <a:t>PERFORMANCE INDICATOR</a:t>
                      </a:r>
                      <a:endParaRPr kumimoji="0" lang="en-US"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endParaRPr>
                    </a:p>
                  </a:txBody>
                  <a:tcPr marL="68571" marR="685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ZA"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rPr>
                        <a:t>2019/20 </a:t>
                      </a:r>
                      <a:endParaRPr kumimoji="0" lang="en-US"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endParaRPr>
                    </a:p>
                    <a:p>
                      <a:pPr marL="0" marR="0" lvl="0" indent="0" algn="ctr" defTabSz="457200" rtl="0" eaLnBrk="1" fontAlgn="base" latinLnBrk="0" hangingPunct="1">
                        <a:lnSpc>
                          <a:spcPct val="115000"/>
                        </a:lnSpc>
                        <a:spcBef>
                          <a:spcPct val="0"/>
                        </a:spcBef>
                        <a:spcAft>
                          <a:spcPct val="0"/>
                        </a:spcAft>
                        <a:buClrTx/>
                        <a:buSzTx/>
                        <a:buFontTx/>
                        <a:buNone/>
                        <a:tabLst/>
                      </a:pPr>
                      <a:r>
                        <a:rPr kumimoji="0" lang="en-ZA"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rPr>
                        <a:t>ANNUAL TARGET</a:t>
                      </a:r>
                      <a:endParaRPr kumimoji="0" lang="en-US"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endParaRPr>
                    </a:p>
                  </a:txBody>
                  <a:tcPr marL="68571" marR="685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ZA"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rPr>
                        <a:t>QUARTER 2 TARGET</a:t>
                      </a:r>
                      <a:endParaRPr kumimoji="0" lang="en-US"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endParaRPr>
                    </a:p>
                  </a:txBody>
                  <a:tcPr marL="68571" marR="685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ZA"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rPr>
                        <a:t>PROGRESS</a:t>
                      </a:r>
                      <a:endParaRPr kumimoji="0" lang="en-US"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endParaRPr>
                    </a:p>
                  </a:txBody>
                  <a:tcPr marL="68571" marR="685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ZA"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rPr>
                        <a:t>REASON FOR DEVIATION</a:t>
                      </a:r>
                      <a:endParaRPr kumimoji="0" lang="en-US"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endParaRPr>
                    </a:p>
                  </a:txBody>
                  <a:tcPr marL="68571" marR="685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ZA" altLang="en-US" sz="1100" b="1" i="0" u="none" strike="noStrike" cap="none" normalizeH="0" baseline="0">
                          <a:ln>
                            <a:noFill/>
                          </a:ln>
                          <a:solidFill>
                            <a:srgbClr val="FFFFFF"/>
                          </a:solidFill>
                          <a:effectLst/>
                          <a:latin typeface="Arial" panose="020B0604020202020204" pitchFamily="34" charset="0"/>
                          <a:ea typeface="Calibri" panose="020F0502020204030204" pitchFamily="34" charset="0"/>
                        </a:rPr>
                        <a:t>CORRECTIVE MEASURE &amp; ADDITIONAL COMMENTS</a:t>
                      </a:r>
                    </a:p>
                    <a:p>
                      <a:pPr marL="0" marR="0" lvl="0" indent="0" algn="ctr" defTabSz="457200" rtl="0" eaLnBrk="1" fontAlgn="base" latinLnBrk="0" hangingPunct="1">
                        <a:lnSpc>
                          <a:spcPct val="115000"/>
                        </a:lnSpc>
                        <a:spcBef>
                          <a:spcPct val="0"/>
                        </a:spcBef>
                        <a:spcAft>
                          <a:spcPct val="0"/>
                        </a:spcAft>
                        <a:buClrTx/>
                        <a:buSzTx/>
                        <a:buFontTx/>
                        <a:buNone/>
                        <a:tabLst/>
                      </a:pPr>
                      <a:endParaRPr kumimoji="0" lang="en-US" altLang="en-US" sz="1100" b="1" i="0" u="none" strike="noStrike" cap="none" normalizeH="0" baseline="0">
                        <a:ln>
                          <a:noFill/>
                        </a:ln>
                        <a:solidFill>
                          <a:srgbClr val="FFFFFF"/>
                        </a:solidFill>
                        <a:effectLst/>
                        <a:latin typeface="Arial" panose="020B0604020202020204" pitchFamily="34" charset="0"/>
                        <a:ea typeface="Calibri" panose="020F0502020204030204" pitchFamily="34" charset="0"/>
                      </a:endParaRPr>
                    </a:p>
                  </a:txBody>
                  <a:tcPr marL="68571" marR="685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453609940"/>
                  </a:ext>
                </a:extLst>
              </a:tr>
              <a:tr h="4022725">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US" altLang="en-US" sz="1100" b="1" i="0" u="none" strike="noStrike" cap="none" normalizeH="0" baseline="0">
                          <a:ln>
                            <a:noFill/>
                          </a:ln>
                          <a:solidFill>
                            <a:srgbClr val="000000"/>
                          </a:solidFill>
                          <a:effectLst/>
                          <a:latin typeface="Arial" panose="020B0604020202020204" pitchFamily="34" charset="0"/>
                          <a:ea typeface="Calibri" panose="020F0502020204030204" pitchFamily="34" charset="0"/>
                        </a:rPr>
                        <a:t>1.5.5.3 Ministerial approval to submit the Air Service Bill to Cabinet secured by March 2021</a:t>
                      </a:r>
                      <a:endParaRPr kumimoji="0" lang="en-ZA" altLang="en-US" sz="1100" b="0" i="0" u="none" strike="noStrike" cap="none" normalizeH="0" baseline="0">
                        <a:ln>
                          <a:noFill/>
                        </a:ln>
                        <a:solidFill>
                          <a:srgbClr val="000000"/>
                        </a:solidFill>
                        <a:effectLst/>
                        <a:latin typeface="Arial" panose="020B0604020202020204" pitchFamily="34" charset="0"/>
                        <a:ea typeface="Calibri" panose="020F0502020204030204" pitchFamily="34" charset="0"/>
                      </a:endParaRPr>
                    </a:p>
                  </a:txBody>
                  <a:tcPr marL="68576" marR="685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Air Service Bill submitted to DPME for Socio-Economic Impact Assessment (SEIAS)</a:t>
                      </a:r>
                      <a:r>
                        <a:rPr kumimoji="0" lang="en-US"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 </a:t>
                      </a:r>
                      <a:endParaRPr kumimoji="0" lang="en-ZA" altLang="en-US" sz="1100" b="0" i="0" u="none" strike="noStrike" cap="none" normalizeH="0" baseline="0">
                        <a:ln>
                          <a:noFill/>
                        </a:ln>
                        <a:solidFill>
                          <a:srgbClr val="000000"/>
                        </a:solidFill>
                        <a:effectLst/>
                        <a:latin typeface="Arial" panose="020B0604020202020204" pitchFamily="34" charset="0"/>
                        <a:ea typeface="Calibri" panose="020F0502020204030204" pitchFamily="34" charset="0"/>
                      </a:endParaRPr>
                    </a:p>
                  </a:txBody>
                  <a:tcPr marL="68576" marR="685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Conduct stakeholder consultations on the Air Service Bill</a:t>
                      </a:r>
                      <a:endPar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68576" marR="685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US" altLang="en-US" sz="1100" b="0" i="0" u="none" strike="noStrike" cap="none" normalizeH="0" baseline="0">
                          <a:ln>
                            <a:noFill/>
                          </a:ln>
                          <a:solidFill>
                            <a:srgbClr val="000000"/>
                          </a:solidFill>
                          <a:effectLst/>
                          <a:latin typeface="Arial" panose="020B0604020202020204" pitchFamily="34" charset="0"/>
                          <a:ea typeface="Calibri" panose="020F0502020204030204" pitchFamily="34" charset="0"/>
                        </a:rPr>
                        <a:t>Stakeholder consultations on the Air Service Bill not conducted as targeted</a:t>
                      </a:r>
                      <a:endParaRPr kumimoji="0" lang="en-ZA" altLang="en-US" sz="1100" b="0" i="0" u="none" strike="noStrike" cap="none" normalizeH="0" baseline="0">
                        <a:ln>
                          <a:noFill/>
                        </a:ln>
                        <a:solidFill>
                          <a:srgbClr val="000000"/>
                        </a:solidFill>
                        <a:effectLst/>
                        <a:latin typeface="Arial" panose="020B0604020202020204" pitchFamily="34" charset="0"/>
                        <a:ea typeface="Calibri" panose="020F0502020204030204" pitchFamily="34" charset="0"/>
                      </a:endParaRPr>
                    </a:p>
                  </a:txBody>
                  <a:tcPr marL="68576" marR="685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ZA" altLang="en-US" sz="11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Bill has not yet been gazetted for public comments thus impacting on the planned stakeholder consultation process.</a:t>
                      </a:r>
                      <a:endParaRPr kumimoji="0" lang="en-US" altLang="en-US" sz="11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457200" rtl="0" eaLnBrk="1" fontAlgn="base" latinLnBrk="0" hangingPunct="1">
                        <a:lnSpc>
                          <a:spcPct val="150000"/>
                        </a:lnSpc>
                        <a:spcBef>
                          <a:spcPct val="0"/>
                        </a:spcBef>
                        <a:spcAft>
                          <a:spcPct val="0"/>
                        </a:spcAft>
                        <a:buClrTx/>
                        <a:buSzTx/>
                        <a:buFontTx/>
                        <a:buNone/>
                        <a:tabLst/>
                      </a:pPr>
                      <a:r>
                        <a:rPr kumimoji="0" lang="en-ZA" altLang="en-US" sz="11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 </a:t>
                      </a:r>
                      <a:endParaRPr kumimoji="0" lang="en-US" altLang="en-US" sz="11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457200" rtl="0" eaLnBrk="1" fontAlgn="base" latinLnBrk="0" hangingPunct="1">
                        <a:lnSpc>
                          <a:spcPct val="150000"/>
                        </a:lnSpc>
                        <a:spcBef>
                          <a:spcPct val="0"/>
                        </a:spcBef>
                        <a:spcAft>
                          <a:spcPct val="0"/>
                        </a:spcAft>
                        <a:buClrTx/>
                        <a:buSzTx/>
                        <a:buFontTx/>
                        <a:buNone/>
                        <a:tabLst/>
                      </a:pPr>
                      <a:r>
                        <a:rPr kumimoji="0" lang="en-ZA" altLang="en-US" sz="11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Due to a change in government administration, a directive was issued for all pipeline legislative processes to start de novo. In the instance of the Air Service Bill, the opinion of the State Law Advisor and the socio-economic impact analysis certificate need to be renewed.</a:t>
                      </a:r>
                      <a:endParaRPr kumimoji="0" lang="en-US" altLang="en-US" sz="11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68576" marR="685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ZA"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Re-submission of the Air Service Bill to the State Law Advisor will be prioritised in Quarter 3.</a:t>
                      </a:r>
                      <a:endParaRPr kumimoji="0" lang="en-US"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457200" rtl="0" eaLnBrk="1" fontAlgn="base" latinLnBrk="0" hangingPunct="1">
                        <a:lnSpc>
                          <a:spcPct val="150000"/>
                        </a:lnSpc>
                        <a:spcBef>
                          <a:spcPct val="0"/>
                        </a:spcBef>
                        <a:spcAft>
                          <a:spcPct val="0"/>
                        </a:spcAft>
                        <a:buClrTx/>
                        <a:buSzTx/>
                        <a:buFontTx/>
                        <a:buNone/>
                        <a:tabLst/>
                      </a:pPr>
                      <a:r>
                        <a:rPr kumimoji="0" lang="en-ZA"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 </a:t>
                      </a:r>
                      <a:endParaRPr kumimoji="0" lang="en-US"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457200" rtl="0" eaLnBrk="1" fontAlgn="base" latinLnBrk="0" hangingPunct="1">
                        <a:lnSpc>
                          <a:spcPct val="150000"/>
                        </a:lnSpc>
                        <a:spcBef>
                          <a:spcPct val="0"/>
                        </a:spcBef>
                        <a:spcAft>
                          <a:spcPct val="0"/>
                        </a:spcAft>
                        <a:buClrTx/>
                        <a:buSzTx/>
                        <a:buFontTx/>
                        <a:buNone/>
                        <a:tabLst/>
                      </a:pPr>
                      <a:r>
                        <a:rPr kumimoji="0" lang="en-ZA"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The Bill will then be re-submitted for SEIAS certification and to Cabinet for gazetting for public comments in Quarter 4.</a:t>
                      </a:r>
                      <a:endParaRPr kumimoji="0" lang="en-US"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457200" rtl="0" eaLnBrk="1" fontAlgn="base" latinLnBrk="0" hangingPunct="1">
                        <a:lnSpc>
                          <a:spcPct val="150000"/>
                        </a:lnSpc>
                        <a:spcBef>
                          <a:spcPct val="0"/>
                        </a:spcBef>
                        <a:spcAft>
                          <a:spcPct val="0"/>
                        </a:spcAft>
                        <a:buClrTx/>
                        <a:buSzTx/>
                        <a:buFontTx/>
                        <a:buNone/>
                        <a:tabLst/>
                      </a:pPr>
                      <a:r>
                        <a:rPr kumimoji="0" lang="en-ZA"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 </a:t>
                      </a:r>
                      <a:endParaRPr kumimoji="0" lang="en-US"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457200" rtl="0" eaLnBrk="1" fontAlgn="base" latinLnBrk="0" hangingPunct="1">
                        <a:lnSpc>
                          <a:spcPct val="150000"/>
                        </a:lnSpc>
                        <a:spcBef>
                          <a:spcPct val="0"/>
                        </a:spcBef>
                        <a:spcAft>
                          <a:spcPct val="0"/>
                        </a:spcAft>
                        <a:buClrTx/>
                        <a:buSzTx/>
                        <a:buFontTx/>
                        <a:buNone/>
                        <a:tabLst/>
                      </a:pPr>
                      <a:r>
                        <a:rPr kumimoji="0" lang="en-ZA"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The second phase of SEIAS, NEDLAC and FOSAD Cluster consultations will be planned for the next financial year.</a:t>
                      </a:r>
                      <a:r>
                        <a:rPr kumimoji="0" lang="en-US" altLang="en-US" sz="10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cs typeface="Arial" panose="020B0604020202020204" pitchFamily="34" charset="0"/>
                        </a:rPr>
                        <a:t> </a:t>
                      </a:r>
                    </a:p>
                  </a:txBody>
                  <a:tcPr marL="68576" marR="685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2026813540"/>
                  </a:ext>
                </a:extLst>
              </a:tr>
            </a:tbl>
          </a:graphicData>
        </a:graphic>
      </p:graphicFrame>
      <p:sp>
        <p:nvSpPr>
          <p:cNvPr id="36891" name="Slide Number Placeholder 2">
            <a:extLst>
              <a:ext uri="{FF2B5EF4-FFF2-40B4-BE49-F238E27FC236}">
                <a16:creationId xmlns:a16="http://schemas.microsoft.com/office/drawing/2014/main" xmlns="" id="{29E3D614-9C4E-407E-8FB5-BDDDE73D0259}"/>
              </a:ext>
            </a:extLst>
          </p:cNvPr>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A73D91B3-DC7A-4A8C-AD5C-D7C50FF73981}" type="slidenum">
              <a:rPr lang="en-US" altLang="en-US" sz="1200">
                <a:solidFill>
                  <a:srgbClr val="898989"/>
                </a:solidFill>
              </a:rPr>
              <a:pPr eaLnBrk="1" hangingPunct="1"/>
              <a:t>17</a:t>
            </a:fld>
            <a:endParaRPr lang="en-US" altLang="en-US" sz="1200">
              <a:solidFill>
                <a:srgbClr val="898989"/>
              </a:solidFill>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Content Placeholder 1">
            <a:extLst>
              <a:ext uri="{FF2B5EF4-FFF2-40B4-BE49-F238E27FC236}">
                <a16:creationId xmlns:a16="http://schemas.microsoft.com/office/drawing/2014/main" xmlns="" id="{4AF538CA-CB29-45BD-8AE2-36A74D01B2F1}"/>
              </a:ext>
            </a:extLst>
          </p:cNvPr>
          <p:cNvSpPr>
            <a:spLocks noGrp="1"/>
          </p:cNvSpPr>
          <p:nvPr>
            <p:ph idx="1"/>
          </p:nvPr>
        </p:nvSpPr>
        <p:spPr>
          <a:xfrm>
            <a:off x="415925" y="1143000"/>
            <a:ext cx="8382000" cy="4830763"/>
          </a:xfrm>
        </p:spPr>
        <p:txBody>
          <a:bodyPr/>
          <a:lstStyle/>
          <a:p>
            <a:pPr algn="just" eaLnBrk="1" hangingPunct="1">
              <a:buFontTx/>
              <a:buNone/>
            </a:pPr>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buFontTx/>
              <a:buNone/>
            </a:pPr>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US" altLang="en-US" sz="2000">
              <a:latin typeface="Arial" panose="020B0604020202020204" pitchFamily="34" charset="0"/>
              <a:ea typeface="ＭＳ Ｐゴシック" panose="020B0600070205080204" pitchFamily="34" charset="-128"/>
            </a:endParaRPr>
          </a:p>
          <a:p>
            <a:pPr eaLnBrk="1" hangingPunct="1"/>
            <a:endParaRPr lang="en-US" altLang="en-US" sz="2000">
              <a:latin typeface="Arial" panose="020B0604020202020204" pitchFamily="34" charset="0"/>
              <a:ea typeface="ＭＳ Ｐゴシック" panose="020B0600070205080204" pitchFamily="34" charset="-128"/>
            </a:endParaRPr>
          </a:p>
        </p:txBody>
      </p:sp>
      <p:sp>
        <p:nvSpPr>
          <p:cNvPr id="33794" name="Title 2">
            <a:extLst>
              <a:ext uri="{FF2B5EF4-FFF2-40B4-BE49-F238E27FC236}">
                <a16:creationId xmlns:a16="http://schemas.microsoft.com/office/drawing/2014/main" xmlns="" id="{05EC3C05-CC53-48A7-8909-7193105F142D}"/>
              </a:ext>
            </a:extLst>
          </p:cNvPr>
          <p:cNvSpPr>
            <a:spLocks noGrp="1"/>
          </p:cNvSpPr>
          <p:nvPr>
            <p:ph type="title"/>
          </p:nvPr>
        </p:nvSpPr>
        <p:spPr>
          <a:xfrm>
            <a:off x="228600" y="152400"/>
            <a:ext cx="6553200" cy="914400"/>
          </a:xfrm>
        </p:spPr>
        <p:txBody>
          <a:bodyPr rtlCol="0">
            <a:normAutofit fontScale="90000"/>
          </a:bodyPr>
          <a:lstStyle/>
          <a:p>
            <a:pPr algn="l" eaLnBrk="1" fontAlgn="auto" hangingPunct="1">
              <a:spcAft>
                <a:spcPts val="0"/>
              </a:spcAft>
              <a:defRPr/>
            </a:pPr>
            <a:r>
              <a:rPr lang="en-US" sz="3200" b="1" dirty="0">
                <a:solidFill>
                  <a:srgbClr val="000000"/>
                </a:solidFill>
                <a:latin typeface="Arial" charset="0"/>
                <a:ea typeface="MS PGothic" charset="0"/>
                <a:cs typeface="+mj-cs"/>
              </a:rPr>
              <a:t>Programme 6: </a:t>
            </a:r>
            <a:r>
              <a:rPr lang="en-US" sz="3200" b="1" dirty="0">
                <a:solidFill>
                  <a:prstClr val="black"/>
                </a:solidFill>
                <a:latin typeface="Arial" charset="0"/>
                <a:ea typeface="MS PGothic" charset="0"/>
                <a:cs typeface="+mj-cs"/>
              </a:rPr>
              <a:t>Maritime Transport</a:t>
            </a:r>
            <a:endParaRPr lang="en-US" sz="3200" b="1" dirty="0">
              <a:latin typeface="Arial" charset="0"/>
              <a:ea typeface="MS PGothic" charset="0"/>
              <a:cs typeface="+mj-cs"/>
            </a:endParaRPr>
          </a:p>
        </p:txBody>
      </p:sp>
      <p:pic>
        <p:nvPicPr>
          <p:cNvPr id="37891" name="Picture 5">
            <a:hlinkClick r:id="rId2" action="ppaction://hlinksldjump"/>
            <a:extLst>
              <a:ext uri="{FF2B5EF4-FFF2-40B4-BE49-F238E27FC236}">
                <a16:creationId xmlns:a16="http://schemas.microsoft.com/office/drawing/2014/main" xmlns="" id="{D646D5D2-7381-47A7-8C3B-68A01C9F47B8}"/>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6" name="Table 5">
            <a:extLst>
              <a:ext uri="{FF2B5EF4-FFF2-40B4-BE49-F238E27FC236}">
                <a16:creationId xmlns:a16="http://schemas.microsoft.com/office/drawing/2014/main" xmlns="" id="{DE1B6441-483F-4D4D-917C-D5DBAE7F8668}"/>
              </a:ext>
            </a:extLst>
          </p:cNvPr>
          <p:cNvGraphicFramePr>
            <a:graphicFrameLocks noGrp="1"/>
          </p:cNvGraphicFramePr>
          <p:nvPr/>
        </p:nvGraphicFramePr>
        <p:xfrm>
          <a:off x="152400" y="1257300"/>
          <a:ext cx="8645525" cy="4038600"/>
        </p:xfrm>
        <a:graphic>
          <a:graphicData uri="http://schemas.openxmlformats.org/drawingml/2006/table">
            <a:tbl>
              <a:tblPr firstRow="1" bandRow="1">
                <a:tableStyleId>{5C22544A-7EE6-4342-B048-85BDC9FD1C3A}</a:tableStyleId>
              </a:tblPr>
              <a:tblGrid>
                <a:gridCol w="1587340">
                  <a:extLst>
                    <a:ext uri="{9D8B030D-6E8A-4147-A177-3AD203B41FA5}">
                      <a16:colId xmlns:a16="http://schemas.microsoft.com/office/drawing/2014/main" xmlns="" val="20000"/>
                    </a:ext>
                  </a:extLst>
                </a:gridCol>
                <a:gridCol w="1306853">
                  <a:extLst>
                    <a:ext uri="{9D8B030D-6E8A-4147-A177-3AD203B41FA5}">
                      <a16:colId xmlns:a16="http://schemas.microsoft.com/office/drawing/2014/main" xmlns="" val="20001"/>
                    </a:ext>
                  </a:extLst>
                </a:gridCol>
                <a:gridCol w="1333294">
                  <a:extLst>
                    <a:ext uri="{9D8B030D-6E8A-4147-A177-3AD203B41FA5}">
                      <a16:colId xmlns:a16="http://schemas.microsoft.com/office/drawing/2014/main" xmlns="" val="20002"/>
                    </a:ext>
                  </a:extLst>
                </a:gridCol>
                <a:gridCol w="1633812">
                  <a:extLst>
                    <a:ext uri="{9D8B030D-6E8A-4147-A177-3AD203B41FA5}">
                      <a16:colId xmlns:a16="http://schemas.microsoft.com/office/drawing/2014/main" xmlns="" val="20003"/>
                    </a:ext>
                  </a:extLst>
                </a:gridCol>
                <a:gridCol w="1357993">
                  <a:extLst>
                    <a:ext uri="{9D8B030D-6E8A-4147-A177-3AD203B41FA5}">
                      <a16:colId xmlns:a16="http://schemas.microsoft.com/office/drawing/2014/main" xmlns="" val="20004"/>
                    </a:ext>
                  </a:extLst>
                </a:gridCol>
                <a:gridCol w="1426234">
                  <a:extLst>
                    <a:ext uri="{9D8B030D-6E8A-4147-A177-3AD203B41FA5}">
                      <a16:colId xmlns:a16="http://schemas.microsoft.com/office/drawing/2014/main" xmlns="" val="20005"/>
                    </a:ext>
                  </a:extLst>
                </a:gridCol>
              </a:tblGrid>
              <a:tr h="1226873">
                <a:tc>
                  <a:txBody>
                    <a:bodyPr/>
                    <a:lstStyle/>
                    <a:p>
                      <a:pPr marL="0" marR="0" algn="ctr">
                        <a:lnSpc>
                          <a:spcPct val="115000"/>
                        </a:lnSpc>
                        <a:spcBef>
                          <a:spcPts val="0"/>
                        </a:spcBef>
                        <a:spcAft>
                          <a:spcPts val="0"/>
                        </a:spcAft>
                      </a:pPr>
                      <a:r>
                        <a:rPr lang="en-ZA" sz="1400" b="1" dirty="0">
                          <a:latin typeface="Arial"/>
                          <a:ea typeface="Calibri"/>
                          <a:cs typeface="Arial"/>
                        </a:rPr>
                        <a:t>PERFORMANCE INDICATOR</a:t>
                      </a:r>
                      <a:endParaRPr lang="en-US" sz="1400" dirty="0">
                        <a:latin typeface="Arial"/>
                        <a:ea typeface="Calibri"/>
                        <a:cs typeface="Arial"/>
                      </a:endParaRPr>
                    </a:p>
                  </a:txBody>
                  <a:tcPr marL="68575" marR="68575" marT="0" marB="0"/>
                </a:tc>
                <a:tc>
                  <a:txBody>
                    <a:bodyPr/>
                    <a:lstStyle/>
                    <a:p>
                      <a:pPr marL="0" marR="0" algn="ctr">
                        <a:lnSpc>
                          <a:spcPct val="115000"/>
                        </a:lnSpc>
                        <a:spcBef>
                          <a:spcPts val="0"/>
                        </a:spcBef>
                        <a:spcAft>
                          <a:spcPts val="0"/>
                        </a:spcAft>
                      </a:pPr>
                      <a:r>
                        <a:rPr lang="en-ZA" sz="1400" b="1" dirty="0">
                          <a:latin typeface="Arial"/>
                          <a:ea typeface="Calibri"/>
                          <a:cs typeface="Arial"/>
                        </a:rPr>
                        <a:t>2019/20 </a:t>
                      </a:r>
                      <a:endParaRPr lang="en-US" sz="1400" dirty="0">
                        <a:latin typeface="Arial"/>
                        <a:ea typeface="Calibri"/>
                        <a:cs typeface="Arial"/>
                      </a:endParaRPr>
                    </a:p>
                    <a:p>
                      <a:pPr marL="0" marR="0" algn="ctr">
                        <a:lnSpc>
                          <a:spcPct val="115000"/>
                        </a:lnSpc>
                        <a:spcBef>
                          <a:spcPts val="0"/>
                        </a:spcBef>
                        <a:spcAft>
                          <a:spcPts val="0"/>
                        </a:spcAft>
                      </a:pPr>
                      <a:r>
                        <a:rPr lang="en-ZA" sz="1400" b="1" dirty="0">
                          <a:latin typeface="Arial"/>
                          <a:ea typeface="Calibri"/>
                          <a:cs typeface="Arial"/>
                        </a:rPr>
                        <a:t>ANNUAL TARGET</a:t>
                      </a:r>
                      <a:endParaRPr lang="en-US" sz="1400" dirty="0">
                        <a:latin typeface="Arial"/>
                        <a:ea typeface="Calibri"/>
                        <a:cs typeface="Arial"/>
                      </a:endParaRPr>
                    </a:p>
                  </a:txBody>
                  <a:tcPr marL="68575" marR="68575" marT="0" marB="0"/>
                </a:tc>
                <a:tc>
                  <a:txBody>
                    <a:bodyPr/>
                    <a:lstStyle/>
                    <a:p>
                      <a:pPr marL="0" marR="0" algn="ctr">
                        <a:lnSpc>
                          <a:spcPct val="115000"/>
                        </a:lnSpc>
                        <a:spcBef>
                          <a:spcPts val="0"/>
                        </a:spcBef>
                        <a:spcAft>
                          <a:spcPts val="0"/>
                        </a:spcAft>
                      </a:pPr>
                      <a:r>
                        <a:rPr lang="en-ZA" sz="1400" b="1" dirty="0">
                          <a:latin typeface="Arial"/>
                          <a:ea typeface="Calibri"/>
                          <a:cs typeface="Arial"/>
                        </a:rPr>
                        <a:t>QUARTER 2</a:t>
                      </a:r>
                      <a:r>
                        <a:rPr lang="en-ZA" sz="1400" b="1" baseline="0" dirty="0">
                          <a:latin typeface="Arial"/>
                          <a:ea typeface="Calibri"/>
                          <a:cs typeface="Arial"/>
                        </a:rPr>
                        <a:t> </a:t>
                      </a:r>
                      <a:r>
                        <a:rPr lang="en-ZA" sz="1400" b="1" dirty="0">
                          <a:latin typeface="Arial"/>
                          <a:ea typeface="Calibri"/>
                          <a:cs typeface="Arial"/>
                        </a:rPr>
                        <a:t>TARGET</a:t>
                      </a:r>
                      <a:endParaRPr lang="en-US" sz="1400" dirty="0">
                        <a:latin typeface="Arial"/>
                        <a:ea typeface="Calibri"/>
                        <a:cs typeface="Arial"/>
                      </a:endParaRPr>
                    </a:p>
                  </a:txBody>
                  <a:tcPr marL="68575" marR="68575" marT="0" marB="0"/>
                </a:tc>
                <a:tc>
                  <a:txBody>
                    <a:bodyPr/>
                    <a:lstStyle/>
                    <a:p>
                      <a:pPr marL="0" marR="0" algn="ctr">
                        <a:lnSpc>
                          <a:spcPct val="115000"/>
                        </a:lnSpc>
                        <a:spcBef>
                          <a:spcPts val="0"/>
                        </a:spcBef>
                        <a:spcAft>
                          <a:spcPts val="0"/>
                        </a:spcAft>
                      </a:pPr>
                      <a:r>
                        <a:rPr lang="en-ZA" sz="1400" b="1" dirty="0">
                          <a:latin typeface="Arial"/>
                          <a:ea typeface="Calibri"/>
                          <a:cs typeface="Arial"/>
                        </a:rPr>
                        <a:t>PROGRESS</a:t>
                      </a:r>
                      <a:endParaRPr lang="en-US" sz="1400" dirty="0">
                        <a:latin typeface="Arial"/>
                        <a:ea typeface="Calibri"/>
                        <a:cs typeface="Arial"/>
                      </a:endParaRPr>
                    </a:p>
                  </a:txBody>
                  <a:tcPr marL="68575" marR="68575" marT="0" marB="0"/>
                </a:tc>
                <a:tc>
                  <a:txBody>
                    <a:bodyPr/>
                    <a:lstStyle/>
                    <a:p>
                      <a:pPr marL="0" marR="0" algn="ctr">
                        <a:lnSpc>
                          <a:spcPct val="115000"/>
                        </a:lnSpc>
                        <a:spcBef>
                          <a:spcPts val="0"/>
                        </a:spcBef>
                        <a:spcAft>
                          <a:spcPts val="0"/>
                        </a:spcAft>
                      </a:pPr>
                      <a:r>
                        <a:rPr lang="en-ZA" sz="1400" b="1" dirty="0">
                          <a:latin typeface="Arial"/>
                          <a:ea typeface="Calibri"/>
                          <a:cs typeface="Arial"/>
                        </a:rPr>
                        <a:t>REASON FOR DEVIATION</a:t>
                      </a:r>
                      <a:endParaRPr lang="en-US" sz="1400" dirty="0">
                        <a:latin typeface="Arial"/>
                        <a:ea typeface="Calibri"/>
                        <a:cs typeface="Arial"/>
                      </a:endParaRPr>
                    </a:p>
                  </a:txBody>
                  <a:tcPr marL="68575" marR="68575" marT="0" marB="0"/>
                </a:tc>
                <a:tc>
                  <a:txBody>
                    <a:bodyPr/>
                    <a:lstStyle/>
                    <a:p>
                      <a:pPr marL="0" marR="0" algn="ctr">
                        <a:lnSpc>
                          <a:spcPct val="115000"/>
                        </a:lnSpc>
                        <a:spcBef>
                          <a:spcPts val="0"/>
                        </a:spcBef>
                        <a:spcAft>
                          <a:spcPts val="0"/>
                        </a:spcAft>
                      </a:pPr>
                      <a:r>
                        <a:rPr lang="en-ZA" sz="1400" b="1" dirty="0">
                          <a:latin typeface="Arial"/>
                          <a:ea typeface="Calibri"/>
                          <a:cs typeface="Arial"/>
                        </a:rPr>
                        <a:t>CORRECTIVE MEASURE &amp; ADDITIONAL COMMENTS</a:t>
                      </a:r>
                    </a:p>
                    <a:p>
                      <a:pPr marL="0" marR="0" algn="ctr">
                        <a:lnSpc>
                          <a:spcPct val="115000"/>
                        </a:lnSpc>
                        <a:spcBef>
                          <a:spcPts val="0"/>
                        </a:spcBef>
                        <a:spcAft>
                          <a:spcPts val="0"/>
                        </a:spcAft>
                      </a:pPr>
                      <a:endParaRPr lang="en-US" sz="1400" dirty="0">
                        <a:latin typeface="Arial"/>
                        <a:ea typeface="Calibri"/>
                        <a:cs typeface="Arial"/>
                      </a:endParaRPr>
                    </a:p>
                  </a:txBody>
                  <a:tcPr marL="68575" marR="68575" marT="0" marB="0"/>
                </a:tc>
                <a:extLst>
                  <a:ext uri="{0D108BD9-81ED-4DB2-BD59-A6C34878D82A}">
                    <a16:rowId xmlns:a16="http://schemas.microsoft.com/office/drawing/2014/main" xmlns="" val="10000"/>
                  </a:ext>
                </a:extLst>
              </a:tr>
              <a:tr h="2811727">
                <a:tc>
                  <a:txBody>
                    <a:bodyPr/>
                    <a:lstStyle/>
                    <a:p>
                      <a:pPr>
                        <a:spcAft>
                          <a:spcPts val="0"/>
                        </a:spcAft>
                      </a:pPr>
                      <a:r>
                        <a:rPr lang="en-US" sz="1600" b="1" dirty="0">
                          <a:effectLst/>
                          <a:latin typeface="Arial" panose="020B0604020202020204" pitchFamily="34" charset="0"/>
                          <a:ea typeface="Calibri" panose="020F0502020204030204" pitchFamily="34" charset="0"/>
                          <a:cs typeface="Arial" panose="020B0604020202020204" pitchFamily="34" charset="0"/>
                        </a:rPr>
                        <a:t>2.1.6.2 State of readiness analysis for mandatory IMO audits conducted by March 2020</a:t>
                      </a:r>
                      <a:endParaRPr lang="en-US" sz="1600" dirty="0">
                        <a:effectLst/>
                        <a:latin typeface="Arial" panose="020B0604020202020204" pitchFamily="34" charset="0"/>
                        <a:cs typeface="Arial" panose="020B0604020202020204" pitchFamily="34" charset="0"/>
                      </a:endParaRPr>
                    </a:p>
                  </a:txBody>
                  <a:tcPr marL="68580" marR="68580" marT="0" marB="0"/>
                </a:tc>
                <a:tc>
                  <a:txBody>
                    <a:bodyPr/>
                    <a:lstStyle/>
                    <a:p>
                      <a:pPr marL="0" marR="0">
                        <a:lnSpc>
                          <a:spcPct val="115000"/>
                        </a:lnSpc>
                        <a:spcBef>
                          <a:spcPts val="0"/>
                        </a:spcBef>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State of Readiness Analysis for mandatory IMO Audits conducted</a:t>
                      </a:r>
                    </a:p>
                  </a:txBody>
                  <a:tcPr marL="68580" marR="68580" marT="0" marB="0"/>
                </a:tc>
                <a:tc>
                  <a:txBody>
                    <a:bodyPr/>
                    <a:lstStyle/>
                    <a:p>
                      <a:pPr>
                        <a:lnSpc>
                          <a:spcPct val="115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Conduct training of Audit Team for trial audits</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Training of audit team not conducted as targeted</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ZA" sz="1600" dirty="0">
                          <a:effectLst/>
                          <a:latin typeface="Arial" panose="020B0604020202020204" pitchFamily="34" charset="0"/>
                          <a:ea typeface="Calibri" panose="020F0502020204030204" pitchFamily="34" charset="0"/>
                          <a:cs typeface="Arial" panose="020B0604020202020204" pitchFamily="34" charset="0"/>
                        </a:rPr>
                        <a:t>Delays due to</a:t>
                      </a:r>
                      <a:r>
                        <a:rPr lang="en-ZA" sz="1600" baseline="0" dirty="0">
                          <a:effectLst/>
                          <a:latin typeface="Arial" panose="020B0604020202020204" pitchFamily="34" charset="0"/>
                          <a:ea typeface="Calibri" panose="020F0502020204030204" pitchFamily="34" charset="0"/>
                          <a:cs typeface="Arial" panose="020B0604020202020204" pitchFamily="34" charset="0"/>
                        </a:rPr>
                        <a:t> non-availability of IMO trainers during the period under review</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15000"/>
                        </a:lnSpc>
                        <a:spcAft>
                          <a:spcPts val="0"/>
                        </a:spcAft>
                      </a:pPr>
                      <a:r>
                        <a:rPr lang="en-US" sz="1600" dirty="0">
                          <a:effectLst/>
                          <a:latin typeface="Arial" panose="020B0604020202020204" pitchFamily="34" charset="0"/>
                          <a:ea typeface="Calibri" panose="020F0502020204030204" pitchFamily="34" charset="0"/>
                          <a:cs typeface="Arial" panose="020B0604020202020204" pitchFamily="34" charset="0"/>
                        </a:rPr>
                        <a:t>Training of audit team will be prioritised in the 3rd Quarter </a:t>
                      </a:r>
                      <a:endParaRPr lang="en-ZA"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xmlns="" val="10001"/>
                  </a:ext>
                </a:extLst>
              </a:tr>
            </a:tbl>
          </a:graphicData>
        </a:graphic>
      </p:graphicFrame>
      <p:sp>
        <p:nvSpPr>
          <p:cNvPr id="37915" name="Slide Number Placeholder 2">
            <a:extLst>
              <a:ext uri="{FF2B5EF4-FFF2-40B4-BE49-F238E27FC236}">
                <a16:creationId xmlns:a16="http://schemas.microsoft.com/office/drawing/2014/main" xmlns="" id="{BCB314D6-8FF1-4F91-8724-D60EE2718EDA}"/>
              </a:ext>
            </a:extLst>
          </p:cNvPr>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139AB407-2729-43E9-A105-14CE77DE76E6}" type="slidenum">
              <a:rPr lang="en-US" altLang="en-US" sz="1200">
                <a:solidFill>
                  <a:srgbClr val="898989"/>
                </a:solidFill>
              </a:rPr>
              <a:pPr eaLnBrk="1" hangingPunct="1"/>
              <a:t>18</a:t>
            </a:fld>
            <a:endParaRPr lang="en-US" altLang="en-US" sz="1200">
              <a:solidFill>
                <a:srgbClr val="898989"/>
              </a:solidFill>
            </a:endParaRPr>
          </a:p>
        </p:txBody>
      </p:sp>
      <p:pic>
        <p:nvPicPr>
          <p:cNvPr id="37916" name="Picture 6">
            <a:extLst>
              <a:ext uri="{FF2B5EF4-FFF2-40B4-BE49-F238E27FC236}">
                <a16:creationId xmlns:a16="http://schemas.microsoft.com/office/drawing/2014/main" xmlns="" id="{1481253E-E2D1-4FD7-87B7-08FD84E82E14}"/>
              </a:ext>
            </a:extLst>
          </p:cNvPr>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467600" y="5994400"/>
            <a:ext cx="806450" cy="727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Content Placeholder 1">
            <a:extLst>
              <a:ext uri="{FF2B5EF4-FFF2-40B4-BE49-F238E27FC236}">
                <a16:creationId xmlns:a16="http://schemas.microsoft.com/office/drawing/2014/main" xmlns="" id="{9D63E845-A2F8-4935-8390-CA46A179D019}"/>
              </a:ext>
            </a:extLst>
          </p:cNvPr>
          <p:cNvSpPr>
            <a:spLocks noGrp="1"/>
          </p:cNvSpPr>
          <p:nvPr>
            <p:ph idx="1"/>
          </p:nvPr>
        </p:nvSpPr>
        <p:spPr>
          <a:xfrm>
            <a:off x="415925" y="1143000"/>
            <a:ext cx="8382000" cy="4830763"/>
          </a:xfrm>
        </p:spPr>
        <p:txBody>
          <a:bodyPr/>
          <a:lstStyle/>
          <a:p>
            <a:pPr algn="just" eaLnBrk="1" hangingPunct="1">
              <a:buFontTx/>
              <a:buNone/>
            </a:pPr>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buFontTx/>
              <a:buNone/>
            </a:pPr>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ZA" altLang="en-US" sz="2000">
              <a:latin typeface="Arial" panose="020B0604020202020204" pitchFamily="34" charset="0"/>
              <a:ea typeface="ＭＳ Ｐゴシック" panose="020B0600070205080204" pitchFamily="34" charset="-128"/>
            </a:endParaRPr>
          </a:p>
          <a:p>
            <a:pPr algn="just" eaLnBrk="1" hangingPunct="1"/>
            <a:endParaRPr lang="en-US" altLang="en-US" sz="2000">
              <a:latin typeface="Arial" panose="020B0604020202020204" pitchFamily="34" charset="0"/>
              <a:ea typeface="ＭＳ Ｐゴシック" panose="020B0600070205080204" pitchFamily="34" charset="-128"/>
            </a:endParaRPr>
          </a:p>
          <a:p>
            <a:pPr eaLnBrk="1" hangingPunct="1"/>
            <a:endParaRPr lang="en-US" altLang="en-US" sz="2000">
              <a:latin typeface="Arial" panose="020B0604020202020204" pitchFamily="34" charset="0"/>
              <a:ea typeface="ＭＳ Ｐゴシック" panose="020B0600070205080204" pitchFamily="34" charset="-128"/>
            </a:endParaRPr>
          </a:p>
        </p:txBody>
      </p:sp>
      <p:sp>
        <p:nvSpPr>
          <p:cNvPr id="38914" name="Title 2">
            <a:extLst>
              <a:ext uri="{FF2B5EF4-FFF2-40B4-BE49-F238E27FC236}">
                <a16:creationId xmlns:a16="http://schemas.microsoft.com/office/drawing/2014/main" xmlns="" id="{A805E51B-8447-4FD4-8D02-4FFAB4FF30E5}"/>
              </a:ext>
            </a:extLst>
          </p:cNvPr>
          <p:cNvSpPr>
            <a:spLocks noGrp="1"/>
          </p:cNvSpPr>
          <p:nvPr>
            <p:ph type="title"/>
          </p:nvPr>
        </p:nvSpPr>
        <p:spPr>
          <a:xfrm>
            <a:off x="228600" y="152400"/>
            <a:ext cx="6553200" cy="914400"/>
          </a:xfrm>
        </p:spPr>
        <p:txBody>
          <a:bodyPr/>
          <a:lstStyle/>
          <a:p>
            <a:pPr algn="l" eaLnBrk="1" hangingPunct="1"/>
            <a:r>
              <a:rPr lang="en-US" altLang="en-US" sz="3200" b="1">
                <a:solidFill>
                  <a:srgbClr val="000000"/>
                </a:solidFill>
                <a:latin typeface="Arial" panose="020B0604020202020204" pitchFamily="34" charset="0"/>
                <a:ea typeface="ＭＳ Ｐゴシック" panose="020B0600070205080204" pitchFamily="34" charset="-128"/>
              </a:rPr>
              <a:t>Programme 7: Public Transport</a:t>
            </a:r>
            <a:endParaRPr lang="en-US" altLang="en-US" sz="3200" b="1">
              <a:latin typeface="Arial" panose="020B0604020202020204" pitchFamily="34" charset="0"/>
              <a:ea typeface="ＭＳ Ｐゴシック" panose="020B0600070205080204" pitchFamily="34" charset="-128"/>
            </a:endParaRPr>
          </a:p>
        </p:txBody>
      </p:sp>
      <p:pic>
        <p:nvPicPr>
          <p:cNvPr id="38915" name="Picture 5">
            <a:hlinkClick r:id="rId2" action="ppaction://hlinksldjump"/>
            <a:extLst>
              <a:ext uri="{FF2B5EF4-FFF2-40B4-BE49-F238E27FC236}">
                <a16:creationId xmlns:a16="http://schemas.microsoft.com/office/drawing/2014/main" xmlns="" id="{A19DF56F-CC70-44DB-94C8-5A0F6CE8F464}"/>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6" name="Table 5">
            <a:extLst>
              <a:ext uri="{FF2B5EF4-FFF2-40B4-BE49-F238E27FC236}">
                <a16:creationId xmlns:a16="http://schemas.microsoft.com/office/drawing/2014/main" xmlns="" id="{9C09536B-72BA-4324-B80C-2C3649C36068}"/>
              </a:ext>
            </a:extLst>
          </p:cNvPr>
          <p:cNvGraphicFramePr>
            <a:graphicFrameLocks noGrp="1"/>
          </p:cNvGraphicFramePr>
          <p:nvPr/>
        </p:nvGraphicFramePr>
        <p:xfrm>
          <a:off x="152400" y="1257300"/>
          <a:ext cx="8821738" cy="5202238"/>
        </p:xfrm>
        <a:graphic>
          <a:graphicData uri="http://schemas.openxmlformats.org/drawingml/2006/table">
            <a:tbl>
              <a:tblPr/>
              <a:tblGrid>
                <a:gridCol w="1611313">
                  <a:extLst>
                    <a:ext uri="{9D8B030D-6E8A-4147-A177-3AD203B41FA5}">
                      <a16:colId xmlns:a16="http://schemas.microsoft.com/office/drawing/2014/main" xmlns="" val="2377928136"/>
                    </a:ext>
                  </a:extLst>
                </a:gridCol>
                <a:gridCol w="1241425">
                  <a:extLst>
                    <a:ext uri="{9D8B030D-6E8A-4147-A177-3AD203B41FA5}">
                      <a16:colId xmlns:a16="http://schemas.microsoft.com/office/drawing/2014/main" xmlns="" val="2801416901"/>
                    </a:ext>
                  </a:extLst>
                </a:gridCol>
                <a:gridCol w="1341437">
                  <a:extLst>
                    <a:ext uri="{9D8B030D-6E8A-4147-A177-3AD203B41FA5}">
                      <a16:colId xmlns:a16="http://schemas.microsoft.com/office/drawing/2014/main" xmlns="" val="2240506954"/>
                    </a:ext>
                  </a:extLst>
                </a:gridCol>
                <a:gridCol w="1785938">
                  <a:extLst>
                    <a:ext uri="{9D8B030D-6E8A-4147-A177-3AD203B41FA5}">
                      <a16:colId xmlns:a16="http://schemas.microsoft.com/office/drawing/2014/main" xmlns="" val="1348621356"/>
                    </a:ext>
                  </a:extLst>
                </a:gridCol>
                <a:gridCol w="1385887">
                  <a:extLst>
                    <a:ext uri="{9D8B030D-6E8A-4147-A177-3AD203B41FA5}">
                      <a16:colId xmlns:a16="http://schemas.microsoft.com/office/drawing/2014/main" xmlns="" val="925031425"/>
                    </a:ext>
                  </a:extLst>
                </a:gridCol>
                <a:gridCol w="1455738">
                  <a:extLst>
                    <a:ext uri="{9D8B030D-6E8A-4147-A177-3AD203B41FA5}">
                      <a16:colId xmlns:a16="http://schemas.microsoft.com/office/drawing/2014/main" xmlns="" val="2521846335"/>
                    </a:ext>
                  </a:extLst>
                </a:gridCol>
              </a:tblGrid>
              <a:tr h="858838">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ZA"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rPr>
                        <a:t>PERFORMANCE INDICATOR</a:t>
                      </a:r>
                      <a:endParaRPr kumimoji="0" lang="en-US"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endParaRPr>
                    </a:p>
                  </a:txBody>
                  <a:tcPr marL="68571" marR="685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ZA"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rPr>
                        <a:t>2019/20 </a:t>
                      </a:r>
                      <a:endParaRPr kumimoji="0" lang="en-US"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endParaRPr>
                    </a:p>
                    <a:p>
                      <a:pPr marL="0" marR="0" lvl="0" indent="0" algn="ctr" defTabSz="457200" rtl="0" eaLnBrk="1" fontAlgn="base" latinLnBrk="0" hangingPunct="1">
                        <a:lnSpc>
                          <a:spcPct val="115000"/>
                        </a:lnSpc>
                        <a:spcBef>
                          <a:spcPct val="0"/>
                        </a:spcBef>
                        <a:spcAft>
                          <a:spcPct val="0"/>
                        </a:spcAft>
                        <a:buClrTx/>
                        <a:buSzTx/>
                        <a:buFontTx/>
                        <a:buNone/>
                        <a:tabLst/>
                      </a:pPr>
                      <a:r>
                        <a:rPr kumimoji="0" lang="en-ZA"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rPr>
                        <a:t>ANNUAL TARGET</a:t>
                      </a:r>
                      <a:endParaRPr kumimoji="0" lang="en-US"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endParaRPr>
                    </a:p>
                  </a:txBody>
                  <a:tcPr marL="68571" marR="685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ZA"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rPr>
                        <a:t>QUARTER 2 TARGET</a:t>
                      </a:r>
                      <a:endParaRPr kumimoji="0" lang="en-US"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endParaRPr>
                    </a:p>
                  </a:txBody>
                  <a:tcPr marL="68571" marR="685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ZA"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rPr>
                        <a:t>PROGRESS</a:t>
                      </a:r>
                      <a:endParaRPr kumimoji="0" lang="en-US"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endParaRPr>
                    </a:p>
                  </a:txBody>
                  <a:tcPr marL="68571" marR="685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ZA"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rPr>
                        <a:t>REASON FOR DEVIATION</a:t>
                      </a:r>
                      <a:endParaRPr kumimoji="0" lang="en-US"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endParaRPr>
                    </a:p>
                  </a:txBody>
                  <a:tcPr marL="68571" marR="685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ase" latinLnBrk="0" hangingPunct="1">
                        <a:lnSpc>
                          <a:spcPct val="115000"/>
                        </a:lnSpc>
                        <a:spcBef>
                          <a:spcPct val="0"/>
                        </a:spcBef>
                        <a:spcAft>
                          <a:spcPct val="0"/>
                        </a:spcAft>
                        <a:buClrTx/>
                        <a:buSzTx/>
                        <a:buFontTx/>
                        <a:buNone/>
                        <a:tabLst/>
                      </a:pPr>
                      <a:r>
                        <a:rPr kumimoji="0" lang="en-ZA" altLang="en-US" sz="1200" b="1" i="0" u="none" strike="noStrike" cap="none" normalizeH="0" baseline="0">
                          <a:ln>
                            <a:noFill/>
                          </a:ln>
                          <a:solidFill>
                            <a:srgbClr val="FFFFFF"/>
                          </a:solidFill>
                          <a:effectLst/>
                          <a:latin typeface="Arial" panose="020B0604020202020204" pitchFamily="34" charset="0"/>
                          <a:ea typeface="Calibri" panose="020F0502020204030204" pitchFamily="34" charset="0"/>
                        </a:rPr>
                        <a:t>CORRECTIVE MEASURE &amp; ADDITIONAL COMMENTS</a:t>
                      </a:r>
                    </a:p>
                  </a:txBody>
                  <a:tcPr marL="68571" marR="6857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3049667538"/>
                  </a:ext>
                </a:extLst>
              </a:tr>
              <a:tr h="4343400">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a:ln>
                            <a:noFill/>
                          </a:ln>
                          <a:solidFill>
                            <a:srgbClr val="000000"/>
                          </a:solidFill>
                          <a:effectLst/>
                          <a:latin typeface="Arial" panose="020B0604020202020204" pitchFamily="34" charset="0"/>
                          <a:ea typeface="Calibri" panose="020F0502020204030204" pitchFamily="34" charset="0"/>
                        </a:rPr>
                        <a:t>4.1.7.1 Implementation of the revised Taxi Recapitalisation Programme monitored</a:t>
                      </a:r>
                      <a:endParaRPr kumimoji="0" lang="en-US" altLang="en-US" sz="1000" b="0" i="0" u="none" strike="noStrike" cap="none" normalizeH="0" baseline="0">
                        <a:ln>
                          <a:noFill/>
                        </a:ln>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76" marR="685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anose="020B0604020202020204" pitchFamily="34" charset="0"/>
                          <a:ea typeface="Calibri" panose="020F0502020204030204" pitchFamily="34" charset="0"/>
                        </a:rPr>
                        <a:t>Survey conducted on the extent of illegal taxi operations in South Africa</a:t>
                      </a:r>
                    </a:p>
                    <a:p>
                      <a:pPr marL="0" marR="0" lvl="0" indent="0" algn="l" defTabSz="457200" rtl="0" eaLnBrk="1" fontAlgn="base" latinLnBrk="0" hangingPunct="1">
                        <a:lnSpc>
                          <a:spcPct val="115000"/>
                        </a:lnSpc>
                        <a:spcBef>
                          <a:spcPct val="0"/>
                        </a:spcBef>
                        <a:spcAft>
                          <a:spcPct val="0"/>
                        </a:spcAft>
                        <a:buClrTx/>
                        <a:buSzTx/>
                        <a:buFontTx/>
                        <a:buNone/>
                        <a:tabLst/>
                      </a:pPr>
                      <a:endParaRPr kumimoji="0" lang="en-US" altLang="en-US" sz="1000" b="0" i="0" u="none" strike="noStrike" cap="none" normalizeH="0" baseline="0">
                        <a:ln>
                          <a:noFill/>
                        </a:ln>
                        <a:solidFill>
                          <a:srgbClr val="000000"/>
                        </a:solidFill>
                        <a:effectLst/>
                        <a:latin typeface="Arial" panose="020B0604020202020204" pitchFamily="34" charset="0"/>
                        <a:ea typeface="Calibri" panose="020F0502020204030204" pitchFamily="34" charset="0"/>
                      </a:endParaRPr>
                    </a:p>
                  </a:txBody>
                  <a:tcPr marL="68576" marR="685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15000"/>
                        </a:lnSpc>
                        <a:spcBef>
                          <a:spcPct val="0"/>
                        </a:spcBef>
                        <a:spcAft>
                          <a:spcPct val="0"/>
                        </a:spcAft>
                        <a:buClrTx/>
                        <a:buSzTx/>
                        <a:buFontTx/>
                        <a:buNone/>
                        <a:tabLst/>
                      </a:pPr>
                      <a:r>
                        <a:rPr kumimoji="0" lang="en-US" altLang="en-US" sz="1000" b="0" i="0" u="none" strike="noStrike" cap="none" normalizeH="0" baseline="0">
                          <a:ln>
                            <a:noFill/>
                          </a:ln>
                          <a:solidFill>
                            <a:srgbClr val="000000"/>
                          </a:solidFill>
                          <a:effectLst/>
                          <a:latin typeface="Arial" panose="020B0604020202020204" pitchFamily="34" charset="0"/>
                          <a:ea typeface="Calibri" panose="020F0502020204030204" pitchFamily="34" charset="0"/>
                        </a:rPr>
                        <a:t>Conduct survey on extent of illegal taxi operations in South Africa</a:t>
                      </a:r>
                      <a:endParaRPr kumimoji="0" lang="en-ZA" altLang="en-US" sz="1000" b="0" i="0" u="none" strike="noStrike" cap="none" normalizeH="0" baseline="0">
                        <a:ln>
                          <a:noFill/>
                        </a:ln>
                        <a:solidFill>
                          <a:srgbClr val="000000"/>
                        </a:solidFill>
                        <a:effectLst/>
                        <a:latin typeface="Arial" panose="020B0604020202020204" pitchFamily="34" charset="0"/>
                        <a:ea typeface="Calibri" panose="020F0502020204030204" pitchFamily="34" charset="0"/>
                      </a:endParaRPr>
                    </a:p>
                  </a:txBody>
                  <a:tcPr marL="68576" marR="685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ZA" altLang="en-US" sz="10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Survey on the extent of illegal taxi operations not conducted as targeted</a:t>
                      </a:r>
                      <a:endParaRPr kumimoji="0" lang="en-US" altLang="en-US" sz="10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p>
                      <a:pPr marL="0" marR="0" lvl="0" indent="0" algn="l" defTabSz="457200" rtl="0" eaLnBrk="1" fontAlgn="base" latinLnBrk="0" hangingPunct="1">
                        <a:lnSpc>
                          <a:spcPct val="150000"/>
                        </a:lnSpc>
                        <a:spcBef>
                          <a:spcPct val="0"/>
                        </a:spcBef>
                        <a:spcAft>
                          <a:spcPct val="0"/>
                        </a:spcAft>
                        <a:buClrTx/>
                        <a:buSzTx/>
                        <a:buFontTx/>
                        <a:buNone/>
                        <a:tabLst/>
                      </a:pPr>
                      <a:r>
                        <a:rPr kumimoji="0" lang="en-ZA" altLang="en-US" sz="10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endParaRPr kumimoji="0" lang="en-US" altLang="en-US" sz="10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p>
                      <a:pPr marL="0" marR="0" lvl="0" indent="0" algn="l" defTabSz="457200" rtl="0" eaLnBrk="1" fontAlgn="base" latinLnBrk="0" hangingPunct="1">
                        <a:lnSpc>
                          <a:spcPct val="150000"/>
                        </a:lnSpc>
                        <a:spcBef>
                          <a:spcPct val="0"/>
                        </a:spcBef>
                        <a:spcAft>
                          <a:spcPct val="0"/>
                        </a:spcAft>
                        <a:buClrTx/>
                        <a:buSzTx/>
                        <a:buFontTx/>
                        <a:buNone/>
                        <a:tabLst/>
                      </a:pPr>
                      <a:r>
                        <a:rPr kumimoji="0" lang="en-ZA" altLang="en-US" sz="10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During the period under review, data from NaTIS and NLTIS was acquired and analysed. Preliminary analysis reflects a data imbalance on the number of registered vehicles for reward between the two systems. The NLTIS system shows a lower number of vehicles issued with operating licences while the NaTIS reflects a higher number of registered vehicles.</a:t>
                      </a:r>
                      <a:endParaRPr kumimoji="0" lang="en-US" altLang="en-US" sz="10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txBody>
                  <a:tcPr marL="68576" marR="685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ZA" altLang="en-US" sz="10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Delays as a result of getting the scrapping entity (Taxi Recapitalisation SA) interfaced with eNaTIS</a:t>
                      </a:r>
                      <a:endParaRPr kumimoji="0" lang="en-US" altLang="en-US" sz="10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p>
                      <a:pPr marL="0" marR="0" lvl="0" indent="0" algn="l" defTabSz="457200" rtl="0" eaLnBrk="1" fontAlgn="base" latinLnBrk="0" hangingPunct="1">
                        <a:lnSpc>
                          <a:spcPct val="150000"/>
                        </a:lnSpc>
                        <a:spcBef>
                          <a:spcPct val="0"/>
                        </a:spcBef>
                        <a:spcAft>
                          <a:spcPct val="0"/>
                        </a:spcAft>
                        <a:buClrTx/>
                        <a:buSzTx/>
                        <a:buFontTx/>
                        <a:buNone/>
                        <a:tabLst/>
                      </a:pPr>
                      <a:r>
                        <a:rPr kumimoji="0" lang="en-ZA" altLang="en-US" sz="10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endParaRPr kumimoji="0" lang="en-US" altLang="en-US" sz="10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p>
                      <a:pPr marL="0" marR="0" lvl="0" indent="0" algn="l" defTabSz="457200" rtl="0" eaLnBrk="1" fontAlgn="base" latinLnBrk="0" hangingPunct="1">
                        <a:lnSpc>
                          <a:spcPct val="150000"/>
                        </a:lnSpc>
                        <a:spcBef>
                          <a:spcPct val="0"/>
                        </a:spcBef>
                        <a:spcAft>
                          <a:spcPct val="0"/>
                        </a:spcAft>
                        <a:buClrTx/>
                        <a:buSzTx/>
                        <a:buFontTx/>
                        <a:buNone/>
                        <a:tabLst/>
                      </a:pPr>
                      <a:r>
                        <a:rPr kumimoji="0" lang="en-ZA" altLang="en-US" sz="10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To date the following were done:</a:t>
                      </a:r>
                      <a:endParaRPr kumimoji="0" lang="en-US" altLang="en-US" sz="10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p>
                      <a:pPr marL="0" marR="0" lvl="0" indent="0" algn="l" defTabSz="457200" rtl="0" eaLnBrk="1" fontAlgn="base" latinLnBrk="0" hangingPunct="1">
                        <a:lnSpc>
                          <a:spcPct val="150000"/>
                        </a:lnSpc>
                        <a:spcBef>
                          <a:spcPct val="0"/>
                        </a:spcBef>
                        <a:spcAft>
                          <a:spcPct val="0"/>
                        </a:spcAft>
                        <a:buClrTx/>
                        <a:buSzTx/>
                        <a:buFontTx/>
                        <a:buNone/>
                        <a:tabLst/>
                      </a:pPr>
                      <a:r>
                        <a:rPr kumimoji="0" lang="en-ZA" altLang="en-US" sz="10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endParaRPr kumimoji="0" lang="en-US" altLang="en-US" sz="10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p>
                      <a:pPr marL="0" marR="0" lvl="0" indent="0" algn="l" defTabSz="457200" rtl="0" eaLnBrk="1" fontAlgn="base" latinLnBrk="0" hangingPunct="1">
                        <a:lnSpc>
                          <a:spcPct val="150000"/>
                        </a:lnSpc>
                        <a:spcBef>
                          <a:spcPct val="0"/>
                        </a:spcBef>
                        <a:spcAft>
                          <a:spcPct val="0"/>
                        </a:spcAft>
                        <a:buClrTx/>
                        <a:buSzTx/>
                        <a:buFont typeface="Arial" panose="020B0604020202020204" pitchFamily="34" charset="0"/>
                        <a:buChar char="•"/>
                        <a:tabLst/>
                      </a:pPr>
                      <a:r>
                        <a:rPr kumimoji="0" lang="en-ZA" altLang="en-US" sz="10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eNaTIS connectivity and installation</a:t>
                      </a:r>
                      <a:endParaRPr kumimoji="0" lang="en-US" altLang="en-US" sz="10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p>
                      <a:pPr marL="0" marR="0" lvl="0" indent="0" algn="l" defTabSz="457200" rtl="0" eaLnBrk="1" fontAlgn="base" latinLnBrk="0" hangingPunct="1">
                        <a:lnSpc>
                          <a:spcPct val="150000"/>
                        </a:lnSpc>
                        <a:spcBef>
                          <a:spcPct val="0"/>
                        </a:spcBef>
                        <a:spcAft>
                          <a:spcPct val="0"/>
                        </a:spcAft>
                        <a:buClrTx/>
                        <a:buSzTx/>
                        <a:buFont typeface="Arial" panose="020B0604020202020204" pitchFamily="34" charset="0"/>
                        <a:buChar char="•"/>
                        <a:tabLst/>
                      </a:pPr>
                      <a:r>
                        <a:rPr kumimoji="0" lang="en-ZA" altLang="en-US" sz="10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Software Testing</a:t>
                      </a:r>
                      <a:endParaRPr kumimoji="0" lang="en-US" altLang="en-US" sz="10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p>
                      <a:pPr marL="0" marR="0" lvl="0" indent="0" algn="l" defTabSz="457200" rtl="0" eaLnBrk="1" fontAlgn="base" latinLnBrk="0" hangingPunct="1">
                        <a:lnSpc>
                          <a:spcPct val="150000"/>
                        </a:lnSpc>
                        <a:spcBef>
                          <a:spcPct val="0"/>
                        </a:spcBef>
                        <a:spcAft>
                          <a:spcPct val="0"/>
                        </a:spcAft>
                        <a:buClrTx/>
                        <a:buSzTx/>
                        <a:buFontTx/>
                        <a:buNone/>
                        <a:tabLst/>
                      </a:pPr>
                      <a:r>
                        <a:rPr kumimoji="0" lang="en-ZA" altLang="en-US" sz="10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endParaRPr kumimoji="0" lang="en-US" altLang="en-US" sz="10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p>
                      <a:pPr marL="0" marR="0" lvl="0" indent="0" algn="l" defTabSz="457200" rtl="0" eaLnBrk="1" fontAlgn="base" latinLnBrk="0" hangingPunct="1">
                        <a:lnSpc>
                          <a:spcPct val="150000"/>
                        </a:lnSpc>
                        <a:spcBef>
                          <a:spcPct val="0"/>
                        </a:spcBef>
                        <a:spcAft>
                          <a:spcPct val="0"/>
                        </a:spcAft>
                        <a:buClrTx/>
                        <a:buSzTx/>
                        <a:buFontTx/>
                        <a:buNone/>
                        <a:tabLst/>
                      </a:pPr>
                      <a:r>
                        <a:rPr kumimoji="0" lang="en-ZA" altLang="en-US" sz="10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User training is currently underway</a:t>
                      </a:r>
                      <a:endParaRPr kumimoji="0" lang="en-US" altLang="en-US" sz="10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txBody>
                  <a:tcPr marL="68576" marR="685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ase" latinLnBrk="0" hangingPunct="1">
                        <a:lnSpc>
                          <a:spcPct val="150000"/>
                        </a:lnSpc>
                        <a:spcBef>
                          <a:spcPct val="0"/>
                        </a:spcBef>
                        <a:spcAft>
                          <a:spcPct val="0"/>
                        </a:spcAft>
                        <a:buClrTx/>
                        <a:buSzTx/>
                        <a:buFontTx/>
                        <a:buNone/>
                        <a:tabLst/>
                      </a:pPr>
                      <a:r>
                        <a:rPr kumimoji="0" lang="en-ZA" altLang="en-US" sz="10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Survey will be prioritised in the remaining two quarters of the financial year</a:t>
                      </a:r>
                      <a:endParaRPr kumimoji="0" lang="en-US" altLang="en-US" sz="10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endParaRPr>
                    </a:p>
                  </a:txBody>
                  <a:tcPr marL="68576" marR="68576"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xmlns="" val="1353913045"/>
                  </a:ext>
                </a:extLst>
              </a:tr>
            </a:tbl>
          </a:graphicData>
        </a:graphic>
      </p:graphicFrame>
      <p:sp>
        <p:nvSpPr>
          <p:cNvPr id="38939" name="Slide Number Placeholder 2">
            <a:extLst>
              <a:ext uri="{FF2B5EF4-FFF2-40B4-BE49-F238E27FC236}">
                <a16:creationId xmlns:a16="http://schemas.microsoft.com/office/drawing/2014/main" xmlns="" id="{31837DFC-D6B5-4AB1-93CE-4644F5FCF8F3}"/>
              </a:ext>
            </a:extLst>
          </p:cNvPr>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89C1F247-D47C-49DF-BC70-F04E4AB65A09}" type="slidenum">
              <a:rPr lang="en-US" altLang="en-US" sz="1200">
                <a:solidFill>
                  <a:srgbClr val="898989"/>
                </a:solidFill>
              </a:rPr>
              <a:pPr eaLnBrk="1" hangingPunct="1"/>
              <a:t>19</a:t>
            </a:fld>
            <a:endParaRPr lang="en-US" altLang="en-US" sz="1200">
              <a:solidFill>
                <a:srgbClr val="898989"/>
              </a:solidFill>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1">
            <a:extLst>
              <a:ext uri="{FF2B5EF4-FFF2-40B4-BE49-F238E27FC236}">
                <a16:creationId xmlns:a16="http://schemas.microsoft.com/office/drawing/2014/main" xmlns="" id="{CF807655-C052-431D-8ABA-033122833365}"/>
              </a:ext>
            </a:extLst>
          </p:cNvPr>
          <p:cNvSpPr>
            <a:spLocks noGrp="1"/>
          </p:cNvSpPr>
          <p:nvPr>
            <p:ph idx="1"/>
          </p:nvPr>
        </p:nvSpPr>
        <p:spPr>
          <a:xfrm>
            <a:off x="482600" y="1295400"/>
            <a:ext cx="8305800" cy="4887913"/>
          </a:xfrm>
        </p:spPr>
        <p:txBody>
          <a:bodyPr rtlCol="0">
            <a:normAutofit/>
          </a:bodyPr>
          <a:lstStyle/>
          <a:p>
            <a:pPr algn="just" eaLnBrk="1" fontAlgn="auto" hangingPunct="1">
              <a:lnSpc>
                <a:spcPct val="150000"/>
              </a:lnSpc>
              <a:spcBef>
                <a:spcPts val="0"/>
              </a:spcBef>
              <a:spcAft>
                <a:spcPts val="0"/>
              </a:spcAft>
              <a:buFont typeface="Arial"/>
              <a:buChar char="•"/>
              <a:defRPr/>
            </a:pPr>
            <a:r>
              <a:rPr lang="en-US" sz="2800" dirty="0">
                <a:latin typeface="Arial"/>
                <a:cs typeface="Arial"/>
              </a:rPr>
              <a:t>Overall Performance Overview</a:t>
            </a:r>
          </a:p>
          <a:p>
            <a:pPr algn="just" eaLnBrk="1" fontAlgn="auto" hangingPunct="1">
              <a:lnSpc>
                <a:spcPct val="150000"/>
              </a:lnSpc>
              <a:spcBef>
                <a:spcPts val="0"/>
              </a:spcBef>
              <a:spcAft>
                <a:spcPts val="0"/>
              </a:spcAft>
              <a:buFont typeface="Arial"/>
              <a:buChar char="•"/>
              <a:defRPr/>
            </a:pPr>
            <a:r>
              <a:rPr lang="en-US" sz="2800" dirty="0">
                <a:latin typeface="Arial"/>
                <a:cs typeface="Arial"/>
              </a:rPr>
              <a:t>Quarter 02 Analysis Per Programme</a:t>
            </a:r>
          </a:p>
          <a:p>
            <a:pPr algn="just" eaLnBrk="1" fontAlgn="auto" hangingPunct="1">
              <a:lnSpc>
                <a:spcPct val="150000"/>
              </a:lnSpc>
              <a:spcBef>
                <a:spcPts val="0"/>
              </a:spcBef>
              <a:spcAft>
                <a:spcPts val="0"/>
              </a:spcAft>
              <a:buFont typeface="Arial"/>
              <a:buChar char="•"/>
              <a:defRPr/>
            </a:pPr>
            <a:r>
              <a:rPr lang="it-IT" sz="2800" dirty="0">
                <a:solidFill>
                  <a:srgbClr val="000000"/>
                </a:solidFill>
                <a:latin typeface="Arial"/>
                <a:cs typeface="Arial"/>
              </a:rPr>
              <a:t>DoT Comparative Analysis</a:t>
            </a:r>
          </a:p>
          <a:p>
            <a:pPr algn="just" eaLnBrk="1" fontAlgn="auto" hangingPunct="1">
              <a:lnSpc>
                <a:spcPct val="150000"/>
              </a:lnSpc>
              <a:spcBef>
                <a:spcPts val="0"/>
              </a:spcBef>
              <a:spcAft>
                <a:spcPts val="0"/>
              </a:spcAft>
              <a:buFont typeface="Arial"/>
              <a:buChar char="•"/>
              <a:defRPr/>
            </a:pPr>
            <a:r>
              <a:rPr lang="it-IT" sz="2800" dirty="0">
                <a:solidFill>
                  <a:srgbClr val="000000"/>
                </a:solidFill>
                <a:latin typeface="Arial"/>
                <a:cs typeface="Arial"/>
              </a:rPr>
              <a:t>Notable Progress Reported on Planned Targets</a:t>
            </a:r>
          </a:p>
          <a:p>
            <a:pPr algn="just" eaLnBrk="1" fontAlgn="auto" hangingPunct="1">
              <a:lnSpc>
                <a:spcPct val="150000"/>
              </a:lnSpc>
              <a:spcBef>
                <a:spcPts val="0"/>
              </a:spcBef>
              <a:spcAft>
                <a:spcPts val="0"/>
              </a:spcAft>
              <a:buFont typeface="Arial"/>
              <a:buChar char="•"/>
              <a:defRPr/>
            </a:pPr>
            <a:r>
              <a:rPr lang="en-US" sz="2800" dirty="0">
                <a:latin typeface="Arial"/>
                <a:cs typeface="Arial"/>
              </a:rPr>
              <a:t>Areas of Non-Achievement</a:t>
            </a:r>
          </a:p>
          <a:p>
            <a:pPr algn="just" eaLnBrk="1" fontAlgn="auto" hangingPunct="1">
              <a:lnSpc>
                <a:spcPct val="150000"/>
              </a:lnSpc>
              <a:spcBef>
                <a:spcPts val="0"/>
              </a:spcBef>
              <a:spcAft>
                <a:spcPts val="0"/>
              </a:spcAft>
              <a:buFont typeface="Arial"/>
              <a:buChar char="•"/>
              <a:defRPr/>
            </a:pPr>
            <a:r>
              <a:rPr lang="en-US" sz="2800" dirty="0">
                <a:latin typeface="Arial"/>
                <a:cs typeface="Arial"/>
              </a:rPr>
              <a:t>Financial Performance Information</a:t>
            </a:r>
          </a:p>
          <a:p>
            <a:pPr algn="just" eaLnBrk="1" fontAlgn="auto" hangingPunct="1">
              <a:lnSpc>
                <a:spcPct val="150000"/>
              </a:lnSpc>
              <a:spcBef>
                <a:spcPts val="0"/>
              </a:spcBef>
              <a:spcAft>
                <a:spcPts val="0"/>
              </a:spcAft>
              <a:buFont typeface="Arial"/>
              <a:buChar char="•"/>
              <a:defRPr/>
            </a:pPr>
            <a:endParaRPr lang="en-US" sz="1000" dirty="0">
              <a:latin typeface="Arial"/>
              <a:cs typeface="Arial"/>
            </a:endParaRPr>
          </a:p>
          <a:p>
            <a:pPr marL="0" indent="0" algn="just" eaLnBrk="1" fontAlgn="auto" hangingPunct="1">
              <a:lnSpc>
                <a:spcPct val="150000"/>
              </a:lnSpc>
              <a:spcBef>
                <a:spcPts val="0"/>
              </a:spcBef>
              <a:spcAft>
                <a:spcPts val="0"/>
              </a:spcAft>
              <a:buFont typeface="Arial"/>
              <a:buNone/>
              <a:defRPr/>
            </a:pPr>
            <a:endParaRPr lang="en-US" sz="2000" dirty="0">
              <a:latin typeface="Arial"/>
              <a:cs typeface="Arial"/>
            </a:endParaRPr>
          </a:p>
          <a:p>
            <a:pPr marL="0" indent="0" algn="just" eaLnBrk="1" fontAlgn="auto" hangingPunct="1">
              <a:lnSpc>
                <a:spcPct val="150000"/>
              </a:lnSpc>
              <a:spcBef>
                <a:spcPts val="0"/>
              </a:spcBef>
              <a:spcAft>
                <a:spcPts val="0"/>
              </a:spcAft>
              <a:buFont typeface="Arial" charset="0"/>
              <a:buNone/>
              <a:defRPr/>
            </a:pPr>
            <a:endParaRPr lang="en-US" sz="1000" dirty="0">
              <a:latin typeface="Arial"/>
              <a:cs typeface="Arial"/>
            </a:endParaRPr>
          </a:p>
          <a:p>
            <a:pPr marL="0" indent="0" algn="just" eaLnBrk="1" fontAlgn="auto" hangingPunct="1">
              <a:spcAft>
                <a:spcPts val="0"/>
              </a:spcAft>
              <a:buFontTx/>
              <a:buNone/>
              <a:defRPr/>
            </a:pPr>
            <a:endParaRPr lang="en-US" sz="2000" dirty="0">
              <a:latin typeface="Arial"/>
              <a:cs typeface="Arial"/>
            </a:endParaRPr>
          </a:p>
          <a:p>
            <a:pPr algn="just" eaLnBrk="1" fontAlgn="auto" hangingPunct="1">
              <a:spcAft>
                <a:spcPts val="0"/>
              </a:spcAft>
              <a:buFont typeface="Arial"/>
              <a:buChar char="•"/>
              <a:defRPr/>
            </a:pPr>
            <a:endParaRPr lang="en-US" sz="2000" dirty="0">
              <a:latin typeface="Arial"/>
              <a:cs typeface="Arial"/>
            </a:endParaRPr>
          </a:p>
          <a:p>
            <a:pPr marL="0" indent="0" algn="just" eaLnBrk="1" fontAlgn="auto" hangingPunct="1">
              <a:spcAft>
                <a:spcPts val="0"/>
              </a:spcAft>
              <a:buFontTx/>
              <a:buNone/>
              <a:defRPr/>
            </a:pPr>
            <a:endParaRPr lang="en-US" dirty="0"/>
          </a:p>
          <a:p>
            <a:pPr marL="107950" indent="0" eaLnBrk="1" fontAlgn="auto" hangingPunct="1">
              <a:spcAft>
                <a:spcPts val="0"/>
              </a:spcAft>
              <a:buFontTx/>
              <a:buNone/>
              <a:defRPr/>
            </a:pPr>
            <a:endParaRPr lang="en-US" dirty="0"/>
          </a:p>
          <a:p>
            <a:pPr marL="107950" indent="0" eaLnBrk="1" fontAlgn="auto" hangingPunct="1">
              <a:spcAft>
                <a:spcPts val="0"/>
              </a:spcAft>
              <a:buFont typeface="Arial"/>
              <a:buChar char="•"/>
              <a:defRPr/>
            </a:pPr>
            <a:endParaRPr lang="en-US" dirty="0"/>
          </a:p>
          <a:p>
            <a:pPr marL="107950" indent="0" eaLnBrk="1" fontAlgn="auto" hangingPunct="1">
              <a:spcAft>
                <a:spcPts val="0"/>
              </a:spcAft>
              <a:buFont typeface="Arial"/>
              <a:buChar char="•"/>
              <a:defRPr/>
            </a:pPr>
            <a:endParaRPr lang="en-US" dirty="0"/>
          </a:p>
          <a:p>
            <a:pPr marL="107950" indent="0" eaLnBrk="1" fontAlgn="auto" hangingPunct="1">
              <a:spcAft>
                <a:spcPts val="0"/>
              </a:spcAft>
              <a:buFont typeface="Arial"/>
              <a:buChar char="•"/>
              <a:defRPr/>
            </a:pPr>
            <a:endParaRPr lang="en-US" dirty="0"/>
          </a:p>
          <a:p>
            <a:pPr marL="107950" indent="0" eaLnBrk="1" fontAlgn="auto" hangingPunct="1">
              <a:spcAft>
                <a:spcPts val="0"/>
              </a:spcAft>
              <a:buFont typeface="Arial"/>
              <a:buChar char="•"/>
              <a:defRPr/>
            </a:pPr>
            <a:endParaRPr lang="en-US" dirty="0"/>
          </a:p>
        </p:txBody>
      </p:sp>
      <p:sp>
        <p:nvSpPr>
          <p:cNvPr id="17410" name="Title 2">
            <a:extLst>
              <a:ext uri="{FF2B5EF4-FFF2-40B4-BE49-F238E27FC236}">
                <a16:creationId xmlns:a16="http://schemas.microsoft.com/office/drawing/2014/main" xmlns="" id="{E93D188B-4CDD-4791-B2AC-65F78AFF713A}"/>
              </a:ext>
            </a:extLst>
          </p:cNvPr>
          <p:cNvSpPr>
            <a:spLocks noGrp="1"/>
          </p:cNvSpPr>
          <p:nvPr>
            <p:ph type="title"/>
          </p:nvPr>
        </p:nvSpPr>
        <p:spPr>
          <a:xfrm>
            <a:off x="457200" y="152400"/>
            <a:ext cx="6324600" cy="904875"/>
          </a:xfrm>
        </p:spPr>
        <p:txBody>
          <a:bodyPr/>
          <a:lstStyle/>
          <a:p>
            <a:pPr algn="l" eaLnBrk="1" hangingPunct="1"/>
            <a:r>
              <a:rPr lang="en-US" altLang="en-US" sz="3200" b="1">
                <a:latin typeface="Arial" panose="020B0604020202020204" pitchFamily="34" charset="0"/>
                <a:ea typeface="ＭＳ Ｐゴシック" panose="020B0600070205080204" pitchFamily="34" charset="-128"/>
              </a:rPr>
              <a:t>Contents</a:t>
            </a:r>
          </a:p>
        </p:txBody>
      </p:sp>
      <p:pic>
        <p:nvPicPr>
          <p:cNvPr id="17411" name="Picture 5">
            <a:hlinkClick r:id="rId2" action="ppaction://hlinksldjump"/>
            <a:extLst>
              <a:ext uri="{FF2B5EF4-FFF2-40B4-BE49-F238E27FC236}">
                <a16:creationId xmlns:a16="http://schemas.microsoft.com/office/drawing/2014/main" xmlns="" id="{CD3D5D52-98B5-4431-9CC7-83FD66C88473}"/>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17412" name="Picture 1">
            <a:extLst>
              <a:ext uri="{FF2B5EF4-FFF2-40B4-BE49-F238E27FC236}">
                <a16:creationId xmlns:a16="http://schemas.microsoft.com/office/drawing/2014/main" xmlns="" id="{B1C288D2-C557-42A5-98A7-CEF8BB047966}"/>
              </a:ext>
            </a:extLst>
          </p:cNvPr>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526338" y="5916613"/>
            <a:ext cx="809625" cy="708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xmlns="" id="{F96DD135-BEC3-4B3A-A23E-A777B132BDA8}"/>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51BB9767-B94D-403B-8658-5B6C0A46AB9A}" type="slidenum">
              <a:rPr lang="en-US" altLang="en-US" sz="1200">
                <a:solidFill>
                  <a:srgbClr val="898989"/>
                </a:solidFill>
              </a:rPr>
              <a:pPr eaLnBrk="1" hangingPunct="1"/>
              <a:t>2</a:t>
            </a:fld>
            <a:endParaRPr lang="en-US" altLang="en-US" sz="1200">
              <a:solidFill>
                <a:srgbClr val="898989"/>
              </a:solidFill>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1">
            <a:extLst>
              <a:ext uri="{FF2B5EF4-FFF2-40B4-BE49-F238E27FC236}">
                <a16:creationId xmlns:a16="http://schemas.microsoft.com/office/drawing/2014/main" xmlns="" id="{69180E00-9065-438F-B244-1F382646C640}"/>
              </a:ext>
            </a:extLst>
          </p:cNvPr>
          <p:cNvSpPr>
            <a:spLocks noGrp="1"/>
          </p:cNvSpPr>
          <p:nvPr>
            <p:ph idx="1"/>
          </p:nvPr>
        </p:nvSpPr>
        <p:spPr>
          <a:xfrm>
            <a:off x="415925" y="1143000"/>
            <a:ext cx="8382000" cy="4830763"/>
          </a:xfrm>
        </p:spPr>
        <p:txBody>
          <a:bodyPr rtlCol="0">
            <a:normAutofit/>
          </a:bodyPr>
          <a:lstStyle/>
          <a:p>
            <a:pPr algn="just" eaLnBrk="1" fontAlgn="auto" hangingPunct="1">
              <a:spcAft>
                <a:spcPts val="0"/>
              </a:spcAft>
              <a:buFontTx/>
              <a:buNone/>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Tx/>
              <a:buNone/>
              <a:defRPr/>
            </a:pPr>
            <a:endParaRPr lang="en-ZA" sz="2000" dirty="0">
              <a:latin typeface="Arial" charset="0"/>
              <a:ea typeface="MS PGothic" charset="0"/>
              <a:cs typeface="+mn-cs"/>
            </a:endParaRPr>
          </a:p>
          <a:p>
            <a:pPr marL="0" indent="0" algn="ctr" eaLnBrk="1" fontAlgn="auto" hangingPunct="1">
              <a:spcAft>
                <a:spcPts val="0"/>
              </a:spcAft>
              <a:buFontTx/>
              <a:buNone/>
              <a:defRPr/>
            </a:pPr>
            <a:r>
              <a:rPr lang="en-US" sz="3600" b="1" dirty="0">
                <a:solidFill>
                  <a:srgbClr val="000000"/>
                </a:solidFill>
                <a:latin typeface="Arial" charset="0"/>
                <a:ea typeface="MS PGothic" charset="0"/>
                <a:cs typeface="+mn-cs"/>
              </a:rPr>
              <a:t>FINANCIAL PERFORMANCE INFORMATION</a:t>
            </a:r>
            <a:endParaRPr lang="en-ZA" sz="36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US" sz="2000" dirty="0">
              <a:latin typeface="Arial" charset="0"/>
              <a:ea typeface="MS PGothic" charset="0"/>
              <a:cs typeface="+mn-cs"/>
            </a:endParaRPr>
          </a:p>
          <a:p>
            <a:pPr eaLnBrk="1" fontAlgn="auto" hangingPunct="1">
              <a:spcAft>
                <a:spcPts val="0"/>
              </a:spcAft>
              <a:buFont typeface="Arial"/>
              <a:buChar char="•"/>
              <a:defRPr/>
            </a:pPr>
            <a:endParaRPr lang="en-US" sz="2000" dirty="0">
              <a:latin typeface="Arial" charset="0"/>
              <a:ea typeface="MS PGothic" charset="0"/>
              <a:cs typeface="+mn-cs"/>
            </a:endParaRPr>
          </a:p>
        </p:txBody>
      </p:sp>
      <p:pic>
        <p:nvPicPr>
          <p:cNvPr id="39938" name="Picture 5">
            <a:hlinkClick r:id="rId2" action="ppaction://hlinksldjump"/>
            <a:extLst>
              <a:ext uri="{FF2B5EF4-FFF2-40B4-BE49-F238E27FC236}">
                <a16:creationId xmlns:a16="http://schemas.microsoft.com/office/drawing/2014/main" xmlns="" id="{5FCA9052-35FB-418A-BD64-18E1DD3805BF}"/>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39939" name="Picture 6">
            <a:extLst>
              <a:ext uri="{FF2B5EF4-FFF2-40B4-BE49-F238E27FC236}">
                <a16:creationId xmlns:a16="http://schemas.microsoft.com/office/drawing/2014/main" xmlns="" id="{D1927BEF-D4D0-4888-A915-4D4B1F6BBA00}"/>
              </a:ext>
            </a:extLst>
          </p:cNvPr>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464425" y="5973763"/>
            <a:ext cx="841375" cy="727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9940" name="Slide Number Placeholder 2">
            <a:extLst>
              <a:ext uri="{FF2B5EF4-FFF2-40B4-BE49-F238E27FC236}">
                <a16:creationId xmlns:a16="http://schemas.microsoft.com/office/drawing/2014/main" xmlns="" id="{AD88EE04-BDD1-46E0-BB2A-203B2F30A644}"/>
              </a:ext>
            </a:extLst>
          </p:cNvPr>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610607CD-405D-40B6-AFAA-BBBF5CB568F8}" type="slidenum">
              <a:rPr lang="en-US" altLang="en-US" sz="1200">
                <a:solidFill>
                  <a:srgbClr val="898989"/>
                </a:solidFill>
              </a:rPr>
              <a:pPr eaLnBrk="1" hangingPunct="1"/>
              <a:t>20</a:t>
            </a:fld>
            <a:endParaRPr lang="en-US" altLang="en-US" sz="1200">
              <a:solidFill>
                <a:srgbClr val="898989"/>
              </a:solidFill>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1">
            <a:extLst>
              <a:ext uri="{FF2B5EF4-FFF2-40B4-BE49-F238E27FC236}">
                <a16:creationId xmlns:a16="http://schemas.microsoft.com/office/drawing/2014/main" xmlns="" id="{4DA3FD94-6AC2-4372-B763-FAF6A45428A0}"/>
              </a:ext>
            </a:extLst>
          </p:cNvPr>
          <p:cNvSpPr>
            <a:spLocks noGrp="1"/>
          </p:cNvSpPr>
          <p:nvPr>
            <p:ph idx="1"/>
          </p:nvPr>
        </p:nvSpPr>
        <p:spPr>
          <a:xfrm>
            <a:off x="415925" y="1143000"/>
            <a:ext cx="8382000" cy="4830763"/>
          </a:xfrm>
          <a:ln>
            <a:solidFill>
              <a:schemeClr val="bg1">
                <a:lumMod val="85000"/>
              </a:schemeClr>
            </a:solidFill>
          </a:ln>
        </p:spPr>
        <p:txBody>
          <a:bodyPr rtlCol="0">
            <a:normAutofit/>
          </a:bodyPr>
          <a:lstStyle/>
          <a:p>
            <a:pPr marL="0" indent="0" algn="just" eaLnBrk="1" fontAlgn="auto" hangingPunct="1">
              <a:spcAft>
                <a:spcPts val="0"/>
              </a:spcAft>
              <a:buFont typeface="Arial" charset="0"/>
              <a:buNone/>
              <a:defRPr/>
            </a:pPr>
            <a:endParaRPr lang="en-ZA" sz="2000" dirty="0">
              <a:latin typeface="Arial" charset="0"/>
              <a:ea typeface="MS PGothic" charset="0"/>
              <a:cs typeface="+mn-cs"/>
            </a:endParaRPr>
          </a:p>
          <a:p>
            <a:pPr marL="0" indent="0">
              <a:buFont typeface="Arial" charset="0"/>
              <a:buNone/>
              <a:defRPr/>
            </a:pPr>
            <a:r>
              <a:rPr lang="en-ZA" sz="2400" b="1" dirty="0">
                <a:solidFill>
                  <a:prstClr val="black"/>
                </a:solidFill>
                <a:latin typeface="Arial" pitchFamily="34" charset="0"/>
                <a:cs typeface="Arial" pitchFamily="34" charset="0"/>
              </a:rPr>
              <a:t>        </a:t>
            </a:r>
            <a:endParaRPr lang="en-ZA" sz="2400" dirty="0">
              <a:solidFill>
                <a:prstClr val="black"/>
              </a:solidFill>
              <a:latin typeface="Arial" pitchFamily="34" charset="0"/>
              <a:cs typeface="Arial" pitchFamily="34" charset="0"/>
            </a:endParaRPr>
          </a:p>
          <a:p>
            <a:pPr marL="0" indent="0">
              <a:buFont typeface="Arial" charset="0"/>
              <a:buNone/>
              <a:defRPr/>
            </a:pPr>
            <a:endParaRPr lang="en-ZA" sz="2400" dirty="0">
              <a:solidFill>
                <a:prstClr val="black"/>
              </a:solidFill>
              <a:latin typeface="Arial" pitchFamily="34" charset="0"/>
              <a:cs typeface="Arial" pitchFamily="34" charset="0"/>
            </a:endParaRPr>
          </a:p>
          <a:p>
            <a:pPr marL="990600" indent="-361950">
              <a:buFont typeface="Arial" charset="0"/>
              <a:buChar char="•"/>
              <a:defRPr/>
            </a:pPr>
            <a:r>
              <a:rPr lang="en-GB" sz="2400" dirty="0">
                <a:solidFill>
                  <a:prstClr val="black"/>
                </a:solidFill>
                <a:latin typeface="Arial" pitchFamily="34" charset="0"/>
                <a:cs typeface="Arial" pitchFamily="34" charset="0"/>
              </a:rPr>
              <a:t>Expenditure per Programme Quarter 2</a:t>
            </a:r>
          </a:p>
          <a:p>
            <a:pPr marL="990600" indent="-361950">
              <a:buFont typeface="Arial" charset="0"/>
              <a:buChar char="•"/>
              <a:defRPr/>
            </a:pPr>
            <a:r>
              <a:rPr lang="en-GB" sz="2400" dirty="0">
                <a:solidFill>
                  <a:prstClr val="black"/>
                </a:solidFill>
                <a:latin typeface="Arial" pitchFamily="34" charset="0"/>
                <a:cs typeface="Arial" pitchFamily="34" charset="0"/>
              </a:rPr>
              <a:t>Expenditure per Economic Classification Quarter 2</a:t>
            </a:r>
          </a:p>
          <a:p>
            <a:pPr marL="990600" indent="-361950">
              <a:buFont typeface="Arial" charset="0"/>
              <a:buChar char="•"/>
              <a:defRPr/>
            </a:pPr>
            <a:r>
              <a:rPr lang="en-GB" sz="2400" dirty="0">
                <a:solidFill>
                  <a:prstClr val="black"/>
                </a:solidFill>
                <a:latin typeface="Arial" pitchFamily="34" charset="0"/>
                <a:cs typeface="Arial" pitchFamily="34" charset="0"/>
              </a:rPr>
              <a:t>Transfers and subsidies</a:t>
            </a:r>
          </a:p>
          <a:p>
            <a:pPr marL="990600" indent="-361950">
              <a:buFont typeface="Arial" charset="0"/>
              <a:buChar char="•"/>
              <a:defRPr/>
            </a:pPr>
            <a:r>
              <a:rPr lang="en-GB" sz="2400" dirty="0">
                <a:solidFill>
                  <a:prstClr val="black"/>
                </a:solidFill>
                <a:latin typeface="Arial" pitchFamily="34" charset="0"/>
                <a:cs typeface="Arial" pitchFamily="34" charset="0"/>
              </a:rPr>
              <a:t>Conditional Grants </a:t>
            </a: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Tx/>
              <a:buNone/>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US" sz="2000" dirty="0">
              <a:latin typeface="Arial" charset="0"/>
              <a:ea typeface="MS PGothic" charset="0"/>
              <a:cs typeface="+mn-cs"/>
            </a:endParaRPr>
          </a:p>
          <a:p>
            <a:pPr eaLnBrk="1" fontAlgn="auto" hangingPunct="1">
              <a:spcAft>
                <a:spcPts val="0"/>
              </a:spcAft>
              <a:buFont typeface="Arial"/>
              <a:buChar char="•"/>
              <a:defRPr/>
            </a:pPr>
            <a:endParaRPr lang="en-US" sz="2000" dirty="0">
              <a:latin typeface="Arial" charset="0"/>
              <a:ea typeface="MS PGothic" charset="0"/>
              <a:cs typeface="+mn-cs"/>
            </a:endParaRPr>
          </a:p>
        </p:txBody>
      </p:sp>
      <p:pic>
        <p:nvPicPr>
          <p:cNvPr id="40962" name="Picture 5">
            <a:hlinkClick r:id="rId2" action="ppaction://hlinksldjump"/>
            <a:extLst>
              <a:ext uri="{FF2B5EF4-FFF2-40B4-BE49-F238E27FC236}">
                <a16:creationId xmlns:a16="http://schemas.microsoft.com/office/drawing/2014/main" xmlns="" id="{4F0DD516-C1DF-4C78-BD56-33D9337F3D1C}"/>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40963" name="Picture 6">
            <a:extLst>
              <a:ext uri="{FF2B5EF4-FFF2-40B4-BE49-F238E27FC236}">
                <a16:creationId xmlns:a16="http://schemas.microsoft.com/office/drawing/2014/main" xmlns="" id="{29D9833B-C3ED-40F5-A7CC-1CE23EBF85FE}"/>
              </a:ext>
            </a:extLst>
          </p:cNvPr>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499350" y="5994400"/>
            <a:ext cx="806450" cy="727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xmlns="" id="{E75107EB-75AF-4C27-9195-08C5EFC07EEA}"/>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563FA3BC-246F-4912-8B82-09F517178B21}" type="slidenum">
              <a:rPr lang="en-US" altLang="en-US" sz="1200">
                <a:solidFill>
                  <a:srgbClr val="898989"/>
                </a:solidFill>
              </a:rPr>
              <a:pPr eaLnBrk="1" hangingPunct="1"/>
              <a:t>21</a:t>
            </a:fld>
            <a:endParaRPr lang="en-US" altLang="en-US" sz="1200">
              <a:solidFill>
                <a:srgbClr val="898989"/>
              </a:solidFill>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68C036CE-8AD4-49E0-9C3B-756C94442FA7}"/>
              </a:ext>
            </a:extLst>
          </p:cNvPr>
          <p:cNvSpPr txBox="1">
            <a:spLocks/>
          </p:cNvSpPr>
          <p:nvPr/>
        </p:nvSpPr>
        <p:spPr>
          <a:xfrm>
            <a:off x="439738" y="209550"/>
            <a:ext cx="8370887" cy="773113"/>
          </a:xfrm>
          <a:prstGeom prst="rect">
            <a:avLst/>
          </a:prstGeom>
          <a:ln>
            <a:noFill/>
          </a:ln>
        </p:spPr>
        <p:style>
          <a:lnRef idx="2">
            <a:schemeClr val="accent6"/>
          </a:lnRef>
          <a:fillRef idx="1">
            <a:schemeClr val="lt1"/>
          </a:fillRef>
          <a:effectRef idx="0">
            <a:schemeClr val="accent6"/>
          </a:effectRef>
          <a:fontRef idx="minor">
            <a:schemeClr val="dk1"/>
          </a:fontRef>
        </p:style>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a:solidFill>
                  <a:prstClr val="black">
                    <a:lumMod val="85000"/>
                    <a:lumOff val="15000"/>
                  </a:prstClr>
                </a:solidFill>
                <a:latin typeface="Arial" panose="020B0604020202020204" pitchFamily="34" charset="0"/>
                <a:cs typeface="Arial" panose="020B0604020202020204" pitchFamily="34" charset="0"/>
              </a:rPr>
              <a:t>Expenditure per programme Quarter 2</a:t>
            </a:r>
          </a:p>
        </p:txBody>
      </p:sp>
      <p:sp>
        <p:nvSpPr>
          <p:cNvPr id="2" name="Slide Number Placeholder 1">
            <a:extLst>
              <a:ext uri="{FF2B5EF4-FFF2-40B4-BE49-F238E27FC236}">
                <a16:creationId xmlns:a16="http://schemas.microsoft.com/office/drawing/2014/main" xmlns="" id="{CD15DD8F-8AE6-4239-A724-50111978F6EF}"/>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E1775A98-E0C6-49AC-BEA9-0C9D3E210493}" type="slidenum">
              <a:rPr lang="en-US" altLang="en-US" sz="1200">
                <a:solidFill>
                  <a:srgbClr val="898989"/>
                </a:solidFill>
              </a:rPr>
              <a:pPr eaLnBrk="1" hangingPunct="1"/>
              <a:t>22</a:t>
            </a:fld>
            <a:endParaRPr lang="en-US" altLang="en-US" sz="1200">
              <a:solidFill>
                <a:srgbClr val="898989"/>
              </a:solidFill>
            </a:endParaRPr>
          </a:p>
        </p:txBody>
      </p:sp>
      <p:graphicFrame>
        <p:nvGraphicFramePr>
          <p:cNvPr id="4" name="Table 3">
            <a:extLst>
              <a:ext uri="{FF2B5EF4-FFF2-40B4-BE49-F238E27FC236}">
                <a16:creationId xmlns:a16="http://schemas.microsoft.com/office/drawing/2014/main" xmlns="" id="{D7AB5A07-9324-4F8B-BBE8-F91B737B2E66}"/>
              </a:ext>
            </a:extLst>
          </p:cNvPr>
          <p:cNvGraphicFramePr>
            <a:graphicFrameLocks noGrp="1"/>
          </p:cNvGraphicFramePr>
          <p:nvPr/>
        </p:nvGraphicFramePr>
        <p:xfrm>
          <a:off x="338138" y="1317625"/>
          <a:ext cx="8472487" cy="4652963"/>
        </p:xfrm>
        <a:graphic>
          <a:graphicData uri="http://schemas.openxmlformats.org/drawingml/2006/table">
            <a:tbl>
              <a:tblPr/>
              <a:tblGrid>
                <a:gridCol w="1970087">
                  <a:extLst>
                    <a:ext uri="{9D8B030D-6E8A-4147-A177-3AD203B41FA5}">
                      <a16:colId xmlns:a16="http://schemas.microsoft.com/office/drawing/2014/main" xmlns="" val="969980847"/>
                    </a:ext>
                  </a:extLst>
                </a:gridCol>
                <a:gridCol w="1185863">
                  <a:extLst>
                    <a:ext uri="{9D8B030D-6E8A-4147-A177-3AD203B41FA5}">
                      <a16:colId xmlns:a16="http://schemas.microsoft.com/office/drawing/2014/main" xmlns="" val="2713295315"/>
                    </a:ext>
                  </a:extLst>
                </a:gridCol>
                <a:gridCol w="1176337">
                  <a:extLst>
                    <a:ext uri="{9D8B030D-6E8A-4147-A177-3AD203B41FA5}">
                      <a16:colId xmlns:a16="http://schemas.microsoft.com/office/drawing/2014/main" xmlns="" val="1606394648"/>
                    </a:ext>
                  </a:extLst>
                </a:gridCol>
                <a:gridCol w="1055688">
                  <a:extLst>
                    <a:ext uri="{9D8B030D-6E8A-4147-A177-3AD203B41FA5}">
                      <a16:colId xmlns:a16="http://schemas.microsoft.com/office/drawing/2014/main" xmlns="" val="3220011393"/>
                    </a:ext>
                  </a:extLst>
                </a:gridCol>
                <a:gridCol w="1033462">
                  <a:extLst>
                    <a:ext uri="{9D8B030D-6E8A-4147-A177-3AD203B41FA5}">
                      <a16:colId xmlns:a16="http://schemas.microsoft.com/office/drawing/2014/main" xmlns="" val="2333373222"/>
                    </a:ext>
                  </a:extLst>
                </a:gridCol>
                <a:gridCol w="1130300">
                  <a:extLst>
                    <a:ext uri="{9D8B030D-6E8A-4147-A177-3AD203B41FA5}">
                      <a16:colId xmlns:a16="http://schemas.microsoft.com/office/drawing/2014/main" xmlns="" val="1632112633"/>
                    </a:ext>
                  </a:extLst>
                </a:gridCol>
                <a:gridCol w="920750">
                  <a:extLst>
                    <a:ext uri="{9D8B030D-6E8A-4147-A177-3AD203B41FA5}">
                      <a16:colId xmlns:a16="http://schemas.microsoft.com/office/drawing/2014/main" xmlns="" val="2815801734"/>
                    </a:ext>
                  </a:extLst>
                </a:gridCol>
              </a:tblGrid>
              <a:tr h="114141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Programmes</a:t>
                      </a:r>
                    </a:p>
                  </a:txBody>
                  <a:tcPr marL="6708" marR="6708"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Original Budget </a:t>
                      </a:r>
                    </a:p>
                  </a:txBody>
                  <a:tcPr marL="6708" marR="6708"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Q2 Projected Expenditure </a:t>
                      </a:r>
                    </a:p>
                  </a:txBody>
                  <a:tcPr marL="6708" marR="6708"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Q2</a:t>
                      </a:r>
                    </a:p>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Actual Expenditure   </a:t>
                      </a:r>
                    </a:p>
                  </a:txBody>
                  <a:tcPr marL="6708" marR="6708"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Available Budget </a:t>
                      </a:r>
                    </a:p>
                  </a:txBody>
                  <a:tcPr marL="6708" marR="6708"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Variance from Projected expenditure </a:t>
                      </a:r>
                    </a:p>
                  </a:txBody>
                  <a:tcPr marL="6708" marR="6708"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Expenditure as %  of available budget</a:t>
                      </a:r>
                    </a:p>
                  </a:txBody>
                  <a:tcPr marL="6708" marR="6708"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extLst>
                  <a:ext uri="{0D108BD9-81ED-4DB2-BD59-A6C34878D82A}">
                    <a16:rowId xmlns:a16="http://schemas.microsoft.com/office/drawing/2014/main" xmlns="" val="1417851272"/>
                  </a:ext>
                </a:extLst>
              </a:tr>
              <a:tr h="293688">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R'000  </a:t>
                      </a:r>
                    </a:p>
                  </a:txBody>
                  <a:tcPr marL="6708" marR="6708"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R'000 </a:t>
                      </a:r>
                    </a:p>
                  </a:txBody>
                  <a:tcPr marL="6708" marR="6708"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R'000 </a:t>
                      </a:r>
                    </a:p>
                  </a:txBody>
                  <a:tcPr marL="6708" marR="6708"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R'000  </a:t>
                      </a:r>
                    </a:p>
                  </a:txBody>
                  <a:tcPr marL="6708" marR="6708"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R'000  </a:t>
                      </a:r>
                    </a:p>
                  </a:txBody>
                  <a:tcPr marL="6708" marR="6708"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t"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a:t>
                      </a:r>
                    </a:p>
                  </a:txBody>
                  <a:tcPr marL="6708" marR="6708" marT="6709"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extLst>
                  <a:ext uri="{0D108BD9-81ED-4DB2-BD59-A6C34878D82A}">
                    <a16:rowId xmlns:a16="http://schemas.microsoft.com/office/drawing/2014/main" xmlns="" val="3149477470"/>
                  </a:ext>
                </a:extLst>
              </a:tr>
              <a:tr h="282575">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1. Administration </a:t>
                      </a:r>
                    </a:p>
                  </a:txBody>
                  <a:tcPr marL="6708" marR="6708"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463 038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227 038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197 762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265 276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29 276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43%</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091627679"/>
                  </a:ext>
                </a:extLst>
              </a:tr>
              <a:tr h="34131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2. Integrated Transport Planning</a:t>
                      </a:r>
                    </a:p>
                  </a:txBody>
                  <a:tcPr marL="6708" marR="6708"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169 226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120 015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32 148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137 078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87 867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19%</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423433332"/>
                  </a:ext>
                </a:extLst>
              </a:tr>
              <a:tr h="298450">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3. Rail Transport</a:t>
                      </a:r>
                    </a:p>
                  </a:txBody>
                  <a:tcPr marL="6708" marR="6708"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16 573 782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8 020 646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8 498 608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8 075 174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FF0000"/>
                          </a:solidFill>
                          <a:effectLst/>
                          <a:latin typeface="Arial" panose="020B0604020202020204" pitchFamily="34" charset="0"/>
                          <a:ea typeface="ＭＳ Ｐゴシック" panose="020B0600070205080204" pitchFamily="34" charset="-128"/>
                        </a:rPr>
                        <a:t>      (477 962)</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51%</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934827349"/>
                  </a:ext>
                </a:extLst>
              </a:tr>
              <a:tr h="285750">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4. Road Transport</a:t>
                      </a:r>
                    </a:p>
                  </a:txBody>
                  <a:tcPr marL="6708" marR="6708"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33 018 148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17 918 566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17 471 812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15 546 336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446 754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53%</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480114939"/>
                  </a:ext>
                </a:extLst>
              </a:tr>
              <a:tr h="285750">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5. Civil Aviation</a:t>
                      </a:r>
                    </a:p>
                  </a:txBody>
                  <a:tcPr marL="6708" marR="6708"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245 124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115 468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57 913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187 211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57 555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24%</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199450210"/>
                  </a:ext>
                </a:extLst>
              </a:tr>
              <a:tr h="285750">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6. Maritime Transport</a:t>
                      </a:r>
                    </a:p>
                  </a:txBody>
                  <a:tcPr marL="6708" marR="6708"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136 771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65 697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55 382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81 389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10 315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40%</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368734060"/>
                  </a:ext>
                </a:extLst>
              </a:tr>
              <a:tr h="285750">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7. Public Transport </a:t>
                      </a:r>
                    </a:p>
                  </a:txBody>
                  <a:tcPr marL="6708" marR="6708"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13 588 088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4 446 660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3 759 280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9 828 808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687 380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28%</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8354911"/>
                  </a:ext>
                </a:extLst>
              </a:tr>
              <a:tr h="298450">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Total Department</a:t>
                      </a:r>
                    </a:p>
                  </a:txBody>
                  <a:tcPr marL="6708" marR="6708"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64 194 177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30 914 090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30 072 905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34 121 272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841 185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47%</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extLst>
                  <a:ext uri="{0D108BD9-81ED-4DB2-BD59-A6C34878D82A}">
                    <a16:rowId xmlns:a16="http://schemas.microsoft.com/office/drawing/2014/main" xmlns="" val="2323320486"/>
                  </a:ext>
                </a:extLst>
              </a:tr>
              <a:tr h="55721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Direct charge: International Oil Pollution Compensation Fund</a:t>
                      </a:r>
                    </a:p>
                  </a:txBody>
                  <a:tcPr marL="6708" marR="6708"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10 424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10 424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0%</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70912329"/>
                  </a:ext>
                </a:extLst>
              </a:tr>
              <a:tr h="298450">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Total Department</a:t>
                      </a:r>
                    </a:p>
                  </a:txBody>
                  <a:tcPr marL="6708" marR="6708"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64 204 601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30 914 090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30 072 905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34 131 696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841 185 </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47%</a:t>
                      </a:r>
                    </a:p>
                  </a:txBody>
                  <a:tcPr marL="6708" marR="80501" marT="6709"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extLst>
                  <a:ext uri="{0D108BD9-81ED-4DB2-BD59-A6C34878D82A}">
                    <a16:rowId xmlns:a16="http://schemas.microsoft.com/office/drawing/2014/main" xmlns="" val="2927046868"/>
                  </a:ext>
                </a:extLst>
              </a:tr>
            </a:tbl>
          </a:graphicData>
        </a:graphic>
      </p:graphicFrame>
      <p:pic>
        <p:nvPicPr>
          <p:cNvPr id="42094" name="Picture 5">
            <a:hlinkClick r:id="rId2" action="ppaction://hlinksldjump"/>
            <a:extLst>
              <a:ext uri="{FF2B5EF4-FFF2-40B4-BE49-F238E27FC236}">
                <a16:creationId xmlns:a16="http://schemas.microsoft.com/office/drawing/2014/main" xmlns="" id="{34371764-7676-4D79-8004-B8E273BEFD19}"/>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18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60D9D97D-A7A1-428D-8111-EF21D948A0B4}"/>
              </a:ext>
            </a:extLst>
          </p:cNvPr>
          <p:cNvSpPr txBox="1">
            <a:spLocks/>
          </p:cNvSpPr>
          <p:nvPr/>
        </p:nvSpPr>
        <p:spPr>
          <a:xfrm>
            <a:off x="552450" y="304800"/>
            <a:ext cx="8210550" cy="552450"/>
          </a:xfrm>
          <a:prstGeom prst="rect">
            <a:avLst/>
          </a:prstGeom>
          <a:ln>
            <a:noFill/>
          </a:ln>
        </p:spPr>
        <p:style>
          <a:lnRef idx="2">
            <a:schemeClr val="accent6"/>
          </a:lnRef>
          <a:fillRef idx="1">
            <a:schemeClr val="lt1"/>
          </a:fillRef>
          <a:effectRef idx="0">
            <a:schemeClr val="accent6"/>
          </a:effectRef>
          <a:fontRef idx="minor">
            <a:schemeClr val="dk1"/>
          </a:fontRef>
        </p:style>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a:solidFill>
                  <a:prstClr val="black">
                    <a:lumMod val="85000"/>
                    <a:lumOff val="15000"/>
                  </a:prstClr>
                </a:solidFill>
                <a:latin typeface="Arial" panose="020B0604020202020204" pitchFamily="34" charset="0"/>
                <a:cs typeface="Arial" panose="020B0604020202020204" pitchFamily="34" charset="0"/>
              </a:rPr>
              <a:t>Expenditure per Programme Q2</a:t>
            </a:r>
            <a:r>
              <a:rPr lang="en-ZA" altLang="en-US" sz="1800" b="1" dirty="0">
                <a:solidFill>
                  <a:prstClr val="black">
                    <a:lumMod val="85000"/>
                    <a:lumOff val="15000"/>
                  </a:prstClr>
                </a:solidFill>
                <a:latin typeface="Arial" panose="020B0604020202020204" pitchFamily="34" charset="0"/>
                <a:cs typeface="Arial" panose="020B0604020202020204" pitchFamily="34" charset="0"/>
              </a:rPr>
              <a:t>(Continued)</a:t>
            </a:r>
          </a:p>
        </p:txBody>
      </p:sp>
      <p:sp>
        <p:nvSpPr>
          <p:cNvPr id="2" name="Slide Number Placeholder 1">
            <a:extLst>
              <a:ext uri="{FF2B5EF4-FFF2-40B4-BE49-F238E27FC236}">
                <a16:creationId xmlns:a16="http://schemas.microsoft.com/office/drawing/2014/main" xmlns="" id="{F8A3EFDD-81DE-47AC-891E-4BF9469B09C3}"/>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F5947E3D-4776-456D-B0C1-48023033E22C}" type="slidenum">
              <a:rPr lang="en-US" altLang="en-US" sz="1200">
                <a:solidFill>
                  <a:srgbClr val="898989"/>
                </a:solidFill>
              </a:rPr>
              <a:pPr eaLnBrk="1" hangingPunct="1"/>
              <a:t>23</a:t>
            </a:fld>
            <a:endParaRPr lang="en-US" altLang="en-US" sz="1200">
              <a:solidFill>
                <a:srgbClr val="898989"/>
              </a:solidFill>
            </a:endParaRPr>
          </a:p>
        </p:txBody>
      </p:sp>
      <p:graphicFrame>
        <p:nvGraphicFramePr>
          <p:cNvPr id="7" name="Group 23">
            <a:extLst>
              <a:ext uri="{FF2B5EF4-FFF2-40B4-BE49-F238E27FC236}">
                <a16:creationId xmlns:a16="http://schemas.microsoft.com/office/drawing/2014/main" xmlns="" id="{F567C8B4-7143-4F9E-9DA8-8C795318DE50}"/>
              </a:ext>
            </a:extLst>
          </p:cNvPr>
          <p:cNvGraphicFramePr>
            <a:graphicFrameLocks noGrp="1"/>
          </p:cNvGraphicFramePr>
          <p:nvPr/>
        </p:nvGraphicFramePr>
        <p:xfrm>
          <a:off x="552450" y="1076325"/>
          <a:ext cx="8210550" cy="4984750"/>
        </p:xfrm>
        <a:graphic>
          <a:graphicData uri="http://schemas.openxmlformats.org/drawingml/2006/table">
            <a:tbl>
              <a:tblPr/>
              <a:tblGrid>
                <a:gridCol w="1830388">
                  <a:extLst>
                    <a:ext uri="{9D8B030D-6E8A-4147-A177-3AD203B41FA5}">
                      <a16:colId xmlns:a16="http://schemas.microsoft.com/office/drawing/2014/main" xmlns="" val="1028662989"/>
                    </a:ext>
                  </a:extLst>
                </a:gridCol>
                <a:gridCol w="6380162">
                  <a:extLst>
                    <a:ext uri="{9D8B030D-6E8A-4147-A177-3AD203B41FA5}">
                      <a16:colId xmlns:a16="http://schemas.microsoft.com/office/drawing/2014/main" xmlns="" val="2413847355"/>
                    </a:ext>
                  </a:extLst>
                </a:gridCol>
              </a:tblGrid>
              <a:tr h="86201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Administration</a:t>
                      </a:r>
                    </a:p>
                  </a:txBody>
                  <a:tcPr marL="91436" marR="91436" marT="45644" marB="456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1">
                        <a:lnSpc>
                          <a:spcPct val="100000"/>
                        </a:lnSpc>
                        <a:spcBef>
                          <a:spcPct val="20000"/>
                        </a:spcBef>
                        <a:spcAft>
                          <a:spcPct val="0"/>
                        </a:spcAft>
                        <a:buClrTx/>
                        <a:buSzTx/>
                        <a:buFontTx/>
                        <a:buNone/>
                        <a:tabLst/>
                      </a:pPr>
                      <a:r>
                        <a:rPr kumimoji="0" lang="en-ZA" altLang="en-US"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Underspending of R29 million </a:t>
                      </a:r>
                      <a:r>
                        <a:rPr kumimoji="0" lang="en-GB" altLang="en-US" sz="1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was mainly due vacancies, delays in the following projects: internal roll-out plan, audit of the PRMG which is still at development stage, RAF restructuring as well as outstanding invoice for office accommodation</a:t>
                      </a:r>
                      <a:endParaRPr kumimoji="0" lang="en-ZA"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L="137154" marR="73149" marT="9126"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927921047"/>
                  </a:ext>
                </a:extLst>
              </a:tr>
              <a:tr h="1004888">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Integrated Transport Planning</a:t>
                      </a:r>
                    </a:p>
                  </a:txBody>
                  <a:tcPr marL="91436" marR="91436" marT="45644" marB="456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The underspending of R88 million </a:t>
                      </a:r>
                      <a:r>
                        <a:rPr kumimoji="0" lang="en-ZA" altLang="en-US" sz="1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mainly due </a:t>
                      </a:r>
                      <a:r>
                        <a:rPr kumimoji="0" lang="en-GB" altLang="en-US" sz="1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to non-payment of the National Household Travel Survey 2018</a:t>
                      </a:r>
                      <a:r>
                        <a:rPr kumimoji="0" lang="en-GB" altLang="en-US" sz="1400" b="0" i="0" u="none" strike="noStrike" cap="none" normalizeH="0" baseline="0">
                          <a:ln>
                            <a:noFill/>
                          </a:ln>
                          <a:solidFill>
                            <a:srgbClr val="2E74B5"/>
                          </a:solidFill>
                          <a:effectLst/>
                          <a:latin typeface="Arial" panose="020B0604020202020204" pitchFamily="34" charset="0"/>
                          <a:ea typeface="ＭＳ Ｐゴシック" panose="020B0600070205080204" pitchFamily="34" charset="-128"/>
                        </a:rPr>
                        <a:t> </a:t>
                      </a:r>
                      <a:r>
                        <a:rPr kumimoji="0" lang="en-GB" altLang="en-US" sz="1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as well as delays in the procurement process for the National Transport Planning Databank; Maputo Corridor Development plan; Computation and recouping of overloading cost in South Africa.</a:t>
                      </a:r>
                      <a:r>
                        <a:rPr kumimoji="0" lang="en-ZA" altLang="en-US" sz="1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 </a:t>
                      </a:r>
                    </a:p>
                  </a:txBody>
                  <a:tcPr marL="137154" marR="73149" marT="9126"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469421596"/>
                  </a:ext>
                </a:extLst>
              </a:tr>
              <a:tr h="1758950">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Rail Transport</a:t>
                      </a:r>
                    </a:p>
                  </a:txBody>
                  <a:tcPr marL="91436" marR="91436" marT="45644" marB="4564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Overspending of R478 million was </a:t>
                      </a:r>
                      <a:r>
                        <a:rPr kumimoji="0" lang="en-ZA" altLang="en-US"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mainly due to </a:t>
                      </a:r>
                      <a:r>
                        <a:rPr kumimoji="0" lang="en-GB" altLang="en-US" sz="1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to the revision of the payment schedule for the Passenger Rail Agency of South Africa (PRASA), however the programmes’ goods and services is underspending due to the following projects: White Paper on Rail policy due to lack of consensus between Department and the relevant stakeholders in relation to rail economic regulation and proposed market structure as well as the Rail Safety Bill which is awaiting approval for the submission to Cabinet.</a:t>
                      </a:r>
                      <a:endParaRPr kumimoji="0" lang="en-ZA"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p>
                      <a:pPr marL="0" marR="0" lvl="0" indent="0" algn="just" defTabSz="457200" rtl="0" eaLnBrk="1" fontAlgn="base" latinLnBrk="0" hangingPunct="1">
                        <a:lnSpc>
                          <a:spcPct val="100000"/>
                        </a:lnSpc>
                        <a:spcBef>
                          <a:spcPct val="20000"/>
                        </a:spcBef>
                        <a:spcAft>
                          <a:spcPct val="0"/>
                        </a:spcAft>
                        <a:buClrTx/>
                        <a:buSzTx/>
                        <a:buFontTx/>
                        <a:buNone/>
                        <a:tabLst/>
                      </a:pPr>
                      <a:endParaRPr kumimoji="0" lang="en-ZA"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L="137154" marR="73149" marT="9126"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575591257"/>
                  </a:ext>
                </a:extLst>
              </a:tr>
              <a:tr h="1358900">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Road Transport</a:t>
                      </a:r>
                    </a:p>
                  </a:txBody>
                  <a:tcPr marL="91436" marR="91436" marT="45697" marB="456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The underspending of R447 million was mainly due </a:t>
                      </a:r>
                      <a:r>
                        <a:rPr kumimoji="0" lang="en-ZA" altLang="en-US"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to </a:t>
                      </a:r>
                      <a:r>
                        <a:rPr kumimoji="0" lang="en-GB" altLang="en-US" sz="1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non-payment of the Provincial Roads Maintenance Grant (PRMG) to Limpopo Province due to non-compliance.</a:t>
                      </a:r>
                      <a:r>
                        <a:rPr kumimoji="0" lang="en-GB" altLang="en-US" sz="1400" b="0" i="0" u="none" strike="noStrike" cap="none" normalizeH="0" baseline="0">
                          <a:ln>
                            <a:noFill/>
                          </a:ln>
                          <a:solidFill>
                            <a:srgbClr val="2E74B5"/>
                          </a:solidFill>
                          <a:effectLst/>
                          <a:latin typeface="Arial" panose="020B0604020202020204" pitchFamily="34" charset="0"/>
                          <a:ea typeface="ＭＳ Ｐゴシック" panose="020B0600070205080204" pitchFamily="34" charset="-128"/>
                        </a:rPr>
                        <a:t> </a:t>
                      </a:r>
                      <a:r>
                        <a:rPr kumimoji="0" lang="en-GB" altLang="en-US" sz="1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Further contributing to the underspending are the following goods and services project: S’hamba sonke; the standardization of road asset management as well as vacancies. </a:t>
                      </a:r>
                      <a:endParaRPr kumimoji="0" lang="en-ZA"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p>
                      <a:pPr marL="0" marR="0" lvl="0" indent="0" algn="just" defTabSz="457200" rtl="0" eaLnBrk="1" fontAlgn="base" latinLnBrk="0" hangingPunct="1">
                        <a:lnSpc>
                          <a:spcPct val="100000"/>
                        </a:lnSpc>
                        <a:spcBef>
                          <a:spcPct val="20000"/>
                        </a:spcBef>
                        <a:spcAft>
                          <a:spcPct val="0"/>
                        </a:spcAft>
                        <a:buClrTx/>
                        <a:buSzTx/>
                        <a:buFontTx/>
                        <a:buNone/>
                        <a:tabLst/>
                      </a:pPr>
                      <a:endParaRPr kumimoji="0" lang="en-ZA" altLang="en-US" sz="1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endParaRPr>
                    </a:p>
                  </a:txBody>
                  <a:tcPr marL="137154" marR="73149" marT="9141"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205489094"/>
                  </a:ext>
                </a:extLst>
              </a:tr>
            </a:tbl>
          </a:graphicData>
        </a:graphic>
      </p:graphicFrame>
      <p:pic>
        <p:nvPicPr>
          <p:cNvPr id="43028" name="Picture 5">
            <a:hlinkClick r:id="rId2" action="ppaction://hlinksldjump"/>
            <a:extLst>
              <a:ext uri="{FF2B5EF4-FFF2-40B4-BE49-F238E27FC236}">
                <a16:creationId xmlns:a16="http://schemas.microsoft.com/office/drawing/2014/main" xmlns="" id="{EC29297F-0B51-457C-B7AE-A5E694682544}"/>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18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1BAAF5CA-DD44-48D9-AD17-4BFCA9BAB447}"/>
              </a:ext>
            </a:extLst>
          </p:cNvPr>
          <p:cNvSpPr txBox="1">
            <a:spLocks/>
          </p:cNvSpPr>
          <p:nvPr/>
        </p:nvSpPr>
        <p:spPr>
          <a:xfrm>
            <a:off x="552450" y="304800"/>
            <a:ext cx="8210550" cy="571500"/>
          </a:xfrm>
          <a:prstGeom prst="rect">
            <a:avLst/>
          </a:prstGeom>
          <a:ln>
            <a:noFill/>
          </a:ln>
        </p:spPr>
        <p:style>
          <a:lnRef idx="2">
            <a:schemeClr val="accent6"/>
          </a:lnRef>
          <a:fillRef idx="1">
            <a:schemeClr val="lt1"/>
          </a:fillRef>
          <a:effectRef idx="0">
            <a:schemeClr val="accent6"/>
          </a:effectRef>
          <a:fontRef idx="minor">
            <a:schemeClr val="dk1"/>
          </a:fontRef>
        </p:style>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a:solidFill>
                  <a:prstClr val="black">
                    <a:lumMod val="85000"/>
                    <a:lumOff val="15000"/>
                  </a:prstClr>
                </a:solidFill>
                <a:latin typeface="Arial" panose="020B0604020202020204" pitchFamily="34" charset="0"/>
                <a:cs typeface="Arial" panose="020B0604020202020204" pitchFamily="34" charset="0"/>
              </a:rPr>
              <a:t>Expenditure per Programme Q2 </a:t>
            </a:r>
            <a:r>
              <a:rPr lang="en-ZA" altLang="en-US" sz="1800" b="1" dirty="0">
                <a:solidFill>
                  <a:prstClr val="black">
                    <a:lumMod val="85000"/>
                    <a:lumOff val="15000"/>
                  </a:prstClr>
                </a:solidFill>
                <a:latin typeface="Arial" panose="020B0604020202020204" pitchFamily="34" charset="0"/>
                <a:cs typeface="Arial" panose="020B0604020202020204" pitchFamily="34" charset="0"/>
              </a:rPr>
              <a:t>(Continued)</a:t>
            </a:r>
          </a:p>
        </p:txBody>
      </p:sp>
      <p:sp>
        <p:nvSpPr>
          <p:cNvPr id="2" name="Slide Number Placeholder 1">
            <a:extLst>
              <a:ext uri="{FF2B5EF4-FFF2-40B4-BE49-F238E27FC236}">
                <a16:creationId xmlns:a16="http://schemas.microsoft.com/office/drawing/2014/main" xmlns="" id="{44430103-C534-4EB4-9429-354E7FAC3292}"/>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FB172310-1698-4BF6-A980-3A835A31859C}" type="slidenum">
              <a:rPr lang="en-US" altLang="en-US" sz="1200">
                <a:solidFill>
                  <a:srgbClr val="898989"/>
                </a:solidFill>
              </a:rPr>
              <a:pPr eaLnBrk="1" hangingPunct="1"/>
              <a:t>24</a:t>
            </a:fld>
            <a:endParaRPr lang="en-US" altLang="en-US" sz="1200">
              <a:solidFill>
                <a:srgbClr val="898989"/>
              </a:solidFill>
            </a:endParaRPr>
          </a:p>
        </p:txBody>
      </p:sp>
      <p:graphicFrame>
        <p:nvGraphicFramePr>
          <p:cNvPr id="7" name="Group 23">
            <a:extLst>
              <a:ext uri="{FF2B5EF4-FFF2-40B4-BE49-F238E27FC236}">
                <a16:creationId xmlns:a16="http://schemas.microsoft.com/office/drawing/2014/main" xmlns="" id="{FBEE02B7-FDD6-491F-8B7B-13AA6B6C7236}"/>
              </a:ext>
            </a:extLst>
          </p:cNvPr>
          <p:cNvGraphicFramePr>
            <a:graphicFrameLocks noGrp="1"/>
          </p:cNvGraphicFramePr>
          <p:nvPr/>
        </p:nvGraphicFramePr>
        <p:xfrm>
          <a:off x="552450" y="1076325"/>
          <a:ext cx="8210550" cy="3970338"/>
        </p:xfrm>
        <a:graphic>
          <a:graphicData uri="http://schemas.openxmlformats.org/drawingml/2006/table">
            <a:tbl>
              <a:tblPr/>
              <a:tblGrid>
                <a:gridCol w="1830388">
                  <a:extLst>
                    <a:ext uri="{9D8B030D-6E8A-4147-A177-3AD203B41FA5}">
                      <a16:colId xmlns:a16="http://schemas.microsoft.com/office/drawing/2014/main" xmlns="" val="411617487"/>
                    </a:ext>
                  </a:extLst>
                </a:gridCol>
                <a:gridCol w="6380162">
                  <a:extLst>
                    <a:ext uri="{9D8B030D-6E8A-4147-A177-3AD203B41FA5}">
                      <a16:colId xmlns:a16="http://schemas.microsoft.com/office/drawing/2014/main" xmlns="" val="2044626479"/>
                    </a:ext>
                  </a:extLst>
                </a:gridCol>
              </a:tblGrid>
              <a:tr h="109061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Civil Aviation</a:t>
                      </a:r>
                    </a:p>
                  </a:txBody>
                  <a:tcPr marT="45647" marB="456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The underspending of R57 million was mainly due to vacancies, delay in the signing of the service level agreement for Watch keeping services, non-payment of membership fees to the African Civil Aviation Commission (AFCAC) as well as  the National sea rescue institute.</a:t>
                      </a:r>
                      <a:endParaRPr kumimoji="0" lang="en-ZA"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L="137160" marR="73152" marT="9127"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561569669"/>
                  </a:ext>
                </a:extLst>
              </a:tr>
              <a:tr h="911225">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Maritime Transport</a:t>
                      </a:r>
                    </a:p>
                  </a:txBody>
                  <a:tcPr marT="45647" marB="456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The underspending of R11 million was mainly </a:t>
                      </a:r>
                      <a:r>
                        <a:rPr kumimoji="0" lang="en-ZA" altLang="en-US" sz="1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due to </a:t>
                      </a:r>
                      <a:r>
                        <a:rPr kumimoji="0" lang="en-GB" altLang="en-US" sz="1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vacancies as well as slow/non spending in the following goods and services projects:  Review of the merchant shipping bill and the feasibility study on the tug boat services.</a:t>
                      </a:r>
                      <a:r>
                        <a:rPr kumimoji="0" lang="en-GB"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 </a:t>
                      </a:r>
                      <a:endParaRPr kumimoji="0" lang="en-ZA"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p>
                      <a:pPr marL="0" marR="0" lvl="0" indent="0" algn="just" defTabSz="457200" rtl="0" eaLnBrk="1" fontAlgn="base" latinLnBrk="0" hangingPunct="1">
                        <a:lnSpc>
                          <a:spcPct val="100000"/>
                        </a:lnSpc>
                        <a:spcBef>
                          <a:spcPct val="20000"/>
                        </a:spcBef>
                        <a:spcAft>
                          <a:spcPct val="0"/>
                        </a:spcAft>
                        <a:buClrTx/>
                        <a:buSzTx/>
                        <a:buFontTx/>
                        <a:buNone/>
                        <a:tabLst/>
                      </a:pPr>
                      <a:endParaRPr kumimoji="0" lang="en-ZA" altLang="en-US" sz="1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endParaRPr>
                    </a:p>
                  </a:txBody>
                  <a:tcPr marL="137160" marR="73152" marT="9127"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119820809"/>
                  </a:ext>
                </a:extLst>
              </a:tr>
              <a:tr h="1806575">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Public Transport</a:t>
                      </a:r>
                    </a:p>
                  </a:txBody>
                  <a:tcPr marT="45647" marB="456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Under expenditure of R688 million was </a:t>
                      </a:r>
                      <a:r>
                        <a:rPr kumimoji="0" lang="en-ZA" altLang="en-US"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mainly due to </a:t>
                      </a:r>
                      <a:r>
                        <a:rPr kumimoji="0" lang="en-GB" altLang="en-US" sz="1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taxi recapitalisation project which is demand driven, outstanding invoice for the South African National Taxi Council (SANTACO), and revision of the payment schedule for the Public Transport Operations Grant (PTOG) as well as the Public Transport Network Grant (PTNG).</a:t>
                      </a:r>
                      <a:endParaRPr kumimoji="0" lang="en-ZA"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p>
                      <a:pPr marL="0" marR="0" lvl="0" indent="0" algn="just" defTabSz="4572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The programme is also underspending on the following goods and services projects: NPTR office accommodation, grant monitoring as well as other projects</a:t>
                      </a:r>
                      <a:endParaRPr kumimoji="0" lang="en-ZA"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p>
                      <a:pPr marL="0" marR="0" lvl="0" indent="0" algn="just" defTabSz="457200" rtl="0" eaLnBrk="1" fontAlgn="ctr" latinLnBrk="0" hangingPunct="1">
                        <a:lnSpc>
                          <a:spcPct val="100000"/>
                        </a:lnSpc>
                        <a:spcBef>
                          <a:spcPct val="0"/>
                        </a:spcBef>
                        <a:spcAft>
                          <a:spcPct val="0"/>
                        </a:spcAft>
                        <a:buClrTx/>
                        <a:buSzTx/>
                        <a:buFontTx/>
                        <a:buNone/>
                        <a:tabLst/>
                      </a:pPr>
                      <a:endParaRPr kumimoji="0" lang="en-ZA" altLang="en-US"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137160" marR="73152" marT="9127"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341788904"/>
                  </a:ext>
                </a:extLst>
              </a:tr>
            </a:tbl>
          </a:graphicData>
        </a:graphic>
      </p:graphicFrame>
      <p:pic>
        <p:nvPicPr>
          <p:cNvPr id="44049" name="Picture 5">
            <a:hlinkClick r:id="rId2" action="ppaction://hlinksldjump"/>
            <a:extLst>
              <a:ext uri="{FF2B5EF4-FFF2-40B4-BE49-F238E27FC236}">
                <a16:creationId xmlns:a16="http://schemas.microsoft.com/office/drawing/2014/main" xmlns="" id="{3CF118A9-A64B-4AD7-A01F-DEBF9BF5C232}"/>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18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1FC3EF3E-8F79-4010-A029-66E9DDE92F71}"/>
              </a:ext>
            </a:extLst>
          </p:cNvPr>
          <p:cNvSpPr txBox="1">
            <a:spLocks/>
          </p:cNvSpPr>
          <p:nvPr/>
        </p:nvSpPr>
        <p:spPr>
          <a:xfrm>
            <a:off x="439738" y="179388"/>
            <a:ext cx="8247062" cy="665162"/>
          </a:xfrm>
          <a:prstGeom prst="rect">
            <a:avLst/>
          </a:prstGeom>
          <a:ln>
            <a:noFill/>
          </a:ln>
        </p:spPr>
        <p:style>
          <a:lnRef idx="2">
            <a:schemeClr val="accent6"/>
          </a:lnRef>
          <a:fillRef idx="1">
            <a:schemeClr val="lt1"/>
          </a:fillRef>
          <a:effectRef idx="0">
            <a:schemeClr val="accent6"/>
          </a:effectRef>
          <a:fontRef idx="minor">
            <a:schemeClr val="dk1"/>
          </a:fontRef>
        </p:style>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a:solidFill>
                  <a:prstClr val="black">
                    <a:lumMod val="85000"/>
                    <a:lumOff val="15000"/>
                  </a:prstClr>
                </a:solidFill>
                <a:latin typeface="Arial" panose="020B0604020202020204" pitchFamily="34" charset="0"/>
                <a:cs typeface="Arial" panose="020B0604020202020204" pitchFamily="34" charset="0"/>
              </a:rPr>
              <a:t>Expenditure per Economic Q2 classification</a:t>
            </a:r>
            <a:endParaRPr lang="en-ZA" altLang="en-US" sz="1600" b="1" dirty="0">
              <a:solidFill>
                <a:prstClr val="black">
                  <a:lumMod val="85000"/>
                  <a:lumOff val="15000"/>
                </a:prstClr>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xmlns="" id="{473756BC-5580-4E02-B08B-93071A333452}"/>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1F0B3663-9DD4-4386-A2A6-EE9B7ACD9132}" type="slidenum">
              <a:rPr lang="en-US" altLang="en-US" sz="1200">
                <a:solidFill>
                  <a:srgbClr val="898989"/>
                </a:solidFill>
              </a:rPr>
              <a:pPr eaLnBrk="1" hangingPunct="1"/>
              <a:t>25</a:t>
            </a:fld>
            <a:endParaRPr lang="en-US" altLang="en-US" sz="1200">
              <a:solidFill>
                <a:srgbClr val="898989"/>
              </a:solidFill>
            </a:endParaRPr>
          </a:p>
        </p:txBody>
      </p:sp>
      <p:pic>
        <p:nvPicPr>
          <p:cNvPr id="45059" name="Picture 5">
            <a:hlinkClick r:id="rId2" action="ppaction://hlinksldjump"/>
            <a:extLst>
              <a:ext uri="{FF2B5EF4-FFF2-40B4-BE49-F238E27FC236}">
                <a16:creationId xmlns:a16="http://schemas.microsoft.com/office/drawing/2014/main" xmlns="" id="{ABEB1452-B4CF-45DA-AC15-1F8714D8A7A8}"/>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18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4" name="Table 3">
            <a:extLst>
              <a:ext uri="{FF2B5EF4-FFF2-40B4-BE49-F238E27FC236}">
                <a16:creationId xmlns:a16="http://schemas.microsoft.com/office/drawing/2014/main" xmlns="" id="{BFA4C8EF-4158-446F-9DEC-716B88C5511D}"/>
              </a:ext>
            </a:extLst>
          </p:cNvPr>
          <p:cNvGraphicFramePr>
            <a:graphicFrameLocks noGrp="1"/>
          </p:cNvGraphicFramePr>
          <p:nvPr/>
        </p:nvGraphicFramePr>
        <p:xfrm>
          <a:off x="347663" y="1273175"/>
          <a:ext cx="8524875" cy="4376738"/>
        </p:xfrm>
        <a:graphic>
          <a:graphicData uri="http://schemas.openxmlformats.org/drawingml/2006/table">
            <a:tbl>
              <a:tblPr/>
              <a:tblGrid>
                <a:gridCol w="1752600">
                  <a:extLst>
                    <a:ext uri="{9D8B030D-6E8A-4147-A177-3AD203B41FA5}">
                      <a16:colId xmlns:a16="http://schemas.microsoft.com/office/drawing/2014/main" xmlns="" val="3957133516"/>
                    </a:ext>
                  </a:extLst>
                </a:gridCol>
                <a:gridCol w="1360487">
                  <a:extLst>
                    <a:ext uri="{9D8B030D-6E8A-4147-A177-3AD203B41FA5}">
                      <a16:colId xmlns:a16="http://schemas.microsoft.com/office/drawing/2014/main" xmlns="" val="2321338480"/>
                    </a:ext>
                  </a:extLst>
                </a:gridCol>
                <a:gridCol w="1154113">
                  <a:extLst>
                    <a:ext uri="{9D8B030D-6E8A-4147-A177-3AD203B41FA5}">
                      <a16:colId xmlns:a16="http://schemas.microsoft.com/office/drawing/2014/main" xmlns="" val="2931156123"/>
                    </a:ext>
                  </a:extLst>
                </a:gridCol>
                <a:gridCol w="1122362">
                  <a:extLst>
                    <a:ext uri="{9D8B030D-6E8A-4147-A177-3AD203B41FA5}">
                      <a16:colId xmlns:a16="http://schemas.microsoft.com/office/drawing/2014/main" xmlns="" val="4071502558"/>
                    </a:ext>
                  </a:extLst>
                </a:gridCol>
                <a:gridCol w="1033463">
                  <a:extLst>
                    <a:ext uri="{9D8B030D-6E8A-4147-A177-3AD203B41FA5}">
                      <a16:colId xmlns:a16="http://schemas.microsoft.com/office/drawing/2014/main" xmlns="" val="4062690091"/>
                    </a:ext>
                  </a:extLst>
                </a:gridCol>
                <a:gridCol w="1174750">
                  <a:extLst>
                    <a:ext uri="{9D8B030D-6E8A-4147-A177-3AD203B41FA5}">
                      <a16:colId xmlns:a16="http://schemas.microsoft.com/office/drawing/2014/main" xmlns="" val="880882447"/>
                    </a:ext>
                  </a:extLst>
                </a:gridCol>
                <a:gridCol w="927100">
                  <a:extLst>
                    <a:ext uri="{9D8B030D-6E8A-4147-A177-3AD203B41FA5}">
                      <a16:colId xmlns:a16="http://schemas.microsoft.com/office/drawing/2014/main" xmlns="" val="3900863528"/>
                    </a:ext>
                  </a:extLst>
                </a:gridCol>
              </a:tblGrid>
              <a:tr h="1038225">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Per Economic Classification</a:t>
                      </a:r>
                    </a:p>
                  </a:txBody>
                  <a:tcPr marL="6710" marR="671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Original Budget </a:t>
                      </a:r>
                    </a:p>
                  </a:txBody>
                  <a:tcPr marL="6710" marR="671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Q2 Projected Expenditure</a:t>
                      </a:r>
                    </a:p>
                  </a:txBody>
                  <a:tcPr marL="6710" marR="671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Q2</a:t>
                      </a:r>
                    </a:p>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Actual Expenditure   </a:t>
                      </a:r>
                    </a:p>
                  </a:txBody>
                  <a:tcPr marL="6710" marR="671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Available Budget </a:t>
                      </a:r>
                    </a:p>
                  </a:txBody>
                  <a:tcPr marL="6710" marR="671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Variance from Projected expenditure </a:t>
                      </a:r>
                    </a:p>
                  </a:txBody>
                  <a:tcPr marL="6710" marR="671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Expenditure as %  of available budget</a:t>
                      </a:r>
                    </a:p>
                  </a:txBody>
                  <a:tcPr marL="6710" marR="671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CE4D6"/>
                    </a:solidFill>
                  </a:tcPr>
                </a:tc>
                <a:extLst>
                  <a:ext uri="{0D108BD9-81ED-4DB2-BD59-A6C34878D82A}">
                    <a16:rowId xmlns:a16="http://schemas.microsoft.com/office/drawing/2014/main" xmlns="" val="135013619"/>
                  </a:ext>
                </a:extLst>
              </a:tr>
              <a:tr h="336550">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p>
                  </a:txBody>
                  <a:tcPr marL="6710" marR="671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R'000  </a:t>
                      </a:r>
                    </a:p>
                  </a:txBody>
                  <a:tcPr marL="6710" marR="671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R'000 </a:t>
                      </a:r>
                    </a:p>
                  </a:txBody>
                  <a:tcPr marL="6710" marR="671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R'000 </a:t>
                      </a:r>
                    </a:p>
                  </a:txBody>
                  <a:tcPr marL="6710" marR="671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R'000  </a:t>
                      </a:r>
                    </a:p>
                  </a:txBody>
                  <a:tcPr marL="6710" marR="671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R'000  </a:t>
                      </a:r>
                    </a:p>
                  </a:txBody>
                  <a:tcPr marL="6710" marR="671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t"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a:t>
                      </a:r>
                    </a:p>
                  </a:txBody>
                  <a:tcPr marL="6710" marR="6710" marT="671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extLst>
                  <a:ext uri="{0D108BD9-81ED-4DB2-BD59-A6C34878D82A}">
                    <a16:rowId xmlns:a16="http://schemas.microsoft.com/office/drawing/2014/main" xmlns="" val="1630182185"/>
                  </a:ext>
                </a:extLst>
              </a:tr>
              <a:tr h="34131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Compensation of Employees</a:t>
                      </a:r>
                    </a:p>
                  </a:txBody>
                  <a:tcPr marL="6710" marR="671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534 709 </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262 438 </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237 154 </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297 555 </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25 284 </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44%</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4005003757"/>
                  </a:ext>
                </a:extLst>
              </a:tr>
              <a:tr h="325438">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Goods and Services </a:t>
                      </a:r>
                    </a:p>
                  </a:txBody>
                  <a:tcPr marL="6710" marR="671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913 501 </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475 471 </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239 849 </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673 652 </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235 622 </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26%</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133873912"/>
                  </a:ext>
                </a:extLst>
              </a:tr>
              <a:tr h="342900">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Transfers &amp; Subsidies</a:t>
                      </a:r>
                    </a:p>
                  </a:txBody>
                  <a:tcPr marL="6710" marR="671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62 740 967 </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b"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30 173 504 </a:t>
                      </a:r>
                    </a:p>
                  </a:txBody>
                  <a:tcPr marL="6710" marR="671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29 590 904 </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33 150 063 </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582 600 </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47%</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4175041325"/>
                  </a:ext>
                </a:extLst>
              </a:tr>
              <a:tr h="336550">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Machinery and Equipment</a:t>
                      </a:r>
                    </a:p>
                  </a:txBody>
                  <a:tcPr marL="6710" marR="671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5 000 </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2 677 </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4 962 </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38 </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FF0000"/>
                          </a:solidFill>
                          <a:effectLst/>
                          <a:latin typeface="Arial" panose="020B0604020202020204" pitchFamily="34" charset="0"/>
                          <a:ea typeface="ＭＳ Ｐゴシック" panose="020B0600070205080204" pitchFamily="34" charset="-128"/>
                        </a:rPr>
                        <a:t>          (2 285)</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99%</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437585566"/>
                  </a:ext>
                </a:extLst>
              </a:tr>
              <a:tr h="34131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Payment for financial assets</a:t>
                      </a:r>
                    </a:p>
                  </a:txBody>
                  <a:tcPr marL="6710" marR="671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   </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   </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36 </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FF0000"/>
                          </a:solidFill>
                          <a:effectLst/>
                          <a:latin typeface="Arial" panose="020B0604020202020204" pitchFamily="34" charset="0"/>
                          <a:ea typeface="ＭＳ Ｐゴシック" panose="020B0600070205080204" pitchFamily="34" charset="-128"/>
                        </a:rPr>
                        <a:t>                 (36)</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FF0000"/>
                          </a:solidFill>
                          <a:effectLst/>
                          <a:latin typeface="Arial" panose="020B0604020202020204" pitchFamily="34" charset="0"/>
                          <a:ea typeface="ＭＳ Ｐゴシック" panose="020B0600070205080204" pitchFamily="34" charset="-128"/>
                        </a:rPr>
                        <a:t>               (36)</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0%</a:t>
                      </a:r>
                    </a:p>
                  </a:txBody>
                  <a:tcPr marL="6710" marR="80520" marT="671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4202204292"/>
                  </a:ext>
                </a:extLst>
              </a:tr>
              <a:tr h="336550">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Total Department</a:t>
                      </a:r>
                    </a:p>
                  </a:txBody>
                  <a:tcPr marL="6710" marR="671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64 194 177 </a:t>
                      </a:r>
                    </a:p>
                  </a:txBody>
                  <a:tcPr marL="6710" marR="8052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30 914 090 </a:t>
                      </a:r>
                    </a:p>
                  </a:txBody>
                  <a:tcPr marL="6710" marR="8052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30 072 905 </a:t>
                      </a:r>
                    </a:p>
                  </a:txBody>
                  <a:tcPr marL="6710" marR="8052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34 121 272 </a:t>
                      </a:r>
                    </a:p>
                  </a:txBody>
                  <a:tcPr marL="6710" marR="8052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841 185 </a:t>
                      </a:r>
                    </a:p>
                  </a:txBody>
                  <a:tcPr marL="6710" marR="8052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47%</a:t>
                      </a:r>
                    </a:p>
                  </a:txBody>
                  <a:tcPr marL="6710" marR="8052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extLst>
                  <a:ext uri="{0D108BD9-81ED-4DB2-BD59-A6C34878D82A}">
                    <a16:rowId xmlns:a16="http://schemas.microsoft.com/office/drawing/2014/main" xmlns="" val="2391731920"/>
                  </a:ext>
                </a:extLst>
              </a:tr>
              <a:tr h="636588">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Direct charge: International Oil Pollution Compensation Fund</a:t>
                      </a:r>
                    </a:p>
                  </a:txBody>
                  <a:tcPr marL="6710" marR="671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10 424 </a:t>
                      </a:r>
                    </a:p>
                  </a:txBody>
                  <a:tcPr marL="6710" marR="8052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   </a:t>
                      </a:r>
                    </a:p>
                  </a:txBody>
                  <a:tcPr marL="6710" marR="8052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   </a:t>
                      </a:r>
                    </a:p>
                  </a:txBody>
                  <a:tcPr marL="6710" marR="8052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10 424 </a:t>
                      </a:r>
                    </a:p>
                  </a:txBody>
                  <a:tcPr marL="6710" marR="8052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   </a:t>
                      </a:r>
                    </a:p>
                  </a:txBody>
                  <a:tcPr marL="6710" marR="8052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0%</a:t>
                      </a:r>
                    </a:p>
                  </a:txBody>
                  <a:tcPr marL="6710" marR="8052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836935490"/>
                  </a:ext>
                </a:extLst>
              </a:tr>
              <a:tr h="336550">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Total Department</a:t>
                      </a:r>
                    </a:p>
                  </a:txBody>
                  <a:tcPr marL="6710" marR="671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64 204 601 </a:t>
                      </a:r>
                    </a:p>
                  </a:txBody>
                  <a:tcPr marL="6710" marR="8052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30 914 090 </a:t>
                      </a:r>
                    </a:p>
                  </a:txBody>
                  <a:tcPr marL="6710" marR="8052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30 072 905 </a:t>
                      </a:r>
                    </a:p>
                  </a:txBody>
                  <a:tcPr marL="6710" marR="8052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34 131 696 </a:t>
                      </a:r>
                    </a:p>
                  </a:txBody>
                  <a:tcPr marL="6710" marR="8052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841 185 </a:t>
                      </a:r>
                    </a:p>
                  </a:txBody>
                  <a:tcPr marL="6710" marR="8052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1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47%</a:t>
                      </a:r>
                    </a:p>
                  </a:txBody>
                  <a:tcPr marL="6710" marR="80520" marT="671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CE4D6"/>
                    </a:solidFill>
                  </a:tcPr>
                </a:tc>
                <a:extLst>
                  <a:ext uri="{0D108BD9-81ED-4DB2-BD59-A6C34878D82A}">
                    <a16:rowId xmlns:a16="http://schemas.microsoft.com/office/drawing/2014/main" xmlns="" val="1451501462"/>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4A6B795-6F65-4093-92A9-EB5E421A31A2}"/>
              </a:ext>
            </a:extLst>
          </p:cNvPr>
          <p:cNvSpPr txBox="1">
            <a:spLocks/>
          </p:cNvSpPr>
          <p:nvPr/>
        </p:nvSpPr>
        <p:spPr>
          <a:xfrm>
            <a:off x="552450" y="130175"/>
            <a:ext cx="8210550" cy="746125"/>
          </a:xfrm>
          <a:prstGeom prst="rect">
            <a:avLst/>
          </a:prstGeom>
          <a:ln>
            <a:noFill/>
          </a:ln>
        </p:spPr>
        <p:style>
          <a:lnRef idx="2">
            <a:schemeClr val="accent6"/>
          </a:lnRef>
          <a:fillRef idx="1">
            <a:schemeClr val="lt1"/>
          </a:fillRef>
          <a:effectRef idx="0">
            <a:schemeClr val="accent6"/>
          </a:effectRef>
          <a:fontRef idx="minor">
            <a:schemeClr val="dk1"/>
          </a:fontRef>
        </p:style>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a:solidFill>
                  <a:prstClr val="black">
                    <a:lumMod val="85000"/>
                    <a:lumOff val="15000"/>
                  </a:prstClr>
                </a:solidFill>
                <a:latin typeface="Arial" panose="020B0604020202020204" pitchFamily="34" charset="0"/>
                <a:cs typeface="Arial" panose="020B0604020202020204" pitchFamily="34" charset="0"/>
              </a:rPr>
              <a:t>Expenditure per Economic Classification</a:t>
            </a:r>
          </a:p>
          <a:p>
            <a:pPr>
              <a:defRPr/>
            </a:pPr>
            <a:r>
              <a:rPr lang="en-ZA" altLang="en-US" sz="1800" b="1" dirty="0">
                <a:solidFill>
                  <a:prstClr val="black">
                    <a:lumMod val="85000"/>
                    <a:lumOff val="15000"/>
                  </a:prstClr>
                </a:solidFill>
                <a:latin typeface="Arial" panose="020B0604020202020204" pitchFamily="34" charset="0"/>
                <a:cs typeface="Arial" panose="020B0604020202020204" pitchFamily="34" charset="0"/>
              </a:rPr>
              <a:t>Q2 (Continued)</a:t>
            </a:r>
          </a:p>
        </p:txBody>
      </p:sp>
      <p:sp>
        <p:nvSpPr>
          <p:cNvPr id="2" name="Slide Number Placeholder 1">
            <a:extLst>
              <a:ext uri="{FF2B5EF4-FFF2-40B4-BE49-F238E27FC236}">
                <a16:creationId xmlns:a16="http://schemas.microsoft.com/office/drawing/2014/main" xmlns="" id="{3E3F342D-EB24-4984-99DE-E9A5033D2B2E}"/>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EF1FA7FB-4DDC-4BDE-89B7-7DE67D288901}" type="slidenum">
              <a:rPr lang="en-US" altLang="en-US" sz="1200">
                <a:solidFill>
                  <a:srgbClr val="898989"/>
                </a:solidFill>
              </a:rPr>
              <a:pPr eaLnBrk="1" hangingPunct="1"/>
              <a:t>26</a:t>
            </a:fld>
            <a:endParaRPr lang="en-US" altLang="en-US" sz="1200">
              <a:solidFill>
                <a:srgbClr val="898989"/>
              </a:solidFill>
            </a:endParaRPr>
          </a:p>
        </p:txBody>
      </p:sp>
      <p:graphicFrame>
        <p:nvGraphicFramePr>
          <p:cNvPr id="7" name="Group 23">
            <a:extLst>
              <a:ext uri="{FF2B5EF4-FFF2-40B4-BE49-F238E27FC236}">
                <a16:creationId xmlns:a16="http://schemas.microsoft.com/office/drawing/2014/main" xmlns="" id="{1BC9591A-CBC3-4FAD-AA11-63F8843D07E8}"/>
              </a:ext>
            </a:extLst>
          </p:cNvPr>
          <p:cNvGraphicFramePr>
            <a:graphicFrameLocks noGrp="1"/>
          </p:cNvGraphicFramePr>
          <p:nvPr/>
        </p:nvGraphicFramePr>
        <p:xfrm>
          <a:off x="542925" y="1116013"/>
          <a:ext cx="8210550" cy="5259387"/>
        </p:xfrm>
        <a:graphic>
          <a:graphicData uri="http://schemas.openxmlformats.org/drawingml/2006/table">
            <a:tbl>
              <a:tblPr/>
              <a:tblGrid>
                <a:gridCol w="1828800">
                  <a:extLst>
                    <a:ext uri="{9D8B030D-6E8A-4147-A177-3AD203B41FA5}">
                      <a16:colId xmlns:a16="http://schemas.microsoft.com/office/drawing/2014/main" xmlns="" val="1743463013"/>
                    </a:ext>
                  </a:extLst>
                </a:gridCol>
                <a:gridCol w="6381750">
                  <a:extLst>
                    <a:ext uri="{9D8B030D-6E8A-4147-A177-3AD203B41FA5}">
                      <a16:colId xmlns:a16="http://schemas.microsoft.com/office/drawing/2014/main" xmlns="" val="1614216938"/>
                    </a:ext>
                  </a:extLst>
                </a:gridCol>
              </a:tblGrid>
              <a:tr h="53816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Compensation of Employees</a:t>
                      </a:r>
                    </a:p>
                  </a:txBody>
                  <a:tcPr marT="45647" marB="456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The underspending  of R25 million was mainly due to the slow filling of vacant posts.</a:t>
                      </a:r>
                      <a:endParaRPr kumimoji="0" lang="en-ZA"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L="137160" marR="73152" marT="9127"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877108695"/>
                  </a:ext>
                </a:extLst>
              </a:tr>
              <a:tr h="2351088">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Good and Services</a:t>
                      </a:r>
                    </a:p>
                  </a:txBody>
                  <a:tcPr marT="45647" marB="456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The underspending of R235 million was mainly due to</a:t>
                      </a:r>
                      <a:r>
                        <a:rPr kumimoji="0" lang="en-GB" altLang="en-US" sz="1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 non-payment of the National Household Travel Survey (NHTS) 2018</a:t>
                      </a:r>
                      <a:r>
                        <a:rPr kumimoji="0" lang="en-GB"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rPr>
                        <a:t>,</a:t>
                      </a:r>
                      <a:r>
                        <a:rPr kumimoji="0" lang="en-GB" altLang="en-US" sz="1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 delays in the signing of the service level agreement for the Watch keeping services,</a:t>
                      </a:r>
                      <a:r>
                        <a:rPr kumimoji="0" lang="en-GB" altLang="en-US" sz="1400" b="0" i="0" u="none" strike="noStrike" cap="none" normalizeH="0" baseline="0">
                          <a:ln>
                            <a:noFill/>
                          </a:ln>
                          <a:solidFill>
                            <a:srgbClr val="2E74B5"/>
                          </a:solidFill>
                          <a:effectLst/>
                          <a:latin typeface="Arial" panose="020B0604020202020204" pitchFamily="34" charset="0"/>
                          <a:ea typeface="ＭＳ Ｐゴシック" panose="020B0600070205080204" pitchFamily="34" charset="-128"/>
                        </a:rPr>
                        <a:t> </a:t>
                      </a:r>
                      <a:r>
                        <a:rPr kumimoji="0" lang="en-GB" altLang="en-US" sz="1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White Paper on Rail policy due to lack of consensus between Department and the relevant stakeholders in relation to rail economic regulation and the proposed market structure as well as the Rail Safety Bill which is awaiting cabinet approval. Further contributing to the underspending is the slow progress in the following projects: S’hamba sonke, standardization of road asset management, correction factor for ACSA &amp; ATNS, review of the merchant shipping bill, the feasibility study on the tug boat services, NPTR office accommodation and the grant monitoring.</a:t>
                      </a:r>
                      <a:endParaRPr kumimoji="0" lang="en-ZA"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L="137160" marR="73152" marT="9127"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2817270134"/>
                  </a:ext>
                </a:extLst>
              </a:tr>
              <a:tr h="1323975">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3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Transfers and Subsidies</a:t>
                      </a:r>
                    </a:p>
                  </a:txBody>
                  <a:tcPr marT="45647" marB="456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just" defTabSz="457200" rtl="0" eaLnBrk="1" fontAlgn="base" latinLnBrk="0" hangingPunct="1">
                        <a:lnSpc>
                          <a:spcPct val="100000"/>
                        </a:lnSpc>
                        <a:spcBef>
                          <a:spcPct val="20000"/>
                        </a:spcBef>
                        <a:spcAft>
                          <a:spcPct val="0"/>
                        </a:spcAft>
                        <a:buClrTx/>
                        <a:buSzTx/>
                        <a:buFontTx/>
                        <a:buNone/>
                        <a:tabLst/>
                      </a:pPr>
                      <a:r>
                        <a:rPr kumimoji="0" lang="en-ZA" altLang="en-US" sz="13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The underspending of R583 million was mainly due to </a:t>
                      </a:r>
                      <a:r>
                        <a:rPr kumimoji="0" lang="en-GB" altLang="en-US" sz="1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non-payment of the Provincial Roads Maintenance Grant (PRMG) to Limpopo Province due to non-compliance,</a:t>
                      </a:r>
                      <a:r>
                        <a:rPr kumimoji="0" lang="en-GB" altLang="en-US" sz="1400" b="0" i="0" u="none" strike="noStrike" cap="none" normalizeH="0" baseline="0">
                          <a:ln>
                            <a:noFill/>
                          </a:ln>
                          <a:solidFill>
                            <a:srgbClr val="2E74B5"/>
                          </a:solidFill>
                          <a:effectLst/>
                          <a:latin typeface="Arial" panose="020B0604020202020204" pitchFamily="34" charset="0"/>
                          <a:ea typeface="ＭＳ Ｐゴシック" panose="020B0600070205080204" pitchFamily="34" charset="-128"/>
                        </a:rPr>
                        <a:t> </a:t>
                      </a:r>
                      <a:r>
                        <a:rPr kumimoji="0" lang="en-GB" altLang="en-US" sz="1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taxi recapitalisation project which is demand driven, outstanding invoice for the South African National Taxi Council (SANTACO), as well as the membership fees to the African Civil Aviation Commission (AFCAC). The payment schedule has been revised for the Public Transport Operations Grant (PTOG), Passenger Rail Agency of South Africa (PRASA) as well as the Public Transport Network Grant (PTNG).</a:t>
                      </a:r>
                      <a:endParaRPr kumimoji="0" lang="en-ZA" altLang="en-US" sz="1400" b="0" i="0" u="none" strike="noStrike" cap="none" normalizeH="0" baseline="0">
                        <a:ln>
                          <a:noFill/>
                        </a:ln>
                        <a:solidFill>
                          <a:schemeClr val="tx1"/>
                        </a:solidFill>
                        <a:effectLst/>
                        <a:latin typeface="Times New Roman" panose="02020603050405020304" pitchFamily="18" charset="0"/>
                        <a:ea typeface="ＭＳ Ｐゴシック" panose="020B0600070205080204" pitchFamily="34" charset="-128"/>
                      </a:endParaRPr>
                    </a:p>
                  </a:txBody>
                  <a:tcPr marL="137160" marR="73152" marT="9127"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374153204"/>
                  </a:ext>
                </a:extLst>
              </a:tr>
              <a:tr h="579438">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Machinery and Equipment</a:t>
                      </a:r>
                    </a:p>
                  </a:txBody>
                  <a:tcPr marT="45647" marB="4564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just" defTabSz="914400" rtl="0" eaLnBrk="1" fontAlgn="ctr" latinLnBrk="0" hangingPunct="1">
                        <a:lnSpc>
                          <a:spcPct val="100000"/>
                        </a:lnSpc>
                        <a:spcBef>
                          <a:spcPct val="0"/>
                        </a:spcBef>
                        <a:spcAft>
                          <a:spcPct val="0"/>
                        </a:spcAft>
                        <a:buClrTx/>
                        <a:buSzTx/>
                        <a:buFontTx/>
                        <a:buNone/>
                        <a:tabLst/>
                      </a:pPr>
                      <a:r>
                        <a:rPr kumimoji="0" lang="en-GB" altLang="en-US" sz="1400" b="0" i="0" u="none" strike="noStrike" cap="none" normalizeH="0" baseline="0">
                          <a:ln>
                            <a:noFill/>
                          </a:ln>
                          <a:solidFill>
                            <a:schemeClr val="tx1"/>
                          </a:solidFill>
                          <a:effectLst/>
                          <a:latin typeface="Arial" panose="020B0604020202020204" pitchFamily="34" charset="0"/>
                          <a:ea typeface="ＭＳ Ｐゴシック" panose="020B0600070205080204" pitchFamily="34" charset="-128"/>
                        </a:rPr>
                        <a:t>The overspending of R2.3 million was mainly due to more than anticipated expenditure on the procurement of new equipment and furniture. Funds will be shifted to cover the projected overspending.</a:t>
                      </a:r>
                      <a:endParaRPr kumimoji="0" lang="en-ZA" altLang="en-US" sz="14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endParaRPr>
                    </a:p>
                  </a:txBody>
                  <a:tcPr marL="137160" marR="73152" marT="9127"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318324157"/>
                  </a:ext>
                </a:extLst>
              </a:tr>
            </a:tbl>
          </a:graphicData>
        </a:graphic>
      </p:graphicFrame>
      <p:pic>
        <p:nvPicPr>
          <p:cNvPr id="46100" name="Picture 5">
            <a:hlinkClick r:id="rId2" action="ppaction://hlinksldjump"/>
            <a:extLst>
              <a:ext uri="{FF2B5EF4-FFF2-40B4-BE49-F238E27FC236}">
                <a16:creationId xmlns:a16="http://schemas.microsoft.com/office/drawing/2014/main" xmlns="" id="{D8A43549-08BC-47A6-A915-AEC3F8256345}"/>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18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03C9722A-67C6-48E1-B6D8-CCB41F336F75}"/>
              </a:ext>
            </a:extLst>
          </p:cNvPr>
          <p:cNvSpPr txBox="1">
            <a:spLocks/>
          </p:cNvSpPr>
          <p:nvPr/>
        </p:nvSpPr>
        <p:spPr>
          <a:xfrm>
            <a:off x="381000" y="190500"/>
            <a:ext cx="8382000" cy="658813"/>
          </a:xfrm>
          <a:prstGeom prst="rect">
            <a:avLst/>
          </a:prstGeom>
          <a:ln>
            <a:noFill/>
          </a:ln>
        </p:spPr>
        <p:style>
          <a:lnRef idx="2">
            <a:schemeClr val="accent6"/>
          </a:lnRef>
          <a:fillRef idx="1">
            <a:schemeClr val="lt1"/>
          </a:fillRef>
          <a:effectRef idx="0">
            <a:schemeClr val="accent6"/>
          </a:effectRef>
          <a:fontRef idx="minor">
            <a:schemeClr val="dk1"/>
          </a:fontRef>
        </p:style>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a:solidFill>
                  <a:prstClr val="black">
                    <a:lumMod val="85000"/>
                    <a:lumOff val="15000"/>
                  </a:prstClr>
                </a:solidFill>
                <a:latin typeface="Arial" panose="020B0604020202020204" pitchFamily="34" charset="0"/>
                <a:cs typeface="Arial" panose="020B0604020202020204" pitchFamily="34" charset="0"/>
              </a:rPr>
              <a:t>Transfer Payments Q2</a:t>
            </a:r>
            <a:endParaRPr lang="en-ZA" altLang="en-US" sz="1800" b="1" dirty="0">
              <a:solidFill>
                <a:prstClr val="black">
                  <a:lumMod val="85000"/>
                  <a:lumOff val="15000"/>
                </a:prstClr>
              </a:solidFill>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xmlns="" id="{3AD22646-3FBF-41F7-993C-9D0F10D986BA}"/>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FE4B7612-6874-4195-8202-79D8029DC3A8}" type="slidenum">
              <a:rPr lang="en-US" altLang="en-US" sz="1200">
                <a:solidFill>
                  <a:srgbClr val="898989"/>
                </a:solidFill>
              </a:rPr>
              <a:pPr eaLnBrk="1" hangingPunct="1"/>
              <a:t>27</a:t>
            </a:fld>
            <a:endParaRPr lang="en-US" altLang="en-US" sz="1200">
              <a:solidFill>
                <a:srgbClr val="898989"/>
              </a:solidFill>
            </a:endParaRPr>
          </a:p>
        </p:txBody>
      </p:sp>
      <p:pic>
        <p:nvPicPr>
          <p:cNvPr id="47107" name="Picture 5">
            <a:hlinkClick r:id="rId2" action="ppaction://hlinksldjump"/>
            <a:extLst>
              <a:ext uri="{FF2B5EF4-FFF2-40B4-BE49-F238E27FC236}">
                <a16:creationId xmlns:a16="http://schemas.microsoft.com/office/drawing/2014/main" xmlns="" id="{944E1BE1-1138-43A0-987C-0BEFC6BAA73B}"/>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18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3" name="Table 2">
            <a:extLst>
              <a:ext uri="{FF2B5EF4-FFF2-40B4-BE49-F238E27FC236}">
                <a16:creationId xmlns:a16="http://schemas.microsoft.com/office/drawing/2014/main" xmlns="" id="{D986CB0B-75E0-4F26-8CF8-421BA1E8007D}"/>
              </a:ext>
            </a:extLst>
          </p:cNvPr>
          <p:cNvGraphicFramePr>
            <a:graphicFrameLocks noGrp="1"/>
          </p:cNvGraphicFramePr>
          <p:nvPr/>
        </p:nvGraphicFramePr>
        <p:xfrm>
          <a:off x="381000" y="1193800"/>
          <a:ext cx="8305800" cy="4781550"/>
        </p:xfrm>
        <a:graphic>
          <a:graphicData uri="http://schemas.openxmlformats.org/drawingml/2006/table">
            <a:tbl>
              <a:tblPr/>
              <a:tblGrid>
                <a:gridCol w="2849563">
                  <a:extLst>
                    <a:ext uri="{9D8B030D-6E8A-4147-A177-3AD203B41FA5}">
                      <a16:colId xmlns:a16="http://schemas.microsoft.com/office/drawing/2014/main" xmlns="" val="996585976"/>
                    </a:ext>
                  </a:extLst>
                </a:gridCol>
                <a:gridCol w="1276350">
                  <a:extLst>
                    <a:ext uri="{9D8B030D-6E8A-4147-A177-3AD203B41FA5}">
                      <a16:colId xmlns:a16="http://schemas.microsoft.com/office/drawing/2014/main" xmlns="" val="2280848768"/>
                    </a:ext>
                  </a:extLst>
                </a:gridCol>
                <a:gridCol w="1055687">
                  <a:extLst>
                    <a:ext uri="{9D8B030D-6E8A-4147-A177-3AD203B41FA5}">
                      <a16:colId xmlns:a16="http://schemas.microsoft.com/office/drawing/2014/main" xmlns="" val="1442168804"/>
                    </a:ext>
                  </a:extLst>
                </a:gridCol>
                <a:gridCol w="1055688">
                  <a:extLst>
                    <a:ext uri="{9D8B030D-6E8A-4147-A177-3AD203B41FA5}">
                      <a16:colId xmlns:a16="http://schemas.microsoft.com/office/drawing/2014/main" xmlns="" val="4073680125"/>
                    </a:ext>
                  </a:extLst>
                </a:gridCol>
                <a:gridCol w="1055687">
                  <a:extLst>
                    <a:ext uri="{9D8B030D-6E8A-4147-A177-3AD203B41FA5}">
                      <a16:colId xmlns:a16="http://schemas.microsoft.com/office/drawing/2014/main" xmlns="" val="72960490"/>
                    </a:ext>
                  </a:extLst>
                </a:gridCol>
                <a:gridCol w="1012825">
                  <a:extLst>
                    <a:ext uri="{9D8B030D-6E8A-4147-A177-3AD203B41FA5}">
                      <a16:colId xmlns:a16="http://schemas.microsoft.com/office/drawing/2014/main" xmlns="" val="318346526"/>
                    </a:ext>
                  </a:extLst>
                </a:gridCol>
              </a:tblGrid>
              <a:tr h="83661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Transfer Payments (R'000)</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Original Budget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Q2 Projected Expenditure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Q2 Actual Expenditure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Available Budget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Variance from Projected expenditure </a:t>
                      </a:r>
                    </a:p>
                  </a:txBody>
                  <a:tcPr marL="5836" marR="5836" marT="5835"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extLst>
                  <a:ext uri="{0D108BD9-81ED-4DB2-BD59-A6C34878D82A}">
                    <a16:rowId xmlns:a16="http://schemas.microsoft.com/office/drawing/2014/main" xmlns="" val="1903168449"/>
                  </a:ext>
                </a:extLst>
              </a:tr>
              <a:tr h="22066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Conditional Grants:</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gridSpan="5">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t"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p>
                  </a:txBody>
                  <a:tcPr marL="5836" marR="5836" marT="5835"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4018269663"/>
                  </a:ext>
                </a:extLst>
              </a:tr>
              <a:tr h="22066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Provincial Roads Maintenance</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11 381 665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6 803 169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6 367 422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5 014 243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435 747 </a:t>
                      </a:r>
                    </a:p>
                  </a:txBody>
                  <a:tcPr marL="5836" marR="5836" marT="5835"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1964888032"/>
                  </a:ext>
                </a:extLst>
              </a:tr>
              <a:tr h="22066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Public Transport Operations</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6 325 755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2 364 634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2 575 092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3 750 663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FF0000"/>
                          </a:solidFill>
                          <a:effectLst/>
                          <a:latin typeface="Arial" panose="020B0604020202020204" pitchFamily="34" charset="0"/>
                          <a:ea typeface="ＭＳ Ｐゴシック" panose="020B0600070205080204" pitchFamily="34" charset="-128"/>
                        </a:rPr>
                        <a:t>        (210 458)</a:t>
                      </a:r>
                    </a:p>
                  </a:txBody>
                  <a:tcPr marL="5836" marR="5836" marT="5835"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2072888288"/>
                  </a:ext>
                </a:extLst>
              </a:tr>
              <a:tr h="22066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Public Transport Network </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6 468 248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1 617 062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1 063 651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5 404 597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553 411 </a:t>
                      </a:r>
                    </a:p>
                  </a:txBody>
                  <a:tcPr marL="5836" marR="5836" marT="5835"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1008006695"/>
                  </a:ext>
                </a:extLst>
              </a:tr>
              <a:tr h="420688">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Rural Road Asset Management</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113 891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79 391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79 729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34 162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FF0000"/>
                          </a:solidFill>
                          <a:effectLst/>
                          <a:latin typeface="Arial" panose="020B0604020202020204" pitchFamily="34" charset="0"/>
                          <a:ea typeface="ＭＳ Ｐゴシック" panose="020B0600070205080204" pitchFamily="34" charset="-128"/>
                        </a:rPr>
                        <a:t>               (338)</a:t>
                      </a:r>
                    </a:p>
                  </a:txBody>
                  <a:tcPr marL="5836" marR="5836" marT="5835"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4263404306"/>
                  </a:ext>
                </a:extLst>
              </a:tr>
              <a:tr h="22066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Public Corporations:</a:t>
                      </a:r>
                    </a:p>
                  </a:txBody>
                  <a:tcPr marL="5836" marR="5836" marT="5835" marB="0" anchor="ctr" horzOverflow="overflow">
                    <a:lnL w="190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CE6F1"/>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p>
                  </a:txBody>
                  <a:tcPr marL="5836" marR="5836" marT="5835"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CE6F1"/>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p>
                  </a:txBody>
                  <a:tcPr marL="5836" marR="5836" marT="5835"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CE6F1"/>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p>
                  </a:txBody>
                  <a:tcPr marL="5836" marR="5836" marT="5835"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CE6F1"/>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p>
                  </a:txBody>
                  <a:tcPr marL="5836" marR="5836" marT="5835"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CE6F1"/>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p>
                  </a:txBody>
                  <a:tcPr marL="5836" marR="5836" marT="5835" marB="0"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CE6F1"/>
                    </a:solidFill>
                  </a:tcPr>
                </a:tc>
                <a:extLst>
                  <a:ext uri="{0D108BD9-81ED-4DB2-BD59-A6C34878D82A}">
                    <a16:rowId xmlns:a16="http://schemas.microsoft.com/office/drawing/2014/main" xmlns="" val="1773604500"/>
                  </a:ext>
                </a:extLst>
              </a:tr>
              <a:tr h="434975">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Passenger Rail Agency of South Africa (PRASA)</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CE6F1"/>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16 462 213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CE6F1"/>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7 930 936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CE6F1"/>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8 419 555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CE6F1"/>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8 042 658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CE6F1"/>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FF0000"/>
                          </a:solidFill>
                          <a:effectLst/>
                          <a:latin typeface="Arial" panose="020B0604020202020204" pitchFamily="34" charset="0"/>
                          <a:ea typeface="ＭＳ Ｐゴシック" panose="020B0600070205080204" pitchFamily="34" charset="-128"/>
                        </a:rPr>
                        <a:t>        (488 619)</a:t>
                      </a:r>
                    </a:p>
                  </a:txBody>
                  <a:tcPr marL="5836" marR="5836" marT="5835"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CE6F1"/>
                    </a:solidFill>
                  </a:tcPr>
                </a:tc>
                <a:extLst>
                  <a:ext uri="{0D108BD9-81ED-4DB2-BD59-A6C34878D82A}">
                    <a16:rowId xmlns:a16="http://schemas.microsoft.com/office/drawing/2014/main" xmlns="" val="3811174080"/>
                  </a:ext>
                </a:extLst>
              </a:tr>
              <a:tr h="434975">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Departmental Agencies &amp; Accounts:</a:t>
                      </a:r>
                    </a:p>
                  </a:txBody>
                  <a:tcPr marL="5836" marR="5836" marT="5835" marB="0" anchor="ctr" horzOverflow="overflow">
                    <a:lnL w="190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p>
                  </a:txBody>
                  <a:tcPr marL="5836" marR="5836" marT="5835"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p>
                  </a:txBody>
                  <a:tcPr marL="5836" marR="5836" marT="5835"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p>
                  </a:txBody>
                  <a:tcPr marL="5836" marR="5836" marT="5835" marB="0"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p>
                  </a:txBody>
                  <a:tcPr marL="5836" marR="5836" marT="5835"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p>
                  </a:txBody>
                  <a:tcPr marL="5836" marR="5836" marT="5835"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extLst>
                  <a:ext uri="{0D108BD9-81ED-4DB2-BD59-A6C34878D82A}">
                    <a16:rowId xmlns:a16="http://schemas.microsoft.com/office/drawing/2014/main" xmlns="" val="2556575708"/>
                  </a:ext>
                </a:extLst>
              </a:tr>
              <a:tr h="22066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S.A. National Roads Agency</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21 177 224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10 863 870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10 863 870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10 313 354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   </a:t>
                      </a:r>
                    </a:p>
                  </a:txBody>
                  <a:tcPr marL="5836" marR="5836" marT="5835"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extLst>
                  <a:ext uri="{0D108BD9-81ED-4DB2-BD59-A6C34878D82A}">
                    <a16:rowId xmlns:a16="http://schemas.microsoft.com/office/drawing/2014/main" xmlns="" val="3832138306"/>
                  </a:ext>
                </a:extLst>
              </a:tr>
              <a:tr h="22066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Road Traffic Management Corporation</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210 228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105 114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105 114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105 114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   </a:t>
                      </a:r>
                    </a:p>
                  </a:txBody>
                  <a:tcPr marL="5836" marR="5836" marT="5835"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extLst>
                  <a:ext uri="{0D108BD9-81ED-4DB2-BD59-A6C34878D82A}">
                    <a16:rowId xmlns:a16="http://schemas.microsoft.com/office/drawing/2014/main" xmlns="" val="3140968951"/>
                  </a:ext>
                </a:extLst>
              </a:tr>
              <a:tr h="22066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Railway Safety Regulator</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63 522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63 522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63 522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   </a:t>
                      </a:r>
                    </a:p>
                  </a:txBody>
                  <a:tcPr marL="5836" marR="5836" marT="5835"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extLst>
                  <a:ext uri="{0D108BD9-81ED-4DB2-BD59-A6C34878D82A}">
                    <a16:rowId xmlns:a16="http://schemas.microsoft.com/office/drawing/2014/main" xmlns="" val="3945827833"/>
                  </a:ext>
                </a:extLst>
              </a:tr>
              <a:tr h="22066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Ports Regulator of South Africa</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36 774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18 388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18 388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18 386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   </a:t>
                      </a:r>
                    </a:p>
                  </a:txBody>
                  <a:tcPr marL="5836" marR="5836" marT="5835"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extLst>
                  <a:ext uri="{0D108BD9-81ED-4DB2-BD59-A6C34878D82A}">
                    <a16:rowId xmlns:a16="http://schemas.microsoft.com/office/drawing/2014/main" xmlns="" val="4273859248"/>
                  </a:ext>
                </a:extLst>
              </a:tr>
              <a:tr h="22066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Road Traffic Infringements Agency</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7 770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3 886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3 886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3 884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   </a:t>
                      </a:r>
                    </a:p>
                  </a:txBody>
                  <a:tcPr marL="5836" marR="5836" marT="5835"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extLst>
                  <a:ext uri="{0D108BD9-81ED-4DB2-BD59-A6C34878D82A}">
                    <a16:rowId xmlns:a16="http://schemas.microsoft.com/office/drawing/2014/main" xmlns="" val="593155209"/>
                  </a:ext>
                </a:extLst>
              </a:tr>
              <a:tr h="22066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Transport SETA</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1 297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1 297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   </a:t>
                      </a:r>
                    </a:p>
                  </a:txBody>
                  <a:tcPr marL="5836" marR="5836" marT="5835" marB="0" anchor="ctr"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9D9"/>
                    </a:solidFill>
                  </a:tcPr>
                </a:tc>
                <a:extLst>
                  <a:ext uri="{0D108BD9-81ED-4DB2-BD59-A6C34878D82A}">
                    <a16:rowId xmlns:a16="http://schemas.microsoft.com/office/drawing/2014/main" xmlns="" val="1455265834"/>
                  </a:ext>
                </a:extLst>
              </a:tr>
              <a:tr h="22066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Sub total</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62 248 587 </a:t>
                      </a:r>
                    </a:p>
                  </a:txBody>
                  <a:tcPr marL="5836" marR="5836" marT="583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29 849 972 </a:t>
                      </a:r>
                    </a:p>
                  </a:txBody>
                  <a:tcPr marL="5836" marR="5836" marT="583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29 560 229 </a:t>
                      </a:r>
                    </a:p>
                  </a:txBody>
                  <a:tcPr marL="5836" marR="5836" marT="583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32 688 358 </a:t>
                      </a:r>
                    </a:p>
                  </a:txBody>
                  <a:tcPr marL="5836" marR="5836" marT="5835"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289 743 </a:t>
                      </a:r>
                    </a:p>
                  </a:txBody>
                  <a:tcPr marL="5836" marR="5836" marT="5835" marB="0" anchor="b" horzOverflow="overflow">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DE9D9"/>
                    </a:solidFill>
                  </a:tcPr>
                </a:tc>
                <a:extLst>
                  <a:ext uri="{0D108BD9-81ED-4DB2-BD59-A6C34878D82A}">
                    <a16:rowId xmlns:a16="http://schemas.microsoft.com/office/drawing/2014/main" xmlns="" val="63247869"/>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F0E5F32C-3A49-46B2-8331-8CD82A4E7863}"/>
              </a:ext>
            </a:extLst>
          </p:cNvPr>
          <p:cNvSpPr txBox="1">
            <a:spLocks/>
          </p:cNvSpPr>
          <p:nvPr/>
        </p:nvSpPr>
        <p:spPr>
          <a:xfrm>
            <a:off x="457200" y="228600"/>
            <a:ext cx="8305800" cy="695325"/>
          </a:xfrm>
          <a:prstGeom prst="rect">
            <a:avLst/>
          </a:prstGeom>
          <a:ln>
            <a:noFill/>
          </a:ln>
        </p:spPr>
        <p:style>
          <a:lnRef idx="2">
            <a:schemeClr val="accent6"/>
          </a:lnRef>
          <a:fillRef idx="1">
            <a:schemeClr val="lt1"/>
          </a:fillRef>
          <a:effectRef idx="0">
            <a:schemeClr val="accent6"/>
          </a:effectRef>
          <a:fontRef idx="minor">
            <a:schemeClr val="dk1"/>
          </a:fontRef>
        </p:style>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dirty="0">
                <a:solidFill>
                  <a:prstClr val="black">
                    <a:lumMod val="85000"/>
                    <a:lumOff val="15000"/>
                  </a:prstClr>
                </a:solidFill>
                <a:latin typeface="Times New Roman" panose="02020603050405020304" pitchFamily="18" charset="0"/>
                <a:cs typeface="Times New Roman" panose="02020603050405020304" pitchFamily="18" charset="0"/>
              </a:rPr>
              <a:t> </a:t>
            </a:r>
            <a:r>
              <a:rPr lang="en-ZA" altLang="en-US" sz="2400" b="1" dirty="0">
                <a:solidFill>
                  <a:prstClr val="black">
                    <a:lumMod val="85000"/>
                    <a:lumOff val="15000"/>
                  </a:prstClr>
                </a:solidFill>
                <a:latin typeface="Arial" panose="020B0604020202020204" pitchFamily="34" charset="0"/>
                <a:cs typeface="Arial" panose="020B0604020202020204" pitchFamily="34" charset="0"/>
              </a:rPr>
              <a:t>Transfer Payments Q3 </a:t>
            </a:r>
            <a:r>
              <a:rPr lang="en-ZA" altLang="en-US" sz="1800" b="1" dirty="0">
                <a:solidFill>
                  <a:prstClr val="black">
                    <a:lumMod val="85000"/>
                    <a:lumOff val="15000"/>
                  </a:prstClr>
                </a:solidFill>
                <a:latin typeface="Arial" panose="020B0604020202020204" pitchFamily="34" charset="0"/>
                <a:cs typeface="Arial" panose="020B0604020202020204" pitchFamily="34" charset="0"/>
              </a:rPr>
              <a:t>(Continued)</a:t>
            </a:r>
          </a:p>
        </p:txBody>
      </p:sp>
      <p:sp>
        <p:nvSpPr>
          <p:cNvPr id="2" name="Slide Number Placeholder 1">
            <a:extLst>
              <a:ext uri="{FF2B5EF4-FFF2-40B4-BE49-F238E27FC236}">
                <a16:creationId xmlns:a16="http://schemas.microsoft.com/office/drawing/2014/main" xmlns="" id="{D000C72B-3355-41EA-BF44-D7218EF79CD9}"/>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EE89D24C-CD07-413C-84D5-47A9CFFF2C93}" type="slidenum">
              <a:rPr lang="en-US" altLang="en-US" sz="1200">
                <a:solidFill>
                  <a:srgbClr val="898989"/>
                </a:solidFill>
              </a:rPr>
              <a:pPr eaLnBrk="1" hangingPunct="1"/>
              <a:t>28</a:t>
            </a:fld>
            <a:endParaRPr lang="en-US" altLang="en-US" sz="1200">
              <a:solidFill>
                <a:srgbClr val="898989"/>
              </a:solidFill>
            </a:endParaRPr>
          </a:p>
        </p:txBody>
      </p:sp>
      <p:pic>
        <p:nvPicPr>
          <p:cNvPr id="48131" name="Picture 5">
            <a:hlinkClick r:id="rId2" action="ppaction://hlinksldjump"/>
            <a:extLst>
              <a:ext uri="{FF2B5EF4-FFF2-40B4-BE49-F238E27FC236}">
                <a16:creationId xmlns:a16="http://schemas.microsoft.com/office/drawing/2014/main" xmlns="" id="{78B05620-12D9-4648-960A-187B0F42FE10}"/>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18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4" name="Table 3">
            <a:extLst>
              <a:ext uri="{FF2B5EF4-FFF2-40B4-BE49-F238E27FC236}">
                <a16:creationId xmlns:a16="http://schemas.microsoft.com/office/drawing/2014/main" xmlns="" id="{A963AA88-7879-41E2-9B85-565287FB089A}"/>
              </a:ext>
            </a:extLst>
          </p:cNvPr>
          <p:cNvGraphicFramePr>
            <a:graphicFrameLocks noGrp="1"/>
          </p:cNvGraphicFramePr>
          <p:nvPr/>
        </p:nvGraphicFramePr>
        <p:xfrm>
          <a:off x="457200" y="1404938"/>
          <a:ext cx="8251825" cy="4248150"/>
        </p:xfrm>
        <a:graphic>
          <a:graphicData uri="http://schemas.openxmlformats.org/drawingml/2006/table">
            <a:tbl>
              <a:tblPr/>
              <a:tblGrid>
                <a:gridCol w="2408238">
                  <a:extLst>
                    <a:ext uri="{9D8B030D-6E8A-4147-A177-3AD203B41FA5}">
                      <a16:colId xmlns:a16="http://schemas.microsoft.com/office/drawing/2014/main" xmlns="" val="4205140824"/>
                    </a:ext>
                  </a:extLst>
                </a:gridCol>
                <a:gridCol w="1404937">
                  <a:extLst>
                    <a:ext uri="{9D8B030D-6E8A-4147-A177-3AD203B41FA5}">
                      <a16:colId xmlns:a16="http://schemas.microsoft.com/office/drawing/2014/main" xmlns="" val="3831182972"/>
                    </a:ext>
                  </a:extLst>
                </a:gridCol>
                <a:gridCol w="1260475">
                  <a:extLst>
                    <a:ext uri="{9D8B030D-6E8A-4147-A177-3AD203B41FA5}">
                      <a16:colId xmlns:a16="http://schemas.microsoft.com/office/drawing/2014/main" xmlns="" val="2538539132"/>
                    </a:ext>
                  </a:extLst>
                </a:gridCol>
                <a:gridCol w="1003300">
                  <a:extLst>
                    <a:ext uri="{9D8B030D-6E8A-4147-A177-3AD203B41FA5}">
                      <a16:colId xmlns:a16="http://schemas.microsoft.com/office/drawing/2014/main" xmlns="" val="3993804129"/>
                    </a:ext>
                  </a:extLst>
                </a:gridCol>
                <a:gridCol w="1071563">
                  <a:extLst>
                    <a:ext uri="{9D8B030D-6E8A-4147-A177-3AD203B41FA5}">
                      <a16:colId xmlns:a16="http://schemas.microsoft.com/office/drawing/2014/main" xmlns="" val="4085809247"/>
                    </a:ext>
                  </a:extLst>
                </a:gridCol>
                <a:gridCol w="1103312">
                  <a:extLst>
                    <a:ext uri="{9D8B030D-6E8A-4147-A177-3AD203B41FA5}">
                      <a16:colId xmlns:a16="http://schemas.microsoft.com/office/drawing/2014/main" xmlns="" val="2494716272"/>
                    </a:ext>
                  </a:extLst>
                </a:gridCol>
              </a:tblGrid>
              <a:tr h="1100138">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Transfer Payments (R'000)</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5D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Original Budget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5D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Q2 Projected Expenditure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5D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Q2 Actual Expenditure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5D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Available Budget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5D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Variance from Projected expenditure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DE5D2"/>
                    </a:solidFill>
                  </a:tcPr>
                </a:tc>
                <a:extLst>
                  <a:ext uri="{0D108BD9-81ED-4DB2-BD59-A6C34878D82A}">
                    <a16:rowId xmlns:a16="http://schemas.microsoft.com/office/drawing/2014/main" xmlns="" val="3030097732"/>
                  </a:ext>
                </a:extLst>
              </a:tr>
              <a:tr h="29051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Other:</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4CF"/>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p>
                  </a:txBody>
                  <a:tcPr marL="5836" marR="5836" marT="583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4CF"/>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p>
                  </a:txBody>
                  <a:tcPr marL="5836" marR="5836" marT="583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4CF"/>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p>
                  </a:txBody>
                  <a:tcPr marL="5836" marR="5836" marT="583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4CF"/>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p>
                  </a:txBody>
                  <a:tcPr marL="5836" marR="5836" marT="583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4CF"/>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t"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p>
                  </a:txBody>
                  <a:tcPr marL="5836" marR="5836" marT="5835"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4CF"/>
                    </a:solidFill>
                  </a:tcPr>
                </a:tc>
                <a:extLst>
                  <a:ext uri="{0D108BD9-81ED-4DB2-BD59-A6C34878D82A}">
                    <a16:rowId xmlns:a16="http://schemas.microsoft.com/office/drawing/2014/main" xmlns="" val="41589574"/>
                  </a:ext>
                </a:extLst>
              </a:tr>
              <a:tr h="29051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Taxi scrapping</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434 655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284 655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7 316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427 339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277 339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4117223812"/>
                  </a:ext>
                </a:extLst>
              </a:tr>
              <a:tr h="29051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Non Profit Institutions</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2 981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2 981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98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2 883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2 883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1444362081"/>
                  </a:ext>
                </a:extLst>
              </a:tr>
              <a:tr h="29051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South African National Taxi Council</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23 785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13 000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6 000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17 785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7 000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116721359"/>
                  </a:ext>
                </a:extLst>
              </a:tr>
              <a:tr h="29051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Higher Education Institutions</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11 659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5 517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3 475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8 184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2 042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4147377338"/>
                  </a:ext>
                </a:extLst>
              </a:tr>
              <a:tr h="29051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International Organisations</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19 090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17 379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12 099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6 991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5 280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1347983909"/>
                  </a:ext>
                </a:extLst>
              </a:tr>
              <a:tr h="552450">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Leave pay and donations</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210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1 676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FF0000"/>
                          </a:solidFill>
                          <a:effectLst/>
                          <a:latin typeface="Arial" panose="020B0604020202020204" pitchFamily="34" charset="0"/>
                          <a:ea typeface="ＭＳ Ｐゴシック" panose="020B0600070205080204" pitchFamily="34" charset="-128"/>
                        </a:rPr>
                        <a:t>             (1 466)</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FF0000"/>
                          </a:solidFill>
                          <a:effectLst/>
                          <a:latin typeface="Arial" panose="020B0604020202020204" pitchFamily="34" charset="0"/>
                          <a:ea typeface="ＭＳ Ｐゴシック" panose="020B0600070205080204" pitchFamily="34" charset="-128"/>
                        </a:rPr>
                        <a:t>            (1 676)</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19069126"/>
                  </a:ext>
                </a:extLst>
              </a:tr>
              <a:tr h="280988">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Vehicle licences</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11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FF0000"/>
                          </a:solidFill>
                          <a:effectLst/>
                          <a:latin typeface="Arial" panose="020B0604020202020204" pitchFamily="34" charset="0"/>
                          <a:ea typeface="ＭＳ Ｐゴシック" panose="020B0600070205080204" pitchFamily="34" charset="-128"/>
                        </a:rPr>
                        <a:t>                  (11)</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FF0000"/>
                          </a:solidFill>
                          <a:effectLst/>
                          <a:latin typeface="Arial" panose="020B0604020202020204" pitchFamily="34" charset="0"/>
                          <a:ea typeface="ＭＳ Ｐゴシック" panose="020B0600070205080204" pitchFamily="34" charset="-128"/>
                        </a:rPr>
                        <a:t>                 (11)</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515368130"/>
                  </a:ext>
                </a:extLst>
              </a:tr>
              <a:tr h="28416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Sub total</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2EFDA"/>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492 380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2EFDA"/>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323 532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2EFDA"/>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30 675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2EFDA"/>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461 705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2EFDA"/>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292 857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2EFDA"/>
                    </a:solidFill>
                  </a:tcPr>
                </a:tc>
                <a:extLst>
                  <a:ext uri="{0D108BD9-81ED-4DB2-BD59-A6C34878D82A}">
                    <a16:rowId xmlns:a16="http://schemas.microsoft.com/office/drawing/2014/main" xmlns="" val="2440549137"/>
                  </a:ext>
                </a:extLst>
              </a:tr>
              <a:tr h="28416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Total</a:t>
                      </a:r>
                    </a:p>
                  </a:txBody>
                  <a:tcPr marL="5836" marR="5836" marT="5835" marB="0" anchor="ctr" horzOverflow="overflow">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62 740 967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30 173 504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29 590 904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33 150 063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DE9D9"/>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582 600 </a:t>
                      </a:r>
                    </a:p>
                  </a:txBody>
                  <a:tcPr marL="5836" marR="5836" marT="5835"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lnTlToBr>
                      <a:noFill/>
                    </a:lnTlToBr>
                    <a:lnBlToTr>
                      <a:noFill/>
                    </a:lnBlToTr>
                    <a:solidFill>
                      <a:srgbClr val="FDE9D9"/>
                    </a:solidFill>
                  </a:tcPr>
                </a:tc>
                <a:extLst>
                  <a:ext uri="{0D108BD9-81ED-4DB2-BD59-A6C34878D82A}">
                    <a16:rowId xmlns:a16="http://schemas.microsoft.com/office/drawing/2014/main" xmlns="" val="4005353092"/>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574F1036-E8B9-4FCD-AF55-AB3834212BE6}"/>
              </a:ext>
            </a:extLst>
          </p:cNvPr>
          <p:cNvSpPr txBox="1">
            <a:spLocks/>
          </p:cNvSpPr>
          <p:nvPr/>
        </p:nvSpPr>
        <p:spPr>
          <a:xfrm>
            <a:off x="482600" y="304800"/>
            <a:ext cx="8305800" cy="733425"/>
          </a:xfrm>
          <a:prstGeom prst="rect">
            <a:avLst/>
          </a:prstGeom>
          <a:ln>
            <a:noFill/>
          </a:ln>
        </p:spPr>
        <p:style>
          <a:lnRef idx="2">
            <a:schemeClr val="accent6"/>
          </a:lnRef>
          <a:fillRef idx="1">
            <a:schemeClr val="lt1"/>
          </a:fillRef>
          <a:effectRef idx="0">
            <a:schemeClr val="accent6"/>
          </a:effectRef>
          <a:fontRef idx="minor">
            <a:schemeClr val="dk1"/>
          </a:fontRef>
        </p:style>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ZA" altLang="en-US" sz="2400" b="1" dirty="0">
                <a:solidFill>
                  <a:prstClr val="black">
                    <a:lumMod val="85000"/>
                    <a:lumOff val="15000"/>
                  </a:prstClr>
                </a:solidFill>
                <a:latin typeface="Arial" panose="020B0604020202020204" pitchFamily="34" charset="0"/>
                <a:cs typeface="Arial" panose="020B0604020202020204" pitchFamily="34" charset="0"/>
              </a:rPr>
              <a:t>CONDITIONAL GRANTS</a:t>
            </a:r>
          </a:p>
        </p:txBody>
      </p:sp>
      <p:sp>
        <p:nvSpPr>
          <p:cNvPr id="2" name="Slide Number Placeholder 1">
            <a:extLst>
              <a:ext uri="{FF2B5EF4-FFF2-40B4-BE49-F238E27FC236}">
                <a16:creationId xmlns:a16="http://schemas.microsoft.com/office/drawing/2014/main" xmlns="" id="{BFD3FAEF-A43A-43B2-A501-679AC7012A16}"/>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21A58A58-037C-4D8C-85AC-63364A42C7D5}" type="slidenum">
              <a:rPr lang="en-US" altLang="en-US" sz="1200">
                <a:solidFill>
                  <a:srgbClr val="898989"/>
                </a:solidFill>
              </a:rPr>
              <a:pPr eaLnBrk="1" hangingPunct="1"/>
              <a:t>29</a:t>
            </a:fld>
            <a:endParaRPr lang="en-US" altLang="en-US" sz="1200">
              <a:solidFill>
                <a:srgbClr val="898989"/>
              </a:solidFill>
            </a:endParaRPr>
          </a:p>
        </p:txBody>
      </p:sp>
      <p:pic>
        <p:nvPicPr>
          <p:cNvPr id="49155" name="Picture 5">
            <a:hlinkClick r:id="rId2" action="ppaction://hlinksldjump"/>
            <a:extLst>
              <a:ext uri="{FF2B5EF4-FFF2-40B4-BE49-F238E27FC236}">
                <a16:creationId xmlns:a16="http://schemas.microsoft.com/office/drawing/2014/main" xmlns="" id="{85F28488-A410-4FC4-B265-9454CCD401FA}"/>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230188"/>
            <a:ext cx="1981200" cy="7524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3" name="Table 2">
            <a:extLst>
              <a:ext uri="{FF2B5EF4-FFF2-40B4-BE49-F238E27FC236}">
                <a16:creationId xmlns:a16="http://schemas.microsoft.com/office/drawing/2014/main" xmlns="" id="{16C82819-0B9C-4184-A3B5-4FE4C3BDDCC8}"/>
              </a:ext>
            </a:extLst>
          </p:cNvPr>
          <p:cNvGraphicFramePr>
            <a:graphicFrameLocks noGrp="1"/>
          </p:cNvGraphicFramePr>
          <p:nvPr/>
        </p:nvGraphicFramePr>
        <p:xfrm>
          <a:off x="457200" y="1316038"/>
          <a:ext cx="8331200" cy="4259262"/>
        </p:xfrm>
        <a:graphic>
          <a:graphicData uri="http://schemas.openxmlformats.org/drawingml/2006/table">
            <a:tbl>
              <a:tblPr/>
              <a:tblGrid>
                <a:gridCol w="1616075">
                  <a:extLst>
                    <a:ext uri="{9D8B030D-6E8A-4147-A177-3AD203B41FA5}">
                      <a16:colId xmlns:a16="http://schemas.microsoft.com/office/drawing/2014/main" xmlns="" val="3844765462"/>
                    </a:ext>
                  </a:extLst>
                </a:gridCol>
                <a:gridCol w="1287463">
                  <a:extLst>
                    <a:ext uri="{9D8B030D-6E8A-4147-A177-3AD203B41FA5}">
                      <a16:colId xmlns:a16="http://schemas.microsoft.com/office/drawing/2014/main" xmlns="" val="1412636753"/>
                    </a:ext>
                  </a:extLst>
                </a:gridCol>
                <a:gridCol w="1376362">
                  <a:extLst>
                    <a:ext uri="{9D8B030D-6E8A-4147-A177-3AD203B41FA5}">
                      <a16:colId xmlns:a16="http://schemas.microsoft.com/office/drawing/2014/main" xmlns="" val="2279436276"/>
                    </a:ext>
                  </a:extLst>
                </a:gridCol>
                <a:gridCol w="1336675">
                  <a:extLst>
                    <a:ext uri="{9D8B030D-6E8A-4147-A177-3AD203B41FA5}">
                      <a16:colId xmlns:a16="http://schemas.microsoft.com/office/drawing/2014/main" xmlns="" val="32850199"/>
                    </a:ext>
                  </a:extLst>
                </a:gridCol>
                <a:gridCol w="1276350">
                  <a:extLst>
                    <a:ext uri="{9D8B030D-6E8A-4147-A177-3AD203B41FA5}">
                      <a16:colId xmlns:a16="http://schemas.microsoft.com/office/drawing/2014/main" xmlns="" val="1562524796"/>
                    </a:ext>
                  </a:extLst>
                </a:gridCol>
                <a:gridCol w="1438275">
                  <a:extLst>
                    <a:ext uri="{9D8B030D-6E8A-4147-A177-3AD203B41FA5}">
                      <a16:colId xmlns:a16="http://schemas.microsoft.com/office/drawing/2014/main" xmlns="" val="2421836871"/>
                    </a:ext>
                  </a:extLst>
                </a:gridCol>
              </a:tblGrid>
              <a:tr h="123031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PROVINCES</a:t>
                      </a:r>
                    </a:p>
                  </a:txBody>
                  <a:tcPr marL="6959" marR="6959" marT="695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ALLOCATION</a:t>
                      </a:r>
                    </a:p>
                  </a:txBody>
                  <a:tcPr marL="6959" marR="6959" marT="695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TRANSFERRED </a:t>
                      </a:r>
                    </a:p>
                  </a:txBody>
                  <a:tcPr marL="6959" marR="6959" marT="695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SPENT BY THE PROVINCES TO AUGUST 2019</a:t>
                      </a:r>
                    </a:p>
                  </a:txBody>
                  <a:tcPr marL="6959" marR="6959" marT="695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AVAILABLE BUDGET</a:t>
                      </a:r>
                    </a:p>
                  </a:txBody>
                  <a:tcPr marL="6959" marR="6959" marT="695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ctr"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ON TRANSFERRED  EXPENDITURE</a:t>
                      </a:r>
                    </a:p>
                  </a:txBody>
                  <a:tcPr marL="6959" marR="6959" marT="6958"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CE4D6"/>
                    </a:solidFill>
                  </a:tcPr>
                </a:tc>
                <a:extLst>
                  <a:ext uri="{0D108BD9-81ED-4DB2-BD59-A6C34878D82A}">
                    <a16:rowId xmlns:a16="http://schemas.microsoft.com/office/drawing/2014/main" xmlns="" val="297056244"/>
                  </a:ext>
                </a:extLst>
              </a:tr>
              <a:tr h="411163">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R'000</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R'000</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R'000</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R'000</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CE4D6"/>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R'000</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CE4D6"/>
                    </a:solidFill>
                  </a:tcPr>
                </a:tc>
                <a:extLst>
                  <a:ext uri="{0D108BD9-81ED-4DB2-BD59-A6C34878D82A}">
                    <a16:rowId xmlns:a16="http://schemas.microsoft.com/office/drawing/2014/main" xmlns="" val="4129179959"/>
                  </a:ext>
                </a:extLst>
              </a:tr>
              <a:tr h="746125">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Provincial Road Maintenance Grant </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                11 381 665 </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                    6 367 422 </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                   4 042 321 </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                  5 014 243 </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b"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56%</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4050338379"/>
                  </a:ext>
                </a:extLst>
              </a:tr>
              <a:tr h="746125">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Public Transport Operations Grant </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                  6 325 755 </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                    2 575 092 </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                   2 010 946 </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                  3 750 663 </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b"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41%</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4096641813"/>
                  </a:ext>
                </a:extLst>
              </a:tr>
              <a:tr h="746125">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Public Transport Network Grant </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                  6 468 248 </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                    1 063 651 </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                      286 285 </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                  5 404 597 </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b" latinLnBrk="0" hangingPunct="1">
                        <a:lnSpc>
                          <a:spcPct val="100000"/>
                        </a:lnSpc>
                        <a:spcBef>
                          <a:spcPct val="0"/>
                        </a:spcBef>
                        <a:spcAft>
                          <a:spcPct val="0"/>
                        </a:spcAft>
                        <a:buClrTx/>
                        <a:buSzTx/>
                        <a:buFontTx/>
                        <a:buNone/>
                        <a:tabLst/>
                      </a:pPr>
                      <a:r>
                        <a:rPr kumimoji="0" lang="en-ZA" altLang="en-US" sz="1200" b="0"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16%</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188208205"/>
                  </a:ext>
                </a:extLst>
              </a:tr>
              <a:tr h="381000">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Arial" panose="020B0604020202020204" pitchFamily="34" charset="0"/>
                          <a:ea typeface="ＭＳ Ｐゴシック" panose="020B0600070205080204" pitchFamily="34" charset="-128"/>
                        </a:rPr>
                        <a:t> Total </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                24 175 668 </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                  10 006 165 </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                   6 339 552 </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                14 169 503 </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tc>
                  <a: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marL="0" marR="0" lvl="0" indent="0" algn="r" defTabSz="457200" rtl="0" eaLnBrk="1" fontAlgn="b" latinLnBrk="0" hangingPunct="1">
                        <a:lnSpc>
                          <a:spcPct val="100000"/>
                        </a:lnSpc>
                        <a:spcBef>
                          <a:spcPct val="0"/>
                        </a:spcBef>
                        <a:spcAft>
                          <a:spcPct val="0"/>
                        </a:spcAft>
                        <a:buClrTx/>
                        <a:buSzTx/>
                        <a:buFontTx/>
                        <a:buNone/>
                        <a:tabLst/>
                      </a:pPr>
                      <a:r>
                        <a:rPr kumimoji="0" lang="en-ZA" altLang="en-US" sz="1200" b="1" i="0" u="none" strike="noStrike" cap="none" normalizeH="0" baseline="0">
                          <a:ln>
                            <a:noFill/>
                          </a:ln>
                          <a:solidFill>
                            <a:srgbClr val="000000"/>
                          </a:solidFill>
                          <a:effectLst/>
                          <a:latin typeface="Calibri" panose="020F0502020204030204" pitchFamily="34" charset="0"/>
                          <a:ea typeface="ＭＳ Ｐゴシック" panose="020B0600070205080204" pitchFamily="34" charset="-128"/>
                        </a:rPr>
                        <a:t>41%</a:t>
                      </a:r>
                    </a:p>
                  </a:txBody>
                  <a:tcPr marL="6959" marR="6959" marT="6958" marB="0" anchor="b"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xmlns="" val="2640333582"/>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1">
            <a:extLst>
              <a:ext uri="{FF2B5EF4-FFF2-40B4-BE49-F238E27FC236}">
                <a16:creationId xmlns:a16="http://schemas.microsoft.com/office/drawing/2014/main" xmlns="" id="{47762A1A-6BFC-472B-B92D-EF11F1E54DEF}"/>
              </a:ext>
            </a:extLst>
          </p:cNvPr>
          <p:cNvSpPr>
            <a:spLocks noGrp="1"/>
          </p:cNvSpPr>
          <p:nvPr>
            <p:ph idx="1"/>
          </p:nvPr>
        </p:nvSpPr>
        <p:spPr>
          <a:xfrm>
            <a:off x="457200" y="1295400"/>
            <a:ext cx="8229600" cy="4830763"/>
          </a:xfrm>
        </p:spPr>
        <p:txBody>
          <a:bodyPr>
            <a:normAutofit/>
          </a:bodyPr>
          <a:lstStyle/>
          <a:p>
            <a:pPr algn="just" eaLnBrk="1" hangingPunct="1">
              <a:lnSpc>
                <a:spcPct val="80000"/>
              </a:lnSpc>
            </a:pPr>
            <a:endParaRPr lang="en-US" altLang="en-US" sz="1000">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lnSpc>
                <a:spcPct val="140000"/>
              </a:lnSpc>
              <a:spcBef>
                <a:spcPct val="0"/>
              </a:spcBef>
            </a:pPr>
            <a:r>
              <a:rPr lang="en-US" altLang="en-US" sz="2400">
                <a:solidFill>
                  <a:srgbClr val="000000"/>
                </a:solidFill>
                <a:effectLst>
                  <a:outerShdw blurRad="38100" dist="38100" dir="2700000" algn="tl">
                    <a:srgbClr val="C0C0C0"/>
                  </a:outerShdw>
                </a:effectLst>
                <a:latin typeface="Arial" panose="020B0604020202020204" pitchFamily="34" charset="0"/>
                <a:ea typeface="ＭＳ Ｐゴシック" panose="020B0600070205080204" pitchFamily="34" charset="-128"/>
              </a:rPr>
              <a:t>Report focuses on the progress made with the implementation of programmes and projects for the period covering 01 July 2019 – 30 September 2019;</a:t>
            </a:r>
          </a:p>
          <a:p>
            <a:pPr algn="just" eaLnBrk="1" hangingPunct="1">
              <a:lnSpc>
                <a:spcPct val="140000"/>
              </a:lnSpc>
              <a:spcBef>
                <a:spcPct val="0"/>
              </a:spcBef>
            </a:pPr>
            <a:endParaRPr lang="en-US" altLang="en-US" sz="24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lnSpc>
                <a:spcPct val="140000"/>
              </a:lnSpc>
              <a:spcBef>
                <a:spcPct val="0"/>
              </a:spcBef>
            </a:pPr>
            <a:r>
              <a:rPr lang="en-US" altLang="en-US" sz="2400">
                <a:solidFill>
                  <a:srgbClr val="000000"/>
                </a:solidFill>
                <a:effectLst>
                  <a:outerShdw blurRad="38100" dist="38100" dir="2700000" algn="tl">
                    <a:srgbClr val="C0C0C0"/>
                  </a:outerShdw>
                </a:effectLst>
                <a:latin typeface="Arial" panose="020B0604020202020204" pitchFamily="34" charset="0"/>
                <a:ea typeface="ＭＳ Ｐゴシック" panose="020B0600070205080204" pitchFamily="34" charset="-128"/>
              </a:rPr>
              <a:t>Focus of the report is on optimal performance of deliverables in terms of the MTEF 2017/18 – 2019/20;</a:t>
            </a:r>
          </a:p>
          <a:p>
            <a:pPr algn="just" eaLnBrk="1" hangingPunct="1">
              <a:lnSpc>
                <a:spcPct val="140000"/>
              </a:lnSpc>
              <a:spcBef>
                <a:spcPct val="0"/>
              </a:spcBef>
            </a:pPr>
            <a:endParaRPr lang="en-US" altLang="en-US" sz="24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lnSpc>
                <a:spcPct val="140000"/>
              </a:lnSpc>
              <a:spcBef>
                <a:spcPct val="0"/>
              </a:spcBef>
            </a:pPr>
            <a:r>
              <a:rPr lang="en-US" altLang="en-US" sz="2400">
                <a:solidFill>
                  <a:srgbClr val="000000"/>
                </a:solidFill>
                <a:effectLst>
                  <a:outerShdw blurRad="38100" dist="38100" dir="2700000" algn="tl">
                    <a:srgbClr val="C0C0C0"/>
                  </a:outerShdw>
                </a:effectLst>
                <a:latin typeface="Arial" panose="020B0604020202020204" pitchFamily="34" charset="0"/>
                <a:ea typeface="ＭＳ Ｐゴシック" panose="020B0600070205080204" pitchFamily="34" charset="-128"/>
              </a:rPr>
              <a:t>Report is in compliance with relevant statutory requirements.</a:t>
            </a:r>
          </a:p>
          <a:p>
            <a:pPr algn="just" eaLnBrk="1" hangingPunct="1">
              <a:lnSpc>
                <a:spcPct val="130000"/>
              </a:lnSpc>
              <a:spcBef>
                <a:spcPct val="0"/>
              </a:spcBef>
            </a:pPr>
            <a:endParaRPr lang="en-US" altLang="en-US" sz="2400" b="1">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lnSpc>
                <a:spcPct val="130000"/>
              </a:lnSpc>
              <a:spcBef>
                <a:spcPct val="0"/>
              </a:spcBef>
              <a:buFont typeface="Arial" panose="020B0604020202020204" pitchFamily="34" charset="0"/>
              <a:buNone/>
            </a:pPr>
            <a:endParaRPr lang="en-US" altLang="en-US" sz="11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lnSpc>
                <a:spcPct val="130000"/>
              </a:lnSpc>
              <a:buFontTx/>
              <a:buNone/>
            </a:pPr>
            <a:endParaRPr lang="en-US" altLang="en-US" sz="1500">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130000"/>
              </a:lnSpc>
              <a:buFontTx/>
              <a:buNone/>
            </a:pPr>
            <a:endParaRPr lang="en-US" altLang="en-US" sz="1500">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80000"/>
              </a:lnSpc>
            </a:pPr>
            <a:endParaRPr lang="en-US" altLang="en-US" sz="1500">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80000"/>
              </a:lnSpc>
            </a:pPr>
            <a:endParaRPr lang="en-US" altLang="en-US" sz="1500">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80000"/>
              </a:lnSpc>
              <a:buFontTx/>
              <a:buNone/>
            </a:pPr>
            <a:endParaRPr lang="en-US" altLang="en-US" sz="1500">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80000"/>
              </a:lnSpc>
              <a:buFontTx/>
              <a:buNone/>
            </a:pPr>
            <a:endParaRPr lang="en-US" altLang="en-US" sz="1500">
              <a:latin typeface="Arial" panose="020B0604020202020204" pitchFamily="34" charset="0"/>
              <a:ea typeface="ＭＳ Ｐゴシック" panose="020B0600070205080204" pitchFamily="34" charset="-128"/>
              <a:cs typeface="Arial" panose="020B0604020202020204" pitchFamily="34" charset="0"/>
            </a:endParaRPr>
          </a:p>
        </p:txBody>
      </p:sp>
      <p:sp>
        <p:nvSpPr>
          <p:cNvPr id="18434" name="Title 2">
            <a:extLst>
              <a:ext uri="{FF2B5EF4-FFF2-40B4-BE49-F238E27FC236}">
                <a16:creationId xmlns:a16="http://schemas.microsoft.com/office/drawing/2014/main" xmlns="" id="{3B2043FE-4A9F-4C37-B680-B8678D8994E5}"/>
              </a:ext>
            </a:extLst>
          </p:cNvPr>
          <p:cNvSpPr>
            <a:spLocks noGrp="1"/>
          </p:cNvSpPr>
          <p:nvPr>
            <p:ph type="title"/>
          </p:nvPr>
        </p:nvSpPr>
        <p:spPr>
          <a:xfrm>
            <a:off x="457200" y="152400"/>
            <a:ext cx="6324600" cy="914400"/>
          </a:xfrm>
        </p:spPr>
        <p:txBody>
          <a:bodyPr/>
          <a:lstStyle/>
          <a:p>
            <a:pPr algn="l" eaLnBrk="1" hangingPunct="1"/>
            <a:r>
              <a:rPr lang="en-US" altLang="en-US" sz="3200" b="1">
                <a:solidFill>
                  <a:srgbClr val="000000"/>
                </a:solidFill>
                <a:latin typeface="Arial" panose="020B0604020202020204" pitchFamily="34" charset="0"/>
                <a:ea typeface="ＭＳ Ｐゴシック" panose="020B0600070205080204" pitchFamily="34" charset="-128"/>
              </a:rPr>
              <a:t>Overview</a:t>
            </a:r>
            <a:endParaRPr lang="en-US" altLang="en-US" sz="3200" b="1">
              <a:latin typeface="Arial" panose="020B0604020202020204" pitchFamily="34" charset="0"/>
              <a:ea typeface="ＭＳ Ｐゴシック" panose="020B0600070205080204" pitchFamily="34" charset="-128"/>
            </a:endParaRPr>
          </a:p>
        </p:txBody>
      </p:sp>
      <p:pic>
        <p:nvPicPr>
          <p:cNvPr id="18435" name="Picture 5">
            <a:hlinkClick r:id="rId2" action="ppaction://hlinksldjump"/>
            <a:extLst>
              <a:ext uri="{FF2B5EF4-FFF2-40B4-BE49-F238E27FC236}">
                <a16:creationId xmlns:a16="http://schemas.microsoft.com/office/drawing/2014/main" xmlns="" id="{0DE15BFD-20C0-4DF4-B499-BC11DC3070FF}"/>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18436" name="Picture 5">
            <a:extLst>
              <a:ext uri="{FF2B5EF4-FFF2-40B4-BE49-F238E27FC236}">
                <a16:creationId xmlns:a16="http://schemas.microsoft.com/office/drawing/2014/main" xmlns="" id="{93BF075A-A78D-4D8D-A570-339D284C9A2E}"/>
              </a:ext>
            </a:extLst>
          </p:cNvPr>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620000" y="6075363"/>
            <a:ext cx="809625" cy="631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437" name="Slide Number Placeholder 2">
            <a:extLst>
              <a:ext uri="{FF2B5EF4-FFF2-40B4-BE49-F238E27FC236}">
                <a16:creationId xmlns:a16="http://schemas.microsoft.com/office/drawing/2014/main" xmlns="" id="{5E4BEEE8-ECE8-44FA-9F30-AE331D740858}"/>
              </a:ext>
            </a:extLst>
          </p:cNvPr>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43B72085-714B-4341-9A15-87AD6381C179}" type="slidenum">
              <a:rPr lang="en-US" altLang="en-US" sz="1200">
                <a:solidFill>
                  <a:srgbClr val="898989"/>
                </a:solidFill>
              </a:rPr>
              <a:pPr eaLnBrk="1" hangingPunct="1"/>
              <a:t>3</a:t>
            </a:fld>
            <a:endParaRPr lang="en-US" altLang="en-US" sz="1200">
              <a:solidFill>
                <a:srgbClr val="898989"/>
              </a:solidFill>
            </a:endParaRP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3">
            <a:extLst>
              <a:ext uri="{FF2B5EF4-FFF2-40B4-BE49-F238E27FC236}">
                <a16:creationId xmlns:a16="http://schemas.microsoft.com/office/drawing/2014/main" xmlns="" id="{79FC4B2A-A8CD-4784-A438-DB163550E4FA}"/>
              </a:ext>
            </a:extLst>
          </p:cNvPr>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463550"/>
            <a:ext cx="8985250" cy="63452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xmlns="" id="{2C0B79DC-8E3D-4AE0-856E-17036BB28446}"/>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37AEC2BD-4D07-462F-9A1E-AB3304B98F6E}" type="slidenum">
              <a:rPr lang="en-US" altLang="en-US" sz="1200">
                <a:solidFill>
                  <a:srgbClr val="898989"/>
                </a:solidFill>
              </a:rPr>
              <a:pPr eaLnBrk="1" hangingPunct="1"/>
              <a:t>30</a:t>
            </a:fld>
            <a:endParaRPr lang="en-US" altLang="en-US" sz="1200">
              <a:solidFill>
                <a:srgbClr val="898989"/>
              </a:solidFill>
            </a:endParaRPr>
          </a:p>
        </p:txBody>
      </p:sp>
      <p:sp>
        <p:nvSpPr>
          <p:cNvPr id="50179" name="Rectangle 2">
            <a:extLst>
              <a:ext uri="{FF2B5EF4-FFF2-40B4-BE49-F238E27FC236}">
                <a16:creationId xmlns:a16="http://schemas.microsoft.com/office/drawing/2014/main" xmlns="" id="{0D6FD7B2-B3A5-435E-BB06-0FB13C2F6ADB}"/>
              </a:ext>
            </a:extLst>
          </p:cNvPr>
          <p:cNvSpPr>
            <a:spLocks noChangeArrowheads="1"/>
          </p:cNvSpPr>
          <p:nvPr/>
        </p:nvSpPr>
        <p:spPr bwMode="auto">
          <a:xfrm>
            <a:off x="3124200" y="2895600"/>
            <a:ext cx="3613150" cy="91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r>
              <a:rPr lang="en-GB" altLang="en-US" sz="5400" b="1">
                <a:latin typeface="Arial" panose="020B0604020202020204" pitchFamily="34" charset="0"/>
              </a:rPr>
              <a:t>Thank you</a:t>
            </a:r>
            <a:endParaRPr lang="en-US" altLang="en-US" sz="5400" b="1">
              <a:latin typeface="Arial" panose="020B0604020202020204" pitchFamily="34" charset="0"/>
            </a:endParaRPr>
          </a:p>
        </p:txBody>
      </p:sp>
      <p:pic>
        <p:nvPicPr>
          <p:cNvPr id="50180" name="Picture 5">
            <a:extLst>
              <a:ext uri="{FF2B5EF4-FFF2-40B4-BE49-F238E27FC236}">
                <a16:creationId xmlns:a16="http://schemas.microsoft.com/office/drawing/2014/main" xmlns="" id="{1E548114-615B-4603-A2FB-8F9AF648927D}"/>
              </a:ext>
            </a:extLst>
          </p:cNvPr>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7467600" y="5994400"/>
            <a:ext cx="806450" cy="727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1">
            <a:extLst>
              <a:ext uri="{FF2B5EF4-FFF2-40B4-BE49-F238E27FC236}">
                <a16:creationId xmlns:a16="http://schemas.microsoft.com/office/drawing/2014/main" xmlns="" id="{477DCEA7-636A-4807-9F1C-2DC2D4DF53BC}"/>
              </a:ext>
            </a:extLst>
          </p:cNvPr>
          <p:cNvSpPr>
            <a:spLocks noGrp="1"/>
          </p:cNvSpPr>
          <p:nvPr>
            <p:ph idx="1"/>
          </p:nvPr>
        </p:nvSpPr>
        <p:spPr>
          <a:xfrm>
            <a:off x="457200" y="1295400"/>
            <a:ext cx="8229600" cy="4830763"/>
          </a:xfrm>
        </p:spPr>
        <p:txBody>
          <a:bodyPr rtlCol="0">
            <a:normAutofit/>
          </a:bodyPr>
          <a:lstStyle/>
          <a:p>
            <a:pPr algn="just" eaLnBrk="1" fontAlgn="auto" hangingPunct="1">
              <a:spcAft>
                <a:spcPts val="0"/>
              </a:spcAft>
              <a:buFont typeface="Arial"/>
              <a:buChar char="•"/>
              <a:defRPr/>
            </a:pPr>
            <a:endParaRPr lang="en-US" sz="2000" dirty="0"/>
          </a:p>
          <a:p>
            <a:pPr algn="just" eaLnBrk="1" fontAlgn="auto" hangingPunct="1">
              <a:lnSpc>
                <a:spcPct val="150000"/>
              </a:lnSpc>
              <a:spcBef>
                <a:spcPts val="0"/>
              </a:spcBef>
              <a:spcAft>
                <a:spcPts val="0"/>
              </a:spcAft>
              <a:buFont typeface="Arial"/>
              <a:buChar char="•"/>
              <a:defRPr/>
            </a:pPr>
            <a:r>
              <a:rPr lang="en-US" sz="2400" dirty="0">
                <a:solidFill>
                  <a:srgbClr val="000000"/>
                </a:solidFill>
                <a:latin typeface="Arial"/>
                <a:cs typeface="Arial"/>
              </a:rPr>
              <a:t>Number of Planned Targets: 26</a:t>
            </a:r>
            <a:endParaRPr lang="en-US" sz="2400" b="1" dirty="0">
              <a:solidFill>
                <a:srgbClr val="000000"/>
              </a:solidFill>
              <a:latin typeface="Arial"/>
              <a:cs typeface="Arial"/>
            </a:endParaRPr>
          </a:p>
          <a:p>
            <a:pPr algn="just" eaLnBrk="1" fontAlgn="auto" hangingPunct="1">
              <a:lnSpc>
                <a:spcPct val="150000"/>
              </a:lnSpc>
              <a:spcBef>
                <a:spcPts val="0"/>
              </a:spcBef>
              <a:spcAft>
                <a:spcPts val="0"/>
              </a:spcAft>
              <a:buFontTx/>
              <a:buNone/>
              <a:defRPr/>
            </a:pPr>
            <a:endParaRPr lang="en-US" sz="1600" dirty="0">
              <a:solidFill>
                <a:srgbClr val="000000"/>
              </a:solidFill>
              <a:latin typeface="Arial"/>
              <a:cs typeface="Arial"/>
            </a:endParaRPr>
          </a:p>
          <a:p>
            <a:pPr algn="just" eaLnBrk="1" fontAlgn="auto" hangingPunct="1">
              <a:lnSpc>
                <a:spcPct val="150000"/>
              </a:lnSpc>
              <a:spcBef>
                <a:spcPts val="0"/>
              </a:spcBef>
              <a:spcAft>
                <a:spcPts val="0"/>
              </a:spcAft>
              <a:buFont typeface="Arial"/>
              <a:buChar char="•"/>
              <a:defRPr/>
            </a:pPr>
            <a:r>
              <a:rPr lang="en-US" sz="2400" dirty="0">
                <a:solidFill>
                  <a:srgbClr val="000000"/>
                </a:solidFill>
                <a:latin typeface="Arial"/>
                <a:cs typeface="Arial"/>
              </a:rPr>
              <a:t>Number of Targets Achieved: 23		</a:t>
            </a:r>
            <a:endParaRPr lang="en-US" sz="2400" b="1" dirty="0">
              <a:solidFill>
                <a:srgbClr val="000000"/>
              </a:solidFill>
              <a:latin typeface="Arial"/>
              <a:cs typeface="Arial"/>
            </a:endParaRPr>
          </a:p>
          <a:p>
            <a:pPr algn="just" eaLnBrk="1" fontAlgn="auto" hangingPunct="1">
              <a:lnSpc>
                <a:spcPct val="150000"/>
              </a:lnSpc>
              <a:spcBef>
                <a:spcPts val="0"/>
              </a:spcBef>
              <a:spcAft>
                <a:spcPts val="0"/>
              </a:spcAft>
              <a:buFontTx/>
              <a:buNone/>
              <a:defRPr/>
            </a:pPr>
            <a:endParaRPr lang="en-US" sz="1600" dirty="0">
              <a:solidFill>
                <a:srgbClr val="000000"/>
              </a:solidFill>
              <a:latin typeface="Arial"/>
              <a:cs typeface="Arial"/>
            </a:endParaRPr>
          </a:p>
          <a:p>
            <a:pPr algn="just" eaLnBrk="1" fontAlgn="auto" hangingPunct="1">
              <a:lnSpc>
                <a:spcPct val="150000"/>
              </a:lnSpc>
              <a:spcBef>
                <a:spcPts val="0"/>
              </a:spcBef>
              <a:spcAft>
                <a:spcPts val="0"/>
              </a:spcAft>
              <a:buFont typeface="Arial"/>
              <a:buChar char="•"/>
              <a:defRPr/>
            </a:pPr>
            <a:r>
              <a:rPr lang="en-US" sz="2400" dirty="0">
                <a:solidFill>
                  <a:srgbClr val="000000"/>
                </a:solidFill>
                <a:latin typeface="Arial"/>
                <a:cs typeface="Arial"/>
              </a:rPr>
              <a:t>Number of Targets Not Achieved: 03	</a:t>
            </a:r>
            <a:endParaRPr lang="en-US" sz="2400" b="1" dirty="0">
              <a:solidFill>
                <a:srgbClr val="000000"/>
              </a:solidFill>
              <a:latin typeface="Arial"/>
              <a:cs typeface="Arial"/>
            </a:endParaRPr>
          </a:p>
          <a:p>
            <a:pPr marL="0" indent="0" algn="just" eaLnBrk="1" fontAlgn="auto" hangingPunct="1">
              <a:lnSpc>
                <a:spcPct val="150000"/>
              </a:lnSpc>
              <a:spcBef>
                <a:spcPts val="0"/>
              </a:spcBef>
              <a:spcAft>
                <a:spcPts val="0"/>
              </a:spcAft>
              <a:buFont typeface="Arial"/>
              <a:buNone/>
              <a:defRPr/>
            </a:pPr>
            <a:endParaRPr lang="en-US" sz="2400" dirty="0">
              <a:solidFill>
                <a:srgbClr val="000000"/>
              </a:solidFill>
              <a:latin typeface="Arial"/>
              <a:cs typeface="Arial"/>
            </a:endParaRPr>
          </a:p>
          <a:p>
            <a:pPr algn="just" eaLnBrk="1" fontAlgn="auto" hangingPunct="1">
              <a:lnSpc>
                <a:spcPct val="150000"/>
              </a:lnSpc>
              <a:spcBef>
                <a:spcPts val="0"/>
              </a:spcBef>
              <a:spcAft>
                <a:spcPts val="0"/>
              </a:spcAft>
              <a:buFont typeface="Arial"/>
              <a:buChar char="•"/>
              <a:defRPr/>
            </a:pPr>
            <a:r>
              <a:rPr lang="en-US" sz="2400" dirty="0">
                <a:solidFill>
                  <a:srgbClr val="000000"/>
                </a:solidFill>
                <a:latin typeface="Arial"/>
                <a:cs typeface="Arial"/>
              </a:rPr>
              <a:t>Overall Percentage: </a:t>
            </a:r>
            <a:r>
              <a:rPr lang="en-US" sz="2400" b="1" dirty="0">
                <a:solidFill>
                  <a:srgbClr val="000000"/>
                </a:solidFill>
                <a:latin typeface="Arial"/>
                <a:cs typeface="Arial"/>
              </a:rPr>
              <a:t>88%</a:t>
            </a:r>
            <a:r>
              <a:rPr lang="en-US" sz="2400" dirty="0">
                <a:solidFill>
                  <a:srgbClr val="000000"/>
                </a:solidFill>
                <a:latin typeface="Arial"/>
                <a:cs typeface="Arial"/>
              </a:rPr>
              <a:t>		</a:t>
            </a:r>
            <a:endParaRPr lang="en-US" sz="2400" b="1" dirty="0">
              <a:solidFill>
                <a:srgbClr val="000000"/>
              </a:solidFill>
              <a:latin typeface="Arial"/>
              <a:cs typeface="Arial"/>
            </a:endParaRPr>
          </a:p>
          <a:p>
            <a:pPr marL="0" indent="0" algn="just" eaLnBrk="1" fontAlgn="auto" hangingPunct="1">
              <a:lnSpc>
                <a:spcPct val="150000"/>
              </a:lnSpc>
              <a:spcAft>
                <a:spcPts val="0"/>
              </a:spcAft>
              <a:buFontTx/>
              <a:buNone/>
              <a:defRPr/>
            </a:pPr>
            <a:endParaRPr lang="en-US" dirty="0"/>
          </a:p>
          <a:p>
            <a:pPr marL="107950" indent="0" eaLnBrk="1" fontAlgn="auto" hangingPunct="1">
              <a:lnSpc>
                <a:spcPct val="150000"/>
              </a:lnSpc>
              <a:spcAft>
                <a:spcPts val="0"/>
              </a:spcAft>
              <a:buFontTx/>
              <a:buNone/>
              <a:defRPr/>
            </a:pPr>
            <a:endParaRPr lang="en-US" dirty="0"/>
          </a:p>
          <a:p>
            <a:pPr marL="107950" indent="0" eaLnBrk="1" fontAlgn="auto" hangingPunct="1">
              <a:spcAft>
                <a:spcPts val="0"/>
              </a:spcAft>
              <a:buFont typeface="Arial"/>
              <a:buChar char="•"/>
              <a:defRPr/>
            </a:pPr>
            <a:endParaRPr lang="en-US" dirty="0"/>
          </a:p>
          <a:p>
            <a:pPr marL="107950" indent="0" eaLnBrk="1" fontAlgn="auto" hangingPunct="1">
              <a:spcAft>
                <a:spcPts val="0"/>
              </a:spcAft>
              <a:buFont typeface="Arial"/>
              <a:buChar char="•"/>
              <a:defRPr/>
            </a:pPr>
            <a:endParaRPr lang="en-US" dirty="0"/>
          </a:p>
          <a:p>
            <a:pPr marL="107950" indent="0" eaLnBrk="1" fontAlgn="auto" hangingPunct="1">
              <a:spcAft>
                <a:spcPts val="0"/>
              </a:spcAft>
              <a:buFontTx/>
              <a:buNone/>
              <a:defRPr/>
            </a:pPr>
            <a:endParaRPr lang="en-US" dirty="0"/>
          </a:p>
          <a:p>
            <a:pPr marL="107950" indent="0" eaLnBrk="1" fontAlgn="auto" hangingPunct="1">
              <a:spcAft>
                <a:spcPts val="0"/>
              </a:spcAft>
              <a:buFontTx/>
              <a:buNone/>
              <a:defRPr/>
            </a:pPr>
            <a:endParaRPr lang="en-US" dirty="0"/>
          </a:p>
        </p:txBody>
      </p:sp>
      <p:sp>
        <p:nvSpPr>
          <p:cNvPr id="19458" name="Title 2">
            <a:extLst>
              <a:ext uri="{FF2B5EF4-FFF2-40B4-BE49-F238E27FC236}">
                <a16:creationId xmlns:a16="http://schemas.microsoft.com/office/drawing/2014/main" xmlns="" id="{00F239EF-E80D-42EE-852D-8F189FA32F0C}"/>
              </a:ext>
            </a:extLst>
          </p:cNvPr>
          <p:cNvSpPr>
            <a:spLocks noGrp="1"/>
          </p:cNvSpPr>
          <p:nvPr>
            <p:ph type="title"/>
          </p:nvPr>
        </p:nvSpPr>
        <p:spPr>
          <a:xfrm>
            <a:off x="457200" y="152400"/>
            <a:ext cx="6324600" cy="914400"/>
          </a:xfrm>
        </p:spPr>
        <p:txBody>
          <a:bodyPr/>
          <a:lstStyle/>
          <a:p>
            <a:pPr algn="l" eaLnBrk="1" hangingPunct="1"/>
            <a:r>
              <a:rPr lang="en-US" altLang="en-US" sz="3200" b="1">
                <a:latin typeface="Arial" panose="020B0604020202020204" pitchFamily="34" charset="0"/>
                <a:ea typeface="ＭＳ Ｐゴシック" panose="020B0600070205080204" pitchFamily="34" charset="-128"/>
              </a:rPr>
              <a:t>Quarter 02 Overall Performance</a:t>
            </a:r>
          </a:p>
        </p:txBody>
      </p:sp>
      <p:pic>
        <p:nvPicPr>
          <p:cNvPr id="19459" name="Picture 5">
            <a:hlinkClick r:id="rId2" action="ppaction://hlinksldjump"/>
            <a:extLst>
              <a:ext uri="{FF2B5EF4-FFF2-40B4-BE49-F238E27FC236}">
                <a16:creationId xmlns:a16="http://schemas.microsoft.com/office/drawing/2014/main" xmlns="" id="{21BACE7C-5010-4D8C-AC49-6A637BC8D943}"/>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19460" name="Picture 5">
            <a:extLst>
              <a:ext uri="{FF2B5EF4-FFF2-40B4-BE49-F238E27FC236}">
                <a16:creationId xmlns:a16="http://schemas.microsoft.com/office/drawing/2014/main" xmlns="" id="{D6E6C828-450E-40A7-BCB5-F403C8F84725}"/>
              </a:ext>
            </a:extLst>
          </p:cNvPr>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499350" y="5926138"/>
            <a:ext cx="809625" cy="757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xmlns="" id="{A4D5486B-64F4-4D4F-833E-32214024C3B5}"/>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62F5FF05-8AE1-489A-A561-2DD4E0950201}" type="slidenum">
              <a:rPr lang="en-US" altLang="en-US" sz="1200">
                <a:solidFill>
                  <a:srgbClr val="898989"/>
                </a:solidFill>
              </a:rPr>
              <a:pPr eaLnBrk="1" hangingPunct="1"/>
              <a:t>4</a:t>
            </a:fld>
            <a:endParaRPr lang="en-US" altLang="en-US" sz="1200">
              <a:solidFill>
                <a:srgbClr val="898989"/>
              </a:solidFill>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a:extLst>
              <a:ext uri="{FF2B5EF4-FFF2-40B4-BE49-F238E27FC236}">
                <a16:creationId xmlns:a16="http://schemas.microsoft.com/office/drawing/2014/main" xmlns="" id="{DE2A0649-457E-419E-B7DD-9D48E4E7E924}"/>
              </a:ext>
            </a:extLst>
          </p:cNvPr>
          <p:cNvSpPr>
            <a:spLocks noGrp="1"/>
          </p:cNvSpPr>
          <p:nvPr>
            <p:ph idx="1"/>
          </p:nvPr>
        </p:nvSpPr>
        <p:spPr>
          <a:xfrm>
            <a:off x="457200" y="1295400"/>
            <a:ext cx="8229600" cy="4830763"/>
          </a:xfrm>
        </p:spPr>
        <p:txBody>
          <a:bodyPr rtlCol="0">
            <a:normAutofit/>
          </a:bodyPr>
          <a:lstStyle/>
          <a:p>
            <a:pPr eaLnBrk="1" fontAlgn="auto" hangingPunct="1">
              <a:spcAft>
                <a:spcPts val="0"/>
              </a:spcAft>
              <a:buFontTx/>
              <a:buNone/>
              <a:defRPr/>
            </a:pPr>
            <a:endParaRPr lang="en-US" sz="2400" dirty="0"/>
          </a:p>
          <a:p>
            <a:pPr marL="107950" indent="0" eaLnBrk="1" fontAlgn="auto" hangingPunct="1">
              <a:spcAft>
                <a:spcPts val="0"/>
              </a:spcAft>
              <a:buFont typeface="Arial"/>
              <a:buChar char="•"/>
              <a:defRPr/>
            </a:pPr>
            <a:endParaRPr lang="en-US" dirty="0">
              <a:ea typeface="ＭＳ Ｐゴシック" pitchFamily="34" charset="-128"/>
            </a:endParaRPr>
          </a:p>
        </p:txBody>
      </p:sp>
      <p:sp>
        <p:nvSpPr>
          <p:cNvPr id="20482" name="Title 2">
            <a:extLst>
              <a:ext uri="{FF2B5EF4-FFF2-40B4-BE49-F238E27FC236}">
                <a16:creationId xmlns:a16="http://schemas.microsoft.com/office/drawing/2014/main" xmlns="" id="{18684293-A8D8-47D4-BB34-66FC1E818299}"/>
              </a:ext>
            </a:extLst>
          </p:cNvPr>
          <p:cNvSpPr>
            <a:spLocks noGrp="1"/>
          </p:cNvSpPr>
          <p:nvPr>
            <p:ph type="title"/>
          </p:nvPr>
        </p:nvSpPr>
        <p:spPr>
          <a:xfrm>
            <a:off x="228600" y="109538"/>
            <a:ext cx="6553200" cy="957262"/>
          </a:xfrm>
        </p:spPr>
        <p:txBody>
          <a:bodyPr rtlCol="0">
            <a:normAutofit fontScale="90000"/>
          </a:bodyPr>
          <a:lstStyle/>
          <a:p>
            <a:pPr algn="l" eaLnBrk="1" fontAlgn="auto" hangingPunct="1">
              <a:spcAft>
                <a:spcPts val="0"/>
              </a:spcAft>
              <a:defRPr/>
            </a:pPr>
            <a:r>
              <a:rPr lang="en-US" sz="3200" b="1" dirty="0">
                <a:latin typeface="Arial" charset="0"/>
                <a:ea typeface="MS PGothic" charset="0"/>
                <a:cs typeface="+mj-cs"/>
              </a:rPr>
              <a:t>Quarter 02 Analysis Per Programme</a:t>
            </a:r>
          </a:p>
        </p:txBody>
      </p:sp>
      <p:pic>
        <p:nvPicPr>
          <p:cNvPr id="20483" name="Picture 5">
            <a:hlinkClick r:id="rId3" action="ppaction://hlinksldjump"/>
            <a:extLst>
              <a:ext uri="{FF2B5EF4-FFF2-40B4-BE49-F238E27FC236}">
                <a16:creationId xmlns:a16="http://schemas.microsoft.com/office/drawing/2014/main" xmlns="" id="{AE4B5F69-E7F7-4758-9046-9DDDCA26AAFD}"/>
              </a:ext>
            </a:extLst>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6" name="Table 5">
            <a:extLst>
              <a:ext uri="{FF2B5EF4-FFF2-40B4-BE49-F238E27FC236}">
                <a16:creationId xmlns:a16="http://schemas.microsoft.com/office/drawing/2014/main" xmlns="" id="{7452C576-E6E9-4E2E-89B1-36C95166B730}"/>
              </a:ext>
            </a:extLst>
          </p:cNvPr>
          <p:cNvGraphicFramePr>
            <a:graphicFrameLocks noGrp="1"/>
          </p:cNvGraphicFramePr>
          <p:nvPr/>
        </p:nvGraphicFramePr>
        <p:xfrm>
          <a:off x="228600" y="1316038"/>
          <a:ext cx="8534401" cy="4810126"/>
        </p:xfrm>
        <a:graphic>
          <a:graphicData uri="http://schemas.openxmlformats.org/drawingml/2006/table">
            <a:tbl>
              <a:tblPr firstRow="1" bandRow="1">
                <a:tableStyleId>{5C22544A-7EE6-4342-B048-85BDC9FD1C3A}</a:tableStyleId>
              </a:tblPr>
              <a:tblGrid>
                <a:gridCol w="2156937">
                  <a:extLst>
                    <a:ext uri="{9D8B030D-6E8A-4147-A177-3AD203B41FA5}">
                      <a16:colId xmlns:a16="http://schemas.microsoft.com/office/drawing/2014/main" xmlns="" val="20000"/>
                    </a:ext>
                  </a:extLst>
                </a:gridCol>
                <a:gridCol w="1314685">
                  <a:extLst>
                    <a:ext uri="{9D8B030D-6E8A-4147-A177-3AD203B41FA5}">
                      <a16:colId xmlns:a16="http://schemas.microsoft.com/office/drawing/2014/main" xmlns="" val="20001"/>
                    </a:ext>
                  </a:extLst>
                </a:gridCol>
                <a:gridCol w="1687593">
                  <a:extLst>
                    <a:ext uri="{9D8B030D-6E8A-4147-A177-3AD203B41FA5}">
                      <a16:colId xmlns:a16="http://schemas.microsoft.com/office/drawing/2014/main" xmlns="" val="20002"/>
                    </a:ext>
                  </a:extLst>
                </a:gridCol>
                <a:gridCol w="1687593">
                  <a:extLst>
                    <a:ext uri="{9D8B030D-6E8A-4147-A177-3AD203B41FA5}">
                      <a16:colId xmlns:a16="http://schemas.microsoft.com/office/drawing/2014/main" xmlns="" val="20003"/>
                    </a:ext>
                  </a:extLst>
                </a:gridCol>
                <a:gridCol w="1687593">
                  <a:extLst>
                    <a:ext uri="{9D8B030D-6E8A-4147-A177-3AD203B41FA5}">
                      <a16:colId xmlns:a16="http://schemas.microsoft.com/office/drawing/2014/main" xmlns="" val="20004"/>
                    </a:ext>
                  </a:extLst>
                </a:gridCol>
              </a:tblGrid>
              <a:tr h="668218">
                <a:tc>
                  <a:txBody>
                    <a:bodyPr/>
                    <a:lstStyle/>
                    <a:p>
                      <a:pPr marL="0" marR="0" algn="ctr">
                        <a:lnSpc>
                          <a:spcPct val="100000"/>
                        </a:lnSpc>
                        <a:spcBef>
                          <a:spcPts val="0"/>
                        </a:spcBef>
                        <a:spcAft>
                          <a:spcPts val="0"/>
                        </a:spcAft>
                      </a:pPr>
                      <a:r>
                        <a:rPr lang="en-ZA" sz="1400" b="1" dirty="0">
                          <a:solidFill>
                            <a:srgbClr val="000000"/>
                          </a:solidFill>
                          <a:latin typeface="Arial"/>
                          <a:ea typeface="Times New Roman"/>
                          <a:cs typeface="Times New Roman"/>
                        </a:rPr>
                        <a:t>PROGRAMME</a:t>
                      </a:r>
                      <a:endParaRPr lang="en-US" sz="1400" dirty="0">
                        <a:latin typeface="Calibri"/>
                        <a:ea typeface="Calibri"/>
                        <a:cs typeface="Times New Roman"/>
                      </a:endParaRPr>
                    </a:p>
                  </a:txBody>
                  <a:tcPr marL="68580" marR="68580" marT="0" marB="0" anchor="ctr"/>
                </a:tc>
                <a:tc>
                  <a:txBody>
                    <a:bodyPr/>
                    <a:lstStyle/>
                    <a:p>
                      <a:pPr marL="0" marR="0" algn="ctr">
                        <a:lnSpc>
                          <a:spcPct val="100000"/>
                        </a:lnSpc>
                        <a:spcBef>
                          <a:spcPts val="0"/>
                        </a:spcBef>
                        <a:spcAft>
                          <a:spcPts val="0"/>
                        </a:spcAft>
                      </a:pPr>
                      <a:r>
                        <a:rPr lang="en-ZA" sz="1400" b="1" dirty="0">
                          <a:solidFill>
                            <a:srgbClr val="000000"/>
                          </a:solidFill>
                          <a:latin typeface="Arial"/>
                          <a:ea typeface="Times New Roman"/>
                          <a:cs typeface="Times New Roman"/>
                        </a:rPr>
                        <a:t>TOTAL NUMBER OF Q2</a:t>
                      </a:r>
                      <a:r>
                        <a:rPr lang="en-ZA" sz="1400" b="1" baseline="0" dirty="0">
                          <a:solidFill>
                            <a:srgbClr val="000000"/>
                          </a:solidFill>
                          <a:latin typeface="Arial"/>
                          <a:ea typeface="Times New Roman"/>
                          <a:cs typeface="Times New Roman"/>
                        </a:rPr>
                        <a:t> </a:t>
                      </a:r>
                      <a:r>
                        <a:rPr lang="en-ZA" sz="1400" b="1" dirty="0">
                          <a:solidFill>
                            <a:srgbClr val="000000"/>
                          </a:solidFill>
                          <a:latin typeface="Arial"/>
                          <a:ea typeface="Times New Roman"/>
                          <a:cs typeface="Times New Roman"/>
                        </a:rPr>
                        <a:t>TARGETS</a:t>
                      </a:r>
                      <a:endParaRPr lang="en-US" sz="1400" dirty="0">
                        <a:latin typeface="Calibri"/>
                        <a:ea typeface="Calibri"/>
                        <a:cs typeface="Times New Roman"/>
                      </a:endParaRPr>
                    </a:p>
                  </a:txBody>
                  <a:tcPr marL="68580" marR="68580" marT="0" marB="0" anchor="ctr"/>
                </a:tc>
                <a:tc>
                  <a:txBody>
                    <a:bodyPr/>
                    <a:lstStyle/>
                    <a:p>
                      <a:pPr marL="0" marR="0" algn="ctr">
                        <a:lnSpc>
                          <a:spcPct val="100000"/>
                        </a:lnSpc>
                        <a:spcBef>
                          <a:spcPts val="0"/>
                        </a:spcBef>
                        <a:spcAft>
                          <a:spcPts val="0"/>
                        </a:spcAft>
                      </a:pPr>
                      <a:r>
                        <a:rPr lang="en-ZA" sz="1400" b="1" dirty="0">
                          <a:solidFill>
                            <a:srgbClr val="000000"/>
                          </a:solidFill>
                          <a:latin typeface="Arial"/>
                          <a:ea typeface="Times New Roman"/>
                          <a:cs typeface="Times New Roman"/>
                        </a:rPr>
                        <a:t>NUMBER OF TARGETS ACHIEVED</a:t>
                      </a:r>
                      <a:endParaRPr lang="en-US" sz="1400" dirty="0">
                        <a:latin typeface="Calibri"/>
                        <a:ea typeface="Calibri"/>
                        <a:cs typeface="Times New Roman"/>
                      </a:endParaRPr>
                    </a:p>
                  </a:txBody>
                  <a:tcPr marL="68580" marR="68580" marT="0" marB="0" anchor="ctr"/>
                </a:tc>
                <a:tc>
                  <a:txBody>
                    <a:bodyPr/>
                    <a:lstStyle/>
                    <a:p>
                      <a:pPr marL="0" marR="0" algn="ctr">
                        <a:lnSpc>
                          <a:spcPct val="100000"/>
                        </a:lnSpc>
                        <a:spcBef>
                          <a:spcPts val="0"/>
                        </a:spcBef>
                        <a:spcAft>
                          <a:spcPts val="0"/>
                        </a:spcAft>
                      </a:pPr>
                      <a:r>
                        <a:rPr lang="en-ZA" sz="1400" b="1" dirty="0">
                          <a:solidFill>
                            <a:srgbClr val="000000"/>
                          </a:solidFill>
                          <a:latin typeface="Arial"/>
                          <a:ea typeface="Times New Roman"/>
                          <a:cs typeface="Times New Roman"/>
                        </a:rPr>
                        <a:t>NUMBER OF TARGETS NOT ACHIEVED</a:t>
                      </a:r>
                      <a:endParaRPr lang="en-US" sz="1400" dirty="0">
                        <a:latin typeface="Calibri"/>
                        <a:ea typeface="Calibri"/>
                        <a:cs typeface="Times New Roman"/>
                      </a:endParaRPr>
                    </a:p>
                  </a:txBody>
                  <a:tcPr marL="68580" marR="68580" marT="0" marB="0" anchor="ctr"/>
                </a:tc>
                <a:tc>
                  <a:txBody>
                    <a:bodyPr/>
                    <a:lstStyle/>
                    <a:p>
                      <a:pPr marL="0" marR="0" algn="ctr">
                        <a:lnSpc>
                          <a:spcPct val="100000"/>
                        </a:lnSpc>
                        <a:spcBef>
                          <a:spcPts val="0"/>
                        </a:spcBef>
                        <a:spcAft>
                          <a:spcPts val="0"/>
                        </a:spcAft>
                      </a:pPr>
                      <a:r>
                        <a:rPr lang="en-ZA" sz="1400" b="1" dirty="0">
                          <a:solidFill>
                            <a:srgbClr val="000000"/>
                          </a:solidFill>
                          <a:latin typeface="Arial"/>
                          <a:ea typeface="Times New Roman"/>
                          <a:cs typeface="Times New Roman"/>
                        </a:rPr>
                        <a:t>PERFORMANCE LEVEL</a:t>
                      </a:r>
                      <a:endParaRPr lang="en-US" sz="1400" dirty="0">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658797">
                <a:tc>
                  <a:txBody>
                    <a:bodyPr/>
                    <a:lstStyle/>
                    <a:p>
                      <a:pPr marL="0" marR="0">
                        <a:lnSpc>
                          <a:spcPct val="100000"/>
                        </a:lnSpc>
                        <a:spcBef>
                          <a:spcPts val="0"/>
                        </a:spcBef>
                        <a:spcAft>
                          <a:spcPts val="0"/>
                        </a:spcAft>
                      </a:pPr>
                      <a:r>
                        <a:rPr lang="en-ZA" sz="1600" dirty="0">
                          <a:solidFill>
                            <a:srgbClr val="000000"/>
                          </a:solidFill>
                          <a:latin typeface="Arial"/>
                          <a:ea typeface="Times New Roman"/>
                          <a:cs typeface="Times New Roman"/>
                        </a:rPr>
                        <a:t>ADMINISTRATION (ODG, COO, CFO)</a:t>
                      </a:r>
                      <a:endParaRPr lang="en-US" sz="16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4</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dirty="0">
                          <a:solidFill>
                            <a:srgbClr val="008000"/>
                          </a:solidFill>
                          <a:effectLst/>
                          <a:latin typeface="Arial" panose="020B0604020202020204" pitchFamily="34" charset="0"/>
                          <a:ea typeface="Calibri" panose="020F0502020204030204" pitchFamily="34" charset="0"/>
                          <a:cs typeface="Times New Roman" panose="02020603050405020304" pitchFamily="18" charset="0"/>
                        </a:rPr>
                        <a:t>4</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1"/>
                  </a:ext>
                </a:extLst>
              </a:tr>
              <a:tr h="768451">
                <a:tc>
                  <a:txBody>
                    <a:bodyPr/>
                    <a:lstStyle/>
                    <a:p>
                      <a:pPr marL="0" marR="0">
                        <a:lnSpc>
                          <a:spcPct val="100000"/>
                        </a:lnSpc>
                        <a:spcBef>
                          <a:spcPts val="0"/>
                        </a:spcBef>
                        <a:spcAft>
                          <a:spcPts val="0"/>
                        </a:spcAft>
                      </a:pPr>
                      <a:r>
                        <a:rPr lang="en-ZA" sz="1600" dirty="0">
                          <a:solidFill>
                            <a:srgbClr val="000000"/>
                          </a:solidFill>
                          <a:latin typeface="Arial"/>
                          <a:ea typeface="Times New Roman"/>
                          <a:cs typeface="Times New Roman"/>
                        </a:rPr>
                        <a:t>INTEGRATED TRANSPORT PLANNING</a:t>
                      </a:r>
                      <a:endParaRPr lang="en-US" sz="16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a:solidFill>
                            <a:schemeClr val="tx2"/>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dirty="0">
                          <a:solidFill>
                            <a:srgbClr val="008000"/>
                          </a:solidFill>
                          <a:effectLst/>
                          <a:latin typeface="Arial" panose="020B0604020202020204" pitchFamily="34" charset="0"/>
                          <a:ea typeface="Times New Roman" panose="02020603050405020304" pitchFamily="18" charset="0"/>
                          <a:cs typeface="Times New Roman" panose="02020603050405020304" pitchFamily="18" charset="0"/>
                        </a:rPr>
                        <a:t>4</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2"/>
                  </a:ext>
                </a:extLst>
              </a:tr>
              <a:tr h="432463">
                <a:tc>
                  <a:txBody>
                    <a:bodyPr/>
                    <a:lstStyle/>
                    <a:p>
                      <a:pPr marL="0" marR="0">
                        <a:lnSpc>
                          <a:spcPct val="100000"/>
                        </a:lnSpc>
                        <a:spcBef>
                          <a:spcPts val="0"/>
                        </a:spcBef>
                        <a:spcAft>
                          <a:spcPts val="0"/>
                        </a:spcAft>
                      </a:pPr>
                      <a:r>
                        <a:rPr lang="en-ZA" sz="1600" dirty="0">
                          <a:solidFill>
                            <a:srgbClr val="000000"/>
                          </a:solidFill>
                          <a:latin typeface="Arial"/>
                          <a:ea typeface="Times New Roman"/>
                          <a:cs typeface="Times New Roman"/>
                        </a:rPr>
                        <a:t>RAIL TRANSPORT</a:t>
                      </a:r>
                      <a:endParaRPr lang="en-US" sz="16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2</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dirty="0">
                          <a:solidFill>
                            <a:srgbClr val="008000"/>
                          </a:solidFill>
                          <a:effectLst/>
                          <a:latin typeface="Arial" panose="020B0604020202020204" pitchFamily="34" charset="0"/>
                          <a:ea typeface="Calibri" panose="020F0502020204030204" pitchFamily="34" charset="0"/>
                          <a:cs typeface="Times New Roman" panose="02020603050405020304" pitchFamily="18" charset="0"/>
                        </a:rPr>
                        <a:t>2</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3"/>
                  </a:ext>
                </a:extLst>
              </a:tr>
              <a:tr h="432463">
                <a:tc>
                  <a:txBody>
                    <a:bodyPr/>
                    <a:lstStyle/>
                    <a:p>
                      <a:pPr marL="0" marR="0">
                        <a:lnSpc>
                          <a:spcPct val="100000"/>
                        </a:lnSpc>
                        <a:spcBef>
                          <a:spcPts val="0"/>
                        </a:spcBef>
                        <a:spcAft>
                          <a:spcPts val="0"/>
                        </a:spcAft>
                      </a:pPr>
                      <a:r>
                        <a:rPr lang="en-ZA" sz="1600" dirty="0">
                          <a:solidFill>
                            <a:srgbClr val="000000"/>
                          </a:solidFill>
                          <a:latin typeface="Arial"/>
                          <a:ea typeface="Times New Roman"/>
                          <a:cs typeface="Times New Roman"/>
                        </a:rPr>
                        <a:t>ROAD TRANSPORT</a:t>
                      </a:r>
                      <a:endParaRPr lang="en-US" sz="16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5</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dirty="0">
                          <a:solidFill>
                            <a:srgbClr val="008000"/>
                          </a:solidFill>
                          <a:effectLst/>
                          <a:latin typeface="Arial" panose="020B0604020202020204" pitchFamily="34" charset="0"/>
                          <a:ea typeface="Calibri" panose="020F0502020204030204" pitchFamily="34" charset="0"/>
                          <a:cs typeface="Times New Roman" panose="02020603050405020304" pitchFamily="18" charset="0"/>
                        </a:rPr>
                        <a:t>5</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4"/>
                  </a:ext>
                </a:extLst>
              </a:tr>
              <a:tr h="469232">
                <a:tc>
                  <a:txBody>
                    <a:bodyPr/>
                    <a:lstStyle/>
                    <a:p>
                      <a:pPr marL="0" marR="0">
                        <a:lnSpc>
                          <a:spcPct val="100000"/>
                        </a:lnSpc>
                        <a:spcBef>
                          <a:spcPts val="0"/>
                        </a:spcBef>
                        <a:spcAft>
                          <a:spcPts val="0"/>
                        </a:spcAft>
                      </a:pPr>
                      <a:r>
                        <a:rPr lang="en-ZA" sz="1600" dirty="0">
                          <a:solidFill>
                            <a:srgbClr val="000000"/>
                          </a:solidFill>
                          <a:latin typeface="Arial"/>
                          <a:ea typeface="Times New Roman"/>
                          <a:cs typeface="Times New Roman"/>
                        </a:rPr>
                        <a:t>CIVIL AVIATION</a:t>
                      </a:r>
                      <a:endParaRPr lang="en-US" sz="16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3</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dirty="0">
                          <a:solidFill>
                            <a:srgbClr val="008000"/>
                          </a:solidFill>
                          <a:effectLst/>
                          <a:latin typeface="Arial" panose="020B0604020202020204" pitchFamily="34" charset="0"/>
                          <a:ea typeface="Times New Roman" panose="02020603050405020304" pitchFamily="18" charset="0"/>
                          <a:cs typeface="Times New Roman" panose="02020603050405020304" pitchFamily="18" charset="0"/>
                        </a:rPr>
                        <a:t>2</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1</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67%</a:t>
                      </a:r>
                      <a:endParaRPr lang="en-ZA" sz="16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5"/>
                  </a:ext>
                </a:extLst>
              </a:tr>
              <a:tr h="536874">
                <a:tc>
                  <a:txBody>
                    <a:bodyPr/>
                    <a:lstStyle/>
                    <a:p>
                      <a:pPr marL="0" marR="0">
                        <a:lnSpc>
                          <a:spcPct val="100000"/>
                        </a:lnSpc>
                        <a:spcBef>
                          <a:spcPts val="0"/>
                        </a:spcBef>
                        <a:spcAft>
                          <a:spcPts val="0"/>
                        </a:spcAft>
                      </a:pPr>
                      <a:r>
                        <a:rPr lang="en-ZA" sz="1600" dirty="0">
                          <a:solidFill>
                            <a:srgbClr val="000000"/>
                          </a:solidFill>
                          <a:latin typeface="Arial"/>
                          <a:ea typeface="Times New Roman"/>
                          <a:cs typeface="Times New Roman"/>
                        </a:rPr>
                        <a:t>MARITIME TRANSPORT</a:t>
                      </a:r>
                      <a:endParaRPr lang="en-US" sz="16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5</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dirty="0">
                          <a:solidFill>
                            <a:srgbClr val="008000"/>
                          </a:solidFill>
                          <a:effectLst/>
                          <a:latin typeface="Arial" panose="020B0604020202020204" pitchFamily="34" charset="0"/>
                          <a:ea typeface="Calibri" panose="020F0502020204030204" pitchFamily="34" charset="0"/>
                          <a:cs typeface="Times New Roman" panose="02020603050405020304" pitchFamily="18" charset="0"/>
                        </a:rPr>
                        <a:t>4</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1</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80%</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6"/>
                  </a:ext>
                </a:extLst>
              </a:tr>
              <a:tr h="536874">
                <a:tc>
                  <a:txBody>
                    <a:bodyPr/>
                    <a:lstStyle/>
                    <a:p>
                      <a:pPr marL="0" marR="0">
                        <a:lnSpc>
                          <a:spcPct val="100000"/>
                        </a:lnSpc>
                        <a:spcBef>
                          <a:spcPts val="0"/>
                        </a:spcBef>
                        <a:spcAft>
                          <a:spcPts val="0"/>
                        </a:spcAft>
                      </a:pPr>
                      <a:r>
                        <a:rPr lang="en-ZA" sz="1600" dirty="0">
                          <a:solidFill>
                            <a:srgbClr val="000000"/>
                          </a:solidFill>
                          <a:latin typeface="Arial"/>
                          <a:ea typeface="Times New Roman"/>
                          <a:cs typeface="Times New Roman"/>
                        </a:rPr>
                        <a:t>PUBLIC TRANSPORT</a:t>
                      </a:r>
                      <a:endParaRPr lang="en-US" sz="16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ZA" sz="1600"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3</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dirty="0">
                          <a:solidFill>
                            <a:srgbClr val="008000"/>
                          </a:solidFill>
                          <a:effectLst/>
                          <a:latin typeface="Arial" panose="020B0604020202020204" pitchFamily="34" charset="0"/>
                          <a:ea typeface="Calibri" panose="020F0502020204030204" pitchFamily="34" charset="0"/>
                          <a:cs typeface="Times New Roman" panose="02020603050405020304" pitchFamily="18" charset="0"/>
                        </a:rPr>
                        <a:t>2</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1</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67%</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7"/>
                  </a:ext>
                </a:extLst>
              </a:tr>
              <a:tr h="306754">
                <a:tc>
                  <a:txBody>
                    <a:bodyPr/>
                    <a:lstStyle/>
                    <a:p>
                      <a:pPr marL="0" marR="0">
                        <a:lnSpc>
                          <a:spcPct val="100000"/>
                        </a:lnSpc>
                        <a:spcBef>
                          <a:spcPts val="0"/>
                        </a:spcBef>
                        <a:spcAft>
                          <a:spcPts val="0"/>
                        </a:spcAft>
                      </a:pPr>
                      <a:r>
                        <a:rPr lang="en-ZA" sz="1600" b="1" dirty="0">
                          <a:solidFill>
                            <a:srgbClr val="000000"/>
                          </a:solidFill>
                          <a:latin typeface="Arial"/>
                          <a:ea typeface="Times New Roman"/>
                          <a:cs typeface="Times New Roman"/>
                        </a:rPr>
                        <a:t>TOTAL </a:t>
                      </a:r>
                      <a:endParaRPr lang="en-US" sz="16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1000"/>
                        </a:spcAft>
                      </a:pPr>
                      <a:r>
                        <a:rPr lang="en-ZA" sz="1600" b="1" dirty="0">
                          <a:solidFill>
                            <a:schemeClr val="tx2"/>
                          </a:solidFill>
                          <a:effectLst/>
                          <a:latin typeface="Arial" panose="020B0604020202020204" pitchFamily="34" charset="0"/>
                          <a:ea typeface="Calibri" panose="020F0502020204030204" pitchFamily="34" charset="0"/>
                          <a:cs typeface="Times New Roman" panose="02020603050405020304" pitchFamily="18" charset="0"/>
                        </a:rPr>
                        <a:t>26</a:t>
                      </a:r>
                      <a:endParaRPr lang="en-US" sz="16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b="1" dirty="0">
                          <a:solidFill>
                            <a:srgbClr val="008000"/>
                          </a:solidFill>
                          <a:effectLst/>
                          <a:latin typeface="Arial" panose="020B0604020202020204" pitchFamily="34" charset="0"/>
                          <a:ea typeface="Times New Roman" panose="02020603050405020304" pitchFamily="18" charset="0"/>
                          <a:cs typeface="Times New Roman" panose="02020603050405020304" pitchFamily="18" charset="0"/>
                        </a:rPr>
                        <a:t>23</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b="1"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3</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88%</a:t>
                      </a:r>
                      <a:endParaRPr lang="en-ZA"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10008"/>
                  </a:ext>
                </a:extLst>
              </a:tr>
            </a:tbl>
          </a:graphicData>
        </a:graphic>
      </p:graphicFrame>
      <p:pic>
        <p:nvPicPr>
          <p:cNvPr id="20546" name="Picture 15">
            <a:extLst>
              <a:ext uri="{FF2B5EF4-FFF2-40B4-BE49-F238E27FC236}">
                <a16:creationId xmlns:a16="http://schemas.microsoft.com/office/drawing/2014/main" xmlns="" id="{E85FA248-A405-481A-8F5F-8074E17352A6}"/>
              </a:ext>
            </a:extLst>
          </p:cNvPr>
          <p:cNvPicPr>
            <a:picLocks noChangeAspect="1"/>
          </p:cNvPicPr>
          <p:nvPr/>
        </p:nvPicPr>
        <p:blipFill>
          <a:blip r:embed="rId5">
            <a:extLst>
              <a:ext uri="{28A0092B-C50C-407E-A947-70E740481C1C}">
                <a14:useLocalDpi xmlns:a14="http://schemas.microsoft.com/office/drawing/2010/main" xmlns="" val="0"/>
              </a:ext>
            </a:extLst>
          </a:blip>
          <a:srcRect/>
          <a:stretch>
            <a:fillRect/>
          </a:stretch>
        </p:blipFill>
        <p:spPr bwMode="auto">
          <a:xfrm>
            <a:off x="7620000" y="6132513"/>
            <a:ext cx="720725" cy="566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xmlns="" id="{5C127F5E-45EA-4A4F-97BE-B6C800C7485C}"/>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F9E93F88-BFB8-4A9B-B8DB-7523BDF95675}" type="slidenum">
              <a:rPr lang="en-US" altLang="en-US" sz="1200">
                <a:solidFill>
                  <a:srgbClr val="898989"/>
                </a:solidFill>
              </a:rPr>
              <a:pPr eaLnBrk="1" hangingPunct="1"/>
              <a:t>5</a:t>
            </a:fld>
            <a:endParaRPr lang="en-US" altLang="en-US" sz="1200">
              <a:solidFill>
                <a:srgbClr val="898989"/>
              </a:solidFill>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a:extLst>
              <a:ext uri="{FF2B5EF4-FFF2-40B4-BE49-F238E27FC236}">
                <a16:creationId xmlns:a16="http://schemas.microsoft.com/office/drawing/2014/main" xmlns="" id="{E4CD0477-F9B3-4E9F-95CF-5D840ABCA96A}"/>
              </a:ext>
            </a:extLst>
          </p:cNvPr>
          <p:cNvSpPr>
            <a:spLocks noGrp="1"/>
          </p:cNvSpPr>
          <p:nvPr>
            <p:ph idx="1"/>
          </p:nvPr>
        </p:nvSpPr>
        <p:spPr>
          <a:xfrm>
            <a:off x="457200" y="1295400"/>
            <a:ext cx="8229600" cy="4830763"/>
          </a:xfrm>
        </p:spPr>
        <p:txBody>
          <a:bodyPr rtlCol="0">
            <a:normAutofit/>
          </a:bodyPr>
          <a:lstStyle/>
          <a:p>
            <a:pPr eaLnBrk="1" fontAlgn="auto" hangingPunct="1">
              <a:spcAft>
                <a:spcPts val="0"/>
              </a:spcAft>
              <a:buFontTx/>
              <a:buNone/>
              <a:defRPr/>
            </a:pPr>
            <a:endParaRPr lang="en-US" sz="2400" dirty="0"/>
          </a:p>
          <a:p>
            <a:pPr marL="107950" indent="0" eaLnBrk="1" fontAlgn="auto" hangingPunct="1">
              <a:spcAft>
                <a:spcPts val="0"/>
              </a:spcAft>
              <a:buFont typeface="Arial"/>
              <a:buChar char="•"/>
              <a:defRPr/>
            </a:pPr>
            <a:endParaRPr lang="en-US" dirty="0">
              <a:ea typeface="ＭＳ Ｐゴシック" pitchFamily="34" charset="-128"/>
            </a:endParaRPr>
          </a:p>
        </p:txBody>
      </p:sp>
      <p:sp>
        <p:nvSpPr>
          <p:cNvPr id="20482" name="Title 2">
            <a:extLst>
              <a:ext uri="{FF2B5EF4-FFF2-40B4-BE49-F238E27FC236}">
                <a16:creationId xmlns:a16="http://schemas.microsoft.com/office/drawing/2014/main" xmlns="" id="{A71F5B44-134E-4EB9-9D7B-EC8EA96F7C1D}"/>
              </a:ext>
            </a:extLst>
          </p:cNvPr>
          <p:cNvSpPr>
            <a:spLocks noGrp="1"/>
          </p:cNvSpPr>
          <p:nvPr>
            <p:ph type="title"/>
          </p:nvPr>
        </p:nvSpPr>
        <p:spPr>
          <a:xfrm>
            <a:off x="233363" y="119063"/>
            <a:ext cx="6791325" cy="957262"/>
          </a:xfrm>
        </p:spPr>
        <p:txBody>
          <a:bodyPr rtlCol="0">
            <a:noAutofit/>
          </a:bodyPr>
          <a:lstStyle/>
          <a:p>
            <a:pPr algn="l" eaLnBrk="1" fontAlgn="auto" hangingPunct="1">
              <a:spcAft>
                <a:spcPts val="0"/>
              </a:spcAft>
              <a:defRPr/>
            </a:pPr>
            <a:r>
              <a:rPr lang="en-US" altLang="en-US" sz="2600" b="1" kern="0" dirty="0">
                <a:solidFill>
                  <a:srgbClr val="000000"/>
                </a:solidFill>
                <a:latin typeface="Arial"/>
                <a:ea typeface="MS PGothic" pitchFamily="34" charset="-128"/>
                <a:cs typeface="+mj-cs"/>
              </a:rPr>
              <a:t>DoT Comparative Analysis: </a:t>
            </a:r>
            <a:br>
              <a:rPr lang="en-US" altLang="en-US" sz="2600" b="1" kern="0" dirty="0">
                <a:solidFill>
                  <a:srgbClr val="000000"/>
                </a:solidFill>
                <a:latin typeface="Arial"/>
                <a:ea typeface="MS PGothic" pitchFamily="34" charset="-128"/>
                <a:cs typeface="+mj-cs"/>
              </a:rPr>
            </a:br>
            <a:r>
              <a:rPr lang="en-US" altLang="en-US" sz="2600" b="1" kern="0" dirty="0">
                <a:solidFill>
                  <a:srgbClr val="000000"/>
                </a:solidFill>
                <a:latin typeface="Arial"/>
                <a:ea typeface="MS PGothic" pitchFamily="34" charset="-128"/>
                <a:cs typeface="+mj-cs"/>
              </a:rPr>
              <a:t>Performance per Programme per Quarter</a:t>
            </a:r>
            <a:endParaRPr lang="en-US" sz="2600" b="1" dirty="0">
              <a:latin typeface="Arial" charset="0"/>
              <a:ea typeface="MS PGothic" charset="0"/>
              <a:cs typeface="+mj-cs"/>
            </a:endParaRPr>
          </a:p>
        </p:txBody>
      </p:sp>
      <p:pic>
        <p:nvPicPr>
          <p:cNvPr id="22531" name="Picture 5">
            <a:hlinkClick r:id="rId3" action="ppaction://hlinksldjump"/>
            <a:extLst>
              <a:ext uri="{FF2B5EF4-FFF2-40B4-BE49-F238E27FC236}">
                <a16:creationId xmlns:a16="http://schemas.microsoft.com/office/drawing/2014/main" xmlns="" id="{F3D11ED0-5920-434B-810B-C8E58DE1ACCA}"/>
              </a:ext>
            </a:extLst>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880225" y="32385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6" name="Table 5">
            <a:extLst>
              <a:ext uri="{FF2B5EF4-FFF2-40B4-BE49-F238E27FC236}">
                <a16:creationId xmlns:a16="http://schemas.microsoft.com/office/drawing/2014/main" xmlns="" id="{1083E3F4-89DC-4484-AEEE-DBE82C8273C7}"/>
              </a:ext>
            </a:extLst>
          </p:cNvPr>
          <p:cNvGraphicFramePr>
            <a:graphicFrameLocks noGrp="1"/>
          </p:cNvGraphicFramePr>
          <p:nvPr/>
        </p:nvGraphicFramePr>
        <p:xfrm>
          <a:off x="457200" y="1316038"/>
          <a:ext cx="8404226" cy="4395786"/>
        </p:xfrm>
        <a:graphic>
          <a:graphicData uri="http://schemas.openxmlformats.org/drawingml/2006/table">
            <a:tbl>
              <a:tblPr firstRow="1" bandRow="1">
                <a:tableStyleId>{5C22544A-7EE6-4342-B048-85BDC9FD1C3A}</a:tableStyleId>
              </a:tblPr>
              <a:tblGrid>
                <a:gridCol w="3423171">
                  <a:extLst>
                    <a:ext uri="{9D8B030D-6E8A-4147-A177-3AD203B41FA5}">
                      <a16:colId xmlns:a16="http://schemas.microsoft.com/office/drawing/2014/main" xmlns="" val="20000"/>
                    </a:ext>
                  </a:extLst>
                </a:gridCol>
                <a:gridCol w="2361293">
                  <a:extLst>
                    <a:ext uri="{9D8B030D-6E8A-4147-A177-3AD203B41FA5}">
                      <a16:colId xmlns:a16="http://schemas.microsoft.com/office/drawing/2014/main" xmlns="" val="20001"/>
                    </a:ext>
                  </a:extLst>
                </a:gridCol>
                <a:gridCol w="2619762">
                  <a:extLst>
                    <a:ext uri="{9D8B030D-6E8A-4147-A177-3AD203B41FA5}">
                      <a16:colId xmlns:a16="http://schemas.microsoft.com/office/drawing/2014/main" xmlns="" val="20002"/>
                    </a:ext>
                  </a:extLst>
                </a:gridCol>
              </a:tblGrid>
              <a:tr h="634175">
                <a:tc>
                  <a:txBody>
                    <a:bodyPr/>
                    <a:lstStyle/>
                    <a:p>
                      <a:r>
                        <a:rPr lang="en-US" sz="1800" dirty="0">
                          <a:solidFill>
                            <a:srgbClr val="000000"/>
                          </a:solidFill>
                          <a:latin typeface="Arial" panose="020B0604020202020204" pitchFamily="34" charset="0"/>
                          <a:cs typeface="Arial" panose="020B0604020202020204" pitchFamily="34" charset="0"/>
                        </a:rPr>
                        <a:t>PROGRAMME</a:t>
                      </a:r>
                    </a:p>
                  </a:txBody>
                  <a:tcPr marL="91446" marR="91446" marT="45742" marB="45742"/>
                </a:tc>
                <a:tc>
                  <a:txBody>
                    <a:bodyPr/>
                    <a:lstStyle/>
                    <a:p>
                      <a:pPr algn="ctr"/>
                      <a:r>
                        <a:rPr lang="en-US" sz="1800" dirty="0">
                          <a:solidFill>
                            <a:srgbClr val="000000"/>
                          </a:solidFill>
                          <a:latin typeface="Arial" panose="020B0604020202020204" pitchFamily="34" charset="0"/>
                          <a:cs typeface="Arial" panose="020B0604020202020204" pitchFamily="34" charset="0"/>
                        </a:rPr>
                        <a:t>QUARTER 1</a:t>
                      </a:r>
                    </a:p>
                  </a:txBody>
                  <a:tcPr marL="91446" marR="91446" marT="45742" marB="45742"/>
                </a:tc>
                <a:tc>
                  <a:txBody>
                    <a:bodyPr/>
                    <a:lstStyle/>
                    <a:p>
                      <a:pPr algn="ctr"/>
                      <a:r>
                        <a:rPr lang="en-US" sz="1800" dirty="0">
                          <a:solidFill>
                            <a:srgbClr val="000000"/>
                          </a:solidFill>
                          <a:latin typeface="Arial" panose="020B0604020202020204" pitchFamily="34" charset="0"/>
                          <a:cs typeface="Arial" panose="020B0604020202020204" pitchFamily="34" charset="0"/>
                        </a:rPr>
                        <a:t>QUARTER</a:t>
                      </a:r>
                      <a:r>
                        <a:rPr lang="en-US" sz="1800" baseline="0" dirty="0">
                          <a:solidFill>
                            <a:srgbClr val="000000"/>
                          </a:solidFill>
                          <a:latin typeface="Arial" panose="020B0604020202020204" pitchFamily="34" charset="0"/>
                          <a:cs typeface="Arial" panose="020B0604020202020204" pitchFamily="34" charset="0"/>
                        </a:rPr>
                        <a:t> 2</a:t>
                      </a:r>
                      <a:endParaRPr lang="en-US" sz="1800" dirty="0">
                        <a:solidFill>
                          <a:srgbClr val="000000"/>
                        </a:solidFill>
                        <a:latin typeface="Arial" panose="020B0604020202020204" pitchFamily="34" charset="0"/>
                        <a:cs typeface="Arial" panose="020B0604020202020204" pitchFamily="34" charset="0"/>
                      </a:endParaRPr>
                    </a:p>
                  </a:txBody>
                  <a:tcPr marL="91446" marR="91446" marT="45742" marB="45742"/>
                </a:tc>
                <a:extLst>
                  <a:ext uri="{0D108BD9-81ED-4DB2-BD59-A6C34878D82A}">
                    <a16:rowId xmlns:a16="http://schemas.microsoft.com/office/drawing/2014/main" xmlns="" val="10000"/>
                  </a:ext>
                </a:extLst>
              </a:tr>
              <a:tr h="411196">
                <a:tc>
                  <a:txBody>
                    <a:bodyPr/>
                    <a:lstStyle/>
                    <a:p>
                      <a:r>
                        <a:rPr lang="en-US" sz="1800" b="1" dirty="0">
                          <a:solidFill>
                            <a:srgbClr val="000000"/>
                          </a:solidFill>
                          <a:latin typeface="Arial" panose="020B0604020202020204" pitchFamily="34" charset="0"/>
                          <a:cs typeface="Arial" panose="020B0604020202020204" pitchFamily="34" charset="0"/>
                        </a:rPr>
                        <a:t>1. Administration</a:t>
                      </a:r>
                    </a:p>
                  </a:txBody>
                  <a:tcPr marL="91446" marR="91446" marT="45742" marB="45742"/>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anchor="ctr"/>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6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anchor="ctr"/>
                </a:tc>
                <a:extLst>
                  <a:ext uri="{0D108BD9-81ED-4DB2-BD59-A6C34878D82A}">
                    <a16:rowId xmlns:a16="http://schemas.microsoft.com/office/drawing/2014/main" xmlns="" val="10001"/>
                  </a:ext>
                </a:extLst>
              </a:tr>
              <a:tr h="729301">
                <a:tc>
                  <a:txBody>
                    <a:bodyPr/>
                    <a:lstStyle/>
                    <a:p>
                      <a:pPr marL="233363" indent="-233363"/>
                      <a:r>
                        <a:rPr lang="en-US" sz="1800" b="1" dirty="0">
                          <a:solidFill>
                            <a:srgbClr val="000000"/>
                          </a:solidFill>
                          <a:latin typeface="Arial" panose="020B0604020202020204" pitchFamily="34" charset="0"/>
                          <a:cs typeface="Arial" panose="020B0604020202020204" pitchFamily="34" charset="0"/>
                        </a:rPr>
                        <a:t>2. Integrated</a:t>
                      </a:r>
                      <a:r>
                        <a:rPr lang="en-US" sz="1800" b="1" baseline="0" dirty="0">
                          <a:solidFill>
                            <a:srgbClr val="000000"/>
                          </a:solidFill>
                          <a:latin typeface="Arial" panose="020B0604020202020204" pitchFamily="34" charset="0"/>
                          <a:cs typeface="Arial" panose="020B0604020202020204" pitchFamily="34" charset="0"/>
                        </a:rPr>
                        <a:t> </a:t>
                      </a:r>
                      <a:r>
                        <a:rPr lang="en-US" sz="1800" b="1" dirty="0">
                          <a:solidFill>
                            <a:srgbClr val="000000"/>
                          </a:solidFill>
                          <a:latin typeface="Arial" panose="020B0604020202020204" pitchFamily="34" charset="0"/>
                          <a:cs typeface="Arial" panose="020B0604020202020204" pitchFamily="34" charset="0"/>
                        </a:rPr>
                        <a:t>Transport            Planning</a:t>
                      </a:r>
                    </a:p>
                  </a:txBody>
                  <a:tcPr marL="91446" marR="91446" marT="45742" marB="45742"/>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100%</a:t>
                      </a:r>
                      <a:endParaRPr lang="en-ZA"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anchor="ctr"/>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6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anchor="ctr"/>
                </a:tc>
                <a:extLst>
                  <a:ext uri="{0D108BD9-81ED-4DB2-BD59-A6C34878D82A}">
                    <a16:rowId xmlns:a16="http://schemas.microsoft.com/office/drawing/2014/main" xmlns="" val="10002"/>
                  </a:ext>
                </a:extLst>
              </a:tr>
              <a:tr h="410430">
                <a:tc>
                  <a:txBody>
                    <a:bodyPr/>
                    <a:lstStyle/>
                    <a:p>
                      <a:r>
                        <a:rPr lang="en-US" sz="1800" b="1" dirty="0">
                          <a:solidFill>
                            <a:srgbClr val="000000"/>
                          </a:solidFill>
                          <a:latin typeface="Arial" panose="020B0604020202020204" pitchFamily="34" charset="0"/>
                          <a:cs typeface="Arial" panose="020B0604020202020204" pitchFamily="34" charset="0"/>
                        </a:rPr>
                        <a:t>3. Rail Transport</a:t>
                      </a:r>
                    </a:p>
                  </a:txBody>
                  <a:tcPr marL="91446" marR="91446" marT="45742" marB="45742"/>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anchor="ctr"/>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6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anchor="ctr"/>
                </a:tc>
                <a:extLst>
                  <a:ext uri="{0D108BD9-81ED-4DB2-BD59-A6C34878D82A}">
                    <a16:rowId xmlns:a16="http://schemas.microsoft.com/office/drawing/2014/main" xmlns="" val="10003"/>
                  </a:ext>
                </a:extLst>
              </a:tr>
              <a:tr h="410430">
                <a:tc>
                  <a:txBody>
                    <a:bodyPr/>
                    <a:lstStyle/>
                    <a:p>
                      <a:r>
                        <a:rPr lang="en-US" sz="1800" b="1" dirty="0">
                          <a:solidFill>
                            <a:srgbClr val="000000"/>
                          </a:solidFill>
                          <a:latin typeface="Arial" panose="020B0604020202020204" pitchFamily="34" charset="0"/>
                          <a:cs typeface="Arial" panose="020B0604020202020204" pitchFamily="34" charset="0"/>
                        </a:rPr>
                        <a:t>4. Road Transport</a:t>
                      </a:r>
                    </a:p>
                  </a:txBody>
                  <a:tcPr marL="91446" marR="91446" marT="45742" marB="45742"/>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anchor="ctr"/>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6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anchor="ctr"/>
                </a:tc>
                <a:extLst>
                  <a:ext uri="{0D108BD9-81ED-4DB2-BD59-A6C34878D82A}">
                    <a16:rowId xmlns:a16="http://schemas.microsoft.com/office/drawing/2014/main" xmlns="" val="10004"/>
                  </a:ext>
                </a:extLst>
              </a:tr>
              <a:tr h="445326">
                <a:tc>
                  <a:txBody>
                    <a:bodyPr/>
                    <a:lstStyle/>
                    <a:p>
                      <a:r>
                        <a:rPr lang="en-US" sz="1800" b="1" dirty="0">
                          <a:solidFill>
                            <a:srgbClr val="000000"/>
                          </a:solidFill>
                          <a:latin typeface="Arial" panose="020B0604020202020204" pitchFamily="34" charset="0"/>
                          <a:cs typeface="Arial" panose="020B0604020202020204" pitchFamily="34" charset="0"/>
                        </a:rPr>
                        <a:t>5. Civil Aviation</a:t>
                      </a:r>
                    </a:p>
                  </a:txBody>
                  <a:tcPr marL="91446" marR="91446" marT="45742" marB="45742"/>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anchor="ctr"/>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67%</a:t>
                      </a:r>
                      <a:endParaRPr lang="en-ZA" sz="16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anchor="ctr"/>
                </a:tc>
                <a:extLst>
                  <a:ext uri="{0D108BD9-81ED-4DB2-BD59-A6C34878D82A}">
                    <a16:rowId xmlns:a16="http://schemas.microsoft.com/office/drawing/2014/main" xmlns="" val="10005"/>
                  </a:ext>
                </a:extLst>
              </a:tr>
              <a:tr h="476511">
                <a:tc>
                  <a:txBody>
                    <a:bodyPr/>
                    <a:lstStyle/>
                    <a:p>
                      <a:r>
                        <a:rPr lang="en-US" sz="1800" b="1" dirty="0">
                          <a:solidFill>
                            <a:srgbClr val="000000"/>
                          </a:solidFill>
                          <a:latin typeface="Arial" panose="020B0604020202020204" pitchFamily="34" charset="0"/>
                          <a:cs typeface="Arial" panose="020B0604020202020204" pitchFamily="34" charset="0"/>
                        </a:rPr>
                        <a:t>6. Maritime Transport</a:t>
                      </a:r>
                    </a:p>
                  </a:txBody>
                  <a:tcPr marL="91446" marR="91446" marT="45742" marB="45742"/>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100%</a:t>
                      </a:r>
                      <a:endParaRPr lang="en-ZA"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anchor="ctr"/>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80%</a:t>
                      </a:r>
                      <a:endParaRPr lang="en-ZA" sz="16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anchor="ctr"/>
                </a:tc>
                <a:extLst>
                  <a:ext uri="{0D108BD9-81ED-4DB2-BD59-A6C34878D82A}">
                    <a16:rowId xmlns:a16="http://schemas.microsoft.com/office/drawing/2014/main" xmlns="" val="10006"/>
                  </a:ext>
                </a:extLst>
              </a:tr>
              <a:tr h="509523">
                <a:tc>
                  <a:txBody>
                    <a:bodyPr/>
                    <a:lstStyle/>
                    <a:p>
                      <a:r>
                        <a:rPr lang="en-US" sz="1800" b="1" dirty="0">
                          <a:solidFill>
                            <a:srgbClr val="000000"/>
                          </a:solidFill>
                          <a:latin typeface="Arial" panose="020B0604020202020204" pitchFamily="34" charset="0"/>
                          <a:cs typeface="Arial" panose="020B0604020202020204" pitchFamily="34" charset="0"/>
                        </a:rPr>
                        <a:t>7. Public Transport</a:t>
                      </a:r>
                    </a:p>
                  </a:txBody>
                  <a:tcPr marL="91446" marR="91446" marT="45742" marB="45742"/>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67%</a:t>
                      </a:r>
                      <a:endParaRPr lang="en-ZA"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anchor="ctr"/>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67%</a:t>
                      </a:r>
                      <a:endParaRPr lang="en-ZA" sz="16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anchor="ctr"/>
                </a:tc>
                <a:extLst>
                  <a:ext uri="{0D108BD9-81ED-4DB2-BD59-A6C34878D82A}">
                    <a16:rowId xmlns:a16="http://schemas.microsoft.com/office/drawing/2014/main" xmlns="" val="10007"/>
                  </a:ext>
                </a:extLst>
              </a:tr>
              <a:tr h="368894">
                <a:tc>
                  <a:txBody>
                    <a:bodyPr/>
                    <a:lstStyle/>
                    <a:p>
                      <a:r>
                        <a:rPr lang="en-US" sz="1800" b="1" dirty="0">
                          <a:solidFill>
                            <a:srgbClr val="000000"/>
                          </a:solidFill>
                          <a:latin typeface="Arial" panose="020B0604020202020204" pitchFamily="34" charset="0"/>
                          <a:cs typeface="Arial" panose="020B0604020202020204" pitchFamily="34" charset="0"/>
                        </a:rPr>
                        <a:t>8. Overall</a:t>
                      </a:r>
                      <a:r>
                        <a:rPr lang="en-US" sz="1800" b="1" baseline="0" dirty="0">
                          <a:solidFill>
                            <a:srgbClr val="000000"/>
                          </a:solidFill>
                          <a:latin typeface="Arial" panose="020B0604020202020204" pitchFamily="34" charset="0"/>
                          <a:cs typeface="Arial" panose="020B0604020202020204" pitchFamily="34" charset="0"/>
                        </a:rPr>
                        <a:t> Achievement</a:t>
                      </a:r>
                      <a:endParaRPr lang="en-US" sz="1800" b="1" dirty="0">
                        <a:solidFill>
                          <a:srgbClr val="000000"/>
                        </a:solidFill>
                        <a:latin typeface="Arial" panose="020B0604020202020204" pitchFamily="34" charset="0"/>
                        <a:cs typeface="Arial" panose="020B0604020202020204" pitchFamily="34" charset="0"/>
                      </a:endParaRPr>
                    </a:p>
                  </a:txBody>
                  <a:tcPr marL="91446" marR="91446" marT="45742" marB="45742"/>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95%</a:t>
                      </a:r>
                      <a:endParaRPr lang="en-ZA" sz="16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anchor="ctr"/>
                </a:tc>
                <a:tc>
                  <a:txBody>
                    <a:bodyPr/>
                    <a:lstStyle/>
                    <a:p>
                      <a:pPr algn="ctr">
                        <a:lnSpc>
                          <a:spcPct val="115000"/>
                        </a:lnSpc>
                        <a:spcAft>
                          <a:spcPts val="0"/>
                        </a:spcAft>
                      </a:pPr>
                      <a:r>
                        <a:rPr lang="en-ZA" sz="1600" b="1" dirty="0">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88%</a:t>
                      </a:r>
                      <a:endParaRPr lang="en-ZA" sz="16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4" marR="68584" marT="0" marB="0" anchor="ctr"/>
                </a:tc>
                <a:extLst>
                  <a:ext uri="{0D108BD9-81ED-4DB2-BD59-A6C34878D82A}">
                    <a16:rowId xmlns:a16="http://schemas.microsoft.com/office/drawing/2014/main" xmlns="" val="10008"/>
                  </a:ext>
                </a:extLst>
              </a:tr>
            </a:tbl>
          </a:graphicData>
        </a:graphic>
      </p:graphicFrame>
      <p:pic>
        <p:nvPicPr>
          <p:cNvPr id="22574" name="Picture 15">
            <a:extLst>
              <a:ext uri="{FF2B5EF4-FFF2-40B4-BE49-F238E27FC236}">
                <a16:creationId xmlns:a16="http://schemas.microsoft.com/office/drawing/2014/main" xmlns="" id="{C12C1BEC-BB50-479C-AD37-8ADA6BBAB729}"/>
              </a:ext>
            </a:extLst>
          </p:cNvPr>
          <p:cNvPicPr>
            <a:picLocks noChangeAspect="1"/>
          </p:cNvPicPr>
          <p:nvPr/>
        </p:nvPicPr>
        <p:blipFill>
          <a:blip r:embed="rId5">
            <a:extLst>
              <a:ext uri="{28A0092B-C50C-407E-A947-70E740481C1C}">
                <a14:useLocalDpi xmlns:a14="http://schemas.microsoft.com/office/drawing/2010/main" xmlns="" val="0"/>
              </a:ext>
            </a:extLst>
          </a:blip>
          <a:srcRect/>
          <a:stretch>
            <a:fillRect/>
          </a:stretch>
        </p:blipFill>
        <p:spPr bwMode="auto">
          <a:xfrm>
            <a:off x="7620000" y="6132513"/>
            <a:ext cx="720725" cy="5667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xmlns="" id="{D8EDF812-64CC-4E7C-BA35-78C78E23B822}"/>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24E760F4-3EA9-4044-98AA-C835D73434D4}" type="slidenum">
              <a:rPr lang="en-US" altLang="en-US" sz="1200">
                <a:solidFill>
                  <a:srgbClr val="898989"/>
                </a:solidFill>
              </a:rPr>
              <a:pPr eaLnBrk="1" hangingPunct="1"/>
              <a:t>6</a:t>
            </a:fld>
            <a:endParaRPr lang="en-US" altLang="en-US" sz="1200">
              <a:solidFill>
                <a:srgbClr val="898989"/>
              </a:solidFill>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ontent Placeholder 1">
            <a:extLst>
              <a:ext uri="{FF2B5EF4-FFF2-40B4-BE49-F238E27FC236}">
                <a16:creationId xmlns:a16="http://schemas.microsoft.com/office/drawing/2014/main" xmlns="" id="{707958DB-BACA-49DD-9907-64CB788A8791}"/>
              </a:ext>
            </a:extLst>
          </p:cNvPr>
          <p:cNvSpPr>
            <a:spLocks noGrp="1"/>
          </p:cNvSpPr>
          <p:nvPr>
            <p:ph idx="1"/>
          </p:nvPr>
        </p:nvSpPr>
        <p:spPr>
          <a:xfrm>
            <a:off x="415925" y="1143000"/>
            <a:ext cx="8382000" cy="4830763"/>
          </a:xfrm>
        </p:spPr>
        <p:txBody>
          <a:bodyPr rtlCol="0">
            <a:normAutofit/>
          </a:bodyPr>
          <a:lstStyle/>
          <a:p>
            <a:pPr algn="just" eaLnBrk="1" fontAlgn="auto" hangingPunct="1">
              <a:spcAft>
                <a:spcPts val="0"/>
              </a:spcAft>
              <a:buFontTx/>
              <a:buNone/>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Tx/>
              <a:buNone/>
              <a:defRPr/>
            </a:pPr>
            <a:endParaRPr lang="en-ZA" sz="2000" dirty="0">
              <a:latin typeface="Arial" charset="0"/>
              <a:ea typeface="MS PGothic" charset="0"/>
              <a:cs typeface="+mn-cs"/>
            </a:endParaRPr>
          </a:p>
          <a:p>
            <a:pPr marL="0" indent="0" algn="ctr" eaLnBrk="1" fontAlgn="auto" hangingPunct="1">
              <a:spcAft>
                <a:spcPts val="0"/>
              </a:spcAft>
              <a:buFontTx/>
              <a:buNone/>
              <a:defRPr/>
            </a:pPr>
            <a:r>
              <a:rPr lang="en-US" sz="3600" b="1" dirty="0">
                <a:solidFill>
                  <a:srgbClr val="000000"/>
                </a:solidFill>
                <a:latin typeface="Arial" charset="0"/>
                <a:ea typeface="MS PGothic" charset="0"/>
                <a:cs typeface="+mn-cs"/>
              </a:rPr>
              <a:t>NOTABLE PROGRESS REPORTED</a:t>
            </a:r>
            <a:endParaRPr lang="en-ZA" sz="36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ZA" sz="2000" dirty="0">
              <a:latin typeface="Arial" charset="0"/>
              <a:ea typeface="MS PGothic" charset="0"/>
              <a:cs typeface="+mn-cs"/>
            </a:endParaRPr>
          </a:p>
          <a:p>
            <a:pPr algn="just" eaLnBrk="1" fontAlgn="auto" hangingPunct="1">
              <a:spcAft>
                <a:spcPts val="0"/>
              </a:spcAft>
              <a:buFont typeface="Arial"/>
              <a:buChar char="•"/>
              <a:defRPr/>
            </a:pPr>
            <a:endParaRPr lang="en-US" sz="2000" dirty="0">
              <a:latin typeface="Arial" charset="0"/>
              <a:ea typeface="MS PGothic" charset="0"/>
              <a:cs typeface="+mn-cs"/>
            </a:endParaRPr>
          </a:p>
          <a:p>
            <a:pPr eaLnBrk="1" fontAlgn="auto" hangingPunct="1">
              <a:spcAft>
                <a:spcPts val="0"/>
              </a:spcAft>
              <a:buFont typeface="Arial"/>
              <a:buChar char="•"/>
              <a:defRPr/>
            </a:pPr>
            <a:endParaRPr lang="en-US" sz="2000" dirty="0">
              <a:latin typeface="Arial" charset="0"/>
              <a:ea typeface="MS PGothic" charset="0"/>
              <a:cs typeface="+mn-cs"/>
            </a:endParaRPr>
          </a:p>
        </p:txBody>
      </p:sp>
      <p:pic>
        <p:nvPicPr>
          <p:cNvPr id="24578" name="Picture 5">
            <a:hlinkClick r:id="rId2" action="ppaction://hlinksldjump"/>
            <a:extLst>
              <a:ext uri="{FF2B5EF4-FFF2-40B4-BE49-F238E27FC236}">
                <a16:creationId xmlns:a16="http://schemas.microsoft.com/office/drawing/2014/main" xmlns="" id="{52AF77E5-8D11-4FA9-89A1-AAC8730DA21E}"/>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24579" name="Picture 6">
            <a:extLst>
              <a:ext uri="{FF2B5EF4-FFF2-40B4-BE49-F238E27FC236}">
                <a16:creationId xmlns:a16="http://schemas.microsoft.com/office/drawing/2014/main" xmlns="" id="{E5271A73-7AB1-4CBE-813D-AECF61D289CE}"/>
              </a:ext>
            </a:extLst>
          </p:cNvPr>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464425" y="5973763"/>
            <a:ext cx="841375" cy="727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xmlns="" id="{7C973F25-5BCC-43D2-BA72-F215CE79BA1B}"/>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1442980E-4BEB-4574-AC0F-34BE831AFD20}" type="slidenum">
              <a:rPr lang="en-US" altLang="en-US" sz="1200">
                <a:solidFill>
                  <a:srgbClr val="898989"/>
                </a:solidFill>
              </a:rPr>
              <a:pPr eaLnBrk="1" hangingPunct="1"/>
              <a:t>7</a:t>
            </a:fld>
            <a:endParaRPr lang="en-US" altLang="en-US" sz="1200">
              <a:solidFill>
                <a:srgbClr val="898989"/>
              </a:solidFill>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1">
            <a:extLst>
              <a:ext uri="{FF2B5EF4-FFF2-40B4-BE49-F238E27FC236}">
                <a16:creationId xmlns:a16="http://schemas.microsoft.com/office/drawing/2014/main" xmlns="" id="{66F7CCDA-76FA-4095-B6BD-8341FA520A37}"/>
              </a:ext>
            </a:extLst>
          </p:cNvPr>
          <p:cNvSpPr>
            <a:spLocks noGrp="1"/>
          </p:cNvSpPr>
          <p:nvPr>
            <p:ph idx="1"/>
          </p:nvPr>
        </p:nvSpPr>
        <p:spPr>
          <a:xfrm>
            <a:off x="244475" y="1066800"/>
            <a:ext cx="8666163" cy="5059363"/>
          </a:xfrm>
        </p:spPr>
        <p:txBody>
          <a:bodyPr>
            <a:normAutofit/>
          </a:bodyPr>
          <a:lstStyle/>
          <a:p>
            <a:pPr marL="107950" indent="0" algn="just" eaLnBrk="1" hangingPunct="1">
              <a:lnSpc>
                <a:spcPct val="80000"/>
              </a:lnSpc>
              <a:buFont typeface="Arial" panose="020B0604020202020204" pitchFamily="34" charset="0"/>
              <a:buNone/>
            </a:pPr>
            <a:endParaRPr lang="en-ZA" altLang="en-US" sz="1700">
              <a:latin typeface="Arial" panose="020B0604020202020204" pitchFamily="34" charset="0"/>
              <a:ea typeface="Calibri" panose="020F0502020204030204" pitchFamily="34" charset="0"/>
            </a:endParaRPr>
          </a:p>
          <a:p>
            <a:pPr marL="107950" indent="0" algn="just" eaLnBrk="1" hangingPunct="1">
              <a:lnSpc>
                <a:spcPct val="80000"/>
              </a:lnSpc>
            </a:pPr>
            <a:r>
              <a:rPr lang="en-ZA" altLang="en-US" sz="1800" u="sng">
                <a:latin typeface="Arial" panose="020B0604020202020204" pitchFamily="34" charset="0"/>
                <a:ea typeface="Calibri" panose="020F0502020204030204" pitchFamily="34" charset="0"/>
              </a:rPr>
              <a:t>Three (3) Community outreach campaigns were conducted with a specific focus on</a:t>
            </a:r>
            <a:r>
              <a:rPr lang="en-ZA" altLang="en-US" sz="1800">
                <a:latin typeface="Arial" panose="020B0604020202020204" pitchFamily="34" charset="0"/>
                <a:ea typeface="Calibri" panose="020F0502020204030204" pitchFamily="34" charset="0"/>
              </a:rPr>
              <a:t>:</a:t>
            </a:r>
          </a:p>
          <a:p>
            <a:pPr marL="107950" indent="0" algn="just" eaLnBrk="1" hangingPunct="1">
              <a:lnSpc>
                <a:spcPct val="80000"/>
              </a:lnSpc>
            </a:pPr>
            <a:endParaRPr lang="en-ZA" altLang="en-US" sz="800">
              <a:latin typeface="Arial" panose="020B0604020202020204" pitchFamily="34" charset="0"/>
              <a:ea typeface="Calibri" panose="020F0502020204030204" pitchFamily="34" charset="0"/>
            </a:endParaRPr>
          </a:p>
          <a:p>
            <a:pPr marL="107950" indent="0" algn="just" eaLnBrk="1" hangingPunct="1">
              <a:lnSpc>
                <a:spcPct val="80000"/>
              </a:lnSpc>
              <a:buFont typeface="Arial" panose="020B0604020202020204" pitchFamily="34" charset="0"/>
              <a:buNone/>
            </a:pPr>
            <a:r>
              <a:rPr lang="en-ZA" altLang="en-US" sz="1800">
                <a:latin typeface="Arial" panose="020B0604020202020204" pitchFamily="34" charset="0"/>
                <a:ea typeface="Calibri" panose="020F0502020204030204" pitchFamily="34" charset="0"/>
              </a:rPr>
              <a:t>	  -	Men Empowerment Workshop,</a:t>
            </a:r>
          </a:p>
          <a:p>
            <a:pPr marL="107950" indent="0" algn="just" eaLnBrk="1" hangingPunct="1">
              <a:lnSpc>
                <a:spcPct val="80000"/>
              </a:lnSpc>
              <a:buFont typeface="Arial" panose="020B0604020202020204" pitchFamily="34" charset="0"/>
              <a:buNone/>
            </a:pPr>
            <a:r>
              <a:rPr lang="en-ZA" altLang="en-US" sz="1800">
                <a:latin typeface="Arial" panose="020B0604020202020204" pitchFamily="34" charset="0"/>
                <a:ea typeface="Calibri" panose="020F0502020204030204" pitchFamily="34" charset="0"/>
              </a:rPr>
              <a:t>	  -	Women’s Day Celebration; and</a:t>
            </a:r>
          </a:p>
          <a:p>
            <a:pPr marL="107950" indent="0" algn="just" eaLnBrk="1" hangingPunct="1">
              <a:lnSpc>
                <a:spcPct val="80000"/>
              </a:lnSpc>
              <a:buFont typeface="Arial" panose="020B0604020202020204" pitchFamily="34" charset="0"/>
              <a:buNone/>
            </a:pPr>
            <a:r>
              <a:rPr lang="en-ZA" altLang="en-US" sz="1800">
                <a:latin typeface="Arial" panose="020B0604020202020204" pitchFamily="34" charset="0"/>
                <a:ea typeface="Calibri" panose="020F0502020204030204" pitchFamily="34" charset="0"/>
              </a:rPr>
              <a:t>	  -	Casual Day for Persons with Disabilities.</a:t>
            </a:r>
          </a:p>
          <a:p>
            <a:pPr marL="107950" indent="0" algn="just" eaLnBrk="1" hangingPunct="1">
              <a:lnSpc>
                <a:spcPct val="80000"/>
              </a:lnSpc>
              <a:buFont typeface="Arial" panose="020B0604020202020204" pitchFamily="34" charset="0"/>
              <a:buNone/>
            </a:pPr>
            <a:endParaRPr lang="en-ZA" altLang="en-US" sz="1800">
              <a:solidFill>
                <a:srgbClr val="000000"/>
              </a:solidFill>
              <a:latin typeface="Arial" panose="020B0604020202020204" pitchFamily="34" charset="0"/>
              <a:ea typeface="Calibri" panose="020F0502020204030204" pitchFamily="34" charset="0"/>
            </a:endParaRPr>
          </a:p>
          <a:p>
            <a:pPr marL="107950" indent="0" algn="just" eaLnBrk="1" hangingPunct="1">
              <a:lnSpc>
                <a:spcPct val="80000"/>
              </a:lnSpc>
            </a:pPr>
            <a:r>
              <a:rPr lang="en-US" altLang="en-US" sz="1800" u="sng">
                <a:solidFill>
                  <a:srgbClr val="000000"/>
                </a:solidFill>
                <a:latin typeface="Arial" panose="020B0604020202020204" pitchFamily="34" charset="0"/>
                <a:ea typeface="Calibri" panose="020F0502020204030204" pitchFamily="34" charset="0"/>
              </a:rPr>
              <a:t>HRD Training Programme and Bursaries</a:t>
            </a:r>
          </a:p>
          <a:p>
            <a:pPr marL="107950" indent="0" algn="just" eaLnBrk="1" hangingPunct="1">
              <a:lnSpc>
                <a:spcPct val="80000"/>
              </a:lnSpc>
            </a:pPr>
            <a:endParaRPr lang="en-US" altLang="en-US" sz="800" u="sng">
              <a:solidFill>
                <a:srgbClr val="000000"/>
              </a:solidFill>
              <a:latin typeface="Arial" panose="020B0604020202020204" pitchFamily="34" charset="0"/>
              <a:ea typeface="Calibri" panose="020F0502020204030204" pitchFamily="34" charset="0"/>
            </a:endParaRPr>
          </a:p>
          <a:p>
            <a:pPr marL="107950" indent="0" algn="just" eaLnBrk="1" hangingPunct="1">
              <a:lnSpc>
                <a:spcPct val="80000"/>
              </a:lnSpc>
              <a:buFont typeface="Arial" panose="020B0604020202020204" pitchFamily="34" charset="0"/>
              <a:buNone/>
            </a:pPr>
            <a:r>
              <a:rPr lang="en-ZA" altLang="en-US" sz="1800">
                <a:solidFill>
                  <a:srgbClr val="000000"/>
                </a:solidFill>
                <a:latin typeface="Arial" panose="020B0604020202020204" pitchFamily="34" charset="0"/>
                <a:ea typeface="Calibri" panose="020F0502020204030204" pitchFamily="34" charset="0"/>
              </a:rPr>
              <a:t>	  -	283 staff members were trained; and </a:t>
            </a:r>
          </a:p>
          <a:p>
            <a:pPr marL="107950" indent="0" algn="just" eaLnBrk="1" hangingPunct="1">
              <a:lnSpc>
                <a:spcPct val="80000"/>
              </a:lnSpc>
              <a:buFont typeface="Arial" panose="020B0604020202020204" pitchFamily="34" charset="0"/>
              <a:buNone/>
            </a:pPr>
            <a:r>
              <a:rPr lang="en-ZA" altLang="en-US" sz="1800">
                <a:solidFill>
                  <a:srgbClr val="000000"/>
                </a:solidFill>
                <a:latin typeface="Arial" panose="020B0604020202020204" pitchFamily="34" charset="0"/>
                <a:ea typeface="Calibri" panose="020F0502020204030204" pitchFamily="34" charset="0"/>
              </a:rPr>
              <a:t>	  -	</a:t>
            </a:r>
            <a:r>
              <a:rPr lang="en-US" altLang="en-US" sz="1800">
                <a:solidFill>
                  <a:srgbClr val="000000"/>
                </a:solidFill>
                <a:latin typeface="Arial" panose="020B0604020202020204" pitchFamily="34" charset="0"/>
                <a:ea typeface="Calibri" panose="020F0502020204030204" pitchFamily="34" charset="0"/>
              </a:rPr>
              <a:t>18 new bursaries awarded in the first intake against an annual target of 50. </a:t>
            </a:r>
          </a:p>
          <a:p>
            <a:pPr marL="107950" indent="0" algn="just" eaLnBrk="1" hangingPunct="1">
              <a:lnSpc>
                <a:spcPct val="80000"/>
              </a:lnSpc>
              <a:buFont typeface="Arial" panose="020B0604020202020204" pitchFamily="34" charset="0"/>
              <a:buNone/>
            </a:pPr>
            <a:endParaRPr lang="en-US" altLang="en-US" sz="1800">
              <a:solidFill>
                <a:srgbClr val="000000"/>
              </a:solidFill>
              <a:latin typeface="Arial" panose="020B0604020202020204" pitchFamily="34" charset="0"/>
              <a:ea typeface="Calibri" panose="020F0502020204030204" pitchFamily="34" charset="0"/>
            </a:endParaRPr>
          </a:p>
          <a:p>
            <a:pPr marL="107950" indent="0" algn="just" eaLnBrk="1" hangingPunct="1">
              <a:lnSpc>
                <a:spcPct val="80000"/>
              </a:lnSpc>
            </a:pPr>
            <a:r>
              <a:rPr lang="en-US" altLang="en-US" sz="1800" u="sng">
                <a:solidFill>
                  <a:srgbClr val="000000"/>
                </a:solidFill>
                <a:latin typeface="Arial" panose="020B0604020202020204" pitchFamily="34" charset="0"/>
                <a:ea typeface="Calibri" panose="020F0502020204030204" pitchFamily="34" charset="0"/>
              </a:rPr>
              <a:t>Draft action plan </a:t>
            </a:r>
            <a:r>
              <a:rPr lang="en-US" altLang="en-US" sz="1800">
                <a:solidFill>
                  <a:srgbClr val="000000"/>
                </a:solidFill>
                <a:latin typeface="Arial" panose="020B0604020202020204" pitchFamily="34" charset="0"/>
                <a:ea typeface="Calibri" panose="020F0502020204030204" pitchFamily="34" charset="0"/>
              </a:rPr>
              <a:t>to address audit findings raised by the Auditor-General (AGSA) and Internal Audit for the 2017/18 and 2018/19 financial years developed as targeted</a:t>
            </a:r>
            <a:r>
              <a:rPr lang="en-ZA" altLang="en-US" sz="1800">
                <a:solidFill>
                  <a:srgbClr val="000000"/>
                </a:solidFill>
                <a:latin typeface="Arial" panose="020B0604020202020204" pitchFamily="34" charset="0"/>
                <a:ea typeface="Calibri" panose="020F0502020204030204" pitchFamily="34" charset="0"/>
              </a:rPr>
              <a:t>.</a:t>
            </a:r>
          </a:p>
          <a:p>
            <a:pPr marL="107950" indent="0" algn="just" eaLnBrk="1" hangingPunct="1">
              <a:lnSpc>
                <a:spcPct val="80000"/>
              </a:lnSpc>
              <a:buFont typeface="Arial" panose="020B0604020202020204" pitchFamily="34" charset="0"/>
              <a:buNone/>
            </a:pPr>
            <a:endParaRPr lang="en-ZA" altLang="en-US" sz="1800">
              <a:solidFill>
                <a:srgbClr val="000000"/>
              </a:solidFill>
              <a:latin typeface="Arial" panose="020B0604020202020204" pitchFamily="34" charset="0"/>
              <a:ea typeface="Calibri" panose="020F0502020204030204" pitchFamily="34" charset="0"/>
            </a:endParaRPr>
          </a:p>
          <a:p>
            <a:pPr marL="107950" indent="0" algn="just" eaLnBrk="1" hangingPunct="1">
              <a:lnSpc>
                <a:spcPct val="80000"/>
              </a:lnSpc>
            </a:pPr>
            <a:r>
              <a:rPr lang="en-US" altLang="en-US" sz="1800">
                <a:solidFill>
                  <a:srgbClr val="000000"/>
                </a:solidFill>
                <a:latin typeface="Arial" panose="020B0604020202020204" pitchFamily="34" charset="0"/>
                <a:ea typeface="Calibri" panose="020F0502020204030204" pitchFamily="34" charset="0"/>
                <a:cs typeface="Arial" panose="020B0604020202020204" pitchFamily="34" charset="0"/>
              </a:rPr>
              <a:t>A monitoring report on the implementation of the </a:t>
            </a:r>
            <a:r>
              <a:rPr lang="en-US" altLang="en-US" sz="1800" u="sng">
                <a:solidFill>
                  <a:srgbClr val="000000"/>
                </a:solidFill>
                <a:latin typeface="Arial" panose="020B0604020202020204" pitchFamily="34" charset="0"/>
                <a:ea typeface="Calibri" panose="020F0502020204030204" pitchFamily="34" charset="0"/>
                <a:cs typeface="Arial" panose="020B0604020202020204" pitchFamily="34" charset="0"/>
              </a:rPr>
              <a:t>Risk Management Strategy </a:t>
            </a:r>
            <a:r>
              <a:rPr lang="en-US" altLang="en-US" sz="1800">
                <a:solidFill>
                  <a:srgbClr val="000000"/>
                </a:solidFill>
                <a:latin typeface="Arial" panose="020B0604020202020204" pitchFamily="34" charset="0"/>
                <a:ea typeface="Calibri" panose="020F0502020204030204" pitchFamily="34" charset="0"/>
                <a:cs typeface="Arial" panose="020B0604020202020204" pitchFamily="34" charset="0"/>
              </a:rPr>
              <a:t>was developed as targeted.</a:t>
            </a:r>
            <a:endParaRPr lang="en-ZA" altLang="en-US" sz="1800">
              <a:solidFill>
                <a:srgbClr val="000000"/>
              </a:solidFill>
              <a:latin typeface="Arial" panose="020B0604020202020204" pitchFamily="34" charset="0"/>
              <a:ea typeface="ＭＳ Ｐゴシック" panose="020B0600070205080204" pitchFamily="34" charset="-128"/>
            </a:endParaRPr>
          </a:p>
          <a:p>
            <a:pPr marL="107950" indent="0" algn="just" eaLnBrk="1" hangingPunct="1">
              <a:lnSpc>
                <a:spcPct val="80000"/>
              </a:lnSpc>
            </a:pPr>
            <a:endParaRPr lang="en-ZA" altLang="en-US" sz="1700">
              <a:solidFill>
                <a:srgbClr val="000000"/>
              </a:solidFill>
              <a:latin typeface="Arial" panose="020B0604020202020204" pitchFamily="34" charset="0"/>
              <a:ea typeface="ＭＳ Ｐゴシック" panose="020B0600070205080204" pitchFamily="34" charset="-128"/>
            </a:endParaRPr>
          </a:p>
          <a:p>
            <a:pPr marL="107950" indent="0" algn="just" eaLnBrk="1" hangingPunct="1">
              <a:lnSpc>
                <a:spcPct val="80000"/>
              </a:lnSpc>
            </a:pPr>
            <a:endParaRPr lang="en-ZA" altLang="en-US" sz="1700">
              <a:solidFill>
                <a:srgbClr val="000000"/>
              </a:solidFill>
              <a:latin typeface="Arial" panose="020B0604020202020204" pitchFamily="34" charset="0"/>
              <a:ea typeface="ＭＳ Ｐゴシック" panose="020B0600070205080204" pitchFamily="34" charset="-128"/>
            </a:endParaRPr>
          </a:p>
          <a:p>
            <a:pPr marL="107950" indent="0" algn="just" eaLnBrk="1" hangingPunct="1">
              <a:lnSpc>
                <a:spcPct val="80000"/>
              </a:lnSpc>
            </a:pPr>
            <a:endParaRPr lang="en-US" altLang="en-US" sz="1700">
              <a:solidFill>
                <a:srgbClr val="000000"/>
              </a:solidFill>
              <a:latin typeface="Arial" panose="020B0604020202020204" pitchFamily="34" charset="0"/>
              <a:ea typeface="ＭＳ Ｐゴシック" panose="020B0600070205080204" pitchFamily="34" charset="-128"/>
            </a:endParaRPr>
          </a:p>
          <a:p>
            <a:pPr marL="107950" indent="0" algn="just" eaLnBrk="1" hangingPunct="1">
              <a:lnSpc>
                <a:spcPct val="80000"/>
              </a:lnSpc>
            </a:pPr>
            <a:endParaRPr lang="en-ZA" altLang="en-US" sz="1700">
              <a:latin typeface="Arial" panose="020B0604020202020204" pitchFamily="34" charset="0"/>
              <a:ea typeface="ＭＳ Ｐゴシック" panose="020B0600070205080204" pitchFamily="34" charset="-128"/>
            </a:endParaRPr>
          </a:p>
          <a:p>
            <a:pPr marL="107950" indent="0" algn="just" eaLnBrk="1" hangingPunct="1">
              <a:lnSpc>
                <a:spcPct val="80000"/>
              </a:lnSpc>
              <a:buFont typeface="Arial" panose="020B0604020202020204" pitchFamily="34" charset="0"/>
              <a:buNone/>
            </a:pPr>
            <a:endParaRPr lang="en-ZA" altLang="en-US" sz="1700">
              <a:latin typeface="Arial" panose="020B0604020202020204" pitchFamily="34" charset="0"/>
              <a:ea typeface="ＭＳ Ｐゴシック" panose="020B0600070205080204" pitchFamily="34" charset="-128"/>
            </a:endParaRPr>
          </a:p>
          <a:p>
            <a:pPr marL="107950" indent="0" eaLnBrk="1" hangingPunct="1">
              <a:lnSpc>
                <a:spcPct val="80000"/>
              </a:lnSpc>
            </a:pPr>
            <a:endParaRPr lang="en-ZA" altLang="en-US" sz="1700">
              <a:latin typeface="Arial" panose="020B0604020202020204" pitchFamily="34" charset="0"/>
              <a:ea typeface="ＭＳ Ｐゴシック" panose="020B0600070205080204" pitchFamily="34" charset="-128"/>
            </a:endParaRPr>
          </a:p>
          <a:p>
            <a:pPr marL="107950" indent="0" algn="just" eaLnBrk="1" hangingPunct="1">
              <a:lnSpc>
                <a:spcPct val="80000"/>
              </a:lnSpc>
              <a:buFont typeface="Arial" panose="020B0604020202020204" pitchFamily="34" charset="0"/>
              <a:buNone/>
            </a:pPr>
            <a:endParaRPr lang="en-ZA" altLang="en-US" sz="17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marL="107950" indent="0" eaLnBrk="1" hangingPunct="1">
              <a:lnSpc>
                <a:spcPct val="80000"/>
              </a:lnSpc>
              <a:buFont typeface="Arial" panose="020B0604020202020204" pitchFamily="34" charset="0"/>
              <a:buNone/>
            </a:pPr>
            <a:endParaRPr lang="en-US" altLang="en-US" sz="17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lvl="1" algn="just" eaLnBrk="1" hangingPunct="1">
              <a:lnSpc>
                <a:spcPct val="90000"/>
              </a:lnSpc>
              <a:buFont typeface="Arial" panose="020B0604020202020204" pitchFamily="34" charset="0"/>
              <a:buChar char="•"/>
            </a:pPr>
            <a:endParaRPr lang="en-ZA" altLang="en-US" sz="1700">
              <a:latin typeface="Arial" panose="020B0604020202020204" pitchFamily="34" charset="0"/>
              <a:ea typeface="ＭＳ Ｐゴシック" panose="020B0600070205080204" pitchFamily="34" charset="-128"/>
            </a:endParaRPr>
          </a:p>
          <a:p>
            <a:pPr lvl="1" algn="just" eaLnBrk="1" hangingPunct="1">
              <a:lnSpc>
                <a:spcPct val="90000"/>
              </a:lnSpc>
              <a:buFont typeface="Arial" panose="020B0604020202020204" pitchFamily="34" charset="0"/>
              <a:buNone/>
            </a:pPr>
            <a:endParaRPr lang="en-US" altLang="en-US" sz="1700">
              <a:latin typeface="Arial" panose="020B0604020202020204" pitchFamily="34" charset="0"/>
              <a:ea typeface="ＭＳ Ｐゴシック" panose="020B0600070205080204" pitchFamily="34" charset="-128"/>
              <a:cs typeface="Arial" panose="020B0604020202020204" pitchFamily="34" charset="0"/>
            </a:endParaRPr>
          </a:p>
          <a:p>
            <a:pPr lvl="1" algn="just" eaLnBrk="1" hangingPunct="1">
              <a:lnSpc>
                <a:spcPct val="90000"/>
              </a:lnSpc>
              <a:buFont typeface="Arial" panose="020B0604020202020204" pitchFamily="34" charset="0"/>
              <a:buNone/>
            </a:pPr>
            <a:endParaRPr lang="en-US" altLang="en-US" sz="1700">
              <a:latin typeface="Arial" panose="020B0604020202020204" pitchFamily="34" charset="0"/>
              <a:ea typeface="ＭＳ Ｐゴシック" panose="020B0600070205080204" pitchFamily="34" charset="-128"/>
              <a:cs typeface="Arial" panose="020B0604020202020204" pitchFamily="34" charset="0"/>
            </a:endParaRPr>
          </a:p>
          <a:p>
            <a:pPr marL="107950" indent="0" eaLnBrk="1" hangingPunct="1">
              <a:lnSpc>
                <a:spcPct val="80000"/>
              </a:lnSpc>
              <a:buFontTx/>
              <a:buNone/>
            </a:pPr>
            <a:endParaRPr lang="en-US" altLang="en-US" sz="1700">
              <a:latin typeface="Arial" panose="020B0604020202020204" pitchFamily="34" charset="0"/>
              <a:ea typeface="ＭＳ Ｐゴシック" panose="020B0600070205080204" pitchFamily="34" charset="-128"/>
              <a:cs typeface="Arial" panose="020B0604020202020204" pitchFamily="34" charset="0"/>
            </a:endParaRPr>
          </a:p>
        </p:txBody>
      </p:sp>
      <p:sp>
        <p:nvSpPr>
          <p:cNvPr id="25602" name="Title 2">
            <a:extLst>
              <a:ext uri="{FF2B5EF4-FFF2-40B4-BE49-F238E27FC236}">
                <a16:creationId xmlns:a16="http://schemas.microsoft.com/office/drawing/2014/main" xmlns="" id="{D17B029B-1D1E-423A-AEF0-FC37A30691EC}"/>
              </a:ext>
            </a:extLst>
          </p:cNvPr>
          <p:cNvSpPr>
            <a:spLocks noGrp="1"/>
          </p:cNvSpPr>
          <p:nvPr>
            <p:ph type="title"/>
          </p:nvPr>
        </p:nvSpPr>
        <p:spPr>
          <a:xfrm>
            <a:off x="457200" y="152400"/>
            <a:ext cx="6324600" cy="914400"/>
          </a:xfrm>
        </p:spPr>
        <p:txBody>
          <a:bodyPr/>
          <a:lstStyle/>
          <a:p>
            <a:pPr algn="l" eaLnBrk="1" hangingPunct="1"/>
            <a:r>
              <a:rPr lang="en-US" altLang="en-US" sz="3200" b="1">
                <a:latin typeface="Arial" panose="020B0604020202020204" pitchFamily="34" charset="0"/>
                <a:ea typeface="ＭＳ Ｐゴシック" panose="020B0600070205080204" pitchFamily="34" charset="-128"/>
              </a:rPr>
              <a:t>Programme 1: Administration</a:t>
            </a:r>
          </a:p>
        </p:txBody>
      </p:sp>
      <p:pic>
        <p:nvPicPr>
          <p:cNvPr id="25603" name="Picture 5">
            <a:hlinkClick r:id="rId3" action="ppaction://hlinksldjump"/>
            <a:extLst>
              <a:ext uri="{FF2B5EF4-FFF2-40B4-BE49-F238E27FC236}">
                <a16:creationId xmlns:a16="http://schemas.microsoft.com/office/drawing/2014/main" xmlns="" id="{98E07D93-24BE-45F7-A131-6984B2FCDDF1}"/>
              </a:ext>
            </a:extLst>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25604" name="Picture 5">
            <a:extLst>
              <a:ext uri="{FF2B5EF4-FFF2-40B4-BE49-F238E27FC236}">
                <a16:creationId xmlns:a16="http://schemas.microsoft.com/office/drawing/2014/main" xmlns="" id="{A0FD5E9F-1C1B-449A-84CE-99360A4A6E4D}"/>
              </a:ext>
            </a:extLst>
          </p:cNvPr>
          <p:cNvPicPr>
            <a:picLocks noChangeAspect="1"/>
          </p:cNvPicPr>
          <p:nvPr/>
        </p:nvPicPr>
        <p:blipFill>
          <a:blip r:embed="rId5">
            <a:extLst>
              <a:ext uri="{28A0092B-C50C-407E-A947-70E740481C1C}">
                <a14:useLocalDpi xmlns:a14="http://schemas.microsoft.com/office/drawing/2010/main" xmlns="" val="0"/>
              </a:ext>
            </a:extLst>
          </a:blip>
          <a:srcRect/>
          <a:stretch>
            <a:fillRect/>
          </a:stretch>
        </p:blipFill>
        <p:spPr bwMode="auto">
          <a:xfrm>
            <a:off x="7491413" y="6113463"/>
            <a:ext cx="809625" cy="631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xmlns="" id="{DC53710E-5510-4D54-BBDB-3B6578F63E16}"/>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1AA5911F-F008-44C6-AC31-E6B78C0A1E03}" type="slidenum">
              <a:rPr lang="en-US" altLang="en-US" sz="1200">
                <a:solidFill>
                  <a:srgbClr val="898989"/>
                </a:solidFill>
              </a:rPr>
              <a:pPr eaLnBrk="1" hangingPunct="1"/>
              <a:t>8</a:t>
            </a:fld>
            <a:endParaRPr lang="en-US" altLang="en-US" sz="1200">
              <a:solidFill>
                <a:srgbClr val="898989"/>
              </a:solidFill>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1">
            <a:extLst>
              <a:ext uri="{FF2B5EF4-FFF2-40B4-BE49-F238E27FC236}">
                <a16:creationId xmlns:a16="http://schemas.microsoft.com/office/drawing/2014/main" xmlns="" id="{74AB92AB-9D63-49CA-B46C-AA3019BF2DBE}"/>
              </a:ext>
            </a:extLst>
          </p:cNvPr>
          <p:cNvSpPr>
            <a:spLocks noGrp="1"/>
          </p:cNvSpPr>
          <p:nvPr>
            <p:ph idx="1"/>
          </p:nvPr>
        </p:nvSpPr>
        <p:spPr>
          <a:xfrm>
            <a:off x="457200" y="1295400"/>
            <a:ext cx="8459788" cy="4830763"/>
          </a:xfrm>
        </p:spPr>
        <p:txBody>
          <a:bodyPr>
            <a:normAutofit/>
          </a:bodyPr>
          <a:lstStyle/>
          <a:p>
            <a:pPr algn="just" eaLnBrk="1" hangingPunct="1">
              <a:lnSpc>
                <a:spcPct val="120000"/>
              </a:lnSpc>
            </a:pPr>
            <a:r>
              <a:rPr lang="en-US"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rPr>
              <a:t>A desktop benchmarking exercise on how different countries implement sector </a:t>
            </a:r>
            <a:r>
              <a:rPr lang="en-US" altLang="en-US" sz="1800" u="sng">
                <a:solidFill>
                  <a:srgbClr val="000000"/>
                </a:solidFill>
                <a:latin typeface="Arial" panose="020B0604020202020204" pitchFamily="34" charset="0"/>
                <a:ea typeface="ＭＳ Ｐゴシック" panose="020B0600070205080204" pitchFamily="34" charset="-128"/>
                <a:cs typeface="Arial" panose="020B0604020202020204" pitchFamily="34" charset="0"/>
              </a:rPr>
              <a:t>ICT strategies </a:t>
            </a:r>
            <a:r>
              <a:rPr lang="en-US"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rPr>
              <a:t>was conducted as targeted.</a:t>
            </a:r>
          </a:p>
          <a:p>
            <a:pPr algn="just" eaLnBrk="1" hangingPunct="1">
              <a:lnSpc>
                <a:spcPct val="120000"/>
              </a:lnSpc>
              <a:buFont typeface="Arial" panose="020B0604020202020204" pitchFamily="34" charset="0"/>
              <a:buNone/>
            </a:pPr>
            <a:endParaRPr lang="en-US"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lnSpc>
                <a:spcPct val="120000"/>
              </a:lnSpc>
            </a:pPr>
            <a:r>
              <a:rPr lang="en-US"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rPr>
              <a:t>An inception report for the development of the </a:t>
            </a:r>
            <a:r>
              <a:rPr lang="en-US" altLang="en-US" sz="1800" u="sng">
                <a:solidFill>
                  <a:srgbClr val="000000"/>
                </a:solidFill>
                <a:latin typeface="Arial" panose="020B0604020202020204" pitchFamily="34" charset="0"/>
                <a:ea typeface="ＭＳ Ｐゴシック" panose="020B0600070205080204" pitchFamily="34" charset="-128"/>
                <a:cs typeface="Arial" panose="020B0604020202020204" pitchFamily="34" charset="0"/>
              </a:rPr>
              <a:t>Regional Integration Framework</a:t>
            </a:r>
            <a:r>
              <a:rPr lang="en-US"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rPr>
              <a:t> was produced as targeted.</a:t>
            </a:r>
          </a:p>
          <a:p>
            <a:pPr algn="just" eaLnBrk="1" hangingPunct="1">
              <a:lnSpc>
                <a:spcPct val="120000"/>
              </a:lnSpc>
              <a:buFont typeface="Arial" panose="020B0604020202020204" pitchFamily="34" charset="0"/>
              <a:buNone/>
            </a:pPr>
            <a:endParaRPr lang="en-US"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lnSpc>
                <a:spcPct val="120000"/>
              </a:lnSpc>
            </a:pPr>
            <a:r>
              <a:rPr lang="en-US"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rPr>
              <a:t>Literature review on the detailed preparation process conducted across countries towards </a:t>
            </a:r>
            <a:r>
              <a:rPr lang="en-US" altLang="en-US" sz="1800" u="sng">
                <a:solidFill>
                  <a:srgbClr val="000000"/>
                </a:solidFill>
                <a:latin typeface="Arial" panose="020B0604020202020204" pitchFamily="34" charset="0"/>
                <a:ea typeface="ＭＳ Ｐゴシック" panose="020B0600070205080204" pitchFamily="34" charset="-128"/>
                <a:cs typeface="Arial" panose="020B0604020202020204" pitchFamily="34" charset="0"/>
              </a:rPr>
              <a:t>Autonomous Vehicle Technology </a:t>
            </a:r>
            <a:r>
              <a:rPr lang="en-US"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rPr>
              <a:t>implementation conducted as targeted and a draft report produced.</a:t>
            </a:r>
          </a:p>
          <a:p>
            <a:pPr algn="just" eaLnBrk="1" hangingPunct="1">
              <a:lnSpc>
                <a:spcPct val="120000"/>
              </a:lnSpc>
              <a:buFont typeface="Arial" panose="020B0604020202020204" pitchFamily="34" charset="0"/>
              <a:buNone/>
            </a:pPr>
            <a:endParaRPr lang="en-US"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lnSpc>
                <a:spcPct val="120000"/>
              </a:lnSpc>
            </a:pPr>
            <a:r>
              <a:rPr lang="en-US" altLang="en-US" sz="1800" u="sng">
                <a:solidFill>
                  <a:srgbClr val="000000"/>
                </a:solidFill>
                <a:latin typeface="Arial" panose="020B0604020202020204" pitchFamily="34" charset="0"/>
                <a:ea typeface="ＭＳ Ｐゴシック" panose="020B0600070205080204" pitchFamily="34" charset="-128"/>
                <a:cs typeface="Arial" panose="020B0604020202020204" pitchFamily="34" charset="0"/>
              </a:rPr>
              <a:t>STER Bill </a:t>
            </a:r>
            <a:r>
              <a:rPr lang="en-US"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rPr>
              <a:t>re-submitted to State Law Advisor for a legal opinion – September 2019.</a:t>
            </a:r>
            <a:endParaRPr lang="en-ZA"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eaLnBrk="1" hangingPunct="1">
              <a:lnSpc>
                <a:spcPct val="115000"/>
              </a:lnSpc>
              <a:buFont typeface="Arial" panose="020B0604020202020204" pitchFamily="34" charset="0"/>
              <a:buNone/>
            </a:pPr>
            <a:endParaRPr lang="en-US" altLang="en-US" sz="1800">
              <a:solidFill>
                <a:srgbClr val="000000"/>
              </a:solidFill>
              <a:latin typeface="Arial" panose="020B0604020202020204" pitchFamily="34" charset="0"/>
              <a:ea typeface="Calibri" panose="020F0502020204030204" pitchFamily="34" charset="0"/>
            </a:endParaRPr>
          </a:p>
          <a:p>
            <a:pPr eaLnBrk="1" hangingPunct="1">
              <a:lnSpc>
                <a:spcPct val="115000"/>
              </a:lnSpc>
              <a:buFont typeface="Arial" panose="020B0604020202020204" pitchFamily="34" charset="0"/>
              <a:buNone/>
            </a:pPr>
            <a:endParaRPr lang="en-ZA" altLang="en-US" sz="180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lnSpc>
                <a:spcPct val="120000"/>
              </a:lnSpc>
              <a:buFont typeface="Arial" panose="020B0604020202020204" pitchFamily="34" charset="0"/>
              <a:buNone/>
            </a:pPr>
            <a:endParaRPr lang="en-ZA" altLang="en-US" sz="2000">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buFont typeface="Arial" panose="020B0604020202020204" pitchFamily="34" charset="0"/>
              <a:buNone/>
            </a:pPr>
            <a:endParaRPr lang="en-ZA" altLang="en-US" sz="2000">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buFont typeface="Arial" panose="020B0604020202020204" pitchFamily="34" charset="0"/>
              <a:buNone/>
            </a:pPr>
            <a:endParaRPr lang="en-ZA" altLang="en-US" sz="2000">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endParaRPr lang="en-ZA" altLang="en-US" sz="2000">
              <a:latin typeface="Arial" panose="020B0604020202020204" pitchFamily="34" charset="0"/>
              <a:ea typeface="ＭＳ Ｐゴシック" panose="020B0600070205080204" pitchFamily="34" charset="-128"/>
              <a:cs typeface="Arial" panose="020B0604020202020204" pitchFamily="34" charset="0"/>
            </a:endParaRPr>
          </a:p>
          <a:p>
            <a:pPr algn="just" eaLnBrk="1" hangingPunct="1"/>
            <a:endParaRPr lang="en-ZA" altLang="en-US" sz="1000">
              <a:latin typeface="Arial" panose="020B0604020202020204" pitchFamily="34" charset="0"/>
              <a:ea typeface="ＭＳ Ｐゴシック" panose="020B0600070205080204" pitchFamily="34" charset="-128"/>
              <a:cs typeface="Arial" panose="020B0604020202020204" pitchFamily="34" charset="0"/>
            </a:endParaRPr>
          </a:p>
        </p:txBody>
      </p:sp>
      <p:sp>
        <p:nvSpPr>
          <p:cNvPr id="27650" name="Title 2">
            <a:extLst>
              <a:ext uri="{FF2B5EF4-FFF2-40B4-BE49-F238E27FC236}">
                <a16:creationId xmlns:a16="http://schemas.microsoft.com/office/drawing/2014/main" xmlns="" id="{E4F91F9B-0B92-4703-ADBC-39329091458E}"/>
              </a:ext>
            </a:extLst>
          </p:cNvPr>
          <p:cNvSpPr>
            <a:spLocks noGrp="1"/>
          </p:cNvSpPr>
          <p:nvPr>
            <p:ph type="title"/>
          </p:nvPr>
        </p:nvSpPr>
        <p:spPr>
          <a:xfrm>
            <a:off x="457200" y="152400"/>
            <a:ext cx="6324600" cy="914400"/>
          </a:xfrm>
        </p:spPr>
        <p:txBody>
          <a:bodyPr/>
          <a:lstStyle/>
          <a:p>
            <a:pPr algn="l" eaLnBrk="1" hangingPunct="1"/>
            <a:r>
              <a:rPr lang="en-US" altLang="en-US" sz="3200" b="1">
                <a:latin typeface="Arial" panose="020B0604020202020204" pitchFamily="34" charset="0"/>
                <a:ea typeface="ＭＳ Ｐゴシック" panose="020B0600070205080204" pitchFamily="34" charset="-128"/>
              </a:rPr>
              <a:t>Programme 2: ITP</a:t>
            </a:r>
          </a:p>
        </p:txBody>
      </p:sp>
      <p:pic>
        <p:nvPicPr>
          <p:cNvPr id="27651" name="Picture 5">
            <a:hlinkClick r:id="rId2" action="ppaction://hlinksldjump"/>
            <a:extLst>
              <a:ext uri="{FF2B5EF4-FFF2-40B4-BE49-F238E27FC236}">
                <a16:creationId xmlns:a16="http://schemas.microsoft.com/office/drawing/2014/main" xmlns="" id="{E80FCB66-17BF-4C6E-AA91-120F4E47121B}"/>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781800" y="304800"/>
            <a:ext cx="1981200" cy="752475"/>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pic>
      <p:pic>
        <p:nvPicPr>
          <p:cNvPr id="27652" name="Picture 5">
            <a:extLst>
              <a:ext uri="{FF2B5EF4-FFF2-40B4-BE49-F238E27FC236}">
                <a16:creationId xmlns:a16="http://schemas.microsoft.com/office/drawing/2014/main" xmlns="" id="{E736983B-A55C-47DA-B5D4-B35C0B42E8C0}"/>
              </a:ext>
            </a:extLst>
          </p:cNvPr>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531100" y="5930900"/>
            <a:ext cx="809625" cy="717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xmlns="" id="{E5206AF1-23D0-463B-8653-6DA257AE0A87}"/>
              </a:ext>
            </a:extLst>
          </p:cNvPr>
          <p:cNvSpPr>
            <a:spLocks noGrp="1"/>
          </p:cNvSpPr>
          <p:nvPr>
            <p:ph type="sldNum" sz="quarter" idx="12"/>
          </p:nvPr>
        </p:nvSpPr>
        <p:spPr/>
        <p:txBody>
          <a:bodyPr/>
          <a:lstStyle>
            <a:lvl1pPr eaLnBrk="0" hangingPunct="0">
              <a:defRPr sz="2400">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sz="2400">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sz="2400">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sz="2400">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sz="24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ＭＳ Ｐゴシック" panose="020B0600070205080204" pitchFamily="34" charset="-128"/>
              </a:defRPr>
            </a:lvl9pPr>
          </a:lstStyle>
          <a:p>
            <a:pPr eaLnBrk="1" hangingPunct="1"/>
            <a:fld id="{3EA2CECC-6470-4B53-B926-96F917D6B98E}" type="slidenum">
              <a:rPr lang="en-US" altLang="en-US" sz="1200">
                <a:solidFill>
                  <a:srgbClr val="898989"/>
                </a:solidFill>
              </a:rPr>
              <a:pPr eaLnBrk="1" hangingPunct="1"/>
              <a:t>9</a:t>
            </a:fld>
            <a:endParaRPr lang="en-US" altLang="en-US" sz="1200">
              <a:solidFill>
                <a:srgbClr val="898989"/>
              </a:solidFill>
            </a:endParaRPr>
          </a:p>
        </p:txBody>
      </p:sp>
    </p:spTree>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4509</TotalTime>
  <Words>2769</Words>
  <Application>Microsoft Office PowerPoint</Application>
  <PresentationFormat>On-screen Show (4:3)</PresentationFormat>
  <Paragraphs>896</Paragraphs>
  <Slides>30</Slides>
  <Notes>5</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Slide 1</vt:lpstr>
      <vt:lpstr>Contents</vt:lpstr>
      <vt:lpstr>Overview</vt:lpstr>
      <vt:lpstr>Quarter 02 Overall Performance</vt:lpstr>
      <vt:lpstr>Quarter 02 Analysis Per Programme</vt:lpstr>
      <vt:lpstr>DoT Comparative Analysis:  Performance per Programme per Quarter</vt:lpstr>
      <vt:lpstr>Slide 7</vt:lpstr>
      <vt:lpstr>Programme 1: Administration</vt:lpstr>
      <vt:lpstr>Programme 2: ITP</vt:lpstr>
      <vt:lpstr>Programme 3: Rail Transport</vt:lpstr>
      <vt:lpstr>Programme 4: Road Transport</vt:lpstr>
      <vt:lpstr>Programme 4: Road Transport</vt:lpstr>
      <vt:lpstr>Programme 5: Civil Aviation</vt:lpstr>
      <vt:lpstr>Programme 6: Maritime Transport</vt:lpstr>
      <vt:lpstr>Programme 7: Public Transport</vt:lpstr>
      <vt:lpstr>Slide 16</vt:lpstr>
      <vt:lpstr>Programme 5: Civil Aviation</vt:lpstr>
      <vt:lpstr>Programme 6: Maritime Transport</vt:lpstr>
      <vt:lpstr>Programme 7: Public Transport</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Katlego Seabelo</dc:creator>
  <cp:lastModifiedBy>PUMZA</cp:lastModifiedBy>
  <cp:revision>302</cp:revision>
  <cp:lastPrinted>2018-02-14T10:48:24Z</cp:lastPrinted>
  <dcterms:created xsi:type="dcterms:W3CDTF">2015-08-21T09:57:19Z</dcterms:created>
  <dcterms:modified xsi:type="dcterms:W3CDTF">2020-03-04T10:17:10Z</dcterms:modified>
</cp:coreProperties>
</file>