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charts/colors6.xml" ContentType="application/vnd.ms-office.chartcolor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diagrams/layout1.xml" ContentType="application/vnd.openxmlformats-officedocument.drawingml.diagramLayout+xml"/>
  <Override PartName="/ppt/charts/chart3.xml" ContentType="application/vnd.openxmlformats-officedocument.drawingml.chart+xml"/>
  <Override PartName="/ppt/charts/chart5.xml" ContentType="application/vnd.openxmlformats-officedocument.drawingml.chart+xml"/>
  <Override PartName="/ppt/diagrams/data2.xml" ContentType="application/vnd.openxmlformats-officedocument.drawingml.diagramData+xml"/>
  <Override PartName="/ppt/notesSlides/notesSlide7.xml" ContentType="application/vnd.openxmlformats-officedocument.presentationml.notesSlide+xml"/>
  <Default Extension="xlsx" ContentType="application/vnd.openxmlformats-officedocument.spreadsheetml.sheet"/>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Default Extension="tiff" ContentType="image/tiff"/>
  <Override PartName="/ppt/diagrams/layout2.xml" ContentType="application/vnd.openxmlformats-officedocument.drawingml.diagramLayou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diagrams/data3.xml" ContentType="application/vnd.openxmlformats-officedocument.drawingml.diagramData+xml"/>
  <Override PartName="/ppt/charts/style6.xml" ContentType="application/vnd.ms-office.chart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72" r:id="rId1"/>
  </p:sldMasterIdLst>
  <p:notesMasterIdLst>
    <p:notesMasterId r:id="rId57"/>
  </p:notesMasterIdLst>
  <p:sldIdLst>
    <p:sldId id="264" r:id="rId2"/>
    <p:sldId id="373" r:id="rId3"/>
    <p:sldId id="288" r:id="rId4"/>
    <p:sldId id="290" r:id="rId5"/>
    <p:sldId id="300" r:id="rId6"/>
    <p:sldId id="301" r:id="rId7"/>
    <p:sldId id="302" r:id="rId8"/>
    <p:sldId id="379" r:id="rId9"/>
    <p:sldId id="371" r:id="rId10"/>
    <p:sldId id="378" r:id="rId11"/>
    <p:sldId id="360" r:id="rId12"/>
    <p:sldId id="361" r:id="rId13"/>
    <p:sldId id="397" r:id="rId14"/>
    <p:sldId id="391" r:id="rId15"/>
    <p:sldId id="392" r:id="rId16"/>
    <p:sldId id="393" r:id="rId17"/>
    <p:sldId id="388" r:id="rId18"/>
    <p:sldId id="396" r:id="rId19"/>
    <p:sldId id="390" r:id="rId20"/>
    <p:sldId id="366" r:id="rId21"/>
    <p:sldId id="398" r:id="rId22"/>
    <p:sldId id="406" r:id="rId23"/>
    <p:sldId id="405" r:id="rId24"/>
    <p:sldId id="407" r:id="rId25"/>
    <p:sldId id="437" r:id="rId26"/>
    <p:sldId id="438" r:id="rId27"/>
    <p:sldId id="382" r:id="rId28"/>
    <p:sldId id="428" r:id="rId29"/>
    <p:sldId id="431" r:id="rId30"/>
    <p:sldId id="429" r:id="rId31"/>
    <p:sldId id="410" r:id="rId32"/>
    <p:sldId id="411" r:id="rId33"/>
    <p:sldId id="430" r:id="rId34"/>
    <p:sldId id="395" r:id="rId35"/>
    <p:sldId id="292" r:id="rId36"/>
    <p:sldId id="291" r:id="rId37"/>
    <p:sldId id="412" r:id="rId38"/>
    <p:sldId id="421" r:id="rId39"/>
    <p:sldId id="414" r:id="rId40"/>
    <p:sldId id="413" r:id="rId41"/>
    <p:sldId id="422" r:id="rId42"/>
    <p:sldId id="423" r:id="rId43"/>
    <p:sldId id="424" r:id="rId44"/>
    <p:sldId id="425" r:id="rId45"/>
    <p:sldId id="426" r:id="rId46"/>
    <p:sldId id="417" r:id="rId47"/>
    <p:sldId id="380" r:id="rId48"/>
    <p:sldId id="427" r:id="rId49"/>
    <p:sldId id="419" r:id="rId50"/>
    <p:sldId id="381" r:id="rId51"/>
    <p:sldId id="403" r:id="rId52"/>
    <p:sldId id="368" r:id="rId53"/>
    <p:sldId id="435" r:id="rId54"/>
    <p:sldId id="404" r:id="rId55"/>
    <p:sldId id="267" r:id="rId56"/>
  </p:sldIdLst>
  <p:sldSz cx="9144000" cy="6840538"/>
  <p:notesSz cx="6797675" cy="99266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A3DB"/>
    <a:srgbClr val="0033A1"/>
    <a:srgbClr val="21409A"/>
    <a:srgbClr val="FF461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4" autoAdjust="0"/>
    <p:restoredTop sz="91640" autoAdjust="0"/>
  </p:normalViewPr>
  <p:slideViewPr>
    <p:cSldViewPr snapToGrid="0" snapToObjects="1">
      <p:cViewPr varScale="1">
        <p:scale>
          <a:sx n="107" d="100"/>
          <a:sy n="107" d="100"/>
        </p:scale>
        <p:origin x="-1734" y="-78"/>
      </p:cViewPr>
      <p:guideLst>
        <p:guide orient="horz" pos="2154"/>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RebeccaM\Documents\2019%20-%202020%20FINANCIAL%20YEAR\CHIEF%20DIRECTORATE%20SUBMISSIONS\PPC%20PRESENTATION\DATA%20FOR%20GRAPHS\Copy%20of%20Copy%20of%20HySA%20Knowledge%20Output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RebeccaM\AppData\Local\Microsoft\Windows\INetCache\Content.Outlook\U1OCZD83\Hydrogen%20and%20Energy%20PPC%20Student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RebeccaM\AppData\Local\Microsoft\Windows\INetCache\Content.Outlook\U1OCZD83\Hydrogen%20and%20Energy%20PPC%20Student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RebeccaM\AppData\Local\Microsoft\Windows\INetCache\Content.Outlook\U1OCZD83\Hydrogen%20and%20Energy%20PPC%20Student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RebeccaM\Documents\2019%20-%202020%20FINANCIAL%20YEAR\CHIEF%20DIRECTORATE%20SUBMISSIONS\PPC%20PRESENTATION\DATA%20FOR%20GRAPHS\Copy%20of%20Copy%20of%20HySA%20Knowledge%20Output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RebeccaM\Documents\2019%20-%202020%20FINANCIAL%20YEAR\CHIEF%20DIRECTORATE%20SUBMISSIONS\PPC%20PRESENTATION\DATA%20FOR%20GRAPHS\Copy%20of%20Copy%20of%20HySA%20Knowledge%20Outputs.xlsx" TargetMode="External"/></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 Id="rId4"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Energy</a:t>
            </a:r>
            <a:r>
              <a:rPr lang="en-US" b="1" baseline="0"/>
              <a:t> Grand Challenge Funding 2008/09 FY  to 2019/20 FY</a:t>
            </a:r>
            <a:endParaRPr lang="en-US" b="1"/>
          </a:p>
        </c:rich>
      </c:tx>
      <c:spPr>
        <a:noFill/>
        <a:ln>
          <a:noFill/>
        </a:ln>
        <a:effectLst/>
      </c:spPr>
    </c:title>
    <c:plotArea>
      <c:layout/>
      <c:barChart>
        <c:barDir val="col"/>
        <c:grouping val="stacked"/>
        <c:ser>
          <c:idx val="0"/>
          <c:order val="0"/>
          <c:tx>
            <c:strRef>
              <c:f>Funding!$B$38</c:f>
              <c:strCache>
                <c:ptCount val="1"/>
                <c:pt idx="0">
                  <c:v>Renewable Energy Hub and Spokes</c:v>
                </c:pt>
              </c:strCache>
            </c:strRef>
          </c:tx>
          <c:spPr>
            <a:solidFill>
              <a:schemeClr val="accent1"/>
            </a:solidFill>
            <a:ln>
              <a:noFill/>
            </a:ln>
            <a:effectLst/>
          </c:spPr>
          <c:cat>
            <c:strRef>
              <c:f>Funding!$C$37:$N$37</c:f>
              <c:strCache>
                <c:ptCount val="12"/>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strCache>
            </c:strRef>
          </c:cat>
          <c:val>
            <c:numRef>
              <c:f>Funding!$C$38:$N$38</c:f>
              <c:numCache>
                <c:formatCode>"R"#,##0.00</c:formatCode>
                <c:ptCount val="12"/>
                <c:pt idx="0">
                  <c:v>27268000</c:v>
                </c:pt>
                <c:pt idx="1">
                  <c:v>21841331</c:v>
                </c:pt>
                <c:pt idx="2">
                  <c:v>17000000</c:v>
                </c:pt>
                <c:pt idx="3">
                  <c:v>15892441</c:v>
                </c:pt>
                <c:pt idx="4">
                  <c:v>16286000</c:v>
                </c:pt>
                <c:pt idx="5">
                  <c:v>16924610</c:v>
                </c:pt>
                <c:pt idx="6">
                  <c:v>17784987</c:v>
                </c:pt>
                <c:pt idx="7">
                  <c:v>17872756</c:v>
                </c:pt>
                <c:pt idx="8">
                  <c:v>13116394</c:v>
                </c:pt>
                <c:pt idx="9">
                  <c:v>16102863</c:v>
                </c:pt>
                <c:pt idx="10">
                  <c:v>24200000</c:v>
                </c:pt>
                <c:pt idx="11">
                  <c:v>27958698</c:v>
                </c:pt>
              </c:numCache>
            </c:numRef>
          </c:val>
          <c:extLst xmlns:c16r2="http://schemas.microsoft.com/office/drawing/2015/06/chart">
            <c:ext xmlns:c16="http://schemas.microsoft.com/office/drawing/2014/chart" uri="{C3380CC4-5D6E-409C-BE32-E72D297353CC}">
              <c16:uniqueId val="{00000000-4F19-4C66-8888-CAFA59B2AD0F}"/>
            </c:ext>
          </c:extLst>
        </c:ser>
        <c:ser>
          <c:idx val="1"/>
          <c:order val="1"/>
          <c:tx>
            <c:strRef>
              <c:f>Funding!$B$39</c:f>
              <c:strCache>
                <c:ptCount val="1"/>
                <c:pt idx="0">
                  <c:v>Hydrogen South Africa</c:v>
                </c:pt>
              </c:strCache>
            </c:strRef>
          </c:tx>
          <c:spPr>
            <a:solidFill>
              <a:schemeClr val="accent2"/>
            </a:solidFill>
            <a:ln>
              <a:noFill/>
            </a:ln>
            <a:effectLst/>
          </c:spPr>
          <c:cat>
            <c:strRef>
              <c:f>Funding!$C$37:$N$37</c:f>
              <c:strCache>
                <c:ptCount val="12"/>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strCache>
            </c:strRef>
          </c:cat>
          <c:val>
            <c:numRef>
              <c:f>Funding!$C$39:$N$39</c:f>
              <c:numCache>
                <c:formatCode>_(* #,##0.00_);_(* \(#,##0.00\);_(* "-"??_);_(@_)</c:formatCode>
                <c:ptCount val="12"/>
                <c:pt idx="0">
                  <c:v>60069000</c:v>
                </c:pt>
                <c:pt idx="1">
                  <c:v>74000000</c:v>
                </c:pt>
                <c:pt idx="2">
                  <c:v>52000000</c:v>
                </c:pt>
                <c:pt idx="3">
                  <c:v>59280500</c:v>
                </c:pt>
                <c:pt idx="4">
                  <c:v>70513500</c:v>
                </c:pt>
                <c:pt idx="5">
                  <c:v>73971001</c:v>
                </c:pt>
                <c:pt idx="6">
                  <c:v>78195000</c:v>
                </c:pt>
                <c:pt idx="7">
                  <c:v>81816000</c:v>
                </c:pt>
                <c:pt idx="8">
                  <c:v>83238300</c:v>
                </c:pt>
                <c:pt idx="9">
                  <c:v>101557982</c:v>
                </c:pt>
                <c:pt idx="10">
                  <c:v>117651292</c:v>
                </c:pt>
                <c:pt idx="11">
                  <c:v>112258648.34</c:v>
                </c:pt>
              </c:numCache>
            </c:numRef>
          </c:val>
          <c:extLst xmlns:c16r2="http://schemas.microsoft.com/office/drawing/2015/06/chart">
            <c:ext xmlns:c16="http://schemas.microsoft.com/office/drawing/2014/chart" uri="{C3380CC4-5D6E-409C-BE32-E72D297353CC}">
              <c16:uniqueId val="{00000001-4F19-4C66-8888-CAFA59B2AD0F}"/>
            </c:ext>
          </c:extLst>
        </c:ser>
        <c:ser>
          <c:idx val="2"/>
          <c:order val="2"/>
          <c:tx>
            <c:strRef>
              <c:f>Funding!$B$40</c:f>
              <c:strCache>
                <c:ptCount val="1"/>
                <c:pt idx="0">
                  <c:v>Energy Storage</c:v>
                </c:pt>
              </c:strCache>
            </c:strRef>
          </c:tx>
          <c:spPr>
            <a:solidFill>
              <a:schemeClr val="accent3"/>
            </a:solidFill>
            <a:ln>
              <a:noFill/>
            </a:ln>
            <a:effectLst/>
          </c:spPr>
          <c:cat>
            <c:strRef>
              <c:f>Funding!$C$37:$N$37</c:f>
              <c:strCache>
                <c:ptCount val="12"/>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strCache>
            </c:strRef>
          </c:cat>
          <c:val>
            <c:numRef>
              <c:f>Funding!$C$40:$N$40</c:f>
              <c:numCache>
                <c:formatCode>_(* #,##0.00_);_(* \(#,##0.00\);_(* "-"??_);_(@_)</c:formatCode>
                <c:ptCount val="12"/>
                <c:pt idx="0" formatCode="General">
                  <c:v>0</c:v>
                </c:pt>
                <c:pt idx="1">
                  <c:v>0</c:v>
                </c:pt>
                <c:pt idx="2">
                  <c:v>8126200</c:v>
                </c:pt>
                <c:pt idx="3" formatCode="General">
                  <c:v>7611800</c:v>
                </c:pt>
                <c:pt idx="4">
                  <c:v>4613000</c:v>
                </c:pt>
                <c:pt idx="5">
                  <c:v>12000000</c:v>
                </c:pt>
                <c:pt idx="6" formatCode="General">
                  <c:v>10400000</c:v>
                </c:pt>
                <c:pt idx="7">
                  <c:v>8000000</c:v>
                </c:pt>
                <c:pt idx="8">
                  <c:v>12075591</c:v>
                </c:pt>
                <c:pt idx="9" formatCode="General">
                  <c:v>12768000</c:v>
                </c:pt>
                <c:pt idx="10">
                  <c:v>8498600</c:v>
                </c:pt>
                <c:pt idx="11">
                  <c:v>6540000</c:v>
                </c:pt>
              </c:numCache>
            </c:numRef>
          </c:val>
          <c:extLst xmlns:c16r2="http://schemas.microsoft.com/office/drawing/2015/06/chart">
            <c:ext xmlns:c16="http://schemas.microsoft.com/office/drawing/2014/chart" uri="{C3380CC4-5D6E-409C-BE32-E72D297353CC}">
              <c16:uniqueId val="{00000002-4F19-4C66-8888-CAFA59B2AD0F}"/>
            </c:ext>
          </c:extLst>
        </c:ser>
        <c:ser>
          <c:idx val="3"/>
          <c:order val="3"/>
          <c:tx>
            <c:strRef>
              <c:f>Funding!$B$41</c:f>
              <c:strCache>
                <c:ptCount val="1"/>
                <c:pt idx="0">
                  <c:v>Other (Energy Efficiency, Biofuels, Clean Coal Technologies)</c:v>
                </c:pt>
              </c:strCache>
            </c:strRef>
          </c:tx>
          <c:spPr>
            <a:solidFill>
              <a:schemeClr val="accent4"/>
            </a:solidFill>
            <a:ln>
              <a:noFill/>
            </a:ln>
            <a:effectLst/>
          </c:spPr>
          <c:cat>
            <c:strRef>
              <c:f>Funding!$C$37:$N$37</c:f>
              <c:strCache>
                <c:ptCount val="12"/>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strCache>
            </c:strRef>
          </c:cat>
          <c:val>
            <c:numRef>
              <c:f>Funding!$C$41:$N$41</c:f>
              <c:numCache>
                <c:formatCode>_(* #,##0.00_);_(* \(#,##0.00\);_(* "-"??_);_(@_)</c:formatCode>
                <c:ptCount val="12"/>
                <c:pt idx="0">
                  <c:v>3593000</c:v>
                </c:pt>
                <c:pt idx="1">
                  <c:v>44155669</c:v>
                </c:pt>
                <c:pt idx="2">
                  <c:v>46818800</c:v>
                </c:pt>
                <c:pt idx="3">
                  <c:v>53402259</c:v>
                </c:pt>
                <c:pt idx="4">
                  <c:v>32722500</c:v>
                </c:pt>
                <c:pt idx="5">
                  <c:v>28399389</c:v>
                </c:pt>
                <c:pt idx="6">
                  <c:v>28616013</c:v>
                </c:pt>
                <c:pt idx="7">
                  <c:v>32114244</c:v>
                </c:pt>
                <c:pt idx="8">
                  <c:v>25002715</c:v>
                </c:pt>
                <c:pt idx="9">
                  <c:v>7938155</c:v>
                </c:pt>
                <c:pt idx="10">
                  <c:v>5121108</c:v>
                </c:pt>
                <c:pt idx="11">
                  <c:v>19242653.66</c:v>
                </c:pt>
              </c:numCache>
            </c:numRef>
          </c:val>
          <c:extLst xmlns:c16r2="http://schemas.microsoft.com/office/drawing/2015/06/chart">
            <c:ext xmlns:c16="http://schemas.microsoft.com/office/drawing/2014/chart" uri="{C3380CC4-5D6E-409C-BE32-E72D297353CC}">
              <c16:uniqueId val="{00000003-4F19-4C66-8888-CAFA59B2AD0F}"/>
            </c:ext>
          </c:extLst>
        </c:ser>
        <c:dLbls/>
        <c:overlap val="100"/>
        <c:axId val="68121728"/>
        <c:axId val="68123264"/>
      </c:barChart>
      <c:catAx>
        <c:axId val="681217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123264"/>
        <c:crossesAt val="0"/>
        <c:auto val="1"/>
        <c:lblAlgn val="ctr"/>
        <c:lblOffset val="100"/>
      </c:catAx>
      <c:valAx>
        <c:axId val="68123264"/>
        <c:scaling>
          <c:orientation val="minMax"/>
        </c:scaling>
        <c:axPos val="l"/>
        <c:majorGridlines>
          <c:spPr>
            <a:ln w="9525" cap="flat" cmpd="sng" algn="ctr">
              <a:solidFill>
                <a:schemeClr val="tx1">
                  <a:lumMod val="15000"/>
                  <a:lumOff val="85000"/>
                </a:schemeClr>
              </a:solidFill>
              <a:round/>
            </a:ln>
            <a:effectLst/>
          </c:spPr>
        </c:majorGridlines>
        <c:numFmt formatCode="&quot;R&quot;#,##0.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121728"/>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Total</a:t>
            </a:r>
            <a:r>
              <a:rPr lang="en-ZA" baseline="0"/>
              <a:t> No of Students Graduated 2008 to 2019</a:t>
            </a:r>
            <a:endParaRPr lang="en-ZA"/>
          </a:p>
        </c:rich>
      </c:tx>
      <c:spPr>
        <a:noFill/>
        <a:ln>
          <a:noFill/>
        </a:ln>
        <a:effectLst/>
      </c:spPr>
    </c:title>
    <c:plotArea>
      <c:layout/>
      <c:barChart>
        <c:barDir val="col"/>
        <c:grouping val="stacked"/>
        <c:ser>
          <c:idx val="2"/>
          <c:order val="0"/>
          <c:tx>
            <c:strRef>
              <c:f>Transformation!$S$37</c:f>
              <c:strCache>
                <c:ptCount val="1"/>
                <c:pt idx="0">
                  <c:v>MSc</c:v>
                </c:pt>
              </c:strCache>
            </c:strRef>
          </c:tx>
          <c:spPr>
            <a:solidFill>
              <a:schemeClr val="accent3"/>
            </a:solidFill>
            <a:ln>
              <a:noFill/>
            </a:ln>
            <a:effectLst/>
          </c:spPr>
          <c:cat>
            <c:strRef>
              <c:f>Transformation!$P$38:$P$50</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extLst xmlns:c16r2="http://schemas.microsoft.com/office/drawing/2015/06/chart"/>
            </c:strRef>
          </c:cat>
          <c:val>
            <c:numRef>
              <c:f>Transformation!$S$38:$S$50</c:f>
              <c:numCache>
                <c:formatCode>General</c:formatCode>
                <c:ptCount val="12"/>
                <c:pt idx="0">
                  <c:v>15</c:v>
                </c:pt>
                <c:pt idx="1">
                  <c:v>14</c:v>
                </c:pt>
                <c:pt idx="2">
                  <c:v>24</c:v>
                </c:pt>
                <c:pt idx="3">
                  <c:v>33</c:v>
                </c:pt>
                <c:pt idx="4">
                  <c:v>42</c:v>
                </c:pt>
                <c:pt idx="5">
                  <c:v>47</c:v>
                </c:pt>
                <c:pt idx="6">
                  <c:v>55</c:v>
                </c:pt>
                <c:pt idx="7">
                  <c:v>72</c:v>
                </c:pt>
                <c:pt idx="8">
                  <c:v>25</c:v>
                </c:pt>
                <c:pt idx="9">
                  <c:v>57</c:v>
                </c:pt>
                <c:pt idx="10">
                  <c:v>42</c:v>
                </c:pt>
                <c:pt idx="11">
                  <c:v>10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00E8-43CF-8CBD-5A5DF4F42EE7}"/>
            </c:ext>
          </c:extLst>
        </c:ser>
        <c:ser>
          <c:idx val="1"/>
          <c:order val="1"/>
          <c:tx>
            <c:strRef>
              <c:f>Transformation!$R$37</c:f>
              <c:strCache>
                <c:ptCount val="1"/>
                <c:pt idx="0">
                  <c:v>PhD</c:v>
                </c:pt>
              </c:strCache>
            </c:strRef>
          </c:tx>
          <c:spPr>
            <a:solidFill>
              <a:schemeClr val="accent2"/>
            </a:solidFill>
            <a:ln>
              <a:noFill/>
            </a:ln>
            <a:effectLst/>
          </c:spPr>
          <c:cat>
            <c:strRef>
              <c:f>Transformation!$P$38:$P$50</c:f>
              <c:strCach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strCache>
              <c:extLst xmlns:c16r2="http://schemas.microsoft.com/office/drawing/2015/06/chart"/>
            </c:strRef>
          </c:cat>
          <c:val>
            <c:numRef>
              <c:f>Transformation!$R$38:$R$50</c:f>
              <c:numCache>
                <c:formatCode>General</c:formatCode>
                <c:ptCount val="12"/>
                <c:pt idx="0">
                  <c:v>9</c:v>
                </c:pt>
                <c:pt idx="1">
                  <c:v>8</c:v>
                </c:pt>
                <c:pt idx="2">
                  <c:v>9</c:v>
                </c:pt>
                <c:pt idx="3">
                  <c:v>11</c:v>
                </c:pt>
                <c:pt idx="4">
                  <c:v>10</c:v>
                </c:pt>
                <c:pt idx="5">
                  <c:v>18</c:v>
                </c:pt>
                <c:pt idx="6">
                  <c:v>20</c:v>
                </c:pt>
                <c:pt idx="7">
                  <c:v>23</c:v>
                </c:pt>
                <c:pt idx="8">
                  <c:v>11</c:v>
                </c:pt>
                <c:pt idx="9">
                  <c:v>23</c:v>
                </c:pt>
                <c:pt idx="10">
                  <c:v>18</c:v>
                </c:pt>
                <c:pt idx="11">
                  <c:v>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00E8-43CF-8CBD-5A5DF4F42EE7}"/>
            </c:ext>
          </c:extLst>
        </c:ser>
        <c:dLbls/>
        <c:gapWidth val="95"/>
        <c:overlap val="100"/>
        <c:axId val="69453696"/>
        <c:axId val="69455232"/>
      </c:barChart>
      <c:catAx>
        <c:axId val="694536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55232"/>
        <c:crosses val="autoZero"/>
        <c:auto val="1"/>
        <c:lblAlgn val="ctr"/>
        <c:lblOffset val="100"/>
      </c:catAx>
      <c:valAx>
        <c:axId val="69455232"/>
        <c:scaling>
          <c:orientation val="minMax"/>
        </c:scaling>
        <c:axPos val="l"/>
        <c:majorGridlines>
          <c:spPr>
            <a:ln w="9525" cap="flat" cmpd="sng" algn="ctr">
              <a:solidFill>
                <a:schemeClr val="tx1">
                  <a:lumMod val="15000"/>
                  <a:lumOff val="85000"/>
                </a:schemeClr>
              </a:solidFill>
              <a:round/>
            </a:ln>
            <a:effectLst/>
          </c:spPr>
        </c:majorGridlines>
        <c:title>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4536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Percentage of Male vs Female Graduates</a:t>
            </a:r>
          </a:p>
        </c:rich>
      </c:tx>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bg1">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8208-4BEA-A52E-1F5B8BEC4A69}"/>
              </c:ext>
            </c:extLst>
          </c:dPt>
          <c:dPt>
            <c:idx val="1"/>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8208-4BEA-A52E-1F5B8BEC4A6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1"/>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Transformation!$T$37:$U$37</c:f>
              <c:strCache>
                <c:ptCount val="2"/>
                <c:pt idx="0">
                  <c:v>Male</c:v>
                </c:pt>
                <c:pt idx="1">
                  <c:v>Female</c:v>
                </c:pt>
              </c:strCache>
            </c:strRef>
          </c:cat>
          <c:val>
            <c:numRef>
              <c:f>Transformation!$T$50:$U$50</c:f>
              <c:numCache>
                <c:formatCode>General</c:formatCode>
                <c:ptCount val="2"/>
                <c:pt idx="0">
                  <c:v>405</c:v>
                </c:pt>
                <c:pt idx="1">
                  <c:v>196</c:v>
                </c:pt>
              </c:numCache>
            </c:numRef>
          </c:val>
          <c:extLst xmlns:c16r2="http://schemas.microsoft.com/office/drawing/2015/06/chart">
            <c:ext xmlns:c16="http://schemas.microsoft.com/office/drawing/2014/chart" uri="{C3380CC4-5D6E-409C-BE32-E72D297353CC}">
              <c16:uniqueId val="{00000004-8208-4BEA-A52E-1F5B8BEC4A69}"/>
            </c:ext>
          </c:extLst>
        </c:ser>
        <c:dLbls>
          <c:showPercent val="1"/>
        </c:dLbls>
      </c:pie3D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a:t>Percentage of Black vs White Graduates</a:t>
            </a:r>
          </a:p>
        </c:rich>
      </c:tx>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dPt>
            <c:idx val="0"/>
            <c:spPr>
              <a:solidFill>
                <a:schemeClr val="bg1">
                  <a:lumMod val="75000"/>
                </a:schemeClr>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5CBF-4C92-9646-38F9CAFA463B}"/>
              </c:ext>
            </c:extLst>
          </c:dPt>
          <c:dPt>
            <c:idx val="1"/>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5CBF-4C92-9646-38F9CAFA46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CatName val="1"/>
            <c:showPercent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Transformation!$V$37:$W$37</c:f>
              <c:strCache>
                <c:ptCount val="2"/>
                <c:pt idx="0">
                  <c:v>Black</c:v>
                </c:pt>
                <c:pt idx="1">
                  <c:v>White</c:v>
                </c:pt>
              </c:strCache>
            </c:strRef>
          </c:cat>
          <c:val>
            <c:numRef>
              <c:f>Transformation!$V$50:$W$50</c:f>
              <c:numCache>
                <c:formatCode>General</c:formatCode>
                <c:ptCount val="2"/>
                <c:pt idx="0">
                  <c:v>342</c:v>
                </c:pt>
                <c:pt idx="1">
                  <c:v>259</c:v>
                </c:pt>
              </c:numCache>
            </c:numRef>
          </c:val>
          <c:extLst xmlns:c16r2="http://schemas.microsoft.com/office/drawing/2015/06/chart">
            <c:ext xmlns:c16="http://schemas.microsoft.com/office/drawing/2014/chart" uri="{C3380CC4-5D6E-409C-BE32-E72D297353CC}">
              <c16:uniqueId val="{00000004-5CBF-4C92-9646-38F9CAFA463B}"/>
            </c:ext>
          </c:extLst>
        </c:ser>
        <c:dLbls>
          <c:showPercent val="1"/>
        </c:dLbls>
      </c:pie3D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a:t>
            </a:r>
            <a:r>
              <a:rPr lang="en-US" baseline="0"/>
              <a:t> Outputs 2008/09 FY to 2013/14 FY</a:t>
            </a:r>
            <a:endParaRPr lang="en-US"/>
          </a:p>
        </c:rich>
      </c:tx>
      <c:spPr>
        <a:noFill/>
        <a:ln>
          <a:noFill/>
        </a:ln>
        <a:effectLst/>
      </c:spPr>
    </c:title>
    <c:plotArea>
      <c:layout/>
      <c:barChart>
        <c:barDir val="col"/>
        <c:grouping val="stacked"/>
        <c:ser>
          <c:idx val="4"/>
          <c:order val="0"/>
          <c:tx>
            <c:strRef>
              <c:f>'Students and Publications'!$H$6</c:f>
              <c:strCache>
                <c:ptCount val="1"/>
                <c:pt idx="0">
                  <c:v>Total</c:v>
                </c:pt>
              </c:strCache>
            </c:strRef>
          </c:tx>
          <c:spPr>
            <a:solidFill>
              <a:srgbClr val="FFC0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and Publications'!$I$1:$M$1</c:f>
              <c:strCache>
                <c:ptCount val="5"/>
                <c:pt idx="0">
                  <c:v>Graduated Students</c:v>
                </c:pt>
                <c:pt idx="1">
                  <c:v>Publications</c:v>
                </c:pt>
                <c:pt idx="2">
                  <c:v>IPRs</c:v>
                </c:pt>
                <c:pt idx="3">
                  <c:v>Technology demonstrations</c:v>
                </c:pt>
                <c:pt idx="4">
                  <c:v>Spin-offs companies</c:v>
                </c:pt>
              </c:strCache>
            </c:strRef>
          </c:cat>
          <c:val>
            <c:numRef>
              <c:f>'Students and Publications'!$I$6:$M$6</c:f>
              <c:numCache>
                <c:formatCode>General</c:formatCode>
                <c:ptCount val="5"/>
                <c:pt idx="0">
                  <c:v>241</c:v>
                </c:pt>
                <c:pt idx="1">
                  <c:v>393</c:v>
                </c:pt>
                <c:pt idx="2">
                  <c:v>19</c:v>
                </c:pt>
                <c:pt idx="3">
                  <c:v>5</c:v>
                </c:pt>
                <c:pt idx="4">
                  <c:v>0</c:v>
                </c:pt>
              </c:numCache>
            </c:numRef>
          </c:val>
          <c:extLst xmlns:c16r2="http://schemas.microsoft.com/office/drawing/2015/06/chart">
            <c:ext xmlns:c16="http://schemas.microsoft.com/office/drawing/2014/chart" uri="{C3380CC4-5D6E-409C-BE32-E72D297353CC}">
              <c16:uniqueId val="{00000000-4FA1-4569-B5D9-BF9368203824}"/>
            </c:ext>
          </c:extLst>
        </c:ser>
        <c:dLbls/>
        <c:overlap val="100"/>
        <c:axId val="69659648"/>
        <c:axId val="69669632"/>
      </c:barChart>
      <c:catAx>
        <c:axId val="696596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669632"/>
        <c:crosses val="autoZero"/>
        <c:auto val="1"/>
        <c:lblAlgn val="ctr"/>
        <c:lblOffset val="100"/>
      </c:catAx>
      <c:valAx>
        <c:axId val="69669632"/>
        <c:scaling>
          <c:orientation val="minMax"/>
          <c:max val="60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659648"/>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a:t>
            </a:r>
            <a:r>
              <a:rPr lang="en-US" baseline="0"/>
              <a:t> Outputs 2014/15 FY to 2019/20 FY</a:t>
            </a:r>
            <a:endParaRPr lang="en-US"/>
          </a:p>
        </c:rich>
      </c:tx>
      <c:spPr>
        <a:noFill/>
        <a:ln>
          <a:noFill/>
        </a:ln>
        <a:effectLst/>
      </c:spPr>
    </c:title>
    <c:plotArea>
      <c:layout/>
      <c:barChart>
        <c:barDir val="col"/>
        <c:grouping val="stacked"/>
        <c:ser>
          <c:idx val="4"/>
          <c:order val="0"/>
          <c:tx>
            <c:strRef>
              <c:f>'Students and Publications'!$H$14</c:f>
              <c:strCache>
                <c:ptCount val="1"/>
                <c:pt idx="0">
                  <c:v>Total</c:v>
                </c:pt>
              </c:strCache>
            </c:strRef>
          </c:tx>
          <c:spPr>
            <a:solidFill>
              <a:srgbClr val="FFC000"/>
            </a:solidFill>
            <a:ln>
              <a:noFill/>
            </a:ln>
            <a:effectLst/>
          </c:spPr>
          <c:dLbls>
            <c:dLbl>
              <c:idx val="0"/>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3F9-448C-B5E0-98396AC80A42}"/>
                </c:ext>
              </c:extLst>
            </c:dLbl>
            <c:dLbl>
              <c:idx val="1"/>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3F9-448C-B5E0-98396AC80A42}"/>
                </c:ext>
              </c:extLst>
            </c:dLbl>
            <c:dLbl>
              <c:idx val="2"/>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3F9-448C-B5E0-98396AC80A42}"/>
                </c:ext>
              </c:extLst>
            </c:dLbl>
            <c:dLbl>
              <c:idx val="3"/>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3F9-448C-B5E0-98396AC80A42}"/>
                </c:ext>
              </c:extLst>
            </c:dLbl>
            <c:dLbl>
              <c:idx val="4"/>
              <c:dLblPos val="inBase"/>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3F9-448C-B5E0-98396AC80A42}"/>
                </c:ext>
              </c:extLst>
            </c:dLbl>
            <c:delete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'Students and Publications'!$I$9:$M$9</c:f>
              <c:strCache>
                <c:ptCount val="5"/>
                <c:pt idx="0">
                  <c:v>Graduated Students</c:v>
                </c:pt>
                <c:pt idx="1">
                  <c:v>Publications</c:v>
                </c:pt>
                <c:pt idx="2">
                  <c:v>IPRs</c:v>
                </c:pt>
                <c:pt idx="3">
                  <c:v>Technology demonstrations</c:v>
                </c:pt>
                <c:pt idx="4">
                  <c:v>Spin-offs companies</c:v>
                </c:pt>
              </c:strCache>
            </c:strRef>
          </c:cat>
          <c:val>
            <c:numRef>
              <c:f>'Students and Publications'!$I$14:$M$14</c:f>
              <c:numCache>
                <c:formatCode>General</c:formatCode>
                <c:ptCount val="5"/>
                <c:pt idx="0">
                  <c:v>365</c:v>
                </c:pt>
                <c:pt idx="1">
                  <c:v>562</c:v>
                </c:pt>
                <c:pt idx="2">
                  <c:v>53</c:v>
                </c:pt>
                <c:pt idx="3">
                  <c:v>27</c:v>
                </c:pt>
                <c:pt idx="4">
                  <c:v>7</c:v>
                </c:pt>
              </c:numCache>
            </c:numRef>
          </c:val>
          <c:extLst xmlns:c16r2="http://schemas.microsoft.com/office/drawing/2015/06/chart">
            <c:ext xmlns:c16="http://schemas.microsoft.com/office/drawing/2014/chart" uri="{C3380CC4-5D6E-409C-BE32-E72D297353CC}">
              <c16:uniqueId val="{00000005-A3F9-448C-B5E0-98396AC80A42}"/>
            </c:ext>
          </c:extLst>
        </c:ser>
        <c:dLbls/>
        <c:overlap val="100"/>
        <c:axId val="69721088"/>
        <c:axId val="69731072"/>
      </c:barChart>
      <c:catAx>
        <c:axId val="697210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31072"/>
        <c:crosses val="autoZero"/>
        <c:auto val="1"/>
        <c:lblAlgn val="ctr"/>
        <c:lblOffset val="100"/>
      </c:catAx>
      <c:valAx>
        <c:axId val="6973107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21088"/>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Global Mn Resource Distribution</a:t>
            </a:r>
          </a:p>
        </c:rich>
      </c:tx>
      <c:spPr>
        <a:noFill/>
        <a:ln>
          <a:noFill/>
        </a:ln>
        <a:effectLst/>
      </c:spPr>
    </c:title>
    <c:plotArea>
      <c:layout/>
      <c:pieChart>
        <c:varyColors val="1"/>
        <c:ser>
          <c:idx val="0"/>
          <c:order val="0"/>
          <c:dPt>
            <c:idx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F81-47E1-BE66-3239F0C443BD}"/>
              </c:ext>
            </c:extLst>
          </c:dPt>
          <c:dPt>
            <c:idx val="1"/>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F81-47E1-BE66-3239F0C443BD}"/>
              </c:ext>
            </c:extLst>
          </c:dPt>
          <c:dPt>
            <c:idx val="2"/>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F81-47E1-BE66-3239F0C443BD}"/>
              </c:ext>
            </c:extLst>
          </c:dPt>
          <c:dPt>
            <c:idx val="3"/>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F81-47E1-BE66-3239F0C443BD}"/>
              </c:ext>
            </c:extLst>
          </c:dPt>
          <c:dPt>
            <c:idx val="4"/>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2F81-47E1-BE66-3239F0C443BD}"/>
              </c:ext>
            </c:extLst>
          </c:dPt>
          <c:dPt>
            <c:idx val="5"/>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2F81-47E1-BE66-3239F0C443BD}"/>
              </c:ext>
            </c:extLst>
          </c:dPt>
          <c:dPt>
            <c:idx val="6"/>
            <c:spPr>
              <a:solidFill>
                <a:schemeClr val="accent1">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2F81-47E1-BE66-3239F0C443BD}"/>
              </c:ext>
            </c:extLst>
          </c:dPt>
          <c:dPt>
            <c:idx val="7"/>
            <c:spPr>
              <a:solidFill>
                <a:schemeClr val="accent2">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2F81-47E1-BE66-3239F0C443BD}"/>
              </c:ext>
            </c:extLst>
          </c:dPt>
          <c:dPt>
            <c:idx val="8"/>
            <c:spPr>
              <a:solidFill>
                <a:schemeClr val="accent3">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11-2F81-47E1-BE66-3239F0C443BD}"/>
              </c:ext>
            </c:extLst>
          </c:dPt>
          <c:dPt>
            <c:idx val="9"/>
            <c:spPr>
              <a:solidFill>
                <a:schemeClr val="accent4">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13-2F81-47E1-BE66-3239F0C443B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Sheet1!$D$5:$D$14</c:f>
              <c:strCache>
                <c:ptCount val="10"/>
                <c:pt idx="0">
                  <c:v>Australia</c:v>
                </c:pt>
                <c:pt idx="1">
                  <c:v>Brazil</c:v>
                </c:pt>
                <c:pt idx="2">
                  <c:v>China</c:v>
                </c:pt>
                <c:pt idx="3">
                  <c:v>Gabon</c:v>
                </c:pt>
                <c:pt idx="4">
                  <c:v>India</c:v>
                </c:pt>
                <c:pt idx="5">
                  <c:v>Kazakhstan</c:v>
                </c:pt>
                <c:pt idx="6">
                  <c:v>Mexico</c:v>
                </c:pt>
                <c:pt idx="7">
                  <c:v>South Africa</c:v>
                </c:pt>
                <c:pt idx="8">
                  <c:v>Ukraine</c:v>
                </c:pt>
                <c:pt idx="9">
                  <c:v>Other</c:v>
                </c:pt>
              </c:strCache>
            </c:strRef>
          </c:cat>
          <c:val>
            <c:numRef>
              <c:f>Sheet1!$E$5:$E$14</c:f>
              <c:numCache>
                <c:formatCode>General</c:formatCode>
                <c:ptCount val="10"/>
                <c:pt idx="0">
                  <c:v>97</c:v>
                </c:pt>
                <c:pt idx="1">
                  <c:v>54</c:v>
                </c:pt>
                <c:pt idx="2">
                  <c:v>44</c:v>
                </c:pt>
                <c:pt idx="3">
                  <c:v>24</c:v>
                </c:pt>
                <c:pt idx="4">
                  <c:v>49</c:v>
                </c:pt>
                <c:pt idx="5">
                  <c:v>5</c:v>
                </c:pt>
                <c:pt idx="6">
                  <c:v>5</c:v>
                </c:pt>
                <c:pt idx="7">
                  <c:v>150</c:v>
                </c:pt>
                <c:pt idx="8">
                  <c:v>140</c:v>
                </c:pt>
                <c:pt idx="9">
                  <c:v>2</c:v>
                </c:pt>
              </c:numCache>
            </c:numRef>
          </c:val>
          <c:extLst xmlns:c16r2="http://schemas.microsoft.com/office/drawing/2015/06/chart">
            <c:ext xmlns:c16="http://schemas.microsoft.com/office/drawing/2014/chart" uri="{C3380CC4-5D6E-409C-BE32-E72D297353CC}">
              <c16:uniqueId val="{00000014-2F81-47E1-BE66-3239F0C443BD}"/>
            </c:ext>
          </c:extLst>
        </c:ser>
        <c:dLbls>
          <c:showPercent val="1"/>
        </c:dLbls>
        <c:firstSliceAng val="0"/>
      </c:pieChart>
      <c:spPr>
        <a:noFill/>
        <a:ln>
          <a:noFill/>
        </a:ln>
        <a:effectLst/>
      </c:spPr>
    </c:plotArea>
    <c:legend>
      <c:legendPos val="r"/>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zero"/>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F9C27-E9B2-4DEB-8855-5F3CB0D33DDB}" type="doc">
      <dgm:prSet loTypeId="urn:microsoft.com/office/officeart/2005/8/layout/hList7#1" loCatId="process" qsTypeId="urn:microsoft.com/office/officeart/2005/8/quickstyle/simple1" qsCatId="simple" csTypeId="urn:microsoft.com/office/officeart/2005/8/colors/accent1_2" csCatId="accent1" phldr="1"/>
      <dgm:spPr/>
    </dgm:pt>
    <dgm:pt modelId="{6300CCCB-64FA-4D60-B865-78A903127608}">
      <dgm:prSet phldrT="[Text]"/>
      <dgm:spPr/>
      <dgm:t>
        <a:bodyPr/>
        <a:lstStyle/>
        <a:p>
          <a:r>
            <a:rPr lang="en-US" dirty="0"/>
            <a:t>Emerging Science &amp; Technology</a:t>
          </a:r>
        </a:p>
      </dgm:t>
    </dgm:pt>
    <dgm:pt modelId="{E254C0D1-0398-458C-8A32-5224E03C88ED}" type="parTrans" cxnId="{E444768B-E835-4573-9BB5-891A94326CBD}">
      <dgm:prSet/>
      <dgm:spPr/>
      <dgm:t>
        <a:bodyPr/>
        <a:lstStyle/>
        <a:p>
          <a:endParaRPr lang="en-US"/>
        </a:p>
      </dgm:t>
    </dgm:pt>
    <dgm:pt modelId="{E900DDBE-BF48-4559-86D9-16B4AB4DBFCE}" type="sibTrans" cxnId="{E444768B-E835-4573-9BB5-891A94326CBD}">
      <dgm:prSet/>
      <dgm:spPr/>
      <dgm:t>
        <a:bodyPr/>
        <a:lstStyle/>
        <a:p>
          <a:endParaRPr lang="en-US"/>
        </a:p>
      </dgm:t>
    </dgm:pt>
    <dgm:pt modelId="{213D1CFA-074C-47D1-8FCC-EE0EF04D1CF9}">
      <dgm:prSet phldrT="[Text]"/>
      <dgm:spPr/>
      <dgm:t>
        <a:bodyPr/>
        <a:lstStyle/>
        <a:p>
          <a:r>
            <a:rPr lang="en-US" dirty="0"/>
            <a:t>Mature Science &amp; Technology</a:t>
          </a:r>
        </a:p>
      </dgm:t>
    </dgm:pt>
    <dgm:pt modelId="{030C9A29-C41C-4F7D-B14B-3E9E4ED0A13A}" type="parTrans" cxnId="{C851AFA4-6A46-4379-99DD-5547F012A0D1}">
      <dgm:prSet/>
      <dgm:spPr/>
      <dgm:t>
        <a:bodyPr/>
        <a:lstStyle/>
        <a:p>
          <a:endParaRPr lang="en-US"/>
        </a:p>
      </dgm:t>
    </dgm:pt>
    <dgm:pt modelId="{6FCBF233-EA12-4C7F-8D82-498294EA3E73}" type="sibTrans" cxnId="{C851AFA4-6A46-4379-99DD-5547F012A0D1}">
      <dgm:prSet/>
      <dgm:spPr/>
      <dgm:t>
        <a:bodyPr/>
        <a:lstStyle/>
        <a:p>
          <a:endParaRPr lang="en-US"/>
        </a:p>
      </dgm:t>
    </dgm:pt>
    <dgm:pt modelId="{25EE2742-04CD-409E-B80F-081B0CC811FC}">
      <dgm:prSet phldrT="[Text]"/>
      <dgm:spPr/>
      <dgm:t>
        <a:bodyPr/>
        <a:lstStyle/>
        <a:p>
          <a:r>
            <a:rPr lang="en-US" dirty="0"/>
            <a:t>Routine Science &amp; Technology</a:t>
          </a:r>
        </a:p>
      </dgm:t>
    </dgm:pt>
    <dgm:pt modelId="{3A0DDEBC-390B-41E4-81D4-D57A68439E01}" type="parTrans" cxnId="{4B17627C-A855-49C2-A75C-D4F3AE789691}">
      <dgm:prSet/>
      <dgm:spPr/>
      <dgm:t>
        <a:bodyPr/>
        <a:lstStyle/>
        <a:p>
          <a:endParaRPr lang="en-US"/>
        </a:p>
      </dgm:t>
    </dgm:pt>
    <dgm:pt modelId="{89BD1471-075C-4166-83E3-EA5E6CCE6A8E}" type="sibTrans" cxnId="{4B17627C-A855-49C2-A75C-D4F3AE789691}">
      <dgm:prSet/>
      <dgm:spPr/>
      <dgm:t>
        <a:bodyPr/>
        <a:lstStyle/>
        <a:p>
          <a:endParaRPr lang="en-US"/>
        </a:p>
      </dgm:t>
    </dgm:pt>
    <dgm:pt modelId="{015D30F0-5033-4233-9C65-E204F7381645}" type="pres">
      <dgm:prSet presAssocID="{6FEF9C27-E9B2-4DEB-8855-5F3CB0D33DDB}" presName="Name0" presStyleCnt="0">
        <dgm:presLayoutVars>
          <dgm:dir/>
          <dgm:resizeHandles val="exact"/>
        </dgm:presLayoutVars>
      </dgm:prSet>
      <dgm:spPr/>
    </dgm:pt>
    <dgm:pt modelId="{FAA5112B-D547-411B-A285-B2745C6D706C}" type="pres">
      <dgm:prSet presAssocID="{6FEF9C27-E9B2-4DEB-8855-5F3CB0D33DDB}" presName="fgShape" presStyleLbl="fgShp" presStyleIdx="0" presStyleCnt="1"/>
      <dgm:spPr/>
    </dgm:pt>
    <dgm:pt modelId="{CCBEBCE2-7F77-4F59-831D-47F21389A50E}" type="pres">
      <dgm:prSet presAssocID="{6FEF9C27-E9B2-4DEB-8855-5F3CB0D33DDB}" presName="linComp" presStyleCnt="0"/>
      <dgm:spPr/>
    </dgm:pt>
    <dgm:pt modelId="{F401742F-A690-400C-95CE-AD46B1A49843}" type="pres">
      <dgm:prSet presAssocID="{6300CCCB-64FA-4D60-B865-78A903127608}" presName="compNode" presStyleCnt="0"/>
      <dgm:spPr/>
    </dgm:pt>
    <dgm:pt modelId="{CB5C2818-EFE5-40F1-900E-9173E622D8A6}" type="pres">
      <dgm:prSet presAssocID="{6300CCCB-64FA-4D60-B865-78A903127608}" presName="bkgdShape" presStyleLbl="node1" presStyleIdx="0" presStyleCnt="3"/>
      <dgm:spPr/>
      <dgm:t>
        <a:bodyPr/>
        <a:lstStyle/>
        <a:p>
          <a:endParaRPr lang="en-US"/>
        </a:p>
      </dgm:t>
    </dgm:pt>
    <dgm:pt modelId="{7F4BD627-B12A-4495-8ECC-490BE9E06A2E}" type="pres">
      <dgm:prSet presAssocID="{6300CCCB-64FA-4D60-B865-78A903127608}" presName="nodeTx" presStyleLbl="node1" presStyleIdx="0" presStyleCnt="3">
        <dgm:presLayoutVars>
          <dgm:bulletEnabled val="1"/>
        </dgm:presLayoutVars>
      </dgm:prSet>
      <dgm:spPr/>
      <dgm:t>
        <a:bodyPr/>
        <a:lstStyle/>
        <a:p>
          <a:endParaRPr lang="en-US"/>
        </a:p>
      </dgm:t>
    </dgm:pt>
    <dgm:pt modelId="{5CD2F820-C373-4634-BF8A-1BE67FAD6E7E}" type="pres">
      <dgm:prSet presAssocID="{6300CCCB-64FA-4D60-B865-78A903127608}" presName="invisiNode" presStyleLbl="node1" presStyleIdx="0" presStyleCnt="3"/>
      <dgm:spPr/>
    </dgm:pt>
    <dgm:pt modelId="{F4F70369-C0E0-4CD5-8CFE-F03E722B192B}" type="pres">
      <dgm:prSet presAssocID="{6300CCCB-64FA-4D60-B865-78A903127608}" presName="imagNode" presStyleLbl="fgImgPlace1" presStyleIdx="0" presStyleCnt="3"/>
      <dgm:spPr/>
    </dgm:pt>
    <dgm:pt modelId="{5B5810DC-D281-41DB-BA63-49B202D60DC4}" type="pres">
      <dgm:prSet presAssocID="{E900DDBE-BF48-4559-86D9-16B4AB4DBFCE}" presName="sibTrans" presStyleLbl="sibTrans2D1" presStyleIdx="0" presStyleCnt="0"/>
      <dgm:spPr/>
      <dgm:t>
        <a:bodyPr/>
        <a:lstStyle/>
        <a:p>
          <a:endParaRPr lang="en-US"/>
        </a:p>
      </dgm:t>
    </dgm:pt>
    <dgm:pt modelId="{9DCA1228-8E84-4F8B-84E1-8ED1C46666F7}" type="pres">
      <dgm:prSet presAssocID="{213D1CFA-074C-47D1-8FCC-EE0EF04D1CF9}" presName="compNode" presStyleCnt="0"/>
      <dgm:spPr/>
    </dgm:pt>
    <dgm:pt modelId="{0A0AA0F0-866A-4380-9159-2507672A4D7F}" type="pres">
      <dgm:prSet presAssocID="{213D1CFA-074C-47D1-8FCC-EE0EF04D1CF9}" presName="bkgdShape" presStyleLbl="node1" presStyleIdx="1" presStyleCnt="3"/>
      <dgm:spPr/>
      <dgm:t>
        <a:bodyPr/>
        <a:lstStyle/>
        <a:p>
          <a:endParaRPr lang="en-US"/>
        </a:p>
      </dgm:t>
    </dgm:pt>
    <dgm:pt modelId="{413C5D6B-5230-48E7-B9CE-6EBE74C61281}" type="pres">
      <dgm:prSet presAssocID="{213D1CFA-074C-47D1-8FCC-EE0EF04D1CF9}" presName="nodeTx" presStyleLbl="node1" presStyleIdx="1" presStyleCnt="3">
        <dgm:presLayoutVars>
          <dgm:bulletEnabled val="1"/>
        </dgm:presLayoutVars>
      </dgm:prSet>
      <dgm:spPr/>
      <dgm:t>
        <a:bodyPr/>
        <a:lstStyle/>
        <a:p>
          <a:endParaRPr lang="en-US"/>
        </a:p>
      </dgm:t>
    </dgm:pt>
    <dgm:pt modelId="{4CCE4410-CA74-4B9C-8F56-0275006EEA6A}" type="pres">
      <dgm:prSet presAssocID="{213D1CFA-074C-47D1-8FCC-EE0EF04D1CF9}" presName="invisiNode" presStyleLbl="node1" presStyleIdx="1" presStyleCnt="3"/>
      <dgm:spPr/>
    </dgm:pt>
    <dgm:pt modelId="{6F3579FD-7245-4C88-92AF-9CF849ED866B}" type="pres">
      <dgm:prSet presAssocID="{213D1CFA-074C-47D1-8FCC-EE0EF04D1CF9}" presName="imagNode" presStyleLbl="fgImgPlace1" presStyleIdx="1" presStyleCnt="3" custLinFactNeighborX="3492" custLinFactNeighborY="-6447"/>
      <dgm:spPr/>
    </dgm:pt>
    <dgm:pt modelId="{74EA8A49-C27A-4787-A8EA-8FBCEA0D5BDD}" type="pres">
      <dgm:prSet presAssocID="{6FCBF233-EA12-4C7F-8D82-498294EA3E73}" presName="sibTrans" presStyleLbl="sibTrans2D1" presStyleIdx="0" presStyleCnt="0"/>
      <dgm:spPr/>
      <dgm:t>
        <a:bodyPr/>
        <a:lstStyle/>
        <a:p>
          <a:endParaRPr lang="en-US"/>
        </a:p>
      </dgm:t>
    </dgm:pt>
    <dgm:pt modelId="{336D6C94-9067-45FB-9726-0584046BE6B6}" type="pres">
      <dgm:prSet presAssocID="{25EE2742-04CD-409E-B80F-081B0CC811FC}" presName="compNode" presStyleCnt="0"/>
      <dgm:spPr/>
    </dgm:pt>
    <dgm:pt modelId="{91EA67D7-E396-4E6E-9974-68B27B63F747}" type="pres">
      <dgm:prSet presAssocID="{25EE2742-04CD-409E-B80F-081B0CC811FC}" presName="bkgdShape" presStyleLbl="node1" presStyleIdx="2" presStyleCnt="3"/>
      <dgm:spPr/>
      <dgm:t>
        <a:bodyPr/>
        <a:lstStyle/>
        <a:p>
          <a:endParaRPr lang="en-US"/>
        </a:p>
      </dgm:t>
    </dgm:pt>
    <dgm:pt modelId="{A4A756DE-4291-467E-B6BD-EE74D88E67C9}" type="pres">
      <dgm:prSet presAssocID="{25EE2742-04CD-409E-B80F-081B0CC811FC}" presName="nodeTx" presStyleLbl="node1" presStyleIdx="2" presStyleCnt="3">
        <dgm:presLayoutVars>
          <dgm:bulletEnabled val="1"/>
        </dgm:presLayoutVars>
      </dgm:prSet>
      <dgm:spPr/>
      <dgm:t>
        <a:bodyPr/>
        <a:lstStyle/>
        <a:p>
          <a:endParaRPr lang="en-US"/>
        </a:p>
      </dgm:t>
    </dgm:pt>
    <dgm:pt modelId="{08838E92-819A-421E-BB82-8560F14EA2BC}" type="pres">
      <dgm:prSet presAssocID="{25EE2742-04CD-409E-B80F-081B0CC811FC}" presName="invisiNode" presStyleLbl="node1" presStyleIdx="2" presStyleCnt="3"/>
      <dgm:spPr/>
    </dgm:pt>
    <dgm:pt modelId="{D8629E78-58E1-40A7-A53B-EB9C8C7B9B9C}" type="pres">
      <dgm:prSet presAssocID="{25EE2742-04CD-409E-B80F-081B0CC811FC}" presName="imagNode" presStyleLbl="fgImgPlace1" presStyleIdx="2" presStyleCnt="3"/>
      <dgm:spPr/>
    </dgm:pt>
  </dgm:ptLst>
  <dgm:cxnLst>
    <dgm:cxn modelId="{E444768B-E835-4573-9BB5-891A94326CBD}" srcId="{6FEF9C27-E9B2-4DEB-8855-5F3CB0D33DDB}" destId="{6300CCCB-64FA-4D60-B865-78A903127608}" srcOrd="0" destOrd="0" parTransId="{E254C0D1-0398-458C-8A32-5224E03C88ED}" sibTransId="{E900DDBE-BF48-4559-86D9-16B4AB4DBFCE}"/>
    <dgm:cxn modelId="{31EC2CBB-08F4-4A36-84DA-DAC269A25CFA}" type="presOf" srcId="{25EE2742-04CD-409E-B80F-081B0CC811FC}" destId="{91EA67D7-E396-4E6E-9974-68B27B63F747}" srcOrd="0" destOrd="0" presId="urn:microsoft.com/office/officeart/2005/8/layout/hList7#1"/>
    <dgm:cxn modelId="{ACA9A967-CB39-4B10-A631-1F46798EECA8}" type="presOf" srcId="{6FCBF233-EA12-4C7F-8D82-498294EA3E73}" destId="{74EA8A49-C27A-4787-A8EA-8FBCEA0D5BDD}" srcOrd="0" destOrd="0" presId="urn:microsoft.com/office/officeart/2005/8/layout/hList7#1"/>
    <dgm:cxn modelId="{A2082280-7A35-4016-BBE5-3C6F546DAB69}" type="presOf" srcId="{25EE2742-04CD-409E-B80F-081B0CC811FC}" destId="{A4A756DE-4291-467E-B6BD-EE74D88E67C9}" srcOrd="1" destOrd="0" presId="urn:microsoft.com/office/officeart/2005/8/layout/hList7#1"/>
    <dgm:cxn modelId="{4B17627C-A855-49C2-A75C-D4F3AE789691}" srcId="{6FEF9C27-E9B2-4DEB-8855-5F3CB0D33DDB}" destId="{25EE2742-04CD-409E-B80F-081B0CC811FC}" srcOrd="2" destOrd="0" parTransId="{3A0DDEBC-390B-41E4-81D4-D57A68439E01}" sibTransId="{89BD1471-075C-4166-83E3-EA5E6CCE6A8E}"/>
    <dgm:cxn modelId="{C851AFA4-6A46-4379-99DD-5547F012A0D1}" srcId="{6FEF9C27-E9B2-4DEB-8855-5F3CB0D33DDB}" destId="{213D1CFA-074C-47D1-8FCC-EE0EF04D1CF9}" srcOrd="1" destOrd="0" parTransId="{030C9A29-C41C-4F7D-B14B-3E9E4ED0A13A}" sibTransId="{6FCBF233-EA12-4C7F-8D82-498294EA3E73}"/>
    <dgm:cxn modelId="{ABDBE7A9-CFB5-45BF-9D3F-93118E7B685E}" type="presOf" srcId="{213D1CFA-074C-47D1-8FCC-EE0EF04D1CF9}" destId="{0A0AA0F0-866A-4380-9159-2507672A4D7F}" srcOrd="0" destOrd="0" presId="urn:microsoft.com/office/officeart/2005/8/layout/hList7#1"/>
    <dgm:cxn modelId="{A51718AF-2128-49F1-8A86-47589850B9A8}" type="presOf" srcId="{E900DDBE-BF48-4559-86D9-16B4AB4DBFCE}" destId="{5B5810DC-D281-41DB-BA63-49B202D60DC4}" srcOrd="0" destOrd="0" presId="urn:microsoft.com/office/officeart/2005/8/layout/hList7#1"/>
    <dgm:cxn modelId="{67D97FFE-1878-4C73-8BA5-5ACBEFE99544}" type="presOf" srcId="{6300CCCB-64FA-4D60-B865-78A903127608}" destId="{CB5C2818-EFE5-40F1-900E-9173E622D8A6}" srcOrd="0" destOrd="0" presId="urn:microsoft.com/office/officeart/2005/8/layout/hList7#1"/>
    <dgm:cxn modelId="{DB634DF4-D281-4FAF-AEEE-4BD96E1DA397}" type="presOf" srcId="{6FEF9C27-E9B2-4DEB-8855-5F3CB0D33DDB}" destId="{015D30F0-5033-4233-9C65-E204F7381645}" srcOrd="0" destOrd="0" presId="urn:microsoft.com/office/officeart/2005/8/layout/hList7#1"/>
    <dgm:cxn modelId="{D1AD3772-DDBD-4D1B-B51A-F2461C792B49}" type="presOf" srcId="{6300CCCB-64FA-4D60-B865-78A903127608}" destId="{7F4BD627-B12A-4495-8ECC-490BE9E06A2E}" srcOrd="1" destOrd="0" presId="urn:microsoft.com/office/officeart/2005/8/layout/hList7#1"/>
    <dgm:cxn modelId="{37AFDEE0-202D-477B-8C18-85FEAEF5D5AA}" type="presOf" srcId="{213D1CFA-074C-47D1-8FCC-EE0EF04D1CF9}" destId="{413C5D6B-5230-48E7-B9CE-6EBE74C61281}" srcOrd="1" destOrd="0" presId="urn:microsoft.com/office/officeart/2005/8/layout/hList7#1"/>
    <dgm:cxn modelId="{0F6B0165-5578-40E4-BCA2-4A44C8077D00}" type="presParOf" srcId="{015D30F0-5033-4233-9C65-E204F7381645}" destId="{FAA5112B-D547-411B-A285-B2745C6D706C}" srcOrd="0" destOrd="0" presId="urn:microsoft.com/office/officeart/2005/8/layout/hList7#1"/>
    <dgm:cxn modelId="{40B3E98D-FD8D-4E36-A6B3-5EDF06055DD1}" type="presParOf" srcId="{015D30F0-5033-4233-9C65-E204F7381645}" destId="{CCBEBCE2-7F77-4F59-831D-47F21389A50E}" srcOrd="1" destOrd="0" presId="urn:microsoft.com/office/officeart/2005/8/layout/hList7#1"/>
    <dgm:cxn modelId="{86DAFC0C-0E3E-4618-AB85-9A3A4EDC13D3}" type="presParOf" srcId="{CCBEBCE2-7F77-4F59-831D-47F21389A50E}" destId="{F401742F-A690-400C-95CE-AD46B1A49843}" srcOrd="0" destOrd="0" presId="urn:microsoft.com/office/officeart/2005/8/layout/hList7#1"/>
    <dgm:cxn modelId="{797D4A8C-6F1A-4069-AC30-F1689D578C1A}" type="presParOf" srcId="{F401742F-A690-400C-95CE-AD46B1A49843}" destId="{CB5C2818-EFE5-40F1-900E-9173E622D8A6}" srcOrd="0" destOrd="0" presId="urn:microsoft.com/office/officeart/2005/8/layout/hList7#1"/>
    <dgm:cxn modelId="{B935D695-1277-48A5-85A0-2DE635DEF137}" type="presParOf" srcId="{F401742F-A690-400C-95CE-AD46B1A49843}" destId="{7F4BD627-B12A-4495-8ECC-490BE9E06A2E}" srcOrd="1" destOrd="0" presId="urn:microsoft.com/office/officeart/2005/8/layout/hList7#1"/>
    <dgm:cxn modelId="{8302CDC1-77AE-471C-8F80-3C35CB9BF5F7}" type="presParOf" srcId="{F401742F-A690-400C-95CE-AD46B1A49843}" destId="{5CD2F820-C373-4634-BF8A-1BE67FAD6E7E}" srcOrd="2" destOrd="0" presId="urn:microsoft.com/office/officeart/2005/8/layout/hList7#1"/>
    <dgm:cxn modelId="{A145AC7C-D24D-4A56-AF75-A9EF91F0DDB4}" type="presParOf" srcId="{F401742F-A690-400C-95CE-AD46B1A49843}" destId="{F4F70369-C0E0-4CD5-8CFE-F03E722B192B}" srcOrd="3" destOrd="0" presId="urn:microsoft.com/office/officeart/2005/8/layout/hList7#1"/>
    <dgm:cxn modelId="{4F57FF14-1ACF-4883-B83F-E0B7D8B586FC}" type="presParOf" srcId="{CCBEBCE2-7F77-4F59-831D-47F21389A50E}" destId="{5B5810DC-D281-41DB-BA63-49B202D60DC4}" srcOrd="1" destOrd="0" presId="urn:microsoft.com/office/officeart/2005/8/layout/hList7#1"/>
    <dgm:cxn modelId="{E04F4938-DD09-4EB2-9879-77CE2E869E94}" type="presParOf" srcId="{CCBEBCE2-7F77-4F59-831D-47F21389A50E}" destId="{9DCA1228-8E84-4F8B-84E1-8ED1C46666F7}" srcOrd="2" destOrd="0" presId="urn:microsoft.com/office/officeart/2005/8/layout/hList7#1"/>
    <dgm:cxn modelId="{47AFA099-427E-4B51-8DAE-479B376E1469}" type="presParOf" srcId="{9DCA1228-8E84-4F8B-84E1-8ED1C46666F7}" destId="{0A0AA0F0-866A-4380-9159-2507672A4D7F}" srcOrd="0" destOrd="0" presId="urn:microsoft.com/office/officeart/2005/8/layout/hList7#1"/>
    <dgm:cxn modelId="{2614BDA2-01A9-47BE-991E-B93D6C6BCC1C}" type="presParOf" srcId="{9DCA1228-8E84-4F8B-84E1-8ED1C46666F7}" destId="{413C5D6B-5230-48E7-B9CE-6EBE74C61281}" srcOrd="1" destOrd="0" presId="urn:microsoft.com/office/officeart/2005/8/layout/hList7#1"/>
    <dgm:cxn modelId="{411E183F-D37E-4012-85B6-476CF91DFBAA}" type="presParOf" srcId="{9DCA1228-8E84-4F8B-84E1-8ED1C46666F7}" destId="{4CCE4410-CA74-4B9C-8F56-0275006EEA6A}" srcOrd="2" destOrd="0" presId="urn:microsoft.com/office/officeart/2005/8/layout/hList7#1"/>
    <dgm:cxn modelId="{E118297A-9223-4C1E-B4BE-FDCA4163B2AB}" type="presParOf" srcId="{9DCA1228-8E84-4F8B-84E1-8ED1C46666F7}" destId="{6F3579FD-7245-4C88-92AF-9CF849ED866B}" srcOrd="3" destOrd="0" presId="urn:microsoft.com/office/officeart/2005/8/layout/hList7#1"/>
    <dgm:cxn modelId="{398D42B0-9E9B-427A-8BFD-46895C4FD956}" type="presParOf" srcId="{CCBEBCE2-7F77-4F59-831D-47F21389A50E}" destId="{74EA8A49-C27A-4787-A8EA-8FBCEA0D5BDD}" srcOrd="3" destOrd="0" presId="urn:microsoft.com/office/officeart/2005/8/layout/hList7#1"/>
    <dgm:cxn modelId="{41226EE1-393C-4E3E-AE19-F56387EB0389}" type="presParOf" srcId="{CCBEBCE2-7F77-4F59-831D-47F21389A50E}" destId="{336D6C94-9067-45FB-9726-0584046BE6B6}" srcOrd="4" destOrd="0" presId="urn:microsoft.com/office/officeart/2005/8/layout/hList7#1"/>
    <dgm:cxn modelId="{2E3467B6-17D6-4430-9A67-5177791CA553}" type="presParOf" srcId="{336D6C94-9067-45FB-9726-0584046BE6B6}" destId="{91EA67D7-E396-4E6E-9974-68B27B63F747}" srcOrd="0" destOrd="0" presId="urn:microsoft.com/office/officeart/2005/8/layout/hList7#1"/>
    <dgm:cxn modelId="{042E11D8-B0C2-41DF-91C7-39FE726DB876}" type="presParOf" srcId="{336D6C94-9067-45FB-9726-0584046BE6B6}" destId="{A4A756DE-4291-467E-B6BD-EE74D88E67C9}" srcOrd="1" destOrd="0" presId="urn:microsoft.com/office/officeart/2005/8/layout/hList7#1"/>
    <dgm:cxn modelId="{9D89BB28-4852-4213-9667-1C924885A67F}" type="presParOf" srcId="{336D6C94-9067-45FB-9726-0584046BE6B6}" destId="{08838E92-819A-421E-BB82-8560F14EA2BC}" srcOrd="2" destOrd="0" presId="urn:microsoft.com/office/officeart/2005/8/layout/hList7#1"/>
    <dgm:cxn modelId="{ACAF37B2-A409-4AA1-ADE0-B4C1427792A0}" type="presParOf" srcId="{336D6C94-9067-45FB-9726-0584046BE6B6}" destId="{D8629E78-58E1-40A7-A53B-EB9C8C7B9B9C}"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2F4E4A-2EF3-4A87-994A-CF17F323F172}"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B25C56FB-3333-44BC-9D9B-BC4453F6ACE7}">
      <dgm:prSet phldrT="[Text]" phldr="1"/>
      <dgm:spPr>
        <a:effectLst>
          <a:outerShdw blurRad="50800" dist="38100" algn="l" rotWithShape="0">
            <a:prstClr val="black">
              <a:alpha val="40000"/>
            </a:prstClr>
          </a:outerShdw>
        </a:effectLst>
      </dgm:spPr>
      <dgm:t>
        <a:bodyPr/>
        <a:lstStyle/>
        <a:p>
          <a:endParaRPr lang="en-US" dirty="0"/>
        </a:p>
      </dgm:t>
    </dgm:pt>
    <dgm:pt modelId="{3439D53B-2EF8-4AEB-B326-15DF8B333ED8}" type="parTrans" cxnId="{86DC8712-0225-4E73-9032-43E6AF3BE0ED}">
      <dgm:prSet/>
      <dgm:spPr/>
      <dgm:t>
        <a:bodyPr/>
        <a:lstStyle/>
        <a:p>
          <a:endParaRPr lang="en-US"/>
        </a:p>
      </dgm:t>
    </dgm:pt>
    <dgm:pt modelId="{5EB7F37D-572F-49EE-8B08-D1D25DA6A40E}" type="sibTrans" cxnId="{86DC8712-0225-4E73-9032-43E6AF3BE0ED}">
      <dgm:prSet/>
      <dgm:spPr/>
      <dgm:t>
        <a:bodyPr/>
        <a:lstStyle/>
        <a:p>
          <a:endParaRPr lang="en-US"/>
        </a:p>
      </dgm:t>
    </dgm:pt>
    <dgm:pt modelId="{E3AD6CB0-CBA2-4660-B3BD-933B8C63FBEA}">
      <dgm:prSet phldrT="[Text]" phldr="1"/>
      <dgm:spPr>
        <a:effectLst>
          <a:outerShdw blurRad="50800" dist="38100" algn="l" rotWithShape="0">
            <a:prstClr val="black">
              <a:alpha val="40000"/>
            </a:prstClr>
          </a:outerShdw>
        </a:effectLst>
      </dgm:spPr>
      <dgm:t>
        <a:bodyPr/>
        <a:lstStyle/>
        <a:p>
          <a:endParaRPr lang="en-US" dirty="0"/>
        </a:p>
      </dgm:t>
    </dgm:pt>
    <dgm:pt modelId="{0EDCFAD9-8693-4AED-8A25-06D518EE7BB8}" type="parTrans" cxnId="{D0A75CFF-7919-4B87-A29D-414D3D1B9851}">
      <dgm:prSet/>
      <dgm:spPr/>
      <dgm:t>
        <a:bodyPr/>
        <a:lstStyle/>
        <a:p>
          <a:endParaRPr lang="en-US"/>
        </a:p>
      </dgm:t>
    </dgm:pt>
    <dgm:pt modelId="{908F7930-442C-4914-A654-61DFE063DC03}" type="sibTrans" cxnId="{D0A75CFF-7919-4B87-A29D-414D3D1B9851}">
      <dgm:prSet/>
      <dgm:spPr/>
      <dgm:t>
        <a:bodyPr/>
        <a:lstStyle/>
        <a:p>
          <a:endParaRPr lang="en-US"/>
        </a:p>
      </dgm:t>
    </dgm:pt>
    <dgm:pt modelId="{B590398D-EEF4-48BE-91E6-F9CACB9E8FF7}">
      <dgm:prSet phldrT="[Text]" phldr="1"/>
      <dgm:spPr>
        <a:effectLst>
          <a:outerShdw blurRad="50800" dist="38100" algn="l" rotWithShape="0">
            <a:prstClr val="black">
              <a:alpha val="40000"/>
            </a:prstClr>
          </a:outerShdw>
        </a:effectLst>
      </dgm:spPr>
      <dgm:t>
        <a:bodyPr/>
        <a:lstStyle/>
        <a:p>
          <a:endParaRPr lang="en-US" dirty="0"/>
        </a:p>
      </dgm:t>
    </dgm:pt>
    <dgm:pt modelId="{F8709D0A-5653-421B-AEF3-149BEFDAD664}" type="parTrans" cxnId="{542ED49E-7A97-4F71-9E79-68F2F15B2E19}">
      <dgm:prSet/>
      <dgm:spPr/>
      <dgm:t>
        <a:bodyPr/>
        <a:lstStyle/>
        <a:p>
          <a:endParaRPr lang="en-US"/>
        </a:p>
      </dgm:t>
    </dgm:pt>
    <dgm:pt modelId="{7B78719E-2E1F-4463-A0D4-B0CED71D8BF1}" type="sibTrans" cxnId="{542ED49E-7A97-4F71-9E79-68F2F15B2E19}">
      <dgm:prSet/>
      <dgm:spPr/>
      <dgm:t>
        <a:bodyPr/>
        <a:lstStyle/>
        <a:p>
          <a:endParaRPr lang="en-US"/>
        </a:p>
      </dgm:t>
    </dgm:pt>
    <dgm:pt modelId="{863AB5F3-CB45-47BA-8DEE-BCC298A99078}">
      <dgm:prSet phldrT="[Text]" phldr="1"/>
      <dgm:spPr>
        <a:effectLst>
          <a:outerShdw blurRad="50800" dist="38100" algn="l" rotWithShape="0">
            <a:prstClr val="black">
              <a:alpha val="40000"/>
            </a:prstClr>
          </a:outerShdw>
        </a:effectLst>
      </dgm:spPr>
      <dgm:t>
        <a:bodyPr/>
        <a:lstStyle/>
        <a:p>
          <a:endParaRPr lang="en-US" dirty="0"/>
        </a:p>
      </dgm:t>
    </dgm:pt>
    <dgm:pt modelId="{39301FE5-983E-4C3C-9B2F-C1B28FDFF667}" type="parTrans" cxnId="{908BCD1D-E9D2-4B38-B9C8-B2DA76107801}">
      <dgm:prSet/>
      <dgm:spPr/>
      <dgm:t>
        <a:bodyPr/>
        <a:lstStyle/>
        <a:p>
          <a:endParaRPr lang="en-US"/>
        </a:p>
      </dgm:t>
    </dgm:pt>
    <dgm:pt modelId="{5CA08D94-1CC8-40C6-8C3B-35981638DFBC}" type="sibTrans" cxnId="{908BCD1D-E9D2-4B38-B9C8-B2DA76107801}">
      <dgm:prSet/>
      <dgm:spPr/>
      <dgm:t>
        <a:bodyPr/>
        <a:lstStyle/>
        <a:p>
          <a:endParaRPr lang="en-US"/>
        </a:p>
      </dgm:t>
    </dgm:pt>
    <dgm:pt modelId="{B25F043F-AF47-4D47-B9A9-C39B2F9B7B99}" type="pres">
      <dgm:prSet presAssocID="{032F4E4A-2EF3-4A87-994A-CF17F323F172}" presName="hierChild1" presStyleCnt="0">
        <dgm:presLayoutVars>
          <dgm:orgChart val="1"/>
          <dgm:chPref val="1"/>
          <dgm:dir/>
          <dgm:animOne val="branch"/>
          <dgm:animLvl val="lvl"/>
          <dgm:resizeHandles/>
        </dgm:presLayoutVars>
      </dgm:prSet>
      <dgm:spPr/>
      <dgm:t>
        <a:bodyPr/>
        <a:lstStyle/>
        <a:p>
          <a:endParaRPr lang="en-US"/>
        </a:p>
      </dgm:t>
    </dgm:pt>
    <dgm:pt modelId="{5DC2FF81-4C48-4D50-8577-0244ED987AB9}" type="pres">
      <dgm:prSet presAssocID="{B25C56FB-3333-44BC-9D9B-BC4453F6ACE7}" presName="hierRoot1" presStyleCnt="0">
        <dgm:presLayoutVars>
          <dgm:hierBranch val="init"/>
        </dgm:presLayoutVars>
      </dgm:prSet>
      <dgm:spPr/>
    </dgm:pt>
    <dgm:pt modelId="{55D461C8-3F5C-45AA-BA36-1CA92B854C4E}" type="pres">
      <dgm:prSet presAssocID="{B25C56FB-3333-44BC-9D9B-BC4453F6ACE7}" presName="rootComposite1" presStyleCnt="0"/>
      <dgm:spPr/>
    </dgm:pt>
    <dgm:pt modelId="{BCF00A77-67A5-4D64-B476-B15D07A09F57}" type="pres">
      <dgm:prSet presAssocID="{B25C56FB-3333-44BC-9D9B-BC4453F6ACE7}" presName="rootText1" presStyleLbl="node0" presStyleIdx="0" presStyleCnt="1">
        <dgm:presLayoutVars>
          <dgm:chPref val="3"/>
        </dgm:presLayoutVars>
      </dgm:prSet>
      <dgm:spPr>
        <a:prstGeom prst="flowChartAlternateProcess">
          <a:avLst/>
        </a:prstGeom>
      </dgm:spPr>
      <dgm:t>
        <a:bodyPr/>
        <a:lstStyle/>
        <a:p>
          <a:endParaRPr lang="en-US"/>
        </a:p>
      </dgm:t>
    </dgm:pt>
    <dgm:pt modelId="{717C2CE1-1444-4CDE-B141-102BD0606DBD}" type="pres">
      <dgm:prSet presAssocID="{B25C56FB-3333-44BC-9D9B-BC4453F6ACE7}" presName="rootConnector1" presStyleLbl="node1" presStyleIdx="0" presStyleCnt="0"/>
      <dgm:spPr/>
      <dgm:t>
        <a:bodyPr/>
        <a:lstStyle/>
        <a:p>
          <a:endParaRPr lang="en-US"/>
        </a:p>
      </dgm:t>
    </dgm:pt>
    <dgm:pt modelId="{5F7AC434-7BA1-4937-B72E-BEC637DDF9C1}" type="pres">
      <dgm:prSet presAssocID="{B25C56FB-3333-44BC-9D9B-BC4453F6ACE7}" presName="hierChild2" presStyleCnt="0"/>
      <dgm:spPr/>
    </dgm:pt>
    <dgm:pt modelId="{44CB0D13-BF39-49F2-B174-F2E098A0BF5D}" type="pres">
      <dgm:prSet presAssocID="{0EDCFAD9-8693-4AED-8A25-06D518EE7BB8}" presName="Name37" presStyleLbl="parChTrans1D2" presStyleIdx="0" presStyleCnt="3"/>
      <dgm:spPr/>
      <dgm:t>
        <a:bodyPr/>
        <a:lstStyle/>
        <a:p>
          <a:endParaRPr lang="en-US"/>
        </a:p>
      </dgm:t>
    </dgm:pt>
    <dgm:pt modelId="{A19DA49B-1250-48BE-82D8-ED7D5D47AC92}" type="pres">
      <dgm:prSet presAssocID="{E3AD6CB0-CBA2-4660-B3BD-933B8C63FBEA}" presName="hierRoot2" presStyleCnt="0">
        <dgm:presLayoutVars>
          <dgm:hierBranch val="init"/>
        </dgm:presLayoutVars>
      </dgm:prSet>
      <dgm:spPr/>
    </dgm:pt>
    <dgm:pt modelId="{3375DC36-6F89-468C-BFB4-6AE6467B72AF}" type="pres">
      <dgm:prSet presAssocID="{E3AD6CB0-CBA2-4660-B3BD-933B8C63FBEA}" presName="rootComposite" presStyleCnt="0"/>
      <dgm:spPr/>
    </dgm:pt>
    <dgm:pt modelId="{FB24A521-2882-43E9-92BF-852E6D77E7A2}" type="pres">
      <dgm:prSet presAssocID="{E3AD6CB0-CBA2-4660-B3BD-933B8C63FBEA}" presName="rootText" presStyleLbl="node2" presStyleIdx="0" presStyleCnt="3">
        <dgm:presLayoutVars>
          <dgm:chPref val="3"/>
        </dgm:presLayoutVars>
      </dgm:prSet>
      <dgm:spPr>
        <a:prstGeom prst="flowChartAlternateProcess">
          <a:avLst/>
        </a:prstGeom>
      </dgm:spPr>
      <dgm:t>
        <a:bodyPr/>
        <a:lstStyle/>
        <a:p>
          <a:endParaRPr lang="en-US"/>
        </a:p>
      </dgm:t>
    </dgm:pt>
    <dgm:pt modelId="{2B31FA97-DF59-441D-87AF-43BBDACCF7CD}" type="pres">
      <dgm:prSet presAssocID="{E3AD6CB0-CBA2-4660-B3BD-933B8C63FBEA}" presName="rootConnector" presStyleLbl="node2" presStyleIdx="0" presStyleCnt="3"/>
      <dgm:spPr/>
      <dgm:t>
        <a:bodyPr/>
        <a:lstStyle/>
        <a:p>
          <a:endParaRPr lang="en-US"/>
        </a:p>
      </dgm:t>
    </dgm:pt>
    <dgm:pt modelId="{A79AFAE3-99DC-4482-AB2A-47CB65BE0BF5}" type="pres">
      <dgm:prSet presAssocID="{E3AD6CB0-CBA2-4660-B3BD-933B8C63FBEA}" presName="hierChild4" presStyleCnt="0"/>
      <dgm:spPr/>
    </dgm:pt>
    <dgm:pt modelId="{13146030-1BC2-478F-83B0-5545636DEA0B}" type="pres">
      <dgm:prSet presAssocID="{E3AD6CB0-CBA2-4660-B3BD-933B8C63FBEA}" presName="hierChild5" presStyleCnt="0"/>
      <dgm:spPr/>
    </dgm:pt>
    <dgm:pt modelId="{6845036C-A2E0-4071-9654-F015AAA68DCA}" type="pres">
      <dgm:prSet presAssocID="{F8709D0A-5653-421B-AEF3-149BEFDAD664}" presName="Name37" presStyleLbl="parChTrans1D2" presStyleIdx="1" presStyleCnt="3"/>
      <dgm:spPr/>
      <dgm:t>
        <a:bodyPr/>
        <a:lstStyle/>
        <a:p>
          <a:endParaRPr lang="en-US"/>
        </a:p>
      </dgm:t>
    </dgm:pt>
    <dgm:pt modelId="{9A3B354E-EB1E-4208-B5D2-60B51B79310B}" type="pres">
      <dgm:prSet presAssocID="{B590398D-EEF4-48BE-91E6-F9CACB9E8FF7}" presName="hierRoot2" presStyleCnt="0">
        <dgm:presLayoutVars>
          <dgm:hierBranch val="init"/>
        </dgm:presLayoutVars>
      </dgm:prSet>
      <dgm:spPr/>
    </dgm:pt>
    <dgm:pt modelId="{2C26E324-9343-4AB6-8C87-10053963D406}" type="pres">
      <dgm:prSet presAssocID="{B590398D-EEF4-48BE-91E6-F9CACB9E8FF7}" presName="rootComposite" presStyleCnt="0"/>
      <dgm:spPr/>
    </dgm:pt>
    <dgm:pt modelId="{CDDA6002-5653-4A29-9E6C-09030E19252F}" type="pres">
      <dgm:prSet presAssocID="{B590398D-EEF4-48BE-91E6-F9CACB9E8FF7}" presName="rootText" presStyleLbl="node2" presStyleIdx="1" presStyleCnt="3">
        <dgm:presLayoutVars>
          <dgm:chPref val="3"/>
        </dgm:presLayoutVars>
      </dgm:prSet>
      <dgm:spPr>
        <a:prstGeom prst="flowChartAlternateProcess">
          <a:avLst/>
        </a:prstGeom>
      </dgm:spPr>
      <dgm:t>
        <a:bodyPr/>
        <a:lstStyle/>
        <a:p>
          <a:endParaRPr lang="en-US"/>
        </a:p>
      </dgm:t>
    </dgm:pt>
    <dgm:pt modelId="{DB768113-43FE-400D-A7B4-98F094C14413}" type="pres">
      <dgm:prSet presAssocID="{B590398D-EEF4-48BE-91E6-F9CACB9E8FF7}" presName="rootConnector" presStyleLbl="node2" presStyleIdx="1" presStyleCnt="3"/>
      <dgm:spPr/>
      <dgm:t>
        <a:bodyPr/>
        <a:lstStyle/>
        <a:p>
          <a:endParaRPr lang="en-US"/>
        </a:p>
      </dgm:t>
    </dgm:pt>
    <dgm:pt modelId="{7B8ABEA9-91A7-45A6-A345-7E9176DB81FC}" type="pres">
      <dgm:prSet presAssocID="{B590398D-EEF4-48BE-91E6-F9CACB9E8FF7}" presName="hierChild4" presStyleCnt="0"/>
      <dgm:spPr/>
    </dgm:pt>
    <dgm:pt modelId="{91A82FD7-513B-4A42-918F-9C9C3A45A611}" type="pres">
      <dgm:prSet presAssocID="{B590398D-EEF4-48BE-91E6-F9CACB9E8FF7}" presName="hierChild5" presStyleCnt="0"/>
      <dgm:spPr/>
    </dgm:pt>
    <dgm:pt modelId="{6793FE55-3A50-4BE5-8D70-1FA3E5E0F5EF}" type="pres">
      <dgm:prSet presAssocID="{39301FE5-983E-4C3C-9B2F-C1B28FDFF667}" presName="Name37" presStyleLbl="parChTrans1D2" presStyleIdx="2" presStyleCnt="3"/>
      <dgm:spPr/>
      <dgm:t>
        <a:bodyPr/>
        <a:lstStyle/>
        <a:p>
          <a:endParaRPr lang="en-US"/>
        </a:p>
      </dgm:t>
    </dgm:pt>
    <dgm:pt modelId="{A87F8E33-53A2-4354-9250-0CBD7D47B5E2}" type="pres">
      <dgm:prSet presAssocID="{863AB5F3-CB45-47BA-8DEE-BCC298A99078}" presName="hierRoot2" presStyleCnt="0">
        <dgm:presLayoutVars>
          <dgm:hierBranch val="init"/>
        </dgm:presLayoutVars>
      </dgm:prSet>
      <dgm:spPr/>
    </dgm:pt>
    <dgm:pt modelId="{4E374332-9913-4308-97E1-72C83E5B98B0}" type="pres">
      <dgm:prSet presAssocID="{863AB5F3-CB45-47BA-8DEE-BCC298A99078}" presName="rootComposite" presStyleCnt="0"/>
      <dgm:spPr/>
    </dgm:pt>
    <dgm:pt modelId="{0D9EBD5E-F416-40D8-AB8A-8D70135C83C1}" type="pres">
      <dgm:prSet presAssocID="{863AB5F3-CB45-47BA-8DEE-BCC298A99078}" presName="rootText" presStyleLbl="node2" presStyleIdx="2" presStyleCnt="3">
        <dgm:presLayoutVars>
          <dgm:chPref val="3"/>
        </dgm:presLayoutVars>
      </dgm:prSet>
      <dgm:spPr>
        <a:prstGeom prst="flowChartAlternateProcess">
          <a:avLst/>
        </a:prstGeom>
      </dgm:spPr>
      <dgm:t>
        <a:bodyPr/>
        <a:lstStyle/>
        <a:p>
          <a:endParaRPr lang="en-US"/>
        </a:p>
      </dgm:t>
    </dgm:pt>
    <dgm:pt modelId="{55AADB6E-6A22-471B-B667-745BE6A40595}" type="pres">
      <dgm:prSet presAssocID="{863AB5F3-CB45-47BA-8DEE-BCC298A99078}" presName="rootConnector" presStyleLbl="node2" presStyleIdx="2" presStyleCnt="3"/>
      <dgm:spPr/>
      <dgm:t>
        <a:bodyPr/>
        <a:lstStyle/>
        <a:p>
          <a:endParaRPr lang="en-US"/>
        </a:p>
      </dgm:t>
    </dgm:pt>
    <dgm:pt modelId="{E39A332C-4A8A-41A8-970C-E13D209CB5BE}" type="pres">
      <dgm:prSet presAssocID="{863AB5F3-CB45-47BA-8DEE-BCC298A99078}" presName="hierChild4" presStyleCnt="0"/>
      <dgm:spPr/>
    </dgm:pt>
    <dgm:pt modelId="{F2F326A4-F4E4-4E29-9E05-67C65C06DD84}" type="pres">
      <dgm:prSet presAssocID="{863AB5F3-CB45-47BA-8DEE-BCC298A99078}" presName="hierChild5" presStyleCnt="0"/>
      <dgm:spPr/>
    </dgm:pt>
    <dgm:pt modelId="{EFD85CC7-11A9-4470-8FCB-09B3E256435D}" type="pres">
      <dgm:prSet presAssocID="{B25C56FB-3333-44BC-9D9B-BC4453F6ACE7}" presName="hierChild3" presStyleCnt="0"/>
      <dgm:spPr/>
    </dgm:pt>
  </dgm:ptLst>
  <dgm:cxnLst>
    <dgm:cxn modelId="{53B9D214-81CD-4A6F-9AAB-4B4EB1E52C29}" type="presOf" srcId="{863AB5F3-CB45-47BA-8DEE-BCC298A99078}" destId="{0D9EBD5E-F416-40D8-AB8A-8D70135C83C1}" srcOrd="0" destOrd="0" presId="urn:microsoft.com/office/officeart/2005/8/layout/orgChart1"/>
    <dgm:cxn modelId="{BCEB7F0D-7305-46F0-A2C1-8864614CC3D8}" type="presOf" srcId="{B25C56FB-3333-44BC-9D9B-BC4453F6ACE7}" destId="{BCF00A77-67A5-4D64-B476-B15D07A09F57}" srcOrd="0" destOrd="0" presId="urn:microsoft.com/office/officeart/2005/8/layout/orgChart1"/>
    <dgm:cxn modelId="{CA38649C-B17F-43AF-9C28-D82FAF7BC3A1}" type="presOf" srcId="{032F4E4A-2EF3-4A87-994A-CF17F323F172}" destId="{B25F043F-AF47-4D47-B9A9-C39B2F9B7B99}" srcOrd="0" destOrd="0" presId="urn:microsoft.com/office/officeart/2005/8/layout/orgChart1"/>
    <dgm:cxn modelId="{86DC8712-0225-4E73-9032-43E6AF3BE0ED}" srcId="{032F4E4A-2EF3-4A87-994A-CF17F323F172}" destId="{B25C56FB-3333-44BC-9D9B-BC4453F6ACE7}" srcOrd="0" destOrd="0" parTransId="{3439D53B-2EF8-4AEB-B326-15DF8B333ED8}" sibTransId="{5EB7F37D-572F-49EE-8B08-D1D25DA6A40E}"/>
    <dgm:cxn modelId="{B6A43D98-2A8E-4D6D-BB76-599E38C44F55}" type="presOf" srcId="{B590398D-EEF4-48BE-91E6-F9CACB9E8FF7}" destId="{CDDA6002-5653-4A29-9E6C-09030E19252F}" srcOrd="0" destOrd="0" presId="urn:microsoft.com/office/officeart/2005/8/layout/orgChart1"/>
    <dgm:cxn modelId="{46A2CE19-8C01-4C2B-AFC4-084982569362}" type="presOf" srcId="{F8709D0A-5653-421B-AEF3-149BEFDAD664}" destId="{6845036C-A2E0-4071-9654-F015AAA68DCA}" srcOrd="0" destOrd="0" presId="urn:microsoft.com/office/officeart/2005/8/layout/orgChart1"/>
    <dgm:cxn modelId="{D0A75CFF-7919-4B87-A29D-414D3D1B9851}" srcId="{B25C56FB-3333-44BC-9D9B-BC4453F6ACE7}" destId="{E3AD6CB0-CBA2-4660-B3BD-933B8C63FBEA}" srcOrd="0" destOrd="0" parTransId="{0EDCFAD9-8693-4AED-8A25-06D518EE7BB8}" sibTransId="{908F7930-442C-4914-A654-61DFE063DC03}"/>
    <dgm:cxn modelId="{542ED49E-7A97-4F71-9E79-68F2F15B2E19}" srcId="{B25C56FB-3333-44BC-9D9B-BC4453F6ACE7}" destId="{B590398D-EEF4-48BE-91E6-F9CACB9E8FF7}" srcOrd="1" destOrd="0" parTransId="{F8709D0A-5653-421B-AEF3-149BEFDAD664}" sibTransId="{7B78719E-2E1F-4463-A0D4-B0CED71D8BF1}"/>
    <dgm:cxn modelId="{E0522187-BB6E-4F27-A96A-4C8C9D53834A}" type="presOf" srcId="{B25C56FB-3333-44BC-9D9B-BC4453F6ACE7}" destId="{717C2CE1-1444-4CDE-B141-102BD0606DBD}" srcOrd="1" destOrd="0" presId="urn:microsoft.com/office/officeart/2005/8/layout/orgChart1"/>
    <dgm:cxn modelId="{AC7CD7DA-6658-454F-B04E-45BB8512A27B}" type="presOf" srcId="{E3AD6CB0-CBA2-4660-B3BD-933B8C63FBEA}" destId="{FB24A521-2882-43E9-92BF-852E6D77E7A2}" srcOrd="0" destOrd="0" presId="urn:microsoft.com/office/officeart/2005/8/layout/orgChart1"/>
    <dgm:cxn modelId="{B00547F4-7A30-4C62-B3D5-DAC079403B26}" type="presOf" srcId="{863AB5F3-CB45-47BA-8DEE-BCC298A99078}" destId="{55AADB6E-6A22-471B-B667-745BE6A40595}" srcOrd="1" destOrd="0" presId="urn:microsoft.com/office/officeart/2005/8/layout/orgChart1"/>
    <dgm:cxn modelId="{207DD26F-5244-4630-ACC3-82C41F686B34}" type="presOf" srcId="{0EDCFAD9-8693-4AED-8A25-06D518EE7BB8}" destId="{44CB0D13-BF39-49F2-B174-F2E098A0BF5D}" srcOrd="0" destOrd="0" presId="urn:microsoft.com/office/officeart/2005/8/layout/orgChart1"/>
    <dgm:cxn modelId="{BA0EF5F9-463A-4D8A-A701-B0F8FCA1969B}" type="presOf" srcId="{B590398D-EEF4-48BE-91E6-F9CACB9E8FF7}" destId="{DB768113-43FE-400D-A7B4-98F094C14413}" srcOrd="1" destOrd="0" presId="urn:microsoft.com/office/officeart/2005/8/layout/orgChart1"/>
    <dgm:cxn modelId="{CD21AC42-8F04-45CB-B53B-950A93CBF816}" type="presOf" srcId="{E3AD6CB0-CBA2-4660-B3BD-933B8C63FBEA}" destId="{2B31FA97-DF59-441D-87AF-43BBDACCF7CD}" srcOrd="1" destOrd="0" presId="urn:microsoft.com/office/officeart/2005/8/layout/orgChart1"/>
    <dgm:cxn modelId="{908BCD1D-E9D2-4B38-B9C8-B2DA76107801}" srcId="{B25C56FB-3333-44BC-9D9B-BC4453F6ACE7}" destId="{863AB5F3-CB45-47BA-8DEE-BCC298A99078}" srcOrd="2" destOrd="0" parTransId="{39301FE5-983E-4C3C-9B2F-C1B28FDFF667}" sibTransId="{5CA08D94-1CC8-40C6-8C3B-35981638DFBC}"/>
    <dgm:cxn modelId="{5C12BCCF-86A0-4BC8-9154-267704C60169}" type="presOf" srcId="{39301FE5-983E-4C3C-9B2F-C1B28FDFF667}" destId="{6793FE55-3A50-4BE5-8D70-1FA3E5E0F5EF}" srcOrd="0" destOrd="0" presId="urn:microsoft.com/office/officeart/2005/8/layout/orgChart1"/>
    <dgm:cxn modelId="{F8ED8237-5925-423A-AF4C-53972E36DF91}" type="presParOf" srcId="{B25F043F-AF47-4D47-B9A9-C39B2F9B7B99}" destId="{5DC2FF81-4C48-4D50-8577-0244ED987AB9}" srcOrd="0" destOrd="0" presId="urn:microsoft.com/office/officeart/2005/8/layout/orgChart1"/>
    <dgm:cxn modelId="{6A2BEB4D-CF67-4F17-9FA8-323A66200866}" type="presParOf" srcId="{5DC2FF81-4C48-4D50-8577-0244ED987AB9}" destId="{55D461C8-3F5C-45AA-BA36-1CA92B854C4E}" srcOrd="0" destOrd="0" presId="urn:microsoft.com/office/officeart/2005/8/layout/orgChart1"/>
    <dgm:cxn modelId="{A2CE9DA4-A0A6-4D2A-ABED-9122014D3B64}" type="presParOf" srcId="{55D461C8-3F5C-45AA-BA36-1CA92B854C4E}" destId="{BCF00A77-67A5-4D64-B476-B15D07A09F57}" srcOrd="0" destOrd="0" presId="urn:microsoft.com/office/officeart/2005/8/layout/orgChart1"/>
    <dgm:cxn modelId="{E7C9E79C-4E38-4BC2-B09B-9EF370E7DE86}" type="presParOf" srcId="{55D461C8-3F5C-45AA-BA36-1CA92B854C4E}" destId="{717C2CE1-1444-4CDE-B141-102BD0606DBD}" srcOrd="1" destOrd="0" presId="urn:microsoft.com/office/officeart/2005/8/layout/orgChart1"/>
    <dgm:cxn modelId="{324A7264-F1A6-46E7-B457-B9AFCCABEF62}" type="presParOf" srcId="{5DC2FF81-4C48-4D50-8577-0244ED987AB9}" destId="{5F7AC434-7BA1-4937-B72E-BEC637DDF9C1}" srcOrd="1" destOrd="0" presId="urn:microsoft.com/office/officeart/2005/8/layout/orgChart1"/>
    <dgm:cxn modelId="{7FF7260D-6548-4437-9A6C-FF420C750211}" type="presParOf" srcId="{5F7AC434-7BA1-4937-B72E-BEC637DDF9C1}" destId="{44CB0D13-BF39-49F2-B174-F2E098A0BF5D}" srcOrd="0" destOrd="0" presId="urn:microsoft.com/office/officeart/2005/8/layout/orgChart1"/>
    <dgm:cxn modelId="{D53A0AF9-095E-48F3-A729-6058E114BDF9}" type="presParOf" srcId="{5F7AC434-7BA1-4937-B72E-BEC637DDF9C1}" destId="{A19DA49B-1250-48BE-82D8-ED7D5D47AC92}" srcOrd="1" destOrd="0" presId="urn:microsoft.com/office/officeart/2005/8/layout/orgChart1"/>
    <dgm:cxn modelId="{22A81598-BF02-46D1-91C0-CFEB9B8D0EAF}" type="presParOf" srcId="{A19DA49B-1250-48BE-82D8-ED7D5D47AC92}" destId="{3375DC36-6F89-468C-BFB4-6AE6467B72AF}" srcOrd="0" destOrd="0" presId="urn:microsoft.com/office/officeart/2005/8/layout/orgChart1"/>
    <dgm:cxn modelId="{16787202-9598-4569-8978-5D8D49110395}" type="presParOf" srcId="{3375DC36-6F89-468C-BFB4-6AE6467B72AF}" destId="{FB24A521-2882-43E9-92BF-852E6D77E7A2}" srcOrd="0" destOrd="0" presId="urn:microsoft.com/office/officeart/2005/8/layout/orgChart1"/>
    <dgm:cxn modelId="{3587E2B3-FD4C-4BC6-8536-CD3903E05322}" type="presParOf" srcId="{3375DC36-6F89-468C-BFB4-6AE6467B72AF}" destId="{2B31FA97-DF59-441D-87AF-43BBDACCF7CD}" srcOrd="1" destOrd="0" presId="urn:microsoft.com/office/officeart/2005/8/layout/orgChart1"/>
    <dgm:cxn modelId="{D6257A64-DC5F-4CF1-BEAD-D632BC18E5F6}" type="presParOf" srcId="{A19DA49B-1250-48BE-82D8-ED7D5D47AC92}" destId="{A79AFAE3-99DC-4482-AB2A-47CB65BE0BF5}" srcOrd="1" destOrd="0" presId="urn:microsoft.com/office/officeart/2005/8/layout/orgChart1"/>
    <dgm:cxn modelId="{4817AFC8-F7AD-4376-AC0B-0E0CAFAF3E7C}" type="presParOf" srcId="{A19DA49B-1250-48BE-82D8-ED7D5D47AC92}" destId="{13146030-1BC2-478F-83B0-5545636DEA0B}" srcOrd="2" destOrd="0" presId="urn:microsoft.com/office/officeart/2005/8/layout/orgChart1"/>
    <dgm:cxn modelId="{2F8F485A-5424-4B37-8AF6-75730CC45128}" type="presParOf" srcId="{5F7AC434-7BA1-4937-B72E-BEC637DDF9C1}" destId="{6845036C-A2E0-4071-9654-F015AAA68DCA}" srcOrd="2" destOrd="0" presId="urn:microsoft.com/office/officeart/2005/8/layout/orgChart1"/>
    <dgm:cxn modelId="{5939E50B-F401-4995-880E-47E97C76C4E4}" type="presParOf" srcId="{5F7AC434-7BA1-4937-B72E-BEC637DDF9C1}" destId="{9A3B354E-EB1E-4208-B5D2-60B51B79310B}" srcOrd="3" destOrd="0" presId="urn:microsoft.com/office/officeart/2005/8/layout/orgChart1"/>
    <dgm:cxn modelId="{357C2AE6-C0D5-44D0-80AB-170B49787E4E}" type="presParOf" srcId="{9A3B354E-EB1E-4208-B5D2-60B51B79310B}" destId="{2C26E324-9343-4AB6-8C87-10053963D406}" srcOrd="0" destOrd="0" presId="urn:microsoft.com/office/officeart/2005/8/layout/orgChart1"/>
    <dgm:cxn modelId="{451D3E59-D17E-4253-90B9-192573C73CCA}" type="presParOf" srcId="{2C26E324-9343-4AB6-8C87-10053963D406}" destId="{CDDA6002-5653-4A29-9E6C-09030E19252F}" srcOrd="0" destOrd="0" presId="urn:microsoft.com/office/officeart/2005/8/layout/orgChart1"/>
    <dgm:cxn modelId="{48C88A83-5012-46E7-B2F8-CE48B8CD6E9D}" type="presParOf" srcId="{2C26E324-9343-4AB6-8C87-10053963D406}" destId="{DB768113-43FE-400D-A7B4-98F094C14413}" srcOrd="1" destOrd="0" presId="urn:microsoft.com/office/officeart/2005/8/layout/orgChart1"/>
    <dgm:cxn modelId="{7D299D5F-680B-4567-B72B-5E83A8795F08}" type="presParOf" srcId="{9A3B354E-EB1E-4208-B5D2-60B51B79310B}" destId="{7B8ABEA9-91A7-45A6-A345-7E9176DB81FC}" srcOrd="1" destOrd="0" presId="urn:microsoft.com/office/officeart/2005/8/layout/orgChart1"/>
    <dgm:cxn modelId="{D0989A8F-DB6A-4AF7-ADA3-D677C7ADC24B}" type="presParOf" srcId="{9A3B354E-EB1E-4208-B5D2-60B51B79310B}" destId="{91A82FD7-513B-4A42-918F-9C9C3A45A611}" srcOrd="2" destOrd="0" presId="urn:microsoft.com/office/officeart/2005/8/layout/orgChart1"/>
    <dgm:cxn modelId="{47364703-613F-458A-AACD-563E88F2E9E5}" type="presParOf" srcId="{5F7AC434-7BA1-4937-B72E-BEC637DDF9C1}" destId="{6793FE55-3A50-4BE5-8D70-1FA3E5E0F5EF}" srcOrd="4" destOrd="0" presId="urn:microsoft.com/office/officeart/2005/8/layout/orgChart1"/>
    <dgm:cxn modelId="{F4E4E513-2FF7-4727-84A2-8E183EB81528}" type="presParOf" srcId="{5F7AC434-7BA1-4937-B72E-BEC637DDF9C1}" destId="{A87F8E33-53A2-4354-9250-0CBD7D47B5E2}" srcOrd="5" destOrd="0" presId="urn:microsoft.com/office/officeart/2005/8/layout/orgChart1"/>
    <dgm:cxn modelId="{DB34BC84-9DD8-414E-9906-E850A4DB5942}" type="presParOf" srcId="{A87F8E33-53A2-4354-9250-0CBD7D47B5E2}" destId="{4E374332-9913-4308-97E1-72C83E5B98B0}" srcOrd="0" destOrd="0" presId="urn:microsoft.com/office/officeart/2005/8/layout/orgChart1"/>
    <dgm:cxn modelId="{A1B1C137-740C-4158-8036-5F8B46431ECF}" type="presParOf" srcId="{4E374332-9913-4308-97E1-72C83E5B98B0}" destId="{0D9EBD5E-F416-40D8-AB8A-8D70135C83C1}" srcOrd="0" destOrd="0" presId="urn:microsoft.com/office/officeart/2005/8/layout/orgChart1"/>
    <dgm:cxn modelId="{8A5C57BB-13EE-4D3F-81B5-EAC0068A3787}" type="presParOf" srcId="{4E374332-9913-4308-97E1-72C83E5B98B0}" destId="{55AADB6E-6A22-471B-B667-745BE6A40595}" srcOrd="1" destOrd="0" presId="urn:microsoft.com/office/officeart/2005/8/layout/orgChart1"/>
    <dgm:cxn modelId="{702A482E-572A-4B62-8067-59C61A2A2E7F}" type="presParOf" srcId="{A87F8E33-53A2-4354-9250-0CBD7D47B5E2}" destId="{E39A332C-4A8A-41A8-970C-E13D209CB5BE}" srcOrd="1" destOrd="0" presId="urn:microsoft.com/office/officeart/2005/8/layout/orgChart1"/>
    <dgm:cxn modelId="{880BCDCE-386A-4F7D-B4EC-427F773E7A47}" type="presParOf" srcId="{A87F8E33-53A2-4354-9250-0CBD7D47B5E2}" destId="{F2F326A4-F4E4-4E29-9E05-67C65C06DD84}" srcOrd="2" destOrd="0" presId="urn:microsoft.com/office/officeart/2005/8/layout/orgChart1"/>
    <dgm:cxn modelId="{3016F75B-0C54-44B4-8D0F-5B41C657F2D1}" type="presParOf" srcId="{5DC2FF81-4C48-4D50-8577-0244ED987AB9}" destId="{EFD85CC7-11A9-4470-8FCB-09B3E256435D}"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33D870-87A4-4C0E-9F1F-6B5B5A638A19}" type="doc">
      <dgm:prSet loTypeId="urn:microsoft.com/office/officeart/2005/8/layout/hProcess9" loCatId="process" qsTypeId="urn:microsoft.com/office/officeart/2005/8/quickstyle/simple1" qsCatId="simple" csTypeId="urn:microsoft.com/office/officeart/2005/8/colors/accent6_2" csCatId="accent6" phldr="1"/>
      <dgm:spPr/>
    </dgm:pt>
    <dgm:pt modelId="{E0A711F7-1FC5-4E29-B146-C96E6EEC2F22}">
      <dgm:prSet phldrT="[Text]" custT="1"/>
      <dgm:spPr/>
      <dgm:t>
        <a:bodyPr anchor="b"/>
        <a:lstStyle/>
        <a:p>
          <a:r>
            <a:rPr lang="de-DE" sz="1200" b="0" dirty="0" smtClean="0"/>
            <a:t>1993</a:t>
          </a:r>
          <a:endParaRPr lang="en-GB" sz="1200" b="0" dirty="0"/>
        </a:p>
      </dgm:t>
    </dgm:pt>
    <dgm:pt modelId="{7662DDA0-5E16-4C1E-814D-D2D3ABE4402F}" type="parTrans" cxnId="{5C5FFE11-FACF-48C0-AD35-025BA8BFEE56}">
      <dgm:prSet/>
      <dgm:spPr/>
      <dgm:t>
        <a:bodyPr/>
        <a:lstStyle/>
        <a:p>
          <a:endParaRPr lang="en-GB" sz="1800"/>
        </a:p>
      </dgm:t>
    </dgm:pt>
    <dgm:pt modelId="{7653F84F-64A4-4E7F-9464-2DB6DE1E18B0}" type="sibTrans" cxnId="{5C5FFE11-FACF-48C0-AD35-025BA8BFEE56}">
      <dgm:prSet/>
      <dgm:spPr/>
      <dgm:t>
        <a:bodyPr/>
        <a:lstStyle/>
        <a:p>
          <a:endParaRPr lang="en-GB" sz="1800"/>
        </a:p>
      </dgm:t>
    </dgm:pt>
    <dgm:pt modelId="{A3742C2D-906D-4302-8741-B6162BB7C28C}">
      <dgm:prSet phldrT="[Text]" custT="1"/>
      <dgm:spPr/>
      <dgm:t>
        <a:bodyPr anchor="b"/>
        <a:lstStyle/>
        <a:p>
          <a:r>
            <a:rPr lang="de-DE" sz="1200" b="0" dirty="0" smtClean="0"/>
            <a:t>2010</a:t>
          </a:r>
          <a:endParaRPr lang="en-GB" sz="1200" b="0" dirty="0"/>
        </a:p>
      </dgm:t>
    </dgm:pt>
    <dgm:pt modelId="{7A2C46EB-63FE-4E47-99F5-44B9D2FE9EBF}" type="parTrans" cxnId="{58321D17-6039-471A-9E69-AF536A9F317A}">
      <dgm:prSet/>
      <dgm:spPr/>
      <dgm:t>
        <a:bodyPr/>
        <a:lstStyle/>
        <a:p>
          <a:endParaRPr lang="en-GB" sz="1800"/>
        </a:p>
      </dgm:t>
    </dgm:pt>
    <dgm:pt modelId="{1B081F95-E5AE-45E8-91D8-D561BEBDC9F5}" type="sibTrans" cxnId="{58321D17-6039-471A-9E69-AF536A9F317A}">
      <dgm:prSet/>
      <dgm:spPr/>
      <dgm:t>
        <a:bodyPr/>
        <a:lstStyle/>
        <a:p>
          <a:endParaRPr lang="en-GB" sz="1800"/>
        </a:p>
      </dgm:t>
    </dgm:pt>
    <dgm:pt modelId="{19C508EA-0E75-4943-844F-CAF913D9C4B5}">
      <dgm:prSet phldrT="[Text]" custT="1"/>
      <dgm:spPr/>
      <dgm:t>
        <a:bodyPr anchor="b"/>
        <a:lstStyle/>
        <a:p>
          <a:r>
            <a:rPr lang="de-DE" sz="1200" b="0" dirty="0" smtClean="0"/>
            <a:t>2012</a:t>
          </a:r>
          <a:endParaRPr lang="en-GB" sz="1200" b="0" dirty="0"/>
        </a:p>
      </dgm:t>
    </dgm:pt>
    <dgm:pt modelId="{0072938C-CDE1-4032-B9B6-DB1DC5091C59}" type="parTrans" cxnId="{1A503AC9-0C93-4133-B78F-5507489763FD}">
      <dgm:prSet/>
      <dgm:spPr/>
      <dgm:t>
        <a:bodyPr/>
        <a:lstStyle/>
        <a:p>
          <a:endParaRPr lang="en-GB" sz="1800"/>
        </a:p>
      </dgm:t>
    </dgm:pt>
    <dgm:pt modelId="{9E93B957-C06D-42BD-ACAF-7A9D2F1921A2}" type="sibTrans" cxnId="{1A503AC9-0C93-4133-B78F-5507489763FD}">
      <dgm:prSet/>
      <dgm:spPr/>
      <dgm:t>
        <a:bodyPr/>
        <a:lstStyle/>
        <a:p>
          <a:endParaRPr lang="en-GB" sz="1800"/>
        </a:p>
      </dgm:t>
    </dgm:pt>
    <dgm:pt modelId="{C89D1A0E-1440-4943-AA59-E45814A05B8A}">
      <dgm:prSet phldrT="[Text]" custT="1"/>
      <dgm:spPr/>
      <dgm:t>
        <a:bodyPr anchor="b"/>
        <a:lstStyle/>
        <a:p>
          <a:r>
            <a:rPr lang="de-DE" sz="1200" b="0" dirty="0" smtClean="0"/>
            <a:t>2007</a:t>
          </a:r>
          <a:endParaRPr lang="en-GB" sz="1200" b="0" dirty="0"/>
        </a:p>
      </dgm:t>
    </dgm:pt>
    <dgm:pt modelId="{4A61AE33-90C4-4460-B7B5-8CE75EEA9BB0}" type="sibTrans" cxnId="{77005CF0-22AA-4D05-A540-91AA4E3CC04D}">
      <dgm:prSet/>
      <dgm:spPr/>
      <dgm:t>
        <a:bodyPr/>
        <a:lstStyle/>
        <a:p>
          <a:endParaRPr lang="en-GB" sz="1800"/>
        </a:p>
      </dgm:t>
    </dgm:pt>
    <dgm:pt modelId="{7EF215F2-54ED-4851-9036-5EBFD87D3A38}" type="parTrans" cxnId="{77005CF0-22AA-4D05-A540-91AA4E3CC04D}">
      <dgm:prSet/>
      <dgm:spPr/>
      <dgm:t>
        <a:bodyPr/>
        <a:lstStyle/>
        <a:p>
          <a:endParaRPr lang="en-GB" sz="1800"/>
        </a:p>
      </dgm:t>
    </dgm:pt>
    <dgm:pt modelId="{8E8726FF-8F81-4F58-964A-0D8405BECA0D}">
      <dgm:prSet phldrT="[Text]" custT="1"/>
      <dgm:spPr/>
      <dgm:t>
        <a:bodyPr anchor="b"/>
        <a:lstStyle/>
        <a:p>
          <a:r>
            <a:rPr lang="de-DE" sz="1200" b="0" dirty="0" smtClean="0"/>
            <a:t>2013</a:t>
          </a:r>
          <a:endParaRPr lang="en-GB" sz="1200" b="0" dirty="0"/>
        </a:p>
      </dgm:t>
    </dgm:pt>
    <dgm:pt modelId="{E563EC72-141D-4C94-B6A1-B4AA5DBC6754}" type="parTrans" cxnId="{215FD3A2-0437-4684-9A13-C462EAAFABF3}">
      <dgm:prSet/>
      <dgm:spPr/>
      <dgm:t>
        <a:bodyPr/>
        <a:lstStyle/>
        <a:p>
          <a:endParaRPr lang="de-DE"/>
        </a:p>
      </dgm:t>
    </dgm:pt>
    <dgm:pt modelId="{40AB5742-ED1B-4148-AB42-B1CAF9752F1A}" type="sibTrans" cxnId="{215FD3A2-0437-4684-9A13-C462EAAFABF3}">
      <dgm:prSet/>
      <dgm:spPr/>
      <dgm:t>
        <a:bodyPr/>
        <a:lstStyle/>
        <a:p>
          <a:endParaRPr lang="de-DE"/>
        </a:p>
      </dgm:t>
    </dgm:pt>
    <dgm:pt modelId="{9F165A8F-6047-4935-B843-97F87A37F6CA}">
      <dgm:prSet phldrT="[Text]" custT="1"/>
      <dgm:spPr/>
      <dgm:t>
        <a:bodyPr anchor="b"/>
        <a:lstStyle/>
        <a:p>
          <a:r>
            <a:rPr lang="de-DE" sz="1200" b="0" dirty="0" smtClean="0"/>
            <a:t>2005</a:t>
          </a:r>
          <a:endParaRPr lang="en-GB" sz="1200" b="0" dirty="0"/>
        </a:p>
      </dgm:t>
    </dgm:pt>
    <dgm:pt modelId="{E14DDABD-1247-47D6-98F7-75D73C907C30}" type="sibTrans" cxnId="{8A9D616D-9C2B-4E98-B694-C8DA6D540DAD}">
      <dgm:prSet/>
      <dgm:spPr/>
      <dgm:t>
        <a:bodyPr/>
        <a:lstStyle/>
        <a:p>
          <a:endParaRPr lang="en-GB" sz="1800"/>
        </a:p>
      </dgm:t>
    </dgm:pt>
    <dgm:pt modelId="{AC6943D7-1225-402C-BDDA-55F246A2EE5E}" type="parTrans" cxnId="{8A9D616D-9C2B-4E98-B694-C8DA6D540DAD}">
      <dgm:prSet/>
      <dgm:spPr/>
      <dgm:t>
        <a:bodyPr/>
        <a:lstStyle/>
        <a:p>
          <a:endParaRPr lang="en-GB" sz="1800"/>
        </a:p>
      </dgm:t>
    </dgm:pt>
    <dgm:pt modelId="{371117E2-9079-43B8-8BA9-026E5F3A2E6F}">
      <dgm:prSet phldrT="[Text]" custT="1"/>
      <dgm:spPr/>
      <dgm:t>
        <a:bodyPr anchor="b"/>
        <a:lstStyle/>
        <a:p>
          <a:r>
            <a:rPr lang="de-DE" sz="1200" b="0" dirty="0" smtClean="0"/>
            <a:t>2004</a:t>
          </a:r>
          <a:endParaRPr lang="en-GB" sz="1200" b="0" dirty="0"/>
        </a:p>
      </dgm:t>
    </dgm:pt>
    <dgm:pt modelId="{29AD9936-E499-4784-B17E-98BFC15E2FE3}" type="sibTrans" cxnId="{425874EB-D2AC-4B0C-BC12-A5B9CEC28F5D}">
      <dgm:prSet/>
      <dgm:spPr/>
      <dgm:t>
        <a:bodyPr/>
        <a:lstStyle/>
        <a:p>
          <a:endParaRPr lang="en-GB" sz="1800"/>
        </a:p>
      </dgm:t>
    </dgm:pt>
    <dgm:pt modelId="{17D99DEE-131C-4167-8E0B-3E7E7DF8E3CE}" type="parTrans" cxnId="{425874EB-D2AC-4B0C-BC12-A5B9CEC28F5D}">
      <dgm:prSet/>
      <dgm:spPr/>
      <dgm:t>
        <a:bodyPr/>
        <a:lstStyle/>
        <a:p>
          <a:endParaRPr lang="en-GB" sz="1800"/>
        </a:p>
      </dgm:t>
    </dgm:pt>
    <dgm:pt modelId="{892A85D0-5492-46C8-AC61-D8F1D2BAA2BF}">
      <dgm:prSet phldrT="[Text]" custT="1"/>
      <dgm:spPr/>
      <dgm:t>
        <a:bodyPr anchor="b"/>
        <a:lstStyle/>
        <a:p>
          <a:r>
            <a:rPr lang="de-DE" sz="1200" b="0" dirty="0" smtClean="0"/>
            <a:t>2003</a:t>
          </a:r>
          <a:endParaRPr lang="en-GB" sz="1200" b="0" dirty="0"/>
        </a:p>
      </dgm:t>
    </dgm:pt>
    <dgm:pt modelId="{63638ECD-D7A6-4DD0-9382-B943B6308459}" type="sibTrans" cxnId="{D4BD6603-AC36-40DE-A6D7-451E70DA24C3}">
      <dgm:prSet/>
      <dgm:spPr/>
      <dgm:t>
        <a:bodyPr/>
        <a:lstStyle/>
        <a:p>
          <a:endParaRPr lang="en-GB" sz="1800"/>
        </a:p>
      </dgm:t>
    </dgm:pt>
    <dgm:pt modelId="{7FF6B79E-5AAF-4ABE-AFE3-F7FDDCA80D54}" type="parTrans" cxnId="{D4BD6603-AC36-40DE-A6D7-451E70DA24C3}">
      <dgm:prSet/>
      <dgm:spPr/>
      <dgm:t>
        <a:bodyPr/>
        <a:lstStyle/>
        <a:p>
          <a:endParaRPr lang="en-GB" sz="1800"/>
        </a:p>
      </dgm:t>
    </dgm:pt>
    <dgm:pt modelId="{D4DF3343-1712-4E53-93AD-3327E3016DF8}">
      <dgm:prSet phldrT="[Text]" custT="1"/>
      <dgm:spPr/>
      <dgm:t>
        <a:bodyPr anchor="b"/>
        <a:lstStyle/>
        <a:p>
          <a:r>
            <a:rPr lang="en-GB" sz="1200" b="0" dirty="0" smtClean="0"/>
            <a:t>2002</a:t>
          </a:r>
          <a:endParaRPr lang="en-GB" sz="1200" b="0" dirty="0"/>
        </a:p>
      </dgm:t>
    </dgm:pt>
    <dgm:pt modelId="{2256D149-6E6F-4FD5-A9D3-55C8D1629008}" type="sibTrans" cxnId="{6B0BC089-44D0-4E99-B556-473E6EEB5C89}">
      <dgm:prSet/>
      <dgm:spPr/>
      <dgm:t>
        <a:bodyPr/>
        <a:lstStyle/>
        <a:p>
          <a:endParaRPr lang="en-GB" sz="1800"/>
        </a:p>
      </dgm:t>
    </dgm:pt>
    <dgm:pt modelId="{C000B645-3B64-47AB-A4C8-2877D3FC5AFD}" type="parTrans" cxnId="{6B0BC089-44D0-4E99-B556-473E6EEB5C89}">
      <dgm:prSet/>
      <dgm:spPr/>
      <dgm:t>
        <a:bodyPr/>
        <a:lstStyle/>
        <a:p>
          <a:endParaRPr lang="en-GB" sz="1800"/>
        </a:p>
      </dgm:t>
    </dgm:pt>
    <dgm:pt modelId="{07E3A44C-7087-43FD-B7A3-2DD934989BCA}">
      <dgm:prSet phldrT="[Text]" custT="1"/>
      <dgm:spPr/>
      <dgm:t>
        <a:bodyPr anchor="b"/>
        <a:lstStyle/>
        <a:p>
          <a:r>
            <a:rPr lang="de-DE" sz="1200" b="0" dirty="0" smtClean="0"/>
            <a:t>1995</a:t>
          </a:r>
          <a:endParaRPr lang="en-GB" sz="1200" b="0" dirty="0"/>
        </a:p>
      </dgm:t>
    </dgm:pt>
    <dgm:pt modelId="{AC58C035-F617-4A96-BA36-F4DA04A0F64B}" type="sibTrans" cxnId="{F465CDBF-3126-408E-A479-7397D7DFE57C}">
      <dgm:prSet/>
      <dgm:spPr/>
      <dgm:t>
        <a:bodyPr/>
        <a:lstStyle/>
        <a:p>
          <a:endParaRPr lang="en-GB" sz="1800"/>
        </a:p>
      </dgm:t>
    </dgm:pt>
    <dgm:pt modelId="{70C9DEEE-4C4B-422D-9B2D-75572B7196E4}" type="parTrans" cxnId="{F465CDBF-3126-408E-A479-7397D7DFE57C}">
      <dgm:prSet/>
      <dgm:spPr/>
      <dgm:t>
        <a:bodyPr/>
        <a:lstStyle/>
        <a:p>
          <a:endParaRPr lang="en-GB" sz="1800"/>
        </a:p>
      </dgm:t>
    </dgm:pt>
    <dgm:pt modelId="{69BF838A-D230-45C7-A70B-7DA094815383}" type="pres">
      <dgm:prSet presAssocID="{8B33D870-87A4-4C0E-9F1F-6B5B5A638A19}" presName="CompostProcess" presStyleCnt="0">
        <dgm:presLayoutVars>
          <dgm:dir/>
          <dgm:resizeHandles val="exact"/>
        </dgm:presLayoutVars>
      </dgm:prSet>
      <dgm:spPr/>
    </dgm:pt>
    <dgm:pt modelId="{04430591-6FA1-4353-AA2F-F4F2E38B31F3}" type="pres">
      <dgm:prSet presAssocID="{8B33D870-87A4-4C0E-9F1F-6B5B5A638A19}" presName="arrow" presStyleLbl="bgShp" presStyleIdx="0" presStyleCnt="1" custScaleX="117647" custLinFactNeighborX="-1352" custLinFactNeighborY="0"/>
      <dgm:spPr>
        <a:prstGeom prst="rect">
          <a:avLst/>
        </a:prstGeom>
      </dgm:spPr>
    </dgm:pt>
    <dgm:pt modelId="{63003C07-108C-4C64-99A5-3D82263C41D2}" type="pres">
      <dgm:prSet presAssocID="{8B33D870-87A4-4C0E-9F1F-6B5B5A638A19}" presName="linearProcess" presStyleCnt="0"/>
      <dgm:spPr/>
    </dgm:pt>
    <dgm:pt modelId="{96805B6B-934B-4A9D-8080-60B3B775D216}" type="pres">
      <dgm:prSet presAssocID="{E0A711F7-1FC5-4E29-B146-C96E6EEC2F22}" presName="textNode" presStyleLbl="node1" presStyleIdx="0" presStyleCnt="10" custScaleX="64999" custScaleY="197371">
        <dgm:presLayoutVars>
          <dgm:bulletEnabled val="1"/>
        </dgm:presLayoutVars>
      </dgm:prSet>
      <dgm:spPr>
        <a:prstGeom prst="rect">
          <a:avLst/>
        </a:prstGeom>
      </dgm:spPr>
      <dgm:t>
        <a:bodyPr/>
        <a:lstStyle/>
        <a:p>
          <a:endParaRPr lang="en-GB"/>
        </a:p>
      </dgm:t>
    </dgm:pt>
    <dgm:pt modelId="{CD0A7FEA-52ED-4AAA-9FA5-C377075D77B5}" type="pres">
      <dgm:prSet presAssocID="{7653F84F-64A4-4E7F-9464-2DB6DE1E18B0}" presName="sibTrans" presStyleCnt="0"/>
      <dgm:spPr/>
    </dgm:pt>
    <dgm:pt modelId="{3968CDAE-91D6-47E2-8195-4A2FC12E606B}" type="pres">
      <dgm:prSet presAssocID="{07E3A44C-7087-43FD-B7A3-2DD934989BCA}" presName="textNode" presStyleLbl="node1" presStyleIdx="1" presStyleCnt="10" custScaleX="64999" custScaleY="197371" custLinFactNeighborY="1">
        <dgm:presLayoutVars>
          <dgm:bulletEnabled val="1"/>
        </dgm:presLayoutVars>
      </dgm:prSet>
      <dgm:spPr>
        <a:prstGeom prst="rect">
          <a:avLst/>
        </a:prstGeom>
      </dgm:spPr>
      <dgm:t>
        <a:bodyPr/>
        <a:lstStyle/>
        <a:p>
          <a:endParaRPr lang="en-GB"/>
        </a:p>
      </dgm:t>
    </dgm:pt>
    <dgm:pt modelId="{29DEDFBC-93FA-4B1D-94D7-A70FB4FFF67C}" type="pres">
      <dgm:prSet presAssocID="{AC58C035-F617-4A96-BA36-F4DA04A0F64B}" presName="sibTrans" presStyleCnt="0"/>
      <dgm:spPr/>
    </dgm:pt>
    <dgm:pt modelId="{38DD7B5F-FE95-4FF7-806B-3003EE6BA5A2}" type="pres">
      <dgm:prSet presAssocID="{D4DF3343-1712-4E53-93AD-3327E3016DF8}" presName="textNode" presStyleLbl="node1" presStyleIdx="2" presStyleCnt="10" custScaleX="64999" custScaleY="197371">
        <dgm:presLayoutVars>
          <dgm:bulletEnabled val="1"/>
        </dgm:presLayoutVars>
      </dgm:prSet>
      <dgm:spPr>
        <a:prstGeom prst="rect">
          <a:avLst/>
        </a:prstGeom>
      </dgm:spPr>
      <dgm:t>
        <a:bodyPr/>
        <a:lstStyle/>
        <a:p>
          <a:endParaRPr lang="en-GB"/>
        </a:p>
      </dgm:t>
    </dgm:pt>
    <dgm:pt modelId="{A0790549-581A-446A-A767-F3A7F67911FF}" type="pres">
      <dgm:prSet presAssocID="{2256D149-6E6F-4FD5-A9D3-55C8D1629008}" presName="sibTrans" presStyleCnt="0"/>
      <dgm:spPr/>
    </dgm:pt>
    <dgm:pt modelId="{797F55D3-F427-4353-A93E-E7F689FBF5E2}" type="pres">
      <dgm:prSet presAssocID="{892A85D0-5492-46C8-AC61-D8F1D2BAA2BF}" presName="textNode" presStyleLbl="node1" presStyleIdx="3" presStyleCnt="10" custScaleX="64999" custScaleY="197371">
        <dgm:presLayoutVars>
          <dgm:bulletEnabled val="1"/>
        </dgm:presLayoutVars>
      </dgm:prSet>
      <dgm:spPr>
        <a:prstGeom prst="rect">
          <a:avLst/>
        </a:prstGeom>
      </dgm:spPr>
      <dgm:t>
        <a:bodyPr/>
        <a:lstStyle/>
        <a:p>
          <a:endParaRPr lang="en-GB"/>
        </a:p>
      </dgm:t>
    </dgm:pt>
    <dgm:pt modelId="{97D7CE55-01D1-42B2-9297-F5321AD92B0F}" type="pres">
      <dgm:prSet presAssocID="{63638ECD-D7A6-4DD0-9382-B943B6308459}" presName="sibTrans" presStyleCnt="0"/>
      <dgm:spPr/>
    </dgm:pt>
    <dgm:pt modelId="{4208F848-1C41-450F-8E04-CBA08AC6BD72}" type="pres">
      <dgm:prSet presAssocID="{371117E2-9079-43B8-8BA9-026E5F3A2E6F}" presName="textNode" presStyleLbl="node1" presStyleIdx="4" presStyleCnt="10" custScaleX="64999" custScaleY="197371">
        <dgm:presLayoutVars>
          <dgm:bulletEnabled val="1"/>
        </dgm:presLayoutVars>
      </dgm:prSet>
      <dgm:spPr>
        <a:prstGeom prst="rect">
          <a:avLst/>
        </a:prstGeom>
      </dgm:spPr>
      <dgm:t>
        <a:bodyPr/>
        <a:lstStyle/>
        <a:p>
          <a:endParaRPr lang="en-GB"/>
        </a:p>
      </dgm:t>
    </dgm:pt>
    <dgm:pt modelId="{5115502C-5F94-4D7B-89B3-6B8D7EA09714}" type="pres">
      <dgm:prSet presAssocID="{29AD9936-E499-4784-B17E-98BFC15E2FE3}" presName="sibTrans" presStyleCnt="0"/>
      <dgm:spPr/>
    </dgm:pt>
    <dgm:pt modelId="{DBD0B7B5-5145-4236-A6A4-09C2EC8FC66F}" type="pres">
      <dgm:prSet presAssocID="{9F165A8F-6047-4935-B843-97F87A37F6CA}" presName="textNode" presStyleLbl="node1" presStyleIdx="5" presStyleCnt="10" custScaleX="64999" custScaleY="197371">
        <dgm:presLayoutVars>
          <dgm:bulletEnabled val="1"/>
        </dgm:presLayoutVars>
      </dgm:prSet>
      <dgm:spPr>
        <a:prstGeom prst="rect">
          <a:avLst/>
        </a:prstGeom>
      </dgm:spPr>
      <dgm:t>
        <a:bodyPr/>
        <a:lstStyle/>
        <a:p>
          <a:endParaRPr lang="en-GB"/>
        </a:p>
      </dgm:t>
    </dgm:pt>
    <dgm:pt modelId="{50A83E38-4FBB-48DF-BBF5-2734AD0DD16C}" type="pres">
      <dgm:prSet presAssocID="{E14DDABD-1247-47D6-98F7-75D73C907C30}" presName="sibTrans" presStyleCnt="0"/>
      <dgm:spPr/>
    </dgm:pt>
    <dgm:pt modelId="{411216C2-9E0E-442D-BB53-654DE2519D66}" type="pres">
      <dgm:prSet presAssocID="{C89D1A0E-1440-4943-AA59-E45814A05B8A}" presName="textNode" presStyleLbl="node1" presStyleIdx="6" presStyleCnt="10" custScaleX="64999" custScaleY="197371">
        <dgm:presLayoutVars>
          <dgm:bulletEnabled val="1"/>
        </dgm:presLayoutVars>
      </dgm:prSet>
      <dgm:spPr>
        <a:prstGeom prst="rect">
          <a:avLst/>
        </a:prstGeom>
      </dgm:spPr>
      <dgm:t>
        <a:bodyPr/>
        <a:lstStyle/>
        <a:p>
          <a:endParaRPr lang="en-GB"/>
        </a:p>
      </dgm:t>
    </dgm:pt>
    <dgm:pt modelId="{2148B654-25D2-40FD-85E2-6EB178E0782B}" type="pres">
      <dgm:prSet presAssocID="{4A61AE33-90C4-4460-B7B5-8CE75EEA9BB0}" presName="sibTrans" presStyleCnt="0"/>
      <dgm:spPr/>
    </dgm:pt>
    <dgm:pt modelId="{2DB99146-1381-4684-BB06-DD680FAB954F}" type="pres">
      <dgm:prSet presAssocID="{A3742C2D-906D-4302-8741-B6162BB7C28C}" presName="textNode" presStyleLbl="node1" presStyleIdx="7" presStyleCnt="10" custScaleX="64999" custScaleY="197371">
        <dgm:presLayoutVars>
          <dgm:bulletEnabled val="1"/>
        </dgm:presLayoutVars>
      </dgm:prSet>
      <dgm:spPr>
        <a:prstGeom prst="rect">
          <a:avLst/>
        </a:prstGeom>
      </dgm:spPr>
      <dgm:t>
        <a:bodyPr/>
        <a:lstStyle/>
        <a:p>
          <a:endParaRPr lang="en-GB"/>
        </a:p>
      </dgm:t>
    </dgm:pt>
    <dgm:pt modelId="{DB78FA1A-E785-4EF5-9F27-FD0A47ACD3E4}" type="pres">
      <dgm:prSet presAssocID="{1B081F95-E5AE-45E8-91D8-D561BEBDC9F5}" presName="sibTrans" presStyleCnt="0"/>
      <dgm:spPr/>
    </dgm:pt>
    <dgm:pt modelId="{615B015E-AA45-4DBE-A0E0-16E2641A28BD}" type="pres">
      <dgm:prSet presAssocID="{19C508EA-0E75-4943-844F-CAF913D9C4B5}" presName="textNode" presStyleLbl="node1" presStyleIdx="8" presStyleCnt="10" custScaleX="64999" custScaleY="197371">
        <dgm:presLayoutVars>
          <dgm:bulletEnabled val="1"/>
        </dgm:presLayoutVars>
      </dgm:prSet>
      <dgm:spPr>
        <a:prstGeom prst="rect">
          <a:avLst/>
        </a:prstGeom>
      </dgm:spPr>
      <dgm:t>
        <a:bodyPr/>
        <a:lstStyle/>
        <a:p>
          <a:endParaRPr lang="en-GB"/>
        </a:p>
      </dgm:t>
    </dgm:pt>
    <dgm:pt modelId="{C7745097-BEB0-4A36-91ED-820D67F3791F}" type="pres">
      <dgm:prSet presAssocID="{9E93B957-C06D-42BD-ACAF-7A9D2F1921A2}" presName="sibTrans" presStyleCnt="0"/>
      <dgm:spPr/>
    </dgm:pt>
    <dgm:pt modelId="{ABBAF29C-FC54-4D52-A508-E0DCC9411C21}" type="pres">
      <dgm:prSet presAssocID="{8E8726FF-8F81-4F58-964A-0D8405BECA0D}" presName="textNode" presStyleLbl="node1" presStyleIdx="9" presStyleCnt="10" custScaleX="64999" custScaleY="197371">
        <dgm:presLayoutVars>
          <dgm:bulletEnabled val="1"/>
        </dgm:presLayoutVars>
      </dgm:prSet>
      <dgm:spPr>
        <a:prstGeom prst="rect">
          <a:avLst/>
        </a:prstGeom>
      </dgm:spPr>
      <dgm:t>
        <a:bodyPr/>
        <a:lstStyle/>
        <a:p>
          <a:endParaRPr lang="de-DE"/>
        </a:p>
      </dgm:t>
    </dgm:pt>
  </dgm:ptLst>
  <dgm:cxnLst>
    <dgm:cxn modelId="{215FD3A2-0437-4684-9A13-C462EAAFABF3}" srcId="{8B33D870-87A4-4C0E-9F1F-6B5B5A638A19}" destId="{8E8726FF-8F81-4F58-964A-0D8405BECA0D}" srcOrd="9" destOrd="0" parTransId="{E563EC72-141D-4C94-B6A1-B4AA5DBC6754}" sibTransId="{40AB5742-ED1B-4148-AB42-B1CAF9752F1A}"/>
    <dgm:cxn modelId="{EB3C50E1-C161-4B44-B173-217BB0606001}" type="presOf" srcId="{19C508EA-0E75-4943-844F-CAF913D9C4B5}" destId="{615B015E-AA45-4DBE-A0E0-16E2641A28BD}" srcOrd="0" destOrd="0" presId="urn:microsoft.com/office/officeart/2005/8/layout/hProcess9"/>
    <dgm:cxn modelId="{8A9D616D-9C2B-4E98-B694-C8DA6D540DAD}" srcId="{8B33D870-87A4-4C0E-9F1F-6B5B5A638A19}" destId="{9F165A8F-6047-4935-B843-97F87A37F6CA}" srcOrd="5" destOrd="0" parTransId="{AC6943D7-1225-402C-BDDA-55F246A2EE5E}" sibTransId="{E14DDABD-1247-47D6-98F7-75D73C907C30}"/>
    <dgm:cxn modelId="{C3D8F259-F8D7-4989-BEC3-80B439B69F46}" type="presOf" srcId="{8B33D870-87A4-4C0E-9F1F-6B5B5A638A19}" destId="{69BF838A-D230-45C7-A70B-7DA094815383}" srcOrd="0" destOrd="0" presId="urn:microsoft.com/office/officeart/2005/8/layout/hProcess9"/>
    <dgm:cxn modelId="{F465CDBF-3126-408E-A479-7397D7DFE57C}" srcId="{8B33D870-87A4-4C0E-9F1F-6B5B5A638A19}" destId="{07E3A44C-7087-43FD-B7A3-2DD934989BCA}" srcOrd="1" destOrd="0" parTransId="{70C9DEEE-4C4B-422D-9B2D-75572B7196E4}" sibTransId="{AC58C035-F617-4A96-BA36-F4DA04A0F64B}"/>
    <dgm:cxn modelId="{1A503AC9-0C93-4133-B78F-5507489763FD}" srcId="{8B33D870-87A4-4C0E-9F1F-6B5B5A638A19}" destId="{19C508EA-0E75-4943-844F-CAF913D9C4B5}" srcOrd="8" destOrd="0" parTransId="{0072938C-CDE1-4032-B9B6-DB1DC5091C59}" sibTransId="{9E93B957-C06D-42BD-ACAF-7A9D2F1921A2}"/>
    <dgm:cxn modelId="{BF453ADC-BC77-4BD5-B51C-C606E51D2981}" type="presOf" srcId="{C89D1A0E-1440-4943-AA59-E45814A05B8A}" destId="{411216C2-9E0E-442D-BB53-654DE2519D66}" srcOrd="0" destOrd="0" presId="urn:microsoft.com/office/officeart/2005/8/layout/hProcess9"/>
    <dgm:cxn modelId="{425874EB-D2AC-4B0C-BC12-A5B9CEC28F5D}" srcId="{8B33D870-87A4-4C0E-9F1F-6B5B5A638A19}" destId="{371117E2-9079-43B8-8BA9-026E5F3A2E6F}" srcOrd="4" destOrd="0" parTransId="{17D99DEE-131C-4167-8E0B-3E7E7DF8E3CE}" sibTransId="{29AD9936-E499-4784-B17E-98BFC15E2FE3}"/>
    <dgm:cxn modelId="{AA1914AD-70B1-4C78-964C-12C62376C077}" type="presOf" srcId="{9F165A8F-6047-4935-B843-97F87A37F6CA}" destId="{DBD0B7B5-5145-4236-A6A4-09C2EC8FC66F}" srcOrd="0" destOrd="0" presId="urn:microsoft.com/office/officeart/2005/8/layout/hProcess9"/>
    <dgm:cxn modelId="{CE59312A-7C05-4DFE-A2D8-F97AA000513B}" type="presOf" srcId="{D4DF3343-1712-4E53-93AD-3327E3016DF8}" destId="{38DD7B5F-FE95-4FF7-806B-3003EE6BA5A2}" srcOrd="0" destOrd="0" presId="urn:microsoft.com/office/officeart/2005/8/layout/hProcess9"/>
    <dgm:cxn modelId="{7C49F10B-D59F-4F57-8555-0670AEEF25F5}" type="presOf" srcId="{E0A711F7-1FC5-4E29-B146-C96E6EEC2F22}" destId="{96805B6B-934B-4A9D-8080-60B3B775D216}" srcOrd="0" destOrd="0" presId="urn:microsoft.com/office/officeart/2005/8/layout/hProcess9"/>
    <dgm:cxn modelId="{53645CA0-4EAE-47A4-A560-68FF4B38F960}" type="presOf" srcId="{8E8726FF-8F81-4F58-964A-0D8405BECA0D}" destId="{ABBAF29C-FC54-4D52-A508-E0DCC9411C21}" srcOrd="0" destOrd="0" presId="urn:microsoft.com/office/officeart/2005/8/layout/hProcess9"/>
    <dgm:cxn modelId="{0FACE58C-135F-4586-92D4-A867C5F0B2AF}" type="presOf" srcId="{892A85D0-5492-46C8-AC61-D8F1D2BAA2BF}" destId="{797F55D3-F427-4353-A93E-E7F689FBF5E2}" srcOrd="0" destOrd="0" presId="urn:microsoft.com/office/officeart/2005/8/layout/hProcess9"/>
    <dgm:cxn modelId="{D4BD6603-AC36-40DE-A6D7-451E70DA24C3}" srcId="{8B33D870-87A4-4C0E-9F1F-6B5B5A638A19}" destId="{892A85D0-5492-46C8-AC61-D8F1D2BAA2BF}" srcOrd="3" destOrd="0" parTransId="{7FF6B79E-5AAF-4ABE-AFE3-F7FDDCA80D54}" sibTransId="{63638ECD-D7A6-4DD0-9382-B943B6308459}"/>
    <dgm:cxn modelId="{EB6D29FA-0D2B-4B7D-ABF3-4FE67069512D}" type="presOf" srcId="{371117E2-9079-43B8-8BA9-026E5F3A2E6F}" destId="{4208F848-1C41-450F-8E04-CBA08AC6BD72}" srcOrd="0" destOrd="0" presId="urn:microsoft.com/office/officeart/2005/8/layout/hProcess9"/>
    <dgm:cxn modelId="{45EFE432-AEA4-4145-87B0-189D85EB203E}" type="presOf" srcId="{07E3A44C-7087-43FD-B7A3-2DD934989BCA}" destId="{3968CDAE-91D6-47E2-8195-4A2FC12E606B}" srcOrd="0" destOrd="0" presId="urn:microsoft.com/office/officeart/2005/8/layout/hProcess9"/>
    <dgm:cxn modelId="{77005CF0-22AA-4D05-A540-91AA4E3CC04D}" srcId="{8B33D870-87A4-4C0E-9F1F-6B5B5A638A19}" destId="{C89D1A0E-1440-4943-AA59-E45814A05B8A}" srcOrd="6" destOrd="0" parTransId="{7EF215F2-54ED-4851-9036-5EBFD87D3A38}" sibTransId="{4A61AE33-90C4-4460-B7B5-8CE75EEA9BB0}"/>
    <dgm:cxn modelId="{578D4903-7166-41E8-8813-3A3BB0943F28}" type="presOf" srcId="{A3742C2D-906D-4302-8741-B6162BB7C28C}" destId="{2DB99146-1381-4684-BB06-DD680FAB954F}" srcOrd="0" destOrd="0" presId="urn:microsoft.com/office/officeart/2005/8/layout/hProcess9"/>
    <dgm:cxn modelId="{6B0BC089-44D0-4E99-B556-473E6EEB5C89}" srcId="{8B33D870-87A4-4C0E-9F1F-6B5B5A638A19}" destId="{D4DF3343-1712-4E53-93AD-3327E3016DF8}" srcOrd="2" destOrd="0" parTransId="{C000B645-3B64-47AB-A4C8-2877D3FC5AFD}" sibTransId="{2256D149-6E6F-4FD5-A9D3-55C8D1629008}"/>
    <dgm:cxn modelId="{58321D17-6039-471A-9E69-AF536A9F317A}" srcId="{8B33D870-87A4-4C0E-9F1F-6B5B5A638A19}" destId="{A3742C2D-906D-4302-8741-B6162BB7C28C}" srcOrd="7" destOrd="0" parTransId="{7A2C46EB-63FE-4E47-99F5-44B9D2FE9EBF}" sibTransId="{1B081F95-E5AE-45E8-91D8-D561BEBDC9F5}"/>
    <dgm:cxn modelId="{5C5FFE11-FACF-48C0-AD35-025BA8BFEE56}" srcId="{8B33D870-87A4-4C0E-9F1F-6B5B5A638A19}" destId="{E0A711F7-1FC5-4E29-B146-C96E6EEC2F22}" srcOrd="0" destOrd="0" parTransId="{7662DDA0-5E16-4C1E-814D-D2D3ABE4402F}" sibTransId="{7653F84F-64A4-4E7F-9464-2DB6DE1E18B0}"/>
    <dgm:cxn modelId="{38702550-864A-4D8A-84FB-58B65ED2BB61}" type="presParOf" srcId="{69BF838A-D230-45C7-A70B-7DA094815383}" destId="{04430591-6FA1-4353-AA2F-F4F2E38B31F3}" srcOrd="0" destOrd="0" presId="urn:microsoft.com/office/officeart/2005/8/layout/hProcess9"/>
    <dgm:cxn modelId="{286F0B3F-08EB-4045-AEB9-11FDAB240A55}" type="presParOf" srcId="{69BF838A-D230-45C7-A70B-7DA094815383}" destId="{63003C07-108C-4C64-99A5-3D82263C41D2}" srcOrd="1" destOrd="0" presId="urn:microsoft.com/office/officeart/2005/8/layout/hProcess9"/>
    <dgm:cxn modelId="{EA41D743-1579-42D3-8C24-B987560181AF}" type="presParOf" srcId="{63003C07-108C-4C64-99A5-3D82263C41D2}" destId="{96805B6B-934B-4A9D-8080-60B3B775D216}" srcOrd="0" destOrd="0" presId="urn:microsoft.com/office/officeart/2005/8/layout/hProcess9"/>
    <dgm:cxn modelId="{0578BAC2-111F-45DF-804B-BF0D8E1B5149}" type="presParOf" srcId="{63003C07-108C-4C64-99A5-3D82263C41D2}" destId="{CD0A7FEA-52ED-4AAA-9FA5-C377075D77B5}" srcOrd="1" destOrd="0" presId="urn:microsoft.com/office/officeart/2005/8/layout/hProcess9"/>
    <dgm:cxn modelId="{784FDA40-7577-4D32-B071-1E61309F57C3}" type="presParOf" srcId="{63003C07-108C-4C64-99A5-3D82263C41D2}" destId="{3968CDAE-91D6-47E2-8195-4A2FC12E606B}" srcOrd="2" destOrd="0" presId="urn:microsoft.com/office/officeart/2005/8/layout/hProcess9"/>
    <dgm:cxn modelId="{FB8EDDF1-4E6B-4C70-9D40-4D6AF1DB5440}" type="presParOf" srcId="{63003C07-108C-4C64-99A5-3D82263C41D2}" destId="{29DEDFBC-93FA-4B1D-94D7-A70FB4FFF67C}" srcOrd="3" destOrd="0" presId="urn:microsoft.com/office/officeart/2005/8/layout/hProcess9"/>
    <dgm:cxn modelId="{DFE06251-ADFC-42A2-9603-20B89F323EC2}" type="presParOf" srcId="{63003C07-108C-4C64-99A5-3D82263C41D2}" destId="{38DD7B5F-FE95-4FF7-806B-3003EE6BA5A2}" srcOrd="4" destOrd="0" presId="urn:microsoft.com/office/officeart/2005/8/layout/hProcess9"/>
    <dgm:cxn modelId="{586621A8-9EBF-4898-B512-1491DB4B7D87}" type="presParOf" srcId="{63003C07-108C-4C64-99A5-3D82263C41D2}" destId="{A0790549-581A-446A-A767-F3A7F67911FF}" srcOrd="5" destOrd="0" presId="urn:microsoft.com/office/officeart/2005/8/layout/hProcess9"/>
    <dgm:cxn modelId="{5DAD39B1-998A-45C5-840B-67CBCC368AF3}" type="presParOf" srcId="{63003C07-108C-4C64-99A5-3D82263C41D2}" destId="{797F55D3-F427-4353-A93E-E7F689FBF5E2}" srcOrd="6" destOrd="0" presId="urn:microsoft.com/office/officeart/2005/8/layout/hProcess9"/>
    <dgm:cxn modelId="{B53A5CA4-3394-4013-8AED-4EE1774FF900}" type="presParOf" srcId="{63003C07-108C-4C64-99A5-3D82263C41D2}" destId="{97D7CE55-01D1-42B2-9297-F5321AD92B0F}" srcOrd="7" destOrd="0" presId="urn:microsoft.com/office/officeart/2005/8/layout/hProcess9"/>
    <dgm:cxn modelId="{3320C9B0-864A-4399-9FD2-2EACF2091584}" type="presParOf" srcId="{63003C07-108C-4C64-99A5-3D82263C41D2}" destId="{4208F848-1C41-450F-8E04-CBA08AC6BD72}" srcOrd="8" destOrd="0" presId="urn:microsoft.com/office/officeart/2005/8/layout/hProcess9"/>
    <dgm:cxn modelId="{40A8F239-5D7B-49BD-8839-354A60413A95}" type="presParOf" srcId="{63003C07-108C-4C64-99A5-3D82263C41D2}" destId="{5115502C-5F94-4D7B-89B3-6B8D7EA09714}" srcOrd="9" destOrd="0" presId="urn:microsoft.com/office/officeart/2005/8/layout/hProcess9"/>
    <dgm:cxn modelId="{F0464002-8184-42BC-86FE-69ECC0199572}" type="presParOf" srcId="{63003C07-108C-4C64-99A5-3D82263C41D2}" destId="{DBD0B7B5-5145-4236-A6A4-09C2EC8FC66F}" srcOrd="10" destOrd="0" presId="urn:microsoft.com/office/officeart/2005/8/layout/hProcess9"/>
    <dgm:cxn modelId="{832EB68C-B96F-4C24-A858-9FD0BB1C37D9}" type="presParOf" srcId="{63003C07-108C-4C64-99A5-3D82263C41D2}" destId="{50A83E38-4FBB-48DF-BBF5-2734AD0DD16C}" srcOrd="11" destOrd="0" presId="urn:microsoft.com/office/officeart/2005/8/layout/hProcess9"/>
    <dgm:cxn modelId="{F5CC9491-EDA9-45AB-8E20-71C82E39FA27}" type="presParOf" srcId="{63003C07-108C-4C64-99A5-3D82263C41D2}" destId="{411216C2-9E0E-442D-BB53-654DE2519D66}" srcOrd="12" destOrd="0" presId="urn:microsoft.com/office/officeart/2005/8/layout/hProcess9"/>
    <dgm:cxn modelId="{1BBF7B8C-6EA1-4BD1-8252-2C284E62DD0A}" type="presParOf" srcId="{63003C07-108C-4C64-99A5-3D82263C41D2}" destId="{2148B654-25D2-40FD-85E2-6EB178E0782B}" srcOrd="13" destOrd="0" presId="urn:microsoft.com/office/officeart/2005/8/layout/hProcess9"/>
    <dgm:cxn modelId="{91E93585-E64D-4447-9C8A-33E41AD8F0E9}" type="presParOf" srcId="{63003C07-108C-4C64-99A5-3D82263C41D2}" destId="{2DB99146-1381-4684-BB06-DD680FAB954F}" srcOrd="14" destOrd="0" presId="urn:microsoft.com/office/officeart/2005/8/layout/hProcess9"/>
    <dgm:cxn modelId="{33C4DF79-C4AC-4AB9-B450-91F6F3A08C75}" type="presParOf" srcId="{63003C07-108C-4C64-99A5-3D82263C41D2}" destId="{DB78FA1A-E785-4EF5-9F27-FD0A47ACD3E4}" srcOrd="15" destOrd="0" presId="urn:microsoft.com/office/officeart/2005/8/layout/hProcess9"/>
    <dgm:cxn modelId="{30E23CA8-F740-466E-8086-AE63A3DE971D}" type="presParOf" srcId="{63003C07-108C-4C64-99A5-3D82263C41D2}" destId="{615B015E-AA45-4DBE-A0E0-16E2641A28BD}" srcOrd="16" destOrd="0" presId="urn:microsoft.com/office/officeart/2005/8/layout/hProcess9"/>
    <dgm:cxn modelId="{B18C7922-6C77-44C5-A805-9E6293E63A67}" type="presParOf" srcId="{63003C07-108C-4C64-99A5-3D82263C41D2}" destId="{C7745097-BEB0-4A36-91ED-820D67F3791F}" srcOrd="17" destOrd="0" presId="urn:microsoft.com/office/officeart/2005/8/layout/hProcess9"/>
    <dgm:cxn modelId="{D0B33CC6-B060-4653-B935-C1E43A7087EF}" type="presParOf" srcId="{63003C07-108C-4C64-99A5-3D82263C41D2}" destId="{ABBAF29C-FC54-4D52-A508-E0DCC9411C21}" srcOrd="18" destOrd="0" presId="urn:microsoft.com/office/officeart/2005/8/layout/hProcess9"/>
  </dgm:cxnLst>
  <dgm:bg>
    <a:noFill/>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93FE55-3A50-4BE5-8D70-1FA3E5E0F5EF}">
      <dsp:nvSpPr>
        <dsp:cNvPr id="0" name=""/>
        <dsp:cNvSpPr/>
      </dsp:nvSpPr>
      <dsp:spPr>
        <a:xfrm>
          <a:off x="4113738" y="1640902"/>
          <a:ext cx="2910500" cy="505128"/>
        </a:xfrm>
        <a:custGeom>
          <a:avLst/>
          <a:gdLst/>
          <a:ahLst/>
          <a:cxnLst/>
          <a:rect l="0" t="0" r="0" b="0"/>
          <a:pathLst>
            <a:path>
              <a:moveTo>
                <a:pt x="0" y="0"/>
              </a:moveTo>
              <a:lnTo>
                <a:pt x="0" y="252564"/>
              </a:lnTo>
              <a:lnTo>
                <a:pt x="2910500" y="252564"/>
              </a:lnTo>
              <a:lnTo>
                <a:pt x="2910500" y="505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45036C-A2E0-4071-9654-F015AAA68DCA}">
      <dsp:nvSpPr>
        <dsp:cNvPr id="0" name=""/>
        <dsp:cNvSpPr/>
      </dsp:nvSpPr>
      <dsp:spPr>
        <a:xfrm>
          <a:off x="4068018" y="1640902"/>
          <a:ext cx="91440" cy="505128"/>
        </a:xfrm>
        <a:custGeom>
          <a:avLst/>
          <a:gdLst/>
          <a:ahLst/>
          <a:cxnLst/>
          <a:rect l="0" t="0" r="0" b="0"/>
          <a:pathLst>
            <a:path>
              <a:moveTo>
                <a:pt x="45720" y="0"/>
              </a:moveTo>
              <a:lnTo>
                <a:pt x="45720" y="505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CB0D13-BF39-49F2-B174-F2E098A0BF5D}">
      <dsp:nvSpPr>
        <dsp:cNvPr id="0" name=""/>
        <dsp:cNvSpPr/>
      </dsp:nvSpPr>
      <dsp:spPr>
        <a:xfrm>
          <a:off x="1203238" y="1640902"/>
          <a:ext cx="2910500" cy="505128"/>
        </a:xfrm>
        <a:custGeom>
          <a:avLst/>
          <a:gdLst/>
          <a:ahLst/>
          <a:cxnLst/>
          <a:rect l="0" t="0" r="0" b="0"/>
          <a:pathLst>
            <a:path>
              <a:moveTo>
                <a:pt x="2910500" y="0"/>
              </a:moveTo>
              <a:lnTo>
                <a:pt x="2910500" y="252564"/>
              </a:lnTo>
              <a:lnTo>
                <a:pt x="0" y="252564"/>
              </a:lnTo>
              <a:lnTo>
                <a:pt x="0" y="505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F00A77-67A5-4D64-B476-B15D07A09F57}">
      <dsp:nvSpPr>
        <dsp:cNvPr id="0" name=""/>
        <dsp:cNvSpPr/>
      </dsp:nvSpPr>
      <dsp:spPr>
        <a:xfrm>
          <a:off x="2911052" y="438216"/>
          <a:ext cx="2405371" cy="1202685"/>
        </a:xfrm>
        <a:prstGeom prst="flowChartAlternateProcess">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2911052" y="438216"/>
        <a:ext cx="2405371" cy="1202685"/>
      </dsp:txXfrm>
    </dsp:sp>
    <dsp:sp modelId="{FB24A521-2882-43E9-92BF-852E6D77E7A2}">
      <dsp:nvSpPr>
        <dsp:cNvPr id="0" name=""/>
        <dsp:cNvSpPr/>
      </dsp:nvSpPr>
      <dsp:spPr>
        <a:xfrm>
          <a:off x="552" y="2146031"/>
          <a:ext cx="2405371" cy="1202685"/>
        </a:xfrm>
        <a:prstGeom prst="flowChartAlternateProcess">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52" y="2146031"/>
        <a:ext cx="2405371" cy="1202685"/>
      </dsp:txXfrm>
    </dsp:sp>
    <dsp:sp modelId="{CDDA6002-5653-4A29-9E6C-09030E19252F}">
      <dsp:nvSpPr>
        <dsp:cNvPr id="0" name=""/>
        <dsp:cNvSpPr/>
      </dsp:nvSpPr>
      <dsp:spPr>
        <a:xfrm>
          <a:off x="2911052" y="2146031"/>
          <a:ext cx="2405371" cy="1202685"/>
        </a:xfrm>
        <a:prstGeom prst="flowChartAlternateProcess">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2911052" y="2146031"/>
        <a:ext cx="2405371" cy="1202685"/>
      </dsp:txXfrm>
    </dsp:sp>
    <dsp:sp modelId="{0D9EBD5E-F416-40D8-AB8A-8D70135C83C1}">
      <dsp:nvSpPr>
        <dsp:cNvPr id="0" name=""/>
        <dsp:cNvSpPr/>
      </dsp:nvSpPr>
      <dsp:spPr>
        <a:xfrm>
          <a:off x="5821552" y="2146031"/>
          <a:ext cx="2405371" cy="1202685"/>
        </a:xfrm>
        <a:prstGeom prst="flowChartAlternateProcess">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50800" dist="38100" algn="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821552" y="2146031"/>
        <a:ext cx="2405371" cy="120268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430591-6FA1-4353-AA2F-F4F2E38B31F3}">
      <dsp:nvSpPr>
        <dsp:cNvPr id="0" name=""/>
        <dsp:cNvSpPr/>
      </dsp:nvSpPr>
      <dsp:spPr>
        <a:xfrm>
          <a:off x="0" y="0"/>
          <a:ext cx="8083950" cy="359212"/>
        </a:xfrm>
        <a:prstGeom prst="rect">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05B6B-934B-4A9D-8080-60B3B775D216}">
      <dsp:nvSpPr>
        <dsp:cNvPr id="0" name=""/>
        <dsp:cNvSpPr/>
      </dsp:nvSpPr>
      <dsp:spPr>
        <a:xfrm>
          <a:off x="3551"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1993</a:t>
          </a:r>
          <a:endParaRPr lang="en-GB" sz="1200" b="0" kern="1200" dirty="0"/>
        </a:p>
      </dsp:txBody>
      <dsp:txXfrm>
        <a:off x="3551" y="37809"/>
        <a:ext cx="702334" cy="283592"/>
      </dsp:txXfrm>
    </dsp:sp>
    <dsp:sp modelId="{3968CDAE-91D6-47E2-8195-4A2FC12E606B}">
      <dsp:nvSpPr>
        <dsp:cNvPr id="0" name=""/>
        <dsp:cNvSpPr/>
      </dsp:nvSpPr>
      <dsp:spPr>
        <a:xfrm>
          <a:off x="822942" y="37811"/>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1995</a:t>
          </a:r>
          <a:endParaRPr lang="en-GB" sz="1200" b="0" kern="1200" dirty="0"/>
        </a:p>
      </dsp:txBody>
      <dsp:txXfrm>
        <a:off x="822942" y="37811"/>
        <a:ext cx="702334" cy="283592"/>
      </dsp:txXfrm>
    </dsp:sp>
    <dsp:sp modelId="{38DD7B5F-FE95-4FF7-806B-3003EE6BA5A2}">
      <dsp:nvSpPr>
        <dsp:cNvPr id="0" name=""/>
        <dsp:cNvSpPr/>
      </dsp:nvSpPr>
      <dsp:spPr>
        <a:xfrm>
          <a:off x="1642333"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en-GB" sz="1200" b="0" kern="1200" dirty="0" smtClean="0"/>
            <a:t>2002</a:t>
          </a:r>
          <a:endParaRPr lang="en-GB" sz="1200" b="0" kern="1200" dirty="0"/>
        </a:p>
      </dsp:txBody>
      <dsp:txXfrm>
        <a:off x="1642333" y="37809"/>
        <a:ext cx="702334" cy="283592"/>
      </dsp:txXfrm>
    </dsp:sp>
    <dsp:sp modelId="{797F55D3-F427-4353-A93E-E7F689FBF5E2}">
      <dsp:nvSpPr>
        <dsp:cNvPr id="0" name=""/>
        <dsp:cNvSpPr/>
      </dsp:nvSpPr>
      <dsp:spPr>
        <a:xfrm>
          <a:off x="2461723"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2003</a:t>
          </a:r>
          <a:endParaRPr lang="en-GB" sz="1200" b="0" kern="1200" dirty="0"/>
        </a:p>
      </dsp:txBody>
      <dsp:txXfrm>
        <a:off x="2461723" y="37809"/>
        <a:ext cx="702334" cy="283592"/>
      </dsp:txXfrm>
    </dsp:sp>
    <dsp:sp modelId="{4208F848-1C41-450F-8E04-CBA08AC6BD72}">
      <dsp:nvSpPr>
        <dsp:cNvPr id="0" name=""/>
        <dsp:cNvSpPr/>
      </dsp:nvSpPr>
      <dsp:spPr>
        <a:xfrm>
          <a:off x="3281114"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2004</a:t>
          </a:r>
          <a:endParaRPr lang="en-GB" sz="1200" b="0" kern="1200" dirty="0"/>
        </a:p>
      </dsp:txBody>
      <dsp:txXfrm>
        <a:off x="3281114" y="37809"/>
        <a:ext cx="702334" cy="283592"/>
      </dsp:txXfrm>
    </dsp:sp>
    <dsp:sp modelId="{DBD0B7B5-5145-4236-A6A4-09C2EC8FC66F}">
      <dsp:nvSpPr>
        <dsp:cNvPr id="0" name=""/>
        <dsp:cNvSpPr/>
      </dsp:nvSpPr>
      <dsp:spPr>
        <a:xfrm>
          <a:off x="4100505"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2005</a:t>
          </a:r>
          <a:endParaRPr lang="en-GB" sz="1200" b="0" kern="1200" dirty="0"/>
        </a:p>
      </dsp:txBody>
      <dsp:txXfrm>
        <a:off x="4100505" y="37809"/>
        <a:ext cx="702334" cy="283592"/>
      </dsp:txXfrm>
    </dsp:sp>
    <dsp:sp modelId="{411216C2-9E0E-442D-BB53-654DE2519D66}">
      <dsp:nvSpPr>
        <dsp:cNvPr id="0" name=""/>
        <dsp:cNvSpPr/>
      </dsp:nvSpPr>
      <dsp:spPr>
        <a:xfrm>
          <a:off x="4919896"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2007</a:t>
          </a:r>
          <a:endParaRPr lang="en-GB" sz="1200" b="0" kern="1200" dirty="0"/>
        </a:p>
      </dsp:txBody>
      <dsp:txXfrm>
        <a:off x="4919896" y="37809"/>
        <a:ext cx="702334" cy="283592"/>
      </dsp:txXfrm>
    </dsp:sp>
    <dsp:sp modelId="{2DB99146-1381-4684-BB06-DD680FAB954F}">
      <dsp:nvSpPr>
        <dsp:cNvPr id="0" name=""/>
        <dsp:cNvSpPr/>
      </dsp:nvSpPr>
      <dsp:spPr>
        <a:xfrm>
          <a:off x="5739286"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2010</a:t>
          </a:r>
          <a:endParaRPr lang="en-GB" sz="1200" b="0" kern="1200" dirty="0"/>
        </a:p>
      </dsp:txBody>
      <dsp:txXfrm>
        <a:off x="5739286" y="37809"/>
        <a:ext cx="702334" cy="283592"/>
      </dsp:txXfrm>
    </dsp:sp>
    <dsp:sp modelId="{615B015E-AA45-4DBE-A0E0-16E2641A28BD}">
      <dsp:nvSpPr>
        <dsp:cNvPr id="0" name=""/>
        <dsp:cNvSpPr/>
      </dsp:nvSpPr>
      <dsp:spPr>
        <a:xfrm>
          <a:off x="6558677"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2012</a:t>
          </a:r>
          <a:endParaRPr lang="en-GB" sz="1200" b="0" kern="1200" dirty="0"/>
        </a:p>
      </dsp:txBody>
      <dsp:txXfrm>
        <a:off x="6558677" y="37809"/>
        <a:ext cx="702334" cy="283592"/>
      </dsp:txXfrm>
    </dsp:sp>
    <dsp:sp modelId="{ABBAF29C-FC54-4D52-A508-E0DCC9411C21}">
      <dsp:nvSpPr>
        <dsp:cNvPr id="0" name=""/>
        <dsp:cNvSpPr/>
      </dsp:nvSpPr>
      <dsp:spPr>
        <a:xfrm>
          <a:off x="7378068" y="37809"/>
          <a:ext cx="702334" cy="28359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lvl="0" algn="ctr" defTabSz="533400">
            <a:lnSpc>
              <a:spcPct val="90000"/>
            </a:lnSpc>
            <a:spcBef>
              <a:spcPct val="0"/>
            </a:spcBef>
            <a:spcAft>
              <a:spcPct val="35000"/>
            </a:spcAft>
          </a:pPr>
          <a:r>
            <a:rPr lang="de-DE" sz="1200" b="0" kern="1200" dirty="0" smtClean="0"/>
            <a:t>2013</a:t>
          </a:r>
          <a:endParaRPr lang="en-GB" sz="1200" b="0" kern="1200" dirty="0"/>
        </a:p>
      </dsp:txBody>
      <dsp:txXfrm>
        <a:off x="7378068" y="37809"/>
        <a:ext cx="702334" cy="283592"/>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7F4976D-BF41-4F4F-BF4F-A8FE55E5DB27}" type="datetimeFigureOut">
              <a:rPr lang="en-US" smtClean="0"/>
              <a:pPr/>
              <a:t>3/9/2020</a:t>
            </a:fld>
            <a:endParaRPr lang="en-US"/>
          </a:p>
        </p:txBody>
      </p:sp>
      <p:sp>
        <p:nvSpPr>
          <p:cNvPr id="4" name="Slide Image Placeholder 3"/>
          <p:cNvSpPr>
            <a:spLocks noGrp="1" noRot="1" noChangeAspect="1"/>
          </p:cNvSpPr>
          <p:nvPr>
            <p:ph type="sldImg" idx="2"/>
          </p:nvPr>
        </p:nvSpPr>
        <p:spPr>
          <a:xfrm>
            <a:off x="1160463" y="1241425"/>
            <a:ext cx="44767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76C11A0-3CDF-4F6F-A4A9-D41AA73C3384}" type="slidenum">
              <a:rPr lang="en-US" smtClean="0"/>
              <a:pPr/>
              <a:t>‹#›</a:t>
            </a:fld>
            <a:endParaRPr lang="en-US"/>
          </a:p>
        </p:txBody>
      </p:sp>
    </p:spTree>
    <p:extLst>
      <p:ext uri="{BB962C8B-B14F-4D97-AF65-F5344CB8AC3E}">
        <p14:creationId xmlns:p14="http://schemas.microsoft.com/office/powerpoint/2010/main" xmlns="" val="278188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primary strategic document is the NDP – Vision 2030. This sets the framework for how we can transition towards a knowledge driven low-carbon economy. The New Growth Path identified the Green economy as one of 10 jobs drivers, coupled with the Green Economy Accord, between Government, Business and Labour put in place the foundation for the transition as envisaged in the NDP.  The new White Paper on Science, Technology and Innovation emphasizes the role that STI can play in stimulating Economic growth. Minerals beneficiation and a Circular Economy are key pillars of the NDP.</a:t>
            </a:r>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21</a:t>
            </a:fld>
            <a:endParaRPr lang="en-GB"/>
          </a:p>
        </p:txBody>
      </p:sp>
    </p:spTree>
    <p:extLst>
      <p:ext uri="{BB962C8B-B14F-4D97-AF65-F5344CB8AC3E}">
        <p14:creationId xmlns:p14="http://schemas.microsoft.com/office/powerpoint/2010/main" xmlns="" val="181075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primary strategic document is the NDP – Vision 2030. This sets the framework for how we can transition towards a knowledge driven low-carbon economy. The New Growth Path identified the Green economy as one of 10 jobs drivers, coupled with the Green Economy Accord, between Government, Business and Labour put in place the foundation for the transition as envisaged in the NDP.  The new White Paper on Science, Technology and Innovation emphasizes the role that STI can play in stimulating Economic growth. Minerals beneficiation and a Circular Economy are key pillars of the NDP.</a:t>
            </a:r>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22</a:t>
            </a:fld>
            <a:endParaRPr lang="en-GB"/>
          </a:p>
        </p:txBody>
      </p:sp>
    </p:spTree>
    <p:extLst>
      <p:ext uri="{BB962C8B-B14F-4D97-AF65-F5344CB8AC3E}">
        <p14:creationId xmlns:p14="http://schemas.microsoft.com/office/powerpoint/2010/main" xmlns="" val="89859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primary strategic document is the NDP – Vision 2030. This sets the framework for how we can transition towards a knowledge driven low-carbon economy. The New Growth Path identified the Green economy as one of 10 jobs drivers, coupled with the Green Economy Accord, between Government, Business and Labour put in place the foundation for the transition as envisaged in the NDP.  The new White Paper on Science, Technology and Innovation emphasizes the role that STI can play in stimulating Economic growth. Minerals beneficiation and a Circular Economy are key pillars of the NDP.</a:t>
            </a:r>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23</a:t>
            </a:fld>
            <a:endParaRPr lang="en-GB"/>
          </a:p>
        </p:txBody>
      </p:sp>
    </p:spTree>
    <p:extLst>
      <p:ext uri="{BB962C8B-B14F-4D97-AF65-F5344CB8AC3E}">
        <p14:creationId xmlns:p14="http://schemas.microsoft.com/office/powerpoint/2010/main" xmlns="" val="289707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primary strategic document is the NDP – Vision 2030. This sets the framework for how we can transition towards a knowledge driven low-carbon economy. The New Growth Path identified the Green economy as one of 10 jobs drivers, coupled with the Green Economy Accord, between Government, Business and Labour put in place the foundation for the transition as envisaged in the NDP.  The new White Paper on Science, Technology and Innovation emphasizes the role that STI can play in stimulating Economic growth. Minerals beneficiation and a Circular Economy are key pillars of the NDP.</a:t>
            </a:r>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24</a:t>
            </a:fld>
            <a:endParaRPr lang="en-GB"/>
          </a:p>
        </p:txBody>
      </p:sp>
    </p:spTree>
    <p:extLst>
      <p:ext uri="{BB962C8B-B14F-4D97-AF65-F5344CB8AC3E}">
        <p14:creationId xmlns:p14="http://schemas.microsoft.com/office/powerpoint/2010/main" xmlns="" val="296235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25</a:t>
            </a:fld>
            <a:endParaRPr lang="en-GB"/>
          </a:p>
        </p:txBody>
      </p:sp>
    </p:spTree>
    <p:extLst>
      <p:ext uri="{BB962C8B-B14F-4D97-AF65-F5344CB8AC3E}">
        <p14:creationId xmlns:p14="http://schemas.microsoft.com/office/powerpoint/2010/main" xmlns="" val="322361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26</a:t>
            </a:fld>
            <a:endParaRPr lang="en-GB"/>
          </a:p>
        </p:txBody>
      </p:sp>
    </p:spTree>
    <p:extLst>
      <p:ext uri="{BB962C8B-B14F-4D97-AF65-F5344CB8AC3E}">
        <p14:creationId xmlns:p14="http://schemas.microsoft.com/office/powerpoint/2010/main" xmlns="" val="194915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Assessment conducted for DSI by GreenCape. It identified</a:t>
            </a:r>
            <a:r>
              <a:rPr lang="en-US" baseline="0" dirty="0" smtClean="0"/>
              <a:t> 7 key questions </a:t>
            </a:r>
            <a:r>
              <a:rPr lang="en-US" sz="1200" b="0" i="0" u="none" strike="noStrike" kern="1200" baseline="0" dirty="0" smtClean="0">
                <a:solidFill>
                  <a:schemeClr val="tx1"/>
                </a:solidFill>
                <a:latin typeface="+mn-lt"/>
                <a:ea typeface="+mn-ea"/>
                <a:cs typeface="+mn-cs"/>
              </a:rPr>
              <a:t>that if completed are expected to provide a sufficient knowledge base for the development of evidence-based policies, plans and interventions to embed the CE in South Africa and mitigate risks associated with global CE shifts </a:t>
            </a:r>
            <a:endParaRPr lang="en-US" dirty="0"/>
          </a:p>
        </p:txBody>
      </p:sp>
      <p:sp>
        <p:nvSpPr>
          <p:cNvPr id="4" name="Slide Number Placeholder 3"/>
          <p:cNvSpPr>
            <a:spLocks noGrp="1"/>
          </p:cNvSpPr>
          <p:nvPr>
            <p:ph type="sldNum" sz="quarter" idx="10"/>
          </p:nvPr>
        </p:nvSpPr>
        <p:spPr/>
        <p:txBody>
          <a:bodyPr/>
          <a:lstStyle/>
          <a:p>
            <a:pPr>
              <a:defRPr/>
            </a:pPr>
            <a:fld id="{B4418B2E-2554-489B-8D90-9BE1F105ECDC}" type="slidenum">
              <a:rPr lang="en-GB" smtClean="0"/>
              <a:pPr>
                <a:defRPr/>
              </a:pPr>
              <a:t>28</a:t>
            </a:fld>
            <a:endParaRPr lang="en-GB"/>
          </a:p>
        </p:txBody>
      </p:sp>
    </p:spTree>
    <p:extLst>
      <p:ext uri="{BB962C8B-B14F-4D97-AF65-F5344CB8AC3E}">
        <p14:creationId xmlns:p14="http://schemas.microsoft.com/office/powerpoint/2010/main" xmlns="" val="86051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C35AD0E-53B9-4CC3-9565-F15C00DF6C05}" type="slidenum">
              <a:rPr lang="en-GB" smtClean="0"/>
              <a:pPr/>
              <a:t>30</a:t>
            </a:fld>
            <a:endParaRPr lang="en-GB"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ZA" smtClean="0"/>
              <a:t>Check Ti &amp; P figures</a:t>
            </a:r>
          </a:p>
        </p:txBody>
      </p:sp>
    </p:spTree>
    <p:extLst>
      <p:ext uri="{BB962C8B-B14F-4D97-AF65-F5344CB8AC3E}">
        <p14:creationId xmlns:p14="http://schemas.microsoft.com/office/powerpoint/2010/main" xmlns="" val="2392344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xmlns="" id="{E9576BA0-BF6C-C94D-A688-ED3796899673}"/>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xmlns="" id="{4892B201-90C9-BB40-953A-EE0256AA7232}"/>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xmlns=""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2F874529-6894-6E4C-9874-5DCB230A3098}"/>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D0337991-596E-9942-8A04-2CEE8574C384}"/>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30594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7545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456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03D7C19-5DAD-7E45-A4CC-D0ED2F9ACA37}"/>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l="-37546" b="-26693"/>
          <a:stretch/>
        </p:blipFill>
        <p:spPr>
          <a:xfrm>
            <a:off x="-3437075" y="-93879"/>
            <a:ext cx="12581074" cy="8342333"/>
          </a:xfrm>
          <a:prstGeom prst="rect">
            <a:avLst/>
          </a:prstGeom>
        </p:spPr>
      </p:pic>
      <p:sp>
        <p:nvSpPr>
          <p:cNvPr id="14" name="Rectangle 13">
            <a:extLst>
              <a:ext uri="{FF2B5EF4-FFF2-40B4-BE49-F238E27FC236}">
                <a16:creationId xmlns:a16="http://schemas.microsoft.com/office/drawing/2014/main" xmlns="" id="{8AA89B66-893A-6F44-A8FC-2C228AA6C757}"/>
              </a:ext>
            </a:extLst>
          </p:cNvPr>
          <p:cNvSpPr/>
          <p:nvPr userDrawn="1"/>
        </p:nvSpPr>
        <p:spPr>
          <a:xfrm>
            <a:off x="-89480" y="-93879"/>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31024C8F-0C9E-3549-9CC7-C046097F530E}"/>
              </a:ext>
            </a:extLst>
          </p:cNvPr>
          <p:cNvPicPr>
            <a:picLocks noChangeAspect="1"/>
          </p:cNvPicPr>
          <p:nvPr userDrawn="1"/>
        </p:nvPicPr>
        <p:blipFill>
          <a:blip r:embed="rId3"/>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a:p>
        </p:txBody>
      </p:sp>
      <p:sp>
        <p:nvSpPr>
          <p:cNvPr id="7" name="Rectangle 6">
            <a:extLst>
              <a:ext uri="{FF2B5EF4-FFF2-40B4-BE49-F238E27FC236}">
                <a16:creationId xmlns:a16="http://schemas.microsoft.com/office/drawing/2014/main" xmlns=""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358C6F26-40CE-844F-9EFF-056DD9CAAA9D}"/>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xmlns="" id="{814931CE-96CA-5341-BC65-28A2FAD31428}"/>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131155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524D5BD-501B-0245-B85F-395BB1B12949}"/>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xmlns="" id="{4EDCEE93-61CC-6B42-963B-2ED834403ECE}"/>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Tree>
    <p:extLst>
      <p:ext uri="{BB962C8B-B14F-4D97-AF65-F5344CB8AC3E}">
        <p14:creationId xmlns:p14="http://schemas.microsoft.com/office/powerpoint/2010/main" xmlns="" val="1925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xmlns="" id="{4E59D671-F671-5949-9980-AC6A79832408}"/>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xmlns=""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xmlns="" id="{CB391B19-7772-A346-8C3D-ED2EA7A33AB8}"/>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xmlns=""/>
              </a:ext>
            </a:extLst>
          </a:blip>
          <a:srcRect/>
          <a:stretch/>
        </p:blipFill>
        <p:spPr>
          <a:xfrm>
            <a:off x="3426316" y="0"/>
            <a:ext cx="5168668" cy="972000"/>
          </a:xfrm>
          <a:prstGeom prst="rect">
            <a:avLst/>
          </a:prstGeom>
        </p:spPr>
      </p:pic>
    </p:spTree>
    <p:extLst>
      <p:ext uri="{BB962C8B-B14F-4D97-AF65-F5344CB8AC3E}">
        <p14:creationId xmlns:p14="http://schemas.microsoft.com/office/powerpoint/2010/main" xmlns="" val="14115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62ED21-75D0-954B-A4A6-63628B0D2AB7}"/>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xmlns="" id="{160CC4E8-B89A-5A4D-9418-4A4C9F43A0C1}"/>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xmlns="" id="{D6B1682E-7EA0-6E4D-9330-4D7F8C682A5B}"/>
              </a:ext>
            </a:extLst>
          </p:cNvPr>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xmlns=""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xmlns=""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xmlns=""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813D28DA-BB63-6A4F-8A69-20DB0A5BE1F6}"/>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xmlns="" id="{626D35D8-93A1-B246-8BD6-DA2D5990C750}"/>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xmlns="" val="22755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5213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2075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156201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pPr/>
              <a:t>‹#›</a:t>
            </a:fld>
            <a:endParaRPr lang="en-US"/>
          </a:p>
        </p:txBody>
      </p:sp>
    </p:spTree>
    <p:extLst>
      <p:ext uri="{BB962C8B-B14F-4D97-AF65-F5344CB8AC3E}">
        <p14:creationId xmlns:p14="http://schemas.microsoft.com/office/powerpoint/2010/main" xmlns="" val="2046005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701" r:id="rId4"/>
    <p:sldLayoutId id="2147483702" r:id="rId5"/>
    <p:sldLayoutId id="2147483675" r:id="rId6"/>
    <p:sldLayoutId id="2147483676" r:id="rId7"/>
    <p:sldLayoutId id="2147483677" r:id="rId8"/>
    <p:sldLayoutId id="2147483678" r:id="rId9"/>
    <p:sldLayoutId id="2147483680" r:id="rId10"/>
    <p:sldLayoutId id="2147483681" r:id="rId11"/>
    <p:sldLayoutId id="2147483700" r:id="rId12"/>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emf"/><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5.emf"/><Relationship Id="rId11" Type="http://schemas.openxmlformats.org/officeDocument/2006/relationships/image" Target="../media/image50.jpe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63.jpeg"/><Relationship Id="rId5" Type="http://schemas.openxmlformats.org/officeDocument/2006/relationships/diagramQuickStyle" Target="../diagrams/quickStyle2.xml"/><Relationship Id="rId10" Type="http://schemas.openxmlformats.org/officeDocument/2006/relationships/image" Target="../media/image62.jpeg"/><Relationship Id="rId4" Type="http://schemas.openxmlformats.org/officeDocument/2006/relationships/diagramLayout" Target="../diagrams/layout2.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85.tiff"/><Relationship Id="rId5" Type="http://schemas.openxmlformats.org/officeDocument/2006/relationships/image" Target="../media/image84.png"/><Relationship Id="rId4" Type="http://schemas.openxmlformats.org/officeDocument/2006/relationships/image" Target="../media/image83.tiff"/></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3.xml"/><Relationship Id="rId5" Type="http://schemas.openxmlformats.org/officeDocument/2006/relationships/image" Target="../media/image96.emf"/><Relationship Id="rId4" Type="http://schemas.openxmlformats.org/officeDocument/2006/relationships/image" Target="../media/image95.emf"/></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00.png"/><Relationship Id="rId4" Type="http://schemas.openxmlformats.org/officeDocument/2006/relationships/diagramLayout" Target="../diagrams/layout3.xml"/><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jpeg"/><Relationship Id="rId2" Type="http://schemas.openxmlformats.org/officeDocument/2006/relationships/image" Target="../media/image110.jpeg"/><Relationship Id="rId16"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Contents</a:t>
            </a:r>
          </a:p>
        </p:txBody>
      </p:sp>
      <p:sp>
        <p:nvSpPr>
          <p:cNvPr id="3" name="Subtitle 2"/>
          <p:cNvSpPr>
            <a:spLocks noGrp="1"/>
          </p:cNvSpPr>
          <p:nvPr>
            <p:ph idx="1"/>
          </p:nvPr>
        </p:nvSpPr>
        <p:spPr/>
        <p:txBody>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pic>
        <p:nvPicPr>
          <p:cNvPr id="4" name="Picture 3">
            <a:extLst>
              <a:ext uri="{FF2B5EF4-FFF2-40B4-BE49-F238E27FC236}">
                <a16:creationId xmlns:a16="http://schemas.microsoft.com/office/drawing/2014/main" xmlns="" id="{20E00670-E354-44B6-997B-10AC32AA258F}"/>
              </a:ext>
            </a:extLst>
          </p:cNvPr>
          <p:cNvPicPr>
            <a:picLocks noChangeAspect="1"/>
          </p:cNvPicPr>
          <p:nvPr/>
        </p:nvPicPr>
        <p:blipFill>
          <a:blip r:embed="rId2"/>
          <a:stretch>
            <a:fillRect/>
          </a:stretch>
        </p:blipFill>
        <p:spPr>
          <a:xfrm>
            <a:off x="0" y="0"/>
            <a:ext cx="9144000" cy="6714309"/>
          </a:xfrm>
          <a:prstGeom prst="rect">
            <a:avLst/>
          </a:prstGeom>
        </p:spPr>
      </p:pic>
      <p:sp>
        <p:nvSpPr>
          <p:cNvPr id="5" name="Title 1">
            <a:extLst>
              <a:ext uri="{FF2B5EF4-FFF2-40B4-BE49-F238E27FC236}">
                <a16:creationId xmlns:a16="http://schemas.microsoft.com/office/drawing/2014/main" xmlns="" id="{09757770-D9A9-4B84-BB55-BF82F8D8111B}"/>
              </a:ext>
            </a:extLst>
          </p:cNvPr>
          <p:cNvSpPr txBox="1">
            <a:spLocks/>
          </p:cNvSpPr>
          <p:nvPr/>
        </p:nvSpPr>
        <p:spPr>
          <a:xfrm>
            <a:off x="345771" y="593103"/>
            <a:ext cx="3239257" cy="2185720"/>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r>
              <a:rPr lang="en-US" sz="2200" b="1" dirty="0">
                <a:solidFill>
                  <a:schemeClr val="bg1"/>
                </a:solidFill>
              </a:rPr>
              <a:t>Department of Science and Innovation Brief on Energy Security</a:t>
            </a:r>
          </a:p>
          <a:p>
            <a:endParaRPr lang="en-US" sz="2200" b="1" dirty="0">
              <a:solidFill>
                <a:schemeClr val="bg1"/>
              </a:solidFill>
            </a:endParaRPr>
          </a:p>
          <a:p>
            <a:r>
              <a:rPr lang="en-US" sz="2200" b="1" dirty="0" smtClean="0">
                <a:solidFill>
                  <a:schemeClr val="bg1"/>
                </a:solidFill>
              </a:rPr>
              <a:t>26 </a:t>
            </a:r>
            <a:r>
              <a:rPr lang="en-US" sz="2200" b="1" dirty="0">
                <a:solidFill>
                  <a:schemeClr val="bg1"/>
                </a:solidFill>
              </a:rPr>
              <a:t>February 2020</a:t>
            </a:r>
          </a:p>
        </p:txBody>
      </p:sp>
      <p:sp>
        <p:nvSpPr>
          <p:cNvPr id="7" name="Slide Number Placeholder 6">
            <a:extLst>
              <a:ext uri="{FF2B5EF4-FFF2-40B4-BE49-F238E27FC236}">
                <a16:creationId xmlns:a16="http://schemas.microsoft.com/office/drawing/2014/main" xmlns="" id="{1F75160F-49DC-4031-A06E-D8DF01324B9F}"/>
              </a:ext>
            </a:extLst>
          </p:cNvPr>
          <p:cNvSpPr>
            <a:spLocks noGrp="1"/>
          </p:cNvSpPr>
          <p:nvPr>
            <p:ph type="sldNum" sz="quarter" idx="12"/>
          </p:nvPr>
        </p:nvSpPr>
        <p:spPr/>
        <p:txBody>
          <a:bodyPr/>
          <a:lstStyle/>
          <a:p>
            <a:fld id="{A1309A23-CB97-FF4D-9DB6-0E242015F0E2}" type="slidenum">
              <a:rPr lang="en-US" smtClean="0"/>
              <a:pPr/>
              <a:t>1</a:t>
            </a:fld>
            <a:endParaRPr lang="en-US"/>
          </a:p>
        </p:txBody>
      </p:sp>
    </p:spTree>
    <p:extLst>
      <p:ext uri="{BB962C8B-B14F-4D97-AF65-F5344CB8AC3E}">
        <p14:creationId xmlns:p14="http://schemas.microsoft.com/office/powerpoint/2010/main" xmlns="" val="2066195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a:t>National System of Innovation</a:t>
            </a:r>
          </a:p>
        </p:txBody>
      </p:sp>
      <p:sp>
        <p:nvSpPr>
          <p:cNvPr id="3" name="Subtitle 2"/>
          <p:cNvSpPr>
            <a:spLocks noGrp="1"/>
          </p:cNvSpPr>
          <p:nvPr>
            <p:ph idx="1"/>
          </p:nvPr>
        </p:nvSpPr>
        <p:spPr>
          <a:xfrm>
            <a:off x="1" y="1360476"/>
            <a:ext cx="8839200" cy="5367701"/>
          </a:xfrm>
        </p:spPr>
        <p:txBody>
          <a:bodyPr>
            <a:normAutofit/>
          </a:bodyPr>
          <a:lstStyle/>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10</a:t>
            </a:fld>
            <a:endParaRPr lang="en-US" dirty="0"/>
          </a:p>
        </p:txBody>
      </p:sp>
      <p:pic>
        <p:nvPicPr>
          <p:cNvPr id="11" name="Picture 10"/>
          <p:cNvPicPr>
            <a:picLocks noChangeAspect="1"/>
          </p:cNvPicPr>
          <p:nvPr/>
        </p:nvPicPr>
        <p:blipFill>
          <a:blip r:embed="rId2"/>
          <a:stretch>
            <a:fillRect/>
          </a:stretch>
        </p:blipFill>
        <p:spPr>
          <a:xfrm>
            <a:off x="1" y="1041339"/>
            <a:ext cx="9130143" cy="5787324"/>
          </a:xfrm>
          <a:prstGeom prst="rect">
            <a:avLst/>
          </a:prstGeom>
        </p:spPr>
      </p:pic>
      <p:sp>
        <p:nvSpPr>
          <p:cNvPr id="5" name="TextBox 4"/>
          <p:cNvSpPr txBox="1"/>
          <p:nvPr/>
        </p:nvSpPr>
        <p:spPr>
          <a:xfrm>
            <a:off x="5125452" y="4096917"/>
            <a:ext cx="854242" cy="300082"/>
          </a:xfrm>
          <a:prstGeom prst="rect">
            <a:avLst/>
          </a:prstGeom>
          <a:solidFill>
            <a:srgbClr val="C00000"/>
          </a:solidFill>
        </p:spPr>
        <p:txBody>
          <a:bodyPr wrap="square" rtlCol="0">
            <a:spAutoFit/>
          </a:bodyPr>
          <a:lstStyle/>
          <a:p>
            <a:r>
              <a:rPr lang="en-US" b="1" dirty="0" smtClean="0">
                <a:solidFill>
                  <a:schemeClr val="bg1"/>
                </a:solidFill>
              </a:rPr>
              <a:t>The </a:t>
            </a:r>
            <a:r>
              <a:rPr lang="en-US" b="1" dirty="0" err="1" smtClean="0">
                <a:solidFill>
                  <a:schemeClr val="bg1"/>
                </a:solidFill>
              </a:rPr>
              <a:t>dtic</a:t>
            </a:r>
            <a:endParaRPr lang="en-US" b="1" dirty="0">
              <a:solidFill>
                <a:schemeClr val="bg1"/>
              </a:solidFill>
            </a:endParaRPr>
          </a:p>
        </p:txBody>
      </p:sp>
      <p:sp>
        <p:nvSpPr>
          <p:cNvPr id="7" name="TextBox 6"/>
          <p:cNvSpPr txBox="1"/>
          <p:nvPr/>
        </p:nvSpPr>
        <p:spPr>
          <a:xfrm>
            <a:off x="741947" y="4099276"/>
            <a:ext cx="552129" cy="300082"/>
          </a:xfrm>
          <a:prstGeom prst="rect">
            <a:avLst/>
          </a:prstGeom>
          <a:solidFill>
            <a:srgbClr val="C00000"/>
          </a:solidFill>
        </p:spPr>
        <p:txBody>
          <a:bodyPr wrap="square" rtlCol="0">
            <a:spAutoFit/>
          </a:bodyPr>
          <a:lstStyle/>
          <a:p>
            <a:r>
              <a:rPr lang="en-US" b="1" dirty="0" smtClean="0">
                <a:solidFill>
                  <a:schemeClr val="bg1"/>
                </a:solidFill>
              </a:rPr>
              <a:t> DSI</a:t>
            </a:r>
            <a:endParaRPr lang="en-US" b="1" dirty="0">
              <a:solidFill>
                <a:schemeClr val="bg1"/>
              </a:solidFill>
            </a:endParaRPr>
          </a:p>
        </p:txBody>
      </p:sp>
      <p:sp>
        <p:nvSpPr>
          <p:cNvPr id="6" name="Oval 5"/>
          <p:cNvSpPr/>
          <p:nvPr/>
        </p:nvSpPr>
        <p:spPr>
          <a:xfrm>
            <a:off x="607232" y="3455268"/>
            <a:ext cx="1227222" cy="629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DSI/NRF </a:t>
            </a:r>
            <a:r>
              <a:rPr lang="en-US" dirty="0" err="1" smtClean="0"/>
              <a:t>CoEs</a:t>
            </a:r>
            <a:endParaRPr lang="en-US" dirty="0"/>
          </a:p>
        </p:txBody>
      </p:sp>
      <p:sp>
        <p:nvSpPr>
          <p:cNvPr id="9" name="Oval 8"/>
          <p:cNvSpPr/>
          <p:nvPr/>
        </p:nvSpPr>
        <p:spPr>
          <a:xfrm>
            <a:off x="2125397" y="3458789"/>
            <a:ext cx="1389650" cy="812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DSI &amp;DMRE</a:t>
            </a:r>
          </a:p>
          <a:p>
            <a:pPr algn="ctr"/>
            <a:r>
              <a:rPr lang="en-US" dirty="0" err="1" smtClean="0"/>
              <a:t>CoCs</a:t>
            </a:r>
            <a:endParaRPr lang="en-US" dirty="0"/>
          </a:p>
        </p:txBody>
      </p:sp>
      <p:sp>
        <p:nvSpPr>
          <p:cNvPr id="10" name="Oval 9"/>
          <p:cNvSpPr/>
          <p:nvPr/>
        </p:nvSpPr>
        <p:spPr>
          <a:xfrm>
            <a:off x="3805990" y="3476937"/>
            <a:ext cx="1227222" cy="5860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dirty="0" err="1" smtClean="0"/>
              <a:t>dtic</a:t>
            </a:r>
            <a:endParaRPr lang="en-US" dirty="0" smtClean="0"/>
          </a:p>
          <a:p>
            <a:pPr algn="ctr"/>
            <a:r>
              <a:rPr lang="en-US" dirty="0" err="1" smtClean="0"/>
              <a:t>CoCs</a:t>
            </a:r>
            <a:endParaRPr lang="en-US" dirty="0"/>
          </a:p>
        </p:txBody>
      </p:sp>
      <p:sp>
        <p:nvSpPr>
          <p:cNvPr id="12" name="TextBox 11"/>
          <p:cNvSpPr txBox="1"/>
          <p:nvPr/>
        </p:nvSpPr>
        <p:spPr>
          <a:xfrm>
            <a:off x="3419472" y="4121171"/>
            <a:ext cx="697335" cy="300082"/>
          </a:xfrm>
          <a:prstGeom prst="rect">
            <a:avLst/>
          </a:prstGeom>
          <a:solidFill>
            <a:srgbClr val="C00000"/>
          </a:solidFill>
        </p:spPr>
        <p:txBody>
          <a:bodyPr wrap="square" rtlCol="0">
            <a:spAutoFit/>
          </a:bodyPr>
          <a:lstStyle/>
          <a:p>
            <a:pPr algn="ctr"/>
            <a:r>
              <a:rPr lang="en-US" b="1" dirty="0" smtClean="0">
                <a:solidFill>
                  <a:schemeClr val="bg1"/>
                </a:solidFill>
              </a:rPr>
              <a:t>DMRE</a:t>
            </a:r>
            <a:endParaRPr lang="en-US" b="1" dirty="0">
              <a:solidFill>
                <a:schemeClr val="bg1"/>
              </a:solidFill>
            </a:endParaRPr>
          </a:p>
        </p:txBody>
      </p:sp>
      <p:cxnSp>
        <p:nvCxnSpPr>
          <p:cNvPr id="14" name="Straight Connector 13"/>
          <p:cNvCxnSpPr/>
          <p:nvPr/>
        </p:nvCxnSpPr>
        <p:spPr>
          <a:xfrm flipV="1">
            <a:off x="4372101" y="4678879"/>
            <a:ext cx="1792406" cy="23752"/>
          </a:xfrm>
          <a:prstGeom prst="line">
            <a:avLst/>
          </a:prstGeom>
          <a:ln w="31750">
            <a:solidFill>
              <a:srgbClr val="C00000"/>
            </a:solidFill>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4275117" y="4445003"/>
            <a:ext cx="2101934" cy="300082"/>
          </a:xfrm>
          <a:prstGeom prst="rect">
            <a:avLst/>
          </a:prstGeom>
          <a:noFill/>
        </p:spPr>
        <p:txBody>
          <a:bodyPr wrap="square" rtlCol="0">
            <a:spAutoFit/>
          </a:bodyPr>
          <a:lstStyle/>
          <a:p>
            <a:r>
              <a:rPr lang="en-US" sz="1300" dirty="0" smtClean="0">
                <a:solidFill>
                  <a:schemeClr val="tx1">
                    <a:lumMod val="65000"/>
                    <a:lumOff val="35000"/>
                  </a:schemeClr>
                </a:solidFill>
              </a:rPr>
              <a:t>Sovereign Innovation Fund</a:t>
            </a:r>
            <a:endParaRPr lang="en-US" sz="1300" dirty="0">
              <a:solidFill>
                <a:schemeClr val="tx1">
                  <a:lumMod val="65000"/>
                  <a:lumOff val="35000"/>
                </a:schemeClr>
              </a:solidFill>
            </a:endParaRPr>
          </a:p>
        </p:txBody>
      </p:sp>
    </p:spTree>
    <p:extLst>
      <p:ext uri="{BB962C8B-B14F-4D97-AF65-F5344CB8AC3E}">
        <p14:creationId xmlns:p14="http://schemas.microsoft.com/office/powerpoint/2010/main" xmlns="" val="1005793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41212"/>
            <a:ext cx="9144000" cy="972780"/>
          </a:xfrm>
        </p:spPr>
        <p:txBody>
          <a:bodyPr>
            <a:noAutofit/>
          </a:bodyPr>
          <a:lstStyle/>
          <a:p>
            <a:r>
              <a:rPr lang="en-US" sz="2700" b="1" dirty="0"/>
              <a:t>Funding </a:t>
            </a:r>
            <a:r>
              <a:rPr lang="en-US" sz="2700" b="1" dirty="0" smtClean="0"/>
              <a:t>for Energy </a:t>
            </a:r>
            <a:r>
              <a:rPr lang="en-US" sz="2700" b="1" dirty="0"/>
              <a:t>Grand Challenge Implementation</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11</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xmlns="" val="5971954"/>
              </p:ext>
            </p:extLst>
          </p:nvPr>
        </p:nvGraphicFramePr>
        <p:xfrm>
          <a:off x="90498" y="1013993"/>
          <a:ext cx="8935294" cy="54580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77091" y="6428097"/>
            <a:ext cx="4461165" cy="300082"/>
          </a:xfrm>
          <a:prstGeom prst="rect">
            <a:avLst/>
          </a:prstGeom>
          <a:noFill/>
        </p:spPr>
        <p:txBody>
          <a:bodyPr wrap="square" rtlCol="0">
            <a:spAutoFit/>
          </a:bodyPr>
          <a:lstStyle/>
          <a:p>
            <a:r>
              <a:rPr lang="en-US" dirty="0" smtClean="0"/>
              <a:t>Source: DST&amp;DSI Annual Performance Reports 2008 - 2019 </a:t>
            </a:r>
            <a:endParaRPr lang="en-US" dirty="0"/>
          </a:p>
        </p:txBody>
      </p:sp>
    </p:spTree>
    <p:extLst>
      <p:ext uri="{BB962C8B-B14F-4D97-AF65-F5344CB8AC3E}">
        <p14:creationId xmlns:p14="http://schemas.microsoft.com/office/powerpoint/2010/main" xmlns="" val="1770020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a:t>Transforming the profile of the researcher </a:t>
            </a:r>
            <a:r>
              <a:rPr lang="en-US" sz="2700" b="1" dirty="0" smtClean="0"/>
              <a:t>– </a:t>
            </a:r>
            <a:r>
              <a:rPr lang="en-US" sz="2700" b="1" dirty="0"/>
              <a:t>Energy Grand Challenge Implementation</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12</a:t>
            </a:fld>
            <a:endParaRPr lang="en-US" dirty="0"/>
          </a:p>
        </p:txBody>
      </p:sp>
      <p:graphicFrame>
        <p:nvGraphicFramePr>
          <p:cNvPr id="5" name="Chart 4">
            <a:extLst>
              <a:ext uri="{FF2B5EF4-FFF2-40B4-BE49-F238E27FC236}">
                <a16:creationId xmlns:a16="http://schemas.microsoft.com/office/drawing/2014/main" xmlns="" id="{AB16600E-9DD8-4C89-8722-A0211B47BE27}"/>
              </a:ext>
            </a:extLst>
          </p:cNvPr>
          <p:cNvGraphicFramePr>
            <a:graphicFrameLocks noGrp="1"/>
          </p:cNvGraphicFramePr>
          <p:nvPr>
            <p:extLst>
              <p:ext uri="{D42A27DB-BD31-4B8C-83A1-F6EECF244321}">
                <p14:modId xmlns:p14="http://schemas.microsoft.com/office/powerpoint/2010/main" xmlns="" val="2909409982"/>
              </p:ext>
            </p:extLst>
          </p:nvPr>
        </p:nvGraphicFramePr>
        <p:xfrm>
          <a:off x="0" y="1793929"/>
          <a:ext cx="4696350" cy="42536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xmlns="" id="{7F0B876F-BB76-4916-A494-33C1D143FBC8}"/>
              </a:ext>
            </a:extLst>
          </p:cNvPr>
          <p:cNvGraphicFramePr>
            <a:graphicFrameLocks noGrp="1"/>
          </p:cNvGraphicFramePr>
          <p:nvPr>
            <p:extLst>
              <p:ext uri="{D42A27DB-BD31-4B8C-83A1-F6EECF244321}">
                <p14:modId xmlns:p14="http://schemas.microsoft.com/office/powerpoint/2010/main" xmlns="" val="1568977942"/>
              </p:ext>
            </p:extLst>
          </p:nvPr>
        </p:nvGraphicFramePr>
        <p:xfrm>
          <a:off x="4830938" y="1119480"/>
          <a:ext cx="3967911" cy="27350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xmlns="" id="{FB386C83-8456-4BCF-AD57-DC5A5CB173E5}"/>
              </a:ext>
            </a:extLst>
          </p:cNvPr>
          <p:cNvGraphicFramePr>
            <a:graphicFrameLocks noGrp="1"/>
          </p:cNvGraphicFramePr>
          <p:nvPr>
            <p:extLst>
              <p:ext uri="{D42A27DB-BD31-4B8C-83A1-F6EECF244321}">
                <p14:modId xmlns:p14="http://schemas.microsoft.com/office/powerpoint/2010/main" xmlns="" val="2365221542"/>
              </p:ext>
            </p:extLst>
          </p:nvPr>
        </p:nvGraphicFramePr>
        <p:xfrm>
          <a:off x="5042577" y="3920761"/>
          <a:ext cx="3942096" cy="274570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77091" y="6428097"/>
            <a:ext cx="4461165" cy="300082"/>
          </a:xfrm>
          <a:prstGeom prst="rect">
            <a:avLst/>
          </a:prstGeom>
          <a:noFill/>
        </p:spPr>
        <p:txBody>
          <a:bodyPr wrap="square" rtlCol="0">
            <a:spAutoFit/>
          </a:bodyPr>
          <a:lstStyle/>
          <a:p>
            <a:r>
              <a:rPr lang="en-US" dirty="0" smtClean="0"/>
              <a:t>Source: DST&amp;DSI Annual Performance Reports 2008 - 2019 </a:t>
            </a:r>
            <a:endParaRPr lang="en-US" dirty="0"/>
          </a:p>
        </p:txBody>
      </p:sp>
    </p:spTree>
    <p:extLst>
      <p:ext uri="{BB962C8B-B14F-4D97-AF65-F5344CB8AC3E}">
        <p14:creationId xmlns:p14="http://schemas.microsoft.com/office/powerpoint/2010/main" xmlns="" val="868727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smtClean="0"/>
              <a:t>Knowledge Outputs from </a:t>
            </a:r>
            <a:r>
              <a:rPr lang="en-US" sz="2700" b="1" dirty="0"/>
              <a:t>2008 -</a:t>
            </a:r>
            <a:r>
              <a:rPr lang="en-US" sz="2700" b="1" dirty="0" smtClean="0"/>
              <a:t> </a:t>
            </a:r>
            <a:r>
              <a:rPr lang="en-US" sz="2700" b="1" dirty="0"/>
              <a:t>2019 – Energy Grand Challenge Implementation</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13</a:t>
            </a:fld>
            <a:endParaRPr lang="en-US" dirty="0"/>
          </a:p>
        </p:txBody>
      </p:sp>
      <p:graphicFrame>
        <p:nvGraphicFramePr>
          <p:cNvPr id="8" name="Chart 7"/>
          <p:cNvGraphicFramePr>
            <a:graphicFrameLocks noGrp="1"/>
          </p:cNvGraphicFramePr>
          <p:nvPr>
            <p:extLst>
              <p:ext uri="{D42A27DB-BD31-4B8C-83A1-F6EECF244321}">
                <p14:modId xmlns:p14="http://schemas.microsoft.com/office/powerpoint/2010/main" xmlns="" val="502223006"/>
              </p:ext>
            </p:extLst>
          </p:nvPr>
        </p:nvGraphicFramePr>
        <p:xfrm>
          <a:off x="0" y="1779000"/>
          <a:ext cx="4809506" cy="31373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noGrp="1"/>
          </p:cNvGraphicFramePr>
          <p:nvPr>
            <p:extLst>
              <p:ext uri="{D42A27DB-BD31-4B8C-83A1-F6EECF244321}">
                <p14:modId xmlns:p14="http://schemas.microsoft.com/office/powerpoint/2010/main" xmlns="" val="242886576"/>
              </p:ext>
            </p:extLst>
          </p:nvPr>
        </p:nvGraphicFramePr>
        <p:xfrm>
          <a:off x="4715664" y="1731498"/>
          <a:ext cx="4428336" cy="318488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4499" y="6337181"/>
            <a:ext cx="4461165" cy="300082"/>
          </a:xfrm>
          <a:prstGeom prst="rect">
            <a:avLst/>
          </a:prstGeom>
          <a:noFill/>
        </p:spPr>
        <p:txBody>
          <a:bodyPr wrap="square" rtlCol="0">
            <a:spAutoFit/>
          </a:bodyPr>
          <a:lstStyle/>
          <a:p>
            <a:r>
              <a:rPr lang="en-US" dirty="0" smtClean="0"/>
              <a:t>Source: DST&amp;DSI Annual Performance Reports 2008 - 2019 </a:t>
            </a:r>
            <a:endParaRPr lang="en-US" dirty="0"/>
          </a:p>
        </p:txBody>
      </p:sp>
    </p:spTree>
    <p:extLst>
      <p:ext uri="{BB962C8B-B14F-4D97-AF65-F5344CB8AC3E}">
        <p14:creationId xmlns:p14="http://schemas.microsoft.com/office/powerpoint/2010/main" xmlns="" val="1828464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52" y="330692"/>
            <a:ext cx="8540384" cy="558013"/>
          </a:xfrm>
        </p:spPr>
        <p:txBody>
          <a:bodyPr>
            <a:noAutofit/>
          </a:bodyPr>
          <a:lstStyle/>
          <a:p>
            <a:r>
              <a:rPr lang="en-ZA" sz="2947" b="1" dirty="0" err="1">
                <a:solidFill>
                  <a:schemeClr val="bg1">
                    <a:lumMod val="95000"/>
                  </a:schemeClr>
                </a:solidFill>
                <a:latin typeface="+mn-lt"/>
              </a:rPr>
              <a:t>Revistalising</a:t>
            </a:r>
            <a:r>
              <a:rPr lang="en-ZA" sz="2947" b="1" dirty="0">
                <a:solidFill>
                  <a:schemeClr val="bg1">
                    <a:lumMod val="95000"/>
                  </a:schemeClr>
                </a:solidFill>
                <a:latin typeface="+mn-lt"/>
              </a:rPr>
              <a:t> the role of SOEs in innovation</a:t>
            </a:r>
            <a:endParaRPr lang="en-GB" sz="2947" b="1" dirty="0">
              <a:solidFill>
                <a:schemeClr val="bg1">
                  <a:lumMod val="95000"/>
                </a:schemeClr>
              </a:solidFill>
              <a:latin typeface="+mn-lt"/>
            </a:endParaRPr>
          </a:p>
        </p:txBody>
      </p:sp>
      <p:grpSp>
        <p:nvGrpSpPr>
          <p:cNvPr id="20" name="Group 26"/>
          <p:cNvGrpSpPr/>
          <p:nvPr/>
        </p:nvGrpSpPr>
        <p:grpSpPr>
          <a:xfrm>
            <a:off x="377926" y="2214318"/>
            <a:ext cx="8248522" cy="4122981"/>
            <a:chOff x="242293" y="2268953"/>
            <a:chExt cx="9016304" cy="4351860"/>
          </a:xfrm>
        </p:grpSpPr>
        <p:sp>
          <p:nvSpPr>
            <p:cNvPr id="26" name="Rounded Rectangle 25"/>
            <p:cNvSpPr/>
            <p:nvPr/>
          </p:nvSpPr>
          <p:spPr>
            <a:xfrm>
              <a:off x="242293" y="2268953"/>
              <a:ext cx="2935216" cy="43518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a:solidFill>
                    <a:srgbClr val="1C1C1C"/>
                  </a:solidFill>
                </a:rPr>
                <a:t>The Biomass Action Plan Electricity in South </a:t>
              </a:r>
              <a:r>
                <a:rPr lang="en-US" sz="1477" dirty="0" smtClean="0">
                  <a:solidFill>
                    <a:srgbClr val="1C1C1C"/>
                  </a:solidFill>
                </a:rPr>
                <a:t>Africa </a:t>
              </a:r>
              <a:r>
                <a:rPr lang="en-US" sz="1477" dirty="0">
                  <a:solidFill>
                    <a:srgbClr val="1C1C1C"/>
                  </a:solidFill>
                </a:rPr>
                <a:t>(BAPESA) is a process involving Eskom and other stakeholders that used the Bioenergy Atlas to inform the decision to locate a biomass fired power plant in  Nelspruit.</a:t>
              </a:r>
            </a:p>
            <a:p>
              <a:pPr defTabSz="844083">
                <a:buFont typeface="Arial" pitchFamily="34" charset="0"/>
                <a:buChar char="•"/>
                <a:defRPr/>
              </a:pPr>
              <a:endParaRPr lang="en-US" sz="1477" dirty="0">
                <a:solidFill>
                  <a:srgbClr val="1C1C1C"/>
                </a:solidFill>
              </a:endParaRPr>
            </a:p>
            <a:p>
              <a:pPr defTabSz="844083">
                <a:buFont typeface="Arial" pitchFamily="34" charset="0"/>
                <a:buChar char="•"/>
                <a:defRPr/>
              </a:pPr>
              <a:endParaRPr lang="en-US" sz="1477" dirty="0">
                <a:solidFill>
                  <a:srgbClr val="1C1C1C"/>
                </a:solidFill>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268954"/>
              <a:ext cx="2774442" cy="43518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endParaRPr lang="en-US" sz="1846" dirty="0">
                <a:solidFill>
                  <a:srgbClr val="FF0000"/>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477" dirty="0">
                <a:solidFill>
                  <a:srgbClr val="1C1C1C"/>
                </a:solidFill>
                <a:latin typeface="Calibri"/>
              </a:endParaRPr>
            </a:p>
            <a:p>
              <a:pPr defTabSz="844083">
                <a:buFont typeface="Arial" pitchFamily="34" charset="0"/>
                <a:buChar char="•"/>
                <a:defRPr/>
              </a:pPr>
              <a:r>
                <a:rPr lang="en-US" sz="1477" dirty="0">
                  <a:solidFill>
                    <a:srgbClr val="1C1C1C"/>
                  </a:solidFill>
                  <a:latin typeface="Calibri"/>
                </a:rPr>
                <a:t>Limited range of electric scooters impacting on productivity</a:t>
              </a:r>
            </a:p>
            <a:p>
              <a:pPr defTabSz="844083">
                <a:buFont typeface="Arial" pitchFamily="34" charset="0"/>
                <a:buChar char="•"/>
                <a:defRPr/>
              </a:pPr>
              <a:r>
                <a:rPr lang="en-US" sz="1477" dirty="0">
                  <a:solidFill>
                    <a:srgbClr val="1C1C1C"/>
                  </a:solidFill>
                  <a:latin typeface="Calibri"/>
                </a:rPr>
                <a:t>Fuel cells used to extend the driving range from 70 km to 200km per charge</a:t>
              </a:r>
            </a:p>
            <a:p>
              <a:pPr defTabSz="844083">
                <a:buFont typeface="Arial" pitchFamily="34" charset="0"/>
                <a:buChar char="•"/>
                <a:defRPr/>
              </a:pPr>
              <a:r>
                <a:rPr lang="en-US" sz="1477" dirty="0">
                  <a:solidFill>
                    <a:srgbClr val="1C1C1C"/>
                  </a:solidFill>
                  <a:latin typeface="Calibri"/>
                </a:rPr>
                <a:t>Pilot to support  implementation of Green Transport Strategy</a:t>
              </a: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38666" y="2268955"/>
              <a:ext cx="3119931" cy="435185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endParaRPr lang="en-US" sz="1400" dirty="0">
                <a:solidFill>
                  <a:schemeClr val="tx1"/>
                </a:solidFill>
              </a:endParaRPr>
            </a:p>
            <a:p>
              <a:pPr defTabSz="844083">
                <a:buFont typeface="Arial" pitchFamily="34" charset="0"/>
                <a:buChar char="•"/>
                <a:defRPr/>
              </a:pPr>
              <a:endParaRPr lang="en-US" sz="1400" dirty="0">
                <a:solidFill>
                  <a:schemeClr val="tx1"/>
                </a:solidFill>
              </a:endParaRPr>
            </a:p>
            <a:p>
              <a:pPr defTabSz="844083">
                <a:buFont typeface="Arial" pitchFamily="34" charset="0"/>
                <a:buChar char="•"/>
                <a:defRPr/>
              </a:pPr>
              <a:r>
                <a:rPr lang="en-US" sz="1400" dirty="0">
                  <a:solidFill>
                    <a:schemeClr val="tx1"/>
                  </a:solidFill>
                </a:rPr>
                <a:t>Piloting of hydrogen fuel cell UAV in support of Transnet and Denel </a:t>
              </a:r>
              <a:r>
                <a:rPr lang="en-US" sz="1400" dirty="0" smtClean="0">
                  <a:solidFill>
                    <a:schemeClr val="tx1"/>
                  </a:solidFill>
                </a:rPr>
                <a:t>to </a:t>
              </a:r>
              <a:r>
                <a:rPr lang="en-US" sz="1400" dirty="0">
                  <a:solidFill>
                    <a:schemeClr val="tx1"/>
                  </a:solidFill>
                </a:rPr>
                <a:t>assist with surveillance of the railway line and </a:t>
              </a:r>
              <a:r>
                <a:rPr lang="en-US" sz="1400" dirty="0" smtClean="0">
                  <a:solidFill>
                    <a:schemeClr val="tx1"/>
                  </a:solidFill>
                </a:rPr>
                <a:t>trains </a:t>
              </a:r>
              <a:r>
                <a:rPr lang="en-US" sz="1400" dirty="0">
                  <a:solidFill>
                    <a:schemeClr val="tx1"/>
                  </a:solidFill>
                </a:rPr>
                <a:t>that take high grade coal from Ermelo to Richards Bay. </a:t>
              </a:r>
              <a:r>
                <a:rPr lang="en-US" sz="1846" dirty="0">
                  <a:solidFill>
                    <a:prstClr val="white"/>
                  </a:solidFill>
                </a:rPr>
                <a:t>in support Transnet and Denel to assist with surveillance o to Richards Bay</a:t>
              </a: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algn="ctr" defTabSz="844083">
                <a:defRPr/>
              </a:pPr>
              <a:endParaRPr lang="en-US" sz="1846" dirty="0">
                <a:solidFill>
                  <a:prstClr val="white"/>
                </a:solidFill>
                <a:latin typeface="Calibri"/>
              </a:endParaRPr>
            </a:p>
          </p:txBody>
        </p:sp>
      </p:grpSp>
      <p:sp>
        <p:nvSpPr>
          <p:cNvPr id="30" name="Rectangle 29"/>
          <p:cNvSpPr/>
          <p:nvPr/>
        </p:nvSpPr>
        <p:spPr>
          <a:xfrm>
            <a:off x="527963" y="2229307"/>
            <a:ext cx="2443816" cy="338554"/>
          </a:xfrm>
          <a:prstGeom prst="rect">
            <a:avLst/>
          </a:prstGeom>
        </p:spPr>
        <p:txBody>
          <a:bodyPr wrap="square">
            <a:spAutoFit/>
          </a:bodyPr>
          <a:lstStyle/>
          <a:p>
            <a:pPr algn="ctr" defTabSz="844083">
              <a:defRPr/>
            </a:pPr>
            <a:r>
              <a:rPr lang="en-US" sz="1600" dirty="0">
                <a:solidFill>
                  <a:srgbClr val="FF0000"/>
                </a:solidFill>
                <a:latin typeface="Calibri"/>
              </a:rPr>
              <a:t>Bioenergy Atlas </a:t>
            </a:r>
            <a:endParaRPr lang="en-US" sz="1600" dirty="0">
              <a:solidFill>
                <a:srgbClr val="1C1C1C"/>
              </a:solidFill>
              <a:latin typeface="Calibri"/>
            </a:endParaRPr>
          </a:p>
        </p:txBody>
      </p:sp>
      <p:sp>
        <p:nvSpPr>
          <p:cNvPr id="31" name="Rectangle 30"/>
          <p:cNvSpPr/>
          <p:nvPr/>
        </p:nvSpPr>
        <p:spPr>
          <a:xfrm>
            <a:off x="3170115" y="2203130"/>
            <a:ext cx="2452182" cy="830997"/>
          </a:xfrm>
          <a:prstGeom prst="rect">
            <a:avLst/>
          </a:prstGeom>
        </p:spPr>
        <p:txBody>
          <a:bodyPr wrap="square">
            <a:spAutoFit/>
          </a:bodyPr>
          <a:lstStyle/>
          <a:p>
            <a:pPr algn="ctr" defTabSz="844083">
              <a:defRPr/>
            </a:pPr>
            <a:r>
              <a:rPr lang="en-US" sz="1600" dirty="0">
                <a:solidFill>
                  <a:srgbClr val="FF0000"/>
                </a:solidFill>
                <a:latin typeface="Calibri"/>
              </a:rPr>
              <a:t>Hydrogen Fuel Cell </a:t>
            </a:r>
            <a:r>
              <a:rPr lang="en-US" sz="1600" dirty="0" smtClean="0">
                <a:solidFill>
                  <a:srgbClr val="FF0000"/>
                </a:solidFill>
                <a:latin typeface="Calibri"/>
              </a:rPr>
              <a:t>scooters</a:t>
            </a:r>
          </a:p>
          <a:p>
            <a:pPr algn="ctr" defTabSz="844083">
              <a:defRPr/>
            </a:pPr>
            <a:endParaRPr lang="en-US" sz="1600" dirty="0">
              <a:solidFill>
                <a:srgbClr val="1C1C1C"/>
              </a:solidFill>
              <a:latin typeface="Calibri"/>
            </a:endParaRPr>
          </a:p>
        </p:txBody>
      </p:sp>
      <p:sp>
        <p:nvSpPr>
          <p:cNvPr id="35" name="Rectangle 34"/>
          <p:cNvSpPr/>
          <p:nvPr/>
        </p:nvSpPr>
        <p:spPr>
          <a:xfrm>
            <a:off x="5781288" y="2291134"/>
            <a:ext cx="2719022" cy="584775"/>
          </a:xfrm>
          <a:prstGeom prst="rect">
            <a:avLst/>
          </a:prstGeom>
        </p:spPr>
        <p:txBody>
          <a:bodyPr wrap="square">
            <a:spAutoFit/>
          </a:bodyPr>
          <a:lstStyle/>
          <a:p>
            <a:pPr algn="ctr" defTabSz="844083">
              <a:defRPr/>
            </a:pPr>
            <a:r>
              <a:rPr lang="en-US" sz="1600" dirty="0">
                <a:solidFill>
                  <a:srgbClr val="FF0000"/>
                </a:solidFill>
                <a:latin typeface="Calibri"/>
              </a:rPr>
              <a:t>Hydrogen Fuel Cell Unmanned Aerial Vehicles (UAV)</a:t>
            </a:r>
            <a:endParaRPr lang="en-US" sz="1600" dirty="0">
              <a:solidFill>
                <a:srgbClr val="1C1C1C"/>
              </a:solidFill>
              <a:latin typeface="Calibri"/>
            </a:endParaRPr>
          </a:p>
        </p:txBody>
      </p:sp>
      <p:sp>
        <p:nvSpPr>
          <p:cNvPr id="37" name="Rounded Rectangle 36"/>
          <p:cNvSpPr/>
          <p:nvPr/>
        </p:nvSpPr>
        <p:spPr>
          <a:xfrm>
            <a:off x="3115262" y="1422474"/>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South African Post Office</a:t>
            </a:r>
            <a:endParaRPr lang="en-GB" sz="1600" b="1" dirty="0">
              <a:solidFill>
                <a:schemeClr val="bg1"/>
              </a:solidFill>
              <a:latin typeface="Calibri"/>
            </a:endParaRPr>
          </a:p>
        </p:txBody>
      </p:sp>
      <p:sp>
        <p:nvSpPr>
          <p:cNvPr id="38" name="Rounded Rectangle 37"/>
          <p:cNvSpPr/>
          <p:nvPr/>
        </p:nvSpPr>
        <p:spPr>
          <a:xfrm>
            <a:off x="5811351" y="1429963"/>
            <a:ext cx="270083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Transnet/Denel</a:t>
            </a:r>
            <a:endParaRPr lang="en-GB" sz="1600" b="1" dirty="0">
              <a:solidFill>
                <a:schemeClr val="bg1"/>
              </a:solidFill>
              <a:latin typeface="Calibri"/>
            </a:endParaRPr>
          </a:p>
        </p:txBody>
      </p:sp>
      <p:pic>
        <p:nvPicPr>
          <p:cNvPr id="19" name="Content Placeholder 7">
            <a:extLst>
              <a:ext uri="{FF2B5EF4-FFF2-40B4-BE49-F238E27FC236}">
                <a16:creationId xmlns:a16="http://schemas.microsoft.com/office/drawing/2014/main" xmlns="" id="{FC0DB1D2-5315-4E42-B9FC-21B10D5EED3A}"/>
              </a:ext>
            </a:extLst>
          </p:cNvPr>
          <p:cNvPicPr>
            <a:picLocks/>
          </p:cNvPicPr>
          <p:nvPr/>
        </p:nvPicPr>
        <p:blipFill rotWithShape="1">
          <a:blip r:embed="rId2" cstate="print">
            <a:extLst>
              <a:ext uri="{28A0092B-C50C-407E-A947-70E740481C1C}">
                <a14:useLocalDpi xmlns:a14="http://schemas.microsoft.com/office/drawing/2010/main" xmlns="" val="0"/>
              </a:ext>
            </a:extLst>
          </a:blip>
          <a:srcRect l="8309" t="5318" r="15245" b="8116"/>
          <a:stretch/>
        </p:blipFill>
        <p:spPr bwMode="auto">
          <a:xfrm>
            <a:off x="3276245" y="4819710"/>
            <a:ext cx="2291198" cy="1317896"/>
          </a:xfrm>
          <a:prstGeom prst="rect">
            <a:avLst/>
          </a:prstGeom>
          <a:ln>
            <a:noFill/>
          </a:ln>
          <a:extLst>
            <a:ext uri="{53640926-AAD7-44D8-BBD7-CCE9431645EC}">
              <a14:shadowObscured xmlns:a14="http://schemas.microsoft.com/office/drawing/2010/main" xmlns=""/>
            </a:ext>
          </a:extLst>
        </p:spPr>
      </p:pic>
      <p:pic>
        <p:nvPicPr>
          <p:cNvPr id="22" name="Picture 21"/>
          <p:cNvPicPr>
            <a:picLocks noChangeAspect="1"/>
          </p:cNvPicPr>
          <p:nvPr/>
        </p:nvPicPr>
        <p:blipFill>
          <a:blip r:embed="rId3"/>
          <a:srcRect/>
          <a:stretch>
            <a:fillRect/>
          </a:stretch>
        </p:blipFill>
        <p:spPr bwMode="auto">
          <a:xfrm>
            <a:off x="635391" y="4885474"/>
            <a:ext cx="2021871" cy="1291554"/>
          </a:xfrm>
          <a:prstGeom prst="rect">
            <a:avLst/>
          </a:prstGeom>
          <a:noFill/>
          <a:ln w="9525">
            <a:noFill/>
            <a:miter lim="800000"/>
            <a:headEnd/>
            <a:tailEnd/>
          </a:ln>
          <a:effectLst>
            <a:outerShdw dist="139700" dir="2700000" algn="tl" rotWithShape="0">
              <a:srgbClr val="333333">
                <a:alpha val="64999"/>
              </a:srgbClr>
            </a:outerShdw>
          </a:effectLst>
        </p:spPr>
      </p:pic>
      <p:sp>
        <p:nvSpPr>
          <p:cNvPr id="23" name="Rounded Rectangle 22"/>
          <p:cNvSpPr/>
          <p:nvPr/>
        </p:nvSpPr>
        <p:spPr>
          <a:xfrm>
            <a:off x="465290" y="1398480"/>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Eskom</a:t>
            </a:r>
            <a:endParaRPr lang="en-GB" sz="1600" b="1" dirty="0">
              <a:solidFill>
                <a:schemeClr val="bg1"/>
              </a:solidFill>
              <a:latin typeface="Calibri"/>
            </a:endParaRPr>
          </a:p>
        </p:txBody>
      </p:sp>
      <p:pic>
        <p:nvPicPr>
          <p:cNvPr id="25" name="Picture 24"/>
          <p:cNvPicPr/>
          <p:nvPr/>
        </p:nvPicPr>
        <p:blipFill>
          <a:blip r:embed="rId4" cstate="print">
            <a:extLst>
              <a:ext uri="{28A0092B-C50C-407E-A947-70E740481C1C}">
                <a14:useLocalDpi xmlns:a14="http://schemas.microsoft.com/office/drawing/2010/main" xmlns="" val="0"/>
              </a:ext>
            </a:extLst>
          </a:blip>
          <a:stretch>
            <a:fillRect/>
          </a:stretch>
        </p:blipFill>
        <p:spPr>
          <a:xfrm>
            <a:off x="5994400" y="4819710"/>
            <a:ext cx="2328110" cy="1353278"/>
          </a:xfrm>
          <a:prstGeom prst="rect">
            <a:avLst/>
          </a:prstGeom>
        </p:spPr>
      </p:pic>
    </p:spTree>
    <p:extLst>
      <p:ext uri="{BB962C8B-B14F-4D97-AF65-F5344CB8AC3E}">
        <p14:creationId xmlns:p14="http://schemas.microsoft.com/office/powerpoint/2010/main" xmlns="" val="1469179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60" y="128160"/>
            <a:ext cx="8540384" cy="558013"/>
          </a:xfrm>
        </p:spPr>
        <p:txBody>
          <a:bodyPr>
            <a:noAutofit/>
          </a:bodyPr>
          <a:lstStyle/>
          <a:p>
            <a:r>
              <a:rPr lang="en-ZA" sz="2947" b="1" dirty="0">
                <a:solidFill>
                  <a:schemeClr val="bg1">
                    <a:lumMod val="95000"/>
                  </a:schemeClr>
                </a:solidFill>
                <a:latin typeface="+mn-lt"/>
              </a:rPr>
              <a:t>Strengthening government’s role as an enabler for innovation</a:t>
            </a:r>
            <a:endParaRPr lang="en-GB" sz="2947" b="1" dirty="0">
              <a:solidFill>
                <a:schemeClr val="bg1">
                  <a:lumMod val="95000"/>
                </a:schemeClr>
              </a:solidFill>
              <a:latin typeface="+mn-lt"/>
            </a:endParaRPr>
          </a:p>
        </p:txBody>
      </p:sp>
      <p:grpSp>
        <p:nvGrpSpPr>
          <p:cNvPr id="20" name="Group 26"/>
          <p:cNvGrpSpPr/>
          <p:nvPr/>
        </p:nvGrpSpPr>
        <p:grpSpPr>
          <a:xfrm>
            <a:off x="381137" y="1459836"/>
            <a:ext cx="8263499" cy="4427252"/>
            <a:chOff x="225921" y="1480029"/>
            <a:chExt cx="9032676" cy="5140784"/>
          </a:xfrm>
        </p:grpSpPr>
        <p:sp>
          <p:nvSpPr>
            <p:cNvPr id="24" name="Rounded Rectangle 23"/>
            <p:cNvSpPr/>
            <p:nvPr/>
          </p:nvSpPr>
          <p:spPr>
            <a:xfrm>
              <a:off x="289665" y="1480029"/>
              <a:ext cx="2840472" cy="62060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Gauteng, </a:t>
              </a:r>
              <a:r>
                <a:rPr lang="en-US" sz="1600" b="1" dirty="0" err="1">
                  <a:solidFill>
                    <a:schemeClr val="bg1"/>
                  </a:solidFill>
                  <a:latin typeface="Calibri"/>
                </a:rPr>
                <a:t>Randburg</a:t>
              </a:r>
              <a:endParaRPr lang="en-GB" sz="1600" b="1" dirty="0">
                <a:solidFill>
                  <a:schemeClr val="bg1"/>
                </a:solidFill>
                <a:latin typeface="Calibri"/>
              </a:endParaRPr>
            </a:p>
          </p:txBody>
        </p:sp>
        <p:sp>
          <p:nvSpPr>
            <p:cNvPr id="26" name="Rounded Rectangle 25"/>
            <p:cNvSpPr/>
            <p:nvPr/>
          </p:nvSpPr>
          <p:spPr>
            <a:xfrm>
              <a:off x="225921" y="2268953"/>
              <a:ext cx="2935216" cy="43518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a:solidFill>
                    <a:srgbClr val="1C1C1C"/>
                  </a:solidFill>
                </a:rPr>
                <a:t>Fuel cell provides back up power to vaccine fridges during rolling blackouts </a:t>
              </a:r>
            </a:p>
            <a:p>
              <a:pPr defTabSz="844083">
                <a:buFont typeface="Arial" pitchFamily="34" charset="0"/>
                <a:buChar char="•"/>
                <a:defRPr/>
              </a:pPr>
              <a:r>
                <a:rPr lang="en-US" sz="1477" dirty="0">
                  <a:solidFill>
                    <a:srgbClr val="1C1C1C"/>
                  </a:solidFill>
                </a:rPr>
                <a:t>Clinic serves 2000 patients a month </a:t>
              </a:r>
            </a:p>
            <a:p>
              <a:pPr defTabSz="844083">
                <a:buFont typeface="Arial" pitchFamily="34" charset="0"/>
                <a:buChar char="•"/>
                <a:defRPr/>
              </a:pPr>
              <a:r>
                <a:rPr lang="en-US" sz="1477" dirty="0">
                  <a:solidFill>
                    <a:srgbClr val="1C1C1C"/>
                  </a:solidFill>
                </a:rPr>
                <a:t>Other regional clinics store vaccines at the </a:t>
              </a:r>
              <a:r>
                <a:rPr lang="en-US" sz="1477" dirty="0" err="1">
                  <a:solidFill>
                    <a:srgbClr val="1C1C1C"/>
                  </a:solidFill>
                </a:rPr>
                <a:t>Randburg</a:t>
              </a:r>
              <a:r>
                <a:rPr lang="en-US" sz="1477" dirty="0">
                  <a:solidFill>
                    <a:srgbClr val="1C1C1C"/>
                  </a:solidFill>
                </a:rPr>
                <a:t> clinic</a:t>
              </a:r>
            </a:p>
            <a:p>
              <a:pPr defTabSz="844083">
                <a:buFont typeface="Arial" pitchFamily="34" charset="0"/>
                <a:buChar char="•"/>
                <a:defRPr/>
              </a:pPr>
              <a:endParaRPr lang="en-US" sz="1477" dirty="0">
                <a:solidFill>
                  <a:srgbClr val="1C1C1C"/>
                </a:solidFill>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268954"/>
              <a:ext cx="2774442" cy="43518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endParaRPr lang="en-US" sz="1846" dirty="0">
                <a:solidFill>
                  <a:srgbClr val="FF0000"/>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477" dirty="0">
                <a:solidFill>
                  <a:srgbClr val="1C1C1C"/>
                </a:solidFill>
                <a:latin typeface="Calibri"/>
              </a:endParaRPr>
            </a:p>
            <a:p>
              <a:pPr defTabSz="844083">
                <a:buFont typeface="Arial" pitchFamily="34" charset="0"/>
                <a:buChar char="•"/>
                <a:defRPr/>
              </a:pPr>
              <a:r>
                <a:rPr lang="en-US" sz="1477" dirty="0">
                  <a:solidFill>
                    <a:srgbClr val="1C1C1C"/>
                  </a:solidFill>
                  <a:latin typeface="Calibri"/>
                </a:rPr>
                <a:t>Fuel cell used for primary power for  ICT equipment, lighting and electrical appliances</a:t>
              </a:r>
            </a:p>
            <a:p>
              <a:pPr defTabSz="844083">
                <a:buFont typeface="Arial" pitchFamily="34" charset="0"/>
                <a:buChar char="•"/>
                <a:defRPr/>
              </a:pPr>
              <a:r>
                <a:rPr lang="en-US" sz="1477" dirty="0">
                  <a:solidFill>
                    <a:srgbClr val="1C1C1C"/>
                  </a:solidFill>
                  <a:latin typeface="Calibri"/>
                </a:rPr>
                <a:t>Improved quality of education as the school is able to afford the electricity bill </a:t>
              </a: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38666" y="2268955"/>
              <a:ext cx="3119931" cy="435185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a:solidFill>
                    <a:srgbClr val="1C1C1C"/>
                  </a:solidFill>
                </a:rPr>
                <a:t>54 households without electricity were provided with power from hydro turbine</a:t>
              </a:r>
            </a:p>
            <a:p>
              <a:pPr defTabSz="844083">
                <a:buFont typeface="Arial" pitchFamily="34" charset="0"/>
                <a:buChar char="•"/>
                <a:defRPr/>
              </a:pPr>
              <a:r>
                <a:rPr lang="en-US" sz="1477" dirty="0">
                  <a:solidFill>
                    <a:srgbClr val="1C1C1C"/>
                  </a:solidFill>
                </a:rPr>
                <a:t> Opportunity to connect the electrical supply to pump water for the irrigation of crops and develop </a:t>
              </a:r>
              <a:r>
                <a:rPr lang="en-US" sz="1477" dirty="0" err="1">
                  <a:solidFill>
                    <a:srgbClr val="1C1C1C"/>
                  </a:solidFill>
                </a:rPr>
                <a:t>Thina</a:t>
              </a:r>
              <a:r>
                <a:rPr lang="en-US" sz="1477" dirty="0">
                  <a:solidFill>
                    <a:srgbClr val="1C1C1C"/>
                  </a:solidFill>
                </a:rPr>
                <a:t> Falls as a tourist attraction</a:t>
              </a:r>
              <a:endParaRPr lang="en-US" sz="1477" dirty="0">
                <a:solidFill>
                  <a:srgbClr val="1C1C1C"/>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algn="ctr" defTabSz="844083">
                <a:defRPr/>
              </a:pPr>
              <a:endParaRPr lang="en-US" sz="1846" dirty="0">
                <a:solidFill>
                  <a:prstClr val="white"/>
                </a:solidFill>
                <a:latin typeface="Calibri"/>
              </a:endParaRPr>
            </a:p>
          </p:txBody>
        </p:sp>
      </p:grpSp>
      <p:sp>
        <p:nvSpPr>
          <p:cNvPr id="30" name="Rectangle 29"/>
          <p:cNvSpPr/>
          <p:nvPr/>
        </p:nvSpPr>
        <p:spPr>
          <a:xfrm>
            <a:off x="527963" y="2229307"/>
            <a:ext cx="2443816" cy="338554"/>
          </a:xfrm>
          <a:prstGeom prst="rect">
            <a:avLst/>
          </a:prstGeom>
        </p:spPr>
        <p:txBody>
          <a:bodyPr wrap="square">
            <a:spAutoFit/>
          </a:bodyPr>
          <a:lstStyle/>
          <a:p>
            <a:pPr algn="ctr" defTabSz="844083">
              <a:defRPr/>
            </a:pPr>
            <a:r>
              <a:rPr lang="en-US" sz="1600" dirty="0">
                <a:solidFill>
                  <a:srgbClr val="FF0000"/>
                </a:solidFill>
                <a:latin typeface="Calibri"/>
              </a:rPr>
              <a:t>Urban Clinic </a:t>
            </a:r>
            <a:endParaRPr lang="en-US" sz="1600" dirty="0">
              <a:solidFill>
                <a:srgbClr val="1C1C1C"/>
              </a:solidFill>
              <a:latin typeface="Calibri"/>
            </a:endParaRPr>
          </a:p>
        </p:txBody>
      </p:sp>
      <p:sp>
        <p:nvSpPr>
          <p:cNvPr id="31" name="Rectangle 30"/>
          <p:cNvSpPr/>
          <p:nvPr/>
        </p:nvSpPr>
        <p:spPr>
          <a:xfrm>
            <a:off x="3115261" y="2229307"/>
            <a:ext cx="2452182" cy="338554"/>
          </a:xfrm>
          <a:prstGeom prst="rect">
            <a:avLst/>
          </a:prstGeom>
        </p:spPr>
        <p:txBody>
          <a:bodyPr wrap="square">
            <a:spAutoFit/>
          </a:bodyPr>
          <a:lstStyle/>
          <a:p>
            <a:pPr algn="ctr" defTabSz="844083">
              <a:defRPr/>
            </a:pPr>
            <a:r>
              <a:rPr lang="en-US" sz="1600" dirty="0">
                <a:solidFill>
                  <a:srgbClr val="FF0000"/>
                </a:solidFill>
                <a:latin typeface="Calibri"/>
              </a:rPr>
              <a:t>Rural Secondary School</a:t>
            </a:r>
            <a:endParaRPr lang="en-US" sz="1600" dirty="0">
              <a:solidFill>
                <a:srgbClr val="1C1C1C"/>
              </a:solidFill>
              <a:latin typeface="Calibri"/>
            </a:endParaRPr>
          </a:p>
        </p:txBody>
      </p:sp>
      <p:pic>
        <p:nvPicPr>
          <p:cNvPr id="33" name="Picture 32"/>
          <p:cNvPicPr>
            <a:picLocks noChangeAspect="1"/>
          </p:cNvPicPr>
          <p:nvPr/>
        </p:nvPicPr>
        <p:blipFill>
          <a:blip r:embed="rId2"/>
          <a:stretch>
            <a:fillRect/>
          </a:stretch>
        </p:blipFill>
        <p:spPr>
          <a:xfrm>
            <a:off x="1303247" y="4437795"/>
            <a:ext cx="1734797" cy="1232331"/>
          </a:xfrm>
          <a:prstGeom prst="rect">
            <a:avLst/>
          </a:prstGeom>
        </p:spPr>
      </p:pic>
      <p:pic>
        <p:nvPicPr>
          <p:cNvPr id="34" name="Picture 33"/>
          <p:cNvPicPr>
            <a:picLocks noChangeAspect="1"/>
          </p:cNvPicPr>
          <p:nvPr/>
        </p:nvPicPr>
        <p:blipFill>
          <a:blip r:embed="rId3"/>
          <a:stretch>
            <a:fillRect/>
          </a:stretch>
        </p:blipFill>
        <p:spPr>
          <a:xfrm>
            <a:off x="443274" y="4437795"/>
            <a:ext cx="868744" cy="1232331"/>
          </a:xfrm>
          <a:prstGeom prst="rect">
            <a:avLst/>
          </a:prstGeom>
        </p:spPr>
      </p:pic>
      <p:sp>
        <p:nvSpPr>
          <p:cNvPr id="35" name="Rectangle 34"/>
          <p:cNvSpPr/>
          <p:nvPr/>
        </p:nvSpPr>
        <p:spPr>
          <a:xfrm>
            <a:off x="5825292" y="2223414"/>
            <a:ext cx="2665924" cy="338554"/>
          </a:xfrm>
          <a:prstGeom prst="rect">
            <a:avLst/>
          </a:prstGeom>
        </p:spPr>
        <p:txBody>
          <a:bodyPr wrap="square">
            <a:spAutoFit/>
          </a:bodyPr>
          <a:lstStyle/>
          <a:p>
            <a:pPr algn="ctr" defTabSz="844083">
              <a:defRPr/>
            </a:pPr>
            <a:r>
              <a:rPr lang="en-US" sz="1600" dirty="0">
                <a:solidFill>
                  <a:srgbClr val="FF0000"/>
                </a:solidFill>
                <a:latin typeface="Calibri"/>
              </a:rPr>
              <a:t>Rural  community</a:t>
            </a:r>
            <a:endParaRPr lang="en-US" sz="1600" dirty="0">
              <a:solidFill>
                <a:srgbClr val="1C1C1C"/>
              </a:solidFill>
              <a:latin typeface="Calibri"/>
            </a:endParaRPr>
          </a:p>
        </p:txBody>
      </p:sp>
      <p:sp>
        <p:nvSpPr>
          <p:cNvPr id="37" name="Rounded Rectangle 36"/>
          <p:cNvSpPr/>
          <p:nvPr/>
        </p:nvSpPr>
        <p:spPr>
          <a:xfrm>
            <a:off x="3115262" y="1459836"/>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GB" sz="1600" b="1" dirty="0">
                <a:solidFill>
                  <a:schemeClr val="bg1"/>
                </a:solidFill>
                <a:latin typeface="Calibri"/>
              </a:rPr>
              <a:t>North West, </a:t>
            </a:r>
            <a:r>
              <a:rPr lang="en-GB" sz="1600" b="1" dirty="0" err="1">
                <a:solidFill>
                  <a:schemeClr val="bg1"/>
                </a:solidFill>
                <a:latin typeface="Calibri"/>
              </a:rPr>
              <a:t>Ventersdorp</a:t>
            </a:r>
            <a:endParaRPr lang="en-GB" sz="1600" b="1" dirty="0">
              <a:solidFill>
                <a:schemeClr val="bg1"/>
              </a:solidFill>
              <a:latin typeface="Calibri"/>
            </a:endParaRPr>
          </a:p>
        </p:txBody>
      </p:sp>
      <p:sp>
        <p:nvSpPr>
          <p:cNvPr id="38" name="Rounded Rectangle 37"/>
          <p:cNvSpPr/>
          <p:nvPr/>
        </p:nvSpPr>
        <p:spPr>
          <a:xfrm>
            <a:off x="5790382" y="1466887"/>
            <a:ext cx="270083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rPr>
              <a:t>Eastern Cape, </a:t>
            </a:r>
            <a:r>
              <a:rPr lang="en-US" sz="1600" b="1" dirty="0" err="1">
                <a:solidFill>
                  <a:schemeClr val="bg1"/>
                </a:solidFill>
              </a:rPr>
              <a:t>KwaMadiba</a:t>
            </a:r>
            <a:r>
              <a:rPr lang="en-US" sz="1600" b="1" dirty="0">
                <a:solidFill>
                  <a:schemeClr val="bg1"/>
                </a:solidFill>
              </a:rPr>
              <a:t> </a:t>
            </a:r>
            <a:endParaRPr lang="en-GB" sz="1600" b="1" dirty="0">
              <a:solidFill>
                <a:schemeClr val="bg1"/>
              </a:solidFill>
              <a:latin typeface="Calibri"/>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4466572" y="4491972"/>
            <a:ext cx="1232330" cy="1107523"/>
          </a:xfrm>
          <a:prstGeom prst="rect">
            <a:avLst/>
          </a:prstGeom>
        </p:spPr>
      </p:pic>
      <p:pic>
        <p:nvPicPr>
          <p:cNvPr id="19" name="Picture 18"/>
          <p:cNvPicPr/>
          <p:nvPr/>
        </p:nvPicPr>
        <p:blipFill>
          <a:blip r:embed="rId5">
            <a:extLst>
              <a:ext uri="{28A0092B-C50C-407E-A947-70E740481C1C}">
                <a14:useLocalDpi xmlns:a14="http://schemas.microsoft.com/office/drawing/2010/main" xmlns="" val="0"/>
              </a:ext>
            </a:extLst>
          </a:blip>
          <a:srcRect/>
          <a:stretch>
            <a:fillRect/>
          </a:stretch>
        </p:blipFill>
        <p:spPr bwMode="auto">
          <a:xfrm>
            <a:off x="5993079" y="4481639"/>
            <a:ext cx="1165175" cy="1226922"/>
          </a:xfrm>
          <a:prstGeom prst="rect">
            <a:avLst/>
          </a:prstGeom>
          <a:noFill/>
          <a:ln>
            <a:noFill/>
          </a:ln>
          <a:extLst/>
        </p:spPr>
      </p:pic>
      <p:pic>
        <p:nvPicPr>
          <p:cNvPr id="21" name="Picture 20" descr="C:\Users\Deon\AppData\Local\Microsoft\Windows\INetCache\Content.Word\IMG_6996.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402096" y="4478658"/>
            <a:ext cx="1089120" cy="1194451"/>
          </a:xfrm>
          <a:prstGeom prst="rect">
            <a:avLst/>
          </a:prstGeom>
          <a:noFill/>
          <a:ln>
            <a:noFill/>
          </a:ln>
        </p:spPr>
      </p:pic>
      <p:pic>
        <p:nvPicPr>
          <p:cNvPr id="22" name="Picture 21">
            <a:extLst>
              <a:ext uri="{FF2B5EF4-FFF2-40B4-BE49-F238E27FC236}">
                <a16:creationId xmlns:a16="http://schemas.microsoft.com/office/drawing/2014/main" xmlns="" id="{DE8D4FEC-69A8-40DD-8BAA-016A0B44A0F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0800000">
            <a:off x="3269928" y="4462777"/>
            <a:ext cx="1174144" cy="1210331"/>
          </a:xfrm>
          <a:prstGeom prst="rect">
            <a:avLst/>
          </a:prstGeom>
        </p:spPr>
      </p:pic>
    </p:spTree>
    <p:extLst>
      <p:ext uri="{BB962C8B-B14F-4D97-AF65-F5344CB8AC3E}">
        <p14:creationId xmlns:p14="http://schemas.microsoft.com/office/powerpoint/2010/main" xmlns="" val="3076172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85" y="141486"/>
            <a:ext cx="8540384" cy="558013"/>
          </a:xfrm>
        </p:spPr>
        <p:txBody>
          <a:bodyPr>
            <a:noAutofit/>
          </a:bodyPr>
          <a:lstStyle/>
          <a:p>
            <a:r>
              <a:rPr lang="en-ZA" sz="2947" b="1" dirty="0" smtClean="0">
                <a:solidFill>
                  <a:schemeClr val="bg1">
                    <a:lumMod val="95000"/>
                  </a:schemeClr>
                </a:solidFill>
                <a:latin typeface="+mn-lt"/>
              </a:rPr>
              <a:t>Targeted technology development and deployment to support firms</a:t>
            </a:r>
            <a:endParaRPr lang="en-GB" sz="2947" b="1" dirty="0">
              <a:solidFill>
                <a:schemeClr val="bg1">
                  <a:lumMod val="95000"/>
                </a:schemeClr>
              </a:solidFill>
              <a:latin typeface="+mn-lt"/>
            </a:endParaRPr>
          </a:p>
        </p:txBody>
      </p:sp>
      <p:grpSp>
        <p:nvGrpSpPr>
          <p:cNvPr id="20" name="Group 26"/>
          <p:cNvGrpSpPr/>
          <p:nvPr/>
        </p:nvGrpSpPr>
        <p:grpSpPr>
          <a:xfrm>
            <a:off x="384501" y="1459836"/>
            <a:ext cx="8260135" cy="4427252"/>
            <a:chOff x="229599" y="1480029"/>
            <a:chExt cx="9028998" cy="5140784"/>
          </a:xfrm>
        </p:grpSpPr>
        <p:sp>
          <p:nvSpPr>
            <p:cNvPr id="24" name="Rounded Rectangle 23"/>
            <p:cNvSpPr/>
            <p:nvPr/>
          </p:nvSpPr>
          <p:spPr>
            <a:xfrm>
              <a:off x="289665" y="1480029"/>
              <a:ext cx="2840472" cy="62060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400" b="1" dirty="0">
                  <a:solidFill>
                    <a:schemeClr val="bg1"/>
                  </a:solidFill>
                  <a:latin typeface="Calibri"/>
                </a:rPr>
                <a:t>Impala Platinum</a:t>
              </a:r>
              <a:endParaRPr lang="en-GB" sz="1400" b="1" dirty="0">
                <a:solidFill>
                  <a:schemeClr val="bg1"/>
                </a:solidFill>
                <a:latin typeface="Calibri"/>
              </a:endParaRPr>
            </a:p>
          </p:txBody>
        </p:sp>
        <p:sp>
          <p:nvSpPr>
            <p:cNvPr id="26" name="Rounded Rectangle 25"/>
            <p:cNvSpPr/>
            <p:nvPr/>
          </p:nvSpPr>
          <p:spPr>
            <a:xfrm>
              <a:off x="229599" y="2268953"/>
              <a:ext cx="2935216" cy="43518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a:solidFill>
                    <a:srgbClr val="1C1C1C"/>
                  </a:solidFill>
                  <a:latin typeface="Calibri"/>
                </a:rPr>
                <a:t>Fuel cell powered forklift</a:t>
              </a:r>
            </a:p>
            <a:p>
              <a:pPr defTabSz="844083">
                <a:buFont typeface="Arial" pitchFamily="34" charset="0"/>
                <a:buChar char="•"/>
                <a:defRPr/>
              </a:pPr>
              <a:r>
                <a:rPr lang="en-US" sz="1477" dirty="0">
                  <a:solidFill>
                    <a:srgbClr val="1C1C1C"/>
                  </a:solidFill>
                  <a:latin typeface="Calibri"/>
                </a:rPr>
                <a:t>Hydrogen refueling infrastructure</a:t>
              </a:r>
            </a:p>
            <a:p>
              <a:pPr defTabSz="844083">
                <a:buFont typeface="Arial" pitchFamily="34" charset="0"/>
                <a:buChar char="•"/>
                <a:defRPr/>
              </a:pPr>
              <a:r>
                <a:rPr lang="en-US" sz="1477" dirty="0">
                  <a:solidFill>
                    <a:srgbClr val="1C1C1C"/>
                  </a:solidFill>
                  <a:latin typeface="Calibri"/>
                </a:rPr>
                <a:t>Increase in productivity due to reduced refueling time</a:t>
              </a:r>
            </a:p>
            <a:p>
              <a:pPr defTabSz="844083">
                <a:buFont typeface="Arial" pitchFamily="34" charset="0"/>
                <a:buChar char="•"/>
                <a:defRPr/>
              </a:pPr>
              <a:r>
                <a:rPr lang="en-US" sz="1477" dirty="0">
                  <a:solidFill>
                    <a:srgbClr val="1C1C1C"/>
                  </a:solidFill>
                  <a:latin typeface="Calibri"/>
                </a:rPr>
                <a:t>Improved air quality</a:t>
              </a: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268954"/>
              <a:ext cx="2774442" cy="43518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endParaRPr lang="en-US" sz="1846" dirty="0">
                <a:solidFill>
                  <a:srgbClr val="FF0000"/>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477" dirty="0">
                <a:solidFill>
                  <a:srgbClr val="1C1C1C"/>
                </a:solidFill>
                <a:latin typeface="Calibri"/>
              </a:endParaRPr>
            </a:p>
            <a:p>
              <a:pPr defTabSz="844083">
                <a:defRPr/>
              </a:pPr>
              <a:endParaRPr lang="en-US" sz="1477" dirty="0" smtClean="0">
                <a:solidFill>
                  <a:srgbClr val="1C1C1C"/>
                </a:solidFill>
                <a:latin typeface="Calibri"/>
              </a:endParaRPr>
            </a:p>
            <a:p>
              <a:pPr algn="just" defTabSz="844083">
                <a:buFont typeface="Arial" pitchFamily="34" charset="0"/>
                <a:buChar char="•"/>
                <a:defRPr/>
              </a:pPr>
              <a:endParaRPr lang="en-US" sz="1477" dirty="0" smtClean="0">
                <a:solidFill>
                  <a:schemeClr val="tx1"/>
                </a:solidFill>
              </a:endParaRPr>
            </a:p>
            <a:p>
              <a:pPr algn="just" defTabSz="844083">
                <a:buFont typeface="Arial" pitchFamily="34" charset="0"/>
                <a:buChar char="•"/>
                <a:defRPr/>
              </a:pPr>
              <a:r>
                <a:rPr lang="en-US" sz="1477" dirty="0" err="1" smtClean="0">
                  <a:solidFill>
                    <a:schemeClr val="tx1"/>
                  </a:solidFill>
                </a:rPr>
                <a:t>SolarTurtle</a:t>
              </a:r>
              <a:r>
                <a:rPr lang="en-US" sz="1477" dirty="0" smtClean="0">
                  <a:solidFill>
                    <a:schemeClr val="tx1"/>
                  </a:solidFill>
                </a:rPr>
                <a:t> deployed </a:t>
              </a:r>
              <a:r>
                <a:rPr lang="en-US" sz="1477" dirty="0">
                  <a:solidFill>
                    <a:schemeClr val="tx1"/>
                  </a:solidFill>
                </a:rPr>
                <a:t>to service the under served communities by mitigating Eskom and Telkom disrupted services.</a:t>
              </a:r>
            </a:p>
            <a:p>
              <a:pPr algn="just" defTabSz="844083">
                <a:buFont typeface="Arial" pitchFamily="34" charset="0"/>
                <a:buChar char="•"/>
                <a:defRPr/>
              </a:pPr>
              <a:r>
                <a:rPr lang="en-US" sz="1477" dirty="0">
                  <a:solidFill>
                    <a:schemeClr val="tx1"/>
                  </a:solidFill>
                </a:rPr>
                <a:t>Solar powered bank and </a:t>
              </a:r>
              <a:r>
                <a:rPr lang="en-US" sz="1477" dirty="0" err="1">
                  <a:solidFill>
                    <a:schemeClr val="tx1"/>
                  </a:solidFill>
                </a:rPr>
                <a:t>wifi</a:t>
              </a:r>
              <a:r>
                <a:rPr lang="en-US" sz="1477" dirty="0">
                  <a:solidFill>
                    <a:schemeClr val="tx1"/>
                  </a:solidFill>
                </a:rPr>
                <a:t> connectivity </a:t>
              </a: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38666" y="2268955"/>
              <a:ext cx="3119931" cy="435185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defTabSz="844083">
                <a:buFont typeface="Arial" pitchFamily="34" charset="0"/>
                <a:buChar char="•"/>
                <a:defRPr/>
              </a:pPr>
              <a:r>
                <a:rPr lang="en-US" sz="1477" dirty="0">
                  <a:solidFill>
                    <a:srgbClr val="1C1C1C"/>
                  </a:solidFill>
                </a:rPr>
                <a:t> </a:t>
              </a:r>
              <a:r>
                <a:rPr lang="en-US" sz="1477" dirty="0">
                  <a:solidFill>
                    <a:srgbClr val="1C1C1C"/>
                  </a:solidFill>
                  <a:latin typeface="Calibri"/>
                </a:rPr>
                <a:t>Battery testing for safety and compliance</a:t>
              </a:r>
            </a:p>
            <a:p>
              <a:pPr lvl="0" defTabSz="844083">
                <a:buFont typeface="Arial" pitchFamily="34" charset="0"/>
                <a:buChar char="•"/>
                <a:defRPr/>
              </a:pPr>
              <a:r>
                <a:rPr lang="en-US" sz="1477" dirty="0">
                  <a:solidFill>
                    <a:srgbClr val="1C1C1C"/>
                  </a:solidFill>
                  <a:latin typeface="Calibri"/>
                </a:rPr>
                <a:t>Battery integration into vehicle for testing and validation</a:t>
              </a:r>
            </a:p>
            <a:p>
              <a:pPr lvl="0" defTabSz="844083">
                <a:buFont typeface="Arial" pitchFamily="34" charset="0"/>
                <a:buChar char="•"/>
                <a:defRPr/>
              </a:pPr>
              <a:r>
                <a:rPr lang="en-US" sz="1477" dirty="0">
                  <a:solidFill>
                    <a:srgbClr val="1C1C1C"/>
                  </a:solidFill>
                  <a:latin typeface="Calibri"/>
                </a:rPr>
                <a:t>Vehicle to grid testing </a:t>
              </a: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algn="ctr" defTabSz="844083">
                <a:defRPr/>
              </a:pPr>
              <a:endParaRPr lang="en-US" sz="1846" dirty="0">
                <a:solidFill>
                  <a:prstClr val="white"/>
                </a:solidFill>
                <a:latin typeface="Calibri"/>
              </a:endParaRPr>
            </a:p>
          </p:txBody>
        </p:sp>
      </p:grpSp>
      <p:sp>
        <p:nvSpPr>
          <p:cNvPr id="30" name="Rectangle 29"/>
          <p:cNvSpPr/>
          <p:nvPr/>
        </p:nvSpPr>
        <p:spPr>
          <a:xfrm>
            <a:off x="527963" y="2229307"/>
            <a:ext cx="2443816" cy="584775"/>
          </a:xfrm>
          <a:prstGeom prst="rect">
            <a:avLst/>
          </a:prstGeom>
        </p:spPr>
        <p:txBody>
          <a:bodyPr wrap="square">
            <a:spAutoFit/>
          </a:bodyPr>
          <a:lstStyle/>
          <a:p>
            <a:pPr algn="ctr" defTabSz="844083">
              <a:defRPr/>
            </a:pPr>
            <a:r>
              <a:rPr lang="en-US" sz="1600" dirty="0">
                <a:solidFill>
                  <a:srgbClr val="FF0000"/>
                </a:solidFill>
                <a:latin typeface="Calibri"/>
              </a:rPr>
              <a:t>Fuel cells in material handling equipment</a:t>
            </a:r>
            <a:endParaRPr lang="en-US" sz="1600" dirty="0">
              <a:solidFill>
                <a:srgbClr val="1C1C1C"/>
              </a:solidFill>
              <a:latin typeface="Calibri"/>
            </a:endParaRPr>
          </a:p>
        </p:txBody>
      </p:sp>
      <p:sp>
        <p:nvSpPr>
          <p:cNvPr id="31" name="Rectangle 30"/>
          <p:cNvSpPr/>
          <p:nvPr/>
        </p:nvSpPr>
        <p:spPr>
          <a:xfrm>
            <a:off x="3146986" y="2184698"/>
            <a:ext cx="2452182" cy="584775"/>
          </a:xfrm>
          <a:prstGeom prst="rect">
            <a:avLst/>
          </a:prstGeom>
        </p:spPr>
        <p:txBody>
          <a:bodyPr wrap="square">
            <a:spAutoFit/>
          </a:bodyPr>
          <a:lstStyle/>
          <a:p>
            <a:pPr algn="ctr" defTabSz="844083">
              <a:defRPr/>
            </a:pPr>
            <a:r>
              <a:rPr lang="en-US" sz="1600" dirty="0">
                <a:solidFill>
                  <a:srgbClr val="FF0000"/>
                </a:solidFill>
                <a:latin typeface="Calibri"/>
              </a:rPr>
              <a:t>Improved access to e-commerce</a:t>
            </a:r>
            <a:endParaRPr lang="en-US" sz="1600" dirty="0">
              <a:solidFill>
                <a:srgbClr val="1C1C1C"/>
              </a:solidFill>
              <a:latin typeface="Calibri"/>
            </a:endParaRPr>
          </a:p>
        </p:txBody>
      </p:sp>
      <p:sp>
        <p:nvSpPr>
          <p:cNvPr id="35" name="Rectangle 34"/>
          <p:cNvSpPr/>
          <p:nvPr/>
        </p:nvSpPr>
        <p:spPr>
          <a:xfrm>
            <a:off x="5825292" y="2229307"/>
            <a:ext cx="2452182" cy="584775"/>
          </a:xfrm>
          <a:prstGeom prst="rect">
            <a:avLst/>
          </a:prstGeom>
        </p:spPr>
        <p:txBody>
          <a:bodyPr wrap="square">
            <a:spAutoFit/>
          </a:bodyPr>
          <a:lstStyle/>
          <a:p>
            <a:pPr algn="ctr" defTabSz="844083">
              <a:defRPr/>
            </a:pPr>
            <a:r>
              <a:rPr lang="en-US" sz="1600" dirty="0">
                <a:solidFill>
                  <a:srgbClr val="FF0000"/>
                </a:solidFill>
              </a:rPr>
              <a:t>uYillo Electric Vehicle Testing Facility</a:t>
            </a:r>
          </a:p>
        </p:txBody>
      </p:sp>
      <p:sp>
        <p:nvSpPr>
          <p:cNvPr id="37" name="Rounded Rectangle 36"/>
          <p:cNvSpPr/>
          <p:nvPr/>
        </p:nvSpPr>
        <p:spPr>
          <a:xfrm>
            <a:off x="3115262" y="1459836"/>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GB" sz="1600" b="1" dirty="0">
                <a:solidFill>
                  <a:schemeClr val="bg1"/>
                </a:solidFill>
                <a:latin typeface="Calibri"/>
              </a:rPr>
              <a:t>Nedbank</a:t>
            </a:r>
          </a:p>
        </p:txBody>
      </p:sp>
      <p:sp>
        <p:nvSpPr>
          <p:cNvPr id="38" name="Rounded Rectangle 37"/>
          <p:cNvSpPr/>
          <p:nvPr/>
        </p:nvSpPr>
        <p:spPr>
          <a:xfrm>
            <a:off x="5790382" y="1466887"/>
            <a:ext cx="270083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smtClean="0">
                <a:solidFill>
                  <a:schemeClr val="bg1"/>
                </a:solidFill>
              </a:rPr>
              <a:t>Volkswagen, BMW, Nissan</a:t>
            </a:r>
            <a:endParaRPr lang="en-GB" sz="1600" b="1" dirty="0">
              <a:solidFill>
                <a:schemeClr val="bg1"/>
              </a:solidFill>
            </a:endParaRPr>
          </a:p>
        </p:txBody>
      </p:sp>
      <p:pic>
        <p:nvPicPr>
          <p:cNvPr id="17" name="Picture 16">
            <a:extLst>
              <a:ext uri="{FF2B5EF4-FFF2-40B4-BE49-F238E27FC236}">
                <a16:creationId xmlns:a16="http://schemas.microsoft.com/office/drawing/2014/main" xmlns="" id="{E2BD2FBE-B9DF-41DB-9FC1-12D42689BE7B}"/>
              </a:ext>
            </a:extLst>
          </p:cNvPr>
          <p:cNvPicPr>
            <a:picLocks noChangeAspect="1"/>
          </p:cNvPicPr>
          <p:nvPr/>
        </p:nvPicPr>
        <p:blipFill>
          <a:blip r:embed="rId2"/>
          <a:stretch>
            <a:fillRect/>
          </a:stretch>
        </p:blipFill>
        <p:spPr>
          <a:xfrm>
            <a:off x="527963" y="4403130"/>
            <a:ext cx="2215031" cy="1258768"/>
          </a:xfrm>
          <a:prstGeom prst="rect">
            <a:avLst/>
          </a:prstGeom>
        </p:spPr>
      </p:pic>
      <p:pic>
        <p:nvPicPr>
          <p:cNvPr id="21" name="Picture 20">
            <a:extLst>
              <a:ext uri="{FF2B5EF4-FFF2-40B4-BE49-F238E27FC236}">
                <a16:creationId xmlns:a16="http://schemas.microsoft.com/office/drawing/2014/main" xmlns="" id="{FC052E1F-CDF5-A641-9CF6-6355B4EE8DEA}"/>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283689" y="4403130"/>
            <a:ext cx="2261049" cy="1271840"/>
          </a:xfrm>
          <a:prstGeom prst="rect">
            <a:avLst/>
          </a:prstGeom>
        </p:spPr>
      </p:pic>
      <p:pic>
        <p:nvPicPr>
          <p:cNvPr id="22" name="Picture 21">
            <a:extLst>
              <a:ext uri="{FF2B5EF4-FFF2-40B4-BE49-F238E27FC236}">
                <a16:creationId xmlns:a16="http://schemas.microsoft.com/office/drawing/2014/main" xmlns="" id="{BC089395-E43D-4214-8D57-45905A9397C1}"/>
              </a:ext>
            </a:extLst>
          </p:cNvPr>
          <p:cNvPicPr>
            <a:picLocks noChangeAspect="1"/>
          </p:cNvPicPr>
          <p:nvPr/>
        </p:nvPicPr>
        <p:blipFill>
          <a:blip r:embed="rId4"/>
          <a:stretch>
            <a:fillRect/>
          </a:stretch>
        </p:blipFill>
        <p:spPr>
          <a:xfrm>
            <a:off x="6055459" y="4307831"/>
            <a:ext cx="2324100" cy="1367139"/>
          </a:xfrm>
          <a:prstGeom prst="rect">
            <a:avLst/>
          </a:prstGeom>
        </p:spPr>
      </p:pic>
    </p:spTree>
    <p:extLst>
      <p:ext uri="{BB962C8B-B14F-4D97-AF65-F5344CB8AC3E}">
        <p14:creationId xmlns:p14="http://schemas.microsoft.com/office/powerpoint/2010/main" xmlns="" val="22336139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52" y="330692"/>
            <a:ext cx="8540384" cy="558013"/>
          </a:xfrm>
        </p:spPr>
        <p:txBody>
          <a:bodyPr>
            <a:noAutofit/>
          </a:bodyPr>
          <a:lstStyle/>
          <a:p>
            <a:r>
              <a:rPr lang="en-ZA" sz="2947" b="1" dirty="0">
                <a:solidFill>
                  <a:schemeClr val="bg1">
                    <a:lumMod val="95000"/>
                  </a:schemeClr>
                </a:solidFill>
                <a:latin typeface="+mn-lt"/>
              </a:rPr>
              <a:t>Energy Security in Support of 4IR (Communication)</a:t>
            </a:r>
            <a:endParaRPr lang="en-GB" sz="2947" b="1" dirty="0">
              <a:solidFill>
                <a:schemeClr val="bg1">
                  <a:lumMod val="95000"/>
                </a:schemeClr>
              </a:solidFill>
              <a:latin typeface="+mn-lt"/>
            </a:endParaRPr>
          </a:p>
        </p:txBody>
      </p:sp>
      <p:grpSp>
        <p:nvGrpSpPr>
          <p:cNvPr id="20" name="Group 26"/>
          <p:cNvGrpSpPr/>
          <p:nvPr/>
        </p:nvGrpSpPr>
        <p:grpSpPr>
          <a:xfrm>
            <a:off x="169297" y="1457841"/>
            <a:ext cx="8834869" cy="4427252"/>
            <a:chOff x="85813" y="1480029"/>
            <a:chExt cx="9172784" cy="5140784"/>
          </a:xfrm>
        </p:grpSpPr>
        <p:sp>
          <p:nvSpPr>
            <p:cNvPr id="24" name="Rounded Rectangle 23"/>
            <p:cNvSpPr/>
            <p:nvPr/>
          </p:nvSpPr>
          <p:spPr>
            <a:xfrm>
              <a:off x="289665" y="1480029"/>
              <a:ext cx="2705820" cy="62060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400" b="1" dirty="0" smtClean="0">
                  <a:solidFill>
                    <a:schemeClr val="bg1"/>
                  </a:solidFill>
                  <a:latin typeface="Calibri"/>
                </a:rPr>
                <a:t>MTN</a:t>
              </a:r>
              <a:endParaRPr lang="en-GB" sz="1400" b="1" dirty="0">
                <a:solidFill>
                  <a:schemeClr val="bg1"/>
                </a:solidFill>
                <a:latin typeface="Calibri"/>
              </a:endParaRPr>
            </a:p>
          </p:txBody>
        </p:sp>
        <p:sp>
          <p:nvSpPr>
            <p:cNvPr id="26" name="Rounded Rectangle 25"/>
            <p:cNvSpPr/>
            <p:nvPr/>
          </p:nvSpPr>
          <p:spPr>
            <a:xfrm>
              <a:off x="85813" y="2240608"/>
              <a:ext cx="3035525" cy="43518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a:solidFill>
                    <a:schemeClr val="tx1"/>
                  </a:solidFill>
                  <a:latin typeface="Calibri"/>
                </a:rPr>
                <a:t>Fuel cells provide primary or backup power for telecoms base stations</a:t>
              </a:r>
            </a:p>
            <a:p>
              <a:pPr defTabSz="844083">
                <a:buFont typeface="Arial" pitchFamily="34" charset="0"/>
                <a:buChar char="•"/>
                <a:defRPr/>
              </a:pPr>
              <a:r>
                <a:rPr lang="en-US" sz="1477" dirty="0">
                  <a:solidFill>
                    <a:schemeClr val="tx1"/>
                  </a:solidFill>
                  <a:latin typeface="Calibri"/>
                </a:rPr>
                <a:t>Mitigation against battery and diesel theft</a:t>
              </a:r>
            </a:p>
            <a:p>
              <a:pPr defTabSz="844083">
                <a:buFont typeface="Arial" pitchFamily="34" charset="0"/>
                <a:buChar char="•"/>
                <a:defRPr/>
              </a:pPr>
              <a:r>
                <a:rPr lang="en-US" sz="1477" dirty="0">
                  <a:solidFill>
                    <a:schemeClr val="tx1"/>
                  </a:solidFill>
                  <a:latin typeface="Calibri"/>
                </a:rPr>
                <a:t>Allow for off grid deployment.</a:t>
              </a:r>
              <a:endParaRPr lang="en-US" sz="1846" dirty="0">
                <a:solidFill>
                  <a:schemeClr val="tx1"/>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268954"/>
              <a:ext cx="2774442" cy="43518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endParaRPr lang="en-US" sz="1846" dirty="0">
                <a:solidFill>
                  <a:srgbClr val="FF0000"/>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r>
                <a:rPr lang="en-US" sz="1477" dirty="0" err="1" smtClean="0">
                  <a:solidFill>
                    <a:schemeClr val="tx1"/>
                  </a:solidFill>
                </a:rPr>
                <a:t>MoU</a:t>
              </a:r>
              <a:r>
                <a:rPr lang="en-US" sz="1477" dirty="0" smtClean="0">
                  <a:solidFill>
                    <a:schemeClr val="tx1"/>
                  </a:solidFill>
                </a:rPr>
                <a:t> signed between </a:t>
              </a:r>
              <a:r>
                <a:rPr lang="en-US" sz="1477" dirty="0" err="1" smtClean="0">
                  <a:solidFill>
                    <a:schemeClr val="tx1"/>
                  </a:solidFill>
                </a:rPr>
                <a:t>SolarTurtle</a:t>
              </a:r>
              <a:r>
                <a:rPr lang="en-US" sz="1477" dirty="0" smtClean="0">
                  <a:solidFill>
                    <a:schemeClr val="tx1"/>
                  </a:solidFill>
                </a:rPr>
                <a:t> and SAMID to support informal traders to pilot </a:t>
              </a:r>
              <a:r>
                <a:rPr lang="en-US" sz="1477" dirty="0" err="1" smtClean="0">
                  <a:solidFill>
                    <a:schemeClr val="tx1"/>
                  </a:solidFill>
                </a:rPr>
                <a:t>BabyTurtle</a:t>
              </a:r>
              <a:r>
                <a:rPr lang="en-US" sz="1477" dirty="0" smtClean="0">
                  <a:solidFill>
                    <a:schemeClr val="tx1"/>
                  </a:solidFill>
                </a:rPr>
                <a:t> (solar charging and </a:t>
              </a:r>
              <a:r>
                <a:rPr lang="en-US" sz="1477" dirty="0" err="1" smtClean="0">
                  <a:solidFill>
                    <a:schemeClr val="tx1"/>
                  </a:solidFill>
                </a:rPr>
                <a:t>wifi</a:t>
              </a:r>
              <a:r>
                <a:rPr lang="en-US" sz="1477" dirty="0" smtClean="0">
                  <a:solidFill>
                    <a:schemeClr val="tx1"/>
                  </a:solidFill>
                </a:rPr>
                <a:t> hotspots)</a:t>
              </a:r>
              <a:endParaRPr lang="en-US" sz="1477" dirty="0">
                <a:solidFill>
                  <a:schemeClr val="tx1"/>
                </a:solidFill>
              </a:endParaRPr>
            </a:p>
            <a:p>
              <a:pPr algn="just" defTabSz="844083">
                <a:defRPr/>
              </a:pPr>
              <a:endParaRPr lang="en-US" sz="1477" dirty="0">
                <a:solidFill>
                  <a:schemeClr val="accent2"/>
                </a:solidFill>
              </a:endParaRPr>
            </a:p>
            <a:p>
              <a:pPr marL="285750" indent="-285750" algn="just" defTabSz="844083">
                <a:buFont typeface="Arial" panose="020B0604020202020204" pitchFamily="34" charset="0"/>
                <a:buChar char="•"/>
                <a:defRPr/>
              </a:pPr>
              <a:endParaRPr lang="en-US" sz="1846" dirty="0">
                <a:solidFill>
                  <a:schemeClr val="accent2"/>
                </a:solidFill>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38666" y="2268955"/>
              <a:ext cx="3119931" cy="435185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00" dirty="0">
                  <a:solidFill>
                    <a:schemeClr val="tx1"/>
                  </a:solidFill>
                </a:rPr>
                <a:t>In support of rural electrification also to speed up access to communication (cell phone charging, radio, television, lighting)</a:t>
              </a: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algn="ctr" defTabSz="844083">
                <a:defRPr/>
              </a:pPr>
              <a:endParaRPr lang="en-US" sz="1846" dirty="0">
                <a:solidFill>
                  <a:prstClr val="white"/>
                </a:solidFill>
                <a:latin typeface="Calibri"/>
              </a:endParaRPr>
            </a:p>
          </p:txBody>
        </p:sp>
      </p:grpSp>
      <p:pic>
        <p:nvPicPr>
          <p:cNvPr id="29" name="Picture 28"/>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317336" y="4402148"/>
            <a:ext cx="2317787" cy="1259749"/>
          </a:xfrm>
          <a:prstGeom prst="rect">
            <a:avLst/>
          </a:prstGeom>
        </p:spPr>
      </p:pic>
      <p:sp>
        <p:nvSpPr>
          <p:cNvPr id="30" name="Rectangle 29"/>
          <p:cNvSpPr/>
          <p:nvPr/>
        </p:nvSpPr>
        <p:spPr>
          <a:xfrm>
            <a:off x="527963" y="2175826"/>
            <a:ext cx="2369272" cy="830997"/>
          </a:xfrm>
          <a:prstGeom prst="rect">
            <a:avLst/>
          </a:prstGeom>
        </p:spPr>
        <p:txBody>
          <a:bodyPr wrap="square">
            <a:spAutoFit/>
          </a:bodyPr>
          <a:lstStyle/>
          <a:p>
            <a:pPr defTabSz="844083">
              <a:defRPr/>
            </a:pPr>
            <a:r>
              <a:rPr lang="en-US" sz="1600" dirty="0">
                <a:solidFill>
                  <a:srgbClr val="FF0000"/>
                </a:solidFill>
                <a:latin typeface="Calibri"/>
              </a:rPr>
              <a:t>Fuel cells for powering telecommunications infrastructure </a:t>
            </a:r>
            <a:endParaRPr lang="en-US" sz="1600" dirty="0">
              <a:solidFill>
                <a:srgbClr val="1C1C1C"/>
              </a:solidFill>
              <a:latin typeface="Calibri"/>
            </a:endParaRPr>
          </a:p>
        </p:txBody>
      </p:sp>
      <p:sp>
        <p:nvSpPr>
          <p:cNvPr id="31" name="Rectangle 30"/>
          <p:cNvSpPr/>
          <p:nvPr/>
        </p:nvSpPr>
        <p:spPr>
          <a:xfrm>
            <a:off x="3281000" y="2147245"/>
            <a:ext cx="2452182" cy="830997"/>
          </a:xfrm>
          <a:prstGeom prst="rect">
            <a:avLst/>
          </a:prstGeom>
        </p:spPr>
        <p:txBody>
          <a:bodyPr wrap="square">
            <a:spAutoFit/>
          </a:bodyPr>
          <a:lstStyle/>
          <a:p>
            <a:pPr algn="ctr" defTabSz="844083">
              <a:defRPr/>
            </a:pPr>
            <a:r>
              <a:rPr lang="en-US" sz="1600" dirty="0">
                <a:solidFill>
                  <a:srgbClr val="FF0000"/>
                </a:solidFill>
                <a:latin typeface="Calibri"/>
              </a:rPr>
              <a:t>Baby Turtle </a:t>
            </a:r>
            <a:r>
              <a:rPr lang="en-US" sz="1600" dirty="0" smtClean="0">
                <a:solidFill>
                  <a:srgbClr val="FF0000"/>
                </a:solidFill>
                <a:latin typeface="Calibri"/>
              </a:rPr>
              <a:t>deployed to support modernization the informal economy</a:t>
            </a:r>
            <a:endParaRPr lang="en-US" sz="1600" dirty="0">
              <a:solidFill>
                <a:srgbClr val="1C1C1C"/>
              </a:solidFill>
              <a:latin typeface="Calibri"/>
            </a:endParaRPr>
          </a:p>
        </p:txBody>
      </p:sp>
      <p:sp>
        <p:nvSpPr>
          <p:cNvPr id="35" name="Rectangle 34"/>
          <p:cNvSpPr/>
          <p:nvPr/>
        </p:nvSpPr>
        <p:spPr>
          <a:xfrm>
            <a:off x="6275577" y="2112853"/>
            <a:ext cx="2452182" cy="830997"/>
          </a:xfrm>
          <a:prstGeom prst="rect">
            <a:avLst/>
          </a:prstGeom>
        </p:spPr>
        <p:txBody>
          <a:bodyPr wrap="square">
            <a:spAutoFit/>
          </a:bodyPr>
          <a:lstStyle/>
          <a:p>
            <a:pPr defTabSz="844083">
              <a:defRPr/>
            </a:pPr>
            <a:r>
              <a:rPr lang="en-US" sz="1600" dirty="0" smtClean="0">
                <a:solidFill>
                  <a:srgbClr val="FF0000"/>
                </a:solidFill>
                <a:latin typeface="Calibri"/>
              </a:rPr>
              <a:t>Fuel cells deployed  to provide  </a:t>
            </a:r>
            <a:r>
              <a:rPr lang="en-US" sz="1600" dirty="0">
                <a:solidFill>
                  <a:srgbClr val="FF0000"/>
                </a:solidFill>
                <a:latin typeface="Calibri"/>
              </a:rPr>
              <a:t>immediate access to communication</a:t>
            </a:r>
            <a:endParaRPr lang="en-US" sz="1600" dirty="0">
              <a:solidFill>
                <a:srgbClr val="1C1C1C"/>
              </a:solidFill>
              <a:latin typeface="Calibri"/>
            </a:endParaRPr>
          </a:p>
        </p:txBody>
      </p:sp>
      <p:sp>
        <p:nvSpPr>
          <p:cNvPr id="37" name="Rounded Rectangle 36"/>
          <p:cNvSpPr/>
          <p:nvPr/>
        </p:nvSpPr>
        <p:spPr>
          <a:xfrm>
            <a:off x="3079964" y="1460352"/>
            <a:ext cx="285425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GB" sz="1600" b="1" dirty="0" smtClean="0">
                <a:solidFill>
                  <a:schemeClr val="bg1"/>
                </a:solidFill>
                <a:latin typeface="Calibri"/>
              </a:rPr>
              <a:t>South African Mini Industry Development  (SAMID)</a:t>
            </a:r>
            <a:endParaRPr lang="en-GB" sz="1600" b="1" dirty="0">
              <a:solidFill>
                <a:schemeClr val="bg1"/>
              </a:solidFill>
              <a:latin typeface="Calibri"/>
            </a:endParaRPr>
          </a:p>
        </p:txBody>
      </p:sp>
      <p:sp>
        <p:nvSpPr>
          <p:cNvPr id="38" name="Rounded Rectangle 37"/>
          <p:cNvSpPr/>
          <p:nvPr/>
        </p:nvSpPr>
        <p:spPr>
          <a:xfrm>
            <a:off x="6049103" y="1457841"/>
            <a:ext cx="285425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Ndwedwe local municipality</a:t>
            </a:r>
            <a:endParaRPr lang="en-GB" sz="1600" b="1" dirty="0">
              <a:solidFill>
                <a:schemeClr val="bg1"/>
              </a:solidFill>
              <a:latin typeface="Calibri"/>
            </a:endParaRPr>
          </a:p>
        </p:txBody>
      </p:sp>
      <p:pic>
        <p:nvPicPr>
          <p:cNvPr id="16" name="Picture 7">
            <a:extLst>
              <a:ext uri="{FF2B5EF4-FFF2-40B4-BE49-F238E27FC236}">
                <a16:creationId xmlns:a16="http://schemas.microsoft.com/office/drawing/2014/main" xmlns="" id="{E484838B-AB9A-4CC0-9A87-3228D70CBAC0}"/>
              </a:ext>
            </a:extLst>
          </p:cNvPr>
          <p:cNvPicPr>
            <a:picLocks noChangeAspect="1" noChangeArrowheads="1"/>
          </p:cNvPicPr>
          <p:nvPr/>
        </p:nvPicPr>
        <p:blipFill>
          <a:blip r:embed="rId3"/>
          <a:srcRect/>
          <a:stretch>
            <a:fillRect/>
          </a:stretch>
        </p:blipFill>
        <p:spPr bwMode="auto">
          <a:xfrm>
            <a:off x="499365" y="4402148"/>
            <a:ext cx="1421644" cy="1287169"/>
          </a:xfrm>
          <a:prstGeom prst="rect">
            <a:avLst/>
          </a:prstGeom>
          <a:noFill/>
          <a:ln w="38100">
            <a:noFill/>
            <a:miter lim="800000"/>
            <a:headEnd/>
            <a:tailEnd/>
          </a:ln>
        </p:spPr>
      </p:pic>
      <p:pic>
        <p:nvPicPr>
          <p:cNvPr id="17" name="Picture 8">
            <a:extLst>
              <a:ext uri="{FF2B5EF4-FFF2-40B4-BE49-F238E27FC236}">
                <a16:creationId xmlns:a16="http://schemas.microsoft.com/office/drawing/2014/main" xmlns="" id="{6DE90117-FA54-4E20-836A-E3FE284B7609}"/>
              </a:ext>
            </a:extLst>
          </p:cNvPr>
          <p:cNvPicPr>
            <a:picLocks noChangeAspect="1" noChangeArrowheads="1"/>
          </p:cNvPicPr>
          <p:nvPr/>
        </p:nvPicPr>
        <p:blipFill>
          <a:blip r:embed="rId4"/>
          <a:srcRect/>
          <a:stretch>
            <a:fillRect/>
          </a:stretch>
        </p:blipFill>
        <p:spPr bwMode="auto">
          <a:xfrm>
            <a:off x="1921010" y="4402148"/>
            <a:ext cx="1050770" cy="1287169"/>
          </a:xfrm>
          <a:prstGeom prst="rect">
            <a:avLst/>
          </a:prstGeom>
          <a:noFill/>
          <a:ln w="9525">
            <a:noFill/>
            <a:miter lim="800000"/>
            <a:headEnd/>
            <a:tailEnd/>
          </a:ln>
        </p:spPr>
      </p:pic>
      <p:pic>
        <p:nvPicPr>
          <p:cNvPr id="18" name="Picture 17">
            <a:extLst>
              <a:ext uri="{FF2B5EF4-FFF2-40B4-BE49-F238E27FC236}">
                <a16:creationId xmlns:a16="http://schemas.microsoft.com/office/drawing/2014/main" xmlns="" id="{D2CB22CE-455D-8744-9682-F2F9899EB5D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385156" y="4204637"/>
            <a:ext cx="2369496" cy="1457647"/>
          </a:xfrm>
          <a:prstGeom prst="rect">
            <a:avLst/>
          </a:prstGeom>
        </p:spPr>
      </p:pic>
    </p:spTree>
    <p:extLst>
      <p:ext uri="{BB962C8B-B14F-4D97-AF65-F5344CB8AC3E}">
        <p14:creationId xmlns:p14="http://schemas.microsoft.com/office/powerpoint/2010/main" xmlns="" val="273385345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52" y="330692"/>
            <a:ext cx="8540384" cy="558013"/>
          </a:xfrm>
        </p:spPr>
        <p:txBody>
          <a:bodyPr>
            <a:noAutofit/>
          </a:bodyPr>
          <a:lstStyle/>
          <a:p>
            <a:r>
              <a:rPr lang="en-ZA" sz="2947" b="1" dirty="0" smtClean="0">
                <a:solidFill>
                  <a:schemeClr val="bg1">
                    <a:lumMod val="95000"/>
                  </a:schemeClr>
                </a:solidFill>
                <a:latin typeface="+mn-lt"/>
              </a:rPr>
              <a:t>Energy Security – International Partnerships</a:t>
            </a:r>
            <a:endParaRPr lang="en-GB" sz="2947" b="1" dirty="0">
              <a:solidFill>
                <a:schemeClr val="bg1">
                  <a:lumMod val="95000"/>
                </a:schemeClr>
              </a:solidFill>
              <a:latin typeface="+mn-lt"/>
            </a:endParaRPr>
          </a:p>
        </p:txBody>
      </p:sp>
      <p:grpSp>
        <p:nvGrpSpPr>
          <p:cNvPr id="20" name="Group 26"/>
          <p:cNvGrpSpPr/>
          <p:nvPr/>
        </p:nvGrpSpPr>
        <p:grpSpPr>
          <a:xfrm>
            <a:off x="361204" y="1093841"/>
            <a:ext cx="8283432" cy="5639709"/>
            <a:chOff x="242293" y="1545863"/>
            <a:chExt cx="9054463" cy="5074951"/>
          </a:xfrm>
        </p:grpSpPr>
        <p:sp>
          <p:nvSpPr>
            <p:cNvPr id="24" name="Rounded Rectangle 23"/>
            <p:cNvSpPr/>
            <p:nvPr/>
          </p:nvSpPr>
          <p:spPr>
            <a:xfrm>
              <a:off x="289665" y="1545863"/>
              <a:ext cx="2840472" cy="48453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smtClean="0">
                  <a:solidFill>
                    <a:schemeClr val="bg1"/>
                  </a:solidFill>
                  <a:latin typeface="Calibri"/>
                </a:rPr>
                <a:t>South Africa - Germany</a:t>
              </a:r>
              <a:endParaRPr lang="en-GB" sz="1600" b="1" dirty="0">
                <a:solidFill>
                  <a:schemeClr val="bg1"/>
                </a:solidFill>
                <a:latin typeface="Calibri"/>
              </a:endParaRPr>
            </a:p>
          </p:txBody>
        </p:sp>
        <p:sp>
          <p:nvSpPr>
            <p:cNvPr id="26" name="Rounded Rectangle 25"/>
            <p:cNvSpPr/>
            <p:nvPr/>
          </p:nvSpPr>
          <p:spPr>
            <a:xfrm>
              <a:off x="242293" y="2100633"/>
              <a:ext cx="2935216" cy="452018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err="1" smtClean="0">
                  <a:solidFill>
                    <a:srgbClr val="1C1C1C"/>
                  </a:solidFill>
                </a:rPr>
                <a:t>LoCoNiFe</a:t>
              </a:r>
              <a:r>
                <a:rPr lang="en-US" sz="1477" dirty="0" smtClean="0">
                  <a:solidFill>
                    <a:srgbClr val="1C1C1C"/>
                  </a:solidFill>
                </a:rPr>
                <a:t> </a:t>
              </a:r>
              <a:r>
                <a:rPr lang="en-US" sz="1477" dirty="0">
                  <a:solidFill>
                    <a:srgbClr val="1C1C1C"/>
                  </a:solidFill>
                </a:rPr>
                <a:t>Battery Project was established to develop low – cost – battery consisting of a Fe anode an Ni cathode</a:t>
              </a:r>
            </a:p>
            <a:p>
              <a:pPr defTabSz="844083">
                <a:buFont typeface="Arial" pitchFamily="34" charset="0"/>
                <a:buChar char="•"/>
                <a:defRPr/>
              </a:pPr>
              <a:r>
                <a:rPr lang="en-US" sz="1477" dirty="0">
                  <a:solidFill>
                    <a:srgbClr val="1C1C1C"/>
                  </a:solidFill>
                </a:rPr>
                <a:t>Partnership between DSI, UWC, ESKOM, German Government, </a:t>
              </a:r>
              <a:r>
                <a:rPr lang="en-US" sz="1477" dirty="0" err="1">
                  <a:solidFill>
                    <a:srgbClr val="1C1C1C"/>
                  </a:solidFill>
                </a:rPr>
                <a:t>Fraunhofer</a:t>
              </a:r>
              <a:r>
                <a:rPr lang="en-US" sz="1477" dirty="0">
                  <a:solidFill>
                    <a:srgbClr val="1C1C1C"/>
                  </a:solidFill>
                </a:rPr>
                <a:t>, two SMMEs (</a:t>
              </a:r>
              <a:r>
                <a:rPr lang="en-US" sz="1477" dirty="0" err="1">
                  <a:solidFill>
                    <a:srgbClr val="1C1C1C"/>
                  </a:solidFill>
                </a:rPr>
                <a:t>Connect'd</a:t>
              </a:r>
              <a:r>
                <a:rPr lang="en-US" sz="1477" dirty="0">
                  <a:solidFill>
                    <a:srgbClr val="1C1C1C"/>
                  </a:solidFill>
                </a:rPr>
                <a:t> Energy and </a:t>
              </a:r>
              <a:r>
                <a:rPr lang="en-US" sz="1477" dirty="0" err="1">
                  <a:solidFill>
                    <a:srgbClr val="1C1C1C"/>
                  </a:solidFill>
                </a:rPr>
                <a:t>Volterion</a:t>
              </a:r>
              <a:r>
                <a:rPr lang="en-US" sz="1477" dirty="0" smtClean="0">
                  <a:solidFill>
                    <a:srgbClr val="1C1C1C"/>
                  </a:solidFill>
                </a:rPr>
                <a:t>)</a:t>
              </a:r>
            </a:p>
            <a:p>
              <a:pPr defTabSz="844083">
                <a:buFont typeface="Arial" pitchFamily="34" charset="0"/>
                <a:buChar char="•"/>
                <a:defRPr/>
              </a:pPr>
              <a:endParaRPr lang="en-US" sz="1477" dirty="0">
                <a:solidFill>
                  <a:srgbClr val="1C1C1C"/>
                </a:solidFill>
              </a:endParaRPr>
            </a:p>
            <a:p>
              <a:pPr defTabSz="844083">
                <a:defRPr/>
              </a:pPr>
              <a:r>
                <a:rPr lang="en-US" sz="1477" dirty="0">
                  <a:solidFill>
                    <a:srgbClr val="1C1C1C"/>
                  </a:solidFill>
                </a:rPr>
                <a:t>  </a:t>
              </a:r>
              <a:endParaRPr lang="en-US" sz="1846" dirty="0" smtClean="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100633"/>
              <a:ext cx="2774442" cy="452018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endParaRPr lang="en-US" sz="1846" dirty="0">
                <a:solidFill>
                  <a:srgbClr val="FF0000"/>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defRPr/>
              </a:pPr>
              <a:endParaRPr lang="en-US" sz="1477" dirty="0">
                <a:solidFill>
                  <a:srgbClr val="1C1C1C"/>
                </a:solidFill>
                <a:latin typeface="Calibri"/>
              </a:endParaRPr>
            </a:p>
            <a:p>
              <a:pPr defTabSz="844083">
                <a:buFont typeface="Arial" pitchFamily="34" charset="0"/>
                <a:buChar char="•"/>
                <a:defRPr/>
              </a:pPr>
              <a:r>
                <a:rPr lang="en-US" sz="1477" dirty="0" smtClean="0">
                  <a:solidFill>
                    <a:srgbClr val="1C1C1C"/>
                  </a:solidFill>
                  <a:latin typeface="Calibri"/>
                </a:rPr>
                <a:t>Ten (10) solar energy kiosks to support women and youth entrepreneurs in Lesotho </a:t>
              </a:r>
              <a:endParaRPr lang="en-US" sz="1477" dirty="0">
                <a:solidFill>
                  <a:srgbClr val="1C1C1C"/>
                </a:solidFill>
                <a:latin typeface="Calibri"/>
              </a:endParaRPr>
            </a:p>
            <a:p>
              <a:pPr defTabSz="844083">
                <a:buFont typeface="Arial" pitchFamily="34" charset="0"/>
                <a:buChar char="•"/>
                <a:defRPr/>
              </a:pPr>
              <a:r>
                <a:rPr lang="en-US" sz="1477" dirty="0" smtClean="0">
                  <a:solidFill>
                    <a:srgbClr val="1C1C1C"/>
                  </a:solidFill>
                  <a:latin typeface="Calibri"/>
                </a:rPr>
                <a:t>Example of South African innovation deployed in the SADC region</a:t>
              </a: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defRPr/>
              </a:pPr>
              <a:endParaRPr lang="en-US" sz="1477" dirty="0">
                <a:solidFill>
                  <a:srgbClr val="1C1C1C"/>
                </a:solidFill>
                <a:latin typeface="Calibri"/>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76825" y="2100633"/>
              <a:ext cx="3119931" cy="445576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r>
                <a:rPr lang="en-US" sz="1477" dirty="0" smtClean="0">
                  <a:solidFill>
                    <a:srgbClr val="1C1C1C"/>
                  </a:solidFill>
                  <a:latin typeface="Calibri"/>
                </a:rPr>
                <a:t>Science &amp; Technology Research Partnership for Sustainable Development (SATREPS) project.  Project using </a:t>
              </a:r>
              <a:r>
                <a:rPr lang="en-US" sz="1477" dirty="0">
                  <a:solidFill>
                    <a:srgbClr val="1C1C1C"/>
                  </a:solidFill>
                  <a:latin typeface="Calibri"/>
                </a:rPr>
                <a:t>w</a:t>
              </a:r>
              <a:r>
                <a:rPr lang="en-US" sz="1477" dirty="0" smtClean="0">
                  <a:solidFill>
                    <a:srgbClr val="1C1C1C"/>
                  </a:solidFill>
                  <a:latin typeface="Calibri"/>
                </a:rPr>
                <a:t>aste water from wastewater treatment facility to cultivate microalgae to then produce biofuels.  Partnerships: </a:t>
              </a:r>
              <a:r>
                <a:rPr lang="en-US" sz="1477" dirty="0" err="1" smtClean="0">
                  <a:solidFill>
                    <a:srgbClr val="1C1C1C"/>
                  </a:solidFill>
                  <a:latin typeface="Calibri"/>
                </a:rPr>
                <a:t>eTheKwini</a:t>
              </a:r>
              <a:r>
                <a:rPr lang="en-US" sz="1477" dirty="0" smtClean="0">
                  <a:solidFill>
                    <a:srgbClr val="1C1C1C"/>
                  </a:solidFill>
                  <a:latin typeface="Calibri"/>
                </a:rPr>
                <a:t> Metropolitan Municipality, Agricultural Research Council, Durban University of Technology , Nagoya University, Tokyo University of Agriculture &amp; Technology</a:t>
              </a: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477" dirty="0" smtClean="0">
                <a:solidFill>
                  <a:srgbClr val="1C1C1C"/>
                </a:solidFill>
                <a:latin typeface="Calibri"/>
              </a:endParaRPr>
            </a:p>
            <a:p>
              <a:pPr defTabSz="844083">
                <a:buFont typeface="Arial" pitchFamily="34" charset="0"/>
                <a:buChar char="•"/>
                <a:defRPr/>
              </a:pPr>
              <a:endParaRPr lang="en-US" sz="1477" dirty="0">
                <a:solidFill>
                  <a:srgbClr val="1C1C1C"/>
                </a:solidFill>
                <a:latin typeface="Calibri"/>
              </a:endParaRPr>
            </a:p>
            <a:p>
              <a:pPr defTabSz="844083">
                <a:buFont typeface="Arial" pitchFamily="34" charset="0"/>
                <a:buChar char="•"/>
                <a:defRPr/>
              </a:pPr>
              <a:endParaRPr lang="en-US" sz="1846" dirty="0">
                <a:solidFill>
                  <a:prstClr val="white"/>
                </a:solidFill>
                <a:latin typeface="Calibri"/>
              </a:endParaRPr>
            </a:p>
          </p:txBody>
        </p:sp>
      </p:grpSp>
      <p:sp>
        <p:nvSpPr>
          <p:cNvPr id="30" name="Rectangle 29"/>
          <p:cNvSpPr/>
          <p:nvPr/>
        </p:nvSpPr>
        <p:spPr>
          <a:xfrm>
            <a:off x="481930" y="1757859"/>
            <a:ext cx="2443816" cy="584775"/>
          </a:xfrm>
          <a:prstGeom prst="rect">
            <a:avLst/>
          </a:prstGeom>
        </p:spPr>
        <p:txBody>
          <a:bodyPr wrap="square">
            <a:spAutoFit/>
          </a:bodyPr>
          <a:lstStyle/>
          <a:p>
            <a:pPr algn="ctr" defTabSz="844083">
              <a:defRPr/>
            </a:pPr>
            <a:r>
              <a:rPr lang="en-US" sz="1600" dirty="0" smtClean="0">
                <a:solidFill>
                  <a:srgbClr val="FF0000"/>
                </a:solidFill>
                <a:latin typeface="Calibri"/>
              </a:rPr>
              <a:t>Low Cost Nickel Iron (</a:t>
            </a:r>
            <a:r>
              <a:rPr lang="en-US" sz="1600" dirty="0" err="1" smtClean="0">
                <a:solidFill>
                  <a:srgbClr val="FF0000"/>
                </a:solidFill>
                <a:latin typeface="Calibri"/>
              </a:rPr>
              <a:t>LoCoNiFe</a:t>
            </a:r>
            <a:r>
              <a:rPr lang="en-US" sz="1600" dirty="0" smtClean="0">
                <a:solidFill>
                  <a:srgbClr val="FF0000"/>
                </a:solidFill>
                <a:latin typeface="Calibri"/>
              </a:rPr>
              <a:t>) Battery </a:t>
            </a:r>
            <a:endParaRPr lang="en-US" sz="1600" dirty="0">
              <a:solidFill>
                <a:srgbClr val="1C1C1C"/>
              </a:solidFill>
              <a:latin typeface="Calibri"/>
            </a:endParaRPr>
          </a:p>
        </p:txBody>
      </p:sp>
      <p:sp>
        <p:nvSpPr>
          <p:cNvPr id="31" name="Rectangle 30"/>
          <p:cNvSpPr/>
          <p:nvPr/>
        </p:nvSpPr>
        <p:spPr>
          <a:xfrm>
            <a:off x="3140070" y="1757859"/>
            <a:ext cx="2452182" cy="338554"/>
          </a:xfrm>
          <a:prstGeom prst="rect">
            <a:avLst/>
          </a:prstGeom>
        </p:spPr>
        <p:txBody>
          <a:bodyPr wrap="square">
            <a:spAutoFit/>
          </a:bodyPr>
          <a:lstStyle/>
          <a:p>
            <a:pPr algn="ctr" defTabSz="844083">
              <a:defRPr/>
            </a:pPr>
            <a:r>
              <a:rPr lang="en-US" sz="1600" dirty="0" smtClean="0">
                <a:solidFill>
                  <a:srgbClr val="FF0000"/>
                </a:solidFill>
                <a:latin typeface="Calibri"/>
              </a:rPr>
              <a:t>Solar Power</a:t>
            </a:r>
            <a:endParaRPr lang="en-US" sz="1600" dirty="0">
              <a:solidFill>
                <a:srgbClr val="1C1C1C"/>
              </a:solidFill>
              <a:latin typeface="Calibri"/>
            </a:endParaRPr>
          </a:p>
        </p:txBody>
      </p:sp>
      <p:sp>
        <p:nvSpPr>
          <p:cNvPr id="35" name="Rectangle 34"/>
          <p:cNvSpPr/>
          <p:nvPr/>
        </p:nvSpPr>
        <p:spPr>
          <a:xfrm>
            <a:off x="5927490" y="1730989"/>
            <a:ext cx="2452182" cy="338554"/>
          </a:xfrm>
          <a:prstGeom prst="rect">
            <a:avLst/>
          </a:prstGeom>
        </p:spPr>
        <p:txBody>
          <a:bodyPr wrap="square">
            <a:spAutoFit/>
          </a:bodyPr>
          <a:lstStyle/>
          <a:p>
            <a:pPr algn="ctr" defTabSz="844083">
              <a:defRPr/>
            </a:pPr>
            <a:r>
              <a:rPr lang="en-US" sz="1600" dirty="0" smtClean="0">
                <a:solidFill>
                  <a:srgbClr val="FF0000"/>
                </a:solidFill>
                <a:latin typeface="Calibri"/>
              </a:rPr>
              <a:t> Waste to Energy</a:t>
            </a:r>
            <a:endParaRPr lang="en-US" sz="1600" dirty="0">
              <a:solidFill>
                <a:srgbClr val="1C1C1C"/>
              </a:solidFill>
              <a:latin typeface="Calibri"/>
            </a:endParaRPr>
          </a:p>
        </p:txBody>
      </p:sp>
      <p:sp>
        <p:nvSpPr>
          <p:cNvPr id="37" name="Rounded Rectangle 36"/>
          <p:cNvSpPr/>
          <p:nvPr/>
        </p:nvSpPr>
        <p:spPr>
          <a:xfrm>
            <a:off x="3097763" y="1099804"/>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rPr>
              <a:t>EU-SADC</a:t>
            </a:r>
            <a:endParaRPr lang="en-GB" sz="1600" b="1" dirty="0">
              <a:solidFill>
                <a:schemeClr val="bg1"/>
              </a:solidFill>
            </a:endParaRPr>
          </a:p>
        </p:txBody>
      </p:sp>
      <p:sp>
        <p:nvSpPr>
          <p:cNvPr id="38" name="Rounded Rectangle 37"/>
          <p:cNvSpPr/>
          <p:nvPr/>
        </p:nvSpPr>
        <p:spPr>
          <a:xfrm>
            <a:off x="5867092" y="1093842"/>
            <a:ext cx="270083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smtClean="0">
                <a:solidFill>
                  <a:schemeClr val="bg1"/>
                </a:solidFill>
                <a:latin typeface="Calibri"/>
              </a:rPr>
              <a:t>South Africa - Japan</a:t>
            </a:r>
            <a:endParaRPr lang="en-GB" sz="1600" b="1" dirty="0">
              <a:solidFill>
                <a:schemeClr val="bg1"/>
              </a:solidFill>
              <a:latin typeface="Calibri"/>
            </a:endParaRPr>
          </a:p>
        </p:txBody>
      </p:sp>
      <p:pic>
        <p:nvPicPr>
          <p:cNvPr id="19" name="Picture 18">
            <a:extLst>
              <a:ext uri="{FF2B5EF4-FFF2-40B4-BE49-F238E27FC236}">
                <a16:creationId xmlns:a16="http://schemas.microsoft.com/office/drawing/2014/main" xmlns="" id="{C693CDF0-F222-4F1F-BA04-7B9534F2DF1B}"/>
              </a:ext>
            </a:extLst>
          </p:cNvPr>
          <p:cNvPicPr>
            <a:picLocks noChangeAspect="1"/>
          </p:cNvPicPr>
          <p:nvPr/>
        </p:nvPicPr>
        <p:blipFill>
          <a:blip r:embed="rId2"/>
          <a:stretch>
            <a:fillRect/>
          </a:stretch>
        </p:blipFill>
        <p:spPr>
          <a:xfrm>
            <a:off x="596773" y="5378769"/>
            <a:ext cx="2214129" cy="1175829"/>
          </a:xfrm>
          <a:prstGeom prst="rect">
            <a:avLst/>
          </a:prstGeom>
        </p:spPr>
      </p:pic>
      <p:pic>
        <p:nvPicPr>
          <p:cNvPr id="21" name="Content Placeholder 6" descr="autoturtle.gif"/>
          <p:cNvPicPr>
            <a:picLocks noGrp="1" noChangeAspect="1"/>
          </p:cNvPicPr>
          <p:nvPr>
            <p:ph sz="quarter" idx="1"/>
          </p:nvPr>
        </p:nvPicPr>
        <p:blipFill rotWithShape="1">
          <a:blip r:embed="rId3" cstate="print"/>
          <a:srcRect l="18176" b="17316"/>
          <a:stretch/>
        </p:blipFill>
        <p:spPr>
          <a:xfrm>
            <a:off x="3414093" y="5415578"/>
            <a:ext cx="1990138" cy="1102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6033512" y="5415578"/>
            <a:ext cx="2346160" cy="1102212"/>
          </a:xfrm>
          <a:prstGeom prst="rect">
            <a:avLst/>
          </a:prstGeom>
        </p:spPr>
      </p:pic>
    </p:spTree>
    <p:extLst>
      <p:ext uri="{BB962C8B-B14F-4D97-AF65-F5344CB8AC3E}">
        <p14:creationId xmlns:p14="http://schemas.microsoft.com/office/powerpoint/2010/main" xmlns="" val="379353443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52" y="330692"/>
            <a:ext cx="8540384" cy="558013"/>
          </a:xfrm>
        </p:spPr>
        <p:txBody>
          <a:bodyPr>
            <a:noAutofit/>
          </a:bodyPr>
          <a:lstStyle/>
          <a:p>
            <a:r>
              <a:rPr lang="en-ZA" sz="2947" b="1" dirty="0">
                <a:solidFill>
                  <a:schemeClr val="bg1">
                    <a:lumMod val="95000"/>
                  </a:schemeClr>
                </a:solidFill>
                <a:latin typeface="+mn-lt"/>
              </a:rPr>
              <a:t>Energy Security – Research Infrastructure</a:t>
            </a:r>
            <a:endParaRPr lang="en-GB" sz="2947" b="1" dirty="0">
              <a:solidFill>
                <a:schemeClr val="bg1">
                  <a:lumMod val="95000"/>
                </a:schemeClr>
              </a:solidFill>
              <a:latin typeface="+mn-lt"/>
            </a:endParaRPr>
          </a:p>
        </p:txBody>
      </p:sp>
      <p:grpSp>
        <p:nvGrpSpPr>
          <p:cNvPr id="20" name="Group 26"/>
          <p:cNvGrpSpPr/>
          <p:nvPr/>
        </p:nvGrpSpPr>
        <p:grpSpPr>
          <a:xfrm>
            <a:off x="344401" y="1459836"/>
            <a:ext cx="8283432" cy="4438291"/>
            <a:chOff x="242293" y="1480029"/>
            <a:chExt cx="9054463" cy="5153602"/>
          </a:xfrm>
        </p:grpSpPr>
        <p:sp>
          <p:nvSpPr>
            <p:cNvPr id="24" name="Rounded Rectangle 23"/>
            <p:cNvSpPr/>
            <p:nvPr/>
          </p:nvSpPr>
          <p:spPr>
            <a:xfrm>
              <a:off x="289665" y="1480029"/>
              <a:ext cx="2840472" cy="62060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Solar Research Facility</a:t>
              </a:r>
              <a:endParaRPr lang="en-GB" sz="1600" b="1" dirty="0">
                <a:solidFill>
                  <a:schemeClr val="bg1"/>
                </a:solidFill>
                <a:latin typeface="Calibri"/>
              </a:endParaRPr>
            </a:p>
          </p:txBody>
        </p:sp>
        <p:sp>
          <p:nvSpPr>
            <p:cNvPr id="26" name="Rounded Rectangle 25"/>
            <p:cNvSpPr/>
            <p:nvPr/>
          </p:nvSpPr>
          <p:spPr>
            <a:xfrm>
              <a:off x="242293" y="2268953"/>
              <a:ext cx="2935216" cy="43518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defRPr/>
              </a:pPr>
              <a:endParaRPr lang="en-US" sz="1477" dirty="0">
                <a:solidFill>
                  <a:prstClr val="white"/>
                </a:solidFill>
                <a:latin typeface="Calibri"/>
              </a:endParaRPr>
            </a:p>
            <a:p>
              <a:pPr defTabSz="844083">
                <a:buFont typeface="Arial" pitchFamily="34" charset="0"/>
                <a:buChar char="•"/>
                <a:defRPr/>
              </a:pPr>
              <a:r>
                <a:rPr lang="en-US" sz="1477" dirty="0">
                  <a:solidFill>
                    <a:srgbClr val="1C1C1C"/>
                  </a:solidFill>
                </a:rPr>
                <a:t>Improving balance of payments (possibly reduce import of crude oil &amp; natural gas), security of supply (indigenous source of hydrogen) and opportunities for export of hydrogen produced from solar.</a:t>
              </a:r>
            </a:p>
            <a:p>
              <a:pPr defTabSz="844083">
                <a:defRPr/>
              </a:pPr>
              <a:r>
                <a:rPr lang="en-US" sz="1477" dirty="0">
                  <a:solidFill>
                    <a:srgbClr val="1C1C1C"/>
                  </a:solidFill>
                  <a:latin typeface="Calibri"/>
                </a:rPr>
                <a:t>  </a:t>
              </a: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7" name="Rounded Rectangle 26"/>
            <p:cNvSpPr/>
            <p:nvPr/>
          </p:nvSpPr>
          <p:spPr>
            <a:xfrm>
              <a:off x="3279819" y="2268954"/>
              <a:ext cx="2774442" cy="43518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buFont typeface="Arial" pitchFamily="34" charset="0"/>
                <a:buChar char="•"/>
                <a:defRPr/>
              </a:pPr>
              <a:endParaRPr lang="en-US" sz="1600" dirty="0">
                <a:solidFill>
                  <a:schemeClr val="tx1"/>
                </a:solidFill>
              </a:endParaRPr>
            </a:p>
            <a:p>
              <a:pPr defTabSz="844083">
                <a:buFont typeface="Arial" pitchFamily="34" charset="0"/>
                <a:buChar char="•"/>
                <a:defRPr/>
              </a:pPr>
              <a:endParaRPr lang="en-US" sz="1600" dirty="0">
                <a:solidFill>
                  <a:schemeClr val="tx1"/>
                </a:solidFill>
              </a:endParaRPr>
            </a:p>
            <a:p>
              <a:pPr defTabSz="844083">
                <a:buFont typeface="Arial" pitchFamily="34" charset="0"/>
                <a:buChar char="•"/>
                <a:defRPr/>
              </a:pPr>
              <a:endParaRPr lang="en-US" sz="1600" dirty="0">
                <a:solidFill>
                  <a:schemeClr val="tx1"/>
                </a:solidFill>
              </a:endParaRPr>
            </a:p>
            <a:p>
              <a:pPr defTabSz="844083">
                <a:buFont typeface="Arial" pitchFamily="34" charset="0"/>
                <a:buChar char="•"/>
                <a:defRPr/>
              </a:pPr>
              <a:endParaRPr lang="en-US" sz="1600" dirty="0">
                <a:solidFill>
                  <a:schemeClr val="tx1"/>
                </a:solidFill>
              </a:endParaRPr>
            </a:p>
            <a:p>
              <a:pPr defTabSz="844083">
                <a:buFont typeface="Arial" pitchFamily="34" charset="0"/>
                <a:buChar char="•"/>
                <a:defRPr/>
              </a:pPr>
              <a:r>
                <a:rPr lang="en-US" sz="1400" dirty="0">
                  <a:solidFill>
                    <a:schemeClr val="tx1"/>
                  </a:solidFill>
                </a:rPr>
                <a:t>Manganese beneficiation for lithium ion battery materials</a:t>
              </a:r>
            </a:p>
            <a:p>
              <a:pPr defTabSz="844083">
                <a:buFont typeface="Arial" pitchFamily="34" charset="0"/>
                <a:buChar char="•"/>
                <a:defRPr/>
              </a:pPr>
              <a:r>
                <a:rPr lang="en-US" sz="1400" dirty="0">
                  <a:solidFill>
                    <a:schemeClr val="tx1"/>
                  </a:solidFill>
                </a:rPr>
                <a:t>Development of lithium manganese oxide &amp; lithium nickel manganese cobalt precursors</a:t>
              </a:r>
            </a:p>
            <a:p>
              <a:pPr defTabSz="844083">
                <a:buFont typeface="Arial" pitchFamily="34" charset="0"/>
                <a:buChar char="•"/>
                <a:defRPr/>
              </a:pPr>
              <a:r>
                <a:rPr lang="en-US" sz="1400" dirty="0">
                  <a:solidFill>
                    <a:schemeClr val="tx1"/>
                  </a:solidFill>
                </a:rPr>
                <a:t>Export of value added precursor materials.</a:t>
              </a:r>
            </a:p>
            <a:p>
              <a:pPr defTabSz="844083">
                <a:buFont typeface="Arial" pitchFamily="34" charset="0"/>
                <a:buChar char="•"/>
                <a:defRPr/>
              </a:pPr>
              <a:endParaRPr lang="en-US" sz="1477" dirty="0">
                <a:solidFill>
                  <a:srgbClr val="1C1C1C"/>
                </a:solidFill>
                <a:latin typeface="Calibri"/>
              </a:endParaRPr>
            </a:p>
            <a:p>
              <a:pPr defTabSz="844083">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GB" sz="1846" dirty="0">
                <a:solidFill>
                  <a:prstClr val="white"/>
                </a:solidFill>
                <a:latin typeface="Calibri"/>
              </a:endParaRPr>
            </a:p>
          </p:txBody>
        </p:sp>
        <p:sp>
          <p:nvSpPr>
            <p:cNvPr id="28" name="Rounded Rectangle 27"/>
            <p:cNvSpPr/>
            <p:nvPr/>
          </p:nvSpPr>
          <p:spPr>
            <a:xfrm>
              <a:off x="6176825" y="2281773"/>
              <a:ext cx="3119931" cy="435185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defTabSz="844083">
                <a:defRPr/>
              </a:pPr>
              <a:r>
                <a:rPr lang="en-US" sz="1477" dirty="0">
                  <a:solidFill>
                    <a:srgbClr val="1C1C1C"/>
                  </a:solidFill>
                </a:rPr>
                <a:t> </a:t>
              </a:r>
            </a:p>
            <a:p>
              <a:pPr defTabSz="844083">
                <a:buFont typeface="Arial" pitchFamily="34" charset="0"/>
                <a:buChar char="•"/>
                <a:defRPr/>
              </a:pPr>
              <a:r>
                <a:rPr lang="en-US" sz="1477" dirty="0">
                  <a:solidFill>
                    <a:schemeClr val="tx1"/>
                  </a:solidFill>
                </a:rPr>
                <a:t>Facility used to test the use of  fuel cells and safe use of hydrogen underground</a:t>
              </a:r>
            </a:p>
            <a:p>
              <a:pPr defTabSz="844083">
                <a:buFont typeface="Arial" pitchFamily="34" charset="0"/>
                <a:buChar char="•"/>
                <a:defRPr/>
              </a:pPr>
              <a:r>
                <a:rPr lang="en-US" sz="1477" dirty="0">
                  <a:solidFill>
                    <a:schemeClr val="tx1"/>
                  </a:solidFill>
                </a:rPr>
                <a:t>Hydrogen  fuel cells have the potential to displace diesel powered equipment and  improve health &amp; working conditions for underground miners.</a:t>
              </a:r>
            </a:p>
            <a:p>
              <a:pPr defTabSz="844083">
                <a:buFont typeface="Arial" pitchFamily="34" charset="0"/>
                <a:buChar char="•"/>
                <a:defRPr/>
              </a:pPr>
              <a:endParaRPr lang="en-US" sz="1477" dirty="0">
                <a:solidFill>
                  <a:srgbClr val="1C1C1C"/>
                </a:solidFill>
              </a:endParaRPr>
            </a:p>
            <a:p>
              <a:pPr defTabSz="844083">
                <a:buFont typeface="Arial" pitchFamily="34" charset="0"/>
                <a:buChar char="•"/>
                <a:defRPr/>
              </a:pPr>
              <a:endParaRPr lang="en-US" sz="1477" dirty="0">
                <a:solidFill>
                  <a:srgbClr val="1C1C1C"/>
                </a:solidFill>
              </a:endParaRPr>
            </a:p>
            <a:p>
              <a:pPr defTabSz="844083">
                <a:buFont typeface="Arial" pitchFamily="34" charset="0"/>
                <a:buChar char="•"/>
                <a:defRPr/>
              </a:pPr>
              <a:endParaRPr lang="en-US" sz="1846" dirty="0">
                <a:solidFill>
                  <a:prstClr val="white"/>
                </a:solidFill>
                <a:latin typeface="Calibri"/>
              </a:endParaRPr>
            </a:p>
            <a:p>
              <a:pPr defTabSz="844083">
                <a:buFont typeface="Arial" pitchFamily="34" charset="0"/>
                <a:buChar char="•"/>
                <a:defRPr/>
              </a:pPr>
              <a:endParaRPr lang="en-US" sz="1846" dirty="0">
                <a:solidFill>
                  <a:prstClr val="white"/>
                </a:solidFill>
                <a:latin typeface="Calibri"/>
              </a:endParaRPr>
            </a:p>
            <a:p>
              <a:pPr algn="ctr" defTabSz="844083">
                <a:defRPr/>
              </a:pPr>
              <a:endParaRPr lang="en-US" sz="1846" dirty="0">
                <a:solidFill>
                  <a:prstClr val="white"/>
                </a:solidFill>
                <a:latin typeface="Calibri"/>
              </a:endParaRPr>
            </a:p>
          </p:txBody>
        </p:sp>
      </p:grpSp>
      <p:sp>
        <p:nvSpPr>
          <p:cNvPr id="30" name="Rectangle 29"/>
          <p:cNvSpPr/>
          <p:nvPr/>
        </p:nvSpPr>
        <p:spPr>
          <a:xfrm>
            <a:off x="527963" y="2223445"/>
            <a:ext cx="2443816" cy="338554"/>
          </a:xfrm>
          <a:prstGeom prst="rect">
            <a:avLst/>
          </a:prstGeom>
        </p:spPr>
        <p:txBody>
          <a:bodyPr wrap="square">
            <a:spAutoFit/>
          </a:bodyPr>
          <a:lstStyle/>
          <a:p>
            <a:pPr algn="ctr" defTabSz="844083">
              <a:defRPr/>
            </a:pPr>
            <a:r>
              <a:rPr lang="en-US" sz="1600" dirty="0">
                <a:solidFill>
                  <a:srgbClr val="FF0000"/>
                </a:solidFill>
                <a:latin typeface="Calibri"/>
              </a:rPr>
              <a:t>National Research Facility </a:t>
            </a:r>
            <a:endParaRPr lang="en-US" sz="1600" dirty="0">
              <a:solidFill>
                <a:srgbClr val="1C1C1C"/>
              </a:solidFill>
              <a:latin typeface="Calibri"/>
            </a:endParaRPr>
          </a:p>
        </p:txBody>
      </p:sp>
      <p:sp>
        <p:nvSpPr>
          <p:cNvPr id="31" name="Rectangle 30"/>
          <p:cNvSpPr/>
          <p:nvPr/>
        </p:nvSpPr>
        <p:spPr>
          <a:xfrm>
            <a:off x="3360987" y="2165513"/>
            <a:ext cx="2026913" cy="338554"/>
          </a:xfrm>
          <a:prstGeom prst="rect">
            <a:avLst/>
          </a:prstGeom>
        </p:spPr>
        <p:txBody>
          <a:bodyPr wrap="square">
            <a:spAutoFit/>
          </a:bodyPr>
          <a:lstStyle/>
          <a:p>
            <a:pPr algn="ctr" defTabSz="844083">
              <a:defRPr/>
            </a:pPr>
            <a:r>
              <a:rPr lang="en-US" sz="1600" dirty="0">
                <a:solidFill>
                  <a:srgbClr val="FF0000"/>
                </a:solidFill>
                <a:latin typeface="Calibri"/>
              </a:rPr>
              <a:t>University of Limpopo</a:t>
            </a:r>
            <a:endParaRPr lang="en-US" sz="1600" dirty="0">
              <a:solidFill>
                <a:srgbClr val="1C1C1C"/>
              </a:solidFill>
              <a:latin typeface="Calibri"/>
            </a:endParaRPr>
          </a:p>
        </p:txBody>
      </p:sp>
      <p:sp>
        <p:nvSpPr>
          <p:cNvPr id="35" name="Rectangle 34"/>
          <p:cNvSpPr/>
          <p:nvPr/>
        </p:nvSpPr>
        <p:spPr>
          <a:xfrm>
            <a:off x="5790382" y="2165513"/>
            <a:ext cx="2452182" cy="338554"/>
          </a:xfrm>
          <a:prstGeom prst="rect">
            <a:avLst/>
          </a:prstGeom>
        </p:spPr>
        <p:txBody>
          <a:bodyPr wrap="square">
            <a:spAutoFit/>
          </a:bodyPr>
          <a:lstStyle/>
          <a:p>
            <a:pPr algn="ctr" defTabSz="844083">
              <a:defRPr/>
            </a:pPr>
            <a:r>
              <a:rPr lang="en-US" sz="1600" dirty="0">
                <a:solidFill>
                  <a:srgbClr val="FF0000"/>
                </a:solidFill>
                <a:latin typeface="Calibri"/>
              </a:rPr>
              <a:t>North West University</a:t>
            </a:r>
            <a:endParaRPr lang="en-US" sz="1600" dirty="0">
              <a:solidFill>
                <a:srgbClr val="1C1C1C"/>
              </a:solidFill>
              <a:latin typeface="Calibri"/>
            </a:endParaRPr>
          </a:p>
        </p:txBody>
      </p:sp>
      <p:sp>
        <p:nvSpPr>
          <p:cNvPr id="37" name="Rounded Rectangle 36"/>
          <p:cNvSpPr/>
          <p:nvPr/>
        </p:nvSpPr>
        <p:spPr>
          <a:xfrm>
            <a:off x="3115262" y="1459836"/>
            <a:ext cx="259790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Manganese Precursor Battery Facility</a:t>
            </a:r>
            <a:endParaRPr lang="en-GB" sz="1600" b="1" dirty="0">
              <a:solidFill>
                <a:schemeClr val="bg1"/>
              </a:solidFill>
              <a:latin typeface="Calibri"/>
            </a:endParaRPr>
          </a:p>
        </p:txBody>
      </p:sp>
      <p:sp>
        <p:nvSpPr>
          <p:cNvPr id="38" name="Rounded Rectangle 37"/>
          <p:cNvSpPr/>
          <p:nvPr/>
        </p:nvSpPr>
        <p:spPr>
          <a:xfrm>
            <a:off x="5790382" y="1466887"/>
            <a:ext cx="2700834" cy="538453"/>
          </a:xfrm>
          <a:prstGeom prst="roundRect">
            <a:avLst/>
          </a:prstGeom>
          <a:gradFill>
            <a:gsLst>
              <a:gs pos="0">
                <a:srgbClr val="0070C0"/>
              </a:gs>
              <a:gs pos="100000">
                <a:schemeClr val="accent1">
                  <a:tint val="50000"/>
                  <a:shade val="100000"/>
                  <a:satMod val="350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844083">
              <a:defRPr/>
            </a:pPr>
            <a:r>
              <a:rPr lang="en-US" sz="1600" b="1" dirty="0">
                <a:solidFill>
                  <a:schemeClr val="bg1"/>
                </a:solidFill>
                <a:latin typeface="Calibri"/>
              </a:rPr>
              <a:t>Clean Mining Facility</a:t>
            </a:r>
            <a:endParaRPr lang="en-GB" sz="1600" b="1" dirty="0">
              <a:solidFill>
                <a:schemeClr val="bg1"/>
              </a:solidFill>
              <a:latin typeface="Calibri"/>
            </a:endParaRPr>
          </a:p>
        </p:txBody>
      </p:sp>
      <p:pic>
        <p:nvPicPr>
          <p:cNvPr id="19" name="Picture 18">
            <a:extLst>
              <a:ext uri="{FF2B5EF4-FFF2-40B4-BE49-F238E27FC236}">
                <a16:creationId xmlns:a16="http://schemas.microsoft.com/office/drawing/2014/main" xmlns="" id="{52B43A90-8ED1-4B3A-9B20-C7E152994BC1}"/>
              </a:ext>
            </a:extLst>
          </p:cNvPr>
          <p:cNvPicPr>
            <a:picLocks noChangeAspect="1"/>
          </p:cNvPicPr>
          <p:nvPr/>
        </p:nvPicPr>
        <p:blipFill>
          <a:blip r:embed="rId2"/>
          <a:stretch>
            <a:fillRect/>
          </a:stretch>
        </p:blipFill>
        <p:spPr>
          <a:xfrm>
            <a:off x="3335598" y="4510987"/>
            <a:ext cx="2122227" cy="1292916"/>
          </a:xfrm>
          <a:prstGeom prst="rect">
            <a:avLst/>
          </a:prstGeom>
        </p:spPr>
      </p:pic>
      <p:pic>
        <p:nvPicPr>
          <p:cNvPr id="21" name="Picture 20">
            <a:extLst>
              <a:ext uri="{FF2B5EF4-FFF2-40B4-BE49-F238E27FC236}">
                <a16:creationId xmlns:a16="http://schemas.microsoft.com/office/drawing/2014/main" xmlns="" id="{7D3C9204-4040-4048-A0D1-8CAC0C3A1B50}"/>
              </a:ext>
            </a:extLst>
          </p:cNvPr>
          <p:cNvPicPr>
            <a:picLocks noChangeAspect="1"/>
          </p:cNvPicPr>
          <p:nvPr/>
        </p:nvPicPr>
        <p:blipFill>
          <a:blip r:embed="rId3"/>
          <a:stretch>
            <a:fillRect/>
          </a:stretch>
        </p:blipFill>
        <p:spPr>
          <a:xfrm>
            <a:off x="6027795" y="4510987"/>
            <a:ext cx="2377567" cy="1272048"/>
          </a:xfrm>
          <a:prstGeom prst="rect">
            <a:avLst/>
          </a:prstGeom>
        </p:spPr>
      </p:pic>
      <p:pic>
        <p:nvPicPr>
          <p:cNvPr id="22" name="Picture 3"/>
          <p:cNvPicPr>
            <a:picLocks noChangeAspect="1" noChangeArrowheads="1"/>
          </p:cNvPicPr>
          <p:nvPr/>
        </p:nvPicPr>
        <p:blipFill>
          <a:blip r:embed="rId4" cstate="print"/>
          <a:srcRect/>
          <a:stretch>
            <a:fillRect/>
          </a:stretch>
        </p:blipFill>
        <p:spPr bwMode="auto">
          <a:xfrm>
            <a:off x="880114" y="4493872"/>
            <a:ext cx="1717268" cy="1327146"/>
          </a:xfrm>
          <a:prstGeom prst="rect">
            <a:avLst/>
          </a:prstGeom>
          <a:solidFill>
            <a:schemeClr val="bg1"/>
          </a:solidFill>
          <a:ln w="9525">
            <a:noFill/>
            <a:miter lim="800000"/>
            <a:headEnd/>
            <a:tailEnd/>
          </a:ln>
        </p:spPr>
      </p:pic>
    </p:spTree>
    <p:extLst>
      <p:ext uri="{BB962C8B-B14F-4D97-AF65-F5344CB8AC3E}">
        <p14:creationId xmlns:p14="http://schemas.microsoft.com/office/powerpoint/2010/main" xmlns="" val="257825142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3200" b="1" dirty="0"/>
              <a:t>Energy Landscape in South Africa</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2</a:t>
            </a:fld>
            <a:endParaRPr lang="en-US" dirty="0"/>
          </a:p>
        </p:txBody>
      </p:sp>
      <p:sp>
        <p:nvSpPr>
          <p:cNvPr id="8" name="TextBox 7"/>
          <p:cNvSpPr txBox="1"/>
          <p:nvPr/>
        </p:nvSpPr>
        <p:spPr>
          <a:xfrm>
            <a:off x="878774" y="6357922"/>
            <a:ext cx="3848041" cy="300082"/>
          </a:xfrm>
          <a:prstGeom prst="rect">
            <a:avLst/>
          </a:prstGeom>
          <a:noFill/>
        </p:spPr>
        <p:txBody>
          <a:bodyPr wrap="none" rtlCol="0">
            <a:spAutoFit/>
          </a:bodyPr>
          <a:lstStyle/>
          <a:p>
            <a:r>
              <a:rPr lang="en-US" dirty="0"/>
              <a:t>International Energy Agency, DMRE Energy Balances</a:t>
            </a:r>
          </a:p>
        </p:txBody>
      </p:sp>
      <p:pic>
        <p:nvPicPr>
          <p:cNvPr id="6" name="Picture 5"/>
          <p:cNvPicPr>
            <a:picLocks noChangeAspect="1"/>
          </p:cNvPicPr>
          <p:nvPr/>
        </p:nvPicPr>
        <p:blipFill>
          <a:blip r:embed="rId2"/>
          <a:stretch>
            <a:fillRect/>
          </a:stretch>
        </p:blipFill>
        <p:spPr>
          <a:xfrm>
            <a:off x="1" y="950026"/>
            <a:ext cx="9130144" cy="5337722"/>
          </a:xfrm>
          <a:prstGeom prst="rect">
            <a:avLst/>
          </a:prstGeom>
        </p:spPr>
      </p:pic>
    </p:spTree>
    <p:extLst>
      <p:ext uri="{BB962C8B-B14F-4D97-AF65-F5344CB8AC3E}">
        <p14:creationId xmlns:p14="http://schemas.microsoft.com/office/powerpoint/2010/main" xmlns="" val="718000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240302" y="255170"/>
            <a:ext cx="8526451"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a:solidFill>
                  <a:schemeClr val="bg1"/>
                </a:solidFill>
              </a:rPr>
              <a:t>Hydrogen South Africa Implementation at a Glance</a:t>
            </a:r>
          </a:p>
        </p:txBody>
      </p:sp>
      <p:sp>
        <p:nvSpPr>
          <p:cNvPr id="13" name="Right Triangle 12">
            <a:extLst>
              <a:ext uri="{FF2B5EF4-FFF2-40B4-BE49-F238E27FC236}">
                <a16:creationId xmlns:a16="http://schemas.microsoft.com/office/drawing/2014/main" xmlns="" id="{6A663346-44A1-4521-83BE-A3F57933AB99}"/>
              </a:ext>
            </a:extLst>
          </p:cNvPr>
          <p:cNvSpPr/>
          <p:nvPr/>
        </p:nvSpPr>
        <p:spPr bwMode="auto">
          <a:xfrm rot="5400000">
            <a:off x="-1006458" y="2135635"/>
            <a:ext cx="5404852" cy="3354269"/>
          </a:xfrm>
          <a:prstGeom prst="rtTriangle">
            <a:avLst/>
          </a:prstGeom>
          <a:pattFill prst="pct90">
            <a:fgClr>
              <a:schemeClr val="accent2">
                <a:lumMod val="40000"/>
                <a:lumOff val="60000"/>
              </a:schemeClr>
            </a:fgClr>
            <a:bgClr>
              <a:schemeClr val="tx1"/>
            </a:bgClr>
          </a:pattFill>
          <a:ln w="9525" cap="flat" cmpd="sng" algn="ctr">
            <a:solidFill>
              <a:schemeClr val="tx1"/>
            </a:solidFill>
            <a:prstDash val="solid"/>
            <a:round/>
            <a:headEnd type="none" w="med" len="med"/>
            <a:tailEnd type="none" w="med" len="med"/>
          </a:ln>
          <a:effectLst/>
          <a:extLst/>
        </p:spPr>
        <p:txBody>
          <a:bodyPr/>
          <a:lstStyle/>
          <a:p>
            <a:pPr>
              <a:defRPr/>
            </a:pPr>
            <a:endParaRPr lang="en-GB" sz="1013">
              <a:ea typeface="ＭＳ Ｐゴシック" panose="020B0600070205080204" pitchFamily="34" charset="-128"/>
            </a:endParaRPr>
          </a:p>
        </p:txBody>
      </p:sp>
      <p:sp>
        <p:nvSpPr>
          <p:cNvPr id="14" name="Content Placeholder 2">
            <a:extLst>
              <a:ext uri="{FF2B5EF4-FFF2-40B4-BE49-F238E27FC236}">
                <a16:creationId xmlns:a16="http://schemas.microsoft.com/office/drawing/2014/main" xmlns="" id="{5F24B407-5533-4F2C-9B8D-C3EC5F26ABD7}"/>
              </a:ext>
            </a:extLst>
          </p:cNvPr>
          <p:cNvSpPr txBox="1">
            <a:spLocks/>
          </p:cNvSpPr>
          <p:nvPr/>
        </p:nvSpPr>
        <p:spPr>
          <a:xfrm>
            <a:off x="240302" y="1110343"/>
            <a:ext cx="8848561" cy="6113417"/>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GB" sz="1050" dirty="0"/>
              <a:t>	</a:t>
            </a:r>
            <a:r>
              <a:rPr lang="en-GB" sz="1400" b="1" dirty="0"/>
              <a:t>                                             2019  </a:t>
            </a:r>
            <a:r>
              <a:rPr lang="en-GB" sz="1400" dirty="0"/>
              <a:t>Review of Second Five -Year Phase and start of the third Phase</a:t>
            </a:r>
            <a:r>
              <a:rPr lang="en-GB" sz="1400" i="1" dirty="0"/>
              <a:t>	</a:t>
            </a:r>
            <a:r>
              <a:rPr lang="en-GB" sz="1400" b="1" dirty="0"/>
              <a:t>    	                             </a:t>
            </a:r>
          </a:p>
          <a:p>
            <a:pPr marL="0" indent="0">
              <a:spcBef>
                <a:spcPts val="0"/>
              </a:spcBef>
              <a:buFont typeface="Arial" panose="020B0604020202020204" pitchFamily="34" charset="0"/>
              <a:buNone/>
              <a:defRPr/>
            </a:pPr>
            <a:r>
              <a:rPr lang="en-GB" sz="1400" b="1" dirty="0"/>
              <a:t>                                                           2018   </a:t>
            </a:r>
            <a:r>
              <a:rPr lang="en-GB" sz="1400" dirty="0"/>
              <a:t>HySA developed fuel cell unit launched to power a rural school</a:t>
            </a:r>
          </a:p>
          <a:p>
            <a:pPr marL="0" indent="0">
              <a:spcBef>
                <a:spcPts val="0"/>
              </a:spcBef>
              <a:buFont typeface="Arial" panose="020B0604020202020204" pitchFamily="34" charset="0"/>
              <a:buNone/>
              <a:defRPr/>
            </a:pPr>
            <a:r>
              <a:rPr lang="en-GB" sz="1400" i="1" dirty="0"/>
              <a:t>                                                             </a:t>
            </a:r>
          </a:p>
          <a:p>
            <a:pPr marL="0" indent="0">
              <a:spcBef>
                <a:spcPts val="0"/>
              </a:spcBef>
              <a:buFont typeface="Arial" panose="020B0604020202020204" pitchFamily="34" charset="0"/>
              <a:buNone/>
              <a:defRPr/>
            </a:pPr>
            <a:r>
              <a:rPr lang="en-GB" sz="1400" i="1" dirty="0"/>
              <a:t>                                                      </a:t>
            </a:r>
            <a:r>
              <a:rPr lang="en-GB" sz="1400" b="1" dirty="0"/>
              <a:t>2018  </a:t>
            </a:r>
            <a:r>
              <a:rPr lang="en-GB" sz="1400" dirty="0"/>
              <a:t>Commercial sales of catalysts and membrane electrode assemblies </a:t>
            </a:r>
          </a:p>
          <a:p>
            <a:pPr marL="0" indent="0">
              <a:spcBef>
                <a:spcPts val="0"/>
              </a:spcBef>
              <a:buFont typeface="Arial" panose="020B0604020202020204" pitchFamily="34" charset="0"/>
              <a:buNone/>
              <a:defRPr/>
            </a:pPr>
            <a:endParaRPr lang="en-GB" sz="1400" i="1" dirty="0"/>
          </a:p>
          <a:p>
            <a:pPr marL="0" indent="0">
              <a:spcBef>
                <a:spcPts val="0"/>
              </a:spcBef>
              <a:buFont typeface="Arial" panose="020B0604020202020204" pitchFamily="34" charset="0"/>
              <a:buNone/>
              <a:defRPr/>
            </a:pPr>
            <a:r>
              <a:rPr lang="en-GB" sz="1400" b="1" dirty="0"/>
              <a:t>                                                2017</a:t>
            </a:r>
            <a:r>
              <a:rPr lang="en-GB" sz="1400" i="1" dirty="0"/>
              <a:t> </a:t>
            </a:r>
            <a:r>
              <a:rPr lang="en-GB" sz="1400" dirty="0"/>
              <a:t>Competitive funding introduced to encourage private sector participation		</a:t>
            </a:r>
          </a:p>
          <a:p>
            <a:pPr marL="0" indent="0">
              <a:lnSpc>
                <a:spcPct val="150000"/>
              </a:lnSpc>
              <a:spcBef>
                <a:spcPts val="0"/>
              </a:spcBef>
              <a:buFont typeface="Arial" panose="020B0604020202020204" pitchFamily="34" charset="0"/>
              <a:buNone/>
              <a:defRPr/>
            </a:pPr>
            <a:r>
              <a:rPr lang="en-GB" sz="1400" dirty="0"/>
              <a:t>                                          </a:t>
            </a:r>
            <a:r>
              <a:rPr lang="en-GB" sz="1400" b="1" dirty="0"/>
              <a:t>2016</a:t>
            </a:r>
            <a:r>
              <a:rPr lang="en-GB" sz="1400" dirty="0"/>
              <a:t>   Independent Review of the HySA Technology Portfolio</a:t>
            </a:r>
          </a:p>
          <a:p>
            <a:pPr marL="0" indent="0">
              <a:spcBef>
                <a:spcPts val="0"/>
              </a:spcBef>
              <a:buFont typeface="Arial" panose="020B0604020202020204" pitchFamily="34" charset="0"/>
              <a:buNone/>
              <a:defRPr/>
            </a:pPr>
            <a:r>
              <a:rPr lang="en-GB" sz="1400" dirty="0"/>
              <a:t>			           </a:t>
            </a:r>
            <a:endParaRPr lang="en-GB" sz="1400" i="1" dirty="0"/>
          </a:p>
          <a:p>
            <a:pPr marL="0" indent="0">
              <a:spcBef>
                <a:spcPts val="0"/>
              </a:spcBef>
              <a:buNone/>
              <a:defRPr/>
            </a:pPr>
            <a:r>
              <a:rPr lang="en-GB" sz="1400" dirty="0"/>
              <a:t>                                     </a:t>
            </a:r>
            <a:r>
              <a:rPr lang="en-GB" sz="1400" b="1" dirty="0"/>
              <a:t>2015</a:t>
            </a:r>
            <a:r>
              <a:rPr lang="en-GB" sz="1400" dirty="0"/>
              <a:t>    Development of prototypes for targeted niche applications; golf carts, forklifts</a:t>
            </a:r>
          </a:p>
          <a:p>
            <a:pPr marL="0" indent="0">
              <a:spcBef>
                <a:spcPts val="0"/>
              </a:spcBef>
              <a:buNone/>
              <a:defRPr/>
            </a:pPr>
            <a:r>
              <a:rPr lang="en-GB" sz="1400" dirty="0"/>
              <a:t>                                                     </a:t>
            </a:r>
            <a:endParaRPr lang="en-US" sz="1400" dirty="0"/>
          </a:p>
          <a:p>
            <a:pPr marL="0" indent="0">
              <a:lnSpc>
                <a:spcPct val="150000"/>
              </a:lnSpc>
              <a:spcBef>
                <a:spcPts val="0"/>
              </a:spcBef>
              <a:buNone/>
              <a:defRPr/>
            </a:pPr>
            <a:r>
              <a:rPr lang="en-GB" sz="1400" dirty="0"/>
              <a:t>                              </a:t>
            </a:r>
            <a:r>
              <a:rPr lang="en-GB" sz="1400" b="1" dirty="0"/>
              <a:t>2014</a:t>
            </a:r>
            <a:r>
              <a:rPr lang="en-GB" sz="1400" dirty="0"/>
              <a:t>     Review of the </a:t>
            </a:r>
            <a:r>
              <a:rPr lang="en-US" sz="1400" dirty="0"/>
              <a:t>First Five Years  of HySA Programme &amp; streamlining RDI scope</a:t>
            </a:r>
            <a:endParaRPr lang="en-GB" sz="1400" dirty="0"/>
          </a:p>
          <a:p>
            <a:pPr marL="0" indent="0">
              <a:lnSpc>
                <a:spcPct val="150000"/>
              </a:lnSpc>
              <a:spcBef>
                <a:spcPts val="0"/>
              </a:spcBef>
              <a:buNone/>
              <a:defRPr/>
            </a:pPr>
            <a:r>
              <a:rPr lang="en-GB" sz="1400" b="1" dirty="0"/>
              <a:t>                    </a:t>
            </a:r>
          </a:p>
          <a:p>
            <a:pPr marL="0" indent="0">
              <a:lnSpc>
                <a:spcPct val="150000"/>
              </a:lnSpc>
              <a:spcBef>
                <a:spcPts val="0"/>
              </a:spcBef>
              <a:buNone/>
              <a:defRPr/>
            </a:pPr>
            <a:r>
              <a:rPr lang="en-GB" sz="1400" b="1" dirty="0"/>
              <a:t>                      2013</a:t>
            </a:r>
            <a:r>
              <a:rPr lang="en-GB" sz="1400" dirty="0"/>
              <a:t>   Appointment of the HySA Advisory Board, comprising local and international experts</a:t>
            </a:r>
          </a:p>
          <a:p>
            <a:pPr marL="0" indent="0">
              <a:lnSpc>
                <a:spcPct val="150000"/>
              </a:lnSpc>
              <a:spcBef>
                <a:spcPts val="0"/>
              </a:spcBef>
              <a:buNone/>
              <a:defRPr/>
            </a:pPr>
            <a:endParaRPr lang="en-GB" sz="1400" dirty="0"/>
          </a:p>
          <a:p>
            <a:pPr marL="0" indent="0">
              <a:lnSpc>
                <a:spcPct val="150000"/>
              </a:lnSpc>
              <a:spcBef>
                <a:spcPts val="0"/>
              </a:spcBef>
              <a:buNone/>
              <a:defRPr/>
            </a:pPr>
            <a:r>
              <a:rPr lang="en-GB" sz="1400" b="1" dirty="0"/>
              <a:t>               2009</a:t>
            </a:r>
            <a:r>
              <a:rPr lang="en-GB" sz="1400" dirty="0"/>
              <a:t>   Establishment of the HySA Centres of Competence and commencement of RDI activities</a:t>
            </a:r>
          </a:p>
          <a:p>
            <a:pPr marL="0" indent="0">
              <a:lnSpc>
                <a:spcPct val="150000"/>
              </a:lnSpc>
              <a:spcBef>
                <a:spcPts val="0"/>
              </a:spcBef>
              <a:buNone/>
              <a:defRPr/>
            </a:pPr>
            <a:r>
              <a:rPr lang="en-GB" sz="1400" dirty="0"/>
              <a:t>   </a:t>
            </a:r>
          </a:p>
          <a:p>
            <a:pPr marL="0" indent="0">
              <a:lnSpc>
                <a:spcPct val="150000"/>
              </a:lnSpc>
              <a:spcBef>
                <a:spcPts val="0"/>
              </a:spcBef>
              <a:buNone/>
              <a:defRPr/>
            </a:pPr>
            <a:r>
              <a:rPr lang="en-GB" sz="1400" b="1" dirty="0"/>
              <a:t>       2008</a:t>
            </a:r>
            <a:r>
              <a:rPr lang="en-GB" sz="1400" dirty="0"/>
              <a:t>   Formal launch of the Hydrogen South Africa Strategy by the Minister of Science and Technology</a:t>
            </a:r>
          </a:p>
          <a:p>
            <a:pPr marL="0" indent="0">
              <a:lnSpc>
                <a:spcPct val="150000"/>
              </a:lnSpc>
              <a:spcBef>
                <a:spcPts val="0"/>
              </a:spcBef>
              <a:buNone/>
              <a:defRPr/>
            </a:pPr>
            <a:endParaRPr lang="en-GB" sz="1400" dirty="0"/>
          </a:p>
          <a:p>
            <a:pPr marL="0" indent="0">
              <a:lnSpc>
                <a:spcPct val="150000"/>
              </a:lnSpc>
              <a:spcBef>
                <a:spcPts val="0"/>
              </a:spcBef>
              <a:buNone/>
              <a:defRPr/>
            </a:pPr>
            <a:r>
              <a:rPr lang="en-GB" sz="1400" b="1" dirty="0"/>
              <a:t>2007</a:t>
            </a:r>
            <a:r>
              <a:rPr lang="en-GB" sz="1400" dirty="0"/>
              <a:t>     Cabinet approves the National Hydrogen South Africa  (HySA) RDI Strategy</a:t>
            </a:r>
          </a:p>
          <a:p>
            <a:pPr marL="0" indent="0">
              <a:lnSpc>
                <a:spcPct val="150000"/>
              </a:lnSpc>
              <a:spcBef>
                <a:spcPts val="0"/>
              </a:spcBef>
              <a:buFont typeface="Arial" panose="020B0604020202020204" pitchFamily="34" charset="0"/>
              <a:buNone/>
              <a:defRPr/>
            </a:pPr>
            <a:endParaRPr lang="en-GB" sz="1400" i="1" dirty="0"/>
          </a:p>
          <a:p>
            <a:pPr>
              <a:spcBef>
                <a:spcPts val="0"/>
              </a:spcBef>
              <a:defRPr/>
            </a:pPr>
            <a:endParaRPr lang="en-ZA" sz="1050" dirty="0"/>
          </a:p>
        </p:txBody>
      </p:sp>
      <p:pic>
        <p:nvPicPr>
          <p:cNvPr id="15" name="Picture 14">
            <a:extLst>
              <a:ext uri="{FF2B5EF4-FFF2-40B4-BE49-F238E27FC236}">
                <a16:creationId xmlns:a16="http://schemas.microsoft.com/office/drawing/2014/main" xmlns="" id="{9FA53A0E-2F75-4C38-83BC-EC83B2EAAC89}"/>
              </a:ext>
            </a:extLst>
          </p:cNvPr>
          <p:cNvPicPr>
            <a:picLocks noChangeAspect="1"/>
          </p:cNvPicPr>
          <p:nvPr/>
        </p:nvPicPr>
        <p:blipFill>
          <a:blip r:embed="rId2"/>
          <a:stretch>
            <a:fillRect/>
          </a:stretch>
        </p:blipFill>
        <p:spPr>
          <a:xfrm>
            <a:off x="55136" y="1201783"/>
            <a:ext cx="1239559" cy="645482"/>
          </a:xfrm>
          <a:prstGeom prst="rect">
            <a:avLst/>
          </a:prstGeom>
        </p:spPr>
      </p:pic>
      <p:pic>
        <p:nvPicPr>
          <p:cNvPr id="16" name="Picture 15">
            <a:extLst>
              <a:ext uri="{FF2B5EF4-FFF2-40B4-BE49-F238E27FC236}">
                <a16:creationId xmlns:a16="http://schemas.microsoft.com/office/drawing/2014/main" xmlns="" id="{7E56522A-3E94-41E3-82E1-1F0E7E94E57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49596" y="1201783"/>
            <a:ext cx="648658" cy="617340"/>
          </a:xfrm>
          <a:prstGeom prst="rect">
            <a:avLst/>
          </a:prstGeom>
        </p:spPr>
      </p:pic>
      <p:pic>
        <p:nvPicPr>
          <p:cNvPr id="17" name="Picture 16">
            <a:extLst>
              <a:ext uri="{FF2B5EF4-FFF2-40B4-BE49-F238E27FC236}">
                <a16:creationId xmlns:a16="http://schemas.microsoft.com/office/drawing/2014/main" xmlns="" id="{4889E048-55FB-4154-B935-BC3EBA38E99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53154" y="1201783"/>
            <a:ext cx="868423" cy="617340"/>
          </a:xfrm>
          <a:prstGeom prst="rect">
            <a:avLst/>
          </a:prstGeom>
        </p:spPr>
      </p:pic>
      <p:pic>
        <p:nvPicPr>
          <p:cNvPr id="18" name="Picture 17">
            <a:extLst>
              <a:ext uri="{FF2B5EF4-FFF2-40B4-BE49-F238E27FC236}">
                <a16:creationId xmlns:a16="http://schemas.microsoft.com/office/drawing/2014/main" xmlns="" id="{8CFEB3C9-240F-4F36-8D91-5C82CA9E3E24}"/>
              </a:ext>
            </a:extLst>
          </p:cNvPr>
          <p:cNvPicPr>
            <a:picLocks noChangeAspect="1"/>
          </p:cNvPicPr>
          <p:nvPr/>
        </p:nvPicPr>
        <p:blipFill>
          <a:blip r:embed="rId5"/>
          <a:stretch>
            <a:fillRect/>
          </a:stretch>
        </p:blipFill>
        <p:spPr>
          <a:xfrm>
            <a:off x="55136" y="1910563"/>
            <a:ext cx="1042144" cy="684464"/>
          </a:xfrm>
          <a:prstGeom prst="rect">
            <a:avLst/>
          </a:prstGeom>
        </p:spPr>
      </p:pic>
      <p:pic>
        <p:nvPicPr>
          <p:cNvPr id="19" name="Picture 18">
            <a:extLst>
              <a:ext uri="{FF2B5EF4-FFF2-40B4-BE49-F238E27FC236}">
                <a16:creationId xmlns:a16="http://schemas.microsoft.com/office/drawing/2014/main" xmlns="" id="{8B5078A3-12BC-4086-B7A5-E0ED8A060B00}"/>
              </a:ext>
            </a:extLst>
          </p:cNvPr>
          <p:cNvPicPr>
            <a:picLocks noChangeAspect="1"/>
          </p:cNvPicPr>
          <p:nvPr/>
        </p:nvPicPr>
        <p:blipFill>
          <a:blip r:embed="rId6"/>
          <a:stretch>
            <a:fillRect/>
          </a:stretch>
        </p:blipFill>
        <p:spPr>
          <a:xfrm>
            <a:off x="1127860" y="1914801"/>
            <a:ext cx="546065" cy="645482"/>
          </a:xfrm>
          <a:prstGeom prst="rect">
            <a:avLst/>
          </a:prstGeom>
        </p:spPr>
      </p:pic>
      <p:pic>
        <p:nvPicPr>
          <p:cNvPr id="20" name="Picture 19">
            <a:extLst>
              <a:ext uri="{FF2B5EF4-FFF2-40B4-BE49-F238E27FC236}">
                <a16:creationId xmlns:a16="http://schemas.microsoft.com/office/drawing/2014/main" xmlns="" id="{CAEC7E63-0574-462D-B077-94B39D42A748}"/>
              </a:ext>
            </a:extLst>
          </p:cNvPr>
          <p:cNvPicPr>
            <a:picLocks noChangeAspect="1"/>
          </p:cNvPicPr>
          <p:nvPr/>
        </p:nvPicPr>
        <p:blipFill>
          <a:blip r:embed="rId7"/>
          <a:stretch>
            <a:fillRect/>
          </a:stretch>
        </p:blipFill>
        <p:spPr>
          <a:xfrm>
            <a:off x="1735165" y="1910563"/>
            <a:ext cx="751778" cy="645482"/>
          </a:xfrm>
          <a:prstGeom prst="rect">
            <a:avLst/>
          </a:prstGeom>
        </p:spPr>
      </p:pic>
      <p:pic>
        <p:nvPicPr>
          <p:cNvPr id="21" name="Picture 6" descr="https://encrypted-tbn0.gstatic.com/images?q=tbn:ANd9GcRjzWKUkhkDaTxZYIM_0nkIi4CVwjE4phuhM87Ofn1V564lkLmD">
            <a:extLst>
              <a:ext uri="{FF2B5EF4-FFF2-40B4-BE49-F238E27FC236}">
                <a16:creationId xmlns:a16="http://schemas.microsoft.com/office/drawing/2014/main" xmlns="" id="{0C3D8432-F262-4485-B2B5-8B6B01BED6C6}"/>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5136" y="2696642"/>
            <a:ext cx="846201" cy="723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a:extLst>
              <a:ext uri="{FF2B5EF4-FFF2-40B4-BE49-F238E27FC236}">
                <a16:creationId xmlns:a16="http://schemas.microsoft.com/office/drawing/2014/main" xmlns="" id="{B61930CF-D86F-4C48-872A-99BF7DDA848A}"/>
              </a:ext>
            </a:extLst>
          </p:cNvPr>
          <p:cNvPicPr>
            <a:picLocks noChangeAspect="1"/>
          </p:cNvPicPr>
          <p:nvPr/>
        </p:nvPicPr>
        <p:blipFill>
          <a:blip r:embed="rId9"/>
          <a:stretch>
            <a:fillRect/>
          </a:stretch>
        </p:blipFill>
        <p:spPr>
          <a:xfrm>
            <a:off x="937640" y="2696642"/>
            <a:ext cx="946883" cy="723627"/>
          </a:xfrm>
          <a:prstGeom prst="rect">
            <a:avLst/>
          </a:prstGeom>
        </p:spPr>
      </p:pic>
      <p:pic>
        <p:nvPicPr>
          <p:cNvPr id="23" name="Picture 22">
            <a:extLst>
              <a:ext uri="{FF2B5EF4-FFF2-40B4-BE49-F238E27FC236}">
                <a16:creationId xmlns:a16="http://schemas.microsoft.com/office/drawing/2014/main" xmlns="" id="{A3C1B304-B6AA-4888-B2DE-3DB17231F860}"/>
              </a:ext>
            </a:extLst>
          </p:cNvPr>
          <p:cNvPicPr>
            <a:picLocks noChangeAspect="1"/>
          </p:cNvPicPr>
          <p:nvPr/>
        </p:nvPicPr>
        <p:blipFill>
          <a:blip r:embed="rId10"/>
          <a:stretch>
            <a:fillRect/>
          </a:stretch>
        </p:blipFill>
        <p:spPr>
          <a:xfrm>
            <a:off x="78043" y="3484558"/>
            <a:ext cx="1049817" cy="813230"/>
          </a:xfrm>
          <a:prstGeom prst="rect">
            <a:avLst/>
          </a:prstGeom>
        </p:spPr>
      </p:pic>
      <p:pic>
        <p:nvPicPr>
          <p:cNvPr id="24" name="Picture 3">
            <a:extLst>
              <a:ext uri="{FF2B5EF4-FFF2-40B4-BE49-F238E27FC236}">
                <a16:creationId xmlns:a16="http://schemas.microsoft.com/office/drawing/2014/main" xmlns="" id="{C4CC19F4-2DCE-473F-B04C-985EA1FFF746}"/>
              </a:ext>
            </a:extLst>
          </p:cNvPr>
          <p:cNvPicPr>
            <a:picLocks noChangeAspect="1" noChangeArrowheads="1"/>
          </p:cNvPicPr>
          <p:nvPr/>
        </p:nvPicPr>
        <p:blipFill>
          <a:blip r:embed="rId11" cstate="print"/>
          <a:srcRect l="4637" t="12360" r="7254" b="5762"/>
          <a:stretch>
            <a:fillRect/>
          </a:stretch>
        </p:blipFill>
        <p:spPr bwMode="auto">
          <a:xfrm>
            <a:off x="78043" y="4362077"/>
            <a:ext cx="882504" cy="640997"/>
          </a:xfrm>
          <a:prstGeom prst="rect">
            <a:avLst/>
          </a:prstGeom>
          <a:noFill/>
          <a:ln w="9525">
            <a:noFill/>
            <a:miter lim="800000"/>
            <a:headEnd/>
            <a:tailEnd/>
          </a:ln>
        </p:spPr>
      </p:pic>
    </p:spTree>
    <p:extLst>
      <p:ext uri="{BB962C8B-B14F-4D97-AF65-F5344CB8AC3E}">
        <p14:creationId xmlns:p14="http://schemas.microsoft.com/office/powerpoint/2010/main" xmlns="" val="446386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42046" y="255015"/>
            <a:ext cx="8301705" cy="456685"/>
          </a:xfrm>
        </p:spPr>
        <p:txBody>
          <a:bodyPr>
            <a:noAutofit/>
          </a:bodyPr>
          <a:lstStyle/>
          <a:p>
            <a:r>
              <a:rPr lang="en-GB" sz="2800" b="1" dirty="0" smtClean="0"/>
              <a:t>Hydrogen Economy Government Commitment</a:t>
            </a:r>
            <a:endParaRPr lang="en-GB" sz="2800" b="1" dirty="0"/>
          </a:p>
        </p:txBody>
      </p:sp>
      <p:pic>
        <p:nvPicPr>
          <p:cNvPr id="14" name="Picture 13" descr="Image result for state of the nation address 2019"/>
          <p:cNvPicPr/>
          <p:nvPr/>
        </p:nvPicPr>
        <p:blipFill>
          <a:blip r:embed="rId3">
            <a:extLst>
              <a:ext uri="{28A0092B-C50C-407E-A947-70E740481C1C}">
                <a14:useLocalDpi xmlns:a14="http://schemas.microsoft.com/office/drawing/2010/main" xmlns="" val="0"/>
              </a:ext>
            </a:extLst>
          </a:blip>
          <a:srcRect/>
          <a:stretch>
            <a:fillRect/>
          </a:stretch>
        </p:blipFill>
        <p:spPr bwMode="auto">
          <a:xfrm>
            <a:off x="470019" y="1122121"/>
            <a:ext cx="2333002" cy="2723883"/>
          </a:xfrm>
          <a:prstGeom prst="rect">
            <a:avLst/>
          </a:prstGeom>
          <a:noFill/>
          <a:ln>
            <a:noFill/>
          </a:ln>
        </p:spPr>
      </p:pic>
      <p:sp>
        <p:nvSpPr>
          <p:cNvPr id="15" name="Content Placeholder 3"/>
          <p:cNvSpPr txBox="1">
            <a:spLocks/>
          </p:cNvSpPr>
          <p:nvPr/>
        </p:nvSpPr>
        <p:spPr>
          <a:xfrm>
            <a:off x="2922662" y="1122121"/>
            <a:ext cx="6007693" cy="2929925"/>
          </a:xfrm>
          <a:prstGeom prst="rect">
            <a:avLst/>
          </a:prstGeom>
        </p:spPr>
        <p:txBody>
          <a:bodyPr/>
          <a:lstStyle>
            <a:lvl1pPr marL="171450" indent="-171450" algn="l" defTabSz="685800" rtl="0" eaLnBrk="1" latinLnBrk="0" hangingPunct="1">
              <a:lnSpc>
                <a:spcPct val="90000"/>
              </a:lnSpc>
              <a:spcBef>
                <a:spcPts val="750"/>
              </a:spcBef>
              <a:buClr>
                <a:srgbClr val="010301"/>
              </a:buClr>
              <a:buFont typeface="Arial" panose="020B0604020202020204" pitchFamily="34" charset="0"/>
              <a:buChar char="•"/>
              <a:defRPr lang="en-US" sz="24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Clr>
                <a:srgbClr val="010301"/>
              </a:buClr>
              <a:buFont typeface="Arial" panose="020B0604020202020204" pitchFamily="34" charset="0"/>
              <a:buChar char="•"/>
              <a:defRPr lang="en-US"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Clr>
                <a:srgbClr val="010301"/>
              </a:buClr>
              <a:buFont typeface="Arial" panose="020B0604020202020204" pitchFamily="34" charset="0"/>
              <a:buChar char="•"/>
              <a:defRPr lang="en-US" sz="16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Clr>
                <a:srgbClr val="010301"/>
              </a:buClr>
              <a:buFont typeface="Arial" panose="020B0604020202020204" pitchFamily="34" charset="0"/>
              <a:buChar char="•"/>
              <a:defRPr lang="en-US" sz="160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Clr>
                <a:srgbClr val="010301"/>
              </a:buClr>
              <a:buFont typeface="Arial" panose="020B0604020202020204" pitchFamily="34" charset="0"/>
              <a:buChar char="•"/>
              <a:defRPr lang="en-IN"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spcAft>
                <a:spcPts val="600"/>
              </a:spcAft>
              <a:buNone/>
            </a:pPr>
            <a:r>
              <a:rPr lang="en-ZA" sz="2000" b="1" dirty="0" smtClean="0">
                <a:latin typeface="Arial" panose="020B0604020202020204" pitchFamily="34" charset="0"/>
                <a:cs typeface="Arial" panose="020B0604020202020204" pitchFamily="34" charset="0"/>
              </a:rPr>
              <a:t>President Rampaphosa reaffirmed his commitment to the Hydrogen Economy </a:t>
            </a:r>
            <a:r>
              <a:rPr lang="en-US" sz="2000" b="1" dirty="0" smtClean="0">
                <a:latin typeface="Arial" panose="020B0604020202020204" pitchFamily="34" charset="0"/>
                <a:cs typeface="Arial" panose="020B0604020202020204" pitchFamily="34" charset="0"/>
              </a:rPr>
              <a:t> </a:t>
            </a:r>
          </a:p>
          <a:p>
            <a:pPr marL="0" indent="0">
              <a:buNone/>
            </a:pPr>
            <a:r>
              <a:rPr lang="en-US" sz="2000" dirty="0">
                <a:latin typeface="Arial" panose="020B0604020202020204" pitchFamily="34" charset="0"/>
                <a:cs typeface="Arial" panose="020B0604020202020204" pitchFamily="34" charset="0"/>
              </a:rPr>
              <a:t>“We must increase the contribution of renewable and clean energy to our national energy mix and explore the potential of the hydrogen economy</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President </a:t>
            </a:r>
            <a:r>
              <a:rPr lang="en-US" sz="1600" dirty="0">
                <a:latin typeface="Arial" panose="020B0604020202020204" pitchFamily="34" charset="0"/>
                <a:cs typeface="Arial" panose="020B0604020202020204" pitchFamily="34" charset="0"/>
              </a:rPr>
              <a:t>Cyril Ramaphosa, </a:t>
            </a:r>
            <a:r>
              <a:rPr lang="en-US" sz="1600" dirty="0" smtClean="0">
                <a:latin typeface="Arial" panose="020B0604020202020204" pitchFamily="34" charset="0"/>
                <a:cs typeface="Arial" panose="020B0604020202020204" pitchFamily="34" charset="0"/>
              </a:rPr>
              <a:t>State of the Nation Address (SONA), </a:t>
            </a:r>
            <a:r>
              <a:rPr lang="en-US" sz="1600" dirty="0">
                <a:latin typeface="Arial" panose="020B0604020202020204" pitchFamily="34" charset="0"/>
                <a:cs typeface="Arial" panose="020B0604020202020204" pitchFamily="34" charset="0"/>
              </a:rPr>
              <a:t>20 June </a:t>
            </a:r>
            <a:r>
              <a:rPr lang="en-US" sz="1600" dirty="0" smtClean="0">
                <a:latin typeface="Arial" panose="020B0604020202020204" pitchFamily="34" charset="0"/>
                <a:cs typeface="Arial" panose="020B0604020202020204" pitchFamily="34" charset="0"/>
              </a:rPr>
              <a:t>2019</a:t>
            </a:r>
            <a:endParaRPr lang="en-US" sz="1600" dirty="0">
              <a:latin typeface="Arial" panose="020B0604020202020204" pitchFamily="34" charset="0"/>
              <a:cs typeface="Arial" panose="020B0604020202020204" pitchFamily="34" charset="0"/>
            </a:endParaRPr>
          </a:p>
        </p:txBody>
      </p:sp>
      <p:sp>
        <p:nvSpPr>
          <p:cNvPr id="16" name="Content Placeholder 3"/>
          <p:cNvSpPr txBox="1">
            <a:spLocks/>
          </p:cNvSpPr>
          <p:nvPr/>
        </p:nvSpPr>
        <p:spPr>
          <a:xfrm>
            <a:off x="170916" y="3846004"/>
            <a:ext cx="8973084" cy="2994534"/>
          </a:xfrm>
          <a:prstGeom prst="rect">
            <a:avLst/>
          </a:prstGeom>
        </p:spPr>
        <p:txBody>
          <a:bodyPr/>
          <a:lstStyle>
            <a:lvl1pPr marL="171450" indent="-171450" algn="l" defTabSz="685800" rtl="0" eaLnBrk="1" latinLnBrk="0" hangingPunct="1">
              <a:lnSpc>
                <a:spcPct val="90000"/>
              </a:lnSpc>
              <a:spcBef>
                <a:spcPts val="750"/>
              </a:spcBef>
              <a:buClr>
                <a:srgbClr val="010301"/>
              </a:buClr>
              <a:buFont typeface="Arial" panose="020B0604020202020204" pitchFamily="34" charset="0"/>
              <a:buChar char="•"/>
              <a:defRPr lang="en-US" sz="24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Clr>
                <a:srgbClr val="010301"/>
              </a:buClr>
              <a:buFont typeface="Arial" panose="020B0604020202020204" pitchFamily="34" charset="0"/>
              <a:buChar char="•"/>
              <a:defRPr lang="en-US"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Clr>
                <a:srgbClr val="010301"/>
              </a:buClr>
              <a:buFont typeface="Arial" panose="020B0604020202020204" pitchFamily="34" charset="0"/>
              <a:buChar char="•"/>
              <a:defRPr lang="en-US" sz="16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Clr>
                <a:srgbClr val="010301"/>
              </a:buClr>
              <a:buFont typeface="Arial" panose="020B0604020202020204" pitchFamily="34" charset="0"/>
              <a:buChar char="•"/>
              <a:defRPr lang="en-US" sz="160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Clr>
                <a:srgbClr val="010301"/>
              </a:buClr>
              <a:buFont typeface="Arial" panose="020B0604020202020204" pitchFamily="34" charset="0"/>
              <a:buChar char="•"/>
              <a:defRPr lang="en-IN" sz="160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spcAft>
                <a:spcPts val="600"/>
              </a:spcAft>
              <a:buNone/>
            </a:pPr>
            <a:r>
              <a:rPr lang="en-US" sz="1600" b="1" dirty="0" smtClean="0">
                <a:latin typeface="Arial" panose="020B0604020202020204" pitchFamily="34" charset="0"/>
                <a:cs typeface="Arial" panose="020B0604020202020204" pitchFamily="34" charset="0"/>
              </a:rPr>
              <a:t>Other Critical Policy Documents: </a:t>
            </a:r>
          </a:p>
          <a:p>
            <a:pPr marL="0" lvl="1" indent="230188">
              <a:spcAft>
                <a:spcPts val="600"/>
              </a:spcAft>
              <a:buFont typeface="Wingdings" panose="05000000000000000000" pitchFamily="2" charset="2"/>
              <a:buChar char="q"/>
            </a:pPr>
            <a:r>
              <a:rPr lang="en-US" sz="1400" b="1" dirty="0" smtClean="0">
                <a:latin typeface="Arial" panose="020B0604020202020204" pitchFamily="34" charset="0"/>
                <a:cs typeface="Arial" panose="020B0604020202020204" pitchFamily="34" charset="0"/>
              </a:rPr>
              <a:t>Green </a:t>
            </a:r>
            <a:r>
              <a:rPr lang="en-US" sz="1400" b="1" dirty="0">
                <a:latin typeface="Arial" panose="020B0604020202020204" pitchFamily="34" charset="0"/>
                <a:cs typeface="Arial" panose="020B0604020202020204" pitchFamily="34" charset="0"/>
              </a:rPr>
              <a:t>Transport Strategy </a:t>
            </a:r>
            <a:r>
              <a:rPr lang="en-US" sz="1400" b="1" dirty="0" smtClean="0">
                <a:latin typeface="Arial" panose="020B0604020202020204" pitchFamily="34" charset="0"/>
                <a:cs typeface="Arial" panose="020B0604020202020204" pitchFamily="34" charset="0"/>
              </a:rPr>
              <a:t>2018</a:t>
            </a:r>
          </a:p>
          <a:p>
            <a:pPr marL="0" lvl="1" indent="230188">
              <a:spcAft>
                <a:spcPts val="600"/>
              </a:spcAft>
              <a:buFont typeface="Wingdings" panose="05000000000000000000" pitchFamily="2" charset="2"/>
              <a:buChar char="q"/>
            </a:pPr>
            <a:r>
              <a:rPr lang="en-US" sz="1400" b="1" dirty="0" smtClean="0">
                <a:latin typeface="Arial" panose="020B0604020202020204" pitchFamily="34" charset="0"/>
                <a:cs typeface="Arial" panose="020B0604020202020204" pitchFamily="34" charset="0"/>
              </a:rPr>
              <a:t>National Energy Efficiency Strategy – post 2015</a:t>
            </a:r>
          </a:p>
          <a:p>
            <a:pPr marL="0" lvl="1" indent="230188">
              <a:spcAft>
                <a:spcPts val="600"/>
              </a:spcAft>
              <a:buFont typeface="Wingdings" panose="05000000000000000000" pitchFamily="2" charset="2"/>
              <a:buChar char="q"/>
            </a:pPr>
            <a:r>
              <a:rPr lang="en-US" sz="1400" b="1" dirty="0" smtClean="0">
                <a:latin typeface="Arial" panose="020B0604020202020204" pitchFamily="34" charset="0"/>
                <a:cs typeface="Arial" panose="020B0604020202020204" pitchFamily="34" charset="0"/>
              </a:rPr>
              <a:t>Household Electrification Strategy</a:t>
            </a:r>
          </a:p>
          <a:p>
            <a:pPr marL="0" lvl="1" indent="230188">
              <a:spcAft>
                <a:spcPts val="600"/>
              </a:spcAft>
              <a:buFont typeface="Wingdings" panose="05000000000000000000" pitchFamily="2" charset="2"/>
              <a:buChar char="q"/>
            </a:pPr>
            <a:r>
              <a:rPr lang="en-US" sz="1400" b="1" dirty="0" smtClean="0">
                <a:latin typeface="Arial" panose="020B0604020202020204" pitchFamily="34" charset="0"/>
                <a:cs typeface="Arial" panose="020B0604020202020204" pitchFamily="34" charset="0"/>
              </a:rPr>
              <a:t>Public Works Green Building Strategy</a:t>
            </a:r>
          </a:p>
          <a:p>
            <a:pPr marL="230188" lvl="1" indent="-230188">
              <a:spcAft>
                <a:spcPts val="600"/>
              </a:spcAft>
              <a:buFont typeface="Wingdings" panose="05000000000000000000" pitchFamily="2" charset="2"/>
              <a:buChar char="q"/>
            </a:pPr>
            <a:r>
              <a:rPr lang="en-ZA" sz="1400" b="1" dirty="0">
                <a:latin typeface="Arial" panose="020B0604020202020204" pitchFamily="34" charset="0"/>
                <a:cs typeface="Arial" panose="020B0604020202020204" pitchFamily="34" charset="0"/>
              </a:rPr>
              <a:t>The President signed into law the Carbon Tax Act No 15 of 2019, which came into effect on 1 June 2019: </a:t>
            </a:r>
            <a:r>
              <a:rPr lang="en-US" sz="1400" dirty="0">
                <a:solidFill>
                  <a:schemeClr val="accent1">
                    <a:lumMod val="50000"/>
                    <a:lumOff val="50000"/>
                  </a:schemeClr>
                </a:solidFill>
                <a:latin typeface="Arial" panose="020B0604020202020204" pitchFamily="34" charset="0"/>
                <a:cs typeface="Arial" panose="020B0604020202020204" pitchFamily="34" charset="0"/>
              </a:rPr>
              <a:t>https://www.gov.za › publication-2019-carbon-tax-act-26-may-2019</a:t>
            </a:r>
            <a:endParaRPr lang="en-ZA" sz="1400" b="1" dirty="0">
              <a:solidFill>
                <a:schemeClr val="accent1">
                  <a:lumMod val="50000"/>
                  <a:lumOff val="50000"/>
                </a:schemeClr>
              </a:solidFill>
              <a:latin typeface="Arial" panose="020B0604020202020204" pitchFamily="34" charset="0"/>
              <a:cs typeface="Arial" panose="020B0604020202020204" pitchFamily="34" charset="0"/>
            </a:endParaRPr>
          </a:p>
          <a:p>
            <a:pPr marL="230188" lvl="1" indent="-230188">
              <a:spcAft>
                <a:spcPts val="600"/>
              </a:spcAft>
              <a:buFont typeface="Wingdings" panose="05000000000000000000" pitchFamily="2" charset="2"/>
              <a:buChar char="q"/>
            </a:pPr>
            <a:r>
              <a:rPr lang="en-US" sz="1400" b="1" dirty="0">
                <a:latin typeface="Arial" panose="020B0604020202020204" pitchFamily="34" charset="0"/>
                <a:cs typeface="Arial" panose="020B0604020202020204" pitchFamily="34" charset="0"/>
              </a:rPr>
              <a:t>The Integrated Resource Plan 2019 was released on 18 October 2019</a:t>
            </a:r>
          </a:p>
          <a:p>
            <a:pPr lvl="1"/>
            <a:endParaRPr lang="en-US" sz="2000" dirty="0"/>
          </a:p>
        </p:txBody>
      </p:sp>
    </p:spTree>
    <p:extLst>
      <p:ext uri="{BB962C8B-B14F-4D97-AF65-F5344CB8AC3E}">
        <p14:creationId xmlns:p14="http://schemas.microsoft.com/office/powerpoint/2010/main" xmlns="" val="15842260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28650" y="364197"/>
            <a:ext cx="7850332" cy="456685"/>
          </a:xfrm>
        </p:spPr>
        <p:txBody>
          <a:bodyPr>
            <a:noAutofit/>
          </a:bodyPr>
          <a:lstStyle/>
          <a:p>
            <a:r>
              <a:rPr lang="en-GB" sz="2800" b="1" dirty="0" smtClean="0"/>
              <a:t>Hydrogen South Africa Value Proposition</a:t>
            </a:r>
            <a:endParaRPr lang="en-GB" sz="2800" b="1" dirty="0"/>
          </a:p>
        </p:txBody>
      </p:sp>
      <p:grpSp>
        <p:nvGrpSpPr>
          <p:cNvPr id="6" name="Group 5"/>
          <p:cNvGrpSpPr/>
          <p:nvPr/>
        </p:nvGrpSpPr>
        <p:grpSpPr>
          <a:xfrm>
            <a:off x="185810" y="1029654"/>
            <a:ext cx="3338379" cy="5626927"/>
            <a:chOff x="279114" y="1314661"/>
            <a:chExt cx="3338379" cy="5626927"/>
          </a:xfrm>
        </p:grpSpPr>
        <p:pic>
          <p:nvPicPr>
            <p:cNvPr id="7" name="Picture 7">
              <a:extLst>
                <a:ext uri="{FF2B5EF4-FFF2-40B4-BE49-F238E27FC236}">
                  <a16:creationId xmlns:a16="http://schemas.microsoft.com/office/drawing/2014/main" xmlns="" id="{0F54F93C-A42E-4C07-8093-26085BB3DFCD}"/>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922" t="8416" r="51558" b="7096"/>
            <a:stretch/>
          </p:blipFill>
          <p:spPr bwMode="auto">
            <a:xfrm>
              <a:off x="2162066" y="1937081"/>
              <a:ext cx="1374753" cy="1347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xmlns="" id="{96CC53E4-A19C-4126-8148-E0A8B97C7F67}"/>
                </a:ext>
              </a:extLst>
            </p:cNvPr>
            <p:cNvGrpSpPr/>
            <p:nvPr/>
          </p:nvGrpSpPr>
          <p:grpSpPr>
            <a:xfrm>
              <a:off x="279114" y="1873632"/>
              <a:ext cx="1862481" cy="1415907"/>
              <a:chOff x="5744196" y="1499753"/>
              <a:chExt cx="1204435" cy="1274912"/>
            </a:xfrm>
          </p:grpSpPr>
          <p:sp>
            <p:nvSpPr>
              <p:cNvPr id="12" name="TextBox 11">
                <a:extLst>
                  <a:ext uri="{FF2B5EF4-FFF2-40B4-BE49-F238E27FC236}">
                    <a16:creationId xmlns:a16="http://schemas.microsoft.com/office/drawing/2014/main" xmlns="" id="{6C4B6E82-013A-4F1F-8628-FFE4BA4CD8AB}"/>
                  </a:ext>
                </a:extLst>
              </p:cNvPr>
              <p:cNvSpPr txBox="1"/>
              <p:nvPr/>
            </p:nvSpPr>
            <p:spPr>
              <a:xfrm>
                <a:off x="6008320" y="1527083"/>
                <a:ext cx="940311" cy="1234665"/>
              </a:xfrm>
              <a:prstGeom prst="rect">
                <a:avLst/>
              </a:prstGeom>
              <a:noFill/>
            </p:spPr>
            <p:txBody>
              <a:bodyPr wrap="none" rtlCol="0">
                <a:spAutoFit/>
              </a:bodyPr>
              <a:lstStyle/>
              <a:p>
                <a:pPr defTabSz="422041" fontAlgn="auto">
                  <a:spcBef>
                    <a:spcPts val="0"/>
                  </a:spcBef>
                  <a:spcAft>
                    <a:spcPts val="0"/>
                  </a:spcAft>
                </a:pPr>
                <a:r>
                  <a:rPr lang="en-GB" sz="1662" dirty="0">
                    <a:solidFill>
                      <a:prstClr val="black"/>
                    </a:solidFill>
                    <a:cs typeface="+mn-cs"/>
                  </a:rPr>
                  <a:t>Zimbabwe</a:t>
                </a:r>
              </a:p>
              <a:p>
                <a:pPr defTabSz="422041" fontAlgn="auto">
                  <a:spcBef>
                    <a:spcPts val="0"/>
                  </a:spcBef>
                  <a:spcAft>
                    <a:spcPts val="0"/>
                  </a:spcAft>
                </a:pPr>
                <a:r>
                  <a:rPr lang="en-GB" sz="1662" dirty="0">
                    <a:solidFill>
                      <a:prstClr val="black"/>
                    </a:solidFill>
                    <a:cs typeface="+mn-cs"/>
                  </a:rPr>
                  <a:t>Finland</a:t>
                </a:r>
              </a:p>
              <a:p>
                <a:pPr defTabSz="422041" fontAlgn="auto">
                  <a:spcBef>
                    <a:spcPts val="0"/>
                  </a:spcBef>
                  <a:spcAft>
                    <a:spcPts val="0"/>
                  </a:spcAft>
                </a:pPr>
                <a:r>
                  <a:rPr lang="en-GB" sz="1662" dirty="0">
                    <a:solidFill>
                      <a:prstClr val="black"/>
                    </a:solidFill>
                    <a:cs typeface="+mn-cs"/>
                  </a:rPr>
                  <a:t>Russia</a:t>
                </a:r>
              </a:p>
              <a:p>
                <a:pPr defTabSz="422041" fontAlgn="auto">
                  <a:spcBef>
                    <a:spcPts val="0"/>
                  </a:spcBef>
                  <a:spcAft>
                    <a:spcPts val="0"/>
                  </a:spcAft>
                </a:pPr>
                <a:r>
                  <a:rPr lang="en-GB" sz="1662" dirty="0">
                    <a:solidFill>
                      <a:prstClr val="black"/>
                    </a:solidFill>
                    <a:cs typeface="+mn-cs"/>
                  </a:rPr>
                  <a:t>North America</a:t>
                </a:r>
              </a:p>
              <a:p>
                <a:pPr defTabSz="422041" fontAlgn="auto">
                  <a:spcBef>
                    <a:spcPts val="0"/>
                  </a:spcBef>
                  <a:spcAft>
                    <a:spcPts val="0"/>
                  </a:spcAft>
                </a:pPr>
                <a:r>
                  <a:rPr lang="en-GB" sz="1662" dirty="0">
                    <a:solidFill>
                      <a:prstClr val="black"/>
                    </a:solidFill>
                    <a:cs typeface="+mn-cs"/>
                  </a:rPr>
                  <a:t>South Africa</a:t>
                </a:r>
              </a:p>
            </p:txBody>
          </p:sp>
          <p:sp>
            <p:nvSpPr>
              <p:cNvPr id="17" name="Rectangle 16">
                <a:extLst>
                  <a:ext uri="{FF2B5EF4-FFF2-40B4-BE49-F238E27FC236}">
                    <a16:creationId xmlns:a16="http://schemas.microsoft.com/office/drawing/2014/main" xmlns="" id="{A29DDA70-E429-457B-83B0-43CE62E069EB}"/>
                  </a:ext>
                </a:extLst>
              </p:cNvPr>
              <p:cNvSpPr/>
              <p:nvPr/>
            </p:nvSpPr>
            <p:spPr bwMode="auto">
              <a:xfrm>
                <a:off x="5744198" y="1499753"/>
                <a:ext cx="218098" cy="224448"/>
              </a:xfrm>
              <a:prstGeom prst="rect">
                <a:avLst/>
              </a:prstGeom>
              <a:solidFill>
                <a:srgbClr val="FE9900"/>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a:spcBef>
                    <a:spcPct val="50000"/>
                  </a:spcBef>
                </a:pPr>
                <a:endParaRPr lang="en-GB" sz="2215" dirty="0">
                  <a:solidFill>
                    <a:prstClr val="black"/>
                  </a:solidFill>
                  <a:latin typeface="Arial" charset="0"/>
                  <a:cs typeface="+mn-cs"/>
                </a:endParaRPr>
              </a:p>
            </p:txBody>
          </p:sp>
          <p:sp>
            <p:nvSpPr>
              <p:cNvPr id="18" name="Rectangle 17">
                <a:extLst>
                  <a:ext uri="{FF2B5EF4-FFF2-40B4-BE49-F238E27FC236}">
                    <a16:creationId xmlns:a16="http://schemas.microsoft.com/office/drawing/2014/main" xmlns="" id="{13BE8FD0-4B89-4F59-9C6A-91556F157956}"/>
                  </a:ext>
                </a:extLst>
              </p:cNvPr>
              <p:cNvSpPr/>
              <p:nvPr/>
            </p:nvSpPr>
            <p:spPr bwMode="auto">
              <a:xfrm>
                <a:off x="5744198" y="1755187"/>
                <a:ext cx="218098" cy="224448"/>
              </a:xfrm>
              <a:prstGeom prst="rect">
                <a:avLst/>
              </a:prstGeom>
              <a:solidFill>
                <a:srgbClr val="9ACC03"/>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a:spcBef>
                    <a:spcPct val="50000"/>
                  </a:spcBef>
                </a:pPr>
                <a:endParaRPr lang="en-GB" sz="2215" dirty="0">
                  <a:solidFill>
                    <a:prstClr val="black"/>
                  </a:solidFill>
                  <a:latin typeface="Arial" charset="0"/>
                  <a:cs typeface="+mn-cs"/>
                </a:endParaRPr>
              </a:p>
            </p:txBody>
          </p:sp>
          <p:sp>
            <p:nvSpPr>
              <p:cNvPr id="19" name="Rectangle 18">
                <a:extLst>
                  <a:ext uri="{FF2B5EF4-FFF2-40B4-BE49-F238E27FC236}">
                    <a16:creationId xmlns:a16="http://schemas.microsoft.com/office/drawing/2014/main" xmlns="" id="{FA2D0EA7-0281-4097-8C91-27FFC3B17B1D}"/>
                  </a:ext>
                </a:extLst>
              </p:cNvPr>
              <p:cNvSpPr/>
              <p:nvPr/>
            </p:nvSpPr>
            <p:spPr bwMode="auto">
              <a:xfrm>
                <a:off x="5744196" y="2009588"/>
                <a:ext cx="218098" cy="224448"/>
              </a:xfrm>
              <a:prstGeom prst="rect">
                <a:avLst/>
              </a:prstGeom>
              <a:solidFill>
                <a:srgbClr val="339968"/>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a:spcBef>
                    <a:spcPct val="50000"/>
                  </a:spcBef>
                </a:pPr>
                <a:endParaRPr lang="en-GB" sz="2215" dirty="0">
                  <a:solidFill>
                    <a:prstClr val="black"/>
                  </a:solidFill>
                  <a:latin typeface="Arial" charset="0"/>
                  <a:cs typeface="+mn-cs"/>
                </a:endParaRPr>
              </a:p>
            </p:txBody>
          </p:sp>
          <p:sp>
            <p:nvSpPr>
              <p:cNvPr id="20" name="Rectangle 19">
                <a:extLst>
                  <a:ext uri="{FF2B5EF4-FFF2-40B4-BE49-F238E27FC236}">
                    <a16:creationId xmlns:a16="http://schemas.microsoft.com/office/drawing/2014/main" xmlns="" id="{A0213078-6DDF-4CD8-A3F4-3D30E0BD5B5D}"/>
                  </a:ext>
                </a:extLst>
              </p:cNvPr>
              <p:cNvSpPr/>
              <p:nvPr/>
            </p:nvSpPr>
            <p:spPr bwMode="auto">
              <a:xfrm>
                <a:off x="5744198" y="2275830"/>
                <a:ext cx="218098" cy="224448"/>
              </a:xfrm>
              <a:prstGeom prst="rect">
                <a:avLst/>
              </a:prstGeom>
              <a:solidFill>
                <a:srgbClr val="31CDCC"/>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a:spcBef>
                    <a:spcPct val="50000"/>
                  </a:spcBef>
                </a:pPr>
                <a:endParaRPr lang="en-GB" sz="2215" dirty="0">
                  <a:solidFill>
                    <a:prstClr val="black"/>
                  </a:solidFill>
                  <a:latin typeface="Arial" charset="0"/>
                  <a:cs typeface="+mn-cs"/>
                </a:endParaRPr>
              </a:p>
            </p:txBody>
          </p:sp>
          <p:sp>
            <p:nvSpPr>
              <p:cNvPr id="21" name="Rectangle 20">
                <a:extLst>
                  <a:ext uri="{FF2B5EF4-FFF2-40B4-BE49-F238E27FC236}">
                    <a16:creationId xmlns:a16="http://schemas.microsoft.com/office/drawing/2014/main" xmlns="" id="{3DA95BD5-D2DA-4B4C-9D97-36225218794C}"/>
                  </a:ext>
                </a:extLst>
              </p:cNvPr>
              <p:cNvSpPr/>
              <p:nvPr/>
            </p:nvSpPr>
            <p:spPr bwMode="auto">
              <a:xfrm>
                <a:off x="5744196" y="2550217"/>
                <a:ext cx="218098" cy="224448"/>
              </a:xfrm>
              <a:prstGeom prst="rect">
                <a:avLst/>
              </a:prstGeom>
              <a:solidFill>
                <a:srgbClr val="FE0002"/>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a:spcBef>
                    <a:spcPct val="50000"/>
                  </a:spcBef>
                </a:pPr>
                <a:endParaRPr lang="en-GB" sz="2215" dirty="0">
                  <a:solidFill>
                    <a:prstClr val="black"/>
                  </a:solidFill>
                  <a:latin typeface="Arial" charset="0"/>
                  <a:cs typeface="+mn-cs"/>
                </a:endParaRPr>
              </a:p>
            </p:txBody>
          </p:sp>
        </p:grpSp>
        <p:sp>
          <p:nvSpPr>
            <p:cNvPr id="9" name="TextBox 8">
              <a:extLst>
                <a:ext uri="{FF2B5EF4-FFF2-40B4-BE49-F238E27FC236}">
                  <a16:creationId xmlns:a16="http://schemas.microsoft.com/office/drawing/2014/main" xmlns="" id="{FA1A9386-CE92-43AC-A0DE-DAA24E3DDA62}"/>
                </a:ext>
              </a:extLst>
            </p:cNvPr>
            <p:cNvSpPr txBox="1"/>
            <p:nvPr/>
          </p:nvSpPr>
          <p:spPr>
            <a:xfrm>
              <a:off x="583105" y="1314661"/>
              <a:ext cx="3034388" cy="400110"/>
            </a:xfrm>
            <a:prstGeom prst="rect">
              <a:avLst/>
            </a:prstGeom>
            <a:noFill/>
          </p:spPr>
          <p:txBody>
            <a:bodyPr wrap="square" rtlCol="0">
              <a:spAutoFit/>
            </a:bodyPr>
            <a:lstStyle/>
            <a:p>
              <a:pPr defTabSz="422041" fontAlgn="auto">
                <a:spcBef>
                  <a:spcPts val="0"/>
                </a:spcBef>
                <a:spcAft>
                  <a:spcPts val="0"/>
                </a:spcAft>
              </a:pPr>
              <a:r>
                <a:rPr lang="en-ZA" b="1" dirty="0">
                  <a:solidFill>
                    <a:prstClr val="black"/>
                  </a:solidFill>
                  <a:latin typeface="Calibri"/>
                  <a:cs typeface="+mn-cs"/>
                </a:rPr>
                <a:t>World Platinum Reserves</a:t>
              </a:r>
              <a:endParaRPr lang="en-GB" b="1" dirty="0">
                <a:solidFill>
                  <a:prstClr val="black"/>
                </a:solidFill>
                <a:latin typeface="Calibri"/>
                <a:cs typeface="+mn-cs"/>
              </a:endParaRPr>
            </a:p>
          </p:txBody>
        </p:sp>
        <p:sp>
          <p:nvSpPr>
            <p:cNvPr id="10" name="Rounded Rectangle 43">
              <a:extLst>
                <a:ext uri="{FF2B5EF4-FFF2-40B4-BE49-F238E27FC236}">
                  <a16:creationId xmlns:a16="http://schemas.microsoft.com/office/drawing/2014/main" xmlns="" id="{2F56B19B-4E92-4751-B8E2-6552F07F95B5}"/>
                </a:ext>
              </a:extLst>
            </p:cNvPr>
            <p:cNvSpPr/>
            <p:nvPr/>
          </p:nvSpPr>
          <p:spPr>
            <a:xfrm>
              <a:off x="486526" y="5917122"/>
              <a:ext cx="2832726" cy="1024466"/>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r>
                <a:rPr lang="en-ZA" sz="1800" b="1" dirty="0">
                  <a:solidFill>
                    <a:schemeClr val="tx1"/>
                  </a:solidFill>
                  <a:latin typeface="Calibri"/>
                </a:rPr>
                <a:t>South Africa possesses 75% of  global Pt reserves</a:t>
              </a:r>
              <a:endParaRPr lang="en-GB" sz="1800" b="1" dirty="0">
                <a:solidFill>
                  <a:schemeClr val="tx1"/>
                </a:solidFill>
                <a:latin typeface="Calibri"/>
              </a:endParaRPr>
            </a:p>
          </p:txBody>
        </p:sp>
        <p:pic>
          <p:nvPicPr>
            <p:cNvPr id="11" name="Picture 10">
              <a:extLst>
                <a:ext uri="{FF2B5EF4-FFF2-40B4-BE49-F238E27FC236}">
                  <a16:creationId xmlns:a16="http://schemas.microsoft.com/office/drawing/2014/main" xmlns="" id="{D499D9E7-52D1-4BC6-A280-B093E913BABC}"/>
                </a:ext>
              </a:extLst>
            </p:cNvPr>
            <p:cNvPicPr>
              <a:picLocks noChangeAspect="1"/>
            </p:cNvPicPr>
            <p:nvPr/>
          </p:nvPicPr>
          <p:blipFill>
            <a:blip r:embed="rId4"/>
            <a:stretch>
              <a:fillRect/>
            </a:stretch>
          </p:blipFill>
          <p:spPr>
            <a:xfrm>
              <a:off x="377850" y="3408746"/>
              <a:ext cx="3146339" cy="2374823"/>
            </a:xfrm>
            <a:prstGeom prst="rect">
              <a:avLst/>
            </a:prstGeom>
          </p:spPr>
        </p:pic>
      </p:grpSp>
      <p:grpSp>
        <p:nvGrpSpPr>
          <p:cNvPr id="43" name="Group 42"/>
          <p:cNvGrpSpPr/>
          <p:nvPr/>
        </p:nvGrpSpPr>
        <p:grpSpPr>
          <a:xfrm>
            <a:off x="3708803" y="1171615"/>
            <a:ext cx="5126439" cy="5420815"/>
            <a:chOff x="3851306" y="1198865"/>
            <a:chExt cx="6085550" cy="5822126"/>
          </a:xfrm>
        </p:grpSpPr>
        <p:sp>
          <p:nvSpPr>
            <p:cNvPr id="44" name="Rounded Rectangle 42">
              <a:extLst>
                <a:ext uri="{FF2B5EF4-FFF2-40B4-BE49-F238E27FC236}">
                  <a16:creationId xmlns:a16="http://schemas.microsoft.com/office/drawing/2014/main" xmlns="" id="{EDB4CE87-B893-4C52-8DD9-75E668198BB3}"/>
                </a:ext>
              </a:extLst>
            </p:cNvPr>
            <p:cNvSpPr/>
            <p:nvPr/>
          </p:nvSpPr>
          <p:spPr>
            <a:xfrm>
              <a:off x="3851306" y="1198865"/>
              <a:ext cx="6085550" cy="5822126"/>
            </a:xfrm>
            <a:prstGeom prst="roundRect">
              <a:avLst/>
            </a:prstGeom>
            <a:solidFill>
              <a:schemeClr val="bg1">
                <a:lumMod val="95000"/>
              </a:schemeClr>
            </a:solidFill>
            <a:ln w="19050">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lIns="84398" tIns="42199" rIns="84398" bIns="42199" anchor="ctr"/>
            <a:lstStyle/>
            <a:p>
              <a:pPr algn="ctr" defTabSz="422041" fontAlgn="auto">
                <a:spcBef>
                  <a:spcPts val="0"/>
                </a:spcBef>
                <a:spcAft>
                  <a:spcPts val="0"/>
                </a:spcAft>
                <a:defRPr/>
              </a:pPr>
              <a:endParaRPr lang="en-ZA" dirty="0">
                <a:solidFill>
                  <a:prstClr val="black"/>
                </a:solidFill>
                <a:latin typeface="Calibri"/>
              </a:endParaRPr>
            </a:p>
          </p:txBody>
        </p:sp>
        <p:grpSp>
          <p:nvGrpSpPr>
            <p:cNvPr id="45" name="Group 44">
              <a:extLst>
                <a:ext uri="{FF2B5EF4-FFF2-40B4-BE49-F238E27FC236}">
                  <a16:creationId xmlns:a16="http://schemas.microsoft.com/office/drawing/2014/main" xmlns="" id="{B900CDF5-B28E-4927-AD9B-A7C48872C51A}"/>
                </a:ext>
              </a:extLst>
            </p:cNvPr>
            <p:cNvGrpSpPr/>
            <p:nvPr/>
          </p:nvGrpSpPr>
          <p:grpSpPr>
            <a:xfrm>
              <a:off x="4085375" y="2525752"/>
              <a:ext cx="1350107" cy="4392489"/>
              <a:chOff x="3464783" y="2150131"/>
              <a:chExt cx="1350107" cy="4392489"/>
            </a:xfrm>
          </p:grpSpPr>
          <p:sp>
            <p:nvSpPr>
              <p:cNvPr id="57" name="Rectangle 56">
                <a:extLst>
                  <a:ext uri="{FF2B5EF4-FFF2-40B4-BE49-F238E27FC236}">
                    <a16:creationId xmlns:a16="http://schemas.microsoft.com/office/drawing/2014/main" xmlns="" id="{7822D4E7-A952-42D5-B745-098194D4FE78}"/>
                  </a:ext>
                </a:extLst>
              </p:cNvPr>
              <p:cNvSpPr/>
              <p:nvPr/>
            </p:nvSpPr>
            <p:spPr>
              <a:xfrm>
                <a:off x="3600906" y="5388103"/>
                <a:ext cx="1213984" cy="21841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1630" tIns="11630" rIns="11630" bIns="11630" spcCol="1270" anchor="ctr"/>
              <a:lstStyle/>
              <a:p>
                <a:pPr algn="ctr" defTabSz="422041" fontAlgn="auto">
                  <a:spcBef>
                    <a:spcPts val="0"/>
                  </a:spcBef>
                  <a:spcAft>
                    <a:spcPts val="0"/>
                  </a:spcAft>
                  <a:defRPr/>
                </a:pPr>
                <a:r>
                  <a:rPr lang="en-ZA" sz="1385" b="1" dirty="0">
                    <a:solidFill>
                      <a:prstClr val="black"/>
                    </a:solidFill>
                    <a:latin typeface="Arial" panose="020B0604020202020204" pitchFamily="34" charset="0"/>
                    <a:cs typeface="Arial" panose="020B0604020202020204" pitchFamily="34" charset="0"/>
                  </a:rPr>
                  <a:t>CATALYST</a:t>
                </a:r>
              </a:p>
            </p:txBody>
          </p:sp>
          <p:sp>
            <p:nvSpPr>
              <p:cNvPr id="58" name="Oval 57">
                <a:extLst>
                  <a:ext uri="{FF2B5EF4-FFF2-40B4-BE49-F238E27FC236}">
                    <a16:creationId xmlns:a16="http://schemas.microsoft.com/office/drawing/2014/main" xmlns="" id="{27498335-1A6F-4B6B-97C9-99DE0C03E7FD}"/>
                  </a:ext>
                </a:extLst>
              </p:cNvPr>
              <p:cNvSpPr/>
              <p:nvPr/>
            </p:nvSpPr>
            <p:spPr>
              <a:xfrm>
                <a:off x="3496091" y="4022339"/>
                <a:ext cx="1318799" cy="1311343"/>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9" name="Oval 58">
                <a:extLst>
                  <a:ext uri="{FF2B5EF4-FFF2-40B4-BE49-F238E27FC236}">
                    <a16:creationId xmlns:a16="http://schemas.microsoft.com/office/drawing/2014/main" xmlns="" id="{E4D4C10A-5B9A-4250-90CF-4B8C152BEF64}"/>
                  </a:ext>
                </a:extLst>
              </p:cNvPr>
              <p:cNvSpPr>
                <a:spLocks noChangeAspect="1"/>
              </p:cNvSpPr>
              <p:nvPr/>
            </p:nvSpPr>
            <p:spPr>
              <a:xfrm>
                <a:off x="3464783" y="2422963"/>
                <a:ext cx="1311346" cy="1311344"/>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0" name="Rectangle 59">
                <a:extLst>
                  <a:ext uri="{FF2B5EF4-FFF2-40B4-BE49-F238E27FC236}">
                    <a16:creationId xmlns:a16="http://schemas.microsoft.com/office/drawing/2014/main" xmlns="" id="{C7724918-4A6F-43FC-A48B-7E6A9719C53F}"/>
                  </a:ext>
                </a:extLst>
              </p:cNvPr>
              <p:cNvSpPr/>
              <p:nvPr/>
            </p:nvSpPr>
            <p:spPr>
              <a:xfrm>
                <a:off x="3623624" y="3734307"/>
                <a:ext cx="1059473" cy="259373"/>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1630" tIns="11630" rIns="11630" bIns="11630" spcCol="1270" anchor="ctr"/>
              <a:lstStyle/>
              <a:p>
                <a:pPr algn="ctr" defTabSz="422041" fontAlgn="auto">
                  <a:spcBef>
                    <a:spcPts val="0"/>
                  </a:spcBef>
                  <a:spcAft>
                    <a:spcPts val="0"/>
                  </a:spcAft>
                  <a:defRPr/>
                </a:pPr>
                <a:r>
                  <a:rPr lang="en-ZA" sz="1385" b="1" dirty="0">
                    <a:solidFill>
                      <a:prstClr val="black"/>
                    </a:solidFill>
                    <a:latin typeface="Arial" panose="020B0604020202020204" pitchFamily="34" charset="0"/>
                    <a:cs typeface="Arial" panose="020B0604020202020204" pitchFamily="34" charset="0"/>
                  </a:rPr>
                  <a:t>MEA</a:t>
                </a:r>
              </a:p>
            </p:txBody>
          </p:sp>
          <p:sp>
            <p:nvSpPr>
              <p:cNvPr id="61" name="Rectangle 60">
                <a:extLst>
                  <a:ext uri="{FF2B5EF4-FFF2-40B4-BE49-F238E27FC236}">
                    <a16:creationId xmlns:a16="http://schemas.microsoft.com/office/drawing/2014/main" xmlns="" id="{27ECD399-007F-4735-A2AB-C002155C811F}"/>
                  </a:ext>
                </a:extLst>
              </p:cNvPr>
              <p:cNvSpPr/>
              <p:nvPr/>
            </p:nvSpPr>
            <p:spPr>
              <a:xfrm>
                <a:off x="3623623" y="2150131"/>
                <a:ext cx="1059474" cy="259374"/>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1630" tIns="11630" rIns="11630" bIns="11630" spcCol="1270" anchor="ctr"/>
              <a:lstStyle/>
              <a:p>
                <a:pPr algn="ctr" defTabSz="422041" fontAlgn="auto">
                  <a:spcBef>
                    <a:spcPts val="0"/>
                  </a:spcBef>
                  <a:spcAft>
                    <a:spcPts val="0"/>
                  </a:spcAft>
                  <a:defRPr/>
                </a:pPr>
                <a:r>
                  <a:rPr lang="en-ZA" sz="1385" b="1" dirty="0">
                    <a:solidFill>
                      <a:prstClr val="black"/>
                    </a:solidFill>
                    <a:latin typeface="Arial" panose="020B0604020202020204" pitchFamily="34" charset="0"/>
                    <a:cs typeface="Arial" panose="020B0604020202020204" pitchFamily="34" charset="0"/>
                  </a:rPr>
                  <a:t>STACK </a:t>
                </a:r>
              </a:p>
            </p:txBody>
          </p:sp>
          <p:pic>
            <p:nvPicPr>
              <p:cNvPr id="62" name="Picture 3">
                <a:extLst>
                  <a:ext uri="{FF2B5EF4-FFF2-40B4-BE49-F238E27FC236}">
                    <a16:creationId xmlns:a16="http://schemas.microsoft.com/office/drawing/2014/main" xmlns="" id="{5DDD0395-C32A-4A37-AC29-1DC29969AA2E}"/>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745854" y="5628650"/>
                <a:ext cx="937243" cy="6154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 name="Rectangle 62">
                <a:extLst>
                  <a:ext uri="{FF2B5EF4-FFF2-40B4-BE49-F238E27FC236}">
                    <a16:creationId xmlns:a16="http://schemas.microsoft.com/office/drawing/2014/main" xmlns="" id="{DB208108-8ACB-4444-A6EC-E773FA41A0FC}"/>
                  </a:ext>
                </a:extLst>
              </p:cNvPr>
              <p:cNvSpPr/>
              <p:nvPr/>
            </p:nvSpPr>
            <p:spPr>
              <a:xfrm>
                <a:off x="3660845" y="6283247"/>
                <a:ext cx="1059473" cy="259373"/>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1630" tIns="11630" rIns="11630" bIns="11630" spcCol="1270" anchor="ctr"/>
              <a:lstStyle/>
              <a:p>
                <a:pPr algn="ctr" defTabSz="422041" fontAlgn="auto">
                  <a:spcBef>
                    <a:spcPts val="0"/>
                  </a:spcBef>
                  <a:spcAft>
                    <a:spcPts val="0"/>
                  </a:spcAft>
                  <a:defRPr/>
                </a:pPr>
                <a:r>
                  <a:rPr lang="en-ZA" sz="1385" b="1" dirty="0">
                    <a:solidFill>
                      <a:prstClr val="black"/>
                    </a:solidFill>
                    <a:latin typeface="Arial" panose="020B0604020202020204" pitchFamily="34" charset="0"/>
                    <a:cs typeface="Arial" panose="020B0604020202020204" pitchFamily="34" charset="0"/>
                  </a:rPr>
                  <a:t>Pt</a:t>
                </a:r>
              </a:p>
            </p:txBody>
          </p:sp>
        </p:grpSp>
        <p:sp>
          <p:nvSpPr>
            <p:cNvPr id="46" name="Right Arrow 39">
              <a:extLst>
                <a:ext uri="{FF2B5EF4-FFF2-40B4-BE49-F238E27FC236}">
                  <a16:creationId xmlns:a16="http://schemas.microsoft.com/office/drawing/2014/main" xmlns="" id="{881599BF-18F6-446D-8EB3-B6887B8471C2}"/>
                </a:ext>
              </a:extLst>
            </p:cNvPr>
            <p:cNvSpPr/>
            <p:nvPr/>
          </p:nvSpPr>
          <p:spPr>
            <a:xfrm>
              <a:off x="7451706" y="5587862"/>
              <a:ext cx="2077985" cy="919620"/>
            </a:xfrm>
            <a:prstGeom prst="rightArrow">
              <a:avLst/>
            </a:prstGeom>
            <a:solidFill>
              <a:schemeClr val="bg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r>
                <a:rPr lang="en-US" b="1" dirty="0">
                  <a:solidFill>
                    <a:schemeClr val="bg1"/>
                  </a:solidFill>
                  <a:latin typeface="Calibri"/>
                </a:rPr>
                <a:t>Export  $958/ounce</a:t>
              </a:r>
              <a:endParaRPr lang="en-GB" b="1" dirty="0">
                <a:solidFill>
                  <a:schemeClr val="bg1"/>
                </a:solidFill>
                <a:latin typeface="Calibri"/>
              </a:endParaRPr>
            </a:p>
          </p:txBody>
        </p:sp>
        <p:sp>
          <p:nvSpPr>
            <p:cNvPr id="47" name="Right Arrow 40">
              <a:extLst>
                <a:ext uri="{FF2B5EF4-FFF2-40B4-BE49-F238E27FC236}">
                  <a16:creationId xmlns:a16="http://schemas.microsoft.com/office/drawing/2014/main" xmlns="" id="{21978DC6-6CAE-4426-82F5-BB855C41B6D0}"/>
                </a:ext>
              </a:extLst>
            </p:cNvPr>
            <p:cNvSpPr/>
            <p:nvPr/>
          </p:nvSpPr>
          <p:spPr>
            <a:xfrm>
              <a:off x="7451706" y="4253945"/>
              <a:ext cx="2156542" cy="84914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r>
                <a:rPr lang="en-US" b="1" dirty="0">
                  <a:solidFill>
                    <a:schemeClr val="bg1"/>
                  </a:solidFill>
                  <a:latin typeface="Calibri"/>
                </a:rPr>
                <a:t>$ 2 170/ounce</a:t>
              </a:r>
              <a:endParaRPr lang="en-GB" b="1" dirty="0">
                <a:solidFill>
                  <a:schemeClr val="bg1"/>
                </a:solidFill>
                <a:latin typeface="Calibri"/>
              </a:endParaRPr>
            </a:p>
          </p:txBody>
        </p:sp>
        <p:sp>
          <p:nvSpPr>
            <p:cNvPr id="48" name="Right Arrow 41">
              <a:extLst>
                <a:ext uri="{FF2B5EF4-FFF2-40B4-BE49-F238E27FC236}">
                  <a16:creationId xmlns:a16="http://schemas.microsoft.com/office/drawing/2014/main" xmlns="" id="{20987A3A-1EF6-4745-85EB-385C44616C80}"/>
                </a:ext>
              </a:extLst>
            </p:cNvPr>
            <p:cNvSpPr/>
            <p:nvPr/>
          </p:nvSpPr>
          <p:spPr>
            <a:xfrm>
              <a:off x="7451706" y="2741777"/>
              <a:ext cx="2156541" cy="85535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r>
                <a:rPr lang="en-US" b="1" dirty="0">
                  <a:solidFill>
                    <a:schemeClr val="bg1"/>
                  </a:solidFill>
                  <a:latin typeface="Calibri"/>
                </a:rPr>
                <a:t>$ 9 500/ounce</a:t>
              </a:r>
              <a:endParaRPr lang="en-GB" b="1" dirty="0">
                <a:solidFill>
                  <a:schemeClr val="bg1"/>
                </a:solidFill>
                <a:latin typeface="Calibri"/>
              </a:endParaRPr>
            </a:p>
          </p:txBody>
        </p:sp>
        <p:sp>
          <p:nvSpPr>
            <p:cNvPr id="49" name="Right Arrow 44">
              <a:extLst>
                <a:ext uri="{FF2B5EF4-FFF2-40B4-BE49-F238E27FC236}">
                  <a16:creationId xmlns:a16="http://schemas.microsoft.com/office/drawing/2014/main" xmlns="" id="{30BBC671-B76B-4919-A285-AD0D3865A67D}"/>
                </a:ext>
              </a:extLst>
            </p:cNvPr>
            <p:cNvSpPr/>
            <p:nvPr/>
          </p:nvSpPr>
          <p:spPr>
            <a:xfrm>
              <a:off x="7451708" y="1373625"/>
              <a:ext cx="2156540" cy="85535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defTabSz="422041" fontAlgn="auto">
                <a:spcBef>
                  <a:spcPts val="0"/>
                </a:spcBef>
                <a:spcAft>
                  <a:spcPts val="0"/>
                </a:spcAft>
              </a:pPr>
              <a:r>
                <a:rPr lang="en-US" b="1" dirty="0">
                  <a:solidFill>
                    <a:schemeClr val="bg1"/>
                  </a:solidFill>
                  <a:latin typeface="Calibri"/>
                </a:rPr>
                <a:t>$ 14 400/ounce</a:t>
              </a:r>
              <a:endParaRPr lang="en-GB" b="1" dirty="0">
                <a:solidFill>
                  <a:schemeClr val="bg1"/>
                </a:solidFill>
                <a:latin typeface="Calibri"/>
              </a:endParaRPr>
            </a:p>
          </p:txBody>
        </p:sp>
        <p:sp>
          <p:nvSpPr>
            <p:cNvPr id="50" name="Rectangle 49">
              <a:extLst>
                <a:ext uri="{FF2B5EF4-FFF2-40B4-BE49-F238E27FC236}">
                  <a16:creationId xmlns:a16="http://schemas.microsoft.com/office/drawing/2014/main" xmlns="" id="{9EF95912-83B9-4FAE-B887-EF9F1883B477}"/>
                </a:ext>
              </a:extLst>
            </p:cNvPr>
            <p:cNvSpPr/>
            <p:nvPr/>
          </p:nvSpPr>
          <p:spPr>
            <a:xfrm rot="16200000">
              <a:off x="4018140" y="3751633"/>
              <a:ext cx="3886005" cy="475257"/>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1630" tIns="11630" rIns="11630" bIns="11630" spcCol="1270" anchor="ctr"/>
            <a:lstStyle/>
            <a:p>
              <a:pPr algn="ctr" defTabSz="422041" fontAlgn="auto">
                <a:spcBef>
                  <a:spcPts val="0"/>
                </a:spcBef>
                <a:spcAft>
                  <a:spcPts val="0"/>
                </a:spcAft>
                <a:defRPr/>
              </a:pPr>
              <a:r>
                <a:rPr lang="en-ZA" b="1" dirty="0">
                  <a:solidFill>
                    <a:prstClr val="black"/>
                  </a:solidFill>
                  <a:latin typeface="Arial" panose="020B0604020202020204" pitchFamily="34" charset="0"/>
                  <a:cs typeface="Arial" panose="020B0604020202020204" pitchFamily="34" charset="0"/>
                </a:rPr>
                <a:t>BENEFICIATION VALUE CHAIN</a:t>
              </a:r>
            </a:p>
          </p:txBody>
        </p:sp>
        <p:pic>
          <p:nvPicPr>
            <p:cNvPr id="51" name="Picture 50">
              <a:extLst>
                <a:ext uri="{FF2B5EF4-FFF2-40B4-BE49-F238E27FC236}">
                  <a16:creationId xmlns:a16="http://schemas.microsoft.com/office/drawing/2014/main" xmlns="" id="{2DAB0F05-353F-4912-9CF5-B2EA53C75DC1}"/>
                </a:ext>
              </a:extLst>
            </p:cNvPr>
            <p:cNvPicPr>
              <a:picLocks noChangeAspect="1"/>
            </p:cNvPicPr>
            <p:nvPr/>
          </p:nvPicPr>
          <p:blipFill>
            <a:blip r:embed="rId8"/>
            <a:stretch>
              <a:fillRect/>
            </a:stretch>
          </p:blipFill>
          <p:spPr>
            <a:xfrm rot="10800000">
              <a:off x="6390139" y="5350548"/>
              <a:ext cx="600720" cy="919620"/>
            </a:xfrm>
            <a:prstGeom prst="rect">
              <a:avLst/>
            </a:prstGeom>
          </p:spPr>
        </p:pic>
        <p:pic>
          <p:nvPicPr>
            <p:cNvPr id="52" name="Picture 51">
              <a:extLst>
                <a:ext uri="{FF2B5EF4-FFF2-40B4-BE49-F238E27FC236}">
                  <a16:creationId xmlns:a16="http://schemas.microsoft.com/office/drawing/2014/main" xmlns="" id="{54DB5E55-A7DA-4D5C-A51E-AFC53F3C7EDD}"/>
                </a:ext>
              </a:extLst>
            </p:cNvPr>
            <p:cNvPicPr>
              <a:picLocks noChangeAspect="1"/>
            </p:cNvPicPr>
            <p:nvPr/>
          </p:nvPicPr>
          <p:blipFill>
            <a:blip r:embed="rId8"/>
            <a:stretch>
              <a:fillRect/>
            </a:stretch>
          </p:blipFill>
          <p:spPr>
            <a:xfrm rot="10800000">
              <a:off x="6390139" y="4409700"/>
              <a:ext cx="600720" cy="919620"/>
            </a:xfrm>
            <a:prstGeom prst="rect">
              <a:avLst/>
            </a:prstGeom>
          </p:spPr>
        </p:pic>
        <p:pic>
          <p:nvPicPr>
            <p:cNvPr id="53" name="Picture 52">
              <a:extLst>
                <a:ext uri="{FF2B5EF4-FFF2-40B4-BE49-F238E27FC236}">
                  <a16:creationId xmlns:a16="http://schemas.microsoft.com/office/drawing/2014/main" xmlns="" id="{08728928-5CA2-4F8D-B5EE-DEC1F86538A9}"/>
                </a:ext>
              </a:extLst>
            </p:cNvPr>
            <p:cNvPicPr>
              <a:picLocks noChangeAspect="1"/>
            </p:cNvPicPr>
            <p:nvPr/>
          </p:nvPicPr>
          <p:blipFill>
            <a:blip r:embed="rId8"/>
            <a:stretch>
              <a:fillRect/>
            </a:stretch>
          </p:blipFill>
          <p:spPr>
            <a:xfrm rot="10800000">
              <a:off x="6390139" y="3534339"/>
              <a:ext cx="600720" cy="919620"/>
            </a:xfrm>
            <a:prstGeom prst="rect">
              <a:avLst/>
            </a:prstGeom>
          </p:spPr>
        </p:pic>
        <p:pic>
          <p:nvPicPr>
            <p:cNvPr id="54" name="Picture 53">
              <a:extLst>
                <a:ext uri="{FF2B5EF4-FFF2-40B4-BE49-F238E27FC236}">
                  <a16:creationId xmlns:a16="http://schemas.microsoft.com/office/drawing/2014/main" xmlns="" id="{97199FFB-AF4C-4F73-B65F-FA37789AED49}"/>
                </a:ext>
              </a:extLst>
            </p:cNvPr>
            <p:cNvPicPr>
              <a:picLocks noChangeAspect="1"/>
            </p:cNvPicPr>
            <p:nvPr/>
          </p:nvPicPr>
          <p:blipFill>
            <a:blip r:embed="rId8"/>
            <a:stretch>
              <a:fillRect/>
            </a:stretch>
          </p:blipFill>
          <p:spPr>
            <a:xfrm rot="10800000">
              <a:off x="6390139" y="2593491"/>
              <a:ext cx="600720" cy="919620"/>
            </a:xfrm>
            <a:prstGeom prst="rect">
              <a:avLst/>
            </a:prstGeom>
          </p:spPr>
        </p:pic>
        <p:pic>
          <p:nvPicPr>
            <p:cNvPr id="55" name="Picture 54">
              <a:extLst>
                <a:ext uri="{FF2B5EF4-FFF2-40B4-BE49-F238E27FC236}">
                  <a16:creationId xmlns:a16="http://schemas.microsoft.com/office/drawing/2014/main" xmlns="" id="{C5CCD515-B75A-41B0-922B-BDE1DDC5EC1C}"/>
                </a:ext>
              </a:extLst>
            </p:cNvPr>
            <p:cNvPicPr>
              <a:picLocks noChangeAspect="1"/>
            </p:cNvPicPr>
            <p:nvPr/>
          </p:nvPicPr>
          <p:blipFill>
            <a:blip r:embed="rId8"/>
            <a:stretch>
              <a:fillRect/>
            </a:stretch>
          </p:blipFill>
          <p:spPr>
            <a:xfrm rot="10800000">
              <a:off x="6390138" y="1767285"/>
              <a:ext cx="600720" cy="919620"/>
            </a:xfrm>
            <a:prstGeom prst="rect">
              <a:avLst/>
            </a:prstGeom>
          </p:spPr>
        </p:pic>
        <p:pic>
          <p:nvPicPr>
            <p:cNvPr id="56" name="Picture 55">
              <a:extLst>
                <a:ext uri="{FF2B5EF4-FFF2-40B4-BE49-F238E27FC236}">
                  <a16:creationId xmlns:a16="http://schemas.microsoft.com/office/drawing/2014/main" xmlns="" id="{CBDAA2B4-152F-4F2A-9A88-D970FDB75224}"/>
                </a:ext>
              </a:extLst>
            </p:cNvPr>
            <p:cNvPicPr>
              <a:picLocks noChangeAspect="1"/>
            </p:cNvPicPr>
            <p:nvPr/>
          </p:nvPicPr>
          <p:blipFill>
            <a:blip r:embed="rId9"/>
            <a:stretch>
              <a:fillRect/>
            </a:stretch>
          </p:blipFill>
          <p:spPr>
            <a:xfrm>
              <a:off x="4210010" y="1560334"/>
              <a:ext cx="1303592" cy="858503"/>
            </a:xfrm>
            <a:prstGeom prst="rect">
              <a:avLst/>
            </a:prstGeom>
          </p:spPr>
        </p:pic>
      </p:grpSp>
    </p:spTree>
    <p:extLst>
      <p:ext uri="{BB962C8B-B14F-4D97-AF65-F5344CB8AC3E}">
        <p14:creationId xmlns:p14="http://schemas.microsoft.com/office/powerpoint/2010/main" xmlns="" val="17817389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19465" y="255013"/>
            <a:ext cx="8022819" cy="456685"/>
          </a:xfrm>
        </p:spPr>
        <p:txBody>
          <a:bodyPr>
            <a:noAutofit/>
          </a:bodyPr>
          <a:lstStyle/>
          <a:p>
            <a:r>
              <a:rPr lang="en-GB" sz="2800" b="1" dirty="0" smtClean="0"/>
              <a:t>Hydrogen South Africa Strategic Objectives</a:t>
            </a:r>
            <a:endParaRPr lang="en-GB" sz="2800" b="1" dirty="0"/>
          </a:p>
        </p:txBody>
      </p:sp>
      <p:grpSp>
        <p:nvGrpSpPr>
          <p:cNvPr id="6" name="Group 5"/>
          <p:cNvGrpSpPr/>
          <p:nvPr/>
        </p:nvGrpSpPr>
        <p:grpSpPr>
          <a:xfrm>
            <a:off x="61593" y="969435"/>
            <a:ext cx="8990361" cy="6072809"/>
            <a:chOff x="60589" y="828303"/>
            <a:chExt cx="9948275" cy="6340878"/>
          </a:xfrm>
        </p:grpSpPr>
        <p:sp>
          <p:nvSpPr>
            <p:cNvPr id="7" name="Rectangle 6">
              <a:extLst>
                <a:ext uri="{FF2B5EF4-FFF2-40B4-BE49-F238E27FC236}">
                  <a16:creationId xmlns:a16="http://schemas.microsoft.com/office/drawing/2014/main" xmlns="" id="{70FB25C3-E165-4B14-9E13-D42F1C471B07}"/>
                </a:ext>
              </a:extLst>
            </p:cNvPr>
            <p:cNvSpPr/>
            <p:nvPr/>
          </p:nvSpPr>
          <p:spPr>
            <a:xfrm>
              <a:off x="71020" y="828303"/>
              <a:ext cx="9937844" cy="6340878"/>
            </a:xfrm>
            <a:prstGeom prst="rect">
              <a:avLst/>
            </a:prstGeom>
            <a:solidFill>
              <a:schemeClr val="bg1">
                <a:lumMod val="95000"/>
              </a:schemeClr>
            </a:solidFill>
            <a:ln>
              <a:solidFill>
                <a:schemeClr val="bg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8" name="Group 46"/>
            <p:cNvGrpSpPr>
              <a:grpSpLocks/>
            </p:cNvGrpSpPr>
            <p:nvPr/>
          </p:nvGrpSpPr>
          <p:grpSpPr bwMode="auto">
            <a:xfrm>
              <a:off x="1007864" y="2173253"/>
              <a:ext cx="2549439" cy="4559704"/>
              <a:chOff x="1318172" y="2193835"/>
              <a:chExt cx="2169730" cy="3353843"/>
            </a:xfrm>
          </p:grpSpPr>
          <p:sp>
            <p:nvSpPr>
              <p:cNvPr id="29" name="Freeform 28"/>
              <p:cNvSpPr/>
              <p:nvPr/>
            </p:nvSpPr>
            <p:spPr>
              <a:xfrm>
                <a:off x="1749358" y="2193835"/>
                <a:ext cx="1323953" cy="338082"/>
              </a:xfrm>
              <a:custGeom>
                <a:avLst/>
                <a:gdLst>
                  <a:gd name="connsiteX0" fmla="*/ 0 w 1677259"/>
                  <a:gd name="connsiteY0" fmla="*/ 69120 h 691200"/>
                  <a:gd name="connsiteX1" fmla="*/ 69120 w 1677259"/>
                  <a:gd name="connsiteY1" fmla="*/ 0 h 691200"/>
                  <a:gd name="connsiteX2" fmla="*/ 1608139 w 1677259"/>
                  <a:gd name="connsiteY2" fmla="*/ 0 h 691200"/>
                  <a:gd name="connsiteX3" fmla="*/ 1677259 w 1677259"/>
                  <a:gd name="connsiteY3" fmla="*/ 69120 h 691200"/>
                  <a:gd name="connsiteX4" fmla="*/ 1677259 w 1677259"/>
                  <a:gd name="connsiteY4" fmla="*/ 622080 h 691200"/>
                  <a:gd name="connsiteX5" fmla="*/ 1608139 w 1677259"/>
                  <a:gd name="connsiteY5" fmla="*/ 691200 h 691200"/>
                  <a:gd name="connsiteX6" fmla="*/ 69120 w 1677259"/>
                  <a:gd name="connsiteY6" fmla="*/ 691200 h 691200"/>
                  <a:gd name="connsiteX7" fmla="*/ 0 w 1677259"/>
                  <a:gd name="connsiteY7" fmla="*/ 622080 h 691200"/>
                  <a:gd name="connsiteX8" fmla="*/ 0 w 1677259"/>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691200">
                    <a:moveTo>
                      <a:pt x="0" y="69120"/>
                    </a:moveTo>
                    <a:cubicBezTo>
                      <a:pt x="0" y="30946"/>
                      <a:pt x="30946" y="0"/>
                      <a:pt x="69120" y="0"/>
                    </a:cubicBezTo>
                    <a:lnTo>
                      <a:pt x="1608139" y="0"/>
                    </a:lnTo>
                    <a:cubicBezTo>
                      <a:pt x="1646313" y="0"/>
                      <a:pt x="1677259" y="30946"/>
                      <a:pt x="1677259" y="69120"/>
                    </a:cubicBezTo>
                    <a:lnTo>
                      <a:pt x="1677259" y="622080"/>
                    </a:lnTo>
                    <a:cubicBezTo>
                      <a:pt x="1677259" y="660254"/>
                      <a:pt x="1646313" y="691200"/>
                      <a:pt x="1608139" y="691200"/>
                    </a:cubicBezTo>
                    <a:lnTo>
                      <a:pt x="69120" y="691200"/>
                    </a:lnTo>
                    <a:cubicBezTo>
                      <a:pt x="30946" y="691200"/>
                      <a:pt x="0" y="660254"/>
                      <a:pt x="0" y="622080"/>
                    </a:cubicBezTo>
                    <a:lnTo>
                      <a:pt x="0" y="69120"/>
                    </a:lnTo>
                    <a:close/>
                  </a:path>
                </a:pathLst>
              </a:custGeom>
              <a:solidFill>
                <a:srgbClr val="FFFFFF"/>
              </a:solidFill>
              <a:effectLst>
                <a:outerShdw blurRad="50800" dist="38100" dir="18900000" algn="b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25448" tIns="125448" rIns="125448" bIns="321204" spcCol="1270"/>
              <a:lstStyle/>
              <a:p>
                <a:pPr defTabSz="784027">
                  <a:lnSpc>
                    <a:spcPct val="90000"/>
                  </a:lnSpc>
                  <a:spcAft>
                    <a:spcPct val="35000"/>
                  </a:spcAft>
                  <a:defRPr/>
                </a:pPr>
                <a:r>
                  <a:rPr lang="en-ZA" b="1" dirty="0">
                    <a:solidFill>
                      <a:schemeClr val="tx1"/>
                    </a:solidFill>
                  </a:rPr>
                  <a:t>2008 - 2013</a:t>
                </a:r>
              </a:p>
            </p:txBody>
          </p:sp>
          <p:sp>
            <p:nvSpPr>
              <p:cNvPr id="30" name="Freeform 29"/>
              <p:cNvSpPr/>
              <p:nvPr/>
            </p:nvSpPr>
            <p:spPr>
              <a:xfrm>
                <a:off x="1318172" y="2619062"/>
                <a:ext cx="2169730" cy="2928616"/>
              </a:xfrm>
              <a:custGeom>
                <a:avLst/>
                <a:gdLst>
                  <a:gd name="connsiteX0" fmla="*/ 0 w 1677259"/>
                  <a:gd name="connsiteY0" fmla="*/ 167726 h 3121200"/>
                  <a:gd name="connsiteX1" fmla="*/ 167726 w 1677259"/>
                  <a:gd name="connsiteY1" fmla="*/ 0 h 3121200"/>
                  <a:gd name="connsiteX2" fmla="*/ 1509533 w 1677259"/>
                  <a:gd name="connsiteY2" fmla="*/ 0 h 3121200"/>
                  <a:gd name="connsiteX3" fmla="*/ 1677259 w 1677259"/>
                  <a:gd name="connsiteY3" fmla="*/ 167726 h 3121200"/>
                  <a:gd name="connsiteX4" fmla="*/ 1677259 w 1677259"/>
                  <a:gd name="connsiteY4" fmla="*/ 2953474 h 3121200"/>
                  <a:gd name="connsiteX5" fmla="*/ 1509533 w 1677259"/>
                  <a:gd name="connsiteY5" fmla="*/ 3121200 h 3121200"/>
                  <a:gd name="connsiteX6" fmla="*/ 167726 w 1677259"/>
                  <a:gd name="connsiteY6" fmla="*/ 3121200 h 3121200"/>
                  <a:gd name="connsiteX7" fmla="*/ 0 w 1677259"/>
                  <a:gd name="connsiteY7" fmla="*/ 2953474 h 3121200"/>
                  <a:gd name="connsiteX8" fmla="*/ 0 w 1677259"/>
                  <a:gd name="connsiteY8" fmla="*/ 167726 h 3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3121200">
                    <a:moveTo>
                      <a:pt x="0" y="167726"/>
                    </a:moveTo>
                    <a:cubicBezTo>
                      <a:pt x="0" y="75093"/>
                      <a:pt x="75093" y="0"/>
                      <a:pt x="167726" y="0"/>
                    </a:cubicBezTo>
                    <a:lnTo>
                      <a:pt x="1509533" y="0"/>
                    </a:lnTo>
                    <a:cubicBezTo>
                      <a:pt x="1602166" y="0"/>
                      <a:pt x="1677259" y="75093"/>
                      <a:pt x="1677259" y="167726"/>
                    </a:cubicBezTo>
                    <a:lnTo>
                      <a:pt x="1677259" y="2953474"/>
                    </a:lnTo>
                    <a:cubicBezTo>
                      <a:pt x="1677259" y="3046107"/>
                      <a:pt x="1602166" y="3121200"/>
                      <a:pt x="1509533" y="3121200"/>
                    </a:cubicBezTo>
                    <a:lnTo>
                      <a:pt x="167726" y="3121200"/>
                    </a:lnTo>
                    <a:cubicBezTo>
                      <a:pt x="75093" y="3121200"/>
                      <a:pt x="0" y="3046107"/>
                      <a:pt x="0" y="2953474"/>
                    </a:cubicBezTo>
                    <a:lnTo>
                      <a:pt x="0" y="167726"/>
                    </a:lnTo>
                    <a:close/>
                  </a:path>
                </a:pathLst>
              </a:custGeom>
              <a:solidFill>
                <a:schemeClr val="bg1">
                  <a:lumMod val="95000"/>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79605" tIns="179605" rIns="179605" bIns="179605" spcCol="1270"/>
              <a:lstStyle/>
              <a:p>
                <a:pPr marL="189006" lvl="1" indent="-189006" defTabSz="784027">
                  <a:lnSpc>
                    <a:spcPct val="90000"/>
                  </a:lnSpc>
                  <a:spcAft>
                    <a:spcPts val="1200"/>
                  </a:spcAft>
                  <a:buFontTx/>
                  <a:buChar char="••"/>
                  <a:defRPr/>
                </a:pPr>
                <a:r>
                  <a:rPr lang="en-ZA" dirty="0"/>
                  <a:t>Key Personnel is hired</a:t>
                </a:r>
              </a:p>
              <a:p>
                <a:pPr marL="189006" lvl="1" indent="-189006" defTabSz="784027">
                  <a:lnSpc>
                    <a:spcPct val="90000"/>
                  </a:lnSpc>
                  <a:spcAft>
                    <a:spcPts val="1200"/>
                  </a:spcAft>
                  <a:buFontTx/>
                  <a:buChar char="••"/>
                  <a:defRPr/>
                </a:pPr>
                <a:r>
                  <a:rPr lang="en-ZA" dirty="0"/>
                  <a:t>Initial markets are identified</a:t>
                </a:r>
              </a:p>
              <a:p>
                <a:pPr marL="189006" lvl="1" indent="-189006" defTabSz="784027">
                  <a:lnSpc>
                    <a:spcPct val="90000"/>
                  </a:lnSpc>
                  <a:spcAft>
                    <a:spcPts val="1200"/>
                  </a:spcAft>
                  <a:buFontTx/>
                  <a:buChar char="••"/>
                  <a:defRPr/>
                </a:pPr>
                <a:r>
                  <a:rPr lang="en-ZA" dirty="0"/>
                  <a:t>First pre-commercial technologies developed</a:t>
                </a:r>
              </a:p>
              <a:p>
                <a:pPr marL="189006" lvl="1" indent="-189006" defTabSz="784027">
                  <a:lnSpc>
                    <a:spcPct val="90000"/>
                  </a:lnSpc>
                  <a:spcAft>
                    <a:spcPts val="1200"/>
                  </a:spcAft>
                  <a:buFontTx/>
                  <a:buChar char="••"/>
                  <a:defRPr/>
                </a:pPr>
                <a:endParaRPr lang="en-ZA" dirty="0" smtClean="0"/>
              </a:p>
              <a:p>
                <a:pPr marL="189006" lvl="1" indent="-189006" defTabSz="784027">
                  <a:lnSpc>
                    <a:spcPct val="90000"/>
                  </a:lnSpc>
                  <a:spcAft>
                    <a:spcPts val="1200"/>
                  </a:spcAft>
                  <a:buFontTx/>
                  <a:buChar char="••"/>
                  <a:defRPr/>
                </a:pPr>
                <a:endParaRPr lang="en-ZA" dirty="0"/>
              </a:p>
              <a:p>
                <a:pPr marL="189006" lvl="1" indent="-189006" defTabSz="784027">
                  <a:lnSpc>
                    <a:spcPct val="90000"/>
                  </a:lnSpc>
                  <a:spcAft>
                    <a:spcPts val="1200"/>
                  </a:spcAft>
                  <a:buFontTx/>
                  <a:buChar char="••"/>
                  <a:defRPr/>
                </a:pPr>
                <a:endParaRPr lang="en-ZA" dirty="0" smtClean="0"/>
              </a:p>
              <a:p>
                <a:pPr marL="189006" lvl="1" indent="-189006" defTabSz="784027">
                  <a:lnSpc>
                    <a:spcPct val="90000"/>
                  </a:lnSpc>
                  <a:spcAft>
                    <a:spcPts val="1200"/>
                  </a:spcAft>
                  <a:buFontTx/>
                  <a:buChar char="••"/>
                  <a:defRPr/>
                </a:pPr>
                <a:endParaRPr lang="en-ZA" dirty="0"/>
              </a:p>
              <a:p>
                <a:pPr marL="189006" lvl="1" indent="-189006" defTabSz="784027">
                  <a:lnSpc>
                    <a:spcPct val="90000"/>
                  </a:lnSpc>
                  <a:spcAft>
                    <a:spcPts val="1200"/>
                  </a:spcAft>
                  <a:buFontTx/>
                  <a:buChar char="••"/>
                  <a:defRPr/>
                </a:pPr>
                <a:r>
                  <a:rPr lang="en-ZA" dirty="0" smtClean="0"/>
                  <a:t>Research </a:t>
                </a:r>
                <a:r>
                  <a:rPr lang="en-ZA" dirty="0"/>
                  <a:t>Infrastructure is set up</a:t>
                </a:r>
              </a:p>
              <a:p>
                <a:pPr marL="189006" lvl="1" indent="-189006" defTabSz="784027">
                  <a:lnSpc>
                    <a:spcPct val="90000"/>
                  </a:lnSpc>
                  <a:spcAft>
                    <a:spcPct val="15000"/>
                  </a:spcAft>
                  <a:buFontTx/>
                  <a:buChar char="••"/>
                  <a:defRPr/>
                </a:pPr>
                <a:endParaRPr lang="en-ZA" dirty="0"/>
              </a:p>
              <a:p>
                <a:pPr marL="189006" lvl="1" indent="-189006" defTabSz="784027">
                  <a:lnSpc>
                    <a:spcPct val="90000"/>
                  </a:lnSpc>
                  <a:spcAft>
                    <a:spcPct val="15000"/>
                  </a:spcAft>
                  <a:buFontTx/>
                  <a:buChar char="••"/>
                  <a:defRPr/>
                </a:pPr>
                <a:endParaRPr lang="en-ZA" dirty="0"/>
              </a:p>
            </p:txBody>
          </p:sp>
        </p:grpSp>
        <p:grpSp>
          <p:nvGrpSpPr>
            <p:cNvPr id="9" name="Group 47"/>
            <p:cNvGrpSpPr>
              <a:grpSpLocks/>
            </p:cNvGrpSpPr>
            <p:nvPr/>
          </p:nvGrpSpPr>
          <p:grpSpPr bwMode="auto">
            <a:xfrm>
              <a:off x="3463485" y="2173253"/>
              <a:ext cx="3233012" cy="4559704"/>
              <a:chOff x="3423758" y="2193835"/>
              <a:chExt cx="2235778" cy="4136739"/>
            </a:xfrm>
          </p:grpSpPr>
          <p:sp>
            <p:nvSpPr>
              <p:cNvPr id="26" name="Freeform 25"/>
              <p:cNvSpPr/>
              <p:nvPr/>
            </p:nvSpPr>
            <p:spPr>
              <a:xfrm>
                <a:off x="3423758" y="2215441"/>
                <a:ext cx="539044" cy="417589"/>
              </a:xfrm>
              <a:custGeom>
                <a:avLst/>
                <a:gdLst>
                  <a:gd name="connsiteX0" fmla="*/ 0 w 539044"/>
                  <a:gd name="connsiteY0" fmla="*/ 83518 h 417589"/>
                  <a:gd name="connsiteX1" fmla="*/ 330250 w 539044"/>
                  <a:gd name="connsiteY1" fmla="*/ 83518 h 417589"/>
                  <a:gd name="connsiteX2" fmla="*/ 330250 w 539044"/>
                  <a:gd name="connsiteY2" fmla="*/ 0 h 417589"/>
                  <a:gd name="connsiteX3" fmla="*/ 539044 w 539044"/>
                  <a:gd name="connsiteY3" fmla="*/ 208795 h 417589"/>
                  <a:gd name="connsiteX4" fmla="*/ 330250 w 539044"/>
                  <a:gd name="connsiteY4" fmla="*/ 417589 h 417589"/>
                  <a:gd name="connsiteX5" fmla="*/ 330250 w 539044"/>
                  <a:gd name="connsiteY5" fmla="*/ 334071 h 417589"/>
                  <a:gd name="connsiteX6" fmla="*/ 0 w 539044"/>
                  <a:gd name="connsiteY6" fmla="*/ 334071 h 417589"/>
                  <a:gd name="connsiteX7" fmla="*/ 0 w 539044"/>
                  <a:gd name="connsiteY7" fmla="*/ 83518 h 41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044" h="417589">
                    <a:moveTo>
                      <a:pt x="0" y="83518"/>
                    </a:moveTo>
                    <a:lnTo>
                      <a:pt x="330250" y="83518"/>
                    </a:lnTo>
                    <a:lnTo>
                      <a:pt x="330250" y="0"/>
                    </a:lnTo>
                    <a:lnTo>
                      <a:pt x="539044" y="208795"/>
                    </a:lnTo>
                    <a:lnTo>
                      <a:pt x="330250" y="417589"/>
                    </a:lnTo>
                    <a:lnTo>
                      <a:pt x="330250" y="334071"/>
                    </a:lnTo>
                    <a:lnTo>
                      <a:pt x="0" y="334071"/>
                    </a:lnTo>
                    <a:lnTo>
                      <a:pt x="0" y="83518"/>
                    </a:lnTo>
                    <a:close/>
                  </a:path>
                </a:pathLst>
              </a:custGeom>
              <a:solidFill>
                <a:schemeClr val="bg1">
                  <a:lumMod val="75000"/>
                </a:schemeClr>
              </a:solidFill>
              <a:ln w="28575">
                <a:solidFill>
                  <a:srgbClr val="000000"/>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92073" rIns="138109" bIns="92073" spcCol="1270" anchor="ctr"/>
              <a:lstStyle/>
              <a:p>
                <a:pPr algn="ctr" defTabSz="637022">
                  <a:lnSpc>
                    <a:spcPct val="90000"/>
                  </a:lnSpc>
                  <a:spcAft>
                    <a:spcPct val="35000"/>
                  </a:spcAft>
                  <a:defRPr/>
                </a:pPr>
                <a:endParaRPr lang="en-ZA" sz="1433" dirty="0"/>
              </a:p>
            </p:txBody>
          </p:sp>
          <p:sp>
            <p:nvSpPr>
              <p:cNvPr id="27" name="Freeform 26"/>
              <p:cNvSpPr/>
              <p:nvPr/>
            </p:nvSpPr>
            <p:spPr>
              <a:xfrm>
                <a:off x="4140491" y="2193835"/>
                <a:ext cx="1130305" cy="416845"/>
              </a:xfrm>
              <a:custGeom>
                <a:avLst/>
                <a:gdLst>
                  <a:gd name="connsiteX0" fmla="*/ 0 w 1677259"/>
                  <a:gd name="connsiteY0" fmla="*/ 69120 h 691200"/>
                  <a:gd name="connsiteX1" fmla="*/ 69120 w 1677259"/>
                  <a:gd name="connsiteY1" fmla="*/ 0 h 691200"/>
                  <a:gd name="connsiteX2" fmla="*/ 1608139 w 1677259"/>
                  <a:gd name="connsiteY2" fmla="*/ 0 h 691200"/>
                  <a:gd name="connsiteX3" fmla="*/ 1677259 w 1677259"/>
                  <a:gd name="connsiteY3" fmla="*/ 69120 h 691200"/>
                  <a:gd name="connsiteX4" fmla="*/ 1677259 w 1677259"/>
                  <a:gd name="connsiteY4" fmla="*/ 622080 h 691200"/>
                  <a:gd name="connsiteX5" fmla="*/ 1608139 w 1677259"/>
                  <a:gd name="connsiteY5" fmla="*/ 691200 h 691200"/>
                  <a:gd name="connsiteX6" fmla="*/ 69120 w 1677259"/>
                  <a:gd name="connsiteY6" fmla="*/ 691200 h 691200"/>
                  <a:gd name="connsiteX7" fmla="*/ 0 w 1677259"/>
                  <a:gd name="connsiteY7" fmla="*/ 622080 h 691200"/>
                  <a:gd name="connsiteX8" fmla="*/ 0 w 1677259"/>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691200">
                    <a:moveTo>
                      <a:pt x="0" y="69120"/>
                    </a:moveTo>
                    <a:cubicBezTo>
                      <a:pt x="0" y="30946"/>
                      <a:pt x="30946" y="0"/>
                      <a:pt x="69120" y="0"/>
                    </a:cubicBezTo>
                    <a:lnTo>
                      <a:pt x="1608139" y="0"/>
                    </a:lnTo>
                    <a:cubicBezTo>
                      <a:pt x="1646313" y="0"/>
                      <a:pt x="1677259" y="30946"/>
                      <a:pt x="1677259" y="69120"/>
                    </a:cubicBezTo>
                    <a:lnTo>
                      <a:pt x="1677259" y="622080"/>
                    </a:lnTo>
                    <a:cubicBezTo>
                      <a:pt x="1677259" y="660254"/>
                      <a:pt x="1646313" y="691200"/>
                      <a:pt x="1608139" y="691200"/>
                    </a:cubicBezTo>
                    <a:lnTo>
                      <a:pt x="69120" y="691200"/>
                    </a:lnTo>
                    <a:cubicBezTo>
                      <a:pt x="30946" y="691200"/>
                      <a:pt x="0" y="660254"/>
                      <a:pt x="0" y="622080"/>
                    </a:cubicBezTo>
                    <a:lnTo>
                      <a:pt x="0" y="69120"/>
                    </a:lnTo>
                    <a:close/>
                  </a:path>
                </a:pathLst>
              </a:custGeom>
              <a:solidFill>
                <a:srgbClr val="FFFFFF"/>
              </a:solidFill>
              <a:effectLst>
                <a:outerShdw blurRad="50800" dist="38100" algn="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25448" tIns="125448" rIns="125448" bIns="321204" spcCol="1270"/>
              <a:lstStyle/>
              <a:p>
                <a:pPr defTabSz="784027">
                  <a:lnSpc>
                    <a:spcPct val="90000"/>
                  </a:lnSpc>
                  <a:spcAft>
                    <a:spcPct val="35000"/>
                  </a:spcAft>
                  <a:defRPr/>
                </a:pPr>
                <a:r>
                  <a:rPr lang="en-ZA" b="1" dirty="0">
                    <a:solidFill>
                      <a:schemeClr val="tx1"/>
                    </a:solidFill>
                  </a:rPr>
                  <a:t>2013 - 2018</a:t>
                </a:r>
              </a:p>
            </p:txBody>
          </p:sp>
          <p:sp>
            <p:nvSpPr>
              <p:cNvPr id="28" name="Freeform 27"/>
              <p:cNvSpPr/>
              <p:nvPr/>
            </p:nvSpPr>
            <p:spPr>
              <a:xfrm>
                <a:off x="3807159" y="2692383"/>
                <a:ext cx="1852377" cy="3638191"/>
              </a:xfrm>
              <a:custGeom>
                <a:avLst/>
                <a:gdLst>
                  <a:gd name="connsiteX0" fmla="*/ 0 w 1677259"/>
                  <a:gd name="connsiteY0" fmla="*/ 167726 h 3121200"/>
                  <a:gd name="connsiteX1" fmla="*/ 167726 w 1677259"/>
                  <a:gd name="connsiteY1" fmla="*/ 0 h 3121200"/>
                  <a:gd name="connsiteX2" fmla="*/ 1509533 w 1677259"/>
                  <a:gd name="connsiteY2" fmla="*/ 0 h 3121200"/>
                  <a:gd name="connsiteX3" fmla="*/ 1677259 w 1677259"/>
                  <a:gd name="connsiteY3" fmla="*/ 167726 h 3121200"/>
                  <a:gd name="connsiteX4" fmla="*/ 1677259 w 1677259"/>
                  <a:gd name="connsiteY4" fmla="*/ 2953474 h 3121200"/>
                  <a:gd name="connsiteX5" fmla="*/ 1509533 w 1677259"/>
                  <a:gd name="connsiteY5" fmla="*/ 3121200 h 3121200"/>
                  <a:gd name="connsiteX6" fmla="*/ 167726 w 1677259"/>
                  <a:gd name="connsiteY6" fmla="*/ 3121200 h 3121200"/>
                  <a:gd name="connsiteX7" fmla="*/ 0 w 1677259"/>
                  <a:gd name="connsiteY7" fmla="*/ 2953474 h 3121200"/>
                  <a:gd name="connsiteX8" fmla="*/ 0 w 1677259"/>
                  <a:gd name="connsiteY8" fmla="*/ 167726 h 3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3121200">
                    <a:moveTo>
                      <a:pt x="0" y="167726"/>
                    </a:moveTo>
                    <a:cubicBezTo>
                      <a:pt x="0" y="75093"/>
                      <a:pt x="75093" y="0"/>
                      <a:pt x="167726" y="0"/>
                    </a:cubicBezTo>
                    <a:lnTo>
                      <a:pt x="1509533" y="0"/>
                    </a:lnTo>
                    <a:cubicBezTo>
                      <a:pt x="1602166" y="0"/>
                      <a:pt x="1677259" y="75093"/>
                      <a:pt x="1677259" y="167726"/>
                    </a:cubicBezTo>
                    <a:lnTo>
                      <a:pt x="1677259" y="2953474"/>
                    </a:lnTo>
                    <a:cubicBezTo>
                      <a:pt x="1677259" y="3046107"/>
                      <a:pt x="1602166" y="3121200"/>
                      <a:pt x="1509533" y="3121200"/>
                    </a:cubicBezTo>
                    <a:lnTo>
                      <a:pt x="167726" y="3121200"/>
                    </a:lnTo>
                    <a:cubicBezTo>
                      <a:pt x="75093" y="3121200"/>
                      <a:pt x="0" y="3046107"/>
                      <a:pt x="0" y="2953474"/>
                    </a:cubicBezTo>
                    <a:lnTo>
                      <a:pt x="0" y="167726"/>
                    </a:lnTo>
                    <a:close/>
                  </a:path>
                </a:pathLst>
              </a:custGeom>
              <a:solidFill>
                <a:schemeClr val="bg1">
                  <a:lumMod val="95000"/>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79605" tIns="179605" rIns="179605" bIns="179605" spcCol="1270"/>
              <a:lstStyle/>
              <a:p>
                <a:pPr marL="189006" lvl="1" indent="-189006" defTabSz="784027">
                  <a:lnSpc>
                    <a:spcPct val="90000"/>
                  </a:lnSpc>
                  <a:spcAft>
                    <a:spcPts val="600"/>
                  </a:spcAft>
                  <a:buFontTx/>
                  <a:buChar char="••"/>
                  <a:defRPr/>
                </a:pPr>
                <a:r>
                  <a:rPr lang="en-ZA" dirty="0"/>
                  <a:t>Establish critical supply chain capability</a:t>
                </a:r>
              </a:p>
              <a:p>
                <a:pPr marL="189006" lvl="1" indent="-189006" defTabSz="784027">
                  <a:lnSpc>
                    <a:spcPct val="90000"/>
                  </a:lnSpc>
                  <a:spcAft>
                    <a:spcPts val="600"/>
                  </a:spcAft>
                  <a:buFontTx/>
                  <a:buChar char="••"/>
                  <a:defRPr/>
                </a:pPr>
                <a:r>
                  <a:rPr lang="en-ZA" dirty="0"/>
                  <a:t>Deliver first products to market</a:t>
                </a:r>
              </a:p>
              <a:p>
                <a:pPr marL="189006" lvl="1" indent="-189006" defTabSz="784027">
                  <a:lnSpc>
                    <a:spcPct val="90000"/>
                  </a:lnSpc>
                  <a:spcAft>
                    <a:spcPts val="600"/>
                  </a:spcAft>
                  <a:buFontTx/>
                  <a:buChar char="••"/>
                  <a:defRPr/>
                </a:pPr>
                <a:r>
                  <a:rPr lang="en-ZA" dirty="0"/>
                  <a:t>Demonstrate capabilities in pilot markets</a:t>
                </a:r>
              </a:p>
              <a:p>
                <a:pPr marL="189006" lvl="1" indent="-189006" defTabSz="784027">
                  <a:lnSpc>
                    <a:spcPct val="90000"/>
                  </a:lnSpc>
                  <a:spcAft>
                    <a:spcPts val="600"/>
                  </a:spcAft>
                  <a:buFontTx/>
                  <a:buChar char="••"/>
                  <a:defRPr/>
                </a:pPr>
                <a:endParaRPr lang="en-ZA" dirty="0"/>
              </a:p>
              <a:p>
                <a:pPr marL="0" lvl="1" defTabSz="784027">
                  <a:lnSpc>
                    <a:spcPct val="90000"/>
                  </a:lnSpc>
                  <a:spcAft>
                    <a:spcPct val="15000"/>
                  </a:spcAft>
                  <a:defRPr/>
                </a:pPr>
                <a:endParaRPr lang="en-ZA" dirty="0"/>
              </a:p>
            </p:txBody>
          </p:sp>
        </p:grpSp>
        <p:grpSp>
          <p:nvGrpSpPr>
            <p:cNvPr id="10" name="Group 48"/>
            <p:cNvGrpSpPr>
              <a:grpSpLocks/>
            </p:cNvGrpSpPr>
            <p:nvPr/>
          </p:nvGrpSpPr>
          <p:grpSpPr bwMode="auto">
            <a:xfrm>
              <a:off x="6438835" y="2140783"/>
              <a:ext cx="3126872" cy="4592177"/>
              <a:chOff x="6267410" y="2209479"/>
              <a:chExt cx="2835446" cy="4166200"/>
            </a:xfrm>
          </p:grpSpPr>
          <p:sp>
            <p:nvSpPr>
              <p:cNvPr id="23" name="Freeform 22"/>
              <p:cNvSpPr/>
              <p:nvPr/>
            </p:nvSpPr>
            <p:spPr>
              <a:xfrm>
                <a:off x="6267410" y="2209479"/>
                <a:ext cx="672747" cy="437870"/>
              </a:xfrm>
              <a:custGeom>
                <a:avLst/>
                <a:gdLst>
                  <a:gd name="connsiteX0" fmla="*/ 0 w 539044"/>
                  <a:gd name="connsiteY0" fmla="*/ 83518 h 417589"/>
                  <a:gd name="connsiteX1" fmla="*/ 330250 w 539044"/>
                  <a:gd name="connsiteY1" fmla="*/ 83518 h 417589"/>
                  <a:gd name="connsiteX2" fmla="*/ 330250 w 539044"/>
                  <a:gd name="connsiteY2" fmla="*/ 0 h 417589"/>
                  <a:gd name="connsiteX3" fmla="*/ 539044 w 539044"/>
                  <a:gd name="connsiteY3" fmla="*/ 208795 h 417589"/>
                  <a:gd name="connsiteX4" fmla="*/ 330250 w 539044"/>
                  <a:gd name="connsiteY4" fmla="*/ 417589 h 417589"/>
                  <a:gd name="connsiteX5" fmla="*/ 330250 w 539044"/>
                  <a:gd name="connsiteY5" fmla="*/ 334071 h 417589"/>
                  <a:gd name="connsiteX6" fmla="*/ 0 w 539044"/>
                  <a:gd name="connsiteY6" fmla="*/ 334071 h 417589"/>
                  <a:gd name="connsiteX7" fmla="*/ 0 w 539044"/>
                  <a:gd name="connsiteY7" fmla="*/ 83518 h 41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044" h="417589">
                    <a:moveTo>
                      <a:pt x="0" y="83518"/>
                    </a:moveTo>
                    <a:lnTo>
                      <a:pt x="330250" y="83518"/>
                    </a:lnTo>
                    <a:lnTo>
                      <a:pt x="330250" y="0"/>
                    </a:lnTo>
                    <a:lnTo>
                      <a:pt x="539044" y="208795"/>
                    </a:lnTo>
                    <a:lnTo>
                      <a:pt x="330250" y="417589"/>
                    </a:lnTo>
                    <a:lnTo>
                      <a:pt x="330250" y="334071"/>
                    </a:lnTo>
                    <a:lnTo>
                      <a:pt x="0" y="334071"/>
                    </a:lnTo>
                    <a:lnTo>
                      <a:pt x="0" y="83518"/>
                    </a:lnTo>
                    <a:close/>
                  </a:path>
                </a:pathLst>
              </a:custGeom>
              <a:solidFill>
                <a:schemeClr val="bg1">
                  <a:lumMod val="75000"/>
                </a:schemeClr>
              </a:solidFill>
              <a:ln w="28575">
                <a:solidFill>
                  <a:srgbClr val="000000"/>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lIns="0" tIns="92073" rIns="138109" bIns="92073" spcCol="1270" anchor="ctr"/>
              <a:lstStyle/>
              <a:p>
                <a:pPr algn="ctr" defTabSz="637022">
                  <a:lnSpc>
                    <a:spcPct val="90000"/>
                  </a:lnSpc>
                  <a:spcAft>
                    <a:spcPct val="35000"/>
                  </a:spcAft>
                  <a:defRPr/>
                </a:pPr>
                <a:endParaRPr lang="en-ZA" sz="1433" dirty="0"/>
              </a:p>
            </p:txBody>
          </p:sp>
          <p:sp>
            <p:nvSpPr>
              <p:cNvPr id="24" name="Freeform 23"/>
              <p:cNvSpPr/>
              <p:nvPr/>
            </p:nvSpPr>
            <p:spPr>
              <a:xfrm>
                <a:off x="7054053" y="2235112"/>
                <a:ext cx="1677259" cy="416845"/>
              </a:xfrm>
              <a:custGeom>
                <a:avLst/>
                <a:gdLst>
                  <a:gd name="connsiteX0" fmla="*/ 0 w 1677259"/>
                  <a:gd name="connsiteY0" fmla="*/ 69120 h 691200"/>
                  <a:gd name="connsiteX1" fmla="*/ 69120 w 1677259"/>
                  <a:gd name="connsiteY1" fmla="*/ 0 h 691200"/>
                  <a:gd name="connsiteX2" fmla="*/ 1608139 w 1677259"/>
                  <a:gd name="connsiteY2" fmla="*/ 0 h 691200"/>
                  <a:gd name="connsiteX3" fmla="*/ 1677259 w 1677259"/>
                  <a:gd name="connsiteY3" fmla="*/ 69120 h 691200"/>
                  <a:gd name="connsiteX4" fmla="*/ 1677259 w 1677259"/>
                  <a:gd name="connsiteY4" fmla="*/ 622080 h 691200"/>
                  <a:gd name="connsiteX5" fmla="*/ 1608139 w 1677259"/>
                  <a:gd name="connsiteY5" fmla="*/ 691200 h 691200"/>
                  <a:gd name="connsiteX6" fmla="*/ 69120 w 1677259"/>
                  <a:gd name="connsiteY6" fmla="*/ 691200 h 691200"/>
                  <a:gd name="connsiteX7" fmla="*/ 0 w 1677259"/>
                  <a:gd name="connsiteY7" fmla="*/ 622080 h 691200"/>
                  <a:gd name="connsiteX8" fmla="*/ 0 w 1677259"/>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691200">
                    <a:moveTo>
                      <a:pt x="0" y="69120"/>
                    </a:moveTo>
                    <a:cubicBezTo>
                      <a:pt x="0" y="30946"/>
                      <a:pt x="30946" y="0"/>
                      <a:pt x="69120" y="0"/>
                    </a:cubicBezTo>
                    <a:lnTo>
                      <a:pt x="1608139" y="0"/>
                    </a:lnTo>
                    <a:cubicBezTo>
                      <a:pt x="1646313" y="0"/>
                      <a:pt x="1677259" y="30946"/>
                      <a:pt x="1677259" y="69120"/>
                    </a:cubicBezTo>
                    <a:lnTo>
                      <a:pt x="1677259" y="622080"/>
                    </a:lnTo>
                    <a:cubicBezTo>
                      <a:pt x="1677259" y="660254"/>
                      <a:pt x="1646313" y="691200"/>
                      <a:pt x="1608139" y="691200"/>
                    </a:cubicBezTo>
                    <a:lnTo>
                      <a:pt x="69120" y="691200"/>
                    </a:lnTo>
                    <a:cubicBezTo>
                      <a:pt x="30946" y="691200"/>
                      <a:pt x="0" y="660254"/>
                      <a:pt x="0" y="622080"/>
                    </a:cubicBezTo>
                    <a:lnTo>
                      <a:pt x="0" y="69120"/>
                    </a:lnTo>
                    <a:close/>
                  </a:path>
                </a:pathLst>
              </a:custGeom>
              <a:solidFill>
                <a:srgbClr val="FFFFFF"/>
              </a:solidFill>
              <a:effectLst>
                <a:outerShdw blurRad="50800" dist="38100" algn="l"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25448" tIns="125448" rIns="125448" bIns="321204" spcCol="1270"/>
              <a:lstStyle/>
              <a:p>
                <a:pPr algn="ctr" defTabSz="784027">
                  <a:lnSpc>
                    <a:spcPct val="90000"/>
                  </a:lnSpc>
                  <a:spcAft>
                    <a:spcPct val="35000"/>
                  </a:spcAft>
                  <a:defRPr/>
                </a:pPr>
                <a:r>
                  <a:rPr lang="en-ZA" b="1" dirty="0">
                    <a:solidFill>
                      <a:schemeClr val="tx1"/>
                    </a:solidFill>
                  </a:rPr>
                  <a:t>2018 - 2023</a:t>
                </a:r>
              </a:p>
            </p:txBody>
          </p:sp>
          <p:sp>
            <p:nvSpPr>
              <p:cNvPr id="25" name="Freeform 24"/>
              <p:cNvSpPr/>
              <p:nvPr/>
            </p:nvSpPr>
            <p:spPr>
              <a:xfrm>
                <a:off x="6791026" y="2737487"/>
                <a:ext cx="2311830" cy="3638192"/>
              </a:xfrm>
              <a:custGeom>
                <a:avLst/>
                <a:gdLst>
                  <a:gd name="connsiteX0" fmla="*/ 0 w 1677259"/>
                  <a:gd name="connsiteY0" fmla="*/ 167726 h 3121200"/>
                  <a:gd name="connsiteX1" fmla="*/ 167726 w 1677259"/>
                  <a:gd name="connsiteY1" fmla="*/ 0 h 3121200"/>
                  <a:gd name="connsiteX2" fmla="*/ 1509533 w 1677259"/>
                  <a:gd name="connsiteY2" fmla="*/ 0 h 3121200"/>
                  <a:gd name="connsiteX3" fmla="*/ 1677259 w 1677259"/>
                  <a:gd name="connsiteY3" fmla="*/ 167726 h 3121200"/>
                  <a:gd name="connsiteX4" fmla="*/ 1677259 w 1677259"/>
                  <a:gd name="connsiteY4" fmla="*/ 2953474 h 3121200"/>
                  <a:gd name="connsiteX5" fmla="*/ 1509533 w 1677259"/>
                  <a:gd name="connsiteY5" fmla="*/ 3121200 h 3121200"/>
                  <a:gd name="connsiteX6" fmla="*/ 167726 w 1677259"/>
                  <a:gd name="connsiteY6" fmla="*/ 3121200 h 3121200"/>
                  <a:gd name="connsiteX7" fmla="*/ 0 w 1677259"/>
                  <a:gd name="connsiteY7" fmla="*/ 2953474 h 3121200"/>
                  <a:gd name="connsiteX8" fmla="*/ 0 w 1677259"/>
                  <a:gd name="connsiteY8" fmla="*/ 167726 h 31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7259" h="3121200">
                    <a:moveTo>
                      <a:pt x="0" y="167726"/>
                    </a:moveTo>
                    <a:cubicBezTo>
                      <a:pt x="0" y="75093"/>
                      <a:pt x="75093" y="0"/>
                      <a:pt x="167726" y="0"/>
                    </a:cubicBezTo>
                    <a:lnTo>
                      <a:pt x="1509533" y="0"/>
                    </a:lnTo>
                    <a:cubicBezTo>
                      <a:pt x="1602166" y="0"/>
                      <a:pt x="1677259" y="75093"/>
                      <a:pt x="1677259" y="167726"/>
                    </a:cubicBezTo>
                    <a:lnTo>
                      <a:pt x="1677259" y="2953474"/>
                    </a:lnTo>
                    <a:cubicBezTo>
                      <a:pt x="1677259" y="3046107"/>
                      <a:pt x="1602166" y="3121200"/>
                      <a:pt x="1509533" y="3121200"/>
                    </a:cubicBezTo>
                    <a:lnTo>
                      <a:pt x="167726" y="3121200"/>
                    </a:lnTo>
                    <a:cubicBezTo>
                      <a:pt x="75093" y="3121200"/>
                      <a:pt x="0" y="3046107"/>
                      <a:pt x="0" y="2953474"/>
                    </a:cubicBezTo>
                    <a:lnTo>
                      <a:pt x="0" y="167726"/>
                    </a:lnTo>
                    <a:close/>
                  </a:path>
                </a:pathLst>
              </a:custGeom>
              <a:solidFill>
                <a:schemeClr val="bg1">
                  <a:lumMod val="95000"/>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lIns="179605" tIns="179605" rIns="179605" bIns="179605" spcCol="1270"/>
              <a:lstStyle/>
              <a:p>
                <a:pPr marL="189006" lvl="1" indent="-189006" defTabSz="784027">
                  <a:lnSpc>
                    <a:spcPct val="90000"/>
                  </a:lnSpc>
                  <a:spcAft>
                    <a:spcPts val="800"/>
                  </a:spcAft>
                  <a:buFontTx/>
                  <a:buChar char="••"/>
                  <a:defRPr/>
                </a:pPr>
                <a:r>
                  <a:rPr lang="en-ZA" dirty="0"/>
                  <a:t>Compete successfully on world market</a:t>
                </a:r>
              </a:p>
              <a:p>
                <a:pPr marL="189006" lvl="1" indent="-189006" defTabSz="784027">
                  <a:lnSpc>
                    <a:spcPct val="90000"/>
                  </a:lnSpc>
                  <a:spcAft>
                    <a:spcPts val="800"/>
                  </a:spcAft>
                  <a:buFontTx/>
                  <a:buChar char="••"/>
                  <a:defRPr/>
                </a:pPr>
                <a:endParaRPr lang="en-ZA" dirty="0"/>
              </a:p>
              <a:p>
                <a:pPr marL="189006" lvl="1" indent="-189006" defTabSz="784027">
                  <a:lnSpc>
                    <a:spcPct val="90000"/>
                  </a:lnSpc>
                  <a:spcAft>
                    <a:spcPts val="800"/>
                  </a:spcAft>
                  <a:buFontTx/>
                  <a:buChar char="••"/>
                  <a:defRPr/>
                </a:pPr>
                <a:r>
                  <a:rPr lang="en-ZA" dirty="0"/>
                  <a:t>Capture 25% of Catalyst Demand in Hydrogen and Fuel Cells</a:t>
                </a:r>
              </a:p>
              <a:p>
                <a:pPr marL="189006" lvl="1" indent="-189006" defTabSz="784027">
                  <a:lnSpc>
                    <a:spcPct val="90000"/>
                  </a:lnSpc>
                  <a:spcAft>
                    <a:spcPts val="800"/>
                  </a:spcAft>
                  <a:buFontTx/>
                  <a:buChar char="••"/>
                  <a:defRPr/>
                </a:pPr>
                <a:endParaRPr lang="en-ZA" dirty="0"/>
              </a:p>
              <a:p>
                <a:pPr marL="189006" lvl="1" indent="-189006" defTabSz="784027">
                  <a:lnSpc>
                    <a:spcPct val="90000"/>
                  </a:lnSpc>
                  <a:spcAft>
                    <a:spcPts val="800"/>
                  </a:spcAft>
                  <a:buFontTx/>
                  <a:buChar char="••"/>
                  <a:defRPr/>
                </a:pPr>
                <a:endParaRPr lang="en-ZA" dirty="0" smtClean="0"/>
              </a:p>
              <a:p>
                <a:pPr marL="189006" lvl="1" indent="-189006" defTabSz="784027">
                  <a:lnSpc>
                    <a:spcPct val="90000"/>
                  </a:lnSpc>
                  <a:spcAft>
                    <a:spcPts val="800"/>
                  </a:spcAft>
                  <a:buFontTx/>
                  <a:buChar char="••"/>
                  <a:defRPr/>
                </a:pPr>
                <a:endParaRPr lang="en-ZA" dirty="0"/>
              </a:p>
              <a:p>
                <a:pPr marL="189006" lvl="1" indent="-189006" defTabSz="784027">
                  <a:lnSpc>
                    <a:spcPct val="90000"/>
                  </a:lnSpc>
                  <a:spcAft>
                    <a:spcPts val="800"/>
                  </a:spcAft>
                  <a:buFontTx/>
                  <a:buChar char="••"/>
                  <a:defRPr/>
                </a:pPr>
                <a:endParaRPr lang="en-ZA" dirty="0" smtClean="0"/>
              </a:p>
              <a:p>
                <a:pPr marL="189006" lvl="1" indent="-189006" defTabSz="784027">
                  <a:lnSpc>
                    <a:spcPct val="90000"/>
                  </a:lnSpc>
                  <a:spcAft>
                    <a:spcPts val="800"/>
                  </a:spcAft>
                  <a:buFontTx/>
                  <a:buChar char="••"/>
                  <a:defRPr/>
                </a:pPr>
                <a:endParaRPr lang="en-ZA" dirty="0"/>
              </a:p>
              <a:p>
                <a:pPr marL="189006" lvl="1" indent="-189006" defTabSz="784027">
                  <a:lnSpc>
                    <a:spcPct val="90000"/>
                  </a:lnSpc>
                  <a:spcAft>
                    <a:spcPts val="800"/>
                  </a:spcAft>
                  <a:buFontTx/>
                  <a:buChar char="••"/>
                  <a:defRPr/>
                </a:pPr>
                <a:r>
                  <a:rPr lang="en-ZA" dirty="0" smtClean="0"/>
                  <a:t>Contribute </a:t>
                </a:r>
                <a:r>
                  <a:rPr lang="en-ZA" dirty="0"/>
                  <a:t>to international innovation</a:t>
                </a:r>
              </a:p>
              <a:p>
                <a:pPr marL="0" lvl="1" defTabSz="784027">
                  <a:lnSpc>
                    <a:spcPct val="90000"/>
                  </a:lnSpc>
                  <a:spcAft>
                    <a:spcPct val="15000"/>
                  </a:spcAft>
                  <a:defRPr/>
                </a:pPr>
                <a:endParaRPr lang="en-ZA" dirty="0"/>
              </a:p>
            </p:txBody>
          </p:sp>
        </p:grpSp>
        <p:sp>
          <p:nvSpPr>
            <p:cNvPr id="11" name="Right Arrow 10"/>
            <p:cNvSpPr/>
            <p:nvPr/>
          </p:nvSpPr>
          <p:spPr>
            <a:xfrm>
              <a:off x="532620" y="972319"/>
              <a:ext cx="9476244" cy="1370273"/>
            </a:xfrm>
            <a:prstGeom prst="rightArrow">
              <a:avLst/>
            </a:prstGeom>
            <a:solidFill>
              <a:schemeClr val="tx1"/>
            </a:solidFill>
            <a:ln w="76200">
              <a:solidFill>
                <a:schemeClr val="bg1"/>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sp>
        <p:sp>
          <p:nvSpPr>
            <p:cNvPr id="12" name="Freeform 11"/>
            <p:cNvSpPr/>
            <p:nvPr/>
          </p:nvSpPr>
          <p:spPr>
            <a:xfrm>
              <a:off x="1117944" y="1377285"/>
              <a:ext cx="2572036" cy="546529"/>
            </a:xfrm>
            <a:custGeom>
              <a:avLst/>
              <a:gdLst>
                <a:gd name="connsiteX0" fmla="*/ 0 w 2333059"/>
                <a:gd name="connsiteY0" fmla="*/ 44257 h 265539"/>
                <a:gd name="connsiteX1" fmla="*/ 44257 w 2333059"/>
                <a:gd name="connsiteY1" fmla="*/ 0 h 265539"/>
                <a:gd name="connsiteX2" fmla="*/ 2288802 w 2333059"/>
                <a:gd name="connsiteY2" fmla="*/ 0 h 265539"/>
                <a:gd name="connsiteX3" fmla="*/ 2333059 w 2333059"/>
                <a:gd name="connsiteY3" fmla="*/ 44257 h 265539"/>
                <a:gd name="connsiteX4" fmla="*/ 2333059 w 2333059"/>
                <a:gd name="connsiteY4" fmla="*/ 221282 h 265539"/>
                <a:gd name="connsiteX5" fmla="*/ 2288802 w 2333059"/>
                <a:gd name="connsiteY5" fmla="*/ 265539 h 265539"/>
                <a:gd name="connsiteX6" fmla="*/ 44257 w 2333059"/>
                <a:gd name="connsiteY6" fmla="*/ 265539 h 265539"/>
                <a:gd name="connsiteX7" fmla="*/ 0 w 2333059"/>
                <a:gd name="connsiteY7" fmla="*/ 221282 h 265539"/>
                <a:gd name="connsiteX8" fmla="*/ 0 w 2333059"/>
                <a:gd name="connsiteY8" fmla="*/ 44257 h 2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059" h="265539">
                  <a:moveTo>
                    <a:pt x="0" y="44257"/>
                  </a:moveTo>
                  <a:cubicBezTo>
                    <a:pt x="0" y="19815"/>
                    <a:pt x="19815" y="0"/>
                    <a:pt x="44257" y="0"/>
                  </a:cubicBezTo>
                  <a:lnTo>
                    <a:pt x="2288802" y="0"/>
                  </a:lnTo>
                  <a:cubicBezTo>
                    <a:pt x="2313244" y="0"/>
                    <a:pt x="2333059" y="19815"/>
                    <a:pt x="2333059" y="44257"/>
                  </a:cubicBezTo>
                  <a:lnTo>
                    <a:pt x="2333059" y="221282"/>
                  </a:lnTo>
                  <a:cubicBezTo>
                    <a:pt x="2333059" y="245724"/>
                    <a:pt x="2313244" y="265539"/>
                    <a:pt x="2288802" y="265539"/>
                  </a:cubicBezTo>
                  <a:lnTo>
                    <a:pt x="44257" y="265539"/>
                  </a:lnTo>
                  <a:cubicBezTo>
                    <a:pt x="19815" y="265539"/>
                    <a:pt x="0" y="245724"/>
                    <a:pt x="0" y="221282"/>
                  </a:cubicBezTo>
                  <a:lnTo>
                    <a:pt x="0" y="44257"/>
                  </a:lnTo>
                  <a:close/>
                </a:path>
              </a:pathLst>
            </a:custGeom>
            <a:solidFill>
              <a:srgbClr val="C00000"/>
            </a:solidFill>
            <a:ln w="38100">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81495" tIns="81495" rIns="81495" bIns="81495" spcCol="1270" anchor="ctr"/>
            <a:lstStyle/>
            <a:p>
              <a:pPr algn="ctr" defTabSz="784027">
                <a:lnSpc>
                  <a:spcPct val="90000"/>
                </a:lnSpc>
                <a:spcAft>
                  <a:spcPct val="35000"/>
                </a:spcAft>
                <a:defRPr/>
              </a:pPr>
              <a:r>
                <a:rPr lang="en-ZA" b="1" dirty="0"/>
                <a:t>Technology catch-up</a:t>
              </a:r>
            </a:p>
          </p:txBody>
        </p:sp>
        <p:sp>
          <p:nvSpPr>
            <p:cNvPr id="17" name="Freeform 16"/>
            <p:cNvSpPr/>
            <p:nvPr/>
          </p:nvSpPr>
          <p:spPr>
            <a:xfrm>
              <a:off x="3960192" y="1383341"/>
              <a:ext cx="2572036" cy="546528"/>
            </a:xfrm>
            <a:custGeom>
              <a:avLst/>
              <a:gdLst>
                <a:gd name="connsiteX0" fmla="*/ 0 w 2333059"/>
                <a:gd name="connsiteY0" fmla="*/ 44257 h 265539"/>
                <a:gd name="connsiteX1" fmla="*/ 44257 w 2333059"/>
                <a:gd name="connsiteY1" fmla="*/ 0 h 265539"/>
                <a:gd name="connsiteX2" fmla="*/ 2288802 w 2333059"/>
                <a:gd name="connsiteY2" fmla="*/ 0 h 265539"/>
                <a:gd name="connsiteX3" fmla="*/ 2333059 w 2333059"/>
                <a:gd name="connsiteY3" fmla="*/ 44257 h 265539"/>
                <a:gd name="connsiteX4" fmla="*/ 2333059 w 2333059"/>
                <a:gd name="connsiteY4" fmla="*/ 221282 h 265539"/>
                <a:gd name="connsiteX5" fmla="*/ 2288802 w 2333059"/>
                <a:gd name="connsiteY5" fmla="*/ 265539 h 265539"/>
                <a:gd name="connsiteX6" fmla="*/ 44257 w 2333059"/>
                <a:gd name="connsiteY6" fmla="*/ 265539 h 265539"/>
                <a:gd name="connsiteX7" fmla="*/ 0 w 2333059"/>
                <a:gd name="connsiteY7" fmla="*/ 221282 h 265539"/>
                <a:gd name="connsiteX8" fmla="*/ 0 w 2333059"/>
                <a:gd name="connsiteY8" fmla="*/ 44257 h 2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059" h="265539">
                  <a:moveTo>
                    <a:pt x="0" y="44257"/>
                  </a:moveTo>
                  <a:cubicBezTo>
                    <a:pt x="0" y="19815"/>
                    <a:pt x="19815" y="0"/>
                    <a:pt x="44257" y="0"/>
                  </a:cubicBezTo>
                  <a:lnTo>
                    <a:pt x="2288802" y="0"/>
                  </a:lnTo>
                  <a:cubicBezTo>
                    <a:pt x="2313244" y="0"/>
                    <a:pt x="2333059" y="19815"/>
                    <a:pt x="2333059" y="44257"/>
                  </a:cubicBezTo>
                  <a:lnTo>
                    <a:pt x="2333059" y="221282"/>
                  </a:lnTo>
                  <a:cubicBezTo>
                    <a:pt x="2333059" y="245724"/>
                    <a:pt x="2313244" y="265539"/>
                    <a:pt x="2288802" y="265539"/>
                  </a:cubicBezTo>
                  <a:lnTo>
                    <a:pt x="44257" y="265539"/>
                  </a:lnTo>
                  <a:cubicBezTo>
                    <a:pt x="19815" y="265539"/>
                    <a:pt x="0" y="245724"/>
                    <a:pt x="0" y="221282"/>
                  </a:cubicBezTo>
                  <a:lnTo>
                    <a:pt x="0" y="44257"/>
                  </a:lnTo>
                  <a:close/>
                </a:path>
              </a:pathLst>
            </a:custGeom>
            <a:solidFill>
              <a:srgbClr val="0000FF"/>
            </a:solidFill>
            <a:ln w="38100">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81495" tIns="81495" rIns="81495" bIns="81495" spcCol="1270" anchor="ctr"/>
            <a:lstStyle/>
            <a:p>
              <a:pPr algn="ctr" defTabSz="784027">
                <a:lnSpc>
                  <a:spcPct val="90000"/>
                </a:lnSpc>
                <a:spcAft>
                  <a:spcPct val="35000"/>
                </a:spcAft>
                <a:defRPr/>
              </a:pPr>
              <a:r>
                <a:rPr lang="en-ZA" b="1" dirty="0"/>
                <a:t>South African Extension</a:t>
              </a:r>
            </a:p>
          </p:txBody>
        </p:sp>
        <p:sp>
          <p:nvSpPr>
            <p:cNvPr id="18" name="Freeform 17"/>
            <p:cNvSpPr/>
            <p:nvPr/>
          </p:nvSpPr>
          <p:spPr>
            <a:xfrm>
              <a:off x="6737000" y="1376951"/>
              <a:ext cx="2572036" cy="561008"/>
            </a:xfrm>
            <a:custGeom>
              <a:avLst/>
              <a:gdLst>
                <a:gd name="connsiteX0" fmla="*/ 0 w 2333059"/>
                <a:gd name="connsiteY0" fmla="*/ 44257 h 265539"/>
                <a:gd name="connsiteX1" fmla="*/ 44257 w 2333059"/>
                <a:gd name="connsiteY1" fmla="*/ 0 h 265539"/>
                <a:gd name="connsiteX2" fmla="*/ 2288802 w 2333059"/>
                <a:gd name="connsiteY2" fmla="*/ 0 h 265539"/>
                <a:gd name="connsiteX3" fmla="*/ 2333059 w 2333059"/>
                <a:gd name="connsiteY3" fmla="*/ 44257 h 265539"/>
                <a:gd name="connsiteX4" fmla="*/ 2333059 w 2333059"/>
                <a:gd name="connsiteY4" fmla="*/ 221282 h 265539"/>
                <a:gd name="connsiteX5" fmla="*/ 2288802 w 2333059"/>
                <a:gd name="connsiteY5" fmla="*/ 265539 h 265539"/>
                <a:gd name="connsiteX6" fmla="*/ 44257 w 2333059"/>
                <a:gd name="connsiteY6" fmla="*/ 265539 h 265539"/>
                <a:gd name="connsiteX7" fmla="*/ 0 w 2333059"/>
                <a:gd name="connsiteY7" fmla="*/ 221282 h 265539"/>
                <a:gd name="connsiteX8" fmla="*/ 0 w 2333059"/>
                <a:gd name="connsiteY8" fmla="*/ 44257 h 26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059" h="265539">
                  <a:moveTo>
                    <a:pt x="0" y="44257"/>
                  </a:moveTo>
                  <a:cubicBezTo>
                    <a:pt x="0" y="19815"/>
                    <a:pt x="19815" y="0"/>
                    <a:pt x="44257" y="0"/>
                  </a:cubicBezTo>
                  <a:lnTo>
                    <a:pt x="2288802" y="0"/>
                  </a:lnTo>
                  <a:cubicBezTo>
                    <a:pt x="2313244" y="0"/>
                    <a:pt x="2333059" y="19815"/>
                    <a:pt x="2333059" y="44257"/>
                  </a:cubicBezTo>
                  <a:lnTo>
                    <a:pt x="2333059" y="221282"/>
                  </a:lnTo>
                  <a:cubicBezTo>
                    <a:pt x="2333059" y="245724"/>
                    <a:pt x="2313244" y="265539"/>
                    <a:pt x="2288802" y="265539"/>
                  </a:cubicBezTo>
                  <a:lnTo>
                    <a:pt x="44257" y="265539"/>
                  </a:lnTo>
                  <a:cubicBezTo>
                    <a:pt x="19815" y="265539"/>
                    <a:pt x="0" y="245724"/>
                    <a:pt x="0" y="221282"/>
                  </a:cubicBezTo>
                  <a:lnTo>
                    <a:pt x="0" y="44257"/>
                  </a:lnTo>
                  <a:close/>
                </a:path>
              </a:pathLst>
            </a:custGeom>
            <a:solidFill>
              <a:srgbClr val="069948"/>
            </a:solidFill>
            <a:ln w="38100">
              <a:solidFill>
                <a:schemeClr val="bg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81495" tIns="81495" rIns="81495" bIns="81495" spcCol="1270" anchor="ctr"/>
            <a:lstStyle/>
            <a:p>
              <a:pPr algn="ctr" defTabSz="784027">
                <a:lnSpc>
                  <a:spcPct val="90000"/>
                </a:lnSpc>
                <a:spcAft>
                  <a:spcPct val="35000"/>
                </a:spcAft>
                <a:defRPr/>
              </a:pPr>
              <a:r>
                <a:rPr lang="en-ZA" b="1" dirty="0"/>
                <a:t>South African Innovation</a:t>
              </a:r>
            </a:p>
          </p:txBody>
        </p:sp>
        <p:cxnSp>
          <p:nvCxnSpPr>
            <p:cNvPr id="19" name="Straight Connector 18"/>
            <p:cNvCxnSpPr>
              <a:cxnSpLocks/>
            </p:cNvCxnSpPr>
            <p:nvPr/>
          </p:nvCxnSpPr>
          <p:spPr>
            <a:xfrm>
              <a:off x="144261" y="5508823"/>
              <a:ext cx="9763783" cy="0"/>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326473" y="4021177"/>
              <a:ext cx="1741864" cy="369332"/>
            </a:xfrm>
            <a:prstGeom prst="rect">
              <a:avLst/>
            </a:prstGeom>
            <a:solidFill>
              <a:srgbClr val="FFFFFF">
                <a:alpha val="80000"/>
              </a:srgbClr>
            </a:solidFill>
          </p:spPr>
          <p:txBody>
            <a:bodyPr wrap="square" rtlCol="0">
              <a:spAutoFit/>
            </a:bodyPr>
            <a:lstStyle/>
            <a:p>
              <a:r>
                <a:rPr lang="en-ZA" sz="1800" b="1" dirty="0"/>
                <a:t>COMMERCIAL</a:t>
              </a:r>
            </a:p>
          </p:txBody>
        </p:sp>
        <p:sp>
          <p:nvSpPr>
            <p:cNvPr id="21" name="TextBox 20"/>
            <p:cNvSpPr txBox="1"/>
            <p:nvPr/>
          </p:nvSpPr>
          <p:spPr>
            <a:xfrm rot="16200000">
              <a:off x="-109939" y="5751358"/>
              <a:ext cx="1260595" cy="919539"/>
            </a:xfrm>
            <a:prstGeom prst="rect">
              <a:avLst/>
            </a:prstGeom>
            <a:solidFill>
              <a:srgbClr val="FFFFFF">
                <a:alpha val="80000"/>
              </a:srgbClr>
            </a:solidFill>
          </p:spPr>
          <p:txBody>
            <a:bodyPr wrap="square" rtlCol="0">
              <a:spAutoFit/>
            </a:bodyPr>
            <a:lstStyle/>
            <a:p>
              <a:pPr algn="ctr"/>
              <a:r>
                <a:rPr lang="en-ZA" sz="1600" b="1" dirty="0"/>
                <a:t>ACADEMIC &amp; RESEARCH</a:t>
              </a:r>
            </a:p>
          </p:txBody>
        </p:sp>
        <p:pic>
          <p:nvPicPr>
            <p:cNvPr id="22" name="Picture 4" descr="Image result for south africa flag">
              <a:extLst>
                <a:ext uri="{FF2B5EF4-FFF2-40B4-BE49-F238E27FC236}">
                  <a16:creationId xmlns:a16="http://schemas.microsoft.com/office/drawing/2014/main" xmlns="" id="{40934D5D-126A-4136-8735-D686C051DB6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761" y="1293585"/>
              <a:ext cx="1003670" cy="73792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4699620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31987" y="255013"/>
            <a:ext cx="8210298" cy="456685"/>
          </a:xfrm>
        </p:spPr>
        <p:txBody>
          <a:bodyPr>
            <a:noAutofit/>
          </a:bodyPr>
          <a:lstStyle/>
          <a:p>
            <a:r>
              <a:rPr lang="en-GB" sz="2800" b="1" dirty="0" smtClean="0"/>
              <a:t>Hydrogen South Africa Centres of Competence</a:t>
            </a:r>
            <a:endParaRPr lang="en-GB" sz="2800" b="1" dirty="0"/>
          </a:p>
        </p:txBody>
      </p:sp>
      <p:grpSp>
        <p:nvGrpSpPr>
          <p:cNvPr id="31" name="Group 30"/>
          <p:cNvGrpSpPr/>
          <p:nvPr/>
        </p:nvGrpSpPr>
        <p:grpSpPr>
          <a:xfrm>
            <a:off x="215754" y="1009934"/>
            <a:ext cx="8770632" cy="5666075"/>
            <a:chOff x="-17755" y="-14494"/>
            <a:chExt cx="10080625" cy="7445841"/>
          </a:xfrm>
        </p:grpSpPr>
        <p:sp>
          <p:nvSpPr>
            <p:cNvPr id="32" name="Rectangle 31">
              <a:extLst>
                <a:ext uri="{FF2B5EF4-FFF2-40B4-BE49-F238E27FC236}">
                  <a16:creationId xmlns:a16="http://schemas.microsoft.com/office/drawing/2014/main" xmlns="" id="{407C7718-C910-4837-BC4C-44BBA3E7756A}"/>
                </a:ext>
              </a:extLst>
            </p:cNvPr>
            <p:cNvSpPr/>
            <p:nvPr/>
          </p:nvSpPr>
          <p:spPr>
            <a:xfrm>
              <a:off x="-17755" y="-14494"/>
              <a:ext cx="10080625" cy="7424944"/>
            </a:xfrm>
            <a:prstGeom prst="rect">
              <a:avLst/>
            </a:prstGeom>
            <a:solidFill>
              <a:schemeClr val="bg1">
                <a:lumMod val="9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33" name="Diagram 32">
              <a:extLst>
                <a:ext uri="{FF2B5EF4-FFF2-40B4-BE49-F238E27FC236}">
                  <a16:creationId xmlns:a16="http://schemas.microsoft.com/office/drawing/2014/main" xmlns="" id="{08EB4E51-D681-447E-B53B-621DAFF0274D}"/>
                </a:ext>
              </a:extLst>
            </p:cNvPr>
            <p:cNvGraphicFramePr/>
            <p:nvPr>
              <p:extLst>
                <p:ext uri="{D42A27DB-BD31-4B8C-83A1-F6EECF244321}">
                  <p14:modId xmlns:p14="http://schemas.microsoft.com/office/powerpoint/2010/main" xmlns="" val="4236241981"/>
                </p:ext>
              </p:extLst>
            </p:nvPr>
          </p:nvGraphicFramePr>
          <p:xfrm>
            <a:off x="467649" y="159740"/>
            <a:ext cx="9456344" cy="4976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 name="Picture 33">
              <a:extLst>
                <a:ext uri="{FF2B5EF4-FFF2-40B4-BE49-F238E27FC236}">
                  <a16:creationId xmlns:a16="http://schemas.microsoft.com/office/drawing/2014/main" xmlns="" id="{3A7F9A71-DE91-4B21-A6D6-A84EC2292157}"/>
                </a:ext>
              </a:extLst>
            </p:cNvPr>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4112126" y="1171229"/>
              <a:ext cx="2296338" cy="106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6">
              <a:extLst>
                <a:ext uri="{FF2B5EF4-FFF2-40B4-BE49-F238E27FC236}">
                  <a16:creationId xmlns:a16="http://schemas.microsoft.com/office/drawing/2014/main" xmlns="" id="{F9DA2086-0952-4628-9F9D-6951305D6232}"/>
                </a:ext>
              </a:extLst>
            </p:cNvPr>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719832" y="3076069"/>
              <a:ext cx="2304256" cy="951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
              <a:extLst>
                <a:ext uri="{FF2B5EF4-FFF2-40B4-BE49-F238E27FC236}">
                  <a16:creationId xmlns:a16="http://schemas.microsoft.com/office/drawing/2014/main" xmlns="" id="{B5FBDC05-892B-4275-9755-34C159287613}"/>
                </a:ext>
              </a:extLst>
            </p:cNvPr>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4127193" y="3019813"/>
              <a:ext cx="2137256" cy="96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5">
              <a:extLst>
                <a:ext uri="{FF2B5EF4-FFF2-40B4-BE49-F238E27FC236}">
                  <a16:creationId xmlns:a16="http://schemas.microsoft.com/office/drawing/2014/main" xmlns="" id="{B907F8D3-2875-4E48-9BB6-BE392B23033C}"/>
                </a:ext>
              </a:extLst>
            </p:cNvPr>
            <p:cNvPicPr>
              <a:picLocks noChangeAspect="1"/>
            </p:cNvPicPr>
            <p:nvPr/>
          </p:nvPicPr>
          <p:blipFill>
            <a:blip r:embed="rId11">
              <a:extLst>
                <a:ext uri="{28A0092B-C50C-407E-A947-70E740481C1C}">
                  <a14:useLocalDpi xmlns:a14="http://schemas.microsoft.com/office/drawing/2010/main" xmlns="" val="0"/>
                </a:ext>
              </a:extLst>
            </a:blip>
            <a:srcRect/>
            <a:stretch>
              <a:fillRect/>
            </a:stretch>
          </p:blipFill>
          <p:spPr bwMode="auto">
            <a:xfrm>
              <a:off x="7443980" y="3019813"/>
              <a:ext cx="2132837" cy="989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Box 37">
              <a:extLst>
                <a:ext uri="{FF2B5EF4-FFF2-40B4-BE49-F238E27FC236}">
                  <a16:creationId xmlns:a16="http://schemas.microsoft.com/office/drawing/2014/main" xmlns="" id="{C4562BF8-1925-4745-A675-ADE2F5AAFFAE}"/>
                </a:ext>
              </a:extLst>
            </p:cNvPr>
            <p:cNvSpPr txBox="1"/>
            <p:nvPr/>
          </p:nvSpPr>
          <p:spPr>
            <a:xfrm>
              <a:off x="427521" y="4825111"/>
              <a:ext cx="3175988" cy="1334692"/>
            </a:xfrm>
            <a:prstGeom prst="rect">
              <a:avLst/>
            </a:prstGeom>
            <a:noFill/>
          </p:spPr>
          <p:txBody>
            <a:bodyPr wrap="square" rtlCol="0">
              <a:spAutoFit/>
            </a:bodyPr>
            <a:lstStyle/>
            <a:p>
              <a:pPr marL="342900" indent="-342900">
                <a:buFont typeface="Arial" panose="020B0604020202020204" pitchFamily="34" charset="0"/>
                <a:buChar char="•"/>
              </a:pPr>
              <a:r>
                <a:rPr lang="en-US" sz="2000" dirty="0"/>
                <a:t>Renewable hydrogen storage and infrastructure</a:t>
              </a:r>
            </a:p>
          </p:txBody>
        </p:sp>
        <p:sp>
          <p:nvSpPr>
            <p:cNvPr id="39" name="TextBox 38">
              <a:extLst>
                <a:ext uri="{FF2B5EF4-FFF2-40B4-BE49-F238E27FC236}">
                  <a16:creationId xmlns:a16="http://schemas.microsoft.com/office/drawing/2014/main" xmlns="" id="{7FA0A5E2-A091-4C20-829B-A17601D73E5B}"/>
                </a:ext>
              </a:extLst>
            </p:cNvPr>
            <p:cNvSpPr txBox="1"/>
            <p:nvPr/>
          </p:nvSpPr>
          <p:spPr>
            <a:xfrm>
              <a:off x="3693212" y="4749060"/>
              <a:ext cx="3544585" cy="1739143"/>
            </a:xfrm>
            <a:prstGeom prst="rect">
              <a:avLst/>
            </a:prstGeom>
            <a:noFill/>
          </p:spPr>
          <p:txBody>
            <a:bodyPr wrap="square" rtlCol="0">
              <a:spAutoFit/>
            </a:bodyPr>
            <a:lstStyle/>
            <a:p>
              <a:pPr marL="342900" indent="-342900">
                <a:buFont typeface="Arial" panose="020B0604020202020204" pitchFamily="34" charset="0"/>
                <a:buChar char="•"/>
              </a:pPr>
              <a:r>
                <a:rPr lang="en-US" sz="2000" dirty="0"/>
                <a:t>Fuel cell and </a:t>
              </a:r>
              <a:r>
                <a:rPr lang="en-US" sz="2000" dirty="0" err="1"/>
                <a:t>electrolyser</a:t>
              </a:r>
              <a:r>
                <a:rPr lang="en-US" sz="2000" dirty="0"/>
                <a:t> subcomponents: catalysts and MEAs</a:t>
              </a:r>
            </a:p>
          </p:txBody>
        </p:sp>
        <p:sp>
          <p:nvSpPr>
            <p:cNvPr id="40" name="TextBox 39">
              <a:extLst>
                <a:ext uri="{FF2B5EF4-FFF2-40B4-BE49-F238E27FC236}">
                  <a16:creationId xmlns:a16="http://schemas.microsoft.com/office/drawing/2014/main" xmlns="" id="{5C974ED6-4D62-4209-B069-9A55511DE390}"/>
                </a:ext>
              </a:extLst>
            </p:cNvPr>
            <p:cNvSpPr txBox="1"/>
            <p:nvPr/>
          </p:nvSpPr>
          <p:spPr>
            <a:xfrm>
              <a:off x="7316972" y="4715002"/>
              <a:ext cx="2745898" cy="1739143"/>
            </a:xfrm>
            <a:prstGeom prst="rect">
              <a:avLst/>
            </a:prstGeom>
            <a:noFill/>
          </p:spPr>
          <p:txBody>
            <a:bodyPr wrap="square" rtlCol="0">
              <a:spAutoFit/>
            </a:bodyPr>
            <a:lstStyle/>
            <a:p>
              <a:pPr marL="342900" indent="-342900">
                <a:buFont typeface="Arial" panose="020B0604020202020204" pitchFamily="34" charset="0"/>
                <a:buChar char="•"/>
              </a:pPr>
              <a:r>
                <a:rPr lang="en-US" sz="2000" dirty="0"/>
                <a:t>Systems integration and technology validation</a:t>
              </a:r>
            </a:p>
          </p:txBody>
        </p:sp>
        <p:sp>
          <p:nvSpPr>
            <p:cNvPr id="41" name="TextBox 40">
              <a:extLst>
                <a:ext uri="{FF2B5EF4-FFF2-40B4-BE49-F238E27FC236}">
                  <a16:creationId xmlns:a16="http://schemas.microsoft.com/office/drawing/2014/main" xmlns="" id="{EB8ACCA2-CC74-4911-B13A-9F34ED3FED00}"/>
                </a:ext>
              </a:extLst>
            </p:cNvPr>
            <p:cNvSpPr txBox="1"/>
            <p:nvPr/>
          </p:nvSpPr>
          <p:spPr>
            <a:xfrm>
              <a:off x="1007864" y="3926300"/>
              <a:ext cx="1701107" cy="461665"/>
            </a:xfrm>
            <a:prstGeom prst="rect">
              <a:avLst/>
            </a:prstGeom>
            <a:noFill/>
          </p:spPr>
          <p:txBody>
            <a:bodyPr wrap="none" rtlCol="0">
              <a:spAutoFit/>
            </a:bodyPr>
            <a:lstStyle/>
            <a:p>
              <a:r>
                <a:rPr lang="en-US" sz="2400" b="1" dirty="0"/>
                <a:t>NWU / CSIR</a:t>
              </a:r>
            </a:p>
          </p:txBody>
        </p:sp>
        <p:sp>
          <p:nvSpPr>
            <p:cNvPr id="42" name="TextBox 41">
              <a:extLst>
                <a:ext uri="{FF2B5EF4-FFF2-40B4-BE49-F238E27FC236}">
                  <a16:creationId xmlns:a16="http://schemas.microsoft.com/office/drawing/2014/main" xmlns="" id="{64C6374E-6B3D-480C-8596-A08FD83FCCEC}"/>
                </a:ext>
              </a:extLst>
            </p:cNvPr>
            <p:cNvSpPr txBox="1"/>
            <p:nvPr/>
          </p:nvSpPr>
          <p:spPr>
            <a:xfrm>
              <a:off x="4320232" y="3926300"/>
              <a:ext cx="1886670" cy="461665"/>
            </a:xfrm>
            <a:prstGeom prst="rect">
              <a:avLst/>
            </a:prstGeom>
            <a:noFill/>
          </p:spPr>
          <p:txBody>
            <a:bodyPr wrap="none" rtlCol="0">
              <a:spAutoFit/>
            </a:bodyPr>
            <a:lstStyle/>
            <a:p>
              <a:r>
                <a:rPr lang="en-US" sz="2400" b="1" dirty="0"/>
                <a:t>UCT / Mintek</a:t>
              </a:r>
            </a:p>
          </p:txBody>
        </p:sp>
        <p:sp>
          <p:nvSpPr>
            <p:cNvPr id="43" name="TextBox 42">
              <a:extLst>
                <a:ext uri="{FF2B5EF4-FFF2-40B4-BE49-F238E27FC236}">
                  <a16:creationId xmlns:a16="http://schemas.microsoft.com/office/drawing/2014/main" xmlns="" id="{E3CB0BA8-3195-479D-9C03-34C12F154373}"/>
                </a:ext>
              </a:extLst>
            </p:cNvPr>
            <p:cNvSpPr txBox="1"/>
            <p:nvPr/>
          </p:nvSpPr>
          <p:spPr>
            <a:xfrm>
              <a:off x="8136656" y="3926300"/>
              <a:ext cx="1110982" cy="461665"/>
            </a:xfrm>
            <a:prstGeom prst="rect">
              <a:avLst/>
            </a:prstGeom>
            <a:noFill/>
          </p:spPr>
          <p:txBody>
            <a:bodyPr wrap="square" rtlCol="0">
              <a:spAutoFit/>
            </a:bodyPr>
            <a:lstStyle/>
            <a:p>
              <a:r>
                <a:rPr lang="en-US" sz="2400" b="1" dirty="0"/>
                <a:t>UWC</a:t>
              </a:r>
            </a:p>
          </p:txBody>
        </p:sp>
        <p:pic>
          <p:nvPicPr>
            <p:cNvPr id="44" name="Picture 43">
              <a:extLst>
                <a:ext uri="{FF2B5EF4-FFF2-40B4-BE49-F238E27FC236}">
                  <a16:creationId xmlns:a16="http://schemas.microsoft.com/office/drawing/2014/main" xmlns="" id="{F2BD8D9C-F1F1-4ACC-B232-C165E12D3502}"/>
                </a:ext>
              </a:extLst>
            </p:cNvPr>
            <p:cNvPicPr>
              <a:picLocks noChangeAspect="1"/>
            </p:cNvPicPr>
            <p:nvPr/>
          </p:nvPicPr>
          <p:blipFill>
            <a:blip r:embed="rId12"/>
            <a:stretch>
              <a:fillRect/>
            </a:stretch>
          </p:blipFill>
          <p:spPr>
            <a:xfrm>
              <a:off x="2634473" y="6948271"/>
              <a:ext cx="4776167" cy="483076"/>
            </a:xfrm>
            <a:prstGeom prst="rect">
              <a:avLst/>
            </a:prstGeom>
            <a:effectLst>
              <a:outerShdw blurRad="50800" dist="38100" algn="l" rotWithShape="0">
                <a:prstClr val="black">
                  <a:alpha val="40000"/>
                </a:prstClr>
              </a:outerShdw>
            </a:effectLst>
          </p:spPr>
        </p:pic>
      </p:grpSp>
    </p:spTree>
    <p:extLst>
      <p:ext uri="{BB962C8B-B14F-4D97-AF65-F5344CB8AC3E}">
        <p14:creationId xmlns:p14="http://schemas.microsoft.com/office/powerpoint/2010/main" xmlns="" val="22057070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31987" y="255013"/>
            <a:ext cx="8210298" cy="456685"/>
          </a:xfrm>
        </p:spPr>
        <p:txBody>
          <a:bodyPr>
            <a:noAutofit/>
          </a:bodyPr>
          <a:lstStyle/>
          <a:p>
            <a:r>
              <a:rPr lang="en-GB" sz="2800" b="1" dirty="0" smtClean="0"/>
              <a:t>South Africa Platinum Valley</a:t>
            </a:r>
            <a:endParaRPr lang="en-GB" sz="2800" b="1" dirty="0"/>
          </a:p>
        </p:txBody>
      </p:sp>
      <p:pic>
        <p:nvPicPr>
          <p:cNvPr id="5" name="Picture 4"/>
          <p:cNvPicPr>
            <a:picLocks noChangeAspect="1"/>
          </p:cNvPicPr>
          <p:nvPr/>
        </p:nvPicPr>
        <p:blipFill>
          <a:blip r:embed="rId3"/>
          <a:stretch>
            <a:fillRect/>
          </a:stretch>
        </p:blipFill>
        <p:spPr>
          <a:xfrm>
            <a:off x="0" y="1064525"/>
            <a:ext cx="9048466" cy="5636526"/>
          </a:xfrm>
          <a:prstGeom prst="rect">
            <a:avLst/>
          </a:prstGeom>
        </p:spPr>
      </p:pic>
    </p:spTree>
    <p:extLst>
      <p:ext uri="{BB962C8B-B14F-4D97-AF65-F5344CB8AC3E}">
        <p14:creationId xmlns:p14="http://schemas.microsoft.com/office/powerpoint/2010/main" xmlns="" val="3095153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31986" y="255013"/>
            <a:ext cx="8443523" cy="456685"/>
          </a:xfrm>
        </p:spPr>
        <p:txBody>
          <a:bodyPr>
            <a:noAutofit/>
          </a:bodyPr>
          <a:lstStyle/>
          <a:p>
            <a:r>
              <a:rPr lang="en-GB" sz="2800" b="1" dirty="0" smtClean="0"/>
              <a:t>South Africa Platinum Valley- OR Tambo Airport</a:t>
            </a:r>
            <a:endParaRPr lang="en-GB" sz="2800" b="1" dirty="0"/>
          </a:p>
        </p:txBody>
      </p:sp>
      <p:pic>
        <p:nvPicPr>
          <p:cNvPr id="2" name="Picture 1"/>
          <p:cNvPicPr>
            <a:picLocks noChangeAspect="1"/>
          </p:cNvPicPr>
          <p:nvPr/>
        </p:nvPicPr>
        <p:blipFill>
          <a:blip r:embed="rId3"/>
          <a:stretch>
            <a:fillRect/>
          </a:stretch>
        </p:blipFill>
        <p:spPr>
          <a:xfrm>
            <a:off x="0" y="1009934"/>
            <a:ext cx="9144000" cy="5830604"/>
          </a:xfrm>
          <a:prstGeom prst="rect">
            <a:avLst/>
          </a:prstGeom>
        </p:spPr>
      </p:pic>
    </p:spTree>
    <p:extLst>
      <p:ext uri="{BB962C8B-B14F-4D97-AF65-F5344CB8AC3E}">
        <p14:creationId xmlns:p14="http://schemas.microsoft.com/office/powerpoint/2010/main" xmlns="" val="3588960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251333" y="333225"/>
            <a:ext cx="8504740" cy="333713"/>
          </a:xfrm>
          <a:prstGeom prst="rect">
            <a:avLst/>
          </a:prstGeom>
        </p:spPr>
        <p:txBody>
          <a:bodyPr vert="horz" lIns="91207" tIns="45604" rIns="91207" bIns="45604"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a:solidFill>
                  <a:schemeClr val="bg1"/>
                </a:solidFill>
              </a:rPr>
              <a:t>Energy Storage RDI Programme at a Glance</a:t>
            </a:r>
          </a:p>
        </p:txBody>
      </p:sp>
      <p:sp>
        <p:nvSpPr>
          <p:cNvPr id="13" name="Right Triangle 12">
            <a:extLst>
              <a:ext uri="{FF2B5EF4-FFF2-40B4-BE49-F238E27FC236}">
                <a16:creationId xmlns:a16="http://schemas.microsoft.com/office/drawing/2014/main" xmlns="" id="{6A663346-44A1-4521-83BE-A3F57933AB99}"/>
              </a:ext>
            </a:extLst>
          </p:cNvPr>
          <p:cNvSpPr/>
          <p:nvPr/>
        </p:nvSpPr>
        <p:spPr bwMode="auto">
          <a:xfrm rot="5400000">
            <a:off x="-992254" y="2138908"/>
            <a:ext cx="5391090" cy="3345728"/>
          </a:xfrm>
          <a:prstGeom prst="rtTriangle">
            <a:avLst/>
          </a:prstGeom>
          <a:pattFill prst="pct90">
            <a:fgClr>
              <a:schemeClr val="accent2">
                <a:lumMod val="40000"/>
                <a:lumOff val="60000"/>
              </a:schemeClr>
            </a:fgClr>
            <a:bgClr>
              <a:schemeClr val="tx1"/>
            </a:bgClr>
          </a:pattFill>
          <a:ln w="9525" cap="flat" cmpd="sng" algn="ctr">
            <a:solidFill>
              <a:schemeClr val="tx1"/>
            </a:solidFill>
            <a:prstDash val="solid"/>
            <a:round/>
            <a:headEnd type="none" w="med" len="med"/>
            <a:tailEnd type="none" w="med" len="med"/>
          </a:ln>
          <a:effectLst/>
          <a:extLst/>
        </p:spPr>
        <p:txBody>
          <a:bodyPr/>
          <a:lstStyle/>
          <a:p>
            <a:pPr>
              <a:defRPr/>
            </a:pPr>
            <a:endParaRPr lang="en-GB" sz="1010">
              <a:ea typeface="ＭＳ Ｐゴシック" panose="020B0600070205080204" pitchFamily="34" charset="-128"/>
            </a:endParaRPr>
          </a:p>
        </p:txBody>
      </p:sp>
      <p:sp>
        <p:nvSpPr>
          <p:cNvPr id="14" name="Content Placeholder 2">
            <a:extLst>
              <a:ext uri="{FF2B5EF4-FFF2-40B4-BE49-F238E27FC236}">
                <a16:creationId xmlns:a16="http://schemas.microsoft.com/office/drawing/2014/main" xmlns="" id="{5F24B407-5533-4F2C-9B8D-C3EC5F26ABD7}"/>
              </a:ext>
            </a:extLst>
          </p:cNvPr>
          <p:cNvSpPr txBox="1">
            <a:spLocks/>
          </p:cNvSpPr>
          <p:nvPr/>
        </p:nvSpPr>
        <p:spPr>
          <a:xfrm>
            <a:off x="197068" y="1062575"/>
            <a:ext cx="8826030" cy="5444741"/>
          </a:xfrm>
          <a:prstGeom prst="rect">
            <a:avLst/>
          </a:prstGeom>
        </p:spPr>
        <p:txBody>
          <a:bodyPr vert="horz" lIns="91207" tIns="45604" rIns="91207" bIns="45604" rtlCol="0">
            <a:normAutofit lnSpcReduction="10000"/>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spcBef>
                <a:spcPts val="0"/>
              </a:spcBef>
              <a:buNone/>
              <a:defRPr/>
            </a:pPr>
            <a:r>
              <a:rPr lang="en-GB" sz="1047" dirty="0"/>
              <a:t>	</a:t>
            </a:r>
            <a:r>
              <a:rPr lang="en-GB" sz="1397" b="1" dirty="0"/>
              <a:t>                                               2019  </a:t>
            </a:r>
            <a:r>
              <a:rPr lang="en-GB" sz="1397" dirty="0"/>
              <a:t>Discussions on formal collaboration with ANL </a:t>
            </a:r>
            <a:r>
              <a:rPr lang="en-GB" sz="1397" dirty="0" smtClean="0"/>
              <a:t>formalised  </a:t>
            </a:r>
            <a:endParaRPr lang="en-GB" sz="1397" dirty="0"/>
          </a:p>
          <a:p>
            <a:pPr marL="0" indent="0">
              <a:spcBef>
                <a:spcPts val="0"/>
              </a:spcBef>
              <a:buNone/>
              <a:defRPr/>
            </a:pPr>
            <a:r>
              <a:rPr lang="en-GB" sz="1397" dirty="0"/>
              <a:t>  </a:t>
            </a:r>
            <a:r>
              <a:rPr lang="en-GB" sz="1397" b="1" dirty="0"/>
              <a:t>	                             </a:t>
            </a:r>
          </a:p>
          <a:p>
            <a:pPr marL="0" indent="0">
              <a:spcBef>
                <a:spcPts val="0"/>
              </a:spcBef>
              <a:buNone/>
              <a:defRPr/>
            </a:pPr>
            <a:r>
              <a:rPr lang="en-GB" sz="1397" b="1" dirty="0"/>
              <a:t>                                                             2019   </a:t>
            </a:r>
            <a:r>
              <a:rPr lang="en-GB" sz="1397" dirty="0"/>
              <a:t>Development of the Energy Storage RDI roadmap initiated</a:t>
            </a:r>
          </a:p>
          <a:p>
            <a:pPr marL="0" indent="0">
              <a:spcBef>
                <a:spcPts val="0"/>
              </a:spcBef>
              <a:buNone/>
              <a:defRPr/>
            </a:pPr>
            <a:r>
              <a:rPr lang="en-GB" sz="1397" i="1" dirty="0"/>
              <a:t>                                                             </a:t>
            </a:r>
          </a:p>
          <a:p>
            <a:pPr marL="0" indent="0">
              <a:spcBef>
                <a:spcPts val="0"/>
              </a:spcBef>
              <a:buNone/>
              <a:defRPr/>
            </a:pPr>
            <a:r>
              <a:rPr lang="en-GB" sz="1397" i="1" dirty="0"/>
              <a:t>                                                         </a:t>
            </a:r>
            <a:r>
              <a:rPr lang="en-GB" sz="1397" b="1" dirty="0"/>
              <a:t>2018 </a:t>
            </a:r>
            <a:r>
              <a:rPr lang="en-GB" sz="1397" dirty="0"/>
              <a:t>IDC conducts feasibility studies on precursor manufacturing in SA</a:t>
            </a:r>
          </a:p>
          <a:p>
            <a:pPr marL="0" indent="0">
              <a:spcBef>
                <a:spcPts val="0"/>
              </a:spcBef>
              <a:buNone/>
              <a:defRPr/>
            </a:pPr>
            <a:endParaRPr lang="en-GB" sz="1397" i="1" dirty="0"/>
          </a:p>
          <a:p>
            <a:pPr marL="0" indent="0">
              <a:spcBef>
                <a:spcPts val="0"/>
              </a:spcBef>
              <a:buNone/>
              <a:defRPr/>
            </a:pPr>
            <a:r>
              <a:rPr lang="en-GB" sz="1397" b="1" dirty="0"/>
              <a:t>                                                     2017</a:t>
            </a:r>
            <a:r>
              <a:rPr lang="en-GB" sz="1397" i="1" dirty="0"/>
              <a:t> </a:t>
            </a:r>
            <a:r>
              <a:rPr lang="en-GB" sz="1397" dirty="0"/>
              <a:t>Minister Pandor launches the LMO and NMC precursor pilot facility		</a:t>
            </a:r>
          </a:p>
          <a:p>
            <a:pPr marL="0" indent="0">
              <a:lnSpc>
                <a:spcPct val="150000"/>
              </a:lnSpc>
              <a:spcBef>
                <a:spcPts val="0"/>
              </a:spcBef>
              <a:buNone/>
              <a:defRPr/>
            </a:pPr>
            <a:r>
              <a:rPr lang="en-GB" sz="1397" dirty="0"/>
              <a:t>                                               </a:t>
            </a:r>
            <a:r>
              <a:rPr lang="en-GB" sz="1397" b="1" dirty="0"/>
              <a:t>2016</a:t>
            </a:r>
            <a:r>
              <a:rPr lang="en-GB" sz="1397" dirty="0"/>
              <a:t>   Energy Storage RDI is expanded to include electrolyte development and  		                    NMC precursor material           </a:t>
            </a:r>
          </a:p>
          <a:p>
            <a:pPr marL="0" indent="0">
              <a:lnSpc>
                <a:spcPct val="150000"/>
              </a:lnSpc>
              <a:spcBef>
                <a:spcPts val="0"/>
              </a:spcBef>
              <a:buNone/>
              <a:defRPr/>
            </a:pPr>
            <a:r>
              <a:rPr lang="en-GB" sz="1397" b="1" dirty="0"/>
              <a:t>                                       2015</a:t>
            </a:r>
            <a:r>
              <a:rPr lang="en-GB" sz="1397" dirty="0"/>
              <a:t>  </a:t>
            </a:r>
            <a:r>
              <a:rPr lang="en-US" sz="1397" dirty="0"/>
              <a:t>DST acquires the IP and LMO precursor development pilot facility from EMD </a:t>
            </a:r>
          </a:p>
          <a:p>
            <a:pPr marL="0" indent="0">
              <a:lnSpc>
                <a:spcPct val="150000"/>
              </a:lnSpc>
              <a:spcBef>
                <a:spcPts val="0"/>
              </a:spcBef>
              <a:buNone/>
              <a:defRPr/>
            </a:pPr>
            <a:r>
              <a:rPr lang="en-GB" sz="1397" dirty="0"/>
              <a:t>                             </a:t>
            </a:r>
          </a:p>
          <a:p>
            <a:pPr marL="0" indent="0">
              <a:lnSpc>
                <a:spcPct val="150000"/>
              </a:lnSpc>
              <a:spcBef>
                <a:spcPts val="0"/>
              </a:spcBef>
              <a:buNone/>
              <a:defRPr/>
            </a:pPr>
            <a:r>
              <a:rPr lang="en-GB" sz="1397" b="1" dirty="0"/>
              <a:t>                                2015</a:t>
            </a:r>
            <a:r>
              <a:rPr lang="en-GB" sz="1397" dirty="0"/>
              <a:t>   Second  international battery conference held in KwaMaritane with ANL team</a:t>
            </a:r>
          </a:p>
          <a:p>
            <a:pPr marL="0" indent="0">
              <a:lnSpc>
                <a:spcPct val="150000"/>
              </a:lnSpc>
              <a:spcBef>
                <a:spcPts val="0"/>
              </a:spcBef>
              <a:buNone/>
              <a:defRPr/>
            </a:pPr>
            <a:endParaRPr lang="en-GB" sz="1397" b="1" dirty="0"/>
          </a:p>
          <a:p>
            <a:pPr marL="0" indent="0">
              <a:lnSpc>
                <a:spcPct val="150000"/>
              </a:lnSpc>
              <a:spcBef>
                <a:spcPts val="0"/>
              </a:spcBef>
              <a:buNone/>
              <a:defRPr/>
            </a:pPr>
            <a:r>
              <a:rPr lang="en-GB" sz="1397" b="1" dirty="0"/>
              <a:t>                        2015</a:t>
            </a:r>
            <a:r>
              <a:rPr lang="en-GB" sz="1397" dirty="0"/>
              <a:t> Lithium Ion battery Programme is incorporated into the Energy Storage RDI</a:t>
            </a:r>
          </a:p>
          <a:p>
            <a:pPr marL="0" indent="0">
              <a:lnSpc>
                <a:spcPct val="150000"/>
              </a:lnSpc>
              <a:spcBef>
                <a:spcPts val="0"/>
              </a:spcBef>
              <a:buNone/>
              <a:defRPr/>
            </a:pPr>
            <a:endParaRPr lang="en-GB" sz="1397" dirty="0"/>
          </a:p>
          <a:p>
            <a:pPr marL="0" indent="0">
              <a:lnSpc>
                <a:spcPct val="150000"/>
              </a:lnSpc>
              <a:spcBef>
                <a:spcPts val="0"/>
              </a:spcBef>
              <a:buNone/>
              <a:defRPr/>
            </a:pPr>
            <a:r>
              <a:rPr lang="en-GB" sz="1397" b="1" dirty="0"/>
              <a:t>                2013</a:t>
            </a:r>
            <a:r>
              <a:rPr lang="en-GB" sz="1397" dirty="0"/>
              <a:t>   Lithium Ion cell manufacturing pilot facility at University of the Western Cape</a:t>
            </a:r>
          </a:p>
          <a:p>
            <a:pPr marL="0" indent="0">
              <a:lnSpc>
                <a:spcPct val="150000"/>
              </a:lnSpc>
              <a:spcBef>
                <a:spcPts val="0"/>
              </a:spcBef>
              <a:buNone/>
              <a:defRPr/>
            </a:pPr>
            <a:endParaRPr lang="en-GB" sz="1397" dirty="0"/>
          </a:p>
          <a:p>
            <a:pPr marL="0" indent="0">
              <a:lnSpc>
                <a:spcPct val="150000"/>
              </a:lnSpc>
              <a:spcBef>
                <a:spcPts val="0"/>
              </a:spcBef>
              <a:buNone/>
              <a:defRPr/>
            </a:pPr>
            <a:r>
              <a:rPr lang="en-GB" sz="1397" dirty="0"/>
              <a:t>        </a:t>
            </a:r>
            <a:r>
              <a:rPr lang="en-GB" sz="1397" b="1" dirty="0"/>
              <a:t>2012</a:t>
            </a:r>
            <a:r>
              <a:rPr lang="en-GB" sz="1397" dirty="0"/>
              <a:t>   First International Battery Conference held at the Kruger National Park</a:t>
            </a:r>
          </a:p>
          <a:p>
            <a:pPr marL="0" indent="0">
              <a:lnSpc>
                <a:spcPct val="150000"/>
              </a:lnSpc>
              <a:spcBef>
                <a:spcPts val="0"/>
              </a:spcBef>
              <a:buNone/>
              <a:defRPr/>
            </a:pPr>
            <a:endParaRPr lang="en-GB" sz="1397" dirty="0"/>
          </a:p>
          <a:p>
            <a:pPr marL="0" indent="0">
              <a:lnSpc>
                <a:spcPct val="150000"/>
              </a:lnSpc>
              <a:spcBef>
                <a:spcPts val="0"/>
              </a:spcBef>
              <a:buNone/>
              <a:defRPr/>
            </a:pPr>
            <a:r>
              <a:rPr lang="en-GB" sz="1397" b="1" dirty="0"/>
              <a:t>2011</a:t>
            </a:r>
            <a:r>
              <a:rPr lang="en-GB" sz="1397" dirty="0"/>
              <a:t>  Start of the Lithium Ion Battery Key Programme as part of the HySA Programme.</a:t>
            </a:r>
          </a:p>
          <a:p>
            <a:pPr marL="0" indent="0">
              <a:lnSpc>
                <a:spcPct val="150000"/>
              </a:lnSpc>
              <a:spcBef>
                <a:spcPts val="0"/>
              </a:spcBef>
              <a:buNone/>
              <a:defRPr/>
            </a:pPr>
            <a:endParaRPr lang="en-GB" sz="1397" i="1" dirty="0"/>
          </a:p>
          <a:p>
            <a:pPr>
              <a:spcBef>
                <a:spcPts val="0"/>
              </a:spcBef>
              <a:defRPr/>
            </a:pPr>
            <a:endParaRPr lang="en-ZA" sz="1047" dirty="0"/>
          </a:p>
        </p:txBody>
      </p:sp>
      <p:pic>
        <p:nvPicPr>
          <p:cNvPr id="25" name="Picture 2" descr="DSC_1897">
            <a:extLst>
              <a:ext uri="{FF2B5EF4-FFF2-40B4-BE49-F238E27FC236}">
                <a16:creationId xmlns:a16="http://schemas.microsoft.com/office/drawing/2014/main" xmlns="" id="{79CD4A4A-781D-4E66-B959-6DC5BC2E4949}"/>
              </a:ext>
            </a:extLst>
          </p:cNvPr>
          <p:cNvPicPr>
            <a:picLocks noChangeAspect="1" noChangeArrowheads="1"/>
          </p:cNvPicPr>
          <p:nvPr/>
        </p:nvPicPr>
        <p:blipFill>
          <a:blip r:embed="rId2" cstate="print"/>
          <a:srcRect/>
          <a:stretch>
            <a:fillRect/>
          </a:stretch>
        </p:blipFill>
        <p:spPr bwMode="auto">
          <a:xfrm>
            <a:off x="69130" y="4873647"/>
            <a:ext cx="607096" cy="582100"/>
          </a:xfrm>
          <a:prstGeom prst="rect">
            <a:avLst/>
          </a:prstGeom>
          <a:noFill/>
          <a:ln w="9525">
            <a:noFill/>
            <a:miter lim="800000"/>
            <a:headEnd/>
            <a:tailEnd/>
          </a:ln>
        </p:spPr>
      </p:pic>
      <p:pic>
        <p:nvPicPr>
          <p:cNvPr id="26" name="Picture 2">
            <a:extLst>
              <a:ext uri="{FF2B5EF4-FFF2-40B4-BE49-F238E27FC236}">
                <a16:creationId xmlns:a16="http://schemas.microsoft.com/office/drawing/2014/main" xmlns="" id="{D13A3A20-D7D5-4763-BDDC-CC898BE0C74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154" r="14398"/>
          <a:stretch/>
        </p:blipFill>
        <p:spPr bwMode="auto">
          <a:xfrm>
            <a:off x="532467" y="4386611"/>
            <a:ext cx="525392" cy="4712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 name="Picture 5">
            <a:extLst>
              <a:ext uri="{FF2B5EF4-FFF2-40B4-BE49-F238E27FC236}">
                <a16:creationId xmlns:a16="http://schemas.microsoft.com/office/drawing/2014/main" xmlns="" id="{019F5357-96E5-49AE-A396-0288933E8B1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201" y="4386613"/>
            <a:ext cx="460493" cy="460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xmlns="" id="{93A070E9-FDB0-4AFD-BD29-57FC85A7BAF1}"/>
              </a:ext>
            </a:extLst>
          </p:cNvPr>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426" y="2726591"/>
            <a:ext cx="702103" cy="812433"/>
          </a:xfrm>
          <a:prstGeom prst="rect">
            <a:avLst/>
          </a:prstGeom>
          <a:noFill/>
        </p:spPr>
      </p:pic>
      <p:pic>
        <p:nvPicPr>
          <p:cNvPr id="29" name="Picture 28">
            <a:extLst>
              <a:ext uri="{FF2B5EF4-FFF2-40B4-BE49-F238E27FC236}">
                <a16:creationId xmlns:a16="http://schemas.microsoft.com/office/drawing/2014/main" xmlns="" id="{63C6E004-BC0A-42A0-955F-B111BA01C1E5}"/>
              </a:ext>
            </a:extLst>
          </p:cNvPr>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425" y="3559909"/>
            <a:ext cx="618842" cy="805815"/>
          </a:xfrm>
          <a:prstGeom prst="rect">
            <a:avLst/>
          </a:prstGeom>
          <a:noFill/>
        </p:spPr>
      </p:pic>
      <p:pic>
        <p:nvPicPr>
          <p:cNvPr id="30" name="Picture 29">
            <a:extLst>
              <a:ext uri="{FF2B5EF4-FFF2-40B4-BE49-F238E27FC236}">
                <a16:creationId xmlns:a16="http://schemas.microsoft.com/office/drawing/2014/main" xmlns="" id="{7C2C9C3B-91FF-4BBE-B57F-F799381D5D15}"/>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b="7380"/>
          <a:stretch/>
        </p:blipFill>
        <p:spPr>
          <a:xfrm>
            <a:off x="714847" y="3559909"/>
            <a:ext cx="658841" cy="805815"/>
          </a:xfrm>
          <a:prstGeom prst="rect">
            <a:avLst/>
          </a:prstGeom>
          <a:ln>
            <a:noFill/>
          </a:ln>
          <a:effectLst/>
        </p:spPr>
      </p:pic>
      <p:pic>
        <p:nvPicPr>
          <p:cNvPr id="31" name="Picture 30">
            <a:extLst>
              <a:ext uri="{FF2B5EF4-FFF2-40B4-BE49-F238E27FC236}">
                <a16:creationId xmlns:a16="http://schemas.microsoft.com/office/drawing/2014/main" xmlns="" id="{09F8E4FC-5D9D-47BD-831B-31222CE59272}"/>
              </a:ext>
            </a:extLst>
          </p:cNvPr>
          <p:cNvPicPr>
            <a:picLocks noChangeAspect="1"/>
          </p:cNvPicPr>
          <p:nvPr/>
        </p:nvPicPr>
        <p:blipFill rotWithShape="1">
          <a:blip r:embed="rId8"/>
          <a:srcRect l="8233"/>
          <a:stretch/>
        </p:blipFill>
        <p:spPr>
          <a:xfrm>
            <a:off x="57637" y="1977424"/>
            <a:ext cx="1237183" cy="721287"/>
          </a:xfrm>
          <a:prstGeom prst="rect">
            <a:avLst/>
          </a:prstGeom>
        </p:spPr>
      </p:pic>
      <p:pic>
        <p:nvPicPr>
          <p:cNvPr id="34" name="Picture 8">
            <a:extLst>
              <a:ext uri="{FF2B5EF4-FFF2-40B4-BE49-F238E27FC236}">
                <a16:creationId xmlns:a16="http://schemas.microsoft.com/office/drawing/2014/main" xmlns="" id="{F3A8E6F5-1A9E-4E58-A2BB-207369ED1141}"/>
              </a:ext>
            </a:extLst>
          </p:cNvPr>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57635" y="1126648"/>
            <a:ext cx="657210" cy="822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7">
            <a:extLst>
              <a:ext uri="{FF2B5EF4-FFF2-40B4-BE49-F238E27FC236}">
                <a16:creationId xmlns:a16="http://schemas.microsoft.com/office/drawing/2014/main" xmlns="" id="{EE95C44A-BBFA-498E-962E-F352F47D459C}"/>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72529" y="1133640"/>
            <a:ext cx="2090297" cy="8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xmlns="" id="{639F5D0E-5E71-4526-938A-184C14FC1CA4}"/>
              </a:ext>
            </a:extLst>
          </p:cNvPr>
          <p:cNvPicPr>
            <a:picLocks noChangeAspect="1"/>
          </p:cNvPicPr>
          <p:nvPr/>
        </p:nvPicPr>
        <p:blipFill>
          <a:blip r:embed="rId11"/>
          <a:stretch>
            <a:fillRect/>
          </a:stretch>
        </p:blipFill>
        <p:spPr>
          <a:xfrm>
            <a:off x="1322028" y="1977424"/>
            <a:ext cx="592395" cy="705419"/>
          </a:xfrm>
          <a:prstGeom prst="rect">
            <a:avLst/>
          </a:prstGeom>
        </p:spPr>
      </p:pic>
      <p:pic>
        <p:nvPicPr>
          <p:cNvPr id="37" name="Picture 3" descr="DSC_1896">
            <a:extLst>
              <a:ext uri="{FF2B5EF4-FFF2-40B4-BE49-F238E27FC236}">
                <a16:creationId xmlns:a16="http://schemas.microsoft.com/office/drawing/2014/main" xmlns="" id="{714D9913-A3E4-40F6-B339-CD1BB1720597}"/>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99617" y="2736494"/>
            <a:ext cx="1114804" cy="780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2" descr="Cell">
            <a:extLst>
              <a:ext uri="{FF2B5EF4-FFF2-40B4-BE49-F238E27FC236}">
                <a16:creationId xmlns:a16="http://schemas.microsoft.com/office/drawing/2014/main" xmlns="" id="{C67F6CD9-0667-4C73-93B3-683473EA9D00}"/>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941512" y="1977424"/>
            <a:ext cx="592395" cy="519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973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0677" y="1021279"/>
            <a:ext cx="8860819" cy="5302030"/>
          </a:xfrm>
          <a:prstGeom prst="rect">
            <a:avLst/>
          </a:prstGeom>
        </p:spPr>
      </p:pic>
      <p:sp>
        <p:nvSpPr>
          <p:cNvPr id="7" name="Title 1"/>
          <p:cNvSpPr txBox="1">
            <a:spLocks/>
          </p:cNvSpPr>
          <p:nvPr/>
        </p:nvSpPr>
        <p:spPr>
          <a:xfrm>
            <a:off x="535081" y="154983"/>
            <a:ext cx="7448122" cy="503658"/>
          </a:xfrm>
          <a:prstGeom prst="rect">
            <a:avLst/>
          </a:prstGeom>
        </p:spPr>
        <p:txBody>
          <a:bodyPr/>
          <a:lstStyle>
            <a:lvl1pPr algn="l" rtl="0" eaLnBrk="0" fontAlgn="base" hangingPunct="0">
              <a:lnSpc>
                <a:spcPct val="90000"/>
              </a:lnSpc>
              <a:spcBef>
                <a:spcPct val="0"/>
              </a:spcBef>
              <a:spcAft>
                <a:spcPct val="0"/>
              </a:spcAft>
              <a:defRPr sz="2400" b="1">
                <a:solidFill>
                  <a:srgbClr val="CCFF66"/>
                </a:solidFill>
                <a:latin typeface="Calibri" pitchFamily="34" charset="0"/>
                <a:ea typeface="Calibri" pitchFamily="34" charset="0"/>
                <a:cs typeface="Calibri" pitchFamily="34" charset="0"/>
              </a:defRPr>
            </a:lvl1pPr>
            <a:lvl2pPr algn="l" rtl="0" eaLnBrk="0" fontAlgn="base" hangingPunct="0">
              <a:lnSpc>
                <a:spcPct val="90000"/>
              </a:lnSpc>
              <a:spcBef>
                <a:spcPct val="0"/>
              </a:spcBef>
              <a:spcAft>
                <a:spcPct val="0"/>
              </a:spcAft>
              <a:defRPr sz="2400" b="1">
                <a:solidFill>
                  <a:srgbClr val="CCFF66"/>
                </a:solidFill>
                <a:latin typeface="Calibri" pitchFamily="34" charset="0"/>
                <a:ea typeface="Calibri" pitchFamily="34" charset="0"/>
                <a:cs typeface="Calibri" pitchFamily="34" charset="0"/>
              </a:defRPr>
            </a:lvl2pPr>
            <a:lvl3pPr algn="l" rtl="0" eaLnBrk="0" fontAlgn="base" hangingPunct="0">
              <a:lnSpc>
                <a:spcPct val="90000"/>
              </a:lnSpc>
              <a:spcBef>
                <a:spcPct val="0"/>
              </a:spcBef>
              <a:spcAft>
                <a:spcPct val="0"/>
              </a:spcAft>
              <a:defRPr sz="2400" b="1">
                <a:solidFill>
                  <a:srgbClr val="CCFF66"/>
                </a:solidFill>
                <a:latin typeface="Calibri" pitchFamily="34" charset="0"/>
                <a:ea typeface="Calibri" pitchFamily="34" charset="0"/>
                <a:cs typeface="Calibri" pitchFamily="34" charset="0"/>
              </a:defRPr>
            </a:lvl3pPr>
            <a:lvl4pPr algn="l" rtl="0" eaLnBrk="0" fontAlgn="base" hangingPunct="0">
              <a:lnSpc>
                <a:spcPct val="90000"/>
              </a:lnSpc>
              <a:spcBef>
                <a:spcPct val="0"/>
              </a:spcBef>
              <a:spcAft>
                <a:spcPct val="0"/>
              </a:spcAft>
              <a:defRPr sz="2400" b="1">
                <a:solidFill>
                  <a:srgbClr val="CCFF66"/>
                </a:solidFill>
                <a:latin typeface="Calibri" pitchFamily="34" charset="0"/>
                <a:ea typeface="Calibri" pitchFamily="34" charset="0"/>
                <a:cs typeface="Calibri" pitchFamily="34" charset="0"/>
              </a:defRPr>
            </a:lvl4pPr>
            <a:lvl5pPr algn="l" rtl="0" eaLnBrk="0" fontAlgn="base" hangingPunct="0">
              <a:lnSpc>
                <a:spcPct val="90000"/>
              </a:lnSpc>
              <a:spcBef>
                <a:spcPct val="0"/>
              </a:spcBef>
              <a:spcAft>
                <a:spcPct val="0"/>
              </a:spcAft>
              <a:defRPr sz="2400" b="1">
                <a:solidFill>
                  <a:srgbClr val="CCFF66"/>
                </a:solidFill>
                <a:latin typeface="Calibri" pitchFamily="34" charset="0"/>
                <a:ea typeface="Calibri" pitchFamily="34" charset="0"/>
                <a:cs typeface="Calibri" pitchFamily="34" charset="0"/>
              </a:defRPr>
            </a:lvl5pPr>
            <a:lvl6pPr marL="457200" algn="l" rtl="0" eaLnBrk="1" fontAlgn="base" hangingPunct="1">
              <a:lnSpc>
                <a:spcPct val="90000"/>
              </a:lnSpc>
              <a:spcBef>
                <a:spcPct val="0"/>
              </a:spcBef>
              <a:spcAft>
                <a:spcPct val="0"/>
              </a:spcAft>
              <a:defRPr sz="3400">
                <a:solidFill>
                  <a:srgbClr val="003399"/>
                </a:solidFill>
                <a:latin typeface="Arial" charset="0"/>
              </a:defRPr>
            </a:lvl6pPr>
            <a:lvl7pPr marL="914400" algn="l" rtl="0" eaLnBrk="1" fontAlgn="base" hangingPunct="1">
              <a:lnSpc>
                <a:spcPct val="90000"/>
              </a:lnSpc>
              <a:spcBef>
                <a:spcPct val="0"/>
              </a:spcBef>
              <a:spcAft>
                <a:spcPct val="0"/>
              </a:spcAft>
              <a:defRPr sz="3400">
                <a:solidFill>
                  <a:srgbClr val="003399"/>
                </a:solidFill>
                <a:latin typeface="Arial" charset="0"/>
              </a:defRPr>
            </a:lvl7pPr>
            <a:lvl8pPr marL="1371600" algn="l" rtl="0" eaLnBrk="1" fontAlgn="base" hangingPunct="1">
              <a:lnSpc>
                <a:spcPct val="90000"/>
              </a:lnSpc>
              <a:spcBef>
                <a:spcPct val="0"/>
              </a:spcBef>
              <a:spcAft>
                <a:spcPct val="0"/>
              </a:spcAft>
              <a:defRPr sz="3400">
                <a:solidFill>
                  <a:srgbClr val="003399"/>
                </a:solidFill>
                <a:latin typeface="Arial" charset="0"/>
              </a:defRPr>
            </a:lvl8pPr>
            <a:lvl9pPr marL="1828800" algn="l" rtl="0" eaLnBrk="1" fontAlgn="base" hangingPunct="1">
              <a:lnSpc>
                <a:spcPct val="90000"/>
              </a:lnSpc>
              <a:spcBef>
                <a:spcPct val="0"/>
              </a:spcBef>
              <a:spcAft>
                <a:spcPct val="0"/>
              </a:spcAft>
              <a:defRPr sz="3400">
                <a:solidFill>
                  <a:srgbClr val="003399"/>
                </a:solidFill>
                <a:latin typeface="Arial" charset="0"/>
              </a:defRPr>
            </a:lvl9pPr>
          </a:lstStyle>
          <a:p>
            <a:pPr algn="ctr"/>
            <a:r>
              <a:rPr lang="en-US" sz="2800" kern="0" dirty="0">
                <a:solidFill>
                  <a:schemeClr val="bg1"/>
                </a:solidFill>
                <a:latin typeface="Arial" panose="020B0604020202020204" pitchFamily="34" charset="0"/>
                <a:cs typeface="Arial" panose="020B0604020202020204" pitchFamily="34" charset="0"/>
              </a:rPr>
              <a:t>Africa’s Clean Oil</a:t>
            </a:r>
            <a:endParaRPr lang="en-ZA" sz="2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189558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p:cNvSpPr/>
          <p:nvPr/>
        </p:nvSpPr>
        <p:spPr>
          <a:xfrm>
            <a:off x="1" y="795146"/>
            <a:ext cx="9143999" cy="514319"/>
          </a:xfrm>
          <a:prstGeom prst="rect">
            <a:avLst/>
          </a:prstGeom>
          <a:solidFill>
            <a:schemeClr val="bg1">
              <a:lumMod val="7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46" dirty="0">
              <a:solidFill>
                <a:srgbClr val="17375E"/>
              </a:solidFill>
            </a:endParaRPr>
          </a:p>
        </p:txBody>
      </p:sp>
      <p:sp>
        <p:nvSpPr>
          <p:cNvPr id="5" name="テキスト ボックス 4"/>
          <p:cNvSpPr txBox="1"/>
          <p:nvPr/>
        </p:nvSpPr>
        <p:spPr>
          <a:xfrm>
            <a:off x="478438" y="1418308"/>
            <a:ext cx="1267333" cy="490006"/>
          </a:xfrm>
          <a:prstGeom prst="rect">
            <a:avLst/>
          </a:prstGeom>
          <a:noFill/>
        </p:spPr>
        <p:txBody>
          <a:bodyPr wrap="square" rtlCol="0">
            <a:spAutoFit/>
          </a:bodyPr>
          <a:lstStyle/>
          <a:p>
            <a:r>
              <a:rPr kumimoji="1" lang="en-US" altLang="ja-JP" sz="1292" b="1" u="sng" dirty="0">
                <a:solidFill>
                  <a:srgbClr val="17375E"/>
                </a:solidFill>
                <a:latin typeface="Arial"/>
                <a:cs typeface="Arial"/>
              </a:rPr>
              <a:t>Raw Material Source</a:t>
            </a:r>
          </a:p>
        </p:txBody>
      </p:sp>
      <p:sp>
        <p:nvSpPr>
          <p:cNvPr id="20" name="テキスト ボックス 19"/>
          <p:cNvSpPr txBox="1"/>
          <p:nvPr/>
        </p:nvSpPr>
        <p:spPr>
          <a:xfrm>
            <a:off x="3963643" y="1482268"/>
            <a:ext cx="1736870" cy="490006"/>
          </a:xfrm>
          <a:prstGeom prst="rect">
            <a:avLst/>
          </a:prstGeom>
          <a:noFill/>
        </p:spPr>
        <p:txBody>
          <a:bodyPr wrap="square" rtlCol="0">
            <a:spAutoFit/>
          </a:bodyPr>
          <a:lstStyle/>
          <a:p>
            <a:r>
              <a:rPr kumimoji="1" lang="en-US" altLang="ja-JP" sz="1292" b="1" u="sng" dirty="0">
                <a:solidFill>
                  <a:srgbClr val="17375E"/>
                </a:solidFill>
                <a:latin typeface="Arial"/>
                <a:cs typeface="Arial"/>
              </a:rPr>
              <a:t>Value added </a:t>
            </a:r>
          </a:p>
          <a:p>
            <a:r>
              <a:rPr kumimoji="1" lang="en-US" altLang="ja-JP" sz="1292" b="1" u="sng" dirty="0">
                <a:solidFill>
                  <a:srgbClr val="17375E"/>
                </a:solidFill>
                <a:latin typeface="Arial"/>
                <a:cs typeface="Arial"/>
              </a:rPr>
              <a:t>Precursor Materials</a:t>
            </a:r>
            <a:endParaRPr kumimoji="1" lang="ja-JP" altLang="en-US" sz="1292" b="1" u="sng" dirty="0">
              <a:solidFill>
                <a:srgbClr val="17375E"/>
              </a:solidFill>
              <a:latin typeface="Arial"/>
              <a:cs typeface="Arial"/>
            </a:endParaRPr>
          </a:p>
        </p:txBody>
      </p:sp>
      <p:sp>
        <p:nvSpPr>
          <p:cNvPr id="22" name="テキスト ボックス 21"/>
          <p:cNvSpPr txBox="1"/>
          <p:nvPr/>
        </p:nvSpPr>
        <p:spPr>
          <a:xfrm>
            <a:off x="7071559" y="1466154"/>
            <a:ext cx="1539802" cy="490006"/>
          </a:xfrm>
          <a:prstGeom prst="rect">
            <a:avLst/>
          </a:prstGeom>
          <a:noFill/>
        </p:spPr>
        <p:txBody>
          <a:bodyPr wrap="square" rtlCol="0">
            <a:spAutoFit/>
          </a:bodyPr>
          <a:lstStyle/>
          <a:p>
            <a:r>
              <a:rPr kumimoji="1" lang="en-US" altLang="ja-JP" sz="1292" b="1" u="sng" dirty="0">
                <a:solidFill>
                  <a:srgbClr val="17375E"/>
                </a:solidFill>
                <a:latin typeface="Arial"/>
                <a:cs typeface="Arial"/>
              </a:rPr>
              <a:t>System (Cells, </a:t>
            </a:r>
          </a:p>
          <a:p>
            <a:r>
              <a:rPr kumimoji="1" lang="en-US" altLang="ja-JP" sz="1292" b="1" u="sng" dirty="0">
                <a:solidFill>
                  <a:srgbClr val="17375E"/>
                </a:solidFill>
                <a:latin typeface="Arial"/>
                <a:cs typeface="Arial"/>
              </a:rPr>
              <a:t>Modules BMS)</a:t>
            </a:r>
            <a:endParaRPr kumimoji="1" lang="ja-JP" altLang="en-US" sz="1292" b="1" u="sng" dirty="0">
              <a:solidFill>
                <a:srgbClr val="17375E"/>
              </a:solidFill>
              <a:latin typeface="Arial"/>
              <a:cs typeface="Arial"/>
            </a:endParaRPr>
          </a:p>
        </p:txBody>
      </p:sp>
      <p:sp>
        <p:nvSpPr>
          <p:cNvPr id="24" name="テキスト ボックス 23"/>
          <p:cNvSpPr txBox="1"/>
          <p:nvPr/>
        </p:nvSpPr>
        <p:spPr>
          <a:xfrm>
            <a:off x="254001" y="846776"/>
            <a:ext cx="1058303" cy="319639"/>
          </a:xfrm>
          <a:prstGeom prst="rect">
            <a:avLst/>
          </a:prstGeom>
          <a:noFill/>
        </p:spPr>
        <p:txBody>
          <a:bodyPr wrap="none" rtlCol="0">
            <a:spAutoFit/>
          </a:bodyPr>
          <a:lstStyle/>
          <a:p>
            <a:r>
              <a:rPr lang="en-US" altLang="ja-JP" sz="1477" b="1" dirty="0">
                <a:solidFill>
                  <a:srgbClr val="17375E"/>
                </a:solidFill>
                <a:latin typeface="Arial"/>
                <a:cs typeface="Arial"/>
              </a:rPr>
              <a:t>Upstream</a:t>
            </a:r>
            <a:endParaRPr lang="ja-JP" altLang="en-US" sz="1477" b="1" dirty="0">
              <a:solidFill>
                <a:srgbClr val="17375E"/>
              </a:solidFill>
              <a:latin typeface="Arial"/>
              <a:cs typeface="Arial"/>
            </a:endParaRPr>
          </a:p>
        </p:txBody>
      </p:sp>
      <p:sp>
        <p:nvSpPr>
          <p:cNvPr id="26" name="テキスト ボックス 25"/>
          <p:cNvSpPr txBox="1"/>
          <p:nvPr/>
        </p:nvSpPr>
        <p:spPr>
          <a:xfrm>
            <a:off x="7586748" y="846776"/>
            <a:ext cx="1321196" cy="319639"/>
          </a:xfrm>
          <a:prstGeom prst="rect">
            <a:avLst/>
          </a:prstGeom>
          <a:noFill/>
        </p:spPr>
        <p:txBody>
          <a:bodyPr wrap="none" rtlCol="0">
            <a:spAutoFit/>
          </a:bodyPr>
          <a:lstStyle/>
          <a:p>
            <a:r>
              <a:rPr lang="en-US" altLang="ja-JP" sz="1477" b="1" dirty="0">
                <a:solidFill>
                  <a:srgbClr val="17375E"/>
                </a:solidFill>
                <a:latin typeface="Arial"/>
                <a:cs typeface="Arial"/>
              </a:rPr>
              <a:t>Downstream</a:t>
            </a:r>
            <a:endParaRPr lang="ja-JP" altLang="en-US" sz="1477" b="1" dirty="0">
              <a:solidFill>
                <a:srgbClr val="17375E"/>
              </a:solidFill>
              <a:latin typeface="Arial"/>
              <a:cs typeface="Arial"/>
            </a:endParaRPr>
          </a:p>
        </p:txBody>
      </p:sp>
      <p:cxnSp>
        <p:nvCxnSpPr>
          <p:cNvPr id="83" name="直線矢印コネクタ 82"/>
          <p:cNvCxnSpPr>
            <a:stCxn id="24" idx="3"/>
            <a:endCxn id="26" idx="1"/>
          </p:cNvCxnSpPr>
          <p:nvPr/>
        </p:nvCxnSpPr>
        <p:spPr>
          <a:xfrm>
            <a:off x="1297482" y="1003030"/>
            <a:ext cx="6289266" cy="1466"/>
          </a:xfrm>
          <a:prstGeom prst="straightConnector1">
            <a:avLst/>
          </a:prstGeom>
          <a:ln>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468714" y="3966472"/>
            <a:ext cx="1131767" cy="603820"/>
          </a:xfrm>
          <a:prstGeom prst="rect">
            <a:avLst/>
          </a:prstGeom>
          <a:solidFill>
            <a:srgbClr val="00B050"/>
          </a:solidFill>
        </p:spPr>
        <p:txBody>
          <a:bodyPr wrap="square" rtlCol="0">
            <a:spAutoFit/>
          </a:bodyPr>
          <a:lstStyle/>
          <a:p>
            <a:pPr algn="ctr"/>
            <a:r>
              <a:rPr kumimoji="1" lang="en-US" altLang="ja-JP" sz="1108" dirty="0">
                <a:solidFill>
                  <a:srgbClr val="17375E"/>
                </a:solidFill>
                <a:latin typeface="Arial"/>
                <a:cs typeface="Arial"/>
              </a:rPr>
              <a:t>Nickel</a:t>
            </a:r>
          </a:p>
          <a:p>
            <a:pPr algn="ctr"/>
            <a:r>
              <a:rPr kumimoji="1" lang="en-US" altLang="ja-JP" sz="1108" dirty="0">
                <a:solidFill>
                  <a:srgbClr val="17375E"/>
                </a:solidFill>
                <a:latin typeface="Arial"/>
                <a:cs typeface="Arial"/>
              </a:rPr>
              <a:t>SA (Thakadu), Zim, Botswana</a:t>
            </a:r>
            <a:endParaRPr kumimoji="1" lang="ja-JP" altLang="en-US" sz="1108" dirty="0">
              <a:solidFill>
                <a:srgbClr val="17375E"/>
              </a:solidFill>
              <a:latin typeface="Arial"/>
              <a:cs typeface="Arial"/>
            </a:endParaRPr>
          </a:p>
        </p:txBody>
      </p:sp>
      <p:grpSp>
        <p:nvGrpSpPr>
          <p:cNvPr id="8" name="図形グループ 14"/>
          <p:cNvGrpSpPr/>
          <p:nvPr/>
        </p:nvGrpSpPr>
        <p:grpSpPr>
          <a:xfrm>
            <a:off x="7907040" y="3487100"/>
            <a:ext cx="1365038" cy="2037311"/>
            <a:chOff x="3495524" y="3730616"/>
            <a:chExt cx="2031438" cy="1966641"/>
          </a:xfrm>
        </p:grpSpPr>
        <p:sp>
          <p:nvSpPr>
            <p:cNvPr id="14" name="正方形/長方形 13"/>
            <p:cNvSpPr/>
            <p:nvPr/>
          </p:nvSpPr>
          <p:spPr>
            <a:xfrm>
              <a:off x="3495524" y="3730616"/>
              <a:ext cx="1771126" cy="1966641"/>
            </a:xfrm>
            <a:prstGeom prst="rect">
              <a:avLst/>
            </a:prstGeom>
            <a:solidFill>
              <a:schemeClr val="bg2">
                <a:lumMod val="9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8" dirty="0">
                <a:solidFill>
                  <a:srgbClr val="17375E"/>
                </a:solidFill>
                <a:latin typeface="Arial"/>
                <a:cs typeface="Arial"/>
              </a:endParaRPr>
            </a:p>
          </p:txBody>
        </p:sp>
        <p:sp>
          <p:nvSpPr>
            <p:cNvPr id="10" name="テキスト ボックス 9"/>
            <p:cNvSpPr txBox="1"/>
            <p:nvPr/>
          </p:nvSpPr>
          <p:spPr>
            <a:xfrm>
              <a:off x="3556576" y="3849247"/>
              <a:ext cx="1970386" cy="1570547"/>
            </a:xfrm>
            <a:prstGeom prst="rect">
              <a:avLst/>
            </a:prstGeom>
            <a:noFill/>
            <a:ln>
              <a:noFill/>
            </a:ln>
          </p:spPr>
          <p:txBody>
            <a:bodyPr wrap="square" rtlCol="0">
              <a:spAutoFit/>
            </a:bodyPr>
            <a:lstStyle/>
            <a:p>
              <a:r>
                <a:rPr kumimoji="1" lang="en-US" altLang="ja-JP" sz="1662" dirty="0">
                  <a:solidFill>
                    <a:schemeClr val="tx2"/>
                  </a:solidFill>
                  <a:latin typeface="Arial"/>
                  <a:cs typeface="Arial"/>
                </a:rPr>
                <a:t>Primary market: </a:t>
              </a:r>
            </a:p>
            <a:p>
              <a:r>
                <a:rPr kumimoji="1" lang="en-US" altLang="ja-JP" sz="1662" dirty="0">
                  <a:solidFill>
                    <a:schemeClr val="tx2"/>
                  </a:solidFill>
                  <a:latin typeface="Arial"/>
                  <a:cs typeface="Arial"/>
                </a:rPr>
                <a:t>Global </a:t>
              </a:r>
            </a:p>
            <a:p>
              <a:r>
                <a:rPr kumimoji="1" lang="en-US" altLang="ja-JP" sz="1662" dirty="0">
                  <a:solidFill>
                    <a:schemeClr val="tx2"/>
                  </a:solidFill>
                  <a:latin typeface="Arial"/>
                  <a:cs typeface="Arial"/>
                </a:rPr>
                <a:t>Li-ion </a:t>
              </a:r>
            </a:p>
            <a:p>
              <a:r>
                <a:rPr kumimoji="1" lang="en-US" altLang="ja-JP" sz="1662" dirty="0">
                  <a:solidFill>
                    <a:schemeClr val="tx2"/>
                  </a:solidFill>
                  <a:latin typeface="Arial"/>
                  <a:cs typeface="Arial"/>
                </a:rPr>
                <a:t>Battery Production</a:t>
              </a:r>
              <a:endParaRPr kumimoji="1" lang="ja-JP" altLang="en-US" sz="1662" dirty="0">
                <a:solidFill>
                  <a:schemeClr val="tx2"/>
                </a:solidFill>
                <a:latin typeface="Arial"/>
                <a:cs typeface="Arial"/>
              </a:endParaRPr>
            </a:p>
          </p:txBody>
        </p:sp>
      </p:grpSp>
      <p:sp>
        <p:nvSpPr>
          <p:cNvPr id="45" name="テキスト ボックス 44"/>
          <p:cNvSpPr txBox="1"/>
          <p:nvPr/>
        </p:nvSpPr>
        <p:spPr>
          <a:xfrm>
            <a:off x="5946290" y="4521596"/>
            <a:ext cx="595035" cy="262829"/>
          </a:xfrm>
          <a:prstGeom prst="rect">
            <a:avLst/>
          </a:prstGeom>
          <a:noFill/>
        </p:spPr>
        <p:txBody>
          <a:bodyPr wrap="none" rtlCol="0">
            <a:spAutoFit/>
          </a:bodyPr>
          <a:lstStyle/>
          <a:p>
            <a:r>
              <a:rPr kumimoji="1" lang="en-US" altLang="ja-JP" sz="1108" dirty="0">
                <a:solidFill>
                  <a:srgbClr val="17375E"/>
                </a:solidFill>
                <a:latin typeface="Arial"/>
                <a:cs typeface="Arial"/>
              </a:rPr>
              <a:t>Export</a:t>
            </a:r>
            <a:endParaRPr kumimoji="1" lang="ja-JP" altLang="en-US" sz="1108" dirty="0">
              <a:solidFill>
                <a:srgbClr val="17375E"/>
              </a:solidFill>
              <a:latin typeface="Arial"/>
              <a:cs typeface="Arial"/>
            </a:endParaRPr>
          </a:p>
        </p:txBody>
      </p:sp>
      <p:cxnSp>
        <p:nvCxnSpPr>
          <p:cNvPr id="47" name="直線矢印コネクタ 46"/>
          <p:cNvCxnSpPr/>
          <p:nvPr/>
        </p:nvCxnSpPr>
        <p:spPr>
          <a:xfrm>
            <a:off x="3327086" y="2236965"/>
            <a:ext cx="643630" cy="147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p:nvPr/>
        </p:nvSpPr>
        <p:spPr>
          <a:xfrm>
            <a:off x="3963643" y="3487100"/>
            <a:ext cx="1269222" cy="603820"/>
          </a:xfrm>
          <a:prstGeom prst="rect">
            <a:avLst/>
          </a:prstGeom>
          <a:solidFill>
            <a:schemeClr val="accent6">
              <a:lumMod val="60000"/>
              <a:lumOff val="40000"/>
            </a:schemeClr>
          </a:solidFill>
        </p:spPr>
        <p:txBody>
          <a:bodyPr wrap="square" rtlCol="0">
            <a:spAutoFit/>
          </a:bodyPr>
          <a:lstStyle/>
          <a:p>
            <a:pPr algn="ctr"/>
            <a:r>
              <a:rPr kumimoji="1" lang="en-US" altLang="ja-JP" sz="1108" dirty="0">
                <a:solidFill>
                  <a:srgbClr val="17375E"/>
                </a:solidFill>
                <a:latin typeface="Arial"/>
                <a:cs typeface="Arial"/>
              </a:rPr>
              <a:t>Lithium Manganese Nickel Oxide</a:t>
            </a:r>
            <a:endParaRPr kumimoji="1" lang="ja-JP" altLang="en-US" sz="1108" dirty="0">
              <a:solidFill>
                <a:srgbClr val="17375E"/>
              </a:solidFill>
              <a:latin typeface="Arial"/>
              <a:cs typeface="Arial"/>
            </a:endParaRPr>
          </a:p>
        </p:txBody>
      </p:sp>
      <p:sp>
        <p:nvSpPr>
          <p:cNvPr id="51" name="テキスト ボックス 50"/>
          <p:cNvSpPr txBox="1"/>
          <p:nvPr/>
        </p:nvSpPr>
        <p:spPr>
          <a:xfrm>
            <a:off x="3963644" y="2128620"/>
            <a:ext cx="1313394" cy="603820"/>
          </a:xfrm>
          <a:prstGeom prst="rect">
            <a:avLst/>
          </a:prstGeom>
          <a:solidFill>
            <a:schemeClr val="accent6">
              <a:lumMod val="60000"/>
              <a:lumOff val="40000"/>
            </a:schemeClr>
          </a:solidFill>
        </p:spPr>
        <p:txBody>
          <a:bodyPr wrap="square" rtlCol="0">
            <a:spAutoFit/>
          </a:bodyPr>
          <a:lstStyle/>
          <a:p>
            <a:pPr algn="ctr"/>
            <a:r>
              <a:rPr kumimoji="1" lang="en-US" altLang="ja-JP" sz="1108" dirty="0">
                <a:solidFill>
                  <a:srgbClr val="17375E"/>
                </a:solidFill>
                <a:latin typeface="Arial"/>
                <a:cs typeface="Arial"/>
              </a:rPr>
              <a:t>Nickel Manganese Cobalt</a:t>
            </a:r>
            <a:endParaRPr kumimoji="1" lang="ja-JP" altLang="en-US" sz="1108" dirty="0">
              <a:solidFill>
                <a:srgbClr val="17375E"/>
              </a:solidFill>
              <a:latin typeface="Arial"/>
              <a:cs typeface="Arial"/>
            </a:endParaRPr>
          </a:p>
        </p:txBody>
      </p:sp>
      <p:sp>
        <p:nvSpPr>
          <p:cNvPr id="52" name="テキスト ボックス 51"/>
          <p:cNvSpPr txBox="1"/>
          <p:nvPr/>
        </p:nvSpPr>
        <p:spPr>
          <a:xfrm>
            <a:off x="548508" y="2094914"/>
            <a:ext cx="1051973" cy="433324"/>
          </a:xfrm>
          <a:prstGeom prst="rect">
            <a:avLst/>
          </a:prstGeom>
          <a:solidFill>
            <a:srgbClr val="00B0F0"/>
          </a:solidFill>
        </p:spPr>
        <p:txBody>
          <a:bodyPr wrap="square" rtlCol="0">
            <a:spAutoFit/>
          </a:bodyPr>
          <a:lstStyle/>
          <a:p>
            <a:pPr algn="ctr"/>
            <a:r>
              <a:rPr kumimoji="1" lang="en-US" altLang="ja-JP" sz="1108" dirty="0">
                <a:solidFill>
                  <a:srgbClr val="17375E"/>
                </a:solidFill>
                <a:latin typeface="Arial"/>
                <a:cs typeface="Arial"/>
              </a:rPr>
              <a:t>Cobalt</a:t>
            </a:r>
          </a:p>
          <a:p>
            <a:pPr algn="ctr"/>
            <a:r>
              <a:rPr kumimoji="1" lang="en-US" altLang="ja-JP" sz="1108" dirty="0">
                <a:solidFill>
                  <a:srgbClr val="17375E"/>
                </a:solidFill>
                <a:latin typeface="Arial"/>
                <a:cs typeface="Arial"/>
              </a:rPr>
              <a:t>DRC</a:t>
            </a:r>
            <a:endParaRPr kumimoji="1" lang="ja-JP" altLang="en-US" sz="1108" dirty="0">
              <a:solidFill>
                <a:srgbClr val="17375E"/>
              </a:solidFill>
              <a:latin typeface="Arial"/>
              <a:cs typeface="Arial"/>
            </a:endParaRPr>
          </a:p>
        </p:txBody>
      </p:sp>
      <p:sp>
        <p:nvSpPr>
          <p:cNvPr id="53" name="テキスト ボックス 52"/>
          <p:cNvSpPr txBox="1"/>
          <p:nvPr/>
        </p:nvSpPr>
        <p:spPr>
          <a:xfrm>
            <a:off x="499402" y="4791032"/>
            <a:ext cx="1135108" cy="774315"/>
          </a:xfrm>
          <a:prstGeom prst="rect">
            <a:avLst/>
          </a:prstGeom>
          <a:solidFill>
            <a:schemeClr val="accent1">
              <a:lumMod val="20000"/>
              <a:lumOff val="80000"/>
            </a:schemeClr>
          </a:solidFill>
        </p:spPr>
        <p:txBody>
          <a:bodyPr wrap="square" rtlCol="0">
            <a:spAutoFit/>
          </a:bodyPr>
          <a:lstStyle/>
          <a:p>
            <a:pPr algn="ctr"/>
            <a:r>
              <a:rPr kumimoji="1" lang="en-US" altLang="ja-JP" sz="1108" dirty="0">
                <a:solidFill>
                  <a:srgbClr val="17375E"/>
                </a:solidFill>
                <a:latin typeface="Arial"/>
                <a:cs typeface="Arial"/>
              </a:rPr>
              <a:t>SA Manganese (Assoman, Kalakadi)</a:t>
            </a:r>
          </a:p>
        </p:txBody>
      </p:sp>
      <p:cxnSp>
        <p:nvCxnSpPr>
          <p:cNvPr id="59" name="直線矢印コネクタ 58"/>
          <p:cNvCxnSpPr/>
          <p:nvPr/>
        </p:nvCxnSpPr>
        <p:spPr>
          <a:xfrm flipV="1">
            <a:off x="6015348" y="4415928"/>
            <a:ext cx="1895707" cy="23978"/>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508987" y="3003599"/>
            <a:ext cx="1078783" cy="603820"/>
          </a:xfrm>
          <a:prstGeom prst="rect">
            <a:avLst/>
          </a:prstGeom>
          <a:solidFill>
            <a:schemeClr val="accent2"/>
          </a:solidFill>
        </p:spPr>
        <p:txBody>
          <a:bodyPr wrap="square" rtlCol="0">
            <a:spAutoFit/>
          </a:bodyPr>
          <a:lstStyle/>
          <a:p>
            <a:pPr algn="ctr"/>
            <a:r>
              <a:rPr kumimoji="1" lang="en-US" altLang="ja-JP" sz="1108" dirty="0">
                <a:solidFill>
                  <a:srgbClr val="17375E"/>
                </a:solidFill>
                <a:latin typeface="Arial"/>
                <a:cs typeface="Arial"/>
              </a:rPr>
              <a:t>Lithium</a:t>
            </a:r>
          </a:p>
          <a:p>
            <a:pPr algn="ctr"/>
            <a:r>
              <a:rPr kumimoji="1" lang="en-US" altLang="ja-JP" sz="1108" dirty="0">
                <a:solidFill>
                  <a:srgbClr val="17375E"/>
                </a:solidFill>
                <a:latin typeface="Arial"/>
                <a:cs typeface="Arial"/>
              </a:rPr>
              <a:t>(Zim, Namibia)</a:t>
            </a:r>
            <a:endParaRPr kumimoji="1" lang="ja-JP" altLang="en-US" sz="1108" dirty="0">
              <a:solidFill>
                <a:srgbClr val="17375E"/>
              </a:solidFill>
              <a:latin typeface="Arial"/>
              <a:cs typeface="Arial"/>
            </a:endParaRPr>
          </a:p>
        </p:txBody>
      </p:sp>
      <p:sp>
        <p:nvSpPr>
          <p:cNvPr id="38" name="テキスト ボックス 37"/>
          <p:cNvSpPr txBox="1"/>
          <p:nvPr/>
        </p:nvSpPr>
        <p:spPr>
          <a:xfrm>
            <a:off x="3958614" y="4791032"/>
            <a:ext cx="1279283" cy="603820"/>
          </a:xfrm>
          <a:prstGeom prst="rect">
            <a:avLst/>
          </a:prstGeom>
          <a:solidFill>
            <a:schemeClr val="accent6">
              <a:lumMod val="60000"/>
              <a:lumOff val="40000"/>
            </a:schemeClr>
          </a:solidFill>
        </p:spPr>
        <p:txBody>
          <a:bodyPr wrap="square" rtlCol="0">
            <a:spAutoFit/>
          </a:bodyPr>
          <a:lstStyle/>
          <a:p>
            <a:pPr algn="ctr"/>
            <a:r>
              <a:rPr kumimoji="1" lang="en-US" altLang="ja-JP" sz="1108" dirty="0">
                <a:solidFill>
                  <a:srgbClr val="17375E"/>
                </a:solidFill>
                <a:latin typeface="Arial"/>
                <a:cs typeface="Arial"/>
              </a:rPr>
              <a:t>Lithium Manganese Oxide</a:t>
            </a:r>
            <a:endParaRPr kumimoji="1" lang="ja-JP" altLang="en-US" sz="1108" dirty="0">
              <a:solidFill>
                <a:srgbClr val="17375E"/>
              </a:solidFill>
              <a:latin typeface="Arial"/>
              <a:cs typeface="Arial"/>
            </a:endParaRPr>
          </a:p>
        </p:txBody>
      </p:sp>
      <p:cxnSp>
        <p:nvCxnSpPr>
          <p:cNvPr id="60" name="直線矢印コネクタ 74"/>
          <p:cNvCxnSpPr/>
          <p:nvPr/>
        </p:nvCxnSpPr>
        <p:spPr>
          <a:xfrm>
            <a:off x="6019361" y="2592187"/>
            <a:ext cx="409604" cy="0"/>
          </a:xfrm>
          <a:prstGeom prst="straightConnector1">
            <a:avLst/>
          </a:prstGeom>
          <a:ln>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ight Brace 39"/>
          <p:cNvSpPr/>
          <p:nvPr/>
        </p:nvSpPr>
        <p:spPr bwMode="auto">
          <a:xfrm flipV="1">
            <a:off x="5232866" y="2128620"/>
            <a:ext cx="786495" cy="446697"/>
          </a:xfrm>
          <a:prstGeom prst="rightBrace">
            <a:avLst>
              <a:gd name="adj1" fmla="val 8333"/>
              <a:gd name="adj2" fmla="val 54309"/>
            </a:avLst>
          </a:prstGeom>
          <a:solidFill>
            <a:schemeClr val="accent4"/>
          </a:solidFill>
          <a:ln w="12700"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spAutoFit/>
          </a:bodyPr>
          <a:lstStyle/>
          <a:p>
            <a:pPr defTabSz="844083" fontAlgn="base">
              <a:spcBef>
                <a:spcPct val="50000"/>
              </a:spcBef>
              <a:spcAft>
                <a:spcPct val="0"/>
              </a:spcAft>
            </a:pPr>
            <a:endParaRPr lang="en-US" sz="2215">
              <a:latin typeface="Arial" charset="0"/>
            </a:endParaRPr>
          </a:p>
        </p:txBody>
      </p:sp>
      <p:grpSp>
        <p:nvGrpSpPr>
          <p:cNvPr id="55" name="図形グループ 14"/>
          <p:cNvGrpSpPr/>
          <p:nvPr/>
        </p:nvGrpSpPr>
        <p:grpSpPr>
          <a:xfrm>
            <a:off x="6393989" y="2059143"/>
            <a:ext cx="1619838" cy="1086516"/>
            <a:chOff x="3730235" y="10961753"/>
            <a:chExt cx="1377002" cy="6350496"/>
          </a:xfrm>
        </p:grpSpPr>
        <p:sp>
          <p:nvSpPr>
            <p:cNvPr id="57" name="正方形/長方形 13"/>
            <p:cNvSpPr/>
            <p:nvPr/>
          </p:nvSpPr>
          <p:spPr>
            <a:xfrm>
              <a:off x="3746172" y="11112868"/>
              <a:ext cx="1165507" cy="5775362"/>
            </a:xfrm>
            <a:prstGeom prst="rect">
              <a:avLst/>
            </a:prstGeom>
            <a:solidFill>
              <a:schemeClr val="bg2">
                <a:lumMod val="90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8" dirty="0">
                <a:solidFill>
                  <a:srgbClr val="17375E"/>
                </a:solidFill>
                <a:latin typeface="Arial"/>
                <a:cs typeface="Arial"/>
              </a:endParaRPr>
            </a:p>
          </p:txBody>
        </p:sp>
        <p:sp>
          <p:nvSpPr>
            <p:cNvPr id="58" name="テキスト ボックス 9"/>
            <p:cNvSpPr txBox="1"/>
            <p:nvPr/>
          </p:nvSpPr>
          <p:spPr>
            <a:xfrm>
              <a:off x="3730235" y="10961753"/>
              <a:ext cx="1377002" cy="6350496"/>
            </a:xfrm>
            <a:prstGeom prst="rect">
              <a:avLst/>
            </a:prstGeom>
            <a:noFill/>
            <a:ln>
              <a:noFill/>
            </a:ln>
          </p:spPr>
          <p:txBody>
            <a:bodyPr wrap="square" rtlCol="0">
              <a:spAutoFit/>
            </a:bodyPr>
            <a:lstStyle/>
            <a:p>
              <a:r>
                <a:rPr kumimoji="1" lang="en-US" altLang="ja-JP" sz="1292" dirty="0">
                  <a:solidFill>
                    <a:srgbClr val="17375E"/>
                  </a:solidFill>
                  <a:latin typeface="Arial"/>
                  <a:cs typeface="Arial"/>
                </a:rPr>
                <a:t>Li-ion Battery </a:t>
              </a:r>
            </a:p>
            <a:p>
              <a:r>
                <a:rPr kumimoji="1" lang="en-US" altLang="ja-JP" sz="1292" dirty="0">
                  <a:solidFill>
                    <a:srgbClr val="17375E"/>
                  </a:solidFill>
                  <a:latin typeface="Arial"/>
                  <a:cs typeface="Arial"/>
                </a:rPr>
                <a:t>production based on outcome of detailed techno-economic study</a:t>
              </a:r>
              <a:endParaRPr kumimoji="1" lang="ja-JP" altLang="en-US" sz="1292" dirty="0">
                <a:solidFill>
                  <a:srgbClr val="17375E"/>
                </a:solidFill>
                <a:latin typeface="Arial"/>
                <a:cs typeface="Arial"/>
              </a:endParaRPr>
            </a:p>
          </p:txBody>
        </p:sp>
      </p:grpSp>
      <p:cxnSp>
        <p:nvCxnSpPr>
          <p:cNvPr id="23" name="Straight Connector 22"/>
          <p:cNvCxnSpPr/>
          <p:nvPr/>
        </p:nvCxnSpPr>
        <p:spPr>
          <a:xfrm flipH="1">
            <a:off x="6024837" y="2592187"/>
            <a:ext cx="4516" cy="1848494"/>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sp>
        <p:nvSpPr>
          <p:cNvPr id="64" name="テキスト ボックス 52"/>
          <p:cNvSpPr txBox="1"/>
          <p:nvPr/>
        </p:nvSpPr>
        <p:spPr>
          <a:xfrm>
            <a:off x="2168486" y="4890823"/>
            <a:ext cx="1051973" cy="433324"/>
          </a:xfrm>
          <a:prstGeom prst="rect">
            <a:avLst/>
          </a:prstGeom>
          <a:solidFill>
            <a:schemeClr val="accent1">
              <a:lumMod val="20000"/>
              <a:lumOff val="80000"/>
            </a:schemeClr>
          </a:solidFill>
        </p:spPr>
        <p:txBody>
          <a:bodyPr wrap="square" rtlCol="0">
            <a:spAutoFit/>
          </a:bodyPr>
          <a:lstStyle/>
          <a:p>
            <a:pPr algn="ctr"/>
            <a:r>
              <a:rPr kumimoji="1" lang="en-US" altLang="ja-JP" sz="1108" dirty="0">
                <a:solidFill>
                  <a:srgbClr val="17375E"/>
                </a:solidFill>
                <a:latin typeface="Arial"/>
                <a:cs typeface="Arial"/>
              </a:rPr>
              <a:t>Manganese Ore</a:t>
            </a:r>
            <a:endParaRPr kumimoji="1" lang="ja-JP" altLang="en-US" sz="1108" dirty="0">
              <a:solidFill>
                <a:srgbClr val="17375E"/>
              </a:solidFill>
              <a:latin typeface="Arial"/>
              <a:cs typeface="Arial"/>
            </a:endParaRPr>
          </a:p>
        </p:txBody>
      </p:sp>
      <p:sp>
        <p:nvSpPr>
          <p:cNvPr id="66" name="テキスト ボックス 19"/>
          <p:cNvSpPr txBox="1"/>
          <p:nvPr/>
        </p:nvSpPr>
        <p:spPr>
          <a:xfrm>
            <a:off x="2252930" y="1472966"/>
            <a:ext cx="1004135" cy="490006"/>
          </a:xfrm>
          <a:prstGeom prst="rect">
            <a:avLst/>
          </a:prstGeom>
          <a:noFill/>
        </p:spPr>
        <p:txBody>
          <a:bodyPr wrap="square" rtlCol="0">
            <a:spAutoFit/>
          </a:bodyPr>
          <a:lstStyle/>
          <a:p>
            <a:r>
              <a:rPr kumimoji="1" lang="en-US" altLang="ja-JP" sz="1292" b="1" u="sng" dirty="0">
                <a:solidFill>
                  <a:srgbClr val="17375E"/>
                </a:solidFill>
                <a:latin typeface="Arial"/>
                <a:cs typeface="Arial"/>
              </a:rPr>
              <a:t>Input material</a:t>
            </a:r>
          </a:p>
        </p:txBody>
      </p:sp>
      <p:sp>
        <p:nvSpPr>
          <p:cNvPr id="67" name="テキスト ボックス 51"/>
          <p:cNvSpPr txBox="1"/>
          <p:nvPr/>
        </p:nvSpPr>
        <p:spPr>
          <a:xfrm>
            <a:off x="2285441" y="2095198"/>
            <a:ext cx="1051973" cy="433324"/>
          </a:xfrm>
          <a:prstGeom prst="rect">
            <a:avLst/>
          </a:prstGeom>
          <a:solidFill>
            <a:srgbClr val="00B0F0"/>
          </a:solidFill>
        </p:spPr>
        <p:txBody>
          <a:bodyPr wrap="square" rtlCol="0">
            <a:spAutoFit/>
          </a:bodyPr>
          <a:lstStyle/>
          <a:p>
            <a:pPr algn="ctr"/>
            <a:r>
              <a:rPr kumimoji="1" lang="en-US" altLang="ja-JP" sz="1108" dirty="0">
                <a:solidFill>
                  <a:srgbClr val="17375E"/>
                </a:solidFill>
                <a:latin typeface="Arial"/>
                <a:cs typeface="Arial"/>
              </a:rPr>
              <a:t>Cobalt</a:t>
            </a:r>
          </a:p>
          <a:p>
            <a:pPr algn="ctr"/>
            <a:r>
              <a:rPr kumimoji="1" lang="en-US" altLang="ja-JP" sz="1108" dirty="0">
                <a:solidFill>
                  <a:srgbClr val="17375E"/>
                </a:solidFill>
                <a:latin typeface="Arial"/>
                <a:cs typeface="Arial"/>
              </a:rPr>
              <a:t>Sulphate</a:t>
            </a:r>
            <a:endParaRPr kumimoji="1" lang="ja-JP" altLang="en-US" sz="1108" dirty="0">
              <a:solidFill>
                <a:srgbClr val="17375E"/>
              </a:solidFill>
              <a:latin typeface="Arial"/>
              <a:cs typeface="Arial"/>
            </a:endParaRPr>
          </a:p>
        </p:txBody>
      </p:sp>
      <p:sp>
        <p:nvSpPr>
          <p:cNvPr id="68" name="テキスト ボックス 51"/>
          <p:cNvSpPr txBox="1"/>
          <p:nvPr/>
        </p:nvSpPr>
        <p:spPr>
          <a:xfrm>
            <a:off x="2313117" y="3566568"/>
            <a:ext cx="1051973" cy="433324"/>
          </a:xfrm>
          <a:prstGeom prst="rect">
            <a:avLst/>
          </a:prstGeom>
          <a:solidFill>
            <a:srgbClr val="00B050"/>
          </a:solidFill>
        </p:spPr>
        <p:txBody>
          <a:bodyPr wrap="square" rtlCol="0">
            <a:spAutoFit/>
          </a:bodyPr>
          <a:lstStyle/>
          <a:p>
            <a:pPr algn="ctr"/>
            <a:r>
              <a:rPr kumimoji="1" lang="en-US" altLang="ja-JP" sz="1108" dirty="0">
                <a:solidFill>
                  <a:srgbClr val="17375E"/>
                </a:solidFill>
                <a:latin typeface="Arial"/>
                <a:cs typeface="Arial"/>
              </a:rPr>
              <a:t>Nickel</a:t>
            </a:r>
          </a:p>
          <a:p>
            <a:pPr algn="ctr"/>
            <a:r>
              <a:rPr kumimoji="1" lang="en-US" altLang="ja-JP" sz="1108" dirty="0">
                <a:solidFill>
                  <a:srgbClr val="17375E"/>
                </a:solidFill>
                <a:latin typeface="Arial"/>
                <a:cs typeface="Arial"/>
              </a:rPr>
              <a:t>Sulphate</a:t>
            </a:r>
            <a:endParaRPr kumimoji="1" lang="ja-JP" altLang="en-US" sz="1108" dirty="0">
              <a:solidFill>
                <a:srgbClr val="17375E"/>
              </a:solidFill>
              <a:latin typeface="Arial"/>
              <a:cs typeface="Arial"/>
            </a:endParaRPr>
          </a:p>
        </p:txBody>
      </p:sp>
      <p:cxnSp>
        <p:nvCxnSpPr>
          <p:cNvPr id="69" name="直線矢印コネクタ 46"/>
          <p:cNvCxnSpPr/>
          <p:nvPr/>
        </p:nvCxnSpPr>
        <p:spPr>
          <a:xfrm flipV="1">
            <a:off x="3576346" y="2468029"/>
            <a:ext cx="387258" cy="11415"/>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3560700" y="2473737"/>
            <a:ext cx="20346" cy="131891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79" name="直線矢印コネクタ 46"/>
          <p:cNvCxnSpPr>
            <a:stCxn id="68" idx="3"/>
            <a:endCxn id="49" idx="1"/>
          </p:cNvCxnSpPr>
          <p:nvPr/>
        </p:nvCxnSpPr>
        <p:spPr>
          <a:xfrm>
            <a:off x="3365089" y="3779644"/>
            <a:ext cx="598554" cy="5763"/>
          </a:xfrm>
          <a:prstGeom prst="straightConnector1">
            <a:avLst/>
          </a:prstGeom>
          <a:ln>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46"/>
          <p:cNvCxnSpPr>
            <a:stCxn id="64" idx="3"/>
          </p:cNvCxnSpPr>
          <p:nvPr/>
        </p:nvCxnSpPr>
        <p:spPr>
          <a:xfrm flipV="1">
            <a:off x="3220459" y="5098617"/>
            <a:ext cx="752981" cy="5283"/>
          </a:xfrm>
          <a:prstGeom prst="straightConnector1">
            <a:avLst/>
          </a:prstGeom>
          <a:ln>
            <a:solidFill>
              <a:schemeClr val="tx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447037" y="2344098"/>
            <a:ext cx="623" cy="2564092"/>
          </a:xfrm>
          <a:prstGeom prst="line">
            <a:avLst/>
          </a:prstGeom>
        </p:spPr>
        <p:style>
          <a:lnRef idx="2">
            <a:schemeClr val="accent2"/>
          </a:lnRef>
          <a:fillRef idx="0">
            <a:schemeClr val="accent2"/>
          </a:fillRef>
          <a:effectRef idx="1">
            <a:schemeClr val="accent2"/>
          </a:effectRef>
          <a:fontRef idx="minor">
            <a:schemeClr val="tx1"/>
          </a:fontRef>
        </p:style>
      </p:cxnSp>
      <p:cxnSp>
        <p:nvCxnSpPr>
          <p:cNvPr id="94" name="Straight Arrow Connector 93"/>
          <p:cNvCxnSpPr/>
          <p:nvPr/>
        </p:nvCxnSpPr>
        <p:spPr>
          <a:xfrm flipV="1">
            <a:off x="3443403" y="4908190"/>
            <a:ext cx="511483" cy="516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7" name="Straight Arrow Connector 96"/>
          <p:cNvCxnSpPr/>
          <p:nvPr/>
        </p:nvCxnSpPr>
        <p:spPr>
          <a:xfrm>
            <a:off x="3445753" y="3621778"/>
            <a:ext cx="542689" cy="857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8" name="Straight Arrow Connector 97"/>
          <p:cNvCxnSpPr/>
          <p:nvPr/>
        </p:nvCxnSpPr>
        <p:spPr>
          <a:xfrm>
            <a:off x="3459233" y="2344098"/>
            <a:ext cx="500087" cy="176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9" name="Straight Arrow Connector 98"/>
          <p:cNvCxnSpPr>
            <a:stCxn id="63" idx="3"/>
            <a:endCxn id="124" idx="1"/>
          </p:cNvCxnSpPr>
          <p:nvPr/>
        </p:nvCxnSpPr>
        <p:spPr>
          <a:xfrm flipV="1">
            <a:off x="1587771" y="3297968"/>
            <a:ext cx="678606" cy="39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4" name="テキスト ボックス 51"/>
          <p:cNvSpPr txBox="1"/>
          <p:nvPr/>
        </p:nvSpPr>
        <p:spPr>
          <a:xfrm>
            <a:off x="2266377" y="3170122"/>
            <a:ext cx="1051973" cy="262829"/>
          </a:xfrm>
          <a:prstGeom prst="rect">
            <a:avLst/>
          </a:prstGeom>
          <a:solidFill>
            <a:schemeClr val="accent2"/>
          </a:solidFill>
        </p:spPr>
        <p:txBody>
          <a:bodyPr wrap="square" rtlCol="0">
            <a:spAutoFit/>
          </a:bodyPr>
          <a:lstStyle/>
          <a:p>
            <a:pPr algn="ctr"/>
            <a:r>
              <a:rPr kumimoji="1" lang="en-US" altLang="ja-JP" sz="1108" dirty="0">
                <a:solidFill>
                  <a:srgbClr val="17375E"/>
                </a:solidFill>
                <a:latin typeface="Arial"/>
                <a:cs typeface="Arial"/>
              </a:rPr>
              <a:t>Lithium</a:t>
            </a:r>
          </a:p>
        </p:txBody>
      </p:sp>
      <p:cxnSp>
        <p:nvCxnSpPr>
          <p:cNvPr id="128" name="Straight Arrow Connector 127"/>
          <p:cNvCxnSpPr/>
          <p:nvPr/>
        </p:nvCxnSpPr>
        <p:spPr>
          <a:xfrm>
            <a:off x="3285528" y="3279663"/>
            <a:ext cx="160729" cy="631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2" name="直線矢印コネクタ 46"/>
          <p:cNvCxnSpPr>
            <a:stCxn id="52" idx="3"/>
          </p:cNvCxnSpPr>
          <p:nvPr/>
        </p:nvCxnSpPr>
        <p:spPr>
          <a:xfrm flipV="1">
            <a:off x="1600481" y="2301322"/>
            <a:ext cx="718560" cy="666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45" name="直線矢印コネクタ 46"/>
          <p:cNvCxnSpPr/>
          <p:nvPr/>
        </p:nvCxnSpPr>
        <p:spPr>
          <a:xfrm flipV="1">
            <a:off x="1611980" y="5084295"/>
            <a:ext cx="553726" cy="1"/>
          </a:xfrm>
          <a:prstGeom prst="straightConnector1">
            <a:avLst/>
          </a:prstGeom>
          <a:ln>
            <a:solidFill>
              <a:schemeClr val="tx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a:off x="3604408" y="2628186"/>
            <a:ext cx="39472" cy="2470702"/>
          </a:xfrm>
          <a:prstGeom prst="line">
            <a:avLst/>
          </a:prstGeom>
          <a:ln w="19050">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61" name="直線矢印コネクタ 46"/>
          <p:cNvCxnSpPr/>
          <p:nvPr/>
        </p:nvCxnSpPr>
        <p:spPr>
          <a:xfrm>
            <a:off x="3647831" y="3971215"/>
            <a:ext cx="340611" cy="4619"/>
          </a:xfrm>
          <a:prstGeom prst="straightConnector1">
            <a:avLst/>
          </a:prstGeom>
          <a:ln>
            <a:solidFill>
              <a:schemeClr val="tx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3" name="直線矢印コネクタ 46"/>
          <p:cNvCxnSpPr/>
          <p:nvPr/>
        </p:nvCxnSpPr>
        <p:spPr>
          <a:xfrm>
            <a:off x="3653632" y="2638725"/>
            <a:ext cx="340611" cy="4619"/>
          </a:xfrm>
          <a:prstGeom prst="straightConnector1">
            <a:avLst/>
          </a:prstGeom>
          <a:ln>
            <a:solidFill>
              <a:schemeClr val="tx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8" name="Elbow Connector 197"/>
          <p:cNvCxnSpPr>
            <a:endCxn id="68" idx="1"/>
          </p:cNvCxnSpPr>
          <p:nvPr/>
        </p:nvCxnSpPr>
        <p:spPr>
          <a:xfrm flipV="1">
            <a:off x="1600480" y="3779645"/>
            <a:ext cx="712636" cy="479578"/>
          </a:xfrm>
          <a:prstGeom prst="bentConnector3">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01" name="Rectangle 200"/>
          <p:cNvSpPr/>
          <p:nvPr/>
        </p:nvSpPr>
        <p:spPr>
          <a:xfrm>
            <a:off x="5896045" y="2284224"/>
            <a:ext cx="579005" cy="291170"/>
          </a:xfrm>
          <a:prstGeom prst="rect">
            <a:avLst/>
          </a:prstGeom>
        </p:spPr>
        <p:txBody>
          <a:bodyPr wrap="none">
            <a:spAutoFit/>
          </a:bodyPr>
          <a:lstStyle/>
          <a:p>
            <a:r>
              <a:rPr kumimoji="1" lang="en-US" altLang="ja-JP" sz="1292" dirty="0">
                <a:solidFill>
                  <a:srgbClr val="17375E"/>
                </a:solidFill>
                <a:latin typeface="Arial"/>
                <a:cs typeface="Arial"/>
              </a:rPr>
              <a:t>Local</a:t>
            </a:r>
            <a:endParaRPr lang="en-US" sz="1292" dirty="0"/>
          </a:p>
        </p:txBody>
      </p:sp>
      <p:sp>
        <p:nvSpPr>
          <p:cNvPr id="7" name="TextBox 6"/>
          <p:cNvSpPr txBox="1"/>
          <p:nvPr/>
        </p:nvSpPr>
        <p:spPr>
          <a:xfrm>
            <a:off x="254001" y="5665404"/>
            <a:ext cx="3350407" cy="774251"/>
          </a:xfrm>
          <a:prstGeom prst="rect">
            <a:avLst/>
          </a:prstGeom>
          <a:noFill/>
        </p:spPr>
        <p:txBody>
          <a:bodyPr wrap="square" rtlCol="0">
            <a:spAutoFit/>
          </a:bodyPr>
          <a:lstStyle/>
          <a:p>
            <a:r>
              <a:rPr lang="en-US" sz="1477" dirty="0">
                <a:latin typeface="Arial" panose="020B0604020202020204" pitchFamily="34" charset="0"/>
              </a:rPr>
              <a:t>DRC- Democratic Republic of Congo</a:t>
            </a:r>
          </a:p>
          <a:p>
            <a:r>
              <a:rPr lang="en-US" sz="1477" dirty="0">
                <a:latin typeface="Arial" panose="020B0604020202020204" pitchFamily="34" charset="0"/>
              </a:rPr>
              <a:t>SA – South Africa</a:t>
            </a:r>
          </a:p>
          <a:p>
            <a:r>
              <a:rPr lang="en-US" sz="1477" dirty="0">
                <a:latin typeface="Arial" panose="020B0604020202020204" pitchFamily="34" charset="0"/>
              </a:rPr>
              <a:t>Zim - Zimbabwe</a:t>
            </a:r>
          </a:p>
        </p:txBody>
      </p:sp>
      <p:sp>
        <p:nvSpPr>
          <p:cNvPr id="4" name="テキスト ボックス 3"/>
          <p:cNvSpPr txBox="1"/>
          <p:nvPr/>
        </p:nvSpPr>
        <p:spPr>
          <a:xfrm>
            <a:off x="361026" y="255038"/>
            <a:ext cx="8145435" cy="400110"/>
          </a:xfrm>
          <a:prstGeom prst="rect">
            <a:avLst/>
          </a:prstGeom>
          <a:noFill/>
        </p:spPr>
        <p:txBody>
          <a:bodyPr wrap="none" rtlCol="0">
            <a:spAutoFit/>
          </a:bodyPr>
          <a:lstStyle/>
          <a:p>
            <a:pPr algn="ctr"/>
            <a:r>
              <a:rPr kumimoji="1" lang="en-US" altLang="ja-JP" sz="2000" b="1" dirty="0">
                <a:solidFill>
                  <a:schemeClr val="bg1"/>
                </a:solidFill>
                <a:latin typeface="Arial" panose="020B0604020202020204" pitchFamily="34" charset="0"/>
              </a:rPr>
              <a:t>Potential </a:t>
            </a:r>
            <a:r>
              <a:rPr kumimoji="1" lang="en-US" altLang="ja-JP" sz="2000" b="1" dirty="0" smtClean="0">
                <a:solidFill>
                  <a:schemeClr val="bg1"/>
                </a:solidFill>
                <a:latin typeface="Arial" panose="020B0604020202020204" pitchFamily="34" charset="0"/>
              </a:rPr>
              <a:t>LIB Precursor </a:t>
            </a:r>
            <a:r>
              <a:rPr kumimoji="1" lang="en-US" altLang="ja-JP" sz="2000" b="1" dirty="0">
                <a:solidFill>
                  <a:schemeClr val="bg1"/>
                </a:solidFill>
                <a:latin typeface="Arial" panose="020B0604020202020204" pitchFamily="34" charset="0"/>
              </a:rPr>
              <a:t>Material  Value Chains in the SADC region</a:t>
            </a:r>
            <a:endParaRPr kumimoji="1" lang="ja-JP" altLang="en-US" sz="2000" b="1" dirty="0">
              <a:solidFill>
                <a:schemeClr val="bg1"/>
              </a:solidFill>
              <a:latin typeface="Arial" panose="020B0604020202020204" pitchFamily="34"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36904678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3200" b="1" dirty="0"/>
              <a:t>What is Energy Security?</a:t>
            </a:r>
          </a:p>
        </p:txBody>
      </p:sp>
      <p:sp>
        <p:nvSpPr>
          <p:cNvPr id="3" name="Subtitle 2"/>
          <p:cNvSpPr>
            <a:spLocks noGrp="1"/>
          </p:cNvSpPr>
          <p:nvPr>
            <p:ph idx="1"/>
          </p:nvPr>
        </p:nvSpPr>
        <p:spPr>
          <a:xfrm>
            <a:off x="277091" y="1053214"/>
            <a:ext cx="8562109" cy="5674964"/>
          </a:xfrm>
        </p:spPr>
        <p:txBody>
          <a:bodyPr>
            <a:normAutofit/>
          </a:bodyPr>
          <a:lstStyle/>
          <a:p>
            <a:pPr>
              <a:lnSpc>
                <a:spcPct val="150000"/>
              </a:lnSpc>
              <a:spcBef>
                <a:spcPts val="0"/>
              </a:spcBef>
            </a:pPr>
            <a:r>
              <a:rPr lang="en-US" sz="2500" dirty="0">
                <a:solidFill>
                  <a:schemeClr val="tx1"/>
                </a:solidFill>
              </a:rPr>
              <a:t>The International Energy Agency defines energy security as the uninterrupted availability of energy sources at an affordable price.</a:t>
            </a:r>
          </a:p>
          <a:p>
            <a:pPr lvl="1">
              <a:lnSpc>
                <a:spcPct val="150000"/>
              </a:lnSpc>
              <a:spcBef>
                <a:spcPts val="0"/>
              </a:spcBef>
            </a:pPr>
            <a:r>
              <a:rPr lang="en-US" sz="2100" dirty="0">
                <a:solidFill>
                  <a:schemeClr val="tx1"/>
                </a:solidFill>
              </a:rPr>
              <a:t>Short term – Energy security focuses on the ability of the energy system to react promptly to sudden changes in the supply-demand balance</a:t>
            </a:r>
          </a:p>
          <a:p>
            <a:pPr lvl="1">
              <a:lnSpc>
                <a:spcPct val="150000"/>
              </a:lnSpc>
              <a:spcBef>
                <a:spcPts val="0"/>
              </a:spcBef>
            </a:pPr>
            <a:r>
              <a:rPr lang="en-US" sz="2100" dirty="0">
                <a:solidFill>
                  <a:schemeClr val="tx1"/>
                </a:solidFill>
              </a:rPr>
              <a:t>Long term – Energy security mainly deals with timely investments to supply energy in line with economic development and environmental needs.</a:t>
            </a:r>
          </a:p>
          <a:p>
            <a:pPr lvl="1">
              <a:lnSpc>
                <a:spcPct val="150000"/>
              </a:lnSpc>
              <a:spcBef>
                <a:spcPts val="0"/>
              </a:spcBef>
            </a:pPr>
            <a:r>
              <a:rPr lang="en-US" sz="2100" dirty="0">
                <a:solidFill>
                  <a:schemeClr val="tx1"/>
                </a:solidFill>
              </a:rPr>
              <a:t>DSI portfolio focuses on mainly energy security for South Africa in the long term.</a:t>
            </a:r>
          </a:p>
          <a:p>
            <a:pPr lvl="1">
              <a:lnSpc>
                <a:spcPct val="150000"/>
              </a:lnSpc>
              <a:spcBef>
                <a:spcPts val="0"/>
              </a:spcBef>
            </a:pPr>
            <a:endParaRPr lang="en-US" sz="2100" dirty="0">
              <a:solidFill>
                <a:schemeClr val="tx1"/>
              </a:solidFill>
            </a:endParaRPr>
          </a:p>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3</a:t>
            </a:fld>
            <a:endParaRPr lang="en-US" dirty="0"/>
          </a:p>
        </p:txBody>
      </p:sp>
    </p:spTree>
    <p:extLst>
      <p:ext uri="{BB962C8B-B14F-4D97-AF65-F5344CB8AC3E}">
        <p14:creationId xmlns:p14="http://schemas.microsoft.com/office/powerpoint/2010/main" xmlns="" val="192595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4595" name="Rectangle 3"/>
          <p:cNvSpPr>
            <a:spLocks noGrp="1" noChangeArrowheads="1"/>
          </p:cNvSpPr>
          <p:nvPr>
            <p:ph type="title"/>
          </p:nvPr>
        </p:nvSpPr>
        <p:spPr>
          <a:xfrm>
            <a:off x="130628" y="161292"/>
            <a:ext cx="8443355" cy="456685"/>
          </a:xfrm>
        </p:spPr>
        <p:txBody>
          <a:bodyPr>
            <a:noAutofit/>
          </a:bodyPr>
          <a:lstStyle/>
          <a:p>
            <a:pPr eaLnBrk="1" hangingPunct="1">
              <a:lnSpc>
                <a:spcPct val="85000"/>
              </a:lnSpc>
              <a:defRPr/>
            </a:pPr>
            <a:r>
              <a:rPr lang="en-ZA" sz="2800" dirty="0">
                <a:effectLst>
                  <a:outerShdw blurRad="38100" dist="38100" dir="2700000" algn="tl">
                    <a:srgbClr val="000000"/>
                  </a:outerShdw>
                </a:effectLst>
              </a:rPr>
              <a:t>South Africa is well-endowed with mineral resources</a:t>
            </a:r>
            <a:endParaRPr lang="en-US" sz="2800" b="1" dirty="0">
              <a:effectLst>
                <a:outerShdw blurRad="38100" dist="38100" dir="2700000" algn="tl">
                  <a:srgbClr val="000000"/>
                </a:outerShdw>
              </a:effectLst>
            </a:endParaRPr>
          </a:p>
        </p:txBody>
      </p:sp>
      <p:sp>
        <p:nvSpPr>
          <p:cNvPr id="112641" name="Rectangle 1"/>
          <p:cNvSpPr>
            <a:spLocks noChangeArrowheads="1"/>
          </p:cNvSpPr>
          <p:nvPr/>
        </p:nvSpPr>
        <p:spPr bwMode="auto">
          <a:xfrm>
            <a:off x="0" y="850684"/>
            <a:ext cx="9025132" cy="505643"/>
          </a:xfrm>
          <a:prstGeom prst="rect">
            <a:avLst/>
          </a:prstGeom>
          <a:solidFill>
            <a:srgbClr val="FFEA93"/>
          </a:solidFill>
          <a:ln w="9525">
            <a:noFill/>
            <a:miter lim="800000"/>
            <a:headEnd/>
            <a:tailEnd/>
          </a:ln>
          <a:effectLst/>
        </p:spPr>
        <p:txBody>
          <a:bodyPr vert="horz" wrap="square" lIns="91207" tIns="45604" rIns="91207" bIns="45604" numCol="1" anchor="ctr" anchorCtr="0" compatLnSpc="1">
            <a:prstTxWarp prst="textNoShape">
              <a:avLst/>
            </a:prstTxWarp>
            <a:spAutoFit/>
          </a:bodyPr>
          <a:lstStyle/>
          <a:p>
            <a:pPr algn="ctr" defTabSz="912114" fontAlgn="base">
              <a:spcBef>
                <a:spcPct val="0"/>
              </a:spcBef>
              <a:spcAft>
                <a:spcPct val="0"/>
              </a:spcAft>
            </a:pPr>
            <a:r>
              <a:rPr lang="en-ZA" sz="1347" b="1" dirty="0">
                <a:latin typeface="Calibri" pitchFamily="34" charset="0"/>
                <a:ea typeface="Times New Roman" pitchFamily="18" charset="0"/>
                <a:cs typeface="Arial" pitchFamily="34" charset="0"/>
              </a:rPr>
              <a:t>South Africa’s Mineral Reserves, World Ranking, 2009 Production &amp; Nominal Life (assuming no further reserves) at 2009 Extraction Rates</a:t>
            </a:r>
            <a:endParaRPr lang="en-ZA" sz="1097" dirty="0">
              <a:latin typeface="Arial" pitchFamily="34" charset="0"/>
              <a:cs typeface="Arial" pitchFamily="34" charset="0"/>
            </a:endParaRPr>
          </a:p>
        </p:txBody>
      </p:sp>
      <p:sp>
        <p:nvSpPr>
          <p:cNvPr id="7" name="Rectangle 6"/>
          <p:cNvSpPr/>
          <p:nvPr/>
        </p:nvSpPr>
        <p:spPr>
          <a:xfrm>
            <a:off x="1052592" y="6594944"/>
            <a:ext cx="8079766" cy="245594"/>
          </a:xfrm>
          <a:prstGeom prst="rect">
            <a:avLst/>
          </a:prstGeom>
        </p:spPr>
        <p:txBody>
          <a:bodyPr wrap="square">
            <a:spAutoFit/>
          </a:bodyPr>
          <a:lstStyle/>
          <a:p>
            <a:pPr lvl="0" eaLnBrk="0" hangingPunct="0"/>
            <a:r>
              <a:rPr lang="en-ZA" sz="998" i="1" dirty="0">
                <a:latin typeface="Calibri" pitchFamily="34" charset="0"/>
                <a:ea typeface="Times New Roman" pitchFamily="18" charset="0"/>
                <a:cs typeface="Arial" pitchFamily="34" charset="0"/>
              </a:rPr>
              <a:t>Source: SAMI 2009/2010, DMR 2010; and Wilson &amp; </a:t>
            </a:r>
            <a:r>
              <a:rPr lang="en-ZA" sz="998" i="1" dirty="0" err="1">
                <a:latin typeface="Calibri" pitchFamily="34" charset="0"/>
                <a:ea typeface="Times New Roman" pitchFamily="18" charset="0"/>
                <a:cs typeface="Arial" pitchFamily="34" charset="0"/>
              </a:rPr>
              <a:t>Anhaeusser</a:t>
            </a:r>
            <a:r>
              <a:rPr lang="en-ZA" sz="998" i="1" dirty="0">
                <a:latin typeface="Calibri" pitchFamily="34" charset="0"/>
                <a:ea typeface="Times New Roman" pitchFamily="18" charset="0"/>
                <a:cs typeface="Arial" pitchFamily="34" charset="0"/>
              </a:rPr>
              <a:t> 1998: “The Mineral Resources of South Africa”, CGS Pretoria (for BC- </a:t>
            </a:r>
            <a:r>
              <a:rPr lang="en-ZA" sz="998" i="1" dirty="0" err="1">
                <a:latin typeface="Calibri" pitchFamily="34" charset="0"/>
                <a:ea typeface="Times New Roman" pitchFamily="18" charset="0"/>
                <a:cs typeface="Arial" pitchFamily="34" charset="0"/>
              </a:rPr>
              <a:t>Bushveld</a:t>
            </a:r>
            <a:r>
              <a:rPr lang="en-ZA" sz="998" i="1" dirty="0">
                <a:latin typeface="Calibri" pitchFamily="34" charset="0"/>
                <a:ea typeface="Times New Roman" pitchFamily="18" charset="0"/>
                <a:cs typeface="Arial" pitchFamily="34" charset="0"/>
              </a:rPr>
              <a:t> Complex)</a:t>
            </a:r>
            <a:endParaRPr lang="en-ZA" sz="998" dirty="0">
              <a:latin typeface="Arial" pitchFamily="34" charset="0"/>
              <a:cs typeface="Arial" pitchFamily="34" charset="0"/>
            </a:endParaRPr>
          </a:p>
        </p:txBody>
      </p:sp>
      <p:graphicFrame>
        <p:nvGraphicFramePr>
          <p:cNvPr id="5" name="Table 4"/>
          <p:cNvGraphicFramePr>
            <a:graphicFrameLocks noGrp="1"/>
          </p:cNvGraphicFramePr>
          <p:nvPr>
            <p:extLst/>
          </p:nvPr>
        </p:nvGraphicFramePr>
        <p:xfrm>
          <a:off x="130627" y="1282536"/>
          <a:ext cx="8894503" cy="5666409"/>
        </p:xfrm>
        <a:graphic>
          <a:graphicData uri="http://schemas.openxmlformats.org/drawingml/2006/table">
            <a:tbl>
              <a:tblPr firstRow="1" firstCol="1" bandRow="1">
                <a:tableStyleId>{3C2FFA5D-87B4-456A-9821-1D502468CF0F}</a:tableStyleId>
              </a:tblPr>
              <a:tblGrid>
                <a:gridCol w="2107453">
                  <a:extLst>
                    <a:ext uri="{9D8B030D-6E8A-4147-A177-3AD203B41FA5}">
                      <a16:colId xmlns:a16="http://schemas.microsoft.com/office/drawing/2014/main" xmlns="" val="20000"/>
                    </a:ext>
                  </a:extLst>
                </a:gridCol>
                <a:gridCol w="422174">
                  <a:extLst>
                    <a:ext uri="{9D8B030D-6E8A-4147-A177-3AD203B41FA5}">
                      <a16:colId xmlns:a16="http://schemas.microsoft.com/office/drawing/2014/main" xmlns="" val="20001"/>
                    </a:ext>
                  </a:extLst>
                </a:gridCol>
                <a:gridCol w="897610">
                  <a:extLst>
                    <a:ext uri="{9D8B030D-6E8A-4147-A177-3AD203B41FA5}">
                      <a16:colId xmlns:a16="http://schemas.microsoft.com/office/drawing/2014/main" xmlns="" val="20002"/>
                    </a:ext>
                  </a:extLst>
                </a:gridCol>
                <a:gridCol w="1142413">
                  <a:extLst>
                    <a:ext uri="{9D8B030D-6E8A-4147-A177-3AD203B41FA5}">
                      <a16:colId xmlns:a16="http://schemas.microsoft.com/office/drawing/2014/main" xmlns="" val="20003"/>
                    </a:ext>
                  </a:extLst>
                </a:gridCol>
                <a:gridCol w="979211">
                  <a:extLst>
                    <a:ext uri="{9D8B030D-6E8A-4147-A177-3AD203B41FA5}">
                      <a16:colId xmlns:a16="http://schemas.microsoft.com/office/drawing/2014/main" xmlns="" val="20004"/>
                    </a:ext>
                  </a:extLst>
                </a:gridCol>
                <a:gridCol w="816009">
                  <a:extLst>
                    <a:ext uri="{9D8B030D-6E8A-4147-A177-3AD203B41FA5}">
                      <a16:colId xmlns:a16="http://schemas.microsoft.com/office/drawing/2014/main" xmlns="" val="20005"/>
                    </a:ext>
                  </a:extLst>
                </a:gridCol>
                <a:gridCol w="897610">
                  <a:extLst>
                    <a:ext uri="{9D8B030D-6E8A-4147-A177-3AD203B41FA5}">
                      <a16:colId xmlns:a16="http://schemas.microsoft.com/office/drawing/2014/main" xmlns="" val="20006"/>
                    </a:ext>
                  </a:extLst>
                </a:gridCol>
                <a:gridCol w="734409">
                  <a:extLst>
                    <a:ext uri="{9D8B030D-6E8A-4147-A177-3AD203B41FA5}">
                      <a16:colId xmlns:a16="http://schemas.microsoft.com/office/drawing/2014/main" xmlns="" val="20007"/>
                    </a:ext>
                  </a:extLst>
                </a:gridCol>
                <a:gridCol w="897614">
                  <a:extLst>
                    <a:ext uri="{9D8B030D-6E8A-4147-A177-3AD203B41FA5}">
                      <a16:colId xmlns:a16="http://schemas.microsoft.com/office/drawing/2014/main" xmlns="" val="20008"/>
                    </a:ext>
                  </a:extLst>
                </a:gridCol>
              </a:tblGrid>
              <a:tr h="268401">
                <a:tc>
                  <a:txBody>
                    <a:bodyPr/>
                    <a:lstStyle/>
                    <a:p>
                      <a:pPr algn="ctr">
                        <a:lnSpc>
                          <a:spcPct val="115000"/>
                        </a:lnSpc>
                        <a:spcAft>
                          <a:spcPts val="0"/>
                        </a:spcAft>
                      </a:pPr>
                      <a:r>
                        <a:rPr lang="en-ZA" sz="1400" dirty="0">
                          <a:solidFill>
                            <a:schemeClr val="tx1"/>
                          </a:solidFill>
                        </a:rPr>
                        <a:t>Mineral</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endParaRPr lang="en-ZA" sz="1400" dirty="0">
                        <a:solidFill>
                          <a:schemeClr val="tx1"/>
                        </a:solidFill>
                        <a:latin typeface="Calibri"/>
                        <a:ea typeface="Times New Roman"/>
                        <a:cs typeface="Times New Roman"/>
                      </a:endParaRPr>
                    </a:p>
                  </a:txBody>
                  <a:tcPr marL="65393" marR="65393" marT="0" marB="0"/>
                </a:tc>
                <a:tc gridSpan="3">
                  <a:txBody>
                    <a:bodyPr/>
                    <a:lstStyle/>
                    <a:p>
                      <a:pPr algn="ctr">
                        <a:lnSpc>
                          <a:spcPct val="115000"/>
                        </a:lnSpc>
                        <a:spcAft>
                          <a:spcPts val="0"/>
                        </a:spcAft>
                      </a:pPr>
                      <a:r>
                        <a:rPr lang="en-ZA" sz="1400">
                          <a:solidFill>
                            <a:schemeClr val="tx1"/>
                          </a:solidFill>
                        </a:rPr>
                        <a:t>RESERVES</a:t>
                      </a:r>
                      <a:endParaRPr lang="en-ZA" sz="1400">
                        <a:solidFill>
                          <a:schemeClr val="tx1"/>
                        </a:solidFill>
                        <a:latin typeface="Calibri"/>
                        <a:ea typeface="Times New Roman"/>
                        <a:cs typeface="Times New Roman"/>
                      </a:endParaRPr>
                    </a:p>
                  </a:txBody>
                  <a:tcPr marL="65393" marR="65393" marT="0" marB="0"/>
                </a:tc>
                <a:tc hMerge="1">
                  <a:txBody>
                    <a:bodyPr/>
                    <a:lstStyle/>
                    <a:p>
                      <a:endParaRPr lang="en-ZA"/>
                    </a:p>
                  </a:txBody>
                  <a:tcPr/>
                </a:tc>
                <a:tc hMerge="1">
                  <a:txBody>
                    <a:bodyPr/>
                    <a:lstStyle/>
                    <a:p>
                      <a:endParaRPr lang="en-ZA"/>
                    </a:p>
                  </a:txBody>
                  <a:tcPr/>
                </a:tc>
                <a:tc gridSpan="3">
                  <a:txBody>
                    <a:bodyPr/>
                    <a:lstStyle/>
                    <a:p>
                      <a:pPr algn="ctr">
                        <a:lnSpc>
                          <a:spcPct val="115000"/>
                        </a:lnSpc>
                        <a:spcAft>
                          <a:spcPts val="0"/>
                        </a:spcAft>
                      </a:pPr>
                      <a:r>
                        <a:rPr lang="en-ZA" sz="1400">
                          <a:solidFill>
                            <a:schemeClr val="tx1"/>
                          </a:solidFill>
                        </a:rPr>
                        <a:t>PRODUCTION 2009</a:t>
                      </a:r>
                      <a:endParaRPr lang="en-ZA" sz="1400">
                        <a:solidFill>
                          <a:schemeClr val="tx1"/>
                        </a:solidFill>
                        <a:latin typeface="Calibri"/>
                        <a:ea typeface="Times New Roman"/>
                        <a:cs typeface="Times New Roman"/>
                      </a:endParaRPr>
                    </a:p>
                  </a:txBody>
                  <a:tcPr marL="65393" marR="65393" marT="0" marB="0"/>
                </a:tc>
                <a:tc hMerge="1">
                  <a:txBody>
                    <a:bodyPr/>
                    <a:lstStyle/>
                    <a:p>
                      <a:endParaRPr lang="en-ZA"/>
                    </a:p>
                  </a:txBody>
                  <a:tcPr/>
                </a:tc>
                <a:tc hMerge="1">
                  <a:txBody>
                    <a:bodyPr/>
                    <a:lstStyle/>
                    <a:p>
                      <a:endParaRPr lang="en-ZA"/>
                    </a:p>
                  </a:txBody>
                  <a:tcPr/>
                </a:tc>
                <a:tc>
                  <a:txBody>
                    <a:bodyPr/>
                    <a:lstStyle/>
                    <a:p>
                      <a:pPr algn="ctr">
                        <a:lnSpc>
                          <a:spcPct val="115000"/>
                        </a:lnSpc>
                        <a:spcAft>
                          <a:spcPts val="0"/>
                        </a:spcAft>
                      </a:pPr>
                      <a:r>
                        <a:rPr lang="en-ZA" sz="1400">
                          <a:solidFill>
                            <a:schemeClr val="tx1"/>
                          </a:solidFill>
                        </a:rPr>
                        <a:t>LIFE</a:t>
                      </a:r>
                      <a:endParaRPr lang="en-ZA" sz="1400">
                        <a:solidFill>
                          <a:schemeClr val="tx1"/>
                        </a:solidFill>
                        <a:latin typeface="Calibri"/>
                        <a:ea typeface="Times New Roman"/>
                        <a:cs typeface="Times New Roman"/>
                      </a:endParaRPr>
                    </a:p>
                  </a:txBody>
                  <a:tcPr marL="65393" marR="65393" marT="0" marB="0"/>
                </a:tc>
                <a:extLst>
                  <a:ext uri="{0D108BD9-81ED-4DB2-BD59-A6C34878D82A}">
                    <a16:rowId xmlns:a16="http://schemas.microsoft.com/office/drawing/2014/main" xmlns="" val="10000"/>
                  </a:ext>
                </a:extLst>
              </a:tr>
              <a:tr h="223147">
                <a:tc>
                  <a:txBody>
                    <a:bodyPr/>
                    <a:lstStyle/>
                    <a:p>
                      <a:endParaRPr lang="en-ZA" sz="1400" dirty="0">
                        <a:solidFill>
                          <a:schemeClr val="tx1"/>
                        </a:solidFill>
                        <a:latin typeface="Calibri"/>
                      </a:endParaRPr>
                    </a:p>
                  </a:txBody>
                  <a:tcPr marL="65393" marR="65393" marT="0" marB="0"/>
                </a:tc>
                <a:tc>
                  <a:txBody>
                    <a:bodyPr/>
                    <a:lstStyle/>
                    <a:p>
                      <a:endParaRPr lang="en-ZA" sz="1400" dirty="0">
                        <a:solidFill>
                          <a:schemeClr val="tx1"/>
                        </a:solidFill>
                        <a:latin typeface="Calibri"/>
                      </a:endParaRPr>
                    </a:p>
                  </a:txBody>
                  <a:tcPr marL="65393" marR="65393" marT="0" marB="0"/>
                </a:tc>
                <a:tc>
                  <a:txBody>
                    <a:bodyPr/>
                    <a:lstStyle/>
                    <a:p>
                      <a:pPr algn="ctr">
                        <a:lnSpc>
                          <a:spcPct val="115000"/>
                        </a:lnSpc>
                        <a:spcAft>
                          <a:spcPts val="0"/>
                        </a:spcAft>
                      </a:pPr>
                      <a:r>
                        <a:rPr lang="en-ZA" sz="1400" dirty="0" smtClean="0">
                          <a:solidFill>
                            <a:schemeClr val="tx1"/>
                          </a:solidFill>
                        </a:rPr>
                        <a:t>Mass</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%World</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Rank</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Mass</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%World</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Rank</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dirty="0">
                          <a:solidFill>
                            <a:schemeClr val="tx1"/>
                          </a:solidFill>
                        </a:rPr>
                        <a:t>Years</a:t>
                      </a:r>
                      <a:endParaRPr lang="en-ZA" sz="1400" dirty="0">
                        <a:solidFill>
                          <a:schemeClr val="tx1"/>
                        </a:solidFill>
                        <a:latin typeface="Calibri"/>
                        <a:ea typeface="Times New Roman"/>
                        <a:cs typeface="Times New Roman"/>
                      </a:endParaRPr>
                    </a:p>
                  </a:txBody>
                  <a:tcPr marL="65393" marR="65393" marT="0" marB="0"/>
                </a:tc>
                <a:extLst>
                  <a:ext uri="{0D108BD9-81ED-4DB2-BD59-A6C34878D82A}">
                    <a16:rowId xmlns:a16="http://schemas.microsoft.com/office/drawing/2014/main" xmlns="" val="10001"/>
                  </a:ext>
                </a:extLst>
              </a:tr>
              <a:tr h="223147">
                <a:tc>
                  <a:txBody>
                    <a:bodyPr/>
                    <a:lstStyle/>
                    <a:p>
                      <a:pPr>
                        <a:lnSpc>
                          <a:spcPct val="115000"/>
                        </a:lnSpc>
                        <a:spcAft>
                          <a:spcPts val="0"/>
                        </a:spcAft>
                      </a:pPr>
                      <a:r>
                        <a:rPr lang="en-US" sz="1400" dirty="0" err="1">
                          <a:solidFill>
                            <a:srgbClr val="FF0000"/>
                          </a:solidFill>
                          <a:effectLst/>
                        </a:rPr>
                        <a:t>Alumino</a:t>
                      </a:r>
                      <a:r>
                        <a:rPr lang="en-US" sz="1400" dirty="0">
                          <a:solidFill>
                            <a:srgbClr val="FF0000"/>
                          </a:solidFill>
                          <a:effectLst/>
                        </a:rPr>
                        <a:t>-silicates</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Mt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51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0.265</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60.2</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rPr>
                        <a:t>192</a:t>
                      </a:r>
                      <a:endParaRPr lang="en-ZA" sz="1400" i="1" dirty="0">
                        <a:solidFill>
                          <a:srgbClr val="FF0000"/>
                        </a:solidFill>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2"/>
                  </a:ext>
                </a:extLst>
              </a:tr>
              <a:tr h="223147">
                <a:tc>
                  <a:txBody>
                    <a:bodyPr/>
                    <a:lstStyle/>
                    <a:p>
                      <a:pPr>
                        <a:lnSpc>
                          <a:spcPct val="115000"/>
                        </a:lnSpc>
                        <a:spcAft>
                          <a:spcPts val="0"/>
                        </a:spcAft>
                      </a:pPr>
                      <a:r>
                        <a:rPr lang="en-US" sz="1400" dirty="0">
                          <a:solidFill>
                            <a:schemeClr val="tx1"/>
                          </a:solidFill>
                        </a:rPr>
                        <a:t>Antimony</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err="1">
                          <a:solidFill>
                            <a:schemeClr val="tx1"/>
                          </a:solidFill>
                        </a:rPr>
                        <a:t>kt</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350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16.7</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117</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3"/>
                  </a:ext>
                </a:extLst>
              </a:tr>
              <a:tr h="223147">
                <a:tc>
                  <a:txBody>
                    <a:bodyPr/>
                    <a:lstStyle/>
                    <a:p>
                      <a:pPr>
                        <a:lnSpc>
                          <a:spcPct val="115000"/>
                        </a:lnSpc>
                        <a:spcAft>
                          <a:spcPts val="0"/>
                        </a:spcAft>
                      </a:pPr>
                      <a:r>
                        <a:rPr lang="en-US" sz="1400" dirty="0">
                          <a:solidFill>
                            <a:srgbClr val="FF0000"/>
                          </a:solidFill>
                          <a:effectLst/>
                        </a:rPr>
                        <a:t>Chromium Ore</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Mt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5500</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72.4</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6.762</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rPr>
                        <a:t>813</a:t>
                      </a:r>
                      <a:endParaRPr lang="en-ZA" sz="1400" i="1" dirty="0">
                        <a:solidFill>
                          <a:srgbClr val="FF0000"/>
                        </a:solidFill>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4"/>
                  </a:ext>
                </a:extLst>
              </a:tr>
              <a:tr h="223147">
                <a:tc>
                  <a:txBody>
                    <a:bodyPr/>
                    <a:lstStyle/>
                    <a:p>
                      <a:pPr>
                        <a:lnSpc>
                          <a:spcPct val="115000"/>
                        </a:lnSpc>
                        <a:spcAft>
                          <a:spcPts val="0"/>
                        </a:spcAft>
                      </a:pPr>
                      <a:r>
                        <a:rPr lang="en-US" sz="1400" dirty="0">
                          <a:solidFill>
                            <a:schemeClr val="tx1"/>
                          </a:solidFill>
                        </a:rPr>
                        <a:t>Coal</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30408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7.4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250.6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7</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121</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5"/>
                  </a:ext>
                </a:extLst>
              </a:tr>
              <a:tr h="223147">
                <a:tc>
                  <a:txBody>
                    <a:bodyPr/>
                    <a:lstStyle/>
                    <a:p>
                      <a:pPr>
                        <a:lnSpc>
                          <a:spcPct val="115000"/>
                        </a:lnSpc>
                        <a:spcAft>
                          <a:spcPts val="0"/>
                        </a:spcAft>
                      </a:pPr>
                      <a:r>
                        <a:rPr lang="en-US" sz="1400" dirty="0">
                          <a:solidFill>
                            <a:schemeClr val="tx1"/>
                          </a:solidFill>
                        </a:rPr>
                        <a:t>Copper</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0.089</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146</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6"/>
                  </a:ext>
                </a:extLst>
              </a:tr>
              <a:tr h="223147">
                <a:tc>
                  <a:txBody>
                    <a:bodyPr/>
                    <a:lstStyle/>
                    <a:p>
                      <a:pPr>
                        <a:lnSpc>
                          <a:spcPct val="115000"/>
                        </a:lnSpc>
                        <a:spcAft>
                          <a:spcPts val="0"/>
                        </a:spcAft>
                      </a:pPr>
                      <a:r>
                        <a:rPr lang="en-US" sz="1400" dirty="0">
                          <a:solidFill>
                            <a:schemeClr val="tx1"/>
                          </a:solidFill>
                        </a:rPr>
                        <a:t>Fluorspar</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80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17</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0.18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444</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7"/>
                  </a:ext>
                </a:extLst>
              </a:tr>
              <a:tr h="223147">
                <a:tc>
                  <a:txBody>
                    <a:bodyPr/>
                    <a:lstStyle/>
                    <a:p>
                      <a:pPr>
                        <a:lnSpc>
                          <a:spcPct val="115000"/>
                        </a:lnSpc>
                        <a:spcAft>
                          <a:spcPts val="0"/>
                        </a:spcAft>
                      </a:pPr>
                      <a:r>
                        <a:rPr lang="en-US" sz="1400" dirty="0">
                          <a:solidFill>
                            <a:srgbClr val="FF0000"/>
                          </a:solidFill>
                          <a:effectLst/>
                        </a:rPr>
                        <a:t>Gold</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6000</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12.7</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197</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7.8</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5</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rPr>
                        <a:t>30</a:t>
                      </a:r>
                      <a:endParaRPr lang="en-ZA" sz="1400" i="1" dirty="0">
                        <a:solidFill>
                          <a:srgbClr val="FF0000"/>
                        </a:solidFill>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8"/>
                  </a:ext>
                </a:extLst>
              </a:tr>
              <a:tr h="223147">
                <a:tc>
                  <a:txBody>
                    <a:bodyPr/>
                    <a:lstStyle/>
                    <a:p>
                      <a:pPr>
                        <a:lnSpc>
                          <a:spcPct val="115000"/>
                        </a:lnSpc>
                        <a:spcAft>
                          <a:spcPts val="0"/>
                        </a:spcAft>
                      </a:pPr>
                      <a:r>
                        <a:rPr lang="en-US" sz="1400" dirty="0">
                          <a:solidFill>
                            <a:schemeClr val="tx1"/>
                          </a:solidFill>
                        </a:rPr>
                        <a:t>Iron Ore </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1500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55.4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27</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09"/>
                  </a:ext>
                </a:extLst>
              </a:tr>
              <a:tr h="223147">
                <a:tc>
                  <a:txBody>
                    <a:bodyPr/>
                    <a:lstStyle/>
                    <a:p>
                      <a:pPr>
                        <a:lnSpc>
                          <a:spcPct val="115000"/>
                        </a:lnSpc>
                        <a:spcAft>
                          <a:spcPts val="0"/>
                        </a:spcAft>
                      </a:pPr>
                      <a:r>
                        <a:rPr lang="en-US" sz="1400" i="1" dirty="0">
                          <a:solidFill>
                            <a:schemeClr val="tx1"/>
                          </a:solidFill>
                        </a:rPr>
                        <a:t>Iron Ore  - </a:t>
                      </a:r>
                      <a:r>
                        <a:rPr lang="en-US" sz="1400" i="1" dirty="0" smtClean="0">
                          <a:solidFill>
                            <a:schemeClr val="tx1"/>
                          </a:solidFill>
                        </a:rPr>
                        <a:t>incl.</a:t>
                      </a:r>
                      <a:r>
                        <a:rPr lang="en-US" sz="1400" i="1" baseline="0" dirty="0" smtClean="0">
                          <a:solidFill>
                            <a:schemeClr val="tx1"/>
                          </a:solidFill>
                        </a:rPr>
                        <a:t> </a:t>
                      </a:r>
                      <a:r>
                        <a:rPr lang="en-US" sz="1400" i="1" dirty="0" smtClean="0">
                          <a:solidFill>
                            <a:schemeClr val="tx1"/>
                          </a:solidFill>
                        </a:rPr>
                        <a:t>BC</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Mt</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25000</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~10</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55.4</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3.5</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chemeClr val="tx1"/>
                          </a:solidFill>
                        </a:rPr>
                        <a:t>6</a:t>
                      </a:r>
                      <a:endParaRPr lang="en-ZA" sz="1400" i="1"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451</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0"/>
                  </a:ext>
                </a:extLst>
              </a:tr>
              <a:tr h="223147">
                <a:tc>
                  <a:txBody>
                    <a:bodyPr/>
                    <a:lstStyle/>
                    <a:p>
                      <a:pPr>
                        <a:lnSpc>
                          <a:spcPct val="115000"/>
                        </a:lnSpc>
                        <a:spcAft>
                          <a:spcPts val="0"/>
                        </a:spcAft>
                      </a:pPr>
                      <a:r>
                        <a:rPr lang="en-US" sz="1400" dirty="0">
                          <a:solidFill>
                            <a:schemeClr val="tx1"/>
                          </a:solidFill>
                        </a:rPr>
                        <a:t>Lead</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err="1">
                          <a:solidFill>
                            <a:schemeClr val="tx1"/>
                          </a:solidFill>
                        </a:rPr>
                        <a:t>kt</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3000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2.1</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6</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49</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61</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1"/>
                  </a:ext>
                </a:extLst>
              </a:tr>
              <a:tr h="223147">
                <a:tc>
                  <a:txBody>
                    <a:bodyPr/>
                    <a:lstStyle/>
                    <a:p>
                      <a:pPr>
                        <a:lnSpc>
                          <a:spcPct val="115000"/>
                        </a:lnSpc>
                        <a:spcAft>
                          <a:spcPts val="0"/>
                        </a:spcAft>
                      </a:pPr>
                      <a:r>
                        <a:rPr lang="en-ZA" sz="1400" dirty="0">
                          <a:solidFill>
                            <a:srgbClr val="FF0000"/>
                          </a:solidFill>
                          <a:effectLst/>
                        </a:rPr>
                        <a:t>Manganese Ore</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Mt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4000</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80</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4.576</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rgbClr val="FF0000"/>
                          </a:solidFill>
                          <a:effectLst/>
                        </a:rPr>
                        <a:t>17.1</a:t>
                      </a:r>
                      <a:endParaRPr lang="en-ZA" sz="140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2</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rPr>
                        <a:t>874</a:t>
                      </a:r>
                      <a:endParaRPr lang="en-ZA" sz="1400" i="1" dirty="0">
                        <a:solidFill>
                          <a:srgbClr val="FF0000"/>
                        </a:solidFill>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2"/>
                  </a:ext>
                </a:extLst>
              </a:tr>
              <a:tr h="223147">
                <a:tc>
                  <a:txBody>
                    <a:bodyPr/>
                    <a:lstStyle/>
                    <a:p>
                      <a:pPr>
                        <a:lnSpc>
                          <a:spcPct val="115000"/>
                        </a:lnSpc>
                        <a:spcAft>
                          <a:spcPts val="0"/>
                        </a:spcAft>
                      </a:pPr>
                      <a:r>
                        <a:rPr lang="en-ZA" sz="1400" dirty="0">
                          <a:solidFill>
                            <a:schemeClr val="tx1"/>
                          </a:solidFill>
                        </a:rPr>
                        <a:t>Nickel</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3.7</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5.2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8</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0.0346</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107</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3"/>
                  </a:ext>
                </a:extLst>
              </a:tr>
              <a:tr h="223147">
                <a:tc>
                  <a:txBody>
                    <a:bodyPr/>
                    <a:lstStyle/>
                    <a:p>
                      <a:pPr>
                        <a:lnSpc>
                          <a:spcPct val="115000"/>
                        </a:lnSpc>
                        <a:spcAft>
                          <a:spcPts val="0"/>
                        </a:spcAft>
                      </a:pPr>
                      <a:r>
                        <a:rPr lang="en-ZA" sz="1400" dirty="0">
                          <a:solidFill>
                            <a:srgbClr val="FF0000"/>
                          </a:solidFill>
                        </a:rPr>
                        <a:t>PGMs</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t</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70000</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87.7</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1</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271</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58.7</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1</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outerShdw blurRad="38100" dist="38100" dir="2700000" algn="tl">
                              <a:srgbClr val="000000">
                                <a:alpha val="43137"/>
                              </a:srgbClr>
                            </a:outerShdw>
                          </a:effectLst>
                        </a:rPr>
                        <a:t>258</a:t>
                      </a:r>
                      <a:endParaRPr lang="en-ZA" sz="1400" i="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4"/>
                  </a:ext>
                </a:extLst>
              </a:tr>
              <a:tr h="223147">
                <a:tc>
                  <a:txBody>
                    <a:bodyPr/>
                    <a:lstStyle/>
                    <a:p>
                      <a:pPr>
                        <a:lnSpc>
                          <a:spcPct val="115000"/>
                        </a:lnSpc>
                        <a:spcAft>
                          <a:spcPts val="0"/>
                        </a:spcAft>
                      </a:pPr>
                      <a:r>
                        <a:rPr lang="en-ZA" sz="1400" dirty="0">
                          <a:solidFill>
                            <a:schemeClr val="tx1"/>
                          </a:solidFill>
                        </a:rPr>
                        <a:t>Phosphate Rock</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2500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5.3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2.237</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11</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1118</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5"/>
                  </a:ext>
                </a:extLst>
              </a:tr>
              <a:tr h="223147">
                <a:tc>
                  <a:txBody>
                    <a:bodyPr/>
                    <a:lstStyle/>
                    <a:p>
                      <a:pPr>
                        <a:lnSpc>
                          <a:spcPct val="115000"/>
                        </a:lnSpc>
                        <a:spcAft>
                          <a:spcPts val="0"/>
                        </a:spcAft>
                      </a:pPr>
                      <a:r>
                        <a:rPr lang="en-ZA" sz="1400" dirty="0">
                          <a:solidFill>
                            <a:schemeClr val="tx1"/>
                          </a:solidFill>
                        </a:rPr>
                        <a:t>Titanium Minerals</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71</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9.8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1.1</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19.2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65</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6"/>
                  </a:ext>
                </a:extLst>
              </a:tr>
              <a:tr h="223147">
                <a:tc>
                  <a:txBody>
                    <a:bodyPr/>
                    <a:lstStyle/>
                    <a:p>
                      <a:pPr>
                        <a:lnSpc>
                          <a:spcPct val="115000"/>
                        </a:lnSpc>
                        <a:spcAft>
                          <a:spcPts val="0"/>
                        </a:spcAft>
                      </a:pPr>
                      <a:r>
                        <a:rPr lang="en-ZA" sz="1400" i="1" dirty="0">
                          <a:solidFill>
                            <a:srgbClr val="FF0000"/>
                          </a:solidFill>
                        </a:rPr>
                        <a:t>Titanium- </a:t>
                      </a:r>
                      <a:r>
                        <a:rPr lang="en-ZA" sz="1400" i="1" dirty="0" smtClean="0">
                          <a:solidFill>
                            <a:srgbClr val="FF0000"/>
                          </a:solidFill>
                        </a:rPr>
                        <a:t>incl.</a:t>
                      </a:r>
                      <a:r>
                        <a:rPr lang="en-ZA" sz="1400" i="1" baseline="0" dirty="0" smtClean="0">
                          <a:solidFill>
                            <a:srgbClr val="FF0000"/>
                          </a:solidFill>
                        </a:rPr>
                        <a:t> </a:t>
                      </a:r>
                      <a:r>
                        <a:rPr lang="en-ZA" sz="1400" i="1" dirty="0" smtClean="0">
                          <a:solidFill>
                            <a:srgbClr val="FF0000"/>
                          </a:solidFill>
                        </a:rPr>
                        <a:t>BC</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Mt</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400</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65</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1</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1.1</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19.2</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i="1" dirty="0">
                          <a:solidFill>
                            <a:srgbClr val="FF0000"/>
                          </a:solidFill>
                        </a:rPr>
                        <a:t>2</a:t>
                      </a:r>
                      <a:endParaRPr lang="en-ZA" sz="1400" i="1"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outerShdw blurRad="38100" dist="38100" dir="2700000" algn="tl">
                              <a:srgbClr val="000000">
                                <a:alpha val="43137"/>
                              </a:srgbClr>
                            </a:outerShdw>
                          </a:effectLst>
                        </a:rPr>
                        <a:t>364</a:t>
                      </a:r>
                      <a:endParaRPr lang="en-ZA" sz="1400" i="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7"/>
                  </a:ext>
                </a:extLst>
              </a:tr>
              <a:tr h="223147">
                <a:tc>
                  <a:txBody>
                    <a:bodyPr/>
                    <a:lstStyle/>
                    <a:p>
                      <a:pPr>
                        <a:lnSpc>
                          <a:spcPct val="115000"/>
                        </a:lnSpc>
                        <a:spcAft>
                          <a:spcPts val="0"/>
                        </a:spcAft>
                      </a:pPr>
                      <a:r>
                        <a:rPr lang="en-ZA" sz="1400" dirty="0">
                          <a:solidFill>
                            <a:schemeClr val="tx1"/>
                          </a:solidFill>
                        </a:rPr>
                        <a:t>Uranium</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kt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435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0.623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10</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698</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8"/>
                  </a:ext>
                </a:extLst>
              </a:tr>
              <a:tr h="223147">
                <a:tc>
                  <a:txBody>
                    <a:bodyPr/>
                    <a:lstStyle/>
                    <a:p>
                      <a:pPr>
                        <a:lnSpc>
                          <a:spcPct val="115000"/>
                        </a:lnSpc>
                        <a:spcAft>
                          <a:spcPts val="0"/>
                        </a:spcAft>
                      </a:pPr>
                      <a:r>
                        <a:rPr lang="en-ZA" sz="1400" dirty="0">
                          <a:solidFill>
                            <a:srgbClr val="FF0000"/>
                          </a:solidFill>
                        </a:rPr>
                        <a:t>Vanadium</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err="1">
                          <a:solidFill>
                            <a:srgbClr val="FF0000"/>
                          </a:solidFill>
                        </a:rPr>
                        <a:t>kt</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12000</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32</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2</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11.6</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25.4</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rPr>
                        <a:t>1</a:t>
                      </a:r>
                      <a:endParaRPr lang="en-ZA" sz="1400" dirty="0">
                        <a:solidFill>
                          <a:srgbClr val="FF0000"/>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outerShdw blurRad="38100" dist="38100" dir="2700000" algn="tl">
                              <a:srgbClr val="000000">
                                <a:alpha val="43137"/>
                              </a:srgbClr>
                            </a:outerShdw>
                          </a:effectLst>
                        </a:rPr>
                        <a:t>1034</a:t>
                      </a:r>
                      <a:endParaRPr lang="en-ZA" sz="1400" i="1" dirty="0">
                        <a:solidFill>
                          <a:srgbClr val="FF0000"/>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19"/>
                  </a:ext>
                </a:extLst>
              </a:tr>
              <a:tr h="223147">
                <a:tc>
                  <a:txBody>
                    <a:bodyPr/>
                    <a:lstStyle/>
                    <a:p>
                      <a:pPr>
                        <a:lnSpc>
                          <a:spcPct val="115000"/>
                        </a:lnSpc>
                        <a:spcAft>
                          <a:spcPts val="0"/>
                        </a:spcAft>
                      </a:pPr>
                      <a:r>
                        <a:rPr lang="en-ZA" sz="1400" dirty="0">
                          <a:solidFill>
                            <a:srgbClr val="FF0000"/>
                          </a:solidFill>
                          <a:effectLst/>
                        </a:rPr>
                        <a:t>Vermiculite</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Mt</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80</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rgbClr val="FF0000"/>
                          </a:solidFill>
                          <a:effectLst/>
                        </a:rPr>
                        <a:t>40</a:t>
                      </a:r>
                      <a:endParaRPr lang="en-ZA" sz="140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2</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0.1943</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35</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rgbClr val="FF0000"/>
                          </a:solidFill>
                          <a:effectLst/>
                        </a:rPr>
                        <a:t>1</a:t>
                      </a:r>
                      <a:endParaRPr lang="en-ZA" sz="1400" dirty="0">
                        <a:solidFill>
                          <a:srgbClr val="FF0000"/>
                        </a:solidFill>
                        <a:effectLst/>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rgbClr val="FF0000"/>
                          </a:solidFill>
                          <a:effectLst/>
                        </a:rPr>
                        <a:t>412</a:t>
                      </a:r>
                      <a:endParaRPr lang="en-ZA" sz="1400" i="1" dirty="0">
                        <a:solidFill>
                          <a:srgbClr val="FF0000"/>
                        </a:solidFill>
                        <a:effectLst/>
                        <a:latin typeface="Calibri"/>
                        <a:ea typeface="Times New Roman"/>
                        <a:cs typeface="Times New Roman"/>
                      </a:endParaRPr>
                    </a:p>
                  </a:txBody>
                  <a:tcPr marL="65393" marR="65393" marT="0" marB="0"/>
                </a:tc>
                <a:extLst>
                  <a:ext uri="{0D108BD9-81ED-4DB2-BD59-A6C34878D82A}">
                    <a16:rowId xmlns:a16="http://schemas.microsoft.com/office/drawing/2014/main" xmlns="" val="10020"/>
                  </a:ext>
                </a:extLst>
              </a:tr>
              <a:tr h="223147">
                <a:tc>
                  <a:txBody>
                    <a:bodyPr/>
                    <a:lstStyle/>
                    <a:p>
                      <a:pPr>
                        <a:lnSpc>
                          <a:spcPct val="115000"/>
                        </a:lnSpc>
                        <a:spcAft>
                          <a:spcPts val="0"/>
                        </a:spcAft>
                      </a:pPr>
                      <a:r>
                        <a:rPr lang="en-ZA" sz="1400" dirty="0">
                          <a:solidFill>
                            <a:schemeClr val="tx1"/>
                          </a:solidFill>
                        </a:rPr>
                        <a:t>Zinc</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3.3</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8</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0.029</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517</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21"/>
                  </a:ext>
                </a:extLst>
              </a:tr>
              <a:tr h="223147">
                <a:tc>
                  <a:txBody>
                    <a:bodyPr/>
                    <a:lstStyle/>
                    <a:p>
                      <a:pPr>
                        <a:lnSpc>
                          <a:spcPct val="115000"/>
                        </a:lnSpc>
                        <a:spcAft>
                          <a:spcPts val="0"/>
                        </a:spcAft>
                      </a:pPr>
                      <a:r>
                        <a:rPr lang="en-ZA" sz="1400" dirty="0">
                          <a:solidFill>
                            <a:schemeClr val="tx1"/>
                          </a:solidFill>
                        </a:rPr>
                        <a:t>Zirconium</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Mt</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14</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0.395</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a:solidFill>
                            <a:schemeClr val="tx1"/>
                          </a:solidFill>
                        </a:rPr>
                        <a:t>32</a:t>
                      </a:r>
                      <a:endParaRPr lang="en-ZA" sz="140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ZA" sz="1400" dirty="0">
                          <a:solidFill>
                            <a:schemeClr val="tx1"/>
                          </a:solidFill>
                        </a:rPr>
                        <a:t>2</a:t>
                      </a:r>
                      <a:endParaRPr lang="en-ZA" sz="1400" dirty="0">
                        <a:solidFill>
                          <a:schemeClr val="tx1"/>
                        </a:solidFill>
                        <a:latin typeface="Calibri"/>
                        <a:ea typeface="Times New Roman"/>
                        <a:cs typeface="Times New Roman"/>
                      </a:endParaRPr>
                    </a:p>
                  </a:txBody>
                  <a:tcPr marL="65393" marR="65393" marT="0" marB="0"/>
                </a:tc>
                <a:tc>
                  <a:txBody>
                    <a:bodyPr/>
                    <a:lstStyle/>
                    <a:p>
                      <a:pPr algn="ctr">
                        <a:lnSpc>
                          <a:spcPct val="115000"/>
                        </a:lnSpc>
                        <a:spcAft>
                          <a:spcPts val="0"/>
                        </a:spcAft>
                      </a:pPr>
                      <a:r>
                        <a:rPr lang="en-US" sz="1400" i="1" dirty="0">
                          <a:solidFill>
                            <a:schemeClr val="tx1"/>
                          </a:solidFill>
                          <a:effectLst>
                            <a:outerShdw blurRad="38100" dist="38100" dir="2700000" algn="tl">
                              <a:srgbClr val="000000">
                                <a:alpha val="43137"/>
                              </a:srgbClr>
                            </a:outerShdw>
                          </a:effectLst>
                        </a:rPr>
                        <a:t>35</a:t>
                      </a:r>
                      <a:endParaRPr lang="en-ZA" sz="1400" i="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65393" marR="65393" marT="0" marB="0"/>
                </a:tc>
                <a:extLst>
                  <a:ext uri="{0D108BD9-81ED-4DB2-BD59-A6C34878D82A}">
                    <a16:rowId xmlns:a16="http://schemas.microsoft.com/office/drawing/2014/main" xmlns="" val="10022"/>
                  </a:ext>
                </a:extLst>
              </a:tr>
            </a:tbl>
          </a:graphicData>
        </a:graphic>
      </p:graphicFrame>
    </p:spTree>
    <p:extLst>
      <p:ext uri="{BB962C8B-B14F-4D97-AF65-F5344CB8AC3E}">
        <p14:creationId xmlns:p14="http://schemas.microsoft.com/office/powerpoint/2010/main" xmlns="" val="34783691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5"/>
                                        </p:tgtEl>
                                      </p:cBhvr>
                                      <p:by x="118000" y="118000"/>
                                    </p:animScale>
                                  </p:childTnLst>
                                </p:cTn>
                              </p:par>
                              <p:par>
                                <p:cTn id="11" presetID="35" presetClass="path" presetSubtype="0" accel="50000" decel="50000" fill="hold" nodeType="withEffect">
                                  <p:stCondLst>
                                    <p:cond delay="0"/>
                                  </p:stCondLst>
                                  <p:childTnLst>
                                    <p:animMotion origin="layout" path="M 2.22222E-6 -4.81481E-6 L -0.05122 -0.06481 " pathEditMode="relative" rAng="0" ptsTypes="AA">
                                      <p:cBhvr>
                                        <p:cTn id="12" dur="2000" fill="hold"/>
                                        <p:tgtEl>
                                          <p:spTgt spid="5"/>
                                        </p:tgtEl>
                                        <p:attrNameLst>
                                          <p:attrName>ppt_x</p:attrName>
                                          <p:attrName>ppt_y</p:attrName>
                                        </p:attrNameLst>
                                      </p:cBhvr>
                                      <p:rCtr x="-2600" y="-3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Energy Storage Value Proposition</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31</a:t>
            </a:fld>
            <a:endParaRPr lang="en-US" sz="1347" dirty="0"/>
          </a:p>
        </p:txBody>
      </p:sp>
      <p:grpSp>
        <p:nvGrpSpPr>
          <p:cNvPr id="7" name="Group 6"/>
          <p:cNvGrpSpPr/>
          <p:nvPr/>
        </p:nvGrpSpPr>
        <p:grpSpPr>
          <a:xfrm>
            <a:off x="119092" y="1055416"/>
            <a:ext cx="8709244" cy="5802584"/>
            <a:chOff x="119092" y="1055416"/>
            <a:chExt cx="9785768" cy="5802584"/>
          </a:xfrm>
        </p:grpSpPr>
        <p:grpSp>
          <p:nvGrpSpPr>
            <p:cNvPr id="10" name="Group 9"/>
            <p:cNvGrpSpPr/>
            <p:nvPr/>
          </p:nvGrpSpPr>
          <p:grpSpPr>
            <a:xfrm>
              <a:off x="3174512" y="1154735"/>
              <a:ext cx="486224" cy="5614153"/>
              <a:chOff x="3852864" y="1558524"/>
              <a:chExt cx="486224" cy="3559034"/>
            </a:xfrm>
          </p:grpSpPr>
          <p:sp>
            <p:nvSpPr>
              <p:cNvPr id="24" name="Down Arrow 23"/>
              <p:cNvSpPr/>
              <p:nvPr/>
            </p:nvSpPr>
            <p:spPr>
              <a:xfrm>
                <a:off x="4140650" y="1558524"/>
                <a:ext cx="198438" cy="3559034"/>
              </a:xfrm>
              <a:prstGeom prst="downArrow">
                <a:avLst/>
              </a:prstGeom>
              <a:solidFill>
                <a:srgbClr val="FF3300"/>
              </a:solidFill>
              <a:ln/>
              <a:effectLst/>
              <a:scene3d>
                <a:camera prst="orthographicFront">
                  <a:rot lat="0" lon="0" rev="10800000"/>
                </a:camera>
                <a:lightRig rig="threePt" dir="t"/>
              </a:scene3d>
            </p:spPr>
            <p:style>
              <a:lnRef idx="0">
                <a:schemeClr val="accent5"/>
              </a:lnRef>
              <a:fillRef idx="3">
                <a:schemeClr val="accent5"/>
              </a:fillRef>
              <a:effectRef idx="3">
                <a:schemeClr val="accent5"/>
              </a:effectRef>
              <a:fontRef idx="minor">
                <a:schemeClr val="lt1"/>
              </a:fontRef>
            </p:style>
            <p:txBody>
              <a:bodyPr vert="vert" lIns="100793" tIns="50397" rIns="100793" bIns="50397" anchor="ctr"/>
              <a:lstStyle/>
              <a:p>
                <a:pPr algn="ctr" defTabSz="457200" fontAlgn="auto">
                  <a:spcBef>
                    <a:spcPts val="0"/>
                  </a:spcBef>
                  <a:spcAft>
                    <a:spcPts val="0"/>
                  </a:spcAft>
                  <a:defRPr/>
                </a:pPr>
                <a:endParaRPr lang="en-ZA" dirty="0">
                  <a:solidFill>
                    <a:prstClr val="white"/>
                  </a:solidFill>
                  <a:latin typeface="Arial" panose="020B0604020202020204" pitchFamily="34" charset="0"/>
                  <a:cs typeface="Arial" panose="020B0604020202020204" pitchFamily="34" charset="0"/>
                </a:endParaRPr>
              </a:p>
            </p:txBody>
          </p:sp>
          <p:sp>
            <p:nvSpPr>
              <p:cNvPr id="25" name="Rectangle 24"/>
              <p:cNvSpPr/>
              <p:nvPr/>
            </p:nvSpPr>
            <p:spPr>
              <a:xfrm rot="16200000">
                <a:off x="2697164" y="3162301"/>
                <a:ext cx="2663825" cy="352425"/>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2599" tIns="12599" rIns="12599" bIns="12599" spcCol="1270" anchor="ctr"/>
              <a:lstStyle/>
              <a:p>
                <a:pPr algn="ctr" defTabSz="457200" fontAlgn="auto">
                  <a:spcBef>
                    <a:spcPts val="0"/>
                  </a:spcBef>
                  <a:spcAft>
                    <a:spcPts val="0"/>
                  </a:spcAft>
                  <a:defRPr/>
                </a:pPr>
                <a:r>
                  <a:rPr lang="en-ZA" sz="1300" b="1" dirty="0">
                    <a:solidFill>
                      <a:prstClr val="black"/>
                    </a:solidFill>
                    <a:latin typeface="Arial" panose="020B0604020202020204" pitchFamily="34" charset="0"/>
                    <a:cs typeface="Arial" panose="020B0604020202020204" pitchFamily="34" charset="0"/>
                  </a:rPr>
                  <a:t>BENEFICIATION VALUE CHAIN</a:t>
                </a:r>
              </a:p>
            </p:txBody>
          </p:sp>
        </p:grpSp>
        <p:sp>
          <p:nvSpPr>
            <p:cNvPr id="11" name="Rectangle 10"/>
            <p:cNvSpPr/>
            <p:nvPr/>
          </p:nvSpPr>
          <p:spPr>
            <a:xfrm>
              <a:off x="3722372" y="4593453"/>
              <a:ext cx="1147763" cy="280988"/>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2599" tIns="12599" rIns="12599" bIns="12599" spcCol="1270" anchor="ctr"/>
            <a:lstStyle/>
            <a:p>
              <a:pPr algn="ctr" defTabSz="457200" fontAlgn="auto">
                <a:spcBef>
                  <a:spcPts val="0"/>
                </a:spcBef>
                <a:spcAft>
                  <a:spcPts val="0"/>
                </a:spcAft>
                <a:defRPr/>
              </a:pPr>
              <a:r>
                <a:rPr lang="en-ZA" sz="1500" b="1" dirty="0" smtClean="0">
                  <a:solidFill>
                    <a:prstClr val="black"/>
                  </a:solidFill>
                  <a:latin typeface="Arial" panose="020B0604020202020204" pitchFamily="34" charset="0"/>
                  <a:cs typeface="Arial" panose="020B0604020202020204" pitchFamily="34" charset="0"/>
                </a:rPr>
                <a:t>LMO</a:t>
              </a:r>
              <a:endParaRPr lang="en-ZA" sz="1500" b="1" dirty="0">
                <a:solidFill>
                  <a:prstClr val="black"/>
                </a:solidFill>
                <a:latin typeface="Arial" panose="020B0604020202020204" pitchFamily="34" charset="0"/>
                <a:cs typeface="Arial" panose="020B0604020202020204" pitchFamily="34" charset="0"/>
              </a:endParaRPr>
            </a:p>
          </p:txBody>
        </p:sp>
        <p:sp>
          <p:nvSpPr>
            <p:cNvPr id="12" name="Oval 11"/>
            <p:cNvSpPr/>
            <p:nvPr/>
          </p:nvSpPr>
          <p:spPr>
            <a:xfrm>
              <a:off x="3948523" y="3716900"/>
              <a:ext cx="750888" cy="750887"/>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p:cNvSpPr/>
            <p:nvPr/>
          </p:nvSpPr>
          <p:spPr>
            <a:xfrm>
              <a:off x="3722372" y="2400433"/>
              <a:ext cx="1147763" cy="768002"/>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2599" tIns="12599" rIns="12599" bIns="12599" spcCol="1270" anchor="ctr"/>
            <a:lstStyle/>
            <a:p>
              <a:pPr algn="ctr" defTabSz="457200" fontAlgn="auto">
                <a:spcBef>
                  <a:spcPts val="0"/>
                </a:spcBef>
                <a:spcAft>
                  <a:spcPts val="0"/>
                </a:spcAft>
                <a:defRPr/>
              </a:pPr>
              <a:r>
                <a:rPr lang="en-ZA" sz="1500" b="1" dirty="0" smtClean="0">
                  <a:solidFill>
                    <a:prstClr val="black"/>
                  </a:solidFill>
                  <a:latin typeface="Arial" panose="020B0604020202020204" pitchFamily="34" charset="0"/>
                  <a:cs typeface="Arial" panose="020B0604020202020204" pitchFamily="34" charset="0"/>
                </a:rPr>
                <a:t>NMC</a:t>
              </a:r>
            </a:p>
            <a:p>
              <a:pPr algn="ctr" defTabSz="457200" fontAlgn="auto">
                <a:spcBef>
                  <a:spcPts val="0"/>
                </a:spcBef>
                <a:spcAft>
                  <a:spcPts val="0"/>
                </a:spcAft>
                <a:defRPr/>
              </a:pPr>
              <a:r>
                <a:rPr lang="en-ZA" sz="1000" b="1" dirty="0" smtClean="0">
                  <a:solidFill>
                    <a:prstClr val="black"/>
                  </a:solidFill>
                  <a:latin typeface="Arial" panose="020B0604020202020204" pitchFamily="34" charset="0"/>
                  <a:cs typeface="Arial" panose="020B0604020202020204" pitchFamily="34" charset="0"/>
                </a:rPr>
                <a:t>622 - several</a:t>
              </a:r>
            </a:p>
            <a:p>
              <a:pPr algn="ctr" defTabSz="457200" fontAlgn="auto">
                <a:spcBef>
                  <a:spcPts val="0"/>
                </a:spcBef>
                <a:spcAft>
                  <a:spcPts val="0"/>
                </a:spcAft>
                <a:defRPr/>
              </a:pPr>
              <a:r>
                <a:rPr lang="en-ZA" sz="1000" b="1" dirty="0" smtClean="0">
                  <a:solidFill>
                    <a:prstClr val="black"/>
                  </a:solidFill>
                  <a:latin typeface="Arial" panose="020B0604020202020204" pitchFamily="34" charset="0"/>
                  <a:cs typeface="Arial" panose="020B0604020202020204" pitchFamily="34" charset="0"/>
                </a:rPr>
                <a:t>352 - ANL</a:t>
              </a:r>
            </a:p>
            <a:p>
              <a:pPr algn="ctr" defTabSz="457200" fontAlgn="auto">
                <a:spcBef>
                  <a:spcPts val="0"/>
                </a:spcBef>
                <a:spcAft>
                  <a:spcPts val="0"/>
                </a:spcAft>
                <a:defRPr/>
              </a:pPr>
              <a:r>
                <a:rPr lang="en-ZA" sz="1000" b="1" dirty="0" smtClean="0">
                  <a:solidFill>
                    <a:prstClr val="black"/>
                  </a:solidFill>
                  <a:latin typeface="Arial" panose="020B0604020202020204" pitchFamily="34" charset="0"/>
                  <a:cs typeface="Arial" panose="020B0604020202020204" pitchFamily="34" charset="0"/>
                </a:rPr>
                <a:t>271- BASF </a:t>
              </a:r>
              <a:endParaRPr lang="en-ZA" sz="1000" b="1" dirty="0">
                <a:solidFill>
                  <a:prstClr val="black"/>
                </a:solidFill>
                <a:latin typeface="Arial" panose="020B0604020202020204" pitchFamily="34" charset="0"/>
                <a:cs typeface="Arial" panose="020B0604020202020204" pitchFamily="34" charset="0"/>
              </a:endParaRPr>
            </a:p>
          </p:txBody>
        </p:sp>
        <p:sp>
          <p:nvSpPr>
            <p:cNvPr id="14" name="Rounded Rectangle 13"/>
            <p:cNvSpPr/>
            <p:nvPr/>
          </p:nvSpPr>
          <p:spPr>
            <a:xfrm>
              <a:off x="3660736" y="1055416"/>
              <a:ext cx="1298575" cy="5802584"/>
            </a:xfrm>
            <a:prstGeom prst="roundRect">
              <a:avLst/>
            </a:prstGeom>
            <a:noFill/>
            <a:ln w="12700">
              <a:solidFill>
                <a:srgbClr val="FF3300"/>
              </a:solidFill>
            </a:ln>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defTabSz="457200" fontAlgn="auto">
                <a:spcBef>
                  <a:spcPts val="0"/>
                </a:spcBef>
                <a:spcAft>
                  <a:spcPts val="0"/>
                </a:spcAft>
                <a:defRPr/>
              </a:pPr>
              <a:endParaRPr lang="en-ZA" dirty="0">
                <a:solidFill>
                  <a:prstClr val="black"/>
                </a:solidFill>
                <a:latin typeface="Calibri"/>
              </a:endParaRPr>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67608" y="5228238"/>
              <a:ext cx="1015347" cy="6666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ectangle 15"/>
            <p:cNvSpPr/>
            <p:nvPr/>
          </p:nvSpPr>
          <p:spPr>
            <a:xfrm>
              <a:off x="3794666" y="5855565"/>
              <a:ext cx="1147762" cy="280987"/>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lIns="12599" tIns="12599" rIns="12599" bIns="12599" spcCol="1270" anchor="ctr"/>
            <a:lstStyle/>
            <a:p>
              <a:pPr algn="ctr" defTabSz="457200" fontAlgn="auto">
                <a:spcBef>
                  <a:spcPts val="0"/>
                </a:spcBef>
                <a:spcAft>
                  <a:spcPts val="0"/>
                </a:spcAft>
                <a:defRPr/>
              </a:pPr>
              <a:r>
                <a:rPr lang="en-ZA" sz="1500" b="1" dirty="0" smtClean="0">
                  <a:solidFill>
                    <a:prstClr val="black"/>
                  </a:solidFill>
                  <a:latin typeface="Arial" panose="020B0604020202020204" pitchFamily="34" charset="0"/>
                  <a:cs typeface="Arial" panose="020B0604020202020204" pitchFamily="34" charset="0"/>
                </a:rPr>
                <a:t>Mn ore</a:t>
              </a:r>
              <a:endParaRPr lang="en-ZA" sz="1500" b="1" dirty="0">
                <a:solidFill>
                  <a:prstClr val="black"/>
                </a:solidFill>
                <a:latin typeface="Arial" panose="020B0604020202020204" pitchFamily="34" charset="0"/>
                <a:cs typeface="Arial" panose="020B0604020202020204" pitchFamily="34" charset="0"/>
              </a:endParaRPr>
            </a:p>
          </p:txBody>
        </p:sp>
        <p:sp>
          <p:nvSpPr>
            <p:cNvPr id="17" name="Right Arrow 16"/>
            <p:cNvSpPr/>
            <p:nvPr/>
          </p:nvSpPr>
          <p:spPr>
            <a:xfrm>
              <a:off x="4984046" y="5348284"/>
              <a:ext cx="4804867" cy="746204"/>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600" dirty="0">
                  <a:solidFill>
                    <a:prstClr val="black"/>
                  </a:solidFill>
                  <a:latin typeface="Calibri"/>
                </a:rPr>
                <a:t>Export    $</a:t>
              </a:r>
              <a:r>
                <a:rPr lang="en-US" sz="1600" dirty="0" smtClean="0">
                  <a:solidFill>
                    <a:prstClr val="black"/>
                  </a:solidFill>
                  <a:latin typeface="Calibri"/>
                </a:rPr>
                <a:t>100/tonne</a:t>
              </a:r>
              <a:endParaRPr lang="en-GB" sz="1600" dirty="0">
                <a:solidFill>
                  <a:prstClr val="black"/>
                </a:solidFill>
                <a:latin typeface="Calibri"/>
              </a:endParaRPr>
            </a:p>
          </p:txBody>
        </p:sp>
        <p:sp>
          <p:nvSpPr>
            <p:cNvPr id="18" name="Right Arrow 17"/>
            <p:cNvSpPr/>
            <p:nvPr/>
          </p:nvSpPr>
          <p:spPr>
            <a:xfrm>
              <a:off x="8023123" y="3714789"/>
              <a:ext cx="1881737" cy="7462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600" dirty="0">
                  <a:solidFill>
                    <a:prstClr val="black"/>
                  </a:solidFill>
                  <a:latin typeface="Calibri"/>
                </a:rPr>
                <a:t>$</a:t>
              </a:r>
              <a:r>
                <a:rPr lang="en-US" sz="1600" dirty="0" smtClean="0">
                  <a:solidFill>
                    <a:prstClr val="black"/>
                  </a:solidFill>
                  <a:latin typeface="Calibri"/>
                </a:rPr>
                <a:t>2000/tonne</a:t>
              </a:r>
              <a:endParaRPr lang="en-GB" sz="1600" dirty="0">
                <a:solidFill>
                  <a:prstClr val="black"/>
                </a:solidFill>
                <a:latin typeface="Calibri"/>
              </a:endParaRPr>
            </a:p>
          </p:txBody>
        </p:sp>
        <p:sp>
          <p:nvSpPr>
            <p:cNvPr id="19" name="Right Arrow 18"/>
            <p:cNvSpPr/>
            <p:nvPr/>
          </p:nvSpPr>
          <p:spPr>
            <a:xfrm>
              <a:off x="8023123" y="1507922"/>
              <a:ext cx="1881737" cy="7462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r>
                <a:rPr lang="en-US" sz="1200" dirty="0">
                  <a:solidFill>
                    <a:prstClr val="black"/>
                  </a:solidFill>
                  <a:latin typeface="Calibri"/>
                </a:rPr>
                <a:t>$</a:t>
              </a:r>
              <a:r>
                <a:rPr lang="en-US" sz="1600" dirty="0" smtClean="0">
                  <a:solidFill>
                    <a:prstClr val="black"/>
                  </a:solidFill>
                  <a:latin typeface="Calibri"/>
                </a:rPr>
                <a:t>10 000/tonne</a:t>
              </a:r>
              <a:endParaRPr lang="en-GB" sz="1600" dirty="0">
                <a:solidFill>
                  <a:prstClr val="black"/>
                </a:solidFill>
                <a:latin typeface="Calibri"/>
              </a:endParaRPr>
            </a:p>
          </p:txBody>
        </p:sp>
        <p:sp>
          <p:nvSpPr>
            <p:cNvPr id="20" name="Rounded Rectangle 19"/>
            <p:cNvSpPr/>
            <p:nvPr/>
          </p:nvSpPr>
          <p:spPr>
            <a:xfrm>
              <a:off x="5083347" y="1287428"/>
              <a:ext cx="2939776" cy="37804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sz="1600" b="1" dirty="0" smtClean="0">
                  <a:solidFill>
                    <a:schemeClr val="bg1"/>
                  </a:solidFill>
                  <a:latin typeface="Calibri"/>
                </a:rPr>
                <a:t>ES RDI Strategy</a:t>
              </a:r>
            </a:p>
            <a:p>
              <a:pPr algn="ctr" defTabSz="457200" fontAlgn="auto">
                <a:spcBef>
                  <a:spcPts val="0"/>
                </a:spcBef>
                <a:spcAft>
                  <a:spcPts val="0"/>
                </a:spcAft>
              </a:pPr>
              <a:endParaRPr lang="en-US" sz="1400" dirty="0">
                <a:solidFill>
                  <a:prstClr val="white"/>
                </a:solidFill>
                <a:latin typeface="Arial" pitchFamily="34" charset="0"/>
                <a:cs typeface="Arial" pitchFamily="34" charset="0"/>
              </a:endParaRPr>
            </a:p>
            <a:p>
              <a:pPr>
                <a:buFont typeface="Arial" pitchFamily="34" charset="0"/>
                <a:buChar char="•"/>
                <a:defRPr/>
              </a:pPr>
              <a:r>
                <a:rPr lang="en-ZA" sz="1400" dirty="0">
                  <a:solidFill>
                    <a:schemeClr val="tx1"/>
                  </a:solidFill>
                  <a:latin typeface="Arial" panose="020B0604020202020204" pitchFamily="34" charset="0"/>
                  <a:cs typeface="Arial" panose="020B0604020202020204" pitchFamily="34" charset="0"/>
                </a:rPr>
                <a:t>Develop high quality precursor materials for lithium ion batteries based on SA manganese resources</a:t>
              </a:r>
            </a:p>
            <a:p>
              <a:pPr>
                <a:buFont typeface="Arial" pitchFamily="34" charset="0"/>
                <a:buChar char="•"/>
                <a:defRPr/>
              </a:pPr>
              <a:r>
                <a:rPr lang="en-US" sz="1400" dirty="0">
                  <a:solidFill>
                    <a:schemeClr val="tx1"/>
                  </a:solidFill>
                  <a:latin typeface="Arial" panose="020B0604020202020204" pitchFamily="34" charset="0"/>
                  <a:cs typeface="Arial" panose="020B0604020202020204" pitchFamily="34" charset="0"/>
                </a:rPr>
                <a:t>Develop local skills to beneficiate manganese for the energy storage and electric vehicle markets</a:t>
              </a:r>
              <a:endParaRPr lang="en-GB" sz="1400" dirty="0">
                <a:solidFill>
                  <a:schemeClr val="tx1"/>
                </a:solidFill>
                <a:latin typeface="Arial" panose="020B0604020202020204" pitchFamily="34" charset="0"/>
                <a:cs typeface="Arial" panose="020B0604020202020204" pitchFamily="34" charset="0"/>
              </a:endParaRPr>
            </a:p>
            <a:p>
              <a:pPr>
                <a:buFont typeface="Arial" pitchFamily="34" charset="0"/>
                <a:buChar char="•"/>
                <a:defRPr/>
              </a:pPr>
              <a:r>
                <a:rPr lang="en-GB" sz="1400" dirty="0">
                  <a:solidFill>
                    <a:schemeClr val="tx1"/>
                  </a:solidFill>
                  <a:latin typeface="Arial" panose="020B0604020202020204" pitchFamily="34" charset="0"/>
                  <a:cs typeface="Arial" panose="020B0604020202020204" pitchFamily="34" charset="0"/>
                </a:rPr>
                <a:t>Promote equity and inclusion in the economic benefits of South Africa’s </a:t>
              </a:r>
              <a:r>
                <a:rPr lang="en-GB" sz="1400" dirty="0" smtClean="0">
                  <a:solidFill>
                    <a:schemeClr val="tx1"/>
                  </a:solidFill>
                  <a:latin typeface="Arial" panose="020B0604020202020204" pitchFamily="34" charset="0"/>
                  <a:cs typeface="Arial" panose="020B0604020202020204" pitchFamily="34" charset="0"/>
                </a:rPr>
                <a:t>resources</a:t>
              </a:r>
              <a:endParaRPr lang="en-GB" sz="1400"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329711" y="4820267"/>
              <a:ext cx="2710288" cy="12984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ZA" sz="1800" dirty="0">
                  <a:solidFill>
                    <a:prstClr val="black"/>
                  </a:solidFill>
                  <a:latin typeface="Calibri"/>
                </a:rPr>
                <a:t>South Africa possesses </a:t>
              </a:r>
              <a:r>
                <a:rPr lang="en-ZA" sz="1800" dirty="0" smtClean="0">
                  <a:solidFill>
                    <a:prstClr val="black"/>
                  </a:solidFill>
                  <a:latin typeface="Calibri"/>
                </a:rPr>
                <a:t>significant amounts of high grade Mn </a:t>
              </a:r>
              <a:r>
                <a:rPr lang="en-ZA" sz="1800" dirty="0">
                  <a:solidFill>
                    <a:prstClr val="black"/>
                  </a:solidFill>
                  <a:latin typeface="Calibri"/>
                </a:rPr>
                <a:t>reserves</a:t>
              </a:r>
              <a:endParaRPr lang="en-GB" sz="1800" dirty="0">
                <a:solidFill>
                  <a:prstClr val="black"/>
                </a:solidFill>
                <a:latin typeface="Calibri"/>
              </a:endParaRPr>
            </a:p>
          </p:txBody>
        </p:sp>
        <p:sp>
          <p:nvSpPr>
            <p:cNvPr id="22" name="Oval 21"/>
            <p:cNvSpPr/>
            <p:nvPr/>
          </p:nvSpPr>
          <p:spPr>
            <a:xfrm>
              <a:off x="3907365" y="1565483"/>
              <a:ext cx="750888" cy="750887"/>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23" name="Chart 22"/>
            <p:cNvGraphicFramePr>
              <a:graphicFrameLocks/>
            </p:cNvGraphicFramePr>
            <p:nvPr>
              <p:extLst>
                <p:ext uri="{D42A27DB-BD31-4B8C-83A1-F6EECF244321}">
                  <p14:modId xmlns:p14="http://schemas.microsoft.com/office/powerpoint/2010/main" xmlns="" val="2779877742"/>
                </p:ext>
              </p:extLst>
            </p:nvPr>
          </p:nvGraphicFramePr>
          <p:xfrm>
            <a:off x="119092" y="1055416"/>
            <a:ext cx="3088576" cy="3624357"/>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xmlns="" val="3896912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Energy Storage Consortium Members</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32</a:t>
            </a:fld>
            <a:endParaRPr lang="en-US" sz="1347" dirty="0"/>
          </a:p>
        </p:txBody>
      </p:sp>
      <p:pic>
        <p:nvPicPr>
          <p:cNvPr id="26" name="Content Placeholder 3"/>
          <p:cNvPicPr>
            <a:picLocks noChangeAspect="1"/>
          </p:cNvPicPr>
          <p:nvPr/>
        </p:nvPicPr>
        <p:blipFill>
          <a:blip r:embed="rId2"/>
          <a:stretch>
            <a:fillRect/>
          </a:stretch>
        </p:blipFill>
        <p:spPr>
          <a:xfrm>
            <a:off x="191069" y="1198965"/>
            <a:ext cx="8705983" cy="5406551"/>
          </a:xfrm>
          <a:prstGeom prst="rect">
            <a:avLst/>
          </a:prstGeom>
        </p:spPr>
      </p:pic>
      <p:sp>
        <p:nvSpPr>
          <p:cNvPr id="5" name="Rectangle 4"/>
          <p:cNvSpPr/>
          <p:nvPr/>
        </p:nvSpPr>
        <p:spPr>
          <a:xfrm>
            <a:off x="1705970" y="1198964"/>
            <a:ext cx="1678675" cy="464024"/>
          </a:xfrm>
          <a:prstGeom prst="rect">
            <a:avLst/>
          </a:prstGeom>
          <a:solidFill>
            <a:schemeClr val="bg1"/>
          </a:solid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C00000"/>
                </a:solidFill>
              </a:rPr>
              <a:t>UL, Necsa, CSIR</a:t>
            </a:r>
            <a:endParaRPr lang="en-US" sz="1800" b="1" dirty="0">
              <a:solidFill>
                <a:srgbClr val="C00000"/>
              </a:solidFill>
            </a:endParaRPr>
          </a:p>
        </p:txBody>
      </p:sp>
      <p:sp>
        <p:nvSpPr>
          <p:cNvPr id="27" name="Rectangle 26"/>
          <p:cNvSpPr/>
          <p:nvPr/>
        </p:nvSpPr>
        <p:spPr>
          <a:xfrm>
            <a:off x="5133833" y="6080839"/>
            <a:ext cx="2304197" cy="464024"/>
          </a:xfrm>
          <a:prstGeom prst="rect">
            <a:avLst/>
          </a:prstGeom>
          <a:solidFill>
            <a:schemeClr val="bg1"/>
          </a:solid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C00000"/>
                </a:solidFill>
              </a:rPr>
              <a:t>NMU, Collaborators</a:t>
            </a:r>
            <a:endParaRPr lang="en-US" sz="1800" b="1" dirty="0">
              <a:solidFill>
                <a:srgbClr val="C00000"/>
              </a:solidFill>
            </a:endParaRPr>
          </a:p>
        </p:txBody>
      </p:sp>
      <p:sp>
        <p:nvSpPr>
          <p:cNvPr id="28" name="Rectangle 27"/>
          <p:cNvSpPr/>
          <p:nvPr/>
        </p:nvSpPr>
        <p:spPr>
          <a:xfrm>
            <a:off x="1064525" y="5616814"/>
            <a:ext cx="1787858" cy="565621"/>
          </a:xfrm>
          <a:prstGeom prst="rect">
            <a:avLst/>
          </a:prstGeom>
          <a:solidFill>
            <a:schemeClr val="bg1"/>
          </a:solid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rgbClr val="C00000"/>
                </a:solidFill>
              </a:rPr>
              <a:t>NMU, CSIR, UL</a:t>
            </a:r>
            <a:endParaRPr lang="en-US" sz="1800" b="1" dirty="0">
              <a:solidFill>
                <a:srgbClr val="C00000"/>
              </a:solidFill>
            </a:endParaRPr>
          </a:p>
        </p:txBody>
      </p:sp>
    </p:spTree>
    <p:extLst>
      <p:ext uri="{BB962C8B-B14F-4D97-AF65-F5344CB8AC3E}">
        <p14:creationId xmlns:p14="http://schemas.microsoft.com/office/powerpoint/2010/main" xmlns="" val="3241870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83" y="135854"/>
            <a:ext cx="8267149" cy="456685"/>
          </a:xfrm>
        </p:spPr>
        <p:txBody>
          <a:bodyPr>
            <a:noAutofit/>
          </a:bodyPr>
          <a:lstStyle/>
          <a:p>
            <a:pPr algn="ctr"/>
            <a:r>
              <a:rPr lang="en-US" sz="2800" b="1" dirty="0" smtClean="0">
                <a:solidFill>
                  <a:schemeClr val="bg1"/>
                </a:solidFill>
                <a:latin typeface="Arial" panose="020B0604020202020204" pitchFamily="34" charset="0"/>
                <a:cs typeface="Arial" panose="020B0604020202020204" pitchFamily="34" charset="0"/>
              </a:rPr>
              <a:t>Lithium Ion Battery Development: Focus areas</a:t>
            </a:r>
            <a:endParaRPr lang="en-ZA" sz="2800" b="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nvPr>
        </p:nvGraphicFramePr>
        <p:xfrm>
          <a:off x="128705" y="1021280"/>
          <a:ext cx="8908417" cy="5617027"/>
        </p:xfrm>
        <a:graphic>
          <a:graphicData uri="http://schemas.openxmlformats.org/drawingml/2006/table">
            <a:tbl>
              <a:tblPr firstRow="1" bandRow="1">
                <a:tableStyleId>{5C22544A-7EE6-4342-B048-85BDC9FD1C3A}</a:tableStyleId>
              </a:tblPr>
              <a:tblGrid>
                <a:gridCol w="2848951">
                  <a:extLst>
                    <a:ext uri="{9D8B030D-6E8A-4147-A177-3AD203B41FA5}">
                      <a16:colId xmlns:a16="http://schemas.microsoft.com/office/drawing/2014/main" xmlns="" val="2401021064"/>
                    </a:ext>
                  </a:extLst>
                </a:gridCol>
                <a:gridCol w="6059466">
                  <a:extLst>
                    <a:ext uri="{9D8B030D-6E8A-4147-A177-3AD203B41FA5}">
                      <a16:colId xmlns:a16="http://schemas.microsoft.com/office/drawing/2014/main" xmlns="" val="2578138736"/>
                    </a:ext>
                  </a:extLst>
                </a:gridCol>
              </a:tblGrid>
              <a:tr h="514068">
                <a:tc>
                  <a:txBody>
                    <a:bodyPr/>
                    <a:lstStyle/>
                    <a:p>
                      <a:r>
                        <a:rPr lang="en-ZA" sz="1700" dirty="0" smtClean="0">
                          <a:latin typeface="Arial" panose="020B0604020202020204" pitchFamily="34" charset="0"/>
                          <a:cs typeface="Arial" panose="020B0604020202020204" pitchFamily="34" charset="0"/>
                        </a:rPr>
                        <a:t>Focus Area &amp; Institution</a:t>
                      </a:r>
                      <a:endParaRPr lang="en-ZA" sz="1700" dirty="0">
                        <a:latin typeface="Arial" panose="020B0604020202020204" pitchFamily="34" charset="0"/>
                        <a:cs typeface="Arial" panose="020B0604020202020204" pitchFamily="34" charset="0"/>
                      </a:endParaRPr>
                    </a:p>
                  </a:txBody>
                  <a:tcPr marL="84406" marR="84406" marT="42203" marB="42203"/>
                </a:tc>
                <a:tc>
                  <a:txBody>
                    <a:bodyPr/>
                    <a:lstStyle/>
                    <a:p>
                      <a:r>
                        <a:rPr lang="en-ZA" sz="1700" dirty="0" smtClean="0">
                          <a:latin typeface="Arial" panose="020B0604020202020204" pitchFamily="34" charset="0"/>
                          <a:cs typeface="Arial" panose="020B0604020202020204" pitchFamily="34" charset="0"/>
                        </a:rPr>
                        <a:t>Objective</a:t>
                      </a:r>
                      <a:endParaRPr lang="en-ZA" sz="1700" dirty="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4256163652"/>
                  </a:ext>
                </a:extLst>
              </a:tr>
              <a:tr h="950597">
                <a:tc>
                  <a:txBody>
                    <a:bodyPr/>
                    <a:lstStyle/>
                    <a:p>
                      <a:r>
                        <a:rPr lang="en-ZA" sz="1300" kern="0" dirty="0" smtClean="0">
                          <a:latin typeface="Arial" panose="020B0604020202020204" pitchFamily="34" charset="0"/>
                          <a:cs typeface="Arial" panose="020B0604020202020204" pitchFamily="34" charset="0"/>
                        </a:rPr>
                        <a:t>Development of Manganese</a:t>
                      </a:r>
                      <a:r>
                        <a:rPr lang="en-ZA" sz="1300" kern="0" baseline="0" dirty="0" smtClean="0">
                          <a:latin typeface="Arial" panose="020B0604020202020204" pitchFamily="34" charset="0"/>
                          <a:cs typeface="Arial" panose="020B0604020202020204" pitchFamily="34" charset="0"/>
                        </a:rPr>
                        <a:t> based precursor materials</a:t>
                      </a:r>
                    </a:p>
                    <a:p>
                      <a:r>
                        <a:rPr lang="en-ZA" sz="1300" kern="0" baseline="0" dirty="0" smtClean="0">
                          <a:latin typeface="Arial" panose="020B0604020202020204" pitchFamily="34" charset="0"/>
                          <a:cs typeface="Arial" panose="020B0604020202020204" pitchFamily="34" charset="0"/>
                        </a:rPr>
                        <a:t>(University of Limpopo)</a:t>
                      </a:r>
                      <a:endParaRPr lang="en-ZA" sz="1300" dirty="0">
                        <a:latin typeface="Arial" panose="020B0604020202020204" pitchFamily="34" charset="0"/>
                        <a:cs typeface="Arial" panose="020B060402020202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b="1" kern="0" dirty="0" smtClean="0">
                          <a:latin typeface="Arial" panose="020B0604020202020204" pitchFamily="34" charset="0"/>
                          <a:cs typeface="Arial" panose="020B0604020202020204" pitchFamily="34" charset="0"/>
                        </a:rPr>
                        <a:t>Development of cost effective and globally competitive manganese precursors for the energy</a:t>
                      </a:r>
                      <a:r>
                        <a:rPr lang="en-ZA" sz="1300" b="1" kern="0" baseline="0" dirty="0" smtClean="0">
                          <a:latin typeface="Arial" panose="020B0604020202020204" pitchFamily="34" charset="0"/>
                          <a:cs typeface="Arial" panose="020B0604020202020204" pitchFamily="34" charset="0"/>
                        </a:rPr>
                        <a:t> storage and electric vehicle market</a:t>
                      </a:r>
                      <a:r>
                        <a:rPr lang="en-ZA" sz="1300" kern="0" dirty="0" smtClean="0">
                          <a:latin typeface="Arial" panose="020B0604020202020204" pitchFamily="34" charset="0"/>
                          <a:cs typeface="Arial" panose="020B0604020202020204" pitchFamily="34" charset="0"/>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Main materials: Lithium</a:t>
                      </a:r>
                      <a:r>
                        <a:rPr lang="en-ZA" sz="1300" kern="0" baseline="0" dirty="0" smtClean="0">
                          <a:latin typeface="Arial" panose="020B0604020202020204" pitchFamily="34" charset="0"/>
                          <a:cs typeface="Arial" panose="020B0604020202020204" pitchFamily="34" charset="0"/>
                        </a:rPr>
                        <a:t> manganese oxide (LMO)</a:t>
                      </a:r>
                    </a:p>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baseline="0" dirty="0" smtClean="0">
                          <a:latin typeface="Arial" panose="020B0604020202020204" pitchFamily="34" charset="0"/>
                          <a:cs typeface="Arial" panose="020B0604020202020204" pitchFamily="34" charset="0"/>
                        </a:rPr>
                        <a:t>Nickel manganese cobalt (NMC) in various chemistries</a:t>
                      </a:r>
                      <a:endParaRPr lang="en-ZA" sz="1300" kern="0" dirty="0" smtClean="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1022775674"/>
                  </a:ext>
                </a:extLst>
              </a:tr>
              <a:tr h="559367">
                <a:tc>
                  <a:txBody>
                    <a:bodyPr/>
                    <a:lstStyle/>
                    <a:p>
                      <a:r>
                        <a:rPr lang="en-ZA" sz="1300" dirty="0" smtClean="0">
                          <a:latin typeface="Arial" panose="020B0604020202020204" pitchFamily="34" charset="0"/>
                          <a:cs typeface="Arial" panose="020B0604020202020204" pitchFamily="34" charset="0"/>
                        </a:rPr>
                        <a:t>Materials modelling</a:t>
                      </a:r>
                    </a:p>
                    <a:p>
                      <a:r>
                        <a:rPr lang="en-ZA" sz="1300" dirty="0" smtClean="0">
                          <a:latin typeface="Arial" panose="020B0604020202020204" pitchFamily="34" charset="0"/>
                          <a:cs typeface="Arial" panose="020B0604020202020204" pitchFamily="34" charset="0"/>
                        </a:rPr>
                        <a:t>(University of Limpopo)</a:t>
                      </a:r>
                      <a:endParaRPr lang="en-ZA" sz="1300" dirty="0">
                        <a:latin typeface="Arial" panose="020B0604020202020204" pitchFamily="34" charset="0"/>
                        <a:cs typeface="Arial" panose="020B060402020202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300" b="0" kern="0" dirty="0" smtClean="0">
                          <a:latin typeface="Arial" panose="020B0604020202020204" pitchFamily="34" charset="0"/>
                          <a:cs typeface="Arial" panose="020B0604020202020204" pitchFamily="34" charset="0"/>
                        </a:rPr>
                        <a:t>Use of large scale simulations to predict vital properties of  electrode</a:t>
                      </a:r>
                      <a:r>
                        <a:rPr lang="en-US" sz="1300" b="0" kern="0" baseline="0" dirty="0" smtClean="0">
                          <a:latin typeface="Arial" panose="020B0604020202020204" pitchFamily="34" charset="0"/>
                          <a:cs typeface="Arial" panose="020B0604020202020204" pitchFamily="34" charset="0"/>
                        </a:rPr>
                        <a:t> materials and their interactions </a:t>
                      </a:r>
                      <a:endParaRPr lang="en-ZA" sz="1300" b="0" kern="0" dirty="0" smtClean="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2135539552"/>
                  </a:ext>
                </a:extLst>
              </a:tr>
              <a:tr h="559367">
                <a:tc>
                  <a:txBody>
                    <a:bodyPr/>
                    <a:lstStyle/>
                    <a:p>
                      <a:r>
                        <a:rPr lang="en-ZA" sz="1300" kern="0" dirty="0" smtClean="0">
                          <a:latin typeface="Arial" panose="020B0604020202020204" pitchFamily="34" charset="0"/>
                          <a:cs typeface="Arial" panose="020B0604020202020204" pitchFamily="34" charset="0"/>
                        </a:rPr>
                        <a:t>Electrode</a:t>
                      </a:r>
                      <a:r>
                        <a:rPr lang="en-ZA" sz="1300" kern="0" baseline="0" dirty="0" smtClean="0">
                          <a:latin typeface="Arial" panose="020B0604020202020204" pitchFamily="34" charset="0"/>
                          <a:cs typeface="Arial" panose="020B0604020202020204" pitchFamily="34" charset="0"/>
                        </a:rPr>
                        <a:t> materials</a:t>
                      </a:r>
                    </a:p>
                    <a:p>
                      <a:r>
                        <a:rPr lang="en-ZA" sz="1300" kern="0" baseline="0" dirty="0" smtClean="0">
                          <a:latin typeface="Arial" panose="020B0604020202020204" pitchFamily="34" charset="0"/>
                          <a:cs typeface="Arial" panose="020B0604020202020204" pitchFamily="34" charset="0"/>
                        </a:rPr>
                        <a:t>(CSIR)</a:t>
                      </a:r>
                      <a:endParaRPr lang="en-ZA" sz="1300" dirty="0">
                        <a:latin typeface="Arial" panose="020B0604020202020204" pitchFamily="34" charset="0"/>
                        <a:cs typeface="Arial" panose="020B060402020202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b="0" kern="0" baseline="0" dirty="0" smtClean="0">
                          <a:latin typeface="Arial" panose="020B0604020202020204" pitchFamily="34" charset="0"/>
                          <a:cs typeface="Arial" panose="020B0604020202020204" pitchFamily="34" charset="0"/>
                        </a:rPr>
                        <a:t>High performance precursor materials for the cathode and anode for Li-ion batteries</a:t>
                      </a:r>
                      <a:endParaRPr lang="en-ZA" sz="1300" b="0" kern="0" dirty="0" smtClean="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449075550"/>
                  </a:ext>
                </a:extLst>
              </a:tr>
              <a:tr h="560636">
                <a:tc>
                  <a:txBody>
                    <a:bodyPr/>
                    <a:lstStyle/>
                    <a:p>
                      <a:r>
                        <a:rPr lang="en-ZA" sz="1300" dirty="0" smtClean="0">
                          <a:latin typeface="Arial" panose="020B0604020202020204" pitchFamily="34" charset="0"/>
                          <a:cs typeface="Arial" panose="020B0604020202020204" pitchFamily="34" charset="0"/>
                        </a:rPr>
                        <a:t>Advanced batteries (University of the Witwatersrand)</a:t>
                      </a:r>
                      <a:endParaRPr lang="en-ZA" sz="1300" dirty="0">
                        <a:latin typeface="Arial" panose="020B0604020202020204" pitchFamily="34" charset="0"/>
                        <a:cs typeface="Arial" panose="020B060402020202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Development</a:t>
                      </a:r>
                      <a:r>
                        <a:rPr lang="en-ZA" sz="1300" kern="0" baseline="0" dirty="0" smtClean="0">
                          <a:latin typeface="Arial" panose="020B0604020202020204" pitchFamily="34" charset="0"/>
                          <a:cs typeface="Arial" panose="020B0604020202020204" pitchFamily="34" charset="0"/>
                        </a:rPr>
                        <a:t> of advanced battery chemistries as well as solid electrolytes</a:t>
                      </a:r>
                      <a:endParaRPr lang="en-ZA" sz="1300" kern="0" dirty="0" smtClean="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3027765373"/>
                  </a:ext>
                </a:extLst>
              </a:tr>
              <a:tr h="559367">
                <a:tc>
                  <a:txBody>
                    <a:bodyPr/>
                    <a:lstStyle/>
                    <a:p>
                      <a:r>
                        <a:rPr lang="en-ZA" sz="1300" dirty="0" smtClean="0">
                          <a:latin typeface="Arial" panose="020B0604020202020204" pitchFamily="34" charset="0"/>
                          <a:cs typeface="Arial" panose="020B0604020202020204" pitchFamily="34" charset="0"/>
                        </a:rPr>
                        <a:t>Nuclear Energy Corporation of South Africa (NECSA)</a:t>
                      </a:r>
                      <a:endParaRPr lang="en-ZA" sz="1300" dirty="0">
                        <a:latin typeface="Arial" panose="020B0604020202020204" pitchFamily="34" charset="0"/>
                        <a:cs typeface="Arial" panose="020B0604020202020204" pitchFamily="34" charset="0"/>
                      </a:endParaRPr>
                    </a:p>
                  </a:txBody>
                  <a:tcPr marL="84406" marR="84406" marT="42203" marB="42203"/>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Fluorination of precursor materials</a:t>
                      </a:r>
                      <a:r>
                        <a:rPr lang="en-ZA" sz="1300" kern="0" baseline="0" dirty="0" smtClean="0">
                          <a:latin typeface="Arial" panose="020B0604020202020204" pitchFamily="34" charset="0"/>
                          <a:cs typeface="Arial" panose="020B0604020202020204" pitchFamily="34" charset="0"/>
                        </a:rPr>
                        <a:t> &amp; development of liquid electrolytes</a:t>
                      </a:r>
                      <a:endParaRPr lang="en-ZA" sz="1300" kern="0" dirty="0" smtClean="0">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1675076224"/>
                  </a:ext>
                </a:extLst>
              </a:tr>
              <a:tr h="794891">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Cell &amp; Module</a:t>
                      </a:r>
                      <a:r>
                        <a:rPr lang="en-ZA" sz="1300" kern="0" baseline="0" dirty="0" smtClean="0">
                          <a:latin typeface="Arial" panose="020B0604020202020204" pitchFamily="34" charset="0"/>
                          <a:cs typeface="Arial" panose="020B0604020202020204" pitchFamily="34" charset="0"/>
                        </a:rPr>
                        <a:t> production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baseline="0" dirty="0" smtClean="0">
                          <a:latin typeface="Arial" panose="020B0604020202020204" pitchFamily="34" charset="0"/>
                          <a:cs typeface="Arial" panose="020B0604020202020204" pitchFamily="34" charset="0"/>
                        </a:rPr>
                        <a:t>(University of the Western Cape)</a:t>
                      </a:r>
                      <a:endParaRPr lang="en-ZA" sz="1300" kern="0" dirty="0" smtClean="0">
                        <a:latin typeface="Arial" panose="020B0604020202020204" pitchFamily="34" charset="0"/>
                        <a:cs typeface="Arial" panose="020B0604020202020204" pitchFamily="34" charset="0"/>
                      </a:endParaRPr>
                    </a:p>
                  </a:txBody>
                  <a:tcPr marL="84406" marR="84406" marT="42203" marB="42203"/>
                </a:tc>
                <a:tc>
                  <a:txBody>
                    <a:bodyPr/>
                    <a:lstStyle/>
                    <a:p>
                      <a:pPr marL="0" indent="0" fontAlgn="base">
                        <a:spcBef>
                          <a:spcPct val="0"/>
                        </a:spcBef>
                        <a:spcAft>
                          <a:spcPct val="0"/>
                        </a:spcAft>
                        <a:buFont typeface="Arial" panose="020B0604020202020204" pitchFamily="34" charset="0"/>
                        <a:buNone/>
                      </a:pPr>
                      <a:r>
                        <a:rPr lang="en-ZA" sz="1300" b="0" dirty="0" smtClean="0">
                          <a:solidFill>
                            <a:srgbClr val="000000"/>
                          </a:solidFill>
                          <a:latin typeface="Arial" panose="020B0604020202020204" pitchFamily="34" charset="0"/>
                          <a:cs typeface="Arial" panose="020B0604020202020204" pitchFamily="34" charset="0"/>
                        </a:rPr>
                        <a:t>Use locally developed materials to make Li-ion battery cells and modules for mobility and stationary energy storage markets</a:t>
                      </a:r>
                    </a:p>
                  </a:txBody>
                  <a:tcPr marL="84406" marR="84406" marT="42203" marB="42203"/>
                </a:tc>
                <a:extLst>
                  <a:ext uri="{0D108BD9-81ED-4DB2-BD59-A6C34878D82A}">
                    <a16:rowId xmlns:a16="http://schemas.microsoft.com/office/drawing/2014/main" xmlns="" val="3971198705"/>
                  </a:ext>
                </a:extLst>
              </a:tr>
              <a:tr h="55936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Battery Testing </a:t>
                      </a:r>
                      <a:r>
                        <a:rPr lang="en-ZA" sz="1300" kern="0" baseline="0" dirty="0" smtClean="0">
                          <a:latin typeface="Arial" panose="020B0604020202020204" pitchFamily="34" charset="0"/>
                          <a:cs typeface="Arial" panose="020B0604020202020204" pitchFamily="34" charset="0"/>
                        </a:rPr>
                        <a:t>(Nelson Mandela University)</a:t>
                      </a:r>
                      <a:endParaRPr lang="en-ZA" sz="1300" kern="0" dirty="0" smtClean="0">
                        <a:latin typeface="Arial" panose="020B0604020202020204" pitchFamily="34" charset="0"/>
                        <a:cs typeface="Arial" panose="020B0604020202020204" pitchFamily="34" charset="0"/>
                      </a:endParaRPr>
                    </a:p>
                  </a:txBody>
                  <a:tcPr marL="84406" marR="84406" marT="42203" marB="42203"/>
                </a:tc>
                <a:tc>
                  <a:txBody>
                    <a:bodyPr/>
                    <a:lstStyle/>
                    <a:p>
                      <a:pPr marL="0" indent="0" fontAlgn="base">
                        <a:spcBef>
                          <a:spcPct val="0"/>
                        </a:spcBef>
                        <a:spcAft>
                          <a:spcPct val="0"/>
                        </a:spcAft>
                        <a:buFont typeface="Arial" panose="020B0604020202020204" pitchFamily="34" charset="0"/>
                        <a:buNone/>
                      </a:pPr>
                      <a:r>
                        <a:rPr lang="en-ZA" sz="1300" b="0" dirty="0" smtClean="0">
                          <a:solidFill>
                            <a:srgbClr val="000000"/>
                          </a:solidFill>
                          <a:latin typeface="Arial" panose="020B0604020202020204" pitchFamily="34" charset="0"/>
                          <a:cs typeface="Arial" panose="020B0604020202020204" pitchFamily="34" charset="0"/>
                        </a:rPr>
                        <a:t>Testing</a:t>
                      </a:r>
                      <a:r>
                        <a:rPr lang="en-ZA" sz="1300" b="0" baseline="0" dirty="0" smtClean="0">
                          <a:solidFill>
                            <a:srgbClr val="000000"/>
                          </a:solidFill>
                          <a:latin typeface="Arial" panose="020B0604020202020204" pitchFamily="34" charset="0"/>
                          <a:cs typeface="Arial" panose="020B0604020202020204" pitchFamily="34" charset="0"/>
                        </a:rPr>
                        <a:t> of </a:t>
                      </a:r>
                      <a:r>
                        <a:rPr lang="en-ZA" sz="1300" b="0" dirty="0" smtClean="0">
                          <a:solidFill>
                            <a:srgbClr val="000000"/>
                          </a:solidFill>
                          <a:latin typeface="Arial" panose="020B0604020202020204" pitchFamily="34" charset="0"/>
                          <a:cs typeface="Arial" panose="020B0604020202020204" pitchFamily="34" charset="0"/>
                        </a:rPr>
                        <a:t>Li-ion battery cells and modules for mobility and stationary energy storage markets with a focus on safety and compliance</a:t>
                      </a:r>
                    </a:p>
                  </a:txBody>
                  <a:tcPr marL="84406" marR="84406" marT="42203" marB="42203"/>
                </a:tc>
                <a:extLst>
                  <a:ext uri="{0D108BD9-81ED-4DB2-BD59-A6C34878D82A}">
                    <a16:rowId xmlns:a16="http://schemas.microsoft.com/office/drawing/2014/main" xmlns="" val="613927558"/>
                  </a:ext>
                </a:extLst>
              </a:tr>
              <a:tr h="55936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1300" kern="0" dirty="0" smtClean="0">
                          <a:latin typeface="Arial" panose="020B0604020202020204" pitchFamily="34" charset="0"/>
                          <a:cs typeface="Arial" panose="020B0604020202020204" pitchFamily="34" charset="0"/>
                        </a:rPr>
                        <a:t>Mintek</a:t>
                      </a:r>
                    </a:p>
                  </a:txBody>
                  <a:tcPr marL="84406" marR="84406" marT="42203" marB="42203"/>
                </a:tc>
                <a:tc>
                  <a:txBody>
                    <a:bodyPr/>
                    <a:lstStyle/>
                    <a:p>
                      <a:pPr marL="0" indent="0" fontAlgn="base">
                        <a:spcBef>
                          <a:spcPct val="0"/>
                        </a:spcBef>
                        <a:spcAft>
                          <a:spcPct val="0"/>
                        </a:spcAft>
                        <a:buFont typeface="Arial" panose="020B0604020202020204" pitchFamily="34" charset="0"/>
                        <a:buNone/>
                      </a:pPr>
                      <a:r>
                        <a:rPr lang="en-ZA" sz="1300" b="0" dirty="0" smtClean="0">
                          <a:solidFill>
                            <a:srgbClr val="000000"/>
                          </a:solidFill>
                          <a:latin typeface="Arial" panose="020B0604020202020204" pitchFamily="34" charset="0"/>
                          <a:cs typeface="Arial" panose="020B0604020202020204" pitchFamily="34" charset="0"/>
                        </a:rPr>
                        <a:t>Investigation of</a:t>
                      </a:r>
                      <a:r>
                        <a:rPr lang="en-ZA" sz="1300" b="0" baseline="0" dirty="0" smtClean="0">
                          <a:solidFill>
                            <a:srgbClr val="000000"/>
                          </a:solidFill>
                          <a:latin typeface="Arial" panose="020B0604020202020204" pitchFamily="34" charset="0"/>
                          <a:cs typeface="Arial" panose="020B0604020202020204" pitchFamily="34" charset="0"/>
                        </a:rPr>
                        <a:t> battery recycling to recover valuable mineral components, study on availability of key battery minerals in the SADC</a:t>
                      </a:r>
                      <a:endParaRPr lang="en-ZA" sz="1300" b="0" dirty="0" smtClean="0">
                        <a:solidFill>
                          <a:srgbClr val="000000"/>
                        </a:solidFill>
                        <a:latin typeface="Arial" panose="020B0604020202020204" pitchFamily="34" charset="0"/>
                        <a:cs typeface="Arial" panose="020B0604020202020204" pitchFamily="34" charset="0"/>
                      </a:endParaRPr>
                    </a:p>
                  </a:txBody>
                  <a:tcPr marL="84406" marR="84406" marT="42203" marB="42203"/>
                </a:tc>
                <a:extLst>
                  <a:ext uri="{0D108BD9-81ED-4DB2-BD59-A6C34878D82A}">
                    <a16:rowId xmlns:a16="http://schemas.microsoft.com/office/drawing/2014/main" xmlns="" val="275513343"/>
                  </a:ext>
                </a:extLst>
              </a:tr>
            </a:tbl>
          </a:graphicData>
        </a:graphic>
      </p:graphicFrame>
    </p:spTree>
    <p:extLst>
      <p:ext uri="{BB962C8B-B14F-4D97-AF65-F5344CB8AC3E}">
        <p14:creationId xmlns:p14="http://schemas.microsoft.com/office/powerpoint/2010/main" xmlns="" val="616116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0" y="255170"/>
            <a:ext cx="8766753"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a:solidFill>
                  <a:schemeClr val="bg1"/>
                </a:solidFill>
              </a:rPr>
              <a:t>RE Hub and Spokes Programme Implementation at a Glance</a:t>
            </a:r>
          </a:p>
        </p:txBody>
      </p:sp>
      <p:sp>
        <p:nvSpPr>
          <p:cNvPr id="13" name="Right Triangle 12">
            <a:extLst>
              <a:ext uri="{FF2B5EF4-FFF2-40B4-BE49-F238E27FC236}">
                <a16:creationId xmlns:a16="http://schemas.microsoft.com/office/drawing/2014/main" xmlns="" id="{6A663346-44A1-4521-83BE-A3F57933AB99}"/>
              </a:ext>
            </a:extLst>
          </p:cNvPr>
          <p:cNvSpPr/>
          <p:nvPr/>
        </p:nvSpPr>
        <p:spPr bwMode="auto">
          <a:xfrm rot="5400000">
            <a:off x="-1025291" y="1997672"/>
            <a:ext cx="5404852" cy="3354269"/>
          </a:xfrm>
          <a:prstGeom prst="rtTriangle">
            <a:avLst/>
          </a:prstGeom>
          <a:pattFill prst="pct90">
            <a:fgClr>
              <a:schemeClr val="accent2">
                <a:lumMod val="40000"/>
                <a:lumOff val="60000"/>
              </a:schemeClr>
            </a:fgClr>
            <a:bgClr>
              <a:schemeClr val="tx1"/>
            </a:bgClr>
          </a:pattFill>
          <a:ln w="9525" cap="flat" cmpd="sng" algn="ctr">
            <a:solidFill>
              <a:schemeClr val="tx1"/>
            </a:solidFill>
            <a:prstDash val="solid"/>
            <a:round/>
            <a:headEnd type="none" w="med" len="med"/>
            <a:tailEnd type="none" w="med" len="med"/>
          </a:ln>
          <a:effectLst/>
          <a:extLst/>
        </p:spPr>
        <p:txBody>
          <a:bodyPr/>
          <a:lstStyle/>
          <a:p>
            <a:pPr>
              <a:defRPr/>
            </a:pPr>
            <a:endParaRPr lang="en-GB" sz="1013">
              <a:ea typeface="ＭＳ Ｐゴシック" panose="020B0600070205080204" pitchFamily="34" charset="-128"/>
            </a:endParaRPr>
          </a:p>
        </p:txBody>
      </p:sp>
      <p:sp>
        <p:nvSpPr>
          <p:cNvPr id="14" name="Content Placeholder 2">
            <a:extLst>
              <a:ext uri="{FF2B5EF4-FFF2-40B4-BE49-F238E27FC236}">
                <a16:creationId xmlns:a16="http://schemas.microsoft.com/office/drawing/2014/main" xmlns="" id="{5F24B407-5533-4F2C-9B8D-C3EC5F26ABD7}"/>
              </a:ext>
            </a:extLst>
          </p:cNvPr>
          <p:cNvSpPr txBox="1">
            <a:spLocks/>
          </p:cNvSpPr>
          <p:nvPr/>
        </p:nvSpPr>
        <p:spPr>
          <a:xfrm>
            <a:off x="240302" y="1053549"/>
            <a:ext cx="8903698" cy="6170212"/>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GB" sz="1050" dirty="0"/>
              <a:t>	</a:t>
            </a:r>
            <a:r>
              <a:rPr lang="en-GB" sz="1400" b="1" dirty="0"/>
              <a:t>                                          </a:t>
            </a:r>
          </a:p>
          <a:p>
            <a:pPr marL="0" indent="0">
              <a:spcBef>
                <a:spcPts val="0"/>
              </a:spcBef>
              <a:buFont typeface="Arial" panose="020B0604020202020204" pitchFamily="34" charset="0"/>
              <a:buNone/>
              <a:defRPr/>
            </a:pPr>
            <a:r>
              <a:rPr lang="en-GB" sz="1400" b="1" dirty="0"/>
              <a:t>			  2019 </a:t>
            </a:r>
            <a:r>
              <a:rPr lang="en-GB" sz="1400" b="1" dirty="0" smtClean="0"/>
              <a:t> </a:t>
            </a:r>
            <a:r>
              <a:rPr lang="en-GB" sz="1400" dirty="0"/>
              <a:t>Solar powered water desalinating </a:t>
            </a:r>
            <a:r>
              <a:rPr lang="en-GB" sz="1400" dirty="0" smtClean="0"/>
              <a:t>unit deployed</a:t>
            </a:r>
            <a:r>
              <a:rPr lang="en-GB" sz="1400" b="1" dirty="0" smtClean="0"/>
              <a:t>   </a:t>
            </a:r>
            <a:r>
              <a:rPr lang="en-GB" sz="1400" b="1" dirty="0"/>
              <a:t>	                             </a:t>
            </a:r>
          </a:p>
          <a:p>
            <a:pPr marL="0" indent="0">
              <a:spcBef>
                <a:spcPts val="0"/>
              </a:spcBef>
              <a:buFont typeface="Arial" panose="020B0604020202020204" pitchFamily="34" charset="0"/>
              <a:buNone/>
              <a:defRPr/>
            </a:pPr>
            <a:r>
              <a:rPr lang="en-GB" sz="1400" dirty="0"/>
              <a:t>PV Insight spin out company</a:t>
            </a:r>
            <a:r>
              <a:rPr lang="en-GB" sz="1400" i="1" dirty="0"/>
              <a:t>   </a:t>
            </a:r>
          </a:p>
          <a:p>
            <a:pPr marL="0" indent="0">
              <a:spcBef>
                <a:spcPts val="0"/>
              </a:spcBef>
              <a:buNone/>
              <a:defRPr/>
            </a:pPr>
            <a:r>
              <a:rPr lang="en-GB" sz="1400" i="1" dirty="0"/>
              <a:t>                                                     </a:t>
            </a:r>
            <a:r>
              <a:rPr lang="en-GB" sz="1400" b="1" dirty="0"/>
              <a:t>2017 </a:t>
            </a:r>
            <a:r>
              <a:rPr lang="en-GB" sz="1400" dirty="0"/>
              <a:t>PV Insight spin out </a:t>
            </a:r>
            <a:r>
              <a:rPr lang="en-GB" sz="1400" dirty="0" smtClean="0"/>
              <a:t>company established </a:t>
            </a:r>
            <a:endParaRPr lang="en-GB" sz="1400" dirty="0"/>
          </a:p>
          <a:p>
            <a:pPr marL="0" indent="0">
              <a:lnSpc>
                <a:spcPct val="150000"/>
              </a:lnSpc>
              <a:spcBef>
                <a:spcPts val="0"/>
              </a:spcBef>
              <a:buFont typeface="Arial" panose="020B0604020202020204" pitchFamily="34" charset="0"/>
              <a:buNone/>
              <a:defRPr/>
            </a:pPr>
            <a:r>
              <a:rPr lang="en-GB" sz="1400" dirty="0"/>
              <a:t>                                                  </a:t>
            </a:r>
            <a:r>
              <a:rPr lang="en-GB" sz="1400" b="1" dirty="0"/>
              <a:t>2016 </a:t>
            </a:r>
            <a:r>
              <a:rPr lang="en-GB" sz="1400" dirty="0"/>
              <a:t>Renewable Energy Development Zones (</a:t>
            </a:r>
            <a:r>
              <a:rPr lang="en-GB" sz="1400" dirty="0" err="1"/>
              <a:t>GeoSun</a:t>
            </a:r>
            <a:r>
              <a:rPr lang="en-GB" sz="1400" dirty="0"/>
              <a:t> assessment)</a:t>
            </a:r>
          </a:p>
          <a:p>
            <a:pPr marL="0" indent="0">
              <a:spcBef>
                <a:spcPts val="0"/>
              </a:spcBef>
              <a:buFont typeface="Arial" panose="020B0604020202020204" pitchFamily="34" charset="0"/>
              <a:buNone/>
              <a:defRPr/>
            </a:pPr>
            <a:r>
              <a:rPr lang="en-GB" sz="1400" dirty="0"/>
              <a:t>			           </a:t>
            </a:r>
            <a:endParaRPr lang="en-GB" sz="1400" i="1" dirty="0"/>
          </a:p>
          <a:p>
            <a:pPr marL="0" indent="0">
              <a:spcBef>
                <a:spcPts val="0"/>
              </a:spcBef>
              <a:buNone/>
              <a:defRPr/>
            </a:pPr>
            <a:r>
              <a:rPr lang="en-GB" sz="1400" dirty="0"/>
              <a:t>                                            </a:t>
            </a:r>
            <a:r>
              <a:rPr lang="en-GB" sz="1400" b="1" dirty="0"/>
              <a:t>2015</a:t>
            </a:r>
            <a:r>
              <a:rPr lang="en-GB" sz="1400" dirty="0"/>
              <a:t>  </a:t>
            </a:r>
            <a:r>
              <a:rPr lang="en-GB" sz="1400" dirty="0" err="1"/>
              <a:t>Helio</a:t>
            </a:r>
            <a:r>
              <a:rPr lang="en-GB" sz="1400" dirty="0"/>
              <a:t> 100 demo facility (solar thermal plant)</a:t>
            </a:r>
          </a:p>
          <a:p>
            <a:pPr marL="0" indent="0">
              <a:spcBef>
                <a:spcPts val="0"/>
              </a:spcBef>
              <a:buNone/>
              <a:defRPr/>
            </a:pPr>
            <a:r>
              <a:rPr lang="en-GB" sz="1400" dirty="0"/>
              <a:t>                                    </a:t>
            </a:r>
          </a:p>
          <a:p>
            <a:pPr marL="0" indent="0">
              <a:spcBef>
                <a:spcPts val="0"/>
              </a:spcBef>
              <a:buNone/>
              <a:defRPr/>
            </a:pPr>
            <a:r>
              <a:rPr lang="en-GB" sz="1400" dirty="0"/>
              <a:t>                 	                     </a:t>
            </a:r>
            <a:r>
              <a:rPr lang="en-GB" sz="1400" b="1" dirty="0"/>
              <a:t>2014</a:t>
            </a:r>
            <a:r>
              <a:rPr lang="en-GB" sz="1400" dirty="0"/>
              <a:t> Tech 4 RED Cofimvaba solar energy (</a:t>
            </a:r>
            <a:r>
              <a:rPr lang="en-GB" sz="1400" dirty="0" err="1"/>
              <a:t>SolarTurtle</a:t>
            </a:r>
            <a:r>
              <a:rPr lang="en-GB" sz="1400" dirty="0"/>
              <a:t> prototype)</a:t>
            </a:r>
          </a:p>
          <a:p>
            <a:pPr marL="0" indent="0">
              <a:spcBef>
                <a:spcPts val="0"/>
              </a:spcBef>
              <a:buNone/>
              <a:defRPr/>
            </a:pPr>
            <a:r>
              <a:rPr lang="en-US" sz="1400" dirty="0"/>
              <a:t>		</a:t>
            </a:r>
          </a:p>
          <a:p>
            <a:pPr marL="0" indent="0">
              <a:lnSpc>
                <a:spcPct val="150000"/>
              </a:lnSpc>
              <a:spcBef>
                <a:spcPts val="0"/>
              </a:spcBef>
              <a:buNone/>
              <a:defRPr/>
            </a:pPr>
            <a:r>
              <a:rPr lang="en-GB" sz="1400" dirty="0"/>
              <a:t>                                 </a:t>
            </a:r>
            <a:r>
              <a:rPr lang="en-GB" sz="1400" b="1" dirty="0"/>
              <a:t>2014</a:t>
            </a:r>
            <a:r>
              <a:rPr lang="en-GB" sz="1400" dirty="0"/>
              <a:t>  Adventure Power and SWET supported by the Wind spoke </a:t>
            </a:r>
          </a:p>
          <a:p>
            <a:pPr marL="0" indent="0">
              <a:lnSpc>
                <a:spcPct val="150000"/>
              </a:lnSpc>
              <a:spcBef>
                <a:spcPts val="0"/>
              </a:spcBef>
              <a:buNone/>
              <a:defRPr/>
            </a:pPr>
            <a:r>
              <a:rPr lang="en-GB" sz="1400" b="1" dirty="0"/>
              <a:t>                             2012 </a:t>
            </a:r>
            <a:r>
              <a:rPr lang="en-GB" sz="1400" dirty="0" err="1"/>
              <a:t>GeoSun</a:t>
            </a:r>
            <a:r>
              <a:rPr lang="en-GB" sz="1400" dirty="0"/>
              <a:t> spin out company (solar resource mapping for IPPs)</a:t>
            </a:r>
          </a:p>
          <a:p>
            <a:pPr marL="0" indent="0">
              <a:lnSpc>
                <a:spcPct val="150000"/>
              </a:lnSpc>
              <a:spcBef>
                <a:spcPts val="0"/>
              </a:spcBef>
              <a:buNone/>
              <a:defRPr/>
            </a:pPr>
            <a:r>
              <a:rPr lang="en-GB" sz="1400" dirty="0"/>
              <a:t>	       </a:t>
            </a:r>
            <a:r>
              <a:rPr lang="en-GB" sz="1400" b="1" dirty="0"/>
              <a:t>2011</a:t>
            </a:r>
            <a:r>
              <a:rPr lang="en-GB" sz="1400" dirty="0"/>
              <a:t> SARETEC feasibility assessment </a:t>
            </a:r>
          </a:p>
          <a:p>
            <a:pPr marL="0" indent="0">
              <a:lnSpc>
                <a:spcPct val="150000"/>
              </a:lnSpc>
              <a:spcBef>
                <a:spcPts val="0"/>
              </a:spcBef>
              <a:buNone/>
              <a:defRPr/>
            </a:pPr>
            <a:r>
              <a:rPr lang="en-GB" sz="1400" dirty="0"/>
              <a:t>	   </a:t>
            </a:r>
            <a:r>
              <a:rPr lang="en-GB" sz="1400" b="1" dirty="0"/>
              <a:t>2009</a:t>
            </a:r>
            <a:r>
              <a:rPr lang="en-GB" sz="1400" dirty="0"/>
              <a:t> Renewable Energy Training for learners (schools)</a:t>
            </a:r>
          </a:p>
          <a:p>
            <a:pPr marL="0" indent="0">
              <a:lnSpc>
                <a:spcPct val="150000"/>
              </a:lnSpc>
              <a:spcBef>
                <a:spcPts val="0"/>
              </a:spcBef>
              <a:buNone/>
              <a:defRPr/>
            </a:pPr>
            <a:r>
              <a:rPr lang="en-GB" sz="1400" b="1" dirty="0"/>
              <a:t>                 2009</a:t>
            </a:r>
            <a:r>
              <a:rPr lang="en-GB" sz="1400" dirty="0"/>
              <a:t>  Solar resource mapping for EXXARO </a:t>
            </a:r>
          </a:p>
          <a:p>
            <a:pPr marL="0" indent="0">
              <a:lnSpc>
                <a:spcPct val="150000"/>
              </a:lnSpc>
              <a:spcBef>
                <a:spcPts val="0"/>
              </a:spcBef>
              <a:buNone/>
              <a:defRPr/>
            </a:pPr>
            <a:r>
              <a:rPr lang="en-GB" sz="1400" dirty="0"/>
              <a:t>             </a:t>
            </a:r>
            <a:r>
              <a:rPr lang="en-GB" sz="1400" b="1" dirty="0"/>
              <a:t>2008</a:t>
            </a:r>
            <a:r>
              <a:rPr lang="en-GB" sz="1400" dirty="0"/>
              <a:t>   Solar Water Heating training (Austrian Development Agency)</a:t>
            </a:r>
          </a:p>
          <a:p>
            <a:pPr marL="0" indent="0">
              <a:lnSpc>
                <a:spcPct val="150000"/>
              </a:lnSpc>
              <a:spcBef>
                <a:spcPts val="0"/>
              </a:spcBef>
              <a:buNone/>
              <a:defRPr/>
            </a:pPr>
            <a:r>
              <a:rPr lang="en-GB" sz="1400" b="1" dirty="0"/>
              <a:t>         2008</a:t>
            </a:r>
            <a:r>
              <a:rPr lang="en-GB" sz="1400" dirty="0"/>
              <a:t>   Renewable Energy Spokes established (Solar PV, Wind &amp; Solar thermal) </a:t>
            </a:r>
          </a:p>
          <a:p>
            <a:pPr marL="0" indent="0">
              <a:lnSpc>
                <a:spcPct val="150000"/>
              </a:lnSpc>
              <a:spcBef>
                <a:spcPts val="0"/>
              </a:spcBef>
              <a:buNone/>
              <a:defRPr/>
            </a:pPr>
            <a:endParaRPr lang="en-GB" sz="1400" dirty="0"/>
          </a:p>
          <a:p>
            <a:pPr marL="0" indent="0">
              <a:lnSpc>
                <a:spcPct val="150000"/>
              </a:lnSpc>
              <a:spcBef>
                <a:spcPts val="0"/>
              </a:spcBef>
              <a:buNone/>
              <a:defRPr/>
            </a:pPr>
            <a:r>
              <a:rPr lang="en-GB" sz="1400" b="1" dirty="0"/>
              <a:t> 2006</a:t>
            </a:r>
            <a:r>
              <a:rPr lang="en-GB" sz="1400" dirty="0"/>
              <a:t>  Government establish the Renewable </a:t>
            </a:r>
            <a:r>
              <a:rPr lang="en-GB" sz="1400" dirty="0" smtClean="0"/>
              <a:t>Energy (RE) </a:t>
            </a:r>
            <a:r>
              <a:rPr lang="en-GB" sz="1400" dirty="0"/>
              <a:t>Hub at the University of Stellenbosch</a:t>
            </a:r>
          </a:p>
          <a:p>
            <a:pPr marL="0" indent="0">
              <a:lnSpc>
                <a:spcPct val="150000"/>
              </a:lnSpc>
              <a:spcBef>
                <a:spcPts val="0"/>
              </a:spcBef>
              <a:buFont typeface="Arial" panose="020B0604020202020204" pitchFamily="34" charset="0"/>
              <a:buNone/>
              <a:defRPr/>
            </a:pPr>
            <a:endParaRPr lang="en-GB" sz="1400" i="1" dirty="0"/>
          </a:p>
          <a:p>
            <a:pPr>
              <a:spcBef>
                <a:spcPts val="0"/>
              </a:spcBef>
              <a:defRPr/>
            </a:pPr>
            <a:endParaRPr lang="en-ZA" sz="1050" dirty="0"/>
          </a:p>
        </p:txBody>
      </p:sp>
      <p:pic>
        <p:nvPicPr>
          <p:cNvPr id="25" name="Picture 24">
            <a:extLst>
              <a:ext uri="{FF2B5EF4-FFF2-40B4-BE49-F238E27FC236}">
                <a16:creationId xmlns:a16="http://schemas.microsoft.com/office/drawing/2014/main" xmlns="" id="{4B040DE0-434E-A044-9D88-5C9D50AAEA8D}"/>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972380"/>
            <a:ext cx="1292087" cy="864812"/>
          </a:xfrm>
          <a:prstGeom prst="rect">
            <a:avLst/>
          </a:prstGeom>
        </p:spPr>
      </p:pic>
      <p:pic>
        <p:nvPicPr>
          <p:cNvPr id="26" name="Picture 25">
            <a:extLst>
              <a:ext uri="{FF2B5EF4-FFF2-40B4-BE49-F238E27FC236}">
                <a16:creationId xmlns:a16="http://schemas.microsoft.com/office/drawing/2014/main" xmlns="" id="{320B4175-55C2-EC43-8443-F1B473E583F6}"/>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292086" y="972380"/>
            <a:ext cx="1500809" cy="897219"/>
          </a:xfrm>
          <a:prstGeom prst="rect">
            <a:avLst/>
          </a:prstGeom>
        </p:spPr>
      </p:pic>
      <p:pic>
        <p:nvPicPr>
          <p:cNvPr id="27" name="Picture 26">
            <a:extLst>
              <a:ext uri="{FF2B5EF4-FFF2-40B4-BE49-F238E27FC236}">
                <a16:creationId xmlns:a16="http://schemas.microsoft.com/office/drawing/2014/main" xmlns="" id="{549E3C77-15FC-914C-B223-4A4488B33785}"/>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0" y="1837192"/>
            <a:ext cx="1292085" cy="1032094"/>
          </a:xfrm>
          <a:prstGeom prst="rect">
            <a:avLst/>
          </a:prstGeom>
        </p:spPr>
      </p:pic>
      <p:pic>
        <p:nvPicPr>
          <p:cNvPr id="28" name="Picture 27">
            <a:extLst>
              <a:ext uri="{FF2B5EF4-FFF2-40B4-BE49-F238E27FC236}">
                <a16:creationId xmlns:a16="http://schemas.microsoft.com/office/drawing/2014/main" xmlns="" id="{08A81A38-A9DA-2741-94AA-C84FC6D752E4}"/>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0" y="2869287"/>
            <a:ext cx="1292085" cy="1245514"/>
          </a:xfrm>
          <a:prstGeom prst="rect">
            <a:avLst/>
          </a:prstGeom>
        </p:spPr>
      </p:pic>
      <p:pic>
        <p:nvPicPr>
          <p:cNvPr id="29" name="Picture 28">
            <a:extLst>
              <a:ext uri="{FF2B5EF4-FFF2-40B4-BE49-F238E27FC236}">
                <a16:creationId xmlns:a16="http://schemas.microsoft.com/office/drawing/2014/main" xmlns="" id="{EE7F04D8-C068-8443-8DE5-D4D90F5AE399}"/>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1292085" y="1869212"/>
            <a:ext cx="1113185" cy="1000074"/>
          </a:xfrm>
          <a:prstGeom prst="rect">
            <a:avLst/>
          </a:prstGeom>
        </p:spPr>
      </p:pic>
      <p:pic>
        <p:nvPicPr>
          <p:cNvPr id="30" name="Content Placeholder 3">
            <a:extLst>
              <a:ext uri="{FF2B5EF4-FFF2-40B4-BE49-F238E27FC236}">
                <a16:creationId xmlns:a16="http://schemas.microsoft.com/office/drawing/2014/main" xmlns="" id="{D2E95180-28B8-1C41-A3D5-1711EC880DC0}"/>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0" y="4114801"/>
            <a:ext cx="1008239" cy="675860"/>
          </a:xfrm>
          <a:prstGeom prst="rect">
            <a:avLst/>
          </a:prstGeom>
        </p:spPr>
      </p:pic>
      <p:pic>
        <p:nvPicPr>
          <p:cNvPr id="3" name="Picture 2">
            <a:extLst>
              <a:ext uri="{FF2B5EF4-FFF2-40B4-BE49-F238E27FC236}">
                <a16:creationId xmlns:a16="http://schemas.microsoft.com/office/drawing/2014/main" xmlns="" id="{A0527784-8208-BE49-99DB-65BDF2061042}"/>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276090" y="2920328"/>
            <a:ext cx="691858" cy="415035"/>
          </a:xfrm>
          <a:prstGeom prst="rect">
            <a:avLst/>
          </a:prstGeom>
        </p:spPr>
      </p:pic>
    </p:spTree>
    <p:extLst>
      <p:ext uri="{BB962C8B-B14F-4D97-AF65-F5344CB8AC3E}">
        <p14:creationId xmlns:p14="http://schemas.microsoft.com/office/powerpoint/2010/main" xmlns="" val="2111882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smtClean="0"/>
              <a:t>Renewable Power in </a:t>
            </a:r>
            <a:r>
              <a:rPr lang="en-US" sz="2700" b="1" dirty="0"/>
              <a:t>South Africa</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35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7091" y="1053214"/>
            <a:ext cx="8039595" cy="5347502"/>
          </a:xfrm>
          <a:prstGeom prst="rect">
            <a:avLst/>
          </a:prstGeom>
        </p:spPr>
      </p:pic>
      <p:sp>
        <p:nvSpPr>
          <p:cNvPr id="6" name="TextBox 5"/>
          <p:cNvSpPr txBox="1"/>
          <p:nvPr/>
        </p:nvSpPr>
        <p:spPr>
          <a:xfrm>
            <a:off x="601579" y="6172200"/>
            <a:ext cx="3140242" cy="300082"/>
          </a:xfrm>
          <a:prstGeom prst="rect">
            <a:avLst/>
          </a:prstGeom>
          <a:noFill/>
        </p:spPr>
        <p:txBody>
          <a:bodyPr wrap="square" rtlCol="0">
            <a:spAutoFit/>
          </a:bodyPr>
          <a:lstStyle/>
          <a:p>
            <a:r>
              <a:rPr lang="en-US" dirty="0" smtClean="0"/>
              <a:t>Source: Renewable Energy IPP Office</a:t>
            </a:r>
            <a:endParaRPr lang="en-US" dirty="0"/>
          </a:p>
        </p:txBody>
      </p:sp>
    </p:spTree>
    <p:extLst>
      <p:ext uri="{BB962C8B-B14F-4D97-AF65-F5344CB8AC3E}">
        <p14:creationId xmlns:p14="http://schemas.microsoft.com/office/powerpoint/2010/main" xmlns="" val="2079160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smtClean="0"/>
              <a:t>Renewable Power in </a:t>
            </a:r>
            <a:r>
              <a:rPr lang="en-US" sz="2700" b="1" dirty="0"/>
              <a:t>South Africa</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36</a:t>
            </a:fld>
            <a:endParaRPr lang="en-US" dirty="0"/>
          </a:p>
        </p:txBody>
      </p:sp>
      <p:pic>
        <p:nvPicPr>
          <p:cNvPr id="6" name="Picture 5"/>
          <p:cNvPicPr>
            <a:picLocks noChangeAspect="1"/>
          </p:cNvPicPr>
          <p:nvPr/>
        </p:nvPicPr>
        <p:blipFill>
          <a:blip r:embed="rId2"/>
          <a:stretch>
            <a:fillRect/>
          </a:stretch>
        </p:blipFill>
        <p:spPr>
          <a:xfrm>
            <a:off x="-13854" y="1053214"/>
            <a:ext cx="8765968" cy="5561342"/>
          </a:xfrm>
          <a:prstGeom prst="rect">
            <a:avLst/>
          </a:prstGeom>
        </p:spPr>
      </p:pic>
      <p:sp>
        <p:nvSpPr>
          <p:cNvPr id="7" name="TextBox 6"/>
          <p:cNvSpPr txBox="1"/>
          <p:nvPr/>
        </p:nvSpPr>
        <p:spPr>
          <a:xfrm>
            <a:off x="277091" y="6521326"/>
            <a:ext cx="3067688" cy="300082"/>
          </a:xfrm>
          <a:prstGeom prst="rect">
            <a:avLst/>
          </a:prstGeom>
          <a:noFill/>
        </p:spPr>
        <p:txBody>
          <a:bodyPr wrap="square" rtlCol="0">
            <a:spAutoFit/>
          </a:bodyPr>
          <a:lstStyle/>
          <a:p>
            <a:r>
              <a:rPr lang="en-US" dirty="0" smtClean="0"/>
              <a:t>Source: Renewable Energy IPP Office</a:t>
            </a:r>
            <a:endParaRPr lang="en-US" dirty="0"/>
          </a:p>
        </p:txBody>
      </p:sp>
    </p:spTree>
    <p:extLst>
      <p:ext uri="{BB962C8B-B14F-4D97-AF65-F5344CB8AC3E}">
        <p14:creationId xmlns:p14="http://schemas.microsoft.com/office/powerpoint/2010/main" xmlns="" val="2409159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37</a:t>
            </a:fld>
            <a:endParaRPr lang="en-US" sz="1347" dirty="0"/>
          </a:p>
        </p:txBody>
      </p:sp>
      <p:sp>
        <p:nvSpPr>
          <p:cNvPr id="11" name="Rectangle 10">
            <a:extLst>
              <a:ext uri="{FF2B5EF4-FFF2-40B4-BE49-F238E27FC236}">
                <a16:creationId xmlns:a16="http://schemas.microsoft.com/office/drawing/2014/main" xmlns="" id="{4038F406-F424-D342-97E9-BC586F80C33F}"/>
              </a:ext>
            </a:extLst>
          </p:cNvPr>
          <p:cNvSpPr/>
          <p:nvPr/>
        </p:nvSpPr>
        <p:spPr>
          <a:xfrm>
            <a:off x="62023" y="1000143"/>
            <a:ext cx="8766313" cy="6340197"/>
          </a:xfrm>
          <a:prstGeom prst="rect">
            <a:avLst/>
          </a:prstGeom>
        </p:spPr>
        <p:txBody>
          <a:bodyPr wrap="square">
            <a:spAutoFit/>
          </a:bodyPr>
          <a:lstStyle/>
          <a:p>
            <a:pPr algn="just">
              <a:buNone/>
              <a:defRPr/>
            </a:pPr>
            <a:r>
              <a:rPr lang="en-US" sz="1400" b="1" dirty="0"/>
              <a:t>Hub: </a:t>
            </a:r>
            <a:r>
              <a:rPr lang="en-US" sz="1400" dirty="0"/>
              <a:t>The institution that is responsible for project management (coordination, reporting and management of approved funds), performance research, investigate new areas and provide technical consultancy services. The broad focus done at both hub and spokes level includes knowledge generation, human capital development, market transformation and technology develop and deployment.</a:t>
            </a:r>
          </a:p>
          <a:p>
            <a:pPr algn="just">
              <a:buNone/>
              <a:defRPr/>
            </a:pPr>
            <a:endParaRPr lang="en-US" sz="1400" b="1" dirty="0"/>
          </a:p>
          <a:p>
            <a:pPr algn="just">
              <a:buNone/>
              <a:defRPr/>
            </a:pPr>
            <a:r>
              <a:rPr lang="en-US" sz="1400" b="1" dirty="0"/>
              <a:t>Spokes:</a:t>
            </a:r>
          </a:p>
          <a:p>
            <a:pPr algn="just">
              <a:buNone/>
              <a:defRPr/>
            </a:pPr>
            <a:r>
              <a:rPr lang="en-US" sz="1400" b="1" dirty="0"/>
              <a:t>Solar </a:t>
            </a:r>
            <a:r>
              <a:rPr lang="en-US" sz="1400" b="1" dirty="0" smtClean="0"/>
              <a:t>Thermal (Stellenbosch University and University of Pretoria): </a:t>
            </a:r>
            <a:r>
              <a:rPr lang="en-US" sz="1400" dirty="0"/>
              <a:t>Bulk power generation using CSP with a focus on developing thermal systems, ranging from components to plants and including hardware and software. The focus is on solar thermal analysis, cooling system – dry and hybrid, thermal storage, high temp phase change materials and high temperature applications. </a:t>
            </a:r>
          </a:p>
          <a:p>
            <a:pPr algn="just">
              <a:buNone/>
              <a:defRPr/>
            </a:pPr>
            <a:endParaRPr lang="en-US" sz="1400" dirty="0"/>
          </a:p>
          <a:p>
            <a:pPr algn="just">
              <a:buNone/>
              <a:defRPr/>
            </a:pPr>
            <a:r>
              <a:rPr lang="en-US" sz="1400" b="1" dirty="0"/>
              <a:t>Solar </a:t>
            </a:r>
            <a:r>
              <a:rPr lang="en-US" sz="1400" b="1" dirty="0" smtClean="0"/>
              <a:t>Photovoltaic (Nelson Mandela University and University of Fort Hare)</a:t>
            </a:r>
            <a:r>
              <a:rPr lang="en-US" sz="1400" dirty="0" smtClean="0"/>
              <a:t>: </a:t>
            </a:r>
            <a:r>
              <a:rPr lang="en-US" sz="1400" dirty="0"/>
              <a:t>Reduce the cost and improve efficiency of photovoltaic (PV) by investigating alternative materials. The focus is on characterization, concentrated PV and late generation PV.</a:t>
            </a:r>
          </a:p>
          <a:p>
            <a:pPr algn="just">
              <a:buNone/>
              <a:defRPr/>
            </a:pPr>
            <a:endParaRPr lang="en-US" sz="1400" dirty="0"/>
          </a:p>
          <a:p>
            <a:pPr algn="just">
              <a:buNone/>
              <a:defRPr/>
            </a:pPr>
            <a:r>
              <a:rPr lang="en-US" sz="1400" b="1" dirty="0" smtClean="0"/>
              <a:t>Wind (Stellenbosch University and University of Cape Town)</a:t>
            </a:r>
            <a:r>
              <a:rPr lang="en-US" sz="1400" dirty="0" smtClean="0"/>
              <a:t>:</a:t>
            </a:r>
            <a:r>
              <a:rPr lang="en-GB" dirty="0" smtClean="0"/>
              <a:t> </a:t>
            </a:r>
            <a:r>
              <a:rPr lang="en-GB" dirty="0"/>
              <a:t>Focus on low wind speed regimes technologies, investigates alternative materials in turbine technology, and develop performance monitoring diagnostic tools.</a:t>
            </a:r>
            <a:r>
              <a:rPr lang="en-ZA" sz="1400" dirty="0"/>
              <a:t> </a:t>
            </a: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a:p>
            <a:pPr algn="just">
              <a:buNone/>
              <a:defRPr/>
            </a:pPr>
            <a:endParaRPr lang="en-US" sz="1400" dirty="0"/>
          </a:p>
        </p:txBody>
      </p:sp>
      <p:pic>
        <p:nvPicPr>
          <p:cNvPr id="12" name="Picture 11">
            <a:extLst>
              <a:ext uri="{FF2B5EF4-FFF2-40B4-BE49-F238E27FC236}">
                <a16:creationId xmlns:a16="http://schemas.microsoft.com/office/drawing/2014/main" xmlns="" id="{AE90CAEA-6A1F-0747-AC3A-C7468FC01E42}"/>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48501" y="4916664"/>
            <a:ext cx="8766313" cy="1848541"/>
          </a:xfrm>
          <a:prstGeom prst="rect">
            <a:avLst/>
          </a:prstGeom>
        </p:spPr>
      </p:pic>
    </p:spTree>
    <p:extLst>
      <p:ext uri="{BB962C8B-B14F-4D97-AF65-F5344CB8AC3E}">
        <p14:creationId xmlns:p14="http://schemas.microsoft.com/office/powerpoint/2010/main" xmlns="" val="27943723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38</a:t>
            </a:fld>
            <a:endParaRPr lang="en-US" sz="1347" dirty="0"/>
          </a:p>
        </p:txBody>
      </p:sp>
      <p:pic>
        <p:nvPicPr>
          <p:cNvPr id="5" name="Picture 4"/>
          <p:cNvPicPr>
            <a:picLocks noChangeAspect="1"/>
          </p:cNvPicPr>
          <p:nvPr/>
        </p:nvPicPr>
        <p:blipFill>
          <a:blip r:embed="rId2"/>
          <a:stretch>
            <a:fillRect/>
          </a:stretch>
        </p:blipFill>
        <p:spPr>
          <a:xfrm>
            <a:off x="172319" y="1059240"/>
            <a:ext cx="8656017" cy="5635957"/>
          </a:xfrm>
          <a:prstGeom prst="rect">
            <a:avLst/>
          </a:prstGeom>
        </p:spPr>
      </p:pic>
    </p:spTree>
    <p:extLst>
      <p:ext uri="{BB962C8B-B14F-4D97-AF65-F5344CB8AC3E}">
        <p14:creationId xmlns:p14="http://schemas.microsoft.com/office/powerpoint/2010/main" xmlns="" val="6351173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39</a:t>
            </a:fld>
            <a:endParaRPr lang="en-US" sz="1347" dirty="0"/>
          </a:p>
        </p:txBody>
      </p:sp>
      <p:grpSp>
        <p:nvGrpSpPr>
          <p:cNvPr id="7" name="Group 6"/>
          <p:cNvGrpSpPr/>
          <p:nvPr/>
        </p:nvGrpSpPr>
        <p:grpSpPr>
          <a:xfrm>
            <a:off x="578324" y="1368425"/>
            <a:ext cx="7594600" cy="4987135"/>
            <a:chOff x="1028701" y="1360488"/>
            <a:chExt cx="7594600" cy="4224337"/>
          </a:xfrm>
        </p:grpSpPr>
        <p:sp>
          <p:nvSpPr>
            <p:cNvPr id="8" name="Rounded Rectangle 7"/>
            <p:cNvSpPr/>
            <p:nvPr/>
          </p:nvSpPr>
          <p:spPr>
            <a:xfrm>
              <a:off x="1030288" y="2806700"/>
              <a:ext cx="1397000" cy="190023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Impact   Assessment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Techno- Economic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Geo-Spatial Assessment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5664201" y="2784476"/>
              <a:ext cx="1425575" cy="192246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4008438" y="2784476"/>
              <a:ext cx="1593850" cy="19335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System analysis (plant level)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Optical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Thermal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Cooling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Electrical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Storage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
            <p:cNvSpPr/>
            <p:nvPr/>
          </p:nvSpPr>
          <p:spPr>
            <a:xfrm>
              <a:off x="2532063" y="2784475"/>
              <a:ext cx="1397000" cy="19431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Distributed Generation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Solar Resource Assessment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Systems Modelling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lowchart: Off-page Connector 13"/>
            <p:cNvSpPr/>
            <p:nvPr/>
          </p:nvSpPr>
          <p:spPr>
            <a:xfrm>
              <a:off x="1028701" y="1360488"/>
              <a:ext cx="1395413" cy="1295400"/>
            </a:xfrm>
            <a:prstGeom prst="flowChartOffpageConnec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Policy and Strategic Planning</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lowchart: Off-page Connector 14"/>
            <p:cNvSpPr/>
            <p:nvPr/>
          </p:nvSpPr>
          <p:spPr>
            <a:xfrm>
              <a:off x="5637213" y="1384300"/>
              <a:ext cx="1422400" cy="1295400"/>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Solar PV</a:t>
              </a:r>
            </a:p>
          </p:txBody>
        </p:sp>
        <p:sp>
          <p:nvSpPr>
            <p:cNvPr id="16" name="Flowchart: Off-page Connector 15"/>
            <p:cNvSpPr/>
            <p:nvPr/>
          </p:nvSpPr>
          <p:spPr>
            <a:xfrm>
              <a:off x="3990975" y="1390650"/>
              <a:ext cx="1595438" cy="1296988"/>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Solar thermal</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lowchart: Off-page Connector 16"/>
            <p:cNvSpPr/>
            <p:nvPr/>
          </p:nvSpPr>
          <p:spPr>
            <a:xfrm>
              <a:off x="2508251" y="1368425"/>
              <a:ext cx="1395413" cy="1295400"/>
            </a:xfrm>
            <a:prstGeom prst="flowChartOffpage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Systems Integration </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lowchart: Off-page Connector 17"/>
            <p:cNvSpPr/>
            <p:nvPr/>
          </p:nvSpPr>
          <p:spPr>
            <a:xfrm>
              <a:off x="7191376" y="1403350"/>
              <a:ext cx="1431925" cy="1296988"/>
            </a:xfrm>
            <a:prstGeom prst="flowChartOffpage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Local Manufacturing </a:t>
              </a: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4"/>
            <p:cNvSpPr>
              <a:spLocks noChangeArrowheads="1"/>
            </p:cNvSpPr>
            <p:nvPr/>
          </p:nvSpPr>
          <p:spPr bwMode="auto">
            <a:xfrm>
              <a:off x="5661026" y="2722563"/>
              <a:ext cx="1476375"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Materials / Cells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Module &amp; system performance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Electronics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Storage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alt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7191375" y="2784476"/>
              <a:ext cx="1397000" cy="192246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Value Chain Assessment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Test facilities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Localization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Demo/Pilot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Applications</a:t>
              </a: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xmlns="" val="867289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3200" b="1" dirty="0"/>
              <a:t>Energy Landscape in South Africa</a:t>
            </a:r>
          </a:p>
        </p:txBody>
      </p:sp>
      <p:sp>
        <p:nvSpPr>
          <p:cNvPr id="3" name="Subtitle 2"/>
          <p:cNvSpPr>
            <a:spLocks noGrp="1"/>
          </p:cNvSpPr>
          <p:nvPr>
            <p:ph idx="1"/>
          </p:nvPr>
        </p:nvSpPr>
        <p:spPr>
          <a:xfrm>
            <a:off x="277091" y="1053214"/>
            <a:ext cx="8562109" cy="5674964"/>
          </a:xfrm>
        </p:spPr>
        <p:txBody>
          <a:bodyPr>
            <a:normAutofit/>
          </a:bodyPr>
          <a:lstStyle/>
          <a:p>
            <a:pPr marL="456057" lvl="1" indent="0">
              <a:lnSpc>
                <a:spcPct val="150000"/>
              </a:lnSpc>
              <a:spcBef>
                <a:spcPts val="0"/>
              </a:spcBef>
              <a:buNone/>
            </a:pPr>
            <a:endParaRPr lang="en-US" sz="2100" dirty="0">
              <a:solidFill>
                <a:schemeClr val="tx1"/>
              </a:solidFill>
            </a:endParaRPr>
          </a:p>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855" y="1021722"/>
            <a:ext cx="9144000" cy="5341331"/>
          </a:xfrm>
          <a:prstGeom prst="rect">
            <a:avLst/>
          </a:prstGeom>
        </p:spPr>
      </p:pic>
      <p:sp>
        <p:nvSpPr>
          <p:cNvPr id="8" name="TextBox 7"/>
          <p:cNvSpPr txBox="1"/>
          <p:nvPr/>
        </p:nvSpPr>
        <p:spPr>
          <a:xfrm>
            <a:off x="878774" y="6357922"/>
            <a:ext cx="4471032" cy="300082"/>
          </a:xfrm>
          <a:prstGeom prst="rect">
            <a:avLst/>
          </a:prstGeom>
          <a:noFill/>
        </p:spPr>
        <p:txBody>
          <a:bodyPr wrap="none" rtlCol="0">
            <a:spAutoFit/>
          </a:bodyPr>
          <a:lstStyle/>
          <a:p>
            <a:r>
              <a:rPr lang="en-US" dirty="0"/>
              <a:t>World Energy Council, 2019 Energy Trilemma Analysis Report</a:t>
            </a:r>
          </a:p>
        </p:txBody>
      </p:sp>
    </p:spTree>
    <p:extLst>
      <p:ext uri="{BB962C8B-B14F-4D97-AF65-F5344CB8AC3E}">
        <p14:creationId xmlns:p14="http://schemas.microsoft.com/office/powerpoint/2010/main" xmlns="" val="2812509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Solar Resource Mapping</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40</a:t>
            </a:fld>
            <a:endParaRPr lang="en-US" sz="1347" dirty="0"/>
          </a:p>
        </p:txBody>
      </p:sp>
      <p:pic>
        <p:nvPicPr>
          <p:cNvPr id="10" name="Content Placeholder 5" descr="Solar Resource Mapping.T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a:off x="40838" y="1018017"/>
            <a:ext cx="8903208" cy="5378767"/>
          </a:xfrm>
          <a:prstGeom prst="rect">
            <a:avLst/>
          </a:prstGeom>
        </p:spPr>
      </p:pic>
      <p:sp>
        <p:nvSpPr>
          <p:cNvPr id="7" name="Rectangle 6"/>
          <p:cNvSpPr/>
          <p:nvPr/>
        </p:nvSpPr>
        <p:spPr bwMode="auto">
          <a:xfrm>
            <a:off x="7005518" y="1988320"/>
            <a:ext cx="1938528" cy="3721608"/>
          </a:xfrm>
          <a:prstGeom prst="rect">
            <a:avLst/>
          </a:prstGeom>
          <a:solidFill>
            <a:srgbClr val="FFFF9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342900" marR="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US" sz="1600" dirty="0" smtClean="0">
                <a:latin typeface="Arial" charset="0"/>
              </a:rPr>
              <a:t>About </a:t>
            </a:r>
            <a:r>
              <a:rPr kumimoji="0" lang="en-US" sz="1600" b="0" i="0" u="none" strike="noStrike" cap="none" normalizeH="0" baseline="0" dirty="0" smtClean="0">
                <a:ln>
                  <a:noFill/>
                </a:ln>
                <a:solidFill>
                  <a:schemeClr val="tx1"/>
                </a:solidFill>
                <a:effectLst/>
                <a:latin typeface="Arial" charset="0"/>
              </a:rPr>
              <a:t>30 measuring stations operational</a:t>
            </a:r>
            <a:r>
              <a:rPr kumimoji="0" lang="en-US" sz="1600" b="0" i="0" u="none" strike="noStrike" cap="none" normalizeH="0" dirty="0" smtClean="0">
                <a:ln>
                  <a:noFill/>
                </a:ln>
                <a:solidFill>
                  <a:schemeClr val="tx1"/>
                </a:solidFill>
                <a:effectLst/>
                <a:latin typeface="Arial" charset="0"/>
              </a:rPr>
              <a:t> and</a:t>
            </a:r>
            <a:r>
              <a:rPr kumimoji="0" lang="en-US" sz="1600" b="0" i="0" u="none" strike="noStrike" cap="none" normalizeH="0" baseline="0" dirty="0" smtClean="0">
                <a:ln>
                  <a:noFill/>
                </a:ln>
                <a:solidFill>
                  <a:schemeClr val="tx1"/>
                </a:solidFill>
                <a:effectLst/>
                <a:latin typeface="Arial" charset="0"/>
              </a:rPr>
              <a:t> operated by SAWS &amp; Universities</a:t>
            </a:r>
          </a:p>
          <a:p>
            <a:pPr marL="342900" marR="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lang="en-US" sz="1600" dirty="0" smtClean="0">
                <a:latin typeface="Arial" charset="0"/>
              </a:rPr>
              <a:t>DST funded 13 stations through SAWS in support of national capability development.</a:t>
            </a:r>
            <a:endParaRPr kumimoji="0" lang="en-U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xmlns="" val="3328685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a:t>
            </a:r>
            <a:r>
              <a:rPr lang="en-US" sz="2700" b="1" dirty="0" err="1" smtClean="0"/>
              <a:t>Helio</a:t>
            </a:r>
            <a:r>
              <a:rPr lang="en-US" sz="2700" b="1" dirty="0" smtClean="0"/>
              <a:t> 100</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marL="0" indent="0">
              <a:lnSpc>
                <a:spcPct val="150000"/>
              </a:lnSpc>
              <a:spcBef>
                <a:spcPts val="0"/>
              </a:spcBef>
              <a:buNone/>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41</a:t>
            </a:fld>
            <a:endParaRPr lang="en-US" sz="1347" dirty="0"/>
          </a:p>
        </p:txBody>
      </p:sp>
      <p:pic>
        <p:nvPicPr>
          <p:cNvPr id="5" name="Picture 4"/>
          <p:cNvPicPr>
            <a:picLocks noChangeAspect="1"/>
          </p:cNvPicPr>
          <p:nvPr/>
        </p:nvPicPr>
        <p:blipFill>
          <a:blip r:embed="rId2"/>
          <a:stretch>
            <a:fillRect/>
          </a:stretch>
        </p:blipFill>
        <p:spPr>
          <a:xfrm>
            <a:off x="7893917" y="1199213"/>
            <a:ext cx="934419" cy="2783802"/>
          </a:xfrm>
          <a:prstGeom prst="rect">
            <a:avLst/>
          </a:prstGeom>
        </p:spPr>
      </p:pic>
      <p:pic>
        <p:nvPicPr>
          <p:cNvPr id="7" name="Picture 6"/>
          <p:cNvPicPr>
            <a:picLocks noChangeAspect="1"/>
          </p:cNvPicPr>
          <p:nvPr/>
        </p:nvPicPr>
        <p:blipFill>
          <a:blip r:embed="rId3"/>
          <a:stretch>
            <a:fillRect/>
          </a:stretch>
        </p:blipFill>
        <p:spPr>
          <a:xfrm>
            <a:off x="6619164" y="3983016"/>
            <a:ext cx="2267027" cy="1953760"/>
          </a:xfrm>
          <a:prstGeom prst="rect">
            <a:avLst/>
          </a:prstGeom>
        </p:spPr>
      </p:pic>
      <p:pic>
        <p:nvPicPr>
          <p:cNvPr id="8" name="Picture 7"/>
          <p:cNvPicPr>
            <a:picLocks noChangeAspect="1"/>
          </p:cNvPicPr>
          <p:nvPr/>
        </p:nvPicPr>
        <p:blipFill>
          <a:blip r:embed="rId4"/>
          <a:stretch>
            <a:fillRect/>
          </a:stretch>
        </p:blipFill>
        <p:spPr>
          <a:xfrm>
            <a:off x="6583146" y="2029544"/>
            <a:ext cx="1310771" cy="1953472"/>
          </a:xfrm>
          <a:prstGeom prst="rect">
            <a:avLst/>
          </a:prstGeom>
        </p:spPr>
      </p:pic>
      <p:sp>
        <p:nvSpPr>
          <p:cNvPr id="9" name="TextBox 8"/>
          <p:cNvSpPr txBox="1"/>
          <p:nvPr/>
        </p:nvSpPr>
        <p:spPr>
          <a:xfrm>
            <a:off x="288029" y="1199213"/>
            <a:ext cx="5334849" cy="1254189"/>
          </a:xfrm>
          <a:prstGeom prst="rect">
            <a:avLst/>
          </a:prstGeom>
          <a:noFill/>
        </p:spPr>
        <p:txBody>
          <a:bodyPr wrap="square" rtlCol="0">
            <a:spAutoFit/>
          </a:bodyPr>
          <a:lstStyle/>
          <a:p>
            <a:r>
              <a:rPr lang="en-US" sz="2000" b="1" dirty="0" smtClean="0">
                <a:solidFill>
                  <a:schemeClr val="accent1">
                    <a:lumMod val="50000"/>
                  </a:schemeClr>
                </a:solidFill>
              </a:rPr>
              <a:t>Water- Energy Nexus </a:t>
            </a:r>
          </a:p>
          <a:p>
            <a:endParaRPr lang="en-US" dirty="0"/>
          </a:p>
          <a:p>
            <a:pPr marL="285750" indent="-285750">
              <a:buFont typeface="Arial" panose="020B0604020202020204" pitchFamily="34" charset="0"/>
              <a:buChar char="•"/>
            </a:pPr>
            <a:r>
              <a:rPr lang="en-US" sz="1400" dirty="0" smtClean="0"/>
              <a:t>Water desalination project in the Western Cape commenced in 2018 in order to use high temperature solar desalinate seawater.</a:t>
            </a:r>
          </a:p>
          <a:p>
            <a:pPr marL="285750" indent="-285750">
              <a:buFont typeface="Arial" panose="020B0604020202020204" pitchFamily="34" charset="0"/>
              <a:buChar char="•"/>
            </a:pPr>
            <a:r>
              <a:rPr lang="en-US" sz="1400" dirty="0" err="1" smtClean="0"/>
              <a:t>Helio</a:t>
            </a:r>
            <a:r>
              <a:rPr lang="en-US" sz="1400" dirty="0" smtClean="0"/>
              <a:t> 100 was co-funded by the Technology Innovation Agency.</a:t>
            </a:r>
            <a:endParaRPr lang="en-US" sz="1400" dirty="0"/>
          </a:p>
        </p:txBody>
      </p:sp>
      <p:pic>
        <p:nvPicPr>
          <p:cNvPr id="10" name="Picture 9"/>
          <p:cNvPicPr>
            <a:picLocks noChangeAspect="1"/>
          </p:cNvPicPr>
          <p:nvPr/>
        </p:nvPicPr>
        <p:blipFill>
          <a:blip r:embed="rId5"/>
          <a:stretch>
            <a:fillRect/>
          </a:stretch>
        </p:blipFill>
        <p:spPr>
          <a:xfrm>
            <a:off x="424161" y="3461584"/>
            <a:ext cx="4712082" cy="3141649"/>
          </a:xfrm>
          <a:prstGeom prst="rect">
            <a:avLst/>
          </a:prstGeom>
        </p:spPr>
      </p:pic>
    </p:spTree>
    <p:extLst>
      <p:ext uri="{BB962C8B-B14F-4D97-AF65-F5344CB8AC3E}">
        <p14:creationId xmlns:p14="http://schemas.microsoft.com/office/powerpoint/2010/main" xmlns="" val="1911530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Photo Voltaic intellectual </a:t>
            </a:r>
            <a:r>
              <a:rPr lang="en-US" sz="2700" b="1" dirty="0" err="1" smtClean="0"/>
              <a:t>Properaty</a:t>
            </a:r>
            <a:r>
              <a:rPr lang="en-US" sz="2700" b="1" dirty="0" smtClean="0"/>
              <a:t> Pty Ltd</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42</a:t>
            </a:fld>
            <a:endParaRPr lang="en-US" sz="1347" dirty="0"/>
          </a:p>
        </p:txBody>
      </p:sp>
      <p:grpSp>
        <p:nvGrpSpPr>
          <p:cNvPr id="7" name="Group 6"/>
          <p:cNvGrpSpPr/>
          <p:nvPr/>
        </p:nvGrpSpPr>
        <p:grpSpPr>
          <a:xfrm>
            <a:off x="115094" y="1060940"/>
            <a:ext cx="8944046" cy="4908113"/>
            <a:chOff x="381000" y="444500"/>
            <a:chExt cx="9375775" cy="4908113"/>
          </a:xfrm>
        </p:grpSpPr>
        <p:pic>
          <p:nvPicPr>
            <p:cNvPr id="8" name="Picture 2" descr="http://www.uj.ac.za/Style%20Library/Images/NewLookImages/UJLog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2360614"/>
              <a:ext cx="146208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uppieren 56"/>
            <p:cNvGrpSpPr>
              <a:grpSpLocks/>
            </p:cNvGrpSpPr>
            <p:nvPr/>
          </p:nvGrpSpPr>
          <p:grpSpPr bwMode="auto">
            <a:xfrm>
              <a:off x="501650" y="1654176"/>
              <a:ext cx="8669338" cy="2836863"/>
              <a:chOff x="54845" y="1476292"/>
              <a:chExt cx="8670054" cy="2836946"/>
            </a:xfrm>
          </p:grpSpPr>
          <p:sp>
            <p:nvSpPr>
              <p:cNvPr id="23" name="Rectangle 22"/>
              <p:cNvSpPr/>
              <p:nvPr/>
            </p:nvSpPr>
            <p:spPr bwMode="gray">
              <a:xfrm>
                <a:off x="54845" y="2907664"/>
                <a:ext cx="8670054" cy="508035"/>
              </a:xfrm>
              <a:prstGeom prst="rect">
                <a:avLst/>
              </a:prstGeom>
              <a:gradFill>
                <a:gsLst>
                  <a:gs pos="0">
                    <a:schemeClr val="bg1">
                      <a:lumMod val="85000"/>
                    </a:schemeClr>
                  </a:gs>
                  <a:gs pos="100000">
                    <a:schemeClr val="bg1"/>
                  </a:gs>
                </a:gsLst>
                <a:lin ang="5400000" scaled="0"/>
              </a:gradFill>
              <a:ln>
                <a:noFill/>
              </a:ln>
              <a:effectLst>
                <a:outerShdw blurRad="50800" dist="38100" dir="2700000" algn="tl" rotWithShape="0">
                  <a:prstClr val="black">
                    <a:alpha val="40000"/>
                  </a:prstClr>
                </a:out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graphicFrame>
            <p:nvGraphicFramePr>
              <p:cNvPr id="24" name="SmartArt Placeholder 15"/>
              <p:cNvGraphicFramePr>
                <a:graphicFrameLocks/>
              </p:cNvGraphicFramePr>
              <p:nvPr/>
            </p:nvGraphicFramePr>
            <p:xfrm>
              <a:off x="250032" y="2981051"/>
              <a:ext cx="8474867" cy="359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5" name="Straight Connector 24"/>
              <p:cNvCxnSpPr/>
              <p:nvPr/>
            </p:nvCxnSpPr>
            <p:spPr bwMode="gray">
              <a:xfrm flipV="1">
                <a:off x="1512290" y="3543277"/>
                <a:ext cx="0" cy="70645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gray">
              <a:xfrm>
                <a:off x="521609" y="2816181"/>
                <a:ext cx="147650"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27" name="Straight Connector 26"/>
              <p:cNvCxnSpPr/>
              <p:nvPr/>
            </p:nvCxnSpPr>
            <p:spPr bwMode="gray">
              <a:xfrm flipH="1" flipV="1">
                <a:off x="589877" y="1476292"/>
                <a:ext cx="0" cy="128591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gray">
              <a:xfrm>
                <a:off x="1439259" y="3349597"/>
                <a:ext cx="147650"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sp>
            <p:nvSpPr>
              <p:cNvPr id="29" name="Oval 33"/>
              <p:cNvSpPr/>
              <p:nvPr/>
            </p:nvSpPr>
            <p:spPr bwMode="gray">
              <a:xfrm>
                <a:off x="2264828" y="2819356"/>
                <a:ext cx="147650"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30" name="Straight Connector 27"/>
              <p:cNvCxnSpPr/>
              <p:nvPr/>
            </p:nvCxnSpPr>
            <p:spPr bwMode="gray">
              <a:xfrm flipH="1" flipV="1">
                <a:off x="2328333" y="1769989"/>
                <a:ext cx="0" cy="101285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4"/>
              <p:cNvSpPr txBox="1">
                <a:spLocks/>
              </p:cNvSpPr>
              <p:nvPr/>
            </p:nvSpPr>
            <p:spPr bwMode="gray">
              <a:xfrm>
                <a:off x="4141407" y="1824978"/>
                <a:ext cx="1504329" cy="260358"/>
              </a:xfrm>
              <a:prstGeom prst="rect">
                <a:avLst/>
              </a:prstGeom>
            </p:spPr>
            <p:txBody>
              <a:bodyPr wrap="square" lIns="90516" tIns="45258" rIns="90516" bIns="45258">
                <a:spAutoFit/>
              </a:bodyPr>
              <a:lstStyle/>
              <a:p>
                <a:pPr marL="0" marR="0" lvl="0" indent="0" algn="l" defTabSz="905073" rtl="0" eaLnBrk="1" fontAlgn="auto" latinLnBrk="0" hangingPunct="1">
                  <a:lnSpc>
                    <a:spcPct val="100000"/>
                  </a:lnSpc>
                  <a:spcBef>
                    <a:spcPts val="1188"/>
                  </a:spcBef>
                  <a:spcAft>
                    <a:spcPts val="0"/>
                  </a:spcAft>
                  <a:buClrTx/>
                  <a:buSzTx/>
                  <a:buFontTx/>
                  <a:buNone/>
                  <a:tabLst/>
                  <a:defRPr/>
                </a:pPr>
                <a:r>
                  <a:rPr kumimoji="0" lang="en-US" sz="1100" b="1" i="0" u="none" strike="noStrike" kern="1200" cap="none" spc="0" normalizeH="0" baseline="0" noProof="1">
                    <a:ln>
                      <a:noFill/>
                    </a:ln>
                    <a:solidFill>
                      <a:srgbClr val="FF0000"/>
                    </a:solidFill>
                    <a:effectLst/>
                    <a:uLnTx/>
                    <a:uFillTx/>
                    <a:latin typeface="Arial" panose="020B0604020202020204" pitchFamily="34" charset="0"/>
                  </a:rPr>
                  <a:t>Incorporated PTiP </a:t>
                </a:r>
              </a:p>
            </p:txBody>
          </p:sp>
          <p:sp>
            <p:nvSpPr>
              <p:cNvPr id="32" name="Oval 33"/>
              <p:cNvSpPr/>
              <p:nvPr/>
            </p:nvSpPr>
            <p:spPr bwMode="gray">
              <a:xfrm>
                <a:off x="3104685" y="2819356"/>
                <a:ext cx="149237"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33" name="Straight Connector 34"/>
              <p:cNvCxnSpPr/>
              <p:nvPr/>
            </p:nvCxnSpPr>
            <p:spPr bwMode="gray">
              <a:xfrm rot="5400000" flipH="1" flipV="1">
                <a:off x="2897513" y="2521692"/>
                <a:ext cx="53817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27"/>
              <p:cNvCxnSpPr/>
              <p:nvPr/>
            </p:nvCxnSpPr>
            <p:spPr bwMode="gray">
              <a:xfrm rot="10800000">
                <a:off x="4068376" y="3517877"/>
                <a:ext cx="0" cy="76996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6"/>
              <p:cNvSpPr/>
              <p:nvPr/>
            </p:nvSpPr>
            <p:spPr bwMode="gray">
              <a:xfrm>
                <a:off x="3993758" y="3349597"/>
                <a:ext cx="147649"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sp>
            <p:nvSpPr>
              <p:cNvPr id="36" name="Oval 33"/>
              <p:cNvSpPr/>
              <p:nvPr/>
            </p:nvSpPr>
            <p:spPr bwMode="gray">
              <a:xfrm>
                <a:off x="4782810" y="2806656"/>
                <a:ext cx="149237"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37" name="Straight Connector 34"/>
              <p:cNvCxnSpPr/>
              <p:nvPr/>
            </p:nvCxnSpPr>
            <p:spPr bwMode="gray">
              <a:xfrm rot="16200000" flipV="1">
                <a:off x="4493881" y="2406594"/>
                <a:ext cx="71757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27"/>
              <p:cNvCxnSpPr/>
              <p:nvPr/>
            </p:nvCxnSpPr>
            <p:spPr bwMode="gray">
              <a:xfrm flipV="1">
                <a:off x="5789369" y="3517877"/>
                <a:ext cx="6351" cy="70487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6"/>
              <p:cNvSpPr/>
              <p:nvPr/>
            </p:nvSpPr>
            <p:spPr bwMode="gray">
              <a:xfrm>
                <a:off x="5721101" y="3349597"/>
                <a:ext cx="147649"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40" name="Straight Connector 27"/>
              <p:cNvCxnSpPr/>
              <p:nvPr/>
            </p:nvCxnSpPr>
            <p:spPr bwMode="gray">
              <a:xfrm rot="10800000">
                <a:off x="6576834" y="2308166"/>
                <a:ext cx="0" cy="42070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Oval 33"/>
              <p:cNvSpPr/>
              <p:nvPr/>
            </p:nvSpPr>
            <p:spPr bwMode="gray">
              <a:xfrm>
                <a:off x="8250197" y="2819356"/>
                <a:ext cx="149237"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42" name="Straight Connector 34"/>
              <p:cNvCxnSpPr/>
              <p:nvPr/>
            </p:nvCxnSpPr>
            <p:spPr bwMode="gray">
              <a:xfrm flipH="1" flipV="1">
                <a:off x="8316877" y="2082735"/>
                <a:ext cx="7939" cy="68740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Oval 36"/>
              <p:cNvSpPr/>
              <p:nvPr/>
            </p:nvSpPr>
            <p:spPr bwMode="gray">
              <a:xfrm>
                <a:off x="7450031" y="3333721"/>
                <a:ext cx="149237" cy="149229"/>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16" tIns="45258" rIns="90516" bIns="4525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cxnSp>
            <p:nvCxnSpPr>
              <p:cNvPr id="44" name="Straight Connector 27"/>
              <p:cNvCxnSpPr/>
              <p:nvPr/>
            </p:nvCxnSpPr>
            <p:spPr bwMode="gray">
              <a:xfrm flipV="1">
                <a:off x="7491309" y="3505176"/>
                <a:ext cx="20640" cy="80806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4" descr="http://www.deutsch-suedafrikanisches-wissenschaftsjahr.de/fileadmin/dsa12/images/logo-dst-en.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087564" y="3698876"/>
              <a:ext cx="1444625"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4"/>
            <p:cNvSpPr txBox="1">
              <a:spLocks/>
            </p:cNvSpPr>
            <p:nvPr/>
          </p:nvSpPr>
          <p:spPr bwMode="gray">
            <a:xfrm>
              <a:off x="2633663" y="1484313"/>
              <a:ext cx="14097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Filed International  Patents</a:t>
              </a:r>
            </a:p>
          </p:txBody>
        </p:sp>
        <p:sp>
          <p:nvSpPr>
            <p:cNvPr id="12" name="Text Placeholder 4"/>
            <p:cNvSpPr txBox="1">
              <a:spLocks/>
            </p:cNvSpPr>
            <p:nvPr/>
          </p:nvSpPr>
          <p:spPr bwMode="gray">
            <a:xfrm>
              <a:off x="933450" y="1249363"/>
              <a:ext cx="16764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Established Research Laboratories</a:t>
              </a:r>
            </a:p>
          </p:txBody>
        </p:sp>
        <p:sp>
          <p:nvSpPr>
            <p:cNvPr id="13" name="Text Placeholder 4"/>
            <p:cNvSpPr txBox="1">
              <a:spLocks/>
            </p:cNvSpPr>
            <p:nvPr/>
          </p:nvSpPr>
          <p:spPr bwMode="gray">
            <a:xfrm>
              <a:off x="3408364" y="2005013"/>
              <a:ext cx="13112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Constructed Pilot Facilty at UJ</a:t>
              </a:r>
            </a:p>
          </p:txBody>
        </p:sp>
        <p:sp>
          <p:nvSpPr>
            <p:cNvPr id="14" name="Text Placeholder 4"/>
            <p:cNvSpPr txBox="1">
              <a:spLocks/>
            </p:cNvSpPr>
            <p:nvPr/>
          </p:nvSpPr>
          <p:spPr bwMode="gray">
            <a:xfrm>
              <a:off x="4373563" y="4498975"/>
              <a:ext cx="136366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Fabricated &gt; 10%   Modules (1500cm</a:t>
              </a:r>
              <a:r>
                <a:rPr kumimoji="0" lang="en-US" altLang="en-US" sz="1100" b="0" i="0" u="none" strike="noStrike" kern="1200" cap="none" spc="0" normalizeH="0" baseline="30000" noProof="1">
                  <a:ln>
                    <a:noFill/>
                  </a:ln>
                  <a:solidFill>
                    <a:srgbClr val="1C1C1C"/>
                  </a:solidFill>
                  <a:effectLst/>
                  <a:uLnTx/>
                  <a:uFillTx/>
                  <a:latin typeface="Arial" panose="020B0604020202020204" pitchFamily="34" charset="0"/>
                  <a:ea typeface="+mn-ea"/>
                  <a:cs typeface="Arial" panose="020B0604020202020204" pitchFamily="34" charset="0"/>
                </a:rPr>
                <a:t>2</a:t>
              </a: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 and 16% Devices</a:t>
              </a:r>
            </a:p>
          </p:txBody>
        </p:sp>
        <p:pic>
          <p:nvPicPr>
            <p:cNvPr id="15" name="Picture 15"/>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683125" y="1374775"/>
              <a:ext cx="114935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Placeholder 4"/>
            <p:cNvSpPr txBox="1">
              <a:spLocks/>
            </p:cNvSpPr>
            <p:nvPr/>
          </p:nvSpPr>
          <p:spPr bwMode="gray">
            <a:xfrm>
              <a:off x="6103938" y="4414838"/>
              <a:ext cx="1262062" cy="93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International License </a:t>
              </a:r>
              <a:r>
                <a:rPr kumimoji="0" lang="en-US" altLang="en-US" sz="1100" b="0" i="0" u="none" strike="noStrike" kern="1200" cap="none" spc="0" normalizeH="0" baseline="0" noProof="1" smtClean="0">
                  <a:ln>
                    <a:noFill/>
                  </a:ln>
                  <a:solidFill>
                    <a:srgbClr val="1C1C1C"/>
                  </a:solidFill>
                  <a:effectLst/>
                  <a:uLnTx/>
                  <a:uFillTx/>
                  <a:latin typeface="Arial" panose="020B0604020202020204" pitchFamily="34" charset="0"/>
                  <a:ea typeface="+mn-ea"/>
                  <a:cs typeface="Arial" panose="020B0604020202020204" pitchFamily="34" charset="0"/>
                </a:rPr>
                <a:t>Awarded to Bosch for local</a:t>
              </a:r>
              <a:r>
                <a:rPr kumimoji="0" lang="en-US" altLang="en-US" sz="1100" b="0" i="0" u="none" strike="noStrike" kern="1200" cap="none" spc="0" normalizeH="0" noProof="1" smtClean="0">
                  <a:ln>
                    <a:noFill/>
                  </a:ln>
                  <a:solidFill>
                    <a:srgbClr val="1C1C1C"/>
                  </a:solidFill>
                  <a:effectLst/>
                  <a:uLnTx/>
                  <a:uFillTx/>
                  <a:latin typeface="Arial" panose="020B0604020202020204" pitchFamily="34" charset="0"/>
                  <a:ea typeface="+mn-ea"/>
                  <a:cs typeface="Arial" panose="020B0604020202020204" pitchFamily="34" charset="0"/>
                </a:rPr>
                <a:t> manufacturing in Germany</a:t>
              </a:r>
              <a:endPar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17" name="Oval 33"/>
            <p:cNvSpPr/>
            <p:nvPr/>
          </p:nvSpPr>
          <p:spPr bwMode="gray">
            <a:xfrm>
              <a:off x="6956426" y="2946401"/>
              <a:ext cx="149225" cy="149225"/>
            </a:xfrm>
            <a:prstGeom prst="ellipse">
              <a:avLst/>
            </a:prstGeom>
            <a:solidFill>
              <a:schemeClr val="accent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0507" tIns="45253" rIns="90507" bIns="45253"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1">
                <a:ln>
                  <a:noFill/>
                </a:ln>
                <a:solidFill>
                  <a:prstClr val="white"/>
                </a:solidFill>
                <a:effectLst/>
                <a:uLnTx/>
                <a:uFillTx/>
                <a:latin typeface="Calibri"/>
                <a:ea typeface="+mn-ea"/>
                <a:cs typeface="+mn-cs"/>
              </a:endParaRPr>
            </a:p>
          </p:txBody>
        </p:sp>
        <p:sp>
          <p:nvSpPr>
            <p:cNvPr id="18" name="Text Placeholder 4"/>
            <p:cNvSpPr txBox="1">
              <a:spLocks/>
            </p:cNvSpPr>
            <p:nvPr/>
          </p:nvSpPr>
          <p:spPr bwMode="gray">
            <a:xfrm>
              <a:off x="6402389" y="1768475"/>
              <a:ext cx="1798637" cy="67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Transfered R&amp;D Labs to TechnoPark</a:t>
              </a:r>
            </a:p>
            <a:p>
              <a:pPr marL="0" marR="0" lvl="0" indent="0" algn="l" defTabSz="904875" rtl="0" eaLnBrk="1" fontAlgn="base" latinLnBrk="0" hangingPunct="1">
                <a:lnSpc>
                  <a:spcPct val="50000"/>
                </a:lnSpc>
                <a:spcBef>
                  <a:spcPts val="1188"/>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1">
                  <a:ln>
                    <a:noFill/>
                  </a:ln>
                  <a:solidFill>
                    <a:srgbClr val="FF0000"/>
                  </a:solidFill>
                  <a:effectLst/>
                  <a:uLnTx/>
                  <a:uFillTx/>
                  <a:latin typeface="Arial" panose="020B0604020202020204" pitchFamily="34" charset="0"/>
                  <a:ea typeface="+mn-ea"/>
                  <a:cs typeface="Arial" panose="020B0604020202020204" pitchFamily="34" charset="0"/>
                </a:rPr>
                <a:t>Singulus Partnership</a:t>
              </a:r>
            </a:p>
          </p:txBody>
        </p:sp>
        <p:pic>
          <p:nvPicPr>
            <p:cNvPr id="19" name="Picture 2" descr="http://www.idc.co.za/images/Banner.gif"/>
            <p:cNvPicPr>
              <a:picLocks noChangeAspect="1" noChangeArrowheads="1"/>
            </p:cNvPicPr>
            <p:nvPr/>
          </p:nvPicPr>
          <p:blipFill>
            <a:blip r:embed="rId10">
              <a:extLst>
                <a:ext uri="{28A0092B-C50C-407E-A947-70E740481C1C}">
                  <a14:useLocalDpi xmlns:a14="http://schemas.microsoft.com/office/drawing/2010/main" xmlns="" val="0"/>
                </a:ext>
              </a:extLst>
            </a:blip>
            <a:srcRect l="77579" t="25778" r="3754" b="22667"/>
            <a:stretch>
              <a:fillRect/>
            </a:stretch>
          </p:blipFill>
          <p:spPr bwMode="auto">
            <a:xfrm>
              <a:off x="8035925" y="3990976"/>
              <a:ext cx="10985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 Placeholder 4"/>
            <p:cNvSpPr txBox="1">
              <a:spLocks/>
            </p:cNvSpPr>
            <p:nvPr/>
          </p:nvSpPr>
          <p:spPr bwMode="gray">
            <a:xfrm>
              <a:off x="8347075" y="1360488"/>
              <a:ext cx="1409700"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Commissioned Production Line TechnoPark</a:t>
              </a:r>
            </a:p>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(7200cm</a:t>
              </a:r>
              <a:r>
                <a:rPr kumimoji="0" lang="en-US" altLang="en-US" sz="1100" b="0" i="0" u="none" strike="noStrike" kern="1200" cap="none" spc="0" normalizeH="0" baseline="30000" noProof="1">
                  <a:ln>
                    <a:noFill/>
                  </a:ln>
                  <a:solidFill>
                    <a:srgbClr val="1C1C1C"/>
                  </a:solidFill>
                  <a:effectLst/>
                  <a:uLnTx/>
                  <a:uFillTx/>
                  <a:latin typeface="Arial" panose="020B0604020202020204" pitchFamily="34" charset="0"/>
                  <a:ea typeface="+mn-ea"/>
                  <a:cs typeface="Arial" panose="020B0604020202020204" pitchFamily="34" charset="0"/>
                </a:rPr>
                <a:t>2</a:t>
              </a: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a:t>
              </a:r>
            </a:p>
          </p:txBody>
        </p:sp>
        <p:sp>
          <p:nvSpPr>
            <p:cNvPr id="21" name="Text Placeholder 4"/>
            <p:cNvSpPr txBox="1">
              <a:spLocks/>
            </p:cNvSpPr>
            <p:nvPr/>
          </p:nvSpPr>
          <p:spPr bwMode="gray">
            <a:xfrm>
              <a:off x="7745414" y="4575175"/>
              <a:ext cx="1614487"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50000"/>
                </a:lnSpc>
                <a:spcBef>
                  <a:spcPts val="1188"/>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1">
                  <a:ln>
                    <a:noFill/>
                  </a:ln>
                  <a:solidFill>
                    <a:srgbClr val="FF6600"/>
                  </a:solidFill>
                  <a:effectLst/>
                  <a:uLnTx/>
                  <a:uFillTx/>
                  <a:latin typeface="Arial" panose="020B0604020202020204" pitchFamily="34" charset="0"/>
                  <a:ea typeface="+mn-ea"/>
                  <a:cs typeface="Arial" panose="020B0604020202020204" pitchFamily="34" charset="0"/>
                </a:rPr>
                <a:t>IDC Shareholding</a:t>
              </a:r>
            </a:p>
            <a:p>
              <a:pPr marL="0" marR="0" lvl="0" indent="0" algn="l" defTabSz="904875" rtl="0" eaLnBrk="1" fontAlgn="base" latinLnBrk="0" hangingPunct="1">
                <a:lnSpc>
                  <a:spcPct val="50000"/>
                </a:lnSpc>
                <a:spcBef>
                  <a:spcPts val="1188"/>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1">
                  <a:ln>
                    <a:noFill/>
                  </a:ln>
                  <a:solidFill>
                    <a:srgbClr val="FF6600"/>
                  </a:solidFill>
                  <a:effectLst/>
                  <a:uLnTx/>
                  <a:uFillTx/>
                  <a:latin typeface="Arial" panose="020B0604020202020204" pitchFamily="34" charset="0"/>
                  <a:ea typeface="+mn-ea"/>
                  <a:cs typeface="Arial" panose="020B0604020202020204" pitchFamily="34" charset="0"/>
                </a:rPr>
                <a:t>TIA Funding </a:t>
              </a:r>
              <a:endParaRPr kumimoji="0" lang="en-US" altLang="en-US" sz="1100" b="1"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2" name="Text Box 19"/>
            <p:cNvSpPr txBox="1">
              <a:spLocks noChangeArrowheads="1"/>
            </p:cNvSpPr>
            <p:nvPr/>
          </p:nvSpPr>
          <p:spPr bwMode="auto">
            <a:xfrm>
              <a:off x="381000" y="444500"/>
              <a:ext cx="9144000" cy="5540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lgn="ctr" eaLnBrk="0" fontAlgn="base" hangingPunct="0">
                <a:spcBef>
                  <a:spcPct val="10000"/>
                </a:spcBef>
                <a:spcAft>
                  <a:spcPct val="0"/>
                </a:spcAft>
                <a:buSzPct val="115000"/>
                <a:buFont typeface="Symbol" charset="0"/>
                <a:defRPr sz="1200">
                  <a:solidFill>
                    <a:schemeClr val="tx1"/>
                  </a:solidFill>
                  <a:latin typeface="Arial" charset="0"/>
                  <a:ea typeface="ＭＳ Ｐゴシック" charset="0"/>
                </a:defRPr>
              </a:lvl6pPr>
              <a:lvl7pPr marL="2971800" indent="-228600" algn="ctr" eaLnBrk="0" fontAlgn="base" hangingPunct="0">
                <a:spcBef>
                  <a:spcPct val="10000"/>
                </a:spcBef>
                <a:spcAft>
                  <a:spcPct val="0"/>
                </a:spcAft>
                <a:buSzPct val="115000"/>
                <a:buFont typeface="Symbol" charset="0"/>
                <a:defRPr sz="1200">
                  <a:solidFill>
                    <a:schemeClr val="tx1"/>
                  </a:solidFill>
                  <a:latin typeface="Arial" charset="0"/>
                  <a:ea typeface="ＭＳ Ｐゴシック" charset="0"/>
                </a:defRPr>
              </a:lvl7pPr>
              <a:lvl8pPr marL="3429000" indent="-228600" algn="ctr" eaLnBrk="0" fontAlgn="base" hangingPunct="0">
                <a:spcBef>
                  <a:spcPct val="10000"/>
                </a:spcBef>
                <a:spcAft>
                  <a:spcPct val="0"/>
                </a:spcAft>
                <a:buSzPct val="115000"/>
                <a:buFont typeface="Symbol" charset="0"/>
                <a:defRPr sz="1200">
                  <a:solidFill>
                    <a:schemeClr val="tx1"/>
                  </a:solidFill>
                  <a:latin typeface="Arial" charset="0"/>
                  <a:ea typeface="ＭＳ Ｐゴシック" charset="0"/>
                </a:defRPr>
              </a:lvl8pPr>
              <a:lvl9pPr marL="3886200" indent="-228600" algn="ctr" eaLnBrk="0" fontAlgn="base" hangingPunct="0">
                <a:spcBef>
                  <a:spcPct val="10000"/>
                </a:spcBef>
                <a:spcAft>
                  <a:spcPct val="0"/>
                </a:spcAft>
                <a:buSzPct val="115000"/>
                <a:buFont typeface="Symbol" charset="0"/>
                <a:defRPr sz="1200">
                  <a:solidFill>
                    <a:schemeClr val="tx1"/>
                  </a:solidFill>
                  <a:latin typeface="Arial" charset="0"/>
                  <a:ea typeface="ＭＳ Ｐゴシック"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000" b="1" i="0" u="none" strike="noStrike" kern="1200" cap="none" spc="0" normalizeH="0" baseline="0" noProof="0" dirty="0">
                  <a:ln>
                    <a:noFill/>
                  </a:ln>
                  <a:solidFill>
                    <a:srgbClr val="1C1C1C"/>
                  </a:solidFill>
                  <a:effectLst>
                    <a:outerShdw blurRad="38100" dist="38100" dir="2700000" algn="tl">
                      <a:srgbClr val="DDDDDD"/>
                    </a:outerShdw>
                  </a:effectLst>
                  <a:uLnTx/>
                  <a:uFillTx/>
                  <a:latin typeface="Arial" charset="0"/>
                  <a:ea typeface="ＭＳ Ｐゴシック" charset="0"/>
                </a:rPr>
                <a:t>PTIP HISTORY </a:t>
              </a:r>
            </a:p>
          </p:txBody>
        </p:sp>
      </p:grpSp>
      <p:sp>
        <p:nvSpPr>
          <p:cNvPr id="45" name="Text Placeholder 4"/>
          <p:cNvSpPr txBox="1">
            <a:spLocks/>
          </p:cNvSpPr>
          <p:nvPr/>
        </p:nvSpPr>
        <p:spPr bwMode="gray">
          <a:xfrm>
            <a:off x="974571" y="5091723"/>
            <a:ext cx="1363662"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07" tIns="45253" rIns="90507" bIns="45253">
            <a:spAutoFit/>
          </a:bodyPr>
          <a:lstStyle>
            <a:lvl1pPr defTabSz="904875">
              <a:spcBef>
                <a:spcPct val="20000"/>
              </a:spcBef>
              <a:buClr>
                <a:srgbClr val="F3640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2pPr>
            <a:lvl3pPr marL="1143000" indent="-228600" defTabSz="904875">
              <a:spcBef>
                <a:spcPct val="20000"/>
              </a:spcBef>
              <a:buClr>
                <a:srgbClr val="0E66B1"/>
              </a:buClr>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3pPr>
            <a:lvl4pPr marL="16002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4pPr>
            <a:lvl5pPr marL="2057400" indent="-228600" defTabSz="904875">
              <a:spcBef>
                <a:spcPct val="20000"/>
              </a:spcBef>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5pPr>
            <a:lvl6pPr marL="25146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6pPr>
            <a:lvl7pPr marL="29718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7pPr>
            <a:lvl8pPr marL="34290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8pPr>
            <a:lvl9pPr marL="3886200" indent="-228600" defTabSz="904875"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cs typeface="Arial" panose="020B0604020202020204" pitchFamily="34" charset="0"/>
              </a:defRPr>
            </a:lvl9pPr>
          </a:lstStyle>
          <a:p>
            <a:pPr marL="0" marR="0" lvl="0" indent="0" algn="l" defTabSz="904875" rtl="0" eaLnBrk="1" fontAlgn="base" latinLnBrk="0" hangingPunct="1">
              <a:lnSpc>
                <a:spcPct val="100000"/>
              </a:lnSpc>
              <a:spcBef>
                <a:spcPts val="1188"/>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Fabricated &gt; 10%   Devices (1cm</a:t>
            </a:r>
            <a:r>
              <a:rPr kumimoji="0" lang="en-US" altLang="en-US" sz="1100" b="0" i="0" u="none" strike="noStrike" kern="1200" cap="none" spc="0" normalizeH="0" baseline="30000" noProof="1">
                <a:ln>
                  <a:noFill/>
                </a:ln>
                <a:solidFill>
                  <a:srgbClr val="1C1C1C"/>
                </a:solidFill>
                <a:effectLst/>
                <a:uLnTx/>
                <a:uFillTx/>
                <a:latin typeface="Arial" panose="020B0604020202020204" pitchFamily="34" charset="0"/>
                <a:ea typeface="+mn-ea"/>
                <a:cs typeface="Arial" panose="020B0604020202020204" pitchFamily="34" charset="0"/>
              </a:rPr>
              <a:t>2</a:t>
            </a:r>
            <a:r>
              <a:rPr kumimoji="0" lang="en-US" altLang="en-US" sz="1100" b="0" i="0" u="none" strike="noStrike" kern="1200" cap="none" spc="0" normalizeH="0" baseline="0" noProof="1">
                <a:ln>
                  <a:noFill/>
                </a:ln>
                <a:solidFill>
                  <a:srgbClr val="1C1C1C"/>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xmlns="" val="20359343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Solar Turtle</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43</a:t>
            </a:fld>
            <a:endParaRPr lang="en-US" sz="1347" dirty="0"/>
          </a:p>
        </p:txBody>
      </p:sp>
      <p:pic>
        <p:nvPicPr>
          <p:cNvPr id="5" name="Picture 4"/>
          <p:cNvPicPr>
            <a:picLocks noChangeAspect="1"/>
          </p:cNvPicPr>
          <p:nvPr/>
        </p:nvPicPr>
        <p:blipFill>
          <a:blip r:embed="rId2"/>
          <a:stretch>
            <a:fillRect/>
          </a:stretch>
        </p:blipFill>
        <p:spPr>
          <a:xfrm>
            <a:off x="0" y="1059240"/>
            <a:ext cx="9118539" cy="5296321"/>
          </a:xfrm>
          <a:prstGeom prst="rect">
            <a:avLst/>
          </a:prstGeom>
        </p:spPr>
      </p:pic>
    </p:spTree>
    <p:extLst>
      <p:ext uri="{BB962C8B-B14F-4D97-AF65-F5344CB8AC3E}">
        <p14:creationId xmlns:p14="http://schemas.microsoft.com/office/powerpoint/2010/main" xmlns="" val="1678060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a:t>
            </a:r>
            <a:br>
              <a:rPr lang="en-US" sz="2700" b="1" dirty="0" smtClean="0"/>
            </a:br>
            <a:r>
              <a:rPr lang="en-US" sz="2700" b="1" dirty="0" smtClean="0"/>
              <a:t>PV insight</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44</a:t>
            </a:fld>
            <a:endParaRPr lang="en-US" sz="1347" dirty="0"/>
          </a:p>
        </p:txBody>
      </p:sp>
      <p:pic>
        <p:nvPicPr>
          <p:cNvPr id="7" name="Picture 6"/>
          <p:cNvPicPr>
            <a:picLocks noChangeAspect="1"/>
          </p:cNvPicPr>
          <p:nvPr/>
        </p:nvPicPr>
        <p:blipFill>
          <a:blip r:embed="rId2"/>
          <a:stretch>
            <a:fillRect/>
          </a:stretch>
        </p:blipFill>
        <p:spPr>
          <a:xfrm>
            <a:off x="172319" y="1201003"/>
            <a:ext cx="8771727" cy="5154557"/>
          </a:xfrm>
          <a:prstGeom prst="rect">
            <a:avLst/>
          </a:prstGeom>
        </p:spPr>
      </p:pic>
    </p:spTree>
    <p:extLst>
      <p:ext uri="{BB962C8B-B14F-4D97-AF65-F5344CB8AC3E}">
        <p14:creationId xmlns:p14="http://schemas.microsoft.com/office/powerpoint/2010/main" xmlns="" val="31909382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Renewable Energy Hub and Spokes </a:t>
            </a:r>
            <a:r>
              <a:rPr lang="en-US" sz="2700" b="1" dirty="0" err="1" smtClean="0"/>
              <a:t>Programme</a:t>
            </a:r>
            <a:r>
              <a:rPr lang="en-US" sz="2700" b="1" dirty="0" smtClean="0"/>
              <a:t> – </a:t>
            </a:r>
            <a:br>
              <a:rPr lang="en-US" sz="2700" b="1" dirty="0" smtClean="0"/>
            </a:br>
            <a:r>
              <a:rPr lang="en-US" sz="2700" b="1" dirty="0" err="1" smtClean="0"/>
              <a:t>Geosun</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45</a:t>
            </a:fld>
            <a:endParaRPr lang="en-US" sz="1347" dirty="0"/>
          </a:p>
        </p:txBody>
      </p:sp>
      <p:pic>
        <p:nvPicPr>
          <p:cNvPr id="5" name="Picture 4"/>
          <p:cNvPicPr>
            <a:picLocks noChangeAspect="1"/>
          </p:cNvPicPr>
          <p:nvPr/>
        </p:nvPicPr>
        <p:blipFill>
          <a:blip r:embed="rId2"/>
          <a:stretch>
            <a:fillRect/>
          </a:stretch>
        </p:blipFill>
        <p:spPr>
          <a:xfrm>
            <a:off x="1" y="1059241"/>
            <a:ext cx="9118538" cy="5296320"/>
          </a:xfrm>
          <a:prstGeom prst="rect">
            <a:avLst/>
          </a:prstGeom>
        </p:spPr>
      </p:pic>
    </p:spTree>
    <p:extLst>
      <p:ext uri="{BB962C8B-B14F-4D97-AF65-F5344CB8AC3E}">
        <p14:creationId xmlns:p14="http://schemas.microsoft.com/office/powerpoint/2010/main" xmlns="" val="4026694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0" y="255170"/>
            <a:ext cx="8766753"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600" b="1" dirty="0" smtClean="0">
                <a:solidFill>
                  <a:schemeClr val="bg1"/>
                </a:solidFill>
              </a:rPr>
              <a:t>Carbon Capture Storage and Use Programme </a:t>
            </a:r>
            <a:r>
              <a:rPr lang="en-ZA" sz="2600" b="1" dirty="0">
                <a:solidFill>
                  <a:schemeClr val="bg1"/>
                </a:solidFill>
              </a:rPr>
              <a:t>Implementation at a Glance</a:t>
            </a:r>
          </a:p>
        </p:txBody>
      </p:sp>
      <p:sp>
        <p:nvSpPr>
          <p:cNvPr id="13" name="Right Triangle 12">
            <a:extLst>
              <a:ext uri="{FF2B5EF4-FFF2-40B4-BE49-F238E27FC236}">
                <a16:creationId xmlns:a16="http://schemas.microsoft.com/office/drawing/2014/main" xmlns="" id="{6A663346-44A1-4521-83BE-A3F57933AB99}"/>
              </a:ext>
            </a:extLst>
          </p:cNvPr>
          <p:cNvSpPr/>
          <p:nvPr/>
        </p:nvSpPr>
        <p:spPr bwMode="auto">
          <a:xfrm rot="5400000">
            <a:off x="-1025291" y="1997672"/>
            <a:ext cx="5404852" cy="3354269"/>
          </a:xfrm>
          <a:prstGeom prst="rtTriangle">
            <a:avLst/>
          </a:prstGeom>
          <a:pattFill prst="pct90">
            <a:fgClr>
              <a:schemeClr val="accent2">
                <a:lumMod val="40000"/>
                <a:lumOff val="60000"/>
              </a:schemeClr>
            </a:fgClr>
            <a:bgClr>
              <a:schemeClr val="tx1"/>
            </a:bgClr>
          </a:pattFill>
          <a:ln w="9525" cap="flat" cmpd="sng" algn="ctr">
            <a:solidFill>
              <a:schemeClr val="tx1"/>
            </a:solidFill>
            <a:prstDash val="solid"/>
            <a:round/>
            <a:headEnd type="none" w="med" len="med"/>
            <a:tailEnd type="none" w="med" len="med"/>
          </a:ln>
          <a:effectLst/>
          <a:extLst/>
        </p:spPr>
        <p:txBody>
          <a:bodyPr/>
          <a:lstStyle/>
          <a:p>
            <a:pPr>
              <a:defRPr/>
            </a:pPr>
            <a:endParaRPr lang="en-GB" sz="1013">
              <a:ea typeface="ＭＳ Ｐゴシック" panose="020B0600070205080204" pitchFamily="34" charset="-128"/>
            </a:endParaRPr>
          </a:p>
        </p:txBody>
      </p:sp>
      <p:sp>
        <p:nvSpPr>
          <p:cNvPr id="14" name="Content Placeholder 2">
            <a:extLst>
              <a:ext uri="{FF2B5EF4-FFF2-40B4-BE49-F238E27FC236}">
                <a16:creationId xmlns:a16="http://schemas.microsoft.com/office/drawing/2014/main" xmlns="" id="{5F24B407-5533-4F2C-9B8D-C3EC5F26ABD7}"/>
              </a:ext>
            </a:extLst>
          </p:cNvPr>
          <p:cNvSpPr txBox="1">
            <a:spLocks/>
          </p:cNvSpPr>
          <p:nvPr/>
        </p:nvSpPr>
        <p:spPr>
          <a:xfrm>
            <a:off x="240302" y="1053549"/>
            <a:ext cx="8903698" cy="6170212"/>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GB" sz="1050" dirty="0"/>
              <a:t>	</a:t>
            </a:r>
            <a:r>
              <a:rPr lang="en-GB" sz="1400" b="1" dirty="0"/>
              <a:t>                                          </a:t>
            </a:r>
          </a:p>
          <a:p>
            <a:pPr marL="0" indent="0">
              <a:spcBef>
                <a:spcPts val="0"/>
              </a:spcBef>
              <a:buNone/>
              <a:defRPr/>
            </a:pPr>
            <a:r>
              <a:rPr lang="en-GB" sz="1400" b="1" dirty="0" smtClean="0"/>
              <a:t>  </a:t>
            </a:r>
            <a:r>
              <a:rPr lang="en-GB" sz="1400" b="1" dirty="0"/>
              <a:t>			 </a:t>
            </a:r>
            <a:r>
              <a:rPr lang="en-GB" sz="1400" dirty="0" smtClean="0"/>
              <a:t> </a:t>
            </a:r>
            <a:r>
              <a:rPr lang="en-GB" sz="1400" b="1" dirty="0" smtClean="0"/>
              <a:t>2020 </a:t>
            </a:r>
            <a:r>
              <a:rPr lang="en-GB" sz="1400" dirty="0" smtClean="0"/>
              <a:t> </a:t>
            </a:r>
            <a:r>
              <a:rPr lang="en-GB" sz="1400" dirty="0"/>
              <a:t>Coal CO2 to X Flagship Programme established </a:t>
            </a:r>
          </a:p>
          <a:p>
            <a:pPr marL="0" indent="0">
              <a:spcBef>
                <a:spcPts val="0"/>
              </a:spcBef>
              <a:buFont typeface="Arial" panose="020B0604020202020204" pitchFamily="34" charset="0"/>
              <a:buNone/>
              <a:defRPr/>
            </a:pPr>
            <a:r>
              <a:rPr lang="en-GB" sz="1400" i="1" dirty="0"/>
              <a:t>	</a:t>
            </a:r>
            <a:r>
              <a:rPr lang="en-GB" sz="1400" b="1" dirty="0"/>
              <a:t>    	                             </a:t>
            </a:r>
          </a:p>
          <a:p>
            <a:pPr marL="0" indent="0">
              <a:spcBef>
                <a:spcPts val="0"/>
              </a:spcBef>
              <a:buFont typeface="Arial" panose="020B0604020202020204" pitchFamily="34" charset="0"/>
              <a:buNone/>
              <a:defRPr/>
            </a:pPr>
            <a:r>
              <a:rPr lang="en-GB" sz="1400" dirty="0" smtClean="0"/>
              <a:t>                                                                    </a:t>
            </a:r>
            <a:endParaRPr lang="en-GB" sz="1400" i="1" dirty="0" smtClean="0"/>
          </a:p>
          <a:p>
            <a:pPr marL="0" indent="0">
              <a:spcBef>
                <a:spcPts val="0"/>
              </a:spcBef>
              <a:buNone/>
              <a:defRPr/>
            </a:pPr>
            <a:r>
              <a:rPr lang="en-GB" sz="1400" i="1" dirty="0" smtClean="0"/>
              <a:t>                                                     </a:t>
            </a:r>
            <a:r>
              <a:rPr lang="en-GB" sz="1400" b="1" dirty="0" smtClean="0"/>
              <a:t>2019 </a:t>
            </a:r>
            <a:r>
              <a:rPr lang="en-GB" sz="1400" dirty="0"/>
              <a:t> </a:t>
            </a:r>
            <a:r>
              <a:rPr lang="en-GB" sz="1400" dirty="0" smtClean="0"/>
              <a:t>DSI joins the National Coordination Committee for Air Pollution in Low-</a:t>
            </a:r>
          </a:p>
          <a:p>
            <a:pPr marL="0" indent="0">
              <a:spcBef>
                <a:spcPts val="0"/>
              </a:spcBef>
              <a:buNone/>
              <a:defRPr/>
            </a:pPr>
            <a:r>
              <a:rPr lang="en-GB" sz="1400" dirty="0"/>
              <a:t> </a:t>
            </a:r>
            <a:r>
              <a:rPr lang="en-GB" sz="1400" dirty="0" smtClean="0"/>
              <a:t>                                                               Income Settlements </a:t>
            </a:r>
          </a:p>
          <a:p>
            <a:pPr marL="0" indent="0">
              <a:spcBef>
                <a:spcPts val="0"/>
              </a:spcBef>
              <a:buNone/>
              <a:defRPr/>
            </a:pPr>
            <a:endParaRPr lang="en-GB" sz="1400" dirty="0" smtClean="0"/>
          </a:p>
          <a:p>
            <a:pPr marL="0" indent="0">
              <a:lnSpc>
                <a:spcPct val="150000"/>
              </a:lnSpc>
              <a:spcBef>
                <a:spcPts val="0"/>
              </a:spcBef>
              <a:buFont typeface="Arial" panose="020B0604020202020204" pitchFamily="34" charset="0"/>
              <a:buNone/>
              <a:defRPr/>
            </a:pPr>
            <a:r>
              <a:rPr lang="en-GB" sz="1400" dirty="0" smtClean="0"/>
              <a:t>                                              </a:t>
            </a:r>
            <a:r>
              <a:rPr lang="en-GB" sz="1400" b="1" dirty="0" smtClean="0"/>
              <a:t>2018</a:t>
            </a:r>
            <a:r>
              <a:rPr lang="en-GB" sz="1400" dirty="0" smtClean="0"/>
              <a:t>  Strategy for Addressing Air Pollution in Dense Low-Income Settlements</a:t>
            </a:r>
          </a:p>
          <a:p>
            <a:pPr marL="0" indent="0">
              <a:lnSpc>
                <a:spcPct val="150000"/>
              </a:lnSpc>
              <a:spcBef>
                <a:spcPts val="0"/>
              </a:spcBef>
              <a:buFont typeface="Arial" panose="020B0604020202020204" pitchFamily="34" charset="0"/>
              <a:buNone/>
              <a:defRPr/>
            </a:pPr>
            <a:r>
              <a:rPr lang="en-GB" sz="1400" dirty="0"/>
              <a:t> </a:t>
            </a:r>
            <a:r>
              <a:rPr lang="en-GB" sz="1400" dirty="0" smtClean="0"/>
              <a:t>                                                           approved by Cabinet            </a:t>
            </a:r>
          </a:p>
          <a:p>
            <a:pPr marL="0" indent="0">
              <a:lnSpc>
                <a:spcPct val="150000"/>
              </a:lnSpc>
              <a:spcBef>
                <a:spcPts val="0"/>
              </a:spcBef>
              <a:buFont typeface="Arial" panose="020B0604020202020204" pitchFamily="34" charset="0"/>
              <a:buNone/>
              <a:defRPr/>
            </a:pPr>
            <a:endParaRPr lang="en-GB" sz="1400" dirty="0"/>
          </a:p>
          <a:p>
            <a:pPr marL="0" indent="0">
              <a:spcBef>
                <a:spcPts val="0"/>
              </a:spcBef>
              <a:buFont typeface="Arial" panose="020B0604020202020204" pitchFamily="34" charset="0"/>
              <a:buNone/>
              <a:defRPr/>
            </a:pPr>
            <a:r>
              <a:rPr lang="en-GB" sz="1400" dirty="0"/>
              <a:t>			           </a:t>
            </a:r>
            <a:endParaRPr lang="en-GB" sz="1400" i="1" dirty="0"/>
          </a:p>
          <a:p>
            <a:pPr marL="0" indent="0">
              <a:spcBef>
                <a:spcPts val="0"/>
              </a:spcBef>
              <a:buNone/>
              <a:defRPr/>
            </a:pPr>
            <a:r>
              <a:rPr lang="en-GB" sz="1400" dirty="0"/>
              <a:t>                              </a:t>
            </a:r>
            <a:r>
              <a:rPr lang="en-GB" sz="1400" dirty="0" smtClean="0"/>
              <a:t> </a:t>
            </a:r>
            <a:r>
              <a:rPr lang="en-GB" sz="1400" b="1" dirty="0"/>
              <a:t>2015</a:t>
            </a:r>
            <a:r>
              <a:rPr lang="en-GB" sz="1400" dirty="0"/>
              <a:t>  </a:t>
            </a:r>
            <a:r>
              <a:rPr lang="en-GB" sz="1400" dirty="0" err="1" smtClean="0"/>
              <a:t>Coalgae</a:t>
            </a:r>
            <a:r>
              <a:rPr lang="en-GB" sz="1400" dirty="0" smtClean="0"/>
              <a:t> tested by Sasol and Eskom</a:t>
            </a:r>
            <a:endParaRPr lang="en-GB" sz="1400" dirty="0"/>
          </a:p>
          <a:p>
            <a:pPr marL="0" indent="0">
              <a:spcBef>
                <a:spcPts val="0"/>
              </a:spcBef>
              <a:buNone/>
              <a:defRPr/>
            </a:pPr>
            <a:r>
              <a:rPr lang="en-GB" sz="1400" dirty="0"/>
              <a:t>                                    </a:t>
            </a:r>
          </a:p>
          <a:p>
            <a:pPr marL="0" indent="0">
              <a:spcBef>
                <a:spcPts val="0"/>
              </a:spcBef>
              <a:buNone/>
              <a:defRPr/>
            </a:pPr>
            <a:r>
              <a:rPr lang="en-GB" sz="1400" dirty="0"/>
              <a:t>                 	               </a:t>
            </a:r>
            <a:r>
              <a:rPr lang="en-GB" sz="1400" dirty="0" smtClean="0"/>
              <a:t>                                       </a:t>
            </a:r>
          </a:p>
          <a:p>
            <a:pPr marL="0" indent="0">
              <a:lnSpc>
                <a:spcPct val="150000"/>
              </a:lnSpc>
              <a:spcBef>
                <a:spcPts val="0"/>
              </a:spcBef>
              <a:buNone/>
              <a:defRPr/>
            </a:pPr>
            <a:r>
              <a:rPr lang="en-GB" sz="1400" b="1" dirty="0" smtClean="0"/>
              <a:t>                             </a:t>
            </a:r>
            <a:endParaRPr lang="en-GB" sz="1400" dirty="0" smtClean="0"/>
          </a:p>
          <a:p>
            <a:pPr marL="0" indent="0">
              <a:lnSpc>
                <a:spcPct val="150000"/>
              </a:lnSpc>
              <a:spcBef>
                <a:spcPts val="0"/>
              </a:spcBef>
              <a:buNone/>
              <a:defRPr/>
            </a:pPr>
            <a:r>
              <a:rPr lang="en-GB" sz="1400" dirty="0" smtClean="0"/>
              <a:t>	  </a:t>
            </a:r>
            <a:r>
              <a:rPr lang="en-GB" sz="1400" b="1" dirty="0" smtClean="0"/>
              <a:t>2012   </a:t>
            </a:r>
            <a:r>
              <a:rPr lang="en-GB" sz="1400" dirty="0" err="1" smtClean="0"/>
              <a:t>Coalgae</a:t>
            </a:r>
            <a:r>
              <a:rPr lang="en-GB" sz="1400" dirty="0" smtClean="0"/>
              <a:t> testing facility established at Nelson Mandela University</a:t>
            </a:r>
          </a:p>
          <a:p>
            <a:pPr marL="0" indent="0">
              <a:lnSpc>
                <a:spcPct val="150000"/>
              </a:lnSpc>
              <a:spcBef>
                <a:spcPts val="0"/>
              </a:spcBef>
              <a:buNone/>
              <a:defRPr/>
            </a:pPr>
            <a:r>
              <a:rPr lang="en-GB" sz="1400" b="1" dirty="0" smtClean="0"/>
              <a:t>                 </a:t>
            </a:r>
            <a:r>
              <a:rPr lang="en-GB" sz="1400" dirty="0" smtClean="0"/>
              <a:t>            </a:t>
            </a:r>
          </a:p>
          <a:p>
            <a:pPr marL="0" indent="0">
              <a:lnSpc>
                <a:spcPct val="150000"/>
              </a:lnSpc>
              <a:spcBef>
                <a:spcPts val="0"/>
              </a:spcBef>
              <a:buNone/>
              <a:defRPr/>
            </a:pPr>
            <a:endParaRPr lang="en-GB" sz="1400" dirty="0" smtClean="0"/>
          </a:p>
          <a:p>
            <a:pPr marL="0" indent="0">
              <a:lnSpc>
                <a:spcPct val="150000"/>
              </a:lnSpc>
              <a:spcBef>
                <a:spcPts val="0"/>
              </a:spcBef>
              <a:buNone/>
              <a:defRPr/>
            </a:pPr>
            <a:r>
              <a:rPr lang="en-GB" sz="1400" b="1" dirty="0" smtClean="0"/>
              <a:t>         2008</a:t>
            </a:r>
            <a:r>
              <a:rPr lang="en-GB" sz="1400" dirty="0" smtClean="0"/>
              <a:t>   Biofuels Technology Demonstration Programme established to develop biofuels (non-food crops)  </a:t>
            </a:r>
          </a:p>
          <a:p>
            <a:pPr marL="0" indent="0">
              <a:lnSpc>
                <a:spcPct val="150000"/>
              </a:lnSpc>
              <a:spcBef>
                <a:spcPts val="0"/>
              </a:spcBef>
              <a:buNone/>
              <a:defRPr/>
            </a:pPr>
            <a:endParaRPr lang="en-GB" sz="1400" dirty="0"/>
          </a:p>
          <a:p>
            <a:pPr marL="0" indent="0">
              <a:lnSpc>
                <a:spcPct val="150000"/>
              </a:lnSpc>
              <a:spcBef>
                <a:spcPts val="0"/>
              </a:spcBef>
              <a:buNone/>
              <a:defRPr/>
            </a:pPr>
            <a:r>
              <a:rPr lang="en-GB" sz="1400" b="1" dirty="0"/>
              <a:t> </a:t>
            </a:r>
            <a:r>
              <a:rPr lang="en-GB" sz="1400" b="1" dirty="0" smtClean="0"/>
              <a:t>2007</a:t>
            </a:r>
            <a:r>
              <a:rPr lang="en-GB" sz="1400" dirty="0" smtClean="0"/>
              <a:t>  </a:t>
            </a:r>
            <a:r>
              <a:rPr lang="en-GB" sz="1400" dirty="0"/>
              <a:t>Government </a:t>
            </a:r>
            <a:r>
              <a:rPr lang="en-GB" sz="1400" dirty="0" smtClean="0"/>
              <a:t>approved the Biofuels Industrial Strategy</a:t>
            </a:r>
            <a:endParaRPr lang="en-GB" sz="1400" dirty="0"/>
          </a:p>
          <a:p>
            <a:pPr marL="0" indent="0">
              <a:lnSpc>
                <a:spcPct val="150000"/>
              </a:lnSpc>
              <a:spcBef>
                <a:spcPts val="0"/>
              </a:spcBef>
              <a:buFont typeface="Arial" panose="020B0604020202020204" pitchFamily="34" charset="0"/>
              <a:buNone/>
              <a:defRPr/>
            </a:pPr>
            <a:endParaRPr lang="en-GB" sz="1400" i="1" dirty="0"/>
          </a:p>
          <a:p>
            <a:pPr>
              <a:spcBef>
                <a:spcPts val="0"/>
              </a:spcBef>
              <a:defRPr/>
            </a:pPr>
            <a:endParaRPr lang="en-ZA" sz="1050" dirty="0"/>
          </a:p>
        </p:txBody>
      </p:sp>
      <p:pic>
        <p:nvPicPr>
          <p:cNvPr id="15" name="Picture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420383"/>
            <a:ext cx="1041866" cy="96467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91570" y="2297251"/>
            <a:ext cx="1074199" cy="1082547"/>
          </a:xfrm>
          <a:prstGeom prst="rect">
            <a:avLst/>
          </a:prstGeom>
        </p:spPr>
      </p:pic>
    </p:spTree>
    <p:extLst>
      <p:ext uri="{BB962C8B-B14F-4D97-AF65-F5344CB8AC3E}">
        <p14:creationId xmlns:p14="http://schemas.microsoft.com/office/powerpoint/2010/main" xmlns="" val="38469097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Advanced Biofuels </a:t>
            </a:r>
            <a:r>
              <a:rPr lang="en-US" sz="2700" b="1" dirty="0" err="1" smtClean="0"/>
              <a:t>Programme</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47</a:t>
            </a:fld>
            <a:endParaRPr lang="en-US" sz="1347" dirty="0"/>
          </a:p>
        </p:txBody>
      </p:sp>
      <p:sp>
        <p:nvSpPr>
          <p:cNvPr id="13" name="Rectangle 12"/>
          <p:cNvSpPr/>
          <p:nvPr/>
        </p:nvSpPr>
        <p:spPr>
          <a:xfrm>
            <a:off x="0" y="995865"/>
            <a:ext cx="8778435" cy="2000548"/>
          </a:xfrm>
          <a:prstGeom prst="rect">
            <a:avLst/>
          </a:prstGeom>
        </p:spPr>
        <p:txBody>
          <a:bodyPr wrap="square">
            <a:spAutoFit/>
          </a:bodyPr>
          <a:lstStyle/>
          <a:p>
            <a:pPr>
              <a:buFont typeface="Arial" pitchFamily="34" charset="0"/>
              <a:buChar char="•"/>
              <a:defRPr/>
            </a:pPr>
            <a:r>
              <a:rPr lang="en-ZA" sz="2800" kern="0" dirty="0" smtClean="0">
                <a:latin typeface="+mn-lt"/>
              </a:rPr>
              <a:t>Bio-fuels </a:t>
            </a:r>
            <a:r>
              <a:rPr lang="en-ZA" sz="2800" kern="0" dirty="0">
                <a:latin typeface="+mn-lt"/>
              </a:rPr>
              <a:t>Technology Demonstration Programme</a:t>
            </a:r>
          </a:p>
          <a:p>
            <a:pPr lvl="1">
              <a:buFont typeface="Arial" pitchFamily="34" charset="0"/>
              <a:buChar char="•"/>
              <a:defRPr/>
            </a:pPr>
            <a:r>
              <a:rPr lang="en-ZA" sz="2400" kern="0" dirty="0" smtClean="0">
                <a:latin typeface="+mn-lt"/>
              </a:rPr>
              <a:t> Funding support for development </a:t>
            </a:r>
            <a:r>
              <a:rPr lang="en-ZA" sz="2400" kern="0" dirty="0">
                <a:latin typeface="+mn-lt"/>
              </a:rPr>
              <a:t>and </a:t>
            </a:r>
            <a:r>
              <a:rPr lang="en-ZA" sz="2400" kern="0" dirty="0" smtClean="0">
                <a:latin typeface="+mn-lt"/>
              </a:rPr>
              <a:t>demonstration of late </a:t>
            </a:r>
            <a:r>
              <a:rPr lang="en-ZA" sz="2400" kern="0" dirty="0">
                <a:latin typeface="+mn-lt"/>
              </a:rPr>
              <a:t>generation </a:t>
            </a:r>
            <a:r>
              <a:rPr lang="en-ZA" sz="2400" kern="0" dirty="0" smtClean="0">
                <a:latin typeface="+mn-lt"/>
              </a:rPr>
              <a:t>bio-fuels (non food crops) </a:t>
            </a:r>
            <a:r>
              <a:rPr lang="en-ZA" sz="2400" kern="0" dirty="0" smtClean="0"/>
              <a:t>with an emphasis on coal fines</a:t>
            </a:r>
            <a:endParaRPr lang="en-ZA" sz="2400" kern="0" dirty="0" smtClean="0">
              <a:latin typeface="+mn-lt"/>
            </a:endParaRPr>
          </a:p>
          <a:p>
            <a:pPr lvl="1" indent="0">
              <a:defRPr/>
            </a:pPr>
            <a:endParaRPr lang="en-ZA" sz="2400" kern="0" dirty="0" smtClean="0">
              <a:latin typeface="+mn-lt"/>
            </a:endParaRPr>
          </a:p>
        </p:txBody>
      </p:sp>
      <p:graphicFrame>
        <p:nvGraphicFramePr>
          <p:cNvPr id="14" name="Table 13"/>
          <p:cNvGraphicFramePr>
            <a:graphicFrameLocks noGrp="1"/>
          </p:cNvGraphicFramePr>
          <p:nvPr>
            <p:extLst>
              <p:ext uri="{D42A27DB-BD31-4B8C-83A1-F6EECF244321}">
                <p14:modId xmlns:p14="http://schemas.microsoft.com/office/powerpoint/2010/main" xmlns="" val="12445715"/>
              </p:ext>
            </p:extLst>
          </p:nvPr>
        </p:nvGraphicFramePr>
        <p:xfrm>
          <a:off x="125046" y="2859621"/>
          <a:ext cx="8866267" cy="3896022"/>
        </p:xfrm>
        <a:graphic>
          <a:graphicData uri="http://schemas.openxmlformats.org/drawingml/2006/table">
            <a:tbl>
              <a:tblPr firstRow="1" bandRow="1">
                <a:tableStyleId>{5C22544A-7EE6-4342-B048-85BDC9FD1C3A}</a:tableStyleId>
              </a:tblPr>
              <a:tblGrid>
                <a:gridCol w="2593969">
                  <a:extLst>
                    <a:ext uri="{9D8B030D-6E8A-4147-A177-3AD203B41FA5}">
                      <a16:colId xmlns:a16="http://schemas.microsoft.com/office/drawing/2014/main" xmlns="" val="2401021064"/>
                    </a:ext>
                  </a:extLst>
                </a:gridCol>
                <a:gridCol w="6272298">
                  <a:extLst>
                    <a:ext uri="{9D8B030D-6E8A-4147-A177-3AD203B41FA5}">
                      <a16:colId xmlns:a16="http://schemas.microsoft.com/office/drawing/2014/main" xmlns="" val="2578138736"/>
                    </a:ext>
                  </a:extLst>
                </a:gridCol>
              </a:tblGrid>
              <a:tr h="446893">
                <a:tc>
                  <a:txBody>
                    <a:bodyPr/>
                    <a:lstStyle/>
                    <a:p>
                      <a:r>
                        <a:rPr lang="en-ZA" dirty="0" smtClean="0"/>
                        <a:t>Focal Area</a:t>
                      </a:r>
                      <a:endParaRPr lang="en-ZA" dirty="0"/>
                    </a:p>
                  </a:txBody>
                  <a:tcPr/>
                </a:tc>
                <a:tc>
                  <a:txBody>
                    <a:bodyPr/>
                    <a:lstStyle/>
                    <a:p>
                      <a:r>
                        <a:rPr lang="en-ZA" dirty="0" smtClean="0"/>
                        <a:t>Objective</a:t>
                      </a:r>
                      <a:endParaRPr lang="en-ZA" dirty="0"/>
                    </a:p>
                  </a:txBody>
                  <a:tcPr/>
                </a:tc>
                <a:extLst>
                  <a:ext uri="{0D108BD9-81ED-4DB2-BD59-A6C34878D82A}">
                    <a16:rowId xmlns:a16="http://schemas.microsoft.com/office/drawing/2014/main" xmlns="" val="4256163652"/>
                  </a:ext>
                </a:extLst>
              </a:tr>
              <a:tr h="1381421">
                <a:tc>
                  <a:txBody>
                    <a:bodyPr/>
                    <a:lstStyle/>
                    <a:p>
                      <a:r>
                        <a:rPr lang="en-ZA" sz="2400" kern="0" dirty="0" smtClean="0">
                          <a:latin typeface="+mn-lt"/>
                        </a:rPr>
                        <a:t>Coalgae</a:t>
                      </a:r>
                      <a:endParaRPr lang="en-ZA" sz="24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400" b="1" kern="0" dirty="0" smtClean="0">
                          <a:latin typeface="+mn-lt"/>
                        </a:rPr>
                        <a:t>Eliminate blending infrastructure </a:t>
                      </a:r>
                      <a:r>
                        <a:rPr lang="en-ZA" sz="2400" kern="0" dirty="0" smtClean="0">
                          <a:latin typeface="+mn-lt"/>
                        </a:rPr>
                        <a:t>- combining of coal discards with algae to form bio-blended fuel sources (currently @ 15% algae).</a:t>
                      </a:r>
                    </a:p>
                  </a:txBody>
                  <a:tcPr/>
                </a:tc>
                <a:extLst>
                  <a:ext uri="{0D108BD9-81ED-4DB2-BD59-A6C34878D82A}">
                    <a16:rowId xmlns:a16="http://schemas.microsoft.com/office/drawing/2014/main" xmlns="" val="1022775674"/>
                  </a:ext>
                </a:extLst>
              </a:tr>
              <a:tr h="1244748">
                <a:tc>
                  <a:txBody>
                    <a:bodyPr/>
                    <a:lstStyle/>
                    <a:p>
                      <a:r>
                        <a:rPr lang="en-ZA" sz="2400" kern="0" dirty="0" smtClean="0">
                          <a:latin typeface="+mn-lt"/>
                        </a:rPr>
                        <a:t>Bio-crude oil </a:t>
                      </a:r>
                      <a:endParaRPr lang="en-ZA" sz="24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400" b="1" kern="0" dirty="0" smtClean="0">
                          <a:latin typeface="+mn-lt"/>
                        </a:rPr>
                        <a:t>Produce</a:t>
                      </a:r>
                      <a:r>
                        <a:rPr lang="en-ZA" sz="2400" b="1" kern="0" baseline="0" dirty="0" smtClean="0">
                          <a:latin typeface="+mn-lt"/>
                        </a:rPr>
                        <a:t> crude oil from renewable sources </a:t>
                      </a:r>
                      <a:r>
                        <a:rPr lang="en-ZA" sz="2400" kern="0" baseline="0" dirty="0" smtClean="0">
                          <a:latin typeface="+mn-lt"/>
                        </a:rPr>
                        <a:t>- </a:t>
                      </a:r>
                      <a:r>
                        <a:rPr lang="en-ZA" sz="2400" kern="0" dirty="0" smtClean="0">
                          <a:latin typeface="+mn-lt"/>
                        </a:rPr>
                        <a:t>through pyrolysis producing bio-crude oil from algae at laboratory scale.</a:t>
                      </a:r>
                    </a:p>
                  </a:txBody>
                  <a:tcPr/>
                </a:tc>
                <a:extLst>
                  <a:ext uri="{0D108BD9-81ED-4DB2-BD59-A6C34878D82A}">
                    <a16:rowId xmlns:a16="http://schemas.microsoft.com/office/drawing/2014/main" xmlns="" val="449075550"/>
                  </a:ext>
                </a:extLst>
              </a:tr>
              <a:tr h="77704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400" kern="0" dirty="0" smtClean="0">
                          <a:latin typeface="+mn-lt"/>
                        </a:rPr>
                        <a:t>Coalgae gasification </a:t>
                      </a:r>
                    </a:p>
                  </a:txBody>
                  <a:tcPr/>
                </a:tc>
                <a:tc>
                  <a:txBody>
                    <a:bodyPr/>
                    <a:lstStyle/>
                    <a:p>
                      <a:r>
                        <a:rPr lang="en-ZA" sz="2400" b="1" baseline="0" dirty="0" smtClean="0"/>
                        <a:t>Leveraging </a:t>
                      </a:r>
                      <a:r>
                        <a:rPr lang="en-ZA" sz="2400" b="1" dirty="0" smtClean="0"/>
                        <a:t>existing refineries  </a:t>
                      </a:r>
                      <a:r>
                        <a:rPr lang="en-ZA" sz="2400" dirty="0" smtClean="0"/>
                        <a:t>– use of cleaner coal in the existing coal/gas to liquid process</a:t>
                      </a:r>
                      <a:endParaRPr lang="en-ZA" sz="2400" dirty="0"/>
                    </a:p>
                  </a:txBody>
                  <a:tcPr/>
                </a:tc>
                <a:extLst>
                  <a:ext uri="{0D108BD9-81ED-4DB2-BD59-A6C34878D82A}">
                    <a16:rowId xmlns:a16="http://schemas.microsoft.com/office/drawing/2014/main" xmlns="" val="613927558"/>
                  </a:ext>
                </a:extLst>
              </a:tr>
            </a:tbl>
          </a:graphicData>
        </a:graphic>
      </p:graphicFrame>
    </p:spTree>
    <p:extLst>
      <p:ext uri="{BB962C8B-B14F-4D97-AF65-F5344CB8AC3E}">
        <p14:creationId xmlns:p14="http://schemas.microsoft.com/office/powerpoint/2010/main" xmlns="" val="7532573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err="1" smtClean="0"/>
              <a:t>Coalgae</a:t>
            </a:r>
            <a:r>
              <a:rPr lang="en-US" sz="2700" b="1" dirty="0" smtClean="0"/>
              <a:t> Facility Established</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48</a:t>
            </a:fld>
            <a:endParaRPr lang="en-US" sz="1347" dirty="0"/>
          </a:p>
        </p:txBody>
      </p:sp>
      <p:sp>
        <p:nvSpPr>
          <p:cNvPr id="8" name="TextBox 7"/>
          <p:cNvSpPr txBox="1"/>
          <p:nvPr/>
        </p:nvSpPr>
        <p:spPr>
          <a:xfrm>
            <a:off x="888178" y="6350442"/>
            <a:ext cx="3688328" cy="298871"/>
          </a:xfrm>
          <a:prstGeom prst="rect">
            <a:avLst/>
          </a:prstGeom>
          <a:noFill/>
        </p:spPr>
        <p:txBody>
          <a:bodyPr wrap="none" rtlCol="0">
            <a:spAutoFit/>
          </a:bodyPr>
          <a:lstStyle/>
          <a:p>
            <a:r>
              <a:rPr lang="en-US" sz="1347" dirty="0"/>
              <a:t>Department of Environmental Affairs and Forestry</a:t>
            </a:r>
          </a:p>
        </p:txBody>
      </p:sp>
      <p:sp>
        <p:nvSpPr>
          <p:cNvPr id="7" name="Text Placeholder 4"/>
          <p:cNvSpPr txBox="1">
            <a:spLocks/>
          </p:cNvSpPr>
          <p:nvPr/>
        </p:nvSpPr>
        <p:spPr>
          <a:xfrm>
            <a:off x="288029" y="5156543"/>
            <a:ext cx="3652194" cy="690594"/>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en-ZA" smtClean="0"/>
              <a:t>Photo bioreactors – growing micro algae</a:t>
            </a:r>
            <a:endParaRPr lang="en-ZA" dirty="0"/>
          </a:p>
        </p:txBody>
      </p:sp>
      <p:sp>
        <p:nvSpPr>
          <p:cNvPr id="10" name="Text Placeholder 6"/>
          <p:cNvSpPr txBox="1">
            <a:spLocks/>
          </p:cNvSpPr>
          <p:nvPr/>
        </p:nvSpPr>
        <p:spPr>
          <a:xfrm>
            <a:off x="4328834" y="5164291"/>
            <a:ext cx="4127461" cy="714755"/>
          </a:xfrm>
          <a:prstGeom prst="rect">
            <a:avLst/>
          </a:prstGeom>
        </p:spPr>
        <p:txBody>
          <a:bodyPr>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r>
              <a:rPr lang="en-ZA" smtClean="0"/>
              <a:t>Coalgae product – mix of coal fines with algae</a:t>
            </a:r>
            <a:endParaRPr lang="en-ZA" dirty="0"/>
          </a:p>
        </p:txBody>
      </p:sp>
      <p:pic>
        <p:nvPicPr>
          <p:cNvPr id="11" name="Picture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8032" y="1297148"/>
            <a:ext cx="3792191" cy="382166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328833" y="1297147"/>
            <a:ext cx="4127461" cy="3821661"/>
          </a:xfrm>
          <a:prstGeom prst="rect">
            <a:avLst/>
          </a:prstGeom>
        </p:spPr>
      </p:pic>
    </p:spTree>
    <p:extLst>
      <p:ext uri="{BB962C8B-B14F-4D97-AF65-F5344CB8AC3E}">
        <p14:creationId xmlns:p14="http://schemas.microsoft.com/office/powerpoint/2010/main" xmlns="" val="4136403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Reduction in Carbon Emissions</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49</a:t>
            </a:fld>
            <a:endParaRPr lang="en-US" sz="1347" dirty="0"/>
          </a:p>
        </p:txBody>
      </p:sp>
      <p:pic>
        <p:nvPicPr>
          <p:cNvPr id="7" name="Picture 6"/>
          <p:cNvPicPr/>
          <p:nvPr/>
        </p:nvPicPr>
        <p:blipFill>
          <a:blip r:embed="rId2">
            <a:extLst>
              <a:ext uri="{28A0092B-C50C-407E-A947-70E740481C1C}">
                <a14:useLocalDpi xmlns:a14="http://schemas.microsoft.com/office/drawing/2010/main" xmlns="" val="0"/>
              </a:ext>
            </a:extLst>
          </a:blip>
          <a:srcRect/>
          <a:stretch>
            <a:fillRect/>
          </a:stretch>
        </p:blipFill>
        <p:spPr bwMode="auto">
          <a:xfrm>
            <a:off x="64135" y="1043587"/>
            <a:ext cx="8988089" cy="5796951"/>
          </a:xfrm>
          <a:prstGeom prst="rect">
            <a:avLst/>
          </a:prstGeom>
          <a:noFill/>
          <a:ln>
            <a:noFill/>
          </a:ln>
        </p:spPr>
      </p:pic>
    </p:spTree>
    <p:extLst>
      <p:ext uri="{BB962C8B-B14F-4D97-AF65-F5344CB8AC3E}">
        <p14:creationId xmlns:p14="http://schemas.microsoft.com/office/powerpoint/2010/main" xmlns="" val="1273411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03" y="1012453"/>
            <a:ext cx="8888320" cy="4978271"/>
          </a:xfrm>
          <a:prstGeom prst="rect">
            <a:avLst/>
          </a:prstGeom>
        </p:spPr>
      </p:pic>
      <p:sp>
        <p:nvSpPr>
          <p:cNvPr id="5" name="TextBox 4"/>
          <p:cNvSpPr txBox="1"/>
          <p:nvPr/>
        </p:nvSpPr>
        <p:spPr>
          <a:xfrm>
            <a:off x="1656190" y="5987018"/>
            <a:ext cx="4620176"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Source: General </a:t>
            </a:r>
            <a:r>
              <a:rPr kumimoji="0" lang="en-US" b="0" i="0" u="none" strike="noStrike" kern="0" cap="none" spc="0" normalizeH="0" baseline="0" noProof="0" dirty="0">
                <a:ln>
                  <a:noFill/>
                </a:ln>
                <a:solidFill>
                  <a:prstClr val="black"/>
                </a:solidFill>
                <a:effectLst/>
                <a:uLnTx/>
                <a:uFillTx/>
              </a:rPr>
              <a:t>Household Survey, 2018 Statistics South Africa</a:t>
            </a:r>
          </a:p>
        </p:txBody>
      </p:sp>
      <p:sp>
        <p:nvSpPr>
          <p:cNvPr id="6" name="Title 1"/>
          <p:cNvSpPr txBox="1">
            <a:spLocks/>
          </p:cNvSpPr>
          <p:nvPr/>
        </p:nvSpPr>
        <p:spPr>
          <a:xfrm>
            <a:off x="72390" y="136486"/>
            <a:ext cx="8988089" cy="640352"/>
          </a:xfrm>
          <a:prstGeom prst="rect">
            <a:avLst/>
          </a:prstGeom>
        </p:spPr>
        <p:txBody>
          <a:bodyPr/>
          <a:lstStyle>
            <a:lvl1pPr algn="l" defTabSz="457200" rtl="0" eaLnBrk="1" latinLnBrk="0" hangingPunct="1">
              <a:spcBef>
                <a:spcPct val="0"/>
              </a:spcBef>
              <a:buNone/>
              <a:defRPr sz="1800" b="1" kern="1200">
                <a:solidFill>
                  <a:srgbClr val="F36403"/>
                </a:solidFill>
                <a:latin typeface="Arial"/>
                <a:ea typeface="+mj-ea"/>
                <a:cs typeface="Arial"/>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j-ea"/>
                <a:cs typeface="Arial"/>
              </a:rPr>
              <a:t>Energy </a:t>
            </a:r>
            <a:r>
              <a:rPr lang="en-US" sz="2700" dirty="0">
                <a:solidFill>
                  <a:prstClr val="white"/>
                </a:solidFill>
              </a:rPr>
              <a:t>Equity</a:t>
            </a:r>
            <a:r>
              <a:rPr kumimoji="0" lang="en-US" sz="2700" b="1" i="0" u="none" strike="noStrike" kern="1200" cap="none" spc="0" normalizeH="0" baseline="0" noProof="0" dirty="0">
                <a:ln>
                  <a:noFill/>
                </a:ln>
                <a:solidFill>
                  <a:prstClr val="white"/>
                </a:solidFill>
                <a:effectLst/>
                <a:uLnTx/>
                <a:uFillTx/>
                <a:latin typeface="Arial"/>
                <a:ea typeface="+mj-ea"/>
                <a:cs typeface="Arial"/>
              </a:rPr>
              <a:t> - Informal Dwellings</a:t>
            </a:r>
          </a:p>
        </p:txBody>
      </p:sp>
    </p:spTree>
    <p:extLst>
      <p:ext uri="{BB962C8B-B14F-4D97-AF65-F5344CB8AC3E}">
        <p14:creationId xmlns:p14="http://schemas.microsoft.com/office/powerpoint/2010/main" xmlns="" val="1894190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 y="88938"/>
            <a:ext cx="9120717" cy="970303"/>
          </a:xfrm>
        </p:spPr>
        <p:txBody>
          <a:bodyPr>
            <a:noAutofit/>
          </a:bodyPr>
          <a:lstStyle/>
          <a:p>
            <a:r>
              <a:rPr lang="en-US" sz="2700" b="1" dirty="0" smtClean="0"/>
              <a:t>Compliance Limits for Local Pollutants</a:t>
            </a:r>
            <a:endParaRPr lang="en-US" sz="2700" b="1" dirty="0"/>
          </a:p>
        </p:txBody>
      </p:sp>
      <p:sp>
        <p:nvSpPr>
          <p:cNvPr id="3" name="Subtitle 2"/>
          <p:cNvSpPr>
            <a:spLocks noGrp="1"/>
          </p:cNvSpPr>
          <p:nvPr>
            <p:ph idx="1"/>
          </p:nvPr>
        </p:nvSpPr>
        <p:spPr>
          <a:xfrm>
            <a:off x="288029" y="1059241"/>
            <a:ext cx="8540307" cy="5660514"/>
          </a:xfrm>
        </p:spPr>
        <p:txBody>
          <a:bodyPr>
            <a:normAutofit/>
          </a:bodyPr>
          <a:lstStyle/>
          <a:p>
            <a:pPr marL="454917" lvl="1" indent="0">
              <a:lnSpc>
                <a:spcPct val="150000"/>
              </a:lnSpc>
              <a:spcBef>
                <a:spcPts val="0"/>
              </a:spcBef>
              <a:buNone/>
            </a:pPr>
            <a:endParaRPr lang="en-US" sz="2095" dirty="0">
              <a:solidFill>
                <a:schemeClr val="tx1"/>
              </a:solidFill>
            </a:endParaRPr>
          </a:p>
          <a:p>
            <a:pPr marL="454917" lvl="1" indent="0">
              <a:lnSpc>
                <a:spcPct val="150000"/>
              </a:lnSpc>
              <a:spcBef>
                <a:spcPts val="0"/>
              </a:spcBef>
              <a:buNone/>
            </a:pPr>
            <a:endParaRPr lang="en-US" sz="1596" dirty="0">
              <a:solidFill>
                <a:schemeClr val="tx1"/>
              </a:solidFill>
            </a:endParaRPr>
          </a:p>
          <a:p>
            <a:pPr lvl="1">
              <a:lnSpc>
                <a:spcPct val="150000"/>
              </a:lnSpc>
              <a:spcBef>
                <a:spcPts val="0"/>
              </a:spcBef>
            </a:pPr>
            <a:endParaRPr lang="en-US" sz="2394" dirty="0">
              <a:solidFill>
                <a:schemeClr val="tx1"/>
              </a:solidFill>
            </a:endParaRPr>
          </a:p>
          <a:p>
            <a:pPr>
              <a:lnSpc>
                <a:spcPct val="150000"/>
              </a:lnSpc>
              <a:spcBef>
                <a:spcPts val="0"/>
              </a:spcBef>
            </a:pPr>
            <a:endParaRPr lang="en-US" sz="2095"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07831" y="6355561"/>
            <a:ext cx="2736215" cy="36419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z="1347"/>
              <a:pPr algn="r"/>
              <a:t>50</a:t>
            </a:fld>
            <a:endParaRPr lang="en-US" sz="1347" dirty="0"/>
          </a:p>
        </p:txBody>
      </p:sp>
      <p:pic>
        <p:nvPicPr>
          <p:cNvPr id="7" name="Picture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10883"/>
            <a:ext cx="9118539" cy="5865962"/>
          </a:xfrm>
          <a:prstGeom prst="rect">
            <a:avLst/>
          </a:prstGeom>
          <a:noFill/>
          <a:ln>
            <a:noFill/>
          </a:ln>
        </p:spPr>
      </p:pic>
    </p:spTree>
    <p:extLst>
      <p:ext uri="{BB962C8B-B14F-4D97-AF65-F5344CB8AC3E}">
        <p14:creationId xmlns:p14="http://schemas.microsoft.com/office/powerpoint/2010/main" xmlns="" val="1744473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240302" y="325343"/>
            <a:ext cx="8526451"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a:solidFill>
                  <a:schemeClr val="bg1"/>
                </a:solidFill>
              </a:rPr>
              <a:t>Coal CO2-X Flagship </a:t>
            </a:r>
            <a:r>
              <a:rPr lang="en-ZA" sz="2700" b="1" dirty="0" smtClean="0">
                <a:solidFill>
                  <a:schemeClr val="bg1"/>
                </a:solidFill>
              </a:rPr>
              <a:t>Programme</a:t>
            </a:r>
            <a:endParaRPr lang="en-ZA" sz="2700" b="1" dirty="0">
              <a:solidFill>
                <a:schemeClr val="bg1"/>
              </a:solidFill>
            </a:endParaRPr>
          </a:p>
        </p:txBody>
      </p:sp>
      <p:pic>
        <p:nvPicPr>
          <p:cNvPr id="3"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033" y="1125554"/>
            <a:ext cx="8559720" cy="5572664"/>
          </a:xfrm>
          <a:prstGeom prst="rect">
            <a:avLst/>
          </a:prstGeom>
          <a:noFill/>
          <a:ln>
            <a:noFill/>
          </a:ln>
        </p:spPr>
      </p:pic>
      <p:sp>
        <p:nvSpPr>
          <p:cNvPr id="2" name="Rectangle 1"/>
          <p:cNvSpPr/>
          <p:nvPr/>
        </p:nvSpPr>
        <p:spPr>
          <a:xfrm>
            <a:off x="1050878" y="3193576"/>
            <a:ext cx="941695" cy="40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045700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240302" y="325343"/>
            <a:ext cx="8526451"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a:solidFill>
                  <a:schemeClr val="bg1"/>
                </a:solidFill>
              </a:rPr>
              <a:t>Coal CO2-X Flagship </a:t>
            </a:r>
            <a:r>
              <a:rPr lang="en-ZA" sz="2700" b="1" dirty="0" smtClean="0">
                <a:solidFill>
                  <a:schemeClr val="bg1"/>
                </a:solidFill>
              </a:rPr>
              <a:t>Programme</a:t>
            </a:r>
            <a:endParaRPr lang="en-ZA" sz="270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985652"/>
            <a:ext cx="9144000" cy="5676405"/>
          </a:xfrm>
          <a:prstGeom prst="rect">
            <a:avLst/>
          </a:prstGeom>
        </p:spPr>
      </p:pic>
    </p:spTree>
    <p:extLst>
      <p:ext uri="{BB962C8B-B14F-4D97-AF65-F5344CB8AC3E}">
        <p14:creationId xmlns:p14="http://schemas.microsoft.com/office/powerpoint/2010/main" xmlns="" val="2338267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A8385772-60B7-4D08-92A6-61FC10EDAB77}"/>
              </a:ext>
            </a:extLst>
          </p:cNvPr>
          <p:cNvSpPr>
            <a:spLocks noGrp="1"/>
          </p:cNvSpPr>
          <p:nvPr>
            <p:ph type="ftr" sz="quarter" idx="11"/>
          </p:nvPr>
        </p:nvSpPr>
        <p:spPr>
          <a:xfrm>
            <a:off x="2218711" y="5615782"/>
            <a:ext cx="4706579" cy="273844"/>
          </a:xfrm>
        </p:spPr>
        <p:txBody>
          <a:bodyPr/>
          <a:lstStyle/>
          <a:p>
            <a:r>
              <a:rPr lang="en-GB"/>
              <a:t>HEI_Pres_DST-CoalCO2-X-Proposal-for-High-End-Infrastructure-Funding_191030_Rev1_GH</a:t>
            </a:r>
            <a:endParaRPr lang="en-ZA" dirty="0"/>
          </a:p>
        </p:txBody>
      </p:sp>
      <p:sp>
        <p:nvSpPr>
          <p:cNvPr id="5" name="Slide Number Placeholder 4">
            <a:extLst>
              <a:ext uri="{FF2B5EF4-FFF2-40B4-BE49-F238E27FC236}">
                <a16:creationId xmlns:a16="http://schemas.microsoft.com/office/drawing/2014/main" xmlns="" id="{F0E137AE-8F8E-489E-AA08-B33F1F5DE961}"/>
              </a:ext>
            </a:extLst>
          </p:cNvPr>
          <p:cNvSpPr>
            <a:spLocks noGrp="1"/>
          </p:cNvSpPr>
          <p:nvPr>
            <p:ph type="sldNum" sz="quarter" idx="12"/>
          </p:nvPr>
        </p:nvSpPr>
        <p:spPr/>
        <p:txBody>
          <a:bodyPr/>
          <a:lstStyle/>
          <a:p>
            <a:fld id="{41B70E81-5318-4948-9380-F435B9E9C222}" type="slidenum">
              <a:rPr lang="en-ZA" smtClean="0"/>
              <a:pPr/>
              <a:t>53</a:t>
            </a:fld>
            <a:endParaRPr lang="en-ZA" dirty="0"/>
          </a:p>
        </p:txBody>
      </p:sp>
      <p:sp>
        <p:nvSpPr>
          <p:cNvPr id="6" name="Title 1">
            <a:extLst>
              <a:ext uri="{FF2B5EF4-FFF2-40B4-BE49-F238E27FC236}">
                <a16:creationId xmlns:a16="http://schemas.microsoft.com/office/drawing/2014/main" xmlns="" id="{590976F9-56E9-4899-8FD8-197524B383FE}"/>
              </a:ext>
            </a:extLst>
          </p:cNvPr>
          <p:cNvSpPr txBox="1">
            <a:spLocks/>
          </p:cNvSpPr>
          <p:nvPr/>
        </p:nvSpPr>
        <p:spPr>
          <a:xfrm>
            <a:off x="49751" y="298951"/>
            <a:ext cx="8915400" cy="481640"/>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700" b="1" dirty="0"/>
              <a:t>CoalCO2-X: System Level Integration</a:t>
            </a:r>
          </a:p>
        </p:txBody>
      </p:sp>
      <p:sp>
        <p:nvSpPr>
          <p:cNvPr id="37" name="TextBox 36">
            <a:extLst>
              <a:ext uri="{FF2B5EF4-FFF2-40B4-BE49-F238E27FC236}">
                <a16:creationId xmlns:a16="http://schemas.microsoft.com/office/drawing/2014/main" xmlns="" id="{522CCBCB-3BD9-496A-AEDD-D3AACE97B6B7}"/>
              </a:ext>
            </a:extLst>
          </p:cNvPr>
          <p:cNvSpPr txBox="1"/>
          <p:nvPr/>
        </p:nvSpPr>
        <p:spPr>
          <a:xfrm>
            <a:off x="3338923" y="1390770"/>
            <a:ext cx="1951175" cy="248209"/>
          </a:xfrm>
          <a:prstGeom prst="rect">
            <a:avLst/>
          </a:prstGeom>
          <a:noFill/>
        </p:spPr>
        <p:txBody>
          <a:bodyPr wrap="none" rtlCol="0">
            <a:spAutoFit/>
          </a:bodyPr>
          <a:lstStyle/>
          <a:p>
            <a:r>
              <a:rPr lang="en-ZA" sz="1013" b="1" dirty="0"/>
              <a:t>Deliverables for R80M @ 3 Years</a:t>
            </a:r>
          </a:p>
        </p:txBody>
      </p:sp>
      <p:pic>
        <p:nvPicPr>
          <p:cNvPr id="56" name="Picture 6" descr="Image result for fraunhofer igb logo">
            <a:extLst>
              <a:ext uri="{FF2B5EF4-FFF2-40B4-BE49-F238E27FC236}">
                <a16:creationId xmlns:a16="http://schemas.microsoft.com/office/drawing/2014/main" xmlns="" id="{820C993B-E184-41F8-B6B4-B78FA078CB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86681" y="3029868"/>
            <a:ext cx="730977" cy="20711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8" name="Straight Connector 57">
            <a:extLst>
              <a:ext uri="{FF2B5EF4-FFF2-40B4-BE49-F238E27FC236}">
                <a16:creationId xmlns:a16="http://schemas.microsoft.com/office/drawing/2014/main" xmlns="" id="{485FBA28-74F8-48F8-819C-FED6BC9D61AC}"/>
              </a:ext>
            </a:extLst>
          </p:cNvPr>
          <p:cNvCxnSpPr>
            <a:cxnSpLocks/>
          </p:cNvCxnSpPr>
          <p:nvPr/>
        </p:nvCxnSpPr>
        <p:spPr>
          <a:xfrm>
            <a:off x="6562821" y="1816740"/>
            <a:ext cx="0" cy="2758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56CF7666-D508-4267-A402-ABE313FB5E2A}"/>
              </a:ext>
            </a:extLst>
          </p:cNvPr>
          <p:cNvCxnSpPr>
            <a:cxnSpLocks/>
          </p:cNvCxnSpPr>
          <p:nvPr/>
        </p:nvCxnSpPr>
        <p:spPr>
          <a:xfrm>
            <a:off x="4266584" y="1816740"/>
            <a:ext cx="0" cy="2758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AEC786A-D136-467E-9057-350772B5E7BF}"/>
              </a:ext>
            </a:extLst>
          </p:cNvPr>
          <p:cNvCxnSpPr>
            <a:cxnSpLocks/>
          </p:cNvCxnSpPr>
          <p:nvPr/>
        </p:nvCxnSpPr>
        <p:spPr>
          <a:xfrm>
            <a:off x="2372157" y="1816740"/>
            <a:ext cx="0" cy="2758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2" name="Straight Arrow Connector 2051">
            <a:extLst>
              <a:ext uri="{FF2B5EF4-FFF2-40B4-BE49-F238E27FC236}">
                <a16:creationId xmlns:a16="http://schemas.microsoft.com/office/drawing/2014/main" xmlns="" id="{53CDA24B-DC1D-4FBE-AA00-9AC439C42FB9}"/>
              </a:ext>
            </a:extLst>
          </p:cNvPr>
          <p:cNvCxnSpPr>
            <a:cxnSpLocks/>
          </p:cNvCxnSpPr>
          <p:nvPr/>
        </p:nvCxnSpPr>
        <p:spPr>
          <a:xfrm>
            <a:off x="4070335" y="2502196"/>
            <a:ext cx="24924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xmlns="" id="{A7F81734-51F5-4BAD-BD96-097F51EF85B0}"/>
              </a:ext>
            </a:extLst>
          </p:cNvPr>
          <p:cNvPicPr>
            <a:picLocks noChangeAspect="1"/>
          </p:cNvPicPr>
          <p:nvPr/>
        </p:nvPicPr>
        <p:blipFill>
          <a:blip r:embed="rId3"/>
          <a:stretch>
            <a:fillRect/>
          </a:stretch>
        </p:blipFill>
        <p:spPr>
          <a:xfrm>
            <a:off x="2838286" y="2328119"/>
            <a:ext cx="880454" cy="395965"/>
          </a:xfrm>
          <a:prstGeom prst="rect">
            <a:avLst/>
          </a:prstGeom>
        </p:spPr>
      </p:pic>
      <p:grpSp>
        <p:nvGrpSpPr>
          <p:cNvPr id="3" name="Group 2"/>
          <p:cNvGrpSpPr/>
          <p:nvPr/>
        </p:nvGrpSpPr>
        <p:grpSpPr>
          <a:xfrm>
            <a:off x="273183" y="1544595"/>
            <a:ext cx="8464050" cy="3987088"/>
            <a:chOff x="423621" y="944022"/>
            <a:chExt cx="11285400" cy="5316116"/>
          </a:xfrm>
        </p:grpSpPr>
        <p:pic>
          <p:nvPicPr>
            <p:cNvPr id="150" name="Picture 2" descr="Image result for Department of Science and Innovation Logo">
              <a:extLst>
                <a:ext uri="{FF2B5EF4-FFF2-40B4-BE49-F238E27FC236}">
                  <a16:creationId xmlns:a16="http://schemas.microsoft.com/office/drawing/2014/main" xmlns="" id="{32EF61BD-12FD-4A55-8D4F-F0C915CF83A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785" t="24203" r="3649" b="34492"/>
            <a:stretch/>
          </p:blipFill>
          <p:spPr bwMode="auto">
            <a:xfrm>
              <a:off x="9029125" y="944022"/>
              <a:ext cx="2679896" cy="88093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a:extLst>
                <a:ext uri="{FF2B5EF4-FFF2-40B4-BE49-F238E27FC236}">
                  <a16:creationId xmlns:a16="http://schemas.microsoft.com/office/drawing/2014/main" xmlns="" id="{3FD38BDF-7A74-45E7-8B91-EBBC283814D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53332" y="3331204"/>
              <a:ext cx="1128821" cy="893579"/>
            </a:xfrm>
            <a:prstGeom prst="rect">
              <a:avLst/>
            </a:prstGeom>
            <a:ln>
              <a:noFill/>
            </a:ln>
          </p:spPr>
        </p:pic>
        <p:pic>
          <p:nvPicPr>
            <p:cNvPr id="33" name="Picture 6" descr="Image result for clipart incinerator">
              <a:extLst>
                <a:ext uri="{FF2B5EF4-FFF2-40B4-BE49-F238E27FC236}">
                  <a16:creationId xmlns:a16="http://schemas.microsoft.com/office/drawing/2014/main" xmlns="" id="{11913159-409F-4095-8E3D-160298E13EF7}"/>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8854" t="13060" r="11920" b="13499"/>
            <a:stretch/>
          </p:blipFill>
          <p:spPr bwMode="auto">
            <a:xfrm>
              <a:off x="696500" y="3330300"/>
              <a:ext cx="899743" cy="730246"/>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33" descr="Related image">
              <a:extLst>
                <a:ext uri="{FF2B5EF4-FFF2-40B4-BE49-F238E27FC236}">
                  <a16:creationId xmlns:a16="http://schemas.microsoft.com/office/drawing/2014/main" xmlns="" id="{DD04B755-471B-42B7-8918-4EA075CAA429}"/>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27317" b="27317"/>
            <a:stretch/>
          </p:blipFill>
          <p:spPr bwMode="auto">
            <a:xfrm>
              <a:off x="1596243" y="2615626"/>
              <a:ext cx="1430654" cy="317434"/>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0" descr="Image result for logo enviroserv">
              <a:extLst>
                <a:ext uri="{FF2B5EF4-FFF2-40B4-BE49-F238E27FC236}">
                  <a16:creationId xmlns:a16="http://schemas.microsoft.com/office/drawing/2014/main" xmlns="" id="{6A5FFB6E-D258-4E1C-994B-6BFF6A6E6789}"/>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9177" b="11691"/>
            <a:stretch/>
          </p:blipFill>
          <p:spPr bwMode="auto">
            <a:xfrm>
              <a:off x="594509" y="2422066"/>
              <a:ext cx="962709" cy="57135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3A556657-0E77-418B-9BBC-EC5629D95976}"/>
                </a:ext>
              </a:extLst>
            </p:cNvPr>
            <p:cNvSpPr txBox="1"/>
            <p:nvPr/>
          </p:nvSpPr>
          <p:spPr>
            <a:xfrm>
              <a:off x="978834" y="1290961"/>
              <a:ext cx="1693199" cy="538780"/>
            </a:xfrm>
            <a:prstGeom prst="rect">
              <a:avLst/>
            </a:prstGeom>
            <a:noFill/>
          </p:spPr>
          <p:txBody>
            <a:bodyPr wrap="none" rtlCol="0">
              <a:spAutoFit/>
            </a:bodyPr>
            <a:lstStyle/>
            <a:p>
              <a:pPr algn="ctr"/>
              <a:r>
                <a:rPr lang="en-ZA" sz="1013" b="1" dirty="0"/>
                <a:t>SRL/TRL/IRL/MRL=6</a:t>
              </a:r>
            </a:p>
            <a:p>
              <a:pPr algn="ctr"/>
              <a:r>
                <a:rPr lang="en-ZA" sz="1013" b="1" dirty="0"/>
                <a:t>On-Site Demo</a:t>
              </a:r>
            </a:p>
          </p:txBody>
        </p:sp>
        <p:sp>
          <p:nvSpPr>
            <p:cNvPr id="36" name="TextBox 35">
              <a:extLst>
                <a:ext uri="{FF2B5EF4-FFF2-40B4-BE49-F238E27FC236}">
                  <a16:creationId xmlns:a16="http://schemas.microsoft.com/office/drawing/2014/main" xmlns="" id="{5B4C324A-3DB9-4439-9FAC-1F76A51AD171}"/>
                </a:ext>
              </a:extLst>
            </p:cNvPr>
            <p:cNvSpPr txBox="1"/>
            <p:nvPr/>
          </p:nvSpPr>
          <p:spPr>
            <a:xfrm>
              <a:off x="3434510" y="1290961"/>
              <a:ext cx="1936856" cy="538780"/>
            </a:xfrm>
            <a:prstGeom prst="rect">
              <a:avLst/>
            </a:prstGeom>
            <a:noFill/>
          </p:spPr>
          <p:txBody>
            <a:bodyPr wrap="none" rtlCol="0">
              <a:spAutoFit/>
            </a:bodyPr>
            <a:lstStyle/>
            <a:p>
              <a:pPr algn="ctr"/>
              <a:r>
                <a:rPr lang="en-ZA" sz="1013" b="1" dirty="0"/>
                <a:t>SRL/TRL/IRL/MRL=2</a:t>
              </a:r>
              <a:r>
                <a:rPr lang="en-ZA" sz="1013" b="1" dirty="0">
                  <a:cs typeface="Arial" panose="020B0604020202020204" pitchFamily="34" charset="0"/>
                </a:rPr>
                <a:t>→6</a:t>
              </a:r>
            </a:p>
            <a:p>
              <a:pPr algn="ctr"/>
              <a:r>
                <a:rPr lang="en-ZA" sz="1013" b="1" dirty="0">
                  <a:cs typeface="Arial" panose="020B0604020202020204" pitchFamily="34" charset="0"/>
                </a:rPr>
                <a:t>On-Site Demo</a:t>
              </a:r>
              <a:endParaRPr lang="en-ZA" sz="1013" b="1" dirty="0"/>
            </a:p>
          </p:txBody>
        </p:sp>
        <p:sp>
          <p:nvSpPr>
            <p:cNvPr id="40" name="TextBox 39">
              <a:extLst>
                <a:ext uri="{FF2B5EF4-FFF2-40B4-BE49-F238E27FC236}">
                  <a16:creationId xmlns:a16="http://schemas.microsoft.com/office/drawing/2014/main" xmlns="" id="{542CC3D4-6270-4D90-8B9E-1EAC063BAD6D}"/>
                </a:ext>
              </a:extLst>
            </p:cNvPr>
            <p:cNvSpPr txBox="1"/>
            <p:nvPr/>
          </p:nvSpPr>
          <p:spPr>
            <a:xfrm>
              <a:off x="585102" y="4546304"/>
              <a:ext cx="2437932" cy="1107996"/>
            </a:xfrm>
            <a:prstGeom prst="rect">
              <a:avLst/>
            </a:prstGeom>
            <a:noFill/>
          </p:spPr>
          <p:txBody>
            <a:bodyPr wrap="none" rtlCol="0">
              <a:spAutoFit/>
            </a:bodyPr>
            <a:lstStyle/>
            <a:p>
              <a:pPr algn="ctr"/>
              <a:r>
                <a:rPr lang="en-ZA" sz="1200" dirty="0"/>
                <a:t>CO</a:t>
              </a:r>
              <a:r>
                <a:rPr lang="en-ZA" sz="1200" baseline="-25000" dirty="0"/>
                <a:t>2</a:t>
              </a:r>
              <a:r>
                <a:rPr lang="en-ZA" sz="1200" dirty="0"/>
                <a:t> &amp; SOx Conversion</a:t>
              </a:r>
            </a:p>
            <a:p>
              <a:pPr algn="ctr"/>
              <a:r>
                <a:rPr lang="en-ZA" sz="1200" dirty="0"/>
                <a:t>Sulphuric Acid Production </a:t>
              </a:r>
            </a:p>
            <a:p>
              <a:pPr algn="ctr"/>
              <a:r>
                <a:rPr lang="en-ZA" sz="1200" dirty="0"/>
                <a:t>ABC Fertiliser Production</a:t>
              </a:r>
            </a:p>
            <a:p>
              <a:pPr algn="ctr"/>
              <a:r>
                <a:rPr lang="en-ZA" sz="1200" dirty="0"/>
                <a:t>PM, Hg, NOx Capturing</a:t>
              </a:r>
            </a:p>
          </p:txBody>
        </p:sp>
        <p:pic>
          <p:nvPicPr>
            <p:cNvPr id="41" name="Picture 40">
              <a:extLst>
                <a:ext uri="{FF2B5EF4-FFF2-40B4-BE49-F238E27FC236}">
                  <a16:creationId xmlns:a16="http://schemas.microsoft.com/office/drawing/2014/main" xmlns="" id="{CC37212B-D36D-4C09-9B7C-67BA2C4900D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46158" t="16291" r="38909" b="65706"/>
            <a:stretch/>
          </p:blipFill>
          <p:spPr>
            <a:xfrm>
              <a:off x="3193836" y="3093657"/>
              <a:ext cx="1752715" cy="1325451"/>
            </a:xfrm>
            <a:prstGeom prst="rect">
              <a:avLst/>
            </a:prstGeom>
          </p:spPr>
        </p:pic>
        <p:pic>
          <p:nvPicPr>
            <p:cNvPr id="43" name="Picture 42">
              <a:extLst>
                <a:ext uri="{FF2B5EF4-FFF2-40B4-BE49-F238E27FC236}">
                  <a16:creationId xmlns:a16="http://schemas.microsoft.com/office/drawing/2014/main" xmlns="" id="{796AA5A9-37EF-4126-824A-23D00AF7216E}"/>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81182" t="56638" r="13414" b="28449"/>
            <a:stretch/>
          </p:blipFill>
          <p:spPr>
            <a:xfrm>
              <a:off x="5050379" y="3330300"/>
              <a:ext cx="376734" cy="652082"/>
            </a:xfrm>
            <a:prstGeom prst="rect">
              <a:avLst/>
            </a:prstGeom>
          </p:spPr>
        </p:pic>
        <p:sp>
          <p:nvSpPr>
            <p:cNvPr id="46" name="TextBox 45">
              <a:extLst>
                <a:ext uri="{FF2B5EF4-FFF2-40B4-BE49-F238E27FC236}">
                  <a16:creationId xmlns:a16="http://schemas.microsoft.com/office/drawing/2014/main" xmlns="" id="{8370075D-3CCE-4A48-AA95-DAAE41CAABD3}"/>
                </a:ext>
              </a:extLst>
            </p:cNvPr>
            <p:cNvSpPr txBox="1"/>
            <p:nvPr/>
          </p:nvSpPr>
          <p:spPr>
            <a:xfrm>
              <a:off x="3143837" y="4549642"/>
              <a:ext cx="2544372" cy="615553"/>
            </a:xfrm>
            <a:prstGeom prst="rect">
              <a:avLst/>
            </a:prstGeom>
            <a:noFill/>
          </p:spPr>
          <p:txBody>
            <a:bodyPr wrap="none" rtlCol="0">
              <a:spAutoFit/>
            </a:bodyPr>
            <a:lstStyle/>
            <a:p>
              <a:pPr algn="ctr"/>
              <a:r>
                <a:rPr lang="en-ZA" sz="1200" dirty="0"/>
                <a:t>Advanced Fertiliser Granule</a:t>
              </a:r>
            </a:p>
            <a:p>
              <a:pPr algn="ctr"/>
              <a:r>
                <a:rPr lang="en-ZA" sz="1200" dirty="0"/>
                <a:t>Export to 48 Countries</a:t>
              </a:r>
            </a:p>
          </p:txBody>
        </p:sp>
        <p:pic>
          <p:nvPicPr>
            <p:cNvPr id="49" name="Picture 4" descr="Image result for bench scale ammonia plant">
              <a:extLst>
                <a:ext uri="{FF2B5EF4-FFF2-40B4-BE49-F238E27FC236}">
                  <a16:creationId xmlns:a16="http://schemas.microsoft.com/office/drawing/2014/main" xmlns="" id="{BE02C5D8-7609-4C6A-A25C-BA9A8C75C6FA}"/>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47849" y="3203394"/>
              <a:ext cx="1729767" cy="1297326"/>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a16="http://schemas.microsoft.com/office/drawing/2014/main" xmlns="" id="{6AD0A3AA-02DE-4A7F-B2FC-5C2A52BC61DC}"/>
                </a:ext>
              </a:extLst>
            </p:cNvPr>
            <p:cNvSpPr txBox="1"/>
            <p:nvPr/>
          </p:nvSpPr>
          <p:spPr>
            <a:xfrm>
              <a:off x="6238393" y="1290961"/>
              <a:ext cx="1936856" cy="538780"/>
            </a:xfrm>
            <a:prstGeom prst="rect">
              <a:avLst/>
            </a:prstGeom>
            <a:noFill/>
          </p:spPr>
          <p:txBody>
            <a:bodyPr wrap="none" rtlCol="0">
              <a:spAutoFit/>
            </a:bodyPr>
            <a:lstStyle/>
            <a:p>
              <a:pPr algn="ctr"/>
              <a:r>
                <a:rPr lang="en-ZA" sz="1013" b="1" dirty="0"/>
                <a:t>SRL/TRL/IRL/MRL=2</a:t>
              </a:r>
              <a:r>
                <a:rPr lang="en-ZA" sz="1013" b="1" dirty="0">
                  <a:cs typeface="Arial" panose="020B0604020202020204" pitchFamily="34" charset="0"/>
                </a:rPr>
                <a:t>→4</a:t>
              </a:r>
            </a:p>
            <a:p>
              <a:pPr algn="ctr"/>
              <a:r>
                <a:rPr lang="en-ZA" sz="1013" b="1" dirty="0">
                  <a:cs typeface="Arial" panose="020B0604020202020204" pitchFamily="34" charset="0"/>
                </a:rPr>
                <a:t>Lab Demo</a:t>
              </a:r>
              <a:endParaRPr lang="en-ZA" sz="1013" b="1" dirty="0"/>
            </a:p>
          </p:txBody>
        </p:sp>
        <p:sp>
          <p:nvSpPr>
            <p:cNvPr id="51" name="TextBox 50">
              <a:extLst>
                <a:ext uri="{FF2B5EF4-FFF2-40B4-BE49-F238E27FC236}">
                  <a16:creationId xmlns:a16="http://schemas.microsoft.com/office/drawing/2014/main" xmlns="" id="{C288123D-02B8-4D63-84AA-04452AB320DE}"/>
                </a:ext>
              </a:extLst>
            </p:cNvPr>
            <p:cNvSpPr txBox="1"/>
            <p:nvPr/>
          </p:nvSpPr>
          <p:spPr>
            <a:xfrm>
              <a:off x="6069312" y="4549642"/>
              <a:ext cx="1613519" cy="615553"/>
            </a:xfrm>
            <a:prstGeom prst="rect">
              <a:avLst/>
            </a:prstGeom>
            <a:noFill/>
          </p:spPr>
          <p:txBody>
            <a:bodyPr wrap="none" rtlCol="0">
              <a:spAutoFit/>
            </a:bodyPr>
            <a:lstStyle/>
            <a:p>
              <a:pPr algn="ctr"/>
              <a:r>
                <a:rPr lang="en-ZA" sz="1200" dirty="0"/>
                <a:t>Green Hydrogen</a:t>
              </a:r>
            </a:p>
            <a:p>
              <a:pPr algn="ctr"/>
              <a:r>
                <a:rPr lang="en-ZA" sz="1200" dirty="0"/>
                <a:t>Green Ammonia</a:t>
              </a:r>
            </a:p>
          </p:txBody>
        </p:sp>
        <p:pic>
          <p:nvPicPr>
            <p:cNvPr id="55" name="Picture 8" descr="Image result for omnia logo">
              <a:extLst>
                <a:ext uri="{FF2B5EF4-FFF2-40B4-BE49-F238E27FC236}">
                  <a16:creationId xmlns:a16="http://schemas.microsoft.com/office/drawing/2014/main" xmlns="" id="{9ED26F5B-E059-4DC1-A0DE-AC91A87E5783}"/>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186275" y="2500758"/>
              <a:ext cx="507425" cy="63865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2" name="Straight Connector 61">
              <a:extLst>
                <a:ext uri="{FF2B5EF4-FFF2-40B4-BE49-F238E27FC236}">
                  <a16:creationId xmlns:a16="http://schemas.microsoft.com/office/drawing/2014/main" xmlns="" id="{3C0AD762-96E1-4DFB-A2E9-2C0B2F1580A5}"/>
                </a:ext>
              </a:extLst>
            </p:cNvPr>
            <p:cNvCxnSpPr>
              <a:cxnSpLocks/>
            </p:cNvCxnSpPr>
            <p:nvPr/>
          </p:nvCxnSpPr>
          <p:spPr>
            <a:xfrm>
              <a:off x="423621" y="1290960"/>
              <a:ext cx="0" cy="3677559"/>
            </a:xfrm>
            <a:prstGeom prst="line">
              <a:avLst/>
            </a:prstGeom>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xmlns="" id="{5AAFCB84-1D59-416B-83E0-90B5B3DA86DC}"/>
                </a:ext>
              </a:extLst>
            </p:cNvPr>
            <p:cNvPicPr>
              <a:picLocks noChangeAspect="1"/>
            </p:cNvPicPr>
            <p:nvPr/>
          </p:nvPicPr>
          <p:blipFill>
            <a:blip r:embed="rId12"/>
            <a:stretch>
              <a:fillRect/>
            </a:stretch>
          </p:blipFill>
          <p:spPr>
            <a:xfrm>
              <a:off x="3516001" y="5113109"/>
              <a:ext cx="1885883" cy="1071995"/>
            </a:xfrm>
            <a:prstGeom prst="rect">
              <a:avLst/>
            </a:prstGeom>
          </p:spPr>
        </p:pic>
        <p:pic>
          <p:nvPicPr>
            <p:cNvPr id="65" name="Picture 2" descr="Image result for logo department of environmental affairs">
              <a:extLst>
                <a:ext uri="{FF2B5EF4-FFF2-40B4-BE49-F238E27FC236}">
                  <a16:creationId xmlns:a16="http://schemas.microsoft.com/office/drawing/2014/main" xmlns="" id="{5E871B68-856B-4FE5-9BE6-B2882B781CF4}"/>
                </a:ext>
              </a:extLst>
            </p:cNvPr>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1" t="21785" r="993" b="25632"/>
            <a:stretch/>
          </p:blipFill>
          <p:spPr bwMode="auto">
            <a:xfrm>
              <a:off x="9111469" y="2021332"/>
              <a:ext cx="2403750" cy="718123"/>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extBox 65">
              <a:extLst>
                <a:ext uri="{FF2B5EF4-FFF2-40B4-BE49-F238E27FC236}">
                  <a16:creationId xmlns:a16="http://schemas.microsoft.com/office/drawing/2014/main" xmlns="" id="{FCB5FA9F-F83E-42F5-BA20-01DF71D8996A}"/>
                </a:ext>
              </a:extLst>
            </p:cNvPr>
            <p:cNvSpPr txBox="1"/>
            <p:nvPr/>
          </p:nvSpPr>
          <p:spPr>
            <a:xfrm>
              <a:off x="9172245" y="2689672"/>
              <a:ext cx="2239503" cy="300235"/>
            </a:xfrm>
            <a:prstGeom prst="rect">
              <a:avLst/>
            </a:prstGeom>
          </p:spPr>
          <p:txBody>
            <a:bodyPr wrap="square" lIns="62977" tIns="31489" rIns="62977" bIns="31489" rtlCol="0">
              <a:spAutoFit/>
            </a:bodyPr>
            <a:lstStyle/>
            <a:p>
              <a:pPr algn="ctr" eaLnBrk="0" hangingPunct="0">
                <a:buClr>
                  <a:srgbClr val="1A988B"/>
                </a:buClr>
              </a:pPr>
              <a:r>
                <a:rPr lang="en-ZA" sz="1050" dirty="0">
                  <a:solidFill>
                    <a:srgbClr val="000000"/>
                  </a:solidFill>
                  <a:latin typeface="Arial" pitchFamily="34" charset="0"/>
                  <a:cs typeface="Arial" pitchFamily="34" charset="0"/>
                </a:rPr>
                <a:t>Endorsement</a:t>
              </a:r>
            </a:p>
          </p:txBody>
        </p:sp>
        <p:sp>
          <p:nvSpPr>
            <p:cNvPr id="67" name="TextBox 66">
              <a:extLst>
                <a:ext uri="{FF2B5EF4-FFF2-40B4-BE49-F238E27FC236}">
                  <a16:creationId xmlns:a16="http://schemas.microsoft.com/office/drawing/2014/main" xmlns="" id="{7EEF05E9-A114-4517-A955-F6277499C3D8}"/>
                </a:ext>
              </a:extLst>
            </p:cNvPr>
            <p:cNvSpPr txBox="1"/>
            <p:nvPr/>
          </p:nvSpPr>
          <p:spPr>
            <a:xfrm>
              <a:off x="9125410" y="1712054"/>
              <a:ext cx="2239503" cy="300235"/>
            </a:xfrm>
            <a:prstGeom prst="rect">
              <a:avLst/>
            </a:prstGeom>
          </p:spPr>
          <p:txBody>
            <a:bodyPr wrap="square" lIns="62977" tIns="31489" rIns="62977" bIns="31489" rtlCol="0">
              <a:spAutoFit/>
            </a:bodyPr>
            <a:lstStyle/>
            <a:p>
              <a:pPr algn="ctr" eaLnBrk="0" hangingPunct="0">
                <a:buClr>
                  <a:srgbClr val="1A988B"/>
                </a:buClr>
              </a:pPr>
              <a:r>
                <a:rPr lang="en-ZA" sz="1050" dirty="0">
                  <a:solidFill>
                    <a:srgbClr val="000000"/>
                  </a:solidFill>
                  <a:latin typeface="Arial" pitchFamily="34" charset="0"/>
                  <a:cs typeface="Arial" pitchFamily="34" charset="0"/>
                </a:rPr>
                <a:t>Sponsor</a:t>
              </a:r>
            </a:p>
          </p:txBody>
        </p:sp>
        <p:sp>
          <p:nvSpPr>
            <p:cNvPr id="68" name="TextBox 67">
              <a:extLst>
                <a:ext uri="{FF2B5EF4-FFF2-40B4-BE49-F238E27FC236}">
                  <a16:creationId xmlns:a16="http://schemas.microsoft.com/office/drawing/2014/main" xmlns="" id="{84E14569-B63C-4458-85D4-66B940060578}"/>
                </a:ext>
              </a:extLst>
            </p:cNvPr>
            <p:cNvSpPr txBox="1"/>
            <p:nvPr/>
          </p:nvSpPr>
          <p:spPr>
            <a:xfrm>
              <a:off x="9172245" y="4058364"/>
              <a:ext cx="2239503" cy="300235"/>
            </a:xfrm>
            <a:prstGeom prst="rect">
              <a:avLst/>
            </a:prstGeom>
          </p:spPr>
          <p:txBody>
            <a:bodyPr wrap="square" lIns="62977" tIns="31489" rIns="62977" bIns="31489" rtlCol="0">
              <a:spAutoFit/>
            </a:bodyPr>
            <a:lstStyle/>
            <a:p>
              <a:pPr algn="ctr" eaLnBrk="0" hangingPunct="0">
                <a:buClr>
                  <a:srgbClr val="1A988B"/>
                </a:buClr>
              </a:pPr>
              <a:r>
                <a:rPr lang="en-ZA" sz="1050" dirty="0">
                  <a:solidFill>
                    <a:srgbClr val="000000"/>
                  </a:solidFill>
                  <a:latin typeface="Arial" pitchFamily="34" charset="0"/>
                  <a:cs typeface="Arial" pitchFamily="34" charset="0"/>
                </a:rPr>
                <a:t>Letters of Intent</a:t>
              </a:r>
            </a:p>
          </p:txBody>
        </p:sp>
        <p:pic>
          <p:nvPicPr>
            <p:cNvPr id="69" name="Picture 10" descr="Image result for logo enviroserv">
              <a:extLst>
                <a:ext uri="{FF2B5EF4-FFF2-40B4-BE49-F238E27FC236}">
                  <a16:creationId xmlns:a16="http://schemas.microsoft.com/office/drawing/2014/main" xmlns="" id="{66D6B627-72EC-42AF-974A-9A5F025BFC1A}"/>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9177" b="11691"/>
            <a:stretch/>
          </p:blipFill>
          <p:spPr bwMode="auto">
            <a:xfrm>
              <a:off x="9352552" y="3292250"/>
              <a:ext cx="1051189" cy="623865"/>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8" descr="Image result for omnia logo">
              <a:extLst>
                <a:ext uri="{FF2B5EF4-FFF2-40B4-BE49-F238E27FC236}">
                  <a16:creationId xmlns:a16="http://schemas.microsoft.com/office/drawing/2014/main" xmlns="" id="{BD05EEE1-6B5A-4DA1-9AD2-75351DD3FD50}"/>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0487470" y="3097335"/>
              <a:ext cx="722261" cy="909054"/>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a:extLst>
                <a:ext uri="{FF2B5EF4-FFF2-40B4-BE49-F238E27FC236}">
                  <a16:creationId xmlns:a16="http://schemas.microsoft.com/office/drawing/2014/main" xmlns="" id="{E22B526A-B436-46D8-BFB3-CD738AB5D6CF}"/>
                </a:ext>
              </a:extLst>
            </p:cNvPr>
            <p:cNvSpPr txBox="1"/>
            <p:nvPr/>
          </p:nvSpPr>
          <p:spPr>
            <a:xfrm>
              <a:off x="6853632" y="5398363"/>
              <a:ext cx="4760173" cy="861775"/>
            </a:xfrm>
            <a:prstGeom prst="rect">
              <a:avLst/>
            </a:prstGeom>
            <a:solidFill>
              <a:schemeClr val="accent6">
                <a:lumMod val="20000"/>
                <a:lumOff val="80000"/>
              </a:schemeClr>
            </a:solidFill>
          </p:spPr>
          <p:txBody>
            <a:bodyPr wrap="square" rtlCol="0">
              <a:spAutoFit/>
            </a:bodyPr>
            <a:lstStyle/>
            <a:p>
              <a:r>
                <a:rPr lang="en-GB" sz="900" dirty="0">
                  <a:solidFill>
                    <a:schemeClr val="bg1">
                      <a:lumMod val="65000"/>
                    </a:schemeClr>
                  </a:solidFill>
                </a:rPr>
                <a:t>Chemistry 1.0 = Coal Chemistry</a:t>
              </a:r>
            </a:p>
            <a:p>
              <a:r>
                <a:rPr lang="en-GB" sz="900" dirty="0">
                  <a:solidFill>
                    <a:schemeClr val="bg1">
                      <a:lumMod val="65000"/>
                    </a:schemeClr>
                  </a:solidFill>
                </a:rPr>
                <a:t>Chemistry 2.0 = Petrochemistry</a:t>
              </a:r>
            </a:p>
            <a:p>
              <a:r>
                <a:rPr lang="en-GB" sz="900" dirty="0">
                  <a:solidFill>
                    <a:schemeClr val="bg1">
                      <a:lumMod val="65000"/>
                    </a:schemeClr>
                  </a:solidFill>
                </a:rPr>
                <a:t>Chemistry 3.0 = Globalisation &amp; Specialisation</a:t>
              </a:r>
            </a:p>
            <a:p>
              <a:r>
                <a:rPr lang="en-GB" sz="900" dirty="0">
                  <a:solidFill>
                    <a:schemeClr val="bg1">
                      <a:lumMod val="65000"/>
                    </a:schemeClr>
                  </a:solidFill>
                </a:rPr>
                <a:t>Chemistry 4.0 = Digitization, Circular Economy &amp; </a:t>
              </a:r>
              <a:r>
                <a:rPr lang="en-GB" sz="900" u="sng" dirty="0">
                  <a:solidFill>
                    <a:schemeClr val="bg1">
                      <a:lumMod val="65000"/>
                    </a:schemeClr>
                  </a:solidFill>
                </a:rPr>
                <a:t>Waste Gas Conversion</a:t>
              </a:r>
              <a:endParaRPr lang="en-ZA" sz="900" u="sng" dirty="0">
                <a:solidFill>
                  <a:schemeClr val="bg1">
                    <a:lumMod val="65000"/>
                  </a:schemeClr>
                </a:solidFill>
              </a:endParaRPr>
            </a:p>
          </p:txBody>
        </p:sp>
        <p:pic>
          <p:nvPicPr>
            <p:cNvPr id="2050" name="Picture 2" descr="Image result for triple helix">
              <a:extLst>
                <a:ext uri="{FF2B5EF4-FFF2-40B4-BE49-F238E27FC236}">
                  <a16:creationId xmlns:a16="http://schemas.microsoft.com/office/drawing/2014/main" xmlns="" id="{56FD9284-BDCD-43F3-8F4A-3ADA5C170807}"/>
                </a:ext>
              </a:extLst>
            </p:cNvPr>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7747967" y="2972220"/>
              <a:ext cx="953093" cy="1697895"/>
            </a:xfrm>
            <a:prstGeom prst="rect">
              <a:avLst/>
            </a:prstGeom>
            <a:noFill/>
            <a:extLst>
              <a:ext uri="{909E8E84-426E-40DD-AFC4-6F175D3DCCD1}">
                <a14:hiddenFill xmlns:a14="http://schemas.microsoft.com/office/drawing/2010/main" xmlns="">
                  <a:solidFill>
                    <a:srgbClr val="FFFFFF"/>
                  </a:solidFill>
                </a14:hiddenFill>
              </a:ext>
            </a:extLst>
          </p:spPr>
        </p:pic>
        <p:sp>
          <p:nvSpPr>
            <p:cNvPr id="77" name="TextBox 76">
              <a:extLst>
                <a:ext uri="{FF2B5EF4-FFF2-40B4-BE49-F238E27FC236}">
                  <a16:creationId xmlns:a16="http://schemas.microsoft.com/office/drawing/2014/main" xmlns="" id="{38C8391B-9C69-49DC-A8DE-2DD64871CF48}"/>
                </a:ext>
              </a:extLst>
            </p:cNvPr>
            <p:cNvSpPr txBox="1"/>
            <p:nvPr/>
          </p:nvSpPr>
          <p:spPr>
            <a:xfrm>
              <a:off x="7901282" y="4641673"/>
              <a:ext cx="880348" cy="615553"/>
            </a:xfrm>
            <a:prstGeom prst="rect">
              <a:avLst/>
            </a:prstGeom>
            <a:noFill/>
          </p:spPr>
          <p:txBody>
            <a:bodyPr wrap="square" rtlCol="0">
              <a:spAutoFit/>
            </a:bodyPr>
            <a:lstStyle/>
            <a:p>
              <a:pPr algn="ctr"/>
              <a:r>
                <a:rPr lang="en-ZA" sz="1200" dirty="0"/>
                <a:t>Triple</a:t>
              </a:r>
            </a:p>
            <a:p>
              <a:pPr algn="ctr"/>
              <a:r>
                <a:rPr lang="en-ZA" sz="1200" dirty="0"/>
                <a:t>Helix</a:t>
              </a:r>
            </a:p>
          </p:txBody>
        </p:sp>
        <p:sp>
          <p:nvSpPr>
            <p:cNvPr id="78" name="TextBox 77">
              <a:extLst>
                <a:ext uri="{FF2B5EF4-FFF2-40B4-BE49-F238E27FC236}">
                  <a16:creationId xmlns:a16="http://schemas.microsoft.com/office/drawing/2014/main" xmlns="" id="{CB755C4A-8D27-42CC-B961-1D72389DD692}"/>
                </a:ext>
              </a:extLst>
            </p:cNvPr>
            <p:cNvSpPr txBox="1"/>
            <p:nvPr/>
          </p:nvSpPr>
          <p:spPr>
            <a:xfrm>
              <a:off x="4760548" y="2019776"/>
              <a:ext cx="830212" cy="430887"/>
            </a:xfrm>
            <a:prstGeom prst="rect">
              <a:avLst/>
            </a:prstGeom>
            <a:noFill/>
          </p:spPr>
          <p:txBody>
            <a:bodyPr wrap="square" rtlCol="0">
              <a:spAutoFit/>
            </a:bodyPr>
            <a:lstStyle/>
            <a:p>
              <a:pPr algn="ctr">
                <a:lnSpc>
                  <a:spcPts val="900"/>
                </a:lnSpc>
              </a:pPr>
              <a:r>
                <a:rPr lang="en-ZA" sz="900" dirty="0"/>
                <a:t>BBBEE SME</a:t>
              </a:r>
            </a:p>
          </p:txBody>
        </p:sp>
        <p:cxnSp>
          <p:nvCxnSpPr>
            <p:cNvPr id="2054" name="Straight Arrow Connector 2053">
              <a:extLst>
                <a:ext uri="{FF2B5EF4-FFF2-40B4-BE49-F238E27FC236}">
                  <a16:creationId xmlns:a16="http://schemas.microsoft.com/office/drawing/2014/main" xmlns="" id="{24C23346-A1F9-477A-BFFE-84AAEFB07DEB}"/>
                </a:ext>
              </a:extLst>
            </p:cNvPr>
            <p:cNvCxnSpPr>
              <a:cxnSpLocks/>
            </p:cNvCxnSpPr>
            <p:nvPr/>
          </p:nvCxnSpPr>
          <p:spPr>
            <a:xfrm flipH="1" flipV="1">
              <a:off x="423621" y="2204902"/>
              <a:ext cx="341709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xmlns="" id="{110980CA-CECC-4610-A406-6583D772E8DA}"/>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7827974" y="2314537"/>
              <a:ext cx="770661" cy="513774"/>
            </a:xfrm>
            <a:prstGeom prst="rect">
              <a:avLst/>
            </a:prstGeom>
          </p:spPr>
        </p:pic>
        <p:pic>
          <p:nvPicPr>
            <p:cNvPr id="87" name="Picture 4" descr="Image result for HySA Infrastructure logo">
              <a:extLst>
                <a:ext uri="{FF2B5EF4-FFF2-40B4-BE49-F238E27FC236}">
                  <a16:creationId xmlns:a16="http://schemas.microsoft.com/office/drawing/2014/main" xmlns="" id="{49FFC3F0-7D38-4EA4-B32B-E290313E78BD}"/>
                </a:ext>
              </a:extLst>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934214" y="2261916"/>
              <a:ext cx="1676871" cy="585183"/>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a:extLst>
                <a:ext uri="{FF2B5EF4-FFF2-40B4-BE49-F238E27FC236}">
                  <a16:creationId xmlns:a16="http://schemas.microsoft.com/office/drawing/2014/main" xmlns="" id="{451B626C-4918-4139-9D6E-55381CAE7768}"/>
                </a:ext>
              </a:extLst>
            </p:cNvPr>
            <p:cNvSpPr txBox="1"/>
            <p:nvPr/>
          </p:nvSpPr>
          <p:spPr>
            <a:xfrm>
              <a:off x="9218900" y="5037560"/>
              <a:ext cx="2239503" cy="300235"/>
            </a:xfrm>
            <a:prstGeom prst="rect">
              <a:avLst/>
            </a:prstGeom>
          </p:spPr>
          <p:txBody>
            <a:bodyPr wrap="square" lIns="62977" tIns="31489" rIns="62977" bIns="31489" rtlCol="0">
              <a:spAutoFit/>
            </a:bodyPr>
            <a:lstStyle/>
            <a:p>
              <a:pPr algn="ctr" eaLnBrk="0" hangingPunct="0">
                <a:buClr>
                  <a:srgbClr val="1A988B"/>
                </a:buClr>
              </a:pPr>
              <a:r>
                <a:rPr lang="en-ZA" sz="1050" dirty="0">
                  <a:solidFill>
                    <a:srgbClr val="000000"/>
                  </a:solidFill>
                  <a:latin typeface="Arial" pitchFamily="34" charset="0"/>
                  <a:cs typeface="Arial" pitchFamily="34" charset="0"/>
                </a:rPr>
                <a:t>Pending Letter of Intent</a:t>
              </a:r>
            </a:p>
          </p:txBody>
        </p:sp>
        <p:pic>
          <p:nvPicPr>
            <p:cNvPr id="5122" name="Picture 2" descr="Image result for PPC logo">
              <a:extLst>
                <a:ext uri="{FF2B5EF4-FFF2-40B4-BE49-F238E27FC236}">
                  <a16:creationId xmlns:a16="http://schemas.microsoft.com/office/drawing/2014/main" xmlns="" id="{C45B1615-A60E-45AA-B69A-4CDA40E26765}"/>
                </a:ext>
              </a:extLst>
            </p:cNvPr>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9454664" y="4362639"/>
              <a:ext cx="1928911" cy="73005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8179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3EBF425-7C4F-4239-BE52-8EA8AACD0A85}"/>
              </a:ext>
            </a:extLst>
          </p:cNvPr>
          <p:cNvSpPr txBox="1">
            <a:spLocks/>
          </p:cNvSpPr>
          <p:nvPr/>
        </p:nvSpPr>
        <p:spPr>
          <a:xfrm>
            <a:off x="240302" y="325343"/>
            <a:ext cx="8526451" cy="334565"/>
          </a:xfrm>
          <a:prstGeom prst="rect">
            <a:avLst/>
          </a:prstGeom>
        </p:spPr>
        <p:txBody>
          <a:bodyPr vert="horz" lIns="91440" tIns="45720" rIns="91440" bIns="45720" rtlCol="0" anchor="t" anchorCtr="0">
            <a:noAutofit/>
          </a:bodyPr>
          <a:lst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pPr algn="ctr">
              <a:defRPr/>
            </a:pPr>
            <a:r>
              <a:rPr lang="en-ZA" sz="2700" b="1" dirty="0" smtClean="0">
                <a:solidFill>
                  <a:schemeClr val="bg1"/>
                </a:solidFill>
              </a:rPr>
              <a:t>Purpose of the Coal </a:t>
            </a:r>
            <a:r>
              <a:rPr lang="en-ZA" sz="2700" b="1" dirty="0">
                <a:solidFill>
                  <a:schemeClr val="bg1"/>
                </a:solidFill>
              </a:rPr>
              <a:t>CO2-X Flagship </a:t>
            </a:r>
            <a:r>
              <a:rPr lang="en-ZA" sz="2700" b="1" dirty="0" smtClean="0">
                <a:solidFill>
                  <a:schemeClr val="bg1"/>
                </a:solidFill>
              </a:rPr>
              <a:t>Programme</a:t>
            </a:r>
            <a:endParaRPr lang="en-ZA" sz="2700" b="1" dirty="0">
              <a:solidFill>
                <a:schemeClr val="bg1"/>
              </a:solidFill>
            </a:endParaRPr>
          </a:p>
        </p:txBody>
      </p:sp>
      <p:sp>
        <p:nvSpPr>
          <p:cNvPr id="3" name="Content Placeholder 4"/>
          <p:cNvSpPr>
            <a:spLocks noGrp="1"/>
          </p:cNvSpPr>
          <p:nvPr>
            <p:ph idx="1"/>
          </p:nvPr>
        </p:nvSpPr>
        <p:spPr>
          <a:xfrm>
            <a:off x="412528" y="1154604"/>
            <a:ext cx="8181997" cy="5541328"/>
          </a:xfrm>
        </p:spPr>
        <p:txBody>
          <a:bodyPr>
            <a:normAutofit/>
          </a:bodyPr>
          <a:lstStyle/>
          <a:p>
            <a:pPr marL="0" indent="0">
              <a:buNone/>
            </a:pPr>
            <a:r>
              <a:rPr lang="en-US" dirty="0"/>
              <a:t>The key advantages of </a:t>
            </a:r>
            <a:r>
              <a:rPr lang="en-US" dirty="0" smtClean="0"/>
              <a:t>CoalCO</a:t>
            </a:r>
            <a:r>
              <a:rPr lang="en-US" baseline="-25000" dirty="0" smtClean="0"/>
              <a:t>2</a:t>
            </a:r>
            <a:r>
              <a:rPr lang="en-US" dirty="0" smtClean="0"/>
              <a:t>-X </a:t>
            </a:r>
            <a:r>
              <a:rPr lang="en-US" dirty="0"/>
              <a:t>program to convert coal CO</a:t>
            </a:r>
            <a:r>
              <a:rPr lang="en-US" baseline="-25000" dirty="0"/>
              <a:t>2</a:t>
            </a:r>
            <a:r>
              <a:rPr lang="en-US" dirty="0"/>
              <a:t> into multiple commodity streams would include:</a:t>
            </a:r>
          </a:p>
          <a:p>
            <a:pPr marL="0" indent="0">
              <a:buNone/>
            </a:pPr>
            <a:r>
              <a:rPr lang="en-US" dirty="0"/>
              <a:t>• Demonstrating the technical viability for multi-pollutant emission abatement of local pollutants such as particulate matter (PM), </a:t>
            </a:r>
            <a:r>
              <a:rPr lang="en-US" dirty="0" err="1"/>
              <a:t>sulphur</a:t>
            </a:r>
            <a:r>
              <a:rPr lang="en-US" dirty="0"/>
              <a:t> oxides (</a:t>
            </a:r>
            <a:r>
              <a:rPr lang="en-US" dirty="0" err="1"/>
              <a:t>SOx</a:t>
            </a:r>
            <a:r>
              <a:rPr lang="en-US" dirty="0"/>
              <a:t>), nitrogen oxides (NOx) as well as the global pollutant CO</a:t>
            </a:r>
            <a:r>
              <a:rPr lang="en-US" baseline="-25000" dirty="0"/>
              <a:t>2</a:t>
            </a:r>
            <a:endParaRPr lang="en-US" dirty="0"/>
          </a:p>
          <a:p>
            <a:pPr marL="0" indent="0">
              <a:buNone/>
            </a:pPr>
            <a:r>
              <a:rPr lang="en-US" dirty="0" smtClean="0"/>
              <a:t>•Building upon the capabilities developed under Hydrogen South Africa to produce solar from hydrogen demonstrate the </a:t>
            </a:r>
            <a:r>
              <a:rPr lang="en-US" dirty="0"/>
              <a:t>technical viability of decentralized Green Ammonia production with a zero CO</a:t>
            </a:r>
            <a:r>
              <a:rPr lang="en-US" baseline="-25000" dirty="0"/>
              <a:t>2</a:t>
            </a:r>
            <a:r>
              <a:rPr lang="en-US" dirty="0"/>
              <a:t> footprint using renewable energy</a:t>
            </a:r>
          </a:p>
          <a:p>
            <a:pPr marL="0" indent="0">
              <a:buNone/>
            </a:pPr>
            <a:r>
              <a:rPr lang="en-US" dirty="0" smtClean="0"/>
              <a:t>• </a:t>
            </a:r>
            <a:r>
              <a:rPr lang="en-US" dirty="0"/>
              <a:t>Demonstrating the paradigm shift that a “dirty” coal-fired power plant could actually form the basis of a future modern CO</a:t>
            </a:r>
            <a:r>
              <a:rPr lang="en-US" baseline="-25000" dirty="0"/>
              <a:t>2</a:t>
            </a:r>
            <a:r>
              <a:rPr lang="en-US" dirty="0"/>
              <a:t> free chemical factory that generates revenue beyond electricity production</a:t>
            </a:r>
          </a:p>
          <a:p>
            <a:pPr marL="0" indent="0">
              <a:buNone/>
            </a:pPr>
            <a:r>
              <a:rPr lang="en-US" dirty="0"/>
              <a:t>• Demonstrating the technical and commercial viability to produce renewable electrolytic hydrogen at scale in combination with ammonia production</a:t>
            </a:r>
          </a:p>
          <a:p>
            <a:pPr marL="0" indent="0">
              <a:buNone/>
            </a:pPr>
            <a:r>
              <a:rPr lang="en-US" dirty="0"/>
              <a:t>• Demonstrating South Africa’s ability to adapt to the Chemistry 4.0 paradigm shift.</a:t>
            </a:r>
          </a:p>
          <a:p>
            <a:pPr lvl="1"/>
            <a:endParaRPr lang="en-US" sz="2400" dirty="0" smtClean="0"/>
          </a:p>
        </p:txBody>
      </p:sp>
    </p:spTree>
    <p:extLst>
      <p:ext uri="{BB962C8B-B14F-4D97-AF65-F5344CB8AC3E}">
        <p14:creationId xmlns:p14="http://schemas.microsoft.com/office/powerpoint/2010/main" xmlns="" val="2601951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xmlns="" id="{88AFDC97-067A-4454-9BE0-16BE2B4D7D28}"/>
              </a:ext>
            </a:extLst>
          </p:cNvPr>
          <p:cNvSpPr>
            <a:spLocks noGrp="1" noChangeArrowheads="1"/>
          </p:cNvSpPr>
          <p:nvPr>
            <p:ph idx="1"/>
          </p:nvPr>
        </p:nvSpPr>
        <p:spPr bwMode="auto">
          <a:xfrm>
            <a:off x="512618" y="1119740"/>
            <a:ext cx="8118763" cy="5330498"/>
          </a:xfrm>
          <a:prstGeom prst="rect">
            <a:avLst/>
          </a:prstGeom>
          <a:noFill/>
          <a:ln w="9525">
            <a:noFill/>
            <a:miter lim="800000"/>
            <a:headEnd/>
            <a:tailEnd/>
          </a:ln>
        </p:spPr>
        <p:txBody>
          <a:bodyPr wrap="square" numCol="2">
            <a:spAutoFit/>
          </a:bodyPr>
          <a:lstStyle/>
          <a:p>
            <a:pPr marL="0" indent="0" algn="ctr">
              <a:lnSpc>
                <a:spcPct val="150000"/>
              </a:lnSpc>
              <a:spcBef>
                <a:spcPts val="0"/>
              </a:spcBef>
              <a:buNone/>
            </a:pPr>
            <a:r>
              <a:rPr lang="en-US" sz="3300" b="1" dirty="0" err="1">
                <a:solidFill>
                  <a:schemeClr val="tx1"/>
                </a:solidFill>
              </a:rPr>
              <a:t>Dankie</a:t>
            </a:r>
            <a:r>
              <a:rPr lang="en-US" sz="3300" b="1" dirty="0">
                <a:solidFill>
                  <a:schemeClr val="tx1"/>
                </a:solidFill>
              </a:rPr>
              <a:t>		</a:t>
            </a: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err="1">
                <a:solidFill>
                  <a:schemeClr val="tx1"/>
                </a:solidFill>
              </a:rPr>
              <a:t>Enkosi</a:t>
            </a:r>
            <a:endParaRPr lang="en-US" sz="3300" b="1" dirty="0">
              <a:solidFill>
                <a:schemeClr val="tx1"/>
              </a:solidFill>
            </a:endParaRP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a:solidFill>
                  <a:schemeClr val="tx1"/>
                </a:solidFill>
              </a:rPr>
              <a:t>Ha </a:t>
            </a:r>
            <a:r>
              <a:rPr lang="en-US" sz="3300" b="1" dirty="0" err="1">
                <a:solidFill>
                  <a:schemeClr val="tx1"/>
                </a:solidFill>
              </a:rPr>
              <a:t>khensa</a:t>
            </a:r>
            <a:r>
              <a:rPr lang="en-US" sz="3300" b="1" dirty="0">
                <a:solidFill>
                  <a:schemeClr val="tx1"/>
                </a:solidFill>
              </a:rPr>
              <a:t>	</a:t>
            </a: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a:solidFill>
                  <a:schemeClr val="tx1"/>
                </a:solidFill>
              </a:rPr>
              <a:t>Re a </a:t>
            </a:r>
            <a:r>
              <a:rPr lang="en-US" sz="3300" b="1" dirty="0" err="1">
                <a:solidFill>
                  <a:schemeClr val="tx1"/>
                </a:solidFill>
              </a:rPr>
              <a:t>leboga</a:t>
            </a:r>
            <a:endParaRPr lang="en-US" sz="3300" b="1" dirty="0">
              <a:solidFill>
                <a:schemeClr val="tx1"/>
              </a:solidFill>
            </a:endParaRPr>
          </a:p>
          <a:p>
            <a:pPr marL="0" indent="0" algn="ctr">
              <a:lnSpc>
                <a:spcPct val="150000"/>
              </a:lnSpc>
              <a:spcBef>
                <a:spcPts val="0"/>
              </a:spcBef>
              <a:buNone/>
            </a:pPr>
            <a:r>
              <a:rPr lang="en-US" sz="3300" b="1" dirty="0">
                <a:solidFill>
                  <a:schemeClr val="tx1"/>
                </a:solidFill>
              </a:rPr>
              <a:t>Ro </a:t>
            </a:r>
            <a:r>
              <a:rPr lang="en-US" sz="3300" b="1" dirty="0" err="1">
                <a:solidFill>
                  <a:schemeClr val="tx1"/>
                </a:solidFill>
              </a:rPr>
              <a:t>livhuwa</a:t>
            </a:r>
            <a:r>
              <a:rPr lang="en-US" sz="3300" b="1" dirty="0">
                <a:solidFill>
                  <a:schemeClr val="tx1"/>
                </a:solidFill>
              </a:rPr>
              <a:t> 	</a:t>
            </a: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a:solidFill>
                  <a:schemeClr val="tx1"/>
                </a:solidFill>
              </a:rPr>
              <a:t>Siyabonga</a:t>
            </a: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err="1">
                <a:solidFill>
                  <a:schemeClr val="tx1"/>
                </a:solidFill>
              </a:rPr>
              <a:t>Siyathokoza</a:t>
            </a:r>
            <a:r>
              <a:rPr lang="en-US" sz="3300" b="1" dirty="0">
                <a:solidFill>
                  <a:schemeClr val="tx1"/>
                </a:solidFill>
              </a:rPr>
              <a:t> </a:t>
            </a:r>
          </a:p>
          <a:p>
            <a:pPr marL="0" indent="0" algn="ctr">
              <a:lnSpc>
                <a:spcPct val="150000"/>
              </a:lnSpc>
              <a:spcBef>
                <a:spcPts val="0"/>
              </a:spcBef>
              <a:buNone/>
            </a:pPr>
            <a:endParaRPr lang="en-US" sz="3300" b="1" dirty="0">
              <a:solidFill>
                <a:schemeClr val="tx1"/>
              </a:solidFill>
            </a:endParaRPr>
          </a:p>
          <a:p>
            <a:pPr marL="0" indent="0" algn="ctr">
              <a:lnSpc>
                <a:spcPct val="150000"/>
              </a:lnSpc>
              <a:spcBef>
                <a:spcPts val="0"/>
              </a:spcBef>
              <a:buNone/>
            </a:pPr>
            <a:r>
              <a:rPr lang="en-US" sz="3300" b="1" dirty="0">
                <a:solidFill>
                  <a:schemeClr val="tx1"/>
                </a:solidFill>
              </a:rPr>
              <a:t>Thank you</a:t>
            </a:r>
          </a:p>
        </p:txBody>
      </p:sp>
    </p:spTree>
    <p:extLst>
      <p:ext uri="{BB962C8B-B14F-4D97-AF65-F5344CB8AC3E}">
        <p14:creationId xmlns:p14="http://schemas.microsoft.com/office/powerpoint/2010/main" xmlns="" val="2662426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2390" y="136486"/>
            <a:ext cx="8988089" cy="640352"/>
          </a:xfrm>
          <a:prstGeom prst="rect">
            <a:avLst/>
          </a:prstGeom>
        </p:spPr>
        <p:txBody>
          <a:bodyPr/>
          <a:lstStyle>
            <a:lvl1pPr algn="l" defTabSz="457200" rtl="0" eaLnBrk="1" latinLnBrk="0" hangingPunct="1">
              <a:spcBef>
                <a:spcPct val="0"/>
              </a:spcBef>
              <a:buNone/>
              <a:defRPr sz="1800" b="1" kern="1200">
                <a:solidFill>
                  <a:srgbClr val="F36403"/>
                </a:solidFill>
                <a:latin typeface="Arial"/>
                <a:ea typeface="+mj-ea"/>
                <a:cs typeface="Arial"/>
              </a:defRPr>
            </a:lvl1pPr>
          </a:lstStyle>
          <a:p>
            <a:pPr lvl="0">
              <a:defRPr/>
            </a:pPr>
            <a:r>
              <a:rPr lang="en-US" sz="2700" dirty="0">
                <a:solidFill>
                  <a:prstClr val="white"/>
                </a:solidFill>
              </a:rPr>
              <a:t>Energy Equity - Informal Dwellings</a:t>
            </a:r>
          </a:p>
        </p:txBody>
      </p:sp>
      <p:pic>
        <p:nvPicPr>
          <p:cNvPr id="7" name="Picture 6"/>
          <p:cNvPicPr>
            <a:picLocks noChangeAspect="1"/>
          </p:cNvPicPr>
          <p:nvPr/>
        </p:nvPicPr>
        <p:blipFill>
          <a:blip r:embed="rId2"/>
          <a:stretch>
            <a:fillRect/>
          </a:stretch>
        </p:blipFill>
        <p:spPr>
          <a:xfrm>
            <a:off x="154763" y="989488"/>
            <a:ext cx="8698178" cy="5111509"/>
          </a:xfrm>
          <a:prstGeom prst="rect">
            <a:avLst/>
          </a:prstGeom>
        </p:spPr>
      </p:pic>
      <p:sp>
        <p:nvSpPr>
          <p:cNvPr id="5" name="TextBox 4"/>
          <p:cNvSpPr txBox="1"/>
          <p:nvPr/>
        </p:nvSpPr>
        <p:spPr>
          <a:xfrm>
            <a:off x="1656190" y="6100997"/>
            <a:ext cx="4620176"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Source: General </a:t>
            </a:r>
            <a:r>
              <a:rPr kumimoji="0" lang="en-US" b="0" i="0" u="none" strike="noStrike" kern="0" cap="none" spc="0" normalizeH="0" baseline="0" noProof="0" dirty="0">
                <a:ln>
                  <a:noFill/>
                </a:ln>
                <a:solidFill>
                  <a:prstClr val="black"/>
                </a:solidFill>
                <a:effectLst/>
                <a:uLnTx/>
                <a:uFillTx/>
              </a:rPr>
              <a:t>Household Survey, 2018 Statistics South Africa</a:t>
            </a:r>
          </a:p>
        </p:txBody>
      </p:sp>
    </p:spTree>
    <p:extLst>
      <p:ext uri="{BB962C8B-B14F-4D97-AF65-F5344CB8AC3E}">
        <p14:creationId xmlns:p14="http://schemas.microsoft.com/office/powerpoint/2010/main" xmlns="" val="157889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2390" y="136486"/>
            <a:ext cx="8988089" cy="640352"/>
          </a:xfrm>
          <a:prstGeom prst="rect">
            <a:avLst/>
          </a:prstGeom>
        </p:spPr>
        <p:txBody>
          <a:bodyPr/>
          <a:lstStyle>
            <a:lvl1pPr algn="l" defTabSz="457200" rtl="0" eaLnBrk="1" latinLnBrk="0" hangingPunct="1">
              <a:spcBef>
                <a:spcPct val="0"/>
              </a:spcBef>
              <a:buNone/>
              <a:defRPr sz="1800" b="1" kern="1200">
                <a:solidFill>
                  <a:srgbClr val="F36403"/>
                </a:solidFill>
                <a:latin typeface="Arial"/>
                <a:ea typeface="+mj-ea"/>
                <a:cs typeface="Arial"/>
              </a:defRPr>
            </a:lvl1pPr>
          </a:lstStyle>
          <a:p>
            <a:pPr lvl="0">
              <a:defRPr/>
            </a:pPr>
            <a:r>
              <a:rPr lang="en-US" sz="2700" dirty="0">
                <a:solidFill>
                  <a:prstClr val="white"/>
                </a:solidFill>
              </a:rPr>
              <a:t>Energy Equity - Informal Dwellings</a:t>
            </a:r>
          </a:p>
        </p:txBody>
      </p:sp>
      <p:pic>
        <p:nvPicPr>
          <p:cNvPr id="5" name="Picture 4"/>
          <p:cNvPicPr>
            <a:picLocks noChangeAspect="1"/>
          </p:cNvPicPr>
          <p:nvPr/>
        </p:nvPicPr>
        <p:blipFill>
          <a:blip r:embed="rId2"/>
          <a:stretch>
            <a:fillRect/>
          </a:stretch>
        </p:blipFill>
        <p:spPr>
          <a:xfrm>
            <a:off x="268564" y="1092941"/>
            <a:ext cx="8791915" cy="5142967"/>
          </a:xfrm>
          <a:prstGeom prst="rect">
            <a:avLst/>
          </a:prstGeom>
        </p:spPr>
      </p:pic>
      <p:sp>
        <p:nvSpPr>
          <p:cNvPr id="7" name="TextBox 6"/>
          <p:cNvSpPr txBox="1"/>
          <p:nvPr/>
        </p:nvSpPr>
        <p:spPr>
          <a:xfrm>
            <a:off x="1523842" y="6401970"/>
            <a:ext cx="4620176" cy="30008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Source: General </a:t>
            </a:r>
            <a:r>
              <a:rPr kumimoji="0" lang="en-US" b="0" i="0" u="none" strike="noStrike" kern="0" cap="none" spc="0" normalizeH="0" baseline="0" noProof="0" dirty="0">
                <a:ln>
                  <a:noFill/>
                </a:ln>
                <a:solidFill>
                  <a:prstClr val="black"/>
                </a:solidFill>
                <a:effectLst/>
                <a:uLnTx/>
                <a:uFillTx/>
              </a:rPr>
              <a:t>Household Survey, 2018 Statistics South Africa</a:t>
            </a:r>
          </a:p>
        </p:txBody>
      </p:sp>
    </p:spTree>
    <p:extLst>
      <p:ext uri="{BB962C8B-B14F-4D97-AF65-F5344CB8AC3E}">
        <p14:creationId xmlns:p14="http://schemas.microsoft.com/office/powerpoint/2010/main" xmlns="" val="57477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04" y="39344"/>
            <a:ext cx="8115246" cy="456685"/>
          </a:xfrm>
        </p:spPr>
        <p:txBody>
          <a:bodyPr>
            <a:noAutofit/>
          </a:bodyPr>
          <a:lstStyle/>
          <a:p>
            <a:r>
              <a:rPr lang="en-GB" sz="2700" b="1" dirty="0"/>
              <a:t>White Paper on Science Technology and Innovation</a:t>
            </a:r>
          </a:p>
        </p:txBody>
      </p:sp>
      <p:sp>
        <p:nvSpPr>
          <p:cNvPr id="3" name="Content Placeholder 2"/>
          <p:cNvSpPr>
            <a:spLocks noGrp="1"/>
          </p:cNvSpPr>
          <p:nvPr>
            <p:ph idx="1"/>
          </p:nvPr>
        </p:nvSpPr>
        <p:spPr/>
        <p:txBody>
          <a:bodyPr>
            <a:normAutofit/>
          </a:bodyPr>
          <a:lstStyle/>
          <a:p>
            <a:r>
              <a:rPr lang="en-ZA" sz="2394" dirty="0"/>
              <a:t>Fully-fledged Department of Science and Innovation (DSI) with </a:t>
            </a:r>
            <a:r>
              <a:rPr lang="en-ZA" sz="2394" dirty="0" smtClean="0"/>
              <a:t>the mandate of a:</a:t>
            </a:r>
            <a:endParaRPr lang="en-ZA" sz="2394" dirty="0"/>
          </a:p>
          <a:p>
            <a:pPr lvl="1"/>
            <a:endParaRPr lang="en-ZA" sz="2394" dirty="0"/>
          </a:p>
          <a:p>
            <a:pPr lvl="1"/>
            <a:r>
              <a:rPr lang="en-ZA" sz="2394" dirty="0"/>
              <a:t>Responsive, coordinated and efficient </a:t>
            </a:r>
            <a:r>
              <a:rPr lang="en-ZA" sz="2394" b="1" i="1" dirty="0"/>
              <a:t>National System of Innovation</a:t>
            </a:r>
          </a:p>
          <a:p>
            <a:pPr lvl="1"/>
            <a:r>
              <a:rPr lang="en-ZA" sz="2394" dirty="0"/>
              <a:t>Human capital development for science</a:t>
            </a:r>
          </a:p>
          <a:p>
            <a:pPr lvl="1"/>
            <a:r>
              <a:rPr lang="en-ZA" sz="2394" dirty="0"/>
              <a:t>Increased knowledge generation</a:t>
            </a:r>
          </a:p>
          <a:p>
            <a:pPr lvl="1"/>
            <a:r>
              <a:rPr lang="en-ZA" sz="2394" dirty="0"/>
              <a:t>Using knowledge for economic </a:t>
            </a:r>
            <a:r>
              <a:rPr lang="en-ZA" sz="2394" b="1" i="1" dirty="0"/>
              <a:t>and inclusive </a:t>
            </a:r>
            <a:r>
              <a:rPr lang="en-ZA" sz="2394" dirty="0"/>
              <a:t>development</a:t>
            </a:r>
          </a:p>
          <a:p>
            <a:pPr lvl="1"/>
            <a:r>
              <a:rPr lang="en-ZA" sz="2394" dirty="0"/>
              <a:t>Innovation for a capable state</a:t>
            </a:r>
          </a:p>
          <a:p>
            <a:pPr lvl="1"/>
            <a:endParaRPr lang="en-ZA" sz="2394" dirty="0"/>
          </a:p>
          <a:p>
            <a:r>
              <a:rPr lang="en-ZA" sz="2394" dirty="0"/>
              <a:t>March 2019 New White Paper on Science, </a:t>
            </a:r>
          </a:p>
          <a:p>
            <a:pPr marL="0" indent="0">
              <a:buNone/>
            </a:pPr>
            <a:r>
              <a:rPr lang="en-ZA" sz="2394" dirty="0"/>
              <a:t>Technology and Innovation </a:t>
            </a:r>
          </a:p>
          <a:p>
            <a:endParaRPr lang="en-US" sz="2394" dirty="0"/>
          </a:p>
        </p:txBody>
      </p:sp>
      <p:pic>
        <p:nvPicPr>
          <p:cNvPr id="4" name="Picture 3"/>
          <p:cNvPicPr>
            <a:picLocks noChangeAspect="1"/>
          </p:cNvPicPr>
          <p:nvPr/>
        </p:nvPicPr>
        <p:blipFill>
          <a:blip r:embed="rId2"/>
          <a:stretch>
            <a:fillRect/>
          </a:stretch>
        </p:blipFill>
        <p:spPr>
          <a:xfrm>
            <a:off x="7131774" y="4375229"/>
            <a:ext cx="1612122" cy="2298133"/>
          </a:xfrm>
          <a:prstGeom prst="rect">
            <a:avLst/>
          </a:prstGeom>
        </p:spPr>
      </p:pic>
    </p:spTree>
    <p:extLst>
      <p:ext uri="{BB962C8B-B14F-4D97-AF65-F5344CB8AC3E}">
        <p14:creationId xmlns:p14="http://schemas.microsoft.com/office/powerpoint/2010/main" xmlns="" val="1361313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80434"/>
            <a:ext cx="9144000" cy="972780"/>
          </a:xfrm>
        </p:spPr>
        <p:txBody>
          <a:bodyPr>
            <a:noAutofit/>
          </a:bodyPr>
          <a:lstStyle/>
          <a:p>
            <a:r>
              <a:rPr lang="en-US" sz="2700" b="1" dirty="0"/>
              <a:t>New Department of Science and Innovation mandate</a:t>
            </a:r>
          </a:p>
        </p:txBody>
      </p:sp>
      <p:sp>
        <p:nvSpPr>
          <p:cNvPr id="3" name="Subtitle 2"/>
          <p:cNvSpPr>
            <a:spLocks noGrp="1"/>
          </p:cNvSpPr>
          <p:nvPr>
            <p:ph idx="1"/>
          </p:nvPr>
        </p:nvSpPr>
        <p:spPr>
          <a:xfrm>
            <a:off x="1" y="1360476"/>
            <a:ext cx="8839200" cy="5367701"/>
          </a:xfrm>
        </p:spPr>
        <p:txBody>
          <a:bodyPr>
            <a:normAutofit/>
          </a:bodyPr>
          <a:lstStyle/>
          <a:p>
            <a:pPr marL="456057" lvl="1" indent="0">
              <a:lnSpc>
                <a:spcPct val="150000"/>
              </a:lnSpc>
              <a:spcBef>
                <a:spcPts val="0"/>
              </a:spcBef>
              <a:buNone/>
            </a:pPr>
            <a:endParaRPr lang="en-US" sz="1600" dirty="0">
              <a:solidFill>
                <a:schemeClr val="tx1"/>
              </a:solidFill>
            </a:endParaRPr>
          </a:p>
          <a:p>
            <a:pPr lvl="1">
              <a:lnSpc>
                <a:spcPct val="150000"/>
              </a:lnSpc>
              <a:spcBef>
                <a:spcPts val="0"/>
              </a:spcBef>
            </a:pPr>
            <a:endParaRPr lang="en-US" sz="2400" dirty="0">
              <a:solidFill>
                <a:schemeClr val="tx1"/>
              </a:solidFill>
            </a:endParaRPr>
          </a:p>
          <a:p>
            <a:pPr>
              <a:lnSpc>
                <a:spcPct val="150000"/>
              </a:lnSpc>
              <a:spcBef>
                <a:spcPts val="0"/>
              </a:spcBef>
            </a:pPr>
            <a:endParaRPr lang="en-US" sz="2100" dirty="0">
              <a:solidFill>
                <a:schemeClr val="tx1"/>
              </a:solidFill>
            </a:endParaRPr>
          </a:p>
        </p:txBody>
      </p:sp>
      <p:sp>
        <p:nvSpPr>
          <p:cNvPr id="4" name="Slide Number Placeholder 5">
            <a:extLst>
              <a:ext uri="{FF2B5EF4-FFF2-40B4-BE49-F238E27FC236}">
                <a16:creationId xmlns:a16="http://schemas.microsoft.com/office/drawing/2014/main" xmlns="" id="{3F35315B-DE8B-4616-969D-1D8CF9431B43}"/>
              </a:ext>
            </a:extLst>
          </p:cNvPr>
          <p:cNvSpPr txBox="1">
            <a:spLocks/>
          </p:cNvSpPr>
          <p:nvPr/>
        </p:nvSpPr>
        <p:spPr>
          <a:xfrm>
            <a:off x="6212007" y="636305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9</a:t>
            </a:fld>
            <a:endParaRPr lang="en-US" dirty="0"/>
          </a:p>
        </p:txBody>
      </p:sp>
      <p:graphicFrame>
        <p:nvGraphicFramePr>
          <p:cNvPr id="5" name="Diagram 4"/>
          <p:cNvGraphicFramePr/>
          <p:nvPr>
            <p:extLst>
              <p:ext uri="{D42A27DB-BD31-4B8C-83A1-F6EECF244321}">
                <p14:modId xmlns:p14="http://schemas.microsoft.com/office/powerpoint/2010/main" xmlns="" val="1862167250"/>
              </p:ext>
            </p:extLst>
          </p:nvPr>
        </p:nvGraphicFramePr>
        <p:xfrm>
          <a:off x="1524000" y="138826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98764" y="5555641"/>
            <a:ext cx="8051470"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New mandate of the new Department of Science and Innovation: Addition of the innovation function.</a:t>
            </a:r>
          </a:p>
          <a:p>
            <a:pPr marL="285750" indent="-285750">
              <a:buFont typeface="Arial" panose="020B0604020202020204" pitchFamily="34" charset="0"/>
              <a:buChar char="•"/>
            </a:pPr>
            <a:r>
              <a:rPr lang="en-US" sz="1800" dirty="0"/>
              <a:t>Decadal Plan to give expression for the stronger systemic coordination role assigned to the DSI by the White Paper.</a:t>
            </a:r>
          </a:p>
        </p:txBody>
      </p:sp>
      <p:sp>
        <p:nvSpPr>
          <p:cNvPr id="7" name="TextBox 6"/>
          <p:cNvSpPr txBox="1"/>
          <p:nvPr/>
        </p:nvSpPr>
        <p:spPr>
          <a:xfrm>
            <a:off x="1965367" y="1777362"/>
            <a:ext cx="1151906" cy="1246495"/>
          </a:xfrm>
          <a:prstGeom prst="rect">
            <a:avLst/>
          </a:prstGeom>
          <a:noFill/>
        </p:spPr>
        <p:txBody>
          <a:bodyPr wrap="square" rtlCol="0">
            <a:spAutoFit/>
          </a:bodyPr>
          <a:lstStyle/>
          <a:p>
            <a:pPr algn="ctr"/>
            <a:r>
              <a:rPr lang="en-US" sz="1500" dirty="0" smtClean="0"/>
              <a:t>Department of Science and Innovation</a:t>
            </a:r>
          </a:p>
          <a:p>
            <a:pPr algn="ctr"/>
            <a:r>
              <a:rPr lang="en-US" sz="1500" dirty="0" smtClean="0"/>
              <a:t>(DSI)</a:t>
            </a:r>
            <a:endParaRPr lang="en-US" sz="1500" dirty="0"/>
          </a:p>
        </p:txBody>
      </p:sp>
      <p:sp>
        <p:nvSpPr>
          <p:cNvPr id="8" name="TextBox 7"/>
          <p:cNvSpPr txBox="1"/>
          <p:nvPr/>
        </p:nvSpPr>
        <p:spPr>
          <a:xfrm>
            <a:off x="5771408" y="1871357"/>
            <a:ext cx="1694213" cy="553998"/>
          </a:xfrm>
          <a:prstGeom prst="rect">
            <a:avLst/>
          </a:prstGeom>
          <a:noFill/>
        </p:spPr>
        <p:txBody>
          <a:bodyPr wrap="square" rtlCol="0">
            <a:spAutoFit/>
          </a:bodyPr>
          <a:lstStyle/>
          <a:p>
            <a:pPr algn="ctr"/>
            <a:r>
              <a:rPr lang="en-US" sz="1500" dirty="0"/>
              <a:t>Lead</a:t>
            </a:r>
          </a:p>
          <a:p>
            <a:pPr algn="ctr"/>
            <a:r>
              <a:rPr lang="en-US" sz="1500" dirty="0"/>
              <a:t> departments</a:t>
            </a:r>
          </a:p>
        </p:txBody>
      </p:sp>
      <p:sp>
        <p:nvSpPr>
          <p:cNvPr id="9" name="TextBox 8"/>
          <p:cNvSpPr txBox="1"/>
          <p:nvPr/>
        </p:nvSpPr>
        <p:spPr>
          <a:xfrm>
            <a:off x="3942608" y="1670484"/>
            <a:ext cx="1330036" cy="1015663"/>
          </a:xfrm>
          <a:prstGeom prst="rect">
            <a:avLst/>
          </a:prstGeom>
          <a:noFill/>
        </p:spPr>
        <p:txBody>
          <a:bodyPr wrap="square" rtlCol="0">
            <a:spAutoFit/>
          </a:bodyPr>
          <a:lstStyle/>
          <a:p>
            <a:pPr algn="ctr"/>
            <a:r>
              <a:rPr lang="en-US" sz="1500" dirty="0"/>
              <a:t>DSI </a:t>
            </a:r>
          </a:p>
          <a:p>
            <a:pPr algn="ctr"/>
            <a:r>
              <a:rPr lang="en-US" sz="1500" dirty="0"/>
              <a:t>&amp; </a:t>
            </a:r>
          </a:p>
          <a:p>
            <a:pPr algn="ctr"/>
            <a:r>
              <a:rPr lang="en-US" sz="1500" dirty="0"/>
              <a:t>Lead</a:t>
            </a:r>
          </a:p>
          <a:p>
            <a:pPr algn="ctr"/>
            <a:r>
              <a:rPr lang="en-US" sz="1500" dirty="0"/>
              <a:t>Departments</a:t>
            </a:r>
          </a:p>
        </p:txBody>
      </p:sp>
    </p:spTree>
    <p:extLst>
      <p:ext uri="{BB962C8B-B14F-4D97-AF65-F5344CB8AC3E}">
        <p14:creationId xmlns:p14="http://schemas.microsoft.com/office/powerpoint/2010/main" xmlns="" val="58998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33343</TotalTime>
  <Words>3548</Words>
  <Application>Microsoft Office PowerPoint</Application>
  <PresentationFormat>Custom</PresentationFormat>
  <Paragraphs>959</Paragraphs>
  <Slides>55</Slides>
  <Notes>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Contents</vt:lpstr>
      <vt:lpstr>Energy Landscape in South Africa</vt:lpstr>
      <vt:lpstr>What is Energy Security?</vt:lpstr>
      <vt:lpstr>Energy Landscape in South Africa</vt:lpstr>
      <vt:lpstr>Slide 5</vt:lpstr>
      <vt:lpstr>Slide 6</vt:lpstr>
      <vt:lpstr>Slide 7</vt:lpstr>
      <vt:lpstr>White Paper on Science Technology and Innovation</vt:lpstr>
      <vt:lpstr>New Department of Science and Innovation mandate</vt:lpstr>
      <vt:lpstr>National System of Innovation</vt:lpstr>
      <vt:lpstr>Funding for Energy Grand Challenge Implementation</vt:lpstr>
      <vt:lpstr>Transforming the profile of the researcher – Energy Grand Challenge Implementation</vt:lpstr>
      <vt:lpstr>Knowledge Outputs from 2008 - 2019 – Energy Grand Challenge Implementation</vt:lpstr>
      <vt:lpstr>Revistalising the role of SOEs in innovation</vt:lpstr>
      <vt:lpstr>Strengthening government’s role as an enabler for innovation</vt:lpstr>
      <vt:lpstr>Targeted technology development and deployment to support firms</vt:lpstr>
      <vt:lpstr>Energy Security in Support of 4IR (Communication)</vt:lpstr>
      <vt:lpstr>Energy Security – International Partnerships</vt:lpstr>
      <vt:lpstr>Energy Security – Research Infrastructure</vt:lpstr>
      <vt:lpstr>Slide 20</vt:lpstr>
      <vt:lpstr>Hydrogen Economy Government Commitment</vt:lpstr>
      <vt:lpstr>Hydrogen South Africa Value Proposition</vt:lpstr>
      <vt:lpstr>Hydrogen South Africa Strategic Objectives</vt:lpstr>
      <vt:lpstr>Hydrogen South Africa Centres of Competence</vt:lpstr>
      <vt:lpstr>South Africa Platinum Valley</vt:lpstr>
      <vt:lpstr>South Africa Platinum Valley- OR Tambo Airport</vt:lpstr>
      <vt:lpstr>Slide 27</vt:lpstr>
      <vt:lpstr>Slide 28</vt:lpstr>
      <vt:lpstr>Slide 29</vt:lpstr>
      <vt:lpstr>South Africa is well-endowed with mineral resources</vt:lpstr>
      <vt:lpstr>Energy Storage Value Proposition</vt:lpstr>
      <vt:lpstr>Energy Storage Consortium Members</vt:lpstr>
      <vt:lpstr>Lithium Ion Battery Development: Focus areas</vt:lpstr>
      <vt:lpstr>Slide 34</vt:lpstr>
      <vt:lpstr>Renewable Power in South Africa</vt:lpstr>
      <vt:lpstr>Renewable Power in South Africa</vt:lpstr>
      <vt:lpstr>Renewable Energy Hub and Spokes Programme</vt:lpstr>
      <vt:lpstr>Renewable Energy Hub and Spokes Programme</vt:lpstr>
      <vt:lpstr>Renewable Energy Hub and Spokes Programme</vt:lpstr>
      <vt:lpstr>Renewable Energy Hub and Spokes Programme – Solar Resource Mapping</vt:lpstr>
      <vt:lpstr>Renewable Energy Hub and Spokes Programme – Helio 100</vt:lpstr>
      <vt:lpstr>Renewable Energy Hub and Spokes Programme – Photo Voltaic intellectual Properaty Pty Ltd</vt:lpstr>
      <vt:lpstr>Renewable Energy Hub and Spokes Programme – Solar Turtle</vt:lpstr>
      <vt:lpstr>Renewable Energy Hub and Spokes Programme –  PV insight</vt:lpstr>
      <vt:lpstr>Renewable Energy Hub and Spokes Programme –  Geosun</vt:lpstr>
      <vt:lpstr>Slide 46</vt:lpstr>
      <vt:lpstr>Advanced Biofuels Programme</vt:lpstr>
      <vt:lpstr>Coalgae Facility Established</vt:lpstr>
      <vt:lpstr>Reduction in Carbon Emissions</vt:lpstr>
      <vt:lpstr>Compliance Limits for Local Pollutants</vt:lpstr>
      <vt:lpstr>Slide 51</vt:lpstr>
      <vt:lpstr>Slide 52</vt:lpstr>
      <vt:lpstr>Slide 53</vt:lpstr>
      <vt:lpstr>Slide 54</vt:lpstr>
      <vt:lpstr>Slide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PUMZA</cp:lastModifiedBy>
  <cp:revision>501</cp:revision>
  <cp:lastPrinted>2020-02-19T14:10:34Z</cp:lastPrinted>
  <dcterms:created xsi:type="dcterms:W3CDTF">2018-03-06T16:17:46Z</dcterms:created>
  <dcterms:modified xsi:type="dcterms:W3CDTF">2020-03-09T10:48:19Z</dcterms:modified>
</cp:coreProperties>
</file>