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65" r:id="rId1"/>
    <p:sldMasterId id="2147485137" r:id="rId2"/>
    <p:sldMasterId id="2147485149" r:id="rId3"/>
  </p:sldMasterIdLst>
  <p:notesMasterIdLst>
    <p:notesMasterId r:id="rId33"/>
  </p:notesMasterIdLst>
  <p:handoutMasterIdLst>
    <p:handoutMasterId r:id="rId34"/>
  </p:handoutMasterIdLst>
  <p:sldIdLst>
    <p:sldId id="522" r:id="rId4"/>
    <p:sldId id="521" r:id="rId5"/>
    <p:sldId id="499" r:id="rId6"/>
    <p:sldId id="500" r:id="rId7"/>
    <p:sldId id="501" r:id="rId8"/>
    <p:sldId id="502" r:id="rId9"/>
    <p:sldId id="503" r:id="rId10"/>
    <p:sldId id="504" r:id="rId11"/>
    <p:sldId id="505" r:id="rId12"/>
    <p:sldId id="506" r:id="rId13"/>
    <p:sldId id="507" r:id="rId14"/>
    <p:sldId id="508" r:id="rId15"/>
    <p:sldId id="509" r:id="rId16"/>
    <p:sldId id="510" r:id="rId17"/>
    <p:sldId id="511" r:id="rId18"/>
    <p:sldId id="512" r:id="rId19"/>
    <p:sldId id="498" r:id="rId20"/>
    <p:sldId id="496" r:id="rId21"/>
    <p:sldId id="494" r:id="rId22"/>
    <p:sldId id="495" r:id="rId23"/>
    <p:sldId id="492" r:id="rId24"/>
    <p:sldId id="493" r:id="rId25"/>
    <p:sldId id="513" r:id="rId26"/>
    <p:sldId id="514" r:id="rId27"/>
    <p:sldId id="523" r:id="rId28"/>
    <p:sldId id="518" r:id="rId29"/>
    <p:sldId id="519" r:id="rId30"/>
    <p:sldId id="520" r:id="rId31"/>
    <p:sldId id="516" r:id="rId32"/>
  </p:sldIdLst>
  <p:sldSz cx="9144000" cy="6858000" type="screen4x3"/>
  <p:notesSz cx="6808788" cy="9940925"/>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521415D9-36F7-43E2-AB2F-B90AF26B5E84}">
      <p14:sectionLst xmlns:p14="http://schemas.microsoft.com/office/powerpoint/2010/main" xmlns="">
        <p14:section name="Default Section" id="{7D410939-D266-4C05-9CFA-2AB5F8D60157}">
          <p14:sldIdLst>
            <p14:sldId id="522"/>
            <p14:sldId id="521"/>
            <p14:sldId id="499"/>
            <p14:sldId id="500"/>
            <p14:sldId id="501"/>
            <p14:sldId id="502"/>
            <p14:sldId id="503"/>
            <p14:sldId id="504"/>
            <p14:sldId id="505"/>
            <p14:sldId id="506"/>
            <p14:sldId id="507"/>
            <p14:sldId id="508"/>
            <p14:sldId id="509"/>
            <p14:sldId id="510"/>
            <p14:sldId id="511"/>
            <p14:sldId id="512"/>
            <p14:sldId id="498"/>
            <p14:sldId id="496"/>
            <p14:sldId id="494"/>
            <p14:sldId id="495"/>
            <p14:sldId id="492"/>
            <p14:sldId id="493"/>
            <p14:sldId id="513"/>
            <p14:sldId id="514"/>
            <p14:sldId id="523"/>
            <p14:sldId id="518"/>
            <p14:sldId id="519"/>
            <p14:sldId id="520"/>
            <p14:sldId id="516"/>
          </p14:sldIdLst>
        </p14:section>
        <p14:section name="Untitled Section" id="{59607E98-0E9C-4DC1-9CE3-C1141F6A1E8A}">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B1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62" autoAdjust="0"/>
    <p:restoredTop sz="94660"/>
  </p:normalViewPr>
  <p:slideViewPr>
    <p:cSldViewPr snapToGrid="0" snapToObjects="1">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8938" cy="499033"/>
          </a:xfrm>
          <a:prstGeom prst="rect">
            <a:avLst/>
          </a:prstGeom>
        </p:spPr>
        <p:txBody>
          <a:bodyPr vert="horz" lIns="93075" tIns="46538" rIns="93075" bIns="46538" rtlCol="0"/>
          <a:lstStyle>
            <a:lvl1pPr algn="l">
              <a:defRPr sz="1300">
                <a:latin typeface="Arial" charset="0"/>
                <a:ea typeface="ＭＳ Ｐゴシック" pitchFamily="80" charset="-128"/>
              </a:defRPr>
            </a:lvl1pPr>
          </a:lstStyle>
          <a:p>
            <a:pPr>
              <a:defRPr/>
            </a:pPr>
            <a:endParaRPr lang="en-ZA" dirty="0"/>
          </a:p>
        </p:txBody>
      </p:sp>
      <p:sp>
        <p:nvSpPr>
          <p:cNvPr id="3" name="Date Placeholder 2"/>
          <p:cNvSpPr>
            <a:spLocks noGrp="1"/>
          </p:cNvSpPr>
          <p:nvPr>
            <p:ph type="dt" sz="quarter" idx="1"/>
          </p:nvPr>
        </p:nvSpPr>
        <p:spPr>
          <a:xfrm>
            <a:off x="3858261" y="0"/>
            <a:ext cx="2948937" cy="499033"/>
          </a:xfrm>
          <a:prstGeom prst="rect">
            <a:avLst/>
          </a:prstGeom>
        </p:spPr>
        <p:txBody>
          <a:bodyPr vert="horz" lIns="93075" tIns="46538" rIns="93075" bIns="46538" rtlCol="0"/>
          <a:lstStyle>
            <a:lvl1pPr algn="r">
              <a:defRPr sz="1300">
                <a:latin typeface="Arial" charset="0"/>
                <a:ea typeface="ＭＳ Ｐゴシック" pitchFamily="80" charset="-128"/>
              </a:defRPr>
            </a:lvl1pPr>
          </a:lstStyle>
          <a:p>
            <a:pPr>
              <a:defRPr/>
            </a:pPr>
            <a:fld id="{5C24D3EF-1B8F-4319-A69D-B908C4819054}" type="datetimeFigureOut">
              <a:rPr lang="en-ZA"/>
              <a:pPr>
                <a:defRPr/>
              </a:pPr>
              <a:t>2020/02/27</a:t>
            </a:fld>
            <a:endParaRPr lang="en-ZA" dirty="0"/>
          </a:p>
        </p:txBody>
      </p:sp>
      <p:sp>
        <p:nvSpPr>
          <p:cNvPr id="4" name="Footer Placeholder 3"/>
          <p:cNvSpPr>
            <a:spLocks noGrp="1"/>
          </p:cNvSpPr>
          <p:nvPr>
            <p:ph type="ftr" sz="quarter" idx="2"/>
          </p:nvPr>
        </p:nvSpPr>
        <p:spPr>
          <a:xfrm>
            <a:off x="2" y="9440303"/>
            <a:ext cx="2948938" cy="499033"/>
          </a:xfrm>
          <a:prstGeom prst="rect">
            <a:avLst/>
          </a:prstGeom>
        </p:spPr>
        <p:txBody>
          <a:bodyPr vert="horz" lIns="93075" tIns="46538" rIns="93075" bIns="46538" rtlCol="0" anchor="b"/>
          <a:lstStyle>
            <a:lvl1pPr algn="l">
              <a:defRPr sz="1300">
                <a:latin typeface="Arial" charset="0"/>
                <a:ea typeface="ＭＳ Ｐゴシック" pitchFamily="80" charset="-128"/>
              </a:defRPr>
            </a:lvl1pPr>
          </a:lstStyle>
          <a:p>
            <a:pPr>
              <a:defRPr/>
            </a:pPr>
            <a:endParaRPr lang="en-ZA" dirty="0"/>
          </a:p>
        </p:txBody>
      </p:sp>
      <p:sp>
        <p:nvSpPr>
          <p:cNvPr id="5" name="Slide Number Placeholder 4"/>
          <p:cNvSpPr>
            <a:spLocks noGrp="1"/>
          </p:cNvSpPr>
          <p:nvPr>
            <p:ph type="sldNum" sz="quarter" idx="3"/>
          </p:nvPr>
        </p:nvSpPr>
        <p:spPr>
          <a:xfrm>
            <a:off x="3858261" y="9440303"/>
            <a:ext cx="2948937" cy="499033"/>
          </a:xfrm>
          <a:prstGeom prst="rect">
            <a:avLst/>
          </a:prstGeom>
        </p:spPr>
        <p:txBody>
          <a:bodyPr vert="horz" wrap="square" lIns="93075" tIns="46538" rIns="93075" bIns="46538" numCol="1" anchor="b" anchorCtr="0" compatLnSpc="1">
            <a:prstTxWarp prst="textNoShape">
              <a:avLst/>
            </a:prstTxWarp>
          </a:bodyPr>
          <a:lstStyle>
            <a:lvl1pPr algn="r">
              <a:defRPr sz="1300"/>
            </a:lvl1pPr>
          </a:lstStyle>
          <a:p>
            <a:fld id="{3CD6A7AE-7144-41EB-8BDE-0D3723B9EBE2}" type="slidenum">
              <a:rPr lang="en-ZA"/>
              <a:pPr/>
              <a:t>‹#›</a:t>
            </a:fld>
            <a:endParaRPr lang="en-ZA" dirty="0"/>
          </a:p>
        </p:txBody>
      </p:sp>
    </p:spTree>
    <p:extLst>
      <p:ext uri="{BB962C8B-B14F-4D97-AF65-F5344CB8AC3E}">
        <p14:creationId xmlns:p14="http://schemas.microsoft.com/office/powerpoint/2010/main" xmlns="" val="1359610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8938" cy="499033"/>
          </a:xfrm>
          <a:prstGeom prst="rect">
            <a:avLst/>
          </a:prstGeom>
        </p:spPr>
        <p:txBody>
          <a:bodyPr vert="horz" lIns="88114" tIns="44058" rIns="88114" bIns="44058" rtlCol="0"/>
          <a:lstStyle>
            <a:lvl1pPr algn="l">
              <a:defRPr sz="1200">
                <a:latin typeface="Arial" charset="0"/>
                <a:ea typeface="ＭＳ Ｐゴシック" pitchFamily="80" charset="-128"/>
              </a:defRPr>
            </a:lvl1pPr>
          </a:lstStyle>
          <a:p>
            <a:pPr>
              <a:defRPr/>
            </a:pPr>
            <a:endParaRPr lang="en-ZA" dirty="0"/>
          </a:p>
        </p:txBody>
      </p:sp>
      <p:sp>
        <p:nvSpPr>
          <p:cNvPr id="3" name="Date Placeholder 2"/>
          <p:cNvSpPr>
            <a:spLocks noGrp="1"/>
          </p:cNvSpPr>
          <p:nvPr>
            <p:ph type="dt" idx="1"/>
          </p:nvPr>
        </p:nvSpPr>
        <p:spPr>
          <a:xfrm>
            <a:off x="3858261" y="0"/>
            <a:ext cx="2948937" cy="499033"/>
          </a:xfrm>
          <a:prstGeom prst="rect">
            <a:avLst/>
          </a:prstGeom>
        </p:spPr>
        <p:txBody>
          <a:bodyPr vert="horz" lIns="88114" tIns="44058" rIns="88114" bIns="44058" rtlCol="0"/>
          <a:lstStyle>
            <a:lvl1pPr algn="r">
              <a:defRPr sz="1200">
                <a:latin typeface="Arial" charset="0"/>
                <a:ea typeface="ＭＳ Ｐゴシック" pitchFamily="80" charset="-128"/>
              </a:defRPr>
            </a:lvl1pPr>
          </a:lstStyle>
          <a:p>
            <a:pPr>
              <a:defRPr/>
            </a:pPr>
            <a:fld id="{7400F49F-F5E0-46DD-B8AC-878E5BC95242}" type="datetimeFigureOut">
              <a:rPr lang="en-ZA"/>
              <a:pPr>
                <a:defRPr/>
              </a:pPr>
              <a:t>2020/02/27</a:t>
            </a:fld>
            <a:endParaRPr lang="en-ZA" dirty="0"/>
          </a:p>
        </p:txBody>
      </p:sp>
      <p:sp>
        <p:nvSpPr>
          <p:cNvPr id="4" name="Slide Image Placeholder 3"/>
          <p:cNvSpPr>
            <a:spLocks noGrp="1" noRot="1" noChangeAspect="1"/>
          </p:cNvSpPr>
          <p:nvPr>
            <p:ph type="sldImg" idx="2"/>
          </p:nvPr>
        </p:nvSpPr>
        <p:spPr>
          <a:xfrm>
            <a:off x="919163" y="744538"/>
            <a:ext cx="4970462" cy="3729037"/>
          </a:xfrm>
          <a:prstGeom prst="rect">
            <a:avLst/>
          </a:prstGeom>
          <a:noFill/>
          <a:ln w="12700">
            <a:solidFill>
              <a:prstClr val="black"/>
            </a:solidFill>
          </a:ln>
        </p:spPr>
        <p:txBody>
          <a:bodyPr vert="horz" lIns="88114" tIns="44058" rIns="88114" bIns="44058" rtlCol="0" anchor="ctr"/>
          <a:lstStyle/>
          <a:p>
            <a:pPr lvl="0"/>
            <a:endParaRPr lang="en-ZA" noProof="0" dirty="0" smtClean="0"/>
          </a:p>
        </p:txBody>
      </p:sp>
      <p:sp>
        <p:nvSpPr>
          <p:cNvPr id="5" name="Notes Placeholder 4"/>
          <p:cNvSpPr>
            <a:spLocks noGrp="1"/>
          </p:cNvSpPr>
          <p:nvPr>
            <p:ph type="body" sz="quarter" idx="3"/>
          </p:nvPr>
        </p:nvSpPr>
        <p:spPr>
          <a:xfrm>
            <a:off x="678814" y="4723331"/>
            <a:ext cx="5451163" cy="4473814"/>
          </a:xfrm>
          <a:prstGeom prst="rect">
            <a:avLst/>
          </a:prstGeom>
        </p:spPr>
        <p:txBody>
          <a:bodyPr vert="horz" lIns="88114" tIns="44058" rIns="88114" bIns="4405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smtClean="0"/>
          </a:p>
        </p:txBody>
      </p:sp>
      <p:sp>
        <p:nvSpPr>
          <p:cNvPr id="6" name="Footer Placeholder 5"/>
          <p:cNvSpPr>
            <a:spLocks noGrp="1"/>
          </p:cNvSpPr>
          <p:nvPr>
            <p:ph type="ftr" sz="quarter" idx="4"/>
          </p:nvPr>
        </p:nvSpPr>
        <p:spPr>
          <a:xfrm>
            <a:off x="2" y="9440303"/>
            <a:ext cx="2948938" cy="499033"/>
          </a:xfrm>
          <a:prstGeom prst="rect">
            <a:avLst/>
          </a:prstGeom>
        </p:spPr>
        <p:txBody>
          <a:bodyPr vert="horz" lIns="88114" tIns="44058" rIns="88114" bIns="44058" rtlCol="0" anchor="b"/>
          <a:lstStyle>
            <a:lvl1pPr algn="l">
              <a:defRPr sz="1200">
                <a:latin typeface="Arial" charset="0"/>
                <a:ea typeface="ＭＳ Ｐゴシック" pitchFamily="80" charset="-128"/>
              </a:defRPr>
            </a:lvl1pPr>
          </a:lstStyle>
          <a:p>
            <a:pPr>
              <a:defRPr/>
            </a:pPr>
            <a:endParaRPr lang="en-ZA" dirty="0"/>
          </a:p>
        </p:txBody>
      </p:sp>
      <p:sp>
        <p:nvSpPr>
          <p:cNvPr id="7" name="Slide Number Placeholder 6"/>
          <p:cNvSpPr>
            <a:spLocks noGrp="1"/>
          </p:cNvSpPr>
          <p:nvPr>
            <p:ph type="sldNum" sz="quarter" idx="5"/>
          </p:nvPr>
        </p:nvSpPr>
        <p:spPr>
          <a:xfrm>
            <a:off x="3858261" y="9440303"/>
            <a:ext cx="2948937" cy="499033"/>
          </a:xfrm>
          <a:prstGeom prst="rect">
            <a:avLst/>
          </a:prstGeom>
        </p:spPr>
        <p:txBody>
          <a:bodyPr vert="horz" wrap="square" lIns="88114" tIns="44058" rIns="88114" bIns="44058" numCol="1" anchor="b" anchorCtr="0" compatLnSpc="1">
            <a:prstTxWarp prst="textNoShape">
              <a:avLst/>
            </a:prstTxWarp>
          </a:bodyPr>
          <a:lstStyle>
            <a:lvl1pPr algn="r">
              <a:defRPr sz="1200"/>
            </a:lvl1pPr>
          </a:lstStyle>
          <a:p>
            <a:fld id="{57068A4F-14D6-44A6-BF32-CFFCD9A8C19B}" type="slidenum">
              <a:rPr lang="en-ZA"/>
              <a:pPr/>
              <a:t>‹#›</a:t>
            </a:fld>
            <a:endParaRPr lang="en-ZA" dirty="0"/>
          </a:p>
        </p:txBody>
      </p:sp>
    </p:spTree>
    <p:extLst>
      <p:ext uri="{BB962C8B-B14F-4D97-AF65-F5344CB8AC3E}">
        <p14:creationId xmlns:p14="http://schemas.microsoft.com/office/powerpoint/2010/main" xmlns="" val="3548383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7068A4F-14D6-44A6-BF32-CFFCD9A8C19B}" type="slidenum">
              <a:rPr lang="en-ZA" smtClean="0"/>
              <a:pPr/>
              <a:t>22</a:t>
            </a:fld>
            <a:endParaRPr lang="en-ZA" dirty="0"/>
          </a:p>
        </p:txBody>
      </p:sp>
    </p:spTree>
    <p:extLst>
      <p:ext uri="{BB962C8B-B14F-4D97-AF65-F5344CB8AC3E}">
        <p14:creationId xmlns:p14="http://schemas.microsoft.com/office/powerpoint/2010/main" xmlns="" val="1122831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7068A4F-14D6-44A6-BF32-CFFCD9A8C19B}" type="slidenum">
              <a:rPr lang="en-ZA" smtClean="0"/>
              <a:pPr/>
              <a:t>23</a:t>
            </a:fld>
            <a:endParaRPr lang="en-ZA" dirty="0"/>
          </a:p>
        </p:txBody>
      </p:sp>
    </p:spTree>
    <p:extLst>
      <p:ext uri="{BB962C8B-B14F-4D97-AF65-F5344CB8AC3E}">
        <p14:creationId xmlns:p14="http://schemas.microsoft.com/office/powerpoint/2010/main" xmlns="" val="1887824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7068A4F-14D6-44A6-BF32-CFFCD9A8C19B}" type="slidenum">
              <a:rPr lang="en-ZA" smtClean="0"/>
              <a:pPr/>
              <a:t>24</a:t>
            </a:fld>
            <a:endParaRPr lang="en-ZA" dirty="0"/>
          </a:p>
        </p:txBody>
      </p:sp>
    </p:spTree>
    <p:extLst>
      <p:ext uri="{BB962C8B-B14F-4D97-AF65-F5344CB8AC3E}">
        <p14:creationId xmlns:p14="http://schemas.microsoft.com/office/powerpoint/2010/main" xmlns="" val="317827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5291D3F-81E1-47A3-BCC6-953B6802E1F9}" type="datetime1">
              <a:rPr lang="en-US"/>
              <a:pPr>
                <a:defRPr/>
              </a:pPr>
              <a:t>2/27/2020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959FA09D-1F51-4F8E-91A2-1142F5BB10E0}" type="slidenum">
              <a:rPr lang="en-US"/>
              <a:pPr/>
              <a:t>‹#›</a:t>
            </a:fld>
            <a:endParaRPr lang="en-US" dirty="0"/>
          </a:p>
        </p:txBody>
      </p:sp>
    </p:spTree>
    <p:extLst>
      <p:ext uri="{BB962C8B-B14F-4D97-AF65-F5344CB8AC3E}">
        <p14:creationId xmlns:p14="http://schemas.microsoft.com/office/powerpoint/2010/main" xmlns="" val="1654122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291D3F-81E1-47A3-BCC6-953B6802E1F9}" type="datetime1">
              <a:rPr lang="en-US"/>
              <a:pPr>
                <a:defRPr/>
              </a:pPr>
              <a:t>2/27/2020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3033A87E-A8A7-41AF-A3F3-C6A3C1D31E9F}" type="slidenum">
              <a:rPr lang="en-US"/>
              <a:pPr/>
              <a:t>‹#›</a:t>
            </a:fld>
            <a:endParaRPr lang="en-US" dirty="0"/>
          </a:p>
        </p:txBody>
      </p:sp>
    </p:spTree>
    <p:extLst>
      <p:ext uri="{BB962C8B-B14F-4D97-AF65-F5344CB8AC3E}">
        <p14:creationId xmlns:p14="http://schemas.microsoft.com/office/powerpoint/2010/main" xmlns="" val="248931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291D3F-81E1-47A3-BCC6-953B6802E1F9}" type="datetime1">
              <a:rPr lang="en-US"/>
              <a:pPr>
                <a:defRPr/>
              </a:pPr>
              <a:t>2/27/2020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BDB55F82-A63B-4A7E-A791-3CED277A4E60}" type="slidenum">
              <a:rPr lang="en-US"/>
              <a:pPr/>
              <a:t>‹#›</a:t>
            </a:fld>
            <a:endParaRPr lang="en-US" dirty="0"/>
          </a:p>
        </p:txBody>
      </p:sp>
    </p:spTree>
    <p:extLst>
      <p:ext uri="{BB962C8B-B14F-4D97-AF65-F5344CB8AC3E}">
        <p14:creationId xmlns:p14="http://schemas.microsoft.com/office/powerpoint/2010/main" xmlns="" val="728790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286F58A0-BF00-4A42-B766-60B83161A835}" type="datetimeFigureOut">
              <a:rPr lang="en-ZA" smtClean="0">
                <a:solidFill>
                  <a:prstClr val="black">
                    <a:tint val="75000"/>
                  </a:prstClr>
                </a:solidFill>
              </a:rPr>
              <a:pPr/>
              <a:t>2020/02/27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72DE47-44E7-4D39-8E85-AB740D0662D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075029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86F58A0-BF00-4A42-B766-60B83161A835}" type="datetimeFigureOut">
              <a:rPr lang="en-ZA" smtClean="0">
                <a:solidFill>
                  <a:prstClr val="black">
                    <a:tint val="75000"/>
                  </a:prstClr>
                </a:solidFill>
              </a:rPr>
              <a:pPr/>
              <a:t>2020/02/27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72DE47-44E7-4D39-8E85-AB740D0662D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250986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F58A0-BF00-4A42-B766-60B83161A835}" type="datetimeFigureOut">
              <a:rPr lang="en-ZA" smtClean="0">
                <a:solidFill>
                  <a:prstClr val="black">
                    <a:tint val="75000"/>
                  </a:prstClr>
                </a:solidFill>
              </a:rPr>
              <a:pPr/>
              <a:t>2020/02/27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72DE47-44E7-4D39-8E85-AB740D0662D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746996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286F58A0-BF00-4A42-B766-60B83161A835}" type="datetimeFigureOut">
              <a:rPr lang="en-ZA" smtClean="0">
                <a:solidFill>
                  <a:prstClr val="black">
                    <a:tint val="75000"/>
                  </a:prstClr>
                </a:solidFill>
              </a:rPr>
              <a:pPr/>
              <a:t>2020/02/27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72DE47-44E7-4D39-8E85-AB740D0662D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100224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286F58A0-BF00-4A42-B766-60B83161A835}" type="datetimeFigureOut">
              <a:rPr lang="en-ZA" smtClean="0">
                <a:solidFill>
                  <a:prstClr val="black">
                    <a:tint val="75000"/>
                  </a:prstClr>
                </a:solidFill>
              </a:rPr>
              <a:pPr/>
              <a:t>2020/02/27</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B72DE47-44E7-4D39-8E85-AB740D0662D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569082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286F58A0-BF00-4A42-B766-60B83161A835}" type="datetimeFigureOut">
              <a:rPr lang="en-ZA" smtClean="0">
                <a:solidFill>
                  <a:prstClr val="black">
                    <a:tint val="75000"/>
                  </a:prstClr>
                </a:solidFill>
              </a:rPr>
              <a:pPr/>
              <a:t>2020/02/27</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B72DE47-44E7-4D39-8E85-AB740D0662D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720595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F58A0-BF00-4A42-B766-60B83161A835}" type="datetimeFigureOut">
              <a:rPr lang="en-ZA" smtClean="0">
                <a:solidFill>
                  <a:prstClr val="black">
                    <a:tint val="75000"/>
                  </a:prstClr>
                </a:solidFill>
              </a:rPr>
              <a:pPr/>
              <a:t>2020/02/27</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B72DE47-44E7-4D39-8E85-AB740D0662D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465425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F58A0-BF00-4A42-B766-60B83161A835}" type="datetimeFigureOut">
              <a:rPr lang="en-ZA" smtClean="0">
                <a:solidFill>
                  <a:prstClr val="black">
                    <a:tint val="75000"/>
                  </a:prstClr>
                </a:solidFill>
              </a:rPr>
              <a:pPr/>
              <a:t>2020/02/27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72DE47-44E7-4D39-8E85-AB740D0662D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718188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291D3F-81E1-47A3-BCC6-953B6802E1F9}" type="datetime1">
              <a:rPr lang="en-US"/>
              <a:pPr>
                <a:defRPr/>
              </a:pPr>
              <a:t>2/27/2020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FB92832-B53A-47DB-975E-D66FC0A6385B}" type="slidenum">
              <a:rPr lang="en-US"/>
              <a:pPr/>
              <a:t>‹#›</a:t>
            </a:fld>
            <a:endParaRPr lang="en-US" dirty="0"/>
          </a:p>
        </p:txBody>
      </p:sp>
    </p:spTree>
    <p:extLst>
      <p:ext uri="{BB962C8B-B14F-4D97-AF65-F5344CB8AC3E}">
        <p14:creationId xmlns:p14="http://schemas.microsoft.com/office/powerpoint/2010/main" xmlns="" val="1323584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F58A0-BF00-4A42-B766-60B83161A835}" type="datetimeFigureOut">
              <a:rPr lang="en-ZA" smtClean="0">
                <a:solidFill>
                  <a:prstClr val="black">
                    <a:tint val="75000"/>
                  </a:prstClr>
                </a:solidFill>
              </a:rPr>
              <a:pPr/>
              <a:t>2020/02/27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72DE47-44E7-4D39-8E85-AB740D0662D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217541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86F58A0-BF00-4A42-B766-60B83161A835}" type="datetimeFigureOut">
              <a:rPr lang="en-ZA" smtClean="0">
                <a:solidFill>
                  <a:prstClr val="black">
                    <a:tint val="75000"/>
                  </a:prstClr>
                </a:solidFill>
              </a:rPr>
              <a:pPr/>
              <a:t>2020/02/27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72DE47-44E7-4D39-8E85-AB740D0662D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72771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86F58A0-BF00-4A42-B766-60B83161A835}" type="datetimeFigureOut">
              <a:rPr lang="en-ZA" smtClean="0">
                <a:solidFill>
                  <a:prstClr val="black">
                    <a:tint val="75000"/>
                  </a:prstClr>
                </a:solidFill>
              </a:rPr>
              <a:pPr/>
              <a:t>2020/02/27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72DE47-44E7-4D39-8E85-AB740D0662D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641355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defTabSz="914400" eaLnBrk="0" hangingPunct="0">
              <a:defRPr smtClean="0">
                <a:ea typeface="+mn-ea"/>
              </a:defRPr>
            </a:lvl1pPr>
          </a:lstStyle>
          <a:p>
            <a:pPr>
              <a:defRPr/>
            </a:pPr>
            <a:r>
              <a:rPr lang="en-US" dirty="0"/>
              <a:t>31 August 2015</a:t>
            </a:r>
          </a:p>
        </p:txBody>
      </p:sp>
      <p:sp>
        <p:nvSpPr>
          <p:cNvPr id="5" name="Footer Placeholder 4"/>
          <p:cNvSpPr>
            <a:spLocks noGrp="1"/>
          </p:cNvSpPr>
          <p:nvPr>
            <p:ph type="ftr" sz="quarter" idx="11"/>
          </p:nvPr>
        </p:nvSpPr>
        <p:spPr/>
        <p:txBody>
          <a:bodyPr/>
          <a:lstStyle>
            <a:lvl1pPr defTabSz="914400" eaLnBrk="0" hangingPunct="0">
              <a:defRPr>
                <a:ea typeface="+mn-ea"/>
              </a:defRPr>
            </a:lvl1pPr>
          </a:lstStyle>
          <a:p>
            <a:pPr>
              <a:defRPr/>
            </a:pPr>
            <a:r>
              <a:rPr lang="en-US" dirty="0"/>
              <a:t>Briefing to the Select Committee on Labour and Public Enterprises</a:t>
            </a:r>
          </a:p>
        </p:txBody>
      </p:sp>
      <p:sp>
        <p:nvSpPr>
          <p:cNvPr id="6" name="Slide Number Placeholder 5"/>
          <p:cNvSpPr>
            <a:spLocks noGrp="1"/>
          </p:cNvSpPr>
          <p:nvPr>
            <p:ph type="sldNum" sz="quarter" idx="12"/>
          </p:nvPr>
        </p:nvSpPr>
        <p:spPr/>
        <p:txBody>
          <a:bodyPr/>
          <a:lstStyle>
            <a:lvl1pPr defTabSz="914400" eaLnBrk="0" hangingPunct="0">
              <a:defRPr>
                <a:ea typeface="+mn-ea"/>
              </a:defRPr>
            </a:lvl1pPr>
          </a:lstStyle>
          <a:p>
            <a:pPr>
              <a:defRPr/>
            </a:pPr>
            <a:fld id="{CF24FA36-3D60-41D4-9890-71E58B5B0E08}" type="slidenum">
              <a:rPr lang="en-US"/>
              <a:pPr>
                <a:defRPr/>
              </a:pPr>
              <a:t>‹#›</a:t>
            </a:fld>
            <a:endParaRPr lang="en-US" dirty="0"/>
          </a:p>
        </p:txBody>
      </p:sp>
    </p:spTree>
    <p:extLst>
      <p:ext uri="{BB962C8B-B14F-4D97-AF65-F5344CB8AC3E}">
        <p14:creationId xmlns:p14="http://schemas.microsoft.com/office/powerpoint/2010/main" xmlns="" val="3107174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defTabSz="914400" eaLnBrk="0" hangingPunct="0">
              <a:defRPr smtClean="0">
                <a:ea typeface="+mn-ea"/>
              </a:defRPr>
            </a:lvl1pPr>
          </a:lstStyle>
          <a:p>
            <a:pPr>
              <a:defRPr/>
            </a:pPr>
            <a:r>
              <a:rPr lang="en-US" dirty="0"/>
              <a:t>31 August 2015</a:t>
            </a:r>
          </a:p>
        </p:txBody>
      </p:sp>
      <p:sp>
        <p:nvSpPr>
          <p:cNvPr id="5" name="Footer Placeholder 4"/>
          <p:cNvSpPr>
            <a:spLocks noGrp="1"/>
          </p:cNvSpPr>
          <p:nvPr>
            <p:ph type="ftr" sz="quarter" idx="11"/>
          </p:nvPr>
        </p:nvSpPr>
        <p:spPr/>
        <p:txBody>
          <a:bodyPr/>
          <a:lstStyle>
            <a:lvl1pPr defTabSz="914400" eaLnBrk="0" hangingPunct="0">
              <a:defRPr>
                <a:ea typeface="+mn-ea"/>
              </a:defRPr>
            </a:lvl1pPr>
          </a:lstStyle>
          <a:p>
            <a:pPr>
              <a:defRPr/>
            </a:pPr>
            <a:r>
              <a:rPr lang="en-US" dirty="0"/>
              <a:t>Briefing to the Select Committee on Labour and Public Enterprises</a:t>
            </a:r>
          </a:p>
        </p:txBody>
      </p:sp>
      <p:sp>
        <p:nvSpPr>
          <p:cNvPr id="6" name="Slide Number Placeholder 5"/>
          <p:cNvSpPr>
            <a:spLocks noGrp="1"/>
          </p:cNvSpPr>
          <p:nvPr>
            <p:ph type="sldNum" sz="quarter" idx="12"/>
          </p:nvPr>
        </p:nvSpPr>
        <p:spPr/>
        <p:txBody>
          <a:bodyPr/>
          <a:lstStyle>
            <a:lvl1pPr defTabSz="914400" eaLnBrk="0" hangingPunct="0">
              <a:defRPr>
                <a:ea typeface="+mn-ea"/>
              </a:defRPr>
            </a:lvl1pPr>
          </a:lstStyle>
          <a:p>
            <a:pPr>
              <a:defRPr/>
            </a:pPr>
            <a:fld id="{E6C65B48-7984-4221-A705-ABBAC9AE55C5}" type="slidenum">
              <a:rPr lang="en-US"/>
              <a:pPr>
                <a:defRPr/>
              </a:pPr>
              <a:t>‹#›</a:t>
            </a:fld>
            <a:endParaRPr lang="en-US" dirty="0"/>
          </a:p>
        </p:txBody>
      </p:sp>
    </p:spTree>
    <p:extLst>
      <p:ext uri="{BB962C8B-B14F-4D97-AF65-F5344CB8AC3E}">
        <p14:creationId xmlns:p14="http://schemas.microsoft.com/office/powerpoint/2010/main" xmlns="" val="3713674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defTabSz="914400" eaLnBrk="0" hangingPunct="0">
              <a:defRPr smtClean="0">
                <a:ea typeface="+mn-ea"/>
              </a:defRPr>
            </a:lvl1pPr>
          </a:lstStyle>
          <a:p>
            <a:pPr>
              <a:defRPr/>
            </a:pPr>
            <a:r>
              <a:rPr lang="en-US" dirty="0"/>
              <a:t>31 August 2015</a:t>
            </a:r>
          </a:p>
        </p:txBody>
      </p:sp>
      <p:sp>
        <p:nvSpPr>
          <p:cNvPr id="5" name="Footer Placeholder 4"/>
          <p:cNvSpPr>
            <a:spLocks noGrp="1"/>
          </p:cNvSpPr>
          <p:nvPr>
            <p:ph type="ftr" sz="quarter" idx="11"/>
          </p:nvPr>
        </p:nvSpPr>
        <p:spPr/>
        <p:txBody>
          <a:bodyPr/>
          <a:lstStyle>
            <a:lvl1pPr defTabSz="914400" eaLnBrk="0" hangingPunct="0">
              <a:defRPr>
                <a:ea typeface="+mn-ea"/>
              </a:defRPr>
            </a:lvl1pPr>
          </a:lstStyle>
          <a:p>
            <a:pPr>
              <a:defRPr/>
            </a:pPr>
            <a:r>
              <a:rPr lang="en-US" dirty="0"/>
              <a:t>Briefing to the Select Committee on Labour and Public Enterprises</a:t>
            </a:r>
          </a:p>
        </p:txBody>
      </p:sp>
      <p:sp>
        <p:nvSpPr>
          <p:cNvPr id="6" name="Slide Number Placeholder 5"/>
          <p:cNvSpPr>
            <a:spLocks noGrp="1"/>
          </p:cNvSpPr>
          <p:nvPr>
            <p:ph type="sldNum" sz="quarter" idx="12"/>
          </p:nvPr>
        </p:nvSpPr>
        <p:spPr/>
        <p:txBody>
          <a:bodyPr/>
          <a:lstStyle>
            <a:lvl1pPr defTabSz="914400" eaLnBrk="0" hangingPunct="0">
              <a:defRPr>
                <a:ea typeface="+mn-ea"/>
              </a:defRPr>
            </a:lvl1pPr>
          </a:lstStyle>
          <a:p>
            <a:pPr>
              <a:defRPr/>
            </a:pPr>
            <a:fld id="{6B04E1E2-9272-47E2-9E31-62C3988BB9EF}" type="slidenum">
              <a:rPr lang="en-US"/>
              <a:pPr>
                <a:defRPr/>
              </a:pPr>
              <a:t>‹#›</a:t>
            </a:fld>
            <a:endParaRPr lang="en-US" dirty="0"/>
          </a:p>
        </p:txBody>
      </p:sp>
    </p:spTree>
    <p:extLst>
      <p:ext uri="{BB962C8B-B14F-4D97-AF65-F5344CB8AC3E}">
        <p14:creationId xmlns:p14="http://schemas.microsoft.com/office/powerpoint/2010/main" xmlns="" val="3492809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defTabSz="914400" eaLnBrk="0" hangingPunct="0">
              <a:defRPr smtClean="0">
                <a:ea typeface="+mn-ea"/>
              </a:defRPr>
            </a:lvl1pPr>
          </a:lstStyle>
          <a:p>
            <a:pPr>
              <a:defRPr/>
            </a:pPr>
            <a:r>
              <a:rPr lang="en-US" dirty="0"/>
              <a:t>31 August 2015</a:t>
            </a:r>
          </a:p>
        </p:txBody>
      </p:sp>
      <p:sp>
        <p:nvSpPr>
          <p:cNvPr id="6" name="Footer Placeholder 4"/>
          <p:cNvSpPr>
            <a:spLocks noGrp="1"/>
          </p:cNvSpPr>
          <p:nvPr>
            <p:ph type="ftr" sz="quarter" idx="11"/>
          </p:nvPr>
        </p:nvSpPr>
        <p:spPr/>
        <p:txBody>
          <a:bodyPr/>
          <a:lstStyle>
            <a:lvl1pPr defTabSz="914400" eaLnBrk="0" hangingPunct="0">
              <a:defRPr>
                <a:ea typeface="+mn-ea"/>
              </a:defRPr>
            </a:lvl1pPr>
          </a:lstStyle>
          <a:p>
            <a:pPr>
              <a:defRPr/>
            </a:pPr>
            <a:r>
              <a:rPr lang="en-US" dirty="0"/>
              <a:t>Briefing to the Select Committee on Labour and Public Enterprises</a:t>
            </a:r>
          </a:p>
        </p:txBody>
      </p:sp>
      <p:sp>
        <p:nvSpPr>
          <p:cNvPr id="7" name="Slide Number Placeholder 5"/>
          <p:cNvSpPr>
            <a:spLocks noGrp="1"/>
          </p:cNvSpPr>
          <p:nvPr>
            <p:ph type="sldNum" sz="quarter" idx="12"/>
          </p:nvPr>
        </p:nvSpPr>
        <p:spPr/>
        <p:txBody>
          <a:bodyPr/>
          <a:lstStyle>
            <a:lvl1pPr defTabSz="914400" eaLnBrk="0" hangingPunct="0">
              <a:defRPr>
                <a:ea typeface="+mn-ea"/>
              </a:defRPr>
            </a:lvl1pPr>
          </a:lstStyle>
          <a:p>
            <a:pPr>
              <a:defRPr/>
            </a:pPr>
            <a:fld id="{F17DED24-85FE-43B8-AAC2-4780D428CD5E}" type="slidenum">
              <a:rPr lang="en-US"/>
              <a:pPr>
                <a:defRPr/>
              </a:pPr>
              <a:t>‹#›</a:t>
            </a:fld>
            <a:endParaRPr lang="en-US" dirty="0"/>
          </a:p>
        </p:txBody>
      </p:sp>
    </p:spTree>
    <p:extLst>
      <p:ext uri="{BB962C8B-B14F-4D97-AF65-F5344CB8AC3E}">
        <p14:creationId xmlns:p14="http://schemas.microsoft.com/office/powerpoint/2010/main" xmlns="" val="1921799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defTabSz="914400" eaLnBrk="0" hangingPunct="0">
              <a:defRPr smtClean="0">
                <a:ea typeface="+mn-ea"/>
              </a:defRPr>
            </a:lvl1pPr>
          </a:lstStyle>
          <a:p>
            <a:pPr>
              <a:defRPr/>
            </a:pPr>
            <a:r>
              <a:rPr lang="en-US" dirty="0"/>
              <a:t>31 August 2015</a:t>
            </a:r>
          </a:p>
        </p:txBody>
      </p:sp>
      <p:sp>
        <p:nvSpPr>
          <p:cNvPr id="8" name="Footer Placeholder 4"/>
          <p:cNvSpPr>
            <a:spLocks noGrp="1"/>
          </p:cNvSpPr>
          <p:nvPr>
            <p:ph type="ftr" sz="quarter" idx="11"/>
          </p:nvPr>
        </p:nvSpPr>
        <p:spPr/>
        <p:txBody>
          <a:bodyPr/>
          <a:lstStyle>
            <a:lvl1pPr defTabSz="914400" eaLnBrk="0" hangingPunct="0">
              <a:defRPr>
                <a:ea typeface="+mn-ea"/>
              </a:defRPr>
            </a:lvl1pPr>
          </a:lstStyle>
          <a:p>
            <a:pPr>
              <a:defRPr/>
            </a:pPr>
            <a:r>
              <a:rPr lang="en-US" dirty="0"/>
              <a:t>Briefing to the Select Committee on Labour and Public Enterprises</a:t>
            </a:r>
          </a:p>
        </p:txBody>
      </p:sp>
      <p:sp>
        <p:nvSpPr>
          <p:cNvPr id="9" name="Slide Number Placeholder 5"/>
          <p:cNvSpPr>
            <a:spLocks noGrp="1"/>
          </p:cNvSpPr>
          <p:nvPr>
            <p:ph type="sldNum" sz="quarter" idx="12"/>
          </p:nvPr>
        </p:nvSpPr>
        <p:spPr/>
        <p:txBody>
          <a:bodyPr/>
          <a:lstStyle>
            <a:lvl1pPr defTabSz="914400" eaLnBrk="0" hangingPunct="0">
              <a:defRPr>
                <a:ea typeface="+mn-ea"/>
              </a:defRPr>
            </a:lvl1pPr>
          </a:lstStyle>
          <a:p>
            <a:pPr>
              <a:defRPr/>
            </a:pPr>
            <a:fld id="{82E265AE-C627-4195-8B75-C72243867066}" type="slidenum">
              <a:rPr lang="en-US"/>
              <a:pPr>
                <a:defRPr/>
              </a:pPr>
              <a:t>‹#›</a:t>
            </a:fld>
            <a:endParaRPr lang="en-US" dirty="0"/>
          </a:p>
        </p:txBody>
      </p:sp>
    </p:spTree>
    <p:extLst>
      <p:ext uri="{BB962C8B-B14F-4D97-AF65-F5344CB8AC3E}">
        <p14:creationId xmlns:p14="http://schemas.microsoft.com/office/powerpoint/2010/main" xmlns="" val="8627931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defTabSz="914400" eaLnBrk="0" hangingPunct="0">
              <a:defRPr smtClean="0">
                <a:ea typeface="+mn-ea"/>
              </a:defRPr>
            </a:lvl1pPr>
          </a:lstStyle>
          <a:p>
            <a:pPr>
              <a:defRPr/>
            </a:pPr>
            <a:r>
              <a:rPr lang="en-US" dirty="0"/>
              <a:t>31 August 2015</a:t>
            </a:r>
          </a:p>
        </p:txBody>
      </p:sp>
      <p:sp>
        <p:nvSpPr>
          <p:cNvPr id="4" name="Footer Placeholder 4"/>
          <p:cNvSpPr>
            <a:spLocks noGrp="1"/>
          </p:cNvSpPr>
          <p:nvPr>
            <p:ph type="ftr" sz="quarter" idx="11"/>
          </p:nvPr>
        </p:nvSpPr>
        <p:spPr/>
        <p:txBody>
          <a:bodyPr/>
          <a:lstStyle>
            <a:lvl1pPr defTabSz="914400" eaLnBrk="0" hangingPunct="0">
              <a:defRPr>
                <a:ea typeface="+mn-ea"/>
              </a:defRPr>
            </a:lvl1pPr>
          </a:lstStyle>
          <a:p>
            <a:pPr>
              <a:defRPr/>
            </a:pPr>
            <a:r>
              <a:rPr lang="en-US" dirty="0"/>
              <a:t>Briefing to the Select Committee on Labour and Public Enterprises</a:t>
            </a:r>
          </a:p>
        </p:txBody>
      </p:sp>
      <p:sp>
        <p:nvSpPr>
          <p:cNvPr id="5" name="Slide Number Placeholder 5"/>
          <p:cNvSpPr>
            <a:spLocks noGrp="1"/>
          </p:cNvSpPr>
          <p:nvPr>
            <p:ph type="sldNum" sz="quarter" idx="12"/>
          </p:nvPr>
        </p:nvSpPr>
        <p:spPr/>
        <p:txBody>
          <a:bodyPr/>
          <a:lstStyle>
            <a:lvl1pPr defTabSz="914400" eaLnBrk="0" hangingPunct="0">
              <a:defRPr>
                <a:ea typeface="+mn-ea"/>
              </a:defRPr>
            </a:lvl1pPr>
          </a:lstStyle>
          <a:p>
            <a:pPr>
              <a:defRPr/>
            </a:pPr>
            <a:fld id="{1F43591E-3CCB-45EC-91A9-311247D81D79}" type="slidenum">
              <a:rPr lang="en-US"/>
              <a:pPr>
                <a:defRPr/>
              </a:pPr>
              <a:t>‹#›</a:t>
            </a:fld>
            <a:endParaRPr lang="en-US" dirty="0"/>
          </a:p>
        </p:txBody>
      </p:sp>
    </p:spTree>
    <p:extLst>
      <p:ext uri="{BB962C8B-B14F-4D97-AF65-F5344CB8AC3E}">
        <p14:creationId xmlns:p14="http://schemas.microsoft.com/office/powerpoint/2010/main" xmlns="" val="19227398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eaLnBrk="0" hangingPunct="0">
              <a:defRPr smtClean="0">
                <a:ea typeface="+mn-ea"/>
              </a:defRPr>
            </a:lvl1pPr>
          </a:lstStyle>
          <a:p>
            <a:pPr>
              <a:defRPr/>
            </a:pPr>
            <a:r>
              <a:rPr lang="en-US" dirty="0"/>
              <a:t>31 August 2015</a:t>
            </a:r>
          </a:p>
        </p:txBody>
      </p:sp>
      <p:sp>
        <p:nvSpPr>
          <p:cNvPr id="3" name="Footer Placeholder 4"/>
          <p:cNvSpPr>
            <a:spLocks noGrp="1"/>
          </p:cNvSpPr>
          <p:nvPr>
            <p:ph type="ftr" sz="quarter" idx="11"/>
          </p:nvPr>
        </p:nvSpPr>
        <p:spPr/>
        <p:txBody>
          <a:bodyPr/>
          <a:lstStyle>
            <a:lvl1pPr defTabSz="914400" eaLnBrk="0" hangingPunct="0">
              <a:defRPr>
                <a:ea typeface="+mn-ea"/>
              </a:defRPr>
            </a:lvl1pPr>
          </a:lstStyle>
          <a:p>
            <a:pPr>
              <a:defRPr/>
            </a:pPr>
            <a:r>
              <a:rPr lang="en-US" dirty="0"/>
              <a:t>Briefing to the Select Committee on Labour and Public Enterprises</a:t>
            </a:r>
          </a:p>
        </p:txBody>
      </p:sp>
      <p:sp>
        <p:nvSpPr>
          <p:cNvPr id="4" name="Slide Number Placeholder 5"/>
          <p:cNvSpPr>
            <a:spLocks noGrp="1"/>
          </p:cNvSpPr>
          <p:nvPr>
            <p:ph type="sldNum" sz="quarter" idx="12"/>
          </p:nvPr>
        </p:nvSpPr>
        <p:spPr/>
        <p:txBody>
          <a:bodyPr/>
          <a:lstStyle>
            <a:lvl1pPr defTabSz="914400" eaLnBrk="0" hangingPunct="0">
              <a:defRPr>
                <a:ea typeface="+mn-ea"/>
              </a:defRPr>
            </a:lvl1pPr>
          </a:lstStyle>
          <a:p>
            <a:pPr>
              <a:defRPr/>
            </a:pPr>
            <a:fld id="{E290AEAD-E867-42D0-8AC2-7CA305C07E49}" type="slidenum">
              <a:rPr lang="en-US"/>
              <a:pPr>
                <a:defRPr/>
              </a:pPr>
              <a:t>‹#›</a:t>
            </a:fld>
            <a:endParaRPr lang="en-US" dirty="0"/>
          </a:p>
        </p:txBody>
      </p:sp>
    </p:spTree>
    <p:extLst>
      <p:ext uri="{BB962C8B-B14F-4D97-AF65-F5344CB8AC3E}">
        <p14:creationId xmlns:p14="http://schemas.microsoft.com/office/powerpoint/2010/main" xmlns="" val="57805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5291D3F-81E1-47A3-BCC6-953B6802E1F9}" type="datetime1">
              <a:rPr lang="en-US"/>
              <a:pPr>
                <a:defRPr/>
              </a:pPr>
              <a:t>2/27/2020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65227E8B-A73E-4D4A-82F4-245CD957F17E}" type="slidenum">
              <a:rPr lang="en-US"/>
              <a:pPr/>
              <a:t>‹#›</a:t>
            </a:fld>
            <a:endParaRPr lang="en-US" dirty="0"/>
          </a:p>
        </p:txBody>
      </p:sp>
    </p:spTree>
    <p:extLst>
      <p:ext uri="{BB962C8B-B14F-4D97-AF65-F5344CB8AC3E}">
        <p14:creationId xmlns:p14="http://schemas.microsoft.com/office/powerpoint/2010/main" xmlns="" val="5996401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defTabSz="914400" eaLnBrk="0" hangingPunct="0">
              <a:defRPr smtClean="0">
                <a:ea typeface="+mn-ea"/>
              </a:defRPr>
            </a:lvl1pPr>
          </a:lstStyle>
          <a:p>
            <a:pPr>
              <a:defRPr/>
            </a:pPr>
            <a:r>
              <a:rPr lang="en-US" dirty="0"/>
              <a:t>31 August 2015</a:t>
            </a:r>
          </a:p>
        </p:txBody>
      </p:sp>
      <p:sp>
        <p:nvSpPr>
          <p:cNvPr id="6" name="Footer Placeholder 4"/>
          <p:cNvSpPr>
            <a:spLocks noGrp="1"/>
          </p:cNvSpPr>
          <p:nvPr>
            <p:ph type="ftr" sz="quarter" idx="11"/>
          </p:nvPr>
        </p:nvSpPr>
        <p:spPr/>
        <p:txBody>
          <a:bodyPr/>
          <a:lstStyle>
            <a:lvl1pPr defTabSz="914400" eaLnBrk="0" hangingPunct="0">
              <a:defRPr>
                <a:ea typeface="+mn-ea"/>
              </a:defRPr>
            </a:lvl1pPr>
          </a:lstStyle>
          <a:p>
            <a:pPr>
              <a:defRPr/>
            </a:pPr>
            <a:r>
              <a:rPr lang="en-US" dirty="0"/>
              <a:t>Briefing to the Select Committee on Labour and Public Enterprises</a:t>
            </a:r>
          </a:p>
        </p:txBody>
      </p:sp>
      <p:sp>
        <p:nvSpPr>
          <p:cNvPr id="7" name="Slide Number Placeholder 5"/>
          <p:cNvSpPr>
            <a:spLocks noGrp="1"/>
          </p:cNvSpPr>
          <p:nvPr>
            <p:ph type="sldNum" sz="quarter" idx="12"/>
          </p:nvPr>
        </p:nvSpPr>
        <p:spPr/>
        <p:txBody>
          <a:bodyPr/>
          <a:lstStyle>
            <a:lvl1pPr defTabSz="914400" eaLnBrk="0" hangingPunct="0">
              <a:defRPr>
                <a:ea typeface="+mn-ea"/>
              </a:defRPr>
            </a:lvl1pPr>
          </a:lstStyle>
          <a:p>
            <a:pPr>
              <a:defRPr/>
            </a:pPr>
            <a:fld id="{6943186B-4790-468C-B8DC-14FEC997C42A}" type="slidenum">
              <a:rPr lang="en-US"/>
              <a:pPr>
                <a:defRPr/>
              </a:pPr>
              <a:t>‹#›</a:t>
            </a:fld>
            <a:endParaRPr lang="en-US" dirty="0"/>
          </a:p>
        </p:txBody>
      </p:sp>
    </p:spTree>
    <p:extLst>
      <p:ext uri="{BB962C8B-B14F-4D97-AF65-F5344CB8AC3E}">
        <p14:creationId xmlns:p14="http://schemas.microsoft.com/office/powerpoint/2010/main" xmlns="" val="24690161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defTabSz="914400" eaLnBrk="0" hangingPunct="0">
              <a:defRPr smtClean="0">
                <a:ea typeface="+mn-ea"/>
              </a:defRPr>
            </a:lvl1pPr>
          </a:lstStyle>
          <a:p>
            <a:pPr>
              <a:defRPr/>
            </a:pPr>
            <a:r>
              <a:rPr lang="en-US" dirty="0"/>
              <a:t>31 August 2015</a:t>
            </a:r>
          </a:p>
        </p:txBody>
      </p:sp>
      <p:sp>
        <p:nvSpPr>
          <p:cNvPr id="6" name="Footer Placeholder 4"/>
          <p:cNvSpPr>
            <a:spLocks noGrp="1"/>
          </p:cNvSpPr>
          <p:nvPr>
            <p:ph type="ftr" sz="quarter" idx="11"/>
          </p:nvPr>
        </p:nvSpPr>
        <p:spPr/>
        <p:txBody>
          <a:bodyPr/>
          <a:lstStyle>
            <a:lvl1pPr defTabSz="914400" eaLnBrk="0" hangingPunct="0">
              <a:defRPr>
                <a:ea typeface="+mn-ea"/>
              </a:defRPr>
            </a:lvl1pPr>
          </a:lstStyle>
          <a:p>
            <a:pPr>
              <a:defRPr/>
            </a:pPr>
            <a:r>
              <a:rPr lang="en-US" dirty="0"/>
              <a:t>Briefing to the Select Committee on Labour and Public Enterprises</a:t>
            </a:r>
          </a:p>
        </p:txBody>
      </p:sp>
      <p:sp>
        <p:nvSpPr>
          <p:cNvPr id="7" name="Slide Number Placeholder 5"/>
          <p:cNvSpPr>
            <a:spLocks noGrp="1"/>
          </p:cNvSpPr>
          <p:nvPr>
            <p:ph type="sldNum" sz="quarter" idx="12"/>
          </p:nvPr>
        </p:nvSpPr>
        <p:spPr/>
        <p:txBody>
          <a:bodyPr/>
          <a:lstStyle>
            <a:lvl1pPr defTabSz="914400" eaLnBrk="0" hangingPunct="0">
              <a:defRPr>
                <a:ea typeface="+mn-ea"/>
              </a:defRPr>
            </a:lvl1pPr>
          </a:lstStyle>
          <a:p>
            <a:pPr>
              <a:defRPr/>
            </a:pPr>
            <a:fld id="{0A36BDF4-CF22-41B9-9753-3BBA01927822}" type="slidenum">
              <a:rPr lang="en-US"/>
              <a:pPr>
                <a:defRPr/>
              </a:pPr>
              <a:t>‹#›</a:t>
            </a:fld>
            <a:endParaRPr lang="en-US" dirty="0"/>
          </a:p>
        </p:txBody>
      </p:sp>
    </p:spTree>
    <p:extLst>
      <p:ext uri="{BB962C8B-B14F-4D97-AF65-F5344CB8AC3E}">
        <p14:creationId xmlns:p14="http://schemas.microsoft.com/office/powerpoint/2010/main" xmlns="" val="12796965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defTabSz="914400" eaLnBrk="0" hangingPunct="0">
              <a:defRPr smtClean="0">
                <a:ea typeface="+mn-ea"/>
              </a:defRPr>
            </a:lvl1pPr>
          </a:lstStyle>
          <a:p>
            <a:pPr>
              <a:defRPr/>
            </a:pPr>
            <a:r>
              <a:rPr lang="en-US" dirty="0"/>
              <a:t>31 August 2015</a:t>
            </a:r>
          </a:p>
        </p:txBody>
      </p:sp>
      <p:sp>
        <p:nvSpPr>
          <p:cNvPr id="5" name="Footer Placeholder 4"/>
          <p:cNvSpPr>
            <a:spLocks noGrp="1"/>
          </p:cNvSpPr>
          <p:nvPr>
            <p:ph type="ftr" sz="quarter" idx="11"/>
          </p:nvPr>
        </p:nvSpPr>
        <p:spPr/>
        <p:txBody>
          <a:bodyPr/>
          <a:lstStyle>
            <a:lvl1pPr defTabSz="914400" eaLnBrk="0" hangingPunct="0">
              <a:defRPr>
                <a:ea typeface="+mn-ea"/>
              </a:defRPr>
            </a:lvl1pPr>
          </a:lstStyle>
          <a:p>
            <a:pPr>
              <a:defRPr/>
            </a:pPr>
            <a:r>
              <a:rPr lang="en-US" dirty="0"/>
              <a:t>Briefing to the Select Committee on Labour and Public Enterprises</a:t>
            </a:r>
          </a:p>
        </p:txBody>
      </p:sp>
      <p:sp>
        <p:nvSpPr>
          <p:cNvPr id="6" name="Slide Number Placeholder 5"/>
          <p:cNvSpPr>
            <a:spLocks noGrp="1"/>
          </p:cNvSpPr>
          <p:nvPr>
            <p:ph type="sldNum" sz="quarter" idx="12"/>
          </p:nvPr>
        </p:nvSpPr>
        <p:spPr/>
        <p:txBody>
          <a:bodyPr/>
          <a:lstStyle>
            <a:lvl1pPr defTabSz="914400" eaLnBrk="0" hangingPunct="0">
              <a:defRPr>
                <a:ea typeface="+mn-ea"/>
              </a:defRPr>
            </a:lvl1pPr>
          </a:lstStyle>
          <a:p>
            <a:pPr>
              <a:defRPr/>
            </a:pPr>
            <a:fld id="{15AF80AF-29F4-4D41-9005-79A7D7A866F4}" type="slidenum">
              <a:rPr lang="en-US"/>
              <a:pPr>
                <a:defRPr/>
              </a:pPr>
              <a:t>‹#›</a:t>
            </a:fld>
            <a:endParaRPr lang="en-US" dirty="0"/>
          </a:p>
        </p:txBody>
      </p:sp>
    </p:spTree>
    <p:extLst>
      <p:ext uri="{BB962C8B-B14F-4D97-AF65-F5344CB8AC3E}">
        <p14:creationId xmlns:p14="http://schemas.microsoft.com/office/powerpoint/2010/main" xmlns="" val="2676746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defTabSz="914400" eaLnBrk="0" hangingPunct="0">
              <a:defRPr smtClean="0">
                <a:ea typeface="+mn-ea"/>
              </a:defRPr>
            </a:lvl1pPr>
          </a:lstStyle>
          <a:p>
            <a:pPr>
              <a:defRPr/>
            </a:pPr>
            <a:r>
              <a:rPr lang="en-US" dirty="0"/>
              <a:t>31 August 2015</a:t>
            </a:r>
          </a:p>
        </p:txBody>
      </p:sp>
      <p:sp>
        <p:nvSpPr>
          <p:cNvPr id="5" name="Footer Placeholder 4"/>
          <p:cNvSpPr>
            <a:spLocks noGrp="1"/>
          </p:cNvSpPr>
          <p:nvPr>
            <p:ph type="ftr" sz="quarter" idx="11"/>
          </p:nvPr>
        </p:nvSpPr>
        <p:spPr/>
        <p:txBody>
          <a:bodyPr/>
          <a:lstStyle>
            <a:lvl1pPr defTabSz="914400" eaLnBrk="0" hangingPunct="0">
              <a:defRPr>
                <a:ea typeface="+mn-ea"/>
              </a:defRPr>
            </a:lvl1pPr>
          </a:lstStyle>
          <a:p>
            <a:pPr>
              <a:defRPr/>
            </a:pPr>
            <a:r>
              <a:rPr lang="en-US" dirty="0"/>
              <a:t>Briefing to the Select Committee on Labour and Public Enterprises</a:t>
            </a:r>
          </a:p>
        </p:txBody>
      </p:sp>
      <p:sp>
        <p:nvSpPr>
          <p:cNvPr id="6" name="Slide Number Placeholder 5"/>
          <p:cNvSpPr>
            <a:spLocks noGrp="1"/>
          </p:cNvSpPr>
          <p:nvPr>
            <p:ph type="sldNum" sz="quarter" idx="12"/>
          </p:nvPr>
        </p:nvSpPr>
        <p:spPr/>
        <p:txBody>
          <a:bodyPr/>
          <a:lstStyle>
            <a:lvl1pPr defTabSz="914400" eaLnBrk="0" hangingPunct="0">
              <a:defRPr>
                <a:ea typeface="+mn-ea"/>
              </a:defRPr>
            </a:lvl1pPr>
          </a:lstStyle>
          <a:p>
            <a:pPr>
              <a:defRPr/>
            </a:pPr>
            <a:fld id="{110013FA-0347-449B-8804-FD356B69E3C1}" type="slidenum">
              <a:rPr lang="en-US"/>
              <a:pPr>
                <a:defRPr/>
              </a:pPr>
              <a:t>‹#›</a:t>
            </a:fld>
            <a:endParaRPr lang="en-US" dirty="0"/>
          </a:p>
        </p:txBody>
      </p:sp>
    </p:spTree>
    <p:extLst>
      <p:ext uri="{BB962C8B-B14F-4D97-AF65-F5344CB8AC3E}">
        <p14:creationId xmlns:p14="http://schemas.microsoft.com/office/powerpoint/2010/main" xmlns="" val="227278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5291D3F-81E1-47A3-BCC6-953B6802E1F9}" type="datetime1">
              <a:rPr lang="en-US"/>
              <a:pPr>
                <a:defRPr/>
              </a:pPr>
              <a:t>2/27/2020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E54A218D-AF94-4DD3-99EF-0F6A2DC289A3}" type="slidenum">
              <a:rPr lang="en-US"/>
              <a:pPr/>
              <a:t>‹#›</a:t>
            </a:fld>
            <a:endParaRPr lang="en-US" dirty="0"/>
          </a:p>
        </p:txBody>
      </p:sp>
    </p:spTree>
    <p:extLst>
      <p:ext uri="{BB962C8B-B14F-4D97-AF65-F5344CB8AC3E}">
        <p14:creationId xmlns:p14="http://schemas.microsoft.com/office/powerpoint/2010/main" xmlns="" val="2545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5291D3F-81E1-47A3-BCC6-953B6802E1F9}" type="datetime1">
              <a:rPr lang="en-US"/>
              <a:pPr>
                <a:defRPr/>
              </a:pPr>
              <a:t>2/27/2020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97DE005C-7B18-4033-A80C-F92B903D3643}" type="slidenum">
              <a:rPr lang="en-US"/>
              <a:pPr/>
              <a:t>‹#›</a:t>
            </a:fld>
            <a:endParaRPr lang="en-US" dirty="0"/>
          </a:p>
        </p:txBody>
      </p:sp>
    </p:spTree>
    <p:extLst>
      <p:ext uri="{BB962C8B-B14F-4D97-AF65-F5344CB8AC3E}">
        <p14:creationId xmlns:p14="http://schemas.microsoft.com/office/powerpoint/2010/main" xmlns="" val="3357743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5291D3F-81E1-47A3-BCC6-953B6802E1F9}" type="datetime1">
              <a:rPr lang="en-US"/>
              <a:pPr>
                <a:defRPr/>
              </a:pPr>
              <a:t>2/27/2020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B6D6D178-4EAB-4E67-86FC-0D23FB03E0B0}" type="slidenum">
              <a:rPr lang="en-US"/>
              <a:pPr/>
              <a:t>‹#›</a:t>
            </a:fld>
            <a:endParaRPr lang="en-US" dirty="0"/>
          </a:p>
        </p:txBody>
      </p:sp>
    </p:spTree>
    <p:extLst>
      <p:ext uri="{BB962C8B-B14F-4D97-AF65-F5344CB8AC3E}">
        <p14:creationId xmlns:p14="http://schemas.microsoft.com/office/powerpoint/2010/main" xmlns="" val="4076323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5291D3F-81E1-47A3-BCC6-953B6802E1F9}" type="datetime1">
              <a:rPr lang="en-US"/>
              <a:pPr>
                <a:defRPr/>
              </a:pPr>
              <a:t>2/27/2020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6876B146-7BED-42C1-BC8D-E1966EF4737C}" type="slidenum">
              <a:rPr lang="en-US"/>
              <a:pPr/>
              <a:t>‹#›</a:t>
            </a:fld>
            <a:endParaRPr lang="en-US" dirty="0"/>
          </a:p>
        </p:txBody>
      </p:sp>
    </p:spTree>
    <p:extLst>
      <p:ext uri="{BB962C8B-B14F-4D97-AF65-F5344CB8AC3E}">
        <p14:creationId xmlns:p14="http://schemas.microsoft.com/office/powerpoint/2010/main" xmlns="" val="2222624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291D3F-81E1-47A3-BCC6-953B6802E1F9}" type="datetime1">
              <a:rPr lang="en-US"/>
              <a:pPr>
                <a:defRPr/>
              </a:pPr>
              <a:t>2/27/2020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47177BC2-C411-4430-91F3-73DC02360467}" type="slidenum">
              <a:rPr lang="en-US"/>
              <a:pPr/>
              <a:t>‹#›</a:t>
            </a:fld>
            <a:endParaRPr lang="en-US" dirty="0"/>
          </a:p>
        </p:txBody>
      </p:sp>
    </p:spTree>
    <p:extLst>
      <p:ext uri="{BB962C8B-B14F-4D97-AF65-F5344CB8AC3E}">
        <p14:creationId xmlns:p14="http://schemas.microsoft.com/office/powerpoint/2010/main" xmlns="" val="316464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291D3F-81E1-47A3-BCC6-953B6802E1F9}" type="datetime1">
              <a:rPr lang="en-US"/>
              <a:pPr>
                <a:defRPr/>
              </a:pPr>
              <a:t>2/27/2020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6832AA7C-FCFB-4D32-8F7F-2A69EBD354A0}" type="slidenum">
              <a:rPr lang="en-US"/>
              <a:pPr/>
              <a:t>‹#›</a:t>
            </a:fld>
            <a:endParaRPr lang="en-US" dirty="0"/>
          </a:p>
        </p:txBody>
      </p:sp>
    </p:spTree>
    <p:extLst>
      <p:ext uri="{BB962C8B-B14F-4D97-AF65-F5344CB8AC3E}">
        <p14:creationId xmlns:p14="http://schemas.microsoft.com/office/powerpoint/2010/main" xmlns="" val="1392467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pPr>
              <a:defRPr/>
            </a:pPr>
            <a:fld id="{55291D3F-81E1-47A3-BCC6-953B6802E1F9}" type="datetime1">
              <a:rPr lang="en-US"/>
              <a:pPr>
                <a:defRPr/>
              </a:pPr>
              <a:t>2/27/2020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4DECD1D-764F-48D0-8800-8D9C59AD6D9F}"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5126" r:id="rId1"/>
    <p:sldLayoutId id="2147485127" r:id="rId2"/>
    <p:sldLayoutId id="2147485128" r:id="rId3"/>
    <p:sldLayoutId id="2147485129" r:id="rId4"/>
    <p:sldLayoutId id="2147485130" r:id="rId5"/>
    <p:sldLayoutId id="2147485131" r:id="rId6"/>
    <p:sldLayoutId id="2147485132" r:id="rId7"/>
    <p:sldLayoutId id="2147485133" r:id="rId8"/>
    <p:sldLayoutId id="2147485134" r:id="rId9"/>
    <p:sldLayoutId id="2147485135" r:id="rId10"/>
    <p:sldLayoutId id="2147485136" r:id="rId11"/>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80" charset="-128"/>
        </a:defRPr>
      </a:lvl1pPr>
      <a:lvl2pPr algn="ctr" defTabSz="457200" rtl="0" eaLnBrk="0" fontAlgn="base" hangingPunct="0">
        <a:spcBef>
          <a:spcPct val="0"/>
        </a:spcBef>
        <a:spcAft>
          <a:spcPct val="0"/>
        </a:spcAft>
        <a:defRPr sz="4400">
          <a:solidFill>
            <a:schemeClr val="tx1"/>
          </a:solidFill>
          <a:latin typeface="Calibri" pitchFamily="80" charset="0"/>
          <a:ea typeface="MS PGothic" pitchFamily="34" charset="-128"/>
          <a:cs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MS PGothic" pitchFamily="34" charset="-128"/>
          <a:cs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MS PGothic" pitchFamily="34" charset="-128"/>
          <a:cs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MS PGothic" pitchFamily="34" charset="-128"/>
          <a:cs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pitchFamily="80"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286F58A0-BF00-4A42-B766-60B83161A835}" type="datetimeFigureOut">
              <a:rPr lang="en-ZA" smtClean="0">
                <a:solidFill>
                  <a:prstClr val="black">
                    <a:tint val="75000"/>
                  </a:prstClr>
                </a:solidFill>
                <a:latin typeface="Calibri"/>
                <a:ea typeface="+mn-ea"/>
              </a:rPr>
              <a:pPr defTabSz="914400" fontAlgn="auto">
                <a:spcBef>
                  <a:spcPts val="0"/>
                </a:spcBef>
                <a:spcAft>
                  <a:spcPts val="0"/>
                </a:spcAft>
              </a:pPr>
              <a:t>2020/02/27</a:t>
            </a:fld>
            <a:endParaRPr lang="en-ZA"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ZA"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7B72DE47-44E7-4D39-8E85-AB740D0662D9}" type="slidenum">
              <a:rPr lang="en-ZA" smtClean="0">
                <a:solidFill>
                  <a:prstClr val="black">
                    <a:tint val="75000"/>
                  </a:prstClr>
                </a:solidFill>
                <a:latin typeface="Calibri"/>
                <a:ea typeface="+mn-ea"/>
              </a:rPr>
              <a:pPr defTabSz="914400" fontAlgn="auto">
                <a:spcBef>
                  <a:spcPts val="0"/>
                </a:spcBef>
                <a:spcAft>
                  <a:spcPts val="0"/>
                </a:spcAft>
              </a:pPr>
              <a:t>‹#›</a:t>
            </a:fld>
            <a:endParaRPr lang="en-ZA" dirty="0">
              <a:solidFill>
                <a:prstClr val="black">
                  <a:tint val="75000"/>
                </a:prstClr>
              </a:solidFill>
              <a:latin typeface="Calibri"/>
              <a:ea typeface="+mn-ea"/>
            </a:endParaRPr>
          </a:p>
        </p:txBody>
      </p:sp>
    </p:spTree>
    <p:extLst>
      <p:ext uri="{BB962C8B-B14F-4D97-AF65-F5344CB8AC3E}">
        <p14:creationId xmlns:p14="http://schemas.microsoft.com/office/powerpoint/2010/main" xmlns="" val="1573687349"/>
      </p:ext>
    </p:extLst>
  </p:cSld>
  <p:clrMap bg1="lt1" tx1="dk1" bg2="lt2" tx2="dk2" accent1="accent1" accent2="accent2" accent3="accent3" accent4="accent4" accent5="accent5" accent6="accent6" hlink="hlink" folHlink="folHlink"/>
  <p:sldLayoutIdLst>
    <p:sldLayoutId id="2147485138" r:id="rId1"/>
    <p:sldLayoutId id="2147485139" r:id="rId2"/>
    <p:sldLayoutId id="2147485140" r:id="rId3"/>
    <p:sldLayoutId id="2147485141" r:id="rId4"/>
    <p:sldLayoutId id="2147485142" r:id="rId5"/>
    <p:sldLayoutId id="2147485143" r:id="rId6"/>
    <p:sldLayoutId id="2147485144" r:id="rId7"/>
    <p:sldLayoutId id="2147485145" r:id="rId8"/>
    <p:sldLayoutId id="2147485146" r:id="rId9"/>
    <p:sldLayoutId id="2147485147" r:id="rId10"/>
    <p:sldLayoutId id="214748514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457200" eaLnBrk="1" hangingPunct="1">
              <a:defRPr sz="1200" smtClean="0">
                <a:solidFill>
                  <a:srgbClr val="898989"/>
                </a:solidFill>
                <a:latin typeface="Calibri" pitchFamily="-111" charset="0"/>
                <a:ea typeface="ＭＳ Ｐゴシック" pitchFamily="-111" charset="-128"/>
              </a:defRPr>
            </a:lvl1pPr>
          </a:lstStyle>
          <a:p>
            <a:pPr>
              <a:defRPr/>
            </a:pPr>
            <a:r>
              <a:rPr lang="en-US" dirty="0"/>
              <a:t>31 August 2015</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457200" eaLnBrk="1" hangingPunct="1">
              <a:defRPr sz="1200">
                <a:solidFill>
                  <a:srgbClr val="898989"/>
                </a:solidFill>
                <a:latin typeface="Calibri" pitchFamily="-111" charset="0"/>
                <a:ea typeface="ＭＳ Ｐゴシック" pitchFamily="-111" charset="-128"/>
                <a:cs typeface="ＭＳ Ｐゴシック" pitchFamily="-111" charset="-128"/>
              </a:defRPr>
            </a:lvl1pPr>
          </a:lstStyle>
          <a:p>
            <a:pPr>
              <a:defRPr/>
            </a:pPr>
            <a:r>
              <a:rPr lang="en-US" dirty="0"/>
              <a:t>Briefing to the Select Committee on Labour and Public Enterprises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a:solidFill>
                  <a:srgbClr val="898989"/>
                </a:solidFill>
                <a:latin typeface="Calibri" pitchFamily="-111" charset="0"/>
                <a:ea typeface="ＭＳ Ｐゴシック" pitchFamily="-111" charset="-128"/>
              </a:defRPr>
            </a:lvl1pPr>
          </a:lstStyle>
          <a:p>
            <a:pPr>
              <a:defRPr/>
            </a:pPr>
            <a:fld id="{550E5E80-FD53-4CCB-8E7E-017FD18A75B7}" type="slidenum">
              <a:rPr lang="en-US"/>
              <a:pPr>
                <a:defRPr/>
              </a:pPr>
              <a:t>‹#›</a:t>
            </a:fld>
            <a:endParaRPr lang="en-US" dirty="0"/>
          </a:p>
        </p:txBody>
      </p:sp>
    </p:spTree>
    <p:extLst>
      <p:ext uri="{BB962C8B-B14F-4D97-AF65-F5344CB8AC3E}">
        <p14:creationId xmlns:p14="http://schemas.microsoft.com/office/powerpoint/2010/main" xmlns="" val="2085092747"/>
      </p:ext>
    </p:extLst>
  </p:cSld>
  <p:clrMap bg1="lt1" tx1="dk1" bg2="lt2" tx2="dk2" accent1="accent1" accent2="accent2" accent3="accent3" accent4="accent4" accent5="accent5" accent6="accent6" hlink="hlink" folHlink="folHlink"/>
  <p:sldLayoutIdLst>
    <p:sldLayoutId id="2147485150" r:id="rId1"/>
    <p:sldLayoutId id="2147485151" r:id="rId2"/>
    <p:sldLayoutId id="2147485152" r:id="rId3"/>
    <p:sldLayoutId id="2147485153" r:id="rId4"/>
    <p:sldLayoutId id="2147485154" r:id="rId5"/>
    <p:sldLayoutId id="2147485155" r:id="rId6"/>
    <p:sldLayoutId id="2147485156" r:id="rId7"/>
    <p:sldLayoutId id="2147485157" r:id="rId8"/>
    <p:sldLayoutId id="2147485158" r:id="rId9"/>
    <p:sldLayoutId id="2147485159" r:id="rId10"/>
    <p:sldLayoutId id="2147485160" r:id="rId11"/>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New_Powerpoint presentation-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763" y="0"/>
            <a:ext cx="9144001"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Title 16"/>
          <p:cNvSpPr txBox="1">
            <a:spLocks/>
          </p:cNvSpPr>
          <p:nvPr/>
        </p:nvSpPr>
        <p:spPr bwMode="auto">
          <a:xfrm>
            <a:off x="1381760" y="409575"/>
            <a:ext cx="6979920" cy="89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marL="37931725" indent="-37474525">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lnSpc>
                <a:spcPct val="90000"/>
              </a:lnSpc>
              <a:defRPr/>
            </a:pPr>
            <a:r>
              <a:rPr lang="en-US" altLang="en-US" sz="2800" b="1" dirty="0" smtClean="0">
                <a:effectLst>
                  <a:outerShdw blurRad="38100" dist="38100" dir="2700000" algn="tl">
                    <a:srgbClr val="000000">
                      <a:alpha val="43137"/>
                    </a:srgbClr>
                  </a:outerShdw>
                </a:effectLst>
                <a:latin typeface="Arial" pitchFamily="34" charset="0"/>
              </a:rPr>
              <a:t>LP &amp; IR REPORT</a:t>
            </a:r>
          </a:p>
        </p:txBody>
      </p:sp>
      <p:sp>
        <p:nvSpPr>
          <p:cNvPr id="15364" name="Subtitle 17"/>
          <p:cNvSpPr txBox="1">
            <a:spLocks/>
          </p:cNvSpPr>
          <p:nvPr/>
        </p:nvSpPr>
        <p:spPr bwMode="auto">
          <a:xfrm>
            <a:off x="163513" y="2759075"/>
            <a:ext cx="204628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20000"/>
              </a:spcBef>
              <a:buFont typeface="Arial" pitchFamily="34" charset="0"/>
              <a:buNone/>
            </a:pPr>
            <a:r>
              <a:rPr lang="en-US" altLang="en-US" sz="1400" b="1" dirty="0" smtClean="0">
                <a:solidFill>
                  <a:srgbClr val="404040"/>
                </a:solidFill>
                <a:latin typeface="+mn-lt"/>
              </a:rPr>
              <a:t>25 FEBRUARY 2020</a:t>
            </a:r>
            <a:endParaRPr lang="en-US" altLang="en-US" sz="1400" b="1" dirty="0">
              <a:solidFill>
                <a:srgbClr val="404040"/>
              </a:solidFill>
              <a:latin typeface="+mn-lt"/>
            </a:endParaRPr>
          </a:p>
        </p:txBody>
      </p:sp>
      <p:sp>
        <p:nvSpPr>
          <p:cNvPr id="13316" name="Subtitle 17"/>
          <p:cNvSpPr txBox="1">
            <a:spLocks/>
          </p:cNvSpPr>
          <p:nvPr/>
        </p:nvSpPr>
        <p:spPr bwMode="auto">
          <a:xfrm>
            <a:off x="258763" y="1519066"/>
            <a:ext cx="8616950" cy="1214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marL="37931725" indent="-37474525">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20000"/>
              </a:spcBef>
              <a:buFont typeface="Arial" pitchFamily="34" charset="0"/>
              <a:buNone/>
              <a:defRPr/>
            </a:pPr>
            <a:endParaRPr lang="en-US" sz="800" b="1" dirty="0" smtClean="0">
              <a:effectLst>
                <a:outerShdw blurRad="38100" dist="38100" dir="2700000" algn="tl">
                  <a:srgbClr val="000000">
                    <a:alpha val="43137"/>
                  </a:srgbClr>
                </a:outerShdw>
              </a:effectLst>
              <a:latin typeface="Arial" pitchFamily="34" charset="0"/>
              <a:cs typeface="Arial" pitchFamily="34" charset="0"/>
            </a:endParaRPr>
          </a:p>
          <a:p>
            <a:pPr algn="ctr">
              <a:spcBef>
                <a:spcPct val="20000"/>
              </a:spcBef>
              <a:buFont typeface="Arial" pitchFamily="34" charset="0"/>
              <a:buNone/>
              <a:defRPr/>
            </a:pPr>
            <a:r>
              <a:rPr lang="en-US" sz="2000" b="1" dirty="0" smtClean="0">
                <a:solidFill>
                  <a:srgbClr val="C00000"/>
                </a:solidFill>
                <a:latin typeface="Arial" pitchFamily="34" charset="0"/>
                <a:cs typeface="Arial" pitchFamily="34" charset="0"/>
              </a:rPr>
              <a:t>EMPLOYMENT AND LABOUR PORTFOLIO COMMITTE</a:t>
            </a:r>
          </a:p>
        </p:txBody>
      </p:sp>
      <p:pic>
        <p:nvPicPr>
          <p:cNvPr id="15366"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4763" y="5913438"/>
            <a:ext cx="1250950" cy="846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p:nvPr/>
        </p:nvPicPr>
        <p:blipFill>
          <a:blip r:embed="rId4" cstate="print">
            <a:extLst>
              <a:ext uri="{28A0092B-C50C-407E-A947-70E740481C1C}">
                <a14:useLocalDpi xmlns:a14="http://schemas.microsoft.com/office/drawing/2010/main" xmlns="" val="0"/>
              </a:ext>
            </a:extLst>
          </a:blip>
          <a:stretch>
            <a:fillRect/>
          </a:stretch>
        </p:blipFill>
        <p:spPr>
          <a:xfrm>
            <a:off x="0" y="5867009"/>
            <a:ext cx="3752603" cy="990991"/>
          </a:xfrm>
          <a:prstGeom prst="rect">
            <a:avLst/>
          </a:prstGeom>
        </p:spPr>
      </p:pic>
    </p:spTree>
    <p:extLst>
      <p:ext uri="{BB962C8B-B14F-4D97-AF65-F5344CB8AC3E}">
        <p14:creationId xmlns:p14="http://schemas.microsoft.com/office/powerpoint/2010/main" xmlns="" val="3464486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311151"/>
            <a:ext cx="8229600" cy="1143000"/>
          </a:xfrm>
        </p:spPr>
        <p:txBody>
          <a:bodyPr/>
          <a:lstStyle/>
          <a:p>
            <a:r>
              <a:rPr lang="en-ZA" sz="3600" b="1" dirty="0" smtClean="0"/>
              <a:t/>
            </a:r>
            <a:br>
              <a:rPr lang="en-ZA" sz="3600" b="1" dirty="0" smtClean="0"/>
            </a:br>
            <a:r>
              <a:rPr lang="en-ZA" sz="3600" b="1" dirty="0"/>
              <a:t/>
            </a:r>
            <a:br>
              <a:rPr lang="en-ZA" sz="3600" b="1" dirty="0"/>
            </a:br>
            <a:r>
              <a:rPr lang="en-ZA" sz="2400" b="1" dirty="0" smtClean="0"/>
              <a:t>PROPOSALS BY ORGANISED LABOUR TO SAVE ESKOM:</a:t>
            </a:r>
            <a:r>
              <a:rPr lang="en-ZA" sz="2400" dirty="0" smtClean="0"/>
              <a:t/>
            </a:r>
            <a:br>
              <a:rPr lang="en-ZA" sz="2400" dirty="0" smtClean="0"/>
            </a:br>
            <a:r>
              <a:rPr lang="en-ZA" sz="3600" b="1" dirty="0" smtClean="0"/>
              <a:t/>
            </a:r>
            <a:br>
              <a:rPr lang="en-ZA" sz="3600" b="1" dirty="0" smtClean="0"/>
            </a:br>
            <a:endParaRPr lang="en-ZA" sz="3600" dirty="0"/>
          </a:p>
        </p:txBody>
      </p:sp>
      <p:sp>
        <p:nvSpPr>
          <p:cNvPr id="3" name="Content Placeholder 2"/>
          <p:cNvSpPr>
            <a:spLocks noGrp="1"/>
          </p:cNvSpPr>
          <p:nvPr>
            <p:ph idx="1"/>
          </p:nvPr>
        </p:nvSpPr>
        <p:spPr>
          <a:xfrm>
            <a:off x="200025" y="1314449"/>
            <a:ext cx="8772525" cy="5229225"/>
          </a:xfrm>
        </p:spPr>
        <p:txBody>
          <a:bodyPr/>
          <a:lstStyle/>
          <a:p>
            <a:pPr lvl="0"/>
            <a:r>
              <a:rPr lang="en-ZA" sz="1800" dirty="0" smtClean="0"/>
              <a:t>Organised </a:t>
            </a:r>
            <a:r>
              <a:rPr lang="en-ZA" sz="1800" dirty="0"/>
              <a:t>Labour also specified some conditions, namely that no worker should be retrenched, and that ESKOM should not be privatised. It was further proposed that worker representatives should be appointed to the ESKOM Board. </a:t>
            </a:r>
            <a:endParaRPr lang="en-ZA" sz="1800" dirty="0" smtClean="0"/>
          </a:p>
          <a:p>
            <a:pPr marL="0" lvl="0" indent="0">
              <a:buNone/>
            </a:pPr>
            <a:endParaRPr lang="en-ZA" sz="1800" dirty="0"/>
          </a:p>
          <a:p>
            <a:pPr lvl="0"/>
            <a:r>
              <a:rPr lang="en-ZA" sz="1800" dirty="0" smtClean="0"/>
              <a:t>A </a:t>
            </a:r>
            <a:r>
              <a:rPr lang="en-ZA" sz="1800" dirty="0"/>
              <a:t>system of pre-paid electricity usage must be implemented, which will require a review of municipal electricity supply models and an investigation of insourcing of maintenance contracts. A dedicated unit must address illegal connections and arrest offenders, and revenue generation must be improved.  </a:t>
            </a:r>
            <a:endParaRPr lang="en-ZA" sz="1800" dirty="0" smtClean="0"/>
          </a:p>
          <a:p>
            <a:pPr lvl="0"/>
            <a:endParaRPr lang="en-ZA" sz="1800" dirty="0"/>
          </a:p>
          <a:p>
            <a:pPr lvl="0"/>
            <a:r>
              <a:rPr lang="en-ZA" sz="1800" dirty="0" smtClean="0"/>
              <a:t>Debts </a:t>
            </a:r>
            <a:r>
              <a:rPr lang="en-ZA" sz="1800" dirty="0"/>
              <a:t>to ESKOM by defaulting departments, SOEs, municipalities and businesses must be implemented. However, tariff hikes by ESKOM must be reined in – tariffs must be affordable for all users, including neighbouring countries. Free electricity allocations to indigent households must increase as per the ANC Elections Manifesto to cushion the poor in the current difficult economic climate. </a:t>
            </a:r>
            <a:endParaRPr lang="en-ZA" sz="1800" dirty="0" smtClean="0"/>
          </a:p>
          <a:p>
            <a:pPr marL="0" lvl="0" indent="0">
              <a:buNone/>
            </a:pPr>
            <a:endParaRPr lang="en-ZA" sz="1800" dirty="0"/>
          </a:p>
          <a:p>
            <a:pPr lvl="0"/>
            <a:r>
              <a:rPr lang="en-ZA" sz="1800" dirty="0" smtClean="0"/>
              <a:t>ESKOM </a:t>
            </a:r>
            <a:r>
              <a:rPr lang="en-ZA" sz="1800" dirty="0"/>
              <a:t>must also develop a comprehensive maintenance plan to end load shedding and support economic growth. A proper staff audit must be conducted and where possible, the wage bill must be minimised.</a:t>
            </a:r>
          </a:p>
        </p:txBody>
      </p:sp>
      <p:sp>
        <p:nvSpPr>
          <p:cNvPr id="5" name="Slide Number Placeholder 4"/>
          <p:cNvSpPr>
            <a:spLocks noGrp="1"/>
          </p:cNvSpPr>
          <p:nvPr>
            <p:ph type="sldNum" sz="quarter" idx="12"/>
          </p:nvPr>
        </p:nvSpPr>
        <p:spPr>
          <a:xfrm>
            <a:off x="6838950" y="6356350"/>
            <a:ext cx="2133600" cy="365125"/>
          </a:xfrm>
        </p:spPr>
        <p:txBody>
          <a:bodyPr/>
          <a:lstStyle/>
          <a:p>
            <a:fld id="{8FB92832-B53A-47DB-975E-D66FC0A6385B}" type="slidenum">
              <a:rPr lang="en-US" smtClean="0">
                <a:solidFill>
                  <a:schemeClr val="bg1"/>
                </a:solidFill>
              </a:rPr>
              <a:pPr/>
              <a:t>10</a:t>
            </a:fld>
            <a:endParaRPr lang="en-US" dirty="0">
              <a:solidFill>
                <a:schemeClr val="bg1"/>
              </a:solidFill>
            </a:endParaRPr>
          </a:p>
        </p:txBody>
      </p:sp>
    </p:spTree>
    <p:extLst>
      <p:ext uri="{BB962C8B-B14F-4D97-AF65-F5344CB8AC3E}">
        <p14:creationId xmlns:p14="http://schemas.microsoft.com/office/powerpoint/2010/main" xmlns="" val="1583977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311151"/>
            <a:ext cx="8229600" cy="1143000"/>
          </a:xfrm>
        </p:spPr>
        <p:txBody>
          <a:bodyPr/>
          <a:lstStyle/>
          <a:p>
            <a:r>
              <a:rPr lang="en-ZA" sz="3600" b="1" dirty="0" smtClean="0"/>
              <a:t/>
            </a:r>
            <a:br>
              <a:rPr lang="en-ZA" sz="3600" b="1" dirty="0" smtClean="0"/>
            </a:br>
            <a:r>
              <a:rPr lang="en-ZA" sz="3600" b="1" dirty="0"/>
              <a:t/>
            </a:r>
            <a:br>
              <a:rPr lang="en-ZA" sz="3600" b="1" dirty="0"/>
            </a:br>
            <a:r>
              <a:rPr lang="en-ZA" sz="2400" b="1" dirty="0" smtClean="0"/>
              <a:t>PROPOSALS BY  LABOUR TO SAVE ESKOM:</a:t>
            </a:r>
            <a:r>
              <a:rPr lang="en-ZA" sz="2400" dirty="0" smtClean="0"/>
              <a:t/>
            </a:r>
            <a:br>
              <a:rPr lang="en-ZA" sz="2400" dirty="0" smtClean="0"/>
            </a:br>
            <a:r>
              <a:rPr lang="en-ZA" sz="3600" b="1" dirty="0" smtClean="0"/>
              <a:t/>
            </a:r>
            <a:br>
              <a:rPr lang="en-ZA" sz="3600" b="1" dirty="0" smtClean="0"/>
            </a:br>
            <a:endParaRPr lang="en-ZA" sz="3600" dirty="0"/>
          </a:p>
        </p:txBody>
      </p:sp>
      <p:sp>
        <p:nvSpPr>
          <p:cNvPr id="3" name="Content Placeholder 2"/>
          <p:cNvSpPr>
            <a:spLocks noGrp="1"/>
          </p:cNvSpPr>
          <p:nvPr>
            <p:ph idx="1"/>
          </p:nvPr>
        </p:nvSpPr>
        <p:spPr>
          <a:xfrm>
            <a:off x="200025" y="1314449"/>
            <a:ext cx="8772525" cy="5229225"/>
          </a:xfrm>
        </p:spPr>
        <p:txBody>
          <a:bodyPr/>
          <a:lstStyle/>
          <a:p>
            <a:pPr lvl="0"/>
            <a:r>
              <a:rPr lang="en-ZA" sz="1800" dirty="0" smtClean="0"/>
              <a:t>A </a:t>
            </a:r>
            <a:r>
              <a:rPr lang="en-ZA" sz="1800" dirty="0"/>
              <a:t>just transition plan must be developed, particularly in the coal sector, and new opportunities to create jobs must be addressed through renewable energy technology and locally produced products such as solar panels and electricity meter boxes</a:t>
            </a:r>
            <a:r>
              <a:rPr lang="en-ZA" sz="1800" dirty="0" smtClean="0"/>
              <a:t>.  A </a:t>
            </a:r>
            <a:r>
              <a:rPr lang="en-ZA" sz="1800" dirty="0"/>
              <a:t>social compact between the various national partners, the PIC and the retirement industry is needed on prescribed assets in support of a sustainable, correct and progressive approach to rescue Eskom as a public good. </a:t>
            </a:r>
            <a:endParaRPr lang="en-ZA" sz="1800" dirty="0" smtClean="0"/>
          </a:p>
          <a:p>
            <a:pPr marL="0" lvl="0" indent="0">
              <a:buNone/>
            </a:pPr>
            <a:endParaRPr lang="en-ZA" sz="1100" dirty="0"/>
          </a:p>
          <a:p>
            <a:pPr lvl="0"/>
            <a:r>
              <a:rPr lang="en-ZA" sz="1800" dirty="0"/>
              <a:t>Smaller working groups under the </a:t>
            </a:r>
            <a:r>
              <a:rPr lang="en-ZA" sz="1800" dirty="0" err="1"/>
              <a:t>Nedlac</a:t>
            </a:r>
            <a:r>
              <a:rPr lang="en-ZA" sz="1800" dirty="0"/>
              <a:t> PWC and Alliance Political Council, following high-level agreement by SONA, could start the process. Weekly public reports by government and ESKOM on implementation of these interventions and the turnaround plan will be needed</a:t>
            </a:r>
            <a:r>
              <a:rPr lang="en-ZA" sz="1800" dirty="0" smtClean="0"/>
              <a:t>.</a:t>
            </a:r>
          </a:p>
          <a:p>
            <a:pPr lvl="0"/>
            <a:endParaRPr lang="en-ZA" sz="1100" dirty="0"/>
          </a:p>
          <a:p>
            <a:pPr lvl="0"/>
            <a:r>
              <a:rPr lang="en-ZA" sz="1800" dirty="0" smtClean="0"/>
              <a:t>All social partners supported labour’s proposal.</a:t>
            </a:r>
            <a:r>
              <a:rPr lang="en-ZA" sz="1800" u="sng" dirty="0" smtClean="0"/>
              <a:t> </a:t>
            </a:r>
            <a:r>
              <a:rPr lang="en-ZA" sz="1800" dirty="0" smtClean="0"/>
              <a:t>The </a:t>
            </a:r>
            <a:r>
              <a:rPr lang="en-ZA" sz="1800" dirty="0"/>
              <a:t>CPU must arrange an urgent bilateral meeting between Business and Labour to discuss COSATU’s proposals to rescue ESKOM. The Organised Labour federation must engage on the proposal and develop a final document that can be presented for further debate with other stakeholders</a:t>
            </a:r>
            <a:r>
              <a:rPr lang="en-ZA" sz="1800" dirty="0" smtClean="0"/>
              <a:t>. It </a:t>
            </a:r>
            <a:r>
              <a:rPr lang="en-ZA" sz="1800" dirty="0"/>
              <a:t>was agreed that Business will engage in further discussion to increase infrastructure investment by the PIC, as well as further debate on prescribed assets versus ‘impact investments’. </a:t>
            </a:r>
          </a:p>
        </p:txBody>
      </p:sp>
      <p:sp>
        <p:nvSpPr>
          <p:cNvPr id="5" name="Slide Number Placeholder 4"/>
          <p:cNvSpPr>
            <a:spLocks noGrp="1"/>
          </p:cNvSpPr>
          <p:nvPr>
            <p:ph type="sldNum" sz="quarter" idx="12"/>
          </p:nvPr>
        </p:nvSpPr>
        <p:spPr>
          <a:xfrm>
            <a:off x="6934200" y="6470196"/>
            <a:ext cx="2133600" cy="365125"/>
          </a:xfrm>
        </p:spPr>
        <p:txBody>
          <a:bodyPr/>
          <a:lstStyle/>
          <a:p>
            <a:fld id="{8FB92832-B53A-47DB-975E-D66FC0A6385B}" type="slidenum">
              <a:rPr lang="en-US" smtClean="0">
                <a:solidFill>
                  <a:schemeClr val="bg1"/>
                </a:solidFill>
              </a:rPr>
              <a:pPr/>
              <a:t>11</a:t>
            </a:fld>
            <a:endParaRPr lang="en-US" dirty="0">
              <a:solidFill>
                <a:schemeClr val="bg1"/>
              </a:solidFill>
            </a:endParaRPr>
          </a:p>
        </p:txBody>
      </p:sp>
    </p:spTree>
    <p:extLst>
      <p:ext uri="{BB962C8B-B14F-4D97-AF65-F5344CB8AC3E}">
        <p14:creationId xmlns:p14="http://schemas.microsoft.com/office/powerpoint/2010/main" xmlns="" val="4082909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145142"/>
            <a:ext cx="8229600" cy="1599294"/>
          </a:xfrm>
        </p:spPr>
        <p:txBody>
          <a:bodyPr/>
          <a:lstStyle/>
          <a:p>
            <a:r>
              <a:rPr lang="en-ZA" sz="3600" b="1" dirty="0" smtClean="0"/>
              <a:t/>
            </a:r>
            <a:br>
              <a:rPr lang="en-ZA" sz="3600" b="1" dirty="0" smtClean="0"/>
            </a:br>
            <a:r>
              <a:rPr lang="en-ZA" sz="2400" b="1" dirty="0" smtClean="0"/>
              <a:t>UNABRIDGED BIRTH CERTIFICATES, E-VISAS AND CRITICAL SKILLS </a:t>
            </a:r>
            <a:endParaRPr lang="en-ZA" sz="2400" dirty="0"/>
          </a:p>
        </p:txBody>
      </p:sp>
      <p:sp>
        <p:nvSpPr>
          <p:cNvPr id="3" name="Content Placeholder 2"/>
          <p:cNvSpPr>
            <a:spLocks noGrp="1"/>
          </p:cNvSpPr>
          <p:nvPr>
            <p:ph idx="1"/>
          </p:nvPr>
        </p:nvSpPr>
        <p:spPr>
          <a:xfrm>
            <a:off x="200025" y="1357991"/>
            <a:ext cx="8772525" cy="5229225"/>
          </a:xfrm>
        </p:spPr>
        <p:txBody>
          <a:bodyPr/>
          <a:lstStyle/>
          <a:p>
            <a:pPr lvl="0"/>
            <a:r>
              <a:rPr lang="en-ZA" sz="2000" b="1" dirty="0" smtClean="0"/>
              <a:t> </a:t>
            </a:r>
            <a:r>
              <a:rPr lang="en-US" sz="1800" b="1" dirty="0"/>
              <a:t>Unabridged Birth Certificates: </a:t>
            </a:r>
            <a:r>
              <a:rPr lang="en-US" sz="1800" dirty="0"/>
              <a:t>Although a directive has been issued regarding unabridged birth certificates, the process is behind schedule. CPU continues to liaise with the Department of Home Affairs to address remaining challenges</a:t>
            </a:r>
            <a:r>
              <a:rPr lang="en-US" sz="1800" dirty="0" smtClean="0"/>
              <a:t>.</a:t>
            </a:r>
          </a:p>
          <a:p>
            <a:pPr lvl="0"/>
            <a:endParaRPr lang="en-ZA" sz="1800" dirty="0"/>
          </a:p>
          <a:p>
            <a:pPr lvl="0"/>
            <a:r>
              <a:rPr lang="en-US" sz="1800" b="1" dirty="0"/>
              <a:t>E-Visas: </a:t>
            </a:r>
            <a:r>
              <a:rPr lang="en-US" sz="1800" dirty="0"/>
              <a:t>Launched on the 25th November 2019 in Kenya. Some glitches are being resolved before wider roll out.</a:t>
            </a:r>
            <a:r>
              <a:rPr lang="en-US" sz="1800" b="1" dirty="0"/>
              <a:t> </a:t>
            </a:r>
            <a:endParaRPr lang="en-US" sz="1800" b="1" dirty="0" smtClean="0"/>
          </a:p>
          <a:p>
            <a:pPr lvl="0"/>
            <a:endParaRPr lang="en-ZA" sz="1800" dirty="0"/>
          </a:p>
          <a:p>
            <a:r>
              <a:rPr lang="en-US" sz="1800" b="1" dirty="0"/>
              <a:t>Critical Skills: </a:t>
            </a:r>
            <a:r>
              <a:rPr lang="en-US" sz="1800" dirty="0"/>
              <a:t>Sectors within the Jobs Summit agreement were informed that they can apply for critical skills waivers, provided that they can show how the critical skills (which cannot be found in the country) were identified, and that social partners confirm the relevance of the applications. DHET has committed to expediting the critical skills list</a:t>
            </a:r>
            <a:r>
              <a:rPr lang="en-US" sz="1800" b="1" dirty="0"/>
              <a:t>, </a:t>
            </a:r>
            <a:r>
              <a:rPr lang="en-US" sz="1800" dirty="0"/>
              <a:t>and to engage with other role players such as DHA and SAQA to resolve this issue. There have however been delays and there is no waiver on critical skills - this issue needs to be urgently addressed</a:t>
            </a:r>
            <a:r>
              <a:rPr lang="en-US" sz="1800" dirty="0" smtClean="0"/>
              <a:t>.</a:t>
            </a:r>
          </a:p>
          <a:p>
            <a:endParaRPr lang="en-US" sz="1800" dirty="0"/>
          </a:p>
          <a:p>
            <a:r>
              <a:rPr lang="en-ZA" sz="2000" dirty="0"/>
              <a:t>PCU to follow up with the </a:t>
            </a:r>
            <a:r>
              <a:rPr lang="en-ZA" sz="2000" dirty="0" smtClean="0"/>
              <a:t>Department </a:t>
            </a:r>
            <a:r>
              <a:rPr lang="en-ZA" sz="2000" dirty="0"/>
              <a:t>and the matter must be urgently </a:t>
            </a:r>
            <a:r>
              <a:rPr lang="en-ZA" sz="2000" dirty="0" smtClean="0"/>
              <a:t>resolved.</a:t>
            </a:r>
            <a:endParaRPr lang="en-ZA" sz="2000" dirty="0"/>
          </a:p>
        </p:txBody>
      </p:sp>
      <p:sp>
        <p:nvSpPr>
          <p:cNvPr id="5" name="Slide Number Placeholder 4"/>
          <p:cNvSpPr>
            <a:spLocks noGrp="1"/>
          </p:cNvSpPr>
          <p:nvPr>
            <p:ph type="sldNum" sz="quarter" idx="12"/>
          </p:nvPr>
        </p:nvSpPr>
        <p:spPr>
          <a:xfrm>
            <a:off x="6838950" y="6538912"/>
            <a:ext cx="2133600" cy="365125"/>
          </a:xfrm>
        </p:spPr>
        <p:txBody>
          <a:bodyPr/>
          <a:lstStyle/>
          <a:p>
            <a:fld id="{8FB92832-B53A-47DB-975E-D66FC0A6385B}" type="slidenum">
              <a:rPr lang="en-US" smtClean="0">
                <a:solidFill>
                  <a:schemeClr val="bg1"/>
                </a:solidFill>
              </a:rPr>
              <a:pPr/>
              <a:t>12</a:t>
            </a:fld>
            <a:endParaRPr lang="en-US" dirty="0">
              <a:solidFill>
                <a:schemeClr val="bg1"/>
              </a:solidFill>
            </a:endParaRPr>
          </a:p>
        </p:txBody>
      </p:sp>
    </p:spTree>
    <p:extLst>
      <p:ext uri="{BB962C8B-B14F-4D97-AF65-F5344CB8AC3E}">
        <p14:creationId xmlns:p14="http://schemas.microsoft.com/office/powerpoint/2010/main" xmlns="" val="312947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691" y="-227450"/>
            <a:ext cx="8229600" cy="1599294"/>
          </a:xfrm>
        </p:spPr>
        <p:txBody>
          <a:bodyPr/>
          <a:lstStyle/>
          <a:p>
            <a:r>
              <a:rPr lang="en-ZA" sz="3600" b="1" dirty="0" smtClean="0"/>
              <a:t/>
            </a:r>
            <a:br>
              <a:rPr lang="en-ZA" sz="3600" b="1" dirty="0" smtClean="0"/>
            </a:br>
            <a:r>
              <a:rPr lang="en-ZA" sz="2400" b="1" dirty="0" smtClean="0"/>
              <a:t>VARIOUS JOB SUMMIT PROJECTS</a:t>
            </a:r>
            <a:endParaRPr lang="en-ZA" sz="2400" dirty="0"/>
          </a:p>
        </p:txBody>
      </p:sp>
      <p:sp>
        <p:nvSpPr>
          <p:cNvPr id="3" name="Content Placeholder 2"/>
          <p:cNvSpPr>
            <a:spLocks noGrp="1"/>
          </p:cNvSpPr>
          <p:nvPr>
            <p:ph idx="1"/>
          </p:nvPr>
        </p:nvSpPr>
        <p:spPr>
          <a:xfrm>
            <a:off x="0" y="1406523"/>
            <a:ext cx="8772525" cy="5229225"/>
          </a:xfrm>
        </p:spPr>
        <p:txBody>
          <a:bodyPr/>
          <a:lstStyle/>
          <a:p>
            <a:r>
              <a:rPr lang="en-ZA" sz="1800" b="1" dirty="0"/>
              <a:t>Roll-out of </a:t>
            </a:r>
            <a:r>
              <a:rPr lang="en-ZA" sz="1800" b="1" dirty="0" smtClean="0"/>
              <a:t>Broadband: </a:t>
            </a:r>
            <a:r>
              <a:rPr lang="en-ZA" sz="1800" dirty="0"/>
              <a:t>High Demand Radio Frequency Spectrum</a:t>
            </a:r>
            <a:r>
              <a:rPr lang="en-US" sz="1800" dirty="0"/>
              <a:t>: No progress report on the move from analogue to digital has been received from the Department, despite several requests. The matter has also been escalated to two-a-side Government Technical Representatives to find ways to resolve the issue within the legislative framework</a:t>
            </a:r>
            <a:r>
              <a:rPr lang="en-US" sz="1800" dirty="0" smtClean="0"/>
              <a:t>.</a:t>
            </a:r>
          </a:p>
          <a:p>
            <a:endParaRPr lang="en-US" sz="1800" dirty="0"/>
          </a:p>
          <a:p>
            <a:pPr lvl="0"/>
            <a:r>
              <a:rPr lang="en-ZA" sz="1800" b="1" dirty="0"/>
              <a:t>R 100 billion </a:t>
            </a:r>
            <a:r>
              <a:rPr lang="en-ZA" sz="1800" b="1" dirty="0" smtClean="0"/>
              <a:t>Fund: </a:t>
            </a:r>
            <a:r>
              <a:rPr lang="en-ZA" sz="1800" dirty="0"/>
              <a:t>In the last JTC meeting, social partners expressed concern about the extent to which the R 100 billion fund is being used to support job creation. </a:t>
            </a:r>
            <a:r>
              <a:rPr lang="en-ZA" sz="1800" dirty="0" smtClean="0"/>
              <a:t> The </a:t>
            </a:r>
            <a:r>
              <a:rPr lang="en-ZA" sz="1800" dirty="0"/>
              <a:t>social partners agreed that further engagement must take pace with the banking and insurance sectors on the funding modalities</a:t>
            </a:r>
            <a:r>
              <a:rPr lang="en-ZA" dirty="0" smtClean="0"/>
              <a:t>.</a:t>
            </a:r>
          </a:p>
          <a:p>
            <a:pPr lvl="0"/>
            <a:endParaRPr lang="en-ZA" dirty="0"/>
          </a:p>
          <a:p>
            <a:r>
              <a:rPr lang="en-ZA" sz="1800" b="1" dirty="0"/>
              <a:t>Local procurement </a:t>
            </a:r>
            <a:r>
              <a:rPr lang="en-ZA" sz="1800" b="1" dirty="0" smtClean="0"/>
              <a:t>commitments: </a:t>
            </a:r>
            <a:r>
              <a:rPr lang="en-US" sz="1800" b="1" dirty="0"/>
              <a:t>Export Tax: </a:t>
            </a:r>
            <a:r>
              <a:rPr lang="en-US" sz="1800" dirty="0" smtClean="0"/>
              <a:t>PCU </a:t>
            </a:r>
            <a:r>
              <a:rPr lang="en-US" sz="1800" dirty="0"/>
              <a:t>has written to National Treasury to request confirmation that the deadline of end January 2020 will be met. </a:t>
            </a:r>
            <a:r>
              <a:rPr lang="en-US" sz="1800" dirty="0" smtClean="0"/>
              <a:t> Although </a:t>
            </a:r>
            <a:r>
              <a:rPr lang="en-US" sz="1800" dirty="0"/>
              <a:t>Treasury acknowledged receipt of the letter, no progress report has been received by PCU.</a:t>
            </a:r>
            <a:endParaRPr lang="en-ZA" sz="1800" dirty="0"/>
          </a:p>
          <a:p>
            <a:endParaRPr lang="en-ZA" sz="1800" dirty="0"/>
          </a:p>
          <a:p>
            <a:pPr lvl="0"/>
            <a:endParaRPr lang="en-ZA" sz="2000" dirty="0"/>
          </a:p>
        </p:txBody>
      </p:sp>
      <p:sp>
        <p:nvSpPr>
          <p:cNvPr id="5" name="Slide Number Placeholder 4"/>
          <p:cNvSpPr>
            <a:spLocks noGrp="1"/>
          </p:cNvSpPr>
          <p:nvPr>
            <p:ph type="sldNum" sz="quarter" idx="12"/>
          </p:nvPr>
        </p:nvSpPr>
        <p:spPr>
          <a:xfrm>
            <a:off x="6553199" y="6356350"/>
            <a:ext cx="2405743" cy="365125"/>
          </a:xfrm>
        </p:spPr>
        <p:txBody>
          <a:bodyPr/>
          <a:lstStyle/>
          <a:p>
            <a:fld id="{8FB92832-B53A-47DB-975E-D66FC0A6385B}" type="slidenum">
              <a:rPr lang="en-US" smtClean="0">
                <a:solidFill>
                  <a:schemeClr val="bg1"/>
                </a:solidFill>
              </a:rPr>
              <a:pPr/>
              <a:t>13</a:t>
            </a:fld>
            <a:endParaRPr lang="en-US" dirty="0">
              <a:solidFill>
                <a:schemeClr val="bg1"/>
              </a:solidFill>
            </a:endParaRPr>
          </a:p>
        </p:txBody>
      </p:sp>
    </p:spTree>
    <p:extLst>
      <p:ext uri="{BB962C8B-B14F-4D97-AF65-F5344CB8AC3E}">
        <p14:creationId xmlns:p14="http://schemas.microsoft.com/office/powerpoint/2010/main" xmlns="" val="1977589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145142"/>
            <a:ext cx="8229600" cy="1329173"/>
          </a:xfrm>
        </p:spPr>
        <p:txBody>
          <a:bodyPr/>
          <a:lstStyle/>
          <a:p>
            <a:r>
              <a:rPr lang="en-ZA" sz="3600" b="1" dirty="0" smtClean="0"/>
              <a:t/>
            </a:r>
            <a:br>
              <a:rPr lang="en-ZA" sz="3600" b="1" dirty="0" smtClean="0"/>
            </a:br>
            <a:r>
              <a:rPr lang="en-ZA" sz="2400" b="1" dirty="0" smtClean="0"/>
              <a:t>VARIOUS JOB SUMMIT PROJECTS</a:t>
            </a:r>
            <a:endParaRPr lang="en-ZA" sz="2400" dirty="0"/>
          </a:p>
        </p:txBody>
      </p:sp>
      <p:sp>
        <p:nvSpPr>
          <p:cNvPr id="3" name="Content Placeholder 2"/>
          <p:cNvSpPr>
            <a:spLocks noGrp="1"/>
          </p:cNvSpPr>
          <p:nvPr>
            <p:ph idx="1"/>
          </p:nvPr>
        </p:nvSpPr>
        <p:spPr>
          <a:xfrm>
            <a:off x="284389" y="1454152"/>
            <a:ext cx="8620125" cy="5229225"/>
          </a:xfrm>
        </p:spPr>
        <p:txBody>
          <a:bodyPr/>
          <a:lstStyle/>
          <a:p>
            <a:pPr lvl="0"/>
            <a:r>
              <a:rPr lang="en-ZA" sz="1600" b="1" dirty="0" smtClean="0"/>
              <a:t>Agricultural </a:t>
            </a:r>
            <a:r>
              <a:rPr lang="en-ZA" sz="1600" b="1" dirty="0"/>
              <a:t>sector </a:t>
            </a:r>
            <a:r>
              <a:rPr lang="en-ZA" sz="1600" b="1" dirty="0" smtClean="0"/>
              <a:t>Commitments: </a:t>
            </a:r>
            <a:r>
              <a:rPr lang="en-ZA" sz="1600" dirty="0"/>
              <a:t>As previously agreed, the PCU will facilitate quarterly meetings between Government and Business to resolve challenges in terms of access to land for agriculture through public and private partnerships. </a:t>
            </a:r>
            <a:r>
              <a:rPr lang="en-ZA" sz="1600" dirty="0" smtClean="0"/>
              <a:t> The </a:t>
            </a:r>
            <a:r>
              <a:rPr lang="en-ZA" sz="1600" dirty="0"/>
              <a:t>first meeting will take place on 20 February 2020</a:t>
            </a:r>
            <a:r>
              <a:rPr lang="en-ZA" sz="1600" dirty="0" smtClean="0"/>
              <a:t>.</a:t>
            </a:r>
          </a:p>
          <a:p>
            <a:pPr lvl="0"/>
            <a:endParaRPr lang="en-ZA" sz="1600" dirty="0"/>
          </a:p>
          <a:p>
            <a:pPr lvl="0" algn="just"/>
            <a:r>
              <a:rPr lang="en-ZA" sz="1600" b="1" dirty="0"/>
              <a:t>Township and village economy, including community </a:t>
            </a:r>
            <a:r>
              <a:rPr lang="en-ZA" sz="1600" b="1" dirty="0" smtClean="0"/>
              <a:t>projects: </a:t>
            </a:r>
            <a:r>
              <a:rPr lang="en-ZA" sz="1600" dirty="0"/>
              <a:t>The project has seen slight increases in numbers. 2 620 individuals have benefited from various interventions such as 1-day workshops and/or 3- to 12-month programmes</a:t>
            </a:r>
            <a:r>
              <a:rPr lang="en-ZA" sz="1600" dirty="0" smtClean="0"/>
              <a:t>. 19 </a:t>
            </a:r>
            <a:r>
              <a:rPr lang="en-ZA" sz="1600" dirty="0"/>
              <a:t>suppliers were assessed, which increases the overall number of suppliers to 2 617, and 11 corporate linkage sessions were held</a:t>
            </a:r>
            <a:r>
              <a:rPr lang="en-ZA" sz="1600" dirty="0" smtClean="0"/>
              <a:t>. A </a:t>
            </a:r>
            <a:r>
              <a:rPr lang="en-ZA" sz="1600" dirty="0"/>
              <a:t>workshop will be held for all role players to find ways to accelerate the implementation of township and village economy commitments</a:t>
            </a:r>
            <a:r>
              <a:rPr lang="en-ZA" sz="1600" dirty="0" smtClean="0"/>
              <a:t>.</a:t>
            </a:r>
          </a:p>
          <a:p>
            <a:pPr lvl="0" algn="just"/>
            <a:endParaRPr lang="en-ZA" sz="1600" dirty="0"/>
          </a:p>
          <a:p>
            <a:pPr lvl="0"/>
            <a:r>
              <a:rPr lang="en-ZA" sz="1600" b="1" dirty="0"/>
              <a:t>TERS and </a:t>
            </a:r>
            <a:r>
              <a:rPr lang="en-ZA" sz="1600" b="1" dirty="0" smtClean="0"/>
              <a:t>RRT: </a:t>
            </a:r>
            <a:r>
              <a:rPr lang="en-ZA" sz="1600" b="1" dirty="0"/>
              <a:t>TERS:</a:t>
            </a:r>
            <a:r>
              <a:rPr lang="en-ZA" sz="1600" dirty="0"/>
              <a:t> In the previous PWC, it was agreed that </a:t>
            </a:r>
            <a:r>
              <a:rPr lang="en-US" sz="1600" dirty="0"/>
              <a:t>companies in the current scheme would be </a:t>
            </a:r>
            <a:r>
              <a:rPr lang="en-US" sz="1600" dirty="0" err="1"/>
              <a:t>finalised</a:t>
            </a:r>
            <a:r>
              <a:rPr lang="en-US" sz="1600" dirty="0"/>
              <a:t> by Friday 6 December 2019. GTAC agreed to provide support to the DEL to address system challenges. Interventions to avoid retrenchments are being strengthened by the TERS Task Team</a:t>
            </a:r>
            <a:r>
              <a:rPr lang="en-US" sz="1600" dirty="0" smtClean="0"/>
              <a:t>. </a:t>
            </a:r>
            <a:r>
              <a:rPr lang="en-ZA" sz="1600" dirty="0" smtClean="0"/>
              <a:t>Good </a:t>
            </a:r>
            <a:r>
              <a:rPr lang="en-ZA" sz="1600" dirty="0"/>
              <a:t>progress has been made in saving jobs, and a number of new jobs have been created. </a:t>
            </a:r>
            <a:r>
              <a:rPr lang="en-US" sz="1600" dirty="0" smtClean="0"/>
              <a:t>There </a:t>
            </a:r>
            <a:r>
              <a:rPr lang="en-US" sz="1600" dirty="0"/>
              <a:t>are though still challenges and JS is working with GTAC to support the Department in this regard. </a:t>
            </a:r>
            <a:endParaRPr lang="en-ZA" sz="1600" dirty="0"/>
          </a:p>
          <a:p>
            <a:pPr lvl="0"/>
            <a:endParaRPr lang="en-ZA" sz="1600" dirty="0"/>
          </a:p>
        </p:txBody>
      </p:sp>
      <p:sp>
        <p:nvSpPr>
          <p:cNvPr id="5" name="Slide Number Placeholder 4"/>
          <p:cNvSpPr>
            <a:spLocks noGrp="1"/>
          </p:cNvSpPr>
          <p:nvPr>
            <p:ph type="sldNum" sz="quarter" idx="12"/>
          </p:nvPr>
        </p:nvSpPr>
        <p:spPr>
          <a:xfrm>
            <a:off x="6923314" y="6361339"/>
            <a:ext cx="2133600" cy="365125"/>
          </a:xfrm>
        </p:spPr>
        <p:txBody>
          <a:bodyPr/>
          <a:lstStyle/>
          <a:p>
            <a:fld id="{8FB92832-B53A-47DB-975E-D66FC0A6385B}" type="slidenum">
              <a:rPr lang="en-US" smtClean="0">
                <a:solidFill>
                  <a:schemeClr val="bg1"/>
                </a:solidFill>
              </a:rPr>
              <a:pPr/>
              <a:t>14</a:t>
            </a:fld>
            <a:endParaRPr lang="en-US" dirty="0">
              <a:solidFill>
                <a:schemeClr val="bg1"/>
              </a:solidFill>
            </a:endParaRPr>
          </a:p>
        </p:txBody>
      </p:sp>
    </p:spTree>
    <p:extLst>
      <p:ext uri="{BB962C8B-B14F-4D97-AF65-F5344CB8AC3E}">
        <p14:creationId xmlns:p14="http://schemas.microsoft.com/office/powerpoint/2010/main" xmlns="" val="2613300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145142"/>
            <a:ext cx="8229600" cy="1599294"/>
          </a:xfrm>
        </p:spPr>
        <p:txBody>
          <a:bodyPr/>
          <a:lstStyle/>
          <a:p>
            <a:r>
              <a:rPr lang="en-ZA" sz="3600" b="1" dirty="0" smtClean="0"/>
              <a:t/>
            </a:r>
            <a:br>
              <a:rPr lang="en-ZA" sz="3600" b="1" dirty="0" smtClean="0"/>
            </a:br>
            <a:r>
              <a:rPr lang="en-ZA" sz="2400" b="1" dirty="0" smtClean="0"/>
              <a:t>VARIOUS JOB SUMMIT PROJECTS</a:t>
            </a:r>
            <a:endParaRPr lang="en-ZA" sz="2400" dirty="0"/>
          </a:p>
        </p:txBody>
      </p:sp>
      <p:sp>
        <p:nvSpPr>
          <p:cNvPr id="3" name="Content Placeholder 2"/>
          <p:cNvSpPr>
            <a:spLocks noGrp="1"/>
          </p:cNvSpPr>
          <p:nvPr>
            <p:ph idx="1"/>
          </p:nvPr>
        </p:nvSpPr>
        <p:spPr>
          <a:xfrm>
            <a:off x="200025" y="1628775"/>
            <a:ext cx="8772525" cy="4727575"/>
          </a:xfrm>
        </p:spPr>
        <p:txBody>
          <a:bodyPr/>
          <a:lstStyle/>
          <a:p>
            <a:pPr lvl="0"/>
            <a:r>
              <a:rPr lang="en-ZA" sz="1800" b="1" dirty="0"/>
              <a:t>Pharmaceutical regulatory </a:t>
            </a:r>
            <a:r>
              <a:rPr lang="en-ZA" sz="1800" b="1" dirty="0" smtClean="0"/>
              <a:t>Environment: </a:t>
            </a:r>
            <a:r>
              <a:rPr lang="en-ZA" sz="1800" dirty="0"/>
              <a:t>Pharmaceutical</a:t>
            </a:r>
            <a:r>
              <a:rPr lang="en-US" sz="1800" dirty="0"/>
              <a:t> regulatory regime</a:t>
            </a:r>
            <a:r>
              <a:rPr lang="en-US" sz="1800" b="1" dirty="0"/>
              <a:t>: </a:t>
            </a:r>
            <a:r>
              <a:rPr lang="en-US" sz="1800" dirty="0"/>
              <a:t>In a meeting held on 14 January 2020, it had been agreed that the NDOH will meet with the hemp/cannabis producers, after which feedback will be provided to the Jobs Summit </a:t>
            </a:r>
            <a:r>
              <a:rPr lang="en-US" sz="1800" dirty="0" smtClean="0"/>
              <a:t>team.</a:t>
            </a:r>
            <a:r>
              <a:rPr lang="en-ZA" sz="1800" dirty="0" smtClean="0"/>
              <a:t>PCU </a:t>
            </a:r>
            <a:r>
              <a:rPr lang="en-ZA" sz="1800" dirty="0"/>
              <a:t>continues to engage National Treasury in respect of the required R 150 million in </a:t>
            </a:r>
            <a:r>
              <a:rPr lang="en-ZA" sz="1800" dirty="0" smtClean="0"/>
              <a:t>additional </a:t>
            </a:r>
            <a:r>
              <a:rPr lang="en-ZA" sz="1800" dirty="0"/>
              <a:t>funding needed to address backlogs</a:t>
            </a:r>
            <a:r>
              <a:rPr lang="en-ZA" sz="1800" dirty="0" smtClean="0"/>
              <a:t>.</a:t>
            </a:r>
          </a:p>
          <a:p>
            <a:pPr lvl="0"/>
            <a:endParaRPr lang="en-ZA" sz="1800" dirty="0"/>
          </a:p>
          <a:p>
            <a:pPr lvl="0"/>
            <a:r>
              <a:rPr lang="en-ZA" sz="1800" b="1" dirty="0"/>
              <a:t>WULA </a:t>
            </a:r>
            <a:r>
              <a:rPr lang="en-ZA" sz="1800" b="1" dirty="0" smtClean="0"/>
              <a:t>LEIP: </a:t>
            </a:r>
            <a:r>
              <a:rPr lang="en-US" sz="1800" b="1" dirty="0"/>
              <a:t>Water licenses: </a:t>
            </a:r>
            <a:r>
              <a:rPr lang="en-US" sz="1800" dirty="0"/>
              <a:t>Outstanding issues relating to </a:t>
            </a:r>
            <a:r>
              <a:rPr lang="en-ZA" sz="1800" dirty="0"/>
              <a:t>the WUL</a:t>
            </a:r>
            <a:r>
              <a:rPr lang="en-US" sz="1800" dirty="0"/>
              <a:t>A </a:t>
            </a:r>
            <a:r>
              <a:rPr lang="en-ZA" sz="1800" dirty="0"/>
              <a:t>Limpopo Eco-Industrial Park (LEIP) Project have been resolved. An interim waiver has been granted in </a:t>
            </a:r>
            <a:r>
              <a:rPr lang="en-ZA" sz="1800" dirty="0" smtClean="0"/>
              <a:t>Limpopo.</a:t>
            </a:r>
          </a:p>
          <a:p>
            <a:pPr lvl="0"/>
            <a:endParaRPr lang="en-ZA" sz="1800" dirty="0"/>
          </a:p>
          <a:p>
            <a:pPr lvl="0"/>
            <a:endParaRPr lang="en-ZA" sz="1800" dirty="0"/>
          </a:p>
        </p:txBody>
      </p:sp>
      <p:sp>
        <p:nvSpPr>
          <p:cNvPr id="5" name="Slide Number Placeholder 4"/>
          <p:cNvSpPr>
            <a:spLocks noGrp="1"/>
          </p:cNvSpPr>
          <p:nvPr>
            <p:ph type="sldNum" sz="quarter" idx="12"/>
          </p:nvPr>
        </p:nvSpPr>
        <p:spPr>
          <a:xfrm>
            <a:off x="6553200" y="6356350"/>
            <a:ext cx="2419350" cy="365125"/>
          </a:xfrm>
        </p:spPr>
        <p:txBody>
          <a:bodyPr/>
          <a:lstStyle/>
          <a:p>
            <a:fld id="{8FB92832-B53A-47DB-975E-D66FC0A6385B}" type="slidenum">
              <a:rPr lang="en-US" smtClean="0">
                <a:solidFill>
                  <a:schemeClr val="bg1"/>
                </a:solidFill>
              </a:rPr>
              <a:pPr/>
              <a:t>15</a:t>
            </a:fld>
            <a:endParaRPr lang="en-US" dirty="0">
              <a:solidFill>
                <a:schemeClr val="bg1"/>
              </a:solidFill>
            </a:endParaRPr>
          </a:p>
        </p:txBody>
      </p:sp>
    </p:spTree>
    <p:extLst>
      <p:ext uri="{BB962C8B-B14F-4D97-AF65-F5344CB8AC3E}">
        <p14:creationId xmlns:p14="http://schemas.microsoft.com/office/powerpoint/2010/main" xmlns="" val="1386810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145142"/>
            <a:ext cx="8229600" cy="1599294"/>
          </a:xfrm>
        </p:spPr>
        <p:txBody>
          <a:bodyPr/>
          <a:lstStyle/>
          <a:p>
            <a:r>
              <a:rPr lang="en-ZA" sz="2400" b="1" dirty="0" smtClean="0"/>
              <a:t>INVEST-SA</a:t>
            </a:r>
            <a:endParaRPr lang="en-ZA" sz="2400" dirty="0"/>
          </a:p>
        </p:txBody>
      </p:sp>
      <p:sp>
        <p:nvSpPr>
          <p:cNvPr id="3" name="Content Placeholder 2"/>
          <p:cNvSpPr>
            <a:spLocks noGrp="1"/>
          </p:cNvSpPr>
          <p:nvPr>
            <p:ph idx="1"/>
          </p:nvPr>
        </p:nvSpPr>
        <p:spPr>
          <a:xfrm>
            <a:off x="200025" y="1357991"/>
            <a:ext cx="8772525" cy="5229225"/>
          </a:xfrm>
        </p:spPr>
        <p:txBody>
          <a:bodyPr/>
          <a:lstStyle/>
          <a:p>
            <a:pPr marL="0" lvl="0" indent="0">
              <a:buNone/>
            </a:pPr>
            <a:r>
              <a:rPr lang="en-US" sz="2400" b="1" dirty="0" smtClean="0"/>
              <a:t>Presentation on Invest-SA was made at JTC:</a:t>
            </a:r>
          </a:p>
          <a:p>
            <a:pPr marL="0" lvl="0" indent="0">
              <a:buNone/>
            </a:pPr>
            <a:endParaRPr lang="en-US" sz="2400" b="1" dirty="0" smtClean="0"/>
          </a:p>
          <a:p>
            <a:pPr lvl="0"/>
            <a:r>
              <a:rPr lang="en-US" sz="2400" dirty="0" smtClean="0"/>
              <a:t>31 </a:t>
            </a:r>
            <a:r>
              <a:rPr lang="en-US" sz="2000" dirty="0"/>
              <a:t>companies announced their commitment to invest R300bn in </a:t>
            </a:r>
            <a:r>
              <a:rPr lang="en-US" sz="2000" dirty="0" smtClean="0"/>
              <a:t>total.</a:t>
            </a:r>
          </a:p>
          <a:p>
            <a:pPr lvl="0"/>
            <a:endParaRPr lang="en-US" sz="2000" b="1" dirty="0"/>
          </a:p>
          <a:p>
            <a:pPr>
              <a:spcBef>
                <a:spcPts val="600"/>
              </a:spcBef>
            </a:pPr>
            <a:r>
              <a:rPr lang="en-US" sz="2000" dirty="0">
                <a:solidFill>
                  <a:schemeClr val="tx1">
                    <a:lumMod val="75000"/>
                    <a:lumOff val="25000"/>
                  </a:schemeClr>
                </a:solidFill>
              </a:rPr>
              <a:t>The bulk of the investment announcements came from Private Sector - South African Institutions however there was a good proportion of announcements from foreign companies</a:t>
            </a:r>
            <a:r>
              <a:rPr lang="en-US" sz="2000" dirty="0" smtClean="0">
                <a:solidFill>
                  <a:schemeClr val="tx1">
                    <a:lumMod val="75000"/>
                    <a:lumOff val="25000"/>
                  </a:schemeClr>
                </a:solidFill>
              </a:rPr>
              <a:t>.</a:t>
            </a:r>
          </a:p>
          <a:p>
            <a:pPr marL="0" indent="0">
              <a:spcBef>
                <a:spcPts val="600"/>
              </a:spcBef>
              <a:buNone/>
            </a:pPr>
            <a:endParaRPr lang="en-US" sz="2000" dirty="0">
              <a:solidFill>
                <a:schemeClr val="tx1">
                  <a:lumMod val="75000"/>
                  <a:lumOff val="25000"/>
                </a:schemeClr>
              </a:solidFill>
            </a:endParaRPr>
          </a:p>
          <a:p>
            <a:pPr>
              <a:spcBef>
                <a:spcPts val="600"/>
              </a:spcBef>
            </a:pPr>
            <a:r>
              <a:rPr lang="en-US" sz="2000" dirty="0">
                <a:solidFill>
                  <a:schemeClr val="tx1">
                    <a:lumMod val="75000"/>
                    <a:lumOff val="25000"/>
                  </a:schemeClr>
                </a:solidFill>
              </a:rPr>
              <a:t>Most of the funding announced is for expansionary, infrastructure or green field projects which will enable job creation and boost confidence in the </a:t>
            </a:r>
            <a:r>
              <a:rPr lang="en-US" sz="2000" dirty="0" smtClean="0">
                <a:solidFill>
                  <a:schemeClr val="tx1">
                    <a:lumMod val="75000"/>
                    <a:lumOff val="25000"/>
                  </a:schemeClr>
                </a:solidFill>
              </a:rPr>
              <a:t>economy</a:t>
            </a:r>
          </a:p>
          <a:p>
            <a:pPr>
              <a:spcBef>
                <a:spcPts val="600"/>
              </a:spcBef>
            </a:pPr>
            <a:endParaRPr lang="en-US" sz="2000" dirty="0">
              <a:solidFill>
                <a:schemeClr val="tx1">
                  <a:lumMod val="75000"/>
                  <a:lumOff val="25000"/>
                </a:schemeClr>
              </a:solidFill>
            </a:endParaRPr>
          </a:p>
          <a:p>
            <a:pPr>
              <a:spcBef>
                <a:spcPts val="600"/>
              </a:spcBef>
            </a:pPr>
            <a:r>
              <a:rPr lang="en-US" sz="2000" dirty="0" smtClean="0">
                <a:solidFill>
                  <a:schemeClr val="tx1">
                    <a:lumMod val="75000"/>
                    <a:lumOff val="25000"/>
                  </a:schemeClr>
                </a:solidFill>
              </a:rPr>
              <a:t>Below is the presentation on Invest-SA:</a:t>
            </a:r>
            <a:endParaRPr lang="en-US" sz="2000" dirty="0">
              <a:solidFill>
                <a:schemeClr val="tx1">
                  <a:lumMod val="75000"/>
                  <a:lumOff val="25000"/>
                </a:schemeClr>
              </a:solidFill>
            </a:endParaRPr>
          </a:p>
          <a:p>
            <a:pPr lvl="0"/>
            <a:endParaRPr lang="en-ZA" sz="2000" b="1" dirty="0" smtClean="0">
              <a:solidFill>
                <a:schemeClr val="tx1">
                  <a:lumMod val="75000"/>
                  <a:lumOff val="25000"/>
                </a:schemeClr>
              </a:solidFill>
            </a:endParaRPr>
          </a:p>
          <a:p>
            <a:pPr lvl="0"/>
            <a:endParaRPr lang="en-ZA" sz="2000" dirty="0"/>
          </a:p>
          <a:p>
            <a:pPr lvl="0"/>
            <a:endParaRPr lang="en-ZA" sz="2000" dirty="0"/>
          </a:p>
        </p:txBody>
      </p:sp>
      <p:sp>
        <p:nvSpPr>
          <p:cNvPr id="5" name="Slide Number Placeholder 4"/>
          <p:cNvSpPr>
            <a:spLocks noGrp="1"/>
          </p:cNvSpPr>
          <p:nvPr>
            <p:ph type="sldNum" sz="quarter" idx="12"/>
          </p:nvPr>
        </p:nvSpPr>
        <p:spPr>
          <a:xfrm>
            <a:off x="6553200" y="6356350"/>
            <a:ext cx="2419350" cy="365125"/>
          </a:xfrm>
        </p:spPr>
        <p:txBody>
          <a:bodyPr/>
          <a:lstStyle/>
          <a:p>
            <a:fld id="{8FB92832-B53A-47DB-975E-D66FC0A6385B}" type="slidenum">
              <a:rPr lang="en-US" smtClean="0">
                <a:solidFill>
                  <a:schemeClr val="bg1"/>
                </a:solidFill>
              </a:rPr>
              <a:pPr/>
              <a:t>16</a:t>
            </a:fld>
            <a:endParaRPr lang="en-US" dirty="0">
              <a:solidFill>
                <a:schemeClr val="bg1"/>
              </a:solidFill>
            </a:endParaRPr>
          </a:p>
        </p:txBody>
      </p:sp>
    </p:spTree>
    <p:extLst>
      <p:ext uri="{BB962C8B-B14F-4D97-AF65-F5344CB8AC3E}">
        <p14:creationId xmlns:p14="http://schemas.microsoft.com/office/powerpoint/2010/main" xmlns="" val="1803488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title"/>
          </p:nvPr>
        </p:nvSpPr>
        <p:spPr>
          <a:xfrm>
            <a:off x="536577" y="323851"/>
            <a:ext cx="8302624" cy="819150"/>
          </a:xfrm>
        </p:spPr>
        <p:txBody>
          <a:bodyPr/>
          <a:lstStyle/>
          <a:p>
            <a:r>
              <a:rPr lang="en-ZA" altLang="en-US" sz="2400" b="1" dirty="0" smtClean="0"/>
              <a:t>INVEST SA</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12428" y="1143001"/>
            <a:ext cx="8754980" cy="54924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a:xfrm>
            <a:off x="6681407" y="6538912"/>
            <a:ext cx="2286001" cy="365125"/>
          </a:xfrm>
        </p:spPr>
        <p:txBody>
          <a:bodyPr/>
          <a:lstStyle/>
          <a:p>
            <a:fld id="{8FB92832-B53A-47DB-975E-D66FC0A6385B}" type="slidenum">
              <a:rPr lang="en-US" smtClean="0">
                <a:solidFill>
                  <a:schemeClr val="bg1"/>
                </a:solidFill>
              </a:rPr>
              <a:pPr/>
              <a:t>17</a:t>
            </a:fld>
            <a:endParaRPr lang="en-US" dirty="0">
              <a:solidFill>
                <a:schemeClr val="bg1"/>
              </a:solidFill>
            </a:endParaRPr>
          </a:p>
        </p:txBody>
      </p:sp>
    </p:spTree>
    <p:extLst>
      <p:ext uri="{BB962C8B-B14F-4D97-AF65-F5344CB8AC3E}">
        <p14:creationId xmlns:p14="http://schemas.microsoft.com/office/powerpoint/2010/main" xmlns="" val="3809185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title"/>
          </p:nvPr>
        </p:nvSpPr>
        <p:spPr>
          <a:xfrm>
            <a:off x="536577" y="323851"/>
            <a:ext cx="8302624" cy="819150"/>
          </a:xfrm>
        </p:spPr>
        <p:txBody>
          <a:bodyPr/>
          <a:lstStyle/>
          <a:p>
            <a:r>
              <a:rPr lang="en-ZA" altLang="en-US" sz="2400" b="1" dirty="0" smtClean="0"/>
              <a:t>INVEST SA</a:t>
            </a:r>
          </a:p>
        </p:txBody>
      </p:sp>
      <p:sp>
        <p:nvSpPr>
          <p:cNvPr id="6" name="Content Placeholder 5"/>
          <p:cNvSpPr>
            <a:spLocks noGrp="1"/>
          </p:cNvSpPr>
          <p:nvPr>
            <p:ph idx="1"/>
          </p:nvPr>
        </p:nvSpPr>
        <p:spPr/>
        <p:txBody>
          <a:bodyPr/>
          <a:lstStyle/>
          <a:p>
            <a:endParaRPr lang="en-ZA"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7231" y="1404258"/>
            <a:ext cx="8896141" cy="47219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a:xfrm>
            <a:off x="6879772" y="6492875"/>
            <a:ext cx="2133600" cy="365125"/>
          </a:xfrm>
        </p:spPr>
        <p:txBody>
          <a:bodyPr/>
          <a:lstStyle/>
          <a:p>
            <a:fld id="{8FB92832-B53A-47DB-975E-D66FC0A6385B}" type="slidenum">
              <a:rPr lang="en-US" smtClean="0">
                <a:solidFill>
                  <a:schemeClr val="bg1"/>
                </a:solidFill>
              </a:rPr>
              <a:pPr/>
              <a:t>18</a:t>
            </a:fld>
            <a:endParaRPr lang="en-US" dirty="0">
              <a:solidFill>
                <a:schemeClr val="bg1"/>
              </a:solidFill>
            </a:endParaRPr>
          </a:p>
        </p:txBody>
      </p:sp>
    </p:spTree>
    <p:extLst>
      <p:ext uri="{BB962C8B-B14F-4D97-AF65-F5344CB8AC3E}">
        <p14:creationId xmlns:p14="http://schemas.microsoft.com/office/powerpoint/2010/main" xmlns="" val="65581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INVEST SA</a:t>
            </a:r>
            <a:endParaRPr lang="en-ZA" sz="2400" b="1" dirty="0"/>
          </a:p>
        </p:txBody>
      </p:sp>
      <p:sp>
        <p:nvSpPr>
          <p:cNvPr id="4" name="Date Placeholder 3"/>
          <p:cNvSpPr>
            <a:spLocks noGrp="1"/>
          </p:cNvSpPr>
          <p:nvPr>
            <p:ph type="dt" sz="half" idx="10"/>
          </p:nvPr>
        </p:nvSpPr>
        <p:spPr/>
        <p:txBody>
          <a:bodyPr/>
          <a:lstStyle/>
          <a:p>
            <a:pPr>
              <a:defRPr/>
            </a:pPr>
            <a:fld id="{55291D3F-81E1-47A3-BCC6-953B6802E1F9}" type="datetime1">
              <a:rPr lang="en-US" smtClean="0"/>
              <a:pPr>
                <a:defRPr/>
              </a:pPr>
              <a:t>2/27/2020</a:t>
            </a:fld>
            <a:endParaRPr lang="en-US" dirty="0"/>
          </a:p>
        </p:txBody>
      </p:sp>
      <p:sp>
        <p:nvSpPr>
          <p:cNvPr id="5" name="Slide Number Placeholder 4"/>
          <p:cNvSpPr>
            <a:spLocks noGrp="1"/>
          </p:cNvSpPr>
          <p:nvPr>
            <p:ph type="sldNum" sz="quarter" idx="12"/>
          </p:nvPr>
        </p:nvSpPr>
        <p:spPr>
          <a:xfrm>
            <a:off x="6847114" y="6356349"/>
            <a:ext cx="2133600" cy="365125"/>
          </a:xfrm>
        </p:spPr>
        <p:txBody>
          <a:bodyPr/>
          <a:lstStyle/>
          <a:p>
            <a:fld id="{8FB92832-B53A-47DB-975E-D66FC0A6385B}" type="slidenum">
              <a:rPr lang="en-US" smtClean="0">
                <a:solidFill>
                  <a:schemeClr val="bg1"/>
                </a:solidFill>
              </a:rPr>
              <a:pPr/>
              <a:t>19</a:t>
            </a:fld>
            <a:endParaRPr lang="en-US" dirty="0">
              <a:solidFill>
                <a:schemeClr val="bg1"/>
              </a:solidFill>
            </a:endParaRPr>
          </a:p>
        </p:txBody>
      </p:sp>
      <p:pic>
        <p:nvPicPr>
          <p:cNvPr id="9" name="Picture 4"/>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39485" y="1417638"/>
            <a:ext cx="8643257" cy="38577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88715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TABLE OF CONTENT</a:t>
            </a:r>
            <a:endParaRPr lang="en-ZA" sz="2400" b="1" dirty="0"/>
          </a:p>
        </p:txBody>
      </p:sp>
      <p:sp>
        <p:nvSpPr>
          <p:cNvPr id="4" name="Date Placeholder 3"/>
          <p:cNvSpPr>
            <a:spLocks noGrp="1"/>
          </p:cNvSpPr>
          <p:nvPr>
            <p:ph type="dt" sz="half" idx="10"/>
          </p:nvPr>
        </p:nvSpPr>
        <p:spPr/>
        <p:txBody>
          <a:bodyPr/>
          <a:lstStyle/>
          <a:p>
            <a:pPr>
              <a:defRPr/>
            </a:pPr>
            <a:fld id="{55291D3F-81E1-47A3-BCC6-953B6802E1F9}" type="datetime1">
              <a:rPr lang="en-US" smtClean="0"/>
              <a:pPr>
                <a:defRPr/>
              </a:pPr>
              <a:t>2/27/2020</a:t>
            </a:fld>
            <a:endParaRPr lang="en-US" dirty="0"/>
          </a:p>
        </p:txBody>
      </p:sp>
      <p:sp>
        <p:nvSpPr>
          <p:cNvPr id="5" name="Slide Number Placeholder 4"/>
          <p:cNvSpPr>
            <a:spLocks noGrp="1"/>
          </p:cNvSpPr>
          <p:nvPr>
            <p:ph type="sldNum" sz="quarter" idx="12"/>
          </p:nvPr>
        </p:nvSpPr>
        <p:spPr>
          <a:xfrm>
            <a:off x="6553200" y="6356350"/>
            <a:ext cx="2336800" cy="365125"/>
          </a:xfrm>
        </p:spPr>
        <p:txBody>
          <a:bodyPr/>
          <a:lstStyle/>
          <a:p>
            <a:fld id="{8FB92832-B53A-47DB-975E-D66FC0A6385B}" type="slidenum">
              <a:rPr lang="en-US" smtClean="0">
                <a:solidFill>
                  <a:schemeClr val="bg1"/>
                </a:solidFill>
              </a:rPr>
              <a:pPr/>
              <a:t>2</a:t>
            </a:fld>
            <a:endParaRPr lang="en-US" dirty="0">
              <a:solidFill>
                <a:schemeClr val="bg1"/>
              </a:solidFill>
            </a:endParaRPr>
          </a:p>
        </p:txBody>
      </p:sp>
      <p:sp>
        <p:nvSpPr>
          <p:cNvPr id="6" name="Content Placeholder 5"/>
          <p:cNvSpPr>
            <a:spLocks noGrp="1"/>
          </p:cNvSpPr>
          <p:nvPr>
            <p:ph idx="1"/>
          </p:nvPr>
        </p:nvSpPr>
        <p:spPr>
          <a:xfrm>
            <a:off x="393700" y="1600200"/>
            <a:ext cx="8496300" cy="4525963"/>
          </a:xfrm>
        </p:spPr>
        <p:txBody>
          <a:bodyPr/>
          <a:lstStyle/>
          <a:p>
            <a:pPr marL="0" indent="0">
              <a:buNone/>
            </a:pPr>
            <a:r>
              <a:rPr lang="en-ZA" dirty="0" smtClean="0"/>
              <a:t>                                                                                </a:t>
            </a:r>
            <a:r>
              <a:rPr lang="en-ZA" sz="2000" b="1" dirty="0" smtClean="0"/>
              <a:t>Slide No.</a:t>
            </a:r>
          </a:p>
          <a:p>
            <a:pPr>
              <a:buFontTx/>
              <a:buChar char="-"/>
            </a:pPr>
            <a:r>
              <a:rPr lang="en-ZA" sz="2000" b="1" dirty="0" smtClean="0"/>
              <a:t>Update on Job Summit Framework Agreement                                             3-24</a:t>
            </a:r>
          </a:p>
          <a:p>
            <a:pPr>
              <a:buFontTx/>
              <a:buChar char="-"/>
            </a:pPr>
            <a:r>
              <a:rPr lang="en-ZA" sz="2000" b="1" dirty="0" smtClean="0">
                <a:solidFill>
                  <a:prstClr val="black"/>
                </a:solidFill>
              </a:rPr>
              <a:t>Engagements </a:t>
            </a:r>
            <a:r>
              <a:rPr lang="en-ZA" sz="2000" b="1" dirty="0">
                <a:solidFill>
                  <a:prstClr val="black"/>
                </a:solidFill>
              </a:rPr>
              <a:t>between the Department of Employment and </a:t>
            </a:r>
            <a:r>
              <a:rPr lang="en-ZA" sz="2000" b="1" dirty="0" smtClean="0">
                <a:solidFill>
                  <a:prstClr val="black"/>
                </a:solidFill>
              </a:rPr>
              <a:t>                  26-28</a:t>
            </a:r>
          </a:p>
          <a:p>
            <a:pPr marL="0" indent="0">
              <a:buNone/>
            </a:pPr>
            <a:r>
              <a:rPr lang="en-ZA" sz="2000" b="1" dirty="0">
                <a:solidFill>
                  <a:prstClr val="black"/>
                </a:solidFill>
              </a:rPr>
              <a:t> </a:t>
            </a:r>
            <a:r>
              <a:rPr lang="en-ZA" sz="2000" b="1" dirty="0" smtClean="0">
                <a:solidFill>
                  <a:prstClr val="black"/>
                </a:solidFill>
              </a:rPr>
              <a:t>      Statistics </a:t>
            </a:r>
            <a:r>
              <a:rPr lang="en-ZA" sz="2000" b="1" dirty="0">
                <a:solidFill>
                  <a:prstClr val="black"/>
                </a:solidFill>
              </a:rPr>
              <a:t>South Africa</a:t>
            </a:r>
            <a:endParaRPr lang="en-US" sz="2000" b="1" dirty="0">
              <a:solidFill>
                <a:prstClr val="black"/>
              </a:solidFill>
            </a:endParaRPr>
          </a:p>
          <a:p>
            <a:pPr>
              <a:buFontTx/>
              <a:buChar char="-"/>
            </a:pPr>
            <a:endParaRPr lang="en-ZA" dirty="0" smtClean="0"/>
          </a:p>
          <a:p>
            <a:pPr>
              <a:buFontTx/>
              <a:buChar char="-"/>
            </a:pPr>
            <a:endParaRPr lang="en-ZA" dirty="0"/>
          </a:p>
        </p:txBody>
      </p:sp>
    </p:spTree>
    <p:extLst>
      <p:ext uri="{BB962C8B-B14F-4D97-AF65-F5344CB8AC3E}">
        <p14:creationId xmlns:p14="http://schemas.microsoft.com/office/powerpoint/2010/main" xmlns="" val="1840420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INVEST SA</a:t>
            </a:r>
            <a:endParaRPr lang="en-ZA" sz="2400" b="1" dirty="0"/>
          </a:p>
        </p:txBody>
      </p:sp>
      <p:sp>
        <p:nvSpPr>
          <p:cNvPr id="4" name="Date Placeholder 3"/>
          <p:cNvSpPr>
            <a:spLocks noGrp="1"/>
          </p:cNvSpPr>
          <p:nvPr>
            <p:ph type="dt" sz="half" idx="10"/>
          </p:nvPr>
        </p:nvSpPr>
        <p:spPr/>
        <p:txBody>
          <a:bodyPr/>
          <a:lstStyle/>
          <a:p>
            <a:pPr>
              <a:defRPr/>
            </a:pPr>
            <a:fld id="{55291D3F-81E1-47A3-BCC6-953B6802E1F9}" type="datetime1">
              <a:rPr lang="en-US" smtClean="0"/>
              <a:pPr>
                <a:defRPr/>
              </a:pPr>
              <a:t>2/27/2020</a:t>
            </a:fld>
            <a:endParaRPr lang="en-US" dirty="0"/>
          </a:p>
        </p:txBody>
      </p:sp>
      <p:sp>
        <p:nvSpPr>
          <p:cNvPr id="5" name="Slide Number Placeholder 4"/>
          <p:cNvSpPr>
            <a:spLocks noGrp="1"/>
          </p:cNvSpPr>
          <p:nvPr>
            <p:ph type="sldNum" sz="quarter" idx="12"/>
          </p:nvPr>
        </p:nvSpPr>
        <p:spPr>
          <a:xfrm>
            <a:off x="6868886" y="6356350"/>
            <a:ext cx="2133600" cy="365125"/>
          </a:xfrm>
        </p:spPr>
        <p:txBody>
          <a:bodyPr/>
          <a:lstStyle/>
          <a:p>
            <a:fld id="{8FB92832-B53A-47DB-975E-D66FC0A6385B}" type="slidenum">
              <a:rPr lang="en-US" smtClean="0">
                <a:solidFill>
                  <a:schemeClr val="bg1"/>
                </a:solidFill>
              </a:rPr>
              <a:pPr/>
              <a:t>20</a:t>
            </a:fld>
            <a:endParaRPr lang="en-US" dirty="0">
              <a:solidFill>
                <a:schemeClr val="bg1"/>
              </a:solidFill>
            </a:endParaRPr>
          </a:p>
        </p:txBody>
      </p:sp>
      <p:pic>
        <p:nvPicPr>
          <p:cNvPr id="13"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28600" y="1417637"/>
            <a:ext cx="8697686" cy="40101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61426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sz="2400" b="1" dirty="0"/>
              <a:t>INVEST SA</a:t>
            </a:r>
            <a:endParaRPr lang="en-ZA" sz="2400" dirty="0"/>
          </a:p>
        </p:txBody>
      </p:sp>
      <p:sp>
        <p:nvSpPr>
          <p:cNvPr id="4" name="Date Placeholder 3"/>
          <p:cNvSpPr>
            <a:spLocks noGrp="1"/>
          </p:cNvSpPr>
          <p:nvPr>
            <p:ph type="dt" sz="half" idx="10"/>
          </p:nvPr>
        </p:nvSpPr>
        <p:spPr/>
        <p:txBody>
          <a:bodyPr/>
          <a:lstStyle/>
          <a:p>
            <a:pPr>
              <a:defRPr/>
            </a:pPr>
            <a:fld id="{55291D3F-81E1-47A3-BCC6-953B6802E1F9}" type="datetime1">
              <a:rPr lang="en-US" smtClean="0"/>
              <a:pPr>
                <a:defRPr/>
              </a:pPr>
              <a:t>2/27/2020</a:t>
            </a:fld>
            <a:endParaRPr lang="en-US" dirty="0"/>
          </a:p>
        </p:txBody>
      </p:sp>
      <p:sp>
        <p:nvSpPr>
          <p:cNvPr id="5" name="Slide Number Placeholder 4"/>
          <p:cNvSpPr>
            <a:spLocks noGrp="1"/>
          </p:cNvSpPr>
          <p:nvPr>
            <p:ph type="sldNum" sz="quarter" idx="12"/>
          </p:nvPr>
        </p:nvSpPr>
        <p:spPr/>
        <p:txBody>
          <a:bodyPr/>
          <a:lstStyle/>
          <a:p>
            <a:fld id="{8FB92832-B53A-47DB-975E-D66FC0A6385B}" type="slidenum">
              <a:rPr lang="en-US" smtClean="0"/>
              <a:pPr/>
              <a:t>21</a:t>
            </a:fld>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01613" y="1417638"/>
            <a:ext cx="8696325" cy="47838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057504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INVEST SA</a:t>
            </a:r>
            <a:endParaRPr lang="en-ZA" sz="2400" b="1" dirty="0"/>
          </a:p>
        </p:txBody>
      </p:sp>
      <p:sp>
        <p:nvSpPr>
          <p:cNvPr id="3" name="Content Placeholder 2"/>
          <p:cNvSpPr>
            <a:spLocks noGrp="1"/>
          </p:cNvSpPr>
          <p:nvPr>
            <p:ph idx="1"/>
          </p:nvPr>
        </p:nvSpPr>
        <p:spPr>
          <a:xfrm>
            <a:off x="224204" y="1308100"/>
            <a:ext cx="8695591" cy="5273798"/>
          </a:xfrm>
        </p:spPr>
        <p:txBody>
          <a:bodyPr/>
          <a:lstStyle/>
          <a:p>
            <a:r>
              <a:rPr lang="en-ZA" sz="1600" b="1" dirty="0" smtClean="0">
                <a:cs typeface="Arial" panose="020B0604020202020204" pitchFamily="34" charset="0"/>
              </a:rPr>
              <a:t>R300bn of investment commitments estimated to yield 26 779 jobs over the project lifespan</a:t>
            </a:r>
          </a:p>
          <a:p>
            <a:pPr lvl="1"/>
            <a:r>
              <a:rPr lang="en-ZA" sz="1600" b="1" dirty="0" smtClean="0">
                <a:cs typeface="Arial" panose="020B0604020202020204" pitchFamily="34" charset="0"/>
              </a:rPr>
              <a:t>12 697 </a:t>
            </a:r>
            <a:r>
              <a:rPr lang="en-ZA" sz="1600" dirty="0" smtClean="0">
                <a:cs typeface="Arial" panose="020B0604020202020204" pitchFamily="34" charset="0"/>
              </a:rPr>
              <a:t>jobs created by November 2019</a:t>
            </a:r>
          </a:p>
          <a:p>
            <a:pPr lvl="1"/>
            <a:r>
              <a:rPr lang="en-ZA" sz="1600" b="1" dirty="0" smtClean="0">
                <a:cs typeface="Arial" panose="020B0604020202020204" pitchFamily="34" charset="0"/>
              </a:rPr>
              <a:t>77 400 </a:t>
            </a:r>
            <a:r>
              <a:rPr lang="en-ZA" sz="1600" dirty="0" smtClean="0">
                <a:cs typeface="Arial" panose="020B0604020202020204" pitchFamily="34" charset="0"/>
              </a:rPr>
              <a:t>jobs retained</a:t>
            </a:r>
          </a:p>
          <a:p>
            <a:pPr lvl="1"/>
            <a:r>
              <a:rPr lang="en-ZA" sz="1600" dirty="0" smtClean="0">
                <a:cs typeface="Arial" panose="020B0604020202020204" pitchFamily="34" charset="0"/>
              </a:rPr>
              <a:t>This excludes estimates of indirect jobs estimated by Vodacom, Naspers (</a:t>
            </a:r>
            <a:r>
              <a:rPr lang="en-ZA" sz="1600" dirty="0" err="1" smtClean="0">
                <a:cs typeface="Arial" panose="020B0604020202020204" pitchFamily="34" charset="0"/>
              </a:rPr>
              <a:t>SweepSouth</a:t>
            </a:r>
            <a:r>
              <a:rPr lang="en-ZA" sz="1600" dirty="0" smtClean="0">
                <a:cs typeface="Arial" panose="020B0604020202020204" pitchFamily="34" charset="0"/>
              </a:rPr>
              <a:t>) and others</a:t>
            </a:r>
          </a:p>
          <a:p>
            <a:r>
              <a:rPr lang="en-ZA" sz="1600" b="1" dirty="0" smtClean="0">
                <a:cs typeface="Arial" panose="020B0604020202020204" pitchFamily="34" charset="0"/>
              </a:rPr>
              <a:t>Investment commitments largely reflect the nature of the economy</a:t>
            </a:r>
          </a:p>
          <a:p>
            <a:pPr lvl="1"/>
            <a:r>
              <a:rPr lang="en-ZA" sz="1600" dirty="0" smtClean="0">
                <a:cs typeface="Arial" panose="020B0604020202020204" pitchFamily="34" charset="0"/>
              </a:rPr>
              <a:t>capital intensive projects, high R/job = R11m/job</a:t>
            </a:r>
          </a:p>
          <a:p>
            <a:pPr lvl="1"/>
            <a:r>
              <a:rPr lang="en-ZA" sz="1600" dirty="0" smtClean="0">
                <a:cs typeface="Arial" panose="020B0604020202020204" pitchFamily="34" charset="0"/>
              </a:rPr>
              <a:t>the picture may be somewhat different for 2019 pledges which involved greater diversity of sectors and firm size</a:t>
            </a:r>
          </a:p>
          <a:p>
            <a:r>
              <a:rPr lang="en-ZA" sz="1600" b="1" dirty="0" smtClean="0">
                <a:cs typeface="Arial" panose="020B0604020202020204" pitchFamily="34" charset="0"/>
              </a:rPr>
              <a:t>Way Forward</a:t>
            </a:r>
          </a:p>
          <a:p>
            <a:pPr lvl="1"/>
            <a:r>
              <a:rPr lang="en-ZA" sz="1600" dirty="0" smtClean="0">
                <a:cs typeface="Arial" panose="020B0604020202020204" pitchFamily="34" charset="0"/>
              </a:rPr>
              <a:t>Deepening linkages between companies that made commitments with youth employment initiatives</a:t>
            </a:r>
          </a:p>
          <a:p>
            <a:pPr lvl="1"/>
            <a:r>
              <a:rPr lang="en-ZA" sz="1600" dirty="0" smtClean="0">
                <a:cs typeface="Arial" panose="020B0604020202020204" pitchFamily="34" charset="0"/>
              </a:rPr>
              <a:t>Invest SA, Investment and Infrastructure Office are part of the unblocking initiative spearheaded by the PMO in the Presidency</a:t>
            </a:r>
          </a:p>
          <a:p>
            <a:pPr lvl="1"/>
            <a:r>
              <a:rPr lang="en-ZA" sz="1600" dirty="0" smtClean="0">
                <a:cs typeface="Arial" panose="020B0604020202020204" pitchFamily="34" charset="0"/>
              </a:rPr>
              <a:t>Need to develop proposals to deepen </a:t>
            </a:r>
            <a:r>
              <a:rPr lang="en-ZA" sz="1600" b="1" dirty="0" smtClean="0">
                <a:cs typeface="Arial" panose="020B0604020202020204" pitchFamily="34" charset="0"/>
              </a:rPr>
              <a:t>employment intensity of investment</a:t>
            </a:r>
            <a:r>
              <a:rPr lang="en-ZA" sz="1600" dirty="0" smtClean="0">
                <a:cs typeface="Arial" panose="020B0604020202020204" pitchFamily="34" charset="0"/>
              </a:rPr>
              <a:t> as part of investment mobilisation programme</a:t>
            </a:r>
          </a:p>
          <a:p>
            <a:pPr marL="457200" lvl="1" indent="0">
              <a:buNone/>
            </a:pPr>
            <a:endParaRPr lang="en-ZA" sz="1800" dirty="0"/>
          </a:p>
        </p:txBody>
      </p:sp>
      <p:sp>
        <p:nvSpPr>
          <p:cNvPr id="5" name="Slide Number Placeholder 4"/>
          <p:cNvSpPr>
            <a:spLocks noGrp="1"/>
          </p:cNvSpPr>
          <p:nvPr>
            <p:ph type="sldNum" sz="quarter" idx="12"/>
          </p:nvPr>
        </p:nvSpPr>
        <p:spPr>
          <a:xfrm>
            <a:off x="6553199" y="6356350"/>
            <a:ext cx="2366595" cy="365125"/>
          </a:xfrm>
        </p:spPr>
        <p:txBody>
          <a:bodyPr/>
          <a:lstStyle/>
          <a:p>
            <a:fld id="{8FB92832-B53A-47DB-975E-D66FC0A6385B}" type="slidenum">
              <a:rPr lang="en-US" smtClean="0">
                <a:solidFill>
                  <a:schemeClr val="bg1"/>
                </a:solidFill>
              </a:rPr>
              <a:pPr/>
              <a:t>22</a:t>
            </a:fld>
            <a:endParaRPr lang="en-US" dirty="0">
              <a:solidFill>
                <a:schemeClr val="bg1"/>
              </a:solidFill>
            </a:endParaRPr>
          </a:p>
        </p:txBody>
      </p:sp>
    </p:spTree>
    <p:extLst>
      <p:ext uri="{BB962C8B-B14F-4D97-AF65-F5344CB8AC3E}">
        <p14:creationId xmlns:p14="http://schemas.microsoft.com/office/powerpoint/2010/main" xmlns="" val="20503746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PRESENTATION TO JSC - R100 BILLION FUND</a:t>
            </a:r>
            <a:endParaRPr lang="en-ZA" sz="2400" b="1" dirty="0"/>
          </a:p>
        </p:txBody>
      </p:sp>
      <p:sp>
        <p:nvSpPr>
          <p:cNvPr id="3" name="Content Placeholder 2"/>
          <p:cNvSpPr>
            <a:spLocks noGrp="1"/>
          </p:cNvSpPr>
          <p:nvPr>
            <p:ph idx="1"/>
          </p:nvPr>
        </p:nvSpPr>
        <p:spPr>
          <a:xfrm>
            <a:off x="224204" y="1459471"/>
            <a:ext cx="8695591" cy="5273798"/>
          </a:xfrm>
        </p:spPr>
        <p:txBody>
          <a:bodyPr/>
          <a:lstStyle/>
          <a:p>
            <a:pPr marL="0" lvl="1" indent="0">
              <a:buNone/>
            </a:pPr>
            <a:r>
              <a:rPr lang="en-ZA" sz="1600" dirty="0"/>
              <a:t>The Financial </a:t>
            </a:r>
            <a:r>
              <a:rPr lang="en-ZA" sz="1600" dirty="0" smtClean="0"/>
              <a:t>Sector </a:t>
            </a:r>
            <a:r>
              <a:rPr lang="en-ZA" sz="1600" dirty="0"/>
              <a:t>Transformation Council (FSTC) presented on the R 100 billion fund, detailing the work of the Financial Services Transformation Council (FSTC) – a multi-stakeholder body - and its role in facilitating the Black Business Growth Fund (BBGF</a:t>
            </a:r>
            <a:r>
              <a:rPr lang="en-ZA" sz="1600" dirty="0" smtClean="0"/>
              <a:t>). It </a:t>
            </a:r>
            <a:r>
              <a:rPr lang="en-ZA" sz="1600" dirty="0"/>
              <a:t>was noted that</a:t>
            </a:r>
            <a:r>
              <a:rPr lang="en-ZA" sz="1600" dirty="0" smtClean="0"/>
              <a:t>:</a:t>
            </a:r>
          </a:p>
          <a:p>
            <a:pPr marL="0" indent="0">
              <a:buNone/>
            </a:pPr>
            <a:endParaRPr lang="en-ZA" sz="1600" dirty="0"/>
          </a:p>
          <a:p>
            <a:pPr lvl="0"/>
            <a:r>
              <a:rPr lang="en-ZA" sz="1600" dirty="0"/>
              <a:t>The BBGF was established to unlock funding for black entrepreneurs through the financial sector, and to fast-track transformation of black- and women-owned businesses. The BBGF supports ownership, empowerment financing and targeted investments in SMMEs, and black industrialist financing.  The overall objective is to support new and existing black-owned companies and create jobs within the economy. </a:t>
            </a:r>
            <a:endParaRPr lang="en-ZA" sz="1600" dirty="0" smtClean="0"/>
          </a:p>
          <a:p>
            <a:pPr lvl="0"/>
            <a:endParaRPr lang="en-ZA" sz="1600" dirty="0"/>
          </a:p>
          <a:p>
            <a:pPr lvl="0"/>
            <a:r>
              <a:rPr lang="en-ZA" sz="1600" dirty="0"/>
              <a:t>Funding is used for term loans, working capital, funding for equipment, preference share funding, funding for share buy backs, revolving credit, vehicle and asset financing, and equity. </a:t>
            </a:r>
            <a:endParaRPr lang="en-ZA" sz="1600" dirty="0" smtClean="0"/>
          </a:p>
          <a:p>
            <a:pPr lvl="0"/>
            <a:endParaRPr lang="en-ZA" sz="1600" dirty="0"/>
          </a:p>
          <a:p>
            <a:pPr lvl="0"/>
            <a:r>
              <a:rPr lang="en-ZA" sz="1600" dirty="0"/>
              <a:t>The Investment and Finance industry received the biggest portion of funding at just over R 2.2 billion, followed by Mining and Metals at R 1.4 billion. The biggest proportion of funding went to majority black-owned businesses and black women. </a:t>
            </a:r>
          </a:p>
        </p:txBody>
      </p:sp>
      <p:sp>
        <p:nvSpPr>
          <p:cNvPr id="5" name="Slide Number Placeholder 4"/>
          <p:cNvSpPr>
            <a:spLocks noGrp="1"/>
          </p:cNvSpPr>
          <p:nvPr>
            <p:ph type="sldNum" sz="quarter" idx="12"/>
          </p:nvPr>
        </p:nvSpPr>
        <p:spPr>
          <a:xfrm>
            <a:off x="7010400" y="6531429"/>
            <a:ext cx="2090057" cy="325664"/>
          </a:xfrm>
        </p:spPr>
        <p:txBody>
          <a:bodyPr/>
          <a:lstStyle/>
          <a:p>
            <a:fld id="{8FB92832-B53A-47DB-975E-D66FC0A6385B}" type="slidenum">
              <a:rPr lang="en-US" smtClean="0">
                <a:solidFill>
                  <a:schemeClr val="bg1"/>
                </a:solidFill>
              </a:rPr>
              <a:pPr/>
              <a:t>23</a:t>
            </a:fld>
            <a:endParaRPr lang="en-US" dirty="0">
              <a:solidFill>
                <a:schemeClr val="bg1"/>
              </a:solidFill>
            </a:endParaRPr>
          </a:p>
        </p:txBody>
      </p:sp>
    </p:spTree>
    <p:extLst>
      <p:ext uri="{BB962C8B-B14F-4D97-AF65-F5344CB8AC3E}">
        <p14:creationId xmlns:p14="http://schemas.microsoft.com/office/powerpoint/2010/main" xmlns="" val="37631728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PRESENTATION TO JTC - R100 BILLION FUND</a:t>
            </a:r>
            <a:endParaRPr lang="en-ZA" sz="2400" b="1" dirty="0"/>
          </a:p>
        </p:txBody>
      </p:sp>
      <p:sp>
        <p:nvSpPr>
          <p:cNvPr id="3" name="Content Placeholder 2"/>
          <p:cNvSpPr>
            <a:spLocks noGrp="1"/>
          </p:cNvSpPr>
          <p:nvPr>
            <p:ph idx="1"/>
          </p:nvPr>
        </p:nvSpPr>
        <p:spPr>
          <a:xfrm>
            <a:off x="224204" y="1308100"/>
            <a:ext cx="8695591" cy="5273798"/>
          </a:xfrm>
        </p:spPr>
        <p:txBody>
          <a:bodyPr/>
          <a:lstStyle/>
          <a:p>
            <a:pPr lvl="0"/>
            <a:r>
              <a:rPr lang="en-ZA" sz="1600" dirty="0"/>
              <a:t>Although the FSTC requested information about the number of jobs created with the funding received, none of the respondents could supply useful data. Some respondents cited delays in finalising the rules governing the funding as contributing to the lack of deployment, while others cited confidentiality as a reason for not providing the required information. </a:t>
            </a:r>
            <a:r>
              <a:rPr lang="en-ZA" sz="1600" dirty="0" smtClean="0"/>
              <a:t>FSTC will conduct further surveys during 2020 to assess the impact of the BBGF, Particularly on the number of jobs created.</a:t>
            </a:r>
          </a:p>
          <a:p>
            <a:pPr marL="0" indent="0">
              <a:buNone/>
            </a:pPr>
            <a:endParaRPr lang="en-ZA" sz="1400" b="1" dirty="0" smtClean="0"/>
          </a:p>
          <a:p>
            <a:r>
              <a:rPr lang="en-ZA" sz="1600" b="1" dirty="0" smtClean="0"/>
              <a:t>Decisions/Actions: It was agreed</a:t>
            </a:r>
            <a:r>
              <a:rPr lang="en-ZA" sz="1600" dirty="0" smtClean="0"/>
              <a:t> that the FSTC/BBGF presentation would be distributed to all JTC members. It was asked that all future presentations should be distributed to members prior to meetings, to allow members to prepare adequately. </a:t>
            </a:r>
            <a:r>
              <a:rPr lang="en-ZA" sz="1600" b="1" dirty="0" smtClean="0"/>
              <a:t>It was further agreed</a:t>
            </a:r>
            <a:r>
              <a:rPr lang="en-ZA" sz="1600" dirty="0" smtClean="0"/>
              <a:t> that FSTC would distribute the present guidelines for funding applications to the BBGF to the JTC.  </a:t>
            </a:r>
          </a:p>
          <a:p>
            <a:endParaRPr lang="en-ZA" sz="1400" b="1" dirty="0"/>
          </a:p>
          <a:p>
            <a:r>
              <a:rPr lang="en-US" sz="1600" b="1" dirty="0" smtClean="0"/>
              <a:t>The FSTC agreed</a:t>
            </a:r>
            <a:r>
              <a:rPr lang="en-US" sz="1600" dirty="0" smtClean="0"/>
              <a:t> to discuss the concerns raised by various constituencies.</a:t>
            </a:r>
            <a:r>
              <a:rPr lang="en-US" sz="1600" b="1" dirty="0" smtClean="0"/>
              <a:t> </a:t>
            </a:r>
            <a:r>
              <a:rPr lang="en-US" sz="1600" dirty="0" smtClean="0"/>
              <a:t>Representatives from ASISA and BASA, the two Business representatives on the FSTC, will be asked to participate in a conversation about the concerns raised by </a:t>
            </a:r>
            <a:r>
              <a:rPr lang="en-US" sz="1600" dirty="0" err="1" smtClean="0"/>
              <a:t>Labour</a:t>
            </a:r>
            <a:r>
              <a:rPr lang="en-US" sz="1600" dirty="0" smtClean="0"/>
              <a:t>, Community and Government. Government should also be asked to report on progress in terms of due diligence and a single point of entry to access funding. </a:t>
            </a:r>
          </a:p>
          <a:p>
            <a:endParaRPr lang="en-US" sz="1400" b="1" dirty="0"/>
          </a:p>
          <a:p>
            <a:r>
              <a:rPr lang="en-US" sz="1600" b="1" dirty="0" smtClean="0"/>
              <a:t>It was agreed </a:t>
            </a:r>
            <a:r>
              <a:rPr lang="en-US" sz="1600" dirty="0" smtClean="0"/>
              <a:t>that the PCU will coordinate this interaction, and will provide feedback to the next JTC.</a:t>
            </a:r>
            <a:endParaRPr lang="en-ZA" sz="1600" dirty="0" smtClean="0"/>
          </a:p>
          <a:p>
            <a:pPr marL="0" lvl="1" indent="0">
              <a:buNone/>
            </a:pPr>
            <a:endParaRPr lang="en-ZA" sz="1800" dirty="0">
              <a:latin typeface="Calibri Light" panose="020F0302020204030204" pitchFamily="34" charset="0"/>
            </a:endParaRPr>
          </a:p>
        </p:txBody>
      </p:sp>
      <p:sp>
        <p:nvSpPr>
          <p:cNvPr id="5" name="Slide Number Placeholder 4"/>
          <p:cNvSpPr>
            <a:spLocks noGrp="1"/>
          </p:cNvSpPr>
          <p:nvPr>
            <p:ph type="sldNum" sz="quarter" idx="12"/>
          </p:nvPr>
        </p:nvSpPr>
        <p:spPr>
          <a:xfrm>
            <a:off x="6553199" y="6356350"/>
            <a:ext cx="2366595" cy="365125"/>
          </a:xfrm>
        </p:spPr>
        <p:txBody>
          <a:bodyPr/>
          <a:lstStyle/>
          <a:p>
            <a:fld id="{8FB92832-B53A-47DB-975E-D66FC0A6385B}" type="slidenum">
              <a:rPr lang="en-US" smtClean="0">
                <a:solidFill>
                  <a:schemeClr val="bg1"/>
                </a:solidFill>
              </a:rPr>
              <a:pPr/>
              <a:t>24</a:t>
            </a:fld>
            <a:endParaRPr lang="en-US" dirty="0">
              <a:solidFill>
                <a:schemeClr val="bg1"/>
              </a:solidFill>
            </a:endParaRPr>
          </a:p>
        </p:txBody>
      </p:sp>
    </p:spTree>
    <p:extLst>
      <p:ext uri="{BB962C8B-B14F-4D97-AF65-F5344CB8AC3E}">
        <p14:creationId xmlns:p14="http://schemas.microsoft.com/office/powerpoint/2010/main" xmlns="" val="20596762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New_Powerpoint presentation-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763" y="0"/>
            <a:ext cx="9144001"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Title 16"/>
          <p:cNvSpPr txBox="1">
            <a:spLocks/>
          </p:cNvSpPr>
          <p:nvPr/>
        </p:nvSpPr>
        <p:spPr bwMode="auto">
          <a:xfrm>
            <a:off x="1381760" y="409575"/>
            <a:ext cx="6979920" cy="89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marL="37931725" indent="-37474525">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lnSpc>
                <a:spcPct val="90000"/>
              </a:lnSpc>
              <a:defRPr/>
            </a:pPr>
            <a:endParaRPr lang="en-US" altLang="en-US" sz="2800" b="1" dirty="0" smtClean="0">
              <a:effectLst>
                <a:outerShdw blurRad="38100" dist="38100" dir="2700000" algn="tl">
                  <a:srgbClr val="000000">
                    <a:alpha val="43137"/>
                  </a:srgbClr>
                </a:outerShdw>
              </a:effectLst>
              <a:latin typeface="Arial" pitchFamily="34" charset="0"/>
            </a:endParaRPr>
          </a:p>
        </p:txBody>
      </p:sp>
      <p:sp>
        <p:nvSpPr>
          <p:cNvPr id="15364" name="Subtitle 17"/>
          <p:cNvSpPr txBox="1">
            <a:spLocks/>
          </p:cNvSpPr>
          <p:nvPr/>
        </p:nvSpPr>
        <p:spPr bwMode="auto">
          <a:xfrm>
            <a:off x="163513" y="2759075"/>
            <a:ext cx="204628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20000"/>
              </a:spcBef>
              <a:buFont typeface="Arial" pitchFamily="34" charset="0"/>
              <a:buNone/>
            </a:pPr>
            <a:r>
              <a:rPr lang="en-US" altLang="en-US" sz="1400" b="1" dirty="0" smtClean="0">
                <a:solidFill>
                  <a:srgbClr val="404040"/>
                </a:solidFill>
                <a:latin typeface="+mn-lt"/>
              </a:rPr>
              <a:t>25 FEBRUARY 2020</a:t>
            </a:r>
            <a:endParaRPr lang="en-US" altLang="en-US" sz="1400" b="1" dirty="0">
              <a:solidFill>
                <a:srgbClr val="404040"/>
              </a:solidFill>
              <a:latin typeface="+mn-lt"/>
            </a:endParaRPr>
          </a:p>
        </p:txBody>
      </p:sp>
      <p:sp>
        <p:nvSpPr>
          <p:cNvPr id="13316" name="Subtitle 17"/>
          <p:cNvSpPr txBox="1">
            <a:spLocks/>
          </p:cNvSpPr>
          <p:nvPr/>
        </p:nvSpPr>
        <p:spPr bwMode="auto">
          <a:xfrm>
            <a:off x="258763" y="1519066"/>
            <a:ext cx="8616950" cy="1214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marL="37931725" indent="-37474525">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20000"/>
              </a:spcBef>
              <a:buFont typeface="Arial" pitchFamily="34" charset="0"/>
              <a:buNone/>
              <a:defRPr/>
            </a:pPr>
            <a:endParaRPr lang="en-US" sz="800" b="1" dirty="0" smtClean="0">
              <a:effectLst>
                <a:outerShdw blurRad="38100" dist="38100" dir="2700000" algn="tl">
                  <a:srgbClr val="000000">
                    <a:alpha val="43137"/>
                  </a:srgbClr>
                </a:outerShdw>
              </a:effectLst>
              <a:latin typeface="Arial" pitchFamily="34" charset="0"/>
              <a:cs typeface="Arial" pitchFamily="34" charset="0"/>
            </a:endParaRPr>
          </a:p>
        </p:txBody>
      </p:sp>
      <p:pic>
        <p:nvPicPr>
          <p:cNvPr id="15366"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4763" y="5913438"/>
            <a:ext cx="1250950" cy="846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p:nvPr/>
        </p:nvPicPr>
        <p:blipFill>
          <a:blip r:embed="rId4" cstate="print">
            <a:extLst>
              <a:ext uri="{28A0092B-C50C-407E-A947-70E740481C1C}">
                <a14:useLocalDpi xmlns:a14="http://schemas.microsoft.com/office/drawing/2010/main" xmlns="" val="0"/>
              </a:ext>
            </a:extLst>
          </a:blip>
          <a:stretch>
            <a:fillRect/>
          </a:stretch>
        </p:blipFill>
        <p:spPr>
          <a:xfrm>
            <a:off x="0" y="5867009"/>
            <a:ext cx="3752603" cy="990991"/>
          </a:xfrm>
          <a:prstGeom prst="rect">
            <a:avLst/>
          </a:prstGeom>
        </p:spPr>
      </p:pic>
      <p:sp>
        <p:nvSpPr>
          <p:cNvPr id="8" name="TextBox 7"/>
          <p:cNvSpPr txBox="1"/>
          <p:nvPr/>
        </p:nvSpPr>
        <p:spPr>
          <a:xfrm>
            <a:off x="491320" y="397750"/>
            <a:ext cx="8434316" cy="2308324"/>
          </a:xfrm>
          <a:prstGeom prst="rect">
            <a:avLst/>
          </a:prstGeom>
          <a:noFill/>
        </p:spPr>
        <p:txBody>
          <a:bodyPr wrap="square" rtlCol="0">
            <a:spAutoFit/>
          </a:bodyPr>
          <a:lstStyle/>
          <a:p>
            <a:pPr algn="ctr" defTabSz="914400" fontAlgn="auto">
              <a:spcBef>
                <a:spcPts val="0"/>
              </a:spcBef>
              <a:spcAft>
                <a:spcPts val="0"/>
              </a:spcAft>
            </a:pPr>
            <a:r>
              <a:rPr lang="en-ZA" sz="3600" b="1" dirty="0" smtClean="0">
                <a:solidFill>
                  <a:prstClr val="black"/>
                </a:solidFill>
                <a:latin typeface="Calibri"/>
                <a:ea typeface="+mn-ea"/>
              </a:rPr>
              <a:t>PROGRESS WRT TO ENGAGEMENTS BETWEEN THE DEPARTMENT OF EMPLOYMENT AND STATISTICS SOUTH AFRICA</a:t>
            </a:r>
            <a:endParaRPr lang="en-US" sz="3600" b="1" dirty="0" smtClean="0">
              <a:solidFill>
                <a:prstClr val="black"/>
              </a:solidFill>
              <a:latin typeface="Calibri"/>
              <a:ea typeface="+mn-ea"/>
            </a:endParaRPr>
          </a:p>
        </p:txBody>
      </p:sp>
    </p:spTree>
    <p:extLst>
      <p:ext uri="{BB962C8B-B14F-4D97-AF65-F5344CB8AC3E}">
        <p14:creationId xmlns:p14="http://schemas.microsoft.com/office/powerpoint/2010/main" xmlns="" val="19119919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p:txBody>
          <a:bodyPr/>
          <a:lstStyle/>
          <a:p>
            <a:r>
              <a:rPr lang="en-ZA" sz="2400" b="1" dirty="0" smtClean="0"/>
              <a:t>KEY ISSUES RAISE AT THE EXECUTIVE COMMITTEE MEETING</a:t>
            </a:r>
            <a:endParaRPr lang="en-US" sz="2400" dirty="0" smtClean="0"/>
          </a:p>
        </p:txBody>
      </p:sp>
      <p:sp>
        <p:nvSpPr>
          <p:cNvPr id="3075" name="Rectangle 3"/>
          <p:cNvSpPr>
            <a:spLocks noGrp="1"/>
          </p:cNvSpPr>
          <p:nvPr>
            <p:ph type="body" idx="1"/>
          </p:nvPr>
        </p:nvSpPr>
        <p:spPr>
          <a:xfrm>
            <a:off x="153549" y="1340768"/>
            <a:ext cx="8712968" cy="5400600"/>
          </a:xfrm>
        </p:spPr>
        <p:txBody>
          <a:bodyPr/>
          <a:lstStyle/>
          <a:p>
            <a:pPr algn="just"/>
            <a:r>
              <a:rPr lang="en-GB" sz="2000" dirty="0" smtClean="0"/>
              <a:t>The DEL has a </a:t>
            </a:r>
            <a:r>
              <a:rPr lang="en-GB" sz="2000" dirty="0" err="1" smtClean="0"/>
              <a:t>MoU</a:t>
            </a:r>
            <a:r>
              <a:rPr lang="en-GB" sz="2000" dirty="0" smtClean="0"/>
              <a:t> with Statistics South Africa (Statssa) </a:t>
            </a:r>
            <a:r>
              <a:rPr lang="en-GB" sz="2000" dirty="0" err="1" smtClean="0"/>
              <a:t>wrt</a:t>
            </a:r>
            <a:r>
              <a:rPr lang="en-GB" sz="2000" dirty="0" smtClean="0"/>
              <a:t> the usage of official statistics production and support with statistical training. The DEL, through the head of the LMIS directorate has also played a key role through his in the Statistics Council in the previous years. </a:t>
            </a:r>
          </a:p>
          <a:p>
            <a:pPr algn="just"/>
            <a:endParaRPr lang="en-GB" sz="2000" dirty="0" smtClean="0"/>
          </a:p>
          <a:p>
            <a:pPr algn="just"/>
            <a:r>
              <a:rPr lang="en-GB" sz="2000" dirty="0" smtClean="0"/>
              <a:t>Based on this close partnership with the Statssa, the DEL has been critical to engage with Statssa in the design and development of various tools for data collection. This constitutes data collection for the revised Quarterly </a:t>
            </a:r>
            <a:r>
              <a:rPr lang="en-GB" sz="2000" dirty="0"/>
              <a:t>L</a:t>
            </a:r>
            <a:r>
              <a:rPr lang="en-GB" sz="2000" dirty="0" smtClean="0"/>
              <a:t>abour Force </a:t>
            </a:r>
            <a:r>
              <a:rPr lang="en-GB" sz="2000" dirty="0"/>
              <a:t>S</a:t>
            </a:r>
            <a:r>
              <a:rPr lang="en-GB" sz="2000" dirty="0" smtClean="0"/>
              <a:t>urvey, Community survey, Census, General Household survey and Quarterly Employment Survey. </a:t>
            </a:r>
          </a:p>
          <a:p>
            <a:pPr algn="just"/>
            <a:endParaRPr lang="en-GB" sz="2000" dirty="0" smtClean="0"/>
          </a:p>
          <a:p>
            <a:pPr algn="just"/>
            <a:r>
              <a:rPr lang="en-GB" sz="2000" dirty="0" smtClean="0"/>
              <a:t>The DEL engagements has continuously been based on issues related to the changes of  key labour market indicators in line with the Decent and productive work. Various indicators are published in a number of statistical reports which are used and analysed by the DEL, e.g., LMIS unit to constantly brief the senior management of the DEL. </a:t>
            </a:r>
          </a:p>
        </p:txBody>
      </p:sp>
      <p:sp>
        <p:nvSpPr>
          <p:cNvPr id="2" name="Slide Number Placeholder 1"/>
          <p:cNvSpPr>
            <a:spLocks noGrp="1"/>
          </p:cNvSpPr>
          <p:nvPr>
            <p:ph type="sldNum" sz="quarter" idx="12"/>
          </p:nvPr>
        </p:nvSpPr>
        <p:spPr>
          <a:xfrm>
            <a:off x="6553200" y="6356350"/>
            <a:ext cx="2416629" cy="327479"/>
          </a:xfrm>
        </p:spPr>
        <p:txBody>
          <a:bodyPr/>
          <a:lstStyle/>
          <a:p>
            <a:pPr>
              <a:defRPr/>
            </a:pPr>
            <a:fld id="{E6C65B48-7984-4221-A705-ABBAC9AE55C5}" type="slidenum">
              <a:rPr lang="en-US" smtClean="0">
                <a:solidFill>
                  <a:schemeClr val="bg1"/>
                </a:solidFill>
              </a:rPr>
              <a:pPr>
                <a:defRPr/>
              </a:pPr>
              <a:t>26</a:t>
            </a:fld>
            <a:endParaRPr lang="en-US" dirty="0">
              <a:solidFill>
                <a:schemeClr val="bg1"/>
              </a:solidFill>
            </a:endParaRPr>
          </a:p>
        </p:txBody>
      </p:sp>
    </p:spTree>
    <p:extLst>
      <p:ext uri="{BB962C8B-B14F-4D97-AF65-F5344CB8AC3E}">
        <p14:creationId xmlns:p14="http://schemas.microsoft.com/office/powerpoint/2010/main" xmlns="" val="33089928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p:txBody>
          <a:bodyPr/>
          <a:lstStyle/>
          <a:p>
            <a:r>
              <a:rPr lang="en-ZA" sz="2400" b="1" dirty="0" smtClean="0"/>
              <a:t>KEY ISSUES RAISED AT THE EXECUTIVE COMMITTEE MEETING</a:t>
            </a:r>
            <a:endParaRPr lang="en-US" sz="2400" dirty="0" smtClean="0"/>
          </a:p>
        </p:txBody>
      </p:sp>
      <p:sp>
        <p:nvSpPr>
          <p:cNvPr id="3075" name="Rectangle 3"/>
          <p:cNvSpPr>
            <a:spLocks noGrp="1"/>
          </p:cNvSpPr>
          <p:nvPr>
            <p:ph type="body" idx="1"/>
          </p:nvPr>
        </p:nvSpPr>
        <p:spPr>
          <a:xfrm>
            <a:off x="152400" y="1340768"/>
            <a:ext cx="8812088" cy="5400600"/>
          </a:xfrm>
        </p:spPr>
        <p:txBody>
          <a:bodyPr/>
          <a:lstStyle/>
          <a:p>
            <a:pPr algn="just"/>
            <a:r>
              <a:rPr lang="en-GB" sz="1700" dirty="0"/>
              <a:t>Currently, Statssa follows the International Labour Organisation (ILO) guidelines, in particular the resolutions of 19</a:t>
            </a:r>
            <a:r>
              <a:rPr lang="en-GB" sz="1700" baseline="30000" dirty="0"/>
              <a:t>th</a:t>
            </a:r>
            <a:r>
              <a:rPr lang="en-GB" sz="1700" dirty="0"/>
              <a:t> and 20</a:t>
            </a:r>
            <a:r>
              <a:rPr lang="en-GB" sz="1700" baseline="30000" dirty="0"/>
              <a:t>th </a:t>
            </a:r>
            <a:r>
              <a:rPr lang="en-GB" sz="1700" dirty="0"/>
              <a:t>International Conference of Labour Statisticians (ICLS). </a:t>
            </a:r>
            <a:endParaRPr lang="en-US" sz="1700" dirty="0"/>
          </a:p>
          <a:p>
            <a:pPr lvl="1" algn="just">
              <a:buFont typeface="Wingdings" panose="05000000000000000000" pitchFamily="2" charset="2"/>
              <a:buChar char="q"/>
            </a:pPr>
            <a:r>
              <a:rPr lang="en-GB" sz="1700" dirty="0" smtClean="0"/>
              <a:t>For example, the definition of </a:t>
            </a:r>
          </a:p>
          <a:p>
            <a:pPr lvl="1" algn="just"/>
            <a:r>
              <a:rPr lang="en-GB" sz="1700" dirty="0" smtClean="0"/>
              <a:t>1. </a:t>
            </a:r>
            <a:r>
              <a:rPr lang="en-GB" sz="1700" i="1" u="sng" dirty="0" smtClean="0">
                <a:solidFill>
                  <a:srgbClr val="FF0000"/>
                </a:solidFill>
              </a:rPr>
              <a:t>Employed persons are those aged 15-64 years who during the reference week, did any work for at least one hour or had a job or a business but were not at work, e.g., were temporarily absent.</a:t>
            </a:r>
          </a:p>
          <a:p>
            <a:pPr algn="just"/>
            <a:r>
              <a:rPr lang="en-GB" sz="1700" dirty="0" smtClean="0"/>
              <a:t>Recently, </a:t>
            </a:r>
            <a:r>
              <a:rPr lang="en-GB" sz="1700" dirty="0"/>
              <a:t> </a:t>
            </a:r>
            <a:r>
              <a:rPr lang="en-GB" sz="1700" dirty="0" smtClean="0"/>
              <a:t>a representative from Statssa was called to make presentation at the EXCO meeting to reassure the committee members that the official data are useful and credible for further research and analysis. Amongst other, the main reasons to use the data are: </a:t>
            </a:r>
          </a:p>
          <a:p>
            <a:pPr lvl="1" algn="just"/>
            <a:r>
              <a:rPr lang="en-GB" sz="1700" dirty="0" smtClean="0"/>
              <a:t>1. Methodology used is sound and meet the SASQAF </a:t>
            </a:r>
          </a:p>
          <a:p>
            <a:pPr lvl="1" algn="just"/>
            <a:r>
              <a:rPr lang="en-GB" sz="1700" dirty="0" smtClean="0"/>
              <a:t>2. For each quota of the QLFS, a quarter sampled dwellings are rotated out of the sample</a:t>
            </a:r>
          </a:p>
          <a:p>
            <a:pPr lvl="1" algn="just"/>
            <a:r>
              <a:rPr lang="en-GB" sz="1700" dirty="0" smtClean="0"/>
              <a:t>3. About 33 000 dwellings units are sampled</a:t>
            </a:r>
          </a:p>
          <a:p>
            <a:pPr lvl="1" algn="just"/>
            <a:r>
              <a:rPr lang="en-GB" sz="1700" dirty="0" smtClean="0"/>
              <a:t>4. Imputation is used for item non response</a:t>
            </a:r>
          </a:p>
          <a:p>
            <a:pPr lvl="1" algn="just"/>
            <a:r>
              <a:rPr lang="en-GB" sz="1700" dirty="0" smtClean="0"/>
              <a:t>5. All individuals within a household are assigned the same adjusted base weight, </a:t>
            </a:r>
            <a:r>
              <a:rPr lang="en-GB" sz="1700" dirty="0" err="1" smtClean="0"/>
              <a:t>etc</a:t>
            </a:r>
            <a:endParaRPr lang="en-GB" sz="1700" dirty="0" smtClean="0"/>
          </a:p>
          <a:p>
            <a:pPr lvl="1" algn="just"/>
            <a:endParaRPr lang="en-GB" sz="1700" dirty="0"/>
          </a:p>
          <a:p>
            <a:pPr lvl="1" algn="just">
              <a:buFont typeface="Arial" panose="020B0604020202020204" pitchFamily="34" charset="0"/>
              <a:buChar char="•"/>
            </a:pPr>
            <a:r>
              <a:rPr lang="en-GB" sz="1700" dirty="0" smtClean="0"/>
              <a:t>Data coverage from Statssa include the formal and informal sector. Self-employed survey does also provide statistics that are relevant for the DEL for further analysis.  </a:t>
            </a:r>
            <a:endParaRPr lang="en-US" sz="1700" dirty="0" smtClean="0"/>
          </a:p>
        </p:txBody>
      </p:sp>
      <p:sp>
        <p:nvSpPr>
          <p:cNvPr id="2" name="Slide Number Placeholder 1"/>
          <p:cNvSpPr>
            <a:spLocks noGrp="1"/>
          </p:cNvSpPr>
          <p:nvPr>
            <p:ph type="sldNum" sz="quarter" idx="12"/>
          </p:nvPr>
        </p:nvSpPr>
        <p:spPr>
          <a:xfrm>
            <a:off x="6553200" y="6356350"/>
            <a:ext cx="2411288" cy="365125"/>
          </a:xfrm>
        </p:spPr>
        <p:txBody>
          <a:bodyPr/>
          <a:lstStyle/>
          <a:p>
            <a:pPr>
              <a:defRPr/>
            </a:pPr>
            <a:fld id="{E6C65B48-7984-4221-A705-ABBAC9AE55C5}" type="slidenum">
              <a:rPr lang="en-US" smtClean="0">
                <a:solidFill>
                  <a:schemeClr val="bg1"/>
                </a:solidFill>
              </a:rPr>
              <a:pPr>
                <a:defRPr/>
              </a:pPr>
              <a:t>27</a:t>
            </a:fld>
            <a:endParaRPr lang="en-US" dirty="0">
              <a:solidFill>
                <a:schemeClr val="bg1"/>
              </a:solidFill>
            </a:endParaRPr>
          </a:p>
        </p:txBody>
      </p:sp>
    </p:spTree>
    <p:extLst>
      <p:ext uri="{BB962C8B-B14F-4D97-AF65-F5344CB8AC3E}">
        <p14:creationId xmlns:p14="http://schemas.microsoft.com/office/powerpoint/2010/main" xmlns="" val="32994499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p:txBody>
          <a:bodyPr/>
          <a:lstStyle/>
          <a:p>
            <a:r>
              <a:rPr lang="en-ZA" sz="2800" b="1" dirty="0" smtClean="0"/>
              <a:t>CONCLUSION</a:t>
            </a:r>
            <a:endParaRPr lang="en-US" sz="2800" dirty="0" smtClean="0"/>
          </a:p>
        </p:txBody>
      </p:sp>
      <p:sp>
        <p:nvSpPr>
          <p:cNvPr id="3075" name="Rectangle 3"/>
          <p:cNvSpPr>
            <a:spLocks noGrp="1"/>
          </p:cNvSpPr>
          <p:nvPr>
            <p:ph type="body" idx="1"/>
          </p:nvPr>
        </p:nvSpPr>
        <p:spPr>
          <a:xfrm>
            <a:off x="251520" y="1340768"/>
            <a:ext cx="8712968" cy="5400600"/>
          </a:xfrm>
        </p:spPr>
        <p:txBody>
          <a:bodyPr/>
          <a:lstStyle/>
          <a:p>
            <a:pPr algn="just"/>
            <a:r>
              <a:rPr lang="en-GB" sz="2000" dirty="0">
                <a:cs typeface="Arial" panose="020B0604020202020204" pitchFamily="34" charset="0"/>
              </a:rPr>
              <a:t>Data coverage from Statssa </a:t>
            </a:r>
            <a:r>
              <a:rPr lang="en-GB" sz="2000" dirty="0" smtClean="0">
                <a:cs typeface="Arial" panose="020B0604020202020204" pitchFamily="34" charset="0"/>
              </a:rPr>
              <a:t>includes </a:t>
            </a:r>
            <a:r>
              <a:rPr lang="en-GB" sz="2000" dirty="0">
                <a:cs typeface="Arial" panose="020B0604020202020204" pitchFamily="34" charset="0"/>
              </a:rPr>
              <a:t>the formal and informal sector. S</a:t>
            </a:r>
            <a:r>
              <a:rPr lang="en-GB" sz="2000" u="sng" dirty="0">
                <a:cs typeface="Arial" panose="020B0604020202020204" pitchFamily="34" charset="0"/>
              </a:rPr>
              <a:t>elf-employed survey</a:t>
            </a:r>
            <a:r>
              <a:rPr lang="en-GB" sz="2000" dirty="0">
                <a:cs typeface="Arial" panose="020B0604020202020204" pitchFamily="34" charset="0"/>
              </a:rPr>
              <a:t> does also provide statistics that are relevant for the DEL for further analysis.  </a:t>
            </a:r>
            <a:endParaRPr lang="en-US" sz="2000" dirty="0">
              <a:cs typeface="Arial" panose="020B0604020202020204" pitchFamily="34" charset="0"/>
            </a:endParaRPr>
          </a:p>
          <a:p>
            <a:pPr algn="just"/>
            <a:r>
              <a:rPr lang="en-GB" sz="2000" dirty="0" smtClean="0">
                <a:cs typeface="Arial" panose="020B0604020202020204" pitchFamily="34" charset="0"/>
              </a:rPr>
              <a:t>Thus,</a:t>
            </a:r>
          </a:p>
          <a:p>
            <a:pPr algn="just"/>
            <a:endParaRPr lang="en-GB" sz="2000" dirty="0" smtClean="0">
              <a:cs typeface="Arial" panose="020B0604020202020204" pitchFamily="34" charset="0"/>
            </a:endParaRPr>
          </a:p>
          <a:p>
            <a:pPr lvl="1" algn="just"/>
            <a:r>
              <a:rPr lang="en-GB" sz="2000" b="1" dirty="0" smtClean="0">
                <a:cs typeface="Arial" panose="020B0604020202020204" pitchFamily="34" charset="0"/>
              </a:rPr>
              <a:t>Statssa produces mostly survey data based on scientific methodology that is in line with international standards</a:t>
            </a:r>
          </a:p>
          <a:p>
            <a:pPr lvl="1" algn="just"/>
            <a:r>
              <a:rPr lang="en-GB" sz="2000" b="1" dirty="0" smtClean="0">
                <a:cs typeface="Arial" panose="020B0604020202020204" pitchFamily="34" charset="0"/>
              </a:rPr>
              <a:t>The DEL generates administrative records in line with the implementation of  labour legislations.</a:t>
            </a:r>
          </a:p>
          <a:p>
            <a:pPr lvl="1" algn="just"/>
            <a:r>
              <a:rPr lang="en-GB" sz="2000" b="1" dirty="0" smtClean="0">
                <a:cs typeface="Arial" panose="020B0604020202020204" pitchFamily="34" charset="0"/>
              </a:rPr>
              <a:t>The two data sets are complementary but one cannot justifies the other because of the different methods of data collection.</a:t>
            </a:r>
          </a:p>
          <a:p>
            <a:pPr lvl="1" algn="just"/>
            <a:r>
              <a:rPr lang="en-GB" sz="2000" b="1" dirty="0" smtClean="0">
                <a:cs typeface="Arial" panose="020B0604020202020204" pitchFamily="34" charset="0"/>
              </a:rPr>
              <a:t>Progress made in engaging with Statssa is currently positive. </a:t>
            </a:r>
            <a:endParaRPr lang="en-US" sz="2000" b="1" dirty="0" smtClean="0">
              <a:cs typeface="Arial" panose="020B0604020202020204" pitchFamily="34" charset="0"/>
            </a:endParaRPr>
          </a:p>
        </p:txBody>
      </p:sp>
      <p:sp>
        <p:nvSpPr>
          <p:cNvPr id="2" name="Slide Number Placeholder 1"/>
          <p:cNvSpPr>
            <a:spLocks noGrp="1"/>
          </p:cNvSpPr>
          <p:nvPr>
            <p:ph type="sldNum" sz="quarter" idx="12"/>
          </p:nvPr>
        </p:nvSpPr>
        <p:spPr>
          <a:xfrm>
            <a:off x="6830888" y="6356350"/>
            <a:ext cx="2133600" cy="365125"/>
          </a:xfrm>
        </p:spPr>
        <p:txBody>
          <a:bodyPr/>
          <a:lstStyle/>
          <a:p>
            <a:pPr>
              <a:defRPr/>
            </a:pPr>
            <a:fld id="{E6C65B48-7984-4221-A705-ABBAC9AE55C5}" type="slidenum">
              <a:rPr lang="en-US" smtClean="0">
                <a:solidFill>
                  <a:schemeClr val="bg1"/>
                </a:solidFill>
              </a:rPr>
              <a:pPr>
                <a:defRPr/>
              </a:pPr>
              <a:t>28</a:t>
            </a:fld>
            <a:endParaRPr lang="en-US" dirty="0">
              <a:solidFill>
                <a:schemeClr val="bg1"/>
              </a:solidFill>
            </a:endParaRPr>
          </a:p>
        </p:txBody>
      </p:sp>
    </p:spTree>
    <p:extLst>
      <p:ext uri="{BB962C8B-B14F-4D97-AF65-F5344CB8AC3E}">
        <p14:creationId xmlns:p14="http://schemas.microsoft.com/office/powerpoint/2010/main" xmlns="" val="19433822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9" descr="Extra3_3-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0" name="Title 1"/>
          <p:cNvSpPr txBox="1">
            <a:spLocks/>
          </p:cNvSpPr>
          <p:nvPr/>
        </p:nvSpPr>
        <p:spPr bwMode="auto">
          <a:xfrm>
            <a:off x="6508750" y="4197350"/>
            <a:ext cx="2252663" cy="54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700" b="1">
                <a:solidFill>
                  <a:srgbClr val="FFAB16"/>
                </a:solidFill>
                <a:latin typeface="Arial" charset="0"/>
              </a:rPr>
              <a:t>Thank </a:t>
            </a:r>
            <a:r>
              <a:rPr lang="en-US" altLang="en-US" sz="2700" b="1">
                <a:solidFill>
                  <a:schemeClr val="bg1"/>
                </a:solidFill>
                <a:latin typeface="Arial" charset="0"/>
              </a:rPr>
              <a:t>You</a:t>
            </a:r>
            <a:r>
              <a:rPr lang="en-US" altLang="en-US" sz="2700" b="1">
                <a:solidFill>
                  <a:srgbClr val="FFAB16"/>
                </a:solidFill>
                <a:latin typeface="Arial" charset="0"/>
              </a:rPr>
              <a:t>…</a:t>
            </a:r>
          </a:p>
        </p:txBody>
      </p:sp>
      <p:sp>
        <p:nvSpPr>
          <p:cNvPr id="6" name="Title 1">
            <a:extLst>
              <a:ext uri="{FF2B5EF4-FFF2-40B4-BE49-F238E27FC236}">
                <a16:creationId xmlns="" xmlns:a16="http://schemas.microsoft.com/office/drawing/2014/main" id="{B1EF70E3-3FC7-F749-A541-A6D2AA96A296}"/>
              </a:ext>
            </a:extLst>
          </p:cNvPr>
          <p:cNvSpPr txBox="1">
            <a:spLocks/>
          </p:cNvSpPr>
          <p:nvPr/>
        </p:nvSpPr>
        <p:spPr bwMode="auto">
          <a:xfrm>
            <a:off x="5973763" y="989013"/>
            <a:ext cx="3033712"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en-US" altLang="en-US" sz="1000" dirty="0">
              <a:solidFill>
                <a:srgbClr val="FFFFFF"/>
              </a:solidFill>
              <a:latin typeface="Arial" charset="0"/>
            </a:endParaRPr>
          </a:p>
        </p:txBody>
      </p:sp>
    </p:spTree>
    <p:extLst>
      <p:ext uri="{BB962C8B-B14F-4D97-AF65-F5344CB8AC3E}">
        <p14:creationId xmlns:p14="http://schemas.microsoft.com/office/powerpoint/2010/main" xmlns="" val="2926888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PRESIDENTIAL WORKING COMMITTEE</a:t>
            </a:r>
            <a:endParaRPr lang="en-ZA" sz="2400" b="1" dirty="0"/>
          </a:p>
        </p:txBody>
      </p:sp>
      <p:sp>
        <p:nvSpPr>
          <p:cNvPr id="3" name="Content Placeholder 2"/>
          <p:cNvSpPr>
            <a:spLocks noGrp="1"/>
          </p:cNvSpPr>
          <p:nvPr>
            <p:ph idx="1"/>
          </p:nvPr>
        </p:nvSpPr>
        <p:spPr>
          <a:xfrm>
            <a:off x="285750" y="1600200"/>
            <a:ext cx="8401050" cy="4876800"/>
          </a:xfrm>
        </p:spPr>
        <p:txBody>
          <a:bodyPr/>
          <a:lstStyle/>
          <a:p>
            <a:pPr lvl="0"/>
            <a:r>
              <a:rPr lang="en-ZA" sz="1800" dirty="0"/>
              <a:t>The PWC must continue its collective efforts to achieve the commitments made at the Jobs Summit. </a:t>
            </a:r>
            <a:endParaRPr lang="en-ZA" sz="1800" dirty="0" smtClean="0"/>
          </a:p>
          <a:p>
            <a:pPr marL="0" lvl="0" indent="0">
              <a:buNone/>
            </a:pPr>
            <a:endParaRPr lang="en-ZA" sz="1800" dirty="0"/>
          </a:p>
          <a:p>
            <a:pPr lvl="0"/>
            <a:r>
              <a:rPr lang="en-ZA" sz="1800" dirty="0"/>
              <a:t>Despite the Job Summit commitments, the country continues to face rising unemployment and job losses driven by the difficult economic climate and the energy crisis. A presentation by Labour should assist the PWC to fully understand the problem and help find solutions to resolve it</a:t>
            </a:r>
            <a:r>
              <a:rPr lang="en-ZA" sz="1800" dirty="0" smtClean="0"/>
              <a:t>.</a:t>
            </a:r>
          </a:p>
          <a:p>
            <a:pPr lvl="0"/>
            <a:endParaRPr lang="en-ZA" sz="1800" dirty="0"/>
          </a:p>
          <a:p>
            <a:pPr lvl="0"/>
            <a:r>
              <a:rPr lang="en-ZA" sz="1800" dirty="0" smtClean="0"/>
              <a:t>The </a:t>
            </a:r>
            <a:r>
              <a:rPr lang="en-ZA" sz="1800" dirty="0"/>
              <a:t>President emphasised that the capability of the State and SOEs – which has been damaged over the last couple of years - must be addressed as a matter of urgency. </a:t>
            </a:r>
            <a:endParaRPr lang="en-ZA" sz="1800" dirty="0" smtClean="0"/>
          </a:p>
          <a:p>
            <a:pPr lvl="0"/>
            <a:endParaRPr lang="en-ZA" sz="1800" dirty="0"/>
          </a:p>
          <a:p>
            <a:pPr lvl="0"/>
            <a:r>
              <a:rPr lang="en-ZA" sz="1800" dirty="0" smtClean="0"/>
              <a:t>Achieving </a:t>
            </a:r>
            <a:r>
              <a:rPr lang="en-ZA" sz="1800" dirty="0"/>
              <a:t>this outcome will however be dependent on collaboration between all key role players, adopting practical short-term reforms and processes to bring about positive change</a:t>
            </a:r>
            <a:r>
              <a:rPr lang="en-ZA" sz="1800" dirty="0" smtClean="0"/>
              <a:t>.</a:t>
            </a:r>
            <a:endParaRPr lang="en-ZA" sz="1800" dirty="0"/>
          </a:p>
        </p:txBody>
      </p:sp>
      <p:sp>
        <p:nvSpPr>
          <p:cNvPr id="4" name="Date Placeholder 3"/>
          <p:cNvSpPr>
            <a:spLocks noGrp="1"/>
          </p:cNvSpPr>
          <p:nvPr>
            <p:ph type="dt" sz="half" idx="10"/>
          </p:nvPr>
        </p:nvSpPr>
        <p:spPr/>
        <p:txBody>
          <a:bodyPr/>
          <a:lstStyle/>
          <a:p>
            <a:pPr>
              <a:defRPr/>
            </a:pPr>
            <a:fld id="{55291D3F-81E1-47A3-BCC6-953B6802E1F9}" type="datetime1">
              <a:rPr lang="en-US" smtClean="0"/>
              <a:pPr>
                <a:defRPr/>
              </a:pPr>
              <a:t>2/27/2020</a:t>
            </a:fld>
            <a:endParaRPr lang="en-US" dirty="0"/>
          </a:p>
        </p:txBody>
      </p:sp>
      <p:sp>
        <p:nvSpPr>
          <p:cNvPr id="5" name="Slide Number Placeholder 4"/>
          <p:cNvSpPr>
            <a:spLocks noGrp="1"/>
          </p:cNvSpPr>
          <p:nvPr>
            <p:ph type="sldNum" sz="quarter" idx="12"/>
          </p:nvPr>
        </p:nvSpPr>
        <p:spPr>
          <a:xfrm>
            <a:off x="6553200" y="6356350"/>
            <a:ext cx="2305050" cy="365125"/>
          </a:xfrm>
        </p:spPr>
        <p:txBody>
          <a:bodyPr/>
          <a:lstStyle/>
          <a:p>
            <a:fld id="{8FB92832-B53A-47DB-975E-D66FC0A6385B}" type="slidenum">
              <a:rPr lang="en-US" smtClean="0">
                <a:solidFill>
                  <a:schemeClr val="bg1"/>
                </a:solidFill>
              </a:rPr>
              <a:pPr/>
              <a:t>3</a:t>
            </a:fld>
            <a:endParaRPr lang="en-US" dirty="0">
              <a:solidFill>
                <a:schemeClr val="bg1"/>
              </a:solidFill>
            </a:endParaRPr>
          </a:p>
        </p:txBody>
      </p:sp>
    </p:spTree>
    <p:extLst>
      <p:ext uri="{BB962C8B-B14F-4D97-AF65-F5344CB8AC3E}">
        <p14:creationId xmlns:p14="http://schemas.microsoft.com/office/powerpoint/2010/main" xmlns="" val="1973711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311151"/>
            <a:ext cx="8229600" cy="768349"/>
          </a:xfrm>
        </p:spPr>
        <p:txBody>
          <a:bodyPr/>
          <a:lstStyle/>
          <a:p>
            <a:r>
              <a:rPr lang="en-ZA" sz="3600" b="1" dirty="0" smtClean="0"/>
              <a:t/>
            </a:r>
            <a:br>
              <a:rPr lang="en-ZA" sz="3600" b="1" dirty="0" smtClean="0"/>
            </a:br>
            <a:r>
              <a:rPr lang="en-ZA" sz="2400" b="1" dirty="0" smtClean="0"/>
              <a:t>JOB LOSSES AND RETRENCHMENTS IN THE SA ECONOMY</a:t>
            </a:r>
            <a:r>
              <a:rPr lang="en-ZA" sz="2400" dirty="0" smtClean="0"/>
              <a:t/>
            </a:r>
            <a:br>
              <a:rPr lang="en-ZA" sz="2400" dirty="0" smtClean="0"/>
            </a:br>
            <a:endParaRPr lang="en-ZA" sz="2400" dirty="0"/>
          </a:p>
        </p:txBody>
      </p:sp>
      <p:sp>
        <p:nvSpPr>
          <p:cNvPr id="3" name="Content Placeholder 2"/>
          <p:cNvSpPr>
            <a:spLocks noGrp="1"/>
          </p:cNvSpPr>
          <p:nvPr>
            <p:ph idx="1"/>
          </p:nvPr>
        </p:nvSpPr>
        <p:spPr>
          <a:xfrm>
            <a:off x="88901" y="1314450"/>
            <a:ext cx="8883650" cy="5162550"/>
          </a:xfrm>
        </p:spPr>
        <p:txBody>
          <a:bodyPr/>
          <a:lstStyle/>
          <a:p>
            <a:pPr lvl="0"/>
            <a:r>
              <a:rPr lang="en-ZA" sz="1800" dirty="0"/>
              <a:t>An increase in retrenchments recorded by the CCMA in the past nine months , mostly among employees younger than 35 and mostly in mining (because of LIFO) illustrates the growing crisis in the economy. Jobs in the formal sector has fallen behind population growth over the past 10 years to 42.4% in 2019, considerably lower than the international norm of 70%. </a:t>
            </a:r>
            <a:endParaRPr lang="en-ZA" sz="1800" dirty="0" smtClean="0"/>
          </a:p>
          <a:p>
            <a:pPr lvl="0"/>
            <a:endParaRPr lang="en-ZA" sz="1800" dirty="0"/>
          </a:p>
          <a:p>
            <a:pPr lvl="0"/>
            <a:r>
              <a:rPr lang="en-ZA" sz="1800" dirty="0" smtClean="0"/>
              <a:t>Employment </a:t>
            </a:r>
            <a:r>
              <a:rPr lang="en-ZA" sz="1800" dirty="0"/>
              <a:t>growth declined in line with a slowdown in GDP growth. Another concern is that peasant agriculture, which generally allows people to be self-employed, was destroyed in South Africa.  </a:t>
            </a:r>
            <a:endParaRPr lang="en-ZA" sz="1800" dirty="0" smtClean="0"/>
          </a:p>
          <a:p>
            <a:pPr marL="0" lvl="0" indent="0">
              <a:buNone/>
            </a:pPr>
            <a:endParaRPr lang="en-ZA" sz="1800" dirty="0"/>
          </a:p>
          <a:p>
            <a:pPr lvl="0"/>
            <a:r>
              <a:rPr lang="en-ZA" sz="1800" dirty="0"/>
              <a:t>Post 2008, employment in all government services, retail, manufacturing, and business services (mostly security and cleaning) grew exponentially. SA fell behind the international norm from 2015 to 2018, showing the impact of state capture and the electricity crisis, but also due to sharp declines in metal and coal prices from 2011 to 2015 and constrained fiscal and monetary responses. However, it should be noted that countries like Brazil and India face similar challenges.</a:t>
            </a:r>
          </a:p>
          <a:p>
            <a:pPr lvl="0"/>
            <a:r>
              <a:rPr lang="en-ZA" sz="1800" dirty="0"/>
              <a:t>Slower growth can be attributed to the loss of business confidence due to state capture, and unrealistic expectations about the policies introduced by the new regime and their impact on the economy.</a:t>
            </a:r>
          </a:p>
          <a:p>
            <a:pPr lvl="0"/>
            <a:endParaRPr lang="en-ZA" sz="1800" dirty="0"/>
          </a:p>
        </p:txBody>
      </p:sp>
      <p:sp>
        <p:nvSpPr>
          <p:cNvPr id="5" name="Slide Number Placeholder 4"/>
          <p:cNvSpPr>
            <a:spLocks noGrp="1"/>
          </p:cNvSpPr>
          <p:nvPr>
            <p:ph type="sldNum" sz="quarter" idx="12"/>
          </p:nvPr>
        </p:nvSpPr>
        <p:spPr>
          <a:xfrm>
            <a:off x="6553199" y="6356350"/>
            <a:ext cx="2419351" cy="365125"/>
          </a:xfrm>
        </p:spPr>
        <p:txBody>
          <a:bodyPr/>
          <a:lstStyle/>
          <a:p>
            <a:fld id="{8FB92832-B53A-47DB-975E-D66FC0A6385B}" type="slidenum">
              <a:rPr lang="en-US" smtClean="0">
                <a:solidFill>
                  <a:schemeClr val="bg1"/>
                </a:solidFill>
              </a:rPr>
              <a:pPr/>
              <a:t>4</a:t>
            </a:fld>
            <a:endParaRPr lang="en-US" dirty="0">
              <a:solidFill>
                <a:schemeClr val="bg1"/>
              </a:solidFill>
            </a:endParaRPr>
          </a:p>
        </p:txBody>
      </p:sp>
    </p:spTree>
    <p:extLst>
      <p:ext uri="{BB962C8B-B14F-4D97-AF65-F5344CB8AC3E}">
        <p14:creationId xmlns:p14="http://schemas.microsoft.com/office/powerpoint/2010/main" xmlns="" val="3829688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311151"/>
            <a:ext cx="8229600" cy="1143000"/>
          </a:xfrm>
        </p:spPr>
        <p:txBody>
          <a:bodyPr/>
          <a:lstStyle/>
          <a:p>
            <a:r>
              <a:rPr lang="en-ZA" sz="3600" b="1" dirty="0" smtClean="0"/>
              <a:t/>
            </a:r>
            <a:br>
              <a:rPr lang="en-ZA" sz="3600" b="1" dirty="0" smtClean="0"/>
            </a:br>
            <a:r>
              <a:rPr lang="en-ZA" sz="2400" b="1" dirty="0" smtClean="0"/>
              <a:t>JOB LOSSES AND RETRENCHMENTS IN THE SA ECONOMY</a:t>
            </a:r>
            <a:r>
              <a:rPr lang="en-ZA" sz="2800" dirty="0"/>
              <a:t/>
            </a:r>
            <a:br>
              <a:rPr lang="en-ZA" sz="2800" dirty="0"/>
            </a:br>
            <a:endParaRPr lang="en-ZA" sz="2800" dirty="0"/>
          </a:p>
        </p:txBody>
      </p:sp>
      <p:sp>
        <p:nvSpPr>
          <p:cNvPr id="3" name="Content Placeholder 2"/>
          <p:cNvSpPr>
            <a:spLocks noGrp="1"/>
          </p:cNvSpPr>
          <p:nvPr>
            <p:ph idx="1"/>
          </p:nvPr>
        </p:nvSpPr>
        <p:spPr>
          <a:xfrm>
            <a:off x="200025" y="1314450"/>
            <a:ext cx="8772525" cy="5162550"/>
          </a:xfrm>
        </p:spPr>
        <p:txBody>
          <a:bodyPr/>
          <a:lstStyle/>
          <a:p>
            <a:pPr lvl="0"/>
            <a:r>
              <a:rPr lang="en-ZA" sz="1800" dirty="0" smtClean="0"/>
              <a:t>Slower </a:t>
            </a:r>
            <a:r>
              <a:rPr lang="en-ZA" sz="1800" dirty="0"/>
              <a:t>growth can be attributed to the loss of business confidence due to state capture, and unrealistic expectations about the policies introduced by the new regime and their impact on the economy</a:t>
            </a:r>
            <a:r>
              <a:rPr lang="en-ZA" sz="1800" dirty="0" smtClean="0"/>
              <a:t>.</a:t>
            </a:r>
          </a:p>
          <a:p>
            <a:pPr marL="0" lvl="0" indent="0">
              <a:buNone/>
            </a:pPr>
            <a:endParaRPr lang="en-ZA" sz="1800" dirty="0" smtClean="0"/>
          </a:p>
          <a:p>
            <a:pPr lvl="0"/>
            <a:r>
              <a:rPr lang="en-ZA" sz="1800" dirty="0"/>
              <a:t>Although mining accounts for only 4% of the economy and 2.8% of employment, it accounts for around half of our exports in SA. There has been a decline from 2011 due to a sharp decline in export prices, which has been assisted by drops in other product exports</a:t>
            </a:r>
            <a:r>
              <a:rPr lang="en-ZA" sz="1800" dirty="0" smtClean="0"/>
              <a:t>.</a:t>
            </a:r>
          </a:p>
          <a:p>
            <a:pPr marL="0" lvl="0" indent="0">
              <a:buNone/>
            </a:pPr>
            <a:endParaRPr lang="en-ZA" sz="1800" dirty="0"/>
          </a:p>
          <a:p>
            <a:pPr lvl="0"/>
            <a:r>
              <a:rPr lang="en-ZA" sz="1800" dirty="0"/>
              <a:t>Government spending and employment have also tended to track GDP growth and mining export prices. This could be addressed by a contribution holiday on UIF payments, mobilising social security resources and pensions for industrial and export finance, and investing in human/social capital as pillars of growth.</a:t>
            </a:r>
          </a:p>
          <a:p>
            <a:pPr lvl="0"/>
            <a:r>
              <a:rPr lang="en-ZA" sz="1800" dirty="0"/>
              <a:t>The crisis at ESKOM coincided with the metals boom, combined with low reserves leading to higher breakdowns and the utility death spiral. To address this situation, it will be critical to stop externalising costs to the economy and the State, increasing the supply of electricity from other sources, and proactively managing the transition to new technologies.</a:t>
            </a:r>
          </a:p>
          <a:p>
            <a:pPr lvl="0"/>
            <a:endParaRPr lang="en-ZA" sz="1800" dirty="0"/>
          </a:p>
          <a:p>
            <a:pPr lvl="0"/>
            <a:endParaRPr lang="en-ZA" sz="1800" dirty="0"/>
          </a:p>
        </p:txBody>
      </p:sp>
      <p:sp>
        <p:nvSpPr>
          <p:cNvPr id="5" name="Slide Number Placeholder 4"/>
          <p:cNvSpPr>
            <a:spLocks noGrp="1"/>
          </p:cNvSpPr>
          <p:nvPr>
            <p:ph type="sldNum" sz="quarter" idx="12"/>
          </p:nvPr>
        </p:nvSpPr>
        <p:spPr>
          <a:xfrm>
            <a:off x="6553200" y="6356350"/>
            <a:ext cx="2419350" cy="365125"/>
          </a:xfrm>
        </p:spPr>
        <p:txBody>
          <a:bodyPr/>
          <a:lstStyle/>
          <a:p>
            <a:fld id="{8FB92832-B53A-47DB-975E-D66FC0A6385B}" type="slidenum">
              <a:rPr lang="en-US" smtClean="0">
                <a:solidFill>
                  <a:schemeClr val="bg1"/>
                </a:solidFill>
              </a:rPr>
              <a:pPr/>
              <a:t>5</a:t>
            </a:fld>
            <a:endParaRPr lang="en-US" dirty="0">
              <a:solidFill>
                <a:schemeClr val="bg1"/>
              </a:solidFill>
            </a:endParaRPr>
          </a:p>
        </p:txBody>
      </p:sp>
    </p:spTree>
    <p:extLst>
      <p:ext uri="{BB962C8B-B14F-4D97-AF65-F5344CB8AC3E}">
        <p14:creationId xmlns:p14="http://schemas.microsoft.com/office/powerpoint/2010/main" xmlns="" val="2566672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311151"/>
            <a:ext cx="8229600" cy="1143000"/>
          </a:xfrm>
        </p:spPr>
        <p:txBody>
          <a:bodyPr/>
          <a:lstStyle/>
          <a:p>
            <a:r>
              <a:rPr lang="en-ZA" sz="3600" b="1" dirty="0" smtClean="0"/>
              <a:t/>
            </a:r>
            <a:br>
              <a:rPr lang="en-ZA" sz="3600" b="1" dirty="0" smtClean="0"/>
            </a:br>
            <a:r>
              <a:rPr lang="en-ZA" sz="2400" b="1" dirty="0" smtClean="0"/>
              <a:t>JOB LOSSES AND RETRENCHMENTS IN THE SA ECONOMY</a:t>
            </a:r>
            <a:r>
              <a:rPr lang="en-ZA" sz="2800" dirty="0"/>
              <a:t/>
            </a:r>
            <a:br>
              <a:rPr lang="en-ZA" sz="2800" dirty="0"/>
            </a:br>
            <a:endParaRPr lang="en-ZA" sz="2800" dirty="0"/>
          </a:p>
        </p:txBody>
      </p:sp>
      <p:sp>
        <p:nvSpPr>
          <p:cNvPr id="3" name="Content Placeholder 2"/>
          <p:cNvSpPr>
            <a:spLocks noGrp="1"/>
          </p:cNvSpPr>
          <p:nvPr>
            <p:ph idx="1"/>
          </p:nvPr>
        </p:nvSpPr>
        <p:spPr>
          <a:xfrm>
            <a:off x="200025" y="1314450"/>
            <a:ext cx="8772525" cy="5162550"/>
          </a:xfrm>
        </p:spPr>
        <p:txBody>
          <a:bodyPr/>
          <a:lstStyle/>
          <a:p>
            <a:pPr lvl="0"/>
            <a:r>
              <a:rPr lang="en-ZA" sz="2000" dirty="0" smtClean="0"/>
              <a:t>The </a:t>
            </a:r>
            <a:r>
              <a:rPr lang="en-ZA" sz="2000" dirty="0"/>
              <a:t>crisis at ESKOM coincided with the metals boom, combined with low reserves leading to higher breakdowns and the utility death spiral. To address this situation, it will be critical to stop externalising costs to the economy and the State, increasing the supply of electricity from other sources, and proactively managing the transition to new technologies</a:t>
            </a:r>
            <a:r>
              <a:rPr lang="en-ZA" sz="2000" dirty="0" smtClean="0"/>
              <a:t>.</a:t>
            </a:r>
          </a:p>
          <a:p>
            <a:pPr marL="0" lvl="0" indent="0">
              <a:buNone/>
            </a:pPr>
            <a:endParaRPr lang="en-ZA" sz="2000" dirty="0" smtClean="0"/>
          </a:p>
          <a:p>
            <a:pPr lvl="0"/>
            <a:r>
              <a:rPr lang="en-ZA" sz="2000" dirty="0"/>
              <a:t>Investment as an indicator of business confidence slowed from 2015, but may not be as bad as we think. International fixed investment did recover considerably in 2018, which indicates that although not yet strong enough, the political transition did have a positive effect</a:t>
            </a:r>
            <a:r>
              <a:rPr lang="en-ZA" sz="2000" dirty="0" smtClean="0"/>
              <a:t>.</a:t>
            </a:r>
          </a:p>
          <a:p>
            <a:pPr marL="0" lvl="0" indent="0">
              <a:buNone/>
            </a:pPr>
            <a:endParaRPr lang="en-ZA" sz="2000" dirty="0"/>
          </a:p>
          <a:p>
            <a:r>
              <a:rPr lang="en-ZA" sz="2000" dirty="0"/>
              <a:t>The slowdown resulting from the end of the mining boom will require creative stimulus packages that would respect fiscal constraints and stronger industrial policy to diversify away from the mining value chain.</a:t>
            </a:r>
          </a:p>
          <a:p>
            <a:pPr lvl="0"/>
            <a:endParaRPr lang="en-ZA" sz="2000" dirty="0"/>
          </a:p>
          <a:p>
            <a:pPr lvl="0"/>
            <a:endParaRPr lang="en-ZA" sz="1800" dirty="0"/>
          </a:p>
        </p:txBody>
      </p:sp>
      <p:sp>
        <p:nvSpPr>
          <p:cNvPr id="5" name="Slide Number Placeholder 4"/>
          <p:cNvSpPr>
            <a:spLocks noGrp="1"/>
          </p:cNvSpPr>
          <p:nvPr>
            <p:ph type="sldNum" sz="quarter" idx="12"/>
          </p:nvPr>
        </p:nvSpPr>
        <p:spPr>
          <a:xfrm>
            <a:off x="6553199" y="6356350"/>
            <a:ext cx="2340429" cy="365125"/>
          </a:xfrm>
        </p:spPr>
        <p:txBody>
          <a:bodyPr/>
          <a:lstStyle/>
          <a:p>
            <a:fld id="{8FB92832-B53A-47DB-975E-D66FC0A6385B}" type="slidenum">
              <a:rPr lang="en-US" smtClean="0">
                <a:solidFill>
                  <a:schemeClr val="bg1"/>
                </a:solidFill>
              </a:rPr>
              <a:pPr/>
              <a:t>6</a:t>
            </a:fld>
            <a:endParaRPr lang="en-US" dirty="0">
              <a:solidFill>
                <a:schemeClr val="bg1"/>
              </a:solidFill>
            </a:endParaRPr>
          </a:p>
        </p:txBody>
      </p:sp>
    </p:spTree>
    <p:extLst>
      <p:ext uri="{BB962C8B-B14F-4D97-AF65-F5344CB8AC3E}">
        <p14:creationId xmlns:p14="http://schemas.microsoft.com/office/powerpoint/2010/main" xmlns="" val="1699172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311151"/>
            <a:ext cx="8229600" cy="1143000"/>
          </a:xfrm>
        </p:spPr>
        <p:txBody>
          <a:bodyPr/>
          <a:lstStyle/>
          <a:p>
            <a:r>
              <a:rPr lang="en-ZA" sz="3600" b="1" dirty="0" smtClean="0"/>
              <a:t/>
            </a:r>
            <a:br>
              <a:rPr lang="en-ZA" sz="3600" b="1" dirty="0" smtClean="0"/>
            </a:br>
            <a:r>
              <a:rPr lang="en-ZA" sz="2400" b="1" dirty="0" smtClean="0"/>
              <a:t>CURRENT STATE OF THE SOUTH AFRICAN ECONOMY BY BUSINESS</a:t>
            </a:r>
            <a:r>
              <a:rPr lang="en-ZA" sz="2400" dirty="0" smtClean="0"/>
              <a:t/>
            </a:r>
            <a:br>
              <a:rPr lang="en-ZA" sz="2400" dirty="0" smtClean="0"/>
            </a:br>
            <a:endParaRPr lang="en-ZA" sz="2400" dirty="0"/>
          </a:p>
        </p:txBody>
      </p:sp>
      <p:sp>
        <p:nvSpPr>
          <p:cNvPr id="3" name="Content Placeholder 2"/>
          <p:cNvSpPr>
            <a:spLocks noGrp="1"/>
          </p:cNvSpPr>
          <p:nvPr>
            <p:ph idx="1"/>
          </p:nvPr>
        </p:nvSpPr>
        <p:spPr>
          <a:xfrm>
            <a:off x="200025" y="1314449"/>
            <a:ext cx="8772525" cy="5229225"/>
          </a:xfrm>
        </p:spPr>
        <p:txBody>
          <a:bodyPr/>
          <a:lstStyle/>
          <a:p>
            <a:pPr marL="0" lvl="0" indent="0">
              <a:buNone/>
            </a:pPr>
            <a:r>
              <a:rPr lang="en-ZA" sz="1800" b="1" dirty="0" smtClean="0"/>
              <a:t>Business comments:</a:t>
            </a:r>
          </a:p>
          <a:p>
            <a:r>
              <a:rPr lang="en-ZA" sz="1800" dirty="0" smtClean="0"/>
              <a:t>If </a:t>
            </a:r>
            <a:r>
              <a:rPr lang="en-ZA" sz="1800" dirty="0"/>
              <a:t>investment in the country does not increase, job creation will continue to lag. The fact that SA performed worse than other middle-income countries operating in a constrained global situation, strengthens the need to address the issue in South </a:t>
            </a:r>
            <a:r>
              <a:rPr lang="en-ZA" sz="1800" dirty="0" smtClean="0"/>
              <a:t>Africa. </a:t>
            </a:r>
          </a:p>
          <a:p>
            <a:pPr marL="0" lvl="0" indent="0">
              <a:buNone/>
            </a:pPr>
            <a:endParaRPr lang="en-ZA" sz="1800" dirty="0"/>
          </a:p>
          <a:p>
            <a:r>
              <a:rPr lang="en-ZA" sz="1800" dirty="0" smtClean="0"/>
              <a:t>Requested </a:t>
            </a:r>
            <a:r>
              <a:rPr lang="en-ZA" sz="1800" dirty="0"/>
              <a:t>changes to the regulatory environment to speed up renewable energy projects that will enable self-generation at scale, which could feed into the national electricity grid and will allow ESKOM to undertake necessary repairs to their power plants.</a:t>
            </a:r>
          </a:p>
          <a:p>
            <a:pPr lvl="0"/>
            <a:r>
              <a:rPr lang="en-ZA" sz="1800" dirty="0"/>
              <a:t>The current economic environment is not conducive to investment and job creation. Business has consistently tabled recommendations for the private sector to play a more significant role in investment, calling for reforms to legislation that will expedite investment in job creation initiatives. </a:t>
            </a:r>
            <a:endParaRPr lang="en-ZA" sz="1800" dirty="0" smtClean="0"/>
          </a:p>
          <a:p>
            <a:pPr lvl="0"/>
            <a:endParaRPr lang="en-ZA" sz="1800" dirty="0"/>
          </a:p>
          <a:p>
            <a:pPr lvl="0"/>
            <a:r>
              <a:rPr lang="en-ZA" sz="1800" dirty="0" smtClean="0"/>
              <a:t>The </a:t>
            </a:r>
            <a:r>
              <a:rPr lang="en-ZA" sz="1800" dirty="0"/>
              <a:t>SONA and Budget </a:t>
            </a:r>
            <a:r>
              <a:rPr lang="en-ZA" sz="1800" dirty="0" smtClean="0"/>
              <a:t>should send </a:t>
            </a:r>
            <a:r>
              <a:rPr lang="en-ZA" sz="1800" dirty="0"/>
              <a:t>strong message about curbing of public expenditure. Ineffective SOEs like SAA should no longer be funded at the cost of national infrastructure projects. A strategic discussion about which SOEs are of strategic importance and need to be rescued is critically needed. </a:t>
            </a:r>
          </a:p>
          <a:p>
            <a:pPr lvl="0"/>
            <a:endParaRPr lang="en-ZA" sz="1800" dirty="0"/>
          </a:p>
        </p:txBody>
      </p:sp>
      <p:sp>
        <p:nvSpPr>
          <p:cNvPr id="5" name="Slide Number Placeholder 4"/>
          <p:cNvSpPr>
            <a:spLocks noGrp="1"/>
          </p:cNvSpPr>
          <p:nvPr>
            <p:ph type="sldNum" sz="quarter" idx="12"/>
          </p:nvPr>
        </p:nvSpPr>
        <p:spPr>
          <a:xfrm>
            <a:off x="6553200" y="6356350"/>
            <a:ext cx="2419350" cy="365125"/>
          </a:xfrm>
        </p:spPr>
        <p:txBody>
          <a:bodyPr/>
          <a:lstStyle/>
          <a:p>
            <a:fld id="{8FB92832-B53A-47DB-975E-D66FC0A6385B}" type="slidenum">
              <a:rPr lang="en-US" smtClean="0">
                <a:solidFill>
                  <a:schemeClr val="bg1"/>
                </a:solidFill>
              </a:rPr>
              <a:pPr/>
              <a:t>7</a:t>
            </a:fld>
            <a:endParaRPr lang="en-US" dirty="0">
              <a:solidFill>
                <a:schemeClr val="bg1"/>
              </a:solidFill>
            </a:endParaRPr>
          </a:p>
        </p:txBody>
      </p:sp>
    </p:spTree>
    <p:extLst>
      <p:ext uri="{BB962C8B-B14F-4D97-AF65-F5344CB8AC3E}">
        <p14:creationId xmlns:p14="http://schemas.microsoft.com/office/powerpoint/2010/main" xmlns="" val="824069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311151"/>
            <a:ext cx="8229600" cy="1143000"/>
          </a:xfrm>
        </p:spPr>
        <p:txBody>
          <a:bodyPr/>
          <a:lstStyle/>
          <a:p>
            <a:r>
              <a:rPr lang="en-ZA" sz="3600" b="1" dirty="0" smtClean="0"/>
              <a:t/>
            </a:r>
            <a:br>
              <a:rPr lang="en-ZA" sz="3600" b="1" dirty="0" smtClean="0"/>
            </a:br>
            <a:r>
              <a:rPr lang="en-ZA" sz="2400" b="1" dirty="0" smtClean="0"/>
              <a:t>CURRENT STATE OF THE SOUTH AFRICAN ECONOMY BY BUSINESS</a:t>
            </a:r>
            <a:r>
              <a:rPr lang="en-ZA" sz="3200" dirty="0" smtClean="0"/>
              <a:t/>
            </a:r>
            <a:br>
              <a:rPr lang="en-ZA" sz="3200" dirty="0" smtClean="0"/>
            </a:br>
            <a:endParaRPr lang="en-ZA" sz="3200" dirty="0"/>
          </a:p>
        </p:txBody>
      </p:sp>
      <p:sp>
        <p:nvSpPr>
          <p:cNvPr id="3" name="Content Placeholder 2"/>
          <p:cNvSpPr>
            <a:spLocks noGrp="1"/>
          </p:cNvSpPr>
          <p:nvPr>
            <p:ph idx="1"/>
          </p:nvPr>
        </p:nvSpPr>
        <p:spPr>
          <a:xfrm>
            <a:off x="200025" y="1314449"/>
            <a:ext cx="8772525" cy="5229225"/>
          </a:xfrm>
        </p:spPr>
        <p:txBody>
          <a:bodyPr/>
          <a:lstStyle/>
          <a:p>
            <a:pPr marL="0" lvl="0" indent="0">
              <a:buNone/>
            </a:pPr>
            <a:r>
              <a:rPr lang="en-ZA" sz="1800" b="1" dirty="0" smtClean="0"/>
              <a:t>Business comments:</a:t>
            </a:r>
          </a:p>
          <a:p>
            <a:pPr lvl="0"/>
            <a:r>
              <a:rPr lang="en-ZA" sz="1800" dirty="0"/>
              <a:t>It is also critical for leadership to be honest about the problems at ESKOM and about the solutions that they propose to address the problems. Although good progress is being made, considerable additional work must be done in this regard.  There is also a need to put implementation milestones for members of Cabinet in place, and to adopt a review process to ensure accountability</a:t>
            </a:r>
            <a:r>
              <a:rPr lang="en-ZA" sz="1800" dirty="0" smtClean="0"/>
              <a:t>.</a:t>
            </a:r>
          </a:p>
          <a:p>
            <a:pPr marL="0" lvl="0" indent="0">
              <a:buNone/>
            </a:pPr>
            <a:endParaRPr lang="en-ZA" sz="1800" dirty="0"/>
          </a:p>
          <a:p>
            <a:pPr lvl="0"/>
            <a:r>
              <a:rPr lang="en-ZA" sz="1800" dirty="0" smtClean="0"/>
              <a:t>Government </a:t>
            </a:r>
            <a:r>
              <a:rPr lang="en-ZA" sz="1800" dirty="0"/>
              <a:t>and the leading party must avoid communicating conflicting messages, since negativity is generally informed by perception. To create an environment conducive for investment, government must avoid announcing new policies that erode confidence in the economic outlook of the country, such as the expropriation of land without compensation issue and the Mining Charter. Criminality and threats to the safety and security of the citizenry are other aspects that erode confidence and limits investment in the economy</a:t>
            </a:r>
            <a:r>
              <a:rPr lang="en-ZA" sz="1800" dirty="0" smtClean="0"/>
              <a:t>.</a:t>
            </a:r>
          </a:p>
          <a:p>
            <a:pPr marL="0" lvl="0" indent="0">
              <a:buNone/>
            </a:pPr>
            <a:endParaRPr lang="en-ZA" sz="1800" dirty="0"/>
          </a:p>
          <a:p>
            <a:pPr lvl="0"/>
            <a:r>
              <a:rPr lang="en-ZA" sz="1800" dirty="0"/>
              <a:t>Government and Business collaboration must increase to optimise the available resources, capacity and systems at our disposal. </a:t>
            </a:r>
          </a:p>
          <a:p>
            <a:pPr lvl="0"/>
            <a:endParaRPr lang="en-ZA" sz="1800" dirty="0"/>
          </a:p>
        </p:txBody>
      </p:sp>
      <p:sp>
        <p:nvSpPr>
          <p:cNvPr id="5" name="Slide Number Placeholder 4"/>
          <p:cNvSpPr>
            <a:spLocks noGrp="1"/>
          </p:cNvSpPr>
          <p:nvPr>
            <p:ph type="sldNum" sz="quarter" idx="12"/>
          </p:nvPr>
        </p:nvSpPr>
        <p:spPr>
          <a:xfrm>
            <a:off x="6553200" y="6356350"/>
            <a:ext cx="2419350" cy="365125"/>
          </a:xfrm>
        </p:spPr>
        <p:txBody>
          <a:bodyPr/>
          <a:lstStyle/>
          <a:p>
            <a:fld id="{8FB92832-B53A-47DB-975E-D66FC0A6385B}" type="slidenum">
              <a:rPr lang="en-US" smtClean="0">
                <a:solidFill>
                  <a:schemeClr val="bg1"/>
                </a:solidFill>
              </a:rPr>
              <a:pPr/>
              <a:t>8</a:t>
            </a:fld>
            <a:endParaRPr lang="en-US" dirty="0">
              <a:solidFill>
                <a:schemeClr val="bg1"/>
              </a:solidFill>
            </a:endParaRPr>
          </a:p>
        </p:txBody>
      </p:sp>
    </p:spTree>
    <p:extLst>
      <p:ext uri="{BB962C8B-B14F-4D97-AF65-F5344CB8AC3E}">
        <p14:creationId xmlns:p14="http://schemas.microsoft.com/office/powerpoint/2010/main" xmlns="" val="1400374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311151"/>
            <a:ext cx="8229600" cy="1143000"/>
          </a:xfrm>
        </p:spPr>
        <p:txBody>
          <a:bodyPr/>
          <a:lstStyle/>
          <a:p>
            <a:r>
              <a:rPr lang="en-ZA" sz="3600" b="1" dirty="0" smtClean="0"/>
              <a:t/>
            </a:r>
            <a:br>
              <a:rPr lang="en-ZA" sz="3600" b="1" dirty="0" smtClean="0"/>
            </a:br>
            <a:r>
              <a:rPr lang="en-ZA" sz="3600" b="1" dirty="0"/>
              <a:t/>
            </a:r>
            <a:br>
              <a:rPr lang="en-ZA" sz="3600" b="1" dirty="0"/>
            </a:br>
            <a:r>
              <a:rPr lang="en-ZA" sz="2400" b="1" dirty="0" smtClean="0"/>
              <a:t>PROPOSALS BY ORGANISED LABOUR TO SAVE ESKOM:</a:t>
            </a:r>
            <a:r>
              <a:rPr lang="en-ZA" sz="2400" dirty="0" smtClean="0"/>
              <a:t/>
            </a:r>
            <a:br>
              <a:rPr lang="en-ZA" sz="2400" dirty="0" smtClean="0"/>
            </a:br>
            <a:r>
              <a:rPr lang="en-ZA" sz="3600" b="1" dirty="0" smtClean="0"/>
              <a:t/>
            </a:r>
            <a:br>
              <a:rPr lang="en-ZA" sz="3600" b="1" dirty="0" smtClean="0"/>
            </a:br>
            <a:endParaRPr lang="en-ZA" sz="3600" dirty="0"/>
          </a:p>
        </p:txBody>
      </p:sp>
      <p:sp>
        <p:nvSpPr>
          <p:cNvPr id="3" name="Content Placeholder 2"/>
          <p:cNvSpPr>
            <a:spLocks noGrp="1"/>
          </p:cNvSpPr>
          <p:nvPr>
            <p:ph idx="1"/>
          </p:nvPr>
        </p:nvSpPr>
        <p:spPr>
          <a:xfrm>
            <a:off x="200025" y="1314449"/>
            <a:ext cx="8772525" cy="5229225"/>
          </a:xfrm>
        </p:spPr>
        <p:txBody>
          <a:bodyPr/>
          <a:lstStyle/>
          <a:p>
            <a:pPr lvl="0"/>
            <a:r>
              <a:rPr lang="en-ZA" sz="1800" dirty="0"/>
              <a:t>Organised Labour presented key intervention proposals to stabilise and save Eskom and preserve its workers’ jobs, and to ensure that the economy has access to affordable and reliable electricity</a:t>
            </a:r>
            <a:r>
              <a:rPr lang="en-ZA" sz="1800" dirty="0" smtClean="0"/>
              <a:t>.</a:t>
            </a:r>
          </a:p>
          <a:p>
            <a:pPr marL="0" lvl="0" indent="0">
              <a:buNone/>
            </a:pPr>
            <a:endParaRPr lang="en-ZA" sz="1800" dirty="0"/>
          </a:p>
          <a:p>
            <a:pPr lvl="0"/>
            <a:r>
              <a:rPr lang="en-ZA" sz="1800" dirty="0"/>
              <a:t>An urgent plan - in the form of a social compact between all stakeholders - is needed to prevent an investment downgrade. If necessary, all parties may have to make some sacrifices in the national interest.  Apart from job preservation, Organised Labour also wishes to assist the State to play the progressive developmental role expected from it by workers and voters</a:t>
            </a:r>
            <a:r>
              <a:rPr lang="en-ZA" sz="1800" dirty="0" smtClean="0"/>
              <a:t>.</a:t>
            </a:r>
          </a:p>
          <a:p>
            <a:pPr marL="0" lvl="0" indent="0">
              <a:buNone/>
            </a:pPr>
            <a:endParaRPr lang="en-ZA" sz="1800" dirty="0"/>
          </a:p>
          <a:p>
            <a:pPr lvl="0"/>
            <a:r>
              <a:rPr lang="en-ZA" sz="1800" dirty="0"/>
              <a:t>In addition to a proposal for a Special Finance Vehicle to invest in ESKOM, Organised Labour proposed that the R 254 billion from ESKOM’s debt book should be removed</a:t>
            </a:r>
            <a:r>
              <a:rPr lang="en-ZA" sz="1800" dirty="0" smtClean="0"/>
              <a:t>.</a:t>
            </a:r>
          </a:p>
          <a:p>
            <a:pPr marL="0" lvl="0" indent="0">
              <a:buNone/>
            </a:pPr>
            <a:endParaRPr lang="en-ZA" sz="1800" dirty="0"/>
          </a:p>
          <a:p>
            <a:pPr lvl="0"/>
            <a:r>
              <a:rPr lang="en-ZA" sz="1800" dirty="0"/>
              <a:t>The pro-worker ESKOM turnaround plan should address corruption, poor management, illegal contracts and a reduction in expenditure through a range of interventions.</a:t>
            </a:r>
          </a:p>
          <a:p>
            <a:pPr lvl="0"/>
            <a:endParaRPr lang="en-ZA" sz="1800" dirty="0"/>
          </a:p>
        </p:txBody>
      </p:sp>
      <p:sp>
        <p:nvSpPr>
          <p:cNvPr id="5" name="Slide Number Placeholder 4"/>
          <p:cNvSpPr>
            <a:spLocks noGrp="1"/>
          </p:cNvSpPr>
          <p:nvPr>
            <p:ph type="sldNum" sz="quarter" idx="12"/>
          </p:nvPr>
        </p:nvSpPr>
        <p:spPr>
          <a:xfrm>
            <a:off x="6553200" y="6356350"/>
            <a:ext cx="2286000" cy="365125"/>
          </a:xfrm>
        </p:spPr>
        <p:txBody>
          <a:bodyPr/>
          <a:lstStyle/>
          <a:p>
            <a:fld id="{8FB92832-B53A-47DB-975E-D66FC0A6385B}" type="slidenum">
              <a:rPr lang="en-US" smtClean="0">
                <a:solidFill>
                  <a:schemeClr val="bg1"/>
                </a:solidFill>
              </a:rPr>
              <a:pPr/>
              <a:t>9</a:t>
            </a:fld>
            <a:endParaRPr lang="en-US" dirty="0">
              <a:solidFill>
                <a:schemeClr val="bg1"/>
              </a:solidFill>
            </a:endParaRPr>
          </a:p>
        </p:txBody>
      </p:sp>
    </p:spTree>
    <p:extLst>
      <p:ext uri="{BB962C8B-B14F-4D97-AF65-F5344CB8AC3E}">
        <p14:creationId xmlns:p14="http://schemas.microsoft.com/office/powerpoint/2010/main" xmlns="" val="847577534"/>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TotalTime>
  <Words>3301</Words>
  <Application>Microsoft Office PowerPoint</Application>
  <PresentationFormat>On-screen Show (4:3)</PresentationFormat>
  <Paragraphs>205</Paragraphs>
  <Slides>29</Slides>
  <Notes>3</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2_Office Theme</vt:lpstr>
      <vt:lpstr>Office Theme</vt:lpstr>
      <vt:lpstr>1_Office Theme</vt:lpstr>
      <vt:lpstr>Slide 1</vt:lpstr>
      <vt:lpstr>TABLE OF CONTENT</vt:lpstr>
      <vt:lpstr>PRESIDENTIAL WORKING COMMITTEE</vt:lpstr>
      <vt:lpstr> JOB LOSSES AND RETRENCHMENTS IN THE SA ECONOMY </vt:lpstr>
      <vt:lpstr> JOB LOSSES AND RETRENCHMENTS IN THE SA ECONOMY </vt:lpstr>
      <vt:lpstr> JOB LOSSES AND RETRENCHMENTS IN THE SA ECONOMY </vt:lpstr>
      <vt:lpstr> CURRENT STATE OF THE SOUTH AFRICAN ECONOMY BY BUSINESS </vt:lpstr>
      <vt:lpstr> CURRENT STATE OF THE SOUTH AFRICAN ECONOMY BY BUSINESS </vt:lpstr>
      <vt:lpstr>  PROPOSALS BY ORGANISED LABOUR TO SAVE ESKOM:  </vt:lpstr>
      <vt:lpstr>  PROPOSALS BY ORGANISED LABOUR TO SAVE ESKOM:  </vt:lpstr>
      <vt:lpstr>  PROPOSALS BY  LABOUR TO SAVE ESKOM:  </vt:lpstr>
      <vt:lpstr> UNABRIDGED BIRTH CERTIFICATES, E-VISAS AND CRITICAL SKILLS </vt:lpstr>
      <vt:lpstr> VARIOUS JOB SUMMIT PROJECTS</vt:lpstr>
      <vt:lpstr> VARIOUS JOB SUMMIT PROJECTS</vt:lpstr>
      <vt:lpstr> VARIOUS JOB SUMMIT PROJECTS</vt:lpstr>
      <vt:lpstr>INVEST-SA</vt:lpstr>
      <vt:lpstr>INVEST SA</vt:lpstr>
      <vt:lpstr>INVEST SA</vt:lpstr>
      <vt:lpstr>INVEST SA</vt:lpstr>
      <vt:lpstr>INVEST SA</vt:lpstr>
      <vt:lpstr>INVEST SA</vt:lpstr>
      <vt:lpstr>INVEST SA</vt:lpstr>
      <vt:lpstr>PRESENTATION TO JSC - R100 BILLION FUND</vt:lpstr>
      <vt:lpstr>PRESENTATION TO JTC - R100 BILLION FUND</vt:lpstr>
      <vt:lpstr>Slide 25</vt:lpstr>
      <vt:lpstr>KEY ISSUES RAISE AT THE EXECUTIVE COMMITTEE MEETING</vt:lpstr>
      <vt:lpstr>KEY ISSUES RAISED AT THE EXECUTIVE COMMITTEE MEETING</vt:lpstr>
      <vt:lpstr>CONCLUSION</vt:lpstr>
      <vt:lpstr>Slide 29</vt:lpstr>
    </vt:vector>
  </TitlesOfParts>
  <Company>Dept Labour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DIRECTORATE OF COMMUNICATION</dc:title>
  <dc:creator>..</dc:creator>
  <cp:lastModifiedBy>PUMZA</cp:lastModifiedBy>
  <cp:revision>606</cp:revision>
  <cp:lastPrinted>2019-04-17T11:35:41Z</cp:lastPrinted>
  <dcterms:created xsi:type="dcterms:W3CDTF">2013-03-07T12:06:52Z</dcterms:created>
  <dcterms:modified xsi:type="dcterms:W3CDTF">2020-02-27T11:14:49Z</dcterms:modified>
</cp:coreProperties>
</file>