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diagrams/quickStyle1.xml" ContentType="application/vnd.openxmlformats-officedocument.drawingml.diagramStyl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76"/>
  </p:notesMasterIdLst>
  <p:handoutMasterIdLst>
    <p:handoutMasterId r:id="rId77"/>
  </p:handoutMasterIdLst>
  <p:sldIdLst>
    <p:sldId id="256" r:id="rId3"/>
    <p:sldId id="496" r:id="rId4"/>
    <p:sldId id="389" r:id="rId5"/>
    <p:sldId id="384" r:id="rId6"/>
    <p:sldId id="387" r:id="rId7"/>
    <p:sldId id="386" r:id="rId8"/>
    <p:sldId id="385" r:id="rId9"/>
    <p:sldId id="388" r:id="rId10"/>
    <p:sldId id="495" r:id="rId11"/>
    <p:sldId id="326" r:id="rId12"/>
    <p:sldId id="497" r:id="rId13"/>
    <p:sldId id="498" r:id="rId14"/>
    <p:sldId id="499" r:id="rId15"/>
    <p:sldId id="500" r:id="rId16"/>
    <p:sldId id="451" r:id="rId17"/>
    <p:sldId id="422" r:id="rId18"/>
    <p:sldId id="452" r:id="rId19"/>
    <p:sldId id="439" r:id="rId20"/>
    <p:sldId id="453" r:id="rId21"/>
    <p:sldId id="454" r:id="rId22"/>
    <p:sldId id="455" r:id="rId23"/>
    <p:sldId id="456" r:id="rId24"/>
    <p:sldId id="457" r:id="rId25"/>
    <p:sldId id="458" r:id="rId26"/>
    <p:sldId id="459" r:id="rId27"/>
    <p:sldId id="460" r:id="rId28"/>
    <p:sldId id="424" r:id="rId29"/>
    <p:sldId id="425" r:id="rId30"/>
    <p:sldId id="501" r:id="rId31"/>
    <p:sldId id="428" r:id="rId32"/>
    <p:sldId id="426" r:id="rId33"/>
    <p:sldId id="427" r:id="rId34"/>
    <p:sldId id="502" r:id="rId35"/>
    <p:sldId id="507" r:id="rId36"/>
    <p:sldId id="503" r:id="rId37"/>
    <p:sldId id="504" r:id="rId38"/>
    <p:sldId id="462" r:id="rId39"/>
    <p:sldId id="463" r:id="rId40"/>
    <p:sldId id="506" r:id="rId41"/>
    <p:sldId id="464" r:id="rId42"/>
    <p:sldId id="433" r:id="rId43"/>
    <p:sldId id="442" r:id="rId44"/>
    <p:sldId id="436" r:id="rId45"/>
    <p:sldId id="435" r:id="rId46"/>
    <p:sldId id="443" r:id="rId47"/>
    <p:sldId id="466" r:id="rId48"/>
    <p:sldId id="467" r:id="rId49"/>
    <p:sldId id="468" r:id="rId50"/>
    <p:sldId id="469" r:id="rId51"/>
    <p:sldId id="470" r:id="rId52"/>
    <p:sldId id="471" r:id="rId53"/>
    <p:sldId id="472" r:id="rId54"/>
    <p:sldId id="473" r:id="rId55"/>
    <p:sldId id="474" r:id="rId56"/>
    <p:sldId id="475" r:id="rId57"/>
    <p:sldId id="476" r:id="rId58"/>
    <p:sldId id="477" r:id="rId59"/>
    <p:sldId id="478" r:id="rId60"/>
    <p:sldId id="508" r:id="rId61"/>
    <p:sldId id="481" r:id="rId62"/>
    <p:sldId id="482" r:id="rId63"/>
    <p:sldId id="483" r:id="rId64"/>
    <p:sldId id="484" r:id="rId65"/>
    <p:sldId id="485" r:id="rId66"/>
    <p:sldId id="486" r:id="rId67"/>
    <p:sldId id="487" r:id="rId68"/>
    <p:sldId id="488" r:id="rId69"/>
    <p:sldId id="489" r:id="rId70"/>
    <p:sldId id="490" r:id="rId71"/>
    <p:sldId id="491" r:id="rId72"/>
    <p:sldId id="492" r:id="rId73"/>
    <p:sldId id="493" r:id="rId74"/>
    <p:sldId id="494" r:id="rId75"/>
  </p:sldIdLst>
  <p:sldSz cx="9906000" cy="6858000" type="A4"/>
  <p:notesSz cx="9775825" cy="66452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10" d="100"/>
          <a:sy n="110" d="100"/>
        </p:scale>
        <p:origin x="-1350" y="-90"/>
      </p:cViewPr>
      <p:guideLst>
        <p:guide orient="horz" pos="2160"/>
        <p:guide pos="3120"/>
      </p:guideLst>
    </p:cSldViewPr>
  </p:slideViewPr>
  <p:notesTextViewPr>
    <p:cViewPr>
      <p:scale>
        <a:sx n="100" d="100"/>
        <a:sy n="100" d="100"/>
      </p:scale>
      <p:origin x="0" y="0"/>
    </p:cViewPr>
  </p:notesTextViewPr>
  <p:sorterViewPr>
    <p:cViewPr>
      <p:scale>
        <a:sx n="110" d="100"/>
        <a:sy n="110" d="100"/>
      </p:scale>
      <p:origin x="0" y="-18048"/>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notesMaster" Target="notesMasters/notesMaster1.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viewProps" Target="viewProps.xml"/><Relationship Id="rId5" Type="http://schemas.openxmlformats.org/officeDocument/2006/relationships/slide" Target="slides/slide3.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s>
</file>

<file path=ppt/diagrams/_rels/data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image" Target="../media/image4.png"/><Relationship Id="rId4" Type="http://schemas.openxmlformats.org/officeDocument/2006/relationships/image" Target="../media/image7.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image" Target="../media/image4.png"/><Relationship Id="rId4" Type="http://schemas.openxmlformats.org/officeDocument/2006/relationships/image" Target="../media/image7.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43B325-A9C6-40B3-87EB-A826647612D9}" type="doc">
      <dgm:prSet loTypeId="urn:microsoft.com/office/officeart/2005/8/layout/pList2#1" loCatId="list" qsTypeId="urn:microsoft.com/office/officeart/2005/8/quickstyle/simple1" qsCatId="simple" csTypeId="urn:microsoft.com/office/officeart/2005/8/colors/accent1_2" csCatId="accent1" phldr="1"/>
      <dgm:spPr/>
      <dgm:t>
        <a:bodyPr/>
        <a:lstStyle/>
        <a:p>
          <a:endParaRPr lang="en-US"/>
        </a:p>
      </dgm:t>
    </dgm:pt>
    <dgm:pt modelId="{CE13AA36-14CE-4996-AFE4-D5661FFF74DC}">
      <dgm:prSet phldrT="[Text]"/>
      <dgm:spPr/>
      <dgm:t>
        <a:bodyPr/>
        <a:lstStyle/>
        <a:p>
          <a:r>
            <a:rPr lang="en-US" b="1" dirty="0" smtClean="0"/>
            <a:t>CIVIL LITIGATION</a:t>
          </a:r>
          <a:endParaRPr lang="en-US" b="1" dirty="0"/>
        </a:p>
      </dgm:t>
    </dgm:pt>
    <dgm:pt modelId="{275E96B7-F869-4A93-A49B-6614265E9BE0}" type="parTrans" cxnId="{D39B0426-F377-4407-811C-9CB573E1F8C0}">
      <dgm:prSet/>
      <dgm:spPr/>
      <dgm:t>
        <a:bodyPr/>
        <a:lstStyle/>
        <a:p>
          <a:endParaRPr lang="en-US"/>
        </a:p>
      </dgm:t>
    </dgm:pt>
    <dgm:pt modelId="{23DB3D04-F169-4DC3-A284-0148DEE75C6D}" type="sibTrans" cxnId="{D39B0426-F377-4407-811C-9CB573E1F8C0}">
      <dgm:prSet/>
      <dgm:spPr/>
      <dgm:t>
        <a:bodyPr/>
        <a:lstStyle/>
        <a:p>
          <a:endParaRPr lang="en-US"/>
        </a:p>
      </dgm:t>
    </dgm:pt>
    <dgm:pt modelId="{2DF3787A-A59E-445D-A44C-163C02D92119}">
      <dgm:prSet phldrT="[Text]"/>
      <dgm:spPr/>
      <dgm:t>
        <a:bodyPr/>
        <a:lstStyle/>
        <a:p>
          <a:r>
            <a:rPr lang="en-ZA" dirty="0" smtClean="0">
              <a:solidFill>
                <a:schemeClr val="tx1"/>
              </a:solidFill>
            </a:rPr>
            <a:t>Institute civil proceedings where there are potential recoveries of assets.</a:t>
          </a:r>
          <a:endParaRPr lang="en-US" dirty="0"/>
        </a:p>
      </dgm:t>
    </dgm:pt>
    <dgm:pt modelId="{4750F7E7-481E-4121-A739-5B5B1EDA0174}" type="parTrans" cxnId="{9A775F3B-790A-448F-9394-51508A233EF8}">
      <dgm:prSet/>
      <dgm:spPr/>
      <dgm:t>
        <a:bodyPr/>
        <a:lstStyle/>
        <a:p>
          <a:endParaRPr lang="en-US"/>
        </a:p>
      </dgm:t>
    </dgm:pt>
    <dgm:pt modelId="{22BCC323-8EB0-41F5-8A8C-B49DDC4607FA}" type="sibTrans" cxnId="{9A775F3B-790A-448F-9394-51508A233EF8}">
      <dgm:prSet/>
      <dgm:spPr/>
      <dgm:t>
        <a:bodyPr/>
        <a:lstStyle/>
        <a:p>
          <a:endParaRPr lang="en-US"/>
        </a:p>
      </dgm:t>
    </dgm:pt>
    <dgm:pt modelId="{558686EC-B2A5-42FA-96A8-AE5D5D0757DD}">
      <dgm:prSet phldrT="[Text]"/>
      <dgm:spPr/>
      <dgm:t>
        <a:bodyPr/>
        <a:lstStyle/>
        <a:p>
          <a:r>
            <a:rPr lang="en-US" b="1" dirty="0" smtClean="0"/>
            <a:t>DISCIPLINARY ACTION REFERRALS TO STATE INSTITUTIONS</a:t>
          </a:r>
          <a:endParaRPr lang="en-US" b="1" dirty="0"/>
        </a:p>
      </dgm:t>
    </dgm:pt>
    <dgm:pt modelId="{33D0EFDB-C5A7-49AD-85C4-034A6B79B989}" type="parTrans" cxnId="{3867D535-7204-48D6-A016-C131F1575C3C}">
      <dgm:prSet/>
      <dgm:spPr/>
      <dgm:t>
        <a:bodyPr/>
        <a:lstStyle/>
        <a:p>
          <a:endParaRPr lang="en-US"/>
        </a:p>
      </dgm:t>
    </dgm:pt>
    <dgm:pt modelId="{BBC3611A-DBD8-4B48-8B0C-001C640C447A}" type="sibTrans" cxnId="{3867D535-7204-48D6-A016-C131F1575C3C}">
      <dgm:prSet/>
      <dgm:spPr/>
      <dgm:t>
        <a:bodyPr/>
        <a:lstStyle/>
        <a:p>
          <a:endParaRPr lang="en-US"/>
        </a:p>
      </dgm:t>
    </dgm:pt>
    <dgm:pt modelId="{63DDA8FA-63BD-492D-8115-1A8E0D89184C}">
      <dgm:prSet phldrT="[Text]"/>
      <dgm:spPr/>
      <dgm:t>
        <a:bodyPr/>
        <a:lstStyle/>
        <a:p>
          <a:r>
            <a:rPr lang="en-US" b="1" dirty="0" smtClean="0"/>
            <a:t>PROSECUTION REFERRALS TO THE</a:t>
          </a:r>
        </a:p>
        <a:p>
          <a:r>
            <a:rPr lang="en-US" b="1" dirty="0" smtClean="0"/>
            <a:t>NPA </a:t>
          </a:r>
        </a:p>
        <a:p>
          <a:r>
            <a:rPr lang="en-US" b="1" dirty="0" smtClean="0"/>
            <a:t> </a:t>
          </a:r>
          <a:endParaRPr lang="en-US" b="1" dirty="0" smtClean="0">
            <a:solidFill>
              <a:schemeClr val="tx1"/>
            </a:solidFill>
          </a:endParaRPr>
        </a:p>
        <a:p>
          <a:endParaRPr lang="en-US" b="1" dirty="0">
            <a:solidFill>
              <a:schemeClr val="tx1"/>
            </a:solidFill>
          </a:endParaRPr>
        </a:p>
      </dgm:t>
    </dgm:pt>
    <dgm:pt modelId="{F88648CE-6B79-4E92-999E-3A730F7E64E1}" type="parTrans" cxnId="{DA104FA2-5524-4AFC-BB2F-8711D015BC8A}">
      <dgm:prSet/>
      <dgm:spPr/>
      <dgm:t>
        <a:bodyPr/>
        <a:lstStyle/>
        <a:p>
          <a:endParaRPr lang="en-US"/>
        </a:p>
      </dgm:t>
    </dgm:pt>
    <dgm:pt modelId="{FD058380-EC49-4C49-A2B6-F9023B45FEC3}" type="sibTrans" cxnId="{DA104FA2-5524-4AFC-BB2F-8711D015BC8A}">
      <dgm:prSet/>
      <dgm:spPr/>
      <dgm:t>
        <a:bodyPr/>
        <a:lstStyle/>
        <a:p>
          <a:endParaRPr lang="en-US"/>
        </a:p>
      </dgm:t>
    </dgm:pt>
    <dgm:pt modelId="{714E8B0E-F3A4-4974-90A5-FE401C086221}">
      <dgm:prSet phldrT="[Text]"/>
      <dgm:spPr/>
      <dgm:t>
        <a:bodyPr/>
        <a:lstStyle/>
        <a:p>
          <a:r>
            <a:rPr lang="en-US" b="1" dirty="0" smtClean="0"/>
            <a:t>REFERRAL TO OTHER REGULATORY AUTHORITIES SUCH AS:</a:t>
          </a:r>
        </a:p>
        <a:p>
          <a:r>
            <a:rPr lang="en-US" b="1" dirty="0" smtClean="0"/>
            <a:t>SARS</a:t>
          </a:r>
        </a:p>
        <a:p>
          <a:r>
            <a:rPr lang="en-US" b="1" dirty="0" smtClean="0"/>
            <a:t>FIC</a:t>
          </a:r>
        </a:p>
        <a:p>
          <a:endParaRPr lang="en-US" b="1" dirty="0"/>
        </a:p>
      </dgm:t>
    </dgm:pt>
    <dgm:pt modelId="{88110918-10C2-4BE1-A2CB-506AF65CE09D}" type="parTrans" cxnId="{A4B6AC99-2037-4003-9B33-FBFE5B6BAFE3}">
      <dgm:prSet/>
      <dgm:spPr/>
      <dgm:t>
        <a:bodyPr/>
        <a:lstStyle/>
        <a:p>
          <a:endParaRPr lang="en-US"/>
        </a:p>
      </dgm:t>
    </dgm:pt>
    <dgm:pt modelId="{B535A68E-49C5-4D60-994E-6B91E3D2B9FD}" type="sibTrans" cxnId="{A4B6AC99-2037-4003-9B33-FBFE5B6BAFE3}">
      <dgm:prSet/>
      <dgm:spPr/>
      <dgm:t>
        <a:bodyPr/>
        <a:lstStyle/>
        <a:p>
          <a:endParaRPr lang="en-US"/>
        </a:p>
      </dgm:t>
    </dgm:pt>
    <dgm:pt modelId="{EB02E34F-4A8F-4C60-B46D-0B08C9253CE4}">
      <dgm:prSet/>
      <dgm:spPr/>
      <dgm:t>
        <a:bodyPr/>
        <a:lstStyle/>
        <a:p>
          <a:r>
            <a:rPr lang="en-ZA" dirty="0" smtClean="0">
              <a:solidFill>
                <a:schemeClr val="tx1"/>
              </a:solidFill>
            </a:rPr>
            <a:t>Apply for preservation orders at an early stage of investigation where there is prima facie evidence.</a:t>
          </a:r>
          <a:endParaRPr lang="en-ZA" dirty="0">
            <a:solidFill>
              <a:schemeClr val="tx1"/>
            </a:solidFill>
          </a:endParaRPr>
        </a:p>
      </dgm:t>
    </dgm:pt>
    <dgm:pt modelId="{E2E955F6-4BA1-4CB3-93FF-4CB8A352AEA2}" type="parTrans" cxnId="{96453437-C74B-4AA9-9A8F-ABC81F047243}">
      <dgm:prSet/>
      <dgm:spPr/>
      <dgm:t>
        <a:bodyPr/>
        <a:lstStyle/>
        <a:p>
          <a:endParaRPr lang="en-US"/>
        </a:p>
      </dgm:t>
    </dgm:pt>
    <dgm:pt modelId="{9643D71C-FE55-4F2A-BE76-DC1143D12E0B}" type="sibTrans" cxnId="{96453437-C74B-4AA9-9A8F-ABC81F047243}">
      <dgm:prSet/>
      <dgm:spPr/>
      <dgm:t>
        <a:bodyPr/>
        <a:lstStyle/>
        <a:p>
          <a:endParaRPr lang="en-US"/>
        </a:p>
      </dgm:t>
    </dgm:pt>
    <dgm:pt modelId="{FA86B4C2-F486-4903-A3AF-BEF9A5D46024}" type="pres">
      <dgm:prSet presAssocID="{EB43B325-A9C6-40B3-87EB-A826647612D9}" presName="Name0" presStyleCnt="0">
        <dgm:presLayoutVars>
          <dgm:dir/>
          <dgm:resizeHandles val="exact"/>
        </dgm:presLayoutVars>
      </dgm:prSet>
      <dgm:spPr/>
      <dgm:t>
        <a:bodyPr/>
        <a:lstStyle/>
        <a:p>
          <a:endParaRPr lang="en-US"/>
        </a:p>
      </dgm:t>
    </dgm:pt>
    <dgm:pt modelId="{1B851ECA-1C9D-4E58-BB28-99C373DA201A}" type="pres">
      <dgm:prSet presAssocID="{EB43B325-A9C6-40B3-87EB-A826647612D9}" presName="bkgdShp" presStyleLbl="alignAccFollowNode1" presStyleIdx="0" presStyleCnt="1"/>
      <dgm:spPr/>
    </dgm:pt>
    <dgm:pt modelId="{046F1418-FD76-4620-8F26-8E75045BF227}" type="pres">
      <dgm:prSet presAssocID="{EB43B325-A9C6-40B3-87EB-A826647612D9}" presName="linComp" presStyleCnt="0"/>
      <dgm:spPr/>
    </dgm:pt>
    <dgm:pt modelId="{81286AAA-5188-4CAD-B3C7-C4D3210F1A90}" type="pres">
      <dgm:prSet presAssocID="{CE13AA36-14CE-4996-AFE4-D5661FFF74DC}" presName="compNode" presStyleCnt="0"/>
      <dgm:spPr/>
    </dgm:pt>
    <dgm:pt modelId="{1476B482-36B3-4031-8FFE-4EC8CCAEB7B8}" type="pres">
      <dgm:prSet presAssocID="{CE13AA36-14CE-4996-AFE4-D5661FFF74DC}" presName="node" presStyleLbl="node1" presStyleIdx="0" presStyleCnt="4">
        <dgm:presLayoutVars>
          <dgm:bulletEnabled val="1"/>
        </dgm:presLayoutVars>
      </dgm:prSet>
      <dgm:spPr/>
      <dgm:t>
        <a:bodyPr/>
        <a:lstStyle/>
        <a:p>
          <a:endParaRPr lang="en-US"/>
        </a:p>
      </dgm:t>
    </dgm:pt>
    <dgm:pt modelId="{CE329B16-8008-4943-9C60-4BB1E8D03C3C}" type="pres">
      <dgm:prSet presAssocID="{CE13AA36-14CE-4996-AFE4-D5661FFF74DC}" presName="invisiNode" presStyleLbl="node1" presStyleIdx="0" presStyleCnt="4"/>
      <dgm:spPr/>
    </dgm:pt>
    <dgm:pt modelId="{B4824691-E4B8-4D6E-9A20-9E4BDA95FDDE}" type="pres">
      <dgm:prSet presAssocID="{CE13AA36-14CE-4996-AFE4-D5661FFF74DC}" presName="imagNode" presStyleLbl="fgImgPlace1" presStyleIdx="0" presStyleCnt="4"/>
      <dgm:spPr>
        <a:blipFill>
          <a:blip xmlns:r="http://schemas.openxmlformats.org/officeDocument/2006/relationships" r:embed="rId1">
            <a:extLst>
              <a:ext uri="{28A0092B-C50C-407E-A947-70E740481C1C}">
                <a14:useLocalDpi xmlns:a14="http://schemas.microsoft.com/office/drawing/2010/main" xmlns="" val="0"/>
              </a:ext>
            </a:extLst>
          </a:blip>
          <a:srcRect/>
          <a:stretch>
            <a:fillRect l="-50000" r="-50000"/>
          </a:stretch>
        </a:blipFill>
      </dgm:spPr>
      <dgm:t>
        <a:bodyPr/>
        <a:lstStyle/>
        <a:p>
          <a:endParaRPr lang="en-US"/>
        </a:p>
      </dgm:t>
    </dgm:pt>
    <dgm:pt modelId="{657FE299-058D-47F1-8530-5A8A42A8037C}" type="pres">
      <dgm:prSet presAssocID="{23DB3D04-F169-4DC3-A284-0148DEE75C6D}" presName="sibTrans" presStyleLbl="sibTrans2D1" presStyleIdx="0" presStyleCnt="0"/>
      <dgm:spPr/>
      <dgm:t>
        <a:bodyPr/>
        <a:lstStyle/>
        <a:p>
          <a:endParaRPr lang="en-US"/>
        </a:p>
      </dgm:t>
    </dgm:pt>
    <dgm:pt modelId="{32864535-83E9-4679-9D35-1B947698A124}" type="pres">
      <dgm:prSet presAssocID="{558686EC-B2A5-42FA-96A8-AE5D5D0757DD}" presName="compNode" presStyleCnt="0"/>
      <dgm:spPr/>
    </dgm:pt>
    <dgm:pt modelId="{BF4A4C01-4C7D-4C1F-910A-116700426C7B}" type="pres">
      <dgm:prSet presAssocID="{558686EC-B2A5-42FA-96A8-AE5D5D0757DD}" presName="node" presStyleLbl="node1" presStyleIdx="1" presStyleCnt="4">
        <dgm:presLayoutVars>
          <dgm:bulletEnabled val="1"/>
        </dgm:presLayoutVars>
      </dgm:prSet>
      <dgm:spPr/>
      <dgm:t>
        <a:bodyPr/>
        <a:lstStyle/>
        <a:p>
          <a:endParaRPr lang="en-US"/>
        </a:p>
      </dgm:t>
    </dgm:pt>
    <dgm:pt modelId="{95D380CB-5076-4546-ADB7-A3517548E042}" type="pres">
      <dgm:prSet presAssocID="{558686EC-B2A5-42FA-96A8-AE5D5D0757DD}" presName="invisiNode" presStyleLbl="node1" presStyleIdx="1" presStyleCnt="4"/>
      <dgm:spPr/>
    </dgm:pt>
    <dgm:pt modelId="{B5ECF966-2F77-48D4-8859-DDD1D567C3D5}" type="pres">
      <dgm:prSet presAssocID="{558686EC-B2A5-42FA-96A8-AE5D5D0757DD}" presName="imagNode" presStyleLbl="fgImgPlace1" presStyleIdx="1" presStyleCnt="4"/>
      <dgm:spPr>
        <a:blipFill>
          <a:blip xmlns:r="http://schemas.openxmlformats.org/officeDocument/2006/relationships" r:embed="rId2">
            <a:extLst>
              <a:ext uri="{28A0092B-C50C-407E-A947-70E740481C1C}">
                <a14:useLocalDpi xmlns:a14="http://schemas.microsoft.com/office/drawing/2010/main" xmlns="" val="0"/>
              </a:ext>
            </a:extLst>
          </a:blip>
          <a:srcRect/>
          <a:stretch>
            <a:fillRect t="-19000" b="-19000"/>
          </a:stretch>
        </a:blipFill>
      </dgm:spPr>
      <dgm:t>
        <a:bodyPr/>
        <a:lstStyle/>
        <a:p>
          <a:endParaRPr lang="en-US"/>
        </a:p>
      </dgm:t>
    </dgm:pt>
    <dgm:pt modelId="{F6CD1951-2CDC-4E0F-B0D3-A8A545D0EAD0}" type="pres">
      <dgm:prSet presAssocID="{BBC3611A-DBD8-4B48-8B0C-001C640C447A}" presName="sibTrans" presStyleLbl="sibTrans2D1" presStyleIdx="0" presStyleCnt="0"/>
      <dgm:spPr/>
      <dgm:t>
        <a:bodyPr/>
        <a:lstStyle/>
        <a:p>
          <a:endParaRPr lang="en-US"/>
        </a:p>
      </dgm:t>
    </dgm:pt>
    <dgm:pt modelId="{32C6CF7C-DDA2-4C77-8381-46C3C37AF5D1}" type="pres">
      <dgm:prSet presAssocID="{63DDA8FA-63BD-492D-8115-1A8E0D89184C}" presName="compNode" presStyleCnt="0"/>
      <dgm:spPr/>
    </dgm:pt>
    <dgm:pt modelId="{2A676C26-1F16-49DF-B32A-CEE32E2BF012}" type="pres">
      <dgm:prSet presAssocID="{63DDA8FA-63BD-492D-8115-1A8E0D89184C}" presName="node" presStyleLbl="node1" presStyleIdx="2" presStyleCnt="4">
        <dgm:presLayoutVars>
          <dgm:bulletEnabled val="1"/>
        </dgm:presLayoutVars>
      </dgm:prSet>
      <dgm:spPr/>
      <dgm:t>
        <a:bodyPr/>
        <a:lstStyle/>
        <a:p>
          <a:endParaRPr lang="en-US"/>
        </a:p>
      </dgm:t>
    </dgm:pt>
    <dgm:pt modelId="{9279381E-6D20-4A42-8572-BD4E4D78D970}" type="pres">
      <dgm:prSet presAssocID="{63DDA8FA-63BD-492D-8115-1A8E0D89184C}" presName="invisiNode" presStyleLbl="node1" presStyleIdx="2" presStyleCnt="4"/>
      <dgm:spPr/>
    </dgm:pt>
    <dgm:pt modelId="{1B8DC6E8-2C2D-43FE-AE19-C13B7A96FE4C}" type="pres">
      <dgm:prSet presAssocID="{63DDA8FA-63BD-492D-8115-1A8E0D89184C}" presName="imagNode" presStyleLbl="fgImgPlace1" presStyleIdx="2" presStyleCnt="4"/>
      <dgm:spPr>
        <a:blipFill>
          <a:blip xmlns:r="http://schemas.openxmlformats.org/officeDocument/2006/relationships" r:embed="rId3" cstate="print">
            <a:extLst>
              <a:ext uri="{28A0092B-C50C-407E-A947-70E740481C1C}">
                <a14:useLocalDpi xmlns:a14="http://schemas.microsoft.com/office/drawing/2010/main" xmlns="" val="0"/>
              </a:ext>
            </a:extLst>
          </a:blip>
          <a:srcRect/>
          <a:stretch>
            <a:fillRect l="-12000" r="-12000"/>
          </a:stretch>
        </a:blipFill>
      </dgm:spPr>
      <dgm:t>
        <a:bodyPr/>
        <a:lstStyle/>
        <a:p>
          <a:endParaRPr lang="en-US"/>
        </a:p>
      </dgm:t>
    </dgm:pt>
    <dgm:pt modelId="{F201BBC6-193C-48B8-BC2F-2FAD22098432}" type="pres">
      <dgm:prSet presAssocID="{FD058380-EC49-4C49-A2B6-F9023B45FEC3}" presName="sibTrans" presStyleLbl="sibTrans2D1" presStyleIdx="0" presStyleCnt="0"/>
      <dgm:spPr/>
      <dgm:t>
        <a:bodyPr/>
        <a:lstStyle/>
        <a:p>
          <a:endParaRPr lang="en-US"/>
        </a:p>
      </dgm:t>
    </dgm:pt>
    <dgm:pt modelId="{A1DBF569-4A87-413F-B5A7-F8EEE5FA4487}" type="pres">
      <dgm:prSet presAssocID="{714E8B0E-F3A4-4974-90A5-FE401C086221}" presName="compNode" presStyleCnt="0"/>
      <dgm:spPr/>
    </dgm:pt>
    <dgm:pt modelId="{77837FB8-9E19-4424-A9E5-57F9D486F9FA}" type="pres">
      <dgm:prSet presAssocID="{714E8B0E-F3A4-4974-90A5-FE401C086221}" presName="node" presStyleLbl="node1" presStyleIdx="3" presStyleCnt="4">
        <dgm:presLayoutVars>
          <dgm:bulletEnabled val="1"/>
        </dgm:presLayoutVars>
      </dgm:prSet>
      <dgm:spPr/>
      <dgm:t>
        <a:bodyPr/>
        <a:lstStyle/>
        <a:p>
          <a:endParaRPr lang="en-US"/>
        </a:p>
      </dgm:t>
    </dgm:pt>
    <dgm:pt modelId="{00DB7641-D2DB-4652-9DA3-94852CBFD320}" type="pres">
      <dgm:prSet presAssocID="{714E8B0E-F3A4-4974-90A5-FE401C086221}" presName="invisiNode" presStyleLbl="node1" presStyleIdx="3" presStyleCnt="4"/>
      <dgm:spPr/>
    </dgm:pt>
    <dgm:pt modelId="{C0888264-4B80-4CDC-B8C3-AED596A3DA0B}" type="pres">
      <dgm:prSet presAssocID="{714E8B0E-F3A4-4974-90A5-FE401C086221}" presName="imagNode" presStyleLbl="fgImgPlace1" presStyleIdx="3" presStyleCnt="4"/>
      <dgm:spPr>
        <a:blipFill>
          <a:blip xmlns:r="http://schemas.openxmlformats.org/officeDocument/2006/relationships" r:embed="rId4" cstate="print">
            <a:extLst>
              <a:ext uri="{28A0092B-C50C-407E-A947-70E740481C1C}">
                <a14:useLocalDpi xmlns:a14="http://schemas.microsoft.com/office/drawing/2010/main" xmlns="" val="0"/>
              </a:ext>
            </a:extLst>
          </a:blip>
          <a:srcRect/>
          <a:stretch>
            <a:fillRect l="-2000" r="-2000"/>
          </a:stretch>
        </a:blipFill>
      </dgm:spPr>
      <dgm:t>
        <a:bodyPr/>
        <a:lstStyle/>
        <a:p>
          <a:endParaRPr lang="en-US"/>
        </a:p>
      </dgm:t>
    </dgm:pt>
  </dgm:ptLst>
  <dgm:cxnLst>
    <dgm:cxn modelId="{ED1C8BB6-6452-4D8C-A9D2-5FDF1A742946}" type="presOf" srcId="{EB02E34F-4A8F-4C60-B46D-0B08C9253CE4}" destId="{1476B482-36B3-4031-8FFE-4EC8CCAEB7B8}" srcOrd="0" destOrd="2" presId="urn:microsoft.com/office/officeart/2005/8/layout/pList2#1"/>
    <dgm:cxn modelId="{4F677F2E-9E3F-4CE4-9281-8AAF67D4970F}" type="presOf" srcId="{FD058380-EC49-4C49-A2B6-F9023B45FEC3}" destId="{F201BBC6-193C-48B8-BC2F-2FAD22098432}" srcOrd="0" destOrd="0" presId="urn:microsoft.com/office/officeart/2005/8/layout/pList2#1"/>
    <dgm:cxn modelId="{D39B0426-F377-4407-811C-9CB573E1F8C0}" srcId="{EB43B325-A9C6-40B3-87EB-A826647612D9}" destId="{CE13AA36-14CE-4996-AFE4-D5661FFF74DC}" srcOrd="0" destOrd="0" parTransId="{275E96B7-F869-4A93-A49B-6614265E9BE0}" sibTransId="{23DB3D04-F169-4DC3-A284-0148DEE75C6D}"/>
    <dgm:cxn modelId="{3867D535-7204-48D6-A016-C131F1575C3C}" srcId="{EB43B325-A9C6-40B3-87EB-A826647612D9}" destId="{558686EC-B2A5-42FA-96A8-AE5D5D0757DD}" srcOrd="1" destOrd="0" parTransId="{33D0EFDB-C5A7-49AD-85C4-034A6B79B989}" sibTransId="{BBC3611A-DBD8-4B48-8B0C-001C640C447A}"/>
    <dgm:cxn modelId="{DA104FA2-5524-4AFC-BB2F-8711D015BC8A}" srcId="{EB43B325-A9C6-40B3-87EB-A826647612D9}" destId="{63DDA8FA-63BD-492D-8115-1A8E0D89184C}" srcOrd="2" destOrd="0" parTransId="{F88648CE-6B79-4E92-999E-3A730F7E64E1}" sibTransId="{FD058380-EC49-4C49-A2B6-F9023B45FEC3}"/>
    <dgm:cxn modelId="{AE50EC50-C7FF-410B-A9AD-E839EFA28167}" type="presOf" srcId="{23DB3D04-F169-4DC3-A284-0148DEE75C6D}" destId="{657FE299-058D-47F1-8530-5A8A42A8037C}" srcOrd="0" destOrd="0" presId="urn:microsoft.com/office/officeart/2005/8/layout/pList2#1"/>
    <dgm:cxn modelId="{24D8867C-EABE-4F57-9D95-52D52C0D8C75}" type="presOf" srcId="{558686EC-B2A5-42FA-96A8-AE5D5D0757DD}" destId="{BF4A4C01-4C7D-4C1F-910A-116700426C7B}" srcOrd="0" destOrd="0" presId="urn:microsoft.com/office/officeart/2005/8/layout/pList2#1"/>
    <dgm:cxn modelId="{A4B6AC99-2037-4003-9B33-FBFE5B6BAFE3}" srcId="{EB43B325-A9C6-40B3-87EB-A826647612D9}" destId="{714E8B0E-F3A4-4974-90A5-FE401C086221}" srcOrd="3" destOrd="0" parTransId="{88110918-10C2-4BE1-A2CB-506AF65CE09D}" sibTransId="{B535A68E-49C5-4D60-994E-6B91E3D2B9FD}"/>
    <dgm:cxn modelId="{F5D851B6-B7DB-4CEB-813B-EA19756AC143}" type="presOf" srcId="{63DDA8FA-63BD-492D-8115-1A8E0D89184C}" destId="{2A676C26-1F16-49DF-B32A-CEE32E2BF012}" srcOrd="0" destOrd="0" presId="urn:microsoft.com/office/officeart/2005/8/layout/pList2#1"/>
    <dgm:cxn modelId="{9995514A-5C5A-444D-8258-EBF1CC3345CB}" type="presOf" srcId="{CE13AA36-14CE-4996-AFE4-D5661FFF74DC}" destId="{1476B482-36B3-4031-8FFE-4EC8CCAEB7B8}" srcOrd="0" destOrd="0" presId="urn:microsoft.com/office/officeart/2005/8/layout/pList2#1"/>
    <dgm:cxn modelId="{99EC945E-7265-498B-902C-CC623D27D646}" type="presOf" srcId="{714E8B0E-F3A4-4974-90A5-FE401C086221}" destId="{77837FB8-9E19-4424-A9E5-57F9D486F9FA}" srcOrd="0" destOrd="0" presId="urn:microsoft.com/office/officeart/2005/8/layout/pList2#1"/>
    <dgm:cxn modelId="{D9F52EAF-D74A-452E-832A-F4D67D34BD49}" type="presOf" srcId="{EB43B325-A9C6-40B3-87EB-A826647612D9}" destId="{FA86B4C2-F486-4903-A3AF-BEF9A5D46024}" srcOrd="0" destOrd="0" presId="urn:microsoft.com/office/officeart/2005/8/layout/pList2#1"/>
    <dgm:cxn modelId="{3410EADE-5D99-48E5-987F-CE6D5D3406E2}" type="presOf" srcId="{BBC3611A-DBD8-4B48-8B0C-001C640C447A}" destId="{F6CD1951-2CDC-4E0F-B0D3-A8A545D0EAD0}" srcOrd="0" destOrd="0" presId="urn:microsoft.com/office/officeart/2005/8/layout/pList2#1"/>
    <dgm:cxn modelId="{96453437-C74B-4AA9-9A8F-ABC81F047243}" srcId="{CE13AA36-14CE-4996-AFE4-D5661FFF74DC}" destId="{EB02E34F-4A8F-4C60-B46D-0B08C9253CE4}" srcOrd="1" destOrd="0" parTransId="{E2E955F6-4BA1-4CB3-93FF-4CB8A352AEA2}" sibTransId="{9643D71C-FE55-4F2A-BE76-DC1143D12E0B}"/>
    <dgm:cxn modelId="{308657FB-1AC4-41FF-AB20-7098AE780B41}" type="presOf" srcId="{2DF3787A-A59E-445D-A44C-163C02D92119}" destId="{1476B482-36B3-4031-8FFE-4EC8CCAEB7B8}" srcOrd="0" destOrd="1" presId="urn:microsoft.com/office/officeart/2005/8/layout/pList2#1"/>
    <dgm:cxn modelId="{9A775F3B-790A-448F-9394-51508A233EF8}" srcId="{CE13AA36-14CE-4996-AFE4-D5661FFF74DC}" destId="{2DF3787A-A59E-445D-A44C-163C02D92119}" srcOrd="0" destOrd="0" parTransId="{4750F7E7-481E-4121-A739-5B5B1EDA0174}" sibTransId="{22BCC323-8EB0-41F5-8A8C-B49DDC4607FA}"/>
    <dgm:cxn modelId="{46DDAB62-5ACA-411F-9727-665EF32EACF1}" type="presParOf" srcId="{FA86B4C2-F486-4903-A3AF-BEF9A5D46024}" destId="{1B851ECA-1C9D-4E58-BB28-99C373DA201A}" srcOrd="0" destOrd="0" presId="urn:microsoft.com/office/officeart/2005/8/layout/pList2#1"/>
    <dgm:cxn modelId="{61B192F2-BA5E-4016-A2A4-483D6EBA2F79}" type="presParOf" srcId="{FA86B4C2-F486-4903-A3AF-BEF9A5D46024}" destId="{046F1418-FD76-4620-8F26-8E75045BF227}" srcOrd="1" destOrd="0" presId="urn:microsoft.com/office/officeart/2005/8/layout/pList2#1"/>
    <dgm:cxn modelId="{05AC6DFA-5CF8-4701-8D43-C1A55C3F9FB1}" type="presParOf" srcId="{046F1418-FD76-4620-8F26-8E75045BF227}" destId="{81286AAA-5188-4CAD-B3C7-C4D3210F1A90}" srcOrd="0" destOrd="0" presId="urn:microsoft.com/office/officeart/2005/8/layout/pList2#1"/>
    <dgm:cxn modelId="{3A70FC32-981E-48AB-899A-6E2E29A40837}" type="presParOf" srcId="{81286AAA-5188-4CAD-B3C7-C4D3210F1A90}" destId="{1476B482-36B3-4031-8FFE-4EC8CCAEB7B8}" srcOrd="0" destOrd="0" presId="urn:microsoft.com/office/officeart/2005/8/layout/pList2#1"/>
    <dgm:cxn modelId="{7141961C-13B1-4102-BB2A-E97988070E24}" type="presParOf" srcId="{81286AAA-5188-4CAD-B3C7-C4D3210F1A90}" destId="{CE329B16-8008-4943-9C60-4BB1E8D03C3C}" srcOrd="1" destOrd="0" presId="urn:microsoft.com/office/officeart/2005/8/layout/pList2#1"/>
    <dgm:cxn modelId="{E1B0D619-283D-43BD-B761-5905DA2F2FD8}" type="presParOf" srcId="{81286AAA-5188-4CAD-B3C7-C4D3210F1A90}" destId="{B4824691-E4B8-4D6E-9A20-9E4BDA95FDDE}" srcOrd="2" destOrd="0" presId="urn:microsoft.com/office/officeart/2005/8/layout/pList2#1"/>
    <dgm:cxn modelId="{C4B44C22-FCB2-45AE-AC1B-C1AAFFF05DA5}" type="presParOf" srcId="{046F1418-FD76-4620-8F26-8E75045BF227}" destId="{657FE299-058D-47F1-8530-5A8A42A8037C}" srcOrd="1" destOrd="0" presId="urn:microsoft.com/office/officeart/2005/8/layout/pList2#1"/>
    <dgm:cxn modelId="{206E53C1-F911-4437-896B-89E8FC851721}" type="presParOf" srcId="{046F1418-FD76-4620-8F26-8E75045BF227}" destId="{32864535-83E9-4679-9D35-1B947698A124}" srcOrd="2" destOrd="0" presId="urn:microsoft.com/office/officeart/2005/8/layout/pList2#1"/>
    <dgm:cxn modelId="{D81D0D3A-0970-4046-A36B-561B6EC928C6}" type="presParOf" srcId="{32864535-83E9-4679-9D35-1B947698A124}" destId="{BF4A4C01-4C7D-4C1F-910A-116700426C7B}" srcOrd="0" destOrd="0" presId="urn:microsoft.com/office/officeart/2005/8/layout/pList2#1"/>
    <dgm:cxn modelId="{55194359-FD14-4085-A703-9155FDC59136}" type="presParOf" srcId="{32864535-83E9-4679-9D35-1B947698A124}" destId="{95D380CB-5076-4546-ADB7-A3517548E042}" srcOrd="1" destOrd="0" presId="urn:microsoft.com/office/officeart/2005/8/layout/pList2#1"/>
    <dgm:cxn modelId="{33CEC132-535C-4B2F-B2AB-2CF31B0987AC}" type="presParOf" srcId="{32864535-83E9-4679-9D35-1B947698A124}" destId="{B5ECF966-2F77-48D4-8859-DDD1D567C3D5}" srcOrd="2" destOrd="0" presId="urn:microsoft.com/office/officeart/2005/8/layout/pList2#1"/>
    <dgm:cxn modelId="{49498FA3-3C11-4CF8-8D88-034B40D53989}" type="presParOf" srcId="{046F1418-FD76-4620-8F26-8E75045BF227}" destId="{F6CD1951-2CDC-4E0F-B0D3-A8A545D0EAD0}" srcOrd="3" destOrd="0" presId="urn:microsoft.com/office/officeart/2005/8/layout/pList2#1"/>
    <dgm:cxn modelId="{CE124CBE-5C66-4945-B81A-487208FDD0FB}" type="presParOf" srcId="{046F1418-FD76-4620-8F26-8E75045BF227}" destId="{32C6CF7C-DDA2-4C77-8381-46C3C37AF5D1}" srcOrd="4" destOrd="0" presId="urn:microsoft.com/office/officeart/2005/8/layout/pList2#1"/>
    <dgm:cxn modelId="{F9A05E44-2E57-4791-A22A-A79E1A6963E7}" type="presParOf" srcId="{32C6CF7C-DDA2-4C77-8381-46C3C37AF5D1}" destId="{2A676C26-1F16-49DF-B32A-CEE32E2BF012}" srcOrd="0" destOrd="0" presId="urn:microsoft.com/office/officeart/2005/8/layout/pList2#1"/>
    <dgm:cxn modelId="{D72B348A-CD12-475F-8EE4-5AE84AC88550}" type="presParOf" srcId="{32C6CF7C-DDA2-4C77-8381-46C3C37AF5D1}" destId="{9279381E-6D20-4A42-8572-BD4E4D78D970}" srcOrd="1" destOrd="0" presId="urn:microsoft.com/office/officeart/2005/8/layout/pList2#1"/>
    <dgm:cxn modelId="{33319CF8-20E0-4B4C-9792-F3213295374E}" type="presParOf" srcId="{32C6CF7C-DDA2-4C77-8381-46C3C37AF5D1}" destId="{1B8DC6E8-2C2D-43FE-AE19-C13B7A96FE4C}" srcOrd="2" destOrd="0" presId="urn:microsoft.com/office/officeart/2005/8/layout/pList2#1"/>
    <dgm:cxn modelId="{74966927-7303-4FCE-AA92-3010BB0C042B}" type="presParOf" srcId="{046F1418-FD76-4620-8F26-8E75045BF227}" destId="{F201BBC6-193C-48B8-BC2F-2FAD22098432}" srcOrd="5" destOrd="0" presId="urn:microsoft.com/office/officeart/2005/8/layout/pList2#1"/>
    <dgm:cxn modelId="{AE5EA1BB-081E-4940-A52A-3F560EC1A39E}" type="presParOf" srcId="{046F1418-FD76-4620-8F26-8E75045BF227}" destId="{A1DBF569-4A87-413F-B5A7-F8EEE5FA4487}" srcOrd="6" destOrd="0" presId="urn:microsoft.com/office/officeart/2005/8/layout/pList2#1"/>
    <dgm:cxn modelId="{3F1A0FDA-FAE1-437F-B4F7-6337FC48D3C6}" type="presParOf" srcId="{A1DBF569-4A87-413F-B5A7-F8EEE5FA4487}" destId="{77837FB8-9E19-4424-A9E5-57F9D486F9FA}" srcOrd="0" destOrd="0" presId="urn:microsoft.com/office/officeart/2005/8/layout/pList2#1"/>
    <dgm:cxn modelId="{68345371-D5E6-4319-B747-12BB71D0D2BB}" type="presParOf" srcId="{A1DBF569-4A87-413F-B5A7-F8EEE5FA4487}" destId="{00DB7641-D2DB-4652-9DA3-94852CBFD320}" srcOrd="1" destOrd="0" presId="urn:microsoft.com/office/officeart/2005/8/layout/pList2#1"/>
    <dgm:cxn modelId="{60BB8011-BBE2-4FC1-95E4-8E6B0B832D32}" type="presParOf" srcId="{A1DBF569-4A87-413F-B5A7-F8EEE5FA4487}" destId="{C0888264-4B80-4CDC-B8C3-AED596A3DA0B}" srcOrd="2" destOrd="0" presId="urn:microsoft.com/office/officeart/2005/8/layout/pList2#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B851ECA-1C9D-4E58-BB28-99C373DA201A}">
      <dsp:nvSpPr>
        <dsp:cNvPr id="0" name=""/>
        <dsp:cNvSpPr/>
      </dsp:nvSpPr>
      <dsp:spPr>
        <a:xfrm>
          <a:off x="0" y="0"/>
          <a:ext cx="7940104" cy="1610301"/>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4824691-E4B8-4D6E-9A20-9E4BDA95FDDE}">
      <dsp:nvSpPr>
        <dsp:cNvPr id="0" name=""/>
        <dsp:cNvSpPr/>
      </dsp:nvSpPr>
      <dsp:spPr>
        <a:xfrm>
          <a:off x="240389" y="214706"/>
          <a:ext cx="1734726" cy="1180887"/>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xmlns="" val="0"/>
              </a:ext>
            </a:extLst>
          </a:blip>
          <a:srcRect/>
          <a:stretch>
            <a:fillRect l="-50000" r="-50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476B482-36B3-4031-8FFE-4EC8CCAEB7B8}">
      <dsp:nvSpPr>
        <dsp:cNvPr id="0" name=""/>
        <dsp:cNvSpPr/>
      </dsp:nvSpPr>
      <dsp:spPr>
        <a:xfrm rot="10800000">
          <a:off x="240389" y="1610301"/>
          <a:ext cx="1734726" cy="1968146"/>
        </a:xfrm>
        <a:prstGeom prst="round2SameRect">
          <a:avLst>
            <a:gd name="adj1" fmla="val 105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t" anchorCtr="0">
          <a:noAutofit/>
        </a:bodyPr>
        <a:lstStyle/>
        <a:p>
          <a:pPr lvl="0" algn="l" defTabSz="577850">
            <a:lnSpc>
              <a:spcPct val="90000"/>
            </a:lnSpc>
            <a:spcBef>
              <a:spcPct val="0"/>
            </a:spcBef>
            <a:spcAft>
              <a:spcPct val="35000"/>
            </a:spcAft>
          </a:pPr>
          <a:r>
            <a:rPr lang="en-US" sz="1300" b="1" kern="1200" dirty="0" smtClean="0"/>
            <a:t>CIVIL LITIGATION</a:t>
          </a:r>
          <a:endParaRPr lang="en-US" sz="1300" b="1" kern="1200" dirty="0"/>
        </a:p>
        <a:p>
          <a:pPr marL="57150" lvl="1" indent="-57150" algn="l" defTabSz="444500">
            <a:lnSpc>
              <a:spcPct val="90000"/>
            </a:lnSpc>
            <a:spcBef>
              <a:spcPct val="0"/>
            </a:spcBef>
            <a:spcAft>
              <a:spcPct val="15000"/>
            </a:spcAft>
            <a:buChar char="••"/>
          </a:pPr>
          <a:r>
            <a:rPr lang="en-ZA" sz="1000" kern="1200" dirty="0" smtClean="0">
              <a:solidFill>
                <a:schemeClr val="tx1"/>
              </a:solidFill>
            </a:rPr>
            <a:t>Institute civil proceedings where there are potential recoveries of assets.</a:t>
          </a:r>
          <a:endParaRPr lang="en-US" sz="1000" kern="1200" dirty="0"/>
        </a:p>
        <a:p>
          <a:pPr marL="57150" lvl="1" indent="-57150" algn="l" defTabSz="444500">
            <a:lnSpc>
              <a:spcPct val="90000"/>
            </a:lnSpc>
            <a:spcBef>
              <a:spcPct val="0"/>
            </a:spcBef>
            <a:spcAft>
              <a:spcPct val="15000"/>
            </a:spcAft>
            <a:buChar char="••"/>
          </a:pPr>
          <a:r>
            <a:rPr lang="en-ZA" sz="1000" kern="1200" dirty="0" smtClean="0">
              <a:solidFill>
                <a:schemeClr val="tx1"/>
              </a:solidFill>
            </a:rPr>
            <a:t>Apply for preservation orders at an early stage of investigation where there is prima facie evidence.</a:t>
          </a:r>
          <a:endParaRPr lang="en-ZA" sz="1000" kern="1200" dirty="0">
            <a:solidFill>
              <a:schemeClr val="tx1"/>
            </a:solidFill>
          </a:endParaRPr>
        </a:p>
      </dsp:txBody>
      <dsp:txXfrm rot="10800000">
        <a:off x="240389" y="1610301"/>
        <a:ext cx="1734726" cy="1968146"/>
      </dsp:txXfrm>
    </dsp:sp>
    <dsp:sp modelId="{B5ECF966-2F77-48D4-8859-DDD1D567C3D5}">
      <dsp:nvSpPr>
        <dsp:cNvPr id="0" name=""/>
        <dsp:cNvSpPr/>
      </dsp:nvSpPr>
      <dsp:spPr>
        <a:xfrm>
          <a:off x="2148589" y="214706"/>
          <a:ext cx="1734726" cy="1180887"/>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xmlns="" val="0"/>
              </a:ext>
            </a:extLst>
          </a:blip>
          <a:srcRect/>
          <a:stretch>
            <a:fillRect t="-19000" b="-19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F4A4C01-4C7D-4C1F-910A-116700426C7B}">
      <dsp:nvSpPr>
        <dsp:cNvPr id="0" name=""/>
        <dsp:cNvSpPr/>
      </dsp:nvSpPr>
      <dsp:spPr>
        <a:xfrm rot="10800000">
          <a:off x="2148589" y="1610301"/>
          <a:ext cx="1734726" cy="1968146"/>
        </a:xfrm>
        <a:prstGeom prst="round2SameRect">
          <a:avLst>
            <a:gd name="adj1" fmla="val 105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t" anchorCtr="0">
          <a:noAutofit/>
        </a:bodyPr>
        <a:lstStyle/>
        <a:p>
          <a:pPr lvl="0" algn="ctr" defTabSz="577850">
            <a:lnSpc>
              <a:spcPct val="90000"/>
            </a:lnSpc>
            <a:spcBef>
              <a:spcPct val="0"/>
            </a:spcBef>
            <a:spcAft>
              <a:spcPct val="35000"/>
            </a:spcAft>
          </a:pPr>
          <a:r>
            <a:rPr lang="en-US" sz="1300" b="1" kern="1200" dirty="0" smtClean="0"/>
            <a:t>DISCIPLINARY ACTION REFERRALS TO STATE INSTITUTIONS</a:t>
          </a:r>
          <a:endParaRPr lang="en-US" sz="1300" b="1" kern="1200" dirty="0"/>
        </a:p>
      </dsp:txBody>
      <dsp:txXfrm rot="10800000">
        <a:off x="2148589" y="1610301"/>
        <a:ext cx="1734726" cy="1968146"/>
      </dsp:txXfrm>
    </dsp:sp>
    <dsp:sp modelId="{1B8DC6E8-2C2D-43FE-AE19-C13B7A96FE4C}">
      <dsp:nvSpPr>
        <dsp:cNvPr id="0" name=""/>
        <dsp:cNvSpPr/>
      </dsp:nvSpPr>
      <dsp:spPr>
        <a:xfrm>
          <a:off x="4056788" y="214706"/>
          <a:ext cx="1734726" cy="1180887"/>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xmlns="" val="0"/>
              </a:ext>
            </a:extLst>
          </a:blip>
          <a:srcRect/>
          <a:stretch>
            <a:fillRect l="-12000" r="-12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A676C26-1F16-49DF-B32A-CEE32E2BF012}">
      <dsp:nvSpPr>
        <dsp:cNvPr id="0" name=""/>
        <dsp:cNvSpPr/>
      </dsp:nvSpPr>
      <dsp:spPr>
        <a:xfrm rot="10800000">
          <a:off x="4056788" y="1610301"/>
          <a:ext cx="1734726" cy="1968146"/>
        </a:xfrm>
        <a:prstGeom prst="round2SameRect">
          <a:avLst>
            <a:gd name="adj1" fmla="val 105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t" anchorCtr="0">
          <a:noAutofit/>
        </a:bodyPr>
        <a:lstStyle/>
        <a:p>
          <a:pPr lvl="0" algn="ctr" defTabSz="577850">
            <a:lnSpc>
              <a:spcPct val="90000"/>
            </a:lnSpc>
            <a:spcBef>
              <a:spcPct val="0"/>
            </a:spcBef>
            <a:spcAft>
              <a:spcPct val="35000"/>
            </a:spcAft>
          </a:pPr>
          <a:r>
            <a:rPr lang="en-US" sz="1300" b="1" kern="1200" dirty="0" smtClean="0"/>
            <a:t>PROSECUTION REFERRALS TO THE</a:t>
          </a:r>
        </a:p>
        <a:p>
          <a:pPr lvl="0" algn="ctr" defTabSz="577850">
            <a:lnSpc>
              <a:spcPct val="90000"/>
            </a:lnSpc>
            <a:spcBef>
              <a:spcPct val="0"/>
            </a:spcBef>
            <a:spcAft>
              <a:spcPct val="35000"/>
            </a:spcAft>
          </a:pPr>
          <a:r>
            <a:rPr lang="en-US" sz="1300" b="1" kern="1200" dirty="0" smtClean="0"/>
            <a:t>NPA </a:t>
          </a:r>
        </a:p>
        <a:p>
          <a:pPr lvl="0" algn="ctr" defTabSz="577850">
            <a:lnSpc>
              <a:spcPct val="90000"/>
            </a:lnSpc>
            <a:spcBef>
              <a:spcPct val="0"/>
            </a:spcBef>
            <a:spcAft>
              <a:spcPct val="35000"/>
            </a:spcAft>
          </a:pPr>
          <a:r>
            <a:rPr lang="en-US" sz="1300" b="1" kern="1200" dirty="0" smtClean="0"/>
            <a:t> </a:t>
          </a:r>
          <a:endParaRPr lang="en-US" sz="1300" b="1" kern="1200" dirty="0" smtClean="0">
            <a:solidFill>
              <a:schemeClr val="tx1"/>
            </a:solidFill>
          </a:endParaRPr>
        </a:p>
        <a:p>
          <a:pPr lvl="0" algn="ctr" defTabSz="577850">
            <a:lnSpc>
              <a:spcPct val="90000"/>
            </a:lnSpc>
            <a:spcBef>
              <a:spcPct val="0"/>
            </a:spcBef>
            <a:spcAft>
              <a:spcPct val="35000"/>
            </a:spcAft>
          </a:pPr>
          <a:endParaRPr lang="en-US" sz="1300" b="1" kern="1200" dirty="0">
            <a:solidFill>
              <a:schemeClr val="tx1"/>
            </a:solidFill>
          </a:endParaRPr>
        </a:p>
      </dsp:txBody>
      <dsp:txXfrm rot="10800000">
        <a:off x="4056788" y="1610301"/>
        <a:ext cx="1734726" cy="1968146"/>
      </dsp:txXfrm>
    </dsp:sp>
    <dsp:sp modelId="{C0888264-4B80-4CDC-B8C3-AED596A3DA0B}">
      <dsp:nvSpPr>
        <dsp:cNvPr id="0" name=""/>
        <dsp:cNvSpPr/>
      </dsp:nvSpPr>
      <dsp:spPr>
        <a:xfrm>
          <a:off x="5964987" y="214706"/>
          <a:ext cx="1734726" cy="1180887"/>
        </a:xfrm>
        <a:prstGeom prst="roundRect">
          <a:avLst>
            <a:gd name="adj" fmla="val 10000"/>
          </a:avLst>
        </a:prstGeom>
        <a:blipFill>
          <a:blip xmlns:r="http://schemas.openxmlformats.org/officeDocument/2006/relationships" r:embed="rId4" cstate="print">
            <a:extLst>
              <a:ext uri="{28A0092B-C50C-407E-A947-70E740481C1C}">
                <a14:useLocalDpi xmlns:a14="http://schemas.microsoft.com/office/drawing/2010/main" xmlns="" val="0"/>
              </a:ext>
            </a:extLst>
          </a:blip>
          <a:srcRect/>
          <a:stretch>
            <a:fillRect l="-2000" r="-2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7837FB8-9E19-4424-A9E5-57F9D486F9FA}">
      <dsp:nvSpPr>
        <dsp:cNvPr id="0" name=""/>
        <dsp:cNvSpPr/>
      </dsp:nvSpPr>
      <dsp:spPr>
        <a:xfrm rot="10800000">
          <a:off x="5964987" y="1610301"/>
          <a:ext cx="1734726" cy="1968146"/>
        </a:xfrm>
        <a:prstGeom prst="round2SameRect">
          <a:avLst>
            <a:gd name="adj1" fmla="val 105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t" anchorCtr="0">
          <a:noAutofit/>
        </a:bodyPr>
        <a:lstStyle/>
        <a:p>
          <a:pPr lvl="0" algn="ctr" defTabSz="577850">
            <a:lnSpc>
              <a:spcPct val="90000"/>
            </a:lnSpc>
            <a:spcBef>
              <a:spcPct val="0"/>
            </a:spcBef>
            <a:spcAft>
              <a:spcPct val="35000"/>
            </a:spcAft>
          </a:pPr>
          <a:r>
            <a:rPr lang="en-US" sz="1300" b="1" kern="1200" dirty="0" smtClean="0"/>
            <a:t>REFERRAL TO OTHER REGULATORY AUTHORITIES SUCH AS:</a:t>
          </a:r>
        </a:p>
        <a:p>
          <a:pPr lvl="0" algn="ctr" defTabSz="577850">
            <a:lnSpc>
              <a:spcPct val="90000"/>
            </a:lnSpc>
            <a:spcBef>
              <a:spcPct val="0"/>
            </a:spcBef>
            <a:spcAft>
              <a:spcPct val="35000"/>
            </a:spcAft>
          </a:pPr>
          <a:r>
            <a:rPr lang="en-US" sz="1300" b="1" kern="1200" dirty="0" smtClean="0"/>
            <a:t>SARS</a:t>
          </a:r>
        </a:p>
        <a:p>
          <a:pPr lvl="0" algn="ctr" defTabSz="577850">
            <a:lnSpc>
              <a:spcPct val="90000"/>
            </a:lnSpc>
            <a:spcBef>
              <a:spcPct val="0"/>
            </a:spcBef>
            <a:spcAft>
              <a:spcPct val="35000"/>
            </a:spcAft>
          </a:pPr>
          <a:r>
            <a:rPr lang="en-US" sz="1300" b="1" kern="1200" dirty="0" smtClean="0"/>
            <a:t>FIC</a:t>
          </a:r>
        </a:p>
        <a:p>
          <a:pPr lvl="0" algn="ctr" defTabSz="577850">
            <a:lnSpc>
              <a:spcPct val="90000"/>
            </a:lnSpc>
            <a:spcBef>
              <a:spcPct val="0"/>
            </a:spcBef>
            <a:spcAft>
              <a:spcPct val="35000"/>
            </a:spcAft>
          </a:pPr>
          <a:endParaRPr lang="en-US" sz="1300" b="1" kern="1200" dirty="0"/>
        </a:p>
      </dsp:txBody>
      <dsp:txXfrm rot="10800000">
        <a:off x="5964987" y="1610301"/>
        <a:ext cx="1734726" cy="1968146"/>
      </dsp:txXfrm>
    </dsp:sp>
  </dsp:spTree>
</dsp:drawing>
</file>

<file path=ppt/diagrams/layout1.xml><?xml version="1.0" encoding="utf-8"?>
<dgm:layoutDef xmlns:dgm="http://schemas.openxmlformats.org/drawingml/2006/diagram" xmlns:a="http://schemas.openxmlformats.org/drawingml/2006/main" uniqueId="urn:microsoft.com/office/officeart/2005/8/layout/pList2#1">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6" y="1"/>
            <a:ext cx="4236346" cy="333452"/>
          </a:xfrm>
          <a:prstGeom prst="rect">
            <a:avLst/>
          </a:prstGeom>
        </p:spPr>
        <p:txBody>
          <a:bodyPr vert="horz" lIns="89768" tIns="44884" rIns="89768" bIns="44884" rtlCol="0"/>
          <a:lstStyle>
            <a:lvl1pPr algn="l">
              <a:defRPr sz="1200"/>
            </a:lvl1pPr>
          </a:lstStyle>
          <a:p>
            <a:endParaRPr lang="en-US"/>
          </a:p>
        </p:txBody>
      </p:sp>
      <p:sp>
        <p:nvSpPr>
          <p:cNvPr id="3" name="Date Placeholder 2"/>
          <p:cNvSpPr>
            <a:spLocks noGrp="1"/>
          </p:cNvSpPr>
          <p:nvPr>
            <p:ph type="dt" sz="quarter" idx="1"/>
          </p:nvPr>
        </p:nvSpPr>
        <p:spPr>
          <a:xfrm>
            <a:off x="5537148" y="1"/>
            <a:ext cx="4236346" cy="333452"/>
          </a:xfrm>
          <a:prstGeom prst="rect">
            <a:avLst/>
          </a:prstGeom>
        </p:spPr>
        <p:txBody>
          <a:bodyPr vert="horz" lIns="89768" tIns="44884" rIns="89768" bIns="44884" rtlCol="0"/>
          <a:lstStyle>
            <a:lvl1pPr algn="r">
              <a:defRPr sz="1200"/>
            </a:lvl1pPr>
          </a:lstStyle>
          <a:p>
            <a:fld id="{B6E10B7B-07B6-4553-8148-7B53BBBE022A}" type="datetimeFigureOut">
              <a:rPr lang="en-US" smtClean="0"/>
              <a:pPr/>
              <a:t>2/27/2020</a:t>
            </a:fld>
            <a:endParaRPr lang="en-US"/>
          </a:p>
        </p:txBody>
      </p:sp>
      <p:sp>
        <p:nvSpPr>
          <p:cNvPr id="4" name="Footer Placeholder 3"/>
          <p:cNvSpPr>
            <a:spLocks noGrp="1"/>
          </p:cNvSpPr>
          <p:nvPr>
            <p:ph type="ftr" sz="quarter" idx="2"/>
          </p:nvPr>
        </p:nvSpPr>
        <p:spPr>
          <a:xfrm>
            <a:off x="6" y="6311826"/>
            <a:ext cx="4236346" cy="333451"/>
          </a:xfrm>
          <a:prstGeom prst="rect">
            <a:avLst/>
          </a:prstGeom>
        </p:spPr>
        <p:txBody>
          <a:bodyPr vert="horz" lIns="89768" tIns="44884" rIns="89768" bIns="44884" rtlCol="0" anchor="b"/>
          <a:lstStyle>
            <a:lvl1pPr algn="l">
              <a:defRPr sz="1200"/>
            </a:lvl1pPr>
          </a:lstStyle>
          <a:p>
            <a:endParaRPr lang="en-US"/>
          </a:p>
        </p:txBody>
      </p:sp>
      <p:sp>
        <p:nvSpPr>
          <p:cNvPr id="5" name="Slide Number Placeholder 4"/>
          <p:cNvSpPr>
            <a:spLocks noGrp="1"/>
          </p:cNvSpPr>
          <p:nvPr>
            <p:ph type="sldNum" sz="quarter" idx="3"/>
          </p:nvPr>
        </p:nvSpPr>
        <p:spPr>
          <a:xfrm>
            <a:off x="5537148" y="6311826"/>
            <a:ext cx="4236346" cy="333451"/>
          </a:xfrm>
          <a:prstGeom prst="rect">
            <a:avLst/>
          </a:prstGeom>
        </p:spPr>
        <p:txBody>
          <a:bodyPr vert="horz" lIns="89768" tIns="44884" rIns="89768" bIns="44884" rtlCol="0" anchor="b"/>
          <a:lstStyle>
            <a:lvl1pPr algn="r">
              <a:defRPr sz="1200"/>
            </a:lvl1pPr>
          </a:lstStyle>
          <a:p>
            <a:fld id="{9BD8F6BE-AFC9-4854-8B3E-64E8DF786A38}" type="slidenum">
              <a:rPr lang="en-US" smtClean="0"/>
              <a:pPr/>
              <a:t>‹#›</a:t>
            </a:fld>
            <a:endParaRPr lang="en-US"/>
          </a:p>
        </p:txBody>
      </p:sp>
    </p:spTree>
    <p:extLst>
      <p:ext uri="{BB962C8B-B14F-4D97-AF65-F5344CB8AC3E}">
        <p14:creationId xmlns:p14="http://schemas.microsoft.com/office/powerpoint/2010/main" xmlns="" val="3262159000"/>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6" y="1"/>
            <a:ext cx="4236346" cy="333452"/>
          </a:xfrm>
          <a:prstGeom prst="rect">
            <a:avLst/>
          </a:prstGeom>
        </p:spPr>
        <p:txBody>
          <a:bodyPr vert="horz" lIns="89768" tIns="44884" rIns="89768" bIns="44884" rtlCol="0"/>
          <a:lstStyle>
            <a:lvl1pPr algn="l">
              <a:defRPr sz="1200"/>
            </a:lvl1pPr>
          </a:lstStyle>
          <a:p>
            <a:endParaRPr lang="en-US"/>
          </a:p>
        </p:txBody>
      </p:sp>
      <p:sp>
        <p:nvSpPr>
          <p:cNvPr id="3" name="Date Placeholder 2"/>
          <p:cNvSpPr>
            <a:spLocks noGrp="1"/>
          </p:cNvSpPr>
          <p:nvPr>
            <p:ph type="dt" idx="1"/>
          </p:nvPr>
        </p:nvSpPr>
        <p:spPr>
          <a:xfrm>
            <a:off x="5537148" y="1"/>
            <a:ext cx="4236346" cy="333452"/>
          </a:xfrm>
          <a:prstGeom prst="rect">
            <a:avLst/>
          </a:prstGeom>
        </p:spPr>
        <p:txBody>
          <a:bodyPr vert="horz" lIns="89768" tIns="44884" rIns="89768" bIns="44884" rtlCol="0"/>
          <a:lstStyle>
            <a:lvl1pPr algn="r">
              <a:defRPr sz="1200"/>
            </a:lvl1pPr>
          </a:lstStyle>
          <a:p>
            <a:fld id="{DCF14E05-1099-40E2-8AA9-39C358F2EB51}" type="datetimeFigureOut">
              <a:rPr lang="en-US" smtClean="0"/>
              <a:pPr/>
              <a:t>2/27/2020</a:t>
            </a:fld>
            <a:endParaRPr lang="en-US"/>
          </a:p>
        </p:txBody>
      </p:sp>
      <p:sp>
        <p:nvSpPr>
          <p:cNvPr id="4" name="Slide Image Placeholder 3"/>
          <p:cNvSpPr>
            <a:spLocks noGrp="1" noRot="1" noChangeAspect="1"/>
          </p:cNvSpPr>
          <p:nvPr>
            <p:ph type="sldImg" idx="2"/>
          </p:nvPr>
        </p:nvSpPr>
        <p:spPr>
          <a:xfrm>
            <a:off x="3267075" y="830263"/>
            <a:ext cx="3241675" cy="2243137"/>
          </a:xfrm>
          <a:prstGeom prst="rect">
            <a:avLst/>
          </a:prstGeom>
          <a:noFill/>
          <a:ln w="12700">
            <a:solidFill>
              <a:prstClr val="black"/>
            </a:solidFill>
          </a:ln>
        </p:spPr>
        <p:txBody>
          <a:bodyPr vert="horz" lIns="89768" tIns="44884" rIns="89768" bIns="44884" rtlCol="0" anchor="ctr"/>
          <a:lstStyle/>
          <a:p>
            <a:endParaRPr lang="en-US"/>
          </a:p>
        </p:txBody>
      </p:sp>
      <p:sp>
        <p:nvSpPr>
          <p:cNvPr id="5" name="Notes Placeholder 4"/>
          <p:cNvSpPr>
            <a:spLocks noGrp="1"/>
          </p:cNvSpPr>
          <p:nvPr>
            <p:ph type="body" sz="quarter" idx="3"/>
          </p:nvPr>
        </p:nvSpPr>
        <p:spPr>
          <a:xfrm>
            <a:off x="978521" y="3198538"/>
            <a:ext cx="7818791" cy="2615808"/>
          </a:xfrm>
          <a:prstGeom prst="rect">
            <a:avLst/>
          </a:prstGeom>
        </p:spPr>
        <p:txBody>
          <a:bodyPr vert="horz" lIns="89768" tIns="44884" rIns="89768" bIns="44884"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6" y="6311826"/>
            <a:ext cx="4236346" cy="333451"/>
          </a:xfrm>
          <a:prstGeom prst="rect">
            <a:avLst/>
          </a:prstGeom>
        </p:spPr>
        <p:txBody>
          <a:bodyPr vert="horz" lIns="89768" tIns="44884" rIns="89768" bIns="44884" rtlCol="0" anchor="b"/>
          <a:lstStyle>
            <a:lvl1pPr algn="l">
              <a:defRPr sz="1200"/>
            </a:lvl1pPr>
          </a:lstStyle>
          <a:p>
            <a:endParaRPr lang="en-US"/>
          </a:p>
        </p:txBody>
      </p:sp>
      <p:sp>
        <p:nvSpPr>
          <p:cNvPr id="7" name="Slide Number Placeholder 6"/>
          <p:cNvSpPr>
            <a:spLocks noGrp="1"/>
          </p:cNvSpPr>
          <p:nvPr>
            <p:ph type="sldNum" sz="quarter" idx="5"/>
          </p:nvPr>
        </p:nvSpPr>
        <p:spPr>
          <a:xfrm>
            <a:off x="5537148" y="6311826"/>
            <a:ext cx="4236346" cy="333451"/>
          </a:xfrm>
          <a:prstGeom prst="rect">
            <a:avLst/>
          </a:prstGeom>
        </p:spPr>
        <p:txBody>
          <a:bodyPr vert="horz" lIns="89768" tIns="44884" rIns="89768" bIns="44884" rtlCol="0" anchor="b"/>
          <a:lstStyle>
            <a:lvl1pPr algn="r">
              <a:defRPr sz="1200"/>
            </a:lvl1pPr>
          </a:lstStyle>
          <a:p>
            <a:fld id="{17BC83A2-5BDE-4EA2-8612-F2CB21CE623B}" type="slidenum">
              <a:rPr lang="en-US" smtClean="0"/>
              <a:pPr/>
              <a:t>‹#›</a:t>
            </a:fld>
            <a:endParaRPr lang="en-US"/>
          </a:p>
        </p:txBody>
      </p:sp>
    </p:spTree>
    <p:extLst>
      <p:ext uri="{BB962C8B-B14F-4D97-AF65-F5344CB8AC3E}">
        <p14:creationId xmlns:p14="http://schemas.microsoft.com/office/powerpoint/2010/main" xmlns="" val="2474806122"/>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6"/>
            <a:ext cx="84201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07A66FD-5780-4A4A-BCF2-7C1D03D7AC82}" type="datetime1">
              <a:rPr lang="en-US" smtClean="0"/>
              <a:pPr/>
              <a:t>2/27/2020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E4637F-1127-AF4D-B96F-F7789FFD66FF}" type="slidenum">
              <a:rPr lang="en-US" smtClean="0"/>
              <a:pPr/>
              <a:t>‹#›</a:t>
            </a:fld>
            <a:endParaRPr lang="en-US"/>
          </a:p>
        </p:txBody>
      </p:sp>
    </p:spTree>
    <p:extLst>
      <p:ext uri="{BB962C8B-B14F-4D97-AF65-F5344CB8AC3E}">
        <p14:creationId xmlns:p14="http://schemas.microsoft.com/office/powerpoint/2010/main" xmlns="" val="10054491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7B526A-5EA9-4FB0-9101-CDDE89413BD7}" type="datetime1">
              <a:rPr lang="en-US" smtClean="0"/>
              <a:pPr/>
              <a:t>2/27/2020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E4637F-1127-AF4D-B96F-F7789FFD66FF}" type="slidenum">
              <a:rPr lang="en-US" smtClean="0"/>
              <a:pPr/>
              <a:t>‹#›</a:t>
            </a:fld>
            <a:endParaRPr lang="en-US"/>
          </a:p>
        </p:txBody>
      </p:sp>
    </p:spTree>
    <p:extLst>
      <p:ext uri="{BB962C8B-B14F-4D97-AF65-F5344CB8AC3E}">
        <p14:creationId xmlns:p14="http://schemas.microsoft.com/office/powerpoint/2010/main" xmlns="" val="41180375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39"/>
            <a:ext cx="222885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95300" y="274639"/>
            <a:ext cx="652145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275050-6E02-42EC-9AD8-88BB47515EC1}" type="datetime1">
              <a:rPr lang="en-US" smtClean="0"/>
              <a:pPr/>
              <a:t>2/27/2020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E4637F-1127-AF4D-B96F-F7789FFD66FF}" type="slidenum">
              <a:rPr lang="en-US" smtClean="0"/>
              <a:pPr/>
              <a:t>‹#›</a:t>
            </a:fld>
            <a:endParaRPr lang="en-US"/>
          </a:p>
        </p:txBody>
      </p:sp>
    </p:spTree>
    <p:extLst>
      <p:ext uri="{BB962C8B-B14F-4D97-AF65-F5344CB8AC3E}">
        <p14:creationId xmlns:p14="http://schemas.microsoft.com/office/powerpoint/2010/main" xmlns="" val="3450364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6"/>
            <a:ext cx="84201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AC6E4BD-75C8-4855-A49D-9A34F2C2741D}" type="datetime1">
              <a:rPr lang="en-US" smtClean="0"/>
              <a:pPr/>
              <a:t>2/27/2020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E4637F-1127-AF4D-B96F-F7789FFD66FF}" type="slidenum">
              <a:rPr lang="en-US" smtClean="0"/>
              <a:pPr/>
              <a:t>‹#›</a:t>
            </a:fld>
            <a:endParaRPr lang="en-US"/>
          </a:p>
        </p:txBody>
      </p:sp>
    </p:spTree>
    <p:extLst>
      <p:ext uri="{BB962C8B-B14F-4D97-AF65-F5344CB8AC3E}">
        <p14:creationId xmlns:p14="http://schemas.microsoft.com/office/powerpoint/2010/main" xmlns="" val="21878540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30EA09-83C9-4E4C-A738-49563264E2F5}" type="datetime1">
              <a:rPr lang="en-US" smtClean="0"/>
              <a:pPr/>
              <a:t>2/27/2020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E4637F-1127-AF4D-B96F-F7789FFD66FF}" type="slidenum">
              <a:rPr lang="en-US" smtClean="0"/>
              <a:pPr/>
              <a:t>‹#›</a:t>
            </a:fld>
            <a:endParaRPr lang="en-US"/>
          </a:p>
        </p:txBody>
      </p:sp>
    </p:spTree>
    <p:extLst>
      <p:ext uri="{BB962C8B-B14F-4D97-AF65-F5344CB8AC3E}">
        <p14:creationId xmlns:p14="http://schemas.microsoft.com/office/powerpoint/2010/main" xmlns="" val="20728732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1"/>
            <a:ext cx="84201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0E0A64D-D9D5-4A56-BA28-C03F833707E1}" type="datetime1">
              <a:rPr lang="en-US" smtClean="0"/>
              <a:pPr/>
              <a:t>2/27/2020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E4637F-1127-AF4D-B96F-F7789FFD66FF}" type="slidenum">
              <a:rPr lang="en-US" smtClean="0"/>
              <a:pPr/>
              <a:t>‹#›</a:t>
            </a:fld>
            <a:endParaRPr lang="en-US"/>
          </a:p>
        </p:txBody>
      </p:sp>
    </p:spTree>
    <p:extLst>
      <p:ext uri="{BB962C8B-B14F-4D97-AF65-F5344CB8AC3E}">
        <p14:creationId xmlns:p14="http://schemas.microsoft.com/office/powerpoint/2010/main" xmlns="" val="2255906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B270065-2E8F-41A6-8D1A-435D56A3CEFF}" type="datetime1">
              <a:rPr lang="en-US" smtClean="0"/>
              <a:pPr/>
              <a:t>2/27/2020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E4637F-1127-AF4D-B96F-F7789FFD66FF}" type="slidenum">
              <a:rPr lang="en-US" smtClean="0"/>
              <a:pPr/>
              <a:t>‹#›</a:t>
            </a:fld>
            <a:endParaRPr lang="en-US"/>
          </a:p>
        </p:txBody>
      </p:sp>
    </p:spTree>
    <p:extLst>
      <p:ext uri="{BB962C8B-B14F-4D97-AF65-F5344CB8AC3E}">
        <p14:creationId xmlns:p14="http://schemas.microsoft.com/office/powerpoint/2010/main" xmlns="" val="5311562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E987762-E558-497F-B445-5A5D85B10794}" type="datetime1">
              <a:rPr lang="en-US" smtClean="0"/>
              <a:pPr/>
              <a:t>2/27/2020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0E4637F-1127-AF4D-B96F-F7789FFD66FF}" type="slidenum">
              <a:rPr lang="en-US" smtClean="0"/>
              <a:pPr/>
              <a:t>‹#›</a:t>
            </a:fld>
            <a:endParaRPr lang="en-US"/>
          </a:p>
        </p:txBody>
      </p:sp>
    </p:spTree>
    <p:extLst>
      <p:ext uri="{BB962C8B-B14F-4D97-AF65-F5344CB8AC3E}">
        <p14:creationId xmlns:p14="http://schemas.microsoft.com/office/powerpoint/2010/main" xmlns="" val="23635200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17D6039-A02B-44F6-8D4F-BFCF0065A336}" type="datetime1">
              <a:rPr lang="en-US" smtClean="0"/>
              <a:pPr/>
              <a:t>2/27/2020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0E4637F-1127-AF4D-B96F-F7789FFD66FF}" type="slidenum">
              <a:rPr lang="en-US" smtClean="0"/>
              <a:pPr/>
              <a:t>‹#›</a:t>
            </a:fld>
            <a:endParaRPr lang="en-US"/>
          </a:p>
        </p:txBody>
      </p:sp>
    </p:spTree>
    <p:extLst>
      <p:ext uri="{BB962C8B-B14F-4D97-AF65-F5344CB8AC3E}">
        <p14:creationId xmlns:p14="http://schemas.microsoft.com/office/powerpoint/2010/main" xmlns="" val="11915703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F6987D-C42F-4E87-956C-95E5D4BE8884}" type="datetime1">
              <a:rPr lang="en-US" smtClean="0"/>
              <a:pPr/>
              <a:t>2/27/2020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0E4637F-1127-AF4D-B96F-F7789FFD66FF}" type="slidenum">
              <a:rPr lang="en-US" smtClean="0"/>
              <a:pPr/>
              <a:t>‹#›</a:t>
            </a:fld>
            <a:endParaRPr lang="en-US"/>
          </a:p>
        </p:txBody>
      </p:sp>
    </p:spTree>
    <p:extLst>
      <p:ext uri="{BB962C8B-B14F-4D97-AF65-F5344CB8AC3E}">
        <p14:creationId xmlns:p14="http://schemas.microsoft.com/office/powerpoint/2010/main" xmlns="" val="12363011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3EAD5F-5ECB-4D6B-910C-2DE0225A744E}" type="datetime1">
              <a:rPr lang="en-US" smtClean="0"/>
              <a:pPr/>
              <a:t>2/27/2020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E4637F-1127-AF4D-B96F-F7789FFD66FF}" type="slidenum">
              <a:rPr lang="en-US" smtClean="0"/>
              <a:pPr/>
              <a:t>‹#›</a:t>
            </a:fld>
            <a:endParaRPr lang="en-US"/>
          </a:p>
        </p:txBody>
      </p:sp>
    </p:spTree>
    <p:extLst>
      <p:ext uri="{BB962C8B-B14F-4D97-AF65-F5344CB8AC3E}">
        <p14:creationId xmlns:p14="http://schemas.microsoft.com/office/powerpoint/2010/main" xmlns="" val="16507442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C49670-F563-4C9C-BDBC-5934425279A6}" type="datetime1">
              <a:rPr lang="en-US" smtClean="0"/>
              <a:pPr/>
              <a:t>2/27/2020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E4637F-1127-AF4D-B96F-F7789FFD66FF}" type="slidenum">
              <a:rPr lang="en-US" smtClean="0"/>
              <a:pPr/>
              <a:t>‹#›</a:t>
            </a:fld>
            <a:endParaRPr lang="en-US"/>
          </a:p>
        </p:txBody>
      </p:sp>
    </p:spTree>
    <p:extLst>
      <p:ext uri="{BB962C8B-B14F-4D97-AF65-F5344CB8AC3E}">
        <p14:creationId xmlns:p14="http://schemas.microsoft.com/office/powerpoint/2010/main" xmlns="" val="37225165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92FCC0-3256-4890-ADFD-740BC6EC357F}" type="datetime1">
              <a:rPr lang="en-US" smtClean="0"/>
              <a:pPr/>
              <a:t>2/27/2020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E4637F-1127-AF4D-B96F-F7789FFD66FF}" type="slidenum">
              <a:rPr lang="en-US" smtClean="0"/>
              <a:pPr/>
              <a:t>‹#›</a:t>
            </a:fld>
            <a:endParaRPr lang="en-US"/>
          </a:p>
        </p:txBody>
      </p:sp>
    </p:spTree>
    <p:extLst>
      <p:ext uri="{BB962C8B-B14F-4D97-AF65-F5344CB8AC3E}">
        <p14:creationId xmlns:p14="http://schemas.microsoft.com/office/powerpoint/2010/main" xmlns="" val="34659450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516472-72F4-4AB2-B87D-B89A2C69A61F}" type="datetime1">
              <a:rPr lang="en-US" smtClean="0"/>
              <a:pPr/>
              <a:t>2/27/2020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E4637F-1127-AF4D-B96F-F7789FFD66FF}" type="slidenum">
              <a:rPr lang="en-US" smtClean="0"/>
              <a:pPr/>
              <a:t>‹#›</a:t>
            </a:fld>
            <a:endParaRPr lang="en-US"/>
          </a:p>
        </p:txBody>
      </p:sp>
    </p:spTree>
    <p:extLst>
      <p:ext uri="{BB962C8B-B14F-4D97-AF65-F5344CB8AC3E}">
        <p14:creationId xmlns:p14="http://schemas.microsoft.com/office/powerpoint/2010/main" xmlns="" val="19963077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39"/>
            <a:ext cx="222885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95300" y="274639"/>
            <a:ext cx="652145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A92CE9-BDB6-47B0-8545-4B070AF82B9F}" type="datetime1">
              <a:rPr lang="en-US" smtClean="0"/>
              <a:pPr/>
              <a:t>2/27/2020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E4637F-1127-AF4D-B96F-F7789FFD66FF}" type="slidenum">
              <a:rPr lang="en-US" smtClean="0"/>
              <a:pPr/>
              <a:t>‹#›</a:t>
            </a:fld>
            <a:endParaRPr lang="en-US"/>
          </a:p>
        </p:txBody>
      </p:sp>
    </p:spTree>
    <p:extLst>
      <p:ext uri="{BB962C8B-B14F-4D97-AF65-F5344CB8AC3E}">
        <p14:creationId xmlns:p14="http://schemas.microsoft.com/office/powerpoint/2010/main" xmlns="" val="34089208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1"/>
            <a:ext cx="84201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163991E-B6FD-4763-8452-0627A0EE1CDF}" type="datetime1">
              <a:rPr lang="en-US" smtClean="0"/>
              <a:pPr/>
              <a:t>2/27/2020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E4637F-1127-AF4D-B96F-F7789FFD66FF}" type="slidenum">
              <a:rPr lang="en-US" smtClean="0"/>
              <a:pPr/>
              <a:t>‹#›</a:t>
            </a:fld>
            <a:endParaRPr lang="en-US"/>
          </a:p>
        </p:txBody>
      </p:sp>
    </p:spTree>
    <p:extLst>
      <p:ext uri="{BB962C8B-B14F-4D97-AF65-F5344CB8AC3E}">
        <p14:creationId xmlns:p14="http://schemas.microsoft.com/office/powerpoint/2010/main" xmlns="" val="32593641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AE15900-CF4F-4F7F-B8EA-293ACB28825C}" type="datetime1">
              <a:rPr lang="en-US" smtClean="0"/>
              <a:pPr/>
              <a:t>2/27/2020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E4637F-1127-AF4D-B96F-F7789FFD66FF}" type="slidenum">
              <a:rPr lang="en-US" smtClean="0"/>
              <a:pPr/>
              <a:t>‹#›</a:t>
            </a:fld>
            <a:endParaRPr lang="en-US"/>
          </a:p>
        </p:txBody>
      </p:sp>
    </p:spTree>
    <p:extLst>
      <p:ext uri="{BB962C8B-B14F-4D97-AF65-F5344CB8AC3E}">
        <p14:creationId xmlns:p14="http://schemas.microsoft.com/office/powerpoint/2010/main" xmlns="" val="23542664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3A11DBB-829B-4183-BDEE-022799290828}" type="datetime1">
              <a:rPr lang="en-US" smtClean="0"/>
              <a:pPr/>
              <a:t>2/27/2020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0E4637F-1127-AF4D-B96F-F7789FFD66FF}" type="slidenum">
              <a:rPr lang="en-US" smtClean="0"/>
              <a:pPr/>
              <a:t>‹#›</a:t>
            </a:fld>
            <a:endParaRPr lang="en-US"/>
          </a:p>
        </p:txBody>
      </p:sp>
    </p:spTree>
    <p:extLst>
      <p:ext uri="{BB962C8B-B14F-4D97-AF65-F5344CB8AC3E}">
        <p14:creationId xmlns:p14="http://schemas.microsoft.com/office/powerpoint/2010/main" xmlns="" val="42894199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7B97731-60B8-4F57-9068-05A3F7D0C72A}" type="datetime1">
              <a:rPr lang="en-US" smtClean="0"/>
              <a:pPr/>
              <a:t>2/27/2020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0E4637F-1127-AF4D-B96F-F7789FFD66FF}" type="slidenum">
              <a:rPr lang="en-US" smtClean="0"/>
              <a:pPr/>
              <a:t>‹#›</a:t>
            </a:fld>
            <a:endParaRPr lang="en-US"/>
          </a:p>
        </p:txBody>
      </p:sp>
    </p:spTree>
    <p:extLst>
      <p:ext uri="{BB962C8B-B14F-4D97-AF65-F5344CB8AC3E}">
        <p14:creationId xmlns:p14="http://schemas.microsoft.com/office/powerpoint/2010/main" xmlns="" val="4366200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99C9E7-32BD-40B4-A62E-4130B64F3BF4}" type="datetime1">
              <a:rPr lang="en-US" smtClean="0"/>
              <a:pPr/>
              <a:t>2/27/2020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0E4637F-1127-AF4D-B96F-F7789FFD66FF}" type="slidenum">
              <a:rPr lang="en-US" smtClean="0"/>
              <a:pPr/>
              <a:t>‹#›</a:t>
            </a:fld>
            <a:endParaRPr lang="en-US"/>
          </a:p>
        </p:txBody>
      </p:sp>
    </p:spTree>
    <p:extLst>
      <p:ext uri="{BB962C8B-B14F-4D97-AF65-F5344CB8AC3E}">
        <p14:creationId xmlns:p14="http://schemas.microsoft.com/office/powerpoint/2010/main" xmlns="" val="25529980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974997-3A82-4B87-B3E2-A9F60782F5D0}" type="datetime1">
              <a:rPr lang="en-US" smtClean="0"/>
              <a:pPr/>
              <a:t>2/27/2020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E4637F-1127-AF4D-B96F-F7789FFD66FF}" type="slidenum">
              <a:rPr lang="en-US" smtClean="0"/>
              <a:pPr/>
              <a:t>‹#›</a:t>
            </a:fld>
            <a:endParaRPr lang="en-US"/>
          </a:p>
        </p:txBody>
      </p:sp>
    </p:spTree>
    <p:extLst>
      <p:ext uri="{BB962C8B-B14F-4D97-AF65-F5344CB8AC3E}">
        <p14:creationId xmlns:p14="http://schemas.microsoft.com/office/powerpoint/2010/main" xmlns="" val="41987625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86921D-4DC0-4CA5-8082-03B80954FEEE}" type="datetime1">
              <a:rPr lang="en-US" smtClean="0"/>
              <a:pPr/>
              <a:t>2/27/2020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E4637F-1127-AF4D-B96F-F7789FFD66FF}" type="slidenum">
              <a:rPr lang="en-US" smtClean="0"/>
              <a:pPr/>
              <a:t>‹#›</a:t>
            </a:fld>
            <a:endParaRPr lang="en-US"/>
          </a:p>
        </p:txBody>
      </p:sp>
    </p:spTree>
    <p:extLst>
      <p:ext uri="{BB962C8B-B14F-4D97-AF65-F5344CB8AC3E}">
        <p14:creationId xmlns:p14="http://schemas.microsoft.com/office/powerpoint/2010/main" xmlns="" val="41558344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EC1E10-7AB0-45AD-8474-2630880424C4}" type="datetime1">
              <a:rPr lang="en-US" smtClean="0"/>
              <a:pPr/>
              <a:t>2/27/2020</a:t>
            </a:fld>
            <a:endParaRPr lang="en-US"/>
          </a:p>
        </p:txBody>
      </p:sp>
      <p:sp>
        <p:nvSpPr>
          <p:cNvPr id="5" name="Footer Placeholder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E4637F-1127-AF4D-B96F-F7789FFD66FF}" type="slidenum">
              <a:rPr lang="en-US" smtClean="0"/>
              <a:pPr/>
              <a:t>‹#›</a:t>
            </a:fld>
            <a:endParaRPr lang="en-US"/>
          </a:p>
        </p:txBody>
      </p:sp>
    </p:spTree>
    <p:extLst>
      <p:ext uri="{BB962C8B-B14F-4D97-AF65-F5344CB8AC3E}">
        <p14:creationId xmlns:p14="http://schemas.microsoft.com/office/powerpoint/2010/main" xmlns="" val="23559537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202EED-A27D-43C4-91F1-131C18AA1B5B}" type="datetime1">
              <a:rPr lang="en-US" smtClean="0"/>
              <a:pPr/>
              <a:t>2/27/2020</a:t>
            </a:fld>
            <a:endParaRPr lang="en-US"/>
          </a:p>
        </p:txBody>
      </p:sp>
      <p:sp>
        <p:nvSpPr>
          <p:cNvPr id="5" name="Footer Placeholder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E4637F-1127-AF4D-B96F-F7789FFD66FF}" type="slidenum">
              <a:rPr lang="en-US" smtClean="0"/>
              <a:pPr/>
              <a:t>‹#›</a:t>
            </a:fld>
            <a:endParaRPr lang="en-US"/>
          </a:p>
        </p:txBody>
      </p:sp>
    </p:spTree>
    <p:extLst>
      <p:ext uri="{BB962C8B-B14F-4D97-AF65-F5344CB8AC3E}">
        <p14:creationId xmlns:p14="http://schemas.microsoft.com/office/powerpoint/2010/main" xmlns="" val="36882887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emf"/></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1990926" y="6569559"/>
            <a:ext cx="7345830" cy="246221"/>
          </a:xfrm>
          <a:prstGeom prst="rect">
            <a:avLst/>
          </a:prstGeom>
          <a:noFill/>
        </p:spPr>
        <p:txBody>
          <a:bodyPr wrap="square" rtlCol="0">
            <a:spAutoFit/>
          </a:bodyPr>
          <a:lstStyle/>
          <a:p>
            <a:r>
              <a:rPr lang="en-US" sz="1000" b="1" dirty="0" smtClean="0">
                <a:latin typeface="Arial"/>
                <a:cs typeface="Arial"/>
              </a:rPr>
              <a:t>Hotline: 0800 037 774    |     Website: https://www.siu.org.za   |   E-mail: </a:t>
            </a:r>
            <a:r>
              <a:rPr lang="en-US" sz="1000" b="1" dirty="0" err="1" smtClean="0">
                <a:latin typeface="Arial"/>
                <a:cs typeface="Arial"/>
              </a:rPr>
              <a:t>info@siu.org.za</a:t>
            </a:r>
            <a:r>
              <a:rPr lang="en-US" sz="1000" b="1" dirty="0" smtClean="0">
                <a:latin typeface="Arial"/>
                <a:cs typeface="Arial"/>
              </a:rPr>
              <a:t> </a:t>
            </a:r>
            <a:endParaRPr lang="en-US" sz="1000" b="1" dirty="0">
              <a:latin typeface="Arial"/>
              <a:cs typeface="Arial"/>
            </a:endParaRPr>
          </a:p>
        </p:txBody>
      </p:sp>
      <p:sp>
        <p:nvSpPr>
          <p:cNvPr id="2" name="TextBox 1"/>
          <p:cNvSpPr txBox="1"/>
          <p:nvPr/>
        </p:nvSpPr>
        <p:spPr>
          <a:xfrm>
            <a:off x="167781" y="1938364"/>
            <a:ext cx="9429225" cy="1323439"/>
          </a:xfrm>
          <a:prstGeom prst="rect">
            <a:avLst/>
          </a:prstGeom>
          <a:noFill/>
        </p:spPr>
        <p:txBody>
          <a:bodyPr wrap="square" rtlCol="0">
            <a:spAutoFit/>
          </a:bodyPr>
          <a:lstStyle/>
          <a:p>
            <a:pPr algn="ctr"/>
            <a:r>
              <a:rPr lang="en-US" sz="2000" b="1" dirty="0" smtClean="0">
                <a:latin typeface="Arial" panose="020B0604020202020204" pitchFamily="34" charset="0"/>
                <a:cs typeface="Arial" panose="020B0604020202020204" pitchFamily="34" charset="0"/>
              </a:rPr>
              <a:t>PRESENTATION TO THE PORTFOLIO COMMITTEE ON JUSTICE AND CORRECTIONAL SERVICES ON INVESTIGATIONS RELATING TO OFFICE OF THE STATE ATTORNEY, MASTER’S OFFICE AND BUILDING OF COURTS</a:t>
            </a:r>
          </a:p>
          <a:p>
            <a:pPr algn="ctr"/>
            <a:r>
              <a:rPr lang="en-US" sz="2000" b="1" dirty="0" smtClean="0">
                <a:latin typeface="Arial" panose="020B0604020202020204" pitchFamily="34" charset="0"/>
                <a:cs typeface="Arial" panose="020B0604020202020204" pitchFamily="34" charset="0"/>
              </a:rPr>
              <a:t>26 FEBRUARY 2020</a:t>
            </a:r>
          </a:p>
        </p:txBody>
      </p:sp>
      <p:sp>
        <p:nvSpPr>
          <p:cNvPr id="4" name="Slide Number Placeholder 3"/>
          <p:cNvSpPr>
            <a:spLocks noGrp="1"/>
          </p:cNvSpPr>
          <p:nvPr>
            <p:ph type="sldNum" sz="quarter" idx="12"/>
          </p:nvPr>
        </p:nvSpPr>
        <p:spPr/>
        <p:txBody>
          <a:bodyPr/>
          <a:lstStyle/>
          <a:p>
            <a:fld id="{40E4637F-1127-AF4D-B96F-F7789FFD66FF}" type="slidenum">
              <a:rPr lang="en-US" smtClean="0"/>
              <a:pPr/>
              <a:t>1</a:t>
            </a:fld>
            <a:endParaRPr lang="en-US"/>
          </a:p>
        </p:txBody>
      </p:sp>
    </p:spTree>
    <p:extLst>
      <p:ext uri="{BB962C8B-B14F-4D97-AF65-F5344CB8AC3E}">
        <p14:creationId xmlns:p14="http://schemas.microsoft.com/office/powerpoint/2010/main" xmlns="" val="36741589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1990926" y="6540063"/>
            <a:ext cx="5516003" cy="246221"/>
          </a:xfrm>
          <a:prstGeom prst="rect">
            <a:avLst/>
          </a:prstGeom>
          <a:noFill/>
        </p:spPr>
        <p:txBody>
          <a:bodyPr wrap="square" rtlCol="0">
            <a:spAutoFit/>
          </a:bodyPr>
          <a:lstStyle/>
          <a:p>
            <a:r>
              <a:rPr lang="en-US" sz="1000" b="1" dirty="0" smtClean="0">
                <a:latin typeface="Arial"/>
                <a:cs typeface="Arial"/>
              </a:rPr>
              <a:t>Hotline: 0800 037 774    |     Website: https://www.siu.org.za   |   E-mail: </a:t>
            </a:r>
            <a:r>
              <a:rPr lang="en-US" sz="1000" b="1" dirty="0" err="1" smtClean="0">
                <a:latin typeface="Arial"/>
                <a:cs typeface="Arial"/>
              </a:rPr>
              <a:t>info@siu.org.za</a:t>
            </a:r>
            <a:r>
              <a:rPr lang="en-US" sz="1000" b="1" dirty="0" smtClean="0">
                <a:latin typeface="Arial"/>
                <a:cs typeface="Arial"/>
              </a:rPr>
              <a:t> </a:t>
            </a:r>
            <a:endParaRPr lang="en-US" sz="1000" b="1" dirty="0">
              <a:latin typeface="Arial"/>
              <a:cs typeface="Arial"/>
            </a:endParaRPr>
          </a:p>
        </p:txBody>
      </p:sp>
      <p:sp>
        <p:nvSpPr>
          <p:cNvPr id="2" name="Content Placeholder 1"/>
          <p:cNvSpPr>
            <a:spLocks noGrp="1"/>
          </p:cNvSpPr>
          <p:nvPr>
            <p:ph idx="1"/>
          </p:nvPr>
        </p:nvSpPr>
        <p:spPr>
          <a:xfrm>
            <a:off x="141514" y="1556657"/>
            <a:ext cx="9764486" cy="4569507"/>
          </a:xfrm>
        </p:spPr>
        <p:txBody>
          <a:bodyPr>
            <a:noAutofit/>
          </a:bodyPr>
          <a:lstStyle/>
          <a:p>
            <a:pPr>
              <a:lnSpc>
                <a:spcPct val="150000"/>
              </a:lnSpc>
              <a:buFont typeface="Arial" charset="0"/>
              <a:buChar char="•"/>
              <a:defRPr/>
            </a:pPr>
            <a:r>
              <a:rPr lang="en-GB" sz="1800" dirty="0">
                <a:latin typeface="Arial" panose="020B0604020202020204" pitchFamily="34" charset="0"/>
                <a:cs typeface="Arial" panose="020B0604020202020204" pitchFamily="34" charset="0"/>
              </a:rPr>
              <a:t>The certain matters/allegations in respect of the </a:t>
            </a:r>
            <a:r>
              <a:rPr lang="en-GB" sz="1800" dirty="0" err="1">
                <a:latin typeface="Arial" panose="020B0604020202020204" pitchFamily="34" charset="0"/>
                <a:cs typeface="Arial" panose="020B0604020202020204" pitchFamily="34" charset="0"/>
              </a:rPr>
              <a:t>DoJ</a:t>
            </a:r>
            <a:r>
              <a:rPr lang="en-GB" sz="1800" dirty="0">
                <a:latin typeface="Arial" panose="020B0604020202020204" pitchFamily="34" charset="0"/>
                <a:cs typeface="Arial" panose="020B0604020202020204" pitchFamily="34" charset="0"/>
              </a:rPr>
              <a:t> and the OSA </a:t>
            </a:r>
            <a:r>
              <a:rPr lang="en-GB" sz="1800" dirty="0" smtClean="0">
                <a:latin typeface="Arial" panose="020B0604020202020204" pitchFamily="34" charset="0"/>
                <a:cs typeface="Arial" panose="020B0604020202020204" pitchFamily="34" charset="0"/>
              </a:rPr>
              <a:t>were </a:t>
            </a:r>
            <a:r>
              <a:rPr lang="en-GB" sz="1800" dirty="0">
                <a:latin typeface="Arial" panose="020B0604020202020204" pitchFamily="34" charset="0"/>
                <a:cs typeface="Arial" panose="020B0604020202020204" pitchFamily="34" charset="0"/>
              </a:rPr>
              <a:t>referred to the SIU by the </a:t>
            </a:r>
            <a:r>
              <a:rPr lang="en-GB" sz="1800" dirty="0" smtClean="0">
                <a:latin typeface="Arial" panose="020B0604020202020204" pitchFamily="34" charset="0"/>
                <a:cs typeface="Arial" panose="020B0604020202020204" pitchFamily="34" charset="0"/>
              </a:rPr>
              <a:t>former Minister </a:t>
            </a:r>
            <a:r>
              <a:rPr lang="en-GB" sz="1800" dirty="0">
                <a:latin typeface="Arial" panose="020B0604020202020204" pitchFamily="34" charset="0"/>
                <a:cs typeface="Arial" panose="020B0604020202020204" pitchFamily="34" charset="0"/>
              </a:rPr>
              <a:t>of Justice and Correctional Services, the Director General for the </a:t>
            </a:r>
            <a:r>
              <a:rPr lang="en-GB" sz="1800" dirty="0" err="1">
                <a:latin typeface="Arial" panose="020B0604020202020204" pitchFamily="34" charset="0"/>
                <a:cs typeface="Arial" panose="020B0604020202020204" pitchFamily="34" charset="0"/>
              </a:rPr>
              <a:t>DoJ</a:t>
            </a:r>
            <a:r>
              <a:rPr lang="en-GB" sz="1800" dirty="0">
                <a:latin typeface="Arial" panose="020B0604020202020204" pitchFamily="34" charset="0"/>
                <a:cs typeface="Arial" panose="020B0604020202020204" pitchFamily="34" charset="0"/>
              </a:rPr>
              <a:t> and the Chief Litigation </a:t>
            </a:r>
            <a:r>
              <a:rPr lang="en-GB" sz="1800" dirty="0" smtClean="0">
                <a:latin typeface="Arial" panose="020B0604020202020204" pitchFamily="34" charset="0"/>
                <a:cs typeface="Arial" panose="020B0604020202020204" pitchFamily="34" charset="0"/>
              </a:rPr>
              <a:t>Officer.</a:t>
            </a:r>
          </a:p>
          <a:p>
            <a:pPr>
              <a:lnSpc>
                <a:spcPct val="150000"/>
              </a:lnSpc>
              <a:buFont typeface="Arial" charset="0"/>
              <a:buChar char="•"/>
              <a:defRPr/>
            </a:pPr>
            <a:r>
              <a:rPr lang="en-GB" sz="1800" dirty="0">
                <a:latin typeface="Arial" panose="020B0604020202020204" pitchFamily="34" charset="0"/>
                <a:cs typeface="Arial" panose="020B0604020202020204" pitchFamily="34" charset="0"/>
              </a:rPr>
              <a:t>Certain matters/allegations involving the manner in which the OSA dealt with medico-legal claims made against the </a:t>
            </a:r>
            <a:r>
              <a:rPr lang="en-GB" sz="1800" dirty="0" err="1" smtClean="0">
                <a:latin typeface="Arial" panose="020B0604020202020204" pitchFamily="34" charset="0"/>
                <a:cs typeface="Arial" panose="020B0604020202020204" pitchFamily="34" charset="0"/>
              </a:rPr>
              <a:t>ECDoH</a:t>
            </a:r>
            <a:r>
              <a:rPr lang="en-GB" sz="1800" dirty="0" smtClean="0">
                <a:latin typeface="Arial" panose="020B0604020202020204" pitchFamily="34" charset="0"/>
                <a:cs typeface="Arial" panose="020B0604020202020204" pitchFamily="34" charset="0"/>
              </a:rPr>
              <a:t> and </a:t>
            </a:r>
            <a:r>
              <a:rPr lang="en-GB" sz="1800" dirty="0" err="1" smtClean="0">
                <a:latin typeface="Arial" panose="020B0604020202020204" pitchFamily="34" charset="0"/>
                <a:cs typeface="Arial" panose="020B0604020202020204" pitchFamily="34" charset="0"/>
              </a:rPr>
              <a:t>GDoH</a:t>
            </a:r>
            <a:r>
              <a:rPr lang="en-GB" sz="1800" dirty="0" smtClean="0">
                <a:latin typeface="Arial" panose="020B0604020202020204" pitchFamily="34" charset="0"/>
                <a:cs typeface="Arial" panose="020B0604020202020204" pitchFamily="34" charset="0"/>
              </a:rPr>
              <a:t> </a:t>
            </a:r>
            <a:r>
              <a:rPr lang="en-GB" sz="1800" dirty="0">
                <a:latin typeface="Arial" panose="020B0604020202020204" pitchFamily="34" charset="0"/>
                <a:cs typeface="Arial" panose="020B0604020202020204" pitchFamily="34" charset="0"/>
              </a:rPr>
              <a:t>were referred to the SIU by the </a:t>
            </a:r>
            <a:r>
              <a:rPr lang="en-GB" sz="1800" dirty="0" smtClean="0">
                <a:latin typeface="Arial" panose="020B0604020202020204" pitchFamily="34" charset="0"/>
                <a:cs typeface="Arial" panose="020B0604020202020204" pitchFamily="34" charset="0"/>
              </a:rPr>
              <a:t>former Minister </a:t>
            </a:r>
            <a:r>
              <a:rPr lang="en-GB" sz="1800" dirty="0">
                <a:latin typeface="Arial" panose="020B0604020202020204" pitchFamily="34" charset="0"/>
                <a:cs typeface="Arial" panose="020B0604020202020204" pitchFamily="34" charset="0"/>
              </a:rPr>
              <a:t>of Health and certain officials of the </a:t>
            </a:r>
            <a:r>
              <a:rPr lang="en-GB" sz="1800" dirty="0" err="1" smtClean="0">
                <a:latin typeface="Arial" panose="020B0604020202020204" pitchFamily="34" charset="0"/>
                <a:cs typeface="Arial" panose="020B0604020202020204" pitchFamily="34" charset="0"/>
              </a:rPr>
              <a:t>ECDoH</a:t>
            </a:r>
            <a:r>
              <a:rPr lang="en-GB" sz="1800" dirty="0" smtClean="0">
                <a:latin typeface="Arial" panose="020B0604020202020204" pitchFamily="34" charset="0"/>
                <a:cs typeface="Arial" panose="020B0604020202020204" pitchFamily="34" charset="0"/>
              </a:rPr>
              <a:t>.</a:t>
            </a:r>
          </a:p>
          <a:p>
            <a:pPr>
              <a:lnSpc>
                <a:spcPct val="150000"/>
              </a:lnSpc>
              <a:buFont typeface="Arial" charset="0"/>
              <a:buChar char="•"/>
              <a:defRPr/>
            </a:pPr>
            <a:r>
              <a:rPr lang="en-GB" sz="1800" dirty="0">
                <a:latin typeface="Arial" panose="020B0604020202020204" pitchFamily="34" charset="0"/>
                <a:cs typeface="Arial" panose="020B0604020202020204" pitchFamily="34" charset="0"/>
              </a:rPr>
              <a:t>Certain matters/allegations involving the manner in which the OSA dealt with claims made against the SAPS were referred to the SIU by the Minister of Police and certain officials of the </a:t>
            </a:r>
            <a:r>
              <a:rPr lang="en-GB" sz="1800" dirty="0" smtClean="0">
                <a:latin typeface="Arial" panose="020B0604020202020204" pitchFamily="34" charset="0"/>
                <a:cs typeface="Arial" panose="020B0604020202020204" pitchFamily="34" charset="0"/>
              </a:rPr>
              <a:t>SAPS</a:t>
            </a:r>
            <a:r>
              <a:rPr lang="en-GB" sz="2000" dirty="0" smtClean="0">
                <a:latin typeface="Arial" panose="020B0604020202020204" pitchFamily="34" charset="0"/>
                <a:cs typeface="Arial" panose="020B0604020202020204" pitchFamily="34" charset="0"/>
              </a:rPr>
              <a:t>.</a:t>
            </a:r>
          </a:p>
          <a:p>
            <a:pPr>
              <a:buFont typeface="Arial" charset="0"/>
              <a:buChar char="•"/>
              <a:defRPr/>
            </a:pPr>
            <a:r>
              <a:rPr lang="en-US" sz="1800" dirty="0" smtClean="0">
                <a:latin typeface="Arial" panose="020B0604020202020204" pitchFamily="34" charset="0"/>
                <a:cs typeface="Arial" panose="020B0604020202020204" pitchFamily="34" charset="0"/>
              </a:rPr>
              <a:t>Proclamation </a:t>
            </a:r>
            <a:r>
              <a:rPr lang="en-US" sz="1800" dirty="0">
                <a:latin typeface="Arial" panose="020B0604020202020204" pitchFamily="34" charset="0"/>
                <a:cs typeface="Arial" panose="020B0604020202020204" pitchFamily="34" charset="0"/>
              </a:rPr>
              <a:t>R21 of 2018, </a:t>
            </a:r>
            <a:r>
              <a:rPr lang="en-US" sz="1800" dirty="0" smtClean="0">
                <a:latin typeface="Arial" panose="020B0604020202020204" pitchFamily="34" charset="0"/>
                <a:cs typeface="Arial" panose="020B0604020202020204" pitchFamily="34" charset="0"/>
              </a:rPr>
              <a:t>was published on 13 </a:t>
            </a:r>
            <a:r>
              <a:rPr lang="en-US" sz="1800" dirty="0">
                <a:latin typeface="Arial" panose="020B0604020202020204" pitchFamily="34" charset="0"/>
                <a:cs typeface="Arial" panose="020B0604020202020204" pitchFamily="34" charset="0"/>
              </a:rPr>
              <a:t>July 2018 </a:t>
            </a:r>
          </a:p>
        </p:txBody>
      </p:sp>
      <p:sp>
        <p:nvSpPr>
          <p:cNvPr id="3" name="TextBox 2"/>
          <p:cNvSpPr txBox="1"/>
          <p:nvPr/>
        </p:nvSpPr>
        <p:spPr>
          <a:xfrm>
            <a:off x="1709058" y="674914"/>
            <a:ext cx="6607628" cy="523220"/>
          </a:xfrm>
          <a:prstGeom prst="rect">
            <a:avLst/>
          </a:prstGeom>
          <a:noFill/>
        </p:spPr>
        <p:txBody>
          <a:bodyPr wrap="square" rtlCol="0">
            <a:spAutoFit/>
          </a:bodyPr>
          <a:lstStyle/>
          <a:p>
            <a:r>
              <a:rPr lang="en-US" sz="2800" b="1" dirty="0" smtClean="0">
                <a:latin typeface="Arial" panose="020B0604020202020204" pitchFamily="34" charset="0"/>
                <a:cs typeface="Arial" panose="020B0604020202020204" pitchFamily="34" charset="0"/>
              </a:rPr>
              <a:t>Background to the investigation</a:t>
            </a:r>
            <a:endParaRPr lang="en-GB" sz="2800"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40E4637F-1127-AF4D-B96F-F7789FFD66FF}" type="slidenum">
              <a:rPr lang="en-US" smtClean="0"/>
              <a:pPr/>
              <a:t>10</a:t>
            </a:fld>
            <a:endParaRPr lang="en-US"/>
          </a:p>
        </p:txBody>
      </p:sp>
    </p:spTree>
    <p:extLst>
      <p:ext uri="{BB962C8B-B14F-4D97-AF65-F5344CB8AC3E}">
        <p14:creationId xmlns:p14="http://schemas.microsoft.com/office/powerpoint/2010/main" xmlns="" val="39368929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1990926" y="6540063"/>
            <a:ext cx="5516003" cy="2462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prstClr val="black"/>
                </a:solidFill>
                <a:effectLst/>
                <a:uLnTx/>
                <a:uFillTx/>
                <a:latin typeface="Arial"/>
                <a:ea typeface="+mn-ea"/>
                <a:cs typeface="Arial"/>
              </a:rPr>
              <a:t>Hotline: 0800 037 774    |     Website: https://www.siu.org.za   |   E-mail: </a:t>
            </a:r>
            <a:r>
              <a:rPr kumimoji="0" lang="en-US" sz="1000" b="1" i="0" u="none" strike="noStrike" kern="1200" cap="none" spc="0" normalizeH="0" baseline="0" noProof="0" dirty="0" err="1" smtClean="0">
                <a:ln>
                  <a:noFill/>
                </a:ln>
                <a:solidFill>
                  <a:prstClr val="black"/>
                </a:solidFill>
                <a:effectLst/>
                <a:uLnTx/>
                <a:uFillTx/>
                <a:latin typeface="Arial"/>
                <a:ea typeface="+mn-ea"/>
                <a:cs typeface="Arial"/>
              </a:rPr>
              <a:t>info@siu.org.za</a:t>
            </a:r>
            <a:r>
              <a:rPr kumimoji="0" lang="en-US" sz="1000" b="1" i="0" u="none" strike="noStrike" kern="1200" cap="none" spc="0" normalizeH="0" baseline="0" noProof="0" dirty="0" smtClean="0">
                <a:ln>
                  <a:noFill/>
                </a:ln>
                <a:solidFill>
                  <a:prstClr val="black"/>
                </a:solidFill>
                <a:effectLst/>
                <a:uLnTx/>
                <a:uFillTx/>
                <a:latin typeface="Arial"/>
                <a:ea typeface="+mn-ea"/>
                <a:cs typeface="Arial"/>
              </a:rPr>
              <a:t> </a:t>
            </a:r>
            <a:endParaRPr kumimoji="0" lang="en-US" sz="1000" b="1" i="0" u="none" strike="noStrike" kern="1200" cap="none" spc="0" normalizeH="0" baseline="0" noProof="0" dirty="0">
              <a:ln>
                <a:noFill/>
              </a:ln>
              <a:solidFill>
                <a:prstClr val="black"/>
              </a:solidFill>
              <a:effectLst/>
              <a:uLnTx/>
              <a:uFillTx/>
              <a:latin typeface="Arial"/>
              <a:ea typeface="+mn-ea"/>
              <a:cs typeface="Arial"/>
            </a:endParaRPr>
          </a:p>
        </p:txBody>
      </p:sp>
      <p:sp>
        <p:nvSpPr>
          <p:cNvPr id="7" name="Slide Number Placeholder 6"/>
          <p:cNvSpPr>
            <a:spLocks noGrp="1"/>
          </p:cNvSpPr>
          <p:nvPr>
            <p:ph type="sldNum" sz="quarter" idx="12"/>
          </p:nvPr>
        </p:nvSpPr>
        <p:spPr>
          <a:xfrm>
            <a:off x="8790038" y="6489083"/>
            <a:ext cx="620661"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0E4637F-1127-AF4D-B96F-F7789FFD66FF}" type="slidenum">
              <a:rPr kumimoji="0" lang="en-US" sz="1200" b="1"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1"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3" name="TextBox 2"/>
          <p:cNvSpPr txBox="1"/>
          <p:nvPr/>
        </p:nvSpPr>
        <p:spPr>
          <a:xfrm>
            <a:off x="1990926" y="783771"/>
            <a:ext cx="7762674" cy="83099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Proclamation R21 of </a:t>
            </a:r>
            <a:r>
              <a:rPr kumimoji="0" lang="en-US" sz="24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2018</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as amended by </a:t>
            </a:r>
            <a:r>
              <a:rPr kumimoji="0" lang="en-US" sz="24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R33 </a:t>
            </a: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2019 </a:t>
            </a:r>
            <a:endParaRPr kumimoji="0" lang="en-GB"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 name="Rectangle 5"/>
          <p:cNvSpPr/>
          <p:nvPr/>
        </p:nvSpPr>
        <p:spPr>
          <a:xfrm>
            <a:off x="472966" y="2182504"/>
            <a:ext cx="8937733" cy="3000821"/>
          </a:xfrm>
          <a:prstGeom prst="rect">
            <a:avLst/>
          </a:prstGeom>
        </p:spPr>
        <p:txBody>
          <a:bodyPr wrap="square">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1.  Maladministration </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connection with the affairs of the office of the State Attorney in relation to―</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just" defTabSz="457200" rtl="0" eaLnBrk="1" fontAlgn="auto" latinLnBrk="0" hangingPunct="1">
              <a:lnSpc>
                <a:spcPct val="15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r>
              <a:rPr kumimoji="0" lang="en-GB"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legal services that were provided, or </a:t>
            </a:r>
            <a:r>
              <a:rPr kumimoji="0" lang="en-GB"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procured</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by the office of the State 	Attorney in the performance of its functions as contemplated in section 3 of the 	State Attorney Act, 1957 (Act No. 56 of 1957), on behalf of―</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just" defTabSz="457200" rtl="0" eaLnBrk="1" fontAlgn="auto" latinLnBrk="0" hangingPunct="1">
              <a:lnSpc>
                <a:spcPct val="15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i</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the </a:t>
            </a:r>
            <a:r>
              <a:rPr kumimoji="0" lang="en-GB"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Gauteng Department of Health </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and the </a:t>
            </a:r>
            <a:r>
              <a:rPr kumimoji="0" lang="en-GB"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Eastern Cape Department of 		Health </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respect of </a:t>
            </a:r>
            <a:r>
              <a:rPr kumimoji="0" lang="en-GB"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claims based on medical negligence</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or</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24952017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1990926" y="6540063"/>
            <a:ext cx="5516003" cy="2462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prstClr val="black"/>
                </a:solidFill>
                <a:effectLst/>
                <a:uLnTx/>
                <a:uFillTx/>
                <a:latin typeface="Arial"/>
                <a:ea typeface="+mn-ea"/>
                <a:cs typeface="Arial"/>
              </a:rPr>
              <a:t>Hotline: 0800 037 774    |     Website: https://www.siu.org.za   |   E-mail: </a:t>
            </a:r>
            <a:r>
              <a:rPr kumimoji="0" lang="en-US" sz="1000" b="1" i="0" u="none" strike="noStrike" kern="1200" cap="none" spc="0" normalizeH="0" baseline="0" noProof="0" dirty="0" err="1" smtClean="0">
                <a:ln>
                  <a:noFill/>
                </a:ln>
                <a:solidFill>
                  <a:prstClr val="black"/>
                </a:solidFill>
                <a:effectLst/>
                <a:uLnTx/>
                <a:uFillTx/>
                <a:latin typeface="Arial"/>
                <a:ea typeface="+mn-ea"/>
                <a:cs typeface="Arial"/>
              </a:rPr>
              <a:t>info@siu.org.za</a:t>
            </a:r>
            <a:r>
              <a:rPr kumimoji="0" lang="en-US" sz="1000" b="1" i="0" u="none" strike="noStrike" kern="1200" cap="none" spc="0" normalizeH="0" baseline="0" noProof="0" dirty="0" smtClean="0">
                <a:ln>
                  <a:noFill/>
                </a:ln>
                <a:solidFill>
                  <a:prstClr val="black"/>
                </a:solidFill>
                <a:effectLst/>
                <a:uLnTx/>
                <a:uFillTx/>
                <a:latin typeface="Arial"/>
                <a:ea typeface="+mn-ea"/>
                <a:cs typeface="Arial"/>
              </a:rPr>
              <a:t> </a:t>
            </a:r>
            <a:endParaRPr kumimoji="0" lang="en-US" sz="1000" b="1" i="0" u="none" strike="noStrike" kern="1200" cap="none" spc="0" normalizeH="0" baseline="0" noProof="0" dirty="0">
              <a:ln>
                <a:noFill/>
              </a:ln>
              <a:solidFill>
                <a:prstClr val="black"/>
              </a:solidFill>
              <a:effectLst/>
              <a:uLnTx/>
              <a:uFillTx/>
              <a:latin typeface="Arial"/>
              <a:ea typeface="+mn-ea"/>
              <a:cs typeface="Arial"/>
            </a:endParaRPr>
          </a:p>
        </p:txBody>
      </p:sp>
      <p:sp>
        <p:nvSpPr>
          <p:cNvPr id="7" name="Slide Number Placeholder 6"/>
          <p:cNvSpPr>
            <a:spLocks noGrp="1"/>
          </p:cNvSpPr>
          <p:nvPr>
            <p:ph type="sldNum" sz="quarter" idx="12"/>
          </p:nvPr>
        </p:nvSpPr>
        <p:spPr>
          <a:xfrm>
            <a:off x="8790038" y="6489083"/>
            <a:ext cx="620661"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0E4637F-1127-AF4D-B96F-F7789FFD66FF}" type="slidenum">
              <a:rPr kumimoji="0" lang="en-US" sz="1200" b="1"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1"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3" name="TextBox 2"/>
          <p:cNvSpPr txBox="1"/>
          <p:nvPr/>
        </p:nvSpPr>
        <p:spPr>
          <a:xfrm>
            <a:off x="1990926" y="783771"/>
            <a:ext cx="7291619" cy="83099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Proclamation R21 of 2018</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as </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amended by </a:t>
            </a: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R33 of 2019 </a:t>
            </a:r>
            <a:r>
              <a:rPr kumimoji="0" lang="en-US" sz="24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continued</a:t>
            </a:r>
            <a:endParaRPr kumimoji="0" lang="en-GB"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 name="Rectangle 5"/>
          <p:cNvSpPr/>
          <p:nvPr/>
        </p:nvSpPr>
        <p:spPr>
          <a:xfrm>
            <a:off x="472965" y="2344088"/>
            <a:ext cx="8937733" cy="1338828"/>
          </a:xfrm>
          <a:prstGeom prst="rect">
            <a:avLst/>
          </a:prstGeom>
        </p:spPr>
        <p:txBody>
          <a:bodyPr wrap="square">
            <a:spAutoFit/>
          </a:bodyPr>
          <a:lstStyle/>
          <a:p>
            <a:pPr marL="0" marR="0" lvl="0" indent="0" algn="just" defTabSz="457200" rtl="0" eaLnBrk="1" fontAlgn="auto" latinLnBrk="0" hangingPunct="1">
              <a:lnSpc>
                <a:spcPct val="15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2.  Maladministration </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connection with the affairs of the office of the State Attorney in relation to the </a:t>
            </a:r>
            <a:r>
              <a:rPr kumimoji="0" lang="en-GB"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South African Police Services </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respect of </a:t>
            </a:r>
            <a:r>
              <a:rPr kumimoji="0" lang="en-GB"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claims</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based on wrongful arrest or detention, assault or malicious prosecution.</a:t>
            </a:r>
          </a:p>
        </p:txBody>
      </p:sp>
    </p:spTree>
    <p:extLst>
      <p:ext uri="{BB962C8B-B14F-4D97-AF65-F5344CB8AC3E}">
        <p14:creationId xmlns:p14="http://schemas.microsoft.com/office/powerpoint/2010/main" xmlns="" val="24099033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1990926" y="6540063"/>
            <a:ext cx="5516003" cy="2462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prstClr val="black"/>
                </a:solidFill>
                <a:effectLst/>
                <a:uLnTx/>
                <a:uFillTx/>
                <a:latin typeface="Arial"/>
                <a:ea typeface="+mn-ea"/>
                <a:cs typeface="Arial"/>
              </a:rPr>
              <a:t>Hotline: 0800 037 774    |     Website: https://www.siu.org.za   |   E-mail: </a:t>
            </a:r>
            <a:r>
              <a:rPr kumimoji="0" lang="en-US" sz="1000" b="1" i="0" u="none" strike="noStrike" kern="1200" cap="none" spc="0" normalizeH="0" baseline="0" noProof="0" dirty="0" err="1" smtClean="0">
                <a:ln>
                  <a:noFill/>
                </a:ln>
                <a:solidFill>
                  <a:prstClr val="black"/>
                </a:solidFill>
                <a:effectLst/>
                <a:uLnTx/>
                <a:uFillTx/>
                <a:latin typeface="Arial"/>
                <a:ea typeface="+mn-ea"/>
                <a:cs typeface="Arial"/>
              </a:rPr>
              <a:t>info@siu.org.za</a:t>
            </a:r>
            <a:r>
              <a:rPr kumimoji="0" lang="en-US" sz="1000" b="1" i="0" u="none" strike="noStrike" kern="1200" cap="none" spc="0" normalizeH="0" baseline="0" noProof="0" dirty="0" smtClean="0">
                <a:ln>
                  <a:noFill/>
                </a:ln>
                <a:solidFill>
                  <a:prstClr val="black"/>
                </a:solidFill>
                <a:effectLst/>
                <a:uLnTx/>
                <a:uFillTx/>
                <a:latin typeface="Arial"/>
                <a:ea typeface="+mn-ea"/>
                <a:cs typeface="Arial"/>
              </a:rPr>
              <a:t> </a:t>
            </a:r>
            <a:endParaRPr kumimoji="0" lang="en-US" sz="1000" b="1" i="0" u="none" strike="noStrike" kern="1200" cap="none" spc="0" normalizeH="0" baseline="0" noProof="0" dirty="0">
              <a:ln>
                <a:noFill/>
              </a:ln>
              <a:solidFill>
                <a:prstClr val="black"/>
              </a:solidFill>
              <a:effectLst/>
              <a:uLnTx/>
              <a:uFillTx/>
              <a:latin typeface="Arial"/>
              <a:ea typeface="+mn-ea"/>
              <a:cs typeface="Arial"/>
            </a:endParaRPr>
          </a:p>
        </p:txBody>
      </p:sp>
      <p:sp>
        <p:nvSpPr>
          <p:cNvPr id="7" name="Slide Number Placeholder 6"/>
          <p:cNvSpPr>
            <a:spLocks noGrp="1"/>
          </p:cNvSpPr>
          <p:nvPr>
            <p:ph type="sldNum" sz="quarter" idx="12"/>
          </p:nvPr>
        </p:nvSpPr>
        <p:spPr>
          <a:xfrm>
            <a:off x="8790038" y="6489083"/>
            <a:ext cx="620661"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0E4637F-1127-AF4D-B96F-F7789FFD66FF}" type="slidenum">
              <a:rPr kumimoji="0" lang="en-US" sz="1200" b="1"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1"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3" name="TextBox 2"/>
          <p:cNvSpPr txBox="1"/>
          <p:nvPr/>
        </p:nvSpPr>
        <p:spPr>
          <a:xfrm>
            <a:off x="1990926" y="783771"/>
            <a:ext cx="7559474" cy="83099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Proclamation R21 of 2018</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as </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amended by </a:t>
            </a: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R33 of 2019 </a:t>
            </a:r>
            <a:r>
              <a:rPr kumimoji="0" lang="en-US" sz="24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continued</a:t>
            </a:r>
            <a:endParaRPr kumimoji="0" lang="en-GB"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 name="Rectangle 5"/>
          <p:cNvSpPr/>
          <p:nvPr/>
        </p:nvSpPr>
        <p:spPr>
          <a:xfrm>
            <a:off x="707817" y="1974756"/>
            <a:ext cx="8457204" cy="3416320"/>
          </a:xfrm>
          <a:prstGeom prst="rect">
            <a:avLst/>
          </a:prstGeom>
        </p:spPr>
        <p:txBody>
          <a:bodyPr wrap="square">
            <a:spAutoFit/>
          </a:bodyPr>
          <a:lstStyle/>
          <a:p>
            <a:pPr marL="0" marR="0" lvl="0" indent="0" algn="just" defTabSz="457200" rtl="0" eaLnBrk="1" fontAlgn="auto" latinLnBrk="0" hangingPunct="1">
              <a:lnSpc>
                <a:spcPct val="15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3.  Any </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unlawful procurement of legal services, as contemplated in paragraph 2(</a:t>
            </a:r>
            <a:r>
              <a:rPr kumimoji="0" lang="en-GB"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of this Schedule, by the office of the State Attorney, or </a:t>
            </a:r>
            <a:r>
              <a:rPr kumimoji="0" lang="en-GB"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payments</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which were made in respect thereof, in a manner that was―</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just" defTabSz="457200" rtl="0" eaLnBrk="1" fontAlgn="auto" latinLnBrk="0" hangingPunct="1">
              <a:lnSpc>
                <a:spcPct val="15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not fair, competitive, transparent, equitable or cost-effective; or</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just" defTabSz="457200" rtl="0" eaLnBrk="1" fontAlgn="auto" latinLnBrk="0" hangingPunct="1">
              <a:lnSpc>
                <a:spcPct val="15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contrary to manuals, policies, procedures, prescripts, instructions or 	practices of, or applicable to the office of the State Attorney, and any 	related 	unauthorised, irregular or fruitless and wasteful expenditure 	which the 	Department or the State incurred as a result thereof.</a:t>
            </a:r>
          </a:p>
        </p:txBody>
      </p:sp>
    </p:spTree>
    <p:extLst>
      <p:ext uri="{BB962C8B-B14F-4D97-AF65-F5344CB8AC3E}">
        <p14:creationId xmlns:p14="http://schemas.microsoft.com/office/powerpoint/2010/main" xmlns="" val="31863781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1990926" y="6540063"/>
            <a:ext cx="5516003" cy="2462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prstClr val="black"/>
                </a:solidFill>
                <a:effectLst/>
                <a:uLnTx/>
                <a:uFillTx/>
                <a:latin typeface="Arial"/>
                <a:ea typeface="+mn-ea"/>
                <a:cs typeface="Arial"/>
              </a:rPr>
              <a:t>Hotline: 0800 037 774    |     Website: https://www.siu.org.za   |   E-mail: </a:t>
            </a:r>
            <a:r>
              <a:rPr kumimoji="0" lang="en-US" sz="1000" b="1" i="0" u="none" strike="noStrike" kern="1200" cap="none" spc="0" normalizeH="0" baseline="0" noProof="0" dirty="0" err="1" smtClean="0">
                <a:ln>
                  <a:noFill/>
                </a:ln>
                <a:solidFill>
                  <a:prstClr val="black"/>
                </a:solidFill>
                <a:effectLst/>
                <a:uLnTx/>
                <a:uFillTx/>
                <a:latin typeface="Arial"/>
                <a:ea typeface="+mn-ea"/>
                <a:cs typeface="Arial"/>
              </a:rPr>
              <a:t>info@siu.org.za</a:t>
            </a:r>
            <a:r>
              <a:rPr kumimoji="0" lang="en-US" sz="1000" b="1" i="0" u="none" strike="noStrike" kern="1200" cap="none" spc="0" normalizeH="0" baseline="0" noProof="0" dirty="0" smtClean="0">
                <a:ln>
                  <a:noFill/>
                </a:ln>
                <a:solidFill>
                  <a:prstClr val="black"/>
                </a:solidFill>
                <a:effectLst/>
                <a:uLnTx/>
                <a:uFillTx/>
                <a:latin typeface="Arial"/>
                <a:ea typeface="+mn-ea"/>
                <a:cs typeface="Arial"/>
              </a:rPr>
              <a:t> </a:t>
            </a:r>
            <a:endParaRPr kumimoji="0" lang="en-US" sz="1000" b="1" i="0" u="none" strike="noStrike" kern="1200" cap="none" spc="0" normalizeH="0" baseline="0" noProof="0" dirty="0">
              <a:ln>
                <a:noFill/>
              </a:ln>
              <a:solidFill>
                <a:prstClr val="black"/>
              </a:solidFill>
              <a:effectLst/>
              <a:uLnTx/>
              <a:uFillTx/>
              <a:latin typeface="Arial"/>
              <a:ea typeface="+mn-ea"/>
              <a:cs typeface="Arial"/>
            </a:endParaRPr>
          </a:p>
        </p:txBody>
      </p:sp>
      <p:sp>
        <p:nvSpPr>
          <p:cNvPr id="7" name="Slide Number Placeholder 6"/>
          <p:cNvSpPr>
            <a:spLocks noGrp="1"/>
          </p:cNvSpPr>
          <p:nvPr>
            <p:ph type="sldNum" sz="quarter" idx="12"/>
          </p:nvPr>
        </p:nvSpPr>
        <p:spPr>
          <a:xfrm>
            <a:off x="8790038" y="6489083"/>
            <a:ext cx="620661"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0E4637F-1127-AF4D-B96F-F7789FFD66FF}" type="slidenum">
              <a:rPr kumimoji="0" lang="en-US" sz="1200" b="1"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1"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3" name="TextBox 2"/>
          <p:cNvSpPr txBox="1"/>
          <p:nvPr/>
        </p:nvSpPr>
        <p:spPr>
          <a:xfrm>
            <a:off x="1990926" y="783771"/>
            <a:ext cx="7559474" cy="83099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Proclamation R21 of 2018</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as </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amended by </a:t>
            </a: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R33 of 2019 </a:t>
            </a:r>
            <a:endParaRPr kumimoji="0" lang="en-GB"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 name="Rectangle 1"/>
          <p:cNvSpPr/>
          <p:nvPr/>
        </p:nvSpPr>
        <p:spPr>
          <a:xfrm>
            <a:off x="441434" y="2546243"/>
            <a:ext cx="8895692" cy="1754326"/>
          </a:xfrm>
          <a:prstGeom prst="rect">
            <a:avLst/>
          </a:prstGeom>
        </p:spPr>
        <p:txBody>
          <a:bodyPr wrap="square">
            <a:spAutoFit/>
          </a:bodyPr>
          <a:lstStyle/>
          <a:p>
            <a:pPr marL="0" marR="0" lvl="0" indent="0" algn="just" defTabSz="457200" rtl="0" eaLnBrk="1" fontAlgn="auto" latinLnBrk="0" hangingPunct="1">
              <a:lnSpc>
                <a:spcPct val="150000"/>
              </a:lnSpc>
              <a:spcBef>
                <a:spcPts val="0"/>
              </a:spcBef>
              <a:spcAft>
                <a:spcPts val="0"/>
              </a:spcAft>
              <a:buClrTx/>
              <a:buSzTx/>
              <a:buFontTx/>
              <a:buNone/>
              <a:tabLst/>
              <a:defRPr/>
            </a:pPr>
            <a:r>
              <a:rPr kumimoji="0" lang="en-GB" sz="180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4.  Irregular </a:t>
            </a:r>
            <a:r>
              <a:rPr kumimoji="0" lang="en-GB" sz="18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conduct </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by—</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just" defTabSz="457200" rtl="0" eaLnBrk="1" fontAlgn="auto" latinLnBrk="0" hangingPunct="1">
              <a:lnSpc>
                <a:spcPct val="15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employees or officials of the office of the State Attorney; or</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just" defTabSz="457200" rtl="0" eaLnBrk="1" fontAlgn="auto" latinLnBrk="0" hangingPunct="1">
              <a:lnSpc>
                <a:spcPct val="15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any other person or entity, relating to the allegations referred to in 	paragraphs 2 or 3 of this Schedule."</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xmlns="" val="2076833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1990926" y="6540063"/>
            <a:ext cx="5516003" cy="246221"/>
          </a:xfrm>
          <a:prstGeom prst="rect">
            <a:avLst/>
          </a:prstGeom>
          <a:noFill/>
        </p:spPr>
        <p:txBody>
          <a:bodyPr wrap="square" rtlCol="0">
            <a:spAutoFit/>
          </a:bodyPr>
          <a:lstStyle/>
          <a:p>
            <a:r>
              <a:rPr lang="en-US" sz="1000" b="1" dirty="0" smtClean="0">
                <a:latin typeface="Arial"/>
                <a:cs typeface="Arial"/>
              </a:rPr>
              <a:t>Hotline: 0800 037 774    |     Website: https://www.siu.org.za   |   E-mail: </a:t>
            </a:r>
            <a:r>
              <a:rPr lang="en-US" sz="1000" b="1" dirty="0" err="1" smtClean="0">
                <a:latin typeface="Arial"/>
                <a:cs typeface="Arial"/>
              </a:rPr>
              <a:t>info@siu.org.za</a:t>
            </a:r>
            <a:r>
              <a:rPr lang="en-US" sz="1000" b="1" dirty="0" smtClean="0">
                <a:latin typeface="Arial"/>
                <a:cs typeface="Arial"/>
              </a:rPr>
              <a:t> </a:t>
            </a:r>
            <a:endParaRPr lang="en-US" sz="1000" b="1" dirty="0">
              <a:latin typeface="Arial"/>
              <a:cs typeface="Arial"/>
            </a:endParaRPr>
          </a:p>
        </p:txBody>
      </p:sp>
      <p:sp>
        <p:nvSpPr>
          <p:cNvPr id="2" name="Content Placeholder 1"/>
          <p:cNvSpPr>
            <a:spLocks noGrp="1"/>
          </p:cNvSpPr>
          <p:nvPr>
            <p:ph idx="1"/>
          </p:nvPr>
        </p:nvSpPr>
        <p:spPr>
          <a:xfrm>
            <a:off x="206829" y="1545771"/>
            <a:ext cx="9514113" cy="4580393"/>
          </a:xfrm>
        </p:spPr>
        <p:txBody>
          <a:bodyPr>
            <a:normAutofit/>
          </a:bodyPr>
          <a:lstStyle/>
          <a:p>
            <a:pPr marL="0" indent="0">
              <a:lnSpc>
                <a:spcPct val="150000"/>
              </a:lnSpc>
              <a:buNone/>
              <a:defRPr/>
            </a:pPr>
            <a:endParaRPr lang="en-GB" sz="2000" dirty="0" smtClean="0">
              <a:latin typeface="Arial" panose="020B0604020202020204" pitchFamily="34" charset="0"/>
              <a:cs typeface="Arial" panose="020B0604020202020204" pitchFamily="34" charset="0"/>
            </a:endParaRPr>
          </a:p>
          <a:p>
            <a:pPr marL="0" indent="0" algn="just">
              <a:lnSpc>
                <a:spcPct val="150000"/>
              </a:lnSpc>
              <a:buNone/>
              <a:defRPr/>
            </a:pPr>
            <a:r>
              <a:rPr lang="en-GB" sz="2000" dirty="0" smtClean="0">
                <a:latin typeface="Arial" panose="020B0604020202020204" pitchFamily="34" charset="0"/>
                <a:cs typeface="Arial" panose="020B0604020202020204" pitchFamily="34" charset="0"/>
              </a:rPr>
              <a:t>In </a:t>
            </a:r>
            <a:r>
              <a:rPr lang="en-GB" sz="2000" b="1" dirty="0">
                <a:latin typeface="Arial" panose="020B0604020202020204" pitchFamily="34" charset="0"/>
                <a:cs typeface="Arial" panose="020B0604020202020204" pitchFamily="34" charset="0"/>
              </a:rPr>
              <a:t>Focus Area 1</a:t>
            </a:r>
            <a:r>
              <a:rPr lang="en-GB" sz="2000" dirty="0">
                <a:latin typeface="Arial" panose="020B0604020202020204" pitchFamily="34" charset="0"/>
                <a:cs typeface="Arial" panose="020B0604020202020204" pitchFamily="34" charset="0"/>
              </a:rPr>
              <a:t>, the Special Investigating Unit (SIU)’s approach of identifying the top 20 </a:t>
            </a:r>
            <a:r>
              <a:rPr lang="en-GB" sz="2000" dirty="0" smtClean="0">
                <a:latin typeface="Arial" panose="020B0604020202020204" pitchFamily="34" charset="0"/>
                <a:cs typeface="Arial" panose="020B0604020202020204" pitchFamily="34" charset="0"/>
              </a:rPr>
              <a:t>legal </a:t>
            </a:r>
            <a:r>
              <a:rPr lang="en-GB" sz="2000" dirty="0">
                <a:latin typeface="Arial" panose="020B0604020202020204" pitchFamily="34" charset="0"/>
                <a:cs typeface="Arial" panose="020B0604020202020204" pitchFamily="34" charset="0"/>
              </a:rPr>
              <a:t>practitioners was done taking into consideration the following:</a:t>
            </a:r>
          </a:p>
          <a:p>
            <a:pPr lvl="1" algn="just">
              <a:lnSpc>
                <a:spcPct val="150000"/>
              </a:lnSpc>
              <a:buFont typeface="Arial" panose="020B0604020202020204" pitchFamily="34" charset="0"/>
              <a:buChar char="•"/>
              <a:defRPr/>
            </a:pPr>
            <a:r>
              <a:rPr lang="en-US" sz="2000" dirty="0">
                <a:latin typeface="Arial" panose="020B0604020202020204" pitchFamily="34" charset="0"/>
                <a:cs typeface="Arial" panose="020B0604020202020204" pitchFamily="34" charset="0"/>
              </a:rPr>
              <a:t>The number of briefs the legal practitioners received;</a:t>
            </a:r>
          </a:p>
          <a:p>
            <a:pPr lvl="1" algn="just">
              <a:lnSpc>
                <a:spcPct val="150000"/>
              </a:lnSpc>
              <a:buFont typeface="Arial" panose="020B0604020202020204" pitchFamily="34" charset="0"/>
              <a:buChar char="•"/>
              <a:defRPr/>
            </a:pPr>
            <a:r>
              <a:rPr lang="en-US" sz="2000" dirty="0">
                <a:latin typeface="Arial" panose="020B0604020202020204" pitchFamily="34" charset="0"/>
                <a:cs typeface="Arial" panose="020B0604020202020204" pitchFamily="34" charset="0"/>
              </a:rPr>
              <a:t>Their payments as shown by the Basic Accounting System (BAS); and </a:t>
            </a:r>
          </a:p>
          <a:p>
            <a:pPr lvl="1" algn="just">
              <a:lnSpc>
                <a:spcPct val="150000"/>
              </a:lnSpc>
              <a:buFont typeface="Arial" panose="020B0604020202020204" pitchFamily="34" charset="0"/>
              <a:buChar char="•"/>
              <a:defRPr/>
            </a:pPr>
            <a:r>
              <a:rPr lang="en-US" sz="2000" dirty="0">
                <a:latin typeface="Arial" panose="020B0604020202020204" pitchFamily="34" charset="0"/>
                <a:cs typeface="Arial" panose="020B0604020202020204" pitchFamily="34" charset="0"/>
              </a:rPr>
              <a:t>Information gathered from the interviews held.</a:t>
            </a:r>
          </a:p>
          <a:p>
            <a:pPr marL="0" lvl="1" indent="0" algn="just">
              <a:lnSpc>
                <a:spcPct val="150000"/>
              </a:lnSpc>
              <a:buNone/>
              <a:defRPr/>
            </a:pPr>
            <a:r>
              <a:rPr lang="en-US" sz="2000" dirty="0">
                <a:latin typeface="Arial" panose="020B0604020202020204" pitchFamily="34" charset="0"/>
                <a:cs typeface="Arial" panose="020B0604020202020204" pitchFamily="34" charset="0"/>
              </a:rPr>
              <a:t>The investigation has so far revealed the following:</a:t>
            </a:r>
          </a:p>
        </p:txBody>
      </p:sp>
      <p:sp>
        <p:nvSpPr>
          <p:cNvPr id="3" name="TextBox 2"/>
          <p:cNvSpPr txBox="1"/>
          <p:nvPr/>
        </p:nvSpPr>
        <p:spPr>
          <a:xfrm>
            <a:off x="1990926" y="783771"/>
            <a:ext cx="5912103" cy="52322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altLang="en-US" sz="2800" b="1" dirty="0" smtClean="0">
                <a:latin typeface="Arial" panose="020B0604020202020204" pitchFamily="34" charset="0"/>
                <a:cs typeface="Arial" panose="020B0604020202020204" pitchFamily="34" charset="0"/>
              </a:rPr>
              <a:t>DETAILS OF FOCUS AREAS</a:t>
            </a:r>
            <a:endParaRPr lang="en-GB" sz="2800" b="1" dirty="0">
              <a:solidFill>
                <a:srgbClr val="FF000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40E4637F-1127-AF4D-B96F-F7789FFD66FF}" type="slidenum">
              <a:rPr lang="en-US" smtClean="0"/>
              <a:pPr/>
              <a:t>15</a:t>
            </a:fld>
            <a:endParaRPr lang="en-US"/>
          </a:p>
        </p:txBody>
      </p:sp>
    </p:spTree>
    <p:extLst>
      <p:ext uri="{BB962C8B-B14F-4D97-AF65-F5344CB8AC3E}">
        <p14:creationId xmlns:p14="http://schemas.microsoft.com/office/powerpoint/2010/main" xmlns="" val="4642101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299" y="171189"/>
            <a:ext cx="8915400" cy="681707"/>
          </a:xfrm>
        </p:spPr>
        <p:txBody>
          <a:bodyPr>
            <a:normAutofit fontScale="90000"/>
          </a:bodyPr>
          <a:lstStyle/>
          <a:p>
            <a:pPr>
              <a:defRPr/>
            </a:pPr>
            <a:r>
              <a:rPr lang="en-US" sz="1800" b="1" dirty="0" smtClean="0">
                <a:latin typeface="Arial" panose="020B0604020202020204" pitchFamily="34" charset="0"/>
                <a:cs typeface="Arial" panose="020B0604020202020204" pitchFamily="34" charset="0"/>
              </a:rPr>
              <a:t>SIU OUTCOMES: </a:t>
            </a:r>
            <a:r>
              <a:rPr lang="en-GB" sz="1800" b="1" dirty="0" smtClean="0">
                <a:latin typeface="Arial" panose="020B0604020202020204" pitchFamily="34" charset="0"/>
                <a:cs typeface="Arial" panose="020B0604020202020204" pitchFamily="34" charset="0"/>
              </a:rPr>
              <a:t> FOCUS 1</a:t>
            </a:r>
            <a:r>
              <a:rPr lang="en-GB" sz="1800" b="1" dirty="0">
                <a:latin typeface="Arial" panose="020B0604020202020204" pitchFamily="34" charset="0"/>
                <a:cs typeface="Arial" panose="020B0604020202020204" pitchFamily="34" charset="0"/>
              </a:rPr>
              <a:t> </a:t>
            </a:r>
            <a:r>
              <a:rPr lang="en-GB" sz="1800" b="1" dirty="0" smtClean="0">
                <a:latin typeface="Arial" panose="020B0604020202020204" pitchFamily="34" charset="0"/>
                <a:cs typeface="Arial" panose="020B0604020202020204" pitchFamily="34" charset="0"/>
              </a:rPr>
              <a:t>- PROGRESS</a:t>
            </a:r>
            <a:r>
              <a:rPr lang="en-US" sz="1800" b="1" dirty="0" smtClean="0">
                <a:latin typeface="Arial" panose="020B0604020202020204" pitchFamily="34" charset="0"/>
                <a:cs typeface="Arial" panose="020B0604020202020204" pitchFamily="34" charset="0"/>
              </a:rPr>
              <a:t> ON LEGAL PRACTITIONERS GAUTENG</a:t>
            </a:r>
            <a:r>
              <a:rPr lang="en-US" sz="1800" b="1" dirty="0"/>
              <a:t/>
            </a:r>
            <a:br>
              <a:rPr lang="en-US" sz="1800" b="1" dirty="0"/>
            </a:br>
            <a:endParaRPr lang="en-US" sz="1800" b="1" dirty="0"/>
          </a:p>
        </p:txBody>
      </p:sp>
      <p:sp>
        <p:nvSpPr>
          <p:cNvPr id="3" name="Content Placeholder 2"/>
          <p:cNvSpPr>
            <a:spLocks noGrp="1"/>
          </p:cNvSpPr>
          <p:nvPr>
            <p:ph idx="1"/>
          </p:nvPr>
        </p:nvSpPr>
        <p:spPr>
          <a:xfrm>
            <a:off x="595968" y="1038139"/>
            <a:ext cx="8915400" cy="4525963"/>
          </a:xfrm>
        </p:spPr>
        <p:txBody>
          <a:bodyPr>
            <a:normAutofit/>
          </a:bodyPr>
          <a:lstStyle/>
          <a:p>
            <a:pPr marL="0" indent="0">
              <a:buNone/>
              <a:defRPr/>
            </a:pPr>
            <a:r>
              <a:rPr lang="en-GB" sz="1200" dirty="0" smtClean="0"/>
              <a:t>                                                                                         </a:t>
            </a:r>
            <a:r>
              <a:rPr lang="en-GB" sz="1400" b="1" dirty="0" smtClean="0"/>
              <a:t>  </a:t>
            </a:r>
            <a:endParaRPr lang="en-US" sz="1200" b="1" dirty="0"/>
          </a:p>
        </p:txBody>
      </p:sp>
      <p:graphicFrame>
        <p:nvGraphicFramePr>
          <p:cNvPr id="6" name="Table 5"/>
          <p:cNvGraphicFramePr>
            <a:graphicFrameLocks noGrp="1"/>
          </p:cNvGraphicFramePr>
          <p:nvPr>
            <p:extLst>
              <p:ext uri="{D42A27DB-BD31-4B8C-83A1-F6EECF244321}">
                <p14:modId xmlns:p14="http://schemas.microsoft.com/office/powerpoint/2010/main" xmlns="" val="124348867"/>
              </p:ext>
            </p:extLst>
          </p:nvPr>
        </p:nvGraphicFramePr>
        <p:xfrm>
          <a:off x="254875" y="667654"/>
          <a:ext cx="9396249" cy="5438014"/>
        </p:xfrm>
        <a:graphic>
          <a:graphicData uri="http://schemas.openxmlformats.org/drawingml/2006/table">
            <a:tbl>
              <a:tblPr firstRow="1" firstCol="1" bandRow="1"/>
              <a:tblGrid>
                <a:gridCol w="796159">
                  <a:extLst>
                    <a:ext uri="{9D8B030D-6E8A-4147-A177-3AD203B41FA5}">
                      <a16:colId xmlns:a16="http://schemas.microsoft.com/office/drawing/2014/main" xmlns="" val="602604112"/>
                    </a:ext>
                  </a:extLst>
                </a:gridCol>
                <a:gridCol w="1418897">
                  <a:extLst>
                    <a:ext uri="{9D8B030D-6E8A-4147-A177-3AD203B41FA5}">
                      <a16:colId xmlns:a16="http://schemas.microsoft.com/office/drawing/2014/main" xmlns="" val="2916682633"/>
                    </a:ext>
                  </a:extLst>
                </a:gridCol>
                <a:gridCol w="1558923">
                  <a:extLst>
                    <a:ext uri="{9D8B030D-6E8A-4147-A177-3AD203B41FA5}">
                      <a16:colId xmlns:a16="http://schemas.microsoft.com/office/drawing/2014/main" xmlns="" val="4045727514"/>
                    </a:ext>
                  </a:extLst>
                </a:gridCol>
                <a:gridCol w="1290303">
                  <a:extLst>
                    <a:ext uri="{9D8B030D-6E8A-4147-A177-3AD203B41FA5}">
                      <a16:colId xmlns:a16="http://schemas.microsoft.com/office/drawing/2014/main" xmlns="" val="2413187834"/>
                    </a:ext>
                  </a:extLst>
                </a:gridCol>
                <a:gridCol w="2519160">
                  <a:extLst>
                    <a:ext uri="{9D8B030D-6E8A-4147-A177-3AD203B41FA5}">
                      <a16:colId xmlns:a16="http://schemas.microsoft.com/office/drawing/2014/main" xmlns="" val="4231327902"/>
                    </a:ext>
                  </a:extLst>
                </a:gridCol>
                <a:gridCol w="1812807">
                  <a:extLst>
                    <a:ext uri="{9D8B030D-6E8A-4147-A177-3AD203B41FA5}">
                      <a16:colId xmlns:a16="http://schemas.microsoft.com/office/drawing/2014/main" xmlns="" val="357238633"/>
                    </a:ext>
                  </a:extLst>
                </a:gridCol>
              </a:tblGrid>
              <a:tr h="698374">
                <a:tc>
                  <a:txBody>
                    <a:bodyPr/>
                    <a:lstStyle/>
                    <a:p>
                      <a:pPr marL="0" marR="0" algn="ctr">
                        <a:lnSpc>
                          <a:spcPct val="150000"/>
                        </a:lnSpc>
                        <a:spcBef>
                          <a:spcPts val="900"/>
                        </a:spcBef>
                        <a:spcAft>
                          <a:spcPts val="900"/>
                        </a:spcAft>
                      </a:pPr>
                      <a:r>
                        <a:rPr lang="en-US" sz="1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No</a:t>
                      </a:r>
                      <a:endPar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0969" marR="40969" marT="0" marB="0">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9050" cap="flat" cmpd="sng" algn="ctr">
                      <a:solidFill>
                        <a:srgbClr val="666666"/>
                      </a:solidFill>
                      <a:prstDash val="solid"/>
                      <a:round/>
                      <a:headEnd type="none" w="med" len="med"/>
                      <a:tailEnd type="none" w="med" len="med"/>
                    </a:lnB>
                    <a:solidFill>
                      <a:srgbClr val="FFFF00"/>
                    </a:solidFill>
                  </a:tcPr>
                </a:tc>
                <a:tc>
                  <a:txBody>
                    <a:bodyPr/>
                    <a:lstStyle/>
                    <a:p>
                      <a:pPr marL="0" marR="0" algn="ctr">
                        <a:lnSpc>
                          <a:spcPct val="150000"/>
                        </a:lnSpc>
                        <a:spcBef>
                          <a:spcPts val="900"/>
                        </a:spcBef>
                        <a:spcAft>
                          <a:spcPts val="900"/>
                        </a:spcAft>
                      </a:pPr>
                      <a:r>
                        <a:rPr lang="en-US" sz="1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Name of Legal Practitioner</a:t>
                      </a:r>
                      <a:endPar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0969" marR="40969" marT="0" marB="0">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9050" cap="flat" cmpd="sng" algn="ctr">
                      <a:solidFill>
                        <a:srgbClr val="666666"/>
                      </a:solidFill>
                      <a:prstDash val="solid"/>
                      <a:round/>
                      <a:headEnd type="none" w="med" len="med"/>
                      <a:tailEnd type="none" w="med" len="med"/>
                    </a:lnB>
                    <a:solidFill>
                      <a:srgbClr val="FFFF00"/>
                    </a:solidFill>
                  </a:tcPr>
                </a:tc>
                <a:tc>
                  <a:txBody>
                    <a:bodyPr/>
                    <a:lstStyle/>
                    <a:p>
                      <a:pPr marL="0" marR="0" algn="ctr">
                        <a:lnSpc>
                          <a:spcPct val="150000"/>
                        </a:lnSpc>
                        <a:spcBef>
                          <a:spcPts val="900"/>
                        </a:spcBef>
                        <a:spcAft>
                          <a:spcPts val="900"/>
                        </a:spcAft>
                      </a:pPr>
                      <a:r>
                        <a:rPr lang="en-US" sz="1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Nature of the matter</a:t>
                      </a:r>
                      <a:endPar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0969" marR="40969" marT="0" marB="0">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9050" cap="flat" cmpd="sng" algn="ctr">
                      <a:solidFill>
                        <a:srgbClr val="666666"/>
                      </a:solidFill>
                      <a:prstDash val="solid"/>
                      <a:round/>
                      <a:headEnd type="none" w="med" len="med"/>
                      <a:tailEnd type="none" w="med" len="med"/>
                    </a:lnB>
                    <a:solidFill>
                      <a:srgbClr val="FFFF00"/>
                    </a:solidFill>
                  </a:tcPr>
                </a:tc>
                <a:tc>
                  <a:txBody>
                    <a:bodyPr/>
                    <a:lstStyle/>
                    <a:p>
                      <a:pPr marL="0" marR="0" algn="ctr">
                        <a:lnSpc>
                          <a:spcPct val="150000"/>
                        </a:lnSpc>
                        <a:spcBef>
                          <a:spcPts val="900"/>
                        </a:spcBef>
                        <a:spcAft>
                          <a:spcPts val="900"/>
                        </a:spcAft>
                      </a:pPr>
                      <a:r>
                        <a:rPr lang="en-US" sz="1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Value of the matter</a:t>
                      </a:r>
                      <a:endPar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0969" marR="40969" marT="0" marB="0">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9050" cap="flat" cmpd="sng" algn="ctr">
                      <a:solidFill>
                        <a:srgbClr val="666666"/>
                      </a:solidFill>
                      <a:prstDash val="solid"/>
                      <a:round/>
                      <a:headEnd type="none" w="med" len="med"/>
                      <a:tailEnd type="none" w="med" len="med"/>
                    </a:lnB>
                    <a:solidFill>
                      <a:srgbClr val="FFFF00"/>
                    </a:solidFill>
                  </a:tcPr>
                </a:tc>
                <a:tc>
                  <a:txBody>
                    <a:bodyPr/>
                    <a:lstStyle/>
                    <a:p>
                      <a:pPr marL="0" marR="0" algn="ctr">
                        <a:lnSpc>
                          <a:spcPct val="150000"/>
                        </a:lnSpc>
                        <a:spcBef>
                          <a:spcPts val="900"/>
                        </a:spcBef>
                        <a:spcAft>
                          <a:spcPts val="900"/>
                        </a:spcAft>
                      </a:pPr>
                      <a:r>
                        <a:rPr lang="en-US" sz="1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Possible charges</a:t>
                      </a:r>
                      <a:endPar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0969" marR="40969" marT="0" marB="0">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9050" cap="flat" cmpd="sng" algn="ctr">
                      <a:solidFill>
                        <a:srgbClr val="666666"/>
                      </a:solidFill>
                      <a:prstDash val="solid"/>
                      <a:round/>
                      <a:headEnd type="none" w="med" len="med"/>
                      <a:tailEnd type="none" w="med" len="med"/>
                    </a:lnB>
                    <a:solidFill>
                      <a:srgbClr val="FFFF00"/>
                    </a:solidFill>
                  </a:tcPr>
                </a:tc>
                <a:tc>
                  <a:txBody>
                    <a:bodyPr/>
                    <a:lstStyle/>
                    <a:p>
                      <a:pPr marL="0" marR="0" algn="ctr">
                        <a:lnSpc>
                          <a:spcPct val="150000"/>
                        </a:lnSpc>
                        <a:spcBef>
                          <a:spcPts val="900"/>
                        </a:spcBef>
                        <a:spcAft>
                          <a:spcPts val="900"/>
                        </a:spcAft>
                      </a:pPr>
                      <a:r>
                        <a:rPr lang="en-US" sz="1400" b="1"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Referrals </a:t>
                      </a:r>
                      <a:endPar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0969" marR="40969" marT="0" marB="0">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9050" cap="flat" cmpd="sng" algn="ctr">
                      <a:solidFill>
                        <a:srgbClr val="666666"/>
                      </a:solidFill>
                      <a:prstDash val="solid"/>
                      <a:round/>
                      <a:headEnd type="none" w="med" len="med"/>
                      <a:tailEnd type="none" w="med" len="med"/>
                    </a:lnB>
                    <a:solidFill>
                      <a:srgbClr val="FFFF00"/>
                    </a:solidFill>
                  </a:tcPr>
                </a:tc>
                <a:extLst>
                  <a:ext uri="{0D108BD9-81ED-4DB2-BD59-A6C34878D82A}">
                    <a16:rowId xmlns:a16="http://schemas.microsoft.com/office/drawing/2014/main" xmlns="" val="2691170265"/>
                  </a:ext>
                </a:extLst>
              </a:tr>
              <a:tr h="2728909">
                <a:tc>
                  <a:txBody>
                    <a:bodyPr/>
                    <a:lstStyle/>
                    <a:p>
                      <a:pPr marL="0" marR="0" algn="just">
                        <a:lnSpc>
                          <a:spcPct val="150000"/>
                        </a:lnSpc>
                        <a:spcBef>
                          <a:spcPts val="900"/>
                        </a:spcBef>
                        <a:spcAft>
                          <a:spcPts val="900"/>
                        </a:spcAft>
                      </a:pPr>
                      <a:r>
                        <a:rPr lang="en-US" sz="14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a:t>
                      </a:r>
                      <a:endParaRPr lang="en-US" sz="1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0969" marR="40969" marT="0" marB="0">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905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marL="0" marR="0" algn="just">
                        <a:lnSpc>
                          <a:spcPct val="150000"/>
                        </a:lnSpc>
                        <a:spcBef>
                          <a:spcPts val="900"/>
                        </a:spcBef>
                        <a:spcAft>
                          <a:spcPts val="900"/>
                        </a:spcAft>
                      </a:pPr>
                      <a:r>
                        <a:rPr lang="en-US" sz="1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Advocate </a:t>
                      </a:r>
                      <a:r>
                        <a:rPr lang="en-US" sz="1400" b="1"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a:t>
                      </a:r>
                      <a:endPar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0969" marR="40969" marT="0" marB="0">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905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marL="0" marR="0" algn="just">
                        <a:lnSpc>
                          <a:spcPct val="150000"/>
                        </a:lnSpc>
                        <a:spcBef>
                          <a:spcPts val="900"/>
                        </a:spcBef>
                        <a:spcAft>
                          <a:spcPts val="900"/>
                        </a:spcAft>
                      </a:pPr>
                      <a:r>
                        <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Collusion </a:t>
                      </a:r>
                      <a:r>
                        <a:rPr lang="en-US" sz="14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with former Head </a:t>
                      </a:r>
                      <a:r>
                        <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of </a:t>
                      </a:r>
                      <a:r>
                        <a:rPr lang="en-US" sz="14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the Office of the </a:t>
                      </a:r>
                      <a:r>
                        <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State Attorney </a:t>
                      </a:r>
                      <a:r>
                        <a:rPr lang="en-US" sz="14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in</a:t>
                      </a:r>
                      <a:r>
                        <a:rPr lang="en-US" sz="1400" baseline="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4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Johannesburg</a:t>
                      </a:r>
                      <a:endPar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0969" marR="40969" marT="0" marB="0">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905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marL="0" marR="0" algn="just">
                        <a:lnSpc>
                          <a:spcPct val="150000"/>
                        </a:lnSpc>
                        <a:spcBef>
                          <a:spcPts val="900"/>
                        </a:spcBef>
                        <a:spcAft>
                          <a:spcPts val="900"/>
                        </a:spcAft>
                      </a:pPr>
                      <a:r>
                        <a:rPr lang="en-US" sz="1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R34 077 000</a:t>
                      </a:r>
                      <a:endPar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0969" marR="40969" marT="0" marB="0">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905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marL="342900" marR="0" lvl="0" indent="-342900" algn="just">
                        <a:lnSpc>
                          <a:spcPct val="100000"/>
                        </a:lnSpc>
                        <a:spcBef>
                          <a:spcPts val="900"/>
                        </a:spcBef>
                        <a:spcAft>
                          <a:spcPts val="900"/>
                        </a:spcAft>
                        <a:buFont typeface="+mj-lt"/>
                        <a:buAutoNum type="alphaLcParenR"/>
                      </a:pPr>
                      <a:r>
                        <a:rPr lang="en-US" sz="1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Criminal Fraud:</a:t>
                      </a:r>
                      <a:r>
                        <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Advanced payments, fraudulent hourly rates used &amp; overreaching/overpayments in claims</a:t>
                      </a:r>
                      <a:endPar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lgn="just">
                        <a:lnSpc>
                          <a:spcPct val="100000"/>
                        </a:lnSpc>
                        <a:spcBef>
                          <a:spcPts val="900"/>
                        </a:spcBef>
                        <a:spcAft>
                          <a:spcPts val="900"/>
                        </a:spcAft>
                        <a:buFont typeface="+mj-lt"/>
                        <a:buAutoNum type="alphaLcParenR"/>
                      </a:pPr>
                      <a:r>
                        <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Contravention of the Fees Survey 2009 as approved by Johannesburg Bar of Advocates </a:t>
                      </a:r>
                      <a:endPar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lgn="just">
                        <a:lnSpc>
                          <a:spcPct val="100000"/>
                        </a:lnSpc>
                        <a:spcBef>
                          <a:spcPts val="900"/>
                        </a:spcBef>
                        <a:spcAft>
                          <a:spcPts val="900"/>
                        </a:spcAft>
                        <a:buFont typeface="+mj-lt"/>
                        <a:buAutoNum type="alphaLcParenR"/>
                      </a:pPr>
                      <a:r>
                        <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Failure to declare as VAT vendor </a:t>
                      </a:r>
                      <a:endPar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0969" marR="40969" marT="0" marB="0">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905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marL="285750" marR="0" indent="-285750" algn="just">
                        <a:lnSpc>
                          <a:spcPct val="100000"/>
                        </a:lnSpc>
                        <a:spcBef>
                          <a:spcPts val="900"/>
                        </a:spcBef>
                        <a:spcAft>
                          <a:spcPts val="900"/>
                        </a:spcAft>
                        <a:buFont typeface="Arial" panose="020B0604020202020204" pitchFamily="34" charset="0"/>
                        <a:buChar char="•"/>
                      </a:pPr>
                      <a:r>
                        <a:rPr lang="en-US" sz="14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Preparing</a:t>
                      </a:r>
                      <a:r>
                        <a:rPr lang="en-US" sz="1400" baseline="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4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criminal referral </a:t>
                      </a:r>
                      <a:r>
                        <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to </a:t>
                      </a:r>
                      <a:r>
                        <a:rPr lang="en-US" sz="14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the NPA  </a:t>
                      </a:r>
                      <a:endPar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285750" marR="0" indent="-285750" algn="just">
                        <a:lnSpc>
                          <a:spcPct val="100000"/>
                        </a:lnSpc>
                        <a:spcBef>
                          <a:spcPts val="900"/>
                        </a:spcBef>
                        <a:spcAft>
                          <a:spcPts val="900"/>
                        </a:spcAft>
                        <a:buFont typeface="Arial" panose="020B0604020202020204" pitchFamily="34" charset="0"/>
                        <a:buChar char="•"/>
                      </a:pPr>
                      <a:r>
                        <a:rPr lang="en-US" sz="14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Referred Advocate “A” to </a:t>
                      </a:r>
                      <a:r>
                        <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Johannesburg Bar and his membership has been suspended until finalization of the matter. </a:t>
                      </a:r>
                      <a:endPar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285750" marR="0" indent="-285750" algn="just">
                        <a:lnSpc>
                          <a:spcPct val="100000"/>
                        </a:lnSpc>
                        <a:spcBef>
                          <a:spcPts val="900"/>
                        </a:spcBef>
                        <a:spcAft>
                          <a:spcPts val="900"/>
                        </a:spcAft>
                        <a:buFont typeface="Arial" panose="020B0604020202020204" pitchFamily="34" charset="0"/>
                        <a:buChar char="•"/>
                      </a:pPr>
                      <a:r>
                        <a:rPr lang="en-US" sz="14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Referral </a:t>
                      </a:r>
                      <a:r>
                        <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made to SARS on 29/10/2018</a:t>
                      </a:r>
                      <a:r>
                        <a:rPr lang="en-US" sz="14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p>
                    <a:p>
                      <a:pPr marL="285750" marR="0" indent="-285750" algn="just">
                        <a:lnSpc>
                          <a:spcPct val="100000"/>
                        </a:lnSpc>
                        <a:spcBef>
                          <a:spcPts val="900"/>
                        </a:spcBef>
                        <a:spcAft>
                          <a:spcPts val="900"/>
                        </a:spcAft>
                        <a:buFont typeface="Arial" panose="020B0604020202020204" pitchFamily="34" charset="0"/>
                        <a:buChar char="•"/>
                      </a:pPr>
                      <a:r>
                        <a:rPr lang="en-US" sz="14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Possible referral to the Special Tribunal in order to make</a:t>
                      </a:r>
                      <a:r>
                        <a:rPr lang="en-US" sz="1400" baseline="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 recovery. </a:t>
                      </a:r>
                      <a:endPar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0969" marR="40969" marT="0" marB="0">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905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extLst>
                  <a:ext uri="{0D108BD9-81ED-4DB2-BD59-A6C34878D82A}">
                    <a16:rowId xmlns:a16="http://schemas.microsoft.com/office/drawing/2014/main" xmlns="" val="1302948974"/>
                  </a:ext>
                </a:extLst>
              </a:tr>
            </a:tbl>
          </a:graphicData>
        </a:graphic>
      </p:graphicFrame>
      <p:sp>
        <p:nvSpPr>
          <p:cNvPr id="5" name="Slide Number Placeholder 4"/>
          <p:cNvSpPr>
            <a:spLocks noGrp="1"/>
          </p:cNvSpPr>
          <p:nvPr>
            <p:ph type="sldNum" sz="quarter" idx="12"/>
          </p:nvPr>
        </p:nvSpPr>
        <p:spPr/>
        <p:txBody>
          <a:bodyPr/>
          <a:lstStyle/>
          <a:p>
            <a:fld id="{40E4637F-1127-AF4D-B96F-F7789FFD66FF}" type="slidenum">
              <a:rPr lang="en-US" smtClean="0"/>
              <a:pPr/>
              <a:t>16</a:t>
            </a:fld>
            <a:endParaRPr lang="en-US"/>
          </a:p>
        </p:txBody>
      </p:sp>
    </p:spTree>
    <p:extLst>
      <p:ext uri="{BB962C8B-B14F-4D97-AF65-F5344CB8AC3E}">
        <p14:creationId xmlns:p14="http://schemas.microsoft.com/office/powerpoint/2010/main" xmlns="" val="38414395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299" y="171189"/>
            <a:ext cx="8915400" cy="681707"/>
          </a:xfrm>
        </p:spPr>
        <p:txBody>
          <a:bodyPr>
            <a:normAutofit/>
          </a:bodyPr>
          <a:lstStyle/>
          <a:p>
            <a:pPr>
              <a:defRPr/>
            </a:pPr>
            <a:r>
              <a:rPr lang="en-US" sz="1800" b="1" dirty="0" smtClean="0">
                <a:latin typeface="Arial" panose="020B0604020202020204" pitchFamily="34" charset="0"/>
                <a:cs typeface="Arial" panose="020B0604020202020204" pitchFamily="34" charset="0"/>
              </a:rPr>
              <a:t>SIU OUTCOMES: </a:t>
            </a:r>
            <a:r>
              <a:rPr lang="en-GB" sz="1800" b="1" dirty="0" smtClean="0">
                <a:latin typeface="Arial" panose="020B0604020202020204" pitchFamily="34" charset="0"/>
                <a:cs typeface="Arial" panose="020B0604020202020204" pitchFamily="34" charset="0"/>
              </a:rPr>
              <a:t> FOCUS 1</a:t>
            </a:r>
            <a:r>
              <a:rPr lang="en-GB" sz="1800" b="1" dirty="0">
                <a:latin typeface="Arial" panose="020B0604020202020204" pitchFamily="34" charset="0"/>
                <a:cs typeface="Arial" panose="020B0604020202020204" pitchFamily="34" charset="0"/>
              </a:rPr>
              <a:t> </a:t>
            </a:r>
            <a:r>
              <a:rPr lang="en-GB" sz="1800" b="1" dirty="0" smtClean="0">
                <a:latin typeface="Arial" panose="020B0604020202020204" pitchFamily="34" charset="0"/>
                <a:cs typeface="Arial" panose="020B0604020202020204" pitchFamily="34" charset="0"/>
              </a:rPr>
              <a:t>- Progress</a:t>
            </a:r>
            <a:r>
              <a:rPr lang="en-US" sz="1800" b="1" dirty="0" smtClean="0">
                <a:latin typeface="Arial" panose="020B0604020202020204" pitchFamily="34" charset="0"/>
                <a:cs typeface="Arial" panose="020B0604020202020204" pitchFamily="34" charset="0"/>
              </a:rPr>
              <a:t> on </a:t>
            </a:r>
            <a:r>
              <a:rPr lang="en-US" sz="1800" b="1" dirty="0">
                <a:latin typeface="Arial" panose="020B0604020202020204" pitchFamily="34" charset="0"/>
                <a:cs typeface="Arial" panose="020B0604020202020204" pitchFamily="34" charset="0"/>
              </a:rPr>
              <a:t>Legal Practitioners Gauteng</a:t>
            </a:r>
            <a:r>
              <a:rPr lang="en-US" sz="1800" b="1" dirty="0"/>
              <a:t/>
            </a:r>
            <a:br>
              <a:rPr lang="en-US" sz="1800" b="1" dirty="0"/>
            </a:br>
            <a:endParaRPr lang="en-US" sz="1800" b="1" dirty="0"/>
          </a:p>
        </p:txBody>
      </p:sp>
      <p:sp>
        <p:nvSpPr>
          <p:cNvPr id="3" name="Content Placeholder 2"/>
          <p:cNvSpPr>
            <a:spLocks noGrp="1"/>
          </p:cNvSpPr>
          <p:nvPr>
            <p:ph idx="1"/>
          </p:nvPr>
        </p:nvSpPr>
        <p:spPr>
          <a:xfrm>
            <a:off x="595968" y="1038139"/>
            <a:ext cx="8915400" cy="4525963"/>
          </a:xfrm>
        </p:spPr>
        <p:txBody>
          <a:bodyPr>
            <a:normAutofit/>
          </a:bodyPr>
          <a:lstStyle/>
          <a:p>
            <a:pPr marL="0" indent="0">
              <a:buNone/>
              <a:defRPr/>
            </a:pPr>
            <a:r>
              <a:rPr lang="en-GB" sz="1200" dirty="0" smtClean="0"/>
              <a:t>                                                                                         </a:t>
            </a:r>
            <a:r>
              <a:rPr lang="en-GB" sz="1400" b="1" dirty="0" smtClean="0"/>
              <a:t>  </a:t>
            </a:r>
            <a:endParaRPr lang="en-US" sz="1200" b="1" dirty="0"/>
          </a:p>
        </p:txBody>
      </p:sp>
      <p:graphicFrame>
        <p:nvGraphicFramePr>
          <p:cNvPr id="6" name="Table 5"/>
          <p:cNvGraphicFramePr>
            <a:graphicFrameLocks noGrp="1"/>
          </p:cNvGraphicFramePr>
          <p:nvPr>
            <p:extLst>
              <p:ext uri="{D42A27DB-BD31-4B8C-83A1-F6EECF244321}">
                <p14:modId xmlns:p14="http://schemas.microsoft.com/office/powerpoint/2010/main" xmlns="" val="1311715082"/>
              </p:ext>
            </p:extLst>
          </p:nvPr>
        </p:nvGraphicFramePr>
        <p:xfrm>
          <a:off x="254875" y="667654"/>
          <a:ext cx="9396249" cy="5239894"/>
        </p:xfrm>
        <a:graphic>
          <a:graphicData uri="http://schemas.openxmlformats.org/drawingml/2006/table">
            <a:tbl>
              <a:tblPr firstRow="1" firstCol="1" bandRow="1"/>
              <a:tblGrid>
                <a:gridCol w="796159">
                  <a:extLst>
                    <a:ext uri="{9D8B030D-6E8A-4147-A177-3AD203B41FA5}">
                      <a16:colId xmlns:a16="http://schemas.microsoft.com/office/drawing/2014/main" xmlns="" val="602604112"/>
                    </a:ext>
                  </a:extLst>
                </a:gridCol>
                <a:gridCol w="1418897">
                  <a:extLst>
                    <a:ext uri="{9D8B030D-6E8A-4147-A177-3AD203B41FA5}">
                      <a16:colId xmlns:a16="http://schemas.microsoft.com/office/drawing/2014/main" xmlns="" val="2916682633"/>
                    </a:ext>
                  </a:extLst>
                </a:gridCol>
                <a:gridCol w="1558923">
                  <a:extLst>
                    <a:ext uri="{9D8B030D-6E8A-4147-A177-3AD203B41FA5}">
                      <a16:colId xmlns:a16="http://schemas.microsoft.com/office/drawing/2014/main" xmlns="" val="4045727514"/>
                    </a:ext>
                  </a:extLst>
                </a:gridCol>
                <a:gridCol w="1290303">
                  <a:extLst>
                    <a:ext uri="{9D8B030D-6E8A-4147-A177-3AD203B41FA5}">
                      <a16:colId xmlns:a16="http://schemas.microsoft.com/office/drawing/2014/main" xmlns="" val="2413187834"/>
                    </a:ext>
                  </a:extLst>
                </a:gridCol>
                <a:gridCol w="2519160">
                  <a:extLst>
                    <a:ext uri="{9D8B030D-6E8A-4147-A177-3AD203B41FA5}">
                      <a16:colId xmlns:a16="http://schemas.microsoft.com/office/drawing/2014/main" xmlns="" val="4231327902"/>
                    </a:ext>
                  </a:extLst>
                </a:gridCol>
                <a:gridCol w="1812807">
                  <a:extLst>
                    <a:ext uri="{9D8B030D-6E8A-4147-A177-3AD203B41FA5}">
                      <a16:colId xmlns:a16="http://schemas.microsoft.com/office/drawing/2014/main" xmlns="" val="357238633"/>
                    </a:ext>
                  </a:extLst>
                </a:gridCol>
              </a:tblGrid>
              <a:tr h="698374">
                <a:tc>
                  <a:txBody>
                    <a:bodyPr/>
                    <a:lstStyle/>
                    <a:p>
                      <a:pPr marL="0" marR="0" algn="ctr">
                        <a:lnSpc>
                          <a:spcPct val="150000"/>
                        </a:lnSpc>
                        <a:spcBef>
                          <a:spcPts val="900"/>
                        </a:spcBef>
                        <a:spcAft>
                          <a:spcPts val="900"/>
                        </a:spcAft>
                      </a:pPr>
                      <a:r>
                        <a:rPr lang="en-US" sz="1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No</a:t>
                      </a:r>
                      <a:endPar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0969" marR="40969" marT="0" marB="0">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9050" cap="flat" cmpd="sng" algn="ctr">
                      <a:solidFill>
                        <a:srgbClr val="666666"/>
                      </a:solidFill>
                      <a:prstDash val="solid"/>
                      <a:round/>
                      <a:headEnd type="none" w="med" len="med"/>
                      <a:tailEnd type="none" w="med" len="med"/>
                    </a:lnB>
                    <a:solidFill>
                      <a:srgbClr val="FFFF00"/>
                    </a:solidFill>
                  </a:tcPr>
                </a:tc>
                <a:tc>
                  <a:txBody>
                    <a:bodyPr/>
                    <a:lstStyle/>
                    <a:p>
                      <a:pPr marL="0" marR="0" algn="ctr">
                        <a:lnSpc>
                          <a:spcPct val="150000"/>
                        </a:lnSpc>
                        <a:spcBef>
                          <a:spcPts val="900"/>
                        </a:spcBef>
                        <a:spcAft>
                          <a:spcPts val="900"/>
                        </a:spcAft>
                      </a:pPr>
                      <a:r>
                        <a:rPr lang="en-US" sz="1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Name of Legal Practitioner</a:t>
                      </a:r>
                      <a:endPar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0969" marR="40969" marT="0" marB="0">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9050" cap="flat" cmpd="sng" algn="ctr">
                      <a:solidFill>
                        <a:srgbClr val="666666"/>
                      </a:solidFill>
                      <a:prstDash val="solid"/>
                      <a:round/>
                      <a:headEnd type="none" w="med" len="med"/>
                      <a:tailEnd type="none" w="med" len="med"/>
                    </a:lnB>
                    <a:solidFill>
                      <a:srgbClr val="FFFF00"/>
                    </a:solidFill>
                  </a:tcPr>
                </a:tc>
                <a:tc>
                  <a:txBody>
                    <a:bodyPr/>
                    <a:lstStyle/>
                    <a:p>
                      <a:pPr marL="0" marR="0" algn="ctr">
                        <a:lnSpc>
                          <a:spcPct val="150000"/>
                        </a:lnSpc>
                        <a:spcBef>
                          <a:spcPts val="900"/>
                        </a:spcBef>
                        <a:spcAft>
                          <a:spcPts val="900"/>
                        </a:spcAft>
                      </a:pPr>
                      <a:r>
                        <a:rPr lang="en-US" sz="1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Nature of the matter</a:t>
                      </a:r>
                      <a:endPar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0969" marR="40969" marT="0" marB="0">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9050" cap="flat" cmpd="sng" algn="ctr">
                      <a:solidFill>
                        <a:srgbClr val="666666"/>
                      </a:solidFill>
                      <a:prstDash val="solid"/>
                      <a:round/>
                      <a:headEnd type="none" w="med" len="med"/>
                      <a:tailEnd type="none" w="med" len="med"/>
                    </a:lnB>
                    <a:solidFill>
                      <a:srgbClr val="FFFF00"/>
                    </a:solidFill>
                  </a:tcPr>
                </a:tc>
                <a:tc>
                  <a:txBody>
                    <a:bodyPr/>
                    <a:lstStyle/>
                    <a:p>
                      <a:pPr marL="0" marR="0" algn="ctr">
                        <a:lnSpc>
                          <a:spcPct val="150000"/>
                        </a:lnSpc>
                        <a:spcBef>
                          <a:spcPts val="900"/>
                        </a:spcBef>
                        <a:spcAft>
                          <a:spcPts val="900"/>
                        </a:spcAft>
                      </a:pPr>
                      <a:r>
                        <a:rPr lang="en-US" sz="1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Value of the matter</a:t>
                      </a:r>
                      <a:endPar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0969" marR="40969" marT="0" marB="0">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9050" cap="flat" cmpd="sng" algn="ctr">
                      <a:solidFill>
                        <a:srgbClr val="666666"/>
                      </a:solidFill>
                      <a:prstDash val="solid"/>
                      <a:round/>
                      <a:headEnd type="none" w="med" len="med"/>
                      <a:tailEnd type="none" w="med" len="med"/>
                    </a:lnB>
                    <a:solidFill>
                      <a:srgbClr val="FFFF00"/>
                    </a:solidFill>
                  </a:tcPr>
                </a:tc>
                <a:tc>
                  <a:txBody>
                    <a:bodyPr/>
                    <a:lstStyle/>
                    <a:p>
                      <a:pPr marL="0" marR="0" algn="ctr">
                        <a:lnSpc>
                          <a:spcPct val="150000"/>
                        </a:lnSpc>
                        <a:spcBef>
                          <a:spcPts val="900"/>
                        </a:spcBef>
                        <a:spcAft>
                          <a:spcPts val="900"/>
                        </a:spcAft>
                      </a:pPr>
                      <a:r>
                        <a:rPr lang="en-US" sz="1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Possible charges</a:t>
                      </a:r>
                      <a:endPar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0969" marR="40969" marT="0" marB="0">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9050" cap="flat" cmpd="sng" algn="ctr">
                      <a:solidFill>
                        <a:srgbClr val="666666"/>
                      </a:solidFill>
                      <a:prstDash val="solid"/>
                      <a:round/>
                      <a:headEnd type="none" w="med" len="med"/>
                      <a:tailEnd type="none" w="med" len="med"/>
                    </a:lnB>
                    <a:solidFill>
                      <a:srgbClr val="FFFF00"/>
                    </a:solidFill>
                  </a:tcPr>
                </a:tc>
                <a:tc>
                  <a:txBody>
                    <a:bodyPr/>
                    <a:lstStyle/>
                    <a:p>
                      <a:pPr marL="0" marR="0" algn="ctr">
                        <a:lnSpc>
                          <a:spcPct val="150000"/>
                        </a:lnSpc>
                        <a:spcBef>
                          <a:spcPts val="900"/>
                        </a:spcBef>
                        <a:spcAft>
                          <a:spcPts val="900"/>
                        </a:spcAft>
                      </a:pPr>
                      <a:r>
                        <a:rPr lang="en-US" sz="1400" b="1"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Referrals </a:t>
                      </a:r>
                      <a:endPar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0969" marR="40969" marT="0" marB="0">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9050" cap="flat" cmpd="sng" algn="ctr">
                      <a:solidFill>
                        <a:srgbClr val="666666"/>
                      </a:solidFill>
                      <a:prstDash val="solid"/>
                      <a:round/>
                      <a:headEnd type="none" w="med" len="med"/>
                      <a:tailEnd type="none" w="med" len="med"/>
                    </a:lnB>
                    <a:solidFill>
                      <a:srgbClr val="FFFF00"/>
                    </a:solidFill>
                  </a:tcPr>
                </a:tc>
                <a:extLst>
                  <a:ext uri="{0D108BD9-81ED-4DB2-BD59-A6C34878D82A}">
                    <a16:rowId xmlns:a16="http://schemas.microsoft.com/office/drawing/2014/main" xmlns="" val="2691170265"/>
                  </a:ext>
                </a:extLst>
              </a:tr>
              <a:tr h="436626">
                <a:tc>
                  <a:txBody>
                    <a:bodyPr/>
                    <a:lstStyle/>
                    <a:p>
                      <a:pPr marL="0" marR="0" algn="just">
                        <a:lnSpc>
                          <a:spcPct val="150000"/>
                        </a:lnSpc>
                        <a:spcBef>
                          <a:spcPts val="900"/>
                        </a:spcBef>
                        <a:spcAft>
                          <a:spcPts val="900"/>
                        </a:spcAft>
                      </a:pPr>
                      <a:r>
                        <a:rPr lang="en-US" sz="1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a:t>
                      </a:r>
                      <a:endPar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0969" marR="40969" marT="0" marB="0">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905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marL="0" marR="0" algn="just">
                        <a:lnSpc>
                          <a:spcPct val="150000"/>
                        </a:lnSpc>
                        <a:spcBef>
                          <a:spcPts val="900"/>
                        </a:spcBef>
                        <a:spcAft>
                          <a:spcPts val="900"/>
                        </a:spcAft>
                      </a:pPr>
                      <a:r>
                        <a:rPr lang="en-US" sz="1400" b="1"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Advocate ‘B”</a:t>
                      </a:r>
                      <a:endPar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0969" marR="40969" marT="0" marB="0">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905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marL="0" marR="0" algn="just">
                        <a:lnSpc>
                          <a:spcPct val="150000"/>
                        </a:lnSpc>
                        <a:spcBef>
                          <a:spcPts val="900"/>
                        </a:spcBef>
                        <a:spcAft>
                          <a:spcPts val="900"/>
                        </a:spcAft>
                      </a:pPr>
                      <a:r>
                        <a:rPr lang="en-US" sz="14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Collusion with the former Head of the Office of the State Attorney in</a:t>
                      </a:r>
                      <a:r>
                        <a:rPr lang="en-US" sz="1400" baseline="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4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Johannesburg</a:t>
                      </a:r>
                      <a:endPar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0969" marR="40969" marT="0" marB="0">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905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marL="0" marR="0" algn="just">
                        <a:lnSpc>
                          <a:spcPct val="150000"/>
                        </a:lnSpc>
                        <a:spcBef>
                          <a:spcPts val="900"/>
                        </a:spcBef>
                        <a:spcAft>
                          <a:spcPts val="900"/>
                        </a:spcAft>
                      </a:pPr>
                      <a:r>
                        <a:rPr lang="en-US" sz="14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 22 000 000</a:t>
                      </a:r>
                      <a:endParaRPr lang="en-US" sz="1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0969" marR="40969" marT="0" marB="0">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905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marL="342900" marR="0" lvl="0" indent="-342900" algn="just">
                        <a:lnSpc>
                          <a:spcPct val="100000"/>
                        </a:lnSpc>
                        <a:spcBef>
                          <a:spcPts val="900"/>
                        </a:spcBef>
                        <a:spcAft>
                          <a:spcPts val="900"/>
                        </a:spcAft>
                        <a:buFont typeface="+mj-lt"/>
                        <a:buAutoNum type="alphaLcParenR"/>
                      </a:pPr>
                      <a:r>
                        <a:rPr lang="en-US" sz="1400" b="1"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Criminal Fraud:</a:t>
                      </a:r>
                      <a:r>
                        <a:rPr lang="en-US" sz="14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Advanced payments, fraudulent hourly rates used &amp; overreaching/overpayments in claims</a:t>
                      </a:r>
                    </a:p>
                    <a:p>
                      <a:pPr marL="342900" marR="0" lvl="0" indent="-342900" algn="just">
                        <a:lnSpc>
                          <a:spcPct val="100000"/>
                        </a:lnSpc>
                        <a:spcBef>
                          <a:spcPts val="900"/>
                        </a:spcBef>
                        <a:spcAft>
                          <a:spcPts val="900"/>
                        </a:spcAft>
                        <a:buFont typeface="+mj-lt"/>
                        <a:buAutoNum type="alphaLcParenR"/>
                      </a:pPr>
                      <a:r>
                        <a:rPr lang="en-US" sz="14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Contravention of the Fees Survey 2009 as approved by Johannesburg Bar of Advocates </a:t>
                      </a:r>
                    </a:p>
                    <a:p>
                      <a:pPr marL="0" marR="0" algn="just">
                        <a:lnSpc>
                          <a:spcPct val="150000"/>
                        </a:lnSpc>
                        <a:spcBef>
                          <a:spcPts val="900"/>
                        </a:spcBef>
                        <a:spcAft>
                          <a:spcPts val="900"/>
                        </a:spcAft>
                      </a:pPr>
                      <a:endPar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0969" marR="40969" marT="0" marB="0">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905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marL="285750" marR="0" lvl="0" indent="-285750" algn="just" defTabSz="457200" rtl="0" eaLnBrk="1" fontAlgn="auto" latinLnBrk="0" hangingPunct="1">
                        <a:lnSpc>
                          <a:spcPct val="100000"/>
                        </a:lnSpc>
                        <a:spcBef>
                          <a:spcPts val="900"/>
                        </a:spcBef>
                        <a:spcAft>
                          <a:spcPts val="900"/>
                        </a:spcAft>
                        <a:buClrTx/>
                        <a:buSzTx/>
                        <a:buFont typeface="Arial" panose="020B0604020202020204" pitchFamily="34" charset="0"/>
                        <a:buChar char="•"/>
                        <a:tabLst/>
                        <a:defRPr/>
                      </a:pPr>
                      <a:r>
                        <a:rPr lang="en-US" sz="14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Preparing criminal referral to the NPA  </a:t>
                      </a:r>
                    </a:p>
                    <a:p>
                      <a:pPr marL="285750" marR="0" indent="-285750" algn="just">
                        <a:lnSpc>
                          <a:spcPct val="100000"/>
                        </a:lnSpc>
                        <a:spcBef>
                          <a:spcPts val="900"/>
                        </a:spcBef>
                        <a:spcAft>
                          <a:spcPts val="900"/>
                        </a:spcAft>
                        <a:buFont typeface="Arial" panose="020B0604020202020204" pitchFamily="34" charset="0"/>
                        <a:buChar char="•"/>
                      </a:pPr>
                      <a:r>
                        <a:rPr lang="en-US" sz="14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Preparing referral</a:t>
                      </a:r>
                      <a:r>
                        <a:rPr lang="en-US" sz="1400" baseline="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of</a:t>
                      </a:r>
                      <a:r>
                        <a:rPr lang="en-US" sz="14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Advocate “B” to the</a:t>
                      </a:r>
                      <a:r>
                        <a:rPr lang="en-US" sz="1400" baseline="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4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Johannesburg Bar. </a:t>
                      </a:r>
                    </a:p>
                    <a:p>
                      <a:pPr marL="285750" marR="0" indent="-285750" algn="just">
                        <a:lnSpc>
                          <a:spcPct val="100000"/>
                        </a:lnSpc>
                        <a:spcBef>
                          <a:spcPts val="900"/>
                        </a:spcBef>
                        <a:spcAft>
                          <a:spcPts val="900"/>
                        </a:spcAft>
                        <a:buFont typeface="Arial" panose="020B0604020202020204" pitchFamily="34" charset="0"/>
                        <a:buChar char="•"/>
                      </a:pPr>
                      <a:r>
                        <a:rPr lang="en-US" sz="14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Possible referral to the Special Tribunal in order to make</a:t>
                      </a:r>
                      <a:r>
                        <a:rPr lang="en-US" sz="1400" baseline="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 recovery. Still quantifying the total  amount.</a:t>
                      </a:r>
                      <a:r>
                        <a:rPr lang="en-US" sz="14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p>
                    <a:p>
                      <a:pPr marL="0" marR="0" lvl="0" indent="0" algn="just" defTabSz="457200" rtl="0" eaLnBrk="1" fontAlgn="auto" latinLnBrk="0" hangingPunct="1">
                        <a:lnSpc>
                          <a:spcPct val="150000"/>
                        </a:lnSpc>
                        <a:spcBef>
                          <a:spcPts val="900"/>
                        </a:spcBef>
                        <a:spcAft>
                          <a:spcPts val="900"/>
                        </a:spcAft>
                        <a:buClrTx/>
                        <a:buSzTx/>
                        <a:buFontTx/>
                        <a:buNone/>
                        <a:tabLst/>
                        <a:defRPr/>
                      </a:pPr>
                      <a:endParaRPr lang="en-US" sz="14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algn="just">
                        <a:lnSpc>
                          <a:spcPct val="150000"/>
                        </a:lnSpc>
                        <a:spcBef>
                          <a:spcPts val="900"/>
                        </a:spcBef>
                        <a:spcAft>
                          <a:spcPts val="900"/>
                        </a:spcAft>
                      </a:pPr>
                      <a:endPar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0969" marR="40969" marT="0" marB="0">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905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extLst>
                  <a:ext uri="{0D108BD9-81ED-4DB2-BD59-A6C34878D82A}">
                    <a16:rowId xmlns:a16="http://schemas.microsoft.com/office/drawing/2014/main" xmlns="" val="3103192980"/>
                  </a:ext>
                </a:extLst>
              </a:tr>
            </a:tbl>
          </a:graphicData>
        </a:graphic>
      </p:graphicFrame>
      <p:sp>
        <p:nvSpPr>
          <p:cNvPr id="5" name="Slide Number Placeholder 4"/>
          <p:cNvSpPr>
            <a:spLocks noGrp="1"/>
          </p:cNvSpPr>
          <p:nvPr>
            <p:ph type="sldNum" sz="quarter" idx="12"/>
          </p:nvPr>
        </p:nvSpPr>
        <p:spPr/>
        <p:txBody>
          <a:bodyPr/>
          <a:lstStyle/>
          <a:p>
            <a:fld id="{40E4637F-1127-AF4D-B96F-F7789FFD66FF}" type="slidenum">
              <a:rPr lang="en-US" smtClean="0"/>
              <a:pPr/>
              <a:t>17</a:t>
            </a:fld>
            <a:endParaRPr lang="en-US"/>
          </a:p>
        </p:txBody>
      </p:sp>
    </p:spTree>
    <p:extLst>
      <p:ext uri="{BB962C8B-B14F-4D97-AF65-F5344CB8AC3E}">
        <p14:creationId xmlns:p14="http://schemas.microsoft.com/office/powerpoint/2010/main" xmlns="" val="24699726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xmlns="" val="4089353975"/>
              </p:ext>
            </p:extLst>
          </p:nvPr>
        </p:nvGraphicFramePr>
        <p:xfrm>
          <a:off x="254875" y="1749707"/>
          <a:ext cx="9396249" cy="3429000"/>
        </p:xfrm>
        <a:graphic>
          <a:graphicData uri="http://schemas.openxmlformats.org/drawingml/2006/table">
            <a:tbl>
              <a:tblPr firstRow="1" firstCol="1" bandRow="1"/>
              <a:tblGrid>
                <a:gridCol w="1027387">
                  <a:extLst>
                    <a:ext uri="{9D8B030D-6E8A-4147-A177-3AD203B41FA5}">
                      <a16:colId xmlns:a16="http://schemas.microsoft.com/office/drawing/2014/main" xmlns="" val="1114648812"/>
                    </a:ext>
                  </a:extLst>
                </a:gridCol>
                <a:gridCol w="1429407">
                  <a:extLst>
                    <a:ext uri="{9D8B030D-6E8A-4147-A177-3AD203B41FA5}">
                      <a16:colId xmlns:a16="http://schemas.microsoft.com/office/drawing/2014/main" xmlns="" val="2462837244"/>
                    </a:ext>
                  </a:extLst>
                </a:gridCol>
                <a:gridCol w="1481959">
                  <a:extLst>
                    <a:ext uri="{9D8B030D-6E8A-4147-A177-3AD203B41FA5}">
                      <a16:colId xmlns:a16="http://schemas.microsoft.com/office/drawing/2014/main" xmlns="" val="313468413"/>
                    </a:ext>
                  </a:extLst>
                </a:gridCol>
                <a:gridCol w="1250731">
                  <a:extLst>
                    <a:ext uri="{9D8B030D-6E8A-4147-A177-3AD203B41FA5}">
                      <a16:colId xmlns:a16="http://schemas.microsoft.com/office/drawing/2014/main" xmlns="" val="1645264024"/>
                    </a:ext>
                  </a:extLst>
                </a:gridCol>
                <a:gridCol w="2393958">
                  <a:extLst>
                    <a:ext uri="{9D8B030D-6E8A-4147-A177-3AD203B41FA5}">
                      <a16:colId xmlns:a16="http://schemas.microsoft.com/office/drawing/2014/main" xmlns="" val="915342799"/>
                    </a:ext>
                  </a:extLst>
                </a:gridCol>
                <a:gridCol w="1812807">
                  <a:extLst>
                    <a:ext uri="{9D8B030D-6E8A-4147-A177-3AD203B41FA5}">
                      <a16:colId xmlns:a16="http://schemas.microsoft.com/office/drawing/2014/main" xmlns="" val="1854369179"/>
                    </a:ext>
                  </a:extLst>
                </a:gridCol>
              </a:tblGrid>
              <a:tr h="1419035">
                <a:tc>
                  <a:txBody>
                    <a:bodyPr/>
                    <a:lstStyle/>
                    <a:p>
                      <a:pPr marL="0" marR="0" algn="just">
                        <a:lnSpc>
                          <a:spcPct val="150000"/>
                        </a:lnSpc>
                        <a:spcBef>
                          <a:spcPts val="900"/>
                        </a:spcBef>
                        <a:spcAft>
                          <a:spcPts val="900"/>
                        </a:spcAft>
                      </a:pPr>
                      <a:r>
                        <a:rPr lang="en-US" sz="1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a:t>
                      </a:r>
                      <a:endPar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algn="just">
                        <a:lnSpc>
                          <a:spcPct val="150000"/>
                        </a:lnSpc>
                        <a:spcBef>
                          <a:spcPts val="900"/>
                        </a:spcBef>
                        <a:spcAft>
                          <a:spcPts val="900"/>
                        </a:spcAft>
                      </a:pPr>
                      <a:r>
                        <a:rPr lang="en-US" sz="1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0969" marR="40969" marT="0" marB="0">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marL="0" marR="0" algn="just">
                        <a:lnSpc>
                          <a:spcPct val="150000"/>
                        </a:lnSpc>
                        <a:spcBef>
                          <a:spcPts val="900"/>
                        </a:spcBef>
                        <a:spcAft>
                          <a:spcPts val="900"/>
                        </a:spcAft>
                      </a:pPr>
                      <a:r>
                        <a:rPr lang="en-US" sz="1400" b="1"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Adv. “C”</a:t>
                      </a:r>
                      <a:endPar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algn="just">
                        <a:lnSpc>
                          <a:spcPct val="150000"/>
                        </a:lnSpc>
                        <a:spcBef>
                          <a:spcPts val="900"/>
                        </a:spcBef>
                        <a:spcAft>
                          <a:spcPts val="900"/>
                        </a:spcAft>
                      </a:pPr>
                      <a:r>
                        <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0969" marR="40969" marT="0" marB="0">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marL="0" marR="0" lvl="0" indent="0" algn="just" defTabSz="457200" rtl="0" eaLnBrk="1" fontAlgn="auto" latinLnBrk="0" hangingPunct="1">
                        <a:lnSpc>
                          <a:spcPct val="150000"/>
                        </a:lnSpc>
                        <a:spcBef>
                          <a:spcPts val="900"/>
                        </a:spcBef>
                        <a:spcAft>
                          <a:spcPts val="900"/>
                        </a:spcAft>
                        <a:buClrTx/>
                        <a:buSzTx/>
                        <a:buFontTx/>
                        <a:buNone/>
                        <a:tabLst/>
                        <a:defRPr/>
                      </a:pPr>
                      <a:r>
                        <a:rPr lang="en-US" sz="14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Collusion with the former Head of the Office of the State Attorney in</a:t>
                      </a:r>
                      <a:r>
                        <a:rPr lang="en-US" sz="1400" baseline="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4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Johannesburg</a:t>
                      </a:r>
                      <a:endParaRPr lang="en-US" sz="18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algn="just">
                        <a:lnSpc>
                          <a:spcPct val="150000"/>
                        </a:lnSpc>
                        <a:spcBef>
                          <a:spcPts val="900"/>
                        </a:spcBef>
                        <a:spcAft>
                          <a:spcPts val="900"/>
                        </a:spcAft>
                      </a:pPr>
                      <a:endPar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algn="just">
                        <a:lnSpc>
                          <a:spcPct val="150000"/>
                        </a:lnSpc>
                        <a:spcBef>
                          <a:spcPts val="900"/>
                        </a:spcBef>
                        <a:spcAft>
                          <a:spcPts val="900"/>
                        </a:spcAft>
                      </a:pPr>
                      <a:r>
                        <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0969" marR="40969" marT="0" marB="0">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marL="0" marR="0" algn="just">
                        <a:lnSpc>
                          <a:spcPct val="150000"/>
                        </a:lnSpc>
                        <a:spcBef>
                          <a:spcPts val="900"/>
                        </a:spcBef>
                        <a:spcAft>
                          <a:spcPts val="900"/>
                        </a:spcAft>
                      </a:pPr>
                      <a:r>
                        <a:rPr lang="en-US" sz="1400" b="1"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Unknown and still quantifying</a:t>
                      </a:r>
                      <a:endPar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algn="just">
                        <a:lnSpc>
                          <a:spcPct val="150000"/>
                        </a:lnSpc>
                        <a:spcBef>
                          <a:spcPts val="900"/>
                        </a:spcBef>
                        <a:spcAft>
                          <a:spcPts val="900"/>
                        </a:spcAft>
                      </a:pPr>
                      <a:r>
                        <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0969" marR="40969" marT="0" marB="0">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marL="342900" marR="0" lvl="0" indent="-342900" algn="just">
                        <a:lnSpc>
                          <a:spcPct val="150000"/>
                        </a:lnSpc>
                        <a:spcBef>
                          <a:spcPts val="900"/>
                        </a:spcBef>
                        <a:spcAft>
                          <a:spcPts val="900"/>
                        </a:spcAft>
                        <a:buFont typeface="+mj-lt"/>
                        <a:buAutoNum type="alphaLcParenR"/>
                      </a:pPr>
                      <a:r>
                        <a:rPr lang="en-US" sz="1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Criminal Fraud:</a:t>
                      </a:r>
                      <a:r>
                        <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4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Advanced </a:t>
                      </a:r>
                      <a:r>
                        <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payments, fraudulent hourly rates used &amp; overreaching</a:t>
                      </a:r>
                      <a:r>
                        <a:rPr lang="en-US" sz="14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overpayments </a:t>
                      </a:r>
                      <a:r>
                        <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in claims.</a:t>
                      </a:r>
                      <a:endPar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284163" marR="0" lvl="0" indent="-284163" algn="just">
                        <a:lnSpc>
                          <a:spcPct val="150000"/>
                        </a:lnSpc>
                        <a:spcBef>
                          <a:spcPts val="900"/>
                        </a:spcBef>
                        <a:spcAft>
                          <a:spcPts val="900"/>
                        </a:spcAft>
                        <a:buFont typeface="+mj-lt"/>
                        <a:buNone/>
                      </a:pPr>
                      <a:r>
                        <a:rPr lang="en-US" sz="14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b)  Contravention </a:t>
                      </a:r>
                      <a:r>
                        <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of the Fees Survey </a:t>
                      </a:r>
                      <a:r>
                        <a:rPr lang="en-US" sz="14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of 2009 </a:t>
                      </a:r>
                      <a:r>
                        <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as approved by Johannesburg Bar of </a:t>
                      </a:r>
                      <a:r>
                        <a:rPr lang="en-US" sz="14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Advocates.</a:t>
                      </a:r>
                      <a:endPar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0969" marR="40969" marT="0" marB="0">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marL="0" marR="0" algn="just">
                        <a:lnSpc>
                          <a:spcPct val="150000"/>
                        </a:lnSpc>
                        <a:spcBef>
                          <a:spcPts val="900"/>
                        </a:spcBef>
                        <a:spcAft>
                          <a:spcPts val="900"/>
                        </a:spcAft>
                      </a:pPr>
                      <a:r>
                        <a:rPr lang="en-US" sz="1400" dirty="0" err="1"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Adv</a:t>
                      </a:r>
                      <a:r>
                        <a:rPr lang="en-US" sz="14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“C” has offered to pay the payments that are deemed irregular.  The SIU is still in the process of verifying his claims.</a:t>
                      </a:r>
                      <a:endPar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algn="just">
                        <a:lnSpc>
                          <a:spcPct val="150000"/>
                        </a:lnSpc>
                        <a:spcBef>
                          <a:spcPts val="900"/>
                        </a:spcBef>
                        <a:spcAft>
                          <a:spcPts val="900"/>
                        </a:spcAft>
                      </a:pPr>
                      <a:r>
                        <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0969" marR="40969" marT="0" marB="0">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extLst>
                  <a:ext uri="{0D108BD9-81ED-4DB2-BD59-A6C34878D82A}">
                    <a16:rowId xmlns:a16="http://schemas.microsoft.com/office/drawing/2014/main" xmlns="" val="1898411355"/>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xmlns="" val="3747872001"/>
              </p:ext>
            </p:extLst>
          </p:nvPr>
        </p:nvGraphicFramePr>
        <p:xfrm>
          <a:off x="254874" y="1051333"/>
          <a:ext cx="9396249" cy="698374"/>
        </p:xfrm>
        <a:graphic>
          <a:graphicData uri="http://schemas.openxmlformats.org/drawingml/2006/table">
            <a:tbl>
              <a:tblPr firstRow="1" firstCol="1" bandRow="1"/>
              <a:tblGrid>
                <a:gridCol w="1037898">
                  <a:extLst>
                    <a:ext uri="{9D8B030D-6E8A-4147-A177-3AD203B41FA5}">
                      <a16:colId xmlns:a16="http://schemas.microsoft.com/office/drawing/2014/main" xmlns="" val="2447268885"/>
                    </a:ext>
                  </a:extLst>
                </a:gridCol>
                <a:gridCol w="1418897">
                  <a:extLst>
                    <a:ext uri="{9D8B030D-6E8A-4147-A177-3AD203B41FA5}">
                      <a16:colId xmlns:a16="http://schemas.microsoft.com/office/drawing/2014/main" xmlns="" val="1283678738"/>
                    </a:ext>
                  </a:extLst>
                </a:gridCol>
                <a:gridCol w="1481959">
                  <a:extLst>
                    <a:ext uri="{9D8B030D-6E8A-4147-A177-3AD203B41FA5}">
                      <a16:colId xmlns:a16="http://schemas.microsoft.com/office/drawing/2014/main" xmlns="" val="1895291087"/>
                    </a:ext>
                  </a:extLst>
                </a:gridCol>
                <a:gridCol w="1261241">
                  <a:extLst>
                    <a:ext uri="{9D8B030D-6E8A-4147-A177-3AD203B41FA5}">
                      <a16:colId xmlns:a16="http://schemas.microsoft.com/office/drawing/2014/main" xmlns="" val="3992640521"/>
                    </a:ext>
                  </a:extLst>
                </a:gridCol>
                <a:gridCol w="2383447">
                  <a:extLst>
                    <a:ext uri="{9D8B030D-6E8A-4147-A177-3AD203B41FA5}">
                      <a16:colId xmlns:a16="http://schemas.microsoft.com/office/drawing/2014/main" xmlns="" val="2332316398"/>
                    </a:ext>
                  </a:extLst>
                </a:gridCol>
                <a:gridCol w="1812807">
                  <a:extLst>
                    <a:ext uri="{9D8B030D-6E8A-4147-A177-3AD203B41FA5}">
                      <a16:colId xmlns:a16="http://schemas.microsoft.com/office/drawing/2014/main" xmlns="" val="651541874"/>
                    </a:ext>
                  </a:extLst>
                </a:gridCol>
              </a:tblGrid>
              <a:tr h="698374">
                <a:tc>
                  <a:txBody>
                    <a:bodyPr/>
                    <a:lstStyle/>
                    <a:p>
                      <a:pPr marL="0" marR="0" algn="ctr">
                        <a:lnSpc>
                          <a:spcPct val="150000"/>
                        </a:lnSpc>
                        <a:spcBef>
                          <a:spcPts val="900"/>
                        </a:spcBef>
                        <a:spcAft>
                          <a:spcPts val="900"/>
                        </a:spcAft>
                      </a:pPr>
                      <a:r>
                        <a:rPr lang="en-US" sz="1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No</a:t>
                      </a:r>
                      <a:endPar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0969" marR="40969" marT="0" marB="0">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9050" cap="flat" cmpd="sng" algn="ctr">
                      <a:solidFill>
                        <a:srgbClr val="666666"/>
                      </a:solidFill>
                      <a:prstDash val="solid"/>
                      <a:round/>
                      <a:headEnd type="none" w="med" len="med"/>
                      <a:tailEnd type="none" w="med" len="med"/>
                    </a:lnB>
                    <a:solidFill>
                      <a:srgbClr val="FFFF00"/>
                    </a:solidFill>
                  </a:tcPr>
                </a:tc>
                <a:tc>
                  <a:txBody>
                    <a:bodyPr/>
                    <a:lstStyle/>
                    <a:p>
                      <a:pPr marL="0" marR="0" algn="ctr">
                        <a:lnSpc>
                          <a:spcPct val="150000"/>
                        </a:lnSpc>
                        <a:spcBef>
                          <a:spcPts val="900"/>
                        </a:spcBef>
                        <a:spcAft>
                          <a:spcPts val="900"/>
                        </a:spcAft>
                      </a:pPr>
                      <a:r>
                        <a:rPr lang="en-US" sz="1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Name of Legal Practitioner</a:t>
                      </a:r>
                      <a:endPar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0969" marR="40969" marT="0" marB="0">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9050" cap="flat" cmpd="sng" algn="ctr">
                      <a:solidFill>
                        <a:srgbClr val="666666"/>
                      </a:solidFill>
                      <a:prstDash val="solid"/>
                      <a:round/>
                      <a:headEnd type="none" w="med" len="med"/>
                      <a:tailEnd type="none" w="med" len="med"/>
                    </a:lnB>
                    <a:solidFill>
                      <a:srgbClr val="FFFF00"/>
                    </a:solidFill>
                  </a:tcPr>
                </a:tc>
                <a:tc>
                  <a:txBody>
                    <a:bodyPr/>
                    <a:lstStyle/>
                    <a:p>
                      <a:pPr marL="0" marR="0" algn="ctr">
                        <a:lnSpc>
                          <a:spcPct val="150000"/>
                        </a:lnSpc>
                        <a:spcBef>
                          <a:spcPts val="900"/>
                        </a:spcBef>
                        <a:spcAft>
                          <a:spcPts val="900"/>
                        </a:spcAft>
                      </a:pPr>
                      <a:r>
                        <a:rPr lang="en-US" sz="1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Nature of the matter</a:t>
                      </a:r>
                      <a:endPar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0969" marR="40969" marT="0" marB="0">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9050" cap="flat" cmpd="sng" algn="ctr">
                      <a:solidFill>
                        <a:srgbClr val="666666"/>
                      </a:solidFill>
                      <a:prstDash val="solid"/>
                      <a:round/>
                      <a:headEnd type="none" w="med" len="med"/>
                      <a:tailEnd type="none" w="med" len="med"/>
                    </a:lnB>
                    <a:solidFill>
                      <a:srgbClr val="FFFF00"/>
                    </a:solidFill>
                  </a:tcPr>
                </a:tc>
                <a:tc>
                  <a:txBody>
                    <a:bodyPr/>
                    <a:lstStyle/>
                    <a:p>
                      <a:pPr marL="0" marR="0" algn="ctr">
                        <a:lnSpc>
                          <a:spcPct val="150000"/>
                        </a:lnSpc>
                        <a:spcBef>
                          <a:spcPts val="900"/>
                        </a:spcBef>
                        <a:spcAft>
                          <a:spcPts val="900"/>
                        </a:spcAft>
                      </a:pPr>
                      <a:r>
                        <a:rPr lang="en-US" sz="1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Value of the matter</a:t>
                      </a:r>
                      <a:endPar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0969" marR="40969" marT="0" marB="0">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9050" cap="flat" cmpd="sng" algn="ctr">
                      <a:solidFill>
                        <a:srgbClr val="666666"/>
                      </a:solidFill>
                      <a:prstDash val="solid"/>
                      <a:round/>
                      <a:headEnd type="none" w="med" len="med"/>
                      <a:tailEnd type="none" w="med" len="med"/>
                    </a:lnB>
                    <a:solidFill>
                      <a:srgbClr val="FFFF00"/>
                    </a:solidFill>
                  </a:tcPr>
                </a:tc>
                <a:tc>
                  <a:txBody>
                    <a:bodyPr/>
                    <a:lstStyle/>
                    <a:p>
                      <a:pPr marL="0" marR="0" algn="ctr">
                        <a:lnSpc>
                          <a:spcPct val="150000"/>
                        </a:lnSpc>
                        <a:spcBef>
                          <a:spcPts val="900"/>
                        </a:spcBef>
                        <a:spcAft>
                          <a:spcPts val="900"/>
                        </a:spcAft>
                      </a:pPr>
                      <a:r>
                        <a:rPr lang="en-US" sz="1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Possible charges</a:t>
                      </a:r>
                      <a:endPar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0969" marR="40969" marT="0" marB="0">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9050" cap="flat" cmpd="sng" algn="ctr">
                      <a:solidFill>
                        <a:srgbClr val="666666"/>
                      </a:solidFill>
                      <a:prstDash val="solid"/>
                      <a:round/>
                      <a:headEnd type="none" w="med" len="med"/>
                      <a:tailEnd type="none" w="med" len="med"/>
                    </a:lnB>
                    <a:solidFill>
                      <a:srgbClr val="FFFF00"/>
                    </a:solidFill>
                  </a:tcPr>
                </a:tc>
                <a:tc>
                  <a:txBody>
                    <a:bodyPr/>
                    <a:lstStyle/>
                    <a:p>
                      <a:pPr marL="0" marR="0" algn="ctr">
                        <a:lnSpc>
                          <a:spcPct val="150000"/>
                        </a:lnSpc>
                        <a:spcBef>
                          <a:spcPts val="900"/>
                        </a:spcBef>
                        <a:spcAft>
                          <a:spcPts val="900"/>
                        </a:spcAft>
                      </a:pPr>
                      <a:r>
                        <a:rPr lang="en-US" sz="1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Referred to institution</a:t>
                      </a:r>
                      <a:endPar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0969" marR="40969" marT="0" marB="0">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9050" cap="flat" cmpd="sng" algn="ctr">
                      <a:solidFill>
                        <a:srgbClr val="666666"/>
                      </a:solidFill>
                      <a:prstDash val="solid"/>
                      <a:round/>
                      <a:headEnd type="none" w="med" len="med"/>
                      <a:tailEnd type="none" w="med" len="med"/>
                    </a:lnB>
                    <a:solidFill>
                      <a:srgbClr val="FFFF00"/>
                    </a:solidFill>
                  </a:tcPr>
                </a:tc>
                <a:extLst>
                  <a:ext uri="{0D108BD9-81ED-4DB2-BD59-A6C34878D82A}">
                    <a16:rowId xmlns:a16="http://schemas.microsoft.com/office/drawing/2014/main" xmlns="" val="699223879"/>
                  </a:ext>
                </a:extLst>
              </a:tr>
            </a:tbl>
          </a:graphicData>
        </a:graphic>
      </p:graphicFrame>
      <p:sp>
        <p:nvSpPr>
          <p:cNvPr id="8" name="Rectangle 7"/>
          <p:cNvSpPr/>
          <p:nvPr/>
        </p:nvSpPr>
        <p:spPr>
          <a:xfrm>
            <a:off x="254875" y="234645"/>
            <a:ext cx="9396249" cy="646331"/>
          </a:xfrm>
          <a:prstGeom prst="rect">
            <a:avLst/>
          </a:prstGeom>
        </p:spPr>
        <p:txBody>
          <a:bodyPr wrap="square">
            <a:spAutoFit/>
          </a:bodyPr>
          <a:lstStyle/>
          <a:p>
            <a:pPr algn="ctr"/>
            <a:r>
              <a:rPr lang="en-US" b="1" dirty="0">
                <a:latin typeface="Arial" panose="020B0604020202020204" pitchFamily="34" charset="0"/>
                <a:cs typeface="Arial" panose="020B0604020202020204" pitchFamily="34" charset="0"/>
              </a:rPr>
              <a:t>SIU OUTCOMES: </a:t>
            </a:r>
            <a:r>
              <a:rPr lang="en-GB" b="1" dirty="0">
                <a:latin typeface="Arial" panose="020B0604020202020204" pitchFamily="34" charset="0"/>
                <a:cs typeface="Arial" panose="020B0604020202020204" pitchFamily="34" charset="0"/>
              </a:rPr>
              <a:t> FOCUS 1 - Progress</a:t>
            </a:r>
            <a:r>
              <a:rPr lang="en-US" b="1" dirty="0">
                <a:latin typeface="Arial" panose="020B0604020202020204" pitchFamily="34" charset="0"/>
                <a:cs typeface="Arial" panose="020B0604020202020204" pitchFamily="34" charset="0"/>
              </a:rPr>
              <a:t> on Legal Practitioners </a:t>
            </a:r>
            <a:r>
              <a:rPr lang="en-US" b="1" dirty="0" smtClean="0">
                <a:latin typeface="Arial" panose="020B0604020202020204" pitchFamily="34" charset="0"/>
                <a:cs typeface="Arial" panose="020B0604020202020204" pitchFamily="34" charset="0"/>
              </a:rPr>
              <a:t>Gauteng (cont.)</a:t>
            </a:r>
            <a:r>
              <a:rPr lang="en-US" b="1" dirty="0"/>
              <a:t/>
            </a:r>
            <a:br>
              <a:rPr lang="en-US" b="1" dirty="0"/>
            </a:br>
            <a:endParaRPr lang="en-US" dirty="0"/>
          </a:p>
        </p:txBody>
      </p:sp>
      <p:sp>
        <p:nvSpPr>
          <p:cNvPr id="2" name="Slide Number Placeholder 1"/>
          <p:cNvSpPr>
            <a:spLocks noGrp="1"/>
          </p:cNvSpPr>
          <p:nvPr>
            <p:ph type="sldNum" sz="quarter" idx="12"/>
          </p:nvPr>
        </p:nvSpPr>
        <p:spPr/>
        <p:txBody>
          <a:bodyPr/>
          <a:lstStyle/>
          <a:p>
            <a:fld id="{40E4637F-1127-AF4D-B96F-F7789FFD66FF}" type="slidenum">
              <a:rPr lang="en-US" smtClean="0"/>
              <a:pPr/>
              <a:t>18</a:t>
            </a:fld>
            <a:endParaRPr lang="en-US"/>
          </a:p>
        </p:txBody>
      </p:sp>
    </p:spTree>
    <p:extLst>
      <p:ext uri="{BB962C8B-B14F-4D97-AF65-F5344CB8AC3E}">
        <p14:creationId xmlns:p14="http://schemas.microsoft.com/office/powerpoint/2010/main" xmlns="" val="78472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xmlns="" val="737885140"/>
              </p:ext>
            </p:extLst>
          </p:nvPr>
        </p:nvGraphicFramePr>
        <p:xfrm>
          <a:off x="254875" y="1749707"/>
          <a:ext cx="9396249" cy="2027966"/>
        </p:xfrm>
        <a:graphic>
          <a:graphicData uri="http://schemas.openxmlformats.org/drawingml/2006/table">
            <a:tbl>
              <a:tblPr firstRow="1" firstCol="1" bandRow="1"/>
              <a:tblGrid>
                <a:gridCol w="742652">
                  <a:extLst>
                    <a:ext uri="{9D8B030D-6E8A-4147-A177-3AD203B41FA5}">
                      <a16:colId xmlns:a16="http://schemas.microsoft.com/office/drawing/2014/main" xmlns="" val="1114648812"/>
                    </a:ext>
                  </a:extLst>
                </a:gridCol>
                <a:gridCol w="1714142">
                  <a:extLst>
                    <a:ext uri="{9D8B030D-6E8A-4147-A177-3AD203B41FA5}">
                      <a16:colId xmlns:a16="http://schemas.microsoft.com/office/drawing/2014/main" xmlns="" val="2462837244"/>
                    </a:ext>
                  </a:extLst>
                </a:gridCol>
                <a:gridCol w="1481959">
                  <a:extLst>
                    <a:ext uri="{9D8B030D-6E8A-4147-A177-3AD203B41FA5}">
                      <a16:colId xmlns:a16="http://schemas.microsoft.com/office/drawing/2014/main" xmlns="" val="313468413"/>
                    </a:ext>
                  </a:extLst>
                </a:gridCol>
                <a:gridCol w="1250731">
                  <a:extLst>
                    <a:ext uri="{9D8B030D-6E8A-4147-A177-3AD203B41FA5}">
                      <a16:colId xmlns:a16="http://schemas.microsoft.com/office/drawing/2014/main" xmlns="" val="1645264024"/>
                    </a:ext>
                  </a:extLst>
                </a:gridCol>
                <a:gridCol w="2393958">
                  <a:extLst>
                    <a:ext uri="{9D8B030D-6E8A-4147-A177-3AD203B41FA5}">
                      <a16:colId xmlns:a16="http://schemas.microsoft.com/office/drawing/2014/main" xmlns="" val="915342799"/>
                    </a:ext>
                  </a:extLst>
                </a:gridCol>
                <a:gridCol w="1812807">
                  <a:extLst>
                    <a:ext uri="{9D8B030D-6E8A-4147-A177-3AD203B41FA5}">
                      <a16:colId xmlns:a16="http://schemas.microsoft.com/office/drawing/2014/main" xmlns="" val="1854369179"/>
                    </a:ext>
                  </a:extLst>
                </a:gridCol>
              </a:tblGrid>
              <a:tr h="2027966">
                <a:tc>
                  <a:txBody>
                    <a:bodyPr/>
                    <a:lstStyle/>
                    <a:p>
                      <a:pPr marL="0" marR="0" algn="just">
                        <a:lnSpc>
                          <a:spcPct val="150000"/>
                        </a:lnSpc>
                        <a:spcBef>
                          <a:spcPts val="900"/>
                        </a:spcBef>
                        <a:spcAft>
                          <a:spcPts val="900"/>
                        </a:spcAft>
                      </a:pPr>
                      <a:r>
                        <a:rPr lang="en-US" sz="1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a:t>
                      </a:r>
                      <a:endPar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0969" marR="40969" marT="0" marB="0">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marL="0" marR="0" algn="just">
                        <a:lnSpc>
                          <a:spcPct val="150000"/>
                        </a:lnSpc>
                        <a:spcBef>
                          <a:spcPts val="900"/>
                        </a:spcBef>
                        <a:spcAft>
                          <a:spcPts val="900"/>
                        </a:spcAft>
                      </a:pPr>
                      <a:r>
                        <a:rPr lang="en-US" sz="1400" b="1"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Adv. “D”</a:t>
                      </a:r>
                      <a:endPar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0969" marR="40969" marT="0" marB="0">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marL="0" marR="0" indent="0" algn="just">
                        <a:lnSpc>
                          <a:spcPct val="150000"/>
                        </a:lnSpc>
                        <a:spcBef>
                          <a:spcPts val="900"/>
                        </a:spcBef>
                        <a:spcAft>
                          <a:spcPts val="900"/>
                        </a:spcAft>
                      </a:pPr>
                      <a:r>
                        <a:rPr lang="en-US" sz="14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Failure to declare as VAT vendor </a:t>
                      </a:r>
                      <a:endPar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0969" marR="40969" marT="0" marB="0">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marL="0" marR="0" algn="just">
                        <a:lnSpc>
                          <a:spcPct val="150000"/>
                        </a:lnSpc>
                        <a:spcBef>
                          <a:spcPts val="900"/>
                        </a:spcBef>
                        <a:spcAft>
                          <a:spcPts val="900"/>
                        </a:spcAft>
                      </a:pPr>
                      <a:r>
                        <a:rPr lang="en-US" sz="14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R5 100 000</a:t>
                      </a:r>
                      <a:endParaRPr lang="en-US" sz="1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0969" marR="40969" marT="0" marB="0">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marL="0" marR="0" lvl="0" indent="0" algn="just">
                        <a:lnSpc>
                          <a:spcPct val="150000"/>
                        </a:lnSpc>
                        <a:spcBef>
                          <a:spcPts val="900"/>
                        </a:spcBef>
                        <a:spcAft>
                          <a:spcPts val="900"/>
                        </a:spcAft>
                        <a:buFont typeface="+mj-lt"/>
                        <a:buNone/>
                      </a:pPr>
                      <a:r>
                        <a:rPr lang="en-US" sz="14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Contravention</a:t>
                      </a:r>
                      <a:r>
                        <a:rPr lang="en-US" sz="1400" baseline="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of VAT Act </a:t>
                      </a:r>
                      <a:r>
                        <a:rPr lang="en-US" sz="14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8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0969" marR="40969" marT="0" marB="0">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marL="0" marR="0" algn="just">
                        <a:lnSpc>
                          <a:spcPct val="150000"/>
                        </a:lnSpc>
                        <a:spcBef>
                          <a:spcPts val="900"/>
                        </a:spcBef>
                        <a:spcAft>
                          <a:spcPts val="900"/>
                        </a:spcAft>
                      </a:pPr>
                      <a:r>
                        <a:rPr lang="en-US" sz="14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Possible referral to SARS. Awaiting information.  </a:t>
                      </a:r>
                      <a:endPar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0969" marR="40969" marT="0" marB="0">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extLst>
                  <a:ext uri="{0D108BD9-81ED-4DB2-BD59-A6C34878D82A}">
                    <a16:rowId xmlns:a16="http://schemas.microsoft.com/office/drawing/2014/main" xmlns="" val="4275492136"/>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xmlns="" val="397096281"/>
              </p:ext>
            </p:extLst>
          </p:nvPr>
        </p:nvGraphicFramePr>
        <p:xfrm>
          <a:off x="254874" y="1051333"/>
          <a:ext cx="9396249" cy="698374"/>
        </p:xfrm>
        <a:graphic>
          <a:graphicData uri="http://schemas.openxmlformats.org/drawingml/2006/table">
            <a:tbl>
              <a:tblPr firstRow="1" firstCol="1" bandRow="1"/>
              <a:tblGrid>
                <a:gridCol w="733417">
                  <a:extLst>
                    <a:ext uri="{9D8B030D-6E8A-4147-A177-3AD203B41FA5}">
                      <a16:colId xmlns:a16="http://schemas.microsoft.com/office/drawing/2014/main" xmlns="" val="2447268885"/>
                    </a:ext>
                  </a:extLst>
                </a:gridCol>
                <a:gridCol w="1723378">
                  <a:extLst>
                    <a:ext uri="{9D8B030D-6E8A-4147-A177-3AD203B41FA5}">
                      <a16:colId xmlns:a16="http://schemas.microsoft.com/office/drawing/2014/main" xmlns="" val="1283678738"/>
                    </a:ext>
                  </a:extLst>
                </a:gridCol>
                <a:gridCol w="1481959">
                  <a:extLst>
                    <a:ext uri="{9D8B030D-6E8A-4147-A177-3AD203B41FA5}">
                      <a16:colId xmlns:a16="http://schemas.microsoft.com/office/drawing/2014/main" xmlns="" val="1895291087"/>
                    </a:ext>
                  </a:extLst>
                </a:gridCol>
                <a:gridCol w="1261241">
                  <a:extLst>
                    <a:ext uri="{9D8B030D-6E8A-4147-A177-3AD203B41FA5}">
                      <a16:colId xmlns:a16="http://schemas.microsoft.com/office/drawing/2014/main" xmlns="" val="3992640521"/>
                    </a:ext>
                  </a:extLst>
                </a:gridCol>
                <a:gridCol w="2383447">
                  <a:extLst>
                    <a:ext uri="{9D8B030D-6E8A-4147-A177-3AD203B41FA5}">
                      <a16:colId xmlns:a16="http://schemas.microsoft.com/office/drawing/2014/main" xmlns="" val="2332316398"/>
                    </a:ext>
                  </a:extLst>
                </a:gridCol>
                <a:gridCol w="1812807">
                  <a:extLst>
                    <a:ext uri="{9D8B030D-6E8A-4147-A177-3AD203B41FA5}">
                      <a16:colId xmlns:a16="http://schemas.microsoft.com/office/drawing/2014/main" xmlns="" val="651541874"/>
                    </a:ext>
                  </a:extLst>
                </a:gridCol>
              </a:tblGrid>
              <a:tr h="698374">
                <a:tc>
                  <a:txBody>
                    <a:bodyPr/>
                    <a:lstStyle/>
                    <a:p>
                      <a:pPr marL="0" marR="0" algn="ctr">
                        <a:lnSpc>
                          <a:spcPct val="150000"/>
                        </a:lnSpc>
                        <a:spcBef>
                          <a:spcPts val="900"/>
                        </a:spcBef>
                        <a:spcAft>
                          <a:spcPts val="900"/>
                        </a:spcAft>
                      </a:pPr>
                      <a:r>
                        <a:rPr lang="en-US" sz="1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No</a:t>
                      </a:r>
                      <a:endPar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0969" marR="40969" marT="0" marB="0">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9050" cap="flat" cmpd="sng" algn="ctr">
                      <a:solidFill>
                        <a:srgbClr val="666666"/>
                      </a:solidFill>
                      <a:prstDash val="solid"/>
                      <a:round/>
                      <a:headEnd type="none" w="med" len="med"/>
                      <a:tailEnd type="none" w="med" len="med"/>
                    </a:lnB>
                    <a:solidFill>
                      <a:srgbClr val="FFFF00"/>
                    </a:solidFill>
                  </a:tcPr>
                </a:tc>
                <a:tc>
                  <a:txBody>
                    <a:bodyPr/>
                    <a:lstStyle/>
                    <a:p>
                      <a:pPr marL="0" marR="0" algn="ctr">
                        <a:lnSpc>
                          <a:spcPct val="150000"/>
                        </a:lnSpc>
                        <a:spcBef>
                          <a:spcPts val="900"/>
                        </a:spcBef>
                        <a:spcAft>
                          <a:spcPts val="900"/>
                        </a:spcAft>
                      </a:pPr>
                      <a:r>
                        <a:rPr lang="en-US" sz="1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Name of Legal Practitioner</a:t>
                      </a:r>
                      <a:endPar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0969" marR="40969" marT="0" marB="0">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9050" cap="flat" cmpd="sng" algn="ctr">
                      <a:solidFill>
                        <a:srgbClr val="666666"/>
                      </a:solidFill>
                      <a:prstDash val="solid"/>
                      <a:round/>
                      <a:headEnd type="none" w="med" len="med"/>
                      <a:tailEnd type="none" w="med" len="med"/>
                    </a:lnB>
                    <a:solidFill>
                      <a:srgbClr val="FFFF00"/>
                    </a:solidFill>
                  </a:tcPr>
                </a:tc>
                <a:tc>
                  <a:txBody>
                    <a:bodyPr/>
                    <a:lstStyle/>
                    <a:p>
                      <a:pPr marL="0" marR="0" algn="ctr">
                        <a:lnSpc>
                          <a:spcPct val="150000"/>
                        </a:lnSpc>
                        <a:spcBef>
                          <a:spcPts val="900"/>
                        </a:spcBef>
                        <a:spcAft>
                          <a:spcPts val="900"/>
                        </a:spcAft>
                      </a:pPr>
                      <a:r>
                        <a:rPr lang="en-US" sz="1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Nature of the matter</a:t>
                      </a:r>
                      <a:endPar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0969" marR="40969" marT="0" marB="0">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9050" cap="flat" cmpd="sng" algn="ctr">
                      <a:solidFill>
                        <a:srgbClr val="666666"/>
                      </a:solidFill>
                      <a:prstDash val="solid"/>
                      <a:round/>
                      <a:headEnd type="none" w="med" len="med"/>
                      <a:tailEnd type="none" w="med" len="med"/>
                    </a:lnB>
                    <a:solidFill>
                      <a:srgbClr val="FFFF00"/>
                    </a:solidFill>
                  </a:tcPr>
                </a:tc>
                <a:tc>
                  <a:txBody>
                    <a:bodyPr/>
                    <a:lstStyle/>
                    <a:p>
                      <a:pPr marL="0" marR="0" algn="ctr">
                        <a:lnSpc>
                          <a:spcPct val="150000"/>
                        </a:lnSpc>
                        <a:spcBef>
                          <a:spcPts val="900"/>
                        </a:spcBef>
                        <a:spcAft>
                          <a:spcPts val="900"/>
                        </a:spcAft>
                      </a:pPr>
                      <a:r>
                        <a:rPr lang="en-US" sz="1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Value of the matter</a:t>
                      </a:r>
                      <a:endPar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0969" marR="40969" marT="0" marB="0">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9050" cap="flat" cmpd="sng" algn="ctr">
                      <a:solidFill>
                        <a:srgbClr val="666666"/>
                      </a:solidFill>
                      <a:prstDash val="solid"/>
                      <a:round/>
                      <a:headEnd type="none" w="med" len="med"/>
                      <a:tailEnd type="none" w="med" len="med"/>
                    </a:lnB>
                    <a:solidFill>
                      <a:srgbClr val="FFFF00"/>
                    </a:solidFill>
                  </a:tcPr>
                </a:tc>
                <a:tc>
                  <a:txBody>
                    <a:bodyPr/>
                    <a:lstStyle/>
                    <a:p>
                      <a:pPr marL="0" marR="0" algn="ctr">
                        <a:lnSpc>
                          <a:spcPct val="150000"/>
                        </a:lnSpc>
                        <a:spcBef>
                          <a:spcPts val="900"/>
                        </a:spcBef>
                        <a:spcAft>
                          <a:spcPts val="900"/>
                        </a:spcAft>
                      </a:pPr>
                      <a:r>
                        <a:rPr lang="en-US" sz="1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Possible charges</a:t>
                      </a:r>
                      <a:endPar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0969" marR="40969" marT="0" marB="0">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9050" cap="flat" cmpd="sng" algn="ctr">
                      <a:solidFill>
                        <a:srgbClr val="666666"/>
                      </a:solidFill>
                      <a:prstDash val="solid"/>
                      <a:round/>
                      <a:headEnd type="none" w="med" len="med"/>
                      <a:tailEnd type="none" w="med" len="med"/>
                    </a:lnB>
                    <a:solidFill>
                      <a:srgbClr val="FFFF00"/>
                    </a:solidFill>
                  </a:tcPr>
                </a:tc>
                <a:tc>
                  <a:txBody>
                    <a:bodyPr/>
                    <a:lstStyle/>
                    <a:p>
                      <a:pPr marL="0" marR="0" algn="ctr">
                        <a:lnSpc>
                          <a:spcPct val="150000"/>
                        </a:lnSpc>
                        <a:spcBef>
                          <a:spcPts val="900"/>
                        </a:spcBef>
                        <a:spcAft>
                          <a:spcPts val="900"/>
                        </a:spcAft>
                      </a:pPr>
                      <a:r>
                        <a:rPr lang="en-US" sz="1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Referred to institution</a:t>
                      </a:r>
                      <a:endPar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0969" marR="40969" marT="0" marB="0">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9050" cap="flat" cmpd="sng" algn="ctr">
                      <a:solidFill>
                        <a:srgbClr val="666666"/>
                      </a:solidFill>
                      <a:prstDash val="solid"/>
                      <a:round/>
                      <a:headEnd type="none" w="med" len="med"/>
                      <a:tailEnd type="none" w="med" len="med"/>
                    </a:lnB>
                    <a:solidFill>
                      <a:srgbClr val="FFFF00"/>
                    </a:solidFill>
                  </a:tcPr>
                </a:tc>
                <a:extLst>
                  <a:ext uri="{0D108BD9-81ED-4DB2-BD59-A6C34878D82A}">
                    <a16:rowId xmlns:a16="http://schemas.microsoft.com/office/drawing/2014/main" xmlns="" val="699223879"/>
                  </a:ext>
                </a:extLst>
              </a:tr>
            </a:tbl>
          </a:graphicData>
        </a:graphic>
      </p:graphicFrame>
      <p:sp>
        <p:nvSpPr>
          <p:cNvPr id="8" name="Rectangle 7"/>
          <p:cNvSpPr/>
          <p:nvPr/>
        </p:nvSpPr>
        <p:spPr>
          <a:xfrm>
            <a:off x="254875" y="234645"/>
            <a:ext cx="9396249" cy="646331"/>
          </a:xfrm>
          <a:prstGeom prst="rect">
            <a:avLst/>
          </a:prstGeom>
        </p:spPr>
        <p:txBody>
          <a:bodyPr wrap="square">
            <a:spAutoFit/>
          </a:bodyPr>
          <a:lstStyle/>
          <a:p>
            <a:pPr algn="ctr"/>
            <a:r>
              <a:rPr lang="en-US" b="1" dirty="0">
                <a:latin typeface="Arial" panose="020B0604020202020204" pitchFamily="34" charset="0"/>
                <a:cs typeface="Arial" panose="020B0604020202020204" pitchFamily="34" charset="0"/>
              </a:rPr>
              <a:t>SIU OUTCOMES: </a:t>
            </a:r>
            <a:r>
              <a:rPr lang="en-GB" b="1" dirty="0">
                <a:latin typeface="Arial" panose="020B0604020202020204" pitchFamily="34" charset="0"/>
                <a:cs typeface="Arial" panose="020B0604020202020204" pitchFamily="34" charset="0"/>
              </a:rPr>
              <a:t> FOCUS 1 - Progress</a:t>
            </a:r>
            <a:r>
              <a:rPr lang="en-US" b="1" dirty="0">
                <a:latin typeface="Arial" panose="020B0604020202020204" pitchFamily="34" charset="0"/>
                <a:cs typeface="Arial" panose="020B0604020202020204" pitchFamily="34" charset="0"/>
              </a:rPr>
              <a:t> on Legal Practitioners </a:t>
            </a:r>
            <a:r>
              <a:rPr lang="en-US" b="1" dirty="0" smtClean="0">
                <a:latin typeface="Arial" panose="020B0604020202020204" pitchFamily="34" charset="0"/>
                <a:cs typeface="Arial" panose="020B0604020202020204" pitchFamily="34" charset="0"/>
              </a:rPr>
              <a:t>Gauteng (cont.)</a:t>
            </a:r>
            <a:r>
              <a:rPr lang="en-US" b="1" dirty="0"/>
              <a:t/>
            </a:r>
            <a:br>
              <a:rPr lang="en-US" b="1" dirty="0"/>
            </a:br>
            <a:endParaRPr lang="en-US" dirty="0"/>
          </a:p>
        </p:txBody>
      </p:sp>
      <p:sp>
        <p:nvSpPr>
          <p:cNvPr id="2" name="Slide Number Placeholder 1"/>
          <p:cNvSpPr>
            <a:spLocks noGrp="1"/>
          </p:cNvSpPr>
          <p:nvPr>
            <p:ph type="sldNum" sz="quarter" idx="12"/>
          </p:nvPr>
        </p:nvSpPr>
        <p:spPr/>
        <p:txBody>
          <a:bodyPr/>
          <a:lstStyle/>
          <a:p>
            <a:fld id="{40E4637F-1127-AF4D-B96F-F7789FFD66FF}" type="slidenum">
              <a:rPr lang="en-US" smtClean="0"/>
              <a:pPr/>
              <a:t>19</a:t>
            </a:fld>
            <a:endParaRPr lang="en-US"/>
          </a:p>
        </p:txBody>
      </p:sp>
    </p:spTree>
    <p:extLst>
      <p:ext uri="{BB962C8B-B14F-4D97-AF65-F5344CB8AC3E}">
        <p14:creationId xmlns:p14="http://schemas.microsoft.com/office/powerpoint/2010/main" xmlns="" val="40678553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1990926" y="6540063"/>
            <a:ext cx="5516003" cy="246221"/>
          </a:xfrm>
          <a:prstGeom prst="rect">
            <a:avLst/>
          </a:prstGeom>
          <a:noFill/>
        </p:spPr>
        <p:txBody>
          <a:bodyPr wrap="square" rtlCol="0">
            <a:spAutoFit/>
          </a:bodyPr>
          <a:lstStyle/>
          <a:p>
            <a:r>
              <a:rPr lang="en-US" sz="1000" b="1" dirty="0" smtClean="0">
                <a:latin typeface="Arial"/>
                <a:cs typeface="Arial"/>
              </a:rPr>
              <a:t>Hotline: 0800 037 774    |     Website: https://www.siu.org.za   |   E-mail: </a:t>
            </a:r>
            <a:r>
              <a:rPr lang="en-US" sz="1000" b="1" dirty="0" err="1" smtClean="0">
                <a:latin typeface="Arial"/>
                <a:cs typeface="Arial"/>
              </a:rPr>
              <a:t>info@siu.org.za</a:t>
            </a:r>
            <a:r>
              <a:rPr lang="en-US" sz="1000" b="1" dirty="0" smtClean="0">
                <a:latin typeface="Arial"/>
                <a:cs typeface="Arial"/>
              </a:rPr>
              <a:t> </a:t>
            </a:r>
            <a:endParaRPr lang="en-US" sz="1000" b="1" dirty="0">
              <a:latin typeface="Arial"/>
              <a:cs typeface="Arial"/>
            </a:endParaRPr>
          </a:p>
        </p:txBody>
      </p:sp>
      <p:sp>
        <p:nvSpPr>
          <p:cNvPr id="4" name="Content Placeholder 3"/>
          <p:cNvSpPr>
            <a:spLocks noGrp="1"/>
          </p:cNvSpPr>
          <p:nvPr>
            <p:ph idx="1"/>
          </p:nvPr>
        </p:nvSpPr>
        <p:spPr>
          <a:xfrm>
            <a:off x="495300" y="1757867"/>
            <a:ext cx="8915400" cy="4077931"/>
          </a:xfrm>
        </p:spPr>
        <p:txBody>
          <a:bodyPr>
            <a:normAutofit/>
          </a:bodyPr>
          <a:lstStyle/>
          <a:p>
            <a:pPr marL="342900" lvl="1" indent="-342900" algn="just">
              <a:lnSpc>
                <a:spcPct val="150000"/>
              </a:lnSpc>
              <a:buAutoNum type="arabicPeriod"/>
            </a:pPr>
            <a:r>
              <a:rPr lang="en-US" sz="1600" dirty="0" smtClean="0">
                <a:latin typeface="Arial" panose="020B0604020202020204" pitchFamily="34" charset="0"/>
                <a:cs typeface="Arial" panose="020B0604020202020204" pitchFamily="34" charset="0"/>
              </a:rPr>
              <a:t>SIU LEGISLATIVE AND OTHER MANDATE (Slide 3)</a:t>
            </a:r>
          </a:p>
          <a:p>
            <a:pPr marL="342900" lvl="1" indent="-342900" algn="just">
              <a:lnSpc>
                <a:spcPct val="150000"/>
              </a:lnSpc>
              <a:buAutoNum type="arabicPeriod"/>
            </a:pPr>
            <a:r>
              <a:rPr lang="en-US" sz="1600" dirty="0" smtClean="0">
                <a:latin typeface="Arial" panose="020B0604020202020204" pitchFamily="34" charset="0"/>
                <a:cs typeface="Arial" panose="020B0604020202020204" pitchFamily="34" charset="0"/>
              </a:rPr>
              <a:t>SIU VISION AND MISSION (Slide 4)</a:t>
            </a:r>
          </a:p>
          <a:p>
            <a:pPr marL="342900" lvl="1" indent="-342900" algn="just">
              <a:lnSpc>
                <a:spcPct val="150000"/>
              </a:lnSpc>
              <a:buAutoNum type="arabicPeriod"/>
            </a:pPr>
            <a:r>
              <a:rPr lang="en-US" sz="1600" dirty="0" smtClean="0">
                <a:latin typeface="Arial" panose="020B0604020202020204" pitchFamily="34" charset="0"/>
                <a:cs typeface="Arial" panose="020B0604020202020204" pitchFamily="34" charset="0"/>
              </a:rPr>
              <a:t>SIU OUTCOMES (Slide 5)</a:t>
            </a:r>
          </a:p>
          <a:p>
            <a:pPr marL="342900" lvl="1" indent="-342900" algn="just">
              <a:lnSpc>
                <a:spcPct val="150000"/>
              </a:lnSpc>
              <a:buAutoNum type="arabicPeriod"/>
            </a:pPr>
            <a:r>
              <a:rPr lang="en-US" sz="1600" dirty="0" smtClean="0">
                <a:latin typeface="Arial" panose="020B0604020202020204" pitchFamily="34" charset="0"/>
                <a:cs typeface="Arial" panose="020B0604020202020204" pitchFamily="34" charset="0"/>
              </a:rPr>
              <a:t>SIU STRATEGIC FOCUS (Slide 6)</a:t>
            </a:r>
          </a:p>
          <a:p>
            <a:pPr marL="342900" lvl="1" indent="-342900" algn="just">
              <a:lnSpc>
                <a:spcPct val="150000"/>
              </a:lnSpc>
              <a:buAutoNum type="arabicPeriod"/>
            </a:pPr>
            <a:r>
              <a:rPr lang="en-US" sz="1600" dirty="0" smtClean="0">
                <a:latin typeface="Arial" panose="020B0604020202020204" pitchFamily="34" charset="0"/>
                <a:cs typeface="Arial" panose="020B0604020202020204" pitchFamily="34" charset="0"/>
              </a:rPr>
              <a:t>INVESTIGATION UPDATE</a:t>
            </a:r>
          </a:p>
          <a:p>
            <a:pPr marL="742950" lvl="2" indent="-342900" algn="just">
              <a:lnSpc>
                <a:spcPct val="150000"/>
              </a:lnSpc>
              <a:buFont typeface="+mj-lt"/>
              <a:buAutoNum type="alphaLcParenR"/>
            </a:pPr>
            <a:r>
              <a:rPr lang="en-US" sz="1600" dirty="0" smtClean="0">
                <a:latin typeface="Arial" panose="020B0604020202020204" pitchFamily="34" charset="0"/>
                <a:cs typeface="Arial" panose="020B0604020202020204" pitchFamily="34" charset="0"/>
              </a:rPr>
              <a:t>OFFICE OF THE STATE ATTORNEY (Slide 9)</a:t>
            </a:r>
          </a:p>
          <a:p>
            <a:pPr marL="742950" lvl="2" indent="-342900" algn="just">
              <a:lnSpc>
                <a:spcPct val="150000"/>
              </a:lnSpc>
              <a:buFont typeface="+mj-lt"/>
              <a:buAutoNum type="alphaLcParenR"/>
            </a:pPr>
            <a:r>
              <a:rPr lang="en-US" sz="1600" dirty="0" smtClean="0">
                <a:latin typeface="Arial" panose="020B0604020202020204" pitchFamily="34" charset="0"/>
                <a:cs typeface="Arial" panose="020B0604020202020204" pitchFamily="34" charset="0"/>
              </a:rPr>
              <a:t>BUILDING OF COURTS (Slide 47)</a:t>
            </a:r>
          </a:p>
          <a:p>
            <a:pPr marL="742950" lvl="2" indent="-342900" algn="just">
              <a:lnSpc>
                <a:spcPct val="150000"/>
              </a:lnSpc>
              <a:buFont typeface="+mj-lt"/>
              <a:buAutoNum type="alphaLcParenR"/>
            </a:pPr>
            <a:r>
              <a:rPr lang="en-US" sz="1600" dirty="0" smtClean="0">
                <a:latin typeface="Arial" panose="020B0604020202020204" pitchFamily="34" charset="0"/>
                <a:cs typeface="Arial" panose="020B0604020202020204" pitchFamily="34" charset="0"/>
              </a:rPr>
              <a:t>MASTER’S OFFICE (Slide 60)</a:t>
            </a:r>
          </a:p>
          <a:p>
            <a:pPr marL="342900" lvl="1" indent="-342900" algn="just">
              <a:lnSpc>
                <a:spcPct val="150000"/>
              </a:lnSpc>
              <a:buAutoNum type="arabicPeriod"/>
            </a:pPr>
            <a:endParaRPr lang="en-US" sz="1600" dirty="0">
              <a:latin typeface="Arial" panose="020B0604020202020204" pitchFamily="34" charset="0"/>
              <a:cs typeface="Arial" panose="020B0604020202020204" pitchFamily="34" charset="0"/>
            </a:endParaRPr>
          </a:p>
          <a:p>
            <a:pPr marL="342900" lvl="1" indent="-342900" algn="just">
              <a:lnSpc>
                <a:spcPct val="150000"/>
              </a:lnSpc>
              <a:buAutoNum type="arabicPeriod"/>
            </a:pPr>
            <a:endParaRPr lang="en-US" sz="1600" dirty="0" smtClean="0">
              <a:latin typeface="Arial" panose="020B0604020202020204" pitchFamily="34" charset="0"/>
              <a:cs typeface="Arial" panose="020B0604020202020204" pitchFamily="34" charset="0"/>
            </a:endParaRPr>
          </a:p>
          <a:p>
            <a:pPr marL="342900" lvl="1" indent="-342900" algn="just">
              <a:lnSpc>
                <a:spcPct val="150000"/>
              </a:lnSpc>
              <a:buAutoNum type="arabicPeriod"/>
            </a:pPr>
            <a:endParaRPr lang="en-US" sz="1600" dirty="0">
              <a:latin typeface="Arial" panose="020B0604020202020204" pitchFamily="34" charset="0"/>
              <a:cs typeface="Arial" panose="020B0604020202020204" pitchFamily="34" charset="0"/>
            </a:endParaRPr>
          </a:p>
          <a:p>
            <a:pPr marL="342900" lvl="1" indent="-342900" algn="just">
              <a:lnSpc>
                <a:spcPct val="150000"/>
              </a:lnSpc>
              <a:buAutoNum type="arabicPeriod"/>
            </a:pPr>
            <a:endParaRPr lang="en-US" sz="1600" dirty="0" smtClean="0">
              <a:latin typeface="Arial" panose="020B0604020202020204" pitchFamily="34" charset="0"/>
              <a:cs typeface="Arial" panose="020B0604020202020204" pitchFamily="34" charset="0"/>
            </a:endParaRPr>
          </a:p>
          <a:p>
            <a:pPr marL="914400" lvl="1" indent="-914400" algn="just">
              <a:lnSpc>
                <a:spcPct val="150000"/>
              </a:lnSpc>
              <a:buAutoNum type="arabicPeriod"/>
            </a:pPr>
            <a:endParaRPr lang="en-US" sz="5600" dirty="0" smtClean="0">
              <a:latin typeface="Arial" panose="020B0604020202020204" pitchFamily="34" charset="0"/>
              <a:cs typeface="Arial" panose="020B0604020202020204" pitchFamily="34" charset="0"/>
            </a:endParaRPr>
          </a:p>
          <a:p>
            <a:endParaRPr lang="en-US" dirty="0"/>
          </a:p>
        </p:txBody>
      </p:sp>
      <p:sp>
        <p:nvSpPr>
          <p:cNvPr id="2" name="Slide Number Placeholder 1"/>
          <p:cNvSpPr>
            <a:spLocks noGrp="1"/>
          </p:cNvSpPr>
          <p:nvPr>
            <p:ph type="sldNum" sz="quarter" idx="12"/>
          </p:nvPr>
        </p:nvSpPr>
        <p:spPr/>
        <p:txBody>
          <a:bodyPr/>
          <a:lstStyle/>
          <a:p>
            <a:fld id="{40E4637F-1127-AF4D-B96F-F7789FFD66FF}" type="slidenum">
              <a:rPr lang="en-US" smtClean="0"/>
              <a:pPr/>
              <a:t>2</a:t>
            </a:fld>
            <a:endParaRPr lang="en-US"/>
          </a:p>
        </p:txBody>
      </p:sp>
    </p:spTree>
    <p:extLst>
      <p:ext uri="{BB962C8B-B14F-4D97-AF65-F5344CB8AC3E}">
        <p14:creationId xmlns:p14="http://schemas.microsoft.com/office/powerpoint/2010/main" xmlns="" val="37941875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299" y="171189"/>
            <a:ext cx="8915400" cy="681707"/>
          </a:xfrm>
        </p:spPr>
        <p:txBody>
          <a:bodyPr>
            <a:normAutofit fontScale="90000"/>
          </a:bodyPr>
          <a:lstStyle/>
          <a:p>
            <a:pPr>
              <a:lnSpc>
                <a:spcPct val="150000"/>
              </a:lnSpc>
              <a:defRPr/>
            </a:pPr>
            <a:r>
              <a:rPr lang="en-US" sz="2000" b="1" dirty="0" smtClean="0">
                <a:latin typeface="Arial" panose="020B0604020202020204" pitchFamily="34" charset="0"/>
                <a:cs typeface="Arial" panose="020B0604020202020204" pitchFamily="34" charset="0"/>
              </a:rPr>
              <a:t/>
            </a:r>
            <a:br>
              <a:rPr lang="en-US" sz="2000" b="1" dirty="0" smtClean="0">
                <a:latin typeface="Arial" panose="020B0604020202020204" pitchFamily="34" charset="0"/>
                <a:cs typeface="Arial" panose="020B0604020202020204" pitchFamily="34" charset="0"/>
              </a:rPr>
            </a:br>
            <a:r>
              <a:rPr lang="en-US" sz="2000" b="1" dirty="0">
                <a:latin typeface="Arial" panose="020B0604020202020204" pitchFamily="34" charset="0"/>
                <a:cs typeface="Arial" panose="020B0604020202020204" pitchFamily="34" charset="0"/>
              </a:rPr>
              <a:t/>
            </a:r>
            <a:br>
              <a:rPr lang="en-US" sz="2000" b="1" dirty="0">
                <a:latin typeface="Arial" panose="020B0604020202020204" pitchFamily="34" charset="0"/>
                <a:cs typeface="Arial" panose="020B0604020202020204" pitchFamily="34" charset="0"/>
              </a:rPr>
            </a:br>
            <a:r>
              <a:rPr lang="en-US" sz="2200" b="1" dirty="0" smtClean="0">
                <a:latin typeface="Arial" panose="020B0604020202020204" pitchFamily="34" charset="0"/>
                <a:cs typeface="Arial" panose="020B0604020202020204" pitchFamily="34" charset="0"/>
              </a:rPr>
              <a:t>SIU OUTCOMES: </a:t>
            </a:r>
            <a:r>
              <a:rPr lang="en-GB" sz="2200" b="1" dirty="0" smtClean="0">
                <a:latin typeface="Arial" panose="020B0604020202020204" pitchFamily="34" charset="0"/>
                <a:cs typeface="Arial" panose="020B0604020202020204" pitchFamily="34" charset="0"/>
              </a:rPr>
              <a:t> FOCUS 1</a:t>
            </a:r>
            <a:r>
              <a:rPr lang="en-GB" sz="2200" b="1" dirty="0">
                <a:latin typeface="Arial" panose="020B0604020202020204" pitchFamily="34" charset="0"/>
                <a:cs typeface="Arial" panose="020B0604020202020204" pitchFamily="34" charset="0"/>
              </a:rPr>
              <a:t> </a:t>
            </a:r>
            <a:r>
              <a:rPr lang="en-GB" sz="2200" b="1" dirty="0" smtClean="0">
                <a:latin typeface="Arial" panose="020B0604020202020204" pitchFamily="34" charset="0"/>
                <a:cs typeface="Arial" panose="020B0604020202020204" pitchFamily="34" charset="0"/>
              </a:rPr>
              <a:t>- PROGRESS</a:t>
            </a:r>
            <a:r>
              <a:rPr lang="en-US" sz="2200" b="1" dirty="0" smtClean="0">
                <a:latin typeface="Arial" panose="020B0604020202020204" pitchFamily="34" charset="0"/>
                <a:cs typeface="Arial" panose="020B0604020202020204" pitchFamily="34" charset="0"/>
              </a:rPr>
              <a:t> ON LEGAL PRACTITIONERS EASTERN CAPE</a:t>
            </a:r>
            <a:r>
              <a:rPr lang="en-US" sz="2000" b="1" dirty="0" smtClean="0">
                <a:latin typeface="Arial" panose="020B0604020202020204" pitchFamily="34" charset="0"/>
                <a:cs typeface="Arial" panose="020B0604020202020204" pitchFamily="34" charset="0"/>
              </a:rPr>
              <a:t/>
            </a:r>
            <a:br>
              <a:rPr lang="en-US" sz="2000" b="1" dirty="0" smtClean="0">
                <a:latin typeface="Arial" panose="020B0604020202020204" pitchFamily="34" charset="0"/>
                <a:cs typeface="Arial" panose="020B0604020202020204" pitchFamily="34" charset="0"/>
              </a:rPr>
            </a:br>
            <a:r>
              <a:rPr lang="en-US" sz="1800" b="1" dirty="0"/>
              <a:t/>
            </a:r>
            <a:br>
              <a:rPr lang="en-US" sz="1800" b="1" dirty="0"/>
            </a:br>
            <a:endParaRPr lang="en-US" sz="1800" b="1" dirty="0"/>
          </a:p>
        </p:txBody>
      </p:sp>
      <p:sp>
        <p:nvSpPr>
          <p:cNvPr id="3" name="Content Placeholder 2"/>
          <p:cNvSpPr>
            <a:spLocks noGrp="1"/>
          </p:cNvSpPr>
          <p:nvPr>
            <p:ph idx="1"/>
          </p:nvPr>
        </p:nvSpPr>
        <p:spPr>
          <a:xfrm>
            <a:off x="595968" y="1038139"/>
            <a:ext cx="8915400" cy="4525963"/>
          </a:xfrm>
        </p:spPr>
        <p:txBody>
          <a:bodyPr>
            <a:normAutofit/>
          </a:bodyPr>
          <a:lstStyle/>
          <a:p>
            <a:pPr marL="0" indent="0">
              <a:buNone/>
              <a:defRPr/>
            </a:pPr>
            <a:r>
              <a:rPr lang="en-GB" sz="1200" dirty="0" smtClean="0"/>
              <a:t>                                                                                         </a:t>
            </a:r>
            <a:r>
              <a:rPr lang="en-GB" sz="1400" b="1" dirty="0" smtClean="0"/>
              <a:t>  </a:t>
            </a:r>
            <a:endParaRPr lang="en-US" sz="1200" b="1" dirty="0"/>
          </a:p>
        </p:txBody>
      </p:sp>
      <p:graphicFrame>
        <p:nvGraphicFramePr>
          <p:cNvPr id="6" name="Table 5"/>
          <p:cNvGraphicFramePr>
            <a:graphicFrameLocks noGrp="1"/>
          </p:cNvGraphicFramePr>
          <p:nvPr>
            <p:extLst>
              <p:ext uri="{D42A27DB-BD31-4B8C-83A1-F6EECF244321}">
                <p14:modId xmlns:p14="http://schemas.microsoft.com/office/powerpoint/2010/main" xmlns="" val="3428847298"/>
              </p:ext>
            </p:extLst>
          </p:nvPr>
        </p:nvGraphicFramePr>
        <p:xfrm>
          <a:off x="254875" y="1717964"/>
          <a:ext cx="9396249" cy="3467581"/>
        </p:xfrm>
        <a:graphic>
          <a:graphicData uri="http://schemas.openxmlformats.org/drawingml/2006/table">
            <a:tbl>
              <a:tblPr firstRow="1" firstCol="1" bandRow="1"/>
              <a:tblGrid>
                <a:gridCol w="631816">
                  <a:extLst>
                    <a:ext uri="{9D8B030D-6E8A-4147-A177-3AD203B41FA5}">
                      <a16:colId xmlns:a16="http://schemas.microsoft.com/office/drawing/2014/main" xmlns="" val="602604112"/>
                    </a:ext>
                  </a:extLst>
                </a:gridCol>
                <a:gridCol w="1403927">
                  <a:extLst>
                    <a:ext uri="{9D8B030D-6E8A-4147-A177-3AD203B41FA5}">
                      <a16:colId xmlns:a16="http://schemas.microsoft.com/office/drawing/2014/main" xmlns="" val="2916682633"/>
                    </a:ext>
                  </a:extLst>
                </a:gridCol>
                <a:gridCol w="1838037">
                  <a:extLst>
                    <a:ext uri="{9D8B030D-6E8A-4147-A177-3AD203B41FA5}">
                      <a16:colId xmlns:a16="http://schemas.microsoft.com/office/drawing/2014/main" xmlns="" val="4045727514"/>
                    </a:ext>
                  </a:extLst>
                </a:gridCol>
                <a:gridCol w="1190502">
                  <a:extLst>
                    <a:ext uri="{9D8B030D-6E8A-4147-A177-3AD203B41FA5}">
                      <a16:colId xmlns:a16="http://schemas.microsoft.com/office/drawing/2014/main" xmlns="" val="2413187834"/>
                    </a:ext>
                  </a:extLst>
                </a:gridCol>
                <a:gridCol w="2125352">
                  <a:extLst>
                    <a:ext uri="{9D8B030D-6E8A-4147-A177-3AD203B41FA5}">
                      <a16:colId xmlns:a16="http://schemas.microsoft.com/office/drawing/2014/main" xmlns="" val="4231327902"/>
                    </a:ext>
                  </a:extLst>
                </a:gridCol>
                <a:gridCol w="2206615">
                  <a:extLst>
                    <a:ext uri="{9D8B030D-6E8A-4147-A177-3AD203B41FA5}">
                      <a16:colId xmlns:a16="http://schemas.microsoft.com/office/drawing/2014/main" xmlns="" val="357238633"/>
                    </a:ext>
                  </a:extLst>
                </a:gridCol>
              </a:tblGrid>
              <a:tr h="492989">
                <a:tc>
                  <a:txBody>
                    <a:bodyPr/>
                    <a:lstStyle/>
                    <a:p>
                      <a:pPr marL="0" marR="0" algn="ctr">
                        <a:lnSpc>
                          <a:spcPct val="150000"/>
                        </a:lnSpc>
                        <a:spcBef>
                          <a:spcPts val="900"/>
                        </a:spcBef>
                        <a:spcAft>
                          <a:spcPts val="900"/>
                        </a:spcAft>
                      </a:pPr>
                      <a:r>
                        <a:rPr lang="en-US" sz="1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No</a:t>
                      </a:r>
                      <a:endPar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0969" marR="40969" marT="0" marB="0">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9050" cap="flat" cmpd="sng" algn="ctr">
                      <a:solidFill>
                        <a:srgbClr val="666666"/>
                      </a:solidFill>
                      <a:prstDash val="solid"/>
                      <a:round/>
                      <a:headEnd type="none" w="med" len="med"/>
                      <a:tailEnd type="none" w="med" len="med"/>
                    </a:lnB>
                    <a:solidFill>
                      <a:srgbClr val="FFFF00"/>
                    </a:solidFill>
                  </a:tcPr>
                </a:tc>
                <a:tc>
                  <a:txBody>
                    <a:bodyPr/>
                    <a:lstStyle/>
                    <a:p>
                      <a:pPr marL="0" marR="0" algn="ctr">
                        <a:lnSpc>
                          <a:spcPct val="150000"/>
                        </a:lnSpc>
                        <a:spcBef>
                          <a:spcPts val="900"/>
                        </a:spcBef>
                        <a:spcAft>
                          <a:spcPts val="900"/>
                        </a:spcAft>
                      </a:pPr>
                      <a:r>
                        <a:rPr lang="en-US" sz="1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Name of Legal Practitioner</a:t>
                      </a:r>
                      <a:endPar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0969" marR="40969" marT="0" marB="0">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9050" cap="flat" cmpd="sng" algn="ctr">
                      <a:solidFill>
                        <a:srgbClr val="666666"/>
                      </a:solidFill>
                      <a:prstDash val="solid"/>
                      <a:round/>
                      <a:headEnd type="none" w="med" len="med"/>
                      <a:tailEnd type="none" w="med" len="med"/>
                    </a:lnB>
                    <a:solidFill>
                      <a:srgbClr val="FFFF00"/>
                    </a:solidFill>
                  </a:tcPr>
                </a:tc>
                <a:tc>
                  <a:txBody>
                    <a:bodyPr/>
                    <a:lstStyle/>
                    <a:p>
                      <a:pPr marL="0" marR="0" algn="ctr">
                        <a:lnSpc>
                          <a:spcPct val="150000"/>
                        </a:lnSpc>
                        <a:spcBef>
                          <a:spcPts val="900"/>
                        </a:spcBef>
                        <a:spcAft>
                          <a:spcPts val="900"/>
                        </a:spcAft>
                      </a:pPr>
                      <a:r>
                        <a:rPr lang="en-US" sz="1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Nature of the matter</a:t>
                      </a:r>
                      <a:endPar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0969" marR="40969" marT="0" marB="0">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9050" cap="flat" cmpd="sng" algn="ctr">
                      <a:solidFill>
                        <a:srgbClr val="666666"/>
                      </a:solidFill>
                      <a:prstDash val="solid"/>
                      <a:round/>
                      <a:headEnd type="none" w="med" len="med"/>
                      <a:tailEnd type="none" w="med" len="med"/>
                    </a:lnB>
                    <a:solidFill>
                      <a:srgbClr val="FFFF00"/>
                    </a:solidFill>
                  </a:tcPr>
                </a:tc>
                <a:tc>
                  <a:txBody>
                    <a:bodyPr/>
                    <a:lstStyle/>
                    <a:p>
                      <a:pPr marL="0" marR="0" algn="ctr">
                        <a:lnSpc>
                          <a:spcPct val="150000"/>
                        </a:lnSpc>
                        <a:spcBef>
                          <a:spcPts val="900"/>
                        </a:spcBef>
                        <a:spcAft>
                          <a:spcPts val="900"/>
                        </a:spcAft>
                      </a:pPr>
                      <a:r>
                        <a:rPr lang="en-US" sz="1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Value of the matter</a:t>
                      </a:r>
                      <a:endPar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0969" marR="40969" marT="0" marB="0">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9050" cap="flat" cmpd="sng" algn="ctr">
                      <a:solidFill>
                        <a:srgbClr val="666666"/>
                      </a:solidFill>
                      <a:prstDash val="solid"/>
                      <a:round/>
                      <a:headEnd type="none" w="med" len="med"/>
                      <a:tailEnd type="none" w="med" len="med"/>
                    </a:lnB>
                    <a:solidFill>
                      <a:srgbClr val="FFFF00"/>
                    </a:solidFill>
                  </a:tcPr>
                </a:tc>
                <a:tc>
                  <a:txBody>
                    <a:bodyPr/>
                    <a:lstStyle/>
                    <a:p>
                      <a:pPr marL="0" marR="0" algn="ctr">
                        <a:lnSpc>
                          <a:spcPct val="150000"/>
                        </a:lnSpc>
                        <a:spcBef>
                          <a:spcPts val="900"/>
                        </a:spcBef>
                        <a:spcAft>
                          <a:spcPts val="900"/>
                        </a:spcAft>
                      </a:pPr>
                      <a:r>
                        <a:rPr lang="en-US" sz="1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Possible charges</a:t>
                      </a:r>
                      <a:endPar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0969" marR="40969" marT="0" marB="0">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9050" cap="flat" cmpd="sng" algn="ctr">
                      <a:solidFill>
                        <a:srgbClr val="666666"/>
                      </a:solidFill>
                      <a:prstDash val="solid"/>
                      <a:round/>
                      <a:headEnd type="none" w="med" len="med"/>
                      <a:tailEnd type="none" w="med" len="med"/>
                    </a:lnB>
                    <a:solidFill>
                      <a:srgbClr val="FFFF00"/>
                    </a:solidFill>
                  </a:tcPr>
                </a:tc>
                <a:tc>
                  <a:txBody>
                    <a:bodyPr/>
                    <a:lstStyle/>
                    <a:p>
                      <a:pPr marL="0" marR="0" algn="ctr">
                        <a:lnSpc>
                          <a:spcPct val="150000"/>
                        </a:lnSpc>
                        <a:spcBef>
                          <a:spcPts val="900"/>
                        </a:spcBef>
                        <a:spcAft>
                          <a:spcPts val="900"/>
                        </a:spcAft>
                      </a:pPr>
                      <a:r>
                        <a:rPr lang="en-US" sz="1400" b="1"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Referrals </a:t>
                      </a:r>
                      <a:endPar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0969" marR="40969" marT="0" marB="0">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9050" cap="flat" cmpd="sng" algn="ctr">
                      <a:solidFill>
                        <a:srgbClr val="666666"/>
                      </a:solidFill>
                      <a:prstDash val="solid"/>
                      <a:round/>
                      <a:headEnd type="none" w="med" len="med"/>
                      <a:tailEnd type="none" w="med" len="med"/>
                    </a:lnB>
                    <a:solidFill>
                      <a:srgbClr val="FFFF00"/>
                    </a:solidFill>
                  </a:tcPr>
                </a:tc>
                <a:extLst>
                  <a:ext uri="{0D108BD9-81ED-4DB2-BD59-A6C34878D82A}">
                    <a16:rowId xmlns:a16="http://schemas.microsoft.com/office/drawing/2014/main" xmlns="" val="2691170265"/>
                  </a:ext>
                </a:extLst>
              </a:tr>
              <a:tr h="2827501">
                <a:tc>
                  <a:txBody>
                    <a:bodyPr/>
                    <a:lstStyle/>
                    <a:p>
                      <a:pPr marL="0" marR="0" algn="just">
                        <a:lnSpc>
                          <a:spcPct val="150000"/>
                        </a:lnSpc>
                        <a:spcBef>
                          <a:spcPts val="900"/>
                        </a:spcBef>
                        <a:spcAft>
                          <a:spcPts val="900"/>
                        </a:spcAft>
                      </a:pPr>
                      <a:r>
                        <a:rPr lang="en-US" sz="1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a:t>
                      </a:r>
                      <a:endPar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0969" marR="40969" marT="0" marB="0">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905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marL="0" marR="0" algn="just">
                        <a:lnSpc>
                          <a:spcPct val="150000"/>
                        </a:lnSpc>
                        <a:spcBef>
                          <a:spcPts val="900"/>
                        </a:spcBef>
                        <a:spcAft>
                          <a:spcPts val="900"/>
                        </a:spcAft>
                      </a:pPr>
                      <a:r>
                        <a:rPr lang="en-US" sz="1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Advocate </a:t>
                      </a:r>
                      <a:r>
                        <a:rPr lang="en-US" sz="1400" b="1"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a:t>
                      </a:r>
                      <a:endPar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0969" marR="40969" marT="0" marB="0">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905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marL="115888" marR="0" lvl="0" indent="0" algn="just" defTabSz="4572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Duplicate payments.  Charges based on two-thirds of Senior Counsel, where such charges cannot be justified.  Charges where work could not have been done or clearly not done at all</a:t>
                      </a:r>
                      <a:r>
                        <a:rPr kumimoji="0" lang="en-US" sz="11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endParaRPr kumimoji="0" lang="en-US" sz="11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endParaRPr>
                    </a:p>
                    <a:p>
                      <a:pPr marL="0" marR="0" algn="just">
                        <a:lnSpc>
                          <a:spcPct val="150000"/>
                        </a:lnSpc>
                        <a:spcBef>
                          <a:spcPts val="900"/>
                        </a:spcBef>
                        <a:spcAft>
                          <a:spcPts val="900"/>
                        </a:spcAft>
                      </a:pPr>
                      <a:endPar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0969" marR="40969" marT="0" marB="0">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905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marL="0" marR="0" lvl="0" indent="0" algn="just" defTabSz="457200" rtl="0" eaLnBrk="1" fontAlgn="auto" latinLnBrk="0" hangingPunct="1">
                        <a:lnSpc>
                          <a:spcPct val="150000"/>
                        </a:lnSpc>
                        <a:spcBef>
                          <a:spcPts val="900"/>
                        </a:spcBef>
                        <a:spcAft>
                          <a:spcPts val="900"/>
                        </a:spcAft>
                        <a:buClrTx/>
                        <a:buSzTx/>
                        <a:buFontTx/>
                        <a:buNone/>
                        <a:tabLst/>
                        <a:defRPr/>
                      </a:pPr>
                      <a:r>
                        <a:rPr lang="en-US" sz="1400" u="none" strike="noStrike" dirty="0" smtClean="0">
                          <a:effectLst/>
                          <a:latin typeface="Arial" panose="020B0604020202020204" pitchFamily="34" charset="0"/>
                          <a:cs typeface="Arial" panose="020B0604020202020204" pitchFamily="34" charset="0"/>
                        </a:rPr>
                        <a:t>R41,900.00</a:t>
                      </a:r>
                      <a:endParaRPr lang="en-US" sz="1400" b="0" i="0" u="none" strike="noStrike" dirty="0" smtClean="0">
                        <a:solidFill>
                          <a:srgbClr val="000000"/>
                        </a:solidFill>
                        <a:effectLst/>
                        <a:latin typeface="Arial" panose="020B0604020202020204" pitchFamily="34" charset="0"/>
                        <a:cs typeface="Arial" panose="020B0604020202020204" pitchFamily="34" charset="0"/>
                      </a:endParaRPr>
                    </a:p>
                    <a:p>
                      <a:pPr marL="0" marR="0" algn="just">
                        <a:lnSpc>
                          <a:spcPct val="150000"/>
                        </a:lnSpc>
                        <a:spcBef>
                          <a:spcPts val="900"/>
                        </a:spcBef>
                        <a:spcAft>
                          <a:spcPts val="900"/>
                        </a:spcAft>
                      </a:pPr>
                      <a:endPar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0969" marR="40969" marT="0" marB="0">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905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marL="0" marR="0" lvl="0" indent="0" algn="just">
                        <a:lnSpc>
                          <a:spcPct val="100000"/>
                        </a:lnSpc>
                        <a:spcBef>
                          <a:spcPts val="900"/>
                        </a:spcBef>
                        <a:spcAft>
                          <a:spcPts val="900"/>
                        </a:spcAft>
                        <a:buFont typeface="+mj-lt"/>
                        <a:buNone/>
                      </a:pPr>
                      <a:r>
                        <a:rPr kumimoji="0" lang="en-US" sz="1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Fraud charges for overcharging</a:t>
                      </a:r>
                      <a:endPar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0969" marR="40969" marT="0" marB="0">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905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marL="285750" marR="0" indent="-285750" algn="just">
                        <a:lnSpc>
                          <a:spcPct val="100000"/>
                        </a:lnSpc>
                        <a:spcBef>
                          <a:spcPts val="900"/>
                        </a:spcBef>
                        <a:spcAft>
                          <a:spcPts val="900"/>
                        </a:spcAft>
                        <a:buFont typeface="Arial" panose="020B0604020202020204" pitchFamily="34" charset="0"/>
                        <a:buChar char="•"/>
                      </a:pPr>
                      <a:r>
                        <a:rPr lang="en-US" sz="14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Preparing criminal referral </a:t>
                      </a:r>
                      <a:r>
                        <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to </a:t>
                      </a:r>
                      <a:r>
                        <a:rPr lang="en-US" sz="14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the NPA  </a:t>
                      </a:r>
                      <a:endPar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285750" marR="0" indent="-285750" algn="just">
                        <a:lnSpc>
                          <a:spcPct val="100000"/>
                        </a:lnSpc>
                        <a:spcBef>
                          <a:spcPts val="900"/>
                        </a:spcBef>
                        <a:spcAft>
                          <a:spcPts val="900"/>
                        </a:spcAft>
                        <a:buFont typeface="Arial" panose="020B0604020202020204" pitchFamily="34" charset="0"/>
                        <a:buChar char="•"/>
                      </a:pPr>
                      <a:r>
                        <a:rPr lang="en-US" sz="14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Preparing referral</a:t>
                      </a:r>
                      <a:r>
                        <a:rPr lang="en-US" sz="1400" baseline="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to</a:t>
                      </a:r>
                      <a:r>
                        <a:rPr lang="en-US" sz="14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the Bar (Eastern Cape) </a:t>
                      </a:r>
                    </a:p>
                    <a:p>
                      <a:pPr marL="285750" marR="0" indent="-285750" algn="just">
                        <a:lnSpc>
                          <a:spcPct val="100000"/>
                        </a:lnSpc>
                        <a:spcBef>
                          <a:spcPts val="900"/>
                        </a:spcBef>
                        <a:spcAft>
                          <a:spcPts val="900"/>
                        </a:spcAft>
                        <a:buFont typeface="Arial" panose="020B0604020202020204" pitchFamily="34" charset="0"/>
                        <a:buChar char="•"/>
                      </a:pPr>
                      <a:r>
                        <a:rPr lang="en-US" sz="14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Possible referral to the Special Tribunal in order to make</a:t>
                      </a:r>
                      <a:r>
                        <a:rPr lang="en-US" sz="1400" baseline="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 recovery. Still quantifying the total  amount.</a:t>
                      </a:r>
                      <a:r>
                        <a:rPr lang="en-US" sz="14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0969" marR="40969" marT="0" marB="0">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905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extLst>
                  <a:ext uri="{0D108BD9-81ED-4DB2-BD59-A6C34878D82A}">
                    <a16:rowId xmlns:a16="http://schemas.microsoft.com/office/drawing/2014/main" xmlns="" val="1302948974"/>
                  </a:ext>
                </a:extLst>
              </a:tr>
            </a:tbl>
          </a:graphicData>
        </a:graphic>
      </p:graphicFrame>
      <p:sp>
        <p:nvSpPr>
          <p:cNvPr id="5" name="Slide Number Placeholder 4"/>
          <p:cNvSpPr>
            <a:spLocks noGrp="1"/>
          </p:cNvSpPr>
          <p:nvPr>
            <p:ph type="sldNum" sz="quarter" idx="12"/>
          </p:nvPr>
        </p:nvSpPr>
        <p:spPr/>
        <p:txBody>
          <a:bodyPr/>
          <a:lstStyle/>
          <a:p>
            <a:fld id="{40E4637F-1127-AF4D-B96F-F7789FFD66FF}" type="slidenum">
              <a:rPr lang="en-US" smtClean="0"/>
              <a:pPr/>
              <a:t>20</a:t>
            </a:fld>
            <a:endParaRPr lang="en-US"/>
          </a:p>
        </p:txBody>
      </p:sp>
    </p:spTree>
    <p:extLst>
      <p:ext uri="{BB962C8B-B14F-4D97-AF65-F5344CB8AC3E}">
        <p14:creationId xmlns:p14="http://schemas.microsoft.com/office/powerpoint/2010/main" xmlns="" val="191385426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299" y="171189"/>
            <a:ext cx="8915400" cy="681707"/>
          </a:xfrm>
        </p:spPr>
        <p:txBody>
          <a:bodyPr>
            <a:normAutofit/>
          </a:bodyPr>
          <a:lstStyle/>
          <a:p>
            <a:pPr>
              <a:defRPr/>
            </a:pPr>
            <a:r>
              <a:rPr lang="en-US" sz="1800" b="1" dirty="0" smtClean="0">
                <a:latin typeface="Arial" panose="020B0604020202020204" pitchFamily="34" charset="0"/>
                <a:cs typeface="Arial" panose="020B0604020202020204" pitchFamily="34" charset="0"/>
              </a:rPr>
              <a:t>SIU OUTCOMES: </a:t>
            </a:r>
            <a:r>
              <a:rPr lang="en-GB" sz="1800" b="1" dirty="0" smtClean="0">
                <a:latin typeface="Arial" panose="020B0604020202020204" pitchFamily="34" charset="0"/>
                <a:cs typeface="Arial" panose="020B0604020202020204" pitchFamily="34" charset="0"/>
              </a:rPr>
              <a:t> FOCUS 1</a:t>
            </a:r>
            <a:r>
              <a:rPr lang="en-GB" sz="1800" b="1" dirty="0">
                <a:latin typeface="Arial" panose="020B0604020202020204" pitchFamily="34" charset="0"/>
                <a:cs typeface="Arial" panose="020B0604020202020204" pitchFamily="34" charset="0"/>
              </a:rPr>
              <a:t> </a:t>
            </a:r>
            <a:r>
              <a:rPr lang="en-GB" sz="1800" b="1" dirty="0" smtClean="0">
                <a:latin typeface="Arial" panose="020B0604020202020204" pitchFamily="34" charset="0"/>
                <a:cs typeface="Arial" panose="020B0604020202020204" pitchFamily="34" charset="0"/>
              </a:rPr>
              <a:t>- Progress</a:t>
            </a:r>
            <a:r>
              <a:rPr lang="en-US" sz="1800" b="1" dirty="0" smtClean="0">
                <a:latin typeface="Arial" panose="020B0604020202020204" pitchFamily="34" charset="0"/>
                <a:cs typeface="Arial" panose="020B0604020202020204" pitchFamily="34" charset="0"/>
              </a:rPr>
              <a:t> on </a:t>
            </a:r>
            <a:r>
              <a:rPr lang="en-US" sz="1800" b="1" dirty="0">
                <a:latin typeface="Arial" panose="020B0604020202020204" pitchFamily="34" charset="0"/>
                <a:cs typeface="Arial" panose="020B0604020202020204" pitchFamily="34" charset="0"/>
              </a:rPr>
              <a:t>Legal Practitioners </a:t>
            </a:r>
            <a:r>
              <a:rPr lang="en-US" sz="1800" b="1" dirty="0" smtClean="0">
                <a:latin typeface="Arial" panose="020B0604020202020204" pitchFamily="34" charset="0"/>
                <a:cs typeface="Arial" panose="020B0604020202020204" pitchFamily="34" charset="0"/>
              </a:rPr>
              <a:t>EASTERN CAPE</a:t>
            </a:r>
            <a:r>
              <a:rPr lang="en-US" sz="1800" b="1" dirty="0">
                <a:latin typeface="Arial" panose="020B0604020202020204" pitchFamily="34" charset="0"/>
                <a:cs typeface="Arial" panose="020B0604020202020204" pitchFamily="34" charset="0"/>
              </a:rPr>
              <a:t/>
            </a:r>
            <a:br>
              <a:rPr lang="en-US" sz="1800" b="1" dirty="0">
                <a:latin typeface="Arial" panose="020B0604020202020204" pitchFamily="34" charset="0"/>
                <a:cs typeface="Arial" panose="020B0604020202020204" pitchFamily="34" charset="0"/>
              </a:rPr>
            </a:br>
            <a:endParaRPr lang="en-US" sz="18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595968" y="1038139"/>
            <a:ext cx="8915400" cy="4525963"/>
          </a:xfrm>
        </p:spPr>
        <p:txBody>
          <a:bodyPr>
            <a:normAutofit/>
          </a:bodyPr>
          <a:lstStyle/>
          <a:p>
            <a:pPr marL="0" indent="0">
              <a:buNone/>
              <a:defRPr/>
            </a:pPr>
            <a:r>
              <a:rPr lang="en-GB" sz="1200" dirty="0" smtClean="0"/>
              <a:t>                                                                                         </a:t>
            </a:r>
            <a:r>
              <a:rPr lang="en-GB" sz="1400" b="1" dirty="0" smtClean="0"/>
              <a:t>  </a:t>
            </a:r>
            <a:endParaRPr lang="en-US" sz="1200" b="1" dirty="0"/>
          </a:p>
        </p:txBody>
      </p:sp>
      <p:graphicFrame>
        <p:nvGraphicFramePr>
          <p:cNvPr id="6" name="Table 5"/>
          <p:cNvGraphicFramePr>
            <a:graphicFrameLocks noGrp="1"/>
          </p:cNvGraphicFramePr>
          <p:nvPr>
            <p:extLst>
              <p:ext uri="{D42A27DB-BD31-4B8C-83A1-F6EECF244321}">
                <p14:modId xmlns:p14="http://schemas.microsoft.com/office/powerpoint/2010/main" xmlns="" val="3206396817"/>
              </p:ext>
            </p:extLst>
          </p:nvPr>
        </p:nvGraphicFramePr>
        <p:xfrm>
          <a:off x="254875" y="667654"/>
          <a:ext cx="9396249" cy="3427283"/>
        </p:xfrm>
        <a:graphic>
          <a:graphicData uri="http://schemas.openxmlformats.org/drawingml/2006/table">
            <a:tbl>
              <a:tblPr firstRow="1" firstCol="1" bandRow="1"/>
              <a:tblGrid>
                <a:gridCol w="631816">
                  <a:extLst>
                    <a:ext uri="{9D8B030D-6E8A-4147-A177-3AD203B41FA5}">
                      <a16:colId xmlns:a16="http://schemas.microsoft.com/office/drawing/2014/main" xmlns="" val="602604112"/>
                    </a:ext>
                  </a:extLst>
                </a:gridCol>
                <a:gridCol w="1403927">
                  <a:extLst>
                    <a:ext uri="{9D8B030D-6E8A-4147-A177-3AD203B41FA5}">
                      <a16:colId xmlns:a16="http://schemas.microsoft.com/office/drawing/2014/main" xmlns="" val="2916682633"/>
                    </a:ext>
                  </a:extLst>
                </a:gridCol>
                <a:gridCol w="1838037">
                  <a:extLst>
                    <a:ext uri="{9D8B030D-6E8A-4147-A177-3AD203B41FA5}">
                      <a16:colId xmlns:a16="http://schemas.microsoft.com/office/drawing/2014/main" xmlns="" val="4045727514"/>
                    </a:ext>
                  </a:extLst>
                </a:gridCol>
                <a:gridCol w="1190502">
                  <a:extLst>
                    <a:ext uri="{9D8B030D-6E8A-4147-A177-3AD203B41FA5}">
                      <a16:colId xmlns:a16="http://schemas.microsoft.com/office/drawing/2014/main" xmlns="" val="2413187834"/>
                    </a:ext>
                  </a:extLst>
                </a:gridCol>
                <a:gridCol w="2519160">
                  <a:extLst>
                    <a:ext uri="{9D8B030D-6E8A-4147-A177-3AD203B41FA5}">
                      <a16:colId xmlns:a16="http://schemas.microsoft.com/office/drawing/2014/main" xmlns="" val="4231327902"/>
                    </a:ext>
                  </a:extLst>
                </a:gridCol>
                <a:gridCol w="1812807">
                  <a:extLst>
                    <a:ext uri="{9D8B030D-6E8A-4147-A177-3AD203B41FA5}">
                      <a16:colId xmlns:a16="http://schemas.microsoft.com/office/drawing/2014/main" xmlns="" val="357238633"/>
                    </a:ext>
                  </a:extLst>
                </a:gridCol>
              </a:tblGrid>
              <a:tr h="698374">
                <a:tc>
                  <a:txBody>
                    <a:bodyPr/>
                    <a:lstStyle/>
                    <a:p>
                      <a:pPr marL="0" marR="0" algn="ctr">
                        <a:lnSpc>
                          <a:spcPct val="150000"/>
                        </a:lnSpc>
                        <a:spcBef>
                          <a:spcPts val="900"/>
                        </a:spcBef>
                        <a:spcAft>
                          <a:spcPts val="900"/>
                        </a:spcAft>
                      </a:pPr>
                      <a:r>
                        <a:rPr lang="en-US" sz="1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No</a:t>
                      </a:r>
                      <a:endPar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0969" marR="40969" marT="0" marB="0">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9050" cap="flat" cmpd="sng" algn="ctr">
                      <a:solidFill>
                        <a:srgbClr val="666666"/>
                      </a:solidFill>
                      <a:prstDash val="solid"/>
                      <a:round/>
                      <a:headEnd type="none" w="med" len="med"/>
                      <a:tailEnd type="none" w="med" len="med"/>
                    </a:lnB>
                    <a:solidFill>
                      <a:srgbClr val="FFFF00"/>
                    </a:solidFill>
                  </a:tcPr>
                </a:tc>
                <a:tc>
                  <a:txBody>
                    <a:bodyPr/>
                    <a:lstStyle/>
                    <a:p>
                      <a:pPr marL="0" marR="0" algn="ctr">
                        <a:lnSpc>
                          <a:spcPct val="150000"/>
                        </a:lnSpc>
                        <a:spcBef>
                          <a:spcPts val="900"/>
                        </a:spcBef>
                        <a:spcAft>
                          <a:spcPts val="900"/>
                        </a:spcAft>
                      </a:pPr>
                      <a:r>
                        <a:rPr lang="en-US" sz="1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Name of Legal Practitioner</a:t>
                      </a:r>
                      <a:endPar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0969" marR="40969" marT="0" marB="0">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9050" cap="flat" cmpd="sng" algn="ctr">
                      <a:solidFill>
                        <a:srgbClr val="666666"/>
                      </a:solidFill>
                      <a:prstDash val="solid"/>
                      <a:round/>
                      <a:headEnd type="none" w="med" len="med"/>
                      <a:tailEnd type="none" w="med" len="med"/>
                    </a:lnB>
                    <a:solidFill>
                      <a:srgbClr val="FFFF00"/>
                    </a:solidFill>
                  </a:tcPr>
                </a:tc>
                <a:tc>
                  <a:txBody>
                    <a:bodyPr/>
                    <a:lstStyle/>
                    <a:p>
                      <a:pPr marL="0" marR="0" algn="ctr">
                        <a:lnSpc>
                          <a:spcPct val="150000"/>
                        </a:lnSpc>
                        <a:spcBef>
                          <a:spcPts val="900"/>
                        </a:spcBef>
                        <a:spcAft>
                          <a:spcPts val="900"/>
                        </a:spcAft>
                      </a:pPr>
                      <a:r>
                        <a:rPr lang="en-US" sz="1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Nature of the matter</a:t>
                      </a:r>
                      <a:endPar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0969" marR="40969" marT="0" marB="0">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9050" cap="flat" cmpd="sng" algn="ctr">
                      <a:solidFill>
                        <a:srgbClr val="666666"/>
                      </a:solidFill>
                      <a:prstDash val="solid"/>
                      <a:round/>
                      <a:headEnd type="none" w="med" len="med"/>
                      <a:tailEnd type="none" w="med" len="med"/>
                    </a:lnB>
                    <a:solidFill>
                      <a:srgbClr val="FFFF00"/>
                    </a:solidFill>
                  </a:tcPr>
                </a:tc>
                <a:tc>
                  <a:txBody>
                    <a:bodyPr/>
                    <a:lstStyle/>
                    <a:p>
                      <a:pPr marL="0" marR="0" algn="ctr">
                        <a:lnSpc>
                          <a:spcPct val="150000"/>
                        </a:lnSpc>
                        <a:spcBef>
                          <a:spcPts val="900"/>
                        </a:spcBef>
                        <a:spcAft>
                          <a:spcPts val="900"/>
                        </a:spcAft>
                      </a:pPr>
                      <a:r>
                        <a:rPr lang="en-US" sz="1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Value of the matter</a:t>
                      </a:r>
                      <a:endPar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0969" marR="40969" marT="0" marB="0">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9050" cap="flat" cmpd="sng" algn="ctr">
                      <a:solidFill>
                        <a:srgbClr val="666666"/>
                      </a:solidFill>
                      <a:prstDash val="solid"/>
                      <a:round/>
                      <a:headEnd type="none" w="med" len="med"/>
                      <a:tailEnd type="none" w="med" len="med"/>
                    </a:lnB>
                    <a:solidFill>
                      <a:srgbClr val="FFFF00"/>
                    </a:solidFill>
                  </a:tcPr>
                </a:tc>
                <a:tc>
                  <a:txBody>
                    <a:bodyPr/>
                    <a:lstStyle/>
                    <a:p>
                      <a:pPr marL="0" marR="0" algn="ctr">
                        <a:lnSpc>
                          <a:spcPct val="150000"/>
                        </a:lnSpc>
                        <a:spcBef>
                          <a:spcPts val="900"/>
                        </a:spcBef>
                        <a:spcAft>
                          <a:spcPts val="900"/>
                        </a:spcAft>
                      </a:pPr>
                      <a:r>
                        <a:rPr lang="en-US" sz="1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Possible charges</a:t>
                      </a:r>
                      <a:endPar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0969" marR="40969" marT="0" marB="0">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9050" cap="flat" cmpd="sng" algn="ctr">
                      <a:solidFill>
                        <a:srgbClr val="666666"/>
                      </a:solidFill>
                      <a:prstDash val="solid"/>
                      <a:round/>
                      <a:headEnd type="none" w="med" len="med"/>
                      <a:tailEnd type="none" w="med" len="med"/>
                    </a:lnB>
                    <a:solidFill>
                      <a:srgbClr val="FFFF00"/>
                    </a:solidFill>
                  </a:tcPr>
                </a:tc>
                <a:tc>
                  <a:txBody>
                    <a:bodyPr/>
                    <a:lstStyle/>
                    <a:p>
                      <a:pPr marL="0" marR="0" algn="ctr">
                        <a:lnSpc>
                          <a:spcPct val="150000"/>
                        </a:lnSpc>
                        <a:spcBef>
                          <a:spcPts val="900"/>
                        </a:spcBef>
                        <a:spcAft>
                          <a:spcPts val="900"/>
                        </a:spcAft>
                      </a:pPr>
                      <a:r>
                        <a:rPr lang="en-US" sz="1400" b="1"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Referrals </a:t>
                      </a:r>
                      <a:endPar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0969" marR="40969" marT="0" marB="0">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9050" cap="flat" cmpd="sng" algn="ctr">
                      <a:solidFill>
                        <a:srgbClr val="666666"/>
                      </a:solidFill>
                      <a:prstDash val="solid"/>
                      <a:round/>
                      <a:headEnd type="none" w="med" len="med"/>
                      <a:tailEnd type="none" w="med" len="med"/>
                    </a:lnB>
                    <a:solidFill>
                      <a:srgbClr val="FFFF00"/>
                    </a:solidFill>
                  </a:tcPr>
                </a:tc>
                <a:extLst>
                  <a:ext uri="{0D108BD9-81ED-4DB2-BD59-A6C34878D82A}">
                    <a16:rowId xmlns:a16="http://schemas.microsoft.com/office/drawing/2014/main" xmlns="" val="2691170265"/>
                  </a:ext>
                </a:extLst>
              </a:tr>
              <a:tr h="2728909">
                <a:tc>
                  <a:txBody>
                    <a:bodyPr/>
                    <a:lstStyle/>
                    <a:p>
                      <a:pPr marL="0" marR="0" algn="just">
                        <a:lnSpc>
                          <a:spcPct val="150000"/>
                        </a:lnSpc>
                        <a:spcBef>
                          <a:spcPts val="900"/>
                        </a:spcBef>
                        <a:spcAft>
                          <a:spcPts val="900"/>
                        </a:spcAft>
                      </a:pPr>
                      <a:r>
                        <a:rPr lang="en-US" sz="1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a:t>
                      </a:r>
                      <a:endPar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0969" marR="40969" marT="0" marB="0">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905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marL="0" marR="0" algn="just">
                        <a:lnSpc>
                          <a:spcPct val="150000"/>
                        </a:lnSpc>
                        <a:spcBef>
                          <a:spcPts val="900"/>
                        </a:spcBef>
                        <a:spcAft>
                          <a:spcPts val="900"/>
                        </a:spcAft>
                      </a:pPr>
                      <a:r>
                        <a:rPr lang="en-US" sz="1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Advocate </a:t>
                      </a:r>
                      <a:r>
                        <a:rPr lang="en-US" sz="1400" b="1"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a:t>
                      </a:r>
                      <a:endPar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0969" marR="40969" marT="0" marB="0">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905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marL="115888" marR="0" lvl="0" indent="0" algn="just" defTabSz="4572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Duplicate payments.  Charges based on two-thirds of Senior Counsel, where such charges cannot be justified.  Charges where work could not have been done or clearly not done at all</a:t>
                      </a:r>
                      <a:r>
                        <a:rPr kumimoji="0" lang="en-US" sz="11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endParaRPr kumimoji="0" lang="en-US" sz="11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endParaRPr>
                    </a:p>
                    <a:p>
                      <a:pPr marL="0" marR="0" algn="just">
                        <a:lnSpc>
                          <a:spcPct val="150000"/>
                        </a:lnSpc>
                        <a:spcBef>
                          <a:spcPts val="900"/>
                        </a:spcBef>
                        <a:spcAft>
                          <a:spcPts val="900"/>
                        </a:spcAft>
                      </a:pPr>
                      <a:endPar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0969" marR="40969" marT="0" marB="0">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905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fontAlgn="ctr"/>
                      <a:r>
                        <a:rPr lang="en-US" sz="1400" u="none" strike="noStrike" dirty="0" smtClean="0">
                          <a:effectLst/>
                          <a:latin typeface="Arial" panose="020B0604020202020204" pitchFamily="34" charset="0"/>
                          <a:cs typeface="Arial" panose="020B0604020202020204" pitchFamily="34" charset="0"/>
                        </a:rPr>
                        <a:t>R897,052.32</a:t>
                      </a:r>
                      <a:endParaRPr lang="en-US" sz="1400" b="0" i="0" u="none" strike="noStrike" dirty="0" smtClean="0">
                        <a:solidFill>
                          <a:srgbClr val="000000"/>
                        </a:solidFill>
                        <a:effectLst/>
                        <a:latin typeface="Arial" panose="020B0604020202020204" pitchFamily="34" charset="0"/>
                        <a:cs typeface="Arial" panose="020B0604020202020204" pitchFamily="34" charset="0"/>
                      </a:endParaRPr>
                    </a:p>
                    <a:p>
                      <a:pPr marL="0" marR="0" algn="just">
                        <a:lnSpc>
                          <a:spcPct val="150000"/>
                        </a:lnSpc>
                        <a:spcBef>
                          <a:spcPts val="900"/>
                        </a:spcBef>
                        <a:spcAft>
                          <a:spcPts val="900"/>
                        </a:spcAft>
                      </a:pPr>
                      <a:endPar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0969" marR="40969" marT="0" marB="0">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905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marL="0" marR="0" lvl="0" indent="0" algn="just">
                        <a:lnSpc>
                          <a:spcPct val="100000"/>
                        </a:lnSpc>
                        <a:spcBef>
                          <a:spcPts val="900"/>
                        </a:spcBef>
                        <a:spcAft>
                          <a:spcPts val="900"/>
                        </a:spcAft>
                        <a:buFont typeface="+mj-lt"/>
                        <a:buNone/>
                      </a:pPr>
                      <a:r>
                        <a:rPr kumimoji="0" lang="en-US" sz="1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Fraud - for overcharging on claims</a:t>
                      </a:r>
                      <a:endPar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0969" marR="40969" marT="0" marB="0">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905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marL="0" marR="0" algn="just">
                        <a:lnSpc>
                          <a:spcPct val="100000"/>
                        </a:lnSpc>
                        <a:spcBef>
                          <a:spcPts val="900"/>
                        </a:spcBef>
                        <a:spcAft>
                          <a:spcPts val="900"/>
                        </a:spcAft>
                      </a:pPr>
                      <a:r>
                        <a:rPr lang="en-US" sz="14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Preparing</a:t>
                      </a:r>
                      <a:r>
                        <a:rPr lang="en-US" sz="1400" baseline="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4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criminal referral </a:t>
                      </a:r>
                      <a:r>
                        <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to </a:t>
                      </a:r>
                      <a:r>
                        <a:rPr lang="en-US" sz="14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the NPA  </a:t>
                      </a:r>
                      <a:endPar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algn="just">
                        <a:lnSpc>
                          <a:spcPct val="100000"/>
                        </a:lnSpc>
                        <a:spcBef>
                          <a:spcPts val="900"/>
                        </a:spcBef>
                        <a:spcAft>
                          <a:spcPts val="900"/>
                        </a:spcAft>
                      </a:pPr>
                      <a:r>
                        <a:rPr lang="en-US" sz="14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Preparing referral</a:t>
                      </a:r>
                      <a:r>
                        <a:rPr lang="en-US" sz="1400" baseline="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to</a:t>
                      </a:r>
                      <a:r>
                        <a:rPr lang="en-US" sz="14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the Bar (Eastern Cape) </a:t>
                      </a:r>
                      <a:endPar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algn="just">
                        <a:lnSpc>
                          <a:spcPct val="100000"/>
                        </a:lnSpc>
                        <a:spcBef>
                          <a:spcPts val="900"/>
                        </a:spcBef>
                        <a:spcAft>
                          <a:spcPts val="900"/>
                        </a:spcAft>
                      </a:pPr>
                      <a:r>
                        <a:rPr lang="en-US" sz="14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Possible referral to the Special Tribunal</a:t>
                      </a:r>
                      <a:endPar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0969" marR="40969" marT="0" marB="0">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905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extLst>
                  <a:ext uri="{0D108BD9-81ED-4DB2-BD59-A6C34878D82A}">
                    <a16:rowId xmlns:a16="http://schemas.microsoft.com/office/drawing/2014/main" xmlns="" val="1302948974"/>
                  </a:ext>
                </a:extLst>
              </a:tr>
            </a:tbl>
          </a:graphicData>
        </a:graphic>
      </p:graphicFrame>
      <p:sp>
        <p:nvSpPr>
          <p:cNvPr id="5" name="Slide Number Placeholder 4"/>
          <p:cNvSpPr>
            <a:spLocks noGrp="1"/>
          </p:cNvSpPr>
          <p:nvPr>
            <p:ph type="sldNum" sz="quarter" idx="12"/>
          </p:nvPr>
        </p:nvSpPr>
        <p:spPr/>
        <p:txBody>
          <a:bodyPr/>
          <a:lstStyle/>
          <a:p>
            <a:fld id="{40E4637F-1127-AF4D-B96F-F7789FFD66FF}" type="slidenum">
              <a:rPr lang="en-US" smtClean="0"/>
              <a:pPr/>
              <a:t>21</a:t>
            </a:fld>
            <a:endParaRPr lang="en-US"/>
          </a:p>
        </p:txBody>
      </p:sp>
    </p:spTree>
    <p:extLst>
      <p:ext uri="{BB962C8B-B14F-4D97-AF65-F5344CB8AC3E}">
        <p14:creationId xmlns:p14="http://schemas.microsoft.com/office/powerpoint/2010/main" xmlns="" val="423007338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299" y="171189"/>
            <a:ext cx="8915400" cy="681707"/>
          </a:xfrm>
        </p:spPr>
        <p:txBody>
          <a:bodyPr>
            <a:normAutofit/>
          </a:bodyPr>
          <a:lstStyle/>
          <a:p>
            <a:pPr>
              <a:defRPr/>
            </a:pPr>
            <a:r>
              <a:rPr lang="en-US" sz="1800" b="1" dirty="0" smtClean="0">
                <a:latin typeface="Arial" panose="020B0604020202020204" pitchFamily="34" charset="0"/>
                <a:cs typeface="Arial" panose="020B0604020202020204" pitchFamily="34" charset="0"/>
              </a:rPr>
              <a:t>SIU OUTCOMES: </a:t>
            </a:r>
            <a:r>
              <a:rPr lang="en-GB" sz="1800" b="1" dirty="0" smtClean="0">
                <a:latin typeface="Arial" panose="020B0604020202020204" pitchFamily="34" charset="0"/>
                <a:cs typeface="Arial" panose="020B0604020202020204" pitchFamily="34" charset="0"/>
              </a:rPr>
              <a:t> FOCUS 1</a:t>
            </a:r>
            <a:r>
              <a:rPr lang="en-GB" sz="1800" b="1" dirty="0">
                <a:latin typeface="Arial" panose="020B0604020202020204" pitchFamily="34" charset="0"/>
                <a:cs typeface="Arial" panose="020B0604020202020204" pitchFamily="34" charset="0"/>
              </a:rPr>
              <a:t> </a:t>
            </a:r>
            <a:r>
              <a:rPr lang="en-GB" sz="1800" b="1" dirty="0" smtClean="0">
                <a:latin typeface="Arial" panose="020B0604020202020204" pitchFamily="34" charset="0"/>
                <a:cs typeface="Arial" panose="020B0604020202020204" pitchFamily="34" charset="0"/>
              </a:rPr>
              <a:t>- Progress</a:t>
            </a:r>
            <a:r>
              <a:rPr lang="en-US" sz="1800" b="1" dirty="0" smtClean="0">
                <a:latin typeface="Arial" panose="020B0604020202020204" pitchFamily="34" charset="0"/>
                <a:cs typeface="Arial" panose="020B0604020202020204" pitchFamily="34" charset="0"/>
              </a:rPr>
              <a:t> on </a:t>
            </a:r>
            <a:r>
              <a:rPr lang="en-US" sz="1800" b="1" dirty="0">
                <a:latin typeface="Arial" panose="020B0604020202020204" pitchFamily="34" charset="0"/>
                <a:cs typeface="Arial" panose="020B0604020202020204" pitchFamily="34" charset="0"/>
              </a:rPr>
              <a:t>Legal Practitioners </a:t>
            </a:r>
            <a:r>
              <a:rPr lang="en-US" sz="1800" b="1" dirty="0" smtClean="0">
                <a:latin typeface="Arial" panose="020B0604020202020204" pitchFamily="34" charset="0"/>
                <a:cs typeface="Arial" panose="020B0604020202020204" pitchFamily="34" charset="0"/>
              </a:rPr>
              <a:t>EASTERN CAPE</a:t>
            </a:r>
            <a:r>
              <a:rPr lang="en-US" sz="1800" b="1" dirty="0"/>
              <a:t/>
            </a:r>
            <a:br>
              <a:rPr lang="en-US" sz="1800" b="1" dirty="0"/>
            </a:br>
            <a:endParaRPr lang="en-US" sz="1800" b="1" dirty="0"/>
          </a:p>
        </p:txBody>
      </p:sp>
      <p:sp>
        <p:nvSpPr>
          <p:cNvPr id="3" name="Content Placeholder 2"/>
          <p:cNvSpPr>
            <a:spLocks noGrp="1"/>
          </p:cNvSpPr>
          <p:nvPr>
            <p:ph idx="1"/>
          </p:nvPr>
        </p:nvSpPr>
        <p:spPr>
          <a:xfrm>
            <a:off x="595968" y="1038139"/>
            <a:ext cx="8915400" cy="4525963"/>
          </a:xfrm>
        </p:spPr>
        <p:txBody>
          <a:bodyPr>
            <a:normAutofit/>
          </a:bodyPr>
          <a:lstStyle/>
          <a:p>
            <a:pPr marL="0" indent="0">
              <a:buNone/>
              <a:defRPr/>
            </a:pPr>
            <a:r>
              <a:rPr lang="en-GB" sz="1200" dirty="0" smtClean="0"/>
              <a:t>                                                                                         </a:t>
            </a:r>
            <a:r>
              <a:rPr lang="en-GB" sz="1400" b="1" dirty="0" smtClean="0"/>
              <a:t>  </a:t>
            </a:r>
            <a:endParaRPr lang="en-US" sz="1200" b="1" dirty="0"/>
          </a:p>
        </p:txBody>
      </p:sp>
      <p:graphicFrame>
        <p:nvGraphicFramePr>
          <p:cNvPr id="6" name="Table 5"/>
          <p:cNvGraphicFramePr>
            <a:graphicFrameLocks noGrp="1"/>
          </p:cNvGraphicFramePr>
          <p:nvPr>
            <p:extLst>
              <p:ext uri="{D42A27DB-BD31-4B8C-83A1-F6EECF244321}">
                <p14:modId xmlns:p14="http://schemas.microsoft.com/office/powerpoint/2010/main" xmlns="" val="962767744"/>
              </p:ext>
            </p:extLst>
          </p:nvPr>
        </p:nvGraphicFramePr>
        <p:xfrm>
          <a:off x="254875" y="667654"/>
          <a:ext cx="9396249" cy="3427283"/>
        </p:xfrm>
        <a:graphic>
          <a:graphicData uri="http://schemas.openxmlformats.org/drawingml/2006/table">
            <a:tbl>
              <a:tblPr firstRow="1" firstCol="1" bandRow="1"/>
              <a:tblGrid>
                <a:gridCol w="631816">
                  <a:extLst>
                    <a:ext uri="{9D8B030D-6E8A-4147-A177-3AD203B41FA5}">
                      <a16:colId xmlns:a16="http://schemas.microsoft.com/office/drawing/2014/main" xmlns="" val="602604112"/>
                    </a:ext>
                  </a:extLst>
                </a:gridCol>
                <a:gridCol w="1403927">
                  <a:extLst>
                    <a:ext uri="{9D8B030D-6E8A-4147-A177-3AD203B41FA5}">
                      <a16:colId xmlns:a16="http://schemas.microsoft.com/office/drawing/2014/main" xmlns="" val="2916682633"/>
                    </a:ext>
                  </a:extLst>
                </a:gridCol>
                <a:gridCol w="1838037">
                  <a:extLst>
                    <a:ext uri="{9D8B030D-6E8A-4147-A177-3AD203B41FA5}">
                      <a16:colId xmlns:a16="http://schemas.microsoft.com/office/drawing/2014/main" xmlns="" val="4045727514"/>
                    </a:ext>
                  </a:extLst>
                </a:gridCol>
                <a:gridCol w="1366981">
                  <a:extLst>
                    <a:ext uri="{9D8B030D-6E8A-4147-A177-3AD203B41FA5}">
                      <a16:colId xmlns:a16="http://schemas.microsoft.com/office/drawing/2014/main" xmlns="" val="2413187834"/>
                    </a:ext>
                  </a:extLst>
                </a:gridCol>
                <a:gridCol w="2342681">
                  <a:extLst>
                    <a:ext uri="{9D8B030D-6E8A-4147-A177-3AD203B41FA5}">
                      <a16:colId xmlns:a16="http://schemas.microsoft.com/office/drawing/2014/main" xmlns="" val="4231327902"/>
                    </a:ext>
                  </a:extLst>
                </a:gridCol>
                <a:gridCol w="1812807">
                  <a:extLst>
                    <a:ext uri="{9D8B030D-6E8A-4147-A177-3AD203B41FA5}">
                      <a16:colId xmlns:a16="http://schemas.microsoft.com/office/drawing/2014/main" xmlns="" val="357238633"/>
                    </a:ext>
                  </a:extLst>
                </a:gridCol>
              </a:tblGrid>
              <a:tr h="698374">
                <a:tc>
                  <a:txBody>
                    <a:bodyPr/>
                    <a:lstStyle/>
                    <a:p>
                      <a:pPr marL="0" marR="0" algn="ctr">
                        <a:lnSpc>
                          <a:spcPct val="150000"/>
                        </a:lnSpc>
                        <a:spcBef>
                          <a:spcPts val="900"/>
                        </a:spcBef>
                        <a:spcAft>
                          <a:spcPts val="900"/>
                        </a:spcAft>
                      </a:pPr>
                      <a:r>
                        <a:rPr lang="en-US" sz="1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No</a:t>
                      </a:r>
                      <a:endPar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0969" marR="40969" marT="0" marB="0">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9050" cap="flat" cmpd="sng" algn="ctr">
                      <a:solidFill>
                        <a:srgbClr val="666666"/>
                      </a:solidFill>
                      <a:prstDash val="solid"/>
                      <a:round/>
                      <a:headEnd type="none" w="med" len="med"/>
                      <a:tailEnd type="none" w="med" len="med"/>
                    </a:lnB>
                    <a:solidFill>
                      <a:srgbClr val="FFFF00"/>
                    </a:solidFill>
                  </a:tcPr>
                </a:tc>
                <a:tc>
                  <a:txBody>
                    <a:bodyPr/>
                    <a:lstStyle/>
                    <a:p>
                      <a:pPr marL="0" marR="0" algn="ctr">
                        <a:lnSpc>
                          <a:spcPct val="150000"/>
                        </a:lnSpc>
                        <a:spcBef>
                          <a:spcPts val="900"/>
                        </a:spcBef>
                        <a:spcAft>
                          <a:spcPts val="900"/>
                        </a:spcAft>
                      </a:pPr>
                      <a:r>
                        <a:rPr lang="en-US" sz="1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Name of Legal Practitioner</a:t>
                      </a:r>
                      <a:endPar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0969" marR="40969" marT="0" marB="0">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9050" cap="flat" cmpd="sng" algn="ctr">
                      <a:solidFill>
                        <a:srgbClr val="666666"/>
                      </a:solidFill>
                      <a:prstDash val="solid"/>
                      <a:round/>
                      <a:headEnd type="none" w="med" len="med"/>
                      <a:tailEnd type="none" w="med" len="med"/>
                    </a:lnB>
                    <a:solidFill>
                      <a:srgbClr val="FFFF00"/>
                    </a:solidFill>
                  </a:tcPr>
                </a:tc>
                <a:tc>
                  <a:txBody>
                    <a:bodyPr/>
                    <a:lstStyle/>
                    <a:p>
                      <a:pPr marL="0" marR="0" algn="ctr">
                        <a:lnSpc>
                          <a:spcPct val="150000"/>
                        </a:lnSpc>
                        <a:spcBef>
                          <a:spcPts val="900"/>
                        </a:spcBef>
                        <a:spcAft>
                          <a:spcPts val="900"/>
                        </a:spcAft>
                      </a:pPr>
                      <a:r>
                        <a:rPr lang="en-US" sz="1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Nature of the matter</a:t>
                      </a:r>
                      <a:endPar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0969" marR="40969" marT="0" marB="0">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9050" cap="flat" cmpd="sng" algn="ctr">
                      <a:solidFill>
                        <a:srgbClr val="666666"/>
                      </a:solidFill>
                      <a:prstDash val="solid"/>
                      <a:round/>
                      <a:headEnd type="none" w="med" len="med"/>
                      <a:tailEnd type="none" w="med" len="med"/>
                    </a:lnB>
                    <a:solidFill>
                      <a:srgbClr val="FFFF00"/>
                    </a:solidFill>
                  </a:tcPr>
                </a:tc>
                <a:tc>
                  <a:txBody>
                    <a:bodyPr/>
                    <a:lstStyle/>
                    <a:p>
                      <a:pPr marL="0" marR="0" algn="ctr">
                        <a:lnSpc>
                          <a:spcPct val="150000"/>
                        </a:lnSpc>
                        <a:spcBef>
                          <a:spcPts val="900"/>
                        </a:spcBef>
                        <a:spcAft>
                          <a:spcPts val="900"/>
                        </a:spcAft>
                      </a:pPr>
                      <a:r>
                        <a:rPr lang="en-US" sz="1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Value of the matter</a:t>
                      </a:r>
                      <a:endPar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0969" marR="40969" marT="0" marB="0">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9050" cap="flat" cmpd="sng" algn="ctr">
                      <a:solidFill>
                        <a:srgbClr val="666666"/>
                      </a:solidFill>
                      <a:prstDash val="solid"/>
                      <a:round/>
                      <a:headEnd type="none" w="med" len="med"/>
                      <a:tailEnd type="none" w="med" len="med"/>
                    </a:lnB>
                    <a:solidFill>
                      <a:srgbClr val="FFFF00"/>
                    </a:solidFill>
                  </a:tcPr>
                </a:tc>
                <a:tc>
                  <a:txBody>
                    <a:bodyPr/>
                    <a:lstStyle/>
                    <a:p>
                      <a:pPr marL="0" marR="0" algn="ctr">
                        <a:lnSpc>
                          <a:spcPct val="150000"/>
                        </a:lnSpc>
                        <a:spcBef>
                          <a:spcPts val="900"/>
                        </a:spcBef>
                        <a:spcAft>
                          <a:spcPts val="900"/>
                        </a:spcAft>
                      </a:pPr>
                      <a:r>
                        <a:rPr lang="en-US" sz="1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Possible charges</a:t>
                      </a:r>
                      <a:endPar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0969" marR="40969" marT="0" marB="0">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9050" cap="flat" cmpd="sng" algn="ctr">
                      <a:solidFill>
                        <a:srgbClr val="666666"/>
                      </a:solidFill>
                      <a:prstDash val="solid"/>
                      <a:round/>
                      <a:headEnd type="none" w="med" len="med"/>
                      <a:tailEnd type="none" w="med" len="med"/>
                    </a:lnB>
                    <a:solidFill>
                      <a:srgbClr val="FFFF00"/>
                    </a:solidFill>
                  </a:tcPr>
                </a:tc>
                <a:tc>
                  <a:txBody>
                    <a:bodyPr/>
                    <a:lstStyle/>
                    <a:p>
                      <a:pPr marL="0" marR="0" algn="ctr">
                        <a:lnSpc>
                          <a:spcPct val="150000"/>
                        </a:lnSpc>
                        <a:spcBef>
                          <a:spcPts val="900"/>
                        </a:spcBef>
                        <a:spcAft>
                          <a:spcPts val="900"/>
                        </a:spcAft>
                      </a:pPr>
                      <a:r>
                        <a:rPr lang="en-US" sz="1400" b="1"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Referrals </a:t>
                      </a:r>
                      <a:endPar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0969" marR="40969" marT="0" marB="0">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9050" cap="flat" cmpd="sng" algn="ctr">
                      <a:solidFill>
                        <a:srgbClr val="666666"/>
                      </a:solidFill>
                      <a:prstDash val="solid"/>
                      <a:round/>
                      <a:headEnd type="none" w="med" len="med"/>
                      <a:tailEnd type="none" w="med" len="med"/>
                    </a:lnB>
                    <a:solidFill>
                      <a:srgbClr val="FFFF00"/>
                    </a:solidFill>
                  </a:tcPr>
                </a:tc>
                <a:extLst>
                  <a:ext uri="{0D108BD9-81ED-4DB2-BD59-A6C34878D82A}">
                    <a16:rowId xmlns:a16="http://schemas.microsoft.com/office/drawing/2014/main" xmlns="" val="2691170265"/>
                  </a:ext>
                </a:extLst>
              </a:tr>
              <a:tr h="2728909">
                <a:tc>
                  <a:txBody>
                    <a:bodyPr/>
                    <a:lstStyle/>
                    <a:p>
                      <a:pPr marL="0" marR="0" algn="just">
                        <a:lnSpc>
                          <a:spcPct val="150000"/>
                        </a:lnSpc>
                        <a:spcBef>
                          <a:spcPts val="900"/>
                        </a:spcBef>
                        <a:spcAft>
                          <a:spcPts val="900"/>
                        </a:spcAft>
                      </a:pPr>
                      <a:r>
                        <a:rPr lang="en-US" sz="1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a:t>
                      </a:r>
                      <a:endPar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0969" marR="40969" marT="0" marB="0">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905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marL="0" marR="0" algn="just">
                        <a:lnSpc>
                          <a:spcPct val="150000"/>
                        </a:lnSpc>
                        <a:spcBef>
                          <a:spcPts val="900"/>
                        </a:spcBef>
                        <a:spcAft>
                          <a:spcPts val="900"/>
                        </a:spcAft>
                      </a:pPr>
                      <a:r>
                        <a:rPr lang="en-US" sz="1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Advocate </a:t>
                      </a:r>
                      <a:r>
                        <a:rPr lang="en-US" sz="1400" b="1"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“G”</a:t>
                      </a:r>
                      <a:endPar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0969" marR="40969" marT="0" marB="0">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905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marL="115888" indent="0" algn="just" fontAlgn="ctr"/>
                      <a:r>
                        <a:rPr lang="en-US" sz="1400" u="none" strike="noStrike" dirty="0" smtClean="0">
                          <a:effectLst/>
                          <a:latin typeface="Arial" panose="020B0604020202020204" pitchFamily="34" charset="0"/>
                          <a:cs typeface="Arial" panose="020B0604020202020204" pitchFamily="34" charset="0"/>
                        </a:rPr>
                        <a:t>Duplicate payments.  Charges based on two-thirds of Senior Counsel, where such charges cannot be justified.  Charges where work could not have been done or clearly not be done at all.  </a:t>
                      </a:r>
                      <a:endPar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0969" marR="40969" marT="0" marB="0">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905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R3,474,490.69</a:t>
                      </a:r>
                      <a:endParaRPr kumimoji="0" lang="en-US" sz="14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endParaRPr>
                    </a:p>
                    <a:p>
                      <a:pPr marL="0" marR="0" algn="just">
                        <a:lnSpc>
                          <a:spcPct val="150000"/>
                        </a:lnSpc>
                        <a:spcBef>
                          <a:spcPts val="900"/>
                        </a:spcBef>
                        <a:spcAft>
                          <a:spcPts val="900"/>
                        </a:spcAft>
                      </a:pPr>
                      <a:endPar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0969" marR="40969" marT="0" marB="0">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905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marL="0" marR="0" lvl="0" indent="0" algn="just">
                        <a:lnSpc>
                          <a:spcPct val="100000"/>
                        </a:lnSpc>
                        <a:spcBef>
                          <a:spcPts val="900"/>
                        </a:spcBef>
                        <a:spcAft>
                          <a:spcPts val="900"/>
                        </a:spcAft>
                        <a:buFont typeface="+mj-lt"/>
                        <a:buNone/>
                      </a:pPr>
                      <a:r>
                        <a:rPr kumimoji="0" lang="en-US" sz="1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Fraud - for overcharging on claims</a:t>
                      </a:r>
                      <a:endPar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0969" marR="40969" marT="0" marB="0">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905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marL="0" marR="0" algn="just">
                        <a:lnSpc>
                          <a:spcPct val="100000"/>
                        </a:lnSpc>
                        <a:spcBef>
                          <a:spcPts val="900"/>
                        </a:spcBef>
                        <a:spcAft>
                          <a:spcPts val="900"/>
                        </a:spcAft>
                      </a:pPr>
                      <a:r>
                        <a:rPr lang="en-US" sz="14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Preparing criminal referral to the NPA  </a:t>
                      </a:r>
                      <a:endPar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algn="just">
                        <a:lnSpc>
                          <a:spcPct val="100000"/>
                        </a:lnSpc>
                        <a:spcBef>
                          <a:spcPts val="900"/>
                        </a:spcBef>
                        <a:spcAft>
                          <a:spcPts val="900"/>
                        </a:spcAft>
                      </a:pPr>
                      <a:r>
                        <a:rPr lang="en-US" sz="14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Preparing</a:t>
                      </a:r>
                      <a:r>
                        <a:rPr lang="en-US" sz="1400" baseline="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r</a:t>
                      </a:r>
                      <a:r>
                        <a:rPr lang="en-US" sz="14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eferral</a:t>
                      </a:r>
                      <a:r>
                        <a:rPr lang="en-US" sz="1400" baseline="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to</a:t>
                      </a:r>
                      <a:r>
                        <a:rPr lang="en-US" sz="14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the Bar (Eastern Cape) </a:t>
                      </a:r>
                      <a:endPar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algn="just">
                        <a:lnSpc>
                          <a:spcPct val="100000"/>
                        </a:lnSpc>
                        <a:spcBef>
                          <a:spcPts val="900"/>
                        </a:spcBef>
                        <a:spcAft>
                          <a:spcPts val="900"/>
                        </a:spcAft>
                      </a:pPr>
                      <a:r>
                        <a:rPr lang="en-US" sz="14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Possible referral to the Special Tribunal</a:t>
                      </a:r>
                      <a:r>
                        <a:rPr lang="en-US" sz="1400" baseline="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0969" marR="40969" marT="0" marB="0">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905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extLst>
                  <a:ext uri="{0D108BD9-81ED-4DB2-BD59-A6C34878D82A}">
                    <a16:rowId xmlns:a16="http://schemas.microsoft.com/office/drawing/2014/main" xmlns="" val="1302948974"/>
                  </a:ext>
                </a:extLst>
              </a:tr>
            </a:tbl>
          </a:graphicData>
        </a:graphic>
      </p:graphicFrame>
      <p:sp>
        <p:nvSpPr>
          <p:cNvPr id="5" name="Slide Number Placeholder 4"/>
          <p:cNvSpPr>
            <a:spLocks noGrp="1"/>
          </p:cNvSpPr>
          <p:nvPr>
            <p:ph type="sldNum" sz="quarter" idx="12"/>
          </p:nvPr>
        </p:nvSpPr>
        <p:spPr/>
        <p:txBody>
          <a:bodyPr/>
          <a:lstStyle/>
          <a:p>
            <a:fld id="{40E4637F-1127-AF4D-B96F-F7789FFD66FF}" type="slidenum">
              <a:rPr lang="en-US" smtClean="0"/>
              <a:pPr/>
              <a:t>22</a:t>
            </a:fld>
            <a:endParaRPr lang="en-US"/>
          </a:p>
        </p:txBody>
      </p:sp>
    </p:spTree>
    <p:extLst>
      <p:ext uri="{BB962C8B-B14F-4D97-AF65-F5344CB8AC3E}">
        <p14:creationId xmlns:p14="http://schemas.microsoft.com/office/powerpoint/2010/main" xmlns="" val="32025798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299" y="171189"/>
            <a:ext cx="8915400" cy="681707"/>
          </a:xfrm>
        </p:spPr>
        <p:txBody>
          <a:bodyPr>
            <a:normAutofit/>
          </a:bodyPr>
          <a:lstStyle/>
          <a:p>
            <a:pPr>
              <a:defRPr/>
            </a:pPr>
            <a:r>
              <a:rPr lang="en-US" sz="1800" b="1" dirty="0" smtClean="0">
                <a:latin typeface="Arial" panose="020B0604020202020204" pitchFamily="34" charset="0"/>
                <a:cs typeface="Arial" panose="020B0604020202020204" pitchFamily="34" charset="0"/>
              </a:rPr>
              <a:t>SIU OUTCOMES: </a:t>
            </a:r>
            <a:r>
              <a:rPr lang="en-GB" sz="1800" b="1" dirty="0" smtClean="0">
                <a:latin typeface="Arial" panose="020B0604020202020204" pitchFamily="34" charset="0"/>
                <a:cs typeface="Arial" panose="020B0604020202020204" pitchFamily="34" charset="0"/>
              </a:rPr>
              <a:t> FOCUS 1</a:t>
            </a:r>
            <a:r>
              <a:rPr lang="en-GB" sz="1800" b="1" dirty="0">
                <a:latin typeface="Arial" panose="020B0604020202020204" pitchFamily="34" charset="0"/>
                <a:cs typeface="Arial" panose="020B0604020202020204" pitchFamily="34" charset="0"/>
              </a:rPr>
              <a:t> </a:t>
            </a:r>
            <a:r>
              <a:rPr lang="en-GB" sz="1800" b="1" dirty="0" smtClean="0">
                <a:latin typeface="Arial" panose="020B0604020202020204" pitchFamily="34" charset="0"/>
                <a:cs typeface="Arial" panose="020B0604020202020204" pitchFamily="34" charset="0"/>
              </a:rPr>
              <a:t>- Progress</a:t>
            </a:r>
            <a:r>
              <a:rPr lang="en-US" sz="1800" b="1" dirty="0" smtClean="0">
                <a:latin typeface="Arial" panose="020B0604020202020204" pitchFamily="34" charset="0"/>
                <a:cs typeface="Arial" panose="020B0604020202020204" pitchFamily="34" charset="0"/>
              </a:rPr>
              <a:t> on </a:t>
            </a:r>
            <a:r>
              <a:rPr lang="en-US" sz="1800" b="1" dirty="0">
                <a:latin typeface="Arial" panose="020B0604020202020204" pitchFamily="34" charset="0"/>
                <a:cs typeface="Arial" panose="020B0604020202020204" pitchFamily="34" charset="0"/>
              </a:rPr>
              <a:t>Legal Practitioners </a:t>
            </a:r>
            <a:r>
              <a:rPr lang="en-US" sz="1800" b="1" dirty="0" smtClean="0">
                <a:latin typeface="Arial" panose="020B0604020202020204" pitchFamily="34" charset="0"/>
                <a:cs typeface="Arial" panose="020B0604020202020204" pitchFamily="34" charset="0"/>
              </a:rPr>
              <a:t>EASTERN CAPE</a:t>
            </a:r>
            <a:r>
              <a:rPr lang="en-US" sz="1800" b="1" dirty="0"/>
              <a:t/>
            </a:r>
            <a:br>
              <a:rPr lang="en-US" sz="1800" b="1" dirty="0"/>
            </a:br>
            <a:endParaRPr lang="en-US" sz="1800" b="1" dirty="0"/>
          </a:p>
        </p:txBody>
      </p:sp>
      <p:sp>
        <p:nvSpPr>
          <p:cNvPr id="3" name="Content Placeholder 2"/>
          <p:cNvSpPr>
            <a:spLocks noGrp="1"/>
          </p:cNvSpPr>
          <p:nvPr>
            <p:ph idx="1"/>
          </p:nvPr>
        </p:nvSpPr>
        <p:spPr>
          <a:xfrm>
            <a:off x="595968" y="1038139"/>
            <a:ext cx="8915400" cy="4525963"/>
          </a:xfrm>
        </p:spPr>
        <p:txBody>
          <a:bodyPr>
            <a:normAutofit/>
          </a:bodyPr>
          <a:lstStyle/>
          <a:p>
            <a:pPr marL="0" indent="0">
              <a:buNone/>
              <a:defRPr/>
            </a:pPr>
            <a:r>
              <a:rPr lang="en-GB" sz="1200" dirty="0" smtClean="0"/>
              <a:t>                                                                                         </a:t>
            </a:r>
            <a:r>
              <a:rPr lang="en-GB" sz="1400" b="1" dirty="0" smtClean="0"/>
              <a:t>  </a:t>
            </a:r>
            <a:endParaRPr lang="en-US" sz="1200" b="1" dirty="0"/>
          </a:p>
        </p:txBody>
      </p:sp>
      <p:graphicFrame>
        <p:nvGraphicFramePr>
          <p:cNvPr id="6" name="Table 5"/>
          <p:cNvGraphicFramePr>
            <a:graphicFrameLocks noGrp="1"/>
          </p:cNvGraphicFramePr>
          <p:nvPr>
            <p:extLst>
              <p:ext uri="{D42A27DB-BD31-4B8C-83A1-F6EECF244321}">
                <p14:modId xmlns:p14="http://schemas.microsoft.com/office/powerpoint/2010/main" xmlns="" val="3203195180"/>
              </p:ext>
            </p:extLst>
          </p:nvPr>
        </p:nvGraphicFramePr>
        <p:xfrm>
          <a:off x="254875" y="667654"/>
          <a:ext cx="9396249" cy="3427283"/>
        </p:xfrm>
        <a:graphic>
          <a:graphicData uri="http://schemas.openxmlformats.org/drawingml/2006/table">
            <a:tbl>
              <a:tblPr firstRow="1" firstCol="1" bandRow="1"/>
              <a:tblGrid>
                <a:gridCol w="631816">
                  <a:extLst>
                    <a:ext uri="{9D8B030D-6E8A-4147-A177-3AD203B41FA5}">
                      <a16:colId xmlns:a16="http://schemas.microsoft.com/office/drawing/2014/main" xmlns="" val="602604112"/>
                    </a:ext>
                  </a:extLst>
                </a:gridCol>
                <a:gridCol w="1403927">
                  <a:extLst>
                    <a:ext uri="{9D8B030D-6E8A-4147-A177-3AD203B41FA5}">
                      <a16:colId xmlns:a16="http://schemas.microsoft.com/office/drawing/2014/main" xmlns="" val="2916682633"/>
                    </a:ext>
                  </a:extLst>
                </a:gridCol>
                <a:gridCol w="1838037">
                  <a:extLst>
                    <a:ext uri="{9D8B030D-6E8A-4147-A177-3AD203B41FA5}">
                      <a16:colId xmlns:a16="http://schemas.microsoft.com/office/drawing/2014/main" xmlns="" val="4045727514"/>
                    </a:ext>
                  </a:extLst>
                </a:gridCol>
                <a:gridCol w="1533236">
                  <a:extLst>
                    <a:ext uri="{9D8B030D-6E8A-4147-A177-3AD203B41FA5}">
                      <a16:colId xmlns:a16="http://schemas.microsoft.com/office/drawing/2014/main" xmlns="" val="2413187834"/>
                    </a:ext>
                  </a:extLst>
                </a:gridCol>
                <a:gridCol w="2176426">
                  <a:extLst>
                    <a:ext uri="{9D8B030D-6E8A-4147-A177-3AD203B41FA5}">
                      <a16:colId xmlns:a16="http://schemas.microsoft.com/office/drawing/2014/main" xmlns="" val="4231327902"/>
                    </a:ext>
                  </a:extLst>
                </a:gridCol>
                <a:gridCol w="1812807">
                  <a:extLst>
                    <a:ext uri="{9D8B030D-6E8A-4147-A177-3AD203B41FA5}">
                      <a16:colId xmlns:a16="http://schemas.microsoft.com/office/drawing/2014/main" xmlns="" val="357238633"/>
                    </a:ext>
                  </a:extLst>
                </a:gridCol>
              </a:tblGrid>
              <a:tr h="698374">
                <a:tc>
                  <a:txBody>
                    <a:bodyPr/>
                    <a:lstStyle/>
                    <a:p>
                      <a:pPr marL="0" marR="0" algn="ctr">
                        <a:lnSpc>
                          <a:spcPct val="150000"/>
                        </a:lnSpc>
                        <a:spcBef>
                          <a:spcPts val="900"/>
                        </a:spcBef>
                        <a:spcAft>
                          <a:spcPts val="900"/>
                        </a:spcAft>
                      </a:pPr>
                      <a:r>
                        <a:rPr lang="en-US" sz="1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No</a:t>
                      </a:r>
                      <a:endPar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0969" marR="40969" marT="0" marB="0">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9050" cap="flat" cmpd="sng" algn="ctr">
                      <a:solidFill>
                        <a:srgbClr val="666666"/>
                      </a:solidFill>
                      <a:prstDash val="solid"/>
                      <a:round/>
                      <a:headEnd type="none" w="med" len="med"/>
                      <a:tailEnd type="none" w="med" len="med"/>
                    </a:lnB>
                    <a:solidFill>
                      <a:srgbClr val="FFFF00"/>
                    </a:solidFill>
                  </a:tcPr>
                </a:tc>
                <a:tc>
                  <a:txBody>
                    <a:bodyPr/>
                    <a:lstStyle/>
                    <a:p>
                      <a:pPr marL="0" marR="0" algn="ctr">
                        <a:lnSpc>
                          <a:spcPct val="150000"/>
                        </a:lnSpc>
                        <a:spcBef>
                          <a:spcPts val="900"/>
                        </a:spcBef>
                        <a:spcAft>
                          <a:spcPts val="900"/>
                        </a:spcAft>
                      </a:pPr>
                      <a:r>
                        <a:rPr lang="en-US" sz="1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Name of Legal Practitioner</a:t>
                      </a:r>
                      <a:endPar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0969" marR="40969" marT="0" marB="0">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9050" cap="flat" cmpd="sng" algn="ctr">
                      <a:solidFill>
                        <a:srgbClr val="666666"/>
                      </a:solidFill>
                      <a:prstDash val="solid"/>
                      <a:round/>
                      <a:headEnd type="none" w="med" len="med"/>
                      <a:tailEnd type="none" w="med" len="med"/>
                    </a:lnB>
                    <a:solidFill>
                      <a:srgbClr val="FFFF00"/>
                    </a:solidFill>
                  </a:tcPr>
                </a:tc>
                <a:tc>
                  <a:txBody>
                    <a:bodyPr/>
                    <a:lstStyle/>
                    <a:p>
                      <a:pPr marL="0" marR="0" algn="ctr">
                        <a:lnSpc>
                          <a:spcPct val="150000"/>
                        </a:lnSpc>
                        <a:spcBef>
                          <a:spcPts val="900"/>
                        </a:spcBef>
                        <a:spcAft>
                          <a:spcPts val="900"/>
                        </a:spcAft>
                      </a:pPr>
                      <a:r>
                        <a:rPr lang="en-US" sz="1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Nature of the matter</a:t>
                      </a:r>
                      <a:endPar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0969" marR="40969" marT="0" marB="0">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9050" cap="flat" cmpd="sng" algn="ctr">
                      <a:solidFill>
                        <a:srgbClr val="666666"/>
                      </a:solidFill>
                      <a:prstDash val="solid"/>
                      <a:round/>
                      <a:headEnd type="none" w="med" len="med"/>
                      <a:tailEnd type="none" w="med" len="med"/>
                    </a:lnB>
                    <a:solidFill>
                      <a:srgbClr val="FFFF00"/>
                    </a:solidFill>
                  </a:tcPr>
                </a:tc>
                <a:tc>
                  <a:txBody>
                    <a:bodyPr/>
                    <a:lstStyle/>
                    <a:p>
                      <a:pPr marL="0" marR="0" algn="ctr">
                        <a:lnSpc>
                          <a:spcPct val="150000"/>
                        </a:lnSpc>
                        <a:spcBef>
                          <a:spcPts val="900"/>
                        </a:spcBef>
                        <a:spcAft>
                          <a:spcPts val="900"/>
                        </a:spcAft>
                      </a:pPr>
                      <a:r>
                        <a:rPr lang="en-US" sz="1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Value of the matter</a:t>
                      </a:r>
                      <a:endPar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0969" marR="40969" marT="0" marB="0">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9050" cap="flat" cmpd="sng" algn="ctr">
                      <a:solidFill>
                        <a:srgbClr val="666666"/>
                      </a:solidFill>
                      <a:prstDash val="solid"/>
                      <a:round/>
                      <a:headEnd type="none" w="med" len="med"/>
                      <a:tailEnd type="none" w="med" len="med"/>
                    </a:lnB>
                    <a:solidFill>
                      <a:srgbClr val="FFFF00"/>
                    </a:solidFill>
                  </a:tcPr>
                </a:tc>
                <a:tc>
                  <a:txBody>
                    <a:bodyPr/>
                    <a:lstStyle/>
                    <a:p>
                      <a:pPr marL="0" marR="0" algn="ctr">
                        <a:lnSpc>
                          <a:spcPct val="150000"/>
                        </a:lnSpc>
                        <a:spcBef>
                          <a:spcPts val="900"/>
                        </a:spcBef>
                        <a:spcAft>
                          <a:spcPts val="900"/>
                        </a:spcAft>
                      </a:pPr>
                      <a:r>
                        <a:rPr lang="en-US" sz="1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Possible charges</a:t>
                      </a:r>
                      <a:endPar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0969" marR="40969" marT="0" marB="0">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9050" cap="flat" cmpd="sng" algn="ctr">
                      <a:solidFill>
                        <a:srgbClr val="666666"/>
                      </a:solidFill>
                      <a:prstDash val="solid"/>
                      <a:round/>
                      <a:headEnd type="none" w="med" len="med"/>
                      <a:tailEnd type="none" w="med" len="med"/>
                    </a:lnB>
                    <a:solidFill>
                      <a:srgbClr val="FFFF00"/>
                    </a:solidFill>
                  </a:tcPr>
                </a:tc>
                <a:tc>
                  <a:txBody>
                    <a:bodyPr/>
                    <a:lstStyle/>
                    <a:p>
                      <a:pPr marL="0" marR="0" algn="ctr">
                        <a:lnSpc>
                          <a:spcPct val="150000"/>
                        </a:lnSpc>
                        <a:spcBef>
                          <a:spcPts val="900"/>
                        </a:spcBef>
                        <a:spcAft>
                          <a:spcPts val="900"/>
                        </a:spcAft>
                      </a:pPr>
                      <a:r>
                        <a:rPr lang="en-US" sz="1400" b="1"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Referrals </a:t>
                      </a:r>
                      <a:endPar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0969" marR="40969" marT="0" marB="0">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9050" cap="flat" cmpd="sng" algn="ctr">
                      <a:solidFill>
                        <a:srgbClr val="666666"/>
                      </a:solidFill>
                      <a:prstDash val="solid"/>
                      <a:round/>
                      <a:headEnd type="none" w="med" len="med"/>
                      <a:tailEnd type="none" w="med" len="med"/>
                    </a:lnB>
                    <a:solidFill>
                      <a:srgbClr val="FFFF00"/>
                    </a:solidFill>
                  </a:tcPr>
                </a:tc>
                <a:extLst>
                  <a:ext uri="{0D108BD9-81ED-4DB2-BD59-A6C34878D82A}">
                    <a16:rowId xmlns:a16="http://schemas.microsoft.com/office/drawing/2014/main" xmlns="" val="2691170265"/>
                  </a:ext>
                </a:extLst>
              </a:tr>
              <a:tr h="2728909">
                <a:tc>
                  <a:txBody>
                    <a:bodyPr/>
                    <a:lstStyle/>
                    <a:p>
                      <a:pPr marL="0" marR="0" algn="just">
                        <a:lnSpc>
                          <a:spcPct val="150000"/>
                        </a:lnSpc>
                        <a:spcBef>
                          <a:spcPts val="900"/>
                        </a:spcBef>
                        <a:spcAft>
                          <a:spcPts val="900"/>
                        </a:spcAft>
                      </a:pPr>
                      <a:r>
                        <a:rPr lang="en-US" sz="1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a:t>
                      </a:r>
                      <a:endPar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0969" marR="40969" marT="0" marB="0">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905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marL="0" marR="0" algn="just">
                        <a:lnSpc>
                          <a:spcPct val="150000"/>
                        </a:lnSpc>
                        <a:spcBef>
                          <a:spcPts val="900"/>
                        </a:spcBef>
                        <a:spcAft>
                          <a:spcPts val="900"/>
                        </a:spcAft>
                      </a:pPr>
                      <a:r>
                        <a:rPr lang="en-US" sz="1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Advocate </a:t>
                      </a:r>
                      <a:r>
                        <a:rPr lang="en-US" sz="1400" b="1"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a:t>
                      </a:r>
                      <a:endPar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0969" marR="40969" marT="0" marB="0">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905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marL="115888" indent="0" algn="just" fontAlgn="ctr"/>
                      <a:r>
                        <a:rPr lang="en-US" sz="1400" u="none" strike="noStrike" baseline="0" dirty="0" smtClean="0">
                          <a:effectLst/>
                          <a:latin typeface="Arial" panose="020B0604020202020204" pitchFamily="34" charset="0"/>
                          <a:cs typeface="Arial" panose="020B0604020202020204" pitchFamily="34" charset="0"/>
                        </a:rPr>
                        <a:t>Overcharging and collusion with officials from the Office of the State attorney</a:t>
                      </a:r>
                      <a:r>
                        <a:rPr lang="en-US" sz="1400" u="none" strike="noStrike" dirty="0" smtClean="0">
                          <a:effectLst/>
                          <a:latin typeface="Arial" panose="020B0604020202020204" pitchFamily="34" charset="0"/>
                          <a:cs typeface="Arial" panose="020B0604020202020204" pitchFamily="34" charset="0"/>
                        </a:rPr>
                        <a:t>  </a:t>
                      </a:r>
                      <a:endPar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0969" marR="40969" marT="0" marB="0">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905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fontAlgn="ctr"/>
                      <a:r>
                        <a:rPr lang="en-US" sz="1400" u="none" strike="noStrike" dirty="0" smtClean="0">
                          <a:effectLst/>
                          <a:latin typeface="Arial" panose="020B0604020202020204" pitchFamily="34" charset="0"/>
                          <a:cs typeface="Arial" panose="020B0604020202020204" pitchFamily="34" charset="0"/>
                        </a:rPr>
                        <a:t>R1</a:t>
                      </a:r>
                      <a:r>
                        <a:rPr lang="en-US" sz="1400" u="none" strike="noStrike" baseline="0" dirty="0" smtClean="0">
                          <a:effectLst/>
                          <a:latin typeface="Arial" panose="020B0604020202020204" pitchFamily="34" charset="0"/>
                          <a:cs typeface="Arial" panose="020B0604020202020204" pitchFamily="34" charset="0"/>
                        </a:rPr>
                        <a:t>,200,</a:t>
                      </a:r>
                      <a:r>
                        <a:rPr lang="en-US" sz="1400" u="none" strike="noStrike" dirty="0" smtClean="0">
                          <a:effectLst/>
                          <a:latin typeface="Arial" panose="020B0604020202020204" pitchFamily="34" charset="0"/>
                          <a:cs typeface="Arial" panose="020B0604020202020204" pitchFamily="34" charset="0"/>
                        </a:rPr>
                        <a:t>000.00</a:t>
                      </a:r>
                      <a:endParaRPr lang="en-US" sz="1400" b="0" i="0" u="none" strike="noStrike" dirty="0" smtClean="0">
                        <a:solidFill>
                          <a:srgbClr val="000000"/>
                        </a:solidFill>
                        <a:effectLst/>
                        <a:latin typeface="Arial" panose="020B0604020202020204" pitchFamily="34" charset="0"/>
                        <a:cs typeface="Arial" panose="020B0604020202020204" pitchFamily="34" charset="0"/>
                      </a:endParaRPr>
                    </a:p>
                    <a:p>
                      <a:pPr marL="0" marR="0" algn="just">
                        <a:lnSpc>
                          <a:spcPct val="150000"/>
                        </a:lnSpc>
                        <a:spcBef>
                          <a:spcPts val="900"/>
                        </a:spcBef>
                        <a:spcAft>
                          <a:spcPts val="900"/>
                        </a:spcAft>
                      </a:pPr>
                      <a:endPar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0969" marR="40969" marT="0" marB="0">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905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marL="115888" indent="0" algn="just" fontAlgn="ctr"/>
                      <a:r>
                        <a:rPr lang="en-US" sz="1400" u="none" strike="noStrike" dirty="0" smtClean="0">
                          <a:effectLst/>
                          <a:latin typeface="Arial" panose="020B0604020202020204" pitchFamily="34" charset="0"/>
                          <a:cs typeface="Arial" panose="020B0604020202020204" pitchFamily="34" charset="0"/>
                        </a:rPr>
                        <a:t>Fraud</a:t>
                      </a:r>
                      <a:r>
                        <a:rPr lang="en-US" sz="1400" u="none" strike="noStrike" baseline="0" dirty="0" smtClean="0">
                          <a:effectLst/>
                          <a:latin typeface="Arial" panose="020B0604020202020204" pitchFamily="34" charset="0"/>
                          <a:cs typeface="Arial" panose="020B0604020202020204" pitchFamily="34" charset="0"/>
                        </a:rPr>
                        <a:t> and corruption</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40969" marR="40969" marT="0" marB="0">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905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marL="0" marR="0" algn="just">
                        <a:lnSpc>
                          <a:spcPct val="100000"/>
                        </a:lnSpc>
                        <a:spcBef>
                          <a:spcPts val="900"/>
                        </a:spcBef>
                        <a:spcAft>
                          <a:spcPts val="900"/>
                        </a:spcAft>
                      </a:pPr>
                      <a:r>
                        <a:rPr lang="en-US" sz="14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Preparing</a:t>
                      </a:r>
                      <a:r>
                        <a:rPr lang="en-US" sz="1400" baseline="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c</a:t>
                      </a:r>
                      <a:r>
                        <a:rPr lang="en-US" sz="14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riminal Referral to the NPA </a:t>
                      </a:r>
                      <a:endPar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algn="just">
                        <a:lnSpc>
                          <a:spcPct val="100000"/>
                        </a:lnSpc>
                        <a:spcBef>
                          <a:spcPts val="900"/>
                        </a:spcBef>
                        <a:spcAft>
                          <a:spcPts val="900"/>
                        </a:spcAft>
                      </a:pPr>
                      <a:r>
                        <a:rPr lang="en-US" sz="14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Preparing referral</a:t>
                      </a:r>
                      <a:r>
                        <a:rPr lang="en-US" sz="1400" baseline="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to</a:t>
                      </a:r>
                      <a:r>
                        <a:rPr lang="en-US" sz="14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the Bar (Eastern Cape)  </a:t>
                      </a:r>
                      <a:endPar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algn="just">
                        <a:lnSpc>
                          <a:spcPct val="100000"/>
                        </a:lnSpc>
                        <a:spcBef>
                          <a:spcPts val="900"/>
                        </a:spcBef>
                        <a:spcAft>
                          <a:spcPts val="900"/>
                        </a:spcAft>
                      </a:pPr>
                      <a:r>
                        <a:rPr lang="en-US" sz="14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Possible referral to the Special Tribunal</a:t>
                      </a:r>
                      <a:r>
                        <a:rPr lang="en-US" sz="1400" baseline="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0969" marR="40969" marT="0" marB="0">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905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extLst>
                  <a:ext uri="{0D108BD9-81ED-4DB2-BD59-A6C34878D82A}">
                    <a16:rowId xmlns:a16="http://schemas.microsoft.com/office/drawing/2014/main" xmlns="" val="1302948974"/>
                  </a:ext>
                </a:extLst>
              </a:tr>
            </a:tbl>
          </a:graphicData>
        </a:graphic>
      </p:graphicFrame>
      <p:sp>
        <p:nvSpPr>
          <p:cNvPr id="5" name="Slide Number Placeholder 4"/>
          <p:cNvSpPr>
            <a:spLocks noGrp="1"/>
          </p:cNvSpPr>
          <p:nvPr>
            <p:ph type="sldNum" sz="quarter" idx="12"/>
          </p:nvPr>
        </p:nvSpPr>
        <p:spPr/>
        <p:txBody>
          <a:bodyPr/>
          <a:lstStyle/>
          <a:p>
            <a:fld id="{40E4637F-1127-AF4D-B96F-F7789FFD66FF}" type="slidenum">
              <a:rPr lang="en-US" smtClean="0"/>
              <a:pPr/>
              <a:t>23</a:t>
            </a:fld>
            <a:endParaRPr lang="en-US"/>
          </a:p>
        </p:txBody>
      </p:sp>
    </p:spTree>
    <p:extLst>
      <p:ext uri="{BB962C8B-B14F-4D97-AF65-F5344CB8AC3E}">
        <p14:creationId xmlns:p14="http://schemas.microsoft.com/office/powerpoint/2010/main" xmlns="" val="332534010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299" y="171189"/>
            <a:ext cx="8915400" cy="681707"/>
          </a:xfrm>
        </p:spPr>
        <p:txBody>
          <a:bodyPr>
            <a:normAutofit/>
          </a:bodyPr>
          <a:lstStyle/>
          <a:p>
            <a:pPr>
              <a:defRPr/>
            </a:pPr>
            <a:r>
              <a:rPr lang="en-US" sz="1800" b="1" dirty="0" smtClean="0">
                <a:latin typeface="Arial" panose="020B0604020202020204" pitchFamily="34" charset="0"/>
                <a:cs typeface="Arial" panose="020B0604020202020204" pitchFamily="34" charset="0"/>
              </a:rPr>
              <a:t>SIU OUTCOMES: </a:t>
            </a:r>
            <a:r>
              <a:rPr lang="en-GB" sz="1800" b="1" dirty="0" smtClean="0">
                <a:latin typeface="Arial" panose="020B0604020202020204" pitchFamily="34" charset="0"/>
                <a:cs typeface="Arial" panose="020B0604020202020204" pitchFamily="34" charset="0"/>
              </a:rPr>
              <a:t> FOCUS 1</a:t>
            </a:r>
            <a:r>
              <a:rPr lang="en-GB" sz="1800" b="1" dirty="0">
                <a:latin typeface="Arial" panose="020B0604020202020204" pitchFamily="34" charset="0"/>
                <a:cs typeface="Arial" panose="020B0604020202020204" pitchFamily="34" charset="0"/>
              </a:rPr>
              <a:t> </a:t>
            </a:r>
            <a:r>
              <a:rPr lang="en-GB" sz="1800" b="1" dirty="0" smtClean="0">
                <a:latin typeface="Arial" panose="020B0604020202020204" pitchFamily="34" charset="0"/>
                <a:cs typeface="Arial" panose="020B0604020202020204" pitchFamily="34" charset="0"/>
              </a:rPr>
              <a:t>- Progress</a:t>
            </a:r>
            <a:r>
              <a:rPr lang="en-US" sz="1800" b="1" dirty="0" smtClean="0">
                <a:latin typeface="Arial" panose="020B0604020202020204" pitchFamily="34" charset="0"/>
                <a:cs typeface="Arial" panose="020B0604020202020204" pitchFamily="34" charset="0"/>
              </a:rPr>
              <a:t> on </a:t>
            </a:r>
            <a:r>
              <a:rPr lang="en-US" sz="1800" b="1" dirty="0">
                <a:latin typeface="Arial" panose="020B0604020202020204" pitchFamily="34" charset="0"/>
                <a:cs typeface="Arial" panose="020B0604020202020204" pitchFamily="34" charset="0"/>
              </a:rPr>
              <a:t>Legal Practitioners </a:t>
            </a:r>
            <a:r>
              <a:rPr lang="en-US" sz="1800" b="1" dirty="0" smtClean="0">
                <a:latin typeface="Arial" panose="020B0604020202020204" pitchFamily="34" charset="0"/>
                <a:cs typeface="Arial" panose="020B0604020202020204" pitchFamily="34" charset="0"/>
              </a:rPr>
              <a:t>EASTERN CAPE</a:t>
            </a:r>
            <a:r>
              <a:rPr lang="en-US" sz="1800" b="1" dirty="0">
                <a:latin typeface="Arial" panose="020B0604020202020204" pitchFamily="34" charset="0"/>
                <a:cs typeface="Arial" panose="020B0604020202020204" pitchFamily="34" charset="0"/>
              </a:rPr>
              <a:t/>
            </a:r>
            <a:br>
              <a:rPr lang="en-US" sz="1800" b="1" dirty="0">
                <a:latin typeface="Arial" panose="020B0604020202020204" pitchFamily="34" charset="0"/>
                <a:cs typeface="Arial" panose="020B0604020202020204" pitchFamily="34" charset="0"/>
              </a:rPr>
            </a:br>
            <a:endParaRPr lang="en-US" sz="18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595968" y="1038139"/>
            <a:ext cx="8915400" cy="4525963"/>
          </a:xfrm>
        </p:spPr>
        <p:txBody>
          <a:bodyPr>
            <a:normAutofit/>
          </a:bodyPr>
          <a:lstStyle/>
          <a:p>
            <a:pPr marL="0" indent="0">
              <a:buNone/>
              <a:defRPr/>
            </a:pPr>
            <a:r>
              <a:rPr lang="en-GB" sz="1200" dirty="0" smtClean="0"/>
              <a:t>                                                                                         </a:t>
            </a:r>
            <a:r>
              <a:rPr lang="en-GB" sz="1400" b="1" dirty="0" smtClean="0"/>
              <a:t>  </a:t>
            </a:r>
            <a:endParaRPr lang="en-US" sz="1200" b="1" dirty="0"/>
          </a:p>
        </p:txBody>
      </p:sp>
      <p:graphicFrame>
        <p:nvGraphicFramePr>
          <p:cNvPr id="6" name="Table 5"/>
          <p:cNvGraphicFramePr>
            <a:graphicFrameLocks noGrp="1"/>
          </p:cNvGraphicFramePr>
          <p:nvPr>
            <p:extLst>
              <p:ext uri="{D42A27DB-BD31-4B8C-83A1-F6EECF244321}">
                <p14:modId xmlns:p14="http://schemas.microsoft.com/office/powerpoint/2010/main" xmlns="" val="2812099170"/>
              </p:ext>
            </p:extLst>
          </p:nvPr>
        </p:nvGraphicFramePr>
        <p:xfrm>
          <a:off x="254875" y="667654"/>
          <a:ext cx="9396249" cy="3427283"/>
        </p:xfrm>
        <a:graphic>
          <a:graphicData uri="http://schemas.openxmlformats.org/drawingml/2006/table">
            <a:tbl>
              <a:tblPr firstRow="1" firstCol="1" bandRow="1"/>
              <a:tblGrid>
                <a:gridCol w="631816">
                  <a:extLst>
                    <a:ext uri="{9D8B030D-6E8A-4147-A177-3AD203B41FA5}">
                      <a16:colId xmlns:a16="http://schemas.microsoft.com/office/drawing/2014/main" xmlns="" val="602604112"/>
                    </a:ext>
                  </a:extLst>
                </a:gridCol>
                <a:gridCol w="1403927">
                  <a:extLst>
                    <a:ext uri="{9D8B030D-6E8A-4147-A177-3AD203B41FA5}">
                      <a16:colId xmlns:a16="http://schemas.microsoft.com/office/drawing/2014/main" xmlns="" val="2916682633"/>
                    </a:ext>
                  </a:extLst>
                </a:gridCol>
                <a:gridCol w="1838037">
                  <a:extLst>
                    <a:ext uri="{9D8B030D-6E8A-4147-A177-3AD203B41FA5}">
                      <a16:colId xmlns:a16="http://schemas.microsoft.com/office/drawing/2014/main" xmlns="" val="4045727514"/>
                    </a:ext>
                  </a:extLst>
                </a:gridCol>
                <a:gridCol w="1533236">
                  <a:extLst>
                    <a:ext uri="{9D8B030D-6E8A-4147-A177-3AD203B41FA5}">
                      <a16:colId xmlns:a16="http://schemas.microsoft.com/office/drawing/2014/main" xmlns="" val="2413187834"/>
                    </a:ext>
                  </a:extLst>
                </a:gridCol>
                <a:gridCol w="2176426">
                  <a:extLst>
                    <a:ext uri="{9D8B030D-6E8A-4147-A177-3AD203B41FA5}">
                      <a16:colId xmlns:a16="http://schemas.microsoft.com/office/drawing/2014/main" xmlns="" val="4231327902"/>
                    </a:ext>
                  </a:extLst>
                </a:gridCol>
                <a:gridCol w="1812807">
                  <a:extLst>
                    <a:ext uri="{9D8B030D-6E8A-4147-A177-3AD203B41FA5}">
                      <a16:colId xmlns:a16="http://schemas.microsoft.com/office/drawing/2014/main" xmlns="" val="357238633"/>
                    </a:ext>
                  </a:extLst>
                </a:gridCol>
              </a:tblGrid>
              <a:tr h="698374">
                <a:tc>
                  <a:txBody>
                    <a:bodyPr/>
                    <a:lstStyle/>
                    <a:p>
                      <a:pPr marL="0" marR="0" algn="ctr">
                        <a:lnSpc>
                          <a:spcPct val="150000"/>
                        </a:lnSpc>
                        <a:spcBef>
                          <a:spcPts val="900"/>
                        </a:spcBef>
                        <a:spcAft>
                          <a:spcPts val="900"/>
                        </a:spcAft>
                      </a:pPr>
                      <a:r>
                        <a:rPr lang="en-US" sz="1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No</a:t>
                      </a:r>
                      <a:endPar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0969" marR="40969" marT="0" marB="0">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9050" cap="flat" cmpd="sng" algn="ctr">
                      <a:solidFill>
                        <a:srgbClr val="666666"/>
                      </a:solidFill>
                      <a:prstDash val="solid"/>
                      <a:round/>
                      <a:headEnd type="none" w="med" len="med"/>
                      <a:tailEnd type="none" w="med" len="med"/>
                    </a:lnB>
                    <a:solidFill>
                      <a:srgbClr val="FFFF00"/>
                    </a:solidFill>
                  </a:tcPr>
                </a:tc>
                <a:tc>
                  <a:txBody>
                    <a:bodyPr/>
                    <a:lstStyle/>
                    <a:p>
                      <a:pPr marL="0" marR="0" algn="ctr">
                        <a:lnSpc>
                          <a:spcPct val="150000"/>
                        </a:lnSpc>
                        <a:spcBef>
                          <a:spcPts val="900"/>
                        </a:spcBef>
                        <a:spcAft>
                          <a:spcPts val="900"/>
                        </a:spcAft>
                      </a:pPr>
                      <a:r>
                        <a:rPr lang="en-US" sz="1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Name of Legal Practitioner</a:t>
                      </a:r>
                      <a:endPar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0969" marR="40969" marT="0" marB="0">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9050" cap="flat" cmpd="sng" algn="ctr">
                      <a:solidFill>
                        <a:srgbClr val="666666"/>
                      </a:solidFill>
                      <a:prstDash val="solid"/>
                      <a:round/>
                      <a:headEnd type="none" w="med" len="med"/>
                      <a:tailEnd type="none" w="med" len="med"/>
                    </a:lnB>
                    <a:solidFill>
                      <a:srgbClr val="FFFF00"/>
                    </a:solidFill>
                  </a:tcPr>
                </a:tc>
                <a:tc>
                  <a:txBody>
                    <a:bodyPr/>
                    <a:lstStyle/>
                    <a:p>
                      <a:pPr marL="0" marR="0" algn="ctr">
                        <a:lnSpc>
                          <a:spcPct val="150000"/>
                        </a:lnSpc>
                        <a:spcBef>
                          <a:spcPts val="900"/>
                        </a:spcBef>
                        <a:spcAft>
                          <a:spcPts val="900"/>
                        </a:spcAft>
                      </a:pPr>
                      <a:r>
                        <a:rPr lang="en-US" sz="1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Nature of the matter</a:t>
                      </a:r>
                      <a:endPar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0969" marR="40969" marT="0" marB="0">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9050" cap="flat" cmpd="sng" algn="ctr">
                      <a:solidFill>
                        <a:srgbClr val="666666"/>
                      </a:solidFill>
                      <a:prstDash val="solid"/>
                      <a:round/>
                      <a:headEnd type="none" w="med" len="med"/>
                      <a:tailEnd type="none" w="med" len="med"/>
                    </a:lnB>
                    <a:solidFill>
                      <a:srgbClr val="FFFF00"/>
                    </a:solidFill>
                  </a:tcPr>
                </a:tc>
                <a:tc>
                  <a:txBody>
                    <a:bodyPr/>
                    <a:lstStyle/>
                    <a:p>
                      <a:pPr marL="0" marR="0" algn="ctr">
                        <a:lnSpc>
                          <a:spcPct val="150000"/>
                        </a:lnSpc>
                        <a:spcBef>
                          <a:spcPts val="900"/>
                        </a:spcBef>
                        <a:spcAft>
                          <a:spcPts val="900"/>
                        </a:spcAft>
                      </a:pPr>
                      <a:r>
                        <a:rPr lang="en-US" sz="1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Value of the matter</a:t>
                      </a:r>
                      <a:endPar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0969" marR="40969" marT="0" marB="0">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9050" cap="flat" cmpd="sng" algn="ctr">
                      <a:solidFill>
                        <a:srgbClr val="666666"/>
                      </a:solidFill>
                      <a:prstDash val="solid"/>
                      <a:round/>
                      <a:headEnd type="none" w="med" len="med"/>
                      <a:tailEnd type="none" w="med" len="med"/>
                    </a:lnB>
                    <a:solidFill>
                      <a:srgbClr val="FFFF00"/>
                    </a:solidFill>
                  </a:tcPr>
                </a:tc>
                <a:tc>
                  <a:txBody>
                    <a:bodyPr/>
                    <a:lstStyle/>
                    <a:p>
                      <a:pPr marL="0" marR="0" algn="ctr">
                        <a:lnSpc>
                          <a:spcPct val="150000"/>
                        </a:lnSpc>
                        <a:spcBef>
                          <a:spcPts val="900"/>
                        </a:spcBef>
                        <a:spcAft>
                          <a:spcPts val="900"/>
                        </a:spcAft>
                      </a:pPr>
                      <a:r>
                        <a:rPr lang="en-US" sz="1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Possible charges</a:t>
                      </a:r>
                      <a:endPar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0969" marR="40969" marT="0" marB="0">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9050" cap="flat" cmpd="sng" algn="ctr">
                      <a:solidFill>
                        <a:srgbClr val="666666"/>
                      </a:solidFill>
                      <a:prstDash val="solid"/>
                      <a:round/>
                      <a:headEnd type="none" w="med" len="med"/>
                      <a:tailEnd type="none" w="med" len="med"/>
                    </a:lnB>
                    <a:solidFill>
                      <a:srgbClr val="FFFF00"/>
                    </a:solidFill>
                  </a:tcPr>
                </a:tc>
                <a:tc>
                  <a:txBody>
                    <a:bodyPr/>
                    <a:lstStyle/>
                    <a:p>
                      <a:pPr marL="0" marR="0" algn="ctr">
                        <a:lnSpc>
                          <a:spcPct val="150000"/>
                        </a:lnSpc>
                        <a:spcBef>
                          <a:spcPts val="900"/>
                        </a:spcBef>
                        <a:spcAft>
                          <a:spcPts val="900"/>
                        </a:spcAft>
                      </a:pPr>
                      <a:r>
                        <a:rPr lang="en-US" sz="1400" b="1"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Referrals </a:t>
                      </a:r>
                      <a:endPar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0969" marR="40969" marT="0" marB="0">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9050" cap="flat" cmpd="sng" algn="ctr">
                      <a:solidFill>
                        <a:srgbClr val="666666"/>
                      </a:solidFill>
                      <a:prstDash val="solid"/>
                      <a:round/>
                      <a:headEnd type="none" w="med" len="med"/>
                      <a:tailEnd type="none" w="med" len="med"/>
                    </a:lnB>
                    <a:solidFill>
                      <a:srgbClr val="FFFF00"/>
                    </a:solidFill>
                  </a:tcPr>
                </a:tc>
                <a:extLst>
                  <a:ext uri="{0D108BD9-81ED-4DB2-BD59-A6C34878D82A}">
                    <a16:rowId xmlns:a16="http://schemas.microsoft.com/office/drawing/2014/main" xmlns="" val="2691170265"/>
                  </a:ext>
                </a:extLst>
              </a:tr>
              <a:tr h="2728909">
                <a:tc>
                  <a:txBody>
                    <a:bodyPr/>
                    <a:lstStyle/>
                    <a:p>
                      <a:pPr marL="0" marR="0" algn="just">
                        <a:lnSpc>
                          <a:spcPct val="150000"/>
                        </a:lnSpc>
                        <a:spcBef>
                          <a:spcPts val="900"/>
                        </a:spcBef>
                        <a:spcAft>
                          <a:spcPts val="900"/>
                        </a:spcAft>
                      </a:pPr>
                      <a:r>
                        <a:rPr lang="en-US" sz="1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a:t>
                      </a:r>
                      <a:endPar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0969" marR="40969" marT="0" marB="0">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905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marL="0" marR="0" algn="just">
                        <a:lnSpc>
                          <a:spcPct val="150000"/>
                        </a:lnSpc>
                        <a:spcBef>
                          <a:spcPts val="900"/>
                        </a:spcBef>
                        <a:spcAft>
                          <a:spcPts val="900"/>
                        </a:spcAft>
                      </a:pPr>
                      <a:r>
                        <a:rPr lang="en-US" sz="1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Advocate </a:t>
                      </a:r>
                      <a:r>
                        <a:rPr lang="en-US" sz="1400" b="1"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a:t>
                      </a:r>
                      <a:endPar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0969" marR="40969" marT="0" marB="0">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905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marL="115888" indent="0" algn="just" fontAlgn="ctr"/>
                      <a:r>
                        <a:rPr lang="en-US" sz="1400" u="none" strike="noStrike" baseline="0" dirty="0" smtClean="0">
                          <a:effectLst/>
                          <a:latin typeface="Arial" panose="020B0604020202020204" pitchFamily="34" charset="0"/>
                          <a:cs typeface="Arial" panose="020B0604020202020204" pitchFamily="34" charset="0"/>
                        </a:rPr>
                        <a:t>Overcharging and collusion with official from Office of the State Attorney.</a:t>
                      </a:r>
                      <a:r>
                        <a:rPr lang="en-US" sz="1400" u="none" strike="noStrike" dirty="0" smtClean="0">
                          <a:effectLst/>
                          <a:latin typeface="Arial" panose="020B0604020202020204" pitchFamily="34" charset="0"/>
                          <a:cs typeface="Arial" panose="020B0604020202020204" pitchFamily="34" charset="0"/>
                        </a:rPr>
                        <a:t>  </a:t>
                      </a:r>
                      <a:endPar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0969" marR="40969" marT="0" marB="0">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905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fontAlgn="ctr"/>
                      <a:r>
                        <a:rPr lang="en-US" sz="1400" u="none" strike="noStrike" dirty="0" smtClean="0">
                          <a:effectLst/>
                          <a:latin typeface="Arial" panose="020B0604020202020204" pitchFamily="34" charset="0"/>
                          <a:cs typeface="Arial" panose="020B0604020202020204" pitchFamily="34" charset="0"/>
                        </a:rPr>
                        <a:t>R31,000,000.00</a:t>
                      </a:r>
                      <a:endParaRPr lang="en-US" sz="1400" b="0" i="0" u="none" strike="noStrike" dirty="0" smtClean="0">
                        <a:solidFill>
                          <a:srgbClr val="000000"/>
                        </a:solidFill>
                        <a:effectLst/>
                        <a:latin typeface="Arial" panose="020B0604020202020204" pitchFamily="34" charset="0"/>
                        <a:cs typeface="Arial" panose="020B0604020202020204" pitchFamily="34" charset="0"/>
                      </a:endParaRPr>
                    </a:p>
                    <a:p>
                      <a:pPr marL="0" marR="0" algn="just">
                        <a:lnSpc>
                          <a:spcPct val="150000"/>
                        </a:lnSpc>
                        <a:spcBef>
                          <a:spcPts val="900"/>
                        </a:spcBef>
                        <a:spcAft>
                          <a:spcPts val="900"/>
                        </a:spcAft>
                      </a:pPr>
                      <a:endPar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0969" marR="40969" marT="0" marB="0">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905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marL="115888" indent="0" algn="just" fontAlgn="ctr"/>
                      <a:r>
                        <a:rPr lang="en-US" sz="1400" u="none" strike="noStrike" dirty="0" smtClean="0">
                          <a:effectLst/>
                          <a:latin typeface="Arial" panose="020B0604020202020204" pitchFamily="34" charset="0"/>
                          <a:cs typeface="Arial" panose="020B0604020202020204" pitchFamily="34" charset="0"/>
                        </a:rPr>
                        <a:t>Fraud</a:t>
                      </a:r>
                      <a:r>
                        <a:rPr lang="en-US" sz="1400" u="none" strike="noStrike" baseline="0" dirty="0" smtClean="0">
                          <a:effectLst/>
                          <a:latin typeface="Arial" panose="020B0604020202020204" pitchFamily="34" charset="0"/>
                          <a:cs typeface="Arial" panose="020B0604020202020204" pitchFamily="34" charset="0"/>
                        </a:rPr>
                        <a:t> and corruption</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40969" marR="40969" marT="0" marB="0">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905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marL="0" marR="0" algn="just">
                        <a:lnSpc>
                          <a:spcPct val="100000"/>
                        </a:lnSpc>
                        <a:spcBef>
                          <a:spcPts val="900"/>
                        </a:spcBef>
                        <a:spcAft>
                          <a:spcPts val="900"/>
                        </a:spcAft>
                      </a:pPr>
                      <a:r>
                        <a:rPr lang="en-US" sz="14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Preparing criminal Referral to NPA</a:t>
                      </a:r>
                      <a:endPar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algn="just">
                        <a:lnSpc>
                          <a:spcPct val="100000"/>
                        </a:lnSpc>
                        <a:spcBef>
                          <a:spcPts val="900"/>
                        </a:spcBef>
                        <a:spcAft>
                          <a:spcPts val="900"/>
                        </a:spcAft>
                      </a:pPr>
                      <a:r>
                        <a:rPr lang="en-US" sz="14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Preparing referral</a:t>
                      </a:r>
                      <a:r>
                        <a:rPr lang="en-US" sz="1400" baseline="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to</a:t>
                      </a:r>
                      <a:r>
                        <a:rPr lang="en-US" sz="14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the Bar (Eastern Cape) </a:t>
                      </a:r>
                      <a:endPar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algn="just">
                        <a:lnSpc>
                          <a:spcPct val="100000"/>
                        </a:lnSpc>
                        <a:spcBef>
                          <a:spcPts val="900"/>
                        </a:spcBef>
                        <a:spcAft>
                          <a:spcPts val="900"/>
                        </a:spcAft>
                      </a:pPr>
                      <a:r>
                        <a:rPr lang="en-US" sz="14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Possible</a:t>
                      </a:r>
                      <a:r>
                        <a:rPr lang="en-US" sz="1400" baseline="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r</a:t>
                      </a:r>
                      <a:r>
                        <a:rPr lang="en-US" sz="14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eferral to the Special Tribunal </a:t>
                      </a:r>
                      <a:r>
                        <a:rPr lang="en-US" sz="1400" baseline="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0969" marR="40969" marT="0" marB="0">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905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extLst>
                  <a:ext uri="{0D108BD9-81ED-4DB2-BD59-A6C34878D82A}">
                    <a16:rowId xmlns:a16="http://schemas.microsoft.com/office/drawing/2014/main" xmlns="" val="1302948974"/>
                  </a:ext>
                </a:extLst>
              </a:tr>
            </a:tbl>
          </a:graphicData>
        </a:graphic>
      </p:graphicFrame>
      <p:sp>
        <p:nvSpPr>
          <p:cNvPr id="5" name="Slide Number Placeholder 4"/>
          <p:cNvSpPr>
            <a:spLocks noGrp="1"/>
          </p:cNvSpPr>
          <p:nvPr>
            <p:ph type="sldNum" sz="quarter" idx="12"/>
          </p:nvPr>
        </p:nvSpPr>
        <p:spPr/>
        <p:txBody>
          <a:bodyPr/>
          <a:lstStyle/>
          <a:p>
            <a:fld id="{40E4637F-1127-AF4D-B96F-F7789FFD66FF}" type="slidenum">
              <a:rPr lang="en-US" smtClean="0"/>
              <a:pPr/>
              <a:t>24</a:t>
            </a:fld>
            <a:endParaRPr lang="en-US"/>
          </a:p>
        </p:txBody>
      </p:sp>
    </p:spTree>
    <p:extLst>
      <p:ext uri="{BB962C8B-B14F-4D97-AF65-F5344CB8AC3E}">
        <p14:creationId xmlns:p14="http://schemas.microsoft.com/office/powerpoint/2010/main" xmlns="" val="16935639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299" y="171189"/>
            <a:ext cx="8915400" cy="681707"/>
          </a:xfrm>
        </p:spPr>
        <p:txBody>
          <a:bodyPr>
            <a:normAutofit/>
          </a:bodyPr>
          <a:lstStyle/>
          <a:p>
            <a:pPr>
              <a:defRPr/>
            </a:pPr>
            <a:r>
              <a:rPr lang="en-US" sz="1800" b="1" dirty="0" smtClean="0">
                <a:latin typeface="Arial" panose="020B0604020202020204" pitchFamily="34" charset="0"/>
                <a:cs typeface="Arial" panose="020B0604020202020204" pitchFamily="34" charset="0"/>
              </a:rPr>
              <a:t>SIU OUTCOMES: </a:t>
            </a:r>
            <a:r>
              <a:rPr lang="en-GB" sz="1800" b="1" dirty="0" smtClean="0">
                <a:latin typeface="Arial" panose="020B0604020202020204" pitchFamily="34" charset="0"/>
                <a:cs typeface="Arial" panose="020B0604020202020204" pitchFamily="34" charset="0"/>
              </a:rPr>
              <a:t> FOCUS 1</a:t>
            </a:r>
            <a:r>
              <a:rPr lang="en-GB" sz="1800" b="1" dirty="0">
                <a:latin typeface="Arial" panose="020B0604020202020204" pitchFamily="34" charset="0"/>
                <a:cs typeface="Arial" panose="020B0604020202020204" pitchFamily="34" charset="0"/>
              </a:rPr>
              <a:t> </a:t>
            </a:r>
            <a:r>
              <a:rPr lang="en-GB" sz="1800" b="1" dirty="0" smtClean="0">
                <a:latin typeface="Arial" panose="020B0604020202020204" pitchFamily="34" charset="0"/>
                <a:cs typeface="Arial" panose="020B0604020202020204" pitchFamily="34" charset="0"/>
              </a:rPr>
              <a:t>- Progress</a:t>
            </a:r>
            <a:r>
              <a:rPr lang="en-US" sz="1800" b="1" dirty="0" smtClean="0">
                <a:latin typeface="Arial" panose="020B0604020202020204" pitchFamily="34" charset="0"/>
                <a:cs typeface="Arial" panose="020B0604020202020204" pitchFamily="34" charset="0"/>
              </a:rPr>
              <a:t> on </a:t>
            </a:r>
            <a:r>
              <a:rPr lang="en-US" sz="1800" b="1" dirty="0">
                <a:latin typeface="Arial" panose="020B0604020202020204" pitchFamily="34" charset="0"/>
                <a:cs typeface="Arial" panose="020B0604020202020204" pitchFamily="34" charset="0"/>
              </a:rPr>
              <a:t>Legal Practitioners </a:t>
            </a:r>
            <a:r>
              <a:rPr lang="en-US" sz="1800" b="1" dirty="0" smtClean="0">
                <a:latin typeface="Arial" panose="020B0604020202020204" pitchFamily="34" charset="0"/>
                <a:cs typeface="Arial" panose="020B0604020202020204" pitchFamily="34" charset="0"/>
              </a:rPr>
              <a:t>EASTERN CAPE</a:t>
            </a:r>
            <a:r>
              <a:rPr lang="en-US" sz="1800" b="1" dirty="0">
                <a:latin typeface="Arial" panose="020B0604020202020204" pitchFamily="34" charset="0"/>
                <a:cs typeface="Arial" panose="020B0604020202020204" pitchFamily="34" charset="0"/>
              </a:rPr>
              <a:t/>
            </a:r>
            <a:br>
              <a:rPr lang="en-US" sz="1800" b="1" dirty="0">
                <a:latin typeface="Arial" panose="020B0604020202020204" pitchFamily="34" charset="0"/>
                <a:cs typeface="Arial" panose="020B0604020202020204" pitchFamily="34" charset="0"/>
              </a:rPr>
            </a:br>
            <a:endParaRPr lang="en-US" sz="18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595968" y="1038139"/>
            <a:ext cx="8915400" cy="4525963"/>
          </a:xfrm>
        </p:spPr>
        <p:txBody>
          <a:bodyPr>
            <a:normAutofit/>
          </a:bodyPr>
          <a:lstStyle/>
          <a:p>
            <a:pPr marL="0" indent="0">
              <a:buNone/>
              <a:defRPr/>
            </a:pPr>
            <a:r>
              <a:rPr lang="en-GB" sz="1200" dirty="0" smtClean="0"/>
              <a:t>                                                                                         </a:t>
            </a:r>
            <a:r>
              <a:rPr lang="en-GB" sz="1400" b="1" dirty="0" smtClean="0"/>
              <a:t>  </a:t>
            </a:r>
            <a:endParaRPr lang="en-US" sz="1200" b="1" dirty="0"/>
          </a:p>
        </p:txBody>
      </p:sp>
      <p:graphicFrame>
        <p:nvGraphicFramePr>
          <p:cNvPr id="6" name="Table 5"/>
          <p:cNvGraphicFramePr>
            <a:graphicFrameLocks noGrp="1"/>
          </p:cNvGraphicFramePr>
          <p:nvPr>
            <p:extLst>
              <p:ext uri="{D42A27DB-BD31-4B8C-83A1-F6EECF244321}">
                <p14:modId xmlns:p14="http://schemas.microsoft.com/office/powerpoint/2010/main" xmlns="" val="2569876660"/>
              </p:ext>
            </p:extLst>
          </p:nvPr>
        </p:nvGraphicFramePr>
        <p:xfrm>
          <a:off x="254875" y="667654"/>
          <a:ext cx="9396249" cy="5041774"/>
        </p:xfrm>
        <a:graphic>
          <a:graphicData uri="http://schemas.openxmlformats.org/drawingml/2006/table">
            <a:tbl>
              <a:tblPr firstRow="1" firstCol="1" bandRow="1"/>
              <a:tblGrid>
                <a:gridCol w="631816">
                  <a:extLst>
                    <a:ext uri="{9D8B030D-6E8A-4147-A177-3AD203B41FA5}">
                      <a16:colId xmlns:a16="http://schemas.microsoft.com/office/drawing/2014/main" xmlns="" val="602604112"/>
                    </a:ext>
                  </a:extLst>
                </a:gridCol>
                <a:gridCol w="1403927">
                  <a:extLst>
                    <a:ext uri="{9D8B030D-6E8A-4147-A177-3AD203B41FA5}">
                      <a16:colId xmlns:a16="http://schemas.microsoft.com/office/drawing/2014/main" xmlns="" val="2916682633"/>
                    </a:ext>
                  </a:extLst>
                </a:gridCol>
                <a:gridCol w="1838037">
                  <a:extLst>
                    <a:ext uri="{9D8B030D-6E8A-4147-A177-3AD203B41FA5}">
                      <a16:colId xmlns:a16="http://schemas.microsoft.com/office/drawing/2014/main" xmlns="" val="4045727514"/>
                    </a:ext>
                  </a:extLst>
                </a:gridCol>
                <a:gridCol w="1190502">
                  <a:extLst>
                    <a:ext uri="{9D8B030D-6E8A-4147-A177-3AD203B41FA5}">
                      <a16:colId xmlns:a16="http://schemas.microsoft.com/office/drawing/2014/main" xmlns="" val="2413187834"/>
                    </a:ext>
                  </a:extLst>
                </a:gridCol>
                <a:gridCol w="2519160">
                  <a:extLst>
                    <a:ext uri="{9D8B030D-6E8A-4147-A177-3AD203B41FA5}">
                      <a16:colId xmlns:a16="http://schemas.microsoft.com/office/drawing/2014/main" xmlns="" val="4231327902"/>
                    </a:ext>
                  </a:extLst>
                </a:gridCol>
                <a:gridCol w="1812807">
                  <a:extLst>
                    <a:ext uri="{9D8B030D-6E8A-4147-A177-3AD203B41FA5}">
                      <a16:colId xmlns:a16="http://schemas.microsoft.com/office/drawing/2014/main" xmlns="" val="357238633"/>
                    </a:ext>
                  </a:extLst>
                </a:gridCol>
              </a:tblGrid>
              <a:tr h="698374">
                <a:tc>
                  <a:txBody>
                    <a:bodyPr/>
                    <a:lstStyle/>
                    <a:p>
                      <a:pPr marL="0" marR="0" algn="ctr">
                        <a:lnSpc>
                          <a:spcPct val="150000"/>
                        </a:lnSpc>
                        <a:spcBef>
                          <a:spcPts val="900"/>
                        </a:spcBef>
                        <a:spcAft>
                          <a:spcPts val="900"/>
                        </a:spcAft>
                      </a:pPr>
                      <a:r>
                        <a:rPr lang="en-US" sz="1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No</a:t>
                      </a:r>
                      <a:endPar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0969" marR="40969" marT="0" marB="0">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9050" cap="flat" cmpd="sng" algn="ctr">
                      <a:solidFill>
                        <a:srgbClr val="666666"/>
                      </a:solidFill>
                      <a:prstDash val="solid"/>
                      <a:round/>
                      <a:headEnd type="none" w="med" len="med"/>
                      <a:tailEnd type="none" w="med" len="med"/>
                    </a:lnB>
                    <a:solidFill>
                      <a:srgbClr val="FFFF00"/>
                    </a:solidFill>
                  </a:tcPr>
                </a:tc>
                <a:tc>
                  <a:txBody>
                    <a:bodyPr/>
                    <a:lstStyle/>
                    <a:p>
                      <a:pPr marL="0" marR="0" algn="ctr">
                        <a:lnSpc>
                          <a:spcPct val="150000"/>
                        </a:lnSpc>
                        <a:spcBef>
                          <a:spcPts val="900"/>
                        </a:spcBef>
                        <a:spcAft>
                          <a:spcPts val="900"/>
                        </a:spcAft>
                      </a:pPr>
                      <a:r>
                        <a:rPr lang="en-US" sz="1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Name of Legal Practitioner</a:t>
                      </a:r>
                      <a:endPar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0969" marR="40969" marT="0" marB="0">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9050" cap="flat" cmpd="sng" algn="ctr">
                      <a:solidFill>
                        <a:srgbClr val="666666"/>
                      </a:solidFill>
                      <a:prstDash val="solid"/>
                      <a:round/>
                      <a:headEnd type="none" w="med" len="med"/>
                      <a:tailEnd type="none" w="med" len="med"/>
                    </a:lnB>
                    <a:solidFill>
                      <a:srgbClr val="FFFF00"/>
                    </a:solidFill>
                  </a:tcPr>
                </a:tc>
                <a:tc>
                  <a:txBody>
                    <a:bodyPr/>
                    <a:lstStyle/>
                    <a:p>
                      <a:pPr marL="0" marR="0" algn="ctr">
                        <a:lnSpc>
                          <a:spcPct val="150000"/>
                        </a:lnSpc>
                        <a:spcBef>
                          <a:spcPts val="900"/>
                        </a:spcBef>
                        <a:spcAft>
                          <a:spcPts val="900"/>
                        </a:spcAft>
                      </a:pPr>
                      <a:r>
                        <a:rPr lang="en-US" sz="1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Nature of the matter</a:t>
                      </a:r>
                      <a:endPar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0969" marR="40969" marT="0" marB="0">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9050" cap="flat" cmpd="sng" algn="ctr">
                      <a:solidFill>
                        <a:srgbClr val="666666"/>
                      </a:solidFill>
                      <a:prstDash val="solid"/>
                      <a:round/>
                      <a:headEnd type="none" w="med" len="med"/>
                      <a:tailEnd type="none" w="med" len="med"/>
                    </a:lnB>
                    <a:solidFill>
                      <a:srgbClr val="FFFF00"/>
                    </a:solidFill>
                  </a:tcPr>
                </a:tc>
                <a:tc>
                  <a:txBody>
                    <a:bodyPr/>
                    <a:lstStyle/>
                    <a:p>
                      <a:pPr marL="0" marR="0" algn="ctr">
                        <a:lnSpc>
                          <a:spcPct val="150000"/>
                        </a:lnSpc>
                        <a:spcBef>
                          <a:spcPts val="900"/>
                        </a:spcBef>
                        <a:spcAft>
                          <a:spcPts val="900"/>
                        </a:spcAft>
                      </a:pPr>
                      <a:r>
                        <a:rPr lang="en-US" sz="1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Value of the matter</a:t>
                      </a:r>
                      <a:endPar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0969" marR="40969" marT="0" marB="0">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9050" cap="flat" cmpd="sng" algn="ctr">
                      <a:solidFill>
                        <a:srgbClr val="666666"/>
                      </a:solidFill>
                      <a:prstDash val="solid"/>
                      <a:round/>
                      <a:headEnd type="none" w="med" len="med"/>
                      <a:tailEnd type="none" w="med" len="med"/>
                    </a:lnB>
                    <a:solidFill>
                      <a:srgbClr val="FFFF00"/>
                    </a:solidFill>
                  </a:tcPr>
                </a:tc>
                <a:tc>
                  <a:txBody>
                    <a:bodyPr/>
                    <a:lstStyle/>
                    <a:p>
                      <a:pPr marL="0" marR="0" algn="ctr">
                        <a:lnSpc>
                          <a:spcPct val="150000"/>
                        </a:lnSpc>
                        <a:spcBef>
                          <a:spcPts val="900"/>
                        </a:spcBef>
                        <a:spcAft>
                          <a:spcPts val="900"/>
                        </a:spcAft>
                      </a:pPr>
                      <a:r>
                        <a:rPr lang="en-US" sz="1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Possible charges</a:t>
                      </a:r>
                      <a:endPar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0969" marR="40969" marT="0" marB="0">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9050" cap="flat" cmpd="sng" algn="ctr">
                      <a:solidFill>
                        <a:srgbClr val="666666"/>
                      </a:solidFill>
                      <a:prstDash val="solid"/>
                      <a:round/>
                      <a:headEnd type="none" w="med" len="med"/>
                      <a:tailEnd type="none" w="med" len="med"/>
                    </a:lnB>
                    <a:solidFill>
                      <a:srgbClr val="FFFF00"/>
                    </a:solidFill>
                  </a:tcPr>
                </a:tc>
                <a:tc>
                  <a:txBody>
                    <a:bodyPr/>
                    <a:lstStyle/>
                    <a:p>
                      <a:pPr marL="0" marR="0" algn="ctr">
                        <a:lnSpc>
                          <a:spcPct val="150000"/>
                        </a:lnSpc>
                        <a:spcBef>
                          <a:spcPts val="900"/>
                        </a:spcBef>
                        <a:spcAft>
                          <a:spcPts val="900"/>
                        </a:spcAft>
                      </a:pPr>
                      <a:r>
                        <a:rPr lang="en-US" sz="1400" b="1"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Referrals </a:t>
                      </a:r>
                      <a:endPar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0969" marR="40969" marT="0" marB="0">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9050" cap="flat" cmpd="sng" algn="ctr">
                      <a:solidFill>
                        <a:srgbClr val="666666"/>
                      </a:solidFill>
                      <a:prstDash val="solid"/>
                      <a:round/>
                      <a:headEnd type="none" w="med" len="med"/>
                      <a:tailEnd type="none" w="med" len="med"/>
                    </a:lnB>
                    <a:solidFill>
                      <a:srgbClr val="FFFF00"/>
                    </a:solidFill>
                  </a:tcPr>
                </a:tc>
                <a:extLst>
                  <a:ext uri="{0D108BD9-81ED-4DB2-BD59-A6C34878D82A}">
                    <a16:rowId xmlns:a16="http://schemas.microsoft.com/office/drawing/2014/main" xmlns="" val="2691170265"/>
                  </a:ext>
                </a:extLst>
              </a:tr>
              <a:tr h="1792808">
                <a:tc>
                  <a:txBody>
                    <a:bodyPr/>
                    <a:lstStyle/>
                    <a:p>
                      <a:pPr marL="0" marR="0" algn="just">
                        <a:lnSpc>
                          <a:spcPct val="150000"/>
                        </a:lnSpc>
                        <a:spcBef>
                          <a:spcPts val="900"/>
                        </a:spcBef>
                        <a:spcAft>
                          <a:spcPts val="900"/>
                        </a:spcAft>
                      </a:pPr>
                      <a:r>
                        <a:rPr lang="en-US" sz="1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a:t>
                      </a:r>
                      <a:endPar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0969" marR="40969" marT="0" marB="0">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9050" cap="flat" cmpd="sng" algn="ctr">
                      <a:solidFill>
                        <a:srgbClr val="666666"/>
                      </a:solidFill>
                      <a:prstDash val="solid"/>
                      <a:round/>
                      <a:headEnd type="none" w="med" len="med"/>
                      <a:tailEnd type="none" w="med" len="med"/>
                    </a:lnT>
                    <a:lnB w="19050" cap="flat" cmpd="sng" algn="ctr">
                      <a:solidFill>
                        <a:srgbClr val="666666"/>
                      </a:solidFill>
                      <a:prstDash val="solid"/>
                      <a:round/>
                      <a:headEnd type="none" w="med" len="med"/>
                      <a:tailEnd type="none" w="med" len="med"/>
                    </a:lnB>
                  </a:tcPr>
                </a:tc>
                <a:tc>
                  <a:txBody>
                    <a:bodyPr/>
                    <a:lstStyle/>
                    <a:p>
                      <a:pPr marL="0" marR="0" algn="just">
                        <a:lnSpc>
                          <a:spcPct val="150000"/>
                        </a:lnSpc>
                        <a:spcBef>
                          <a:spcPts val="900"/>
                        </a:spcBef>
                        <a:spcAft>
                          <a:spcPts val="900"/>
                        </a:spcAft>
                      </a:pPr>
                      <a:r>
                        <a:rPr lang="en-US" sz="1400" b="1"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Attorney “J”</a:t>
                      </a:r>
                      <a:endPar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0969" marR="40969" marT="0" marB="0">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9050" cap="flat" cmpd="sng" algn="ctr">
                      <a:solidFill>
                        <a:srgbClr val="666666"/>
                      </a:solidFill>
                      <a:prstDash val="solid"/>
                      <a:round/>
                      <a:headEnd type="none" w="med" len="med"/>
                      <a:tailEnd type="none" w="med" len="med"/>
                    </a:lnT>
                    <a:lnB w="19050" cap="flat" cmpd="sng" algn="ctr">
                      <a:solidFill>
                        <a:srgbClr val="666666"/>
                      </a:solidFill>
                      <a:prstDash val="solid"/>
                      <a:round/>
                      <a:headEnd type="none" w="med" len="med"/>
                      <a:tailEnd type="none" w="med" len="med"/>
                    </a:lnB>
                  </a:tcPr>
                </a:tc>
                <a:tc>
                  <a:txBody>
                    <a:bodyPr/>
                    <a:lstStyle/>
                    <a:p>
                      <a:pPr marL="115888" indent="0" algn="just" fontAlgn="ctr"/>
                      <a:r>
                        <a:rPr lang="en-US" sz="1400" u="none" strike="noStrike" dirty="0" smtClean="0">
                          <a:effectLst/>
                          <a:latin typeface="Arial" panose="020B0604020202020204" pitchFamily="34" charset="0"/>
                          <a:cs typeface="Arial" panose="020B0604020202020204" pitchFamily="34" charset="0"/>
                        </a:rPr>
                        <a:t>Failure to declare with SARS</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40969" marR="40969" marT="0" marB="0">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9050" cap="flat" cmpd="sng" algn="ctr">
                      <a:solidFill>
                        <a:srgbClr val="666666"/>
                      </a:solidFill>
                      <a:prstDash val="solid"/>
                      <a:round/>
                      <a:headEnd type="none" w="med" len="med"/>
                      <a:tailEnd type="none" w="med" len="med"/>
                    </a:lnT>
                    <a:lnB w="19050" cap="flat" cmpd="sng" algn="ctr">
                      <a:solidFill>
                        <a:srgbClr val="666666"/>
                      </a:solidFill>
                      <a:prstDash val="solid"/>
                      <a:round/>
                      <a:headEnd type="none" w="med" len="med"/>
                      <a:tailEnd type="none" w="med" len="med"/>
                    </a:lnB>
                  </a:tcPr>
                </a:tc>
                <a:tc>
                  <a:txBody>
                    <a:bodyPr/>
                    <a:lstStyle/>
                    <a:p>
                      <a:pPr algn="ctr" fontAlgn="ctr"/>
                      <a:r>
                        <a:rPr lang="en-US" sz="1400" u="none" strike="noStrike" dirty="0" smtClean="0">
                          <a:effectLst/>
                          <a:latin typeface="Arial" panose="020B0604020202020204" pitchFamily="34" charset="0"/>
                          <a:cs typeface="Arial" panose="020B0604020202020204" pitchFamily="34" charset="0"/>
                        </a:rPr>
                        <a:t>R36,000.00</a:t>
                      </a:r>
                      <a:endParaRPr lang="en-US" sz="1400" b="0" i="0" u="none" strike="noStrike" dirty="0" smtClean="0">
                        <a:solidFill>
                          <a:srgbClr val="000000"/>
                        </a:solidFill>
                        <a:effectLst/>
                        <a:latin typeface="Arial" panose="020B0604020202020204" pitchFamily="34" charset="0"/>
                        <a:cs typeface="Arial" panose="020B0604020202020204" pitchFamily="34" charset="0"/>
                      </a:endParaRPr>
                    </a:p>
                    <a:p>
                      <a:pPr marL="0" marR="0" algn="just">
                        <a:lnSpc>
                          <a:spcPct val="150000"/>
                        </a:lnSpc>
                        <a:spcBef>
                          <a:spcPts val="900"/>
                        </a:spcBef>
                        <a:spcAft>
                          <a:spcPts val="900"/>
                        </a:spcAft>
                      </a:pPr>
                      <a:endPar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0969" marR="40969" marT="0" marB="0">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9050" cap="flat" cmpd="sng" algn="ctr">
                      <a:solidFill>
                        <a:srgbClr val="666666"/>
                      </a:solidFill>
                      <a:prstDash val="solid"/>
                      <a:round/>
                      <a:headEnd type="none" w="med" len="med"/>
                      <a:tailEnd type="none" w="med" len="med"/>
                    </a:lnT>
                    <a:lnB w="19050" cap="flat" cmpd="sng" algn="ctr">
                      <a:solidFill>
                        <a:srgbClr val="666666"/>
                      </a:solidFill>
                      <a:prstDash val="solid"/>
                      <a:round/>
                      <a:headEnd type="none" w="med" len="med"/>
                      <a:tailEnd type="none" w="med" len="med"/>
                    </a:lnB>
                  </a:tcPr>
                </a:tc>
                <a:tc>
                  <a:txBody>
                    <a:bodyPr/>
                    <a:lstStyle/>
                    <a:p>
                      <a:pPr marL="115888" indent="0" algn="just" fontAlgn="ctr"/>
                      <a:r>
                        <a:rPr lang="en-US" sz="1400" u="none" strike="noStrike" dirty="0" smtClean="0">
                          <a:effectLst/>
                          <a:latin typeface="Arial" panose="020B0604020202020204" pitchFamily="34" charset="0"/>
                          <a:cs typeface="Arial" panose="020B0604020202020204" pitchFamily="34" charset="0"/>
                        </a:rPr>
                        <a:t>Tax Fraud</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40969" marR="40969" marT="0" marB="0">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9050" cap="flat" cmpd="sng" algn="ctr">
                      <a:solidFill>
                        <a:srgbClr val="666666"/>
                      </a:solidFill>
                      <a:prstDash val="solid"/>
                      <a:round/>
                      <a:headEnd type="none" w="med" len="med"/>
                      <a:tailEnd type="none" w="med" len="med"/>
                    </a:lnT>
                    <a:lnB w="19050" cap="flat" cmpd="sng" algn="ctr">
                      <a:solidFill>
                        <a:srgbClr val="666666"/>
                      </a:solidFill>
                      <a:prstDash val="solid"/>
                      <a:round/>
                      <a:headEnd type="none" w="med" len="med"/>
                      <a:tailEnd type="none" w="med" len="med"/>
                    </a:lnB>
                  </a:tcPr>
                </a:tc>
                <a:tc>
                  <a:txBody>
                    <a:bodyPr/>
                    <a:lstStyle/>
                    <a:p>
                      <a:pPr marL="0" marR="0" algn="just">
                        <a:lnSpc>
                          <a:spcPct val="100000"/>
                        </a:lnSpc>
                        <a:spcBef>
                          <a:spcPts val="900"/>
                        </a:spcBef>
                        <a:spcAft>
                          <a:spcPts val="900"/>
                        </a:spcAft>
                      </a:pPr>
                      <a:r>
                        <a:rPr lang="en-US" sz="14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Preparing criminal referral to NPA</a:t>
                      </a:r>
                      <a:endPar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algn="just">
                        <a:lnSpc>
                          <a:spcPct val="100000"/>
                        </a:lnSpc>
                        <a:spcBef>
                          <a:spcPts val="900"/>
                        </a:spcBef>
                        <a:spcAft>
                          <a:spcPts val="900"/>
                        </a:spcAft>
                      </a:pPr>
                      <a:r>
                        <a:rPr lang="en-US" sz="14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Preparing referral</a:t>
                      </a:r>
                      <a:r>
                        <a:rPr lang="en-US" sz="1400" baseline="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to</a:t>
                      </a:r>
                      <a:r>
                        <a:rPr lang="en-US" sz="14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the Bar (Eastern Cape) </a:t>
                      </a:r>
                    </a:p>
                    <a:p>
                      <a:pPr marL="0" marR="0" algn="just">
                        <a:lnSpc>
                          <a:spcPct val="100000"/>
                        </a:lnSpc>
                        <a:spcBef>
                          <a:spcPts val="900"/>
                        </a:spcBef>
                        <a:spcAft>
                          <a:spcPts val="900"/>
                        </a:spcAft>
                      </a:pPr>
                      <a:r>
                        <a:rPr lang="en-US" sz="1400" baseline="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Preparing referral to SARS</a:t>
                      </a:r>
                      <a:endPar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0969" marR="40969" marT="0" marB="0">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9050" cap="flat" cmpd="sng" algn="ctr">
                      <a:solidFill>
                        <a:srgbClr val="666666"/>
                      </a:solidFill>
                      <a:prstDash val="solid"/>
                      <a:round/>
                      <a:headEnd type="none" w="med" len="med"/>
                      <a:tailEnd type="none" w="med" len="med"/>
                    </a:lnT>
                    <a:lnB w="19050" cap="flat" cmpd="sng" algn="ctr">
                      <a:solidFill>
                        <a:srgbClr val="666666"/>
                      </a:solidFill>
                      <a:prstDash val="solid"/>
                      <a:round/>
                      <a:headEnd type="none" w="med" len="med"/>
                      <a:tailEnd type="none" w="med" len="med"/>
                    </a:lnB>
                  </a:tcPr>
                </a:tc>
                <a:extLst>
                  <a:ext uri="{0D108BD9-81ED-4DB2-BD59-A6C34878D82A}">
                    <a16:rowId xmlns:a16="http://schemas.microsoft.com/office/drawing/2014/main" xmlns="" val="1302948974"/>
                  </a:ext>
                </a:extLst>
              </a:tr>
              <a:tr h="2038008">
                <a:tc>
                  <a:txBody>
                    <a:bodyPr/>
                    <a:lstStyle/>
                    <a:p>
                      <a:pPr marL="0" marR="0" algn="just">
                        <a:lnSpc>
                          <a:spcPct val="150000"/>
                        </a:lnSpc>
                        <a:spcBef>
                          <a:spcPts val="900"/>
                        </a:spcBef>
                        <a:spcAft>
                          <a:spcPts val="900"/>
                        </a:spcAft>
                      </a:pPr>
                      <a:r>
                        <a:rPr lang="en-US" sz="18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7</a:t>
                      </a:r>
                      <a:endPar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0969" marR="40969" marT="0" marB="0">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905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marL="0" marR="0" algn="just">
                        <a:lnSpc>
                          <a:spcPct val="150000"/>
                        </a:lnSpc>
                        <a:spcBef>
                          <a:spcPts val="900"/>
                        </a:spcBef>
                        <a:spcAft>
                          <a:spcPts val="900"/>
                        </a:spcAft>
                      </a:pPr>
                      <a:r>
                        <a:rPr lang="en-US" sz="1400" b="1"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Attorney “K”</a:t>
                      </a:r>
                      <a:endPar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0969" marR="40969" marT="0" marB="0">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905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marL="115888" marR="0" lvl="0" indent="0" algn="just" defTabSz="457200" rtl="0" eaLnBrk="1" fontAlgn="ctr" latinLnBrk="0" hangingPunct="1">
                        <a:lnSpc>
                          <a:spcPct val="100000"/>
                        </a:lnSpc>
                        <a:spcBef>
                          <a:spcPts val="0"/>
                        </a:spcBef>
                        <a:spcAft>
                          <a:spcPts val="0"/>
                        </a:spcAft>
                        <a:buClrTx/>
                        <a:buSzTx/>
                        <a:buFontTx/>
                        <a:buNone/>
                        <a:tabLst/>
                        <a:defRPr/>
                      </a:pPr>
                      <a:r>
                        <a:rPr lang="en-US" sz="1400" u="none" strike="noStrike" dirty="0" smtClean="0">
                          <a:solidFill>
                            <a:schemeClr val="tx1"/>
                          </a:solidFill>
                          <a:effectLst/>
                          <a:latin typeface="Arial" panose="020B0604020202020204" pitchFamily="34" charset="0"/>
                          <a:cs typeface="Arial" panose="020B0604020202020204" pitchFamily="34" charset="0"/>
                        </a:rPr>
                        <a:t>Practicing without fidelity certificate</a:t>
                      </a:r>
                      <a:endParaRPr lang="en-US" sz="1400" b="0" i="0" u="none" strike="noStrike" dirty="0" smtClean="0">
                        <a:solidFill>
                          <a:schemeClr val="tx1"/>
                        </a:solidFill>
                        <a:effectLst/>
                        <a:latin typeface="Arial" panose="020B0604020202020204" pitchFamily="34" charset="0"/>
                        <a:cs typeface="Arial" panose="020B0604020202020204" pitchFamily="34" charset="0"/>
                      </a:endParaRPr>
                    </a:p>
                    <a:p>
                      <a:pPr marL="115888" indent="0" algn="just" fontAlgn="ctr"/>
                      <a:endParaRPr lang="en-US" sz="1400" b="0" i="0" u="none" strike="noStrike" dirty="0">
                        <a:solidFill>
                          <a:schemeClr val="tx1"/>
                        </a:solidFill>
                        <a:effectLst/>
                        <a:latin typeface="Arial" panose="020B0604020202020204" pitchFamily="34" charset="0"/>
                        <a:cs typeface="Arial" panose="020B0604020202020204" pitchFamily="34" charset="0"/>
                      </a:endParaRPr>
                    </a:p>
                  </a:txBody>
                  <a:tcPr marL="40969" marR="40969" marT="0" marB="0">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905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fontAlgn="ctr"/>
                      <a:r>
                        <a:rPr lang="en-US" sz="1400" u="none" strike="noStrike" dirty="0" smtClean="0">
                          <a:effectLst/>
                          <a:latin typeface="Arial" panose="020B0604020202020204" pitchFamily="34" charset="0"/>
                          <a:cs typeface="Arial" panose="020B0604020202020204" pitchFamily="34" charset="0"/>
                        </a:rPr>
                        <a:t>R296,000.00</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40969" marR="40969" marT="0" marB="0">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905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marL="115888" indent="0" algn="just" fontAlgn="ctr"/>
                      <a:r>
                        <a:rPr lang="en-US" sz="1400" u="none" strike="noStrike" dirty="0" smtClean="0">
                          <a:solidFill>
                            <a:schemeClr val="tx1"/>
                          </a:solidFill>
                          <a:effectLst/>
                          <a:latin typeface="Arial" panose="020B0604020202020204" pitchFamily="34" charset="0"/>
                          <a:cs typeface="Arial" panose="020B0604020202020204" pitchFamily="34" charset="0"/>
                        </a:rPr>
                        <a:t>Fraud</a:t>
                      </a:r>
                      <a:endParaRPr lang="en-US" sz="1400" b="0" i="0" u="none" strike="noStrike" dirty="0">
                        <a:solidFill>
                          <a:schemeClr val="tx1"/>
                        </a:solidFill>
                        <a:effectLst/>
                        <a:latin typeface="Arial" panose="020B0604020202020204" pitchFamily="34" charset="0"/>
                        <a:cs typeface="Arial" panose="020B0604020202020204" pitchFamily="34" charset="0"/>
                      </a:endParaRPr>
                    </a:p>
                  </a:txBody>
                  <a:tcPr marL="40969" marR="40969" marT="0" marB="0">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905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marL="0" marR="0" algn="just">
                        <a:lnSpc>
                          <a:spcPct val="100000"/>
                        </a:lnSpc>
                        <a:spcBef>
                          <a:spcPts val="900"/>
                        </a:spcBef>
                        <a:spcAft>
                          <a:spcPts val="900"/>
                        </a:spcAft>
                      </a:pPr>
                      <a:r>
                        <a:rPr lang="en-US" sz="14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Preparing Criminal Referral to the NPA</a:t>
                      </a:r>
                      <a:endPar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algn="just">
                        <a:lnSpc>
                          <a:spcPct val="100000"/>
                        </a:lnSpc>
                        <a:spcBef>
                          <a:spcPts val="900"/>
                        </a:spcBef>
                        <a:spcAft>
                          <a:spcPts val="900"/>
                        </a:spcAft>
                      </a:pPr>
                      <a:r>
                        <a:rPr lang="en-US" sz="14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Preparing referral</a:t>
                      </a:r>
                      <a:r>
                        <a:rPr lang="en-US" sz="1400" baseline="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to</a:t>
                      </a:r>
                      <a:r>
                        <a:rPr lang="en-US" sz="14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the Bar (Eastern Cape) </a:t>
                      </a:r>
                    </a:p>
                    <a:p>
                      <a:pPr marL="0" marR="0" lvl="0" indent="0" algn="just" defTabSz="457200" rtl="0" eaLnBrk="1" fontAlgn="auto" latinLnBrk="0" hangingPunct="1">
                        <a:lnSpc>
                          <a:spcPct val="100000"/>
                        </a:lnSpc>
                        <a:spcBef>
                          <a:spcPts val="900"/>
                        </a:spcBef>
                        <a:spcAft>
                          <a:spcPts val="900"/>
                        </a:spcAft>
                        <a:buClrTx/>
                        <a:buSzTx/>
                        <a:buFontTx/>
                        <a:buNone/>
                        <a:tabLst/>
                        <a:defRPr/>
                      </a:pPr>
                      <a:r>
                        <a:rPr lang="en-US" sz="1400" baseline="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Preparing referral to SARS </a:t>
                      </a:r>
                      <a:endParaRPr lang="en-US" sz="18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algn="just">
                        <a:lnSpc>
                          <a:spcPct val="100000"/>
                        </a:lnSpc>
                        <a:spcBef>
                          <a:spcPts val="900"/>
                        </a:spcBef>
                        <a:spcAft>
                          <a:spcPts val="900"/>
                        </a:spcAft>
                      </a:pPr>
                      <a:endParaRPr lang="en-US" sz="14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0969" marR="40969" marT="0" marB="0">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905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extLst>
                  <a:ext uri="{0D108BD9-81ED-4DB2-BD59-A6C34878D82A}">
                    <a16:rowId xmlns:a16="http://schemas.microsoft.com/office/drawing/2014/main" xmlns="" val="1047535161"/>
                  </a:ext>
                </a:extLst>
              </a:tr>
            </a:tbl>
          </a:graphicData>
        </a:graphic>
      </p:graphicFrame>
      <p:sp>
        <p:nvSpPr>
          <p:cNvPr id="5" name="Slide Number Placeholder 4"/>
          <p:cNvSpPr>
            <a:spLocks noGrp="1"/>
          </p:cNvSpPr>
          <p:nvPr>
            <p:ph type="sldNum" sz="quarter" idx="12"/>
          </p:nvPr>
        </p:nvSpPr>
        <p:spPr/>
        <p:txBody>
          <a:bodyPr/>
          <a:lstStyle/>
          <a:p>
            <a:fld id="{40E4637F-1127-AF4D-B96F-F7789FFD66FF}" type="slidenum">
              <a:rPr lang="en-US" smtClean="0"/>
              <a:pPr/>
              <a:t>25</a:t>
            </a:fld>
            <a:endParaRPr lang="en-US"/>
          </a:p>
        </p:txBody>
      </p:sp>
    </p:spTree>
    <p:extLst>
      <p:ext uri="{BB962C8B-B14F-4D97-AF65-F5344CB8AC3E}">
        <p14:creationId xmlns:p14="http://schemas.microsoft.com/office/powerpoint/2010/main" xmlns="" val="294625420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299" y="171189"/>
            <a:ext cx="8915400" cy="681707"/>
          </a:xfrm>
        </p:spPr>
        <p:txBody>
          <a:bodyPr>
            <a:normAutofit/>
          </a:bodyPr>
          <a:lstStyle/>
          <a:p>
            <a:pPr>
              <a:defRPr/>
            </a:pPr>
            <a:r>
              <a:rPr lang="en-US" sz="1800" b="1" dirty="0" smtClean="0">
                <a:latin typeface="Arial" panose="020B0604020202020204" pitchFamily="34" charset="0"/>
                <a:cs typeface="Arial" panose="020B0604020202020204" pitchFamily="34" charset="0"/>
              </a:rPr>
              <a:t>SIU OUTCOMES: </a:t>
            </a:r>
            <a:r>
              <a:rPr lang="en-GB" sz="1800" b="1" dirty="0" smtClean="0">
                <a:latin typeface="Arial" panose="020B0604020202020204" pitchFamily="34" charset="0"/>
                <a:cs typeface="Arial" panose="020B0604020202020204" pitchFamily="34" charset="0"/>
              </a:rPr>
              <a:t> FOCUS 1</a:t>
            </a:r>
            <a:r>
              <a:rPr lang="en-GB" sz="1800" b="1" dirty="0">
                <a:latin typeface="Arial" panose="020B0604020202020204" pitchFamily="34" charset="0"/>
                <a:cs typeface="Arial" panose="020B0604020202020204" pitchFamily="34" charset="0"/>
              </a:rPr>
              <a:t> </a:t>
            </a:r>
            <a:r>
              <a:rPr lang="en-GB" sz="1800" b="1" dirty="0" smtClean="0">
                <a:latin typeface="Arial" panose="020B0604020202020204" pitchFamily="34" charset="0"/>
                <a:cs typeface="Arial" panose="020B0604020202020204" pitchFamily="34" charset="0"/>
              </a:rPr>
              <a:t>- Progress</a:t>
            </a:r>
            <a:r>
              <a:rPr lang="en-US" sz="1800" b="1" dirty="0" smtClean="0">
                <a:latin typeface="Arial" panose="020B0604020202020204" pitchFamily="34" charset="0"/>
                <a:cs typeface="Arial" panose="020B0604020202020204" pitchFamily="34" charset="0"/>
              </a:rPr>
              <a:t> on </a:t>
            </a:r>
            <a:r>
              <a:rPr lang="en-US" sz="1800" b="1" dirty="0">
                <a:latin typeface="Arial" panose="020B0604020202020204" pitchFamily="34" charset="0"/>
                <a:cs typeface="Arial" panose="020B0604020202020204" pitchFamily="34" charset="0"/>
              </a:rPr>
              <a:t>Legal Practitioners </a:t>
            </a:r>
            <a:r>
              <a:rPr lang="en-US" sz="1800" b="1" dirty="0" smtClean="0">
                <a:latin typeface="Arial" panose="020B0604020202020204" pitchFamily="34" charset="0"/>
                <a:cs typeface="Arial" panose="020B0604020202020204" pitchFamily="34" charset="0"/>
              </a:rPr>
              <a:t>EASTERN CAPE</a:t>
            </a:r>
            <a:r>
              <a:rPr lang="en-US" sz="1800" b="1" dirty="0"/>
              <a:t/>
            </a:r>
            <a:br>
              <a:rPr lang="en-US" sz="1800" b="1" dirty="0"/>
            </a:br>
            <a:endParaRPr lang="en-US" sz="1800" b="1" dirty="0"/>
          </a:p>
        </p:txBody>
      </p:sp>
      <p:sp>
        <p:nvSpPr>
          <p:cNvPr id="3" name="Content Placeholder 2"/>
          <p:cNvSpPr>
            <a:spLocks noGrp="1"/>
          </p:cNvSpPr>
          <p:nvPr>
            <p:ph idx="1"/>
          </p:nvPr>
        </p:nvSpPr>
        <p:spPr>
          <a:xfrm>
            <a:off x="595968" y="1038139"/>
            <a:ext cx="8915400" cy="4525963"/>
          </a:xfrm>
        </p:spPr>
        <p:txBody>
          <a:bodyPr>
            <a:normAutofit/>
          </a:bodyPr>
          <a:lstStyle/>
          <a:p>
            <a:pPr marL="0" indent="0">
              <a:buNone/>
              <a:defRPr/>
            </a:pPr>
            <a:r>
              <a:rPr lang="en-GB" sz="1200" dirty="0" smtClean="0"/>
              <a:t>                                                                                         </a:t>
            </a:r>
            <a:r>
              <a:rPr lang="en-GB" sz="1400" b="1" dirty="0" smtClean="0"/>
              <a:t>  </a:t>
            </a:r>
            <a:endParaRPr lang="en-US" sz="1200" b="1" dirty="0"/>
          </a:p>
        </p:txBody>
      </p:sp>
      <p:graphicFrame>
        <p:nvGraphicFramePr>
          <p:cNvPr id="6" name="Table 5"/>
          <p:cNvGraphicFramePr>
            <a:graphicFrameLocks noGrp="1"/>
          </p:cNvGraphicFramePr>
          <p:nvPr>
            <p:extLst>
              <p:ext uri="{D42A27DB-BD31-4B8C-83A1-F6EECF244321}">
                <p14:modId xmlns:p14="http://schemas.microsoft.com/office/powerpoint/2010/main" xmlns="" val="2450719565"/>
              </p:ext>
            </p:extLst>
          </p:nvPr>
        </p:nvGraphicFramePr>
        <p:xfrm>
          <a:off x="254875" y="667654"/>
          <a:ext cx="9396249" cy="3427283"/>
        </p:xfrm>
        <a:graphic>
          <a:graphicData uri="http://schemas.openxmlformats.org/drawingml/2006/table">
            <a:tbl>
              <a:tblPr firstRow="1" firstCol="1" bandRow="1"/>
              <a:tblGrid>
                <a:gridCol w="631816">
                  <a:extLst>
                    <a:ext uri="{9D8B030D-6E8A-4147-A177-3AD203B41FA5}">
                      <a16:colId xmlns:a16="http://schemas.microsoft.com/office/drawing/2014/main" xmlns="" val="602604112"/>
                    </a:ext>
                  </a:extLst>
                </a:gridCol>
                <a:gridCol w="1403927">
                  <a:extLst>
                    <a:ext uri="{9D8B030D-6E8A-4147-A177-3AD203B41FA5}">
                      <a16:colId xmlns:a16="http://schemas.microsoft.com/office/drawing/2014/main" xmlns="" val="2916682633"/>
                    </a:ext>
                  </a:extLst>
                </a:gridCol>
                <a:gridCol w="1838037">
                  <a:extLst>
                    <a:ext uri="{9D8B030D-6E8A-4147-A177-3AD203B41FA5}">
                      <a16:colId xmlns:a16="http://schemas.microsoft.com/office/drawing/2014/main" xmlns="" val="4045727514"/>
                    </a:ext>
                  </a:extLst>
                </a:gridCol>
                <a:gridCol w="1440872">
                  <a:extLst>
                    <a:ext uri="{9D8B030D-6E8A-4147-A177-3AD203B41FA5}">
                      <a16:colId xmlns:a16="http://schemas.microsoft.com/office/drawing/2014/main" xmlns="" val="2413187834"/>
                    </a:ext>
                  </a:extLst>
                </a:gridCol>
                <a:gridCol w="1958109">
                  <a:extLst>
                    <a:ext uri="{9D8B030D-6E8A-4147-A177-3AD203B41FA5}">
                      <a16:colId xmlns:a16="http://schemas.microsoft.com/office/drawing/2014/main" xmlns="" val="4231327902"/>
                    </a:ext>
                  </a:extLst>
                </a:gridCol>
                <a:gridCol w="2123488">
                  <a:extLst>
                    <a:ext uri="{9D8B030D-6E8A-4147-A177-3AD203B41FA5}">
                      <a16:colId xmlns:a16="http://schemas.microsoft.com/office/drawing/2014/main" xmlns="" val="357238633"/>
                    </a:ext>
                  </a:extLst>
                </a:gridCol>
              </a:tblGrid>
              <a:tr h="698374">
                <a:tc>
                  <a:txBody>
                    <a:bodyPr/>
                    <a:lstStyle/>
                    <a:p>
                      <a:pPr marL="0" marR="0" algn="ctr">
                        <a:lnSpc>
                          <a:spcPct val="150000"/>
                        </a:lnSpc>
                        <a:spcBef>
                          <a:spcPts val="900"/>
                        </a:spcBef>
                        <a:spcAft>
                          <a:spcPts val="900"/>
                        </a:spcAft>
                      </a:pPr>
                      <a:r>
                        <a:rPr lang="en-US" sz="1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No</a:t>
                      </a:r>
                      <a:endPar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0969" marR="40969" marT="0" marB="0">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9050" cap="flat" cmpd="sng" algn="ctr">
                      <a:solidFill>
                        <a:srgbClr val="666666"/>
                      </a:solidFill>
                      <a:prstDash val="solid"/>
                      <a:round/>
                      <a:headEnd type="none" w="med" len="med"/>
                      <a:tailEnd type="none" w="med" len="med"/>
                    </a:lnB>
                    <a:solidFill>
                      <a:srgbClr val="FFFF00"/>
                    </a:solidFill>
                  </a:tcPr>
                </a:tc>
                <a:tc>
                  <a:txBody>
                    <a:bodyPr/>
                    <a:lstStyle/>
                    <a:p>
                      <a:pPr marL="0" marR="0" algn="ctr">
                        <a:lnSpc>
                          <a:spcPct val="150000"/>
                        </a:lnSpc>
                        <a:spcBef>
                          <a:spcPts val="900"/>
                        </a:spcBef>
                        <a:spcAft>
                          <a:spcPts val="900"/>
                        </a:spcAft>
                      </a:pPr>
                      <a:r>
                        <a:rPr lang="en-US" sz="1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Name of Legal Practitioner</a:t>
                      </a:r>
                      <a:endPar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0969" marR="40969" marT="0" marB="0">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9050" cap="flat" cmpd="sng" algn="ctr">
                      <a:solidFill>
                        <a:srgbClr val="666666"/>
                      </a:solidFill>
                      <a:prstDash val="solid"/>
                      <a:round/>
                      <a:headEnd type="none" w="med" len="med"/>
                      <a:tailEnd type="none" w="med" len="med"/>
                    </a:lnB>
                    <a:solidFill>
                      <a:srgbClr val="FFFF00"/>
                    </a:solidFill>
                  </a:tcPr>
                </a:tc>
                <a:tc>
                  <a:txBody>
                    <a:bodyPr/>
                    <a:lstStyle/>
                    <a:p>
                      <a:pPr marL="0" marR="0" algn="ctr">
                        <a:lnSpc>
                          <a:spcPct val="150000"/>
                        </a:lnSpc>
                        <a:spcBef>
                          <a:spcPts val="900"/>
                        </a:spcBef>
                        <a:spcAft>
                          <a:spcPts val="900"/>
                        </a:spcAft>
                      </a:pPr>
                      <a:r>
                        <a:rPr lang="en-US" sz="1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Nature of the matter</a:t>
                      </a:r>
                      <a:endPar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0969" marR="40969" marT="0" marB="0">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9050" cap="flat" cmpd="sng" algn="ctr">
                      <a:solidFill>
                        <a:srgbClr val="666666"/>
                      </a:solidFill>
                      <a:prstDash val="solid"/>
                      <a:round/>
                      <a:headEnd type="none" w="med" len="med"/>
                      <a:tailEnd type="none" w="med" len="med"/>
                    </a:lnB>
                    <a:solidFill>
                      <a:srgbClr val="FFFF00"/>
                    </a:solidFill>
                  </a:tcPr>
                </a:tc>
                <a:tc>
                  <a:txBody>
                    <a:bodyPr/>
                    <a:lstStyle/>
                    <a:p>
                      <a:pPr marL="0" marR="0" algn="ctr">
                        <a:lnSpc>
                          <a:spcPct val="150000"/>
                        </a:lnSpc>
                        <a:spcBef>
                          <a:spcPts val="900"/>
                        </a:spcBef>
                        <a:spcAft>
                          <a:spcPts val="900"/>
                        </a:spcAft>
                      </a:pPr>
                      <a:r>
                        <a:rPr lang="en-US" sz="1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Value of the matter</a:t>
                      </a:r>
                      <a:endPar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0969" marR="40969" marT="0" marB="0">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9050" cap="flat" cmpd="sng" algn="ctr">
                      <a:solidFill>
                        <a:srgbClr val="666666"/>
                      </a:solidFill>
                      <a:prstDash val="solid"/>
                      <a:round/>
                      <a:headEnd type="none" w="med" len="med"/>
                      <a:tailEnd type="none" w="med" len="med"/>
                    </a:lnB>
                    <a:solidFill>
                      <a:srgbClr val="FFFF00"/>
                    </a:solidFill>
                  </a:tcPr>
                </a:tc>
                <a:tc>
                  <a:txBody>
                    <a:bodyPr/>
                    <a:lstStyle/>
                    <a:p>
                      <a:pPr marL="0" marR="0" algn="ctr">
                        <a:lnSpc>
                          <a:spcPct val="150000"/>
                        </a:lnSpc>
                        <a:spcBef>
                          <a:spcPts val="900"/>
                        </a:spcBef>
                        <a:spcAft>
                          <a:spcPts val="900"/>
                        </a:spcAft>
                      </a:pPr>
                      <a:r>
                        <a:rPr lang="en-US" sz="1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Possible charges</a:t>
                      </a:r>
                      <a:endPar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0969" marR="40969" marT="0" marB="0">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9050" cap="flat" cmpd="sng" algn="ctr">
                      <a:solidFill>
                        <a:srgbClr val="666666"/>
                      </a:solidFill>
                      <a:prstDash val="solid"/>
                      <a:round/>
                      <a:headEnd type="none" w="med" len="med"/>
                      <a:tailEnd type="none" w="med" len="med"/>
                    </a:lnB>
                    <a:solidFill>
                      <a:srgbClr val="FFFF00"/>
                    </a:solidFill>
                  </a:tcPr>
                </a:tc>
                <a:tc>
                  <a:txBody>
                    <a:bodyPr/>
                    <a:lstStyle/>
                    <a:p>
                      <a:pPr marL="0" marR="0" algn="ctr">
                        <a:lnSpc>
                          <a:spcPct val="150000"/>
                        </a:lnSpc>
                        <a:spcBef>
                          <a:spcPts val="900"/>
                        </a:spcBef>
                        <a:spcAft>
                          <a:spcPts val="900"/>
                        </a:spcAft>
                      </a:pPr>
                      <a:r>
                        <a:rPr lang="en-US" sz="1400" b="1"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Referrals </a:t>
                      </a:r>
                      <a:endPar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0969" marR="40969" marT="0" marB="0">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9050" cap="flat" cmpd="sng" algn="ctr">
                      <a:solidFill>
                        <a:srgbClr val="666666"/>
                      </a:solidFill>
                      <a:prstDash val="solid"/>
                      <a:round/>
                      <a:headEnd type="none" w="med" len="med"/>
                      <a:tailEnd type="none" w="med" len="med"/>
                    </a:lnB>
                    <a:solidFill>
                      <a:srgbClr val="FFFF00"/>
                    </a:solidFill>
                  </a:tcPr>
                </a:tc>
                <a:extLst>
                  <a:ext uri="{0D108BD9-81ED-4DB2-BD59-A6C34878D82A}">
                    <a16:rowId xmlns:a16="http://schemas.microsoft.com/office/drawing/2014/main" xmlns="" val="2691170265"/>
                  </a:ext>
                </a:extLst>
              </a:tr>
              <a:tr h="2728909">
                <a:tc>
                  <a:txBody>
                    <a:bodyPr/>
                    <a:lstStyle/>
                    <a:p>
                      <a:pPr marL="0" marR="0" algn="just">
                        <a:lnSpc>
                          <a:spcPct val="150000"/>
                        </a:lnSpc>
                        <a:spcBef>
                          <a:spcPts val="900"/>
                        </a:spcBef>
                        <a:spcAft>
                          <a:spcPts val="900"/>
                        </a:spcAft>
                      </a:pPr>
                      <a:r>
                        <a:rPr lang="en-US" sz="1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8</a:t>
                      </a:r>
                      <a:endPar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0969" marR="40969" marT="0" marB="0">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905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marL="0" marR="0" algn="just">
                        <a:lnSpc>
                          <a:spcPct val="150000"/>
                        </a:lnSpc>
                        <a:spcBef>
                          <a:spcPts val="900"/>
                        </a:spcBef>
                        <a:spcAft>
                          <a:spcPts val="900"/>
                        </a:spcAft>
                      </a:pPr>
                      <a:r>
                        <a:rPr lang="en-US" sz="1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Advocate </a:t>
                      </a:r>
                      <a:r>
                        <a:rPr lang="en-US" sz="1400" b="1"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a:t>
                      </a:r>
                      <a:endPar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0969" marR="40969" marT="0" marB="0">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905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marL="115888" indent="0" algn="just" fontAlgn="ctr"/>
                      <a:r>
                        <a:rPr lang="en-US" sz="1400" u="none" strike="noStrike" dirty="0" smtClean="0">
                          <a:effectLst/>
                          <a:latin typeface="Arial" panose="020B0604020202020204" pitchFamily="34" charset="0"/>
                          <a:cs typeface="Arial" panose="020B0604020202020204" pitchFamily="34" charset="0"/>
                        </a:rPr>
                        <a:t>Approving incorrect invoice</a:t>
                      </a:r>
                      <a:endParaRPr lang="en-US" sz="1400" b="0" i="0" u="none" strike="noStrike" dirty="0">
                        <a:solidFill>
                          <a:schemeClr val="tx1"/>
                        </a:solidFill>
                        <a:effectLst/>
                        <a:latin typeface="Arial" panose="020B0604020202020204" pitchFamily="34" charset="0"/>
                        <a:cs typeface="Arial" panose="020B0604020202020204" pitchFamily="34" charset="0"/>
                      </a:endParaRPr>
                    </a:p>
                  </a:txBody>
                  <a:tcPr marL="40969" marR="40969" marT="0" marB="0">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905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fontAlgn="ctr"/>
                      <a:r>
                        <a:rPr lang="en-US" sz="1400" u="none" strike="noStrike" dirty="0" smtClean="0">
                          <a:effectLst/>
                          <a:latin typeface="Arial" panose="020B0604020202020204" pitchFamily="34" charset="0"/>
                          <a:cs typeface="Arial" panose="020B0604020202020204" pitchFamily="34" charset="0"/>
                        </a:rPr>
                        <a:t>R86,000.00</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40969" marR="40969" marT="0" marB="0">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905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marL="115888" indent="0" algn="just" fontAlgn="ctr"/>
                      <a:r>
                        <a:rPr lang="en-US" sz="1400" u="none" strike="noStrike" dirty="0" smtClean="0">
                          <a:effectLst/>
                          <a:latin typeface="Arial" panose="020B0604020202020204" pitchFamily="34" charset="0"/>
                          <a:cs typeface="Arial" panose="020B0604020202020204" pitchFamily="34" charset="0"/>
                        </a:rPr>
                        <a:t>Fraud</a:t>
                      </a:r>
                      <a:r>
                        <a:rPr lang="en-US" sz="1400" u="none" strike="noStrike" baseline="0" dirty="0" smtClean="0">
                          <a:effectLst/>
                          <a:latin typeface="Arial" panose="020B0604020202020204" pitchFamily="34" charset="0"/>
                          <a:cs typeface="Arial" panose="020B0604020202020204" pitchFamily="34" charset="0"/>
                        </a:rPr>
                        <a:t>  </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40969" marR="40969" marT="0" marB="0">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905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marL="285750" marR="0" indent="-285750" algn="just">
                        <a:lnSpc>
                          <a:spcPct val="100000"/>
                        </a:lnSpc>
                        <a:spcBef>
                          <a:spcPts val="900"/>
                        </a:spcBef>
                        <a:spcAft>
                          <a:spcPts val="900"/>
                        </a:spcAft>
                        <a:buFont typeface="Arial" panose="020B0604020202020204" pitchFamily="34" charset="0"/>
                        <a:buChar char="•"/>
                      </a:pPr>
                      <a:r>
                        <a:rPr lang="en-US" sz="14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Preparing Criminal Referral to the NPA </a:t>
                      </a:r>
                      <a:endPar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285750" marR="0" indent="-285750" algn="just">
                        <a:lnSpc>
                          <a:spcPct val="100000"/>
                        </a:lnSpc>
                        <a:spcBef>
                          <a:spcPts val="900"/>
                        </a:spcBef>
                        <a:spcAft>
                          <a:spcPts val="900"/>
                        </a:spcAft>
                        <a:buFont typeface="Arial" panose="020B0604020202020204" pitchFamily="34" charset="0"/>
                        <a:buChar char="•"/>
                      </a:pPr>
                      <a:r>
                        <a:rPr lang="en-US" sz="14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Preparing referral</a:t>
                      </a:r>
                      <a:r>
                        <a:rPr lang="en-US" sz="1400" baseline="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to</a:t>
                      </a:r>
                      <a:r>
                        <a:rPr lang="en-US" sz="14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the Bar (Eastern Cape)  </a:t>
                      </a:r>
                      <a:endPar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0969" marR="40969" marT="0" marB="0">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905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extLst>
                  <a:ext uri="{0D108BD9-81ED-4DB2-BD59-A6C34878D82A}">
                    <a16:rowId xmlns:a16="http://schemas.microsoft.com/office/drawing/2014/main" xmlns="" val="1302948974"/>
                  </a:ext>
                </a:extLst>
              </a:tr>
            </a:tbl>
          </a:graphicData>
        </a:graphic>
      </p:graphicFrame>
      <p:sp>
        <p:nvSpPr>
          <p:cNvPr id="5" name="Slide Number Placeholder 4"/>
          <p:cNvSpPr>
            <a:spLocks noGrp="1"/>
          </p:cNvSpPr>
          <p:nvPr>
            <p:ph type="sldNum" sz="quarter" idx="12"/>
          </p:nvPr>
        </p:nvSpPr>
        <p:spPr/>
        <p:txBody>
          <a:bodyPr/>
          <a:lstStyle/>
          <a:p>
            <a:fld id="{40E4637F-1127-AF4D-B96F-F7789FFD66FF}" type="slidenum">
              <a:rPr lang="en-US" smtClean="0"/>
              <a:pPr/>
              <a:t>26</a:t>
            </a:fld>
            <a:endParaRPr lang="en-US"/>
          </a:p>
        </p:txBody>
      </p:sp>
    </p:spTree>
    <p:extLst>
      <p:ext uri="{BB962C8B-B14F-4D97-AF65-F5344CB8AC3E}">
        <p14:creationId xmlns:p14="http://schemas.microsoft.com/office/powerpoint/2010/main" xmlns="" val="231016418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650773" y="127493"/>
            <a:ext cx="8915400" cy="797078"/>
          </a:xfrm>
        </p:spPr>
        <p:txBody>
          <a:bodyPr>
            <a:normAutofit/>
          </a:bodyPr>
          <a:lstStyle/>
          <a:p>
            <a:r>
              <a:rPr lang="en-US" sz="2000" b="1" dirty="0">
                <a:solidFill>
                  <a:prstClr val="black"/>
                </a:solidFill>
                <a:latin typeface="Arial" panose="020B0604020202020204" pitchFamily="34" charset="0"/>
                <a:cs typeface="Arial" panose="020B0604020202020204" pitchFamily="34" charset="0"/>
              </a:rPr>
              <a:t>SIU OUTCOMES: SIU </a:t>
            </a:r>
            <a:r>
              <a:rPr lang="en-US" sz="2400" b="1" dirty="0">
                <a:solidFill>
                  <a:prstClr val="black"/>
                </a:solidFill>
                <a:latin typeface="Arial" panose="020B0604020202020204" pitchFamily="34" charset="0"/>
                <a:cs typeface="Arial" panose="020B0604020202020204" pitchFamily="34" charset="0"/>
              </a:rPr>
              <a:t>MEDICO-LEGAL CLAIMS </a:t>
            </a:r>
            <a:r>
              <a:rPr lang="en-US" sz="2000" b="1" dirty="0">
                <a:solidFill>
                  <a:prstClr val="black"/>
                </a:solidFill>
                <a:latin typeface="Arial" panose="020B0604020202020204" pitchFamily="34" charset="0"/>
                <a:cs typeface="Arial" panose="020B0604020202020204" pitchFamily="34" charset="0"/>
              </a:rPr>
              <a:t>MATTERS ON THE COURT ROLL FOR APPLICATION FOR RECISSION OF </a:t>
            </a:r>
            <a:r>
              <a:rPr lang="en-US" sz="2000" b="1" dirty="0" smtClean="0">
                <a:solidFill>
                  <a:prstClr val="black"/>
                </a:solidFill>
                <a:latin typeface="Arial" panose="020B0604020202020204" pitchFamily="34" charset="0"/>
                <a:cs typeface="Arial" panose="020B0604020202020204" pitchFamily="34" charset="0"/>
              </a:rPr>
              <a:t>JUDGEMENTS</a:t>
            </a:r>
            <a:endParaRPr lang="en-US" sz="1200" dirty="0">
              <a:latin typeface="Arial" panose="020B0604020202020204" pitchFamily="34" charset="0"/>
              <a:cs typeface="Arial" panose="020B0604020202020204" pitchFamily="34" charset="0"/>
            </a:endParaRPr>
          </a:p>
        </p:txBody>
      </p:sp>
      <p:graphicFrame>
        <p:nvGraphicFramePr>
          <p:cNvPr id="11" name="Content Placeholder 10"/>
          <p:cNvGraphicFramePr>
            <a:graphicFrameLocks noGrp="1"/>
          </p:cNvGraphicFramePr>
          <p:nvPr>
            <p:ph idx="1"/>
            <p:extLst>
              <p:ext uri="{D42A27DB-BD31-4B8C-83A1-F6EECF244321}">
                <p14:modId xmlns:p14="http://schemas.microsoft.com/office/powerpoint/2010/main" xmlns="" val="3870392575"/>
              </p:ext>
            </p:extLst>
          </p:nvPr>
        </p:nvGraphicFramePr>
        <p:xfrm>
          <a:off x="650773" y="873333"/>
          <a:ext cx="9065883" cy="5344078"/>
        </p:xfrm>
        <a:graphic>
          <a:graphicData uri="http://schemas.openxmlformats.org/drawingml/2006/table">
            <a:tbl>
              <a:tblPr firstRow="1" firstCol="1" bandRow="1">
                <a:tableStyleId>{5C22544A-7EE6-4342-B048-85BDC9FD1C3A}</a:tableStyleId>
              </a:tblPr>
              <a:tblGrid>
                <a:gridCol w="388020">
                  <a:extLst>
                    <a:ext uri="{9D8B030D-6E8A-4147-A177-3AD203B41FA5}">
                      <a16:colId xmlns:a16="http://schemas.microsoft.com/office/drawing/2014/main" xmlns="" val="3908048235"/>
                    </a:ext>
                  </a:extLst>
                </a:gridCol>
                <a:gridCol w="1354642">
                  <a:extLst>
                    <a:ext uri="{9D8B030D-6E8A-4147-A177-3AD203B41FA5}">
                      <a16:colId xmlns:a16="http://schemas.microsoft.com/office/drawing/2014/main" xmlns="" val="2747234075"/>
                    </a:ext>
                  </a:extLst>
                </a:gridCol>
                <a:gridCol w="976796">
                  <a:extLst>
                    <a:ext uri="{9D8B030D-6E8A-4147-A177-3AD203B41FA5}">
                      <a16:colId xmlns:a16="http://schemas.microsoft.com/office/drawing/2014/main" xmlns="" val="3678487775"/>
                    </a:ext>
                  </a:extLst>
                </a:gridCol>
                <a:gridCol w="1606077">
                  <a:extLst>
                    <a:ext uri="{9D8B030D-6E8A-4147-A177-3AD203B41FA5}">
                      <a16:colId xmlns:a16="http://schemas.microsoft.com/office/drawing/2014/main" xmlns="" val="90273557"/>
                    </a:ext>
                  </a:extLst>
                </a:gridCol>
                <a:gridCol w="1343094">
                  <a:extLst>
                    <a:ext uri="{9D8B030D-6E8A-4147-A177-3AD203B41FA5}">
                      <a16:colId xmlns:a16="http://schemas.microsoft.com/office/drawing/2014/main" xmlns="" val="329927562"/>
                    </a:ext>
                  </a:extLst>
                </a:gridCol>
                <a:gridCol w="878752">
                  <a:extLst>
                    <a:ext uri="{9D8B030D-6E8A-4147-A177-3AD203B41FA5}">
                      <a16:colId xmlns:a16="http://schemas.microsoft.com/office/drawing/2014/main" xmlns="" val="3002118627"/>
                    </a:ext>
                  </a:extLst>
                </a:gridCol>
                <a:gridCol w="984554">
                  <a:extLst>
                    <a:ext uri="{9D8B030D-6E8A-4147-A177-3AD203B41FA5}">
                      <a16:colId xmlns:a16="http://schemas.microsoft.com/office/drawing/2014/main" xmlns="" val="4004725474"/>
                    </a:ext>
                  </a:extLst>
                </a:gridCol>
                <a:gridCol w="1533948">
                  <a:extLst>
                    <a:ext uri="{9D8B030D-6E8A-4147-A177-3AD203B41FA5}">
                      <a16:colId xmlns:a16="http://schemas.microsoft.com/office/drawing/2014/main" xmlns="" val="2374572435"/>
                    </a:ext>
                  </a:extLst>
                </a:gridCol>
              </a:tblGrid>
              <a:tr h="406318">
                <a:tc gridSpan="8">
                  <a:txBody>
                    <a:bodyPr/>
                    <a:lstStyle/>
                    <a:p>
                      <a:pPr marL="0" marR="0" algn="ctr" fontAlgn="base">
                        <a:lnSpc>
                          <a:spcPct val="150000"/>
                        </a:lnSpc>
                        <a:spcBef>
                          <a:spcPts val="0"/>
                        </a:spcBef>
                        <a:spcAft>
                          <a:spcPts val="600"/>
                        </a:spcAft>
                      </a:pPr>
                      <a:r>
                        <a:rPr lang="en-ZA" sz="1400" dirty="0">
                          <a:solidFill>
                            <a:schemeClr val="bg1"/>
                          </a:solidFill>
                          <a:effectLst/>
                          <a:latin typeface="Arial" panose="020B0604020202020204" pitchFamily="34" charset="0"/>
                          <a:cs typeface="Arial" panose="020B0604020202020204" pitchFamily="34" charset="0"/>
                        </a:rPr>
                        <a:t>                   MATTERS ON THE COURT ROLL FOR </a:t>
                      </a:r>
                      <a:r>
                        <a:rPr lang="en-ZA" sz="1400" dirty="0" smtClean="0">
                          <a:solidFill>
                            <a:schemeClr val="bg1"/>
                          </a:solidFill>
                          <a:effectLst/>
                          <a:latin typeface="Arial" panose="020B0604020202020204" pitchFamily="34" charset="0"/>
                          <a:cs typeface="Arial" panose="020B0604020202020204" pitchFamily="34" charset="0"/>
                        </a:rPr>
                        <a:t>HEARINGS</a:t>
                      </a:r>
                      <a:endParaRPr lang="en-US" sz="14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513097441"/>
                  </a:ext>
                </a:extLst>
              </a:tr>
              <a:tr h="471497">
                <a:tc>
                  <a:txBody>
                    <a:bodyPr/>
                    <a:lstStyle/>
                    <a:p>
                      <a:pPr marL="0" marR="0" algn="just" fontAlgn="base">
                        <a:lnSpc>
                          <a:spcPct val="150000"/>
                        </a:lnSpc>
                        <a:spcBef>
                          <a:spcPts val="0"/>
                        </a:spcBef>
                        <a:spcAft>
                          <a:spcPts val="600"/>
                        </a:spcAft>
                      </a:pPr>
                      <a:r>
                        <a:rPr lang="en-ZA" sz="1200" b="1" dirty="0" smtClean="0">
                          <a:solidFill>
                            <a:schemeClr val="tx1"/>
                          </a:solidFill>
                          <a:effectLst/>
                          <a:latin typeface="Arial" panose="020B0604020202020204" pitchFamily="34" charset="0"/>
                          <a:ea typeface="+mn-ea"/>
                          <a:cs typeface="Arial" panose="020B0604020202020204" pitchFamily="34" charset="0"/>
                        </a:rPr>
                        <a:t>No</a:t>
                      </a:r>
                      <a:endParaRPr lang="en-US" sz="12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just" fontAlgn="base">
                        <a:lnSpc>
                          <a:spcPct val="150000"/>
                        </a:lnSpc>
                        <a:spcBef>
                          <a:spcPts val="0"/>
                        </a:spcBef>
                        <a:spcAft>
                          <a:spcPts val="600"/>
                        </a:spcAft>
                      </a:pPr>
                      <a:r>
                        <a:rPr lang="en-ZA" sz="1200" b="1" dirty="0">
                          <a:solidFill>
                            <a:schemeClr val="tx1"/>
                          </a:solidFill>
                          <a:effectLst/>
                          <a:latin typeface="Arial" panose="020B0604020202020204" pitchFamily="34" charset="0"/>
                          <a:cs typeface="Arial" panose="020B0604020202020204" pitchFamily="34" charset="0"/>
                        </a:rPr>
                        <a:t>MATTER</a:t>
                      </a:r>
                      <a:endParaRPr lang="en-US" sz="12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just" fontAlgn="base">
                        <a:lnSpc>
                          <a:spcPct val="150000"/>
                        </a:lnSpc>
                        <a:spcBef>
                          <a:spcPts val="0"/>
                        </a:spcBef>
                        <a:spcAft>
                          <a:spcPts val="600"/>
                        </a:spcAft>
                      </a:pPr>
                      <a:r>
                        <a:rPr lang="en-ZA" sz="1200" b="1" dirty="0">
                          <a:solidFill>
                            <a:schemeClr val="tx1"/>
                          </a:solidFill>
                          <a:effectLst/>
                          <a:latin typeface="Arial" panose="020B0604020202020204" pitchFamily="34" charset="0"/>
                          <a:cs typeface="Arial" panose="020B0604020202020204" pitchFamily="34" charset="0"/>
                        </a:rPr>
                        <a:t>ATTORNEY</a:t>
                      </a:r>
                      <a:endParaRPr lang="en-US" sz="12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just" fontAlgn="base">
                        <a:lnSpc>
                          <a:spcPct val="150000"/>
                        </a:lnSpc>
                        <a:spcBef>
                          <a:spcPts val="0"/>
                        </a:spcBef>
                        <a:spcAft>
                          <a:spcPts val="600"/>
                        </a:spcAft>
                      </a:pPr>
                      <a:r>
                        <a:rPr lang="en-ZA" sz="1200" b="1" dirty="0">
                          <a:solidFill>
                            <a:schemeClr val="tx1"/>
                          </a:solidFill>
                          <a:effectLst/>
                          <a:latin typeface="Arial" panose="020B0604020202020204" pitchFamily="34" charset="0"/>
                          <a:cs typeface="Arial" panose="020B0604020202020204" pitchFamily="34" charset="0"/>
                        </a:rPr>
                        <a:t>NATURE OF MATTER</a:t>
                      </a:r>
                      <a:endParaRPr lang="en-US" sz="12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just" fontAlgn="base">
                        <a:lnSpc>
                          <a:spcPct val="150000"/>
                        </a:lnSpc>
                        <a:spcBef>
                          <a:spcPts val="0"/>
                        </a:spcBef>
                        <a:spcAft>
                          <a:spcPts val="600"/>
                        </a:spcAft>
                      </a:pPr>
                      <a:r>
                        <a:rPr lang="en-ZA" sz="1200" b="1">
                          <a:solidFill>
                            <a:schemeClr val="tx1"/>
                          </a:solidFill>
                          <a:effectLst/>
                          <a:latin typeface="Arial" panose="020B0604020202020204" pitchFamily="34" charset="0"/>
                          <a:cs typeface="Arial" panose="020B0604020202020204" pitchFamily="34" charset="0"/>
                        </a:rPr>
                        <a:t>REFERRED TO INSTITUTION</a:t>
                      </a:r>
                      <a:endParaRPr lang="en-US" sz="12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just" fontAlgn="base">
                        <a:lnSpc>
                          <a:spcPct val="150000"/>
                        </a:lnSpc>
                        <a:spcBef>
                          <a:spcPts val="0"/>
                        </a:spcBef>
                        <a:spcAft>
                          <a:spcPts val="600"/>
                        </a:spcAft>
                      </a:pPr>
                      <a:r>
                        <a:rPr lang="en-ZA" sz="1200" b="1">
                          <a:solidFill>
                            <a:schemeClr val="tx1"/>
                          </a:solidFill>
                          <a:effectLst/>
                          <a:latin typeface="Arial" panose="020B0604020202020204" pitchFamily="34" charset="0"/>
                          <a:cs typeface="Arial" panose="020B0604020202020204" pitchFamily="34" charset="0"/>
                        </a:rPr>
                        <a:t>VALUE</a:t>
                      </a:r>
                      <a:endParaRPr lang="en-US" sz="12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just" fontAlgn="base">
                        <a:lnSpc>
                          <a:spcPct val="150000"/>
                        </a:lnSpc>
                        <a:spcBef>
                          <a:spcPts val="0"/>
                        </a:spcBef>
                        <a:spcAft>
                          <a:spcPts val="600"/>
                        </a:spcAft>
                      </a:pPr>
                      <a:r>
                        <a:rPr lang="en-ZA" sz="1200" b="1">
                          <a:solidFill>
                            <a:schemeClr val="tx1"/>
                          </a:solidFill>
                          <a:effectLst/>
                          <a:latin typeface="Arial" panose="020B0604020202020204" pitchFamily="34" charset="0"/>
                          <a:cs typeface="Arial" panose="020B0604020202020204" pitchFamily="34" charset="0"/>
                        </a:rPr>
                        <a:t>PENDING IN CIVIL COURT</a:t>
                      </a:r>
                      <a:endParaRPr lang="en-US" sz="12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just" fontAlgn="base">
                        <a:lnSpc>
                          <a:spcPct val="150000"/>
                        </a:lnSpc>
                        <a:spcBef>
                          <a:spcPts val="0"/>
                        </a:spcBef>
                        <a:spcAft>
                          <a:spcPts val="600"/>
                        </a:spcAft>
                      </a:pPr>
                      <a:r>
                        <a:rPr lang="en-ZA" sz="1200" b="1" dirty="0">
                          <a:solidFill>
                            <a:schemeClr val="tx1"/>
                          </a:solidFill>
                          <a:effectLst/>
                          <a:latin typeface="Arial" panose="020B0604020202020204" pitchFamily="34" charset="0"/>
                          <a:cs typeface="Arial" panose="020B0604020202020204" pitchFamily="34" charset="0"/>
                        </a:rPr>
                        <a:t>POSSIBLE CHARGES</a:t>
                      </a:r>
                      <a:endParaRPr lang="en-US" sz="12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xmlns="" val="2834997440"/>
                  </a:ext>
                </a:extLst>
              </a:tr>
              <a:tr h="1167062">
                <a:tc>
                  <a:txBody>
                    <a:bodyPr/>
                    <a:lstStyle/>
                    <a:p>
                      <a:pPr marL="0" marR="0" algn="just" fontAlgn="base">
                        <a:lnSpc>
                          <a:spcPct val="150000"/>
                        </a:lnSpc>
                        <a:spcBef>
                          <a:spcPts val="0"/>
                        </a:spcBef>
                        <a:spcAft>
                          <a:spcPts val="600"/>
                        </a:spcAft>
                      </a:pPr>
                      <a:r>
                        <a:rPr lang="en-ZA" sz="1200">
                          <a:solidFill>
                            <a:schemeClr val="tx1"/>
                          </a:solidFill>
                          <a:effectLst/>
                          <a:latin typeface="Arial" panose="020B0604020202020204" pitchFamily="34" charset="0"/>
                          <a:cs typeface="Arial" panose="020B0604020202020204" pitchFamily="34" charset="0"/>
                        </a:rPr>
                        <a:t>1</a:t>
                      </a:r>
                      <a:endParaRPr lang="en-US" sz="12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fontAlgn="base">
                        <a:lnSpc>
                          <a:spcPct val="150000"/>
                        </a:lnSpc>
                        <a:spcBef>
                          <a:spcPts val="0"/>
                        </a:spcBef>
                        <a:spcAft>
                          <a:spcPts val="600"/>
                        </a:spcAft>
                      </a:pPr>
                      <a:r>
                        <a:rPr lang="en-ZA" sz="1200" dirty="0" err="1">
                          <a:solidFill>
                            <a:schemeClr val="tx1"/>
                          </a:solidFill>
                          <a:effectLst/>
                          <a:latin typeface="Arial" panose="020B0604020202020204" pitchFamily="34" charset="0"/>
                          <a:cs typeface="Arial" panose="020B0604020202020204" pitchFamily="34" charset="0"/>
                        </a:rPr>
                        <a:t>Mdeni</a:t>
                      </a:r>
                      <a:r>
                        <a:rPr lang="en-ZA" sz="1200" dirty="0">
                          <a:solidFill>
                            <a:schemeClr val="tx1"/>
                          </a:solidFill>
                          <a:effectLst/>
                          <a:latin typeface="Arial" panose="020B0604020202020204" pitchFamily="34" charset="0"/>
                          <a:cs typeface="Arial" panose="020B0604020202020204" pitchFamily="34" charset="0"/>
                        </a:rPr>
                        <a:t> v MEC Health EC </a:t>
                      </a:r>
                      <a:endParaRPr lang="en-US"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fontAlgn="base">
                        <a:lnSpc>
                          <a:spcPct val="150000"/>
                        </a:lnSpc>
                        <a:spcBef>
                          <a:spcPts val="0"/>
                        </a:spcBef>
                        <a:spcAft>
                          <a:spcPts val="600"/>
                        </a:spcAft>
                      </a:pPr>
                      <a:r>
                        <a:rPr lang="en-ZA" sz="1200" dirty="0" err="1">
                          <a:solidFill>
                            <a:schemeClr val="tx1"/>
                          </a:solidFill>
                          <a:effectLst/>
                          <a:latin typeface="Arial" panose="020B0604020202020204" pitchFamily="34" charset="0"/>
                          <a:cs typeface="Arial" panose="020B0604020202020204" pitchFamily="34" charset="0"/>
                        </a:rPr>
                        <a:t>Nonxuba</a:t>
                      </a:r>
                      <a:r>
                        <a:rPr lang="en-ZA" sz="1200" dirty="0">
                          <a:solidFill>
                            <a:schemeClr val="tx1"/>
                          </a:solidFill>
                          <a:effectLst/>
                          <a:latin typeface="Arial" panose="020B0604020202020204" pitchFamily="34" charset="0"/>
                          <a:cs typeface="Arial" panose="020B0604020202020204" pitchFamily="34" charset="0"/>
                        </a:rPr>
                        <a:t> </a:t>
                      </a:r>
                      <a:r>
                        <a:rPr lang="en-ZA" sz="1200" dirty="0" err="1">
                          <a:solidFill>
                            <a:schemeClr val="tx1"/>
                          </a:solidFill>
                          <a:effectLst/>
                          <a:latin typeface="Arial" panose="020B0604020202020204" pitchFamily="34" charset="0"/>
                          <a:cs typeface="Arial" panose="020B0604020202020204" pitchFamily="34" charset="0"/>
                        </a:rPr>
                        <a:t>Inc</a:t>
                      </a:r>
                      <a:endParaRPr lang="en-US"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fontAlgn="base">
                        <a:lnSpc>
                          <a:spcPct val="150000"/>
                        </a:lnSpc>
                        <a:spcBef>
                          <a:spcPts val="0"/>
                        </a:spcBef>
                        <a:spcAft>
                          <a:spcPts val="600"/>
                        </a:spcAft>
                      </a:pPr>
                      <a:r>
                        <a:rPr lang="en-ZA" sz="1200" dirty="0" smtClean="0">
                          <a:solidFill>
                            <a:schemeClr val="tx1"/>
                          </a:solidFill>
                          <a:effectLst/>
                          <a:latin typeface="Arial" panose="020B0604020202020204" pitchFamily="34" charset="0"/>
                          <a:cs typeface="Arial" panose="020B0604020202020204" pitchFamily="34" charset="0"/>
                        </a:rPr>
                        <a:t>Hypoxic</a:t>
                      </a:r>
                      <a:r>
                        <a:rPr lang="en-ZA" sz="1200" baseline="0" dirty="0" smtClean="0">
                          <a:solidFill>
                            <a:schemeClr val="tx1"/>
                          </a:solidFill>
                          <a:effectLst/>
                          <a:latin typeface="Arial" panose="020B0604020202020204" pitchFamily="34" charset="0"/>
                          <a:cs typeface="Arial" panose="020B0604020202020204" pitchFamily="34" charset="0"/>
                        </a:rPr>
                        <a:t> Ischemic Encephalopathy (</a:t>
                      </a:r>
                      <a:r>
                        <a:rPr lang="en-ZA" sz="1200" b="1" dirty="0" smtClean="0">
                          <a:solidFill>
                            <a:schemeClr val="tx1"/>
                          </a:solidFill>
                          <a:effectLst/>
                          <a:latin typeface="Arial" panose="020B0604020202020204" pitchFamily="34" charset="0"/>
                          <a:cs typeface="Arial" panose="020B0604020202020204" pitchFamily="34" charset="0"/>
                        </a:rPr>
                        <a:t>HIE</a:t>
                      </a:r>
                      <a:r>
                        <a:rPr lang="en-ZA" sz="1200" dirty="0" smtClean="0">
                          <a:solidFill>
                            <a:schemeClr val="tx1"/>
                          </a:solidFill>
                          <a:effectLst/>
                          <a:latin typeface="Arial" panose="020B0604020202020204" pitchFamily="34" charset="0"/>
                          <a:cs typeface="Arial" panose="020B0604020202020204" pitchFamily="34" charset="0"/>
                        </a:rPr>
                        <a:t>) </a:t>
                      </a:r>
                      <a:r>
                        <a:rPr lang="en-ZA" sz="1200" dirty="0">
                          <a:solidFill>
                            <a:schemeClr val="tx1"/>
                          </a:solidFill>
                          <a:effectLst/>
                          <a:latin typeface="Arial" panose="020B0604020202020204" pitchFamily="34" charset="0"/>
                          <a:cs typeface="Arial" panose="020B0604020202020204" pitchFamily="34" charset="0"/>
                        </a:rPr>
                        <a:t>with acute profound &amp; partially prolonged</a:t>
                      </a:r>
                      <a:endParaRPr lang="en-US"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fontAlgn="base">
                        <a:lnSpc>
                          <a:spcPct val="150000"/>
                        </a:lnSpc>
                        <a:spcBef>
                          <a:spcPts val="0"/>
                        </a:spcBef>
                        <a:spcAft>
                          <a:spcPts val="600"/>
                        </a:spcAft>
                      </a:pPr>
                      <a:r>
                        <a:rPr lang="en-ZA" sz="1200">
                          <a:solidFill>
                            <a:schemeClr val="tx1"/>
                          </a:solidFill>
                          <a:effectLst/>
                          <a:latin typeface="Arial" panose="020B0604020202020204" pitchFamily="34" charset="0"/>
                          <a:cs typeface="Arial" panose="020B0604020202020204" pitchFamily="34" charset="0"/>
                        </a:rPr>
                        <a:t>LPC &amp; OSA for potential misconduct </a:t>
                      </a:r>
                      <a:endParaRPr lang="en-US" sz="12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fontAlgn="base">
                        <a:lnSpc>
                          <a:spcPct val="150000"/>
                        </a:lnSpc>
                        <a:spcBef>
                          <a:spcPts val="0"/>
                        </a:spcBef>
                        <a:spcAft>
                          <a:spcPts val="600"/>
                        </a:spcAft>
                      </a:pPr>
                      <a:r>
                        <a:rPr lang="en-ZA" sz="1200">
                          <a:solidFill>
                            <a:schemeClr val="tx1"/>
                          </a:solidFill>
                          <a:effectLst/>
                          <a:latin typeface="Arial" panose="020B0604020202020204" pitchFamily="34" charset="0"/>
                          <a:cs typeface="Arial" panose="020B0604020202020204" pitchFamily="34" charset="0"/>
                        </a:rPr>
                        <a:t>R22m</a:t>
                      </a:r>
                      <a:endParaRPr lang="en-US" sz="12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fontAlgn="base">
                        <a:lnSpc>
                          <a:spcPct val="150000"/>
                        </a:lnSpc>
                        <a:spcBef>
                          <a:spcPts val="0"/>
                        </a:spcBef>
                        <a:spcAft>
                          <a:spcPts val="600"/>
                        </a:spcAft>
                      </a:pPr>
                      <a:r>
                        <a:rPr lang="en-ZA" sz="1200">
                          <a:solidFill>
                            <a:schemeClr val="tx1"/>
                          </a:solidFill>
                          <a:effectLst/>
                          <a:latin typeface="Arial" panose="020B0604020202020204" pitchFamily="34" charset="0"/>
                          <a:cs typeface="Arial" panose="020B0604020202020204" pitchFamily="34" charset="0"/>
                        </a:rPr>
                        <a:t>Application for rescission of judgment &amp; joinder </a:t>
                      </a:r>
                      <a:endParaRPr lang="en-US" sz="12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fontAlgn="base">
                        <a:lnSpc>
                          <a:spcPct val="150000"/>
                        </a:lnSpc>
                        <a:spcBef>
                          <a:spcPts val="0"/>
                        </a:spcBef>
                        <a:spcAft>
                          <a:spcPts val="600"/>
                        </a:spcAft>
                      </a:pPr>
                      <a:r>
                        <a:rPr lang="en-ZA" sz="1200" dirty="0">
                          <a:solidFill>
                            <a:schemeClr val="tx1"/>
                          </a:solidFill>
                          <a:effectLst/>
                          <a:latin typeface="Arial" panose="020B0604020202020204" pitchFamily="34" charset="0"/>
                          <a:cs typeface="Arial" panose="020B0604020202020204" pitchFamily="34" charset="0"/>
                        </a:rPr>
                        <a:t>Legal professional negligence/ maladministration/ wasteful expenditure</a:t>
                      </a:r>
                      <a:endParaRPr lang="en-US"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009358953"/>
                  </a:ext>
                </a:extLst>
              </a:tr>
              <a:tr h="1287990">
                <a:tc>
                  <a:txBody>
                    <a:bodyPr/>
                    <a:lstStyle/>
                    <a:p>
                      <a:pPr marL="0" marR="0" algn="just" fontAlgn="base">
                        <a:lnSpc>
                          <a:spcPct val="150000"/>
                        </a:lnSpc>
                        <a:spcBef>
                          <a:spcPts val="0"/>
                        </a:spcBef>
                        <a:spcAft>
                          <a:spcPts val="600"/>
                        </a:spcAft>
                      </a:pPr>
                      <a:r>
                        <a:rPr lang="en-ZA" sz="1200">
                          <a:solidFill>
                            <a:schemeClr val="tx1"/>
                          </a:solidFill>
                          <a:effectLst/>
                          <a:latin typeface="Arial" panose="020B0604020202020204" pitchFamily="34" charset="0"/>
                          <a:cs typeface="Arial" panose="020B0604020202020204" pitchFamily="34" charset="0"/>
                        </a:rPr>
                        <a:t>2</a:t>
                      </a:r>
                      <a:endParaRPr lang="en-US" sz="12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fontAlgn="base">
                        <a:lnSpc>
                          <a:spcPct val="150000"/>
                        </a:lnSpc>
                        <a:spcBef>
                          <a:spcPts val="0"/>
                        </a:spcBef>
                        <a:spcAft>
                          <a:spcPts val="600"/>
                        </a:spcAft>
                      </a:pPr>
                      <a:r>
                        <a:rPr lang="en-ZA" sz="1200">
                          <a:solidFill>
                            <a:schemeClr val="tx1"/>
                          </a:solidFill>
                          <a:effectLst/>
                          <a:latin typeface="Arial" panose="020B0604020202020204" pitchFamily="34" charset="0"/>
                          <a:cs typeface="Arial" panose="020B0604020202020204" pitchFamily="34" charset="0"/>
                        </a:rPr>
                        <a:t>Mnyibashe v MEC Health EC</a:t>
                      </a:r>
                      <a:endParaRPr lang="en-US" sz="12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fontAlgn="base">
                        <a:lnSpc>
                          <a:spcPct val="150000"/>
                        </a:lnSpc>
                        <a:spcBef>
                          <a:spcPts val="0"/>
                        </a:spcBef>
                        <a:spcAft>
                          <a:spcPts val="600"/>
                        </a:spcAft>
                      </a:pPr>
                      <a:r>
                        <a:rPr lang="en-ZA" sz="1200" dirty="0" err="1">
                          <a:solidFill>
                            <a:schemeClr val="tx1"/>
                          </a:solidFill>
                          <a:effectLst/>
                          <a:latin typeface="Arial" panose="020B0604020202020204" pitchFamily="34" charset="0"/>
                          <a:cs typeface="Arial" panose="020B0604020202020204" pitchFamily="34" charset="0"/>
                        </a:rPr>
                        <a:t>Nonxuba</a:t>
                      </a:r>
                      <a:r>
                        <a:rPr lang="en-ZA" sz="1200" dirty="0">
                          <a:solidFill>
                            <a:schemeClr val="tx1"/>
                          </a:solidFill>
                          <a:effectLst/>
                          <a:latin typeface="Arial" panose="020B0604020202020204" pitchFamily="34" charset="0"/>
                          <a:cs typeface="Arial" panose="020B0604020202020204" pitchFamily="34" charset="0"/>
                        </a:rPr>
                        <a:t> </a:t>
                      </a:r>
                      <a:r>
                        <a:rPr lang="en-ZA" sz="1200" dirty="0" err="1">
                          <a:solidFill>
                            <a:schemeClr val="tx1"/>
                          </a:solidFill>
                          <a:effectLst/>
                          <a:latin typeface="Arial" panose="020B0604020202020204" pitchFamily="34" charset="0"/>
                          <a:cs typeface="Arial" panose="020B0604020202020204" pitchFamily="34" charset="0"/>
                        </a:rPr>
                        <a:t>Inc</a:t>
                      </a:r>
                      <a:endParaRPr lang="en-US"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fontAlgn="base">
                        <a:lnSpc>
                          <a:spcPct val="150000"/>
                        </a:lnSpc>
                        <a:spcBef>
                          <a:spcPts val="0"/>
                        </a:spcBef>
                        <a:spcAft>
                          <a:spcPts val="600"/>
                        </a:spcAft>
                      </a:pPr>
                      <a:r>
                        <a:rPr lang="en-ZA" sz="1200" b="1" dirty="0">
                          <a:solidFill>
                            <a:schemeClr val="tx1"/>
                          </a:solidFill>
                          <a:effectLst/>
                          <a:latin typeface="Arial" panose="020B0604020202020204" pitchFamily="34" charset="0"/>
                          <a:cs typeface="Arial" panose="020B0604020202020204" pitchFamily="34" charset="0"/>
                        </a:rPr>
                        <a:t>HIE</a:t>
                      </a:r>
                      <a:r>
                        <a:rPr lang="en-ZA" sz="1200" dirty="0">
                          <a:solidFill>
                            <a:schemeClr val="tx1"/>
                          </a:solidFill>
                          <a:effectLst/>
                          <a:latin typeface="Arial" panose="020B0604020202020204" pitchFamily="34" charset="0"/>
                          <a:cs typeface="Arial" panose="020B0604020202020204" pitchFamily="34" charset="0"/>
                        </a:rPr>
                        <a:t> with acute profound</a:t>
                      </a:r>
                      <a:endParaRPr lang="en-US"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fontAlgn="base">
                        <a:lnSpc>
                          <a:spcPct val="150000"/>
                        </a:lnSpc>
                        <a:spcBef>
                          <a:spcPts val="0"/>
                        </a:spcBef>
                        <a:spcAft>
                          <a:spcPts val="600"/>
                        </a:spcAft>
                      </a:pPr>
                      <a:r>
                        <a:rPr lang="en-ZA" sz="1200">
                          <a:solidFill>
                            <a:schemeClr val="tx1"/>
                          </a:solidFill>
                          <a:effectLst/>
                          <a:latin typeface="Arial" panose="020B0604020202020204" pitchFamily="34" charset="0"/>
                          <a:cs typeface="Arial" panose="020B0604020202020204" pitchFamily="34" charset="0"/>
                        </a:rPr>
                        <a:t>LPC &amp; OSA for potential misconduct </a:t>
                      </a:r>
                      <a:endParaRPr lang="en-US" sz="12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fontAlgn="base">
                        <a:lnSpc>
                          <a:spcPct val="150000"/>
                        </a:lnSpc>
                        <a:spcBef>
                          <a:spcPts val="0"/>
                        </a:spcBef>
                        <a:spcAft>
                          <a:spcPts val="600"/>
                        </a:spcAft>
                      </a:pPr>
                      <a:r>
                        <a:rPr lang="en-ZA" sz="1200">
                          <a:solidFill>
                            <a:schemeClr val="tx1"/>
                          </a:solidFill>
                          <a:effectLst/>
                          <a:latin typeface="Arial" panose="020B0604020202020204" pitchFamily="34" charset="0"/>
                          <a:cs typeface="Arial" panose="020B0604020202020204" pitchFamily="34" charset="0"/>
                        </a:rPr>
                        <a:t>R16m</a:t>
                      </a:r>
                      <a:endParaRPr lang="en-US" sz="12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fontAlgn="base">
                        <a:lnSpc>
                          <a:spcPct val="150000"/>
                        </a:lnSpc>
                        <a:spcBef>
                          <a:spcPts val="0"/>
                        </a:spcBef>
                        <a:spcAft>
                          <a:spcPts val="600"/>
                        </a:spcAft>
                      </a:pPr>
                      <a:r>
                        <a:rPr lang="en-ZA" sz="1200">
                          <a:solidFill>
                            <a:schemeClr val="tx1"/>
                          </a:solidFill>
                          <a:effectLst/>
                          <a:latin typeface="Arial" panose="020B0604020202020204" pitchFamily="34" charset="0"/>
                          <a:cs typeface="Arial" panose="020B0604020202020204" pitchFamily="34" charset="0"/>
                        </a:rPr>
                        <a:t>Application for rescission of judgment &amp; joinder </a:t>
                      </a:r>
                      <a:endParaRPr lang="en-US" sz="12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fontAlgn="base">
                        <a:lnSpc>
                          <a:spcPct val="150000"/>
                        </a:lnSpc>
                        <a:spcBef>
                          <a:spcPts val="0"/>
                        </a:spcBef>
                        <a:spcAft>
                          <a:spcPts val="600"/>
                        </a:spcAft>
                      </a:pPr>
                      <a:r>
                        <a:rPr lang="en-ZA" sz="1200" dirty="0">
                          <a:solidFill>
                            <a:schemeClr val="tx1"/>
                          </a:solidFill>
                          <a:effectLst/>
                          <a:latin typeface="Arial" panose="020B0604020202020204" pitchFamily="34" charset="0"/>
                          <a:cs typeface="Arial" panose="020B0604020202020204" pitchFamily="34" charset="0"/>
                        </a:rPr>
                        <a:t>Legal professional negligence/ maladministration/ wasteful expenditure</a:t>
                      </a:r>
                      <a:endParaRPr lang="en-US"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391624370"/>
                  </a:ext>
                </a:extLst>
              </a:tr>
              <a:tr h="1287990">
                <a:tc>
                  <a:txBody>
                    <a:bodyPr/>
                    <a:lstStyle/>
                    <a:p>
                      <a:pPr marL="0" marR="0" algn="just" fontAlgn="base">
                        <a:lnSpc>
                          <a:spcPct val="150000"/>
                        </a:lnSpc>
                        <a:spcBef>
                          <a:spcPts val="0"/>
                        </a:spcBef>
                        <a:spcAft>
                          <a:spcPts val="600"/>
                        </a:spcAft>
                      </a:pPr>
                      <a:r>
                        <a:rPr lang="en-ZA" sz="1200">
                          <a:solidFill>
                            <a:schemeClr val="tx1"/>
                          </a:solidFill>
                          <a:effectLst/>
                          <a:latin typeface="Arial" panose="020B0604020202020204" pitchFamily="34" charset="0"/>
                          <a:cs typeface="Arial" panose="020B0604020202020204" pitchFamily="34" charset="0"/>
                        </a:rPr>
                        <a:t>3</a:t>
                      </a:r>
                      <a:endParaRPr lang="en-US" sz="12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fontAlgn="base">
                        <a:lnSpc>
                          <a:spcPct val="150000"/>
                        </a:lnSpc>
                        <a:spcBef>
                          <a:spcPts val="0"/>
                        </a:spcBef>
                        <a:spcAft>
                          <a:spcPts val="600"/>
                        </a:spcAft>
                      </a:pPr>
                      <a:r>
                        <a:rPr lang="en-ZA" sz="1200">
                          <a:solidFill>
                            <a:schemeClr val="tx1"/>
                          </a:solidFill>
                          <a:effectLst/>
                          <a:latin typeface="Arial" panose="020B0604020202020204" pitchFamily="34" charset="0"/>
                          <a:cs typeface="Arial" panose="020B0604020202020204" pitchFamily="34" charset="0"/>
                        </a:rPr>
                        <a:t>Sikade v MEC Health EC</a:t>
                      </a:r>
                      <a:endParaRPr lang="en-US" sz="12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fontAlgn="base">
                        <a:lnSpc>
                          <a:spcPct val="150000"/>
                        </a:lnSpc>
                        <a:spcBef>
                          <a:spcPts val="0"/>
                        </a:spcBef>
                        <a:spcAft>
                          <a:spcPts val="600"/>
                        </a:spcAft>
                      </a:pPr>
                      <a:r>
                        <a:rPr lang="en-ZA" sz="1200" dirty="0" err="1">
                          <a:solidFill>
                            <a:schemeClr val="tx1"/>
                          </a:solidFill>
                          <a:effectLst/>
                          <a:latin typeface="Arial" panose="020B0604020202020204" pitchFamily="34" charset="0"/>
                          <a:cs typeface="Arial" panose="020B0604020202020204" pitchFamily="34" charset="0"/>
                        </a:rPr>
                        <a:t>Mjulelwa</a:t>
                      </a:r>
                      <a:r>
                        <a:rPr lang="en-ZA" sz="1200" dirty="0">
                          <a:solidFill>
                            <a:schemeClr val="tx1"/>
                          </a:solidFill>
                          <a:effectLst/>
                          <a:latin typeface="Arial" panose="020B0604020202020204" pitchFamily="34" charset="0"/>
                          <a:cs typeface="Arial" panose="020B0604020202020204" pitchFamily="34" charset="0"/>
                        </a:rPr>
                        <a:t>  </a:t>
                      </a:r>
                      <a:r>
                        <a:rPr lang="en-ZA" sz="1200" dirty="0" err="1">
                          <a:solidFill>
                            <a:schemeClr val="tx1"/>
                          </a:solidFill>
                          <a:effectLst/>
                          <a:latin typeface="Arial" panose="020B0604020202020204" pitchFamily="34" charset="0"/>
                          <a:cs typeface="Arial" panose="020B0604020202020204" pitchFamily="34" charset="0"/>
                        </a:rPr>
                        <a:t>Inc</a:t>
                      </a:r>
                      <a:endParaRPr lang="en-US"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fontAlgn="base">
                        <a:lnSpc>
                          <a:spcPct val="150000"/>
                        </a:lnSpc>
                        <a:spcBef>
                          <a:spcPts val="0"/>
                        </a:spcBef>
                        <a:spcAft>
                          <a:spcPts val="600"/>
                        </a:spcAft>
                      </a:pPr>
                      <a:r>
                        <a:rPr lang="en-ZA" sz="1200" dirty="0">
                          <a:solidFill>
                            <a:schemeClr val="tx1"/>
                          </a:solidFill>
                          <a:effectLst/>
                          <a:latin typeface="Arial" panose="020B0604020202020204" pitchFamily="34" charset="0"/>
                          <a:cs typeface="Arial" panose="020B0604020202020204" pitchFamily="34" charset="0"/>
                        </a:rPr>
                        <a:t>Incontinence </a:t>
                      </a:r>
                      <a:endParaRPr lang="en-US"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fontAlgn="base">
                        <a:lnSpc>
                          <a:spcPct val="150000"/>
                        </a:lnSpc>
                        <a:spcBef>
                          <a:spcPts val="0"/>
                        </a:spcBef>
                        <a:spcAft>
                          <a:spcPts val="600"/>
                        </a:spcAft>
                      </a:pPr>
                      <a:r>
                        <a:rPr lang="en-ZA" sz="1200">
                          <a:solidFill>
                            <a:schemeClr val="tx1"/>
                          </a:solidFill>
                          <a:effectLst/>
                          <a:latin typeface="Arial" panose="020B0604020202020204" pitchFamily="34" charset="0"/>
                          <a:cs typeface="Arial" panose="020B0604020202020204" pitchFamily="34" charset="0"/>
                        </a:rPr>
                        <a:t>LPC &amp; SAPS for potential misconduct  and fraud</a:t>
                      </a:r>
                      <a:endParaRPr lang="en-US" sz="12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fontAlgn="base">
                        <a:lnSpc>
                          <a:spcPct val="150000"/>
                        </a:lnSpc>
                        <a:spcBef>
                          <a:spcPts val="0"/>
                        </a:spcBef>
                        <a:spcAft>
                          <a:spcPts val="600"/>
                        </a:spcAft>
                      </a:pPr>
                      <a:r>
                        <a:rPr lang="en-ZA" sz="1200">
                          <a:solidFill>
                            <a:schemeClr val="tx1"/>
                          </a:solidFill>
                          <a:effectLst/>
                          <a:latin typeface="Arial" panose="020B0604020202020204" pitchFamily="34" charset="0"/>
                          <a:cs typeface="Arial" panose="020B0604020202020204" pitchFamily="34" charset="0"/>
                        </a:rPr>
                        <a:t>R9m</a:t>
                      </a:r>
                      <a:endParaRPr lang="en-US" sz="12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fontAlgn="base">
                        <a:lnSpc>
                          <a:spcPct val="150000"/>
                        </a:lnSpc>
                        <a:spcBef>
                          <a:spcPts val="0"/>
                        </a:spcBef>
                        <a:spcAft>
                          <a:spcPts val="600"/>
                        </a:spcAft>
                      </a:pPr>
                      <a:r>
                        <a:rPr lang="en-ZA" sz="1200">
                          <a:solidFill>
                            <a:schemeClr val="tx1"/>
                          </a:solidFill>
                          <a:effectLst/>
                          <a:latin typeface="Arial" panose="020B0604020202020204" pitchFamily="34" charset="0"/>
                          <a:cs typeface="Arial" panose="020B0604020202020204" pitchFamily="34" charset="0"/>
                        </a:rPr>
                        <a:t>Application for rescission of judgment &amp; joinder </a:t>
                      </a:r>
                      <a:endParaRPr lang="en-US" sz="12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fontAlgn="base">
                        <a:lnSpc>
                          <a:spcPct val="150000"/>
                        </a:lnSpc>
                        <a:spcBef>
                          <a:spcPts val="0"/>
                        </a:spcBef>
                        <a:spcAft>
                          <a:spcPts val="600"/>
                        </a:spcAft>
                      </a:pPr>
                      <a:r>
                        <a:rPr lang="en-ZA" sz="1200" dirty="0">
                          <a:solidFill>
                            <a:schemeClr val="tx1"/>
                          </a:solidFill>
                          <a:effectLst/>
                          <a:latin typeface="Arial" panose="020B0604020202020204" pitchFamily="34" charset="0"/>
                          <a:cs typeface="Arial" panose="020B0604020202020204" pitchFamily="34" charset="0"/>
                        </a:rPr>
                        <a:t>Fraud/ Legal professional negligence/ maladministration/ wasteful expenditure</a:t>
                      </a:r>
                      <a:endParaRPr lang="en-US"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312977185"/>
                  </a:ext>
                </a:extLst>
              </a:tr>
            </a:tbl>
          </a:graphicData>
        </a:graphic>
      </p:graphicFrame>
      <p:sp>
        <p:nvSpPr>
          <p:cNvPr id="2" name="Slide Number Placeholder 1"/>
          <p:cNvSpPr>
            <a:spLocks noGrp="1"/>
          </p:cNvSpPr>
          <p:nvPr>
            <p:ph type="sldNum" sz="quarter" idx="12"/>
          </p:nvPr>
        </p:nvSpPr>
        <p:spPr/>
        <p:txBody>
          <a:bodyPr/>
          <a:lstStyle/>
          <a:p>
            <a:fld id="{40E4637F-1127-AF4D-B96F-F7789FFD66FF}" type="slidenum">
              <a:rPr lang="en-US" smtClean="0"/>
              <a:pPr/>
              <a:t>27</a:t>
            </a:fld>
            <a:endParaRPr lang="en-US"/>
          </a:p>
        </p:txBody>
      </p:sp>
    </p:spTree>
    <p:extLst>
      <p:ext uri="{BB962C8B-B14F-4D97-AF65-F5344CB8AC3E}">
        <p14:creationId xmlns:p14="http://schemas.microsoft.com/office/powerpoint/2010/main" xmlns="" val="195991102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xmlns="" val="1730119338"/>
              </p:ext>
            </p:extLst>
          </p:nvPr>
        </p:nvGraphicFramePr>
        <p:xfrm>
          <a:off x="626192" y="1489354"/>
          <a:ext cx="8889590" cy="4818845"/>
        </p:xfrm>
        <a:graphic>
          <a:graphicData uri="http://schemas.openxmlformats.org/drawingml/2006/table">
            <a:tbl>
              <a:tblPr firstRow="1" firstCol="1" bandRow="1">
                <a:tableStyleId>{5C22544A-7EE6-4342-B048-85BDC9FD1C3A}</a:tableStyleId>
              </a:tblPr>
              <a:tblGrid>
                <a:gridCol w="380474">
                  <a:extLst>
                    <a:ext uri="{9D8B030D-6E8A-4147-A177-3AD203B41FA5}">
                      <a16:colId xmlns:a16="http://schemas.microsoft.com/office/drawing/2014/main" xmlns="" val="4175119036"/>
                    </a:ext>
                  </a:extLst>
                </a:gridCol>
                <a:gridCol w="1191589">
                  <a:extLst>
                    <a:ext uri="{9D8B030D-6E8A-4147-A177-3AD203B41FA5}">
                      <a16:colId xmlns:a16="http://schemas.microsoft.com/office/drawing/2014/main" xmlns="" val="4228651313"/>
                    </a:ext>
                  </a:extLst>
                </a:gridCol>
                <a:gridCol w="1256145">
                  <a:extLst>
                    <a:ext uri="{9D8B030D-6E8A-4147-A177-3AD203B41FA5}">
                      <a16:colId xmlns:a16="http://schemas.microsoft.com/office/drawing/2014/main" xmlns="" val="3764393561"/>
                    </a:ext>
                  </a:extLst>
                </a:gridCol>
                <a:gridCol w="1695669">
                  <a:extLst>
                    <a:ext uri="{9D8B030D-6E8A-4147-A177-3AD203B41FA5}">
                      <a16:colId xmlns:a16="http://schemas.microsoft.com/office/drawing/2014/main" xmlns="" val="3055486978"/>
                    </a:ext>
                  </a:extLst>
                </a:gridCol>
                <a:gridCol w="1177159">
                  <a:extLst>
                    <a:ext uri="{9D8B030D-6E8A-4147-A177-3AD203B41FA5}">
                      <a16:colId xmlns:a16="http://schemas.microsoft.com/office/drawing/2014/main" xmlns="" val="3327403135"/>
                    </a:ext>
                  </a:extLst>
                </a:gridCol>
                <a:gridCol w="735724">
                  <a:extLst>
                    <a:ext uri="{9D8B030D-6E8A-4147-A177-3AD203B41FA5}">
                      <a16:colId xmlns:a16="http://schemas.microsoft.com/office/drawing/2014/main" xmlns="" val="3108800833"/>
                    </a:ext>
                  </a:extLst>
                </a:gridCol>
                <a:gridCol w="977462">
                  <a:extLst>
                    <a:ext uri="{9D8B030D-6E8A-4147-A177-3AD203B41FA5}">
                      <a16:colId xmlns:a16="http://schemas.microsoft.com/office/drawing/2014/main" xmlns="" val="2175587053"/>
                    </a:ext>
                  </a:extLst>
                </a:gridCol>
                <a:gridCol w="1475368">
                  <a:extLst>
                    <a:ext uri="{9D8B030D-6E8A-4147-A177-3AD203B41FA5}">
                      <a16:colId xmlns:a16="http://schemas.microsoft.com/office/drawing/2014/main" xmlns="" val="3361767457"/>
                    </a:ext>
                  </a:extLst>
                </a:gridCol>
              </a:tblGrid>
              <a:tr h="1471146">
                <a:tc>
                  <a:txBody>
                    <a:bodyPr/>
                    <a:lstStyle/>
                    <a:p>
                      <a:pPr marL="0" marR="0" algn="just" fontAlgn="base">
                        <a:lnSpc>
                          <a:spcPct val="150000"/>
                        </a:lnSpc>
                        <a:spcBef>
                          <a:spcPts val="0"/>
                        </a:spcBef>
                        <a:spcAft>
                          <a:spcPts val="600"/>
                        </a:spcAft>
                      </a:pPr>
                      <a:r>
                        <a:rPr lang="en-ZA" sz="1200">
                          <a:solidFill>
                            <a:schemeClr val="tx1"/>
                          </a:solidFill>
                          <a:effectLst/>
                          <a:latin typeface="Arial" panose="020B0604020202020204" pitchFamily="34" charset="0"/>
                          <a:cs typeface="Arial" panose="020B0604020202020204" pitchFamily="34" charset="0"/>
                        </a:rPr>
                        <a:t>4</a:t>
                      </a:r>
                      <a:endParaRPr lang="en-US" sz="12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fontAlgn="base">
                        <a:lnSpc>
                          <a:spcPct val="150000"/>
                        </a:lnSpc>
                        <a:spcBef>
                          <a:spcPts val="0"/>
                        </a:spcBef>
                        <a:spcAft>
                          <a:spcPts val="600"/>
                        </a:spcAft>
                      </a:pPr>
                      <a:r>
                        <a:rPr lang="en-ZA" sz="1200" b="0" dirty="0" err="1">
                          <a:solidFill>
                            <a:schemeClr val="tx1"/>
                          </a:solidFill>
                          <a:effectLst/>
                          <a:latin typeface="Arial" panose="020B0604020202020204" pitchFamily="34" charset="0"/>
                          <a:cs typeface="Arial" panose="020B0604020202020204" pitchFamily="34" charset="0"/>
                        </a:rPr>
                        <a:t>Molose</a:t>
                      </a:r>
                      <a:r>
                        <a:rPr lang="en-ZA" sz="1200" b="0" dirty="0">
                          <a:solidFill>
                            <a:schemeClr val="tx1"/>
                          </a:solidFill>
                          <a:effectLst/>
                          <a:latin typeface="Arial" panose="020B0604020202020204" pitchFamily="34" charset="0"/>
                          <a:cs typeface="Arial" panose="020B0604020202020204" pitchFamily="34" charset="0"/>
                        </a:rPr>
                        <a:t> v MEC for Health EC</a:t>
                      </a:r>
                      <a:endParaRPr lang="en-US" sz="12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fontAlgn="base">
                        <a:lnSpc>
                          <a:spcPct val="150000"/>
                        </a:lnSpc>
                        <a:spcBef>
                          <a:spcPts val="0"/>
                        </a:spcBef>
                        <a:spcAft>
                          <a:spcPts val="600"/>
                        </a:spcAft>
                      </a:pPr>
                      <a:r>
                        <a:rPr lang="en-ZA" sz="1200" b="0" dirty="0" err="1">
                          <a:solidFill>
                            <a:schemeClr val="tx1"/>
                          </a:solidFill>
                          <a:effectLst/>
                          <a:latin typeface="Arial" panose="020B0604020202020204" pitchFamily="34" charset="0"/>
                          <a:cs typeface="Arial" panose="020B0604020202020204" pitchFamily="34" charset="0"/>
                        </a:rPr>
                        <a:t>Nonxuba</a:t>
                      </a:r>
                      <a:r>
                        <a:rPr lang="en-ZA" sz="1200" b="0" dirty="0">
                          <a:solidFill>
                            <a:schemeClr val="tx1"/>
                          </a:solidFill>
                          <a:effectLst/>
                          <a:latin typeface="Arial" panose="020B0604020202020204" pitchFamily="34" charset="0"/>
                          <a:cs typeface="Arial" panose="020B0604020202020204" pitchFamily="34" charset="0"/>
                        </a:rPr>
                        <a:t> </a:t>
                      </a:r>
                      <a:r>
                        <a:rPr lang="en-ZA" sz="1200" b="0" dirty="0" err="1">
                          <a:solidFill>
                            <a:schemeClr val="tx1"/>
                          </a:solidFill>
                          <a:effectLst/>
                          <a:latin typeface="Arial" panose="020B0604020202020204" pitchFamily="34" charset="0"/>
                          <a:cs typeface="Arial" panose="020B0604020202020204" pitchFamily="34" charset="0"/>
                        </a:rPr>
                        <a:t>Inc</a:t>
                      </a:r>
                      <a:endParaRPr lang="en-US" sz="12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fontAlgn="base">
                        <a:lnSpc>
                          <a:spcPct val="150000"/>
                        </a:lnSpc>
                        <a:spcBef>
                          <a:spcPts val="0"/>
                        </a:spcBef>
                        <a:spcAft>
                          <a:spcPts val="600"/>
                        </a:spcAft>
                      </a:pPr>
                      <a:r>
                        <a:rPr lang="en-ZA" sz="1200" b="0" dirty="0">
                          <a:solidFill>
                            <a:schemeClr val="tx1"/>
                          </a:solidFill>
                          <a:effectLst/>
                          <a:latin typeface="Arial" panose="020B0604020202020204" pitchFamily="34" charset="0"/>
                          <a:cs typeface="Arial" panose="020B0604020202020204" pitchFamily="34" charset="0"/>
                        </a:rPr>
                        <a:t>HIE with acute profound &amp; partially prolonged</a:t>
                      </a:r>
                      <a:endParaRPr lang="en-US" sz="12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fontAlgn="base">
                        <a:lnSpc>
                          <a:spcPct val="150000"/>
                        </a:lnSpc>
                        <a:spcBef>
                          <a:spcPts val="0"/>
                        </a:spcBef>
                        <a:spcAft>
                          <a:spcPts val="600"/>
                        </a:spcAft>
                      </a:pPr>
                      <a:r>
                        <a:rPr lang="en-ZA" sz="1200" b="0" dirty="0" smtClean="0">
                          <a:solidFill>
                            <a:schemeClr val="tx1"/>
                          </a:solidFill>
                          <a:effectLst/>
                          <a:latin typeface="Arial" panose="020B0604020202020204" pitchFamily="34" charset="0"/>
                          <a:cs typeface="Arial" panose="020B0604020202020204" pitchFamily="34" charset="0"/>
                        </a:rPr>
                        <a:t>Legal professional </a:t>
                      </a:r>
                      <a:endParaRPr lang="en-US" sz="12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fontAlgn="base">
                        <a:lnSpc>
                          <a:spcPct val="150000"/>
                        </a:lnSpc>
                        <a:spcBef>
                          <a:spcPts val="0"/>
                        </a:spcBef>
                        <a:spcAft>
                          <a:spcPts val="600"/>
                        </a:spcAft>
                      </a:pPr>
                      <a:r>
                        <a:rPr lang="en-ZA" sz="1200" b="0">
                          <a:solidFill>
                            <a:schemeClr val="tx1"/>
                          </a:solidFill>
                          <a:effectLst/>
                          <a:latin typeface="Arial" panose="020B0604020202020204" pitchFamily="34" charset="0"/>
                          <a:cs typeface="Arial" panose="020B0604020202020204" pitchFamily="34" charset="0"/>
                        </a:rPr>
                        <a:t>R16m</a:t>
                      </a:r>
                      <a:endParaRPr lang="en-US" sz="1200" b="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fontAlgn="base">
                        <a:lnSpc>
                          <a:spcPct val="150000"/>
                        </a:lnSpc>
                        <a:spcBef>
                          <a:spcPts val="0"/>
                        </a:spcBef>
                        <a:spcAft>
                          <a:spcPts val="600"/>
                        </a:spcAft>
                      </a:pPr>
                      <a:r>
                        <a:rPr lang="en-ZA" sz="1200" b="0">
                          <a:solidFill>
                            <a:schemeClr val="tx1"/>
                          </a:solidFill>
                          <a:effectLst/>
                          <a:latin typeface="Arial" panose="020B0604020202020204" pitchFamily="34" charset="0"/>
                          <a:cs typeface="Arial" panose="020B0604020202020204" pitchFamily="34" charset="0"/>
                        </a:rPr>
                        <a:t>Application for rescission of judgment &amp; joinder </a:t>
                      </a:r>
                      <a:endParaRPr lang="en-US" sz="1200" b="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fontAlgn="base">
                        <a:lnSpc>
                          <a:spcPct val="150000"/>
                        </a:lnSpc>
                        <a:spcBef>
                          <a:spcPts val="0"/>
                        </a:spcBef>
                        <a:spcAft>
                          <a:spcPts val="600"/>
                        </a:spcAft>
                      </a:pPr>
                      <a:r>
                        <a:rPr lang="en-ZA" sz="1200" b="0" dirty="0" smtClean="0">
                          <a:solidFill>
                            <a:schemeClr val="tx1"/>
                          </a:solidFill>
                          <a:effectLst/>
                          <a:latin typeface="Arial" panose="020B0604020202020204" pitchFamily="34" charset="0"/>
                          <a:cs typeface="Arial" panose="020B0604020202020204" pitchFamily="34" charset="0"/>
                        </a:rPr>
                        <a:t>negligence</a:t>
                      </a:r>
                      <a:r>
                        <a:rPr lang="en-ZA" sz="1200" b="0" dirty="0">
                          <a:solidFill>
                            <a:schemeClr val="tx1"/>
                          </a:solidFill>
                          <a:effectLst/>
                          <a:latin typeface="Arial" panose="020B0604020202020204" pitchFamily="34" charset="0"/>
                          <a:cs typeface="Arial" panose="020B0604020202020204" pitchFamily="34" charset="0"/>
                        </a:rPr>
                        <a:t>/ maladministration/ wasteful expenditure</a:t>
                      </a:r>
                      <a:endParaRPr lang="en-US" sz="12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047430820"/>
                  </a:ext>
                </a:extLst>
              </a:tr>
              <a:tr h="1434728">
                <a:tc>
                  <a:txBody>
                    <a:bodyPr/>
                    <a:lstStyle/>
                    <a:p>
                      <a:pPr marL="0" marR="0" algn="just" fontAlgn="base">
                        <a:lnSpc>
                          <a:spcPct val="150000"/>
                        </a:lnSpc>
                        <a:spcBef>
                          <a:spcPts val="0"/>
                        </a:spcBef>
                        <a:spcAft>
                          <a:spcPts val="600"/>
                        </a:spcAft>
                      </a:pPr>
                      <a:r>
                        <a:rPr lang="en-ZA" sz="1200">
                          <a:solidFill>
                            <a:schemeClr val="tx1"/>
                          </a:solidFill>
                          <a:effectLst/>
                          <a:latin typeface="Arial" panose="020B0604020202020204" pitchFamily="34" charset="0"/>
                          <a:cs typeface="Arial" panose="020B0604020202020204" pitchFamily="34" charset="0"/>
                        </a:rPr>
                        <a:t>5</a:t>
                      </a:r>
                      <a:endParaRPr lang="en-US" sz="12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fontAlgn="base">
                        <a:lnSpc>
                          <a:spcPct val="150000"/>
                        </a:lnSpc>
                        <a:spcBef>
                          <a:spcPts val="0"/>
                        </a:spcBef>
                        <a:spcAft>
                          <a:spcPts val="600"/>
                        </a:spcAft>
                      </a:pPr>
                      <a:r>
                        <a:rPr lang="en-ZA" sz="1200" dirty="0" err="1">
                          <a:solidFill>
                            <a:schemeClr val="tx1"/>
                          </a:solidFill>
                          <a:effectLst/>
                          <a:latin typeface="Arial" panose="020B0604020202020204" pitchFamily="34" charset="0"/>
                          <a:cs typeface="Arial" panose="020B0604020202020204" pitchFamily="34" charset="0"/>
                        </a:rPr>
                        <a:t>Sithonga</a:t>
                      </a:r>
                      <a:r>
                        <a:rPr lang="en-ZA" sz="1200" dirty="0">
                          <a:solidFill>
                            <a:schemeClr val="tx1"/>
                          </a:solidFill>
                          <a:effectLst/>
                          <a:latin typeface="Arial" panose="020B0604020202020204" pitchFamily="34" charset="0"/>
                          <a:cs typeface="Arial" panose="020B0604020202020204" pitchFamily="34" charset="0"/>
                        </a:rPr>
                        <a:t> v MEC Health</a:t>
                      </a:r>
                      <a:br>
                        <a:rPr lang="en-ZA" sz="1200" dirty="0">
                          <a:solidFill>
                            <a:schemeClr val="tx1"/>
                          </a:solidFill>
                          <a:effectLst/>
                          <a:latin typeface="Arial" panose="020B0604020202020204" pitchFamily="34" charset="0"/>
                          <a:cs typeface="Arial" panose="020B0604020202020204" pitchFamily="34" charset="0"/>
                        </a:rPr>
                      </a:br>
                      <a:r>
                        <a:rPr lang="en-ZA" sz="1200" dirty="0">
                          <a:solidFill>
                            <a:schemeClr val="tx1"/>
                          </a:solidFill>
                          <a:effectLst/>
                          <a:latin typeface="Arial" panose="020B0604020202020204" pitchFamily="34" charset="0"/>
                          <a:cs typeface="Arial" panose="020B0604020202020204" pitchFamily="34" charset="0"/>
                        </a:rPr>
                        <a:t>EC</a:t>
                      </a:r>
                      <a:endParaRPr lang="en-US"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fontAlgn="base">
                        <a:lnSpc>
                          <a:spcPct val="150000"/>
                        </a:lnSpc>
                        <a:spcBef>
                          <a:spcPts val="0"/>
                        </a:spcBef>
                        <a:spcAft>
                          <a:spcPts val="600"/>
                        </a:spcAft>
                      </a:pPr>
                      <a:r>
                        <a:rPr lang="en-ZA" sz="1200" dirty="0" err="1">
                          <a:solidFill>
                            <a:schemeClr val="tx1"/>
                          </a:solidFill>
                          <a:effectLst/>
                          <a:latin typeface="Arial" panose="020B0604020202020204" pitchFamily="34" charset="0"/>
                          <a:cs typeface="Arial" panose="020B0604020202020204" pitchFamily="34" charset="0"/>
                        </a:rPr>
                        <a:t>Nonxuba</a:t>
                      </a:r>
                      <a:r>
                        <a:rPr lang="en-ZA" sz="1200" dirty="0">
                          <a:solidFill>
                            <a:schemeClr val="tx1"/>
                          </a:solidFill>
                          <a:effectLst/>
                          <a:latin typeface="Arial" panose="020B0604020202020204" pitchFamily="34" charset="0"/>
                          <a:cs typeface="Arial" panose="020B0604020202020204" pitchFamily="34" charset="0"/>
                        </a:rPr>
                        <a:t> </a:t>
                      </a:r>
                      <a:r>
                        <a:rPr lang="en-ZA" sz="1200" dirty="0" err="1">
                          <a:solidFill>
                            <a:schemeClr val="tx1"/>
                          </a:solidFill>
                          <a:effectLst/>
                          <a:latin typeface="Arial" panose="020B0604020202020204" pitchFamily="34" charset="0"/>
                          <a:cs typeface="Arial" panose="020B0604020202020204" pitchFamily="34" charset="0"/>
                        </a:rPr>
                        <a:t>Inc</a:t>
                      </a:r>
                      <a:endParaRPr lang="en-US"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fontAlgn="base">
                        <a:lnSpc>
                          <a:spcPct val="150000"/>
                        </a:lnSpc>
                        <a:spcBef>
                          <a:spcPts val="0"/>
                        </a:spcBef>
                        <a:spcAft>
                          <a:spcPts val="600"/>
                        </a:spcAft>
                      </a:pPr>
                      <a:r>
                        <a:rPr lang="en-ZA" sz="1200">
                          <a:solidFill>
                            <a:schemeClr val="tx1"/>
                          </a:solidFill>
                          <a:effectLst/>
                          <a:latin typeface="Arial" panose="020B0604020202020204" pitchFamily="34" charset="0"/>
                          <a:cs typeface="Arial" panose="020B0604020202020204" pitchFamily="34" charset="0"/>
                        </a:rPr>
                        <a:t>HIE with  partially prolonged </a:t>
                      </a:r>
                      <a:endParaRPr lang="en-US" sz="12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just" defTabSz="457200" rtl="0" eaLnBrk="1" fontAlgn="base" latinLnBrk="0" hangingPunct="1">
                        <a:lnSpc>
                          <a:spcPct val="150000"/>
                        </a:lnSpc>
                        <a:spcBef>
                          <a:spcPts val="0"/>
                        </a:spcBef>
                        <a:spcAft>
                          <a:spcPts val="600"/>
                        </a:spcAft>
                        <a:buClrTx/>
                        <a:buSzTx/>
                        <a:buFontTx/>
                        <a:buNone/>
                        <a:tabLst/>
                        <a:defRPr/>
                      </a:pPr>
                      <a:r>
                        <a:rPr lang="en-ZA" sz="1200" b="0" dirty="0" smtClean="0">
                          <a:solidFill>
                            <a:schemeClr val="tx1"/>
                          </a:solidFill>
                          <a:effectLst/>
                          <a:latin typeface="Arial" panose="020B0604020202020204" pitchFamily="34" charset="0"/>
                          <a:cs typeface="Arial" panose="020B0604020202020204" pitchFamily="34" charset="0"/>
                        </a:rPr>
                        <a:t>Legal professional </a:t>
                      </a:r>
                      <a:endParaRPr lang="en-US" sz="1200" b="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0" marR="0" algn="just" fontAlgn="base">
                        <a:lnSpc>
                          <a:spcPct val="150000"/>
                        </a:lnSpc>
                        <a:spcBef>
                          <a:spcPts val="0"/>
                        </a:spcBef>
                        <a:spcAft>
                          <a:spcPts val="600"/>
                        </a:spcAft>
                      </a:pPr>
                      <a:endParaRPr lang="en-US" sz="12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fontAlgn="base">
                        <a:lnSpc>
                          <a:spcPct val="150000"/>
                        </a:lnSpc>
                        <a:spcBef>
                          <a:spcPts val="0"/>
                        </a:spcBef>
                        <a:spcAft>
                          <a:spcPts val="600"/>
                        </a:spcAft>
                      </a:pPr>
                      <a:r>
                        <a:rPr lang="en-ZA" sz="1200" dirty="0">
                          <a:solidFill>
                            <a:schemeClr val="tx1"/>
                          </a:solidFill>
                          <a:effectLst/>
                          <a:latin typeface="Arial" panose="020B0604020202020204" pitchFamily="34" charset="0"/>
                          <a:cs typeface="Arial" panose="020B0604020202020204" pitchFamily="34" charset="0"/>
                        </a:rPr>
                        <a:t>R17m</a:t>
                      </a:r>
                      <a:endParaRPr lang="en-US"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fontAlgn="base">
                        <a:lnSpc>
                          <a:spcPct val="150000"/>
                        </a:lnSpc>
                        <a:spcBef>
                          <a:spcPts val="0"/>
                        </a:spcBef>
                        <a:spcAft>
                          <a:spcPts val="600"/>
                        </a:spcAft>
                      </a:pPr>
                      <a:r>
                        <a:rPr lang="en-ZA" sz="1200">
                          <a:solidFill>
                            <a:schemeClr val="tx1"/>
                          </a:solidFill>
                          <a:effectLst/>
                          <a:latin typeface="Arial" panose="020B0604020202020204" pitchFamily="34" charset="0"/>
                          <a:cs typeface="Arial" panose="020B0604020202020204" pitchFamily="34" charset="0"/>
                        </a:rPr>
                        <a:t>Application for rescission of judgment &amp; joinder </a:t>
                      </a:r>
                      <a:endParaRPr lang="en-US" sz="12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fontAlgn="base">
                        <a:lnSpc>
                          <a:spcPct val="150000"/>
                        </a:lnSpc>
                        <a:spcBef>
                          <a:spcPts val="0"/>
                        </a:spcBef>
                        <a:spcAft>
                          <a:spcPts val="600"/>
                        </a:spcAft>
                      </a:pPr>
                      <a:r>
                        <a:rPr lang="en-ZA" sz="1200" dirty="0">
                          <a:solidFill>
                            <a:schemeClr val="tx1"/>
                          </a:solidFill>
                          <a:effectLst/>
                          <a:latin typeface="Arial" panose="020B0604020202020204" pitchFamily="34" charset="0"/>
                          <a:cs typeface="Arial" panose="020B0604020202020204" pitchFamily="34" charset="0"/>
                        </a:rPr>
                        <a:t>Legal professional negligence/ maladministration/ wasteful expenditure</a:t>
                      </a:r>
                      <a:endParaRPr lang="en-US"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107052698"/>
                  </a:ext>
                </a:extLst>
              </a:tr>
              <a:tr h="1912971">
                <a:tc>
                  <a:txBody>
                    <a:bodyPr/>
                    <a:lstStyle/>
                    <a:p>
                      <a:pPr marL="0" marR="0" algn="just" fontAlgn="base">
                        <a:lnSpc>
                          <a:spcPct val="150000"/>
                        </a:lnSpc>
                        <a:spcBef>
                          <a:spcPts val="0"/>
                        </a:spcBef>
                        <a:spcAft>
                          <a:spcPts val="600"/>
                        </a:spcAft>
                      </a:pPr>
                      <a:r>
                        <a:rPr lang="en-ZA" sz="1200">
                          <a:solidFill>
                            <a:schemeClr val="tx1"/>
                          </a:solidFill>
                          <a:effectLst/>
                          <a:latin typeface="Arial" panose="020B0604020202020204" pitchFamily="34" charset="0"/>
                          <a:cs typeface="Arial" panose="020B0604020202020204" pitchFamily="34" charset="0"/>
                        </a:rPr>
                        <a:t>6</a:t>
                      </a:r>
                      <a:endParaRPr lang="en-US" sz="12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fontAlgn="base">
                        <a:lnSpc>
                          <a:spcPct val="150000"/>
                        </a:lnSpc>
                        <a:spcBef>
                          <a:spcPts val="0"/>
                        </a:spcBef>
                        <a:spcAft>
                          <a:spcPts val="600"/>
                        </a:spcAft>
                      </a:pPr>
                      <a:r>
                        <a:rPr lang="en-US" sz="1200">
                          <a:solidFill>
                            <a:schemeClr val="tx1"/>
                          </a:solidFill>
                          <a:effectLst/>
                          <a:latin typeface="Arial" panose="020B0604020202020204" pitchFamily="34" charset="0"/>
                          <a:cs typeface="Arial" panose="020B0604020202020204" pitchFamily="34" charset="0"/>
                        </a:rPr>
                        <a:t>Feni v MEC Health EC</a:t>
                      </a:r>
                      <a:endParaRPr lang="en-US" sz="12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fontAlgn="base">
                        <a:lnSpc>
                          <a:spcPct val="150000"/>
                        </a:lnSpc>
                        <a:spcBef>
                          <a:spcPts val="0"/>
                        </a:spcBef>
                        <a:spcAft>
                          <a:spcPts val="600"/>
                        </a:spcAft>
                      </a:pPr>
                      <a:r>
                        <a:rPr lang="en-ZA" sz="1200" dirty="0" err="1">
                          <a:solidFill>
                            <a:schemeClr val="tx1"/>
                          </a:solidFill>
                          <a:effectLst/>
                          <a:latin typeface="Arial" panose="020B0604020202020204" pitchFamily="34" charset="0"/>
                          <a:cs typeface="Arial" panose="020B0604020202020204" pitchFamily="34" charset="0"/>
                        </a:rPr>
                        <a:t>Nonxuba</a:t>
                      </a:r>
                      <a:r>
                        <a:rPr lang="en-ZA" sz="1200" dirty="0">
                          <a:solidFill>
                            <a:schemeClr val="tx1"/>
                          </a:solidFill>
                          <a:effectLst/>
                          <a:latin typeface="Arial" panose="020B0604020202020204" pitchFamily="34" charset="0"/>
                          <a:cs typeface="Arial" panose="020B0604020202020204" pitchFamily="34" charset="0"/>
                        </a:rPr>
                        <a:t> </a:t>
                      </a:r>
                      <a:r>
                        <a:rPr lang="en-ZA" sz="1200" dirty="0" err="1">
                          <a:solidFill>
                            <a:schemeClr val="tx1"/>
                          </a:solidFill>
                          <a:effectLst/>
                          <a:latin typeface="Arial" panose="020B0604020202020204" pitchFamily="34" charset="0"/>
                          <a:cs typeface="Arial" panose="020B0604020202020204" pitchFamily="34" charset="0"/>
                        </a:rPr>
                        <a:t>Inc</a:t>
                      </a:r>
                      <a:endParaRPr lang="en-US"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fontAlgn="base">
                        <a:lnSpc>
                          <a:spcPct val="150000"/>
                        </a:lnSpc>
                        <a:spcBef>
                          <a:spcPts val="0"/>
                        </a:spcBef>
                        <a:spcAft>
                          <a:spcPts val="600"/>
                        </a:spcAft>
                      </a:pPr>
                      <a:r>
                        <a:rPr lang="en-ZA" sz="1200">
                          <a:solidFill>
                            <a:schemeClr val="tx1"/>
                          </a:solidFill>
                          <a:effectLst/>
                          <a:latin typeface="Arial" panose="020B0604020202020204" pitchFamily="34" charset="0"/>
                          <a:cs typeface="Arial" panose="020B0604020202020204" pitchFamily="34" charset="0"/>
                        </a:rPr>
                        <a:t>HIE with acute profound &amp; partially prolonged</a:t>
                      </a:r>
                      <a:endParaRPr lang="en-US" sz="12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fontAlgn="base">
                        <a:lnSpc>
                          <a:spcPct val="150000"/>
                        </a:lnSpc>
                        <a:spcBef>
                          <a:spcPts val="0"/>
                        </a:spcBef>
                        <a:spcAft>
                          <a:spcPts val="600"/>
                        </a:spcAft>
                      </a:pPr>
                      <a:r>
                        <a:rPr lang="en-ZA" sz="1200" dirty="0">
                          <a:solidFill>
                            <a:schemeClr val="tx1"/>
                          </a:solidFill>
                          <a:effectLst/>
                          <a:latin typeface="Arial" panose="020B0604020202020204" pitchFamily="34" charset="0"/>
                          <a:cs typeface="Arial" panose="020B0604020202020204" pitchFamily="34" charset="0"/>
                        </a:rPr>
                        <a:t>LPC &amp; SAPS for potential misconduct  and fraud</a:t>
                      </a:r>
                      <a:endParaRPr lang="en-US"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fontAlgn="base">
                        <a:lnSpc>
                          <a:spcPct val="150000"/>
                        </a:lnSpc>
                        <a:spcBef>
                          <a:spcPts val="0"/>
                        </a:spcBef>
                        <a:spcAft>
                          <a:spcPts val="600"/>
                        </a:spcAft>
                      </a:pPr>
                      <a:r>
                        <a:rPr lang="en-ZA" sz="1200">
                          <a:solidFill>
                            <a:schemeClr val="tx1"/>
                          </a:solidFill>
                          <a:effectLst/>
                          <a:latin typeface="Arial" panose="020B0604020202020204" pitchFamily="34" charset="0"/>
                          <a:cs typeface="Arial" panose="020B0604020202020204" pitchFamily="34" charset="0"/>
                        </a:rPr>
                        <a:t>R18m</a:t>
                      </a:r>
                      <a:endParaRPr lang="en-US" sz="12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fontAlgn="base">
                        <a:lnSpc>
                          <a:spcPct val="150000"/>
                        </a:lnSpc>
                        <a:spcBef>
                          <a:spcPts val="0"/>
                        </a:spcBef>
                        <a:spcAft>
                          <a:spcPts val="600"/>
                        </a:spcAft>
                      </a:pPr>
                      <a:r>
                        <a:rPr lang="en-ZA" sz="1200">
                          <a:solidFill>
                            <a:schemeClr val="tx1"/>
                          </a:solidFill>
                          <a:effectLst/>
                          <a:latin typeface="Arial" panose="020B0604020202020204" pitchFamily="34" charset="0"/>
                          <a:cs typeface="Arial" panose="020B0604020202020204" pitchFamily="34" charset="0"/>
                        </a:rPr>
                        <a:t>Application for rescission of judgment &amp; joinder </a:t>
                      </a:r>
                      <a:endParaRPr lang="en-US" sz="12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fontAlgn="base">
                        <a:lnSpc>
                          <a:spcPct val="150000"/>
                        </a:lnSpc>
                        <a:spcBef>
                          <a:spcPts val="0"/>
                        </a:spcBef>
                        <a:spcAft>
                          <a:spcPts val="600"/>
                        </a:spcAft>
                      </a:pPr>
                      <a:r>
                        <a:rPr lang="en-ZA" sz="1200" dirty="0">
                          <a:solidFill>
                            <a:schemeClr val="tx1"/>
                          </a:solidFill>
                          <a:effectLst/>
                          <a:latin typeface="Arial" panose="020B0604020202020204" pitchFamily="34" charset="0"/>
                          <a:cs typeface="Arial" panose="020B0604020202020204" pitchFamily="34" charset="0"/>
                        </a:rPr>
                        <a:t>Legal professional negligence/ maladministration/ wasteful expenditure/ Fraud/ corruption</a:t>
                      </a:r>
                      <a:endParaRPr lang="en-US"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412772616"/>
                  </a:ext>
                </a:extLst>
              </a:tr>
            </a:tbl>
          </a:graphicData>
        </a:graphic>
      </p:graphicFrame>
      <p:sp>
        <p:nvSpPr>
          <p:cNvPr id="5" name="Title 1"/>
          <p:cNvSpPr>
            <a:spLocks noGrp="1"/>
          </p:cNvSpPr>
          <p:nvPr>
            <p:ph type="title"/>
          </p:nvPr>
        </p:nvSpPr>
        <p:spPr>
          <a:xfrm>
            <a:off x="495300" y="274638"/>
            <a:ext cx="8915400" cy="826575"/>
          </a:xfrm>
        </p:spPr>
        <p:txBody>
          <a:bodyPr>
            <a:normAutofit fontScale="90000"/>
          </a:bodyPr>
          <a:lstStyle/>
          <a:p>
            <a:pPr algn="l"/>
            <a:r>
              <a:rPr lang="en-US" sz="1800" b="1" dirty="0" smtClean="0">
                <a:solidFill>
                  <a:prstClr val="black"/>
                </a:solidFill>
              </a:rPr>
              <a:t>                                                                         </a:t>
            </a:r>
            <a:br>
              <a:rPr lang="en-US" sz="1800" b="1" dirty="0" smtClean="0">
                <a:solidFill>
                  <a:prstClr val="black"/>
                </a:solidFill>
              </a:rPr>
            </a:br>
            <a:r>
              <a:rPr lang="en-US" sz="1800" b="1" dirty="0">
                <a:solidFill>
                  <a:prstClr val="black"/>
                </a:solidFill>
              </a:rPr>
              <a:t> </a:t>
            </a:r>
            <a:r>
              <a:rPr lang="en-US" sz="1800" b="1" dirty="0" smtClean="0">
                <a:solidFill>
                  <a:prstClr val="black"/>
                </a:solidFill>
              </a:rPr>
              <a:t>                                                                                </a:t>
            </a:r>
            <a:r>
              <a:rPr lang="en-US" sz="1800" b="1" dirty="0" smtClean="0">
                <a:solidFill>
                  <a:prstClr val="black"/>
                </a:solidFill>
                <a:latin typeface="Arial" panose="020B0604020202020204" pitchFamily="34" charset="0"/>
                <a:cs typeface="Arial" panose="020B0604020202020204" pitchFamily="34" charset="0"/>
              </a:rPr>
              <a:t>SIU OUTCOMES (cont.)</a:t>
            </a:r>
            <a:br>
              <a:rPr lang="en-US" sz="1800" b="1" dirty="0" smtClean="0">
                <a:solidFill>
                  <a:prstClr val="black"/>
                </a:solidFill>
                <a:latin typeface="Arial" panose="020B0604020202020204" pitchFamily="34" charset="0"/>
                <a:cs typeface="Arial" panose="020B0604020202020204" pitchFamily="34" charset="0"/>
              </a:rPr>
            </a:br>
            <a:r>
              <a:rPr lang="en-US" sz="1800" b="1" dirty="0">
                <a:solidFill>
                  <a:prstClr val="black"/>
                </a:solidFill>
              </a:rPr>
              <a:t/>
            </a:r>
            <a:br>
              <a:rPr lang="en-US" sz="1800" b="1" dirty="0">
                <a:solidFill>
                  <a:prstClr val="black"/>
                </a:solidFill>
              </a:rPr>
            </a:br>
            <a:r>
              <a:rPr lang="en-US" sz="1800" b="1" dirty="0">
                <a:solidFill>
                  <a:prstClr val="black"/>
                </a:solidFill>
              </a:rPr>
              <a:t/>
            </a:r>
            <a:br>
              <a:rPr lang="en-US" sz="1800" b="1" dirty="0">
                <a:solidFill>
                  <a:prstClr val="black"/>
                </a:solidFill>
              </a:rPr>
            </a:br>
            <a:r>
              <a:rPr lang="en-US" sz="1800" b="1" dirty="0">
                <a:solidFill>
                  <a:prstClr val="black"/>
                </a:solidFill>
              </a:rPr>
              <a:t/>
            </a:r>
            <a:br>
              <a:rPr lang="en-US" sz="1800" b="1" dirty="0">
                <a:solidFill>
                  <a:prstClr val="black"/>
                </a:solidFill>
              </a:rPr>
            </a:br>
            <a:endParaRPr lang="en-US" sz="1100" dirty="0"/>
          </a:p>
        </p:txBody>
      </p:sp>
      <p:graphicFrame>
        <p:nvGraphicFramePr>
          <p:cNvPr id="2" name="Table 1"/>
          <p:cNvGraphicFramePr>
            <a:graphicFrameLocks noGrp="1"/>
          </p:cNvGraphicFramePr>
          <p:nvPr>
            <p:extLst>
              <p:ext uri="{D42A27DB-BD31-4B8C-83A1-F6EECF244321}">
                <p14:modId xmlns:p14="http://schemas.microsoft.com/office/powerpoint/2010/main" xmlns="" val="3485501065"/>
              </p:ext>
            </p:extLst>
          </p:nvPr>
        </p:nvGraphicFramePr>
        <p:xfrm>
          <a:off x="626192" y="666394"/>
          <a:ext cx="8915400" cy="822960"/>
        </p:xfrm>
        <a:graphic>
          <a:graphicData uri="http://schemas.openxmlformats.org/drawingml/2006/table">
            <a:tbl>
              <a:tblPr firstRow="1" firstCol="1" bandRow="1">
                <a:tableStyleId>{5C22544A-7EE6-4342-B048-85BDC9FD1C3A}</a:tableStyleId>
              </a:tblPr>
              <a:tblGrid>
                <a:gridCol w="381579">
                  <a:extLst>
                    <a:ext uri="{9D8B030D-6E8A-4147-A177-3AD203B41FA5}">
                      <a16:colId xmlns:a16="http://schemas.microsoft.com/office/drawing/2014/main" xmlns="" val="1609065802"/>
                    </a:ext>
                  </a:extLst>
                </a:gridCol>
                <a:gridCol w="1199720">
                  <a:extLst>
                    <a:ext uri="{9D8B030D-6E8A-4147-A177-3AD203B41FA5}">
                      <a16:colId xmlns:a16="http://schemas.microsoft.com/office/drawing/2014/main" xmlns="" val="1565120232"/>
                    </a:ext>
                  </a:extLst>
                </a:gridCol>
                <a:gridCol w="1237673">
                  <a:extLst>
                    <a:ext uri="{9D8B030D-6E8A-4147-A177-3AD203B41FA5}">
                      <a16:colId xmlns:a16="http://schemas.microsoft.com/office/drawing/2014/main" xmlns="" val="3866498078"/>
                    </a:ext>
                  </a:extLst>
                </a:gridCol>
                <a:gridCol w="1702919">
                  <a:extLst>
                    <a:ext uri="{9D8B030D-6E8A-4147-A177-3AD203B41FA5}">
                      <a16:colId xmlns:a16="http://schemas.microsoft.com/office/drawing/2014/main" xmlns="" val="453025860"/>
                    </a:ext>
                  </a:extLst>
                </a:gridCol>
                <a:gridCol w="1182182">
                  <a:extLst>
                    <a:ext uri="{9D8B030D-6E8A-4147-A177-3AD203B41FA5}">
                      <a16:colId xmlns:a16="http://schemas.microsoft.com/office/drawing/2014/main" xmlns="" val="470148027"/>
                    </a:ext>
                  </a:extLst>
                </a:gridCol>
                <a:gridCol w="734629">
                  <a:extLst>
                    <a:ext uri="{9D8B030D-6E8A-4147-A177-3AD203B41FA5}">
                      <a16:colId xmlns:a16="http://schemas.microsoft.com/office/drawing/2014/main" xmlns="" val="152514337"/>
                    </a:ext>
                  </a:extLst>
                </a:gridCol>
                <a:gridCol w="968212">
                  <a:extLst>
                    <a:ext uri="{9D8B030D-6E8A-4147-A177-3AD203B41FA5}">
                      <a16:colId xmlns:a16="http://schemas.microsoft.com/office/drawing/2014/main" xmlns="" val="1379142067"/>
                    </a:ext>
                  </a:extLst>
                </a:gridCol>
                <a:gridCol w="1508486">
                  <a:extLst>
                    <a:ext uri="{9D8B030D-6E8A-4147-A177-3AD203B41FA5}">
                      <a16:colId xmlns:a16="http://schemas.microsoft.com/office/drawing/2014/main" xmlns="" val="96007667"/>
                    </a:ext>
                  </a:extLst>
                </a:gridCol>
              </a:tblGrid>
              <a:tr h="471497">
                <a:tc>
                  <a:txBody>
                    <a:bodyPr/>
                    <a:lstStyle/>
                    <a:p>
                      <a:pPr marL="0" marR="0" algn="just" fontAlgn="base">
                        <a:lnSpc>
                          <a:spcPct val="150000"/>
                        </a:lnSpc>
                        <a:spcBef>
                          <a:spcPts val="0"/>
                        </a:spcBef>
                        <a:spcAft>
                          <a:spcPts val="600"/>
                        </a:spcAft>
                      </a:pPr>
                      <a:r>
                        <a:rPr lang="en-ZA" sz="1200" b="1" dirty="0" smtClean="0">
                          <a:solidFill>
                            <a:schemeClr val="tx1"/>
                          </a:solidFill>
                          <a:effectLst/>
                          <a:latin typeface="Arial" panose="020B0604020202020204" pitchFamily="34" charset="0"/>
                          <a:ea typeface="+mn-ea"/>
                          <a:cs typeface="Arial" panose="020B0604020202020204" pitchFamily="34" charset="0"/>
                        </a:rPr>
                        <a:t>No</a:t>
                      </a:r>
                      <a:endParaRPr lang="en-US" sz="12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just" fontAlgn="base">
                        <a:lnSpc>
                          <a:spcPct val="150000"/>
                        </a:lnSpc>
                        <a:spcBef>
                          <a:spcPts val="0"/>
                        </a:spcBef>
                        <a:spcAft>
                          <a:spcPts val="600"/>
                        </a:spcAft>
                      </a:pPr>
                      <a:r>
                        <a:rPr lang="en-ZA" sz="1200" b="1" dirty="0">
                          <a:solidFill>
                            <a:schemeClr val="tx1"/>
                          </a:solidFill>
                          <a:effectLst/>
                          <a:latin typeface="Arial" panose="020B0604020202020204" pitchFamily="34" charset="0"/>
                          <a:cs typeface="Arial" panose="020B0604020202020204" pitchFamily="34" charset="0"/>
                        </a:rPr>
                        <a:t>MATTER</a:t>
                      </a:r>
                      <a:endParaRPr lang="en-US" sz="12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just" fontAlgn="base">
                        <a:lnSpc>
                          <a:spcPct val="150000"/>
                        </a:lnSpc>
                        <a:spcBef>
                          <a:spcPts val="0"/>
                        </a:spcBef>
                        <a:spcAft>
                          <a:spcPts val="600"/>
                        </a:spcAft>
                      </a:pPr>
                      <a:r>
                        <a:rPr lang="en-ZA" sz="1200" b="1" dirty="0">
                          <a:solidFill>
                            <a:schemeClr val="tx1"/>
                          </a:solidFill>
                          <a:effectLst/>
                          <a:latin typeface="Arial" panose="020B0604020202020204" pitchFamily="34" charset="0"/>
                          <a:cs typeface="Arial" panose="020B0604020202020204" pitchFamily="34" charset="0"/>
                        </a:rPr>
                        <a:t>ATTORNEY</a:t>
                      </a:r>
                      <a:endParaRPr lang="en-US" sz="12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just" fontAlgn="base">
                        <a:lnSpc>
                          <a:spcPct val="150000"/>
                        </a:lnSpc>
                        <a:spcBef>
                          <a:spcPts val="0"/>
                        </a:spcBef>
                        <a:spcAft>
                          <a:spcPts val="600"/>
                        </a:spcAft>
                      </a:pPr>
                      <a:r>
                        <a:rPr lang="en-ZA" sz="1200" b="1">
                          <a:solidFill>
                            <a:schemeClr val="tx1"/>
                          </a:solidFill>
                          <a:effectLst/>
                          <a:latin typeface="Arial" panose="020B0604020202020204" pitchFamily="34" charset="0"/>
                          <a:cs typeface="Arial" panose="020B0604020202020204" pitchFamily="34" charset="0"/>
                        </a:rPr>
                        <a:t>NATURE OF MATTER</a:t>
                      </a:r>
                      <a:endParaRPr lang="en-US" sz="12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just" fontAlgn="base">
                        <a:lnSpc>
                          <a:spcPct val="150000"/>
                        </a:lnSpc>
                        <a:spcBef>
                          <a:spcPts val="0"/>
                        </a:spcBef>
                        <a:spcAft>
                          <a:spcPts val="600"/>
                        </a:spcAft>
                      </a:pPr>
                      <a:r>
                        <a:rPr lang="en-ZA" sz="1200" b="1">
                          <a:solidFill>
                            <a:schemeClr val="tx1"/>
                          </a:solidFill>
                          <a:effectLst/>
                          <a:latin typeface="Arial" panose="020B0604020202020204" pitchFamily="34" charset="0"/>
                          <a:cs typeface="Arial" panose="020B0604020202020204" pitchFamily="34" charset="0"/>
                        </a:rPr>
                        <a:t>REFERRED TO INSTITUTION</a:t>
                      </a:r>
                      <a:endParaRPr lang="en-US" sz="12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just" fontAlgn="base">
                        <a:lnSpc>
                          <a:spcPct val="150000"/>
                        </a:lnSpc>
                        <a:spcBef>
                          <a:spcPts val="0"/>
                        </a:spcBef>
                        <a:spcAft>
                          <a:spcPts val="600"/>
                        </a:spcAft>
                      </a:pPr>
                      <a:r>
                        <a:rPr lang="en-ZA" sz="1200" b="1">
                          <a:solidFill>
                            <a:schemeClr val="tx1"/>
                          </a:solidFill>
                          <a:effectLst/>
                          <a:latin typeface="Arial" panose="020B0604020202020204" pitchFamily="34" charset="0"/>
                          <a:cs typeface="Arial" panose="020B0604020202020204" pitchFamily="34" charset="0"/>
                        </a:rPr>
                        <a:t>VALUE</a:t>
                      </a:r>
                      <a:endParaRPr lang="en-US" sz="12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just" fontAlgn="base">
                        <a:lnSpc>
                          <a:spcPct val="150000"/>
                        </a:lnSpc>
                        <a:spcBef>
                          <a:spcPts val="0"/>
                        </a:spcBef>
                        <a:spcAft>
                          <a:spcPts val="600"/>
                        </a:spcAft>
                      </a:pPr>
                      <a:r>
                        <a:rPr lang="en-ZA" sz="1200" b="1">
                          <a:solidFill>
                            <a:schemeClr val="tx1"/>
                          </a:solidFill>
                          <a:effectLst/>
                          <a:latin typeface="Arial" panose="020B0604020202020204" pitchFamily="34" charset="0"/>
                          <a:cs typeface="Arial" panose="020B0604020202020204" pitchFamily="34" charset="0"/>
                        </a:rPr>
                        <a:t>PENDING IN CIVIL COURT</a:t>
                      </a:r>
                      <a:endParaRPr lang="en-US" sz="12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just" fontAlgn="base">
                        <a:lnSpc>
                          <a:spcPct val="150000"/>
                        </a:lnSpc>
                        <a:spcBef>
                          <a:spcPts val="0"/>
                        </a:spcBef>
                        <a:spcAft>
                          <a:spcPts val="600"/>
                        </a:spcAft>
                      </a:pPr>
                      <a:r>
                        <a:rPr lang="en-ZA" sz="1200" b="1" dirty="0">
                          <a:solidFill>
                            <a:schemeClr val="tx1"/>
                          </a:solidFill>
                          <a:effectLst/>
                          <a:latin typeface="Arial" panose="020B0604020202020204" pitchFamily="34" charset="0"/>
                          <a:cs typeface="Arial" panose="020B0604020202020204" pitchFamily="34" charset="0"/>
                        </a:rPr>
                        <a:t>POSSIBLE CHARGES</a:t>
                      </a:r>
                      <a:endParaRPr lang="en-US" sz="12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xmlns="" val="1979104866"/>
                  </a:ext>
                </a:extLst>
              </a:tr>
            </a:tbl>
          </a:graphicData>
        </a:graphic>
      </p:graphicFrame>
      <p:sp>
        <p:nvSpPr>
          <p:cNvPr id="3" name="Slide Number Placeholder 2"/>
          <p:cNvSpPr>
            <a:spLocks noGrp="1"/>
          </p:cNvSpPr>
          <p:nvPr>
            <p:ph type="sldNum" sz="quarter" idx="12"/>
          </p:nvPr>
        </p:nvSpPr>
        <p:spPr/>
        <p:txBody>
          <a:bodyPr/>
          <a:lstStyle/>
          <a:p>
            <a:fld id="{40E4637F-1127-AF4D-B96F-F7789FFD66FF}" type="slidenum">
              <a:rPr lang="en-US" smtClean="0"/>
              <a:pPr/>
              <a:t>28</a:t>
            </a:fld>
            <a:endParaRPr lang="en-US"/>
          </a:p>
        </p:txBody>
      </p:sp>
    </p:spTree>
    <p:extLst>
      <p:ext uri="{BB962C8B-B14F-4D97-AF65-F5344CB8AC3E}">
        <p14:creationId xmlns:p14="http://schemas.microsoft.com/office/powerpoint/2010/main" xmlns="" val="397546469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xmlns="" val="3029217643"/>
              </p:ext>
            </p:extLst>
          </p:nvPr>
        </p:nvGraphicFramePr>
        <p:xfrm>
          <a:off x="626192" y="2081774"/>
          <a:ext cx="8889590" cy="2905874"/>
        </p:xfrm>
        <a:graphic>
          <a:graphicData uri="http://schemas.openxmlformats.org/drawingml/2006/table">
            <a:tbl>
              <a:tblPr firstRow="1" firstCol="1" bandRow="1">
                <a:tableStyleId>{5C22544A-7EE6-4342-B048-85BDC9FD1C3A}</a:tableStyleId>
              </a:tblPr>
              <a:tblGrid>
                <a:gridCol w="380474">
                  <a:extLst>
                    <a:ext uri="{9D8B030D-6E8A-4147-A177-3AD203B41FA5}">
                      <a16:colId xmlns:a16="http://schemas.microsoft.com/office/drawing/2014/main" xmlns="" val="4175119036"/>
                    </a:ext>
                  </a:extLst>
                </a:gridCol>
                <a:gridCol w="1191589">
                  <a:extLst>
                    <a:ext uri="{9D8B030D-6E8A-4147-A177-3AD203B41FA5}">
                      <a16:colId xmlns:a16="http://schemas.microsoft.com/office/drawing/2014/main" xmlns="" val="4228651313"/>
                    </a:ext>
                  </a:extLst>
                </a:gridCol>
                <a:gridCol w="1256145">
                  <a:extLst>
                    <a:ext uri="{9D8B030D-6E8A-4147-A177-3AD203B41FA5}">
                      <a16:colId xmlns:a16="http://schemas.microsoft.com/office/drawing/2014/main" xmlns="" val="3764393561"/>
                    </a:ext>
                  </a:extLst>
                </a:gridCol>
                <a:gridCol w="1695669">
                  <a:extLst>
                    <a:ext uri="{9D8B030D-6E8A-4147-A177-3AD203B41FA5}">
                      <a16:colId xmlns:a16="http://schemas.microsoft.com/office/drawing/2014/main" xmlns="" val="3055486978"/>
                    </a:ext>
                  </a:extLst>
                </a:gridCol>
                <a:gridCol w="1177159">
                  <a:extLst>
                    <a:ext uri="{9D8B030D-6E8A-4147-A177-3AD203B41FA5}">
                      <a16:colId xmlns:a16="http://schemas.microsoft.com/office/drawing/2014/main" xmlns="" val="3327403135"/>
                    </a:ext>
                  </a:extLst>
                </a:gridCol>
                <a:gridCol w="735724">
                  <a:extLst>
                    <a:ext uri="{9D8B030D-6E8A-4147-A177-3AD203B41FA5}">
                      <a16:colId xmlns:a16="http://schemas.microsoft.com/office/drawing/2014/main" xmlns="" val="3108800833"/>
                    </a:ext>
                  </a:extLst>
                </a:gridCol>
                <a:gridCol w="977462">
                  <a:extLst>
                    <a:ext uri="{9D8B030D-6E8A-4147-A177-3AD203B41FA5}">
                      <a16:colId xmlns:a16="http://schemas.microsoft.com/office/drawing/2014/main" xmlns="" val="2175587053"/>
                    </a:ext>
                  </a:extLst>
                </a:gridCol>
                <a:gridCol w="1475368">
                  <a:extLst>
                    <a:ext uri="{9D8B030D-6E8A-4147-A177-3AD203B41FA5}">
                      <a16:colId xmlns:a16="http://schemas.microsoft.com/office/drawing/2014/main" xmlns="" val="3361767457"/>
                    </a:ext>
                  </a:extLst>
                </a:gridCol>
              </a:tblGrid>
              <a:tr h="1471146">
                <a:tc>
                  <a:txBody>
                    <a:bodyPr/>
                    <a:lstStyle/>
                    <a:p>
                      <a:pPr marL="0" marR="0" algn="just" fontAlgn="base">
                        <a:lnSpc>
                          <a:spcPct val="150000"/>
                        </a:lnSpc>
                        <a:spcBef>
                          <a:spcPts val="0"/>
                        </a:spcBef>
                        <a:spcAft>
                          <a:spcPts val="600"/>
                        </a:spcAft>
                      </a:pPr>
                      <a:r>
                        <a:rPr lang="en-ZA" sz="1200" dirty="0" smtClean="0">
                          <a:solidFill>
                            <a:schemeClr val="tx1"/>
                          </a:solidFill>
                          <a:effectLst/>
                          <a:latin typeface="Arial" panose="020B0604020202020204" pitchFamily="34" charset="0"/>
                          <a:cs typeface="Arial" panose="020B0604020202020204" pitchFamily="34" charset="0"/>
                        </a:rPr>
                        <a:t>7</a:t>
                      </a:r>
                      <a:endParaRPr lang="en-US"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just" defTabSz="457200" rtl="0" eaLnBrk="1" fontAlgn="base" latinLnBrk="0" hangingPunct="1">
                        <a:lnSpc>
                          <a:spcPct val="150000"/>
                        </a:lnSpc>
                        <a:spcBef>
                          <a:spcPts val="0"/>
                        </a:spcBef>
                        <a:spcAft>
                          <a:spcPts val="600"/>
                        </a:spcAft>
                        <a:buClrTx/>
                        <a:buSzTx/>
                        <a:buFontTx/>
                        <a:buNone/>
                        <a:tabLst/>
                        <a:defRPr/>
                      </a:pPr>
                      <a:r>
                        <a:rPr lang="en-US" sz="1200" b="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Madubane </a:t>
                      </a:r>
                      <a:r>
                        <a:rPr kumimoji="0" lang="en-ZA" sz="1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v MEC for Health EC</a:t>
                      </a:r>
                      <a:endParaRPr kumimoji="0" lang="en-US" sz="1200"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algn="just" fontAlgn="base">
                        <a:lnSpc>
                          <a:spcPct val="150000"/>
                        </a:lnSpc>
                        <a:spcBef>
                          <a:spcPts val="0"/>
                        </a:spcBef>
                        <a:spcAft>
                          <a:spcPts val="600"/>
                        </a:spcAft>
                      </a:pPr>
                      <a:endParaRPr lang="en-US" sz="12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just" defTabSz="457200" rtl="0" eaLnBrk="1" fontAlgn="base" latinLnBrk="0" hangingPunct="1">
                        <a:lnSpc>
                          <a:spcPct val="150000"/>
                        </a:lnSpc>
                        <a:spcBef>
                          <a:spcPts val="0"/>
                        </a:spcBef>
                        <a:spcAft>
                          <a:spcPts val="600"/>
                        </a:spcAft>
                        <a:buClrTx/>
                        <a:buSzTx/>
                        <a:buFontTx/>
                        <a:buNone/>
                        <a:tabLst/>
                        <a:defRPr/>
                      </a:pPr>
                      <a:r>
                        <a:rPr lang="en-ZA" sz="1200" b="0" dirty="0" err="1" smtClean="0">
                          <a:solidFill>
                            <a:schemeClr val="tx1"/>
                          </a:solidFill>
                          <a:effectLst/>
                          <a:latin typeface="Arial" panose="020B0604020202020204" pitchFamily="34" charset="0"/>
                          <a:cs typeface="Arial" panose="020B0604020202020204" pitchFamily="34" charset="0"/>
                        </a:rPr>
                        <a:t>Nonxuba</a:t>
                      </a:r>
                      <a:r>
                        <a:rPr lang="en-ZA" sz="1200" b="0" dirty="0" smtClean="0">
                          <a:solidFill>
                            <a:schemeClr val="tx1"/>
                          </a:solidFill>
                          <a:effectLst/>
                          <a:latin typeface="Arial" panose="020B0604020202020204" pitchFamily="34" charset="0"/>
                          <a:cs typeface="Arial" panose="020B0604020202020204" pitchFamily="34" charset="0"/>
                        </a:rPr>
                        <a:t> </a:t>
                      </a:r>
                      <a:r>
                        <a:rPr lang="en-ZA" sz="1200" b="0" dirty="0" err="1" smtClean="0">
                          <a:solidFill>
                            <a:schemeClr val="tx1"/>
                          </a:solidFill>
                          <a:effectLst/>
                          <a:latin typeface="Arial" panose="020B0604020202020204" pitchFamily="34" charset="0"/>
                          <a:cs typeface="Arial" panose="020B0604020202020204" pitchFamily="34" charset="0"/>
                        </a:rPr>
                        <a:t>Inc</a:t>
                      </a:r>
                      <a:endParaRPr lang="en-US" sz="1200" b="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fontAlgn="base">
                        <a:lnSpc>
                          <a:spcPct val="150000"/>
                        </a:lnSpc>
                        <a:spcBef>
                          <a:spcPts val="0"/>
                        </a:spcBef>
                        <a:spcAft>
                          <a:spcPts val="600"/>
                        </a:spcAft>
                      </a:pPr>
                      <a:r>
                        <a:rPr lang="en-ZA" sz="1200" b="0" dirty="0">
                          <a:solidFill>
                            <a:schemeClr val="tx1"/>
                          </a:solidFill>
                          <a:effectLst/>
                          <a:latin typeface="Arial" panose="020B0604020202020204" pitchFamily="34" charset="0"/>
                          <a:cs typeface="Arial" panose="020B0604020202020204" pitchFamily="34" charset="0"/>
                        </a:rPr>
                        <a:t>HIE with acute profound &amp; partially prolonged</a:t>
                      </a:r>
                      <a:endParaRPr lang="en-US" sz="12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fontAlgn="base">
                        <a:lnSpc>
                          <a:spcPct val="150000"/>
                        </a:lnSpc>
                        <a:spcBef>
                          <a:spcPts val="0"/>
                        </a:spcBef>
                        <a:spcAft>
                          <a:spcPts val="600"/>
                        </a:spcAft>
                      </a:pPr>
                      <a:r>
                        <a:rPr lang="en-ZA" sz="1200" b="0" dirty="0">
                          <a:solidFill>
                            <a:schemeClr val="tx1"/>
                          </a:solidFill>
                          <a:effectLst/>
                          <a:latin typeface="Arial" panose="020B0604020202020204" pitchFamily="34" charset="0"/>
                          <a:cs typeface="Arial" panose="020B0604020202020204" pitchFamily="34" charset="0"/>
                        </a:rPr>
                        <a:t>NRF (Consortium)</a:t>
                      </a:r>
                      <a:endParaRPr lang="en-US" sz="12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fontAlgn="base">
                        <a:lnSpc>
                          <a:spcPct val="150000"/>
                        </a:lnSpc>
                        <a:spcBef>
                          <a:spcPts val="0"/>
                        </a:spcBef>
                        <a:spcAft>
                          <a:spcPts val="600"/>
                        </a:spcAft>
                      </a:pPr>
                      <a:r>
                        <a:rPr lang="en-ZA" sz="1200" b="0" dirty="0" smtClean="0">
                          <a:solidFill>
                            <a:schemeClr val="tx1"/>
                          </a:solidFill>
                          <a:effectLst/>
                          <a:latin typeface="Arial" panose="020B0604020202020204" pitchFamily="34" charset="0"/>
                          <a:cs typeface="Arial" panose="020B0604020202020204" pitchFamily="34" charset="0"/>
                        </a:rPr>
                        <a:t>R18m</a:t>
                      </a:r>
                      <a:endParaRPr lang="en-US" sz="12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fontAlgn="base">
                        <a:lnSpc>
                          <a:spcPct val="150000"/>
                        </a:lnSpc>
                        <a:spcBef>
                          <a:spcPts val="0"/>
                        </a:spcBef>
                        <a:spcAft>
                          <a:spcPts val="600"/>
                        </a:spcAft>
                      </a:pPr>
                      <a:r>
                        <a:rPr lang="en-ZA" sz="1200" b="0">
                          <a:solidFill>
                            <a:schemeClr val="tx1"/>
                          </a:solidFill>
                          <a:effectLst/>
                          <a:latin typeface="Arial" panose="020B0604020202020204" pitchFamily="34" charset="0"/>
                          <a:cs typeface="Arial" panose="020B0604020202020204" pitchFamily="34" charset="0"/>
                        </a:rPr>
                        <a:t>Application for rescission of judgment &amp; joinder </a:t>
                      </a:r>
                      <a:endParaRPr lang="en-US" sz="1200" b="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fontAlgn="base">
                        <a:lnSpc>
                          <a:spcPct val="150000"/>
                        </a:lnSpc>
                        <a:spcBef>
                          <a:spcPts val="0"/>
                        </a:spcBef>
                        <a:spcAft>
                          <a:spcPts val="600"/>
                        </a:spcAft>
                      </a:pPr>
                      <a:r>
                        <a:rPr lang="en-ZA" sz="1200" b="0" dirty="0">
                          <a:solidFill>
                            <a:schemeClr val="tx1"/>
                          </a:solidFill>
                          <a:effectLst/>
                          <a:latin typeface="Arial" panose="020B0604020202020204" pitchFamily="34" charset="0"/>
                          <a:cs typeface="Arial" panose="020B0604020202020204" pitchFamily="34" charset="0"/>
                        </a:rPr>
                        <a:t>Legal professional negligence/ maladministration/ wasteful expenditure</a:t>
                      </a:r>
                      <a:endParaRPr lang="en-US" sz="12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047430820"/>
                  </a:ext>
                </a:extLst>
              </a:tr>
              <a:tr h="1434728">
                <a:tc>
                  <a:txBody>
                    <a:bodyPr/>
                    <a:lstStyle/>
                    <a:p>
                      <a:pPr marL="0" marR="0" algn="just" fontAlgn="base">
                        <a:lnSpc>
                          <a:spcPct val="150000"/>
                        </a:lnSpc>
                        <a:spcBef>
                          <a:spcPts val="0"/>
                        </a:spcBef>
                        <a:spcAft>
                          <a:spcPts val="600"/>
                        </a:spcAft>
                      </a:pPr>
                      <a:r>
                        <a:rPr lang="en-ZA" sz="1200" dirty="0" smtClean="0">
                          <a:solidFill>
                            <a:schemeClr val="tx1"/>
                          </a:solidFill>
                          <a:effectLst/>
                          <a:latin typeface="Arial" panose="020B0604020202020204" pitchFamily="34" charset="0"/>
                          <a:cs typeface="Arial" panose="020B0604020202020204" pitchFamily="34" charset="0"/>
                        </a:rPr>
                        <a:t>8</a:t>
                      </a:r>
                      <a:endParaRPr lang="en-US"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just" defTabSz="457200" rtl="0" eaLnBrk="1" fontAlgn="base" latinLnBrk="0" hangingPunct="1">
                        <a:lnSpc>
                          <a:spcPct val="150000"/>
                        </a:lnSpc>
                        <a:spcBef>
                          <a:spcPts val="0"/>
                        </a:spcBef>
                        <a:spcAft>
                          <a:spcPts val="600"/>
                        </a:spcAft>
                        <a:buClrTx/>
                        <a:buSzTx/>
                        <a:buFontTx/>
                        <a:buNone/>
                        <a:tabLst/>
                        <a:defRPr/>
                      </a:pPr>
                      <a:r>
                        <a:rPr lang="en-US" sz="12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Nondonga </a:t>
                      </a:r>
                      <a:r>
                        <a:rPr kumimoji="0" lang="en-ZA" sz="1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v MEC for Health EC</a:t>
                      </a:r>
                      <a:endParaRPr kumimoji="0" lang="en-US" sz="1200"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algn="just" fontAlgn="base">
                        <a:lnSpc>
                          <a:spcPct val="150000"/>
                        </a:lnSpc>
                        <a:spcBef>
                          <a:spcPts val="0"/>
                        </a:spcBef>
                        <a:spcAft>
                          <a:spcPts val="600"/>
                        </a:spcAft>
                      </a:pPr>
                      <a:endParaRPr lang="en-US"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fontAlgn="base">
                        <a:lnSpc>
                          <a:spcPct val="150000"/>
                        </a:lnSpc>
                        <a:spcBef>
                          <a:spcPts val="0"/>
                        </a:spcBef>
                        <a:spcAft>
                          <a:spcPts val="600"/>
                        </a:spcAft>
                      </a:pPr>
                      <a:r>
                        <a:rPr lang="en-ZA" sz="1200" dirty="0" err="1">
                          <a:solidFill>
                            <a:schemeClr val="tx1"/>
                          </a:solidFill>
                          <a:effectLst/>
                          <a:latin typeface="Arial" panose="020B0604020202020204" pitchFamily="34" charset="0"/>
                          <a:cs typeface="Arial" panose="020B0604020202020204" pitchFamily="34" charset="0"/>
                        </a:rPr>
                        <a:t>Nonxuba</a:t>
                      </a:r>
                      <a:r>
                        <a:rPr lang="en-ZA" sz="1200" dirty="0">
                          <a:solidFill>
                            <a:schemeClr val="tx1"/>
                          </a:solidFill>
                          <a:effectLst/>
                          <a:latin typeface="Arial" panose="020B0604020202020204" pitchFamily="34" charset="0"/>
                          <a:cs typeface="Arial" panose="020B0604020202020204" pitchFamily="34" charset="0"/>
                        </a:rPr>
                        <a:t> </a:t>
                      </a:r>
                      <a:r>
                        <a:rPr lang="en-ZA" sz="1200" dirty="0" err="1">
                          <a:solidFill>
                            <a:schemeClr val="tx1"/>
                          </a:solidFill>
                          <a:effectLst/>
                          <a:latin typeface="Arial" panose="020B0604020202020204" pitchFamily="34" charset="0"/>
                          <a:cs typeface="Arial" panose="020B0604020202020204" pitchFamily="34" charset="0"/>
                        </a:rPr>
                        <a:t>Inc</a:t>
                      </a:r>
                      <a:endParaRPr lang="en-US"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fontAlgn="base">
                        <a:lnSpc>
                          <a:spcPct val="150000"/>
                        </a:lnSpc>
                        <a:spcBef>
                          <a:spcPts val="0"/>
                        </a:spcBef>
                        <a:spcAft>
                          <a:spcPts val="600"/>
                        </a:spcAft>
                      </a:pPr>
                      <a:r>
                        <a:rPr lang="en-ZA" sz="1200">
                          <a:solidFill>
                            <a:schemeClr val="tx1"/>
                          </a:solidFill>
                          <a:effectLst/>
                          <a:latin typeface="Arial" panose="020B0604020202020204" pitchFamily="34" charset="0"/>
                          <a:cs typeface="Arial" panose="020B0604020202020204" pitchFamily="34" charset="0"/>
                        </a:rPr>
                        <a:t>HIE with  partially prolonged </a:t>
                      </a:r>
                      <a:endParaRPr lang="en-US" sz="12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fontAlgn="base">
                        <a:lnSpc>
                          <a:spcPct val="150000"/>
                        </a:lnSpc>
                        <a:spcBef>
                          <a:spcPts val="0"/>
                        </a:spcBef>
                        <a:spcAft>
                          <a:spcPts val="600"/>
                        </a:spcAft>
                      </a:pPr>
                      <a:r>
                        <a:rPr lang="en-ZA" sz="1200" dirty="0" smtClean="0">
                          <a:solidFill>
                            <a:schemeClr val="tx1"/>
                          </a:solidFill>
                          <a:effectLst/>
                          <a:latin typeface="Arial" panose="020B0604020202020204" pitchFamily="34" charset="0"/>
                          <a:cs typeface="Arial" panose="020B0604020202020204" pitchFamily="34" charset="0"/>
                        </a:rPr>
                        <a:t>LPC</a:t>
                      </a:r>
                      <a:r>
                        <a:rPr lang="en-ZA" sz="1200" baseline="0" dirty="0" smtClean="0">
                          <a:solidFill>
                            <a:schemeClr val="tx1"/>
                          </a:solidFill>
                          <a:effectLst/>
                          <a:latin typeface="Arial" panose="020B0604020202020204" pitchFamily="34" charset="0"/>
                          <a:cs typeface="Arial" panose="020B0604020202020204" pitchFamily="34" charset="0"/>
                        </a:rPr>
                        <a:t> and NPA</a:t>
                      </a:r>
                      <a:endParaRPr lang="en-US"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fontAlgn="base">
                        <a:lnSpc>
                          <a:spcPct val="150000"/>
                        </a:lnSpc>
                        <a:spcBef>
                          <a:spcPts val="0"/>
                        </a:spcBef>
                        <a:spcAft>
                          <a:spcPts val="600"/>
                        </a:spcAft>
                      </a:pPr>
                      <a:r>
                        <a:rPr lang="en-ZA" sz="1200" dirty="0" smtClean="0">
                          <a:solidFill>
                            <a:schemeClr val="tx1"/>
                          </a:solidFill>
                          <a:effectLst/>
                          <a:latin typeface="Arial" panose="020B0604020202020204" pitchFamily="34" charset="0"/>
                          <a:cs typeface="Arial" panose="020B0604020202020204" pitchFamily="34" charset="0"/>
                        </a:rPr>
                        <a:t>R31m</a:t>
                      </a:r>
                      <a:endParaRPr lang="en-US"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fontAlgn="base">
                        <a:lnSpc>
                          <a:spcPct val="150000"/>
                        </a:lnSpc>
                        <a:spcBef>
                          <a:spcPts val="0"/>
                        </a:spcBef>
                        <a:spcAft>
                          <a:spcPts val="600"/>
                        </a:spcAft>
                      </a:pPr>
                      <a:r>
                        <a:rPr lang="en-ZA" sz="1200">
                          <a:solidFill>
                            <a:schemeClr val="tx1"/>
                          </a:solidFill>
                          <a:effectLst/>
                          <a:latin typeface="Arial" panose="020B0604020202020204" pitchFamily="34" charset="0"/>
                          <a:cs typeface="Arial" panose="020B0604020202020204" pitchFamily="34" charset="0"/>
                        </a:rPr>
                        <a:t>Application for rescission of judgment &amp; joinder </a:t>
                      </a:r>
                      <a:endParaRPr lang="en-US" sz="12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fontAlgn="base">
                        <a:lnSpc>
                          <a:spcPct val="150000"/>
                        </a:lnSpc>
                        <a:spcBef>
                          <a:spcPts val="0"/>
                        </a:spcBef>
                        <a:spcAft>
                          <a:spcPts val="600"/>
                        </a:spcAft>
                      </a:pPr>
                      <a:r>
                        <a:rPr lang="en-ZA" sz="1200" dirty="0">
                          <a:solidFill>
                            <a:schemeClr val="tx1"/>
                          </a:solidFill>
                          <a:effectLst/>
                          <a:latin typeface="Arial" panose="020B0604020202020204" pitchFamily="34" charset="0"/>
                          <a:cs typeface="Arial" panose="020B0604020202020204" pitchFamily="34" charset="0"/>
                        </a:rPr>
                        <a:t>Legal professional negligence/ maladministration/ wasteful expenditure</a:t>
                      </a:r>
                      <a:endParaRPr lang="en-US"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107052698"/>
                  </a:ext>
                </a:extLst>
              </a:tr>
            </a:tbl>
          </a:graphicData>
        </a:graphic>
      </p:graphicFrame>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0E4637F-1127-AF4D-B96F-F7789FFD66F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Title 1"/>
          <p:cNvSpPr>
            <a:spLocks noGrp="1"/>
          </p:cNvSpPr>
          <p:nvPr>
            <p:ph type="title"/>
          </p:nvPr>
        </p:nvSpPr>
        <p:spPr>
          <a:xfrm>
            <a:off x="495300" y="274638"/>
            <a:ext cx="8915400" cy="826575"/>
          </a:xfrm>
        </p:spPr>
        <p:txBody>
          <a:bodyPr>
            <a:normAutofit fontScale="90000"/>
          </a:bodyPr>
          <a:lstStyle/>
          <a:p>
            <a:pPr algn="l"/>
            <a:r>
              <a:rPr lang="en-US" sz="1800" b="1" dirty="0" smtClean="0">
                <a:solidFill>
                  <a:prstClr val="black"/>
                </a:solidFill>
              </a:rPr>
              <a:t>                                                                         </a:t>
            </a:r>
            <a:br>
              <a:rPr lang="en-US" sz="1800" b="1" dirty="0" smtClean="0">
                <a:solidFill>
                  <a:prstClr val="black"/>
                </a:solidFill>
              </a:rPr>
            </a:br>
            <a:r>
              <a:rPr lang="en-US" sz="1800" b="1" dirty="0">
                <a:solidFill>
                  <a:prstClr val="black"/>
                </a:solidFill>
                <a:latin typeface="Arial" panose="020B0604020202020204" pitchFamily="34" charset="0"/>
                <a:cs typeface="Arial" panose="020B0604020202020204" pitchFamily="34" charset="0"/>
              </a:rPr>
              <a:t> </a:t>
            </a:r>
            <a:r>
              <a:rPr lang="en-US" sz="1800" b="1" dirty="0" smtClean="0">
                <a:solidFill>
                  <a:prstClr val="black"/>
                </a:solidFill>
                <a:latin typeface="Arial" panose="020B0604020202020204" pitchFamily="34" charset="0"/>
                <a:cs typeface="Arial" panose="020B0604020202020204" pitchFamily="34" charset="0"/>
              </a:rPr>
              <a:t>                                                               SIU OUTCOMES (cont.)</a:t>
            </a:r>
            <a:br>
              <a:rPr lang="en-US" sz="1800" b="1" dirty="0" smtClean="0">
                <a:solidFill>
                  <a:prstClr val="black"/>
                </a:solidFill>
                <a:latin typeface="Arial" panose="020B0604020202020204" pitchFamily="34" charset="0"/>
                <a:cs typeface="Arial" panose="020B0604020202020204" pitchFamily="34" charset="0"/>
              </a:rPr>
            </a:br>
            <a:r>
              <a:rPr lang="en-US" sz="1800" b="1" dirty="0">
                <a:solidFill>
                  <a:prstClr val="black"/>
                </a:solidFill>
                <a:latin typeface="Arial" panose="020B0604020202020204" pitchFamily="34" charset="0"/>
                <a:cs typeface="Arial" panose="020B0604020202020204" pitchFamily="34" charset="0"/>
              </a:rPr>
              <a:t/>
            </a:r>
            <a:br>
              <a:rPr lang="en-US" sz="1800" b="1" dirty="0">
                <a:solidFill>
                  <a:prstClr val="black"/>
                </a:solidFill>
                <a:latin typeface="Arial" panose="020B0604020202020204" pitchFamily="34" charset="0"/>
                <a:cs typeface="Arial" panose="020B0604020202020204" pitchFamily="34" charset="0"/>
              </a:rPr>
            </a:br>
            <a:r>
              <a:rPr lang="en-US" sz="1800" b="1" dirty="0">
                <a:solidFill>
                  <a:prstClr val="black"/>
                </a:solidFill>
              </a:rPr>
              <a:t/>
            </a:r>
            <a:br>
              <a:rPr lang="en-US" sz="1800" b="1" dirty="0">
                <a:solidFill>
                  <a:prstClr val="black"/>
                </a:solidFill>
              </a:rPr>
            </a:br>
            <a:r>
              <a:rPr lang="en-US" sz="1800" b="1" dirty="0">
                <a:solidFill>
                  <a:prstClr val="black"/>
                </a:solidFill>
              </a:rPr>
              <a:t/>
            </a:r>
            <a:br>
              <a:rPr lang="en-US" sz="1800" b="1" dirty="0">
                <a:solidFill>
                  <a:prstClr val="black"/>
                </a:solidFill>
              </a:rPr>
            </a:br>
            <a:endParaRPr lang="en-US" sz="1100" dirty="0"/>
          </a:p>
        </p:txBody>
      </p:sp>
      <p:graphicFrame>
        <p:nvGraphicFramePr>
          <p:cNvPr id="2" name="Table 1"/>
          <p:cNvGraphicFramePr>
            <a:graphicFrameLocks noGrp="1"/>
          </p:cNvGraphicFramePr>
          <p:nvPr>
            <p:extLst/>
          </p:nvPr>
        </p:nvGraphicFramePr>
        <p:xfrm>
          <a:off x="626192" y="1258814"/>
          <a:ext cx="8915400" cy="822960"/>
        </p:xfrm>
        <a:graphic>
          <a:graphicData uri="http://schemas.openxmlformats.org/drawingml/2006/table">
            <a:tbl>
              <a:tblPr firstRow="1" firstCol="1" bandRow="1">
                <a:tableStyleId>{5C22544A-7EE6-4342-B048-85BDC9FD1C3A}</a:tableStyleId>
              </a:tblPr>
              <a:tblGrid>
                <a:gridCol w="381579">
                  <a:extLst>
                    <a:ext uri="{9D8B030D-6E8A-4147-A177-3AD203B41FA5}">
                      <a16:colId xmlns:a16="http://schemas.microsoft.com/office/drawing/2014/main" xmlns="" val="1609065802"/>
                    </a:ext>
                  </a:extLst>
                </a:gridCol>
                <a:gridCol w="1199720">
                  <a:extLst>
                    <a:ext uri="{9D8B030D-6E8A-4147-A177-3AD203B41FA5}">
                      <a16:colId xmlns:a16="http://schemas.microsoft.com/office/drawing/2014/main" xmlns="" val="1565120232"/>
                    </a:ext>
                  </a:extLst>
                </a:gridCol>
                <a:gridCol w="1237673">
                  <a:extLst>
                    <a:ext uri="{9D8B030D-6E8A-4147-A177-3AD203B41FA5}">
                      <a16:colId xmlns:a16="http://schemas.microsoft.com/office/drawing/2014/main" xmlns="" val="3866498078"/>
                    </a:ext>
                  </a:extLst>
                </a:gridCol>
                <a:gridCol w="1702919">
                  <a:extLst>
                    <a:ext uri="{9D8B030D-6E8A-4147-A177-3AD203B41FA5}">
                      <a16:colId xmlns:a16="http://schemas.microsoft.com/office/drawing/2014/main" xmlns="" val="453025860"/>
                    </a:ext>
                  </a:extLst>
                </a:gridCol>
                <a:gridCol w="1182182">
                  <a:extLst>
                    <a:ext uri="{9D8B030D-6E8A-4147-A177-3AD203B41FA5}">
                      <a16:colId xmlns:a16="http://schemas.microsoft.com/office/drawing/2014/main" xmlns="" val="470148027"/>
                    </a:ext>
                  </a:extLst>
                </a:gridCol>
                <a:gridCol w="734629">
                  <a:extLst>
                    <a:ext uri="{9D8B030D-6E8A-4147-A177-3AD203B41FA5}">
                      <a16:colId xmlns:a16="http://schemas.microsoft.com/office/drawing/2014/main" xmlns="" val="152514337"/>
                    </a:ext>
                  </a:extLst>
                </a:gridCol>
                <a:gridCol w="968212">
                  <a:extLst>
                    <a:ext uri="{9D8B030D-6E8A-4147-A177-3AD203B41FA5}">
                      <a16:colId xmlns:a16="http://schemas.microsoft.com/office/drawing/2014/main" xmlns="" val="1379142067"/>
                    </a:ext>
                  </a:extLst>
                </a:gridCol>
                <a:gridCol w="1508486">
                  <a:extLst>
                    <a:ext uri="{9D8B030D-6E8A-4147-A177-3AD203B41FA5}">
                      <a16:colId xmlns:a16="http://schemas.microsoft.com/office/drawing/2014/main" xmlns="" val="96007667"/>
                    </a:ext>
                  </a:extLst>
                </a:gridCol>
              </a:tblGrid>
              <a:tr h="471497">
                <a:tc>
                  <a:txBody>
                    <a:bodyPr/>
                    <a:lstStyle/>
                    <a:p>
                      <a:pPr marL="0" marR="0" algn="just" fontAlgn="base">
                        <a:lnSpc>
                          <a:spcPct val="150000"/>
                        </a:lnSpc>
                        <a:spcBef>
                          <a:spcPts val="0"/>
                        </a:spcBef>
                        <a:spcAft>
                          <a:spcPts val="600"/>
                        </a:spcAft>
                      </a:pPr>
                      <a:r>
                        <a:rPr lang="en-ZA" sz="1200" b="1" dirty="0" smtClean="0">
                          <a:solidFill>
                            <a:schemeClr val="tx1"/>
                          </a:solidFill>
                          <a:effectLst/>
                          <a:latin typeface="Arial" panose="020B0604020202020204" pitchFamily="34" charset="0"/>
                          <a:ea typeface="+mn-ea"/>
                          <a:cs typeface="Arial" panose="020B0604020202020204" pitchFamily="34" charset="0"/>
                        </a:rPr>
                        <a:t>No</a:t>
                      </a:r>
                      <a:endParaRPr lang="en-US" sz="12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just" fontAlgn="base">
                        <a:lnSpc>
                          <a:spcPct val="150000"/>
                        </a:lnSpc>
                        <a:spcBef>
                          <a:spcPts val="0"/>
                        </a:spcBef>
                        <a:spcAft>
                          <a:spcPts val="600"/>
                        </a:spcAft>
                      </a:pPr>
                      <a:r>
                        <a:rPr lang="en-ZA" sz="1200" b="1" dirty="0">
                          <a:solidFill>
                            <a:schemeClr val="tx1"/>
                          </a:solidFill>
                          <a:effectLst/>
                          <a:latin typeface="Arial" panose="020B0604020202020204" pitchFamily="34" charset="0"/>
                          <a:cs typeface="Arial" panose="020B0604020202020204" pitchFamily="34" charset="0"/>
                        </a:rPr>
                        <a:t>MATTER</a:t>
                      </a:r>
                      <a:endParaRPr lang="en-US" sz="12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just" fontAlgn="base">
                        <a:lnSpc>
                          <a:spcPct val="150000"/>
                        </a:lnSpc>
                        <a:spcBef>
                          <a:spcPts val="0"/>
                        </a:spcBef>
                        <a:spcAft>
                          <a:spcPts val="600"/>
                        </a:spcAft>
                      </a:pPr>
                      <a:r>
                        <a:rPr lang="en-ZA" sz="1200" b="1" dirty="0">
                          <a:solidFill>
                            <a:schemeClr val="tx1"/>
                          </a:solidFill>
                          <a:effectLst/>
                          <a:latin typeface="Arial" panose="020B0604020202020204" pitchFamily="34" charset="0"/>
                          <a:cs typeface="Arial" panose="020B0604020202020204" pitchFamily="34" charset="0"/>
                        </a:rPr>
                        <a:t>ATTORNEY</a:t>
                      </a:r>
                      <a:endParaRPr lang="en-US" sz="12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just" fontAlgn="base">
                        <a:lnSpc>
                          <a:spcPct val="150000"/>
                        </a:lnSpc>
                        <a:spcBef>
                          <a:spcPts val="0"/>
                        </a:spcBef>
                        <a:spcAft>
                          <a:spcPts val="600"/>
                        </a:spcAft>
                      </a:pPr>
                      <a:r>
                        <a:rPr lang="en-ZA" sz="1200" b="1">
                          <a:solidFill>
                            <a:schemeClr val="tx1"/>
                          </a:solidFill>
                          <a:effectLst/>
                          <a:latin typeface="Arial" panose="020B0604020202020204" pitchFamily="34" charset="0"/>
                          <a:cs typeface="Arial" panose="020B0604020202020204" pitchFamily="34" charset="0"/>
                        </a:rPr>
                        <a:t>NATURE OF MATTER</a:t>
                      </a:r>
                      <a:endParaRPr lang="en-US" sz="12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just" fontAlgn="base">
                        <a:lnSpc>
                          <a:spcPct val="150000"/>
                        </a:lnSpc>
                        <a:spcBef>
                          <a:spcPts val="0"/>
                        </a:spcBef>
                        <a:spcAft>
                          <a:spcPts val="600"/>
                        </a:spcAft>
                      </a:pPr>
                      <a:r>
                        <a:rPr lang="en-ZA" sz="1200" b="1">
                          <a:solidFill>
                            <a:schemeClr val="tx1"/>
                          </a:solidFill>
                          <a:effectLst/>
                          <a:latin typeface="Arial" panose="020B0604020202020204" pitchFamily="34" charset="0"/>
                          <a:cs typeface="Arial" panose="020B0604020202020204" pitchFamily="34" charset="0"/>
                        </a:rPr>
                        <a:t>REFERRED TO INSTITUTION</a:t>
                      </a:r>
                      <a:endParaRPr lang="en-US" sz="12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just" fontAlgn="base">
                        <a:lnSpc>
                          <a:spcPct val="150000"/>
                        </a:lnSpc>
                        <a:spcBef>
                          <a:spcPts val="0"/>
                        </a:spcBef>
                        <a:spcAft>
                          <a:spcPts val="600"/>
                        </a:spcAft>
                      </a:pPr>
                      <a:r>
                        <a:rPr lang="en-ZA" sz="1200" b="1">
                          <a:solidFill>
                            <a:schemeClr val="tx1"/>
                          </a:solidFill>
                          <a:effectLst/>
                          <a:latin typeface="Arial" panose="020B0604020202020204" pitchFamily="34" charset="0"/>
                          <a:cs typeface="Arial" panose="020B0604020202020204" pitchFamily="34" charset="0"/>
                        </a:rPr>
                        <a:t>VALUE</a:t>
                      </a:r>
                      <a:endParaRPr lang="en-US" sz="12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just" fontAlgn="base">
                        <a:lnSpc>
                          <a:spcPct val="150000"/>
                        </a:lnSpc>
                        <a:spcBef>
                          <a:spcPts val="0"/>
                        </a:spcBef>
                        <a:spcAft>
                          <a:spcPts val="600"/>
                        </a:spcAft>
                      </a:pPr>
                      <a:r>
                        <a:rPr lang="en-ZA" sz="1200" b="1">
                          <a:solidFill>
                            <a:schemeClr val="tx1"/>
                          </a:solidFill>
                          <a:effectLst/>
                          <a:latin typeface="Arial" panose="020B0604020202020204" pitchFamily="34" charset="0"/>
                          <a:cs typeface="Arial" panose="020B0604020202020204" pitchFamily="34" charset="0"/>
                        </a:rPr>
                        <a:t>PENDING IN CIVIL COURT</a:t>
                      </a:r>
                      <a:endParaRPr lang="en-US" sz="12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just" fontAlgn="base">
                        <a:lnSpc>
                          <a:spcPct val="150000"/>
                        </a:lnSpc>
                        <a:spcBef>
                          <a:spcPts val="0"/>
                        </a:spcBef>
                        <a:spcAft>
                          <a:spcPts val="600"/>
                        </a:spcAft>
                      </a:pPr>
                      <a:r>
                        <a:rPr lang="en-ZA" sz="1200" b="1" dirty="0">
                          <a:solidFill>
                            <a:schemeClr val="tx1"/>
                          </a:solidFill>
                          <a:effectLst/>
                          <a:latin typeface="Arial" panose="020B0604020202020204" pitchFamily="34" charset="0"/>
                          <a:cs typeface="Arial" panose="020B0604020202020204" pitchFamily="34" charset="0"/>
                        </a:rPr>
                        <a:t>POSSIBLE CHARGES</a:t>
                      </a:r>
                      <a:endParaRPr lang="en-US" sz="12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xmlns="" val="1979104866"/>
                  </a:ext>
                </a:extLst>
              </a:tr>
            </a:tbl>
          </a:graphicData>
        </a:graphic>
      </p:graphicFrame>
    </p:spTree>
    <p:extLst>
      <p:ext uri="{BB962C8B-B14F-4D97-AF65-F5344CB8AC3E}">
        <p14:creationId xmlns:p14="http://schemas.microsoft.com/office/powerpoint/2010/main" xmlns="" val="33291151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1990926" y="6540063"/>
            <a:ext cx="5516003" cy="246221"/>
          </a:xfrm>
          <a:prstGeom prst="rect">
            <a:avLst/>
          </a:prstGeom>
          <a:noFill/>
        </p:spPr>
        <p:txBody>
          <a:bodyPr wrap="square" rtlCol="0">
            <a:spAutoFit/>
          </a:bodyPr>
          <a:lstStyle/>
          <a:p>
            <a:r>
              <a:rPr lang="en-US" sz="1000" b="1" dirty="0" smtClean="0">
                <a:latin typeface="Arial"/>
                <a:cs typeface="Arial"/>
              </a:rPr>
              <a:t>Hotline: 0800 037 774    |     Website: https://www.siu.org.za   |   E-mail: </a:t>
            </a:r>
            <a:r>
              <a:rPr lang="en-US" sz="1000" b="1" dirty="0" err="1" smtClean="0">
                <a:latin typeface="Arial"/>
                <a:cs typeface="Arial"/>
              </a:rPr>
              <a:t>info@siu.org.za</a:t>
            </a:r>
            <a:r>
              <a:rPr lang="en-US" sz="1000" b="1" dirty="0" smtClean="0">
                <a:latin typeface="Arial"/>
                <a:cs typeface="Arial"/>
              </a:rPr>
              <a:t> </a:t>
            </a:r>
            <a:endParaRPr lang="en-US" sz="1000" b="1" dirty="0">
              <a:latin typeface="Arial"/>
              <a:cs typeface="Arial"/>
            </a:endParaRPr>
          </a:p>
        </p:txBody>
      </p:sp>
      <p:sp>
        <p:nvSpPr>
          <p:cNvPr id="8" name="Title 1"/>
          <p:cNvSpPr>
            <a:spLocks noGrp="1"/>
          </p:cNvSpPr>
          <p:nvPr>
            <p:ph type="title"/>
          </p:nvPr>
        </p:nvSpPr>
        <p:spPr>
          <a:xfrm>
            <a:off x="495300" y="457201"/>
            <a:ext cx="8915400" cy="1143000"/>
          </a:xfrm>
        </p:spPr>
        <p:txBody>
          <a:bodyPr>
            <a:normAutofit/>
          </a:bodyPr>
          <a:lstStyle/>
          <a:p>
            <a:r>
              <a:rPr lang="en-ZA" sz="2800" b="1" dirty="0" smtClean="0">
                <a:latin typeface="Arial" panose="020B0604020202020204" pitchFamily="34" charset="0"/>
                <a:cs typeface="Arial" panose="020B0604020202020204" pitchFamily="34" charset="0"/>
              </a:rPr>
              <a:t>SIU LEGISLATIVE AND OTHER MANDATE</a:t>
            </a:r>
            <a:endParaRPr lang="en-US" sz="3200" b="1" dirty="0">
              <a:latin typeface="Arial" panose="020B0604020202020204" pitchFamily="34" charset="0"/>
              <a:cs typeface="Arial" panose="020B0604020202020204" pitchFamily="34" charset="0"/>
            </a:endParaRPr>
          </a:p>
        </p:txBody>
      </p:sp>
      <p:grpSp>
        <p:nvGrpSpPr>
          <p:cNvPr id="9" name="Group 8"/>
          <p:cNvGrpSpPr/>
          <p:nvPr/>
        </p:nvGrpSpPr>
        <p:grpSpPr>
          <a:xfrm>
            <a:off x="221367" y="1924832"/>
            <a:ext cx="3013200" cy="2273161"/>
            <a:chOff x="229002" y="4006217"/>
            <a:chExt cx="2371471" cy="2375532"/>
          </a:xfrm>
        </p:grpSpPr>
        <p:sp>
          <p:nvSpPr>
            <p:cNvPr id="10" name="Freeform 9"/>
            <p:cNvSpPr>
              <a:spLocks/>
            </p:cNvSpPr>
            <p:nvPr/>
          </p:nvSpPr>
          <p:spPr bwMode="auto">
            <a:xfrm>
              <a:off x="229002" y="4006217"/>
              <a:ext cx="2371471" cy="2375532"/>
            </a:xfrm>
            <a:custGeom>
              <a:avLst/>
              <a:gdLst>
                <a:gd name="T0" fmla="*/ 62 w 1304"/>
                <a:gd name="T1" fmla="*/ 29 h 1084"/>
                <a:gd name="T2" fmla="*/ 120 w 1304"/>
                <a:gd name="T3" fmla="*/ 28 h 1084"/>
                <a:gd name="T4" fmla="*/ 173 w 1304"/>
                <a:gd name="T5" fmla="*/ 30 h 1084"/>
                <a:gd name="T6" fmla="*/ 222 w 1304"/>
                <a:gd name="T7" fmla="*/ 30 h 1084"/>
                <a:gd name="T8" fmla="*/ 274 w 1304"/>
                <a:gd name="T9" fmla="*/ 30 h 1084"/>
                <a:gd name="T10" fmla="*/ 328 w 1304"/>
                <a:gd name="T11" fmla="*/ 31 h 1084"/>
                <a:gd name="T12" fmla="*/ 384 w 1304"/>
                <a:gd name="T13" fmla="*/ 29 h 1084"/>
                <a:gd name="T14" fmla="*/ 432 w 1304"/>
                <a:gd name="T15" fmla="*/ 31 h 1084"/>
                <a:gd name="T16" fmla="*/ 490 w 1304"/>
                <a:gd name="T17" fmla="*/ 28 h 1084"/>
                <a:gd name="T18" fmla="*/ 540 w 1304"/>
                <a:gd name="T19" fmla="*/ 30 h 1084"/>
                <a:gd name="T20" fmla="*/ 591 w 1304"/>
                <a:gd name="T21" fmla="*/ 30 h 1084"/>
                <a:gd name="T22" fmla="*/ 644 w 1304"/>
                <a:gd name="T23" fmla="*/ 30 h 1084"/>
                <a:gd name="T24" fmla="*/ 699 w 1304"/>
                <a:gd name="T25" fmla="*/ 28 h 1084"/>
                <a:gd name="T26" fmla="*/ 751 w 1304"/>
                <a:gd name="T27" fmla="*/ 30 h 1084"/>
                <a:gd name="T28" fmla="*/ 811 w 1304"/>
                <a:gd name="T29" fmla="*/ 27 h 1084"/>
                <a:gd name="T30" fmla="*/ 860 w 1304"/>
                <a:gd name="T31" fmla="*/ 31 h 1084"/>
                <a:gd name="T32" fmla="*/ 918 w 1304"/>
                <a:gd name="T33" fmla="*/ 29 h 1084"/>
                <a:gd name="T34" fmla="*/ 969 w 1304"/>
                <a:gd name="T35" fmla="*/ 30 h 1084"/>
                <a:gd name="T36" fmla="*/ 1023 w 1304"/>
                <a:gd name="T37" fmla="*/ 28 h 1084"/>
                <a:gd name="T38" fmla="*/ 1072 w 1304"/>
                <a:gd name="T39" fmla="*/ 31 h 1084"/>
                <a:gd name="T40" fmla="*/ 1132 w 1304"/>
                <a:gd name="T41" fmla="*/ 27 h 1084"/>
                <a:gd name="T42" fmla="*/ 1183 w 1304"/>
                <a:gd name="T43" fmla="*/ 29 h 1084"/>
                <a:gd name="T44" fmla="*/ 1236 w 1304"/>
                <a:gd name="T45" fmla="*/ 28 h 1084"/>
                <a:gd name="T46" fmla="*/ 1285 w 1304"/>
                <a:gd name="T47" fmla="*/ 30 h 1084"/>
                <a:gd name="T48" fmla="*/ 1281 w 1304"/>
                <a:gd name="T49" fmla="*/ 63 h 1084"/>
                <a:gd name="T50" fmla="*/ 1286 w 1304"/>
                <a:gd name="T51" fmla="*/ 92 h 1084"/>
                <a:gd name="T52" fmla="*/ 1283 w 1304"/>
                <a:gd name="T53" fmla="*/ 123 h 1084"/>
                <a:gd name="T54" fmla="*/ 1284 w 1304"/>
                <a:gd name="T55" fmla="*/ 154 h 1084"/>
                <a:gd name="T56" fmla="*/ 1286 w 1304"/>
                <a:gd name="T57" fmla="*/ 184 h 1084"/>
                <a:gd name="T58" fmla="*/ 1282 w 1304"/>
                <a:gd name="T59" fmla="*/ 217 h 1084"/>
                <a:gd name="T60" fmla="*/ 1284 w 1304"/>
                <a:gd name="T61" fmla="*/ 248 h 1084"/>
                <a:gd name="T62" fmla="*/ 1283 w 1304"/>
                <a:gd name="T63" fmla="*/ 280 h 1084"/>
                <a:gd name="T64" fmla="*/ 1284 w 1304"/>
                <a:gd name="T65" fmla="*/ 309 h 1084"/>
                <a:gd name="T66" fmla="*/ 1282 w 1304"/>
                <a:gd name="T67" fmla="*/ 344 h 1084"/>
                <a:gd name="T68" fmla="*/ 1282 w 1304"/>
                <a:gd name="T69" fmla="*/ 375 h 1084"/>
                <a:gd name="T70" fmla="*/ 1280 w 1304"/>
                <a:gd name="T71" fmla="*/ 405 h 1084"/>
                <a:gd name="T72" fmla="*/ 1283 w 1304"/>
                <a:gd name="T73" fmla="*/ 435 h 1084"/>
                <a:gd name="T74" fmla="*/ 1285 w 1304"/>
                <a:gd name="T75" fmla="*/ 464 h 1084"/>
                <a:gd name="T76" fmla="*/ 1281 w 1304"/>
                <a:gd name="T77" fmla="*/ 499 h 1084"/>
                <a:gd name="T78" fmla="*/ 1283 w 1304"/>
                <a:gd name="T79" fmla="*/ 528 h 1084"/>
                <a:gd name="T80" fmla="*/ 1285 w 1304"/>
                <a:gd name="T81" fmla="*/ 558 h 1084"/>
                <a:gd name="T82" fmla="*/ 1282 w 1304"/>
                <a:gd name="T83" fmla="*/ 592 h 1084"/>
                <a:gd name="T84" fmla="*/ 1281 w 1304"/>
                <a:gd name="T85" fmla="*/ 623 h 1084"/>
                <a:gd name="T86" fmla="*/ 1281 w 1304"/>
                <a:gd name="T87" fmla="*/ 654 h 1084"/>
                <a:gd name="T88" fmla="*/ 1282 w 1304"/>
                <a:gd name="T89" fmla="*/ 686 h 1084"/>
                <a:gd name="T90" fmla="*/ 1282 w 1304"/>
                <a:gd name="T91" fmla="*/ 717 h 1084"/>
                <a:gd name="T92" fmla="*/ 1285 w 1304"/>
                <a:gd name="T93" fmla="*/ 746 h 1084"/>
                <a:gd name="T94" fmla="*/ 1284 w 1304"/>
                <a:gd name="T95" fmla="*/ 777 h 1084"/>
                <a:gd name="T96" fmla="*/ 1282 w 1304"/>
                <a:gd name="T97" fmla="*/ 808 h 1084"/>
                <a:gd name="T98" fmla="*/ 1285 w 1304"/>
                <a:gd name="T99" fmla="*/ 839 h 1084"/>
                <a:gd name="T100" fmla="*/ 1280 w 1304"/>
                <a:gd name="T101" fmla="*/ 871 h 1084"/>
                <a:gd name="T102" fmla="*/ 1285 w 1304"/>
                <a:gd name="T103" fmla="*/ 899 h 1084"/>
                <a:gd name="T104" fmla="*/ 1282 w 1304"/>
                <a:gd name="T105" fmla="*/ 933 h 1084"/>
                <a:gd name="T106" fmla="*/ 1283 w 1304"/>
                <a:gd name="T107" fmla="*/ 963 h 1084"/>
                <a:gd name="T108" fmla="*/ 1283 w 1304"/>
                <a:gd name="T109" fmla="*/ 994 h 1084"/>
                <a:gd name="T110" fmla="*/ 1280 w 1304"/>
                <a:gd name="T111" fmla="*/ 1026 h 10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04" h="1084">
                  <a:moveTo>
                    <a:pt x="19" y="31"/>
                  </a:moveTo>
                  <a:cubicBezTo>
                    <a:pt x="19" y="31"/>
                    <a:pt x="23" y="29"/>
                    <a:pt x="23" y="29"/>
                  </a:cubicBezTo>
                  <a:cubicBezTo>
                    <a:pt x="23" y="29"/>
                    <a:pt x="22" y="37"/>
                    <a:pt x="22" y="37"/>
                  </a:cubicBezTo>
                  <a:cubicBezTo>
                    <a:pt x="23" y="38"/>
                    <a:pt x="39" y="28"/>
                    <a:pt x="39" y="28"/>
                  </a:cubicBezTo>
                  <a:cubicBezTo>
                    <a:pt x="39" y="28"/>
                    <a:pt x="22" y="44"/>
                    <a:pt x="23" y="45"/>
                  </a:cubicBezTo>
                  <a:cubicBezTo>
                    <a:pt x="23" y="45"/>
                    <a:pt x="46" y="31"/>
                    <a:pt x="46" y="31"/>
                  </a:cubicBezTo>
                  <a:cubicBezTo>
                    <a:pt x="47" y="31"/>
                    <a:pt x="16" y="55"/>
                    <a:pt x="16" y="56"/>
                  </a:cubicBezTo>
                  <a:cubicBezTo>
                    <a:pt x="16" y="56"/>
                    <a:pt x="62" y="28"/>
                    <a:pt x="62" y="29"/>
                  </a:cubicBezTo>
                  <a:cubicBezTo>
                    <a:pt x="63" y="30"/>
                    <a:pt x="17" y="62"/>
                    <a:pt x="18" y="63"/>
                  </a:cubicBezTo>
                  <a:cubicBezTo>
                    <a:pt x="18" y="64"/>
                    <a:pt x="78" y="27"/>
                    <a:pt x="78" y="28"/>
                  </a:cubicBezTo>
                  <a:cubicBezTo>
                    <a:pt x="79" y="29"/>
                    <a:pt x="18" y="69"/>
                    <a:pt x="19" y="70"/>
                  </a:cubicBezTo>
                  <a:cubicBezTo>
                    <a:pt x="19" y="72"/>
                    <a:pt x="87" y="31"/>
                    <a:pt x="87" y="31"/>
                  </a:cubicBezTo>
                  <a:cubicBezTo>
                    <a:pt x="88" y="33"/>
                    <a:pt x="21" y="75"/>
                    <a:pt x="22" y="76"/>
                  </a:cubicBezTo>
                  <a:cubicBezTo>
                    <a:pt x="22" y="77"/>
                    <a:pt x="106" y="27"/>
                    <a:pt x="106" y="28"/>
                  </a:cubicBezTo>
                  <a:cubicBezTo>
                    <a:pt x="107" y="29"/>
                    <a:pt x="19" y="85"/>
                    <a:pt x="20" y="86"/>
                  </a:cubicBezTo>
                  <a:cubicBezTo>
                    <a:pt x="21" y="87"/>
                    <a:pt x="118" y="26"/>
                    <a:pt x="120" y="28"/>
                  </a:cubicBezTo>
                  <a:cubicBezTo>
                    <a:pt x="120" y="29"/>
                    <a:pt x="18" y="92"/>
                    <a:pt x="19" y="94"/>
                  </a:cubicBezTo>
                  <a:cubicBezTo>
                    <a:pt x="20" y="95"/>
                    <a:pt x="132" y="27"/>
                    <a:pt x="133" y="29"/>
                  </a:cubicBezTo>
                  <a:cubicBezTo>
                    <a:pt x="134" y="31"/>
                    <a:pt x="16" y="103"/>
                    <a:pt x="17" y="104"/>
                  </a:cubicBezTo>
                  <a:cubicBezTo>
                    <a:pt x="18" y="107"/>
                    <a:pt x="147" y="28"/>
                    <a:pt x="147" y="29"/>
                  </a:cubicBezTo>
                  <a:cubicBezTo>
                    <a:pt x="148" y="31"/>
                    <a:pt x="19" y="108"/>
                    <a:pt x="20" y="110"/>
                  </a:cubicBezTo>
                  <a:cubicBezTo>
                    <a:pt x="21" y="111"/>
                    <a:pt x="164" y="26"/>
                    <a:pt x="164" y="27"/>
                  </a:cubicBezTo>
                  <a:cubicBezTo>
                    <a:pt x="165" y="29"/>
                    <a:pt x="15" y="118"/>
                    <a:pt x="16" y="120"/>
                  </a:cubicBezTo>
                  <a:cubicBezTo>
                    <a:pt x="17" y="122"/>
                    <a:pt x="172" y="29"/>
                    <a:pt x="173" y="30"/>
                  </a:cubicBezTo>
                  <a:cubicBezTo>
                    <a:pt x="174" y="31"/>
                    <a:pt x="21" y="123"/>
                    <a:pt x="22" y="125"/>
                  </a:cubicBezTo>
                  <a:cubicBezTo>
                    <a:pt x="23" y="127"/>
                    <a:pt x="182" y="27"/>
                    <a:pt x="184" y="31"/>
                  </a:cubicBezTo>
                  <a:cubicBezTo>
                    <a:pt x="185" y="33"/>
                    <a:pt x="20" y="128"/>
                    <a:pt x="22" y="132"/>
                  </a:cubicBezTo>
                  <a:cubicBezTo>
                    <a:pt x="23" y="133"/>
                    <a:pt x="198" y="29"/>
                    <a:pt x="198" y="30"/>
                  </a:cubicBezTo>
                  <a:cubicBezTo>
                    <a:pt x="200" y="32"/>
                    <a:pt x="18" y="137"/>
                    <a:pt x="20" y="140"/>
                  </a:cubicBezTo>
                  <a:cubicBezTo>
                    <a:pt x="21" y="142"/>
                    <a:pt x="212" y="28"/>
                    <a:pt x="212" y="29"/>
                  </a:cubicBezTo>
                  <a:cubicBezTo>
                    <a:pt x="214" y="31"/>
                    <a:pt x="18" y="145"/>
                    <a:pt x="19" y="148"/>
                  </a:cubicBezTo>
                  <a:cubicBezTo>
                    <a:pt x="21" y="151"/>
                    <a:pt x="221" y="28"/>
                    <a:pt x="222" y="30"/>
                  </a:cubicBezTo>
                  <a:cubicBezTo>
                    <a:pt x="225" y="35"/>
                    <a:pt x="21" y="150"/>
                    <a:pt x="23" y="153"/>
                  </a:cubicBezTo>
                  <a:cubicBezTo>
                    <a:pt x="25" y="158"/>
                    <a:pt x="232" y="26"/>
                    <a:pt x="234" y="30"/>
                  </a:cubicBezTo>
                  <a:cubicBezTo>
                    <a:pt x="237" y="34"/>
                    <a:pt x="15" y="162"/>
                    <a:pt x="16" y="163"/>
                  </a:cubicBezTo>
                  <a:cubicBezTo>
                    <a:pt x="19" y="168"/>
                    <a:pt x="246" y="26"/>
                    <a:pt x="248" y="30"/>
                  </a:cubicBezTo>
                  <a:cubicBezTo>
                    <a:pt x="250" y="34"/>
                    <a:pt x="16" y="168"/>
                    <a:pt x="17" y="170"/>
                  </a:cubicBezTo>
                  <a:cubicBezTo>
                    <a:pt x="19" y="173"/>
                    <a:pt x="256" y="25"/>
                    <a:pt x="260" y="31"/>
                  </a:cubicBezTo>
                  <a:cubicBezTo>
                    <a:pt x="261" y="33"/>
                    <a:pt x="19" y="173"/>
                    <a:pt x="21" y="176"/>
                  </a:cubicBezTo>
                  <a:cubicBezTo>
                    <a:pt x="25" y="182"/>
                    <a:pt x="270" y="24"/>
                    <a:pt x="274" y="30"/>
                  </a:cubicBezTo>
                  <a:cubicBezTo>
                    <a:pt x="277" y="36"/>
                    <a:pt x="20" y="183"/>
                    <a:pt x="20" y="184"/>
                  </a:cubicBezTo>
                  <a:cubicBezTo>
                    <a:pt x="22" y="188"/>
                    <a:pt x="290" y="25"/>
                    <a:pt x="292" y="28"/>
                  </a:cubicBezTo>
                  <a:cubicBezTo>
                    <a:pt x="293" y="30"/>
                    <a:pt x="14" y="187"/>
                    <a:pt x="18" y="194"/>
                  </a:cubicBezTo>
                  <a:cubicBezTo>
                    <a:pt x="20" y="197"/>
                    <a:pt x="299" y="26"/>
                    <a:pt x="301" y="30"/>
                  </a:cubicBezTo>
                  <a:cubicBezTo>
                    <a:pt x="304" y="34"/>
                    <a:pt x="19" y="199"/>
                    <a:pt x="20" y="200"/>
                  </a:cubicBezTo>
                  <a:cubicBezTo>
                    <a:pt x="23" y="206"/>
                    <a:pt x="316" y="23"/>
                    <a:pt x="319" y="28"/>
                  </a:cubicBezTo>
                  <a:cubicBezTo>
                    <a:pt x="320" y="30"/>
                    <a:pt x="16" y="208"/>
                    <a:pt x="17" y="210"/>
                  </a:cubicBezTo>
                  <a:cubicBezTo>
                    <a:pt x="21" y="217"/>
                    <a:pt x="324" y="23"/>
                    <a:pt x="328" y="31"/>
                  </a:cubicBezTo>
                  <a:cubicBezTo>
                    <a:pt x="330" y="34"/>
                    <a:pt x="20" y="213"/>
                    <a:pt x="21" y="215"/>
                  </a:cubicBezTo>
                  <a:cubicBezTo>
                    <a:pt x="25" y="222"/>
                    <a:pt x="342" y="20"/>
                    <a:pt x="346" y="27"/>
                  </a:cubicBezTo>
                  <a:cubicBezTo>
                    <a:pt x="348" y="31"/>
                    <a:pt x="17" y="215"/>
                    <a:pt x="21" y="222"/>
                  </a:cubicBezTo>
                  <a:cubicBezTo>
                    <a:pt x="24" y="227"/>
                    <a:pt x="351" y="25"/>
                    <a:pt x="354" y="30"/>
                  </a:cubicBezTo>
                  <a:cubicBezTo>
                    <a:pt x="355" y="33"/>
                    <a:pt x="14" y="227"/>
                    <a:pt x="17" y="233"/>
                  </a:cubicBezTo>
                  <a:cubicBezTo>
                    <a:pt x="18" y="235"/>
                    <a:pt x="372" y="26"/>
                    <a:pt x="373" y="28"/>
                  </a:cubicBezTo>
                  <a:cubicBezTo>
                    <a:pt x="374" y="30"/>
                    <a:pt x="19" y="235"/>
                    <a:pt x="21" y="238"/>
                  </a:cubicBezTo>
                  <a:cubicBezTo>
                    <a:pt x="23" y="242"/>
                    <a:pt x="381" y="23"/>
                    <a:pt x="384" y="29"/>
                  </a:cubicBezTo>
                  <a:cubicBezTo>
                    <a:pt x="388" y="35"/>
                    <a:pt x="20" y="243"/>
                    <a:pt x="21" y="245"/>
                  </a:cubicBezTo>
                  <a:cubicBezTo>
                    <a:pt x="26" y="255"/>
                    <a:pt x="392" y="21"/>
                    <a:pt x="397" y="29"/>
                  </a:cubicBezTo>
                  <a:cubicBezTo>
                    <a:pt x="399" y="32"/>
                    <a:pt x="16" y="251"/>
                    <a:pt x="18" y="255"/>
                  </a:cubicBezTo>
                  <a:cubicBezTo>
                    <a:pt x="20" y="260"/>
                    <a:pt x="403" y="24"/>
                    <a:pt x="406" y="30"/>
                  </a:cubicBezTo>
                  <a:cubicBezTo>
                    <a:pt x="409" y="35"/>
                    <a:pt x="11" y="254"/>
                    <a:pt x="17" y="263"/>
                  </a:cubicBezTo>
                  <a:cubicBezTo>
                    <a:pt x="21" y="272"/>
                    <a:pt x="416" y="23"/>
                    <a:pt x="420" y="30"/>
                  </a:cubicBezTo>
                  <a:cubicBezTo>
                    <a:pt x="424" y="37"/>
                    <a:pt x="17" y="257"/>
                    <a:pt x="22" y="267"/>
                  </a:cubicBezTo>
                  <a:cubicBezTo>
                    <a:pt x="24" y="270"/>
                    <a:pt x="429" y="26"/>
                    <a:pt x="432" y="31"/>
                  </a:cubicBezTo>
                  <a:cubicBezTo>
                    <a:pt x="435" y="36"/>
                    <a:pt x="13" y="269"/>
                    <a:pt x="18" y="277"/>
                  </a:cubicBezTo>
                  <a:cubicBezTo>
                    <a:pt x="22" y="284"/>
                    <a:pt x="442" y="27"/>
                    <a:pt x="444" y="31"/>
                  </a:cubicBezTo>
                  <a:cubicBezTo>
                    <a:pt x="450" y="41"/>
                    <a:pt x="15" y="280"/>
                    <a:pt x="18" y="285"/>
                  </a:cubicBezTo>
                  <a:cubicBezTo>
                    <a:pt x="21" y="290"/>
                    <a:pt x="455" y="21"/>
                    <a:pt x="460" y="30"/>
                  </a:cubicBezTo>
                  <a:cubicBezTo>
                    <a:pt x="463" y="36"/>
                    <a:pt x="19" y="286"/>
                    <a:pt x="22" y="291"/>
                  </a:cubicBezTo>
                  <a:cubicBezTo>
                    <a:pt x="24" y="296"/>
                    <a:pt x="467" y="19"/>
                    <a:pt x="473" y="30"/>
                  </a:cubicBezTo>
                  <a:cubicBezTo>
                    <a:pt x="479" y="40"/>
                    <a:pt x="15" y="299"/>
                    <a:pt x="16" y="301"/>
                  </a:cubicBezTo>
                  <a:cubicBezTo>
                    <a:pt x="20" y="309"/>
                    <a:pt x="485" y="19"/>
                    <a:pt x="490" y="28"/>
                  </a:cubicBezTo>
                  <a:cubicBezTo>
                    <a:pt x="496" y="38"/>
                    <a:pt x="14" y="303"/>
                    <a:pt x="17" y="308"/>
                  </a:cubicBezTo>
                  <a:cubicBezTo>
                    <a:pt x="23" y="319"/>
                    <a:pt x="496" y="16"/>
                    <a:pt x="503" y="27"/>
                  </a:cubicBezTo>
                  <a:cubicBezTo>
                    <a:pt x="505" y="32"/>
                    <a:pt x="16" y="307"/>
                    <a:pt x="21" y="314"/>
                  </a:cubicBezTo>
                  <a:cubicBezTo>
                    <a:pt x="27" y="324"/>
                    <a:pt x="510" y="16"/>
                    <a:pt x="516" y="28"/>
                  </a:cubicBezTo>
                  <a:cubicBezTo>
                    <a:pt x="523" y="39"/>
                    <a:pt x="16" y="317"/>
                    <a:pt x="19" y="323"/>
                  </a:cubicBezTo>
                  <a:cubicBezTo>
                    <a:pt x="22" y="328"/>
                    <a:pt x="521" y="22"/>
                    <a:pt x="526" y="30"/>
                  </a:cubicBezTo>
                  <a:cubicBezTo>
                    <a:pt x="531" y="40"/>
                    <a:pt x="16" y="322"/>
                    <a:pt x="20" y="330"/>
                  </a:cubicBezTo>
                  <a:cubicBezTo>
                    <a:pt x="23" y="335"/>
                    <a:pt x="539" y="27"/>
                    <a:pt x="540" y="30"/>
                  </a:cubicBezTo>
                  <a:cubicBezTo>
                    <a:pt x="544" y="36"/>
                    <a:pt x="14" y="334"/>
                    <a:pt x="17" y="340"/>
                  </a:cubicBezTo>
                  <a:cubicBezTo>
                    <a:pt x="23" y="349"/>
                    <a:pt x="547" y="22"/>
                    <a:pt x="552" y="31"/>
                  </a:cubicBezTo>
                  <a:cubicBezTo>
                    <a:pt x="559" y="43"/>
                    <a:pt x="11" y="333"/>
                    <a:pt x="19" y="346"/>
                  </a:cubicBezTo>
                  <a:cubicBezTo>
                    <a:pt x="25" y="357"/>
                    <a:pt x="568" y="24"/>
                    <a:pt x="570" y="28"/>
                  </a:cubicBezTo>
                  <a:cubicBezTo>
                    <a:pt x="576" y="39"/>
                    <a:pt x="15" y="338"/>
                    <a:pt x="23" y="351"/>
                  </a:cubicBezTo>
                  <a:cubicBezTo>
                    <a:pt x="31" y="365"/>
                    <a:pt x="575" y="21"/>
                    <a:pt x="580" y="29"/>
                  </a:cubicBezTo>
                  <a:cubicBezTo>
                    <a:pt x="587" y="41"/>
                    <a:pt x="9" y="349"/>
                    <a:pt x="17" y="362"/>
                  </a:cubicBezTo>
                  <a:cubicBezTo>
                    <a:pt x="19" y="366"/>
                    <a:pt x="586" y="22"/>
                    <a:pt x="591" y="30"/>
                  </a:cubicBezTo>
                  <a:cubicBezTo>
                    <a:pt x="598" y="42"/>
                    <a:pt x="7" y="355"/>
                    <a:pt x="16" y="370"/>
                  </a:cubicBezTo>
                  <a:cubicBezTo>
                    <a:pt x="18" y="374"/>
                    <a:pt x="599" y="15"/>
                    <a:pt x="607" y="28"/>
                  </a:cubicBezTo>
                  <a:cubicBezTo>
                    <a:pt x="609" y="33"/>
                    <a:pt x="13" y="362"/>
                    <a:pt x="20" y="375"/>
                  </a:cubicBezTo>
                  <a:cubicBezTo>
                    <a:pt x="24" y="382"/>
                    <a:pt x="613" y="15"/>
                    <a:pt x="620" y="28"/>
                  </a:cubicBezTo>
                  <a:cubicBezTo>
                    <a:pt x="622" y="31"/>
                    <a:pt x="15" y="368"/>
                    <a:pt x="22" y="381"/>
                  </a:cubicBezTo>
                  <a:cubicBezTo>
                    <a:pt x="29" y="393"/>
                    <a:pt x="621" y="16"/>
                    <a:pt x="629" y="30"/>
                  </a:cubicBezTo>
                  <a:cubicBezTo>
                    <a:pt x="632" y="34"/>
                    <a:pt x="11" y="379"/>
                    <a:pt x="18" y="391"/>
                  </a:cubicBezTo>
                  <a:cubicBezTo>
                    <a:pt x="23" y="400"/>
                    <a:pt x="641" y="25"/>
                    <a:pt x="644" y="30"/>
                  </a:cubicBezTo>
                  <a:cubicBezTo>
                    <a:pt x="651" y="43"/>
                    <a:pt x="17" y="388"/>
                    <a:pt x="22" y="396"/>
                  </a:cubicBezTo>
                  <a:cubicBezTo>
                    <a:pt x="26" y="404"/>
                    <a:pt x="650" y="22"/>
                    <a:pt x="655" y="30"/>
                  </a:cubicBezTo>
                  <a:cubicBezTo>
                    <a:pt x="661" y="40"/>
                    <a:pt x="16" y="399"/>
                    <a:pt x="19" y="405"/>
                  </a:cubicBezTo>
                  <a:cubicBezTo>
                    <a:pt x="25" y="415"/>
                    <a:pt x="661" y="13"/>
                    <a:pt x="670" y="29"/>
                  </a:cubicBezTo>
                  <a:cubicBezTo>
                    <a:pt x="674" y="36"/>
                    <a:pt x="12" y="405"/>
                    <a:pt x="17" y="414"/>
                  </a:cubicBezTo>
                  <a:cubicBezTo>
                    <a:pt x="26" y="430"/>
                    <a:pt x="678" y="24"/>
                    <a:pt x="682" y="30"/>
                  </a:cubicBezTo>
                  <a:cubicBezTo>
                    <a:pt x="690" y="45"/>
                    <a:pt x="18" y="414"/>
                    <a:pt x="21" y="419"/>
                  </a:cubicBezTo>
                  <a:cubicBezTo>
                    <a:pt x="25" y="426"/>
                    <a:pt x="696" y="23"/>
                    <a:pt x="699" y="28"/>
                  </a:cubicBezTo>
                  <a:cubicBezTo>
                    <a:pt x="703" y="34"/>
                    <a:pt x="13" y="423"/>
                    <a:pt x="17" y="430"/>
                  </a:cubicBezTo>
                  <a:cubicBezTo>
                    <a:pt x="20" y="437"/>
                    <a:pt x="709" y="23"/>
                    <a:pt x="712" y="29"/>
                  </a:cubicBezTo>
                  <a:cubicBezTo>
                    <a:pt x="715" y="33"/>
                    <a:pt x="12" y="430"/>
                    <a:pt x="17" y="438"/>
                  </a:cubicBezTo>
                  <a:cubicBezTo>
                    <a:pt x="20" y="443"/>
                    <a:pt x="719" y="23"/>
                    <a:pt x="723" y="30"/>
                  </a:cubicBezTo>
                  <a:cubicBezTo>
                    <a:pt x="730" y="43"/>
                    <a:pt x="15" y="435"/>
                    <a:pt x="20" y="444"/>
                  </a:cubicBezTo>
                  <a:cubicBezTo>
                    <a:pt x="30" y="461"/>
                    <a:pt x="736" y="17"/>
                    <a:pt x="742" y="28"/>
                  </a:cubicBezTo>
                  <a:cubicBezTo>
                    <a:pt x="750" y="41"/>
                    <a:pt x="14" y="446"/>
                    <a:pt x="18" y="453"/>
                  </a:cubicBezTo>
                  <a:cubicBezTo>
                    <a:pt x="24" y="463"/>
                    <a:pt x="747" y="23"/>
                    <a:pt x="751" y="30"/>
                  </a:cubicBezTo>
                  <a:cubicBezTo>
                    <a:pt x="759" y="43"/>
                    <a:pt x="7" y="443"/>
                    <a:pt x="17" y="461"/>
                  </a:cubicBezTo>
                  <a:cubicBezTo>
                    <a:pt x="27" y="479"/>
                    <a:pt x="758" y="12"/>
                    <a:pt x="767" y="28"/>
                  </a:cubicBezTo>
                  <a:cubicBezTo>
                    <a:pt x="770" y="32"/>
                    <a:pt x="11" y="459"/>
                    <a:pt x="17" y="470"/>
                  </a:cubicBezTo>
                  <a:cubicBezTo>
                    <a:pt x="21" y="476"/>
                    <a:pt x="770" y="11"/>
                    <a:pt x="780" y="29"/>
                  </a:cubicBezTo>
                  <a:cubicBezTo>
                    <a:pt x="784" y="35"/>
                    <a:pt x="12" y="468"/>
                    <a:pt x="17" y="477"/>
                  </a:cubicBezTo>
                  <a:cubicBezTo>
                    <a:pt x="28" y="496"/>
                    <a:pt x="781" y="15"/>
                    <a:pt x="791" y="31"/>
                  </a:cubicBezTo>
                  <a:cubicBezTo>
                    <a:pt x="793" y="35"/>
                    <a:pt x="9" y="467"/>
                    <a:pt x="19" y="485"/>
                  </a:cubicBezTo>
                  <a:cubicBezTo>
                    <a:pt x="27" y="499"/>
                    <a:pt x="804" y="16"/>
                    <a:pt x="811" y="27"/>
                  </a:cubicBezTo>
                  <a:cubicBezTo>
                    <a:pt x="819" y="42"/>
                    <a:pt x="14" y="480"/>
                    <a:pt x="21" y="492"/>
                  </a:cubicBezTo>
                  <a:cubicBezTo>
                    <a:pt x="28" y="503"/>
                    <a:pt x="815" y="19"/>
                    <a:pt x="821" y="30"/>
                  </a:cubicBezTo>
                  <a:cubicBezTo>
                    <a:pt x="827" y="39"/>
                    <a:pt x="16" y="490"/>
                    <a:pt x="21" y="499"/>
                  </a:cubicBezTo>
                  <a:cubicBezTo>
                    <a:pt x="31" y="516"/>
                    <a:pt x="829" y="18"/>
                    <a:pt x="836" y="29"/>
                  </a:cubicBezTo>
                  <a:cubicBezTo>
                    <a:pt x="840" y="36"/>
                    <a:pt x="8" y="492"/>
                    <a:pt x="18" y="509"/>
                  </a:cubicBezTo>
                  <a:cubicBezTo>
                    <a:pt x="23" y="518"/>
                    <a:pt x="845" y="18"/>
                    <a:pt x="851" y="28"/>
                  </a:cubicBezTo>
                  <a:cubicBezTo>
                    <a:pt x="862" y="48"/>
                    <a:pt x="11" y="500"/>
                    <a:pt x="20" y="515"/>
                  </a:cubicBezTo>
                  <a:cubicBezTo>
                    <a:pt x="31" y="535"/>
                    <a:pt x="851" y="16"/>
                    <a:pt x="860" y="31"/>
                  </a:cubicBezTo>
                  <a:cubicBezTo>
                    <a:pt x="863" y="37"/>
                    <a:pt x="11" y="512"/>
                    <a:pt x="18" y="524"/>
                  </a:cubicBezTo>
                  <a:cubicBezTo>
                    <a:pt x="21" y="529"/>
                    <a:pt x="870" y="23"/>
                    <a:pt x="874" y="30"/>
                  </a:cubicBezTo>
                  <a:cubicBezTo>
                    <a:pt x="880" y="40"/>
                    <a:pt x="13" y="524"/>
                    <a:pt x="18" y="533"/>
                  </a:cubicBezTo>
                  <a:cubicBezTo>
                    <a:pt x="23" y="542"/>
                    <a:pt x="880" y="13"/>
                    <a:pt x="889" y="30"/>
                  </a:cubicBezTo>
                  <a:cubicBezTo>
                    <a:pt x="897" y="43"/>
                    <a:pt x="8" y="526"/>
                    <a:pt x="17" y="542"/>
                  </a:cubicBezTo>
                  <a:cubicBezTo>
                    <a:pt x="20" y="548"/>
                    <a:pt x="903" y="19"/>
                    <a:pt x="907" y="27"/>
                  </a:cubicBezTo>
                  <a:cubicBezTo>
                    <a:pt x="913" y="37"/>
                    <a:pt x="13" y="540"/>
                    <a:pt x="18" y="549"/>
                  </a:cubicBezTo>
                  <a:cubicBezTo>
                    <a:pt x="24" y="559"/>
                    <a:pt x="915" y="23"/>
                    <a:pt x="918" y="29"/>
                  </a:cubicBezTo>
                  <a:cubicBezTo>
                    <a:pt x="928" y="46"/>
                    <a:pt x="10" y="533"/>
                    <a:pt x="22" y="554"/>
                  </a:cubicBezTo>
                  <a:cubicBezTo>
                    <a:pt x="31" y="569"/>
                    <a:pt x="923" y="22"/>
                    <a:pt x="928" y="31"/>
                  </a:cubicBezTo>
                  <a:cubicBezTo>
                    <a:pt x="935" y="43"/>
                    <a:pt x="7" y="541"/>
                    <a:pt x="19" y="563"/>
                  </a:cubicBezTo>
                  <a:cubicBezTo>
                    <a:pt x="28" y="578"/>
                    <a:pt x="931" y="9"/>
                    <a:pt x="943" y="30"/>
                  </a:cubicBezTo>
                  <a:cubicBezTo>
                    <a:pt x="952" y="46"/>
                    <a:pt x="8" y="557"/>
                    <a:pt x="16" y="572"/>
                  </a:cubicBezTo>
                  <a:cubicBezTo>
                    <a:pt x="23" y="584"/>
                    <a:pt x="951" y="17"/>
                    <a:pt x="958" y="29"/>
                  </a:cubicBezTo>
                  <a:cubicBezTo>
                    <a:pt x="970" y="49"/>
                    <a:pt x="15" y="567"/>
                    <a:pt x="21" y="577"/>
                  </a:cubicBezTo>
                  <a:cubicBezTo>
                    <a:pt x="30" y="594"/>
                    <a:pt x="958" y="11"/>
                    <a:pt x="969" y="30"/>
                  </a:cubicBezTo>
                  <a:cubicBezTo>
                    <a:pt x="976" y="42"/>
                    <a:pt x="7" y="572"/>
                    <a:pt x="16" y="588"/>
                  </a:cubicBezTo>
                  <a:cubicBezTo>
                    <a:pt x="26" y="606"/>
                    <a:pt x="979" y="15"/>
                    <a:pt x="986" y="28"/>
                  </a:cubicBezTo>
                  <a:cubicBezTo>
                    <a:pt x="999" y="50"/>
                    <a:pt x="18" y="585"/>
                    <a:pt x="22" y="592"/>
                  </a:cubicBezTo>
                  <a:cubicBezTo>
                    <a:pt x="28" y="603"/>
                    <a:pt x="994" y="18"/>
                    <a:pt x="999" y="27"/>
                  </a:cubicBezTo>
                  <a:cubicBezTo>
                    <a:pt x="1010" y="47"/>
                    <a:pt x="14" y="597"/>
                    <a:pt x="17" y="602"/>
                  </a:cubicBezTo>
                  <a:cubicBezTo>
                    <a:pt x="20" y="607"/>
                    <a:pt x="997" y="8"/>
                    <a:pt x="1009" y="29"/>
                  </a:cubicBezTo>
                  <a:cubicBezTo>
                    <a:pt x="1022" y="52"/>
                    <a:pt x="7" y="592"/>
                    <a:pt x="17" y="609"/>
                  </a:cubicBezTo>
                  <a:cubicBezTo>
                    <a:pt x="21" y="616"/>
                    <a:pt x="1009" y="5"/>
                    <a:pt x="1023" y="28"/>
                  </a:cubicBezTo>
                  <a:cubicBezTo>
                    <a:pt x="1028" y="37"/>
                    <a:pt x="11" y="594"/>
                    <a:pt x="23" y="614"/>
                  </a:cubicBezTo>
                  <a:cubicBezTo>
                    <a:pt x="35" y="635"/>
                    <a:pt x="1029" y="24"/>
                    <a:pt x="1033" y="31"/>
                  </a:cubicBezTo>
                  <a:cubicBezTo>
                    <a:pt x="1044" y="49"/>
                    <a:pt x="9" y="597"/>
                    <a:pt x="23" y="622"/>
                  </a:cubicBezTo>
                  <a:cubicBezTo>
                    <a:pt x="30" y="635"/>
                    <a:pt x="1046" y="21"/>
                    <a:pt x="1050" y="29"/>
                  </a:cubicBezTo>
                  <a:cubicBezTo>
                    <a:pt x="1062" y="49"/>
                    <a:pt x="11" y="617"/>
                    <a:pt x="19" y="631"/>
                  </a:cubicBezTo>
                  <a:cubicBezTo>
                    <a:pt x="28" y="648"/>
                    <a:pt x="1051" y="13"/>
                    <a:pt x="1060" y="30"/>
                  </a:cubicBezTo>
                  <a:cubicBezTo>
                    <a:pt x="1068" y="44"/>
                    <a:pt x="13" y="621"/>
                    <a:pt x="22" y="637"/>
                  </a:cubicBezTo>
                  <a:cubicBezTo>
                    <a:pt x="33" y="656"/>
                    <a:pt x="1063" y="14"/>
                    <a:pt x="1072" y="31"/>
                  </a:cubicBezTo>
                  <a:cubicBezTo>
                    <a:pt x="1082" y="48"/>
                    <a:pt x="16" y="638"/>
                    <a:pt x="21" y="646"/>
                  </a:cubicBezTo>
                  <a:cubicBezTo>
                    <a:pt x="29" y="660"/>
                    <a:pt x="1075" y="9"/>
                    <a:pt x="1087" y="31"/>
                  </a:cubicBezTo>
                  <a:cubicBezTo>
                    <a:pt x="1101" y="56"/>
                    <a:pt x="11" y="638"/>
                    <a:pt x="20" y="654"/>
                  </a:cubicBezTo>
                  <a:cubicBezTo>
                    <a:pt x="30" y="671"/>
                    <a:pt x="1100" y="20"/>
                    <a:pt x="1104" y="28"/>
                  </a:cubicBezTo>
                  <a:cubicBezTo>
                    <a:pt x="1110" y="39"/>
                    <a:pt x="7" y="636"/>
                    <a:pt x="22" y="661"/>
                  </a:cubicBezTo>
                  <a:cubicBezTo>
                    <a:pt x="32" y="678"/>
                    <a:pt x="1104" y="14"/>
                    <a:pt x="1114" y="30"/>
                  </a:cubicBezTo>
                  <a:cubicBezTo>
                    <a:pt x="1124" y="47"/>
                    <a:pt x="3" y="648"/>
                    <a:pt x="17" y="671"/>
                  </a:cubicBezTo>
                  <a:cubicBezTo>
                    <a:pt x="28" y="691"/>
                    <a:pt x="1117" y="0"/>
                    <a:pt x="1132" y="27"/>
                  </a:cubicBezTo>
                  <a:cubicBezTo>
                    <a:pt x="1141" y="43"/>
                    <a:pt x="10" y="660"/>
                    <a:pt x="20" y="678"/>
                  </a:cubicBezTo>
                  <a:cubicBezTo>
                    <a:pt x="29" y="693"/>
                    <a:pt x="1138" y="18"/>
                    <a:pt x="1144" y="28"/>
                  </a:cubicBezTo>
                  <a:cubicBezTo>
                    <a:pt x="1152" y="42"/>
                    <a:pt x="16" y="672"/>
                    <a:pt x="23" y="684"/>
                  </a:cubicBezTo>
                  <a:cubicBezTo>
                    <a:pt x="27" y="691"/>
                    <a:pt x="1141" y="5"/>
                    <a:pt x="1155" y="30"/>
                  </a:cubicBezTo>
                  <a:cubicBezTo>
                    <a:pt x="1170" y="55"/>
                    <a:pt x="12" y="689"/>
                    <a:pt x="16" y="695"/>
                  </a:cubicBezTo>
                  <a:cubicBezTo>
                    <a:pt x="26" y="712"/>
                    <a:pt x="1155" y="9"/>
                    <a:pt x="1167" y="31"/>
                  </a:cubicBezTo>
                  <a:cubicBezTo>
                    <a:pt x="1175" y="44"/>
                    <a:pt x="6" y="675"/>
                    <a:pt x="21" y="700"/>
                  </a:cubicBezTo>
                  <a:cubicBezTo>
                    <a:pt x="25" y="708"/>
                    <a:pt x="1170" y="7"/>
                    <a:pt x="1183" y="29"/>
                  </a:cubicBezTo>
                  <a:cubicBezTo>
                    <a:pt x="1198" y="57"/>
                    <a:pt x="7" y="694"/>
                    <a:pt x="16" y="710"/>
                  </a:cubicBezTo>
                  <a:cubicBezTo>
                    <a:pt x="21" y="719"/>
                    <a:pt x="1187" y="7"/>
                    <a:pt x="1199" y="28"/>
                  </a:cubicBezTo>
                  <a:cubicBezTo>
                    <a:pt x="1206" y="39"/>
                    <a:pt x="6" y="698"/>
                    <a:pt x="17" y="717"/>
                  </a:cubicBezTo>
                  <a:cubicBezTo>
                    <a:pt x="32" y="743"/>
                    <a:pt x="1197" y="14"/>
                    <a:pt x="1206" y="31"/>
                  </a:cubicBezTo>
                  <a:cubicBezTo>
                    <a:pt x="1222" y="57"/>
                    <a:pt x="8" y="698"/>
                    <a:pt x="22" y="722"/>
                  </a:cubicBezTo>
                  <a:cubicBezTo>
                    <a:pt x="39" y="752"/>
                    <a:pt x="1212" y="19"/>
                    <a:pt x="1219" y="31"/>
                  </a:cubicBezTo>
                  <a:cubicBezTo>
                    <a:pt x="1229" y="47"/>
                    <a:pt x="4" y="702"/>
                    <a:pt x="20" y="730"/>
                  </a:cubicBezTo>
                  <a:cubicBezTo>
                    <a:pt x="35" y="757"/>
                    <a:pt x="1221" y="4"/>
                    <a:pt x="1236" y="28"/>
                  </a:cubicBezTo>
                  <a:cubicBezTo>
                    <a:pt x="1252" y="57"/>
                    <a:pt x="2" y="710"/>
                    <a:pt x="18" y="738"/>
                  </a:cubicBezTo>
                  <a:cubicBezTo>
                    <a:pt x="29" y="757"/>
                    <a:pt x="1238" y="13"/>
                    <a:pt x="1248" y="29"/>
                  </a:cubicBezTo>
                  <a:cubicBezTo>
                    <a:pt x="1265" y="59"/>
                    <a:pt x="12" y="732"/>
                    <a:pt x="19" y="745"/>
                  </a:cubicBezTo>
                  <a:cubicBezTo>
                    <a:pt x="34" y="771"/>
                    <a:pt x="1248" y="14"/>
                    <a:pt x="1258" y="30"/>
                  </a:cubicBezTo>
                  <a:cubicBezTo>
                    <a:pt x="1273" y="58"/>
                    <a:pt x="17" y="746"/>
                    <a:pt x="20" y="752"/>
                  </a:cubicBezTo>
                  <a:cubicBezTo>
                    <a:pt x="37" y="781"/>
                    <a:pt x="1258" y="9"/>
                    <a:pt x="1270" y="31"/>
                  </a:cubicBezTo>
                  <a:cubicBezTo>
                    <a:pt x="1274" y="37"/>
                    <a:pt x="12" y="743"/>
                    <a:pt x="22" y="759"/>
                  </a:cubicBezTo>
                  <a:cubicBezTo>
                    <a:pt x="31" y="775"/>
                    <a:pt x="1279" y="20"/>
                    <a:pt x="1285" y="30"/>
                  </a:cubicBezTo>
                  <a:cubicBezTo>
                    <a:pt x="1295" y="47"/>
                    <a:pt x="18" y="759"/>
                    <a:pt x="22" y="767"/>
                  </a:cubicBezTo>
                  <a:cubicBezTo>
                    <a:pt x="38" y="794"/>
                    <a:pt x="1280" y="32"/>
                    <a:pt x="1283" y="39"/>
                  </a:cubicBezTo>
                  <a:cubicBezTo>
                    <a:pt x="1290" y="49"/>
                    <a:pt x="3" y="751"/>
                    <a:pt x="18" y="777"/>
                  </a:cubicBezTo>
                  <a:cubicBezTo>
                    <a:pt x="34" y="805"/>
                    <a:pt x="1270" y="18"/>
                    <a:pt x="1286" y="45"/>
                  </a:cubicBezTo>
                  <a:cubicBezTo>
                    <a:pt x="1301" y="72"/>
                    <a:pt x="11" y="771"/>
                    <a:pt x="18" y="785"/>
                  </a:cubicBezTo>
                  <a:cubicBezTo>
                    <a:pt x="30" y="805"/>
                    <a:pt x="1280" y="43"/>
                    <a:pt x="1286" y="53"/>
                  </a:cubicBezTo>
                  <a:cubicBezTo>
                    <a:pt x="1300" y="77"/>
                    <a:pt x="12" y="780"/>
                    <a:pt x="19" y="792"/>
                  </a:cubicBezTo>
                  <a:cubicBezTo>
                    <a:pt x="28" y="808"/>
                    <a:pt x="1268" y="40"/>
                    <a:pt x="1281" y="63"/>
                  </a:cubicBezTo>
                  <a:cubicBezTo>
                    <a:pt x="1294" y="85"/>
                    <a:pt x="1" y="772"/>
                    <a:pt x="17" y="801"/>
                  </a:cubicBezTo>
                  <a:cubicBezTo>
                    <a:pt x="25" y="814"/>
                    <a:pt x="1277" y="56"/>
                    <a:pt x="1285" y="69"/>
                  </a:cubicBezTo>
                  <a:cubicBezTo>
                    <a:pt x="1303" y="100"/>
                    <a:pt x="10" y="793"/>
                    <a:pt x="19" y="808"/>
                  </a:cubicBezTo>
                  <a:cubicBezTo>
                    <a:pt x="33" y="833"/>
                    <a:pt x="1274" y="59"/>
                    <a:pt x="1284" y="77"/>
                  </a:cubicBezTo>
                  <a:cubicBezTo>
                    <a:pt x="1299" y="102"/>
                    <a:pt x="6" y="790"/>
                    <a:pt x="20" y="815"/>
                  </a:cubicBezTo>
                  <a:cubicBezTo>
                    <a:pt x="36" y="842"/>
                    <a:pt x="1278" y="71"/>
                    <a:pt x="1286" y="84"/>
                  </a:cubicBezTo>
                  <a:cubicBezTo>
                    <a:pt x="1304" y="116"/>
                    <a:pt x="8" y="798"/>
                    <a:pt x="22" y="821"/>
                  </a:cubicBezTo>
                  <a:cubicBezTo>
                    <a:pt x="28" y="832"/>
                    <a:pt x="1273" y="69"/>
                    <a:pt x="1286" y="92"/>
                  </a:cubicBezTo>
                  <a:cubicBezTo>
                    <a:pt x="1290" y="99"/>
                    <a:pt x="0" y="804"/>
                    <a:pt x="16" y="832"/>
                  </a:cubicBezTo>
                  <a:cubicBezTo>
                    <a:pt x="26" y="848"/>
                    <a:pt x="1274" y="84"/>
                    <a:pt x="1283" y="100"/>
                  </a:cubicBezTo>
                  <a:cubicBezTo>
                    <a:pt x="1287" y="107"/>
                    <a:pt x="12" y="824"/>
                    <a:pt x="20" y="838"/>
                  </a:cubicBezTo>
                  <a:cubicBezTo>
                    <a:pt x="27" y="849"/>
                    <a:pt x="1277" y="99"/>
                    <a:pt x="1283" y="109"/>
                  </a:cubicBezTo>
                  <a:cubicBezTo>
                    <a:pt x="1289" y="119"/>
                    <a:pt x="8" y="820"/>
                    <a:pt x="22" y="844"/>
                  </a:cubicBezTo>
                  <a:cubicBezTo>
                    <a:pt x="28" y="854"/>
                    <a:pt x="1271" y="91"/>
                    <a:pt x="1285" y="115"/>
                  </a:cubicBezTo>
                  <a:cubicBezTo>
                    <a:pt x="1300" y="141"/>
                    <a:pt x="4" y="825"/>
                    <a:pt x="20" y="852"/>
                  </a:cubicBezTo>
                  <a:cubicBezTo>
                    <a:pt x="38" y="883"/>
                    <a:pt x="1277" y="115"/>
                    <a:pt x="1283" y="123"/>
                  </a:cubicBezTo>
                  <a:cubicBezTo>
                    <a:pt x="1289" y="134"/>
                    <a:pt x="14" y="847"/>
                    <a:pt x="21" y="860"/>
                  </a:cubicBezTo>
                  <a:cubicBezTo>
                    <a:pt x="30" y="876"/>
                    <a:pt x="1279" y="125"/>
                    <a:pt x="1283" y="131"/>
                  </a:cubicBezTo>
                  <a:cubicBezTo>
                    <a:pt x="1301" y="163"/>
                    <a:pt x="3" y="845"/>
                    <a:pt x="17" y="869"/>
                  </a:cubicBezTo>
                  <a:cubicBezTo>
                    <a:pt x="27" y="887"/>
                    <a:pt x="1275" y="121"/>
                    <a:pt x="1285" y="138"/>
                  </a:cubicBezTo>
                  <a:cubicBezTo>
                    <a:pt x="1291" y="149"/>
                    <a:pt x="4" y="852"/>
                    <a:pt x="18" y="877"/>
                  </a:cubicBezTo>
                  <a:cubicBezTo>
                    <a:pt x="24" y="886"/>
                    <a:pt x="1266" y="122"/>
                    <a:pt x="1281" y="148"/>
                  </a:cubicBezTo>
                  <a:cubicBezTo>
                    <a:pt x="1297" y="176"/>
                    <a:pt x="5" y="865"/>
                    <a:pt x="16" y="886"/>
                  </a:cubicBezTo>
                  <a:cubicBezTo>
                    <a:pt x="34" y="916"/>
                    <a:pt x="1278" y="144"/>
                    <a:pt x="1284" y="154"/>
                  </a:cubicBezTo>
                  <a:cubicBezTo>
                    <a:pt x="1299" y="180"/>
                    <a:pt x="6" y="871"/>
                    <a:pt x="18" y="892"/>
                  </a:cubicBezTo>
                  <a:cubicBezTo>
                    <a:pt x="35" y="921"/>
                    <a:pt x="1270" y="139"/>
                    <a:pt x="1283" y="162"/>
                  </a:cubicBezTo>
                  <a:cubicBezTo>
                    <a:pt x="1300" y="191"/>
                    <a:pt x="9" y="879"/>
                    <a:pt x="21" y="898"/>
                  </a:cubicBezTo>
                  <a:cubicBezTo>
                    <a:pt x="26" y="908"/>
                    <a:pt x="1279" y="163"/>
                    <a:pt x="1283" y="170"/>
                  </a:cubicBezTo>
                  <a:cubicBezTo>
                    <a:pt x="1295" y="191"/>
                    <a:pt x="2" y="879"/>
                    <a:pt x="19" y="907"/>
                  </a:cubicBezTo>
                  <a:cubicBezTo>
                    <a:pt x="33" y="932"/>
                    <a:pt x="1268" y="158"/>
                    <a:pt x="1280" y="179"/>
                  </a:cubicBezTo>
                  <a:cubicBezTo>
                    <a:pt x="1293" y="201"/>
                    <a:pt x="12" y="901"/>
                    <a:pt x="20" y="915"/>
                  </a:cubicBezTo>
                  <a:cubicBezTo>
                    <a:pt x="30" y="933"/>
                    <a:pt x="1271" y="158"/>
                    <a:pt x="1286" y="184"/>
                  </a:cubicBezTo>
                  <a:cubicBezTo>
                    <a:pt x="1304" y="216"/>
                    <a:pt x="11" y="903"/>
                    <a:pt x="22" y="922"/>
                  </a:cubicBezTo>
                  <a:cubicBezTo>
                    <a:pt x="28" y="933"/>
                    <a:pt x="1271" y="176"/>
                    <a:pt x="1282" y="194"/>
                  </a:cubicBezTo>
                  <a:cubicBezTo>
                    <a:pt x="1286" y="202"/>
                    <a:pt x="2" y="902"/>
                    <a:pt x="19" y="931"/>
                  </a:cubicBezTo>
                  <a:cubicBezTo>
                    <a:pt x="26" y="944"/>
                    <a:pt x="1266" y="175"/>
                    <a:pt x="1282" y="202"/>
                  </a:cubicBezTo>
                  <a:cubicBezTo>
                    <a:pt x="1288" y="212"/>
                    <a:pt x="8" y="918"/>
                    <a:pt x="20" y="939"/>
                  </a:cubicBezTo>
                  <a:cubicBezTo>
                    <a:pt x="29" y="954"/>
                    <a:pt x="1276" y="191"/>
                    <a:pt x="1286" y="208"/>
                  </a:cubicBezTo>
                  <a:cubicBezTo>
                    <a:pt x="1296" y="225"/>
                    <a:pt x="1" y="914"/>
                    <a:pt x="20" y="946"/>
                  </a:cubicBezTo>
                  <a:cubicBezTo>
                    <a:pt x="35" y="973"/>
                    <a:pt x="1276" y="206"/>
                    <a:pt x="1282" y="217"/>
                  </a:cubicBezTo>
                  <a:cubicBezTo>
                    <a:pt x="1298" y="246"/>
                    <a:pt x="6" y="938"/>
                    <a:pt x="16" y="955"/>
                  </a:cubicBezTo>
                  <a:cubicBezTo>
                    <a:pt x="22" y="966"/>
                    <a:pt x="1270" y="201"/>
                    <a:pt x="1284" y="224"/>
                  </a:cubicBezTo>
                  <a:cubicBezTo>
                    <a:pt x="1301" y="253"/>
                    <a:pt x="13" y="954"/>
                    <a:pt x="18" y="962"/>
                  </a:cubicBezTo>
                  <a:cubicBezTo>
                    <a:pt x="25" y="975"/>
                    <a:pt x="1271" y="209"/>
                    <a:pt x="1284" y="231"/>
                  </a:cubicBezTo>
                  <a:cubicBezTo>
                    <a:pt x="1294" y="249"/>
                    <a:pt x="16" y="958"/>
                    <a:pt x="22" y="968"/>
                  </a:cubicBezTo>
                  <a:cubicBezTo>
                    <a:pt x="38" y="995"/>
                    <a:pt x="1265" y="217"/>
                    <a:pt x="1280" y="241"/>
                  </a:cubicBezTo>
                  <a:cubicBezTo>
                    <a:pt x="1284" y="249"/>
                    <a:pt x="12" y="970"/>
                    <a:pt x="17" y="979"/>
                  </a:cubicBezTo>
                  <a:cubicBezTo>
                    <a:pt x="24" y="990"/>
                    <a:pt x="1271" y="225"/>
                    <a:pt x="1284" y="248"/>
                  </a:cubicBezTo>
                  <a:cubicBezTo>
                    <a:pt x="1292" y="261"/>
                    <a:pt x="11" y="976"/>
                    <a:pt x="17" y="987"/>
                  </a:cubicBezTo>
                  <a:cubicBezTo>
                    <a:pt x="35" y="1018"/>
                    <a:pt x="1270" y="235"/>
                    <a:pt x="1283" y="256"/>
                  </a:cubicBezTo>
                  <a:cubicBezTo>
                    <a:pt x="1298" y="283"/>
                    <a:pt x="10" y="982"/>
                    <a:pt x="17" y="994"/>
                  </a:cubicBezTo>
                  <a:cubicBezTo>
                    <a:pt x="23" y="1004"/>
                    <a:pt x="1272" y="250"/>
                    <a:pt x="1280" y="265"/>
                  </a:cubicBezTo>
                  <a:cubicBezTo>
                    <a:pt x="1298" y="296"/>
                    <a:pt x="5" y="974"/>
                    <a:pt x="21" y="1000"/>
                  </a:cubicBezTo>
                  <a:cubicBezTo>
                    <a:pt x="27" y="1012"/>
                    <a:pt x="1279" y="256"/>
                    <a:pt x="1286" y="269"/>
                  </a:cubicBezTo>
                  <a:cubicBezTo>
                    <a:pt x="1295" y="285"/>
                    <a:pt x="1" y="984"/>
                    <a:pt x="17" y="1011"/>
                  </a:cubicBezTo>
                  <a:cubicBezTo>
                    <a:pt x="32" y="1037"/>
                    <a:pt x="1265" y="249"/>
                    <a:pt x="1283" y="280"/>
                  </a:cubicBezTo>
                  <a:cubicBezTo>
                    <a:pt x="1296" y="303"/>
                    <a:pt x="7" y="992"/>
                    <a:pt x="21" y="1017"/>
                  </a:cubicBezTo>
                  <a:cubicBezTo>
                    <a:pt x="25" y="1023"/>
                    <a:pt x="1275" y="278"/>
                    <a:pt x="1281" y="289"/>
                  </a:cubicBezTo>
                  <a:cubicBezTo>
                    <a:pt x="1293" y="310"/>
                    <a:pt x="12" y="1012"/>
                    <a:pt x="19" y="1025"/>
                  </a:cubicBezTo>
                  <a:cubicBezTo>
                    <a:pt x="24" y="1034"/>
                    <a:pt x="1268" y="268"/>
                    <a:pt x="1284" y="295"/>
                  </a:cubicBezTo>
                  <a:cubicBezTo>
                    <a:pt x="1294" y="311"/>
                    <a:pt x="13" y="1021"/>
                    <a:pt x="19" y="1033"/>
                  </a:cubicBezTo>
                  <a:cubicBezTo>
                    <a:pt x="31" y="1053"/>
                    <a:pt x="1268" y="274"/>
                    <a:pt x="1284" y="302"/>
                  </a:cubicBezTo>
                  <a:cubicBezTo>
                    <a:pt x="1294" y="319"/>
                    <a:pt x="0" y="1013"/>
                    <a:pt x="16" y="1042"/>
                  </a:cubicBezTo>
                  <a:cubicBezTo>
                    <a:pt x="28" y="1062"/>
                    <a:pt x="1272" y="288"/>
                    <a:pt x="1284" y="309"/>
                  </a:cubicBezTo>
                  <a:cubicBezTo>
                    <a:pt x="1300" y="337"/>
                    <a:pt x="10" y="1027"/>
                    <a:pt x="22" y="1046"/>
                  </a:cubicBezTo>
                  <a:cubicBezTo>
                    <a:pt x="34" y="1068"/>
                    <a:pt x="1278" y="306"/>
                    <a:pt x="1285" y="317"/>
                  </a:cubicBezTo>
                  <a:cubicBezTo>
                    <a:pt x="1295" y="335"/>
                    <a:pt x="6" y="1023"/>
                    <a:pt x="24" y="1054"/>
                  </a:cubicBezTo>
                  <a:cubicBezTo>
                    <a:pt x="29" y="1064"/>
                    <a:pt x="1275" y="312"/>
                    <a:pt x="1283" y="326"/>
                  </a:cubicBezTo>
                  <a:cubicBezTo>
                    <a:pt x="1297" y="349"/>
                    <a:pt x="29" y="1031"/>
                    <a:pt x="41" y="1052"/>
                  </a:cubicBezTo>
                  <a:cubicBezTo>
                    <a:pt x="45" y="1059"/>
                    <a:pt x="1279" y="326"/>
                    <a:pt x="1284" y="334"/>
                  </a:cubicBezTo>
                  <a:cubicBezTo>
                    <a:pt x="1301" y="365"/>
                    <a:pt x="39" y="1022"/>
                    <a:pt x="56" y="1052"/>
                  </a:cubicBezTo>
                  <a:cubicBezTo>
                    <a:pt x="65" y="1068"/>
                    <a:pt x="1270" y="323"/>
                    <a:pt x="1282" y="344"/>
                  </a:cubicBezTo>
                  <a:cubicBezTo>
                    <a:pt x="1289" y="356"/>
                    <a:pt x="50" y="1023"/>
                    <a:pt x="67" y="1053"/>
                  </a:cubicBezTo>
                  <a:cubicBezTo>
                    <a:pt x="75" y="1066"/>
                    <a:pt x="1277" y="339"/>
                    <a:pt x="1284" y="350"/>
                  </a:cubicBezTo>
                  <a:cubicBezTo>
                    <a:pt x="1300" y="378"/>
                    <a:pt x="70" y="1029"/>
                    <a:pt x="83" y="1052"/>
                  </a:cubicBezTo>
                  <a:cubicBezTo>
                    <a:pt x="97" y="1077"/>
                    <a:pt x="1269" y="340"/>
                    <a:pt x="1281" y="360"/>
                  </a:cubicBezTo>
                  <a:cubicBezTo>
                    <a:pt x="1285" y="367"/>
                    <a:pt x="78" y="1030"/>
                    <a:pt x="92" y="1054"/>
                  </a:cubicBezTo>
                  <a:cubicBezTo>
                    <a:pt x="109" y="1084"/>
                    <a:pt x="1275" y="357"/>
                    <a:pt x="1281" y="368"/>
                  </a:cubicBezTo>
                  <a:cubicBezTo>
                    <a:pt x="1296" y="394"/>
                    <a:pt x="90" y="1029"/>
                    <a:pt x="105" y="1054"/>
                  </a:cubicBezTo>
                  <a:cubicBezTo>
                    <a:pt x="110" y="1063"/>
                    <a:pt x="1272" y="358"/>
                    <a:pt x="1282" y="375"/>
                  </a:cubicBezTo>
                  <a:cubicBezTo>
                    <a:pt x="1295" y="398"/>
                    <a:pt x="112" y="1034"/>
                    <a:pt x="122" y="1052"/>
                  </a:cubicBezTo>
                  <a:cubicBezTo>
                    <a:pt x="133" y="1070"/>
                    <a:pt x="1280" y="372"/>
                    <a:pt x="1285" y="380"/>
                  </a:cubicBezTo>
                  <a:cubicBezTo>
                    <a:pt x="1295" y="399"/>
                    <a:pt x="119" y="1028"/>
                    <a:pt x="133" y="1053"/>
                  </a:cubicBezTo>
                  <a:cubicBezTo>
                    <a:pt x="147" y="1078"/>
                    <a:pt x="1278" y="378"/>
                    <a:pt x="1284" y="388"/>
                  </a:cubicBezTo>
                  <a:cubicBezTo>
                    <a:pt x="1288" y="395"/>
                    <a:pt x="135" y="1033"/>
                    <a:pt x="146" y="1052"/>
                  </a:cubicBezTo>
                  <a:cubicBezTo>
                    <a:pt x="149" y="1059"/>
                    <a:pt x="1269" y="378"/>
                    <a:pt x="1280" y="397"/>
                  </a:cubicBezTo>
                  <a:cubicBezTo>
                    <a:pt x="1294" y="421"/>
                    <a:pt x="155" y="1040"/>
                    <a:pt x="162" y="1051"/>
                  </a:cubicBezTo>
                  <a:cubicBezTo>
                    <a:pt x="176" y="1076"/>
                    <a:pt x="1268" y="384"/>
                    <a:pt x="1280" y="405"/>
                  </a:cubicBezTo>
                  <a:cubicBezTo>
                    <a:pt x="1288" y="419"/>
                    <a:pt x="164" y="1039"/>
                    <a:pt x="172" y="1053"/>
                  </a:cubicBezTo>
                  <a:cubicBezTo>
                    <a:pt x="175" y="1060"/>
                    <a:pt x="1274" y="400"/>
                    <a:pt x="1281" y="412"/>
                  </a:cubicBezTo>
                  <a:cubicBezTo>
                    <a:pt x="1293" y="433"/>
                    <a:pt x="180" y="1038"/>
                    <a:pt x="188" y="1052"/>
                  </a:cubicBezTo>
                  <a:cubicBezTo>
                    <a:pt x="193" y="1062"/>
                    <a:pt x="1280" y="413"/>
                    <a:pt x="1284" y="419"/>
                  </a:cubicBezTo>
                  <a:cubicBezTo>
                    <a:pt x="1294" y="436"/>
                    <a:pt x="192" y="1045"/>
                    <a:pt x="198" y="1054"/>
                  </a:cubicBezTo>
                  <a:cubicBezTo>
                    <a:pt x="213" y="1080"/>
                    <a:pt x="1266" y="405"/>
                    <a:pt x="1280" y="429"/>
                  </a:cubicBezTo>
                  <a:cubicBezTo>
                    <a:pt x="1294" y="453"/>
                    <a:pt x="205" y="1036"/>
                    <a:pt x="215" y="1052"/>
                  </a:cubicBezTo>
                  <a:cubicBezTo>
                    <a:pt x="220" y="1060"/>
                    <a:pt x="1274" y="420"/>
                    <a:pt x="1283" y="435"/>
                  </a:cubicBezTo>
                  <a:cubicBezTo>
                    <a:pt x="1287" y="442"/>
                    <a:pt x="223" y="1044"/>
                    <a:pt x="227" y="1051"/>
                  </a:cubicBezTo>
                  <a:cubicBezTo>
                    <a:pt x="238" y="1069"/>
                    <a:pt x="1279" y="437"/>
                    <a:pt x="1282" y="442"/>
                  </a:cubicBezTo>
                  <a:cubicBezTo>
                    <a:pt x="1297" y="467"/>
                    <a:pt x="229" y="1035"/>
                    <a:pt x="239" y="1052"/>
                  </a:cubicBezTo>
                  <a:cubicBezTo>
                    <a:pt x="250" y="1071"/>
                    <a:pt x="1276" y="429"/>
                    <a:pt x="1287" y="448"/>
                  </a:cubicBezTo>
                  <a:cubicBezTo>
                    <a:pt x="1296" y="465"/>
                    <a:pt x="251" y="1046"/>
                    <a:pt x="254" y="1052"/>
                  </a:cubicBezTo>
                  <a:cubicBezTo>
                    <a:pt x="264" y="1068"/>
                    <a:pt x="1282" y="450"/>
                    <a:pt x="1286" y="457"/>
                  </a:cubicBezTo>
                  <a:cubicBezTo>
                    <a:pt x="1291" y="465"/>
                    <a:pt x="256" y="1044"/>
                    <a:pt x="262" y="1055"/>
                  </a:cubicBezTo>
                  <a:cubicBezTo>
                    <a:pt x="266" y="1061"/>
                    <a:pt x="1276" y="449"/>
                    <a:pt x="1285" y="464"/>
                  </a:cubicBezTo>
                  <a:cubicBezTo>
                    <a:pt x="1296" y="482"/>
                    <a:pt x="270" y="1032"/>
                    <a:pt x="281" y="1052"/>
                  </a:cubicBezTo>
                  <a:cubicBezTo>
                    <a:pt x="288" y="1063"/>
                    <a:pt x="1267" y="451"/>
                    <a:pt x="1281" y="475"/>
                  </a:cubicBezTo>
                  <a:cubicBezTo>
                    <a:pt x="1285" y="482"/>
                    <a:pt x="288" y="1039"/>
                    <a:pt x="295" y="1051"/>
                  </a:cubicBezTo>
                  <a:cubicBezTo>
                    <a:pt x="300" y="1060"/>
                    <a:pt x="1275" y="464"/>
                    <a:pt x="1284" y="480"/>
                  </a:cubicBezTo>
                  <a:cubicBezTo>
                    <a:pt x="1296" y="500"/>
                    <a:pt x="294" y="1033"/>
                    <a:pt x="306" y="1053"/>
                  </a:cubicBezTo>
                  <a:cubicBezTo>
                    <a:pt x="319" y="1076"/>
                    <a:pt x="1281" y="478"/>
                    <a:pt x="1286" y="487"/>
                  </a:cubicBezTo>
                  <a:cubicBezTo>
                    <a:pt x="1300" y="511"/>
                    <a:pt x="317" y="1047"/>
                    <a:pt x="321" y="1053"/>
                  </a:cubicBezTo>
                  <a:cubicBezTo>
                    <a:pt x="327" y="1063"/>
                    <a:pt x="1270" y="480"/>
                    <a:pt x="1281" y="499"/>
                  </a:cubicBezTo>
                  <a:cubicBezTo>
                    <a:pt x="1286" y="508"/>
                    <a:pt x="326" y="1041"/>
                    <a:pt x="333" y="1053"/>
                  </a:cubicBezTo>
                  <a:cubicBezTo>
                    <a:pt x="341" y="1067"/>
                    <a:pt x="1271" y="482"/>
                    <a:pt x="1284" y="504"/>
                  </a:cubicBezTo>
                  <a:cubicBezTo>
                    <a:pt x="1287" y="510"/>
                    <a:pt x="344" y="1040"/>
                    <a:pt x="350" y="1051"/>
                  </a:cubicBezTo>
                  <a:cubicBezTo>
                    <a:pt x="363" y="1073"/>
                    <a:pt x="1279" y="505"/>
                    <a:pt x="1283" y="513"/>
                  </a:cubicBezTo>
                  <a:cubicBezTo>
                    <a:pt x="1288" y="520"/>
                    <a:pt x="351" y="1035"/>
                    <a:pt x="362" y="1052"/>
                  </a:cubicBezTo>
                  <a:cubicBezTo>
                    <a:pt x="373" y="1073"/>
                    <a:pt x="1274" y="507"/>
                    <a:pt x="1282" y="521"/>
                  </a:cubicBezTo>
                  <a:cubicBezTo>
                    <a:pt x="1287" y="530"/>
                    <a:pt x="361" y="1032"/>
                    <a:pt x="373" y="1053"/>
                  </a:cubicBezTo>
                  <a:cubicBezTo>
                    <a:pt x="384" y="1071"/>
                    <a:pt x="1276" y="515"/>
                    <a:pt x="1283" y="528"/>
                  </a:cubicBezTo>
                  <a:cubicBezTo>
                    <a:pt x="1288" y="537"/>
                    <a:pt x="380" y="1039"/>
                    <a:pt x="387" y="1052"/>
                  </a:cubicBezTo>
                  <a:cubicBezTo>
                    <a:pt x="400" y="1074"/>
                    <a:pt x="1276" y="517"/>
                    <a:pt x="1286" y="534"/>
                  </a:cubicBezTo>
                  <a:cubicBezTo>
                    <a:pt x="1296" y="551"/>
                    <a:pt x="394" y="1037"/>
                    <a:pt x="402" y="1052"/>
                  </a:cubicBezTo>
                  <a:cubicBezTo>
                    <a:pt x="413" y="1071"/>
                    <a:pt x="1273" y="528"/>
                    <a:pt x="1282" y="544"/>
                  </a:cubicBezTo>
                  <a:cubicBezTo>
                    <a:pt x="1293" y="562"/>
                    <a:pt x="408" y="1044"/>
                    <a:pt x="413" y="1054"/>
                  </a:cubicBezTo>
                  <a:cubicBezTo>
                    <a:pt x="424" y="1073"/>
                    <a:pt x="1281" y="542"/>
                    <a:pt x="1286" y="550"/>
                  </a:cubicBezTo>
                  <a:cubicBezTo>
                    <a:pt x="1291" y="559"/>
                    <a:pt x="413" y="1034"/>
                    <a:pt x="425" y="1055"/>
                  </a:cubicBezTo>
                  <a:cubicBezTo>
                    <a:pt x="435" y="1072"/>
                    <a:pt x="1277" y="543"/>
                    <a:pt x="1285" y="558"/>
                  </a:cubicBezTo>
                  <a:cubicBezTo>
                    <a:pt x="1292" y="570"/>
                    <a:pt x="434" y="1044"/>
                    <a:pt x="440" y="1054"/>
                  </a:cubicBezTo>
                  <a:cubicBezTo>
                    <a:pt x="452" y="1074"/>
                    <a:pt x="1281" y="562"/>
                    <a:pt x="1283" y="567"/>
                  </a:cubicBezTo>
                  <a:cubicBezTo>
                    <a:pt x="1293" y="583"/>
                    <a:pt x="452" y="1045"/>
                    <a:pt x="456" y="1053"/>
                  </a:cubicBezTo>
                  <a:cubicBezTo>
                    <a:pt x="459" y="1057"/>
                    <a:pt x="1270" y="557"/>
                    <a:pt x="1281" y="576"/>
                  </a:cubicBezTo>
                  <a:cubicBezTo>
                    <a:pt x="1293" y="596"/>
                    <a:pt x="464" y="1039"/>
                    <a:pt x="471" y="1052"/>
                  </a:cubicBezTo>
                  <a:cubicBezTo>
                    <a:pt x="479" y="1066"/>
                    <a:pt x="1274" y="563"/>
                    <a:pt x="1285" y="582"/>
                  </a:cubicBezTo>
                  <a:cubicBezTo>
                    <a:pt x="1291" y="593"/>
                    <a:pt x="468" y="1036"/>
                    <a:pt x="479" y="1055"/>
                  </a:cubicBezTo>
                  <a:cubicBezTo>
                    <a:pt x="486" y="1067"/>
                    <a:pt x="1274" y="579"/>
                    <a:pt x="1282" y="592"/>
                  </a:cubicBezTo>
                  <a:cubicBezTo>
                    <a:pt x="1286" y="600"/>
                    <a:pt x="491" y="1041"/>
                    <a:pt x="498" y="1052"/>
                  </a:cubicBezTo>
                  <a:cubicBezTo>
                    <a:pt x="502" y="1060"/>
                    <a:pt x="1280" y="595"/>
                    <a:pt x="1283" y="599"/>
                  </a:cubicBezTo>
                  <a:cubicBezTo>
                    <a:pt x="1286" y="605"/>
                    <a:pt x="498" y="1037"/>
                    <a:pt x="508" y="1054"/>
                  </a:cubicBezTo>
                  <a:cubicBezTo>
                    <a:pt x="512" y="1061"/>
                    <a:pt x="1275" y="590"/>
                    <a:pt x="1284" y="606"/>
                  </a:cubicBezTo>
                  <a:cubicBezTo>
                    <a:pt x="1295" y="625"/>
                    <a:pt x="510" y="1035"/>
                    <a:pt x="521" y="1054"/>
                  </a:cubicBezTo>
                  <a:cubicBezTo>
                    <a:pt x="530" y="1070"/>
                    <a:pt x="1276" y="607"/>
                    <a:pt x="1281" y="615"/>
                  </a:cubicBezTo>
                  <a:cubicBezTo>
                    <a:pt x="1291" y="633"/>
                    <a:pt x="529" y="1041"/>
                    <a:pt x="537" y="1053"/>
                  </a:cubicBezTo>
                  <a:cubicBezTo>
                    <a:pt x="540" y="1059"/>
                    <a:pt x="1279" y="618"/>
                    <a:pt x="1281" y="623"/>
                  </a:cubicBezTo>
                  <a:cubicBezTo>
                    <a:pt x="1291" y="639"/>
                    <a:pt x="539" y="1041"/>
                    <a:pt x="547" y="1055"/>
                  </a:cubicBezTo>
                  <a:cubicBezTo>
                    <a:pt x="556" y="1071"/>
                    <a:pt x="1275" y="613"/>
                    <a:pt x="1285" y="629"/>
                  </a:cubicBezTo>
                  <a:cubicBezTo>
                    <a:pt x="1290" y="638"/>
                    <a:pt x="566" y="1047"/>
                    <a:pt x="568" y="1051"/>
                  </a:cubicBezTo>
                  <a:cubicBezTo>
                    <a:pt x="571" y="1058"/>
                    <a:pt x="1274" y="626"/>
                    <a:pt x="1281" y="639"/>
                  </a:cubicBezTo>
                  <a:cubicBezTo>
                    <a:pt x="1291" y="656"/>
                    <a:pt x="569" y="1048"/>
                    <a:pt x="573" y="1055"/>
                  </a:cubicBezTo>
                  <a:cubicBezTo>
                    <a:pt x="576" y="1059"/>
                    <a:pt x="1276" y="640"/>
                    <a:pt x="1280" y="647"/>
                  </a:cubicBezTo>
                  <a:cubicBezTo>
                    <a:pt x="1286" y="658"/>
                    <a:pt x="586" y="1045"/>
                    <a:pt x="590" y="1053"/>
                  </a:cubicBezTo>
                  <a:cubicBezTo>
                    <a:pt x="593" y="1058"/>
                    <a:pt x="1279" y="650"/>
                    <a:pt x="1281" y="654"/>
                  </a:cubicBezTo>
                  <a:cubicBezTo>
                    <a:pt x="1286" y="663"/>
                    <a:pt x="592" y="1038"/>
                    <a:pt x="602" y="1055"/>
                  </a:cubicBezTo>
                  <a:cubicBezTo>
                    <a:pt x="607" y="1063"/>
                    <a:pt x="1279" y="652"/>
                    <a:pt x="1284" y="661"/>
                  </a:cubicBezTo>
                  <a:cubicBezTo>
                    <a:pt x="1290" y="671"/>
                    <a:pt x="615" y="1038"/>
                    <a:pt x="622" y="1051"/>
                  </a:cubicBezTo>
                  <a:cubicBezTo>
                    <a:pt x="627" y="1060"/>
                    <a:pt x="1277" y="656"/>
                    <a:pt x="1284" y="669"/>
                  </a:cubicBezTo>
                  <a:cubicBezTo>
                    <a:pt x="1292" y="683"/>
                    <a:pt x="628" y="1038"/>
                    <a:pt x="636" y="1051"/>
                  </a:cubicBezTo>
                  <a:cubicBezTo>
                    <a:pt x="638" y="1056"/>
                    <a:pt x="1278" y="667"/>
                    <a:pt x="1284" y="677"/>
                  </a:cubicBezTo>
                  <a:cubicBezTo>
                    <a:pt x="1287" y="682"/>
                    <a:pt x="640" y="1036"/>
                    <a:pt x="649" y="1052"/>
                  </a:cubicBezTo>
                  <a:cubicBezTo>
                    <a:pt x="651" y="1055"/>
                    <a:pt x="1276" y="676"/>
                    <a:pt x="1282" y="686"/>
                  </a:cubicBezTo>
                  <a:cubicBezTo>
                    <a:pt x="1289" y="697"/>
                    <a:pt x="655" y="1043"/>
                    <a:pt x="661" y="1052"/>
                  </a:cubicBezTo>
                  <a:cubicBezTo>
                    <a:pt x="666" y="1062"/>
                    <a:pt x="1272" y="681"/>
                    <a:pt x="1280" y="695"/>
                  </a:cubicBezTo>
                  <a:cubicBezTo>
                    <a:pt x="1284" y="701"/>
                    <a:pt x="662" y="1043"/>
                    <a:pt x="669" y="1055"/>
                  </a:cubicBezTo>
                  <a:cubicBezTo>
                    <a:pt x="674" y="1064"/>
                    <a:pt x="1280" y="687"/>
                    <a:pt x="1286" y="698"/>
                  </a:cubicBezTo>
                  <a:cubicBezTo>
                    <a:pt x="1288" y="702"/>
                    <a:pt x="686" y="1048"/>
                    <a:pt x="688" y="1052"/>
                  </a:cubicBezTo>
                  <a:cubicBezTo>
                    <a:pt x="690" y="1055"/>
                    <a:pt x="1279" y="702"/>
                    <a:pt x="1283" y="708"/>
                  </a:cubicBezTo>
                  <a:cubicBezTo>
                    <a:pt x="1289" y="719"/>
                    <a:pt x="695" y="1042"/>
                    <a:pt x="701" y="1052"/>
                  </a:cubicBezTo>
                  <a:cubicBezTo>
                    <a:pt x="707" y="1062"/>
                    <a:pt x="1275" y="705"/>
                    <a:pt x="1282" y="717"/>
                  </a:cubicBezTo>
                  <a:cubicBezTo>
                    <a:pt x="1286" y="725"/>
                    <a:pt x="711" y="1040"/>
                    <a:pt x="717" y="1051"/>
                  </a:cubicBezTo>
                  <a:cubicBezTo>
                    <a:pt x="719" y="1054"/>
                    <a:pt x="1275" y="712"/>
                    <a:pt x="1283" y="725"/>
                  </a:cubicBezTo>
                  <a:cubicBezTo>
                    <a:pt x="1291" y="738"/>
                    <a:pt x="722" y="1046"/>
                    <a:pt x="726" y="1053"/>
                  </a:cubicBezTo>
                  <a:cubicBezTo>
                    <a:pt x="729" y="1058"/>
                    <a:pt x="1274" y="724"/>
                    <a:pt x="1280" y="734"/>
                  </a:cubicBezTo>
                  <a:cubicBezTo>
                    <a:pt x="1281" y="736"/>
                    <a:pt x="734" y="1038"/>
                    <a:pt x="742" y="1051"/>
                  </a:cubicBezTo>
                  <a:cubicBezTo>
                    <a:pt x="745" y="1057"/>
                    <a:pt x="1276" y="733"/>
                    <a:pt x="1280" y="741"/>
                  </a:cubicBezTo>
                  <a:cubicBezTo>
                    <a:pt x="1286" y="751"/>
                    <a:pt x="751" y="1046"/>
                    <a:pt x="755" y="1052"/>
                  </a:cubicBezTo>
                  <a:cubicBezTo>
                    <a:pt x="759" y="1060"/>
                    <a:pt x="1281" y="739"/>
                    <a:pt x="1285" y="746"/>
                  </a:cubicBezTo>
                  <a:cubicBezTo>
                    <a:pt x="1287" y="749"/>
                    <a:pt x="759" y="1040"/>
                    <a:pt x="766" y="1052"/>
                  </a:cubicBezTo>
                  <a:cubicBezTo>
                    <a:pt x="770" y="1059"/>
                    <a:pt x="1278" y="749"/>
                    <a:pt x="1281" y="755"/>
                  </a:cubicBezTo>
                  <a:cubicBezTo>
                    <a:pt x="1286" y="763"/>
                    <a:pt x="770" y="1042"/>
                    <a:pt x="777" y="1054"/>
                  </a:cubicBezTo>
                  <a:cubicBezTo>
                    <a:pt x="780" y="1060"/>
                    <a:pt x="1276" y="756"/>
                    <a:pt x="1280" y="764"/>
                  </a:cubicBezTo>
                  <a:cubicBezTo>
                    <a:pt x="1282" y="766"/>
                    <a:pt x="787" y="1043"/>
                    <a:pt x="793" y="1053"/>
                  </a:cubicBezTo>
                  <a:cubicBezTo>
                    <a:pt x="797" y="1061"/>
                    <a:pt x="1280" y="760"/>
                    <a:pt x="1285" y="768"/>
                  </a:cubicBezTo>
                  <a:cubicBezTo>
                    <a:pt x="1291" y="778"/>
                    <a:pt x="806" y="1049"/>
                    <a:pt x="808" y="1052"/>
                  </a:cubicBezTo>
                  <a:cubicBezTo>
                    <a:pt x="812" y="1058"/>
                    <a:pt x="1278" y="766"/>
                    <a:pt x="1284" y="777"/>
                  </a:cubicBezTo>
                  <a:cubicBezTo>
                    <a:pt x="1286" y="780"/>
                    <a:pt x="816" y="1050"/>
                    <a:pt x="818" y="1053"/>
                  </a:cubicBezTo>
                  <a:cubicBezTo>
                    <a:pt x="822" y="1059"/>
                    <a:pt x="1278" y="774"/>
                    <a:pt x="1284" y="785"/>
                  </a:cubicBezTo>
                  <a:cubicBezTo>
                    <a:pt x="1290" y="796"/>
                    <a:pt x="827" y="1050"/>
                    <a:pt x="830" y="1054"/>
                  </a:cubicBezTo>
                  <a:cubicBezTo>
                    <a:pt x="834" y="1062"/>
                    <a:pt x="1281" y="783"/>
                    <a:pt x="1286" y="791"/>
                  </a:cubicBezTo>
                  <a:cubicBezTo>
                    <a:pt x="1287" y="793"/>
                    <a:pt x="839" y="1047"/>
                    <a:pt x="843" y="1054"/>
                  </a:cubicBezTo>
                  <a:cubicBezTo>
                    <a:pt x="848" y="1062"/>
                    <a:pt x="1279" y="792"/>
                    <a:pt x="1283" y="799"/>
                  </a:cubicBezTo>
                  <a:cubicBezTo>
                    <a:pt x="1287" y="806"/>
                    <a:pt x="850" y="1043"/>
                    <a:pt x="856" y="1053"/>
                  </a:cubicBezTo>
                  <a:cubicBezTo>
                    <a:pt x="861" y="1062"/>
                    <a:pt x="1280" y="806"/>
                    <a:pt x="1282" y="808"/>
                  </a:cubicBezTo>
                  <a:cubicBezTo>
                    <a:pt x="1284" y="812"/>
                    <a:pt x="869" y="1050"/>
                    <a:pt x="871" y="1053"/>
                  </a:cubicBezTo>
                  <a:cubicBezTo>
                    <a:pt x="875" y="1061"/>
                    <a:pt x="1279" y="806"/>
                    <a:pt x="1284" y="815"/>
                  </a:cubicBezTo>
                  <a:cubicBezTo>
                    <a:pt x="1287" y="821"/>
                    <a:pt x="884" y="1045"/>
                    <a:pt x="888" y="1052"/>
                  </a:cubicBezTo>
                  <a:cubicBezTo>
                    <a:pt x="892" y="1059"/>
                    <a:pt x="1281" y="818"/>
                    <a:pt x="1284" y="823"/>
                  </a:cubicBezTo>
                  <a:cubicBezTo>
                    <a:pt x="1285" y="826"/>
                    <a:pt x="899" y="1048"/>
                    <a:pt x="902" y="1052"/>
                  </a:cubicBezTo>
                  <a:cubicBezTo>
                    <a:pt x="903" y="1055"/>
                    <a:pt x="1276" y="823"/>
                    <a:pt x="1281" y="833"/>
                  </a:cubicBezTo>
                  <a:cubicBezTo>
                    <a:pt x="1286" y="841"/>
                    <a:pt x="909" y="1047"/>
                    <a:pt x="913" y="1053"/>
                  </a:cubicBezTo>
                  <a:cubicBezTo>
                    <a:pt x="914" y="1056"/>
                    <a:pt x="1282" y="833"/>
                    <a:pt x="1285" y="839"/>
                  </a:cubicBezTo>
                  <a:cubicBezTo>
                    <a:pt x="1288" y="844"/>
                    <a:pt x="921" y="1046"/>
                    <a:pt x="925" y="1053"/>
                  </a:cubicBezTo>
                  <a:cubicBezTo>
                    <a:pt x="928" y="1058"/>
                    <a:pt x="1278" y="842"/>
                    <a:pt x="1281" y="848"/>
                  </a:cubicBezTo>
                  <a:cubicBezTo>
                    <a:pt x="1284" y="852"/>
                    <a:pt x="938" y="1051"/>
                    <a:pt x="939" y="1053"/>
                  </a:cubicBezTo>
                  <a:cubicBezTo>
                    <a:pt x="941" y="1056"/>
                    <a:pt x="1282" y="851"/>
                    <a:pt x="1283" y="854"/>
                  </a:cubicBezTo>
                  <a:cubicBezTo>
                    <a:pt x="1288" y="862"/>
                    <a:pt x="952" y="1050"/>
                    <a:pt x="953" y="1053"/>
                  </a:cubicBezTo>
                  <a:cubicBezTo>
                    <a:pt x="955" y="1056"/>
                    <a:pt x="1283" y="856"/>
                    <a:pt x="1286" y="861"/>
                  </a:cubicBezTo>
                  <a:cubicBezTo>
                    <a:pt x="1287" y="863"/>
                    <a:pt x="963" y="1052"/>
                    <a:pt x="964" y="1053"/>
                  </a:cubicBezTo>
                  <a:cubicBezTo>
                    <a:pt x="966" y="1057"/>
                    <a:pt x="1278" y="867"/>
                    <a:pt x="1280" y="871"/>
                  </a:cubicBezTo>
                  <a:cubicBezTo>
                    <a:pt x="1281" y="873"/>
                    <a:pt x="980" y="1048"/>
                    <a:pt x="982" y="1052"/>
                  </a:cubicBezTo>
                  <a:cubicBezTo>
                    <a:pt x="985" y="1057"/>
                    <a:pt x="1279" y="873"/>
                    <a:pt x="1282" y="878"/>
                  </a:cubicBezTo>
                  <a:cubicBezTo>
                    <a:pt x="1283" y="880"/>
                    <a:pt x="989" y="1051"/>
                    <a:pt x="990" y="1053"/>
                  </a:cubicBezTo>
                  <a:cubicBezTo>
                    <a:pt x="992" y="1057"/>
                    <a:pt x="1277" y="879"/>
                    <a:pt x="1281" y="886"/>
                  </a:cubicBezTo>
                  <a:cubicBezTo>
                    <a:pt x="1283" y="889"/>
                    <a:pt x="1002" y="1048"/>
                    <a:pt x="1005" y="1052"/>
                  </a:cubicBezTo>
                  <a:cubicBezTo>
                    <a:pt x="1008" y="1058"/>
                    <a:pt x="1282" y="889"/>
                    <a:pt x="1283" y="891"/>
                  </a:cubicBezTo>
                  <a:cubicBezTo>
                    <a:pt x="1285" y="893"/>
                    <a:pt x="1012" y="1049"/>
                    <a:pt x="1015" y="1055"/>
                  </a:cubicBezTo>
                  <a:cubicBezTo>
                    <a:pt x="1016" y="1057"/>
                    <a:pt x="1284" y="896"/>
                    <a:pt x="1285" y="899"/>
                  </a:cubicBezTo>
                  <a:cubicBezTo>
                    <a:pt x="1287" y="901"/>
                    <a:pt x="1029" y="1049"/>
                    <a:pt x="1031" y="1053"/>
                  </a:cubicBezTo>
                  <a:cubicBezTo>
                    <a:pt x="1034" y="1058"/>
                    <a:pt x="1282" y="905"/>
                    <a:pt x="1283" y="907"/>
                  </a:cubicBezTo>
                  <a:cubicBezTo>
                    <a:pt x="1286" y="912"/>
                    <a:pt x="1045" y="1046"/>
                    <a:pt x="1048" y="1051"/>
                  </a:cubicBezTo>
                  <a:cubicBezTo>
                    <a:pt x="1049" y="1053"/>
                    <a:pt x="1285" y="912"/>
                    <a:pt x="1286" y="914"/>
                  </a:cubicBezTo>
                  <a:cubicBezTo>
                    <a:pt x="1289" y="918"/>
                    <a:pt x="1058" y="1050"/>
                    <a:pt x="1059" y="1053"/>
                  </a:cubicBezTo>
                  <a:cubicBezTo>
                    <a:pt x="1062" y="1058"/>
                    <a:pt x="1285" y="919"/>
                    <a:pt x="1286" y="922"/>
                  </a:cubicBezTo>
                  <a:cubicBezTo>
                    <a:pt x="1289" y="927"/>
                    <a:pt x="1071" y="1051"/>
                    <a:pt x="1073" y="1053"/>
                  </a:cubicBezTo>
                  <a:cubicBezTo>
                    <a:pt x="1074" y="1056"/>
                    <a:pt x="1281" y="931"/>
                    <a:pt x="1282" y="933"/>
                  </a:cubicBezTo>
                  <a:cubicBezTo>
                    <a:pt x="1283" y="935"/>
                    <a:pt x="1084" y="1053"/>
                    <a:pt x="1085" y="1055"/>
                  </a:cubicBezTo>
                  <a:cubicBezTo>
                    <a:pt x="1086" y="1058"/>
                    <a:pt x="1278" y="937"/>
                    <a:pt x="1281" y="942"/>
                  </a:cubicBezTo>
                  <a:cubicBezTo>
                    <a:pt x="1283" y="946"/>
                    <a:pt x="1099" y="1049"/>
                    <a:pt x="1102" y="1053"/>
                  </a:cubicBezTo>
                  <a:cubicBezTo>
                    <a:pt x="1103" y="1055"/>
                    <a:pt x="1281" y="948"/>
                    <a:pt x="1281" y="949"/>
                  </a:cubicBezTo>
                  <a:cubicBezTo>
                    <a:pt x="1283" y="952"/>
                    <a:pt x="1113" y="1050"/>
                    <a:pt x="1115" y="1053"/>
                  </a:cubicBezTo>
                  <a:cubicBezTo>
                    <a:pt x="1116" y="1054"/>
                    <a:pt x="1286" y="953"/>
                    <a:pt x="1286" y="954"/>
                  </a:cubicBezTo>
                  <a:cubicBezTo>
                    <a:pt x="1288" y="957"/>
                    <a:pt x="1128" y="1050"/>
                    <a:pt x="1129" y="1052"/>
                  </a:cubicBezTo>
                  <a:cubicBezTo>
                    <a:pt x="1131" y="1055"/>
                    <a:pt x="1281" y="960"/>
                    <a:pt x="1283" y="963"/>
                  </a:cubicBezTo>
                  <a:cubicBezTo>
                    <a:pt x="1285" y="967"/>
                    <a:pt x="1135" y="1052"/>
                    <a:pt x="1136" y="1055"/>
                  </a:cubicBezTo>
                  <a:cubicBezTo>
                    <a:pt x="1137" y="1056"/>
                    <a:pt x="1283" y="968"/>
                    <a:pt x="1284" y="970"/>
                  </a:cubicBezTo>
                  <a:cubicBezTo>
                    <a:pt x="1286" y="972"/>
                    <a:pt x="1153" y="1049"/>
                    <a:pt x="1154" y="1052"/>
                  </a:cubicBezTo>
                  <a:cubicBezTo>
                    <a:pt x="1155" y="1053"/>
                    <a:pt x="1281" y="976"/>
                    <a:pt x="1282" y="978"/>
                  </a:cubicBezTo>
                  <a:cubicBezTo>
                    <a:pt x="1283" y="981"/>
                    <a:pt x="1166" y="1050"/>
                    <a:pt x="1167" y="1052"/>
                  </a:cubicBezTo>
                  <a:cubicBezTo>
                    <a:pt x="1168" y="1054"/>
                    <a:pt x="1284" y="982"/>
                    <a:pt x="1285" y="984"/>
                  </a:cubicBezTo>
                  <a:cubicBezTo>
                    <a:pt x="1287" y="987"/>
                    <a:pt x="1178" y="1053"/>
                    <a:pt x="1178" y="1054"/>
                  </a:cubicBezTo>
                  <a:cubicBezTo>
                    <a:pt x="1179" y="1055"/>
                    <a:pt x="1282" y="992"/>
                    <a:pt x="1283" y="994"/>
                  </a:cubicBezTo>
                  <a:cubicBezTo>
                    <a:pt x="1284" y="995"/>
                    <a:pt x="1191" y="1054"/>
                    <a:pt x="1191" y="1054"/>
                  </a:cubicBezTo>
                  <a:cubicBezTo>
                    <a:pt x="1191" y="1055"/>
                    <a:pt x="1285" y="998"/>
                    <a:pt x="1285" y="1000"/>
                  </a:cubicBezTo>
                  <a:cubicBezTo>
                    <a:pt x="1286" y="1002"/>
                    <a:pt x="1206" y="1051"/>
                    <a:pt x="1207" y="1053"/>
                  </a:cubicBezTo>
                  <a:cubicBezTo>
                    <a:pt x="1208" y="1054"/>
                    <a:pt x="1281" y="1008"/>
                    <a:pt x="1282" y="1010"/>
                  </a:cubicBezTo>
                  <a:cubicBezTo>
                    <a:pt x="1282" y="1010"/>
                    <a:pt x="1217" y="1053"/>
                    <a:pt x="1218" y="1054"/>
                  </a:cubicBezTo>
                  <a:cubicBezTo>
                    <a:pt x="1218" y="1055"/>
                    <a:pt x="1286" y="1014"/>
                    <a:pt x="1286" y="1015"/>
                  </a:cubicBezTo>
                  <a:cubicBezTo>
                    <a:pt x="1286" y="1015"/>
                    <a:pt x="1236" y="1051"/>
                    <a:pt x="1236" y="1051"/>
                  </a:cubicBezTo>
                  <a:cubicBezTo>
                    <a:pt x="1236" y="1052"/>
                    <a:pt x="1279" y="1025"/>
                    <a:pt x="1280" y="1026"/>
                  </a:cubicBezTo>
                  <a:cubicBezTo>
                    <a:pt x="1280" y="1027"/>
                    <a:pt x="1248" y="1052"/>
                    <a:pt x="1248" y="1052"/>
                  </a:cubicBezTo>
                  <a:cubicBezTo>
                    <a:pt x="1248" y="1053"/>
                    <a:pt x="1285" y="1030"/>
                    <a:pt x="1285" y="1031"/>
                  </a:cubicBezTo>
                  <a:cubicBezTo>
                    <a:pt x="1286" y="1031"/>
                    <a:pt x="1259" y="1054"/>
                    <a:pt x="1260" y="1054"/>
                  </a:cubicBezTo>
                  <a:cubicBezTo>
                    <a:pt x="1260" y="1054"/>
                    <a:pt x="1280" y="1042"/>
                    <a:pt x="1280" y="1042"/>
                  </a:cubicBezTo>
                  <a:cubicBezTo>
                    <a:pt x="1280" y="1042"/>
                    <a:pt x="1278" y="1051"/>
                    <a:pt x="1278" y="1052"/>
                  </a:cubicBezTo>
                  <a:cubicBezTo>
                    <a:pt x="1278" y="1052"/>
                    <a:pt x="1284" y="1048"/>
                    <a:pt x="1284" y="1048"/>
                  </a:cubicBezTo>
                </a:path>
              </a:pathLst>
            </a:custGeom>
            <a:noFill/>
            <a:ln w="17" cap="rnd">
              <a:solidFill>
                <a:schemeClr val="bg1">
                  <a:lumMod val="85000"/>
                </a:schemeClr>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144000" tIns="41476" rIns="144000" bIns="41476" numCol="1" anchor="t" anchorCtr="0" compatLnSpc="1">
              <a:prstTxWarp prst="textNoShape">
                <a:avLst/>
              </a:prstTxWarp>
            </a:bodyPr>
            <a:lstStyle/>
            <a:p>
              <a:pPr marL="0" marR="0" lvl="0" indent="0" algn="ctr" defTabSz="914400" rtl="0" eaLnBrk="1" fontAlgn="base" latinLnBrk="0" hangingPunct="1">
                <a:lnSpc>
                  <a:spcPct val="100000"/>
                </a:lnSpc>
                <a:spcBef>
                  <a:spcPts val="1200"/>
                </a:spcBef>
                <a:spcAft>
                  <a:spcPct val="0"/>
                </a:spcAft>
                <a:buClrTx/>
                <a:buSzTx/>
                <a:buFontTx/>
                <a:buNone/>
                <a:tabLst/>
                <a:defRPr/>
              </a:pPr>
              <a:endParaRPr kumimoji="0" lang="en-ZA" sz="5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base" latinLnBrk="0" hangingPunct="1">
                <a:lnSpc>
                  <a:spcPct val="100000"/>
                </a:lnSpc>
                <a:spcBef>
                  <a:spcPts val="1200"/>
                </a:spcBef>
                <a:spcAft>
                  <a:spcPct val="0"/>
                </a:spcAft>
                <a:buClrTx/>
                <a:buSzTx/>
                <a:buFontTx/>
                <a:buNone/>
                <a:tabLst/>
                <a:defRPr/>
              </a:pPr>
              <a:r>
                <a:rPr kumimoji="0" lang="en-ZA" sz="14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Major Functions</a:t>
              </a:r>
              <a:endParaRPr kumimoji="0" lang="en-ZA" sz="12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base" latinLnBrk="0" hangingPunct="1">
                <a:lnSpc>
                  <a:spcPct val="100000"/>
                </a:lnSpc>
                <a:spcBef>
                  <a:spcPts val="1200"/>
                </a:spcBef>
                <a:spcAft>
                  <a:spcPct val="0"/>
                </a:spcAft>
                <a:buClrTx/>
                <a:buSzTx/>
                <a:buFont typeface="Arial" panose="020B0604020202020204" pitchFamily="34" charset="0"/>
                <a:buChar char="•"/>
                <a:tabLst/>
                <a:defRPr/>
              </a:pPr>
              <a:endParaRPr kumimoji="0" lang="en-ZA" sz="1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base" latinLnBrk="0" hangingPunct="1">
                <a:lnSpc>
                  <a:spcPct val="100000"/>
                </a:lnSpc>
                <a:spcBef>
                  <a:spcPts val="1200"/>
                </a:spcBef>
                <a:spcAft>
                  <a:spcPct val="0"/>
                </a:spcAft>
                <a:buClrTx/>
                <a:buSzTx/>
                <a:buFont typeface="Arial" panose="020B0604020202020204" pitchFamily="34" charset="0"/>
                <a:buChar char="•"/>
                <a:tabLst/>
                <a:defRPr/>
              </a:pPr>
              <a:r>
                <a:rPr kumimoji="0" lang="en-ZA" sz="12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Investigate </a:t>
              </a:r>
              <a:r>
                <a:rPr kumimoji="0" lang="en-ZA"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corruption, </a:t>
              </a:r>
              <a:r>
                <a:rPr kumimoji="0" lang="en-ZA" sz="12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malpractice </a:t>
              </a:r>
              <a:r>
                <a:rPr kumimoji="0" lang="en-ZA"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and maladministration</a:t>
              </a:r>
            </a:p>
            <a:p>
              <a:pPr marL="171450" marR="0" lvl="0" indent="-171450" algn="l" defTabSz="914400" rtl="0" eaLnBrk="1" fontAlgn="base" latinLnBrk="0" hangingPunct="1">
                <a:lnSpc>
                  <a:spcPct val="100000"/>
                </a:lnSpc>
                <a:spcBef>
                  <a:spcPts val="1200"/>
                </a:spcBef>
                <a:spcAft>
                  <a:spcPct val="0"/>
                </a:spcAft>
                <a:buClrTx/>
                <a:buSzTx/>
                <a:buFont typeface="Arial" panose="020B0604020202020204" pitchFamily="34" charset="0"/>
                <a:buChar char="•"/>
                <a:tabLst/>
                <a:defRPr/>
              </a:pPr>
              <a:r>
                <a:rPr kumimoji="0" lang="en-ZA" sz="12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Institute </a:t>
              </a:r>
              <a:r>
                <a:rPr kumimoji="0" lang="en-ZA"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civil proceedings</a:t>
              </a:r>
            </a:p>
          </p:txBody>
        </p:sp>
        <p:grpSp>
          <p:nvGrpSpPr>
            <p:cNvPr id="11" name="Group 112"/>
            <p:cNvGrpSpPr>
              <a:grpSpLocks noChangeAspect="1"/>
            </p:cNvGrpSpPr>
            <p:nvPr/>
          </p:nvGrpSpPr>
          <p:grpSpPr bwMode="auto">
            <a:xfrm>
              <a:off x="325667" y="4161606"/>
              <a:ext cx="394660" cy="486175"/>
              <a:chOff x="1157" y="393"/>
              <a:chExt cx="276" cy="340"/>
            </a:xfrm>
            <a:solidFill>
              <a:schemeClr val="tx1"/>
            </a:solidFill>
          </p:grpSpPr>
          <p:sp>
            <p:nvSpPr>
              <p:cNvPr id="12" name="Freeform 113"/>
              <p:cNvSpPr>
                <a:spLocks noEditPoints="1"/>
              </p:cNvSpPr>
              <p:nvPr/>
            </p:nvSpPr>
            <p:spPr bwMode="auto">
              <a:xfrm>
                <a:off x="1157" y="393"/>
                <a:ext cx="276" cy="340"/>
              </a:xfrm>
              <a:custGeom>
                <a:avLst/>
                <a:gdLst>
                  <a:gd name="T0" fmla="*/ 256 w 512"/>
                  <a:gd name="T1" fmla="*/ 22 h 512"/>
                  <a:gd name="T2" fmla="*/ 491 w 512"/>
                  <a:gd name="T3" fmla="*/ 256 h 512"/>
                  <a:gd name="T4" fmla="*/ 256 w 512"/>
                  <a:gd name="T5" fmla="*/ 491 h 512"/>
                  <a:gd name="T6" fmla="*/ 21 w 512"/>
                  <a:gd name="T7" fmla="*/ 256 h 512"/>
                  <a:gd name="T8" fmla="*/ 256 w 512"/>
                  <a:gd name="T9" fmla="*/ 22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2"/>
                    </a:moveTo>
                    <a:cubicBezTo>
                      <a:pt x="385" y="22"/>
                      <a:pt x="491" y="127"/>
                      <a:pt x="491" y="256"/>
                    </a:cubicBezTo>
                    <a:cubicBezTo>
                      <a:pt x="491" y="386"/>
                      <a:pt x="385" y="491"/>
                      <a:pt x="256" y="491"/>
                    </a:cubicBezTo>
                    <a:cubicBezTo>
                      <a:pt x="127" y="491"/>
                      <a:pt x="21" y="386"/>
                      <a:pt x="21" y="256"/>
                    </a:cubicBezTo>
                    <a:cubicBezTo>
                      <a:pt x="21" y="127"/>
                      <a:pt x="127" y="22"/>
                      <a:pt x="256" y="22"/>
                    </a:cubicBezTo>
                    <a:moveTo>
                      <a:pt x="256" y="0"/>
                    </a:moveTo>
                    <a:cubicBezTo>
                      <a:pt x="115" y="0"/>
                      <a:pt x="0" y="115"/>
                      <a:pt x="0" y="256"/>
                    </a:cubicBezTo>
                    <a:cubicBezTo>
                      <a:pt x="0" y="398"/>
                      <a:pt x="115" y="512"/>
                      <a:pt x="256" y="512"/>
                    </a:cubicBezTo>
                    <a:cubicBezTo>
                      <a:pt x="397" y="512"/>
                      <a:pt x="512" y="398"/>
                      <a:pt x="512" y="256"/>
                    </a:cubicBezTo>
                    <a:cubicBezTo>
                      <a:pt x="512" y="115"/>
                      <a:pt x="397" y="0"/>
                      <a:pt x="256"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3" name="Freeform 114"/>
              <p:cNvSpPr>
                <a:spLocks noEditPoints="1"/>
              </p:cNvSpPr>
              <p:nvPr/>
            </p:nvSpPr>
            <p:spPr bwMode="auto">
              <a:xfrm>
                <a:off x="1193" y="457"/>
                <a:ext cx="212" cy="177"/>
              </a:xfrm>
              <a:custGeom>
                <a:avLst/>
                <a:gdLst>
                  <a:gd name="T0" fmla="*/ 288 w 320"/>
                  <a:gd name="T1" fmla="*/ 203 h 267"/>
                  <a:gd name="T2" fmla="*/ 277 w 320"/>
                  <a:gd name="T3" fmla="*/ 128 h 267"/>
                  <a:gd name="T4" fmla="*/ 171 w 320"/>
                  <a:gd name="T5" fmla="*/ 75 h 267"/>
                  <a:gd name="T6" fmla="*/ 203 w 320"/>
                  <a:gd name="T7" fmla="*/ 64 h 267"/>
                  <a:gd name="T8" fmla="*/ 192 w 320"/>
                  <a:gd name="T9" fmla="*/ 0 h 267"/>
                  <a:gd name="T10" fmla="*/ 117 w 320"/>
                  <a:gd name="T11" fmla="*/ 11 h 267"/>
                  <a:gd name="T12" fmla="*/ 128 w 320"/>
                  <a:gd name="T13" fmla="*/ 75 h 267"/>
                  <a:gd name="T14" fmla="*/ 149 w 320"/>
                  <a:gd name="T15" fmla="*/ 128 h 267"/>
                  <a:gd name="T16" fmla="*/ 32 w 320"/>
                  <a:gd name="T17" fmla="*/ 139 h 267"/>
                  <a:gd name="T18" fmla="*/ 11 w 320"/>
                  <a:gd name="T19" fmla="*/ 203 h 267"/>
                  <a:gd name="T20" fmla="*/ 0 w 320"/>
                  <a:gd name="T21" fmla="*/ 256 h 267"/>
                  <a:gd name="T22" fmla="*/ 75 w 320"/>
                  <a:gd name="T23" fmla="*/ 267 h 267"/>
                  <a:gd name="T24" fmla="*/ 85 w 320"/>
                  <a:gd name="T25" fmla="*/ 214 h 267"/>
                  <a:gd name="T26" fmla="*/ 53 w 320"/>
                  <a:gd name="T27" fmla="*/ 203 h 267"/>
                  <a:gd name="T28" fmla="*/ 149 w 320"/>
                  <a:gd name="T29" fmla="*/ 150 h 267"/>
                  <a:gd name="T30" fmla="*/ 128 w 320"/>
                  <a:gd name="T31" fmla="*/ 203 h 267"/>
                  <a:gd name="T32" fmla="*/ 117 w 320"/>
                  <a:gd name="T33" fmla="*/ 256 h 267"/>
                  <a:gd name="T34" fmla="*/ 192 w 320"/>
                  <a:gd name="T35" fmla="*/ 267 h 267"/>
                  <a:gd name="T36" fmla="*/ 203 w 320"/>
                  <a:gd name="T37" fmla="*/ 214 h 267"/>
                  <a:gd name="T38" fmla="*/ 171 w 320"/>
                  <a:gd name="T39" fmla="*/ 203 h 267"/>
                  <a:gd name="T40" fmla="*/ 267 w 320"/>
                  <a:gd name="T41" fmla="*/ 150 h 267"/>
                  <a:gd name="T42" fmla="*/ 245 w 320"/>
                  <a:gd name="T43" fmla="*/ 203 h 267"/>
                  <a:gd name="T44" fmla="*/ 235 w 320"/>
                  <a:gd name="T45" fmla="*/ 256 h 267"/>
                  <a:gd name="T46" fmla="*/ 309 w 320"/>
                  <a:gd name="T47" fmla="*/ 267 h 267"/>
                  <a:gd name="T48" fmla="*/ 320 w 320"/>
                  <a:gd name="T49" fmla="*/ 214 h 267"/>
                  <a:gd name="T50" fmla="*/ 139 w 320"/>
                  <a:gd name="T51" fmla="*/ 22 h 267"/>
                  <a:gd name="T52" fmla="*/ 181 w 320"/>
                  <a:gd name="T53" fmla="*/ 54 h 267"/>
                  <a:gd name="T54" fmla="*/ 139 w 320"/>
                  <a:gd name="T55" fmla="*/ 22 h 267"/>
                  <a:gd name="T56" fmla="*/ 21 w 320"/>
                  <a:gd name="T57" fmla="*/ 246 h 267"/>
                  <a:gd name="T58" fmla="*/ 64 w 320"/>
                  <a:gd name="T59" fmla="*/ 224 h 267"/>
                  <a:gd name="T60" fmla="*/ 181 w 320"/>
                  <a:gd name="T61" fmla="*/ 246 h 267"/>
                  <a:gd name="T62" fmla="*/ 139 w 320"/>
                  <a:gd name="T63" fmla="*/ 224 h 267"/>
                  <a:gd name="T64" fmla="*/ 181 w 320"/>
                  <a:gd name="T65" fmla="*/ 246 h 267"/>
                  <a:gd name="T66" fmla="*/ 256 w 320"/>
                  <a:gd name="T67" fmla="*/ 246 h 267"/>
                  <a:gd name="T68" fmla="*/ 299 w 320"/>
                  <a:gd name="T69" fmla="*/ 224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20" h="267">
                    <a:moveTo>
                      <a:pt x="309" y="203"/>
                    </a:moveTo>
                    <a:cubicBezTo>
                      <a:pt x="288" y="203"/>
                      <a:pt x="288" y="203"/>
                      <a:pt x="288" y="203"/>
                    </a:cubicBezTo>
                    <a:cubicBezTo>
                      <a:pt x="288" y="139"/>
                      <a:pt x="288" y="139"/>
                      <a:pt x="288" y="139"/>
                    </a:cubicBezTo>
                    <a:cubicBezTo>
                      <a:pt x="288" y="133"/>
                      <a:pt x="283" y="128"/>
                      <a:pt x="277" y="128"/>
                    </a:cubicBezTo>
                    <a:cubicBezTo>
                      <a:pt x="171" y="128"/>
                      <a:pt x="171" y="128"/>
                      <a:pt x="171" y="128"/>
                    </a:cubicBezTo>
                    <a:cubicBezTo>
                      <a:pt x="171" y="75"/>
                      <a:pt x="171" y="75"/>
                      <a:pt x="171" y="75"/>
                    </a:cubicBezTo>
                    <a:cubicBezTo>
                      <a:pt x="192" y="75"/>
                      <a:pt x="192" y="75"/>
                      <a:pt x="192" y="75"/>
                    </a:cubicBezTo>
                    <a:cubicBezTo>
                      <a:pt x="198" y="75"/>
                      <a:pt x="203" y="70"/>
                      <a:pt x="203" y="64"/>
                    </a:cubicBezTo>
                    <a:cubicBezTo>
                      <a:pt x="203" y="11"/>
                      <a:pt x="203" y="11"/>
                      <a:pt x="203" y="11"/>
                    </a:cubicBezTo>
                    <a:cubicBezTo>
                      <a:pt x="203" y="5"/>
                      <a:pt x="198" y="0"/>
                      <a:pt x="192" y="0"/>
                    </a:cubicBezTo>
                    <a:cubicBezTo>
                      <a:pt x="128" y="0"/>
                      <a:pt x="128" y="0"/>
                      <a:pt x="128" y="0"/>
                    </a:cubicBezTo>
                    <a:cubicBezTo>
                      <a:pt x="122" y="0"/>
                      <a:pt x="117" y="5"/>
                      <a:pt x="117" y="11"/>
                    </a:cubicBezTo>
                    <a:cubicBezTo>
                      <a:pt x="117" y="64"/>
                      <a:pt x="117" y="64"/>
                      <a:pt x="117" y="64"/>
                    </a:cubicBezTo>
                    <a:cubicBezTo>
                      <a:pt x="117" y="70"/>
                      <a:pt x="122" y="75"/>
                      <a:pt x="128" y="75"/>
                    </a:cubicBezTo>
                    <a:cubicBezTo>
                      <a:pt x="149" y="75"/>
                      <a:pt x="149" y="75"/>
                      <a:pt x="149" y="75"/>
                    </a:cubicBezTo>
                    <a:cubicBezTo>
                      <a:pt x="149" y="128"/>
                      <a:pt x="149" y="128"/>
                      <a:pt x="149" y="128"/>
                    </a:cubicBezTo>
                    <a:cubicBezTo>
                      <a:pt x="43" y="128"/>
                      <a:pt x="43" y="128"/>
                      <a:pt x="43" y="128"/>
                    </a:cubicBezTo>
                    <a:cubicBezTo>
                      <a:pt x="37" y="128"/>
                      <a:pt x="32" y="133"/>
                      <a:pt x="32" y="139"/>
                    </a:cubicBezTo>
                    <a:cubicBezTo>
                      <a:pt x="32" y="203"/>
                      <a:pt x="32" y="203"/>
                      <a:pt x="32" y="203"/>
                    </a:cubicBezTo>
                    <a:cubicBezTo>
                      <a:pt x="11" y="203"/>
                      <a:pt x="11" y="203"/>
                      <a:pt x="11" y="203"/>
                    </a:cubicBezTo>
                    <a:cubicBezTo>
                      <a:pt x="5" y="203"/>
                      <a:pt x="0" y="208"/>
                      <a:pt x="0" y="214"/>
                    </a:cubicBezTo>
                    <a:cubicBezTo>
                      <a:pt x="0" y="256"/>
                      <a:pt x="0" y="256"/>
                      <a:pt x="0" y="256"/>
                    </a:cubicBezTo>
                    <a:cubicBezTo>
                      <a:pt x="0" y="262"/>
                      <a:pt x="5" y="267"/>
                      <a:pt x="11" y="267"/>
                    </a:cubicBezTo>
                    <a:cubicBezTo>
                      <a:pt x="75" y="267"/>
                      <a:pt x="75" y="267"/>
                      <a:pt x="75" y="267"/>
                    </a:cubicBezTo>
                    <a:cubicBezTo>
                      <a:pt x="81" y="267"/>
                      <a:pt x="85" y="262"/>
                      <a:pt x="85" y="256"/>
                    </a:cubicBezTo>
                    <a:cubicBezTo>
                      <a:pt x="85" y="214"/>
                      <a:pt x="85" y="214"/>
                      <a:pt x="85" y="214"/>
                    </a:cubicBezTo>
                    <a:cubicBezTo>
                      <a:pt x="85" y="208"/>
                      <a:pt x="81" y="203"/>
                      <a:pt x="75" y="203"/>
                    </a:cubicBezTo>
                    <a:cubicBezTo>
                      <a:pt x="53" y="203"/>
                      <a:pt x="53" y="203"/>
                      <a:pt x="53" y="203"/>
                    </a:cubicBezTo>
                    <a:cubicBezTo>
                      <a:pt x="53" y="150"/>
                      <a:pt x="53" y="150"/>
                      <a:pt x="53" y="150"/>
                    </a:cubicBezTo>
                    <a:cubicBezTo>
                      <a:pt x="149" y="150"/>
                      <a:pt x="149" y="150"/>
                      <a:pt x="149" y="150"/>
                    </a:cubicBezTo>
                    <a:cubicBezTo>
                      <a:pt x="149" y="203"/>
                      <a:pt x="149" y="203"/>
                      <a:pt x="149" y="203"/>
                    </a:cubicBezTo>
                    <a:cubicBezTo>
                      <a:pt x="128" y="203"/>
                      <a:pt x="128" y="203"/>
                      <a:pt x="128" y="203"/>
                    </a:cubicBezTo>
                    <a:cubicBezTo>
                      <a:pt x="122" y="203"/>
                      <a:pt x="117" y="208"/>
                      <a:pt x="117" y="214"/>
                    </a:cubicBezTo>
                    <a:cubicBezTo>
                      <a:pt x="117" y="256"/>
                      <a:pt x="117" y="256"/>
                      <a:pt x="117" y="256"/>
                    </a:cubicBezTo>
                    <a:cubicBezTo>
                      <a:pt x="117" y="262"/>
                      <a:pt x="122" y="267"/>
                      <a:pt x="128" y="267"/>
                    </a:cubicBezTo>
                    <a:cubicBezTo>
                      <a:pt x="192" y="267"/>
                      <a:pt x="192" y="267"/>
                      <a:pt x="192" y="267"/>
                    </a:cubicBezTo>
                    <a:cubicBezTo>
                      <a:pt x="198" y="267"/>
                      <a:pt x="203" y="262"/>
                      <a:pt x="203" y="256"/>
                    </a:cubicBezTo>
                    <a:cubicBezTo>
                      <a:pt x="203" y="214"/>
                      <a:pt x="203" y="214"/>
                      <a:pt x="203" y="214"/>
                    </a:cubicBezTo>
                    <a:cubicBezTo>
                      <a:pt x="203" y="208"/>
                      <a:pt x="198" y="203"/>
                      <a:pt x="192" y="203"/>
                    </a:cubicBezTo>
                    <a:cubicBezTo>
                      <a:pt x="171" y="203"/>
                      <a:pt x="171" y="203"/>
                      <a:pt x="171" y="203"/>
                    </a:cubicBezTo>
                    <a:cubicBezTo>
                      <a:pt x="171" y="150"/>
                      <a:pt x="171" y="150"/>
                      <a:pt x="171" y="150"/>
                    </a:cubicBezTo>
                    <a:cubicBezTo>
                      <a:pt x="267" y="150"/>
                      <a:pt x="267" y="150"/>
                      <a:pt x="267" y="150"/>
                    </a:cubicBezTo>
                    <a:cubicBezTo>
                      <a:pt x="267" y="203"/>
                      <a:pt x="267" y="203"/>
                      <a:pt x="267" y="203"/>
                    </a:cubicBezTo>
                    <a:cubicBezTo>
                      <a:pt x="245" y="203"/>
                      <a:pt x="245" y="203"/>
                      <a:pt x="245" y="203"/>
                    </a:cubicBezTo>
                    <a:cubicBezTo>
                      <a:pt x="239" y="203"/>
                      <a:pt x="235" y="208"/>
                      <a:pt x="235" y="214"/>
                    </a:cubicBezTo>
                    <a:cubicBezTo>
                      <a:pt x="235" y="256"/>
                      <a:pt x="235" y="256"/>
                      <a:pt x="235" y="256"/>
                    </a:cubicBezTo>
                    <a:cubicBezTo>
                      <a:pt x="235" y="262"/>
                      <a:pt x="239" y="267"/>
                      <a:pt x="245" y="267"/>
                    </a:cubicBezTo>
                    <a:cubicBezTo>
                      <a:pt x="309" y="267"/>
                      <a:pt x="309" y="267"/>
                      <a:pt x="309" y="267"/>
                    </a:cubicBezTo>
                    <a:cubicBezTo>
                      <a:pt x="315" y="267"/>
                      <a:pt x="320" y="262"/>
                      <a:pt x="320" y="256"/>
                    </a:cubicBezTo>
                    <a:cubicBezTo>
                      <a:pt x="320" y="214"/>
                      <a:pt x="320" y="214"/>
                      <a:pt x="320" y="214"/>
                    </a:cubicBezTo>
                    <a:cubicBezTo>
                      <a:pt x="320" y="208"/>
                      <a:pt x="315" y="203"/>
                      <a:pt x="309" y="203"/>
                    </a:cubicBezTo>
                    <a:close/>
                    <a:moveTo>
                      <a:pt x="139" y="22"/>
                    </a:moveTo>
                    <a:cubicBezTo>
                      <a:pt x="181" y="22"/>
                      <a:pt x="181" y="22"/>
                      <a:pt x="181" y="22"/>
                    </a:cubicBezTo>
                    <a:cubicBezTo>
                      <a:pt x="181" y="54"/>
                      <a:pt x="181" y="54"/>
                      <a:pt x="181" y="54"/>
                    </a:cubicBezTo>
                    <a:cubicBezTo>
                      <a:pt x="139" y="54"/>
                      <a:pt x="139" y="54"/>
                      <a:pt x="139" y="54"/>
                    </a:cubicBezTo>
                    <a:lnTo>
                      <a:pt x="139" y="22"/>
                    </a:lnTo>
                    <a:close/>
                    <a:moveTo>
                      <a:pt x="64" y="246"/>
                    </a:moveTo>
                    <a:cubicBezTo>
                      <a:pt x="21" y="246"/>
                      <a:pt x="21" y="246"/>
                      <a:pt x="21" y="246"/>
                    </a:cubicBezTo>
                    <a:cubicBezTo>
                      <a:pt x="21" y="224"/>
                      <a:pt x="21" y="224"/>
                      <a:pt x="21" y="224"/>
                    </a:cubicBezTo>
                    <a:cubicBezTo>
                      <a:pt x="64" y="224"/>
                      <a:pt x="64" y="224"/>
                      <a:pt x="64" y="224"/>
                    </a:cubicBezTo>
                    <a:lnTo>
                      <a:pt x="64" y="246"/>
                    </a:lnTo>
                    <a:close/>
                    <a:moveTo>
                      <a:pt x="181" y="246"/>
                    </a:moveTo>
                    <a:cubicBezTo>
                      <a:pt x="139" y="246"/>
                      <a:pt x="139" y="246"/>
                      <a:pt x="139" y="246"/>
                    </a:cubicBezTo>
                    <a:cubicBezTo>
                      <a:pt x="139" y="224"/>
                      <a:pt x="139" y="224"/>
                      <a:pt x="139" y="224"/>
                    </a:cubicBezTo>
                    <a:cubicBezTo>
                      <a:pt x="181" y="224"/>
                      <a:pt x="181" y="224"/>
                      <a:pt x="181" y="224"/>
                    </a:cubicBezTo>
                    <a:lnTo>
                      <a:pt x="181" y="246"/>
                    </a:lnTo>
                    <a:close/>
                    <a:moveTo>
                      <a:pt x="299" y="246"/>
                    </a:moveTo>
                    <a:cubicBezTo>
                      <a:pt x="256" y="246"/>
                      <a:pt x="256" y="246"/>
                      <a:pt x="256" y="246"/>
                    </a:cubicBezTo>
                    <a:cubicBezTo>
                      <a:pt x="256" y="224"/>
                      <a:pt x="256" y="224"/>
                      <a:pt x="256" y="224"/>
                    </a:cubicBezTo>
                    <a:cubicBezTo>
                      <a:pt x="299" y="224"/>
                      <a:pt x="299" y="224"/>
                      <a:pt x="299" y="224"/>
                    </a:cubicBezTo>
                    <a:lnTo>
                      <a:pt x="299" y="24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grpSp>
      </p:grpSp>
      <p:grpSp>
        <p:nvGrpSpPr>
          <p:cNvPr id="16" name="Group 15"/>
          <p:cNvGrpSpPr/>
          <p:nvPr/>
        </p:nvGrpSpPr>
        <p:grpSpPr>
          <a:xfrm>
            <a:off x="3343143" y="1924831"/>
            <a:ext cx="3011441" cy="2996283"/>
            <a:chOff x="2933785" y="2776190"/>
            <a:chExt cx="2686814" cy="2762345"/>
          </a:xfrm>
        </p:grpSpPr>
        <p:sp>
          <p:nvSpPr>
            <p:cNvPr id="17" name="Freeform 16"/>
            <p:cNvSpPr>
              <a:spLocks/>
            </p:cNvSpPr>
            <p:nvPr/>
          </p:nvSpPr>
          <p:spPr bwMode="auto">
            <a:xfrm>
              <a:off x="2933785" y="2776190"/>
              <a:ext cx="2686814" cy="2762345"/>
            </a:xfrm>
            <a:custGeom>
              <a:avLst/>
              <a:gdLst>
                <a:gd name="T0" fmla="*/ 62 w 1304"/>
                <a:gd name="T1" fmla="*/ 29 h 1084"/>
                <a:gd name="T2" fmla="*/ 120 w 1304"/>
                <a:gd name="T3" fmla="*/ 28 h 1084"/>
                <a:gd name="T4" fmla="*/ 173 w 1304"/>
                <a:gd name="T5" fmla="*/ 30 h 1084"/>
                <a:gd name="T6" fmla="*/ 222 w 1304"/>
                <a:gd name="T7" fmla="*/ 30 h 1084"/>
                <a:gd name="T8" fmla="*/ 274 w 1304"/>
                <a:gd name="T9" fmla="*/ 30 h 1084"/>
                <a:gd name="T10" fmla="*/ 328 w 1304"/>
                <a:gd name="T11" fmla="*/ 31 h 1084"/>
                <a:gd name="T12" fmla="*/ 384 w 1304"/>
                <a:gd name="T13" fmla="*/ 29 h 1084"/>
                <a:gd name="T14" fmla="*/ 432 w 1304"/>
                <a:gd name="T15" fmla="*/ 31 h 1084"/>
                <a:gd name="T16" fmla="*/ 490 w 1304"/>
                <a:gd name="T17" fmla="*/ 28 h 1084"/>
                <a:gd name="T18" fmla="*/ 540 w 1304"/>
                <a:gd name="T19" fmla="*/ 30 h 1084"/>
                <a:gd name="T20" fmla="*/ 591 w 1304"/>
                <a:gd name="T21" fmla="*/ 30 h 1084"/>
                <a:gd name="T22" fmla="*/ 644 w 1304"/>
                <a:gd name="T23" fmla="*/ 30 h 1084"/>
                <a:gd name="T24" fmla="*/ 699 w 1304"/>
                <a:gd name="T25" fmla="*/ 28 h 1084"/>
                <a:gd name="T26" fmla="*/ 751 w 1304"/>
                <a:gd name="T27" fmla="*/ 30 h 1084"/>
                <a:gd name="T28" fmla="*/ 811 w 1304"/>
                <a:gd name="T29" fmla="*/ 27 h 1084"/>
                <a:gd name="T30" fmla="*/ 860 w 1304"/>
                <a:gd name="T31" fmla="*/ 31 h 1084"/>
                <a:gd name="T32" fmla="*/ 918 w 1304"/>
                <a:gd name="T33" fmla="*/ 29 h 1084"/>
                <a:gd name="T34" fmla="*/ 969 w 1304"/>
                <a:gd name="T35" fmla="*/ 30 h 1084"/>
                <a:gd name="T36" fmla="*/ 1023 w 1304"/>
                <a:gd name="T37" fmla="*/ 28 h 1084"/>
                <a:gd name="T38" fmla="*/ 1072 w 1304"/>
                <a:gd name="T39" fmla="*/ 31 h 1084"/>
                <a:gd name="T40" fmla="*/ 1132 w 1304"/>
                <a:gd name="T41" fmla="*/ 27 h 1084"/>
                <a:gd name="T42" fmla="*/ 1183 w 1304"/>
                <a:gd name="T43" fmla="*/ 29 h 1084"/>
                <a:gd name="T44" fmla="*/ 1236 w 1304"/>
                <a:gd name="T45" fmla="*/ 28 h 1084"/>
                <a:gd name="T46" fmla="*/ 1285 w 1304"/>
                <a:gd name="T47" fmla="*/ 30 h 1084"/>
                <a:gd name="T48" fmla="*/ 1281 w 1304"/>
                <a:gd name="T49" fmla="*/ 63 h 1084"/>
                <a:gd name="T50" fmla="*/ 1286 w 1304"/>
                <a:gd name="T51" fmla="*/ 92 h 1084"/>
                <a:gd name="T52" fmla="*/ 1283 w 1304"/>
                <a:gd name="T53" fmla="*/ 123 h 1084"/>
                <a:gd name="T54" fmla="*/ 1284 w 1304"/>
                <a:gd name="T55" fmla="*/ 154 h 1084"/>
                <a:gd name="T56" fmla="*/ 1286 w 1304"/>
                <a:gd name="T57" fmla="*/ 184 h 1084"/>
                <a:gd name="T58" fmla="*/ 1282 w 1304"/>
                <a:gd name="T59" fmla="*/ 217 h 1084"/>
                <a:gd name="T60" fmla="*/ 1284 w 1304"/>
                <a:gd name="T61" fmla="*/ 248 h 1084"/>
                <a:gd name="T62" fmla="*/ 1283 w 1304"/>
                <a:gd name="T63" fmla="*/ 280 h 1084"/>
                <a:gd name="T64" fmla="*/ 1284 w 1304"/>
                <a:gd name="T65" fmla="*/ 309 h 1084"/>
                <a:gd name="T66" fmla="*/ 1282 w 1304"/>
                <a:gd name="T67" fmla="*/ 344 h 1084"/>
                <a:gd name="T68" fmla="*/ 1282 w 1304"/>
                <a:gd name="T69" fmla="*/ 375 h 1084"/>
                <a:gd name="T70" fmla="*/ 1280 w 1304"/>
                <a:gd name="T71" fmla="*/ 405 h 1084"/>
                <a:gd name="T72" fmla="*/ 1283 w 1304"/>
                <a:gd name="T73" fmla="*/ 435 h 1084"/>
                <a:gd name="T74" fmla="*/ 1285 w 1304"/>
                <a:gd name="T75" fmla="*/ 464 h 1084"/>
                <a:gd name="T76" fmla="*/ 1281 w 1304"/>
                <a:gd name="T77" fmla="*/ 499 h 1084"/>
                <a:gd name="T78" fmla="*/ 1283 w 1304"/>
                <a:gd name="T79" fmla="*/ 528 h 1084"/>
                <a:gd name="T80" fmla="*/ 1285 w 1304"/>
                <a:gd name="T81" fmla="*/ 558 h 1084"/>
                <a:gd name="T82" fmla="*/ 1282 w 1304"/>
                <a:gd name="T83" fmla="*/ 592 h 1084"/>
                <a:gd name="T84" fmla="*/ 1281 w 1304"/>
                <a:gd name="T85" fmla="*/ 623 h 1084"/>
                <a:gd name="T86" fmla="*/ 1281 w 1304"/>
                <a:gd name="T87" fmla="*/ 654 h 1084"/>
                <a:gd name="T88" fmla="*/ 1282 w 1304"/>
                <a:gd name="T89" fmla="*/ 686 h 1084"/>
                <a:gd name="T90" fmla="*/ 1282 w 1304"/>
                <a:gd name="T91" fmla="*/ 717 h 1084"/>
                <a:gd name="T92" fmla="*/ 1285 w 1304"/>
                <a:gd name="T93" fmla="*/ 746 h 1084"/>
                <a:gd name="T94" fmla="*/ 1284 w 1304"/>
                <a:gd name="T95" fmla="*/ 777 h 1084"/>
                <a:gd name="T96" fmla="*/ 1282 w 1304"/>
                <a:gd name="T97" fmla="*/ 808 h 1084"/>
                <a:gd name="T98" fmla="*/ 1285 w 1304"/>
                <a:gd name="T99" fmla="*/ 839 h 1084"/>
                <a:gd name="T100" fmla="*/ 1280 w 1304"/>
                <a:gd name="T101" fmla="*/ 871 h 1084"/>
                <a:gd name="T102" fmla="*/ 1285 w 1304"/>
                <a:gd name="T103" fmla="*/ 899 h 1084"/>
                <a:gd name="T104" fmla="*/ 1282 w 1304"/>
                <a:gd name="T105" fmla="*/ 933 h 1084"/>
                <a:gd name="T106" fmla="*/ 1283 w 1304"/>
                <a:gd name="T107" fmla="*/ 963 h 1084"/>
                <a:gd name="T108" fmla="*/ 1283 w 1304"/>
                <a:gd name="T109" fmla="*/ 994 h 1084"/>
                <a:gd name="T110" fmla="*/ 1280 w 1304"/>
                <a:gd name="T111" fmla="*/ 1026 h 10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04" h="1084">
                  <a:moveTo>
                    <a:pt x="19" y="31"/>
                  </a:moveTo>
                  <a:cubicBezTo>
                    <a:pt x="19" y="31"/>
                    <a:pt x="23" y="29"/>
                    <a:pt x="23" y="29"/>
                  </a:cubicBezTo>
                  <a:cubicBezTo>
                    <a:pt x="23" y="29"/>
                    <a:pt x="22" y="37"/>
                    <a:pt x="22" y="37"/>
                  </a:cubicBezTo>
                  <a:cubicBezTo>
                    <a:pt x="23" y="38"/>
                    <a:pt x="39" y="28"/>
                    <a:pt x="39" y="28"/>
                  </a:cubicBezTo>
                  <a:cubicBezTo>
                    <a:pt x="39" y="28"/>
                    <a:pt x="22" y="44"/>
                    <a:pt x="23" y="45"/>
                  </a:cubicBezTo>
                  <a:cubicBezTo>
                    <a:pt x="23" y="45"/>
                    <a:pt x="46" y="31"/>
                    <a:pt x="46" y="31"/>
                  </a:cubicBezTo>
                  <a:cubicBezTo>
                    <a:pt x="47" y="31"/>
                    <a:pt x="16" y="55"/>
                    <a:pt x="16" y="56"/>
                  </a:cubicBezTo>
                  <a:cubicBezTo>
                    <a:pt x="16" y="56"/>
                    <a:pt x="62" y="28"/>
                    <a:pt x="62" y="29"/>
                  </a:cubicBezTo>
                  <a:cubicBezTo>
                    <a:pt x="63" y="30"/>
                    <a:pt x="17" y="62"/>
                    <a:pt x="18" y="63"/>
                  </a:cubicBezTo>
                  <a:cubicBezTo>
                    <a:pt x="18" y="64"/>
                    <a:pt x="78" y="27"/>
                    <a:pt x="78" y="28"/>
                  </a:cubicBezTo>
                  <a:cubicBezTo>
                    <a:pt x="79" y="29"/>
                    <a:pt x="18" y="69"/>
                    <a:pt x="19" y="70"/>
                  </a:cubicBezTo>
                  <a:cubicBezTo>
                    <a:pt x="19" y="72"/>
                    <a:pt x="87" y="31"/>
                    <a:pt x="87" y="31"/>
                  </a:cubicBezTo>
                  <a:cubicBezTo>
                    <a:pt x="88" y="33"/>
                    <a:pt x="21" y="75"/>
                    <a:pt x="22" y="76"/>
                  </a:cubicBezTo>
                  <a:cubicBezTo>
                    <a:pt x="22" y="77"/>
                    <a:pt x="106" y="27"/>
                    <a:pt x="106" y="28"/>
                  </a:cubicBezTo>
                  <a:cubicBezTo>
                    <a:pt x="107" y="29"/>
                    <a:pt x="19" y="85"/>
                    <a:pt x="20" y="86"/>
                  </a:cubicBezTo>
                  <a:cubicBezTo>
                    <a:pt x="21" y="87"/>
                    <a:pt x="118" y="26"/>
                    <a:pt x="120" y="28"/>
                  </a:cubicBezTo>
                  <a:cubicBezTo>
                    <a:pt x="120" y="29"/>
                    <a:pt x="18" y="92"/>
                    <a:pt x="19" y="94"/>
                  </a:cubicBezTo>
                  <a:cubicBezTo>
                    <a:pt x="20" y="95"/>
                    <a:pt x="132" y="27"/>
                    <a:pt x="133" y="29"/>
                  </a:cubicBezTo>
                  <a:cubicBezTo>
                    <a:pt x="134" y="31"/>
                    <a:pt x="16" y="103"/>
                    <a:pt x="17" y="104"/>
                  </a:cubicBezTo>
                  <a:cubicBezTo>
                    <a:pt x="18" y="107"/>
                    <a:pt x="147" y="28"/>
                    <a:pt x="147" y="29"/>
                  </a:cubicBezTo>
                  <a:cubicBezTo>
                    <a:pt x="148" y="31"/>
                    <a:pt x="19" y="108"/>
                    <a:pt x="20" y="110"/>
                  </a:cubicBezTo>
                  <a:cubicBezTo>
                    <a:pt x="21" y="111"/>
                    <a:pt x="164" y="26"/>
                    <a:pt x="164" y="27"/>
                  </a:cubicBezTo>
                  <a:cubicBezTo>
                    <a:pt x="165" y="29"/>
                    <a:pt x="15" y="118"/>
                    <a:pt x="16" y="120"/>
                  </a:cubicBezTo>
                  <a:cubicBezTo>
                    <a:pt x="17" y="122"/>
                    <a:pt x="172" y="29"/>
                    <a:pt x="173" y="30"/>
                  </a:cubicBezTo>
                  <a:cubicBezTo>
                    <a:pt x="174" y="31"/>
                    <a:pt x="21" y="123"/>
                    <a:pt x="22" y="125"/>
                  </a:cubicBezTo>
                  <a:cubicBezTo>
                    <a:pt x="23" y="127"/>
                    <a:pt x="182" y="27"/>
                    <a:pt x="184" y="31"/>
                  </a:cubicBezTo>
                  <a:cubicBezTo>
                    <a:pt x="185" y="33"/>
                    <a:pt x="20" y="128"/>
                    <a:pt x="22" y="132"/>
                  </a:cubicBezTo>
                  <a:cubicBezTo>
                    <a:pt x="23" y="133"/>
                    <a:pt x="198" y="29"/>
                    <a:pt x="198" y="30"/>
                  </a:cubicBezTo>
                  <a:cubicBezTo>
                    <a:pt x="200" y="32"/>
                    <a:pt x="18" y="137"/>
                    <a:pt x="20" y="140"/>
                  </a:cubicBezTo>
                  <a:cubicBezTo>
                    <a:pt x="21" y="142"/>
                    <a:pt x="212" y="28"/>
                    <a:pt x="212" y="29"/>
                  </a:cubicBezTo>
                  <a:cubicBezTo>
                    <a:pt x="214" y="31"/>
                    <a:pt x="18" y="145"/>
                    <a:pt x="19" y="148"/>
                  </a:cubicBezTo>
                  <a:cubicBezTo>
                    <a:pt x="21" y="151"/>
                    <a:pt x="221" y="28"/>
                    <a:pt x="222" y="30"/>
                  </a:cubicBezTo>
                  <a:cubicBezTo>
                    <a:pt x="225" y="35"/>
                    <a:pt x="21" y="150"/>
                    <a:pt x="23" y="153"/>
                  </a:cubicBezTo>
                  <a:cubicBezTo>
                    <a:pt x="25" y="158"/>
                    <a:pt x="232" y="26"/>
                    <a:pt x="234" y="30"/>
                  </a:cubicBezTo>
                  <a:cubicBezTo>
                    <a:pt x="237" y="34"/>
                    <a:pt x="15" y="162"/>
                    <a:pt x="16" y="163"/>
                  </a:cubicBezTo>
                  <a:cubicBezTo>
                    <a:pt x="19" y="168"/>
                    <a:pt x="246" y="26"/>
                    <a:pt x="248" y="30"/>
                  </a:cubicBezTo>
                  <a:cubicBezTo>
                    <a:pt x="250" y="34"/>
                    <a:pt x="16" y="168"/>
                    <a:pt x="17" y="170"/>
                  </a:cubicBezTo>
                  <a:cubicBezTo>
                    <a:pt x="19" y="173"/>
                    <a:pt x="256" y="25"/>
                    <a:pt x="260" y="31"/>
                  </a:cubicBezTo>
                  <a:cubicBezTo>
                    <a:pt x="261" y="33"/>
                    <a:pt x="19" y="173"/>
                    <a:pt x="21" y="176"/>
                  </a:cubicBezTo>
                  <a:cubicBezTo>
                    <a:pt x="25" y="182"/>
                    <a:pt x="270" y="24"/>
                    <a:pt x="274" y="30"/>
                  </a:cubicBezTo>
                  <a:cubicBezTo>
                    <a:pt x="277" y="36"/>
                    <a:pt x="20" y="183"/>
                    <a:pt x="20" y="184"/>
                  </a:cubicBezTo>
                  <a:cubicBezTo>
                    <a:pt x="22" y="188"/>
                    <a:pt x="290" y="25"/>
                    <a:pt x="292" y="28"/>
                  </a:cubicBezTo>
                  <a:cubicBezTo>
                    <a:pt x="293" y="30"/>
                    <a:pt x="14" y="187"/>
                    <a:pt x="18" y="194"/>
                  </a:cubicBezTo>
                  <a:cubicBezTo>
                    <a:pt x="20" y="197"/>
                    <a:pt x="299" y="26"/>
                    <a:pt x="301" y="30"/>
                  </a:cubicBezTo>
                  <a:cubicBezTo>
                    <a:pt x="304" y="34"/>
                    <a:pt x="19" y="199"/>
                    <a:pt x="20" y="200"/>
                  </a:cubicBezTo>
                  <a:cubicBezTo>
                    <a:pt x="23" y="206"/>
                    <a:pt x="316" y="23"/>
                    <a:pt x="319" y="28"/>
                  </a:cubicBezTo>
                  <a:cubicBezTo>
                    <a:pt x="320" y="30"/>
                    <a:pt x="16" y="208"/>
                    <a:pt x="17" y="210"/>
                  </a:cubicBezTo>
                  <a:cubicBezTo>
                    <a:pt x="21" y="217"/>
                    <a:pt x="324" y="23"/>
                    <a:pt x="328" y="31"/>
                  </a:cubicBezTo>
                  <a:cubicBezTo>
                    <a:pt x="330" y="34"/>
                    <a:pt x="20" y="213"/>
                    <a:pt x="21" y="215"/>
                  </a:cubicBezTo>
                  <a:cubicBezTo>
                    <a:pt x="25" y="222"/>
                    <a:pt x="342" y="20"/>
                    <a:pt x="346" y="27"/>
                  </a:cubicBezTo>
                  <a:cubicBezTo>
                    <a:pt x="348" y="31"/>
                    <a:pt x="17" y="215"/>
                    <a:pt x="21" y="222"/>
                  </a:cubicBezTo>
                  <a:cubicBezTo>
                    <a:pt x="24" y="227"/>
                    <a:pt x="351" y="25"/>
                    <a:pt x="354" y="30"/>
                  </a:cubicBezTo>
                  <a:cubicBezTo>
                    <a:pt x="355" y="33"/>
                    <a:pt x="14" y="227"/>
                    <a:pt x="17" y="233"/>
                  </a:cubicBezTo>
                  <a:cubicBezTo>
                    <a:pt x="18" y="235"/>
                    <a:pt x="372" y="26"/>
                    <a:pt x="373" y="28"/>
                  </a:cubicBezTo>
                  <a:cubicBezTo>
                    <a:pt x="374" y="30"/>
                    <a:pt x="19" y="235"/>
                    <a:pt x="21" y="238"/>
                  </a:cubicBezTo>
                  <a:cubicBezTo>
                    <a:pt x="23" y="242"/>
                    <a:pt x="381" y="23"/>
                    <a:pt x="384" y="29"/>
                  </a:cubicBezTo>
                  <a:cubicBezTo>
                    <a:pt x="388" y="35"/>
                    <a:pt x="20" y="243"/>
                    <a:pt x="21" y="245"/>
                  </a:cubicBezTo>
                  <a:cubicBezTo>
                    <a:pt x="26" y="255"/>
                    <a:pt x="392" y="21"/>
                    <a:pt x="397" y="29"/>
                  </a:cubicBezTo>
                  <a:cubicBezTo>
                    <a:pt x="399" y="32"/>
                    <a:pt x="16" y="251"/>
                    <a:pt x="18" y="255"/>
                  </a:cubicBezTo>
                  <a:cubicBezTo>
                    <a:pt x="20" y="260"/>
                    <a:pt x="403" y="24"/>
                    <a:pt x="406" y="30"/>
                  </a:cubicBezTo>
                  <a:cubicBezTo>
                    <a:pt x="409" y="35"/>
                    <a:pt x="11" y="254"/>
                    <a:pt x="17" y="263"/>
                  </a:cubicBezTo>
                  <a:cubicBezTo>
                    <a:pt x="21" y="272"/>
                    <a:pt x="416" y="23"/>
                    <a:pt x="420" y="30"/>
                  </a:cubicBezTo>
                  <a:cubicBezTo>
                    <a:pt x="424" y="37"/>
                    <a:pt x="17" y="257"/>
                    <a:pt x="22" y="267"/>
                  </a:cubicBezTo>
                  <a:cubicBezTo>
                    <a:pt x="24" y="270"/>
                    <a:pt x="429" y="26"/>
                    <a:pt x="432" y="31"/>
                  </a:cubicBezTo>
                  <a:cubicBezTo>
                    <a:pt x="435" y="36"/>
                    <a:pt x="13" y="269"/>
                    <a:pt x="18" y="277"/>
                  </a:cubicBezTo>
                  <a:cubicBezTo>
                    <a:pt x="22" y="284"/>
                    <a:pt x="442" y="27"/>
                    <a:pt x="444" y="31"/>
                  </a:cubicBezTo>
                  <a:cubicBezTo>
                    <a:pt x="450" y="41"/>
                    <a:pt x="15" y="280"/>
                    <a:pt x="18" y="285"/>
                  </a:cubicBezTo>
                  <a:cubicBezTo>
                    <a:pt x="21" y="290"/>
                    <a:pt x="455" y="21"/>
                    <a:pt x="460" y="30"/>
                  </a:cubicBezTo>
                  <a:cubicBezTo>
                    <a:pt x="463" y="36"/>
                    <a:pt x="19" y="286"/>
                    <a:pt x="22" y="291"/>
                  </a:cubicBezTo>
                  <a:cubicBezTo>
                    <a:pt x="24" y="296"/>
                    <a:pt x="467" y="19"/>
                    <a:pt x="473" y="30"/>
                  </a:cubicBezTo>
                  <a:cubicBezTo>
                    <a:pt x="479" y="40"/>
                    <a:pt x="15" y="299"/>
                    <a:pt x="16" y="301"/>
                  </a:cubicBezTo>
                  <a:cubicBezTo>
                    <a:pt x="20" y="309"/>
                    <a:pt x="485" y="19"/>
                    <a:pt x="490" y="28"/>
                  </a:cubicBezTo>
                  <a:cubicBezTo>
                    <a:pt x="496" y="38"/>
                    <a:pt x="14" y="303"/>
                    <a:pt x="17" y="308"/>
                  </a:cubicBezTo>
                  <a:cubicBezTo>
                    <a:pt x="23" y="319"/>
                    <a:pt x="496" y="16"/>
                    <a:pt x="503" y="27"/>
                  </a:cubicBezTo>
                  <a:cubicBezTo>
                    <a:pt x="505" y="32"/>
                    <a:pt x="16" y="307"/>
                    <a:pt x="21" y="314"/>
                  </a:cubicBezTo>
                  <a:cubicBezTo>
                    <a:pt x="27" y="324"/>
                    <a:pt x="510" y="16"/>
                    <a:pt x="516" y="28"/>
                  </a:cubicBezTo>
                  <a:cubicBezTo>
                    <a:pt x="523" y="39"/>
                    <a:pt x="16" y="317"/>
                    <a:pt x="19" y="323"/>
                  </a:cubicBezTo>
                  <a:cubicBezTo>
                    <a:pt x="22" y="328"/>
                    <a:pt x="521" y="22"/>
                    <a:pt x="526" y="30"/>
                  </a:cubicBezTo>
                  <a:cubicBezTo>
                    <a:pt x="531" y="40"/>
                    <a:pt x="16" y="322"/>
                    <a:pt x="20" y="330"/>
                  </a:cubicBezTo>
                  <a:cubicBezTo>
                    <a:pt x="23" y="335"/>
                    <a:pt x="539" y="27"/>
                    <a:pt x="540" y="30"/>
                  </a:cubicBezTo>
                  <a:cubicBezTo>
                    <a:pt x="544" y="36"/>
                    <a:pt x="14" y="334"/>
                    <a:pt x="17" y="340"/>
                  </a:cubicBezTo>
                  <a:cubicBezTo>
                    <a:pt x="23" y="349"/>
                    <a:pt x="547" y="22"/>
                    <a:pt x="552" y="31"/>
                  </a:cubicBezTo>
                  <a:cubicBezTo>
                    <a:pt x="559" y="43"/>
                    <a:pt x="11" y="333"/>
                    <a:pt x="19" y="346"/>
                  </a:cubicBezTo>
                  <a:cubicBezTo>
                    <a:pt x="25" y="357"/>
                    <a:pt x="568" y="24"/>
                    <a:pt x="570" y="28"/>
                  </a:cubicBezTo>
                  <a:cubicBezTo>
                    <a:pt x="576" y="39"/>
                    <a:pt x="15" y="338"/>
                    <a:pt x="23" y="351"/>
                  </a:cubicBezTo>
                  <a:cubicBezTo>
                    <a:pt x="31" y="365"/>
                    <a:pt x="575" y="21"/>
                    <a:pt x="580" y="29"/>
                  </a:cubicBezTo>
                  <a:cubicBezTo>
                    <a:pt x="587" y="41"/>
                    <a:pt x="9" y="349"/>
                    <a:pt x="17" y="362"/>
                  </a:cubicBezTo>
                  <a:cubicBezTo>
                    <a:pt x="19" y="366"/>
                    <a:pt x="586" y="22"/>
                    <a:pt x="591" y="30"/>
                  </a:cubicBezTo>
                  <a:cubicBezTo>
                    <a:pt x="598" y="42"/>
                    <a:pt x="7" y="355"/>
                    <a:pt x="16" y="370"/>
                  </a:cubicBezTo>
                  <a:cubicBezTo>
                    <a:pt x="18" y="374"/>
                    <a:pt x="599" y="15"/>
                    <a:pt x="607" y="28"/>
                  </a:cubicBezTo>
                  <a:cubicBezTo>
                    <a:pt x="609" y="33"/>
                    <a:pt x="13" y="362"/>
                    <a:pt x="20" y="375"/>
                  </a:cubicBezTo>
                  <a:cubicBezTo>
                    <a:pt x="24" y="382"/>
                    <a:pt x="613" y="15"/>
                    <a:pt x="620" y="28"/>
                  </a:cubicBezTo>
                  <a:cubicBezTo>
                    <a:pt x="622" y="31"/>
                    <a:pt x="15" y="368"/>
                    <a:pt x="22" y="381"/>
                  </a:cubicBezTo>
                  <a:cubicBezTo>
                    <a:pt x="29" y="393"/>
                    <a:pt x="621" y="16"/>
                    <a:pt x="629" y="30"/>
                  </a:cubicBezTo>
                  <a:cubicBezTo>
                    <a:pt x="632" y="34"/>
                    <a:pt x="11" y="379"/>
                    <a:pt x="18" y="391"/>
                  </a:cubicBezTo>
                  <a:cubicBezTo>
                    <a:pt x="23" y="400"/>
                    <a:pt x="641" y="25"/>
                    <a:pt x="644" y="30"/>
                  </a:cubicBezTo>
                  <a:cubicBezTo>
                    <a:pt x="651" y="43"/>
                    <a:pt x="17" y="388"/>
                    <a:pt x="22" y="396"/>
                  </a:cubicBezTo>
                  <a:cubicBezTo>
                    <a:pt x="26" y="404"/>
                    <a:pt x="650" y="22"/>
                    <a:pt x="655" y="30"/>
                  </a:cubicBezTo>
                  <a:cubicBezTo>
                    <a:pt x="661" y="40"/>
                    <a:pt x="16" y="399"/>
                    <a:pt x="19" y="405"/>
                  </a:cubicBezTo>
                  <a:cubicBezTo>
                    <a:pt x="25" y="415"/>
                    <a:pt x="661" y="13"/>
                    <a:pt x="670" y="29"/>
                  </a:cubicBezTo>
                  <a:cubicBezTo>
                    <a:pt x="674" y="36"/>
                    <a:pt x="12" y="405"/>
                    <a:pt x="17" y="414"/>
                  </a:cubicBezTo>
                  <a:cubicBezTo>
                    <a:pt x="26" y="430"/>
                    <a:pt x="678" y="24"/>
                    <a:pt x="682" y="30"/>
                  </a:cubicBezTo>
                  <a:cubicBezTo>
                    <a:pt x="690" y="45"/>
                    <a:pt x="18" y="414"/>
                    <a:pt x="21" y="419"/>
                  </a:cubicBezTo>
                  <a:cubicBezTo>
                    <a:pt x="25" y="426"/>
                    <a:pt x="696" y="23"/>
                    <a:pt x="699" y="28"/>
                  </a:cubicBezTo>
                  <a:cubicBezTo>
                    <a:pt x="703" y="34"/>
                    <a:pt x="13" y="423"/>
                    <a:pt x="17" y="430"/>
                  </a:cubicBezTo>
                  <a:cubicBezTo>
                    <a:pt x="20" y="437"/>
                    <a:pt x="709" y="23"/>
                    <a:pt x="712" y="29"/>
                  </a:cubicBezTo>
                  <a:cubicBezTo>
                    <a:pt x="715" y="33"/>
                    <a:pt x="12" y="430"/>
                    <a:pt x="17" y="438"/>
                  </a:cubicBezTo>
                  <a:cubicBezTo>
                    <a:pt x="20" y="443"/>
                    <a:pt x="719" y="23"/>
                    <a:pt x="723" y="30"/>
                  </a:cubicBezTo>
                  <a:cubicBezTo>
                    <a:pt x="730" y="43"/>
                    <a:pt x="15" y="435"/>
                    <a:pt x="20" y="444"/>
                  </a:cubicBezTo>
                  <a:cubicBezTo>
                    <a:pt x="30" y="461"/>
                    <a:pt x="736" y="17"/>
                    <a:pt x="742" y="28"/>
                  </a:cubicBezTo>
                  <a:cubicBezTo>
                    <a:pt x="750" y="41"/>
                    <a:pt x="14" y="446"/>
                    <a:pt x="18" y="453"/>
                  </a:cubicBezTo>
                  <a:cubicBezTo>
                    <a:pt x="24" y="463"/>
                    <a:pt x="747" y="23"/>
                    <a:pt x="751" y="30"/>
                  </a:cubicBezTo>
                  <a:cubicBezTo>
                    <a:pt x="759" y="43"/>
                    <a:pt x="7" y="443"/>
                    <a:pt x="17" y="461"/>
                  </a:cubicBezTo>
                  <a:cubicBezTo>
                    <a:pt x="27" y="479"/>
                    <a:pt x="758" y="12"/>
                    <a:pt x="767" y="28"/>
                  </a:cubicBezTo>
                  <a:cubicBezTo>
                    <a:pt x="770" y="32"/>
                    <a:pt x="11" y="459"/>
                    <a:pt x="17" y="470"/>
                  </a:cubicBezTo>
                  <a:cubicBezTo>
                    <a:pt x="21" y="476"/>
                    <a:pt x="770" y="11"/>
                    <a:pt x="780" y="29"/>
                  </a:cubicBezTo>
                  <a:cubicBezTo>
                    <a:pt x="784" y="35"/>
                    <a:pt x="12" y="468"/>
                    <a:pt x="17" y="477"/>
                  </a:cubicBezTo>
                  <a:cubicBezTo>
                    <a:pt x="28" y="496"/>
                    <a:pt x="781" y="15"/>
                    <a:pt x="791" y="31"/>
                  </a:cubicBezTo>
                  <a:cubicBezTo>
                    <a:pt x="793" y="35"/>
                    <a:pt x="9" y="467"/>
                    <a:pt x="19" y="485"/>
                  </a:cubicBezTo>
                  <a:cubicBezTo>
                    <a:pt x="27" y="499"/>
                    <a:pt x="804" y="16"/>
                    <a:pt x="811" y="27"/>
                  </a:cubicBezTo>
                  <a:cubicBezTo>
                    <a:pt x="819" y="42"/>
                    <a:pt x="14" y="480"/>
                    <a:pt x="21" y="492"/>
                  </a:cubicBezTo>
                  <a:cubicBezTo>
                    <a:pt x="28" y="503"/>
                    <a:pt x="815" y="19"/>
                    <a:pt x="821" y="30"/>
                  </a:cubicBezTo>
                  <a:cubicBezTo>
                    <a:pt x="827" y="39"/>
                    <a:pt x="16" y="490"/>
                    <a:pt x="21" y="499"/>
                  </a:cubicBezTo>
                  <a:cubicBezTo>
                    <a:pt x="31" y="516"/>
                    <a:pt x="829" y="18"/>
                    <a:pt x="836" y="29"/>
                  </a:cubicBezTo>
                  <a:cubicBezTo>
                    <a:pt x="840" y="36"/>
                    <a:pt x="8" y="492"/>
                    <a:pt x="18" y="509"/>
                  </a:cubicBezTo>
                  <a:cubicBezTo>
                    <a:pt x="23" y="518"/>
                    <a:pt x="845" y="18"/>
                    <a:pt x="851" y="28"/>
                  </a:cubicBezTo>
                  <a:cubicBezTo>
                    <a:pt x="862" y="48"/>
                    <a:pt x="11" y="500"/>
                    <a:pt x="20" y="515"/>
                  </a:cubicBezTo>
                  <a:cubicBezTo>
                    <a:pt x="31" y="535"/>
                    <a:pt x="851" y="16"/>
                    <a:pt x="860" y="31"/>
                  </a:cubicBezTo>
                  <a:cubicBezTo>
                    <a:pt x="863" y="37"/>
                    <a:pt x="11" y="512"/>
                    <a:pt x="18" y="524"/>
                  </a:cubicBezTo>
                  <a:cubicBezTo>
                    <a:pt x="21" y="529"/>
                    <a:pt x="870" y="23"/>
                    <a:pt x="874" y="30"/>
                  </a:cubicBezTo>
                  <a:cubicBezTo>
                    <a:pt x="880" y="40"/>
                    <a:pt x="13" y="524"/>
                    <a:pt x="18" y="533"/>
                  </a:cubicBezTo>
                  <a:cubicBezTo>
                    <a:pt x="23" y="542"/>
                    <a:pt x="880" y="13"/>
                    <a:pt x="889" y="30"/>
                  </a:cubicBezTo>
                  <a:cubicBezTo>
                    <a:pt x="897" y="43"/>
                    <a:pt x="8" y="526"/>
                    <a:pt x="17" y="542"/>
                  </a:cubicBezTo>
                  <a:cubicBezTo>
                    <a:pt x="20" y="548"/>
                    <a:pt x="903" y="19"/>
                    <a:pt x="907" y="27"/>
                  </a:cubicBezTo>
                  <a:cubicBezTo>
                    <a:pt x="913" y="37"/>
                    <a:pt x="13" y="540"/>
                    <a:pt x="18" y="549"/>
                  </a:cubicBezTo>
                  <a:cubicBezTo>
                    <a:pt x="24" y="559"/>
                    <a:pt x="915" y="23"/>
                    <a:pt x="918" y="29"/>
                  </a:cubicBezTo>
                  <a:cubicBezTo>
                    <a:pt x="928" y="46"/>
                    <a:pt x="10" y="533"/>
                    <a:pt x="22" y="554"/>
                  </a:cubicBezTo>
                  <a:cubicBezTo>
                    <a:pt x="31" y="569"/>
                    <a:pt x="923" y="22"/>
                    <a:pt x="928" y="31"/>
                  </a:cubicBezTo>
                  <a:cubicBezTo>
                    <a:pt x="935" y="43"/>
                    <a:pt x="7" y="541"/>
                    <a:pt x="19" y="563"/>
                  </a:cubicBezTo>
                  <a:cubicBezTo>
                    <a:pt x="28" y="578"/>
                    <a:pt x="931" y="9"/>
                    <a:pt x="943" y="30"/>
                  </a:cubicBezTo>
                  <a:cubicBezTo>
                    <a:pt x="952" y="46"/>
                    <a:pt x="8" y="557"/>
                    <a:pt x="16" y="572"/>
                  </a:cubicBezTo>
                  <a:cubicBezTo>
                    <a:pt x="23" y="584"/>
                    <a:pt x="951" y="17"/>
                    <a:pt x="958" y="29"/>
                  </a:cubicBezTo>
                  <a:cubicBezTo>
                    <a:pt x="970" y="49"/>
                    <a:pt x="15" y="567"/>
                    <a:pt x="21" y="577"/>
                  </a:cubicBezTo>
                  <a:cubicBezTo>
                    <a:pt x="30" y="594"/>
                    <a:pt x="958" y="11"/>
                    <a:pt x="969" y="30"/>
                  </a:cubicBezTo>
                  <a:cubicBezTo>
                    <a:pt x="976" y="42"/>
                    <a:pt x="7" y="572"/>
                    <a:pt x="16" y="588"/>
                  </a:cubicBezTo>
                  <a:cubicBezTo>
                    <a:pt x="26" y="606"/>
                    <a:pt x="979" y="15"/>
                    <a:pt x="986" y="28"/>
                  </a:cubicBezTo>
                  <a:cubicBezTo>
                    <a:pt x="999" y="50"/>
                    <a:pt x="18" y="585"/>
                    <a:pt x="22" y="592"/>
                  </a:cubicBezTo>
                  <a:cubicBezTo>
                    <a:pt x="28" y="603"/>
                    <a:pt x="994" y="18"/>
                    <a:pt x="999" y="27"/>
                  </a:cubicBezTo>
                  <a:cubicBezTo>
                    <a:pt x="1010" y="47"/>
                    <a:pt x="14" y="597"/>
                    <a:pt x="17" y="602"/>
                  </a:cubicBezTo>
                  <a:cubicBezTo>
                    <a:pt x="20" y="607"/>
                    <a:pt x="997" y="8"/>
                    <a:pt x="1009" y="29"/>
                  </a:cubicBezTo>
                  <a:cubicBezTo>
                    <a:pt x="1022" y="52"/>
                    <a:pt x="7" y="592"/>
                    <a:pt x="17" y="609"/>
                  </a:cubicBezTo>
                  <a:cubicBezTo>
                    <a:pt x="21" y="616"/>
                    <a:pt x="1009" y="5"/>
                    <a:pt x="1023" y="28"/>
                  </a:cubicBezTo>
                  <a:cubicBezTo>
                    <a:pt x="1028" y="37"/>
                    <a:pt x="11" y="594"/>
                    <a:pt x="23" y="614"/>
                  </a:cubicBezTo>
                  <a:cubicBezTo>
                    <a:pt x="35" y="635"/>
                    <a:pt x="1029" y="24"/>
                    <a:pt x="1033" y="31"/>
                  </a:cubicBezTo>
                  <a:cubicBezTo>
                    <a:pt x="1044" y="49"/>
                    <a:pt x="9" y="597"/>
                    <a:pt x="23" y="622"/>
                  </a:cubicBezTo>
                  <a:cubicBezTo>
                    <a:pt x="30" y="635"/>
                    <a:pt x="1046" y="21"/>
                    <a:pt x="1050" y="29"/>
                  </a:cubicBezTo>
                  <a:cubicBezTo>
                    <a:pt x="1062" y="49"/>
                    <a:pt x="11" y="617"/>
                    <a:pt x="19" y="631"/>
                  </a:cubicBezTo>
                  <a:cubicBezTo>
                    <a:pt x="28" y="648"/>
                    <a:pt x="1051" y="13"/>
                    <a:pt x="1060" y="30"/>
                  </a:cubicBezTo>
                  <a:cubicBezTo>
                    <a:pt x="1068" y="44"/>
                    <a:pt x="13" y="621"/>
                    <a:pt x="22" y="637"/>
                  </a:cubicBezTo>
                  <a:cubicBezTo>
                    <a:pt x="33" y="656"/>
                    <a:pt x="1063" y="14"/>
                    <a:pt x="1072" y="31"/>
                  </a:cubicBezTo>
                  <a:cubicBezTo>
                    <a:pt x="1082" y="48"/>
                    <a:pt x="16" y="638"/>
                    <a:pt x="21" y="646"/>
                  </a:cubicBezTo>
                  <a:cubicBezTo>
                    <a:pt x="29" y="660"/>
                    <a:pt x="1075" y="9"/>
                    <a:pt x="1087" y="31"/>
                  </a:cubicBezTo>
                  <a:cubicBezTo>
                    <a:pt x="1101" y="56"/>
                    <a:pt x="11" y="638"/>
                    <a:pt x="20" y="654"/>
                  </a:cubicBezTo>
                  <a:cubicBezTo>
                    <a:pt x="30" y="671"/>
                    <a:pt x="1100" y="20"/>
                    <a:pt x="1104" y="28"/>
                  </a:cubicBezTo>
                  <a:cubicBezTo>
                    <a:pt x="1110" y="39"/>
                    <a:pt x="7" y="636"/>
                    <a:pt x="22" y="661"/>
                  </a:cubicBezTo>
                  <a:cubicBezTo>
                    <a:pt x="32" y="678"/>
                    <a:pt x="1104" y="14"/>
                    <a:pt x="1114" y="30"/>
                  </a:cubicBezTo>
                  <a:cubicBezTo>
                    <a:pt x="1124" y="47"/>
                    <a:pt x="3" y="648"/>
                    <a:pt x="17" y="671"/>
                  </a:cubicBezTo>
                  <a:cubicBezTo>
                    <a:pt x="28" y="691"/>
                    <a:pt x="1117" y="0"/>
                    <a:pt x="1132" y="27"/>
                  </a:cubicBezTo>
                  <a:cubicBezTo>
                    <a:pt x="1141" y="43"/>
                    <a:pt x="10" y="660"/>
                    <a:pt x="20" y="678"/>
                  </a:cubicBezTo>
                  <a:cubicBezTo>
                    <a:pt x="29" y="693"/>
                    <a:pt x="1138" y="18"/>
                    <a:pt x="1144" y="28"/>
                  </a:cubicBezTo>
                  <a:cubicBezTo>
                    <a:pt x="1152" y="42"/>
                    <a:pt x="16" y="672"/>
                    <a:pt x="23" y="684"/>
                  </a:cubicBezTo>
                  <a:cubicBezTo>
                    <a:pt x="27" y="691"/>
                    <a:pt x="1141" y="5"/>
                    <a:pt x="1155" y="30"/>
                  </a:cubicBezTo>
                  <a:cubicBezTo>
                    <a:pt x="1170" y="55"/>
                    <a:pt x="12" y="689"/>
                    <a:pt x="16" y="695"/>
                  </a:cubicBezTo>
                  <a:cubicBezTo>
                    <a:pt x="26" y="712"/>
                    <a:pt x="1155" y="9"/>
                    <a:pt x="1167" y="31"/>
                  </a:cubicBezTo>
                  <a:cubicBezTo>
                    <a:pt x="1175" y="44"/>
                    <a:pt x="6" y="675"/>
                    <a:pt x="21" y="700"/>
                  </a:cubicBezTo>
                  <a:cubicBezTo>
                    <a:pt x="25" y="708"/>
                    <a:pt x="1170" y="7"/>
                    <a:pt x="1183" y="29"/>
                  </a:cubicBezTo>
                  <a:cubicBezTo>
                    <a:pt x="1198" y="57"/>
                    <a:pt x="7" y="694"/>
                    <a:pt x="16" y="710"/>
                  </a:cubicBezTo>
                  <a:cubicBezTo>
                    <a:pt x="21" y="719"/>
                    <a:pt x="1187" y="7"/>
                    <a:pt x="1199" y="28"/>
                  </a:cubicBezTo>
                  <a:cubicBezTo>
                    <a:pt x="1206" y="39"/>
                    <a:pt x="6" y="698"/>
                    <a:pt x="17" y="717"/>
                  </a:cubicBezTo>
                  <a:cubicBezTo>
                    <a:pt x="32" y="743"/>
                    <a:pt x="1197" y="14"/>
                    <a:pt x="1206" y="31"/>
                  </a:cubicBezTo>
                  <a:cubicBezTo>
                    <a:pt x="1222" y="57"/>
                    <a:pt x="8" y="698"/>
                    <a:pt x="22" y="722"/>
                  </a:cubicBezTo>
                  <a:cubicBezTo>
                    <a:pt x="39" y="752"/>
                    <a:pt x="1212" y="19"/>
                    <a:pt x="1219" y="31"/>
                  </a:cubicBezTo>
                  <a:cubicBezTo>
                    <a:pt x="1229" y="47"/>
                    <a:pt x="4" y="702"/>
                    <a:pt x="20" y="730"/>
                  </a:cubicBezTo>
                  <a:cubicBezTo>
                    <a:pt x="35" y="757"/>
                    <a:pt x="1221" y="4"/>
                    <a:pt x="1236" y="28"/>
                  </a:cubicBezTo>
                  <a:cubicBezTo>
                    <a:pt x="1252" y="57"/>
                    <a:pt x="2" y="710"/>
                    <a:pt x="18" y="738"/>
                  </a:cubicBezTo>
                  <a:cubicBezTo>
                    <a:pt x="29" y="757"/>
                    <a:pt x="1238" y="13"/>
                    <a:pt x="1248" y="29"/>
                  </a:cubicBezTo>
                  <a:cubicBezTo>
                    <a:pt x="1265" y="59"/>
                    <a:pt x="12" y="732"/>
                    <a:pt x="19" y="745"/>
                  </a:cubicBezTo>
                  <a:cubicBezTo>
                    <a:pt x="34" y="771"/>
                    <a:pt x="1248" y="14"/>
                    <a:pt x="1258" y="30"/>
                  </a:cubicBezTo>
                  <a:cubicBezTo>
                    <a:pt x="1273" y="58"/>
                    <a:pt x="17" y="746"/>
                    <a:pt x="20" y="752"/>
                  </a:cubicBezTo>
                  <a:cubicBezTo>
                    <a:pt x="37" y="781"/>
                    <a:pt x="1258" y="9"/>
                    <a:pt x="1270" y="31"/>
                  </a:cubicBezTo>
                  <a:cubicBezTo>
                    <a:pt x="1274" y="37"/>
                    <a:pt x="12" y="743"/>
                    <a:pt x="22" y="759"/>
                  </a:cubicBezTo>
                  <a:cubicBezTo>
                    <a:pt x="31" y="775"/>
                    <a:pt x="1279" y="20"/>
                    <a:pt x="1285" y="30"/>
                  </a:cubicBezTo>
                  <a:cubicBezTo>
                    <a:pt x="1295" y="47"/>
                    <a:pt x="18" y="759"/>
                    <a:pt x="22" y="767"/>
                  </a:cubicBezTo>
                  <a:cubicBezTo>
                    <a:pt x="38" y="794"/>
                    <a:pt x="1280" y="32"/>
                    <a:pt x="1283" y="39"/>
                  </a:cubicBezTo>
                  <a:cubicBezTo>
                    <a:pt x="1290" y="49"/>
                    <a:pt x="3" y="751"/>
                    <a:pt x="18" y="777"/>
                  </a:cubicBezTo>
                  <a:cubicBezTo>
                    <a:pt x="34" y="805"/>
                    <a:pt x="1270" y="18"/>
                    <a:pt x="1286" y="45"/>
                  </a:cubicBezTo>
                  <a:cubicBezTo>
                    <a:pt x="1301" y="72"/>
                    <a:pt x="11" y="771"/>
                    <a:pt x="18" y="785"/>
                  </a:cubicBezTo>
                  <a:cubicBezTo>
                    <a:pt x="30" y="805"/>
                    <a:pt x="1280" y="43"/>
                    <a:pt x="1286" y="53"/>
                  </a:cubicBezTo>
                  <a:cubicBezTo>
                    <a:pt x="1300" y="77"/>
                    <a:pt x="12" y="780"/>
                    <a:pt x="19" y="792"/>
                  </a:cubicBezTo>
                  <a:cubicBezTo>
                    <a:pt x="28" y="808"/>
                    <a:pt x="1268" y="40"/>
                    <a:pt x="1281" y="63"/>
                  </a:cubicBezTo>
                  <a:cubicBezTo>
                    <a:pt x="1294" y="85"/>
                    <a:pt x="1" y="772"/>
                    <a:pt x="17" y="801"/>
                  </a:cubicBezTo>
                  <a:cubicBezTo>
                    <a:pt x="25" y="814"/>
                    <a:pt x="1277" y="56"/>
                    <a:pt x="1285" y="69"/>
                  </a:cubicBezTo>
                  <a:cubicBezTo>
                    <a:pt x="1303" y="100"/>
                    <a:pt x="10" y="793"/>
                    <a:pt x="19" y="808"/>
                  </a:cubicBezTo>
                  <a:cubicBezTo>
                    <a:pt x="33" y="833"/>
                    <a:pt x="1274" y="59"/>
                    <a:pt x="1284" y="77"/>
                  </a:cubicBezTo>
                  <a:cubicBezTo>
                    <a:pt x="1299" y="102"/>
                    <a:pt x="6" y="790"/>
                    <a:pt x="20" y="815"/>
                  </a:cubicBezTo>
                  <a:cubicBezTo>
                    <a:pt x="36" y="842"/>
                    <a:pt x="1278" y="71"/>
                    <a:pt x="1286" y="84"/>
                  </a:cubicBezTo>
                  <a:cubicBezTo>
                    <a:pt x="1304" y="116"/>
                    <a:pt x="8" y="798"/>
                    <a:pt x="22" y="821"/>
                  </a:cubicBezTo>
                  <a:cubicBezTo>
                    <a:pt x="28" y="832"/>
                    <a:pt x="1273" y="69"/>
                    <a:pt x="1286" y="92"/>
                  </a:cubicBezTo>
                  <a:cubicBezTo>
                    <a:pt x="1290" y="99"/>
                    <a:pt x="0" y="804"/>
                    <a:pt x="16" y="832"/>
                  </a:cubicBezTo>
                  <a:cubicBezTo>
                    <a:pt x="26" y="848"/>
                    <a:pt x="1274" y="84"/>
                    <a:pt x="1283" y="100"/>
                  </a:cubicBezTo>
                  <a:cubicBezTo>
                    <a:pt x="1287" y="107"/>
                    <a:pt x="12" y="824"/>
                    <a:pt x="20" y="838"/>
                  </a:cubicBezTo>
                  <a:cubicBezTo>
                    <a:pt x="27" y="849"/>
                    <a:pt x="1277" y="99"/>
                    <a:pt x="1283" y="109"/>
                  </a:cubicBezTo>
                  <a:cubicBezTo>
                    <a:pt x="1289" y="119"/>
                    <a:pt x="8" y="820"/>
                    <a:pt x="22" y="844"/>
                  </a:cubicBezTo>
                  <a:cubicBezTo>
                    <a:pt x="28" y="854"/>
                    <a:pt x="1271" y="91"/>
                    <a:pt x="1285" y="115"/>
                  </a:cubicBezTo>
                  <a:cubicBezTo>
                    <a:pt x="1300" y="141"/>
                    <a:pt x="4" y="825"/>
                    <a:pt x="20" y="852"/>
                  </a:cubicBezTo>
                  <a:cubicBezTo>
                    <a:pt x="38" y="883"/>
                    <a:pt x="1277" y="115"/>
                    <a:pt x="1283" y="123"/>
                  </a:cubicBezTo>
                  <a:cubicBezTo>
                    <a:pt x="1289" y="134"/>
                    <a:pt x="14" y="847"/>
                    <a:pt x="21" y="860"/>
                  </a:cubicBezTo>
                  <a:cubicBezTo>
                    <a:pt x="30" y="876"/>
                    <a:pt x="1279" y="125"/>
                    <a:pt x="1283" y="131"/>
                  </a:cubicBezTo>
                  <a:cubicBezTo>
                    <a:pt x="1301" y="163"/>
                    <a:pt x="3" y="845"/>
                    <a:pt x="17" y="869"/>
                  </a:cubicBezTo>
                  <a:cubicBezTo>
                    <a:pt x="27" y="887"/>
                    <a:pt x="1275" y="121"/>
                    <a:pt x="1285" y="138"/>
                  </a:cubicBezTo>
                  <a:cubicBezTo>
                    <a:pt x="1291" y="149"/>
                    <a:pt x="4" y="852"/>
                    <a:pt x="18" y="877"/>
                  </a:cubicBezTo>
                  <a:cubicBezTo>
                    <a:pt x="24" y="886"/>
                    <a:pt x="1266" y="122"/>
                    <a:pt x="1281" y="148"/>
                  </a:cubicBezTo>
                  <a:cubicBezTo>
                    <a:pt x="1297" y="176"/>
                    <a:pt x="5" y="865"/>
                    <a:pt x="16" y="886"/>
                  </a:cubicBezTo>
                  <a:cubicBezTo>
                    <a:pt x="34" y="916"/>
                    <a:pt x="1278" y="144"/>
                    <a:pt x="1284" y="154"/>
                  </a:cubicBezTo>
                  <a:cubicBezTo>
                    <a:pt x="1299" y="180"/>
                    <a:pt x="6" y="871"/>
                    <a:pt x="18" y="892"/>
                  </a:cubicBezTo>
                  <a:cubicBezTo>
                    <a:pt x="35" y="921"/>
                    <a:pt x="1270" y="139"/>
                    <a:pt x="1283" y="162"/>
                  </a:cubicBezTo>
                  <a:cubicBezTo>
                    <a:pt x="1300" y="191"/>
                    <a:pt x="9" y="879"/>
                    <a:pt x="21" y="898"/>
                  </a:cubicBezTo>
                  <a:cubicBezTo>
                    <a:pt x="26" y="908"/>
                    <a:pt x="1279" y="163"/>
                    <a:pt x="1283" y="170"/>
                  </a:cubicBezTo>
                  <a:cubicBezTo>
                    <a:pt x="1295" y="191"/>
                    <a:pt x="2" y="879"/>
                    <a:pt x="19" y="907"/>
                  </a:cubicBezTo>
                  <a:cubicBezTo>
                    <a:pt x="33" y="932"/>
                    <a:pt x="1268" y="158"/>
                    <a:pt x="1280" y="179"/>
                  </a:cubicBezTo>
                  <a:cubicBezTo>
                    <a:pt x="1293" y="201"/>
                    <a:pt x="12" y="901"/>
                    <a:pt x="20" y="915"/>
                  </a:cubicBezTo>
                  <a:cubicBezTo>
                    <a:pt x="30" y="933"/>
                    <a:pt x="1271" y="158"/>
                    <a:pt x="1286" y="184"/>
                  </a:cubicBezTo>
                  <a:cubicBezTo>
                    <a:pt x="1304" y="216"/>
                    <a:pt x="11" y="903"/>
                    <a:pt x="22" y="922"/>
                  </a:cubicBezTo>
                  <a:cubicBezTo>
                    <a:pt x="28" y="933"/>
                    <a:pt x="1271" y="176"/>
                    <a:pt x="1282" y="194"/>
                  </a:cubicBezTo>
                  <a:cubicBezTo>
                    <a:pt x="1286" y="202"/>
                    <a:pt x="2" y="902"/>
                    <a:pt x="19" y="931"/>
                  </a:cubicBezTo>
                  <a:cubicBezTo>
                    <a:pt x="26" y="944"/>
                    <a:pt x="1266" y="175"/>
                    <a:pt x="1282" y="202"/>
                  </a:cubicBezTo>
                  <a:cubicBezTo>
                    <a:pt x="1288" y="212"/>
                    <a:pt x="8" y="918"/>
                    <a:pt x="20" y="939"/>
                  </a:cubicBezTo>
                  <a:cubicBezTo>
                    <a:pt x="29" y="954"/>
                    <a:pt x="1276" y="191"/>
                    <a:pt x="1286" y="208"/>
                  </a:cubicBezTo>
                  <a:cubicBezTo>
                    <a:pt x="1296" y="225"/>
                    <a:pt x="1" y="914"/>
                    <a:pt x="20" y="946"/>
                  </a:cubicBezTo>
                  <a:cubicBezTo>
                    <a:pt x="35" y="973"/>
                    <a:pt x="1276" y="206"/>
                    <a:pt x="1282" y="217"/>
                  </a:cubicBezTo>
                  <a:cubicBezTo>
                    <a:pt x="1298" y="246"/>
                    <a:pt x="6" y="938"/>
                    <a:pt x="16" y="955"/>
                  </a:cubicBezTo>
                  <a:cubicBezTo>
                    <a:pt x="22" y="966"/>
                    <a:pt x="1270" y="201"/>
                    <a:pt x="1284" y="224"/>
                  </a:cubicBezTo>
                  <a:cubicBezTo>
                    <a:pt x="1301" y="253"/>
                    <a:pt x="13" y="954"/>
                    <a:pt x="18" y="962"/>
                  </a:cubicBezTo>
                  <a:cubicBezTo>
                    <a:pt x="25" y="975"/>
                    <a:pt x="1271" y="209"/>
                    <a:pt x="1284" y="231"/>
                  </a:cubicBezTo>
                  <a:cubicBezTo>
                    <a:pt x="1294" y="249"/>
                    <a:pt x="16" y="958"/>
                    <a:pt x="22" y="968"/>
                  </a:cubicBezTo>
                  <a:cubicBezTo>
                    <a:pt x="38" y="995"/>
                    <a:pt x="1265" y="217"/>
                    <a:pt x="1280" y="241"/>
                  </a:cubicBezTo>
                  <a:cubicBezTo>
                    <a:pt x="1284" y="249"/>
                    <a:pt x="12" y="970"/>
                    <a:pt x="17" y="979"/>
                  </a:cubicBezTo>
                  <a:cubicBezTo>
                    <a:pt x="24" y="990"/>
                    <a:pt x="1271" y="225"/>
                    <a:pt x="1284" y="248"/>
                  </a:cubicBezTo>
                  <a:cubicBezTo>
                    <a:pt x="1292" y="261"/>
                    <a:pt x="11" y="976"/>
                    <a:pt x="17" y="987"/>
                  </a:cubicBezTo>
                  <a:cubicBezTo>
                    <a:pt x="35" y="1018"/>
                    <a:pt x="1270" y="235"/>
                    <a:pt x="1283" y="256"/>
                  </a:cubicBezTo>
                  <a:cubicBezTo>
                    <a:pt x="1298" y="283"/>
                    <a:pt x="10" y="982"/>
                    <a:pt x="17" y="994"/>
                  </a:cubicBezTo>
                  <a:cubicBezTo>
                    <a:pt x="23" y="1004"/>
                    <a:pt x="1272" y="250"/>
                    <a:pt x="1280" y="265"/>
                  </a:cubicBezTo>
                  <a:cubicBezTo>
                    <a:pt x="1298" y="296"/>
                    <a:pt x="5" y="974"/>
                    <a:pt x="21" y="1000"/>
                  </a:cubicBezTo>
                  <a:cubicBezTo>
                    <a:pt x="27" y="1012"/>
                    <a:pt x="1279" y="256"/>
                    <a:pt x="1286" y="269"/>
                  </a:cubicBezTo>
                  <a:cubicBezTo>
                    <a:pt x="1295" y="285"/>
                    <a:pt x="1" y="984"/>
                    <a:pt x="17" y="1011"/>
                  </a:cubicBezTo>
                  <a:cubicBezTo>
                    <a:pt x="32" y="1037"/>
                    <a:pt x="1265" y="249"/>
                    <a:pt x="1283" y="280"/>
                  </a:cubicBezTo>
                  <a:cubicBezTo>
                    <a:pt x="1296" y="303"/>
                    <a:pt x="7" y="992"/>
                    <a:pt x="21" y="1017"/>
                  </a:cubicBezTo>
                  <a:cubicBezTo>
                    <a:pt x="25" y="1023"/>
                    <a:pt x="1275" y="278"/>
                    <a:pt x="1281" y="289"/>
                  </a:cubicBezTo>
                  <a:cubicBezTo>
                    <a:pt x="1293" y="310"/>
                    <a:pt x="12" y="1012"/>
                    <a:pt x="19" y="1025"/>
                  </a:cubicBezTo>
                  <a:cubicBezTo>
                    <a:pt x="24" y="1034"/>
                    <a:pt x="1268" y="268"/>
                    <a:pt x="1284" y="295"/>
                  </a:cubicBezTo>
                  <a:cubicBezTo>
                    <a:pt x="1294" y="311"/>
                    <a:pt x="13" y="1021"/>
                    <a:pt x="19" y="1033"/>
                  </a:cubicBezTo>
                  <a:cubicBezTo>
                    <a:pt x="31" y="1053"/>
                    <a:pt x="1268" y="274"/>
                    <a:pt x="1284" y="302"/>
                  </a:cubicBezTo>
                  <a:cubicBezTo>
                    <a:pt x="1294" y="319"/>
                    <a:pt x="0" y="1013"/>
                    <a:pt x="16" y="1042"/>
                  </a:cubicBezTo>
                  <a:cubicBezTo>
                    <a:pt x="28" y="1062"/>
                    <a:pt x="1272" y="288"/>
                    <a:pt x="1284" y="309"/>
                  </a:cubicBezTo>
                  <a:cubicBezTo>
                    <a:pt x="1300" y="337"/>
                    <a:pt x="10" y="1027"/>
                    <a:pt x="22" y="1046"/>
                  </a:cubicBezTo>
                  <a:cubicBezTo>
                    <a:pt x="34" y="1068"/>
                    <a:pt x="1278" y="306"/>
                    <a:pt x="1285" y="317"/>
                  </a:cubicBezTo>
                  <a:cubicBezTo>
                    <a:pt x="1295" y="335"/>
                    <a:pt x="6" y="1023"/>
                    <a:pt x="24" y="1054"/>
                  </a:cubicBezTo>
                  <a:cubicBezTo>
                    <a:pt x="29" y="1064"/>
                    <a:pt x="1275" y="312"/>
                    <a:pt x="1283" y="326"/>
                  </a:cubicBezTo>
                  <a:cubicBezTo>
                    <a:pt x="1297" y="349"/>
                    <a:pt x="29" y="1031"/>
                    <a:pt x="41" y="1052"/>
                  </a:cubicBezTo>
                  <a:cubicBezTo>
                    <a:pt x="45" y="1059"/>
                    <a:pt x="1279" y="326"/>
                    <a:pt x="1284" y="334"/>
                  </a:cubicBezTo>
                  <a:cubicBezTo>
                    <a:pt x="1301" y="365"/>
                    <a:pt x="39" y="1022"/>
                    <a:pt x="56" y="1052"/>
                  </a:cubicBezTo>
                  <a:cubicBezTo>
                    <a:pt x="65" y="1068"/>
                    <a:pt x="1270" y="323"/>
                    <a:pt x="1282" y="344"/>
                  </a:cubicBezTo>
                  <a:cubicBezTo>
                    <a:pt x="1289" y="356"/>
                    <a:pt x="50" y="1023"/>
                    <a:pt x="67" y="1053"/>
                  </a:cubicBezTo>
                  <a:cubicBezTo>
                    <a:pt x="75" y="1066"/>
                    <a:pt x="1277" y="339"/>
                    <a:pt x="1284" y="350"/>
                  </a:cubicBezTo>
                  <a:cubicBezTo>
                    <a:pt x="1300" y="378"/>
                    <a:pt x="70" y="1029"/>
                    <a:pt x="83" y="1052"/>
                  </a:cubicBezTo>
                  <a:cubicBezTo>
                    <a:pt x="97" y="1077"/>
                    <a:pt x="1269" y="340"/>
                    <a:pt x="1281" y="360"/>
                  </a:cubicBezTo>
                  <a:cubicBezTo>
                    <a:pt x="1285" y="367"/>
                    <a:pt x="78" y="1030"/>
                    <a:pt x="92" y="1054"/>
                  </a:cubicBezTo>
                  <a:cubicBezTo>
                    <a:pt x="109" y="1084"/>
                    <a:pt x="1275" y="357"/>
                    <a:pt x="1281" y="368"/>
                  </a:cubicBezTo>
                  <a:cubicBezTo>
                    <a:pt x="1296" y="394"/>
                    <a:pt x="90" y="1029"/>
                    <a:pt x="105" y="1054"/>
                  </a:cubicBezTo>
                  <a:cubicBezTo>
                    <a:pt x="110" y="1063"/>
                    <a:pt x="1272" y="358"/>
                    <a:pt x="1282" y="375"/>
                  </a:cubicBezTo>
                  <a:cubicBezTo>
                    <a:pt x="1295" y="398"/>
                    <a:pt x="112" y="1034"/>
                    <a:pt x="122" y="1052"/>
                  </a:cubicBezTo>
                  <a:cubicBezTo>
                    <a:pt x="133" y="1070"/>
                    <a:pt x="1280" y="372"/>
                    <a:pt x="1285" y="380"/>
                  </a:cubicBezTo>
                  <a:cubicBezTo>
                    <a:pt x="1295" y="399"/>
                    <a:pt x="119" y="1028"/>
                    <a:pt x="133" y="1053"/>
                  </a:cubicBezTo>
                  <a:cubicBezTo>
                    <a:pt x="147" y="1078"/>
                    <a:pt x="1278" y="378"/>
                    <a:pt x="1284" y="388"/>
                  </a:cubicBezTo>
                  <a:cubicBezTo>
                    <a:pt x="1288" y="395"/>
                    <a:pt x="135" y="1033"/>
                    <a:pt x="146" y="1052"/>
                  </a:cubicBezTo>
                  <a:cubicBezTo>
                    <a:pt x="149" y="1059"/>
                    <a:pt x="1269" y="378"/>
                    <a:pt x="1280" y="397"/>
                  </a:cubicBezTo>
                  <a:cubicBezTo>
                    <a:pt x="1294" y="421"/>
                    <a:pt x="155" y="1040"/>
                    <a:pt x="162" y="1051"/>
                  </a:cubicBezTo>
                  <a:cubicBezTo>
                    <a:pt x="176" y="1076"/>
                    <a:pt x="1268" y="384"/>
                    <a:pt x="1280" y="405"/>
                  </a:cubicBezTo>
                  <a:cubicBezTo>
                    <a:pt x="1288" y="419"/>
                    <a:pt x="164" y="1039"/>
                    <a:pt x="172" y="1053"/>
                  </a:cubicBezTo>
                  <a:cubicBezTo>
                    <a:pt x="175" y="1060"/>
                    <a:pt x="1274" y="400"/>
                    <a:pt x="1281" y="412"/>
                  </a:cubicBezTo>
                  <a:cubicBezTo>
                    <a:pt x="1293" y="433"/>
                    <a:pt x="180" y="1038"/>
                    <a:pt x="188" y="1052"/>
                  </a:cubicBezTo>
                  <a:cubicBezTo>
                    <a:pt x="193" y="1062"/>
                    <a:pt x="1280" y="413"/>
                    <a:pt x="1284" y="419"/>
                  </a:cubicBezTo>
                  <a:cubicBezTo>
                    <a:pt x="1294" y="436"/>
                    <a:pt x="192" y="1045"/>
                    <a:pt x="198" y="1054"/>
                  </a:cubicBezTo>
                  <a:cubicBezTo>
                    <a:pt x="213" y="1080"/>
                    <a:pt x="1266" y="405"/>
                    <a:pt x="1280" y="429"/>
                  </a:cubicBezTo>
                  <a:cubicBezTo>
                    <a:pt x="1294" y="453"/>
                    <a:pt x="205" y="1036"/>
                    <a:pt x="215" y="1052"/>
                  </a:cubicBezTo>
                  <a:cubicBezTo>
                    <a:pt x="220" y="1060"/>
                    <a:pt x="1274" y="420"/>
                    <a:pt x="1283" y="435"/>
                  </a:cubicBezTo>
                  <a:cubicBezTo>
                    <a:pt x="1287" y="442"/>
                    <a:pt x="223" y="1044"/>
                    <a:pt x="227" y="1051"/>
                  </a:cubicBezTo>
                  <a:cubicBezTo>
                    <a:pt x="238" y="1069"/>
                    <a:pt x="1279" y="437"/>
                    <a:pt x="1282" y="442"/>
                  </a:cubicBezTo>
                  <a:cubicBezTo>
                    <a:pt x="1297" y="467"/>
                    <a:pt x="229" y="1035"/>
                    <a:pt x="239" y="1052"/>
                  </a:cubicBezTo>
                  <a:cubicBezTo>
                    <a:pt x="250" y="1071"/>
                    <a:pt x="1276" y="429"/>
                    <a:pt x="1287" y="448"/>
                  </a:cubicBezTo>
                  <a:cubicBezTo>
                    <a:pt x="1296" y="465"/>
                    <a:pt x="251" y="1046"/>
                    <a:pt x="254" y="1052"/>
                  </a:cubicBezTo>
                  <a:cubicBezTo>
                    <a:pt x="264" y="1068"/>
                    <a:pt x="1282" y="450"/>
                    <a:pt x="1286" y="457"/>
                  </a:cubicBezTo>
                  <a:cubicBezTo>
                    <a:pt x="1291" y="465"/>
                    <a:pt x="256" y="1044"/>
                    <a:pt x="262" y="1055"/>
                  </a:cubicBezTo>
                  <a:cubicBezTo>
                    <a:pt x="266" y="1061"/>
                    <a:pt x="1276" y="449"/>
                    <a:pt x="1285" y="464"/>
                  </a:cubicBezTo>
                  <a:cubicBezTo>
                    <a:pt x="1296" y="482"/>
                    <a:pt x="270" y="1032"/>
                    <a:pt x="281" y="1052"/>
                  </a:cubicBezTo>
                  <a:cubicBezTo>
                    <a:pt x="288" y="1063"/>
                    <a:pt x="1267" y="451"/>
                    <a:pt x="1281" y="475"/>
                  </a:cubicBezTo>
                  <a:cubicBezTo>
                    <a:pt x="1285" y="482"/>
                    <a:pt x="288" y="1039"/>
                    <a:pt x="295" y="1051"/>
                  </a:cubicBezTo>
                  <a:cubicBezTo>
                    <a:pt x="300" y="1060"/>
                    <a:pt x="1275" y="464"/>
                    <a:pt x="1284" y="480"/>
                  </a:cubicBezTo>
                  <a:cubicBezTo>
                    <a:pt x="1296" y="500"/>
                    <a:pt x="294" y="1033"/>
                    <a:pt x="306" y="1053"/>
                  </a:cubicBezTo>
                  <a:cubicBezTo>
                    <a:pt x="319" y="1076"/>
                    <a:pt x="1281" y="478"/>
                    <a:pt x="1286" y="487"/>
                  </a:cubicBezTo>
                  <a:cubicBezTo>
                    <a:pt x="1300" y="511"/>
                    <a:pt x="317" y="1047"/>
                    <a:pt x="321" y="1053"/>
                  </a:cubicBezTo>
                  <a:cubicBezTo>
                    <a:pt x="327" y="1063"/>
                    <a:pt x="1270" y="480"/>
                    <a:pt x="1281" y="499"/>
                  </a:cubicBezTo>
                  <a:cubicBezTo>
                    <a:pt x="1286" y="508"/>
                    <a:pt x="326" y="1041"/>
                    <a:pt x="333" y="1053"/>
                  </a:cubicBezTo>
                  <a:cubicBezTo>
                    <a:pt x="341" y="1067"/>
                    <a:pt x="1271" y="482"/>
                    <a:pt x="1284" y="504"/>
                  </a:cubicBezTo>
                  <a:cubicBezTo>
                    <a:pt x="1287" y="510"/>
                    <a:pt x="344" y="1040"/>
                    <a:pt x="350" y="1051"/>
                  </a:cubicBezTo>
                  <a:cubicBezTo>
                    <a:pt x="363" y="1073"/>
                    <a:pt x="1279" y="505"/>
                    <a:pt x="1283" y="513"/>
                  </a:cubicBezTo>
                  <a:cubicBezTo>
                    <a:pt x="1288" y="520"/>
                    <a:pt x="351" y="1035"/>
                    <a:pt x="362" y="1052"/>
                  </a:cubicBezTo>
                  <a:cubicBezTo>
                    <a:pt x="373" y="1073"/>
                    <a:pt x="1274" y="507"/>
                    <a:pt x="1282" y="521"/>
                  </a:cubicBezTo>
                  <a:cubicBezTo>
                    <a:pt x="1287" y="530"/>
                    <a:pt x="361" y="1032"/>
                    <a:pt x="373" y="1053"/>
                  </a:cubicBezTo>
                  <a:cubicBezTo>
                    <a:pt x="384" y="1071"/>
                    <a:pt x="1276" y="515"/>
                    <a:pt x="1283" y="528"/>
                  </a:cubicBezTo>
                  <a:cubicBezTo>
                    <a:pt x="1288" y="537"/>
                    <a:pt x="380" y="1039"/>
                    <a:pt x="387" y="1052"/>
                  </a:cubicBezTo>
                  <a:cubicBezTo>
                    <a:pt x="400" y="1074"/>
                    <a:pt x="1276" y="517"/>
                    <a:pt x="1286" y="534"/>
                  </a:cubicBezTo>
                  <a:cubicBezTo>
                    <a:pt x="1296" y="551"/>
                    <a:pt x="394" y="1037"/>
                    <a:pt x="402" y="1052"/>
                  </a:cubicBezTo>
                  <a:cubicBezTo>
                    <a:pt x="413" y="1071"/>
                    <a:pt x="1273" y="528"/>
                    <a:pt x="1282" y="544"/>
                  </a:cubicBezTo>
                  <a:cubicBezTo>
                    <a:pt x="1293" y="562"/>
                    <a:pt x="408" y="1044"/>
                    <a:pt x="413" y="1054"/>
                  </a:cubicBezTo>
                  <a:cubicBezTo>
                    <a:pt x="424" y="1073"/>
                    <a:pt x="1281" y="542"/>
                    <a:pt x="1286" y="550"/>
                  </a:cubicBezTo>
                  <a:cubicBezTo>
                    <a:pt x="1291" y="559"/>
                    <a:pt x="413" y="1034"/>
                    <a:pt x="425" y="1055"/>
                  </a:cubicBezTo>
                  <a:cubicBezTo>
                    <a:pt x="435" y="1072"/>
                    <a:pt x="1277" y="543"/>
                    <a:pt x="1285" y="558"/>
                  </a:cubicBezTo>
                  <a:cubicBezTo>
                    <a:pt x="1292" y="570"/>
                    <a:pt x="434" y="1044"/>
                    <a:pt x="440" y="1054"/>
                  </a:cubicBezTo>
                  <a:cubicBezTo>
                    <a:pt x="452" y="1074"/>
                    <a:pt x="1281" y="562"/>
                    <a:pt x="1283" y="567"/>
                  </a:cubicBezTo>
                  <a:cubicBezTo>
                    <a:pt x="1293" y="583"/>
                    <a:pt x="452" y="1045"/>
                    <a:pt x="456" y="1053"/>
                  </a:cubicBezTo>
                  <a:cubicBezTo>
                    <a:pt x="459" y="1057"/>
                    <a:pt x="1270" y="557"/>
                    <a:pt x="1281" y="576"/>
                  </a:cubicBezTo>
                  <a:cubicBezTo>
                    <a:pt x="1293" y="596"/>
                    <a:pt x="464" y="1039"/>
                    <a:pt x="471" y="1052"/>
                  </a:cubicBezTo>
                  <a:cubicBezTo>
                    <a:pt x="479" y="1066"/>
                    <a:pt x="1274" y="563"/>
                    <a:pt x="1285" y="582"/>
                  </a:cubicBezTo>
                  <a:cubicBezTo>
                    <a:pt x="1291" y="593"/>
                    <a:pt x="468" y="1036"/>
                    <a:pt x="479" y="1055"/>
                  </a:cubicBezTo>
                  <a:cubicBezTo>
                    <a:pt x="486" y="1067"/>
                    <a:pt x="1274" y="579"/>
                    <a:pt x="1282" y="592"/>
                  </a:cubicBezTo>
                  <a:cubicBezTo>
                    <a:pt x="1286" y="600"/>
                    <a:pt x="491" y="1041"/>
                    <a:pt x="498" y="1052"/>
                  </a:cubicBezTo>
                  <a:cubicBezTo>
                    <a:pt x="502" y="1060"/>
                    <a:pt x="1280" y="595"/>
                    <a:pt x="1283" y="599"/>
                  </a:cubicBezTo>
                  <a:cubicBezTo>
                    <a:pt x="1286" y="605"/>
                    <a:pt x="498" y="1037"/>
                    <a:pt x="508" y="1054"/>
                  </a:cubicBezTo>
                  <a:cubicBezTo>
                    <a:pt x="512" y="1061"/>
                    <a:pt x="1275" y="590"/>
                    <a:pt x="1284" y="606"/>
                  </a:cubicBezTo>
                  <a:cubicBezTo>
                    <a:pt x="1295" y="625"/>
                    <a:pt x="510" y="1035"/>
                    <a:pt x="521" y="1054"/>
                  </a:cubicBezTo>
                  <a:cubicBezTo>
                    <a:pt x="530" y="1070"/>
                    <a:pt x="1276" y="607"/>
                    <a:pt x="1281" y="615"/>
                  </a:cubicBezTo>
                  <a:cubicBezTo>
                    <a:pt x="1291" y="633"/>
                    <a:pt x="529" y="1041"/>
                    <a:pt x="537" y="1053"/>
                  </a:cubicBezTo>
                  <a:cubicBezTo>
                    <a:pt x="540" y="1059"/>
                    <a:pt x="1279" y="618"/>
                    <a:pt x="1281" y="623"/>
                  </a:cubicBezTo>
                  <a:cubicBezTo>
                    <a:pt x="1291" y="639"/>
                    <a:pt x="539" y="1041"/>
                    <a:pt x="547" y="1055"/>
                  </a:cubicBezTo>
                  <a:cubicBezTo>
                    <a:pt x="556" y="1071"/>
                    <a:pt x="1275" y="613"/>
                    <a:pt x="1285" y="629"/>
                  </a:cubicBezTo>
                  <a:cubicBezTo>
                    <a:pt x="1290" y="638"/>
                    <a:pt x="566" y="1047"/>
                    <a:pt x="568" y="1051"/>
                  </a:cubicBezTo>
                  <a:cubicBezTo>
                    <a:pt x="571" y="1058"/>
                    <a:pt x="1274" y="626"/>
                    <a:pt x="1281" y="639"/>
                  </a:cubicBezTo>
                  <a:cubicBezTo>
                    <a:pt x="1291" y="656"/>
                    <a:pt x="569" y="1048"/>
                    <a:pt x="573" y="1055"/>
                  </a:cubicBezTo>
                  <a:cubicBezTo>
                    <a:pt x="576" y="1059"/>
                    <a:pt x="1276" y="640"/>
                    <a:pt x="1280" y="647"/>
                  </a:cubicBezTo>
                  <a:cubicBezTo>
                    <a:pt x="1286" y="658"/>
                    <a:pt x="586" y="1045"/>
                    <a:pt x="590" y="1053"/>
                  </a:cubicBezTo>
                  <a:cubicBezTo>
                    <a:pt x="593" y="1058"/>
                    <a:pt x="1279" y="650"/>
                    <a:pt x="1281" y="654"/>
                  </a:cubicBezTo>
                  <a:cubicBezTo>
                    <a:pt x="1286" y="663"/>
                    <a:pt x="592" y="1038"/>
                    <a:pt x="602" y="1055"/>
                  </a:cubicBezTo>
                  <a:cubicBezTo>
                    <a:pt x="607" y="1063"/>
                    <a:pt x="1279" y="652"/>
                    <a:pt x="1284" y="661"/>
                  </a:cubicBezTo>
                  <a:cubicBezTo>
                    <a:pt x="1290" y="671"/>
                    <a:pt x="615" y="1038"/>
                    <a:pt x="622" y="1051"/>
                  </a:cubicBezTo>
                  <a:cubicBezTo>
                    <a:pt x="627" y="1060"/>
                    <a:pt x="1277" y="656"/>
                    <a:pt x="1284" y="669"/>
                  </a:cubicBezTo>
                  <a:cubicBezTo>
                    <a:pt x="1292" y="683"/>
                    <a:pt x="628" y="1038"/>
                    <a:pt x="636" y="1051"/>
                  </a:cubicBezTo>
                  <a:cubicBezTo>
                    <a:pt x="638" y="1056"/>
                    <a:pt x="1278" y="667"/>
                    <a:pt x="1284" y="677"/>
                  </a:cubicBezTo>
                  <a:cubicBezTo>
                    <a:pt x="1287" y="682"/>
                    <a:pt x="640" y="1036"/>
                    <a:pt x="649" y="1052"/>
                  </a:cubicBezTo>
                  <a:cubicBezTo>
                    <a:pt x="651" y="1055"/>
                    <a:pt x="1276" y="676"/>
                    <a:pt x="1282" y="686"/>
                  </a:cubicBezTo>
                  <a:cubicBezTo>
                    <a:pt x="1289" y="697"/>
                    <a:pt x="655" y="1043"/>
                    <a:pt x="661" y="1052"/>
                  </a:cubicBezTo>
                  <a:cubicBezTo>
                    <a:pt x="666" y="1062"/>
                    <a:pt x="1272" y="681"/>
                    <a:pt x="1280" y="695"/>
                  </a:cubicBezTo>
                  <a:cubicBezTo>
                    <a:pt x="1284" y="701"/>
                    <a:pt x="662" y="1043"/>
                    <a:pt x="669" y="1055"/>
                  </a:cubicBezTo>
                  <a:cubicBezTo>
                    <a:pt x="674" y="1064"/>
                    <a:pt x="1280" y="687"/>
                    <a:pt x="1286" y="698"/>
                  </a:cubicBezTo>
                  <a:cubicBezTo>
                    <a:pt x="1288" y="702"/>
                    <a:pt x="686" y="1048"/>
                    <a:pt x="688" y="1052"/>
                  </a:cubicBezTo>
                  <a:cubicBezTo>
                    <a:pt x="690" y="1055"/>
                    <a:pt x="1279" y="702"/>
                    <a:pt x="1283" y="708"/>
                  </a:cubicBezTo>
                  <a:cubicBezTo>
                    <a:pt x="1289" y="719"/>
                    <a:pt x="695" y="1042"/>
                    <a:pt x="701" y="1052"/>
                  </a:cubicBezTo>
                  <a:cubicBezTo>
                    <a:pt x="707" y="1062"/>
                    <a:pt x="1275" y="705"/>
                    <a:pt x="1282" y="717"/>
                  </a:cubicBezTo>
                  <a:cubicBezTo>
                    <a:pt x="1286" y="725"/>
                    <a:pt x="711" y="1040"/>
                    <a:pt x="717" y="1051"/>
                  </a:cubicBezTo>
                  <a:cubicBezTo>
                    <a:pt x="719" y="1054"/>
                    <a:pt x="1275" y="712"/>
                    <a:pt x="1283" y="725"/>
                  </a:cubicBezTo>
                  <a:cubicBezTo>
                    <a:pt x="1291" y="738"/>
                    <a:pt x="722" y="1046"/>
                    <a:pt x="726" y="1053"/>
                  </a:cubicBezTo>
                  <a:cubicBezTo>
                    <a:pt x="729" y="1058"/>
                    <a:pt x="1274" y="724"/>
                    <a:pt x="1280" y="734"/>
                  </a:cubicBezTo>
                  <a:cubicBezTo>
                    <a:pt x="1281" y="736"/>
                    <a:pt x="734" y="1038"/>
                    <a:pt x="742" y="1051"/>
                  </a:cubicBezTo>
                  <a:cubicBezTo>
                    <a:pt x="745" y="1057"/>
                    <a:pt x="1276" y="733"/>
                    <a:pt x="1280" y="741"/>
                  </a:cubicBezTo>
                  <a:cubicBezTo>
                    <a:pt x="1286" y="751"/>
                    <a:pt x="751" y="1046"/>
                    <a:pt x="755" y="1052"/>
                  </a:cubicBezTo>
                  <a:cubicBezTo>
                    <a:pt x="759" y="1060"/>
                    <a:pt x="1281" y="739"/>
                    <a:pt x="1285" y="746"/>
                  </a:cubicBezTo>
                  <a:cubicBezTo>
                    <a:pt x="1287" y="749"/>
                    <a:pt x="759" y="1040"/>
                    <a:pt x="766" y="1052"/>
                  </a:cubicBezTo>
                  <a:cubicBezTo>
                    <a:pt x="770" y="1059"/>
                    <a:pt x="1278" y="749"/>
                    <a:pt x="1281" y="755"/>
                  </a:cubicBezTo>
                  <a:cubicBezTo>
                    <a:pt x="1286" y="763"/>
                    <a:pt x="770" y="1042"/>
                    <a:pt x="777" y="1054"/>
                  </a:cubicBezTo>
                  <a:cubicBezTo>
                    <a:pt x="780" y="1060"/>
                    <a:pt x="1276" y="756"/>
                    <a:pt x="1280" y="764"/>
                  </a:cubicBezTo>
                  <a:cubicBezTo>
                    <a:pt x="1282" y="766"/>
                    <a:pt x="787" y="1043"/>
                    <a:pt x="793" y="1053"/>
                  </a:cubicBezTo>
                  <a:cubicBezTo>
                    <a:pt x="797" y="1061"/>
                    <a:pt x="1280" y="760"/>
                    <a:pt x="1285" y="768"/>
                  </a:cubicBezTo>
                  <a:cubicBezTo>
                    <a:pt x="1291" y="778"/>
                    <a:pt x="806" y="1049"/>
                    <a:pt x="808" y="1052"/>
                  </a:cubicBezTo>
                  <a:cubicBezTo>
                    <a:pt x="812" y="1058"/>
                    <a:pt x="1278" y="766"/>
                    <a:pt x="1284" y="777"/>
                  </a:cubicBezTo>
                  <a:cubicBezTo>
                    <a:pt x="1286" y="780"/>
                    <a:pt x="816" y="1050"/>
                    <a:pt x="818" y="1053"/>
                  </a:cubicBezTo>
                  <a:cubicBezTo>
                    <a:pt x="822" y="1059"/>
                    <a:pt x="1278" y="774"/>
                    <a:pt x="1284" y="785"/>
                  </a:cubicBezTo>
                  <a:cubicBezTo>
                    <a:pt x="1290" y="796"/>
                    <a:pt x="827" y="1050"/>
                    <a:pt x="830" y="1054"/>
                  </a:cubicBezTo>
                  <a:cubicBezTo>
                    <a:pt x="834" y="1062"/>
                    <a:pt x="1281" y="783"/>
                    <a:pt x="1286" y="791"/>
                  </a:cubicBezTo>
                  <a:cubicBezTo>
                    <a:pt x="1287" y="793"/>
                    <a:pt x="839" y="1047"/>
                    <a:pt x="843" y="1054"/>
                  </a:cubicBezTo>
                  <a:cubicBezTo>
                    <a:pt x="848" y="1062"/>
                    <a:pt x="1279" y="792"/>
                    <a:pt x="1283" y="799"/>
                  </a:cubicBezTo>
                  <a:cubicBezTo>
                    <a:pt x="1287" y="806"/>
                    <a:pt x="850" y="1043"/>
                    <a:pt x="856" y="1053"/>
                  </a:cubicBezTo>
                  <a:cubicBezTo>
                    <a:pt x="861" y="1062"/>
                    <a:pt x="1280" y="806"/>
                    <a:pt x="1282" y="808"/>
                  </a:cubicBezTo>
                  <a:cubicBezTo>
                    <a:pt x="1284" y="812"/>
                    <a:pt x="869" y="1050"/>
                    <a:pt x="871" y="1053"/>
                  </a:cubicBezTo>
                  <a:cubicBezTo>
                    <a:pt x="875" y="1061"/>
                    <a:pt x="1279" y="806"/>
                    <a:pt x="1284" y="815"/>
                  </a:cubicBezTo>
                  <a:cubicBezTo>
                    <a:pt x="1287" y="821"/>
                    <a:pt x="884" y="1045"/>
                    <a:pt x="888" y="1052"/>
                  </a:cubicBezTo>
                  <a:cubicBezTo>
                    <a:pt x="892" y="1059"/>
                    <a:pt x="1281" y="818"/>
                    <a:pt x="1284" y="823"/>
                  </a:cubicBezTo>
                  <a:cubicBezTo>
                    <a:pt x="1285" y="826"/>
                    <a:pt x="899" y="1048"/>
                    <a:pt x="902" y="1052"/>
                  </a:cubicBezTo>
                  <a:cubicBezTo>
                    <a:pt x="903" y="1055"/>
                    <a:pt x="1276" y="823"/>
                    <a:pt x="1281" y="833"/>
                  </a:cubicBezTo>
                  <a:cubicBezTo>
                    <a:pt x="1286" y="841"/>
                    <a:pt x="909" y="1047"/>
                    <a:pt x="913" y="1053"/>
                  </a:cubicBezTo>
                  <a:cubicBezTo>
                    <a:pt x="914" y="1056"/>
                    <a:pt x="1282" y="833"/>
                    <a:pt x="1285" y="839"/>
                  </a:cubicBezTo>
                  <a:cubicBezTo>
                    <a:pt x="1288" y="844"/>
                    <a:pt x="921" y="1046"/>
                    <a:pt x="925" y="1053"/>
                  </a:cubicBezTo>
                  <a:cubicBezTo>
                    <a:pt x="928" y="1058"/>
                    <a:pt x="1278" y="842"/>
                    <a:pt x="1281" y="848"/>
                  </a:cubicBezTo>
                  <a:cubicBezTo>
                    <a:pt x="1284" y="852"/>
                    <a:pt x="938" y="1051"/>
                    <a:pt x="939" y="1053"/>
                  </a:cubicBezTo>
                  <a:cubicBezTo>
                    <a:pt x="941" y="1056"/>
                    <a:pt x="1282" y="851"/>
                    <a:pt x="1283" y="854"/>
                  </a:cubicBezTo>
                  <a:cubicBezTo>
                    <a:pt x="1288" y="862"/>
                    <a:pt x="952" y="1050"/>
                    <a:pt x="953" y="1053"/>
                  </a:cubicBezTo>
                  <a:cubicBezTo>
                    <a:pt x="955" y="1056"/>
                    <a:pt x="1283" y="856"/>
                    <a:pt x="1286" y="861"/>
                  </a:cubicBezTo>
                  <a:cubicBezTo>
                    <a:pt x="1287" y="863"/>
                    <a:pt x="963" y="1052"/>
                    <a:pt x="964" y="1053"/>
                  </a:cubicBezTo>
                  <a:cubicBezTo>
                    <a:pt x="966" y="1057"/>
                    <a:pt x="1278" y="867"/>
                    <a:pt x="1280" y="871"/>
                  </a:cubicBezTo>
                  <a:cubicBezTo>
                    <a:pt x="1281" y="873"/>
                    <a:pt x="980" y="1048"/>
                    <a:pt x="982" y="1052"/>
                  </a:cubicBezTo>
                  <a:cubicBezTo>
                    <a:pt x="985" y="1057"/>
                    <a:pt x="1279" y="873"/>
                    <a:pt x="1282" y="878"/>
                  </a:cubicBezTo>
                  <a:cubicBezTo>
                    <a:pt x="1283" y="880"/>
                    <a:pt x="989" y="1051"/>
                    <a:pt x="990" y="1053"/>
                  </a:cubicBezTo>
                  <a:cubicBezTo>
                    <a:pt x="992" y="1057"/>
                    <a:pt x="1277" y="879"/>
                    <a:pt x="1281" y="886"/>
                  </a:cubicBezTo>
                  <a:cubicBezTo>
                    <a:pt x="1283" y="889"/>
                    <a:pt x="1002" y="1048"/>
                    <a:pt x="1005" y="1052"/>
                  </a:cubicBezTo>
                  <a:cubicBezTo>
                    <a:pt x="1008" y="1058"/>
                    <a:pt x="1282" y="889"/>
                    <a:pt x="1283" y="891"/>
                  </a:cubicBezTo>
                  <a:cubicBezTo>
                    <a:pt x="1285" y="893"/>
                    <a:pt x="1012" y="1049"/>
                    <a:pt x="1015" y="1055"/>
                  </a:cubicBezTo>
                  <a:cubicBezTo>
                    <a:pt x="1016" y="1057"/>
                    <a:pt x="1284" y="896"/>
                    <a:pt x="1285" y="899"/>
                  </a:cubicBezTo>
                  <a:cubicBezTo>
                    <a:pt x="1287" y="901"/>
                    <a:pt x="1029" y="1049"/>
                    <a:pt x="1031" y="1053"/>
                  </a:cubicBezTo>
                  <a:cubicBezTo>
                    <a:pt x="1034" y="1058"/>
                    <a:pt x="1282" y="905"/>
                    <a:pt x="1283" y="907"/>
                  </a:cubicBezTo>
                  <a:cubicBezTo>
                    <a:pt x="1286" y="912"/>
                    <a:pt x="1045" y="1046"/>
                    <a:pt x="1048" y="1051"/>
                  </a:cubicBezTo>
                  <a:cubicBezTo>
                    <a:pt x="1049" y="1053"/>
                    <a:pt x="1285" y="912"/>
                    <a:pt x="1286" y="914"/>
                  </a:cubicBezTo>
                  <a:cubicBezTo>
                    <a:pt x="1289" y="918"/>
                    <a:pt x="1058" y="1050"/>
                    <a:pt x="1059" y="1053"/>
                  </a:cubicBezTo>
                  <a:cubicBezTo>
                    <a:pt x="1062" y="1058"/>
                    <a:pt x="1285" y="919"/>
                    <a:pt x="1286" y="922"/>
                  </a:cubicBezTo>
                  <a:cubicBezTo>
                    <a:pt x="1289" y="927"/>
                    <a:pt x="1071" y="1051"/>
                    <a:pt x="1073" y="1053"/>
                  </a:cubicBezTo>
                  <a:cubicBezTo>
                    <a:pt x="1074" y="1056"/>
                    <a:pt x="1281" y="931"/>
                    <a:pt x="1282" y="933"/>
                  </a:cubicBezTo>
                  <a:cubicBezTo>
                    <a:pt x="1283" y="935"/>
                    <a:pt x="1084" y="1053"/>
                    <a:pt x="1085" y="1055"/>
                  </a:cubicBezTo>
                  <a:cubicBezTo>
                    <a:pt x="1086" y="1058"/>
                    <a:pt x="1278" y="937"/>
                    <a:pt x="1281" y="942"/>
                  </a:cubicBezTo>
                  <a:cubicBezTo>
                    <a:pt x="1283" y="946"/>
                    <a:pt x="1099" y="1049"/>
                    <a:pt x="1102" y="1053"/>
                  </a:cubicBezTo>
                  <a:cubicBezTo>
                    <a:pt x="1103" y="1055"/>
                    <a:pt x="1281" y="948"/>
                    <a:pt x="1281" y="949"/>
                  </a:cubicBezTo>
                  <a:cubicBezTo>
                    <a:pt x="1283" y="952"/>
                    <a:pt x="1113" y="1050"/>
                    <a:pt x="1115" y="1053"/>
                  </a:cubicBezTo>
                  <a:cubicBezTo>
                    <a:pt x="1116" y="1054"/>
                    <a:pt x="1286" y="953"/>
                    <a:pt x="1286" y="954"/>
                  </a:cubicBezTo>
                  <a:cubicBezTo>
                    <a:pt x="1288" y="957"/>
                    <a:pt x="1128" y="1050"/>
                    <a:pt x="1129" y="1052"/>
                  </a:cubicBezTo>
                  <a:cubicBezTo>
                    <a:pt x="1131" y="1055"/>
                    <a:pt x="1281" y="960"/>
                    <a:pt x="1283" y="963"/>
                  </a:cubicBezTo>
                  <a:cubicBezTo>
                    <a:pt x="1285" y="967"/>
                    <a:pt x="1135" y="1052"/>
                    <a:pt x="1136" y="1055"/>
                  </a:cubicBezTo>
                  <a:cubicBezTo>
                    <a:pt x="1137" y="1056"/>
                    <a:pt x="1283" y="968"/>
                    <a:pt x="1284" y="970"/>
                  </a:cubicBezTo>
                  <a:cubicBezTo>
                    <a:pt x="1286" y="972"/>
                    <a:pt x="1153" y="1049"/>
                    <a:pt x="1154" y="1052"/>
                  </a:cubicBezTo>
                  <a:cubicBezTo>
                    <a:pt x="1155" y="1053"/>
                    <a:pt x="1281" y="976"/>
                    <a:pt x="1282" y="978"/>
                  </a:cubicBezTo>
                  <a:cubicBezTo>
                    <a:pt x="1283" y="981"/>
                    <a:pt x="1166" y="1050"/>
                    <a:pt x="1167" y="1052"/>
                  </a:cubicBezTo>
                  <a:cubicBezTo>
                    <a:pt x="1168" y="1054"/>
                    <a:pt x="1284" y="982"/>
                    <a:pt x="1285" y="984"/>
                  </a:cubicBezTo>
                  <a:cubicBezTo>
                    <a:pt x="1287" y="987"/>
                    <a:pt x="1178" y="1053"/>
                    <a:pt x="1178" y="1054"/>
                  </a:cubicBezTo>
                  <a:cubicBezTo>
                    <a:pt x="1179" y="1055"/>
                    <a:pt x="1282" y="992"/>
                    <a:pt x="1283" y="994"/>
                  </a:cubicBezTo>
                  <a:cubicBezTo>
                    <a:pt x="1284" y="995"/>
                    <a:pt x="1191" y="1054"/>
                    <a:pt x="1191" y="1054"/>
                  </a:cubicBezTo>
                  <a:cubicBezTo>
                    <a:pt x="1191" y="1055"/>
                    <a:pt x="1285" y="998"/>
                    <a:pt x="1285" y="1000"/>
                  </a:cubicBezTo>
                  <a:cubicBezTo>
                    <a:pt x="1286" y="1002"/>
                    <a:pt x="1206" y="1051"/>
                    <a:pt x="1207" y="1053"/>
                  </a:cubicBezTo>
                  <a:cubicBezTo>
                    <a:pt x="1208" y="1054"/>
                    <a:pt x="1281" y="1008"/>
                    <a:pt x="1282" y="1010"/>
                  </a:cubicBezTo>
                  <a:cubicBezTo>
                    <a:pt x="1282" y="1010"/>
                    <a:pt x="1217" y="1053"/>
                    <a:pt x="1218" y="1054"/>
                  </a:cubicBezTo>
                  <a:cubicBezTo>
                    <a:pt x="1218" y="1055"/>
                    <a:pt x="1286" y="1014"/>
                    <a:pt x="1286" y="1015"/>
                  </a:cubicBezTo>
                  <a:cubicBezTo>
                    <a:pt x="1286" y="1015"/>
                    <a:pt x="1236" y="1051"/>
                    <a:pt x="1236" y="1051"/>
                  </a:cubicBezTo>
                  <a:cubicBezTo>
                    <a:pt x="1236" y="1052"/>
                    <a:pt x="1279" y="1025"/>
                    <a:pt x="1280" y="1026"/>
                  </a:cubicBezTo>
                  <a:cubicBezTo>
                    <a:pt x="1280" y="1027"/>
                    <a:pt x="1248" y="1052"/>
                    <a:pt x="1248" y="1052"/>
                  </a:cubicBezTo>
                  <a:cubicBezTo>
                    <a:pt x="1248" y="1053"/>
                    <a:pt x="1285" y="1030"/>
                    <a:pt x="1285" y="1031"/>
                  </a:cubicBezTo>
                  <a:cubicBezTo>
                    <a:pt x="1286" y="1031"/>
                    <a:pt x="1259" y="1054"/>
                    <a:pt x="1260" y="1054"/>
                  </a:cubicBezTo>
                  <a:cubicBezTo>
                    <a:pt x="1260" y="1054"/>
                    <a:pt x="1280" y="1042"/>
                    <a:pt x="1280" y="1042"/>
                  </a:cubicBezTo>
                  <a:cubicBezTo>
                    <a:pt x="1280" y="1042"/>
                    <a:pt x="1278" y="1051"/>
                    <a:pt x="1278" y="1052"/>
                  </a:cubicBezTo>
                  <a:cubicBezTo>
                    <a:pt x="1278" y="1052"/>
                    <a:pt x="1284" y="1048"/>
                    <a:pt x="1284" y="1048"/>
                  </a:cubicBezTo>
                </a:path>
              </a:pathLst>
            </a:custGeom>
            <a:noFill/>
            <a:ln w="17" cap="rnd">
              <a:solidFill>
                <a:schemeClr val="bg1">
                  <a:lumMod val="85000"/>
                </a:schemeClr>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144000" tIns="41476" rIns="144000" bIns="41476" numCol="1" anchor="t" anchorCtr="0" compatLnSpc="1">
              <a:prstTxWarp prst="textNoShape">
                <a:avLst/>
              </a:prstTxWarp>
            </a:bodyPr>
            <a:lstStyle/>
            <a:p>
              <a:pPr marL="0" marR="0" lvl="0" indent="0" algn="ctr" defTabSz="914400" rtl="0" eaLnBrk="1" fontAlgn="base" latinLnBrk="0" hangingPunct="1">
                <a:lnSpc>
                  <a:spcPct val="100000"/>
                </a:lnSpc>
                <a:spcBef>
                  <a:spcPts val="1200"/>
                </a:spcBef>
                <a:spcAft>
                  <a:spcPct val="0"/>
                </a:spcAft>
                <a:buClrTx/>
                <a:buSzTx/>
                <a:buFontTx/>
                <a:buNone/>
                <a:tabLst/>
                <a:defRPr/>
              </a:pPr>
              <a:endParaRPr kumimoji="0" lang="en-ZA" sz="4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base" latinLnBrk="0" hangingPunct="1">
                <a:lnSpc>
                  <a:spcPct val="100000"/>
                </a:lnSpc>
                <a:spcBef>
                  <a:spcPts val="1200"/>
                </a:spcBef>
                <a:spcAft>
                  <a:spcPct val="0"/>
                </a:spcAft>
                <a:buClrTx/>
                <a:buSzTx/>
                <a:buFontTx/>
                <a:buNone/>
                <a:tabLst/>
                <a:defRPr/>
              </a:pPr>
              <a:r>
                <a:rPr kumimoji="0" lang="en-ZA" sz="14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SIU Powers</a:t>
              </a:r>
              <a:endPar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ts val="1200"/>
                </a:spcBef>
                <a:spcAft>
                  <a:spcPct val="0"/>
                </a:spcAft>
                <a:buClrTx/>
                <a:buSzTx/>
                <a:buFontTx/>
                <a:buNone/>
                <a:tabLst/>
                <a:defRPr/>
              </a:pPr>
              <a:endParaRPr kumimoji="0" lang="en-ZA" sz="3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base" latinLnBrk="0" hangingPunct="1">
                <a:lnSpc>
                  <a:spcPct val="100000"/>
                </a:lnSpc>
                <a:spcBef>
                  <a:spcPts val="1200"/>
                </a:spcBef>
                <a:spcAft>
                  <a:spcPct val="0"/>
                </a:spcAft>
                <a:buClrTx/>
                <a:buSzTx/>
                <a:buFont typeface="Arial" panose="020B0604020202020204" pitchFamily="34" charset="0"/>
                <a:buChar char="•"/>
                <a:tabLst/>
                <a:defRPr/>
              </a:pPr>
              <a:r>
                <a:rPr kumimoji="0" lang="en-ZA" sz="12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Able to subpoena</a:t>
              </a:r>
              <a:r>
                <a:rPr kumimoji="0" lang="en-ZA"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search and seize evidence, and interrogate witnesses under </a:t>
              </a:r>
              <a:r>
                <a:rPr kumimoji="0" lang="en-ZA" sz="12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oath (once a proclamation has been issued) </a:t>
              </a:r>
              <a:endParaRPr kumimoji="0" lang="en-ZA"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base" latinLnBrk="0" hangingPunct="1">
                <a:lnSpc>
                  <a:spcPct val="100000"/>
                </a:lnSpc>
                <a:spcBef>
                  <a:spcPts val="1200"/>
                </a:spcBef>
                <a:spcAft>
                  <a:spcPct val="0"/>
                </a:spcAft>
                <a:buClrTx/>
                <a:buSzTx/>
                <a:buFont typeface="Arial" panose="020B0604020202020204" pitchFamily="34" charset="0"/>
                <a:buChar char="•"/>
                <a:tabLst/>
                <a:defRPr/>
              </a:pPr>
              <a:r>
                <a:rPr kumimoji="0" lang="en-ZA" sz="12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Institute </a:t>
              </a:r>
              <a:r>
                <a:rPr kumimoji="0" lang="en-ZA"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civil litigation to recover state funds lost or to prevent future losses </a:t>
              </a:r>
            </a:p>
          </p:txBody>
        </p:sp>
        <p:grpSp>
          <p:nvGrpSpPr>
            <p:cNvPr id="18" name="Group 64"/>
            <p:cNvGrpSpPr>
              <a:grpSpLocks noChangeAspect="1"/>
            </p:cNvGrpSpPr>
            <p:nvPr/>
          </p:nvGrpSpPr>
          <p:grpSpPr bwMode="auto">
            <a:xfrm>
              <a:off x="3112040" y="2913251"/>
              <a:ext cx="487810" cy="487810"/>
              <a:chOff x="4839" y="-865"/>
              <a:chExt cx="340" cy="340"/>
            </a:xfrm>
            <a:solidFill>
              <a:schemeClr val="tx1"/>
            </a:solidFill>
          </p:grpSpPr>
          <p:sp>
            <p:nvSpPr>
              <p:cNvPr id="19" name="Freeform 65"/>
              <p:cNvSpPr>
                <a:spLocks noEditPoints="1"/>
              </p:cNvSpPr>
              <p:nvPr/>
            </p:nvSpPr>
            <p:spPr bwMode="auto">
              <a:xfrm>
                <a:off x="4839" y="-865"/>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0" name="Freeform 66"/>
              <p:cNvSpPr>
                <a:spLocks noEditPoints="1"/>
              </p:cNvSpPr>
              <p:nvPr/>
            </p:nvSpPr>
            <p:spPr bwMode="auto">
              <a:xfrm>
                <a:off x="4903" y="-765"/>
                <a:ext cx="212" cy="156"/>
              </a:xfrm>
              <a:custGeom>
                <a:avLst/>
                <a:gdLst>
                  <a:gd name="T0" fmla="*/ 10 w 320"/>
                  <a:gd name="T1" fmla="*/ 235 h 235"/>
                  <a:gd name="T2" fmla="*/ 10 w 320"/>
                  <a:gd name="T3" fmla="*/ 235 h 235"/>
                  <a:gd name="T4" fmla="*/ 4 w 320"/>
                  <a:gd name="T5" fmla="*/ 233 h 235"/>
                  <a:gd name="T6" fmla="*/ 2 w 320"/>
                  <a:gd name="T7" fmla="*/ 231 h 235"/>
                  <a:gd name="T8" fmla="*/ 2 w 320"/>
                  <a:gd name="T9" fmla="*/ 231 h 235"/>
                  <a:gd name="T10" fmla="*/ 2 w 320"/>
                  <a:gd name="T11" fmla="*/ 231 h 235"/>
                  <a:gd name="T12" fmla="*/ 0 w 320"/>
                  <a:gd name="T13" fmla="*/ 224 h 235"/>
                  <a:gd name="T14" fmla="*/ 0 w 320"/>
                  <a:gd name="T15" fmla="*/ 224 h 235"/>
                  <a:gd name="T16" fmla="*/ 0 w 320"/>
                  <a:gd name="T17" fmla="*/ 224 h 235"/>
                  <a:gd name="T18" fmla="*/ 0 w 320"/>
                  <a:gd name="T19" fmla="*/ 224 h 235"/>
                  <a:gd name="T20" fmla="*/ 0 w 320"/>
                  <a:gd name="T21" fmla="*/ 224 h 235"/>
                  <a:gd name="T22" fmla="*/ 0 w 320"/>
                  <a:gd name="T23" fmla="*/ 11 h 235"/>
                  <a:gd name="T24" fmla="*/ 10 w 320"/>
                  <a:gd name="T25" fmla="*/ 0 h 235"/>
                  <a:gd name="T26" fmla="*/ 74 w 320"/>
                  <a:gd name="T27" fmla="*/ 0 h 235"/>
                  <a:gd name="T28" fmla="*/ 82 w 320"/>
                  <a:gd name="T29" fmla="*/ 3 h 235"/>
                  <a:gd name="T30" fmla="*/ 100 w 320"/>
                  <a:gd name="T31" fmla="*/ 22 h 235"/>
                  <a:gd name="T32" fmla="*/ 266 w 320"/>
                  <a:gd name="T33" fmla="*/ 22 h 235"/>
                  <a:gd name="T34" fmla="*/ 277 w 320"/>
                  <a:gd name="T35" fmla="*/ 32 h 235"/>
                  <a:gd name="T36" fmla="*/ 277 w 320"/>
                  <a:gd name="T37" fmla="*/ 64 h 235"/>
                  <a:gd name="T38" fmla="*/ 309 w 320"/>
                  <a:gd name="T39" fmla="*/ 64 h 235"/>
                  <a:gd name="T40" fmla="*/ 318 w 320"/>
                  <a:gd name="T41" fmla="*/ 69 h 235"/>
                  <a:gd name="T42" fmla="*/ 319 w 320"/>
                  <a:gd name="T43" fmla="*/ 78 h 235"/>
                  <a:gd name="T44" fmla="*/ 277 w 320"/>
                  <a:gd name="T45" fmla="*/ 227 h 235"/>
                  <a:gd name="T46" fmla="*/ 266 w 320"/>
                  <a:gd name="T47" fmla="*/ 235 h 235"/>
                  <a:gd name="T48" fmla="*/ 10 w 320"/>
                  <a:gd name="T49" fmla="*/ 235 h 235"/>
                  <a:gd name="T50" fmla="*/ 10 w 320"/>
                  <a:gd name="T51" fmla="*/ 235 h 235"/>
                  <a:gd name="T52" fmla="*/ 25 w 320"/>
                  <a:gd name="T53" fmla="*/ 214 h 235"/>
                  <a:gd name="T54" fmla="*/ 258 w 320"/>
                  <a:gd name="T55" fmla="*/ 214 h 235"/>
                  <a:gd name="T56" fmla="*/ 295 w 320"/>
                  <a:gd name="T57" fmla="*/ 86 h 235"/>
                  <a:gd name="T58" fmla="*/ 71 w 320"/>
                  <a:gd name="T59" fmla="*/ 86 h 235"/>
                  <a:gd name="T60" fmla="*/ 25 w 320"/>
                  <a:gd name="T61" fmla="*/ 214 h 235"/>
                  <a:gd name="T62" fmla="*/ 21 w 320"/>
                  <a:gd name="T63" fmla="*/ 22 h 235"/>
                  <a:gd name="T64" fmla="*/ 21 w 320"/>
                  <a:gd name="T65" fmla="*/ 163 h 235"/>
                  <a:gd name="T66" fmla="*/ 54 w 320"/>
                  <a:gd name="T67" fmla="*/ 71 h 235"/>
                  <a:gd name="T68" fmla="*/ 64 w 320"/>
                  <a:gd name="T69" fmla="*/ 64 h 235"/>
                  <a:gd name="T70" fmla="*/ 256 w 320"/>
                  <a:gd name="T71" fmla="*/ 64 h 235"/>
                  <a:gd name="T72" fmla="*/ 256 w 320"/>
                  <a:gd name="T73" fmla="*/ 43 h 235"/>
                  <a:gd name="T74" fmla="*/ 96 w 320"/>
                  <a:gd name="T75" fmla="*/ 43 h 235"/>
                  <a:gd name="T76" fmla="*/ 88 w 320"/>
                  <a:gd name="T77" fmla="*/ 40 h 235"/>
                  <a:gd name="T78" fmla="*/ 70 w 320"/>
                  <a:gd name="T79" fmla="*/ 22 h 235"/>
                  <a:gd name="T80" fmla="*/ 21 w 320"/>
                  <a:gd name="T81" fmla="*/ 22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0" h="235">
                    <a:moveTo>
                      <a:pt x="10" y="235"/>
                    </a:moveTo>
                    <a:cubicBezTo>
                      <a:pt x="10" y="235"/>
                      <a:pt x="10" y="235"/>
                      <a:pt x="10" y="235"/>
                    </a:cubicBezTo>
                    <a:cubicBezTo>
                      <a:pt x="8" y="235"/>
                      <a:pt x="6" y="234"/>
                      <a:pt x="4" y="233"/>
                    </a:cubicBezTo>
                    <a:cubicBezTo>
                      <a:pt x="4" y="232"/>
                      <a:pt x="3" y="232"/>
                      <a:pt x="2" y="231"/>
                    </a:cubicBezTo>
                    <a:cubicBezTo>
                      <a:pt x="2" y="231"/>
                      <a:pt x="2" y="231"/>
                      <a:pt x="2" y="231"/>
                    </a:cubicBezTo>
                    <a:cubicBezTo>
                      <a:pt x="2" y="231"/>
                      <a:pt x="2" y="231"/>
                      <a:pt x="2" y="231"/>
                    </a:cubicBezTo>
                    <a:cubicBezTo>
                      <a:pt x="1" y="229"/>
                      <a:pt x="0" y="227"/>
                      <a:pt x="0" y="224"/>
                    </a:cubicBezTo>
                    <a:cubicBezTo>
                      <a:pt x="0" y="224"/>
                      <a:pt x="0" y="224"/>
                      <a:pt x="0" y="224"/>
                    </a:cubicBezTo>
                    <a:cubicBezTo>
                      <a:pt x="0" y="224"/>
                      <a:pt x="0" y="224"/>
                      <a:pt x="0" y="224"/>
                    </a:cubicBezTo>
                    <a:cubicBezTo>
                      <a:pt x="0" y="224"/>
                      <a:pt x="0" y="224"/>
                      <a:pt x="0" y="224"/>
                    </a:cubicBezTo>
                    <a:cubicBezTo>
                      <a:pt x="0" y="224"/>
                      <a:pt x="0" y="224"/>
                      <a:pt x="0" y="224"/>
                    </a:cubicBezTo>
                    <a:cubicBezTo>
                      <a:pt x="0" y="11"/>
                      <a:pt x="0" y="11"/>
                      <a:pt x="0" y="11"/>
                    </a:cubicBezTo>
                    <a:cubicBezTo>
                      <a:pt x="0" y="5"/>
                      <a:pt x="4" y="0"/>
                      <a:pt x="10" y="0"/>
                    </a:cubicBezTo>
                    <a:cubicBezTo>
                      <a:pt x="74" y="0"/>
                      <a:pt x="74" y="0"/>
                      <a:pt x="74" y="0"/>
                    </a:cubicBezTo>
                    <a:cubicBezTo>
                      <a:pt x="77" y="0"/>
                      <a:pt x="80" y="1"/>
                      <a:pt x="82" y="3"/>
                    </a:cubicBezTo>
                    <a:cubicBezTo>
                      <a:pt x="100" y="22"/>
                      <a:pt x="100" y="22"/>
                      <a:pt x="100" y="22"/>
                    </a:cubicBezTo>
                    <a:cubicBezTo>
                      <a:pt x="266" y="22"/>
                      <a:pt x="266" y="22"/>
                      <a:pt x="266" y="22"/>
                    </a:cubicBezTo>
                    <a:cubicBezTo>
                      <a:pt x="272" y="22"/>
                      <a:pt x="277" y="26"/>
                      <a:pt x="277" y="32"/>
                    </a:cubicBezTo>
                    <a:cubicBezTo>
                      <a:pt x="277" y="64"/>
                      <a:pt x="277" y="64"/>
                      <a:pt x="277" y="64"/>
                    </a:cubicBezTo>
                    <a:cubicBezTo>
                      <a:pt x="309" y="64"/>
                      <a:pt x="309" y="64"/>
                      <a:pt x="309" y="64"/>
                    </a:cubicBezTo>
                    <a:cubicBezTo>
                      <a:pt x="312" y="64"/>
                      <a:pt x="316" y="66"/>
                      <a:pt x="318" y="69"/>
                    </a:cubicBezTo>
                    <a:cubicBezTo>
                      <a:pt x="320" y="71"/>
                      <a:pt x="320" y="75"/>
                      <a:pt x="319" y="78"/>
                    </a:cubicBezTo>
                    <a:cubicBezTo>
                      <a:pt x="277" y="227"/>
                      <a:pt x="277" y="227"/>
                      <a:pt x="277" y="227"/>
                    </a:cubicBezTo>
                    <a:cubicBezTo>
                      <a:pt x="275" y="232"/>
                      <a:pt x="271" y="235"/>
                      <a:pt x="266" y="235"/>
                    </a:cubicBezTo>
                    <a:cubicBezTo>
                      <a:pt x="10" y="235"/>
                      <a:pt x="10" y="235"/>
                      <a:pt x="10" y="235"/>
                    </a:cubicBezTo>
                    <a:cubicBezTo>
                      <a:pt x="10" y="235"/>
                      <a:pt x="10" y="235"/>
                      <a:pt x="10" y="235"/>
                    </a:cubicBezTo>
                    <a:close/>
                    <a:moveTo>
                      <a:pt x="25" y="214"/>
                    </a:moveTo>
                    <a:cubicBezTo>
                      <a:pt x="258" y="214"/>
                      <a:pt x="258" y="214"/>
                      <a:pt x="258" y="214"/>
                    </a:cubicBezTo>
                    <a:cubicBezTo>
                      <a:pt x="295" y="86"/>
                      <a:pt x="295" y="86"/>
                      <a:pt x="295" y="86"/>
                    </a:cubicBezTo>
                    <a:cubicBezTo>
                      <a:pt x="71" y="86"/>
                      <a:pt x="71" y="86"/>
                      <a:pt x="71" y="86"/>
                    </a:cubicBezTo>
                    <a:lnTo>
                      <a:pt x="25" y="214"/>
                    </a:lnTo>
                    <a:close/>
                    <a:moveTo>
                      <a:pt x="21" y="22"/>
                    </a:moveTo>
                    <a:cubicBezTo>
                      <a:pt x="21" y="163"/>
                      <a:pt x="21" y="163"/>
                      <a:pt x="21" y="163"/>
                    </a:cubicBezTo>
                    <a:cubicBezTo>
                      <a:pt x="54" y="71"/>
                      <a:pt x="54" y="71"/>
                      <a:pt x="54" y="71"/>
                    </a:cubicBezTo>
                    <a:cubicBezTo>
                      <a:pt x="55" y="67"/>
                      <a:pt x="59" y="64"/>
                      <a:pt x="64" y="64"/>
                    </a:cubicBezTo>
                    <a:cubicBezTo>
                      <a:pt x="256" y="64"/>
                      <a:pt x="256" y="64"/>
                      <a:pt x="256" y="64"/>
                    </a:cubicBezTo>
                    <a:cubicBezTo>
                      <a:pt x="256" y="43"/>
                      <a:pt x="256" y="43"/>
                      <a:pt x="256" y="43"/>
                    </a:cubicBezTo>
                    <a:cubicBezTo>
                      <a:pt x="96" y="43"/>
                      <a:pt x="96" y="43"/>
                      <a:pt x="96" y="43"/>
                    </a:cubicBezTo>
                    <a:cubicBezTo>
                      <a:pt x="93" y="43"/>
                      <a:pt x="90" y="42"/>
                      <a:pt x="88" y="40"/>
                    </a:cubicBezTo>
                    <a:cubicBezTo>
                      <a:pt x="70" y="22"/>
                      <a:pt x="70" y="22"/>
                      <a:pt x="70" y="22"/>
                    </a:cubicBezTo>
                    <a:lnTo>
                      <a:pt x="21" y="2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grpSp>
      </p:grpSp>
      <p:grpSp>
        <p:nvGrpSpPr>
          <p:cNvPr id="21" name="Group 20"/>
          <p:cNvGrpSpPr/>
          <p:nvPr/>
        </p:nvGrpSpPr>
        <p:grpSpPr>
          <a:xfrm>
            <a:off x="6475444" y="1924832"/>
            <a:ext cx="2935256" cy="2996282"/>
            <a:chOff x="5764138" y="2981621"/>
            <a:chExt cx="2935256" cy="2996282"/>
          </a:xfrm>
        </p:grpSpPr>
        <p:sp>
          <p:nvSpPr>
            <p:cNvPr id="22" name="Freeform 21"/>
            <p:cNvSpPr>
              <a:spLocks/>
            </p:cNvSpPr>
            <p:nvPr/>
          </p:nvSpPr>
          <p:spPr bwMode="auto">
            <a:xfrm>
              <a:off x="5764138" y="2981621"/>
              <a:ext cx="2935256" cy="2996282"/>
            </a:xfrm>
            <a:custGeom>
              <a:avLst/>
              <a:gdLst>
                <a:gd name="T0" fmla="*/ 62 w 1304"/>
                <a:gd name="T1" fmla="*/ 29 h 1084"/>
                <a:gd name="T2" fmla="*/ 120 w 1304"/>
                <a:gd name="T3" fmla="*/ 28 h 1084"/>
                <a:gd name="T4" fmla="*/ 173 w 1304"/>
                <a:gd name="T5" fmla="*/ 30 h 1084"/>
                <a:gd name="T6" fmla="*/ 222 w 1304"/>
                <a:gd name="T7" fmla="*/ 30 h 1084"/>
                <a:gd name="T8" fmla="*/ 274 w 1304"/>
                <a:gd name="T9" fmla="*/ 30 h 1084"/>
                <a:gd name="T10" fmla="*/ 328 w 1304"/>
                <a:gd name="T11" fmla="*/ 31 h 1084"/>
                <a:gd name="T12" fmla="*/ 384 w 1304"/>
                <a:gd name="T13" fmla="*/ 29 h 1084"/>
                <a:gd name="T14" fmla="*/ 432 w 1304"/>
                <a:gd name="T15" fmla="*/ 31 h 1084"/>
                <a:gd name="T16" fmla="*/ 490 w 1304"/>
                <a:gd name="T17" fmla="*/ 28 h 1084"/>
                <a:gd name="T18" fmla="*/ 540 w 1304"/>
                <a:gd name="T19" fmla="*/ 30 h 1084"/>
                <a:gd name="T20" fmla="*/ 591 w 1304"/>
                <a:gd name="T21" fmla="*/ 30 h 1084"/>
                <a:gd name="T22" fmla="*/ 644 w 1304"/>
                <a:gd name="T23" fmla="*/ 30 h 1084"/>
                <a:gd name="T24" fmla="*/ 699 w 1304"/>
                <a:gd name="T25" fmla="*/ 28 h 1084"/>
                <a:gd name="T26" fmla="*/ 751 w 1304"/>
                <a:gd name="T27" fmla="*/ 30 h 1084"/>
                <a:gd name="T28" fmla="*/ 811 w 1304"/>
                <a:gd name="T29" fmla="*/ 27 h 1084"/>
                <a:gd name="T30" fmla="*/ 860 w 1304"/>
                <a:gd name="T31" fmla="*/ 31 h 1084"/>
                <a:gd name="T32" fmla="*/ 918 w 1304"/>
                <a:gd name="T33" fmla="*/ 29 h 1084"/>
                <a:gd name="T34" fmla="*/ 969 w 1304"/>
                <a:gd name="T35" fmla="*/ 30 h 1084"/>
                <a:gd name="T36" fmla="*/ 1023 w 1304"/>
                <a:gd name="T37" fmla="*/ 28 h 1084"/>
                <a:gd name="T38" fmla="*/ 1072 w 1304"/>
                <a:gd name="T39" fmla="*/ 31 h 1084"/>
                <a:gd name="T40" fmla="*/ 1132 w 1304"/>
                <a:gd name="T41" fmla="*/ 27 h 1084"/>
                <a:gd name="T42" fmla="*/ 1183 w 1304"/>
                <a:gd name="T43" fmla="*/ 29 h 1084"/>
                <a:gd name="T44" fmla="*/ 1236 w 1304"/>
                <a:gd name="T45" fmla="*/ 28 h 1084"/>
                <a:gd name="T46" fmla="*/ 1285 w 1304"/>
                <a:gd name="T47" fmla="*/ 30 h 1084"/>
                <a:gd name="T48" fmla="*/ 1281 w 1304"/>
                <a:gd name="T49" fmla="*/ 63 h 1084"/>
                <a:gd name="T50" fmla="*/ 1286 w 1304"/>
                <a:gd name="T51" fmla="*/ 92 h 1084"/>
                <a:gd name="T52" fmla="*/ 1283 w 1304"/>
                <a:gd name="T53" fmla="*/ 123 h 1084"/>
                <a:gd name="T54" fmla="*/ 1284 w 1304"/>
                <a:gd name="T55" fmla="*/ 154 h 1084"/>
                <a:gd name="T56" fmla="*/ 1286 w 1304"/>
                <a:gd name="T57" fmla="*/ 184 h 1084"/>
                <a:gd name="T58" fmla="*/ 1282 w 1304"/>
                <a:gd name="T59" fmla="*/ 217 h 1084"/>
                <a:gd name="T60" fmla="*/ 1284 w 1304"/>
                <a:gd name="T61" fmla="*/ 248 h 1084"/>
                <a:gd name="T62" fmla="*/ 1283 w 1304"/>
                <a:gd name="T63" fmla="*/ 280 h 1084"/>
                <a:gd name="T64" fmla="*/ 1284 w 1304"/>
                <a:gd name="T65" fmla="*/ 309 h 1084"/>
                <a:gd name="T66" fmla="*/ 1282 w 1304"/>
                <a:gd name="T67" fmla="*/ 344 h 1084"/>
                <a:gd name="T68" fmla="*/ 1282 w 1304"/>
                <a:gd name="T69" fmla="*/ 375 h 1084"/>
                <a:gd name="T70" fmla="*/ 1280 w 1304"/>
                <a:gd name="T71" fmla="*/ 405 h 1084"/>
                <a:gd name="T72" fmla="*/ 1283 w 1304"/>
                <a:gd name="T73" fmla="*/ 435 h 1084"/>
                <a:gd name="T74" fmla="*/ 1285 w 1304"/>
                <a:gd name="T75" fmla="*/ 464 h 1084"/>
                <a:gd name="T76" fmla="*/ 1281 w 1304"/>
                <a:gd name="T77" fmla="*/ 499 h 1084"/>
                <a:gd name="T78" fmla="*/ 1283 w 1304"/>
                <a:gd name="T79" fmla="*/ 528 h 1084"/>
                <a:gd name="T80" fmla="*/ 1285 w 1304"/>
                <a:gd name="T81" fmla="*/ 558 h 1084"/>
                <a:gd name="T82" fmla="*/ 1282 w 1304"/>
                <a:gd name="T83" fmla="*/ 592 h 1084"/>
                <a:gd name="T84" fmla="*/ 1281 w 1304"/>
                <a:gd name="T85" fmla="*/ 623 h 1084"/>
                <a:gd name="T86" fmla="*/ 1281 w 1304"/>
                <a:gd name="T87" fmla="*/ 654 h 1084"/>
                <a:gd name="T88" fmla="*/ 1282 w 1304"/>
                <a:gd name="T89" fmla="*/ 686 h 1084"/>
                <a:gd name="T90" fmla="*/ 1282 w 1304"/>
                <a:gd name="T91" fmla="*/ 717 h 1084"/>
                <a:gd name="T92" fmla="*/ 1285 w 1304"/>
                <a:gd name="T93" fmla="*/ 746 h 1084"/>
                <a:gd name="T94" fmla="*/ 1284 w 1304"/>
                <a:gd name="T95" fmla="*/ 777 h 1084"/>
                <a:gd name="T96" fmla="*/ 1282 w 1304"/>
                <a:gd name="T97" fmla="*/ 808 h 1084"/>
                <a:gd name="T98" fmla="*/ 1285 w 1304"/>
                <a:gd name="T99" fmla="*/ 839 h 1084"/>
                <a:gd name="T100" fmla="*/ 1280 w 1304"/>
                <a:gd name="T101" fmla="*/ 871 h 1084"/>
                <a:gd name="T102" fmla="*/ 1285 w 1304"/>
                <a:gd name="T103" fmla="*/ 899 h 1084"/>
                <a:gd name="T104" fmla="*/ 1282 w 1304"/>
                <a:gd name="T105" fmla="*/ 933 h 1084"/>
                <a:gd name="T106" fmla="*/ 1283 w 1304"/>
                <a:gd name="T107" fmla="*/ 963 h 1084"/>
                <a:gd name="T108" fmla="*/ 1283 w 1304"/>
                <a:gd name="T109" fmla="*/ 994 h 1084"/>
                <a:gd name="T110" fmla="*/ 1280 w 1304"/>
                <a:gd name="T111" fmla="*/ 1026 h 10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04" h="1084">
                  <a:moveTo>
                    <a:pt x="19" y="31"/>
                  </a:moveTo>
                  <a:cubicBezTo>
                    <a:pt x="19" y="31"/>
                    <a:pt x="23" y="29"/>
                    <a:pt x="23" y="29"/>
                  </a:cubicBezTo>
                  <a:cubicBezTo>
                    <a:pt x="23" y="29"/>
                    <a:pt x="22" y="37"/>
                    <a:pt x="22" y="37"/>
                  </a:cubicBezTo>
                  <a:cubicBezTo>
                    <a:pt x="23" y="38"/>
                    <a:pt x="39" y="28"/>
                    <a:pt x="39" y="28"/>
                  </a:cubicBezTo>
                  <a:cubicBezTo>
                    <a:pt x="39" y="28"/>
                    <a:pt x="22" y="44"/>
                    <a:pt x="23" y="45"/>
                  </a:cubicBezTo>
                  <a:cubicBezTo>
                    <a:pt x="23" y="45"/>
                    <a:pt x="46" y="31"/>
                    <a:pt x="46" y="31"/>
                  </a:cubicBezTo>
                  <a:cubicBezTo>
                    <a:pt x="47" y="31"/>
                    <a:pt x="16" y="55"/>
                    <a:pt x="16" y="56"/>
                  </a:cubicBezTo>
                  <a:cubicBezTo>
                    <a:pt x="16" y="56"/>
                    <a:pt x="62" y="28"/>
                    <a:pt x="62" y="29"/>
                  </a:cubicBezTo>
                  <a:cubicBezTo>
                    <a:pt x="63" y="30"/>
                    <a:pt x="17" y="62"/>
                    <a:pt x="18" y="63"/>
                  </a:cubicBezTo>
                  <a:cubicBezTo>
                    <a:pt x="18" y="64"/>
                    <a:pt x="78" y="27"/>
                    <a:pt x="78" y="28"/>
                  </a:cubicBezTo>
                  <a:cubicBezTo>
                    <a:pt x="79" y="29"/>
                    <a:pt x="18" y="69"/>
                    <a:pt x="19" y="70"/>
                  </a:cubicBezTo>
                  <a:cubicBezTo>
                    <a:pt x="19" y="72"/>
                    <a:pt x="87" y="31"/>
                    <a:pt x="87" y="31"/>
                  </a:cubicBezTo>
                  <a:cubicBezTo>
                    <a:pt x="88" y="33"/>
                    <a:pt x="21" y="75"/>
                    <a:pt x="22" y="76"/>
                  </a:cubicBezTo>
                  <a:cubicBezTo>
                    <a:pt x="22" y="77"/>
                    <a:pt x="106" y="27"/>
                    <a:pt x="106" y="28"/>
                  </a:cubicBezTo>
                  <a:cubicBezTo>
                    <a:pt x="107" y="29"/>
                    <a:pt x="19" y="85"/>
                    <a:pt x="20" y="86"/>
                  </a:cubicBezTo>
                  <a:cubicBezTo>
                    <a:pt x="21" y="87"/>
                    <a:pt x="118" y="26"/>
                    <a:pt x="120" y="28"/>
                  </a:cubicBezTo>
                  <a:cubicBezTo>
                    <a:pt x="120" y="29"/>
                    <a:pt x="18" y="92"/>
                    <a:pt x="19" y="94"/>
                  </a:cubicBezTo>
                  <a:cubicBezTo>
                    <a:pt x="20" y="95"/>
                    <a:pt x="132" y="27"/>
                    <a:pt x="133" y="29"/>
                  </a:cubicBezTo>
                  <a:cubicBezTo>
                    <a:pt x="134" y="31"/>
                    <a:pt x="16" y="103"/>
                    <a:pt x="17" y="104"/>
                  </a:cubicBezTo>
                  <a:cubicBezTo>
                    <a:pt x="18" y="107"/>
                    <a:pt x="147" y="28"/>
                    <a:pt x="147" y="29"/>
                  </a:cubicBezTo>
                  <a:cubicBezTo>
                    <a:pt x="148" y="31"/>
                    <a:pt x="19" y="108"/>
                    <a:pt x="20" y="110"/>
                  </a:cubicBezTo>
                  <a:cubicBezTo>
                    <a:pt x="21" y="111"/>
                    <a:pt x="164" y="26"/>
                    <a:pt x="164" y="27"/>
                  </a:cubicBezTo>
                  <a:cubicBezTo>
                    <a:pt x="165" y="29"/>
                    <a:pt x="15" y="118"/>
                    <a:pt x="16" y="120"/>
                  </a:cubicBezTo>
                  <a:cubicBezTo>
                    <a:pt x="17" y="122"/>
                    <a:pt x="172" y="29"/>
                    <a:pt x="173" y="30"/>
                  </a:cubicBezTo>
                  <a:cubicBezTo>
                    <a:pt x="174" y="31"/>
                    <a:pt x="21" y="123"/>
                    <a:pt x="22" y="125"/>
                  </a:cubicBezTo>
                  <a:cubicBezTo>
                    <a:pt x="23" y="127"/>
                    <a:pt x="182" y="27"/>
                    <a:pt x="184" y="31"/>
                  </a:cubicBezTo>
                  <a:cubicBezTo>
                    <a:pt x="185" y="33"/>
                    <a:pt x="20" y="128"/>
                    <a:pt x="22" y="132"/>
                  </a:cubicBezTo>
                  <a:cubicBezTo>
                    <a:pt x="23" y="133"/>
                    <a:pt x="198" y="29"/>
                    <a:pt x="198" y="30"/>
                  </a:cubicBezTo>
                  <a:cubicBezTo>
                    <a:pt x="200" y="32"/>
                    <a:pt x="18" y="137"/>
                    <a:pt x="20" y="140"/>
                  </a:cubicBezTo>
                  <a:cubicBezTo>
                    <a:pt x="21" y="142"/>
                    <a:pt x="212" y="28"/>
                    <a:pt x="212" y="29"/>
                  </a:cubicBezTo>
                  <a:cubicBezTo>
                    <a:pt x="214" y="31"/>
                    <a:pt x="18" y="145"/>
                    <a:pt x="19" y="148"/>
                  </a:cubicBezTo>
                  <a:cubicBezTo>
                    <a:pt x="21" y="151"/>
                    <a:pt x="221" y="28"/>
                    <a:pt x="222" y="30"/>
                  </a:cubicBezTo>
                  <a:cubicBezTo>
                    <a:pt x="225" y="35"/>
                    <a:pt x="21" y="150"/>
                    <a:pt x="23" y="153"/>
                  </a:cubicBezTo>
                  <a:cubicBezTo>
                    <a:pt x="25" y="158"/>
                    <a:pt x="232" y="26"/>
                    <a:pt x="234" y="30"/>
                  </a:cubicBezTo>
                  <a:cubicBezTo>
                    <a:pt x="237" y="34"/>
                    <a:pt x="15" y="162"/>
                    <a:pt x="16" y="163"/>
                  </a:cubicBezTo>
                  <a:cubicBezTo>
                    <a:pt x="19" y="168"/>
                    <a:pt x="246" y="26"/>
                    <a:pt x="248" y="30"/>
                  </a:cubicBezTo>
                  <a:cubicBezTo>
                    <a:pt x="250" y="34"/>
                    <a:pt x="16" y="168"/>
                    <a:pt x="17" y="170"/>
                  </a:cubicBezTo>
                  <a:cubicBezTo>
                    <a:pt x="19" y="173"/>
                    <a:pt x="256" y="25"/>
                    <a:pt x="260" y="31"/>
                  </a:cubicBezTo>
                  <a:cubicBezTo>
                    <a:pt x="261" y="33"/>
                    <a:pt x="19" y="173"/>
                    <a:pt x="21" y="176"/>
                  </a:cubicBezTo>
                  <a:cubicBezTo>
                    <a:pt x="25" y="182"/>
                    <a:pt x="270" y="24"/>
                    <a:pt x="274" y="30"/>
                  </a:cubicBezTo>
                  <a:cubicBezTo>
                    <a:pt x="277" y="36"/>
                    <a:pt x="20" y="183"/>
                    <a:pt x="20" y="184"/>
                  </a:cubicBezTo>
                  <a:cubicBezTo>
                    <a:pt x="22" y="188"/>
                    <a:pt x="290" y="25"/>
                    <a:pt x="292" y="28"/>
                  </a:cubicBezTo>
                  <a:cubicBezTo>
                    <a:pt x="293" y="30"/>
                    <a:pt x="14" y="187"/>
                    <a:pt x="18" y="194"/>
                  </a:cubicBezTo>
                  <a:cubicBezTo>
                    <a:pt x="20" y="197"/>
                    <a:pt x="299" y="26"/>
                    <a:pt x="301" y="30"/>
                  </a:cubicBezTo>
                  <a:cubicBezTo>
                    <a:pt x="304" y="34"/>
                    <a:pt x="19" y="199"/>
                    <a:pt x="20" y="200"/>
                  </a:cubicBezTo>
                  <a:cubicBezTo>
                    <a:pt x="23" y="206"/>
                    <a:pt x="316" y="23"/>
                    <a:pt x="319" y="28"/>
                  </a:cubicBezTo>
                  <a:cubicBezTo>
                    <a:pt x="320" y="30"/>
                    <a:pt x="16" y="208"/>
                    <a:pt x="17" y="210"/>
                  </a:cubicBezTo>
                  <a:cubicBezTo>
                    <a:pt x="21" y="217"/>
                    <a:pt x="324" y="23"/>
                    <a:pt x="328" y="31"/>
                  </a:cubicBezTo>
                  <a:cubicBezTo>
                    <a:pt x="330" y="34"/>
                    <a:pt x="20" y="213"/>
                    <a:pt x="21" y="215"/>
                  </a:cubicBezTo>
                  <a:cubicBezTo>
                    <a:pt x="25" y="222"/>
                    <a:pt x="342" y="20"/>
                    <a:pt x="346" y="27"/>
                  </a:cubicBezTo>
                  <a:cubicBezTo>
                    <a:pt x="348" y="31"/>
                    <a:pt x="17" y="215"/>
                    <a:pt x="21" y="222"/>
                  </a:cubicBezTo>
                  <a:cubicBezTo>
                    <a:pt x="24" y="227"/>
                    <a:pt x="351" y="25"/>
                    <a:pt x="354" y="30"/>
                  </a:cubicBezTo>
                  <a:cubicBezTo>
                    <a:pt x="355" y="33"/>
                    <a:pt x="14" y="227"/>
                    <a:pt x="17" y="233"/>
                  </a:cubicBezTo>
                  <a:cubicBezTo>
                    <a:pt x="18" y="235"/>
                    <a:pt x="372" y="26"/>
                    <a:pt x="373" y="28"/>
                  </a:cubicBezTo>
                  <a:cubicBezTo>
                    <a:pt x="374" y="30"/>
                    <a:pt x="19" y="235"/>
                    <a:pt x="21" y="238"/>
                  </a:cubicBezTo>
                  <a:cubicBezTo>
                    <a:pt x="23" y="242"/>
                    <a:pt x="381" y="23"/>
                    <a:pt x="384" y="29"/>
                  </a:cubicBezTo>
                  <a:cubicBezTo>
                    <a:pt x="388" y="35"/>
                    <a:pt x="20" y="243"/>
                    <a:pt x="21" y="245"/>
                  </a:cubicBezTo>
                  <a:cubicBezTo>
                    <a:pt x="26" y="255"/>
                    <a:pt x="392" y="21"/>
                    <a:pt x="397" y="29"/>
                  </a:cubicBezTo>
                  <a:cubicBezTo>
                    <a:pt x="399" y="32"/>
                    <a:pt x="16" y="251"/>
                    <a:pt x="18" y="255"/>
                  </a:cubicBezTo>
                  <a:cubicBezTo>
                    <a:pt x="20" y="260"/>
                    <a:pt x="403" y="24"/>
                    <a:pt x="406" y="30"/>
                  </a:cubicBezTo>
                  <a:cubicBezTo>
                    <a:pt x="409" y="35"/>
                    <a:pt x="11" y="254"/>
                    <a:pt x="17" y="263"/>
                  </a:cubicBezTo>
                  <a:cubicBezTo>
                    <a:pt x="21" y="272"/>
                    <a:pt x="416" y="23"/>
                    <a:pt x="420" y="30"/>
                  </a:cubicBezTo>
                  <a:cubicBezTo>
                    <a:pt x="424" y="37"/>
                    <a:pt x="17" y="257"/>
                    <a:pt x="22" y="267"/>
                  </a:cubicBezTo>
                  <a:cubicBezTo>
                    <a:pt x="24" y="270"/>
                    <a:pt x="429" y="26"/>
                    <a:pt x="432" y="31"/>
                  </a:cubicBezTo>
                  <a:cubicBezTo>
                    <a:pt x="435" y="36"/>
                    <a:pt x="13" y="269"/>
                    <a:pt x="18" y="277"/>
                  </a:cubicBezTo>
                  <a:cubicBezTo>
                    <a:pt x="22" y="284"/>
                    <a:pt x="442" y="27"/>
                    <a:pt x="444" y="31"/>
                  </a:cubicBezTo>
                  <a:cubicBezTo>
                    <a:pt x="450" y="41"/>
                    <a:pt x="15" y="280"/>
                    <a:pt x="18" y="285"/>
                  </a:cubicBezTo>
                  <a:cubicBezTo>
                    <a:pt x="21" y="290"/>
                    <a:pt x="455" y="21"/>
                    <a:pt x="460" y="30"/>
                  </a:cubicBezTo>
                  <a:cubicBezTo>
                    <a:pt x="463" y="36"/>
                    <a:pt x="19" y="286"/>
                    <a:pt x="22" y="291"/>
                  </a:cubicBezTo>
                  <a:cubicBezTo>
                    <a:pt x="24" y="296"/>
                    <a:pt x="467" y="19"/>
                    <a:pt x="473" y="30"/>
                  </a:cubicBezTo>
                  <a:cubicBezTo>
                    <a:pt x="479" y="40"/>
                    <a:pt x="15" y="299"/>
                    <a:pt x="16" y="301"/>
                  </a:cubicBezTo>
                  <a:cubicBezTo>
                    <a:pt x="20" y="309"/>
                    <a:pt x="485" y="19"/>
                    <a:pt x="490" y="28"/>
                  </a:cubicBezTo>
                  <a:cubicBezTo>
                    <a:pt x="496" y="38"/>
                    <a:pt x="14" y="303"/>
                    <a:pt x="17" y="308"/>
                  </a:cubicBezTo>
                  <a:cubicBezTo>
                    <a:pt x="23" y="319"/>
                    <a:pt x="496" y="16"/>
                    <a:pt x="503" y="27"/>
                  </a:cubicBezTo>
                  <a:cubicBezTo>
                    <a:pt x="505" y="32"/>
                    <a:pt x="16" y="307"/>
                    <a:pt x="21" y="314"/>
                  </a:cubicBezTo>
                  <a:cubicBezTo>
                    <a:pt x="27" y="324"/>
                    <a:pt x="510" y="16"/>
                    <a:pt x="516" y="28"/>
                  </a:cubicBezTo>
                  <a:cubicBezTo>
                    <a:pt x="523" y="39"/>
                    <a:pt x="16" y="317"/>
                    <a:pt x="19" y="323"/>
                  </a:cubicBezTo>
                  <a:cubicBezTo>
                    <a:pt x="22" y="328"/>
                    <a:pt x="521" y="22"/>
                    <a:pt x="526" y="30"/>
                  </a:cubicBezTo>
                  <a:cubicBezTo>
                    <a:pt x="531" y="40"/>
                    <a:pt x="16" y="322"/>
                    <a:pt x="20" y="330"/>
                  </a:cubicBezTo>
                  <a:cubicBezTo>
                    <a:pt x="23" y="335"/>
                    <a:pt x="539" y="27"/>
                    <a:pt x="540" y="30"/>
                  </a:cubicBezTo>
                  <a:cubicBezTo>
                    <a:pt x="544" y="36"/>
                    <a:pt x="14" y="334"/>
                    <a:pt x="17" y="340"/>
                  </a:cubicBezTo>
                  <a:cubicBezTo>
                    <a:pt x="23" y="349"/>
                    <a:pt x="547" y="22"/>
                    <a:pt x="552" y="31"/>
                  </a:cubicBezTo>
                  <a:cubicBezTo>
                    <a:pt x="559" y="43"/>
                    <a:pt x="11" y="333"/>
                    <a:pt x="19" y="346"/>
                  </a:cubicBezTo>
                  <a:cubicBezTo>
                    <a:pt x="25" y="357"/>
                    <a:pt x="568" y="24"/>
                    <a:pt x="570" y="28"/>
                  </a:cubicBezTo>
                  <a:cubicBezTo>
                    <a:pt x="576" y="39"/>
                    <a:pt x="15" y="338"/>
                    <a:pt x="23" y="351"/>
                  </a:cubicBezTo>
                  <a:cubicBezTo>
                    <a:pt x="31" y="365"/>
                    <a:pt x="575" y="21"/>
                    <a:pt x="580" y="29"/>
                  </a:cubicBezTo>
                  <a:cubicBezTo>
                    <a:pt x="587" y="41"/>
                    <a:pt x="9" y="349"/>
                    <a:pt x="17" y="362"/>
                  </a:cubicBezTo>
                  <a:cubicBezTo>
                    <a:pt x="19" y="366"/>
                    <a:pt x="586" y="22"/>
                    <a:pt x="591" y="30"/>
                  </a:cubicBezTo>
                  <a:cubicBezTo>
                    <a:pt x="598" y="42"/>
                    <a:pt x="7" y="355"/>
                    <a:pt x="16" y="370"/>
                  </a:cubicBezTo>
                  <a:cubicBezTo>
                    <a:pt x="18" y="374"/>
                    <a:pt x="599" y="15"/>
                    <a:pt x="607" y="28"/>
                  </a:cubicBezTo>
                  <a:cubicBezTo>
                    <a:pt x="609" y="33"/>
                    <a:pt x="13" y="362"/>
                    <a:pt x="20" y="375"/>
                  </a:cubicBezTo>
                  <a:cubicBezTo>
                    <a:pt x="24" y="382"/>
                    <a:pt x="613" y="15"/>
                    <a:pt x="620" y="28"/>
                  </a:cubicBezTo>
                  <a:cubicBezTo>
                    <a:pt x="622" y="31"/>
                    <a:pt x="15" y="368"/>
                    <a:pt x="22" y="381"/>
                  </a:cubicBezTo>
                  <a:cubicBezTo>
                    <a:pt x="29" y="393"/>
                    <a:pt x="621" y="16"/>
                    <a:pt x="629" y="30"/>
                  </a:cubicBezTo>
                  <a:cubicBezTo>
                    <a:pt x="632" y="34"/>
                    <a:pt x="11" y="379"/>
                    <a:pt x="18" y="391"/>
                  </a:cubicBezTo>
                  <a:cubicBezTo>
                    <a:pt x="23" y="400"/>
                    <a:pt x="641" y="25"/>
                    <a:pt x="644" y="30"/>
                  </a:cubicBezTo>
                  <a:cubicBezTo>
                    <a:pt x="651" y="43"/>
                    <a:pt x="17" y="388"/>
                    <a:pt x="22" y="396"/>
                  </a:cubicBezTo>
                  <a:cubicBezTo>
                    <a:pt x="26" y="404"/>
                    <a:pt x="650" y="22"/>
                    <a:pt x="655" y="30"/>
                  </a:cubicBezTo>
                  <a:cubicBezTo>
                    <a:pt x="661" y="40"/>
                    <a:pt x="16" y="399"/>
                    <a:pt x="19" y="405"/>
                  </a:cubicBezTo>
                  <a:cubicBezTo>
                    <a:pt x="25" y="415"/>
                    <a:pt x="661" y="13"/>
                    <a:pt x="670" y="29"/>
                  </a:cubicBezTo>
                  <a:cubicBezTo>
                    <a:pt x="674" y="36"/>
                    <a:pt x="12" y="405"/>
                    <a:pt x="17" y="414"/>
                  </a:cubicBezTo>
                  <a:cubicBezTo>
                    <a:pt x="26" y="430"/>
                    <a:pt x="678" y="24"/>
                    <a:pt x="682" y="30"/>
                  </a:cubicBezTo>
                  <a:cubicBezTo>
                    <a:pt x="690" y="45"/>
                    <a:pt x="18" y="414"/>
                    <a:pt x="21" y="419"/>
                  </a:cubicBezTo>
                  <a:cubicBezTo>
                    <a:pt x="25" y="426"/>
                    <a:pt x="696" y="23"/>
                    <a:pt x="699" y="28"/>
                  </a:cubicBezTo>
                  <a:cubicBezTo>
                    <a:pt x="703" y="34"/>
                    <a:pt x="13" y="423"/>
                    <a:pt x="17" y="430"/>
                  </a:cubicBezTo>
                  <a:cubicBezTo>
                    <a:pt x="20" y="437"/>
                    <a:pt x="709" y="23"/>
                    <a:pt x="712" y="29"/>
                  </a:cubicBezTo>
                  <a:cubicBezTo>
                    <a:pt x="715" y="33"/>
                    <a:pt x="12" y="430"/>
                    <a:pt x="17" y="438"/>
                  </a:cubicBezTo>
                  <a:cubicBezTo>
                    <a:pt x="20" y="443"/>
                    <a:pt x="719" y="23"/>
                    <a:pt x="723" y="30"/>
                  </a:cubicBezTo>
                  <a:cubicBezTo>
                    <a:pt x="730" y="43"/>
                    <a:pt x="15" y="435"/>
                    <a:pt x="20" y="444"/>
                  </a:cubicBezTo>
                  <a:cubicBezTo>
                    <a:pt x="30" y="461"/>
                    <a:pt x="736" y="17"/>
                    <a:pt x="742" y="28"/>
                  </a:cubicBezTo>
                  <a:cubicBezTo>
                    <a:pt x="750" y="41"/>
                    <a:pt x="14" y="446"/>
                    <a:pt x="18" y="453"/>
                  </a:cubicBezTo>
                  <a:cubicBezTo>
                    <a:pt x="24" y="463"/>
                    <a:pt x="747" y="23"/>
                    <a:pt x="751" y="30"/>
                  </a:cubicBezTo>
                  <a:cubicBezTo>
                    <a:pt x="759" y="43"/>
                    <a:pt x="7" y="443"/>
                    <a:pt x="17" y="461"/>
                  </a:cubicBezTo>
                  <a:cubicBezTo>
                    <a:pt x="27" y="479"/>
                    <a:pt x="758" y="12"/>
                    <a:pt x="767" y="28"/>
                  </a:cubicBezTo>
                  <a:cubicBezTo>
                    <a:pt x="770" y="32"/>
                    <a:pt x="11" y="459"/>
                    <a:pt x="17" y="470"/>
                  </a:cubicBezTo>
                  <a:cubicBezTo>
                    <a:pt x="21" y="476"/>
                    <a:pt x="770" y="11"/>
                    <a:pt x="780" y="29"/>
                  </a:cubicBezTo>
                  <a:cubicBezTo>
                    <a:pt x="784" y="35"/>
                    <a:pt x="12" y="468"/>
                    <a:pt x="17" y="477"/>
                  </a:cubicBezTo>
                  <a:cubicBezTo>
                    <a:pt x="28" y="496"/>
                    <a:pt x="781" y="15"/>
                    <a:pt x="791" y="31"/>
                  </a:cubicBezTo>
                  <a:cubicBezTo>
                    <a:pt x="793" y="35"/>
                    <a:pt x="9" y="467"/>
                    <a:pt x="19" y="485"/>
                  </a:cubicBezTo>
                  <a:cubicBezTo>
                    <a:pt x="27" y="499"/>
                    <a:pt x="804" y="16"/>
                    <a:pt x="811" y="27"/>
                  </a:cubicBezTo>
                  <a:cubicBezTo>
                    <a:pt x="819" y="42"/>
                    <a:pt x="14" y="480"/>
                    <a:pt x="21" y="492"/>
                  </a:cubicBezTo>
                  <a:cubicBezTo>
                    <a:pt x="28" y="503"/>
                    <a:pt x="815" y="19"/>
                    <a:pt x="821" y="30"/>
                  </a:cubicBezTo>
                  <a:cubicBezTo>
                    <a:pt x="827" y="39"/>
                    <a:pt x="16" y="490"/>
                    <a:pt x="21" y="499"/>
                  </a:cubicBezTo>
                  <a:cubicBezTo>
                    <a:pt x="31" y="516"/>
                    <a:pt x="829" y="18"/>
                    <a:pt x="836" y="29"/>
                  </a:cubicBezTo>
                  <a:cubicBezTo>
                    <a:pt x="840" y="36"/>
                    <a:pt x="8" y="492"/>
                    <a:pt x="18" y="509"/>
                  </a:cubicBezTo>
                  <a:cubicBezTo>
                    <a:pt x="23" y="518"/>
                    <a:pt x="845" y="18"/>
                    <a:pt x="851" y="28"/>
                  </a:cubicBezTo>
                  <a:cubicBezTo>
                    <a:pt x="862" y="48"/>
                    <a:pt x="11" y="500"/>
                    <a:pt x="20" y="515"/>
                  </a:cubicBezTo>
                  <a:cubicBezTo>
                    <a:pt x="31" y="535"/>
                    <a:pt x="851" y="16"/>
                    <a:pt x="860" y="31"/>
                  </a:cubicBezTo>
                  <a:cubicBezTo>
                    <a:pt x="863" y="37"/>
                    <a:pt x="11" y="512"/>
                    <a:pt x="18" y="524"/>
                  </a:cubicBezTo>
                  <a:cubicBezTo>
                    <a:pt x="21" y="529"/>
                    <a:pt x="870" y="23"/>
                    <a:pt x="874" y="30"/>
                  </a:cubicBezTo>
                  <a:cubicBezTo>
                    <a:pt x="880" y="40"/>
                    <a:pt x="13" y="524"/>
                    <a:pt x="18" y="533"/>
                  </a:cubicBezTo>
                  <a:cubicBezTo>
                    <a:pt x="23" y="542"/>
                    <a:pt x="880" y="13"/>
                    <a:pt x="889" y="30"/>
                  </a:cubicBezTo>
                  <a:cubicBezTo>
                    <a:pt x="897" y="43"/>
                    <a:pt x="8" y="526"/>
                    <a:pt x="17" y="542"/>
                  </a:cubicBezTo>
                  <a:cubicBezTo>
                    <a:pt x="20" y="548"/>
                    <a:pt x="903" y="19"/>
                    <a:pt x="907" y="27"/>
                  </a:cubicBezTo>
                  <a:cubicBezTo>
                    <a:pt x="913" y="37"/>
                    <a:pt x="13" y="540"/>
                    <a:pt x="18" y="549"/>
                  </a:cubicBezTo>
                  <a:cubicBezTo>
                    <a:pt x="24" y="559"/>
                    <a:pt x="915" y="23"/>
                    <a:pt x="918" y="29"/>
                  </a:cubicBezTo>
                  <a:cubicBezTo>
                    <a:pt x="928" y="46"/>
                    <a:pt x="10" y="533"/>
                    <a:pt x="22" y="554"/>
                  </a:cubicBezTo>
                  <a:cubicBezTo>
                    <a:pt x="31" y="569"/>
                    <a:pt x="923" y="22"/>
                    <a:pt x="928" y="31"/>
                  </a:cubicBezTo>
                  <a:cubicBezTo>
                    <a:pt x="935" y="43"/>
                    <a:pt x="7" y="541"/>
                    <a:pt x="19" y="563"/>
                  </a:cubicBezTo>
                  <a:cubicBezTo>
                    <a:pt x="28" y="578"/>
                    <a:pt x="931" y="9"/>
                    <a:pt x="943" y="30"/>
                  </a:cubicBezTo>
                  <a:cubicBezTo>
                    <a:pt x="952" y="46"/>
                    <a:pt x="8" y="557"/>
                    <a:pt x="16" y="572"/>
                  </a:cubicBezTo>
                  <a:cubicBezTo>
                    <a:pt x="23" y="584"/>
                    <a:pt x="951" y="17"/>
                    <a:pt x="958" y="29"/>
                  </a:cubicBezTo>
                  <a:cubicBezTo>
                    <a:pt x="970" y="49"/>
                    <a:pt x="15" y="567"/>
                    <a:pt x="21" y="577"/>
                  </a:cubicBezTo>
                  <a:cubicBezTo>
                    <a:pt x="30" y="594"/>
                    <a:pt x="958" y="11"/>
                    <a:pt x="969" y="30"/>
                  </a:cubicBezTo>
                  <a:cubicBezTo>
                    <a:pt x="976" y="42"/>
                    <a:pt x="7" y="572"/>
                    <a:pt x="16" y="588"/>
                  </a:cubicBezTo>
                  <a:cubicBezTo>
                    <a:pt x="26" y="606"/>
                    <a:pt x="979" y="15"/>
                    <a:pt x="986" y="28"/>
                  </a:cubicBezTo>
                  <a:cubicBezTo>
                    <a:pt x="999" y="50"/>
                    <a:pt x="18" y="585"/>
                    <a:pt x="22" y="592"/>
                  </a:cubicBezTo>
                  <a:cubicBezTo>
                    <a:pt x="28" y="603"/>
                    <a:pt x="994" y="18"/>
                    <a:pt x="999" y="27"/>
                  </a:cubicBezTo>
                  <a:cubicBezTo>
                    <a:pt x="1010" y="47"/>
                    <a:pt x="14" y="597"/>
                    <a:pt x="17" y="602"/>
                  </a:cubicBezTo>
                  <a:cubicBezTo>
                    <a:pt x="20" y="607"/>
                    <a:pt x="997" y="8"/>
                    <a:pt x="1009" y="29"/>
                  </a:cubicBezTo>
                  <a:cubicBezTo>
                    <a:pt x="1022" y="52"/>
                    <a:pt x="7" y="592"/>
                    <a:pt x="17" y="609"/>
                  </a:cubicBezTo>
                  <a:cubicBezTo>
                    <a:pt x="21" y="616"/>
                    <a:pt x="1009" y="5"/>
                    <a:pt x="1023" y="28"/>
                  </a:cubicBezTo>
                  <a:cubicBezTo>
                    <a:pt x="1028" y="37"/>
                    <a:pt x="11" y="594"/>
                    <a:pt x="23" y="614"/>
                  </a:cubicBezTo>
                  <a:cubicBezTo>
                    <a:pt x="35" y="635"/>
                    <a:pt x="1029" y="24"/>
                    <a:pt x="1033" y="31"/>
                  </a:cubicBezTo>
                  <a:cubicBezTo>
                    <a:pt x="1044" y="49"/>
                    <a:pt x="9" y="597"/>
                    <a:pt x="23" y="622"/>
                  </a:cubicBezTo>
                  <a:cubicBezTo>
                    <a:pt x="30" y="635"/>
                    <a:pt x="1046" y="21"/>
                    <a:pt x="1050" y="29"/>
                  </a:cubicBezTo>
                  <a:cubicBezTo>
                    <a:pt x="1062" y="49"/>
                    <a:pt x="11" y="617"/>
                    <a:pt x="19" y="631"/>
                  </a:cubicBezTo>
                  <a:cubicBezTo>
                    <a:pt x="28" y="648"/>
                    <a:pt x="1051" y="13"/>
                    <a:pt x="1060" y="30"/>
                  </a:cubicBezTo>
                  <a:cubicBezTo>
                    <a:pt x="1068" y="44"/>
                    <a:pt x="13" y="621"/>
                    <a:pt x="22" y="637"/>
                  </a:cubicBezTo>
                  <a:cubicBezTo>
                    <a:pt x="33" y="656"/>
                    <a:pt x="1063" y="14"/>
                    <a:pt x="1072" y="31"/>
                  </a:cubicBezTo>
                  <a:cubicBezTo>
                    <a:pt x="1082" y="48"/>
                    <a:pt x="16" y="638"/>
                    <a:pt x="21" y="646"/>
                  </a:cubicBezTo>
                  <a:cubicBezTo>
                    <a:pt x="29" y="660"/>
                    <a:pt x="1075" y="9"/>
                    <a:pt x="1087" y="31"/>
                  </a:cubicBezTo>
                  <a:cubicBezTo>
                    <a:pt x="1101" y="56"/>
                    <a:pt x="11" y="638"/>
                    <a:pt x="20" y="654"/>
                  </a:cubicBezTo>
                  <a:cubicBezTo>
                    <a:pt x="30" y="671"/>
                    <a:pt x="1100" y="20"/>
                    <a:pt x="1104" y="28"/>
                  </a:cubicBezTo>
                  <a:cubicBezTo>
                    <a:pt x="1110" y="39"/>
                    <a:pt x="7" y="636"/>
                    <a:pt x="22" y="661"/>
                  </a:cubicBezTo>
                  <a:cubicBezTo>
                    <a:pt x="32" y="678"/>
                    <a:pt x="1104" y="14"/>
                    <a:pt x="1114" y="30"/>
                  </a:cubicBezTo>
                  <a:cubicBezTo>
                    <a:pt x="1124" y="47"/>
                    <a:pt x="3" y="648"/>
                    <a:pt x="17" y="671"/>
                  </a:cubicBezTo>
                  <a:cubicBezTo>
                    <a:pt x="28" y="691"/>
                    <a:pt x="1117" y="0"/>
                    <a:pt x="1132" y="27"/>
                  </a:cubicBezTo>
                  <a:cubicBezTo>
                    <a:pt x="1141" y="43"/>
                    <a:pt x="10" y="660"/>
                    <a:pt x="20" y="678"/>
                  </a:cubicBezTo>
                  <a:cubicBezTo>
                    <a:pt x="29" y="693"/>
                    <a:pt x="1138" y="18"/>
                    <a:pt x="1144" y="28"/>
                  </a:cubicBezTo>
                  <a:cubicBezTo>
                    <a:pt x="1152" y="42"/>
                    <a:pt x="16" y="672"/>
                    <a:pt x="23" y="684"/>
                  </a:cubicBezTo>
                  <a:cubicBezTo>
                    <a:pt x="27" y="691"/>
                    <a:pt x="1141" y="5"/>
                    <a:pt x="1155" y="30"/>
                  </a:cubicBezTo>
                  <a:cubicBezTo>
                    <a:pt x="1170" y="55"/>
                    <a:pt x="12" y="689"/>
                    <a:pt x="16" y="695"/>
                  </a:cubicBezTo>
                  <a:cubicBezTo>
                    <a:pt x="26" y="712"/>
                    <a:pt x="1155" y="9"/>
                    <a:pt x="1167" y="31"/>
                  </a:cubicBezTo>
                  <a:cubicBezTo>
                    <a:pt x="1175" y="44"/>
                    <a:pt x="6" y="675"/>
                    <a:pt x="21" y="700"/>
                  </a:cubicBezTo>
                  <a:cubicBezTo>
                    <a:pt x="25" y="708"/>
                    <a:pt x="1170" y="7"/>
                    <a:pt x="1183" y="29"/>
                  </a:cubicBezTo>
                  <a:cubicBezTo>
                    <a:pt x="1198" y="57"/>
                    <a:pt x="7" y="694"/>
                    <a:pt x="16" y="710"/>
                  </a:cubicBezTo>
                  <a:cubicBezTo>
                    <a:pt x="21" y="719"/>
                    <a:pt x="1187" y="7"/>
                    <a:pt x="1199" y="28"/>
                  </a:cubicBezTo>
                  <a:cubicBezTo>
                    <a:pt x="1206" y="39"/>
                    <a:pt x="6" y="698"/>
                    <a:pt x="17" y="717"/>
                  </a:cubicBezTo>
                  <a:cubicBezTo>
                    <a:pt x="32" y="743"/>
                    <a:pt x="1197" y="14"/>
                    <a:pt x="1206" y="31"/>
                  </a:cubicBezTo>
                  <a:cubicBezTo>
                    <a:pt x="1222" y="57"/>
                    <a:pt x="8" y="698"/>
                    <a:pt x="22" y="722"/>
                  </a:cubicBezTo>
                  <a:cubicBezTo>
                    <a:pt x="39" y="752"/>
                    <a:pt x="1212" y="19"/>
                    <a:pt x="1219" y="31"/>
                  </a:cubicBezTo>
                  <a:cubicBezTo>
                    <a:pt x="1229" y="47"/>
                    <a:pt x="4" y="702"/>
                    <a:pt x="20" y="730"/>
                  </a:cubicBezTo>
                  <a:cubicBezTo>
                    <a:pt x="35" y="757"/>
                    <a:pt x="1221" y="4"/>
                    <a:pt x="1236" y="28"/>
                  </a:cubicBezTo>
                  <a:cubicBezTo>
                    <a:pt x="1252" y="57"/>
                    <a:pt x="2" y="710"/>
                    <a:pt x="18" y="738"/>
                  </a:cubicBezTo>
                  <a:cubicBezTo>
                    <a:pt x="29" y="757"/>
                    <a:pt x="1238" y="13"/>
                    <a:pt x="1248" y="29"/>
                  </a:cubicBezTo>
                  <a:cubicBezTo>
                    <a:pt x="1265" y="59"/>
                    <a:pt x="12" y="732"/>
                    <a:pt x="19" y="745"/>
                  </a:cubicBezTo>
                  <a:cubicBezTo>
                    <a:pt x="34" y="771"/>
                    <a:pt x="1248" y="14"/>
                    <a:pt x="1258" y="30"/>
                  </a:cubicBezTo>
                  <a:cubicBezTo>
                    <a:pt x="1273" y="58"/>
                    <a:pt x="17" y="746"/>
                    <a:pt x="20" y="752"/>
                  </a:cubicBezTo>
                  <a:cubicBezTo>
                    <a:pt x="37" y="781"/>
                    <a:pt x="1258" y="9"/>
                    <a:pt x="1270" y="31"/>
                  </a:cubicBezTo>
                  <a:cubicBezTo>
                    <a:pt x="1274" y="37"/>
                    <a:pt x="12" y="743"/>
                    <a:pt x="22" y="759"/>
                  </a:cubicBezTo>
                  <a:cubicBezTo>
                    <a:pt x="31" y="775"/>
                    <a:pt x="1279" y="20"/>
                    <a:pt x="1285" y="30"/>
                  </a:cubicBezTo>
                  <a:cubicBezTo>
                    <a:pt x="1295" y="47"/>
                    <a:pt x="18" y="759"/>
                    <a:pt x="22" y="767"/>
                  </a:cubicBezTo>
                  <a:cubicBezTo>
                    <a:pt x="38" y="794"/>
                    <a:pt x="1280" y="32"/>
                    <a:pt x="1283" y="39"/>
                  </a:cubicBezTo>
                  <a:cubicBezTo>
                    <a:pt x="1290" y="49"/>
                    <a:pt x="3" y="751"/>
                    <a:pt x="18" y="777"/>
                  </a:cubicBezTo>
                  <a:cubicBezTo>
                    <a:pt x="34" y="805"/>
                    <a:pt x="1270" y="18"/>
                    <a:pt x="1286" y="45"/>
                  </a:cubicBezTo>
                  <a:cubicBezTo>
                    <a:pt x="1301" y="72"/>
                    <a:pt x="11" y="771"/>
                    <a:pt x="18" y="785"/>
                  </a:cubicBezTo>
                  <a:cubicBezTo>
                    <a:pt x="30" y="805"/>
                    <a:pt x="1280" y="43"/>
                    <a:pt x="1286" y="53"/>
                  </a:cubicBezTo>
                  <a:cubicBezTo>
                    <a:pt x="1300" y="77"/>
                    <a:pt x="12" y="780"/>
                    <a:pt x="19" y="792"/>
                  </a:cubicBezTo>
                  <a:cubicBezTo>
                    <a:pt x="28" y="808"/>
                    <a:pt x="1268" y="40"/>
                    <a:pt x="1281" y="63"/>
                  </a:cubicBezTo>
                  <a:cubicBezTo>
                    <a:pt x="1294" y="85"/>
                    <a:pt x="1" y="772"/>
                    <a:pt x="17" y="801"/>
                  </a:cubicBezTo>
                  <a:cubicBezTo>
                    <a:pt x="25" y="814"/>
                    <a:pt x="1277" y="56"/>
                    <a:pt x="1285" y="69"/>
                  </a:cubicBezTo>
                  <a:cubicBezTo>
                    <a:pt x="1303" y="100"/>
                    <a:pt x="10" y="793"/>
                    <a:pt x="19" y="808"/>
                  </a:cubicBezTo>
                  <a:cubicBezTo>
                    <a:pt x="33" y="833"/>
                    <a:pt x="1274" y="59"/>
                    <a:pt x="1284" y="77"/>
                  </a:cubicBezTo>
                  <a:cubicBezTo>
                    <a:pt x="1299" y="102"/>
                    <a:pt x="6" y="790"/>
                    <a:pt x="20" y="815"/>
                  </a:cubicBezTo>
                  <a:cubicBezTo>
                    <a:pt x="36" y="842"/>
                    <a:pt x="1278" y="71"/>
                    <a:pt x="1286" y="84"/>
                  </a:cubicBezTo>
                  <a:cubicBezTo>
                    <a:pt x="1304" y="116"/>
                    <a:pt x="8" y="798"/>
                    <a:pt x="22" y="821"/>
                  </a:cubicBezTo>
                  <a:cubicBezTo>
                    <a:pt x="28" y="832"/>
                    <a:pt x="1273" y="69"/>
                    <a:pt x="1286" y="92"/>
                  </a:cubicBezTo>
                  <a:cubicBezTo>
                    <a:pt x="1290" y="99"/>
                    <a:pt x="0" y="804"/>
                    <a:pt x="16" y="832"/>
                  </a:cubicBezTo>
                  <a:cubicBezTo>
                    <a:pt x="26" y="848"/>
                    <a:pt x="1274" y="84"/>
                    <a:pt x="1283" y="100"/>
                  </a:cubicBezTo>
                  <a:cubicBezTo>
                    <a:pt x="1287" y="107"/>
                    <a:pt x="12" y="824"/>
                    <a:pt x="20" y="838"/>
                  </a:cubicBezTo>
                  <a:cubicBezTo>
                    <a:pt x="27" y="849"/>
                    <a:pt x="1277" y="99"/>
                    <a:pt x="1283" y="109"/>
                  </a:cubicBezTo>
                  <a:cubicBezTo>
                    <a:pt x="1289" y="119"/>
                    <a:pt x="8" y="820"/>
                    <a:pt x="22" y="844"/>
                  </a:cubicBezTo>
                  <a:cubicBezTo>
                    <a:pt x="28" y="854"/>
                    <a:pt x="1271" y="91"/>
                    <a:pt x="1285" y="115"/>
                  </a:cubicBezTo>
                  <a:cubicBezTo>
                    <a:pt x="1300" y="141"/>
                    <a:pt x="4" y="825"/>
                    <a:pt x="20" y="852"/>
                  </a:cubicBezTo>
                  <a:cubicBezTo>
                    <a:pt x="38" y="883"/>
                    <a:pt x="1277" y="115"/>
                    <a:pt x="1283" y="123"/>
                  </a:cubicBezTo>
                  <a:cubicBezTo>
                    <a:pt x="1289" y="134"/>
                    <a:pt x="14" y="847"/>
                    <a:pt x="21" y="860"/>
                  </a:cubicBezTo>
                  <a:cubicBezTo>
                    <a:pt x="30" y="876"/>
                    <a:pt x="1279" y="125"/>
                    <a:pt x="1283" y="131"/>
                  </a:cubicBezTo>
                  <a:cubicBezTo>
                    <a:pt x="1301" y="163"/>
                    <a:pt x="3" y="845"/>
                    <a:pt x="17" y="869"/>
                  </a:cubicBezTo>
                  <a:cubicBezTo>
                    <a:pt x="27" y="887"/>
                    <a:pt x="1275" y="121"/>
                    <a:pt x="1285" y="138"/>
                  </a:cubicBezTo>
                  <a:cubicBezTo>
                    <a:pt x="1291" y="149"/>
                    <a:pt x="4" y="852"/>
                    <a:pt x="18" y="877"/>
                  </a:cubicBezTo>
                  <a:cubicBezTo>
                    <a:pt x="24" y="886"/>
                    <a:pt x="1266" y="122"/>
                    <a:pt x="1281" y="148"/>
                  </a:cubicBezTo>
                  <a:cubicBezTo>
                    <a:pt x="1297" y="176"/>
                    <a:pt x="5" y="865"/>
                    <a:pt x="16" y="886"/>
                  </a:cubicBezTo>
                  <a:cubicBezTo>
                    <a:pt x="34" y="916"/>
                    <a:pt x="1278" y="144"/>
                    <a:pt x="1284" y="154"/>
                  </a:cubicBezTo>
                  <a:cubicBezTo>
                    <a:pt x="1299" y="180"/>
                    <a:pt x="6" y="871"/>
                    <a:pt x="18" y="892"/>
                  </a:cubicBezTo>
                  <a:cubicBezTo>
                    <a:pt x="35" y="921"/>
                    <a:pt x="1270" y="139"/>
                    <a:pt x="1283" y="162"/>
                  </a:cubicBezTo>
                  <a:cubicBezTo>
                    <a:pt x="1300" y="191"/>
                    <a:pt x="9" y="879"/>
                    <a:pt x="21" y="898"/>
                  </a:cubicBezTo>
                  <a:cubicBezTo>
                    <a:pt x="26" y="908"/>
                    <a:pt x="1279" y="163"/>
                    <a:pt x="1283" y="170"/>
                  </a:cubicBezTo>
                  <a:cubicBezTo>
                    <a:pt x="1295" y="191"/>
                    <a:pt x="2" y="879"/>
                    <a:pt x="19" y="907"/>
                  </a:cubicBezTo>
                  <a:cubicBezTo>
                    <a:pt x="33" y="932"/>
                    <a:pt x="1268" y="158"/>
                    <a:pt x="1280" y="179"/>
                  </a:cubicBezTo>
                  <a:cubicBezTo>
                    <a:pt x="1293" y="201"/>
                    <a:pt x="12" y="901"/>
                    <a:pt x="20" y="915"/>
                  </a:cubicBezTo>
                  <a:cubicBezTo>
                    <a:pt x="30" y="933"/>
                    <a:pt x="1271" y="158"/>
                    <a:pt x="1286" y="184"/>
                  </a:cubicBezTo>
                  <a:cubicBezTo>
                    <a:pt x="1304" y="216"/>
                    <a:pt x="11" y="903"/>
                    <a:pt x="22" y="922"/>
                  </a:cubicBezTo>
                  <a:cubicBezTo>
                    <a:pt x="28" y="933"/>
                    <a:pt x="1271" y="176"/>
                    <a:pt x="1282" y="194"/>
                  </a:cubicBezTo>
                  <a:cubicBezTo>
                    <a:pt x="1286" y="202"/>
                    <a:pt x="2" y="902"/>
                    <a:pt x="19" y="931"/>
                  </a:cubicBezTo>
                  <a:cubicBezTo>
                    <a:pt x="26" y="944"/>
                    <a:pt x="1266" y="175"/>
                    <a:pt x="1282" y="202"/>
                  </a:cubicBezTo>
                  <a:cubicBezTo>
                    <a:pt x="1288" y="212"/>
                    <a:pt x="8" y="918"/>
                    <a:pt x="20" y="939"/>
                  </a:cubicBezTo>
                  <a:cubicBezTo>
                    <a:pt x="29" y="954"/>
                    <a:pt x="1276" y="191"/>
                    <a:pt x="1286" y="208"/>
                  </a:cubicBezTo>
                  <a:cubicBezTo>
                    <a:pt x="1296" y="225"/>
                    <a:pt x="1" y="914"/>
                    <a:pt x="20" y="946"/>
                  </a:cubicBezTo>
                  <a:cubicBezTo>
                    <a:pt x="35" y="973"/>
                    <a:pt x="1276" y="206"/>
                    <a:pt x="1282" y="217"/>
                  </a:cubicBezTo>
                  <a:cubicBezTo>
                    <a:pt x="1298" y="246"/>
                    <a:pt x="6" y="938"/>
                    <a:pt x="16" y="955"/>
                  </a:cubicBezTo>
                  <a:cubicBezTo>
                    <a:pt x="22" y="966"/>
                    <a:pt x="1270" y="201"/>
                    <a:pt x="1284" y="224"/>
                  </a:cubicBezTo>
                  <a:cubicBezTo>
                    <a:pt x="1301" y="253"/>
                    <a:pt x="13" y="954"/>
                    <a:pt x="18" y="962"/>
                  </a:cubicBezTo>
                  <a:cubicBezTo>
                    <a:pt x="25" y="975"/>
                    <a:pt x="1271" y="209"/>
                    <a:pt x="1284" y="231"/>
                  </a:cubicBezTo>
                  <a:cubicBezTo>
                    <a:pt x="1294" y="249"/>
                    <a:pt x="16" y="958"/>
                    <a:pt x="22" y="968"/>
                  </a:cubicBezTo>
                  <a:cubicBezTo>
                    <a:pt x="38" y="995"/>
                    <a:pt x="1265" y="217"/>
                    <a:pt x="1280" y="241"/>
                  </a:cubicBezTo>
                  <a:cubicBezTo>
                    <a:pt x="1284" y="249"/>
                    <a:pt x="12" y="970"/>
                    <a:pt x="17" y="979"/>
                  </a:cubicBezTo>
                  <a:cubicBezTo>
                    <a:pt x="24" y="990"/>
                    <a:pt x="1271" y="225"/>
                    <a:pt x="1284" y="248"/>
                  </a:cubicBezTo>
                  <a:cubicBezTo>
                    <a:pt x="1292" y="261"/>
                    <a:pt x="11" y="976"/>
                    <a:pt x="17" y="987"/>
                  </a:cubicBezTo>
                  <a:cubicBezTo>
                    <a:pt x="35" y="1018"/>
                    <a:pt x="1270" y="235"/>
                    <a:pt x="1283" y="256"/>
                  </a:cubicBezTo>
                  <a:cubicBezTo>
                    <a:pt x="1298" y="283"/>
                    <a:pt x="10" y="982"/>
                    <a:pt x="17" y="994"/>
                  </a:cubicBezTo>
                  <a:cubicBezTo>
                    <a:pt x="23" y="1004"/>
                    <a:pt x="1272" y="250"/>
                    <a:pt x="1280" y="265"/>
                  </a:cubicBezTo>
                  <a:cubicBezTo>
                    <a:pt x="1298" y="296"/>
                    <a:pt x="5" y="974"/>
                    <a:pt x="21" y="1000"/>
                  </a:cubicBezTo>
                  <a:cubicBezTo>
                    <a:pt x="27" y="1012"/>
                    <a:pt x="1279" y="256"/>
                    <a:pt x="1286" y="269"/>
                  </a:cubicBezTo>
                  <a:cubicBezTo>
                    <a:pt x="1295" y="285"/>
                    <a:pt x="1" y="984"/>
                    <a:pt x="17" y="1011"/>
                  </a:cubicBezTo>
                  <a:cubicBezTo>
                    <a:pt x="32" y="1037"/>
                    <a:pt x="1265" y="249"/>
                    <a:pt x="1283" y="280"/>
                  </a:cubicBezTo>
                  <a:cubicBezTo>
                    <a:pt x="1296" y="303"/>
                    <a:pt x="7" y="992"/>
                    <a:pt x="21" y="1017"/>
                  </a:cubicBezTo>
                  <a:cubicBezTo>
                    <a:pt x="25" y="1023"/>
                    <a:pt x="1275" y="278"/>
                    <a:pt x="1281" y="289"/>
                  </a:cubicBezTo>
                  <a:cubicBezTo>
                    <a:pt x="1293" y="310"/>
                    <a:pt x="12" y="1012"/>
                    <a:pt x="19" y="1025"/>
                  </a:cubicBezTo>
                  <a:cubicBezTo>
                    <a:pt x="24" y="1034"/>
                    <a:pt x="1268" y="268"/>
                    <a:pt x="1284" y="295"/>
                  </a:cubicBezTo>
                  <a:cubicBezTo>
                    <a:pt x="1294" y="311"/>
                    <a:pt x="13" y="1021"/>
                    <a:pt x="19" y="1033"/>
                  </a:cubicBezTo>
                  <a:cubicBezTo>
                    <a:pt x="31" y="1053"/>
                    <a:pt x="1268" y="274"/>
                    <a:pt x="1284" y="302"/>
                  </a:cubicBezTo>
                  <a:cubicBezTo>
                    <a:pt x="1294" y="319"/>
                    <a:pt x="0" y="1013"/>
                    <a:pt x="16" y="1042"/>
                  </a:cubicBezTo>
                  <a:cubicBezTo>
                    <a:pt x="28" y="1062"/>
                    <a:pt x="1272" y="288"/>
                    <a:pt x="1284" y="309"/>
                  </a:cubicBezTo>
                  <a:cubicBezTo>
                    <a:pt x="1300" y="337"/>
                    <a:pt x="10" y="1027"/>
                    <a:pt x="22" y="1046"/>
                  </a:cubicBezTo>
                  <a:cubicBezTo>
                    <a:pt x="34" y="1068"/>
                    <a:pt x="1278" y="306"/>
                    <a:pt x="1285" y="317"/>
                  </a:cubicBezTo>
                  <a:cubicBezTo>
                    <a:pt x="1295" y="335"/>
                    <a:pt x="6" y="1023"/>
                    <a:pt x="24" y="1054"/>
                  </a:cubicBezTo>
                  <a:cubicBezTo>
                    <a:pt x="29" y="1064"/>
                    <a:pt x="1275" y="312"/>
                    <a:pt x="1283" y="326"/>
                  </a:cubicBezTo>
                  <a:cubicBezTo>
                    <a:pt x="1297" y="349"/>
                    <a:pt x="29" y="1031"/>
                    <a:pt x="41" y="1052"/>
                  </a:cubicBezTo>
                  <a:cubicBezTo>
                    <a:pt x="45" y="1059"/>
                    <a:pt x="1279" y="326"/>
                    <a:pt x="1284" y="334"/>
                  </a:cubicBezTo>
                  <a:cubicBezTo>
                    <a:pt x="1301" y="365"/>
                    <a:pt x="39" y="1022"/>
                    <a:pt x="56" y="1052"/>
                  </a:cubicBezTo>
                  <a:cubicBezTo>
                    <a:pt x="65" y="1068"/>
                    <a:pt x="1270" y="323"/>
                    <a:pt x="1282" y="344"/>
                  </a:cubicBezTo>
                  <a:cubicBezTo>
                    <a:pt x="1289" y="356"/>
                    <a:pt x="50" y="1023"/>
                    <a:pt x="67" y="1053"/>
                  </a:cubicBezTo>
                  <a:cubicBezTo>
                    <a:pt x="75" y="1066"/>
                    <a:pt x="1277" y="339"/>
                    <a:pt x="1284" y="350"/>
                  </a:cubicBezTo>
                  <a:cubicBezTo>
                    <a:pt x="1300" y="378"/>
                    <a:pt x="70" y="1029"/>
                    <a:pt x="83" y="1052"/>
                  </a:cubicBezTo>
                  <a:cubicBezTo>
                    <a:pt x="97" y="1077"/>
                    <a:pt x="1269" y="340"/>
                    <a:pt x="1281" y="360"/>
                  </a:cubicBezTo>
                  <a:cubicBezTo>
                    <a:pt x="1285" y="367"/>
                    <a:pt x="78" y="1030"/>
                    <a:pt x="92" y="1054"/>
                  </a:cubicBezTo>
                  <a:cubicBezTo>
                    <a:pt x="109" y="1084"/>
                    <a:pt x="1275" y="357"/>
                    <a:pt x="1281" y="368"/>
                  </a:cubicBezTo>
                  <a:cubicBezTo>
                    <a:pt x="1296" y="394"/>
                    <a:pt x="90" y="1029"/>
                    <a:pt x="105" y="1054"/>
                  </a:cubicBezTo>
                  <a:cubicBezTo>
                    <a:pt x="110" y="1063"/>
                    <a:pt x="1272" y="358"/>
                    <a:pt x="1282" y="375"/>
                  </a:cubicBezTo>
                  <a:cubicBezTo>
                    <a:pt x="1295" y="398"/>
                    <a:pt x="112" y="1034"/>
                    <a:pt x="122" y="1052"/>
                  </a:cubicBezTo>
                  <a:cubicBezTo>
                    <a:pt x="133" y="1070"/>
                    <a:pt x="1280" y="372"/>
                    <a:pt x="1285" y="380"/>
                  </a:cubicBezTo>
                  <a:cubicBezTo>
                    <a:pt x="1295" y="399"/>
                    <a:pt x="119" y="1028"/>
                    <a:pt x="133" y="1053"/>
                  </a:cubicBezTo>
                  <a:cubicBezTo>
                    <a:pt x="147" y="1078"/>
                    <a:pt x="1278" y="378"/>
                    <a:pt x="1284" y="388"/>
                  </a:cubicBezTo>
                  <a:cubicBezTo>
                    <a:pt x="1288" y="395"/>
                    <a:pt x="135" y="1033"/>
                    <a:pt x="146" y="1052"/>
                  </a:cubicBezTo>
                  <a:cubicBezTo>
                    <a:pt x="149" y="1059"/>
                    <a:pt x="1269" y="378"/>
                    <a:pt x="1280" y="397"/>
                  </a:cubicBezTo>
                  <a:cubicBezTo>
                    <a:pt x="1294" y="421"/>
                    <a:pt x="155" y="1040"/>
                    <a:pt x="162" y="1051"/>
                  </a:cubicBezTo>
                  <a:cubicBezTo>
                    <a:pt x="176" y="1076"/>
                    <a:pt x="1268" y="384"/>
                    <a:pt x="1280" y="405"/>
                  </a:cubicBezTo>
                  <a:cubicBezTo>
                    <a:pt x="1288" y="419"/>
                    <a:pt x="164" y="1039"/>
                    <a:pt x="172" y="1053"/>
                  </a:cubicBezTo>
                  <a:cubicBezTo>
                    <a:pt x="175" y="1060"/>
                    <a:pt x="1274" y="400"/>
                    <a:pt x="1281" y="412"/>
                  </a:cubicBezTo>
                  <a:cubicBezTo>
                    <a:pt x="1293" y="433"/>
                    <a:pt x="180" y="1038"/>
                    <a:pt x="188" y="1052"/>
                  </a:cubicBezTo>
                  <a:cubicBezTo>
                    <a:pt x="193" y="1062"/>
                    <a:pt x="1280" y="413"/>
                    <a:pt x="1284" y="419"/>
                  </a:cubicBezTo>
                  <a:cubicBezTo>
                    <a:pt x="1294" y="436"/>
                    <a:pt x="192" y="1045"/>
                    <a:pt x="198" y="1054"/>
                  </a:cubicBezTo>
                  <a:cubicBezTo>
                    <a:pt x="213" y="1080"/>
                    <a:pt x="1266" y="405"/>
                    <a:pt x="1280" y="429"/>
                  </a:cubicBezTo>
                  <a:cubicBezTo>
                    <a:pt x="1294" y="453"/>
                    <a:pt x="205" y="1036"/>
                    <a:pt x="215" y="1052"/>
                  </a:cubicBezTo>
                  <a:cubicBezTo>
                    <a:pt x="220" y="1060"/>
                    <a:pt x="1274" y="420"/>
                    <a:pt x="1283" y="435"/>
                  </a:cubicBezTo>
                  <a:cubicBezTo>
                    <a:pt x="1287" y="442"/>
                    <a:pt x="223" y="1044"/>
                    <a:pt x="227" y="1051"/>
                  </a:cubicBezTo>
                  <a:cubicBezTo>
                    <a:pt x="238" y="1069"/>
                    <a:pt x="1279" y="437"/>
                    <a:pt x="1282" y="442"/>
                  </a:cubicBezTo>
                  <a:cubicBezTo>
                    <a:pt x="1297" y="467"/>
                    <a:pt x="229" y="1035"/>
                    <a:pt x="239" y="1052"/>
                  </a:cubicBezTo>
                  <a:cubicBezTo>
                    <a:pt x="250" y="1071"/>
                    <a:pt x="1276" y="429"/>
                    <a:pt x="1287" y="448"/>
                  </a:cubicBezTo>
                  <a:cubicBezTo>
                    <a:pt x="1296" y="465"/>
                    <a:pt x="251" y="1046"/>
                    <a:pt x="254" y="1052"/>
                  </a:cubicBezTo>
                  <a:cubicBezTo>
                    <a:pt x="264" y="1068"/>
                    <a:pt x="1282" y="450"/>
                    <a:pt x="1286" y="457"/>
                  </a:cubicBezTo>
                  <a:cubicBezTo>
                    <a:pt x="1291" y="465"/>
                    <a:pt x="256" y="1044"/>
                    <a:pt x="262" y="1055"/>
                  </a:cubicBezTo>
                  <a:cubicBezTo>
                    <a:pt x="266" y="1061"/>
                    <a:pt x="1276" y="449"/>
                    <a:pt x="1285" y="464"/>
                  </a:cubicBezTo>
                  <a:cubicBezTo>
                    <a:pt x="1296" y="482"/>
                    <a:pt x="270" y="1032"/>
                    <a:pt x="281" y="1052"/>
                  </a:cubicBezTo>
                  <a:cubicBezTo>
                    <a:pt x="288" y="1063"/>
                    <a:pt x="1267" y="451"/>
                    <a:pt x="1281" y="475"/>
                  </a:cubicBezTo>
                  <a:cubicBezTo>
                    <a:pt x="1285" y="482"/>
                    <a:pt x="288" y="1039"/>
                    <a:pt x="295" y="1051"/>
                  </a:cubicBezTo>
                  <a:cubicBezTo>
                    <a:pt x="300" y="1060"/>
                    <a:pt x="1275" y="464"/>
                    <a:pt x="1284" y="480"/>
                  </a:cubicBezTo>
                  <a:cubicBezTo>
                    <a:pt x="1296" y="500"/>
                    <a:pt x="294" y="1033"/>
                    <a:pt x="306" y="1053"/>
                  </a:cubicBezTo>
                  <a:cubicBezTo>
                    <a:pt x="319" y="1076"/>
                    <a:pt x="1281" y="478"/>
                    <a:pt x="1286" y="487"/>
                  </a:cubicBezTo>
                  <a:cubicBezTo>
                    <a:pt x="1300" y="511"/>
                    <a:pt x="317" y="1047"/>
                    <a:pt x="321" y="1053"/>
                  </a:cubicBezTo>
                  <a:cubicBezTo>
                    <a:pt x="327" y="1063"/>
                    <a:pt x="1270" y="480"/>
                    <a:pt x="1281" y="499"/>
                  </a:cubicBezTo>
                  <a:cubicBezTo>
                    <a:pt x="1286" y="508"/>
                    <a:pt x="326" y="1041"/>
                    <a:pt x="333" y="1053"/>
                  </a:cubicBezTo>
                  <a:cubicBezTo>
                    <a:pt x="341" y="1067"/>
                    <a:pt x="1271" y="482"/>
                    <a:pt x="1284" y="504"/>
                  </a:cubicBezTo>
                  <a:cubicBezTo>
                    <a:pt x="1287" y="510"/>
                    <a:pt x="344" y="1040"/>
                    <a:pt x="350" y="1051"/>
                  </a:cubicBezTo>
                  <a:cubicBezTo>
                    <a:pt x="363" y="1073"/>
                    <a:pt x="1279" y="505"/>
                    <a:pt x="1283" y="513"/>
                  </a:cubicBezTo>
                  <a:cubicBezTo>
                    <a:pt x="1288" y="520"/>
                    <a:pt x="351" y="1035"/>
                    <a:pt x="362" y="1052"/>
                  </a:cubicBezTo>
                  <a:cubicBezTo>
                    <a:pt x="373" y="1073"/>
                    <a:pt x="1274" y="507"/>
                    <a:pt x="1282" y="521"/>
                  </a:cubicBezTo>
                  <a:cubicBezTo>
                    <a:pt x="1287" y="530"/>
                    <a:pt x="361" y="1032"/>
                    <a:pt x="373" y="1053"/>
                  </a:cubicBezTo>
                  <a:cubicBezTo>
                    <a:pt x="384" y="1071"/>
                    <a:pt x="1276" y="515"/>
                    <a:pt x="1283" y="528"/>
                  </a:cubicBezTo>
                  <a:cubicBezTo>
                    <a:pt x="1288" y="537"/>
                    <a:pt x="380" y="1039"/>
                    <a:pt x="387" y="1052"/>
                  </a:cubicBezTo>
                  <a:cubicBezTo>
                    <a:pt x="400" y="1074"/>
                    <a:pt x="1276" y="517"/>
                    <a:pt x="1286" y="534"/>
                  </a:cubicBezTo>
                  <a:cubicBezTo>
                    <a:pt x="1296" y="551"/>
                    <a:pt x="394" y="1037"/>
                    <a:pt x="402" y="1052"/>
                  </a:cubicBezTo>
                  <a:cubicBezTo>
                    <a:pt x="413" y="1071"/>
                    <a:pt x="1273" y="528"/>
                    <a:pt x="1282" y="544"/>
                  </a:cubicBezTo>
                  <a:cubicBezTo>
                    <a:pt x="1293" y="562"/>
                    <a:pt x="408" y="1044"/>
                    <a:pt x="413" y="1054"/>
                  </a:cubicBezTo>
                  <a:cubicBezTo>
                    <a:pt x="424" y="1073"/>
                    <a:pt x="1281" y="542"/>
                    <a:pt x="1286" y="550"/>
                  </a:cubicBezTo>
                  <a:cubicBezTo>
                    <a:pt x="1291" y="559"/>
                    <a:pt x="413" y="1034"/>
                    <a:pt x="425" y="1055"/>
                  </a:cubicBezTo>
                  <a:cubicBezTo>
                    <a:pt x="435" y="1072"/>
                    <a:pt x="1277" y="543"/>
                    <a:pt x="1285" y="558"/>
                  </a:cubicBezTo>
                  <a:cubicBezTo>
                    <a:pt x="1292" y="570"/>
                    <a:pt x="434" y="1044"/>
                    <a:pt x="440" y="1054"/>
                  </a:cubicBezTo>
                  <a:cubicBezTo>
                    <a:pt x="452" y="1074"/>
                    <a:pt x="1281" y="562"/>
                    <a:pt x="1283" y="567"/>
                  </a:cubicBezTo>
                  <a:cubicBezTo>
                    <a:pt x="1293" y="583"/>
                    <a:pt x="452" y="1045"/>
                    <a:pt x="456" y="1053"/>
                  </a:cubicBezTo>
                  <a:cubicBezTo>
                    <a:pt x="459" y="1057"/>
                    <a:pt x="1270" y="557"/>
                    <a:pt x="1281" y="576"/>
                  </a:cubicBezTo>
                  <a:cubicBezTo>
                    <a:pt x="1293" y="596"/>
                    <a:pt x="464" y="1039"/>
                    <a:pt x="471" y="1052"/>
                  </a:cubicBezTo>
                  <a:cubicBezTo>
                    <a:pt x="479" y="1066"/>
                    <a:pt x="1274" y="563"/>
                    <a:pt x="1285" y="582"/>
                  </a:cubicBezTo>
                  <a:cubicBezTo>
                    <a:pt x="1291" y="593"/>
                    <a:pt x="468" y="1036"/>
                    <a:pt x="479" y="1055"/>
                  </a:cubicBezTo>
                  <a:cubicBezTo>
                    <a:pt x="486" y="1067"/>
                    <a:pt x="1274" y="579"/>
                    <a:pt x="1282" y="592"/>
                  </a:cubicBezTo>
                  <a:cubicBezTo>
                    <a:pt x="1286" y="600"/>
                    <a:pt x="491" y="1041"/>
                    <a:pt x="498" y="1052"/>
                  </a:cubicBezTo>
                  <a:cubicBezTo>
                    <a:pt x="502" y="1060"/>
                    <a:pt x="1280" y="595"/>
                    <a:pt x="1283" y="599"/>
                  </a:cubicBezTo>
                  <a:cubicBezTo>
                    <a:pt x="1286" y="605"/>
                    <a:pt x="498" y="1037"/>
                    <a:pt x="508" y="1054"/>
                  </a:cubicBezTo>
                  <a:cubicBezTo>
                    <a:pt x="512" y="1061"/>
                    <a:pt x="1275" y="590"/>
                    <a:pt x="1284" y="606"/>
                  </a:cubicBezTo>
                  <a:cubicBezTo>
                    <a:pt x="1295" y="625"/>
                    <a:pt x="510" y="1035"/>
                    <a:pt x="521" y="1054"/>
                  </a:cubicBezTo>
                  <a:cubicBezTo>
                    <a:pt x="530" y="1070"/>
                    <a:pt x="1276" y="607"/>
                    <a:pt x="1281" y="615"/>
                  </a:cubicBezTo>
                  <a:cubicBezTo>
                    <a:pt x="1291" y="633"/>
                    <a:pt x="529" y="1041"/>
                    <a:pt x="537" y="1053"/>
                  </a:cubicBezTo>
                  <a:cubicBezTo>
                    <a:pt x="540" y="1059"/>
                    <a:pt x="1279" y="618"/>
                    <a:pt x="1281" y="623"/>
                  </a:cubicBezTo>
                  <a:cubicBezTo>
                    <a:pt x="1291" y="639"/>
                    <a:pt x="539" y="1041"/>
                    <a:pt x="547" y="1055"/>
                  </a:cubicBezTo>
                  <a:cubicBezTo>
                    <a:pt x="556" y="1071"/>
                    <a:pt x="1275" y="613"/>
                    <a:pt x="1285" y="629"/>
                  </a:cubicBezTo>
                  <a:cubicBezTo>
                    <a:pt x="1290" y="638"/>
                    <a:pt x="566" y="1047"/>
                    <a:pt x="568" y="1051"/>
                  </a:cubicBezTo>
                  <a:cubicBezTo>
                    <a:pt x="571" y="1058"/>
                    <a:pt x="1274" y="626"/>
                    <a:pt x="1281" y="639"/>
                  </a:cubicBezTo>
                  <a:cubicBezTo>
                    <a:pt x="1291" y="656"/>
                    <a:pt x="569" y="1048"/>
                    <a:pt x="573" y="1055"/>
                  </a:cubicBezTo>
                  <a:cubicBezTo>
                    <a:pt x="576" y="1059"/>
                    <a:pt x="1276" y="640"/>
                    <a:pt x="1280" y="647"/>
                  </a:cubicBezTo>
                  <a:cubicBezTo>
                    <a:pt x="1286" y="658"/>
                    <a:pt x="586" y="1045"/>
                    <a:pt x="590" y="1053"/>
                  </a:cubicBezTo>
                  <a:cubicBezTo>
                    <a:pt x="593" y="1058"/>
                    <a:pt x="1279" y="650"/>
                    <a:pt x="1281" y="654"/>
                  </a:cubicBezTo>
                  <a:cubicBezTo>
                    <a:pt x="1286" y="663"/>
                    <a:pt x="592" y="1038"/>
                    <a:pt x="602" y="1055"/>
                  </a:cubicBezTo>
                  <a:cubicBezTo>
                    <a:pt x="607" y="1063"/>
                    <a:pt x="1279" y="652"/>
                    <a:pt x="1284" y="661"/>
                  </a:cubicBezTo>
                  <a:cubicBezTo>
                    <a:pt x="1290" y="671"/>
                    <a:pt x="615" y="1038"/>
                    <a:pt x="622" y="1051"/>
                  </a:cubicBezTo>
                  <a:cubicBezTo>
                    <a:pt x="627" y="1060"/>
                    <a:pt x="1277" y="656"/>
                    <a:pt x="1284" y="669"/>
                  </a:cubicBezTo>
                  <a:cubicBezTo>
                    <a:pt x="1292" y="683"/>
                    <a:pt x="628" y="1038"/>
                    <a:pt x="636" y="1051"/>
                  </a:cubicBezTo>
                  <a:cubicBezTo>
                    <a:pt x="638" y="1056"/>
                    <a:pt x="1278" y="667"/>
                    <a:pt x="1284" y="677"/>
                  </a:cubicBezTo>
                  <a:cubicBezTo>
                    <a:pt x="1287" y="682"/>
                    <a:pt x="640" y="1036"/>
                    <a:pt x="649" y="1052"/>
                  </a:cubicBezTo>
                  <a:cubicBezTo>
                    <a:pt x="651" y="1055"/>
                    <a:pt x="1276" y="676"/>
                    <a:pt x="1282" y="686"/>
                  </a:cubicBezTo>
                  <a:cubicBezTo>
                    <a:pt x="1289" y="697"/>
                    <a:pt x="655" y="1043"/>
                    <a:pt x="661" y="1052"/>
                  </a:cubicBezTo>
                  <a:cubicBezTo>
                    <a:pt x="666" y="1062"/>
                    <a:pt x="1272" y="681"/>
                    <a:pt x="1280" y="695"/>
                  </a:cubicBezTo>
                  <a:cubicBezTo>
                    <a:pt x="1284" y="701"/>
                    <a:pt x="662" y="1043"/>
                    <a:pt x="669" y="1055"/>
                  </a:cubicBezTo>
                  <a:cubicBezTo>
                    <a:pt x="674" y="1064"/>
                    <a:pt x="1280" y="687"/>
                    <a:pt x="1286" y="698"/>
                  </a:cubicBezTo>
                  <a:cubicBezTo>
                    <a:pt x="1288" y="702"/>
                    <a:pt x="686" y="1048"/>
                    <a:pt x="688" y="1052"/>
                  </a:cubicBezTo>
                  <a:cubicBezTo>
                    <a:pt x="690" y="1055"/>
                    <a:pt x="1279" y="702"/>
                    <a:pt x="1283" y="708"/>
                  </a:cubicBezTo>
                  <a:cubicBezTo>
                    <a:pt x="1289" y="719"/>
                    <a:pt x="695" y="1042"/>
                    <a:pt x="701" y="1052"/>
                  </a:cubicBezTo>
                  <a:cubicBezTo>
                    <a:pt x="707" y="1062"/>
                    <a:pt x="1275" y="705"/>
                    <a:pt x="1282" y="717"/>
                  </a:cubicBezTo>
                  <a:cubicBezTo>
                    <a:pt x="1286" y="725"/>
                    <a:pt x="711" y="1040"/>
                    <a:pt x="717" y="1051"/>
                  </a:cubicBezTo>
                  <a:cubicBezTo>
                    <a:pt x="719" y="1054"/>
                    <a:pt x="1275" y="712"/>
                    <a:pt x="1283" y="725"/>
                  </a:cubicBezTo>
                  <a:cubicBezTo>
                    <a:pt x="1291" y="738"/>
                    <a:pt x="722" y="1046"/>
                    <a:pt x="726" y="1053"/>
                  </a:cubicBezTo>
                  <a:cubicBezTo>
                    <a:pt x="729" y="1058"/>
                    <a:pt x="1274" y="724"/>
                    <a:pt x="1280" y="734"/>
                  </a:cubicBezTo>
                  <a:cubicBezTo>
                    <a:pt x="1281" y="736"/>
                    <a:pt x="734" y="1038"/>
                    <a:pt x="742" y="1051"/>
                  </a:cubicBezTo>
                  <a:cubicBezTo>
                    <a:pt x="745" y="1057"/>
                    <a:pt x="1276" y="733"/>
                    <a:pt x="1280" y="741"/>
                  </a:cubicBezTo>
                  <a:cubicBezTo>
                    <a:pt x="1286" y="751"/>
                    <a:pt x="751" y="1046"/>
                    <a:pt x="755" y="1052"/>
                  </a:cubicBezTo>
                  <a:cubicBezTo>
                    <a:pt x="759" y="1060"/>
                    <a:pt x="1281" y="739"/>
                    <a:pt x="1285" y="746"/>
                  </a:cubicBezTo>
                  <a:cubicBezTo>
                    <a:pt x="1287" y="749"/>
                    <a:pt x="759" y="1040"/>
                    <a:pt x="766" y="1052"/>
                  </a:cubicBezTo>
                  <a:cubicBezTo>
                    <a:pt x="770" y="1059"/>
                    <a:pt x="1278" y="749"/>
                    <a:pt x="1281" y="755"/>
                  </a:cubicBezTo>
                  <a:cubicBezTo>
                    <a:pt x="1286" y="763"/>
                    <a:pt x="770" y="1042"/>
                    <a:pt x="777" y="1054"/>
                  </a:cubicBezTo>
                  <a:cubicBezTo>
                    <a:pt x="780" y="1060"/>
                    <a:pt x="1276" y="756"/>
                    <a:pt x="1280" y="764"/>
                  </a:cubicBezTo>
                  <a:cubicBezTo>
                    <a:pt x="1282" y="766"/>
                    <a:pt x="787" y="1043"/>
                    <a:pt x="793" y="1053"/>
                  </a:cubicBezTo>
                  <a:cubicBezTo>
                    <a:pt x="797" y="1061"/>
                    <a:pt x="1280" y="760"/>
                    <a:pt x="1285" y="768"/>
                  </a:cubicBezTo>
                  <a:cubicBezTo>
                    <a:pt x="1291" y="778"/>
                    <a:pt x="806" y="1049"/>
                    <a:pt x="808" y="1052"/>
                  </a:cubicBezTo>
                  <a:cubicBezTo>
                    <a:pt x="812" y="1058"/>
                    <a:pt x="1278" y="766"/>
                    <a:pt x="1284" y="777"/>
                  </a:cubicBezTo>
                  <a:cubicBezTo>
                    <a:pt x="1286" y="780"/>
                    <a:pt x="816" y="1050"/>
                    <a:pt x="818" y="1053"/>
                  </a:cubicBezTo>
                  <a:cubicBezTo>
                    <a:pt x="822" y="1059"/>
                    <a:pt x="1278" y="774"/>
                    <a:pt x="1284" y="785"/>
                  </a:cubicBezTo>
                  <a:cubicBezTo>
                    <a:pt x="1290" y="796"/>
                    <a:pt x="827" y="1050"/>
                    <a:pt x="830" y="1054"/>
                  </a:cubicBezTo>
                  <a:cubicBezTo>
                    <a:pt x="834" y="1062"/>
                    <a:pt x="1281" y="783"/>
                    <a:pt x="1286" y="791"/>
                  </a:cubicBezTo>
                  <a:cubicBezTo>
                    <a:pt x="1287" y="793"/>
                    <a:pt x="839" y="1047"/>
                    <a:pt x="843" y="1054"/>
                  </a:cubicBezTo>
                  <a:cubicBezTo>
                    <a:pt x="848" y="1062"/>
                    <a:pt x="1279" y="792"/>
                    <a:pt x="1283" y="799"/>
                  </a:cubicBezTo>
                  <a:cubicBezTo>
                    <a:pt x="1287" y="806"/>
                    <a:pt x="850" y="1043"/>
                    <a:pt x="856" y="1053"/>
                  </a:cubicBezTo>
                  <a:cubicBezTo>
                    <a:pt x="861" y="1062"/>
                    <a:pt x="1280" y="806"/>
                    <a:pt x="1282" y="808"/>
                  </a:cubicBezTo>
                  <a:cubicBezTo>
                    <a:pt x="1284" y="812"/>
                    <a:pt x="869" y="1050"/>
                    <a:pt x="871" y="1053"/>
                  </a:cubicBezTo>
                  <a:cubicBezTo>
                    <a:pt x="875" y="1061"/>
                    <a:pt x="1279" y="806"/>
                    <a:pt x="1284" y="815"/>
                  </a:cubicBezTo>
                  <a:cubicBezTo>
                    <a:pt x="1287" y="821"/>
                    <a:pt x="884" y="1045"/>
                    <a:pt x="888" y="1052"/>
                  </a:cubicBezTo>
                  <a:cubicBezTo>
                    <a:pt x="892" y="1059"/>
                    <a:pt x="1281" y="818"/>
                    <a:pt x="1284" y="823"/>
                  </a:cubicBezTo>
                  <a:cubicBezTo>
                    <a:pt x="1285" y="826"/>
                    <a:pt x="899" y="1048"/>
                    <a:pt x="902" y="1052"/>
                  </a:cubicBezTo>
                  <a:cubicBezTo>
                    <a:pt x="903" y="1055"/>
                    <a:pt x="1276" y="823"/>
                    <a:pt x="1281" y="833"/>
                  </a:cubicBezTo>
                  <a:cubicBezTo>
                    <a:pt x="1286" y="841"/>
                    <a:pt x="909" y="1047"/>
                    <a:pt x="913" y="1053"/>
                  </a:cubicBezTo>
                  <a:cubicBezTo>
                    <a:pt x="914" y="1056"/>
                    <a:pt x="1282" y="833"/>
                    <a:pt x="1285" y="839"/>
                  </a:cubicBezTo>
                  <a:cubicBezTo>
                    <a:pt x="1288" y="844"/>
                    <a:pt x="921" y="1046"/>
                    <a:pt x="925" y="1053"/>
                  </a:cubicBezTo>
                  <a:cubicBezTo>
                    <a:pt x="928" y="1058"/>
                    <a:pt x="1278" y="842"/>
                    <a:pt x="1281" y="848"/>
                  </a:cubicBezTo>
                  <a:cubicBezTo>
                    <a:pt x="1284" y="852"/>
                    <a:pt x="938" y="1051"/>
                    <a:pt x="939" y="1053"/>
                  </a:cubicBezTo>
                  <a:cubicBezTo>
                    <a:pt x="941" y="1056"/>
                    <a:pt x="1282" y="851"/>
                    <a:pt x="1283" y="854"/>
                  </a:cubicBezTo>
                  <a:cubicBezTo>
                    <a:pt x="1288" y="862"/>
                    <a:pt x="952" y="1050"/>
                    <a:pt x="953" y="1053"/>
                  </a:cubicBezTo>
                  <a:cubicBezTo>
                    <a:pt x="955" y="1056"/>
                    <a:pt x="1283" y="856"/>
                    <a:pt x="1286" y="861"/>
                  </a:cubicBezTo>
                  <a:cubicBezTo>
                    <a:pt x="1287" y="863"/>
                    <a:pt x="963" y="1052"/>
                    <a:pt x="964" y="1053"/>
                  </a:cubicBezTo>
                  <a:cubicBezTo>
                    <a:pt x="966" y="1057"/>
                    <a:pt x="1278" y="867"/>
                    <a:pt x="1280" y="871"/>
                  </a:cubicBezTo>
                  <a:cubicBezTo>
                    <a:pt x="1281" y="873"/>
                    <a:pt x="980" y="1048"/>
                    <a:pt x="982" y="1052"/>
                  </a:cubicBezTo>
                  <a:cubicBezTo>
                    <a:pt x="985" y="1057"/>
                    <a:pt x="1279" y="873"/>
                    <a:pt x="1282" y="878"/>
                  </a:cubicBezTo>
                  <a:cubicBezTo>
                    <a:pt x="1283" y="880"/>
                    <a:pt x="989" y="1051"/>
                    <a:pt x="990" y="1053"/>
                  </a:cubicBezTo>
                  <a:cubicBezTo>
                    <a:pt x="992" y="1057"/>
                    <a:pt x="1277" y="879"/>
                    <a:pt x="1281" y="886"/>
                  </a:cubicBezTo>
                  <a:cubicBezTo>
                    <a:pt x="1283" y="889"/>
                    <a:pt x="1002" y="1048"/>
                    <a:pt x="1005" y="1052"/>
                  </a:cubicBezTo>
                  <a:cubicBezTo>
                    <a:pt x="1008" y="1058"/>
                    <a:pt x="1282" y="889"/>
                    <a:pt x="1283" y="891"/>
                  </a:cubicBezTo>
                  <a:cubicBezTo>
                    <a:pt x="1285" y="893"/>
                    <a:pt x="1012" y="1049"/>
                    <a:pt x="1015" y="1055"/>
                  </a:cubicBezTo>
                  <a:cubicBezTo>
                    <a:pt x="1016" y="1057"/>
                    <a:pt x="1284" y="896"/>
                    <a:pt x="1285" y="899"/>
                  </a:cubicBezTo>
                  <a:cubicBezTo>
                    <a:pt x="1287" y="901"/>
                    <a:pt x="1029" y="1049"/>
                    <a:pt x="1031" y="1053"/>
                  </a:cubicBezTo>
                  <a:cubicBezTo>
                    <a:pt x="1034" y="1058"/>
                    <a:pt x="1282" y="905"/>
                    <a:pt x="1283" y="907"/>
                  </a:cubicBezTo>
                  <a:cubicBezTo>
                    <a:pt x="1286" y="912"/>
                    <a:pt x="1045" y="1046"/>
                    <a:pt x="1048" y="1051"/>
                  </a:cubicBezTo>
                  <a:cubicBezTo>
                    <a:pt x="1049" y="1053"/>
                    <a:pt x="1285" y="912"/>
                    <a:pt x="1286" y="914"/>
                  </a:cubicBezTo>
                  <a:cubicBezTo>
                    <a:pt x="1289" y="918"/>
                    <a:pt x="1058" y="1050"/>
                    <a:pt x="1059" y="1053"/>
                  </a:cubicBezTo>
                  <a:cubicBezTo>
                    <a:pt x="1062" y="1058"/>
                    <a:pt x="1285" y="919"/>
                    <a:pt x="1286" y="922"/>
                  </a:cubicBezTo>
                  <a:cubicBezTo>
                    <a:pt x="1289" y="927"/>
                    <a:pt x="1071" y="1051"/>
                    <a:pt x="1073" y="1053"/>
                  </a:cubicBezTo>
                  <a:cubicBezTo>
                    <a:pt x="1074" y="1056"/>
                    <a:pt x="1281" y="931"/>
                    <a:pt x="1282" y="933"/>
                  </a:cubicBezTo>
                  <a:cubicBezTo>
                    <a:pt x="1283" y="935"/>
                    <a:pt x="1084" y="1053"/>
                    <a:pt x="1085" y="1055"/>
                  </a:cubicBezTo>
                  <a:cubicBezTo>
                    <a:pt x="1086" y="1058"/>
                    <a:pt x="1278" y="937"/>
                    <a:pt x="1281" y="942"/>
                  </a:cubicBezTo>
                  <a:cubicBezTo>
                    <a:pt x="1283" y="946"/>
                    <a:pt x="1099" y="1049"/>
                    <a:pt x="1102" y="1053"/>
                  </a:cubicBezTo>
                  <a:cubicBezTo>
                    <a:pt x="1103" y="1055"/>
                    <a:pt x="1281" y="948"/>
                    <a:pt x="1281" y="949"/>
                  </a:cubicBezTo>
                  <a:cubicBezTo>
                    <a:pt x="1283" y="952"/>
                    <a:pt x="1113" y="1050"/>
                    <a:pt x="1115" y="1053"/>
                  </a:cubicBezTo>
                  <a:cubicBezTo>
                    <a:pt x="1116" y="1054"/>
                    <a:pt x="1286" y="953"/>
                    <a:pt x="1286" y="954"/>
                  </a:cubicBezTo>
                  <a:cubicBezTo>
                    <a:pt x="1288" y="957"/>
                    <a:pt x="1128" y="1050"/>
                    <a:pt x="1129" y="1052"/>
                  </a:cubicBezTo>
                  <a:cubicBezTo>
                    <a:pt x="1131" y="1055"/>
                    <a:pt x="1281" y="960"/>
                    <a:pt x="1283" y="963"/>
                  </a:cubicBezTo>
                  <a:cubicBezTo>
                    <a:pt x="1285" y="967"/>
                    <a:pt x="1135" y="1052"/>
                    <a:pt x="1136" y="1055"/>
                  </a:cubicBezTo>
                  <a:cubicBezTo>
                    <a:pt x="1137" y="1056"/>
                    <a:pt x="1283" y="968"/>
                    <a:pt x="1284" y="970"/>
                  </a:cubicBezTo>
                  <a:cubicBezTo>
                    <a:pt x="1286" y="972"/>
                    <a:pt x="1153" y="1049"/>
                    <a:pt x="1154" y="1052"/>
                  </a:cubicBezTo>
                  <a:cubicBezTo>
                    <a:pt x="1155" y="1053"/>
                    <a:pt x="1281" y="976"/>
                    <a:pt x="1282" y="978"/>
                  </a:cubicBezTo>
                  <a:cubicBezTo>
                    <a:pt x="1283" y="981"/>
                    <a:pt x="1166" y="1050"/>
                    <a:pt x="1167" y="1052"/>
                  </a:cubicBezTo>
                  <a:cubicBezTo>
                    <a:pt x="1168" y="1054"/>
                    <a:pt x="1284" y="982"/>
                    <a:pt x="1285" y="984"/>
                  </a:cubicBezTo>
                  <a:cubicBezTo>
                    <a:pt x="1287" y="987"/>
                    <a:pt x="1178" y="1053"/>
                    <a:pt x="1178" y="1054"/>
                  </a:cubicBezTo>
                  <a:cubicBezTo>
                    <a:pt x="1179" y="1055"/>
                    <a:pt x="1282" y="992"/>
                    <a:pt x="1283" y="994"/>
                  </a:cubicBezTo>
                  <a:cubicBezTo>
                    <a:pt x="1284" y="995"/>
                    <a:pt x="1191" y="1054"/>
                    <a:pt x="1191" y="1054"/>
                  </a:cubicBezTo>
                  <a:cubicBezTo>
                    <a:pt x="1191" y="1055"/>
                    <a:pt x="1285" y="998"/>
                    <a:pt x="1285" y="1000"/>
                  </a:cubicBezTo>
                  <a:cubicBezTo>
                    <a:pt x="1286" y="1002"/>
                    <a:pt x="1206" y="1051"/>
                    <a:pt x="1207" y="1053"/>
                  </a:cubicBezTo>
                  <a:cubicBezTo>
                    <a:pt x="1208" y="1054"/>
                    <a:pt x="1281" y="1008"/>
                    <a:pt x="1282" y="1010"/>
                  </a:cubicBezTo>
                  <a:cubicBezTo>
                    <a:pt x="1282" y="1010"/>
                    <a:pt x="1217" y="1053"/>
                    <a:pt x="1218" y="1054"/>
                  </a:cubicBezTo>
                  <a:cubicBezTo>
                    <a:pt x="1218" y="1055"/>
                    <a:pt x="1286" y="1014"/>
                    <a:pt x="1286" y="1015"/>
                  </a:cubicBezTo>
                  <a:cubicBezTo>
                    <a:pt x="1286" y="1015"/>
                    <a:pt x="1236" y="1051"/>
                    <a:pt x="1236" y="1051"/>
                  </a:cubicBezTo>
                  <a:cubicBezTo>
                    <a:pt x="1236" y="1052"/>
                    <a:pt x="1279" y="1025"/>
                    <a:pt x="1280" y="1026"/>
                  </a:cubicBezTo>
                  <a:cubicBezTo>
                    <a:pt x="1280" y="1027"/>
                    <a:pt x="1248" y="1052"/>
                    <a:pt x="1248" y="1052"/>
                  </a:cubicBezTo>
                  <a:cubicBezTo>
                    <a:pt x="1248" y="1053"/>
                    <a:pt x="1285" y="1030"/>
                    <a:pt x="1285" y="1031"/>
                  </a:cubicBezTo>
                  <a:cubicBezTo>
                    <a:pt x="1286" y="1031"/>
                    <a:pt x="1259" y="1054"/>
                    <a:pt x="1260" y="1054"/>
                  </a:cubicBezTo>
                  <a:cubicBezTo>
                    <a:pt x="1260" y="1054"/>
                    <a:pt x="1280" y="1042"/>
                    <a:pt x="1280" y="1042"/>
                  </a:cubicBezTo>
                  <a:cubicBezTo>
                    <a:pt x="1280" y="1042"/>
                    <a:pt x="1278" y="1051"/>
                    <a:pt x="1278" y="1052"/>
                  </a:cubicBezTo>
                  <a:cubicBezTo>
                    <a:pt x="1278" y="1052"/>
                    <a:pt x="1284" y="1048"/>
                    <a:pt x="1284" y="1048"/>
                  </a:cubicBezTo>
                </a:path>
              </a:pathLst>
            </a:custGeom>
            <a:noFill/>
            <a:ln w="17" cap="rnd">
              <a:solidFill>
                <a:schemeClr val="bg1">
                  <a:lumMod val="85000"/>
                </a:schemeClr>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144000" tIns="41476" rIns="144000" bIns="41476" numCol="1" anchor="t" anchorCtr="0" compatLnSpc="1">
              <a:prstTxWarp prst="textNoShape">
                <a:avLst/>
              </a:prstTxWarp>
            </a:bodyPr>
            <a:lstStyle/>
            <a:p>
              <a:pPr marL="0" marR="0" lvl="0" indent="0" algn="ctr" defTabSz="914400" rtl="0" eaLnBrk="1" fontAlgn="base" latinLnBrk="0" hangingPunct="1">
                <a:lnSpc>
                  <a:spcPct val="100000"/>
                </a:lnSpc>
                <a:spcBef>
                  <a:spcPts val="1200"/>
                </a:spcBef>
                <a:spcAft>
                  <a:spcPct val="0"/>
                </a:spcAft>
                <a:buClrTx/>
                <a:buSzTx/>
                <a:buFontTx/>
                <a:buNone/>
                <a:tabLst/>
                <a:defRPr/>
              </a:pPr>
              <a:endParaRPr kumimoji="0" lang="en-ZA" sz="3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base" latinLnBrk="0" hangingPunct="1">
                <a:lnSpc>
                  <a:spcPct val="100000"/>
                </a:lnSpc>
                <a:spcBef>
                  <a:spcPts val="1200"/>
                </a:spcBef>
                <a:spcAft>
                  <a:spcPct val="0"/>
                </a:spcAft>
                <a:buClrTx/>
                <a:buSzTx/>
                <a:buFontTx/>
                <a:buNone/>
                <a:tabLst/>
                <a:defRPr/>
              </a:pPr>
              <a:r>
                <a:rPr kumimoji="0" lang="en-ZA" sz="14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Out of                                         SIU Mandate </a:t>
              </a:r>
              <a:endPar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base" latinLnBrk="0" hangingPunct="1">
                <a:lnSpc>
                  <a:spcPct val="100000"/>
                </a:lnSpc>
                <a:spcBef>
                  <a:spcPts val="120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Arrest or </a:t>
              </a:r>
              <a:r>
                <a:rPr kumimoji="0" lang="en-US" sz="12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prosecute offenders </a:t>
              </a:r>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base" latinLnBrk="0" hangingPunct="1">
                <a:lnSpc>
                  <a:spcPct val="100000"/>
                </a:lnSpc>
                <a:spcBef>
                  <a:spcPts val="120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Implement </a:t>
              </a: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disciplinary </a:t>
              </a:r>
              <a:r>
                <a:rPr kumimoji="0" lang="en-US" sz="12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actions</a:t>
              </a:r>
            </a:p>
            <a:p>
              <a:pPr marL="171450" marR="0" lvl="0" indent="-171450" algn="l" defTabSz="914400" rtl="0" eaLnBrk="1" fontAlgn="base" latinLnBrk="0" hangingPunct="1">
                <a:lnSpc>
                  <a:spcPct val="100000"/>
                </a:lnSpc>
                <a:spcBef>
                  <a:spcPts val="120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W</a:t>
              </a:r>
              <a:r>
                <a:rPr kumimoji="0" lang="en-US" sz="12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orks </a:t>
              </a: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closely with other relevant agencies where its powers fall short</a:t>
              </a:r>
            </a:p>
            <a:p>
              <a:pPr marL="171450" marR="0" lvl="0" indent="-171450" algn="l" defTabSz="914400" rtl="0" eaLnBrk="1" fontAlgn="base" latinLnBrk="0" hangingPunct="1">
                <a:lnSpc>
                  <a:spcPct val="100000"/>
                </a:lnSpc>
                <a:spcBef>
                  <a:spcPts val="1200"/>
                </a:spcBef>
                <a:spcAft>
                  <a:spcPct val="0"/>
                </a:spcAft>
                <a:buClrTx/>
                <a:buSzTx/>
                <a:buFont typeface="Arial" panose="020B0604020202020204" pitchFamily="34" charset="0"/>
                <a:buChar char="•"/>
                <a:tabLst/>
                <a:defRPr/>
              </a:pPr>
              <a:endParaRPr kumimoji="0" lang="en-ZA"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grpSp>
          <p:nvGrpSpPr>
            <p:cNvPr id="23" name="Group 1014"/>
            <p:cNvGrpSpPr>
              <a:grpSpLocks noChangeAspect="1"/>
            </p:cNvGrpSpPr>
            <p:nvPr/>
          </p:nvGrpSpPr>
          <p:grpSpPr bwMode="auto">
            <a:xfrm>
              <a:off x="5898027" y="3130228"/>
              <a:ext cx="488396" cy="488396"/>
              <a:chOff x="4728" y="3237"/>
              <a:chExt cx="340" cy="340"/>
            </a:xfrm>
            <a:solidFill>
              <a:schemeClr val="tx1"/>
            </a:solidFill>
          </p:grpSpPr>
          <p:sp>
            <p:nvSpPr>
              <p:cNvPr id="24" name="Freeform 1015"/>
              <p:cNvSpPr>
                <a:spLocks noEditPoints="1"/>
              </p:cNvSpPr>
              <p:nvPr/>
            </p:nvSpPr>
            <p:spPr bwMode="auto">
              <a:xfrm>
                <a:off x="4728" y="3237"/>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5" name="Freeform 1016"/>
              <p:cNvSpPr>
                <a:spLocks noEditPoints="1"/>
              </p:cNvSpPr>
              <p:nvPr/>
            </p:nvSpPr>
            <p:spPr bwMode="auto">
              <a:xfrm>
                <a:off x="4792" y="3336"/>
                <a:ext cx="211" cy="171"/>
              </a:xfrm>
              <a:custGeom>
                <a:avLst/>
                <a:gdLst>
                  <a:gd name="T0" fmla="*/ 316 w 318"/>
                  <a:gd name="T1" fmla="*/ 123 h 257"/>
                  <a:gd name="T2" fmla="*/ 245 w 318"/>
                  <a:gd name="T3" fmla="*/ 57 h 257"/>
                  <a:gd name="T4" fmla="*/ 283 w 318"/>
                  <a:gd name="T5" fmla="*/ 19 h 257"/>
                  <a:gd name="T6" fmla="*/ 283 w 318"/>
                  <a:gd name="T7" fmla="*/ 4 h 257"/>
                  <a:gd name="T8" fmla="*/ 267 w 318"/>
                  <a:gd name="T9" fmla="*/ 4 h 257"/>
                  <a:gd name="T10" fmla="*/ 225 w 318"/>
                  <a:gd name="T11" fmla="*/ 47 h 257"/>
                  <a:gd name="T12" fmla="*/ 159 w 318"/>
                  <a:gd name="T13" fmla="*/ 33 h 257"/>
                  <a:gd name="T14" fmla="*/ 1 w 318"/>
                  <a:gd name="T15" fmla="*/ 122 h 257"/>
                  <a:gd name="T16" fmla="*/ 0 w 318"/>
                  <a:gd name="T17" fmla="*/ 129 h 257"/>
                  <a:gd name="T18" fmla="*/ 1 w 318"/>
                  <a:gd name="T19" fmla="*/ 134 h 257"/>
                  <a:gd name="T20" fmla="*/ 71 w 318"/>
                  <a:gd name="T21" fmla="*/ 200 h 257"/>
                  <a:gd name="T22" fmla="*/ 33 w 318"/>
                  <a:gd name="T23" fmla="*/ 238 h 257"/>
                  <a:gd name="T24" fmla="*/ 33 w 318"/>
                  <a:gd name="T25" fmla="*/ 254 h 257"/>
                  <a:gd name="T26" fmla="*/ 40 w 318"/>
                  <a:gd name="T27" fmla="*/ 257 h 257"/>
                  <a:gd name="T28" fmla="*/ 48 w 318"/>
                  <a:gd name="T29" fmla="*/ 254 h 257"/>
                  <a:gd name="T30" fmla="*/ 91 w 318"/>
                  <a:gd name="T31" fmla="*/ 210 h 257"/>
                  <a:gd name="T32" fmla="*/ 159 w 318"/>
                  <a:gd name="T33" fmla="*/ 225 h 257"/>
                  <a:gd name="T34" fmla="*/ 316 w 318"/>
                  <a:gd name="T35" fmla="*/ 135 h 257"/>
                  <a:gd name="T36" fmla="*/ 317 w 318"/>
                  <a:gd name="T37" fmla="*/ 128 h 257"/>
                  <a:gd name="T38" fmla="*/ 316 w 318"/>
                  <a:gd name="T39" fmla="*/ 123 h 257"/>
                  <a:gd name="T40" fmla="*/ 23 w 318"/>
                  <a:gd name="T41" fmla="*/ 129 h 257"/>
                  <a:gd name="T42" fmla="*/ 159 w 318"/>
                  <a:gd name="T43" fmla="*/ 54 h 257"/>
                  <a:gd name="T44" fmla="*/ 208 w 318"/>
                  <a:gd name="T45" fmla="*/ 63 h 257"/>
                  <a:gd name="T46" fmla="*/ 187 w 318"/>
                  <a:gd name="T47" fmla="*/ 84 h 257"/>
                  <a:gd name="T48" fmla="*/ 158 w 318"/>
                  <a:gd name="T49" fmla="*/ 75 h 257"/>
                  <a:gd name="T50" fmla="*/ 104 w 318"/>
                  <a:gd name="T51" fmla="*/ 129 h 257"/>
                  <a:gd name="T52" fmla="*/ 113 w 318"/>
                  <a:gd name="T53" fmla="*/ 158 h 257"/>
                  <a:gd name="T54" fmla="*/ 87 w 318"/>
                  <a:gd name="T55" fmla="*/ 184 h 257"/>
                  <a:gd name="T56" fmla="*/ 23 w 318"/>
                  <a:gd name="T57" fmla="*/ 129 h 257"/>
                  <a:gd name="T58" fmla="*/ 190 w 318"/>
                  <a:gd name="T59" fmla="*/ 129 h 257"/>
                  <a:gd name="T60" fmla="*/ 158 w 318"/>
                  <a:gd name="T61" fmla="*/ 161 h 257"/>
                  <a:gd name="T62" fmla="*/ 144 w 318"/>
                  <a:gd name="T63" fmla="*/ 157 h 257"/>
                  <a:gd name="T64" fmla="*/ 186 w 318"/>
                  <a:gd name="T65" fmla="*/ 115 h 257"/>
                  <a:gd name="T66" fmla="*/ 190 w 318"/>
                  <a:gd name="T67" fmla="*/ 129 h 257"/>
                  <a:gd name="T68" fmla="*/ 126 w 318"/>
                  <a:gd name="T69" fmla="*/ 129 h 257"/>
                  <a:gd name="T70" fmla="*/ 158 w 318"/>
                  <a:gd name="T71" fmla="*/ 97 h 257"/>
                  <a:gd name="T72" fmla="*/ 171 w 318"/>
                  <a:gd name="T73" fmla="*/ 100 h 257"/>
                  <a:gd name="T74" fmla="*/ 129 w 318"/>
                  <a:gd name="T75" fmla="*/ 142 h 257"/>
                  <a:gd name="T76" fmla="*/ 126 w 318"/>
                  <a:gd name="T77" fmla="*/ 129 h 257"/>
                  <a:gd name="T78" fmla="*/ 159 w 318"/>
                  <a:gd name="T79" fmla="*/ 203 h 257"/>
                  <a:gd name="T80" fmla="*/ 108 w 318"/>
                  <a:gd name="T81" fmla="*/ 194 h 257"/>
                  <a:gd name="T82" fmla="*/ 128 w 318"/>
                  <a:gd name="T83" fmla="*/ 173 h 257"/>
                  <a:gd name="T84" fmla="*/ 158 w 318"/>
                  <a:gd name="T85" fmla="*/ 182 h 257"/>
                  <a:gd name="T86" fmla="*/ 211 w 318"/>
                  <a:gd name="T87" fmla="*/ 129 h 257"/>
                  <a:gd name="T88" fmla="*/ 202 w 318"/>
                  <a:gd name="T89" fmla="*/ 99 h 257"/>
                  <a:gd name="T90" fmla="*/ 229 w 318"/>
                  <a:gd name="T91" fmla="*/ 72 h 257"/>
                  <a:gd name="T92" fmla="*/ 294 w 318"/>
                  <a:gd name="T93" fmla="*/ 129 h 257"/>
                  <a:gd name="T94" fmla="*/ 159 w 318"/>
                  <a:gd name="T95" fmla="*/ 203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18" h="257">
                    <a:moveTo>
                      <a:pt x="316" y="123"/>
                    </a:moveTo>
                    <a:cubicBezTo>
                      <a:pt x="303" y="103"/>
                      <a:pt x="278" y="76"/>
                      <a:pt x="245" y="57"/>
                    </a:cubicBezTo>
                    <a:cubicBezTo>
                      <a:pt x="283" y="19"/>
                      <a:pt x="283" y="19"/>
                      <a:pt x="283" y="19"/>
                    </a:cubicBezTo>
                    <a:cubicBezTo>
                      <a:pt x="287" y="15"/>
                      <a:pt x="287" y="8"/>
                      <a:pt x="283" y="4"/>
                    </a:cubicBezTo>
                    <a:cubicBezTo>
                      <a:pt x="278" y="0"/>
                      <a:pt x="272" y="0"/>
                      <a:pt x="267" y="4"/>
                    </a:cubicBezTo>
                    <a:cubicBezTo>
                      <a:pt x="225" y="47"/>
                      <a:pt x="225" y="47"/>
                      <a:pt x="225" y="47"/>
                    </a:cubicBezTo>
                    <a:cubicBezTo>
                      <a:pt x="205" y="38"/>
                      <a:pt x="183" y="33"/>
                      <a:pt x="159" y="33"/>
                    </a:cubicBezTo>
                    <a:cubicBezTo>
                      <a:pt x="88" y="33"/>
                      <a:pt x="31" y="79"/>
                      <a:pt x="1" y="122"/>
                    </a:cubicBezTo>
                    <a:cubicBezTo>
                      <a:pt x="0" y="124"/>
                      <a:pt x="0" y="127"/>
                      <a:pt x="0" y="129"/>
                    </a:cubicBezTo>
                    <a:cubicBezTo>
                      <a:pt x="0" y="131"/>
                      <a:pt x="0" y="133"/>
                      <a:pt x="1" y="134"/>
                    </a:cubicBezTo>
                    <a:cubicBezTo>
                      <a:pt x="14" y="154"/>
                      <a:pt x="38" y="181"/>
                      <a:pt x="71" y="200"/>
                    </a:cubicBezTo>
                    <a:cubicBezTo>
                      <a:pt x="33" y="238"/>
                      <a:pt x="33" y="238"/>
                      <a:pt x="33" y="238"/>
                    </a:cubicBezTo>
                    <a:cubicBezTo>
                      <a:pt x="29" y="243"/>
                      <a:pt x="29" y="249"/>
                      <a:pt x="33" y="254"/>
                    </a:cubicBezTo>
                    <a:cubicBezTo>
                      <a:pt x="35" y="256"/>
                      <a:pt x="38" y="257"/>
                      <a:pt x="40" y="257"/>
                    </a:cubicBezTo>
                    <a:cubicBezTo>
                      <a:pt x="43" y="257"/>
                      <a:pt x="46" y="256"/>
                      <a:pt x="48" y="254"/>
                    </a:cubicBezTo>
                    <a:cubicBezTo>
                      <a:pt x="91" y="210"/>
                      <a:pt x="91" y="210"/>
                      <a:pt x="91" y="210"/>
                    </a:cubicBezTo>
                    <a:cubicBezTo>
                      <a:pt x="111" y="219"/>
                      <a:pt x="134" y="225"/>
                      <a:pt x="159" y="225"/>
                    </a:cubicBezTo>
                    <a:cubicBezTo>
                      <a:pt x="229" y="225"/>
                      <a:pt x="286" y="178"/>
                      <a:pt x="316" y="135"/>
                    </a:cubicBezTo>
                    <a:cubicBezTo>
                      <a:pt x="317" y="133"/>
                      <a:pt x="318" y="131"/>
                      <a:pt x="317" y="128"/>
                    </a:cubicBezTo>
                    <a:cubicBezTo>
                      <a:pt x="317" y="127"/>
                      <a:pt x="317" y="125"/>
                      <a:pt x="316" y="123"/>
                    </a:cubicBezTo>
                    <a:close/>
                    <a:moveTo>
                      <a:pt x="23" y="129"/>
                    </a:moveTo>
                    <a:cubicBezTo>
                      <a:pt x="50" y="91"/>
                      <a:pt x="99" y="54"/>
                      <a:pt x="159" y="54"/>
                    </a:cubicBezTo>
                    <a:cubicBezTo>
                      <a:pt x="176" y="54"/>
                      <a:pt x="193" y="57"/>
                      <a:pt x="208" y="63"/>
                    </a:cubicBezTo>
                    <a:cubicBezTo>
                      <a:pt x="187" y="84"/>
                      <a:pt x="187" y="84"/>
                      <a:pt x="187" y="84"/>
                    </a:cubicBezTo>
                    <a:cubicBezTo>
                      <a:pt x="179" y="79"/>
                      <a:pt x="169" y="75"/>
                      <a:pt x="158" y="75"/>
                    </a:cubicBezTo>
                    <a:cubicBezTo>
                      <a:pt x="128" y="75"/>
                      <a:pt x="104" y="99"/>
                      <a:pt x="104" y="129"/>
                    </a:cubicBezTo>
                    <a:cubicBezTo>
                      <a:pt x="104" y="140"/>
                      <a:pt x="108" y="150"/>
                      <a:pt x="113" y="158"/>
                    </a:cubicBezTo>
                    <a:cubicBezTo>
                      <a:pt x="87" y="184"/>
                      <a:pt x="87" y="184"/>
                      <a:pt x="87" y="184"/>
                    </a:cubicBezTo>
                    <a:cubicBezTo>
                      <a:pt x="58" y="169"/>
                      <a:pt x="36" y="146"/>
                      <a:pt x="23" y="129"/>
                    </a:cubicBezTo>
                    <a:close/>
                    <a:moveTo>
                      <a:pt x="190" y="129"/>
                    </a:moveTo>
                    <a:cubicBezTo>
                      <a:pt x="190" y="146"/>
                      <a:pt x="175" y="161"/>
                      <a:pt x="158" y="161"/>
                    </a:cubicBezTo>
                    <a:cubicBezTo>
                      <a:pt x="153" y="161"/>
                      <a:pt x="148" y="159"/>
                      <a:pt x="144" y="157"/>
                    </a:cubicBezTo>
                    <a:cubicBezTo>
                      <a:pt x="186" y="115"/>
                      <a:pt x="186" y="115"/>
                      <a:pt x="186" y="115"/>
                    </a:cubicBezTo>
                    <a:cubicBezTo>
                      <a:pt x="188" y="119"/>
                      <a:pt x="190" y="124"/>
                      <a:pt x="190" y="129"/>
                    </a:cubicBezTo>
                    <a:close/>
                    <a:moveTo>
                      <a:pt x="126" y="129"/>
                    </a:moveTo>
                    <a:cubicBezTo>
                      <a:pt x="126" y="111"/>
                      <a:pt x="140" y="97"/>
                      <a:pt x="158" y="97"/>
                    </a:cubicBezTo>
                    <a:cubicBezTo>
                      <a:pt x="163" y="97"/>
                      <a:pt x="167" y="98"/>
                      <a:pt x="171" y="100"/>
                    </a:cubicBezTo>
                    <a:cubicBezTo>
                      <a:pt x="129" y="142"/>
                      <a:pt x="129" y="142"/>
                      <a:pt x="129" y="142"/>
                    </a:cubicBezTo>
                    <a:cubicBezTo>
                      <a:pt x="127" y="138"/>
                      <a:pt x="126" y="134"/>
                      <a:pt x="126" y="129"/>
                    </a:cubicBezTo>
                    <a:close/>
                    <a:moveTo>
                      <a:pt x="159" y="203"/>
                    </a:moveTo>
                    <a:cubicBezTo>
                      <a:pt x="140" y="203"/>
                      <a:pt x="123" y="200"/>
                      <a:pt x="108" y="194"/>
                    </a:cubicBezTo>
                    <a:cubicBezTo>
                      <a:pt x="128" y="173"/>
                      <a:pt x="128" y="173"/>
                      <a:pt x="128" y="173"/>
                    </a:cubicBezTo>
                    <a:cubicBezTo>
                      <a:pt x="137" y="179"/>
                      <a:pt x="147" y="182"/>
                      <a:pt x="158" y="182"/>
                    </a:cubicBezTo>
                    <a:cubicBezTo>
                      <a:pt x="187" y="182"/>
                      <a:pt x="211" y="158"/>
                      <a:pt x="211" y="129"/>
                    </a:cubicBezTo>
                    <a:cubicBezTo>
                      <a:pt x="211" y="118"/>
                      <a:pt x="208" y="108"/>
                      <a:pt x="202" y="99"/>
                    </a:cubicBezTo>
                    <a:cubicBezTo>
                      <a:pt x="229" y="72"/>
                      <a:pt x="229" y="72"/>
                      <a:pt x="229" y="72"/>
                    </a:cubicBezTo>
                    <a:cubicBezTo>
                      <a:pt x="259" y="88"/>
                      <a:pt x="281" y="111"/>
                      <a:pt x="294" y="129"/>
                    </a:cubicBezTo>
                    <a:cubicBezTo>
                      <a:pt x="267" y="166"/>
                      <a:pt x="218" y="203"/>
                      <a:pt x="159" y="20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grpSp>
      </p:grpSp>
      <p:sp>
        <p:nvSpPr>
          <p:cNvPr id="2" name="Slide Number Placeholder 1"/>
          <p:cNvSpPr>
            <a:spLocks noGrp="1"/>
          </p:cNvSpPr>
          <p:nvPr>
            <p:ph type="sldNum" sz="quarter" idx="12"/>
          </p:nvPr>
        </p:nvSpPr>
        <p:spPr/>
        <p:txBody>
          <a:bodyPr/>
          <a:lstStyle/>
          <a:p>
            <a:fld id="{40E4637F-1127-AF4D-B96F-F7789FFD66FF}" type="slidenum">
              <a:rPr lang="en-US" smtClean="0"/>
              <a:pPr/>
              <a:t>3</a:t>
            </a:fld>
            <a:endParaRPr lang="en-US"/>
          </a:p>
        </p:txBody>
      </p:sp>
    </p:spTree>
    <p:extLst>
      <p:ext uri="{BB962C8B-B14F-4D97-AF65-F5344CB8AC3E}">
        <p14:creationId xmlns:p14="http://schemas.microsoft.com/office/powerpoint/2010/main" xmlns="" val="50319801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95300" y="274638"/>
            <a:ext cx="8915400" cy="905233"/>
          </a:xfrm>
        </p:spPr>
        <p:txBody>
          <a:bodyPr>
            <a:normAutofit fontScale="90000"/>
          </a:bodyPr>
          <a:lstStyle/>
          <a:p>
            <a:pPr marL="0" marR="0" algn="l" fontAlgn="base">
              <a:lnSpc>
                <a:spcPct val="150000"/>
              </a:lnSpc>
              <a:spcBef>
                <a:spcPts val="0"/>
              </a:spcBef>
              <a:spcAft>
                <a:spcPts val="600"/>
              </a:spcAft>
            </a:pPr>
            <a:r>
              <a:rPr lang="en-US" sz="1800" b="1" dirty="0" smtClean="0">
                <a:solidFill>
                  <a:prstClr val="black"/>
                </a:solidFill>
              </a:rPr>
              <a:t>                                                                         </a:t>
            </a:r>
            <a:br>
              <a:rPr lang="en-US" sz="1800" b="1" dirty="0" smtClean="0">
                <a:solidFill>
                  <a:prstClr val="black"/>
                </a:solidFill>
              </a:rPr>
            </a:br>
            <a:r>
              <a:rPr lang="en-US" sz="1800" b="1" dirty="0">
                <a:solidFill>
                  <a:prstClr val="black"/>
                </a:solidFill>
                <a:latin typeface="Arial" panose="020B0604020202020204" pitchFamily="34" charset="0"/>
                <a:cs typeface="Arial" panose="020B0604020202020204" pitchFamily="34" charset="0"/>
              </a:rPr>
              <a:t> </a:t>
            </a:r>
            <a:r>
              <a:rPr lang="en-US" sz="1800" b="1" dirty="0" smtClean="0">
                <a:solidFill>
                  <a:prstClr val="black"/>
                </a:solidFill>
                <a:latin typeface="Arial" panose="020B0604020202020204" pitchFamily="34" charset="0"/>
                <a:cs typeface="Arial" panose="020B0604020202020204" pitchFamily="34" charset="0"/>
              </a:rPr>
              <a:t>                                                                  SIU OUTCOMES</a:t>
            </a:r>
            <a:br>
              <a:rPr lang="en-US" sz="1800" b="1" dirty="0" smtClean="0">
                <a:solidFill>
                  <a:prstClr val="black"/>
                </a:solidFill>
                <a:latin typeface="Arial" panose="020B0604020202020204" pitchFamily="34" charset="0"/>
                <a:cs typeface="Arial" panose="020B0604020202020204" pitchFamily="34" charset="0"/>
              </a:rPr>
            </a:br>
            <a:r>
              <a:rPr lang="en-US" sz="1800" b="1" dirty="0" smtClean="0">
                <a:solidFill>
                  <a:prstClr val="black"/>
                </a:solidFill>
                <a:latin typeface="Arial" panose="020B0604020202020204" pitchFamily="34" charset="0"/>
                <a:cs typeface="Arial" panose="020B0604020202020204" pitchFamily="34" charset="0"/>
              </a:rPr>
              <a:t>                 </a:t>
            </a:r>
            <a:r>
              <a:rPr lang="en-US" sz="1800" b="1" dirty="0" smtClean="0">
                <a:latin typeface="Arial" panose="020B0604020202020204" pitchFamily="34" charset="0"/>
                <a:ea typeface="Times New Roman" panose="02020603050405020304" pitchFamily="18" charset="0"/>
                <a:cs typeface="Arial" panose="020B0604020202020204" pitchFamily="34" charset="0"/>
              </a:rPr>
              <a:t>UNLAWFUL CONDUCT </a:t>
            </a:r>
            <a:r>
              <a:rPr lang="en-US" sz="1800" b="1" dirty="0">
                <a:latin typeface="Arial" panose="020B0604020202020204" pitchFamily="34" charset="0"/>
                <a:ea typeface="Times New Roman" panose="02020603050405020304" pitchFamily="18" charset="0"/>
                <a:cs typeface="Arial" panose="020B0604020202020204" pitchFamily="34" charset="0"/>
              </a:rPr>
              <a:t>BY EMPLOYEES </a:t>
            </a:r>
            <a:r>
              <a:rPr lang="en-US" sz="1800" b="1" dirty="0" smtClean="0">
                <a:latin typeface="Arial" panose="020B0604020202020204" pitchFamily="34" charset="0"/>
                <a:ea typeface="Times New Roman" panose="02020603050405020304" pitchFamily="18" charset="0"/>
                <a:cs typeface="Arial" panose="020B0604020202020204" pitchFamily="34" charset="0"/>
              </a:rPr>
              <a:t>OF </a:t>
            </a:r>
            <a:r>
              <a:rPr lang="en-US" sz="1800" b="1" dirty="0">
                <a:latin typeface="Arial" panose="020B0604020202020204" pitchFamily="34" charset="0"/>
                <a:ea typeface="Times New Roman" panose="02020603050405020304" pitchFamily="18" charset="0"/>
                <a:cs typeface="Arial" panose="020B0604020202020204" pitchFamily="34" charset="0"/>
              </a:rPr>
              <a:t>THE STATE ATTORNEY </a:t>
            </a:r>
            <a:r>
              <a:rPr lang="en-US" sz="1800" dirty="0">
                <a:latin typeface="Arial" panose="020B0604020202020204" pitchFamily="34" charset="0"/>
                <a:ea typeface="Times New Roman" panose="02020603050405020304" pitchFamily="18" charset="0"/>
                <a:cs typeface="Times New Roman" panose="02020603050405020304" pitchFamily="18" charset="0"/>
              </a:rPr>
              <a:t/>
            </a:r>
            <a:br>
              <a:rPr lang="en-US" sz="1800" dirty="0">
                <a:latin typeface="Arial" panose="020B0604020202020204" pitchFamily="34" charset="0"/>
                <a:ea typeface="Times New Roman" panose="02020603050405020304" pitchFamily="18" charset="0"/>
                <a:cs typeface="Times New Roman" panose="02020603050405020304" pitchFamily="18" charset="0"/>
              </a:rPr>
            </a:br>
            <a:r>
              <a:rPr lang="en-US" sz="1800" b="1" dirty="0">
                <a:solidFill>
                  <a:prstClr val="black"/>
                </a:solidFill>
              </a:rPr>
              <a:t/>
            </a:r>
            <a:br>
              <a:rPr lang="en-US" sz="1800" b="1" dirty="0">
                <a:solidFill>
                  <a:prstClr val="black"/>
                </a:solidFill>
              </a:rPr>
            </a:br>
            <a:endParaRPr lang="en-US" sz="1100" dirty="0"/>
          </a:p>
        </p:txBody>
      </p:sp>
      <p:graphicFrame>
        <p:nvGraphicFramePr>
          <p:cNvPr id="3" name="Content Placeholder 2"/>
          <p:cNvGraphicFramePr>
            <a:graphicFrameLocks noGrp="1"/>
          </p:cNvGraphicFramePr>
          <p:nvPr>
            <p:ph idx="1"/>
            <p:extLst>
              <p:ext uri="{D42A27DB-BD31-4B8C-83A1-F6EECF244321}">
                <p14:modId xmlns:p14="http://schemas.microsoft.com/office/powerpoint/2010/main" xmlns="" val="1807626139"/>
              </p:ext>
            </p:extLst>
          </p:nvPr>
        </p:nvGraphicFramePr>
        <p:xfrm>
          <a:off x="212436" y="1179872"/>
          <a:ext cx="9198264" cy="5485463"/>
        </p:xfrm>
        <a:graphic>
          <a:graphicData uri="http://schemas.openxmlformats.org/drawingml/2006/table">
            <a:tbl>
              <a:tblPr firstRow="1" firstCol="1" bandRow="1"/>
              <a:tblGrid>
                <a:gridCol w="626511">
                  <a:extLst>
                    <a:ext uri="{9D8B030D-6E8A-4147-A177-3AD203B41FA5}">
                      <a16:colId xmlns:a16="http://schemas.microsoft.com/office/drawing/2014/main" xmlns="" val="1725767677"/>
                    </a:ext>
                  </a:extLst>
                </a:gridCol>
                <a:gridCol w="990958">
                  <a:extLst>
                    <a:ext uri="{9D8B030D-6E8A-4147-A177-3AD203B41FA5}">
                      <a16:colId xmlns:a16="http://schemas.microsoft.com/office/drawing/2014/main" xmlns="" val="3509684099"/>
                    </a:ext>
                  </a:extLst>
                </a:gridCol>
                <a:gridCol w="1931045">
                  <a:extLst>
                    <a:ext uri="{9D8B030D-6E8A-4147-A177-3AD203B41FA5}">
                      <a16:colId xmlns:a16="http://schemas.microsoft.com/office/drawing/2014/main" xmlns="" val="3899623586"/>
                    </a:ext>
                  </a:extLst>
                </a:gridCol>
                <a:gridCol w="1101424">
                  <a:extLst>
                    <a:ext uri="{9D8B030D-6E8A-4147-A177-3AD203B41FA5}">
                      <a16:colId xmlns:a16="http://schemas.microsoft.com/office/drawing/2014/main" xmlns="" val="3445980957"/>
                    </a:ext>
                  </a:extLst>
                </a:gridCol>
                <a:gridCol w="4548326">
                  <a:extLst>
                    <a:ext uri="{9D8B030D-6E8A-4147-A177-3AD203B41FA5}">
                      <a16:colId xmlns:a16="http://schemas.microsoft.com/office/drawing/2014/main" xmlns="" val="2010584099"/>
                    </a:ext>
                  </a:extLst>
                </a:gridCol>
              </a:tblGrid>
              <a:tr h="536982">
                <a:tc>
                  <a:txBody>
                    <a:bodyPr/>
                    <a:lstStyle/>
                    <a:p>
                      <a:pPr algn="ctr" fontAlgn="base">
                        <a:lnSpc>
                          <a:spcPct val="150000"/>
                        </a:lnSpc>
                        <a:spcAft>
                          <a:spcPts val="600"/>
                        </a:spcAft>
                      </a:pPr>
                      <a:r>
                        <a:rPr lang="en-ZA" sz="1200" b="1"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No</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47457" marR="47457" marT="659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base">
                        <a:lnSpc>
                          <a:spcPct val="150000"/>
                        </a:lnSpc>
                        <a:spcAft>
                          <a:spcPts val="600"/>
                        </a:spcAft>
                      </a:pPr>
                      <a:r>
                        <a:rPr lang="en-ZA" sz="1200" b="1"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Name</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47457" marR="47457" marT="659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base">
                        <a:lnSpc>
                          <a:spcPct val="150000"/>
                        </a:lnSpc>
                        <a:spcAft>
                          <a:spcPts val="600"/>
                        </a:spcAft>
                      </a:pPr>
                      <a:r>
                        <a:rPr lang="en-ZA" sz="1200" b="1"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Nature of matter</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47457" marR="47457" marT="659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base">
                        <a:lnSpc>
                          <a:spcPct val="150000"/>
                        </a:lnSpc>
                        <a:spcAft>
                          <a:spcPts val="600"/>
                        </a:spcAft>
                      </a:pPr>
                      <a:r>
                        <a:rPr lang="en-GB" sz="1200" b="1" dirty="0">
                          <a:effectLst/>
                          <a:latin typeface="Arial" panose="020B0604020202020204" pitchFamily="34" charset="0"/>
                          <a:ea typeface="Times New Roman" panose="02020603050405020304" pitchFamily="18" charset="0"/>
                          <a:cs typeface="Times New Roman" panose="02020603050405020304" pitchFamily="18" charset="0"/>
                        </a:rPr>
                        <a:t>Amount involved</a:t>
                      </a:r>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47457" marR="47457" marT="659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base">
                        <a:lnSpc>
                          <a:spcPct val="150000"/>
                        </a:lnSpc>
                        <a:spcAft>
                          <a:spcPts val="600"/>
                        </a:spcAft>
                      </a:pPr>
                      <a:r>
                        <a:rPr lang="en-ZA" sz="1200" b="1"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Possible referrals</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xmlns="" val="604838783"/>
                  </a:ext>
                </a:extLst>
              </a:tr>
              <a:tr h="769509">
                <a:tc>
                  <a:txBody>
                    <a:bodyPr/>
                    <a:lstStyle/>
                    <a:p>
                      <a:pPr algn="just" fontAlgn="base">
                        <a:lnSpc>
                          <a:spcPct val="150000"/>
                        </a:lnSpc>
                        <a:spcAft>
                          <a:spcPts val="600"/>
                        </a:spcAft>
                      </a:pPr>
                      <a:r>
                        <a:rPr lang="en-ZA" sz="1200" b="1"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47457" marR="47457" marT="659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base">
                        <a:lnSpc>
                          <a:spcPct val="150000"/>
                        </a:lnSpc>
                        <a:spcAft>
                          <a:spcPts val="600"/>
                        </a:spcAft>
                      </a:pPr>
                      <a:r>
                        <a:rPr lang="en-ZA" sz="14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Official “a”</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7457" marR="47457" marT="659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base">
                        <a:lnSpc>
                          <a:spcPct val="150000"/>
                        </a:lnSpc>
                        <a:spcAft>
                          <a:spcPts val="600"/>
                        </a:spcAft>
                      </a:pPr>
                      <a:r>
                        <a:rPr lang="en-US" sz="1400" b="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Irregular settlements of cases</a:t>
                      </a:r>
                      <a:endParaRPr lang="en-GB"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47457" marR="47457" marT="659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ase">
                        <a:lnSpc>
                          <a:spcPct val="150000"/>
                        </a:lnSpc>
                        <a:spcAft>
                          <a:spcPts val="600"/>
                        </a:spcAft>
                      </a:pPr>
                      <a:r>
                        <a:rPr lang="en-GB" sz="1400" dirty="0" smtClean="0">
                          <a:effectLst/>
                          <a:latin typeface="Arial" panose="020B0604020202020204" pitchFamily="34" charset="0"/>
                          <a:ea typeface="Times New Roman" panose="02020603050405020304" pitchFamily="18" charset="0"/>
                          <a:cs typeface="Times New Roman" panose="02020603050405020304" pitchFamily="18" charset="0"/>
                        </a:rPr>
                        <a:t>Still quantifying</a:t>
                      </a:r>
                      <a:r>
                        <a:rPr lang="en-GB" sz="14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7457" marR="47457" marT="659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fontAlgn="base">
                        <a:lnSpc>
                          <a:spcPct val="100000"/>
                        </a:lnSpc>
                        <a:spcAft>
                          <a:spcPts val="600"/>
                        </a:spcAft>
                        <a:buFont typeface="Symbol" panose="05050102010706020507" pitchFamily="18" charset="2"/>
                        <a:buChar char=""/>
                      </a:pPr>
                      <a:r>
                        <a:rPr lang="en-ZA" sz="14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Disciplinary referral</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ct val="100000"/>
                        </a:lnSpc>
                        <a:spcAft>
                          <a:spcPts val="600"/>
                        </a:spcAft>
                        <a:buFont typeface="Symbol" panose="05050102010706020507" pitchFamily="18" charset="2"/>
                        <a:buChar char=""/>
                      </a:pPr>
                      <a:r>
                        <a:rPr lang="en-ZA" sz="14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Criminal referral</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ct val="100000"/>
                        </a:lnSpc>
                        <a:spcAft>
                          <a:spcPts val="600"/>
                        </a:spcAft>
                        <a:buFont typeface="Symbol" panose="05050102010706020507" pitchFamily="18" charset="2"/>
                        <a:buChar char=""/>
                      </a:pPr>
                      <a:r>
                        <a:rPr lang="en-ZA" sz="14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Civil recovery through the Special Tribunal</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418876561"/>
                  </a:ext>
                </a:extLst>
              </a:tr>
              <a:tr h="741421">
                <a:tc>
                  <a:txBody>
                    <a:bodyPr/>
                    <a:lstStyle/>
                    <a:p>
                      <a:pPr algn="just" fontAlgn="base">
                        <a:lnSpc>
                          <a:spcPct val="150000"/>
                        </a:lnSpc>
                        <a:spcAft>
                          <a:spcPts val="600"/>
                        </a:spcAft>
                      </a:pPr>
                      <a:r>
                        <a:rPr lang="en-ZA" sz="1200" b="1"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47457" marR="47457" marT="659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base">
                        <a:lnSpc>
                          <a:spcPct val="150000"/>
                        </a:lnSpc>
                        <a:spcAft>
                          <a:spcPts val="600"/>
                        </a:spcAft>
                      </a:pPr>
                      <a:r>
                        <a:rPr lang="en-US" sz="14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Official “b”</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47457" marR="47457" marT="659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base">
                        <a:lnSpc>
                          <a:spcPct val="150000"/>
                        </a:lnSpc>
                        <a:spcAft>
                          <a:spcPts val="600"/>
                        </a:spcAft>
                      </a:pPr>
                      <a:r>
                        <a:rPr lang="en-US" sz="1400" b="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Irregular settlements of cases</a:t>
                      </a:r>
                      <a:endParaRPr lang="en-GB"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47457" marR="47457" marT="659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ase">
                        <a:lnSpc>
                          <a:spcPct val="150000"/>
                        </a:lnSpc>
                        <a:spcAft>
                          <a:spcPts val="600"/>
                        </a:spcAft>
                      </a:pPr>
                      <a:r>
                        <a:rPr lang="en-GB" sz="1400" dirty="0" smtClean="0">
                          <a:effectLst/>
                          <a:latin typeface="Arial" panose="020B0604020202020204" pitchFamily="34" charset="0"/>
                          <a:ea typeface="Times New Roman" panose="02020603050405020304" pitchFamily="18" charset="0"/>
                          <a:cs typeface="Times New Roman" panose="02020603050405020304" pitchFamily="18" charset="0"/>
                        </a:rPr>
                        <a:t>Still quantifying</a:t>
                      </a:r>
                      <a:r>
                        <a:rPr lang="en-GB" sz="14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7457" marR="47457" marT="659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fontAlgn="base">
                        <a:lnSpc>
                          <a:spcPct val="100000"/>
                        </a:lnSpc>
                        <a:spcAft>
                          <a:spcPts val="600"/>
                        </a:spcAft>
                        <a:buFont typeface="Symbol" panose="05050102010706020507" pitchFamily="18" charset="2"/>
                        <a:buChar char=""/>
                      </a:pPr>
                      <a:r>
                        <a:rPr lang="en-ZA" sz="14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Disciplinary referral</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ct val="100000"/>
                        </a:lnSpc>
                        <a:spcAft>
                          <a:spcPts val="600"/>
                        </a:spcAft>
                        <a:buFont typeface="Symbol" panose="05050102010706020507" pitchFamily="18" charset="2"/>
                        <a:buChar char=""/>
                      </a:pPr>
                      <a:r>
                        <a:rPr lang="en-ZA" sz="14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Criminal referral</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ct val="100000"/>
                        </a:lnSpc>
                        <a:spcAft>
                          <a:spcPts val="600"/>
                        </a:spcAft>
                        <a:buFont typeface="Symbol" panose="05050102010706020507" pitchFamily="18" charset="2"/>
                        <a:buChar char=""/>
                      </a:pPr>
                      <a:r>
                        <a:rPr lang="en-ZA" sz="14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Civil recovery through the Special Tribunal</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378196145"/>
                  </a:ext>
                </a:extLst>
              </a:tr>
              <a:tr h="732488">
                <a:tc>
                  <a:txBody>
                    <a:bodyPr/>
                    <a:lstStyle/>
                    <a:p>
                      <a:pPr algn="just" fontAlgn="base">
                        <a:lnSpc>
                          <a:spcPct val="150000"/>
                        </a:lnSpc>
                        <a:spcAft>
                          <a:spcPts val="600"/>
                        </a:spcAft>
                      </a:pPr>
                      <a:r>
                        <a:rPr lang="en-ZA" sz="1200" b="1"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47457" marR="47457" marT="659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base">
                        <a:lnSpc>
                          <a:spcPct val="150000"/>
                        </a:lnSpc>
                        <a:spcAft>
                          <a:spcPts val="600"/>
                        </a:spcAft>
                      </a:pPr>
                      <a:r>
                        <a:rPr lang="en-US" sz="14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Official “c”</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47457" marR="47457" marT="659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base">
                        <a:lnSpc>
                          <a:spcPct val="150000"/>
                        </a:lnSpc>
                        <a:spcAft>
                          <a:spcPts val="600"/>
                        </a:spcAft>
                      </a:pPr>
                      <a:r>
                        <a:rPr lang="en-US" sz="1400" b="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Irregular settlements of cases</a:t>
                      </a:r>
                      <a:endParaRPr lang="en-GB"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47457" marR="47457" marT="659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ase">
                        <a:lnSpc>
                          <a:spcPct val="150000"/>
                        </a:lnSpc>
                        <a:spcAft>
                          <a:spcPts val="600"/>
                        </a:spcAft>
                      </a:pPr>
                      <a:r>
                        <a:rPr lang="en-GB" sz="1400" dirty="0" smtClean="0">
                          <a:effectLst/>
                          <a:latin typeface="Arial" panose="020B0604020202020204" pitchFamily="34" charset="0"/>
                          <a:ea typeface="Times New Roman" panose="02020603050405020304" pitchFamily="18" charset="0"/>
                          <a:cs typeface="Times New Roman" panose="02020603050405020304" pitchFamily="18" charset="0"/>
                        </a:rPr>
                        <a:t>Still quantifying</a:t>
                      </a:r>
                      <a:r>
                        <a:rPr lang="en-GB" sz="14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7457" marR="47457" marT="659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fontAlgn="base">
                        <a:lnSpc>
                          <a:spcPct val="100000"/>
                        </a:lnSpc>
                        <a:spcAft>
                          <a:spcPts val="600"/>
                        </a:spcAft>
                        <a:buFont typeface="Symbol" panose="05050102010706020507" pitchFamily="18" charset="2"/>
                        <a:buChar char=""/>
                      </a:pPr>
                      <a:r>
                        <a:rPr lang="en-ZA" sz="14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Disciplinary referral</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ct val="100000"/>
                        </a:lnSpc>
                        <a:spcAft>
                          <a:spcPts val="600"/>
                        </a:spcAft>
                        <a:buFont typeface="Symbol" panose="05050102010706020507" pitchFamily="18" charset="2"/>
                        <a:buChar char=""/>
                      </a:pPr>
                      <a:r>
                        <a:rPr lang="en-ZA" sz="14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Criminal referral</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ct val="100000"/>
                        </a:lnSpc>
                        <a:spcAft>
                          <a:spcPts val="600"/>
                        </a:spcAft>
                        <a:buFont typeface="Symbol" panose="05050102010706020507" pitchFamily="18" charset="2"/>
                        <a:buChar char=""/>
                      </a:pPr>
                      <a:r>
                        <a:rPr lang="en-ZA" sz="14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Civil recovery through the Special Tribunal</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504343938"/>
                  </a:ext>
                </a:extLst>
              </a:tr>
              <a:tr h="750353">
                <a:tc>
                  <a:txBody>
                    <a:bodyPr/>
                    <a:lstStyle/>
                    <a:p>
                      <a:pPr algn="just" fontAlgn="base">
                        <a:lnSpc>
                          <a:spcPct val="150000"/>
                        </a:lnSpc>
                        <a:spcAft>
                          <a:spcPts val="600"/>
                        </a:spcAft>
                      </a:pPr>
                      <a:r>
                        <a:rPr lang="en-ZA" sz="1200" b="1"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47457" marR="47457" marT="659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base">
                        <a:lnSpc>
                          <a:spcPct val="150000"/>
                        </a:lnSpc>
                        <a:spcAft>
                          <a:spcPts val="600"/>
                        </a:spcAft>
                      </a:pPr>
                      <a:r>
                        <a:rPr lang="en-US" sz="14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Official “d”</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47457" marR="47457" marT="659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base">
                        <a:lnSpc>
                          <a:spcPct val="150000"/>
                        </a:lnSpc>
                        <a:spcAft>
                          <a:spcPts val="600"/>
                        </a:spcAft>
                      </a:pPr>
                      <a:r>
                        <a:rPr lang="en-US" sz="1400" b="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Irregular settlements of cases</a:t>
                      </a:r>
                      <a:endParaRPr lang="en-GB"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47457" marR="47457" marT="659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ase">
                        <a:lnSpc>
                          <a:spcPct val="150000"/>
                        </a:lnSpc>
                        <a:spcAft>
                          <a:spcPts val="600"/>
                        </a:spcAft>
                      </a:pPr>
                      <a:r>
                        <a:rPr lang="en-GB" sz="1400" dirty="0" smtClean="0">
                          <a:effectLst/>
                          <a:latin typeface="Arial" panose="020B0604020202020204" pitchFamily="34" charset="0"/>
                          <a:ea typeface="Times New Roman" panose="02020603050405020304" pitchFamily="18" charset="0"/>
                          <a:cs typeface="Times New Roman" panose="02020603050405020304" pitchFamily="18" charset="0"/>
                        </a:rPr>
                        <a:t>Still quantifying</a:t>
                      </a:r>
                      <a:r>
                        <a:rPr lang="en-GB" sz="14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7457" marR="47457" marT="659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fontAlgn="base">
                        <a:lnSpc>
                          <a:spcPct val="100000"/>
                        </a:lnSpc>
                        <a:spcAft>
                          <a:spcPts val="600"/>
                        </a:spcAft>
                        <a:buFont typeface="Symbol" panose="05050102010706020507" pitchFamily="18" charset="2"/>
                        <a:buChar char=""/>
                      </a:pPr>
                      <a:r>
                        <a:rPr lang="en-ZA" sz="14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Disciplinary referral</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ct val="100000"/>
                        </a:lnSpc>
                        <a:spcAft>
                          <a:spcPts val="600"/>
                        </a:spcAft>
                        <a:buFont typeface="Symbol" panose="05050102010706020507" pitchFamily="18" charset="2"/>
                        <a:buChar char=""/>
                      </a:pPr>
                      <a:r>
                        <a:rPr lang="en-ZA" sz="14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Criminal referral</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ct val="100000"/>
                        </a:lnSpc>
                        <a:spcAft>
                          <a:spcPts val="600"/>
                        </a:spcAft>
                        <a:buFont typeface="Symbol" panose="05050102010706020507" pitchFamily="18" charset="2"/>
                        <a:buChar char=""/>
                      </a:pPr>
                      <a:r>
                        <a:rPr lang="en-ZA" sz="14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Civil recovery through the Special Tribunal</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511291559"/>
                  </a:ext>
                </a:extLst>
              </a:tr>
              <a:tr h="759287">
                <a:tc>
                  <a:txBody>
                    <a:bodyPr/>
                    <a:lstStyle/>
                    <a:p>
                      <a:pPr algn="just" fontAlgn="base">
                        <a:lnSpc>
                          <a:spcPct val="150000"/>
                        </a:lnSpc>
                        <a:spcAft>
                          <a:spcPts val="600"/>
                        </a:spcAft>
                      </a:pPr>
                      <a:r>
                        <a:rPr lang="en-ZA" sz="1200" b="1"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47457" marR="47457" marT="659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base">
                        <a:lnSpc>
                          <a:spcPct val="150000"/>
                        </a:lnSpc>
                        <a:spcAft>
                          <a:spcPts val="600"/>
                        </a:spcAft>
                      </a:pPr>
                      <a:r>
                        <a:rPr lang="en-US" sz="14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Official “e”</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47457" marR="47457" marT="659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base">
                        <a:lnSpc>
                          <a:spcPct val="150000"/>
                        </a:lnSpc>
                        <a:spcAft>
                          <a:spcPts val="600"/>
                        </a:spcAft>
                      </a:pPr>
                      <a:r>
                        <a:rPr lang="en-US" sz="1400" b="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Irregular settlements of cases</a:t>
                      </a:r>
                      <a:endParaRPr lang="en-GB"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47457" marR="47457" marT="659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ase">
                        <a:lnSpc>
                          <a:spcPct val="150000"/>
                        </a:lnSpc>
                        <a:spcAft>
                          <a:spcPts val="600"/>
                        </a:spcAft>
                      </a:pPr>
                      <a:r>
                        <a:rPr lang="en-GB" sz="1400" dirty="0" smtClean="0">
                          <a:effectLst/>
                          <a:latin typeface="Arial" panose="020B0604020202020204" pitchFamily="34" charset="0"/>
                          <a:ea typeface="Times New Roman" panose="02020603050405020304" pitchFamily="18" charset="0"/>
                          <a:cs typeface="Times New Roman" panose="02020603050405020304" pitchFamily="18" charset="0"/>
                        </a:rPr>
                        <a:t>Still quantifying</a:t>
                      </a:r>
                      <a:r>
                        <a:rPr lang="en-GB" sz="14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7457" marR="47457" marT="659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fontAlgn="base">
                        <a:lnSpc>
                          <a:spcPct val="100000"/>
                        </a:lnSpc>
                        <a:spcAft>
                          <a:spcPts val="600"/>
                        </a:spcAft>
                        <a:buFont typeface="Symbol" panose="05050102010706020507" pitchFamily="18" charset="2"/>
                        <a:buChar char=""/>
                      </a:pPr>
                      <a:r>
                        <a:rPr lang="en-ZA" sz="14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Disciplinary referral</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ct val="100000"/>
                        </a:lnSpc>
                        <a:spcAft>
                          <a:spcPts val="600"/>
                        </a:spcAft>
                        <a:buFont typeface="Symbol" panose="05050102010706020507" pitchFamily="18" charset="2"/>
                        <a:buChar char=""/>
                      </a:pPr>
                      <a:r>
                        <a:rPr lang="en-ZA" sz="14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Criminal referral</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ct val="100000"/>
                        </a:lnSpc>
                        <a:spcAft>
                          <a:spcPts val="600"/>
                        </a:spcAft>
                        <a:buFont typeface="Symbol" panose="05050102010706020507" pitchFamily="18" charset="2"/>
                        <a:buChar char=""/>
                      </a:pPr>
                      <a:r>
                        <a:rPr lang="en-ZA" sz="14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Civil recovery through the Special Tribunal</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828222920"/>
                  </a:ext>
                </a:extLst>
              </a:tr>
              <a:tr h="967832">
                <a:tc>
                  <a:txBody>
                    <a:bodyPr/>
                    <a:lstStyle/>
                    <a:p>
                      <a:pPr algn="just" fontAlgn="base">
                        <a:lnSpc>
                          <a:spcPct val="150000"/>
                        </a:lnSpc>
                        <a:spcAft>
                          <a:spcPts val="600"/>
                        </a:spcAft>
                      </a:pPr>
                      <a:r>
                        <a:rPr lang="en-ZA" sz="1200" b="1"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47457" marR="47457" marT="659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base">
                        <a:lnSpc>
                          <a:spcPct val="150000"/>
                        </a:lnSpc>
                        <a:spcAft>
                          <a:spcPts val="600"/>
                        </a:spcAft>
                      </a:pPr>
                      <a:r>
                        <a:rPr lang="en-US" sz="14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Official “f”</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47457" marR="47457" marT="659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base">
                        <a:lnSpc>
                          <a:spcPct val="150000"/>
                        </a:lnSpc>
                        <a:spcAft>
                          <a:spcPts val="600"/>
                        </a:spcAft>
                      </a:pPr>
                      <a:r>
                        <a:rPr lang="en-US" sz="1400" b="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Irregular settlements of cases</a:t>
                      </a:r>
                      <a:endParaRPr lang="en-GB"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47457" marR="47457" marT="659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ase">
                        <a:lnSpc>
                          <a:spcPct val="150000"/>
                        </a:lnSpc>
                        <a:spcAft>
                          <a:spcPts val="600"/>
                        </a:spcAft>
                      </a:pPr>
                      <a:r>
                        <a:rPr lang="en-GB" sz="1400" dirty="0">
                          <a:effectLst/>
                          <a:latin typeface="Arial" panose="020B0604020202020204" pitchFamily="34" charset="0"/>
                          <a:ea typeface="Times New Roman" panose="02020603050405020304" pitchFamily="18" charset="0"/>
                          <a:cs typeface="Times New Roman" panose="02020603050405020304" pitchFamily="18" charset="0"/>
                        </a:rPr>
                        <a:t> </a:t>
                      </a:r>
                      <a:r>
                        <a:rPr lang="en-GB" sz="1400" dirty="0" smtClean="0">
                          <a:effectLst/>
                          <a:latin typeface="Arial" panose="020B0604020202020204" pitchFamily="34" charset="0"/>
                          <a:ea typeface="Times New Roman" panose="02020603050405020304" pitchFamily="18" charset="0"/>
                          <a:cs typeface="Times New Roman" panose="02020603050405020304" pitchFamily="18" charset="0"/>
                        </a:rPr>
                        <a:t>Still quantifying</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7457" marR="47457" marT="659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fontAlgn="base">
                        <a:lnSpc>
                          <a:spcPct val="100000"/>
                        </a:lnSpc>
                        <a:spcAft>
                          <a:spcPts val="600"/>
                        </a:spcAft>
                        <a:buFont typeface="Symbol" panose="05050102010706020507" pitchFamily="18" charset="2"/>
                        <a:buChar char=""/>
                      </a:pPr>
                      <a:r>
                        <a:rPr lang="en-ZA" sz="14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Disciplinary referral</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ct val="100000"/>
                        </a:lnSpc>
                        <a:spcAft>
                          <a:spcPts val="600"/>
                        </a:spcAft>
                        <a:buFont typeface="Symbol" panose="05050102010706020507" pitchFamily="18" charset="2"/>
                        <a:buChar char=""/>
                      </a:pPr>
                      <a:r>
                        <a:rPr lang="en-ZA" sz="14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Criminal referral</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ct val="100000"/>
                        </a:lnSpc>
                        <a:spcAft>
                          <a:spcPts val="600"/>
                        </a:spcAft>
                        <a:buFont typeface="Symbol" panose="05050102010706020507" pitchFamily="18" charset="2"/>
                        <a:buChar char=""/>
                      </a:pPr>
                      <a:r>
                        <a:rPr lang="en-ZA" sz="14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Civil recovery through the Special Tribunal</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519556702"/>
                  </a:ext>
                </a:extLst>
              </a:tr>
            </a:tbl>
          </a:graphicData>
        </a:graphic>
      </p:graphicFrame>
      <p:sp>
        <p:nvSpPr>
          <p:cNvPr id="2" name="Slide Number Placeholder 1"/>
          <p:cNvSpPr>
            <a:spLocks noGrp="1"/>
          </p:cNvSpPr>
          <p:nvPr>
            <p:ph type="sldNum" sz="quarter" idx="12"/>
          </p:nvPr>
        </p:nvSpPr>
        <p:spPr/>
        <p:txBody>
          <a:bodyPr/>
          <a:lstStyle/>
          <a:p>
            <a:fld id="{40E4637F-1127-AF4D-B96F-F7789FFD66FF}" type="slidenum">
              <a:rPr lang="en-US" smtClean="0"/>
              <a:pPr/>
              <a:t>30</a:t>
            </a:fld>
            <a:endParaRPr lang="en-US"/>
          </a:p>
        </p:txBody>
      </p:sp>
    </p:spTree>
    <p:extLst>
      <p:ext uri="{BB962C8B-B14F-4D97-AF65-F5344CB8AC3E}">
        <p14:creationId xmlns:p14="http://schemas.microsoft.com/office/powerpoint/2010/main" xmlns="" val="210001114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848499"/>
          </a:xfrm>
        </p:spPr>
        <p:txBody>
          <a:bodyPr>
            <a:normAutofit/>
          </a:bodyPr>
          <a:lstStyle/>
          <a:p>
            <a:r>
              <a:rPr lang="en-ZA" sz="1800" b="1" dirty="0" smtClean="0">
                <a:latin typeface="Arial" panose="020B0604020202020204" pitchFamily="34" charset="0"/>
                <a:ea typeface="Times New Roman" panose="02020603050405020304" pitchFamily="18" charset="0"/>
                <a:cs typeface="Arial" panose="020B0604020202020204" pitchFamily="34" charset="0"/>
              </a:rPr>
              <a:t>LIST </a:t>
            </a:r>
            <a:r>
              <a:rPr lang="en-ZA" sz="1800" b="1" dirty="0">
                <a:latin typeface="Arial" panose="020B0604020202020204" pitchFamily="34" charset="0"/>
                <a:ea typeface="Times New Roman" panose="02020603050405020304" pitchFamily="18" charset="0"/>
                <a:cs typeface="Arial" panose="020B0604020202020204" pitchFamily="34" charset="0"/>
              </a:rPr>
              <a:t>OF MATTERS </a:t>
            </a:r>
            <a:r>
              <a:rPr lang="en-ZA" sz="1800" b="1" dirty="0" smtClean="0">
                <a:latin typeface="Arial" panose="020B0604020202020204" pitchFamily="34" charset="0"/>
                <a:ea typeface="Times New Roman" panose="02020603050405020304" pitchFamily="18" charset="0"/>
                <a:cs typeface="Arial" panose="020B0604020202020204" pitchFamily="34" charset="0"/>
              </a:rPr>
              <a:t>INVOLVING OTHER OFFICALS </a:t>
            </a:r>
            <a:r>
              <a:rPr lang="en-US" sz="1800" dirty="0">
                <a:latin typeface="Arial" panose="020B0604020202020204" pitchFamily="34" charset="0"/>
                <a:cs typeface="Arial" panose="020B0604020202020204" pitchFamily="34" charset="0"/>
              </a:rPr>
              <a:t/>
            </a:r>
            <a:br>
              <a:rPr lang="en-US" sz="1800" dirty="0">
                <a:latin typeface="Arial" panose="020B0604020202020204" pitchFamily="34" charset="0"/>
                <a:cs typeface="Arial" panose="020B0604020202020204" pitchFamily="34" charset="0"/>
              </a:rPr>
            </a:br>
            <a:endParaRPr lang="en-US" sz="1800" dirty="0">
              <a:latin typeface="Arial" panose="020B0604020202020204" pitchFamily="34" charset="0"/>
              <a:cs typeface="Arial" panose="020B0604020202020204" pitchFamily="34"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1156491888"/>
              </p:ext>
            </p:extLst>
          </p:nvPr>
        </p:nvGraphicFramePr>
        <p:xfrm>
          <a:off x="560439" y="973234"/>
          <a:ext cx="8850261" cy="4148281"/>
        </p:xfrm>
        <a:graphic>
          <a:graphicData uri="http://schemas.openxmlformats.org/drawingml/2006/table">
            <a:tbl>
              <a:tblPr firstRow="1" firstCol="1" bandRow="1">
                <a:tableStyleId>{5C22544A-7EE6-4342-B048-85BDC9FD1C3A}</a:tableStyleId>
              </a:tblPr>
              <a:tblGrid>
                <a:gridCol w="378791">
                  <a:extLst>
                    <a:ext uri="{9D8B030D-6E8A-4147-A177-3AD203B41FA5}">
                      <a16:colId xmlns:a16="http://schemas.microsoft.com/office/drawing/2014/main" xmlns="" val="145437767"/>
                    </a:ext>
                  </a:extLst>
                </a:gridCol>
                <a:gridCol w="952288">
                  <a:extLst>
                    <a:ext uri="{9D8B030D-6E8A-4147-A177-3AD203B41FA5}">
                      <a16:colId xmlns:a16="http://schemas.microsoft.com/office/drawing/2014/main" xmlns="" val="2252469483"/>
                    </a:ext>
                  </a:extLst>
                </a:gridCol>
                <a:gridCol w="1054951">
                  <a:extLst>
                    <a:ext uri="{9D8B030D-6E8A-4147-A177-3AD203B41FA5}">
                      <a16:colId xmlns:a16="http://schemas.microsoft.com/office/drawing/2014/main" xmlns="" val="467868003"/>
                    </a:ext>
                  </a:extLst>
                </a:gridCol>
                <a:gridCol w="1237604">
                  <a:extLst>
                    <a:ext uri="{9D8B030D-6E8A-4147-A177-3AD203B41FA5}">
                      <a16:colId xmlns:a16="http://schemas.microsoft.com/office/drawing/2014/main" xmlns="" val="1233347954"/>
                    </a:ext>
                  </a:extLst>
                </a:gridCol>
                <a:gridCol w="2038763">
                  <a:extLst>
                    <a:ext uri="{9D8B030D-6E8A-4147-A177-3AD203B41FA5}">
                      <a16:colId xmlns:a16="http://schemas.microsoft.com/office/drawing/2014/main" xmlns="" val="3897401939"/>
                    </a:ext>
                  </a:extLst>
                </a:gridCol>
                <a:gridCol w="1083128">
                  <a:extLst>
                    <a:ext uri="{9D8B030D-6E8A-4147-A177-3AD203B41FA5}">
                      <a16:colId xmlns:a16="http://schemas.microsoft.com/office/drawing/2014/main" xmlns="" val="3709272527"/>
                    </a:ext>
                  </a:extLst>
                </a:gridCol>
                <a:gridCol w="2104736">
                  <a:extLst>
                    <a:ext uri="{9D8B030D-6E8A-4147-A177-3AD203B41FA5}">
                      <a16:colId xmlns:a16="http://schemas.microsoft.com/office/drawing/2014/main" xmlns="" val="1653278239"/>
                    </a:ext>
                  </a:extLst>
                </a:gridCol>
              </a:tblGrid>
              <a:tr h="323041">
                <a:tc gridSpan="7">
                  <a:txBody>
                    <a:bodyPr/>
                    <a:lstStyle/>
                    <a:p>
                      <a:pPr marL="0" marR="0" algn="ctr" fontAlgn="base">
                        <a:lnSpc>
                          <a:spcPct val="150000"/>
                        </a:lnSpc>
                        <a:spcBef>
                          <a:spcPts val="0"/>
                        </a:spcBef>
                        <a:spcAft>
                          <a:spcPts val="600"/>
                        </a:spcAft>
                      </a:pPr>
                      <a:r>
                        <a:rPr lang="en-ZA" sz="1200" dirty="0">
                          <a:effectLst/>
                          <a:latin typeface="Arial" panose="020B0604020202020204" pitchFamily="34" charset="0"/>
                          <a:cs typeface="Arial" panose="020B0604020202020204" pitchFamily="34" charset="0"/>
                        </a:rPr>
                        <a:t>       </a:t>
                      </a:r>
                      <a:r>
                        <a:rPr lang="en-ZA" sz="1200" dirty="0" smtClean="0">
                          <a:effectLst/>
                          <a:latin typeface="Arial" panose="020B0604020202020204" pitchFamily="34" charset="0"/>
                          <a:cs typeface="Arial" panose="020B0604020202020204" pitchFamily="34" charset="0"/>
                        </a:rPr>
                        <a:t>LIST </a:t>
                      </a:r>
                      <a:r>
                        <a:rPr lang="en-ZA" sz="1200" dirty="0">
                          <a:effectLst/>
                          <a:latin typeface="Arial" panose="020B0604020202020204" pitchFamily="34" charset="0"/>
                          <a:cs typeface="Arial" panose="020B0604020202020204" pitchFamily="34" charset="0"/>
                        </a:rPr>
                        <a:t>OF MATTERS </a:t>
                      </a:r>
                      <a:r>
                        <a:rPr lang="en-ZA" sz="1200" dirty="0" smtClean="0">
                          <a:effectLst/>
                          <a:latin typeface="Arial" panose="020B0604020202020204" pitchFamily="34" charset="0"/>
                          <a:cs typeface="Arial" panose="020B0604020202020204" pitchFamily="34" charset="0"/>
                        </a:rPr>
                        <a:t>INVOLVING</a:t>
                      </a:r>
                      <a:r>
                        <a:rPr lang="en-ZA" sz="1200" baseline="0" dirty="0" smtClean="0">
                          <a:effectLst/>
                          <a:latin typeface="Arial" panose="020B0604020202020204" pitchFamily="34" charset="0"/>
                          <a:cs typeface="Arial" panose="020B0604020202020204" pitchFamily="34" charset="0"/>
                        </a:rPr>
                        <a:t> THE CONDUCT OF OTHER OFFICIAL</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3131300383"/>
                  </a:ext>
                </a:extLst>
              </a:tr>
              <a:tr h="550998">
                <a:tc>
                  <a:txBody>
                    <a:bodyPr/>
                    <a:lstStyle/>
                    <a:p>
                      <a:pPr marL="0" marR="0" algn="just" fontAlgn="base">
                        <a:lnSpc>
                          <a:spcPct val="150000"/>
                        </a:lnSpc>
                        <a:spcBef>
                          <a:spcPts val="0"/>
                        </a:spcBef>
                        <a:spcAft>
                          <a:spcPts val="600"/>
                        </a:spcAft>
                      </a:pPr>
                      <a:r>
                        <a:rPr lang="en-ZA" sz="1200" b="1" dirty="0" smtClean="0">
                          <a:solidFill>
                            <a:sysClr val="windowText" lastClr="000000"/>
                          </a:solidFill>
                          <a:effectLst/>
                          <a:latin typeface="Arial" panose="020B0604020202020204" pitchFamily="34" charset="0"/>
                          <a:ea typeface="+mn-ea"/>
                          <a:cs typeface="Arial" panose="020B0604020202020204" pitchFamily="34" charset="0"/>
                        </a:rPr>
                        <a:t>No</a:t>
                      </a:r>
                      <a:endParaRPr lang="en-US" sz="1200" b="1" dirty="0">
                        <a:solidFill>
                          <a:sysClr val="windowText" lastClr="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just" fontAlgn="base">
                        <a:lnSpc>
                          <a:spcPct val="150000"/>
                        </a:lnSpc>
                        <a:spcBef>
                          <a:spcPts val="0"/>
                        </a:spcBef>
                        <a:spcAft>
                          <a:spcPts val="600"/>
                        </a:spcAft>
                      </a:pPr>
                      <a:r>
                        <a:rPr lang="en-ZA" sz="1200" b="1" dirty="0">
                          <a:solidFill>
                            <a:sysClr val="windowText" lastClr="000000"/>
                          </a:solidFill>
                          <a:effectLst/>
                          <a:latin typeface="Arial" panose="020B0604020202020204" pitchFamily="34" charset="0"/>
                          <a:cs typeface="Arial" panose="020B0604020202020204" pitchFamily="34" charset="0"/>
                        </a:rPr>
                        <a:t>MATTER</a:t>
                      </a:r>
                      <a:endParaRPr lang="en-US" sz="1200" b="1" dirty="0">
                        <a:solidFill>
                          <a:sysClr val="windowText" lastClr="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just" defTabSz="457200" rtl="0" eaLnBrk="1" fontAlgn="base" latinLnBrk="0" hangingPunct="1">
                        <a:lnSpc>
                          <a:spcPct val="150000"/>
                        </a:lnSpc>
                        <a:spcBef>
                          <a:spcPts val="0"/>
                        </a:spcBef>
                        <a:spcAft>
                          <a:spcPts val="600"/>
                        </a:spcAft>
                        <a:buClrTx/>
                        <a:buSzTx/>
                        <a:buFontTx/>
                        <a:buNone/>
                        <a:tabLst/>
                        <a:defRPr/>
                      </a:pPr>
                      <a:r>
                        <a:rPr lang="en-ZA" sz="1200" b="1" dirty="0" smtClean="0">
                          <a:solidFill>
                            <a:sysClr val="windowText" lastClr="000000"/>
                          </a:solidFill>
                          <a:effectLst/>
                          <a:latin typeface="Arial" panose="020B0604020202020204" pitchFamily="34" charset="0"/>
                          <a:cs typeface="Arial" panose="020B0604020202020204" pitchFamily="34" charset="0"/>
                        </a:rPr>
                        <a:t>OFFICIALS INVOLVED</a:t>
                      </a:r>
                      <a:endParaRPr lang="en-US" sz="1200" b="1" dirty="0" smtClean="0">
                        <a:solidFill>
                          <a:sysClr val="windowText" lastClr="000000"/>
                        </a:solidFill>
                        <a:effectLst/>
                        <a:latin typeface="Arial" panose="020B0604020202020204" pitchFamily="34" charset="0"/>
                        <a:ea typeface="Times New Roman" panose="02020603050405020304" pitchFamily="18" charset="0"/>
                        <a:cs typeface="Arial" panose="020B0604020202020204" pitchFamily="34" charset="0"/>
                      </a:endParaRPr>
                    </a:p>
                    <a:p>
                      <a:pPr marL="0" marR="0" algn="just" fontAlgn="base">
                        <a:lnSpc>
                          <a:spcPct val="150000"/>
                        </a:lnSpc>
                        <a:spcBef>
                          <a:spcPts val="0"/>
                        </a:spcBef>
                        <a:spcAft>
                          <a:spcPts val="600"/>
                        </a:spcAft>
                      </a:pPr>
                      <a:endParaRPr lang="en-US" sz="1200" b="1" dirty="0">
                        <a:solidFill>
                          <a:sysClr val="windowText" lastClr="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just" fontAlgn="base">
                        <a:lnSpc>
                          <a:spcPct val="150000"/>
                        </a:lnSpc>
                        <a:spcBef>
                          <a:spcPts val="0"/>
                        </a:spcBef>
                        <a:spcAft>
                          <a:spcPts val="600"/>
                        </a:spcAft>
                      </a:pPr>
                      <a:r>
                        <a:rPr lang="en-ZA" sz="1200" b="1" dirty="0">
                          <a:solidFill>
                            <a:sysClr val="windowText" lastClr="000000"/>
                          </a:solidFill>
                          <a:effectLst/>
                          <a:latin typeface="Arial" panose="020B0604020202020204" pitchFamily="34" charset="0"/>
                          <a:cs typeface="Arial" panose="020B0604020202020204" pitchFamily="34" charset="0"/>
                        </a:rPr>
                        <a:t>NATURE OF MATTER</a:t>
                      </a:r>
                      <a:endParaRPr lang="en-US" sz="1200" b="1" dirty="0">
                        <a:solidFill>
                          <a:sysClr val="windowText" lastClr="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just" fontAlgn="base">
                        <a:lnSpc>
                          <a:spcPct val="150000"/>
                        </a:lnSpc>
                        <a:spcBef>
                          <a:spcPts val="0"/>
                        </a:spcBef>
                        <a:spcAft>
                          <a:spcPts val="600"/>
                        </a:spcAft>
                      </a:pPr>
                      <a:r>
                        <a:rPr lang="en-ZA" sz="1200" b="1" dirty="0" smtClean="0">
                          <a:solidFill>
                            <a:sysClr val="windowText" lastClr="000000"/>
                          </a:solidFill>
                          <a:effectLst/>
                          <a:latin typeface="Arial" panose="020B0604020202020204" pitchFamily="34" charset="0"/>
                          <a:cs typeface="Arial" panose="020B0604020202020204" pitchFamily="34" charset="0"/>
                        </a:rPr>
                        <a:t>REFERRAL </a:t>
                      </a:r>
                      <a:r>
                        <a:rPr lang="en-ZA" sz="1200" b="1" dirty="0">
                          <a:solidFill>
                            <a:sysClr val="windowText" lastClr="000000"/>
                          </a:solidFill>
                          <a:effectLst/>
                          <a:latin typeface="Arial" panose="020B0604020202020204" pitchFamily="34" charset="0"/>
                          <a:cs typeface="Arial" panose="020B0604020202020204" pitchFamily="34" charset="0"/>
                        </a:rPr>
                        <a:t>TO INSTITUTION</a:t>
                      </a:r>
                      <a:endParaRPr lang="en-US" sz="1200" b="1" dirty="0">
                        <a:solidFill>
                          <a:sysClr val="windowText" lastClr="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just" fontAlgn="base">
                        <a:lnSpc>
                          <a:spcPct val="150000"/>
                        </a:lnSpc>
                        <a:spcBef>
                          <a:spcPts val="0"/>
                        </a:spcBef>
                        <a:spcAft>
                          <a:spcPts val="600"/>
                        </a:spcAft>
                      </a:pPr>
                      <a:r>
                        <a:rPr lang="en-ZA" sz="1200" b="1">
                          <a:solidFill>
                            <a:sysClr val="windowText" lastClr="000000"/>
                          </a:solidFill>
                          <a:effectLst/>
                          <a:latin typeface="Arial" panose="020B0604020202020204" pitchFamily="34" charset="0"/>
                          <a:cs typeface="Arial" panose="020B0604020202020204" pitchFamily="34" charset="0"/>
                        </a:rPr>
                        <a:t>VALUE</a:t>
                      </a:r>
                      <a:endParaRPr lang="en-US" sz="1200" b="1">
                        <a:solidFill>
                          <a:sysClr val="windowText" lastClr="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just" fontAlgn="base">
                        <a:lnSpc>
                          <a:spcPct val="150000"/>
                        </a:lnSpc>
                        <a:spcBef>
                          <a:spcPts val="0"/>
                        </a:spcBef>
                        <a:spcAft>
                          <a:spcPts val="600"/>
                        </a:spcAft>
                      </a:pPr>
                      <a:r>
                        <a:rPr lang="en-ZA" sz="1200" b="1" dirty="0">
                          <a:solidFill>
                            <a:sysClr val="windowText" lastClr="000000"/>
                          </a:solidFill>
                          <a:effectLst/>
                          <a:latin typeface="Arial" panose="020B0604020202020204" pitchFamily="34" charset="0"/>
                          <a:cs typeface="Arial" panose="020B0604020202020204" pitchFamily="34" charset="0"/>
                        </a:rPr>
                        <a:t>POSSIBLE CHARGES</a:t>
                      </a:r>
                      <a:endParaRPr lang="en-US" sz="1200" b="1" dirty="0">
                        <a:solidFill>
                          <a:sysClr val="windowText" lastClr="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xmlns="" val="3105759082"/>
                  </a:ext>
                </a:extLst>
              </a:tr>
              <a:tr h="892028">
                <a:tc>
                  <a:txBody>
                    <a:bodyPr/>
                    <a:lstStyle/>
                    <a:p>
                      <a:pPr marL="0" marR="0" algn="just" fontAlgn="base">
                        <a:lnSpc>
                          <a:spcPct val="150000"/>
                        </a:lnSpc>
                        <a:spcBef>
                          <a:spcPts val="0"/>
                        </a:spcBef>
                        <a:spcAft>
                          <a:spcPts val="600"/>
                        </a:spcAft>
                      </a:pPr>
                      <a:r>
                        <a:rPr lang="en-ZA" sz="1200" dirty="0" smtClean="0">
                          <a:solidFill>
                            <a:schemeClr val="tx1"/>
                          </a:solidFill>
                          <a:effectLst/>
                          <a:latin typeface="Arial" panose="020B0604020202020204" pitchFamily="34" charset="0"/>
                          <a:ea typeface="+mn-ea"/>
                          <a:cs typeface="Arial" panose="020B0604020202020204" pitchFamily="34" charset="0"/>
                        </a:rPr>
                        <a:t>1</a:t>
                      </a:r>
                      <a:endParaRPr lang="en-US"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fontAlgn="base">
                        <a:lnSpc>
                          <a:spcPct val="150000"/>
                        </a:lnSpc>
                        <a:spcBef>
                          <a:spcPts val="0"/>
                        </a:spcBef>
                        <a:spcAft>
                          <a:spcPts val="600"/>
                        </a:spcAft>
                      </a:pPr>
                      <a:r>
                        <a:rPr lang="en-ZA" sz="1200" dirty="0" smtClean="0">
                          <a:solidFill>
                            <a:schemeClr val="tx1"/>
                          </a:solidFill>
                          <a:effectLst/>
                          <a:latin typeface="Arial" panose="020B0604020202020204" pitchFamily="34" charset="0"/>
                          <a:cs typeface="Arial" panose="020B0604020202020204" pitchFamily="34" charset="0"/>
                        </a:rPr>
                        <a:t>Official “g”</a:t>
                      </a:r>
                      <a:endParaRPr lang="en-US"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fontAlgn="base">
                        <a:lnSpc>
                          <a:spcPct val="150000"/>
                        </a:lnSpc>
                        <a:spcBef>
                          <a:spcPts val="0"/>
                        </a:spcBef>
                        <a:spcAft>
                          <a:spcPts val="600"/>
                        </a:spcAft>
                      </a:pPr>
                      <a:r>
                        <a:rPr lang="en-ZA" sz="1200" dirty="0" err="1">
                          <a:solidFill>
                            <a:schemeClr val="tx1"/>
                          </a:solidFill>
                          <a:effectLst/>
                          <a:latin typeface="Arial" panose="020B0604020202020204" pitchFamily="34" charset="0"/>
                          <a:cs typeface="Arial" panose="020B0604020202020204" pitchFamily="34" charset="0"/>
                        </a:rPr>
                        <a:t>Dept</a:t>
                      </a:r>
                      <a:r>
                        <a:rPr lang="en-ZA" sz="1200" dirty="0">
                          <a:solidFill>
                            <a:schemeClr val="tx1"/>
                          </a:solidFill>
                          <a:effectLst/>
                          <a:latin typeface="Arial" panose="020B0604020202020204" pitchFamily="34" charset="0"/>
                          <a:cs typeface="Arial" panose="020B0604020202020204" pitchFamily="34" charset="0"/>
                        </a:rPr>
                        <a:t> Nurse / Health official</a:t>
                      </a:r>
                      <a:endParaRPr lang="en-US"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marR="0" indent="-171450" algn="just" fontAlgn="base">
                        <a:lnSpc>
                          <a:spcPct val="150000"/>
                        </a:lnSpc>
                        <a:spcBef>
                          <a:spcPts val="0"/>
                        </a:spcBef>
                        <a:spcAft>
                          <a:spcPts val="600"/>
                        </a:spcAft>
                        <a:buFont typeface="Arial" panose="020B0604020202020204" pitchFamily="34" charset="0"/>
                        <a:buChar char="•"/>
                      </a:pPr>
                      <a:r>
                        <a:rPr lang="en-ZA" sz="1200" dirty="0" smtClean="0">
                          <a:effectLst/>
                          <a:latin typeface="Arial" panose="020B0604020202020204" pitchFamily="34" charset="0"/>
                          <a:cs typeface="Arial" panose="020B0604020202020204" pitchFamily="34" charset="0"/>
                        </a:rPr>
                        <a:t>Fraud</a:t>
                      </a:r>
                    </a:p>
                    <a:p>
                      <a:pPr marL="171450" marR="0" indent="-171450" algn="just" fontAlgn="base">
                        <a:lnSpc>
                          <a:spcPct val="150000"/>
                        </a:lnSpc>
                        <a:spcBef>
                          <a:spcPts val="0"/>
                        </a:spcBef>
                        <a:spcAft>
                          <a:spcPts val="600"/>
                        </a:spcAft>
                        <a:buFont typeface="Arial" panose="020B0604020202020204" pitchFamily="34" charset="0"/>
                        <a:buChar char="•"/>
                      </a:pPr>
                      <a:r>
                        <a:rPr lang="en-ZA" sz="1200" dirty="0" smtClean="0">
                          <a:effectLst/>
                          <a:latin typeface="Arial" panose="020B0604020202020204" pitchFamily="34" charset="0"/>
                          <a:cs typeface="Arial" panose="020B0604020202020204" pitchFamily="34" charset="0"/>
                        </a:rPr>
                        <a:t>Corruption</a:t>
                      </a:r>
                    </a:p>
                    <a:p>
                      <a:pPr marL="171450" marR="0" indent="-171450" algn="just" fontAlgn="base">
                        <a:lnSpc>
                          <a:spcPct val="150000"/>
                        </a:lnSpc>
                        <a:spcBef>
                          <a:spcPts val="0"/>
                        </a:spcBef>
                        <a:spcAft>
                          <a:spcPts val="600"/>
                        </a:spcAft>
                        <a:buFont typeface="Arial" panose="020B0604020202020204" pitchFamily="34" charset="0"/>
                        <a:buChar char="•"/>
                      </a:pPr>
                      <a:r>
                        <a:rPr lang="en-ZA" sz="1200" dirty="0" smtClean="0">
                          <a:effectLst/>
                          <a:latin typeface="Arial" panose="020B0604020202020204" pitchFamily="34" charset="0"/>
                          <a:cs typeface="Arial" panose="020B0604020202020204" pitchFamily="34" charset="0"/>
                        </a:rPr>
                        <a:t>Uttering </a:t>
                      </a:r>
                      <a:r>
                        <a:rPr lang="en-ZA" sz="1200" dirty="0">
                          <a:effectLst/>
                          <a:latin typeface="Arial" panose="020B0604020202020204" pitchFamily="34" charset="0"/>
                          <a:cs typeface="Arial" panose="020B0604020202020204" pitchFamily="34" charset="0"/>
                        </a:rPr>
                        <a:t>/ </a:t>
                      </a:r>
                      <a:r>
                        <a:rPr lang="en-ZA" sz="1200" dirty="0" smtClean="0">
                          <a:effectLst/>
                          <a:latin typeface="Arial" panose="020B0604020202020204" pitchFamily="34" charset="0"/>
                          <a:cs typeface="Arial" panose="020B0604020202020204" pitchFamily="34" charset="0"/>
                        </a:rPr>
                        <a:t>forgery</a:t>
                      </a:r>
                    </a:p>
                    <a:p>
                      <a:pPr marL="171450" marR="0" indent="-171450" algn="just" fontAlgn="base">
                        <a:lnSpc>
                          <a:spcPct val="150000"/>
                        </a:lnSpc>
                        <a:spcBef>
                          <a:spcPts val="0"/>
                        </a:spcBef>
                        <a:spcAft>
                          <a:spcPts val="600"/>
                        </a:spcAft>
                        <a:buFont typeface="Arial" panose="020B0604020202020204" pitchFamily="34" charset="0"/>
                        <a:buChar char="•"/>
                      </a:pPr>
                      <a:r>
                        <a:rPr lang="en-ZA" sz="1200" dirty="0" smtClean="0">
                          <a:effectLst/>
                          <a:latin typeface="Arial" panose="020B0604020202020204" pitchFamily="34" charset="0"/>
                          <a:cs typeface="Arial" panose="020B0604020202020204" pitchFamily="34" charset="0"/>
                        </a:rPr>
                        <a:t>Collusion</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marR="0" indent="-171450" algn="just" fontAlgn="base">
                        <a:lnSpc>
                          <a:spcPct val="100000"/>
                        </a:lnSpc>
                        <a:spcBef>
                          <a:spcPts val="0"/>
                        </a:spcBef>
                        <a:spcAft>
                          <a:spcPts val="600"/>
                        </a:spcAft>
                        <a:buFont typeface="Arial" panose="020B0604020202020204" pitchFamily="34" charset="0"/>
                        <a:buChar char="•"/>
                      </a:pPr>
                      <a:r>
                        <a:rPr lang="en-US" sz="1200" dirty="0" smtClean="0">
                          <a:effectLst/>
                          <a:latin typeface="Arial" panose="020B0604020202020204" pitchFamily="34" charset="0"/>
                          <a:cs typeface="Arial" panose="020B0604020202020204" pitchFamily="34" charset="0"/>
                        </a:rPr>
                        <a:t>Referral </a:t>
                      </a:r>
                      <a:r>
                        <a:rPr lang="en-US" sz="1200" dirty="0">
                          <a:effectLst/>
                          <a:latin typeface="Arial" panose="020B0604020202020204" pitchFamily="34" charset="0"/>
                          <a:cs typeface="Arial" panose="020B0604020202020204" pitchFamily="34" charset="0"/>
                        </a:rPr>
                        <a:t>to Nursing council </a:t>
                      </a:r>
                      <a:r>
                        <a:rPr lang="en-US" sz="1200" dirty="0" smtClean="0">
                          <a:effectLst/>
                          <a:latin typeface="Arial" panose="020B0604020202020204" pitchFamily="34" charset="0"/>
                          <a:cs typeface="Arial" panose="020B0604020202020204" pitchFamily="34" charset="0"/>
                        </a:rPr>
                        <a:t>for misconduct</a:t>
                      </a:r>
                    </a:p>
                    <a:p>
                      <a:pPr marL="171450" marR="0" indent="-171450" algn="just" fontAlgn="base">
                        <a:lnSpc>
                          <a:spcPct val="100000"/>
                        </a:lnSpc>
                        <a:spcBef>
                          <a:spcPts val="0"/>
                        </a:spcBef>
                        <a:spcAft>
                          <a:spcPts val="600"/>
                        </a:spcAft>
                        <a:buFont typeface="Arial" panose="020B0604020202020204" pitchFamily="34" charset="0"/>
                        <a:buChar char="•"/>
                      </a:pPr>
                      <a:r>
                        <a:rPr lang="en-US" sz="1200" dirty="0" smtClean="0">
                          <a:effectLst/>
                          <a:latin typeface="Arial" panose="020B0604020202020204" pitchFamily="34" charset="0"/>
                          <a:cs typeface="Arial" panose="020B0604020202020204" pitchFamily="34" charset="0"/>
                        </a:rPr>
                        <a:t>Disciplinary referral to the department</a:t>
                      </a:r>
                    </a:p>
                    <a:p>
                      <a:pPr marL="171450" marR="0" indent="-171450" algn="just" fontAlgn="base">
                        <a:lnSpc>
                          <a:spcPct val="100000"/>
                        </a:lnSpc>
                        <a:spcBef>
                          <a:spcPts val="0"/>
                        </a:spcBef>
                        <a:spcAft>
                          <a:spcPts val="600"/>
                        </a:spcAft>
                        <a:buFont typeface="Arial" panose="020B0604020202020204" pitchFamily="34" charset="0"/>
                        <a:buChar char="•"/>
                      </a:pPr>
                      <a:r>
                        <a:rPr lang="en-US" sz="1200" dirty="0" smtClean="0">
                          <a:effectLst/>
                          <a:latin typeface="Arial" panose="020B0604020202020204" pitchFamily="34" charset="0"/>
                          <a:cs typeface="Arial" panose="020B0604020202020204" pitchFamily="34" charset="0"/>
                        </a:rPr>
                        <a:t>Criminal referral to NPA</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fontAlgn="base">
                        <a:lnSpc>
                          <a:spcPct val="150000"/>
                        </a:lnSpc>
                        <a:spcBef>
                          <a:spcPts val="0"/>
                        </a:spcBef>
                        <a:spcAft>
                          <a:spcPts val="600"/>
                        </a:spcAft>
                      </a:pPr>
                      <a:r>
                        <a:rPr lang="en-ZA" sz="1200" dirty="0" smtClean="0">
                          <a:effectLst/>
                          <a:latin typeface="Arial" panose="020B0604020202020204" pitchFamily="34" charset="0"/>
                          <a:cs typeface="Arial" panose="020B0604020202020204" pitchFamily="34" charset="0"/>
                        </a:rPr>
                        <a:t>Quantification ongoing</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fontAlgn="base">
                        <a:lnSpc>
                          <a:spcPct val="150000"/>
                        </a:lnSpc>
                        <a:spcBef>
                          <a:spcPts val="0"/>
                        </a:spcBef>
                        <a:spcAft>
                          <a:spcPts val="600"/>
                        </a:spcAft>
                      </a:pPr>
                      <a:r>
                        <a:rPr lang="en-ZA" sz="1200" dirty="0">
                          <a:effectLst/>
                          <a:latin typeface="Arial" panose="020B0604020202020204" pitchFamily="34" charset="0"/>
                          <a:cs typeface="Arial" panose="020B0604020202020204" pitchFamily="34" charset="0"/>
                        </a:rPr>
                        <a:t>Fraud/ corruption/ uttering/ forgery/ collusion</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4202671373"/>
                  </a:ext>
                </a:extLst>
              </a:tr>
              <a:tr h="892028">
                <a:tc>
                  <a:txBody>
                    <a:bodyPr/>
                    <a:lstStyle/>
                    <a:p>
                      <a:pPr marL="0" marR="0" algn="just" fontAlgn="base">
                        <a:lnSpc>
                          <a:spcPct val="150000"/>
                        </a:lnSpc>
                        <a:spcBef>
                          <a:spcPts val="0"/>
                        </a:spcBef>
                        <a:spcAft>
                          <a:spcPts val="600"/>
                        </a:spcAft>
                      </a:pPr>
                      <a:r>
                        <a:rPr lang="en-US" sz="12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2</a:t>
                      </a:r>
                      <a:endParaRPr lang="en-US"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fontAlgn="base">
                        <a:lnSpc>
                          <a:spcPct val="150000"/>
                        </a:lnSpc>
                        <a:spcBef>
                          <a:spcPts val="0"/>
                        </a:spcBef>
                        <a:spcAft>
                          <a:spcPts val="600"/>
                        </a:spcAft>
                      </a:pPr>
                      <a:r>
                        <a:rPr lang="en-ZA" sz="1200" b="0" dirty="0" smtClean="0">
                          <a:solidFill>
                            <a:schemeClr val="tx1"/>
                          </a:solidFill>
                          <a:effectLst/>
                          <a:latin typeface="Arial" panose="020B0604020202020204" pitchFamily="34" charset="0"/>
                          <a:ea typeface="+mn-ea"/>
                          <a:cs typeface="Arial" panose="020B0604020202020204" pitchFamily="34" charset="0"/>
                        </a:rPr>
                        <a:t>Official</a:t>
                      </a:r>
                      <a:r>
                        <a:rPr lang="en-ZA" sz="1200" b="0" baseline="0" dirty="0" smtClean="0">
                          <a:solidFill>
                            <a:schemeClr val="tx1"/>
                          </a:solidFill>
                          <a:effectLst/>
                          <a:latin typeface="Arial" panose="020B0604020202020204" pitchFamily="34" charset="0"/>
                          <a:ea typeface="+mn-ea"/>
                          <a:cs typeface="Arial" panose="020B0604020202020204" pitchFamily="34" charset="0"/>
                        </a:rPr>
                        <a:t> “h”</a:t>
                      </a:r>
                      <a:endParaRPr lang="en-US" sz="12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fontAlgn="base">
                        <a:lnSpc>
                          <a:spcPct val="150000"/>
                        </a:lnSpc>
                        <a:spcBef>
                          <a:spcPts val="0"/>
                        </a:spcBef>
                        <a:spcAft>
                          <a:spcPts val="600"/>
                        </a:spcAft>
                      </a:pPr>
                      <a:r>
                        <a:rPr lang="en-ZA" sz="1200" b="0" dirty="0">
                          <a:solidFill>
                            <a:sysClr val="windowText" lastClr="000000"/>
                          </a:solidFill>
                          <a:effectLst/>
                          <a:latin typeface="Arial" panose="020B0604020202020204" pitchFamily="34" charset="0"/>
                          <a:cs typeface="Arial" panose="020B0604020202020204" pitchFamily="34" charset="0"/>
                        </a:rPr>
                        <a:t>Registrar of the </a:t>
                      </a:r>
                      <a:r>
                        <a:rPr lang="en-ZA" sz="1200" b="0" dirty="0" smtClean="0">
                          <a:solidFill>
                            <a:sysClr val="windowText" lastClr="000000"/>
                          </a:solidFill>
                          <a:effectLst/>
                          <a:latin typeface="Arial" panose="020B0604020202020204" pitchFamily="34" charset="0"/>
                          <a:cs typeface="Arial" panose="020B0604020202020204" pitchFamily="34" charset="0"/>
                        </a:rPr>
                        <a:t>High </a:t>
                      </a:r>
                      <a:r>
                        <a:rPr lang="en-ZA" sz="1200" b="0" dirty="0">
                          <a:solidFill>
                            <a:sysClr val="windowText" lastClr="000000"/>
                          </a:solidFill>
                          <a:effectLst/>
                          <a:latin typeface="Arial" panose="020B0604020202020204" pitchFamily="34" charset="0"/>
                          <a:cs typeface="Arial" panose="020B0604020202020204" pitchFamily="34" charset="0"/>
                        </a:rPr>
                        <a:t>Court</a:t>
                      </a:r>
                      <a:endParaRPr lang="en-US" sz="1200" b="0" dirty="0">
                        <a:solidFill>
                          <a:sysClr val="windowText" lastClr="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marR="0" indent="-171450" algn="l" fontAlgn="base">
                        <a:lnSpc>
                          <a:spcPct val="150000"/>
                        </a:lnSpc>
                        <a:spcBef>
                          <a:spcPts val="0"/>
                        </a:spcBef>
                        <a:spcAft>
                          <a:spcPts val="600"/>
                        </a:spcAft>
                        <a:buFont typeface="Arial" panose="020B0604020202020204" pitchFamily="34" charset="0"/>
                        <a:buChar char="•"/>
                      </a:pPr>
                      <a:r>
                        <a:rPr lang="en-ZA" sz="1200" b="0" dirty="0">
                          <a:solidFill>
                            <a:sysClr val="windowText" lastClr="000000"/>
                          </a:solidFill>
                          <a:effectLst/>
                          <a:latin typeface="Arial" panose="020B0604020202020204" pitchFamily="34" charset="0"/>
                          <a:cs typeface="Arial" panose="020B0604020202020204" pitchFamily="34" charset="0"/>
                        </a:rPr>
                        <a:t>Collusion </a:t>
                      </a:r>
                      <a:endParaRPr lang="en-ZA" sz="1200" b="0" dirty="0" smtClean="0">
                        <a:solidFill>
                          <a:sysClr val="windowText" lastClr="000000"/>
                        </a:solidFill>
                        <a:effectLst/>
                        <a:latin typeface="Arial" panose="020B0604020202020204" pitchFamily="34" charset="0"/>
                        <a:cs typeface="Arial" panose="020B0604020202020204" pitchFamily="34" charset="0"/>
                      </a:endParaRPr>
                    </a:p>
                    <a:p>
                      <a:pPr marL="171450" marR="0" indent="-171450" algn="l" fontAlgn="base">
                        <a:lnSpc>
                          <a:spcPct val="150000"/>
                        </a:lnSpc>
                        <a:spcBef>
                          <a:spcPts val="0"/>
                        </a:spcBef>
                        <a:spcAft>
                          <a:spcPts val="600"/>
                        </a:spcAft>
                        <a:buFont typeface="Arial" panose="020B0604020202020204" pitchFamily="34" charset="0"/>
                        <a:buChar char="•"/>
                      </a:pPr>
                      <a:r>
                        <a:rPr lang="en-ZA" sz="1200" b="0" dirty="0" smtClean="0">
                          <a:solidFill>
                            <a:sysClr val="windowText" lastClr="000000"/>
                          </a:solidFill>
                          <a:effectLst/>
                          <a:latin typeface="Arial" panose="020B0604020202020204" pitchFamily="34" charset="0"/>
                          <a:cs typeface="Arial" panose="020B0604020202020204" pitchFamily="34" charset="0"/>
                        </a:rPr>
                        <a:t>Corruption </a:t>
                      </a:r>
                    </a:p>
                    <a:p>
                      <a:pPr marL="171450" marR="0" indent="-171450" algn="l" fontAlgn="base">
                        <a:lnSpc>
                          <a:spcPct val="150000"/>
                        </a:lnSpc>
                        <a:spcBef>
                          <a:spcPts val="0"/>
                        </a:spcBef>
                        <a:spcAft>
                          <a:spcPts val="600"/>
                        </a:spcAft>
                        <a:buFont typeface="Arial" panose="020B0604020202020204" pitchFamily="34" charset="0"/>
                        <a:buChar char="•"/>
                      </a:pPr>
                      <a:r>
                        <a:rPr lang="en-ZA" sz="1200" b="0" dirty="0" smtClean="0">
                          <a:solidFill>
                            <a:sysClr val="windowText" lastClr="000000"/>
                          </a:solidFill>
                          <a:effectLst/>
                          <a:latin typeface="Arial" panose="020B0604020202020204" pitchFamily="34" charset="0"/>
                          <a:cs typeface="Arial" panose="020B0604020202020204" pitchFamily="34" charset="0"/>
                        </a:rPr>
                        <a:t>Fraud </a:t>
                      </a:r>
                    </a:p>
                    <a:p>
                      <a:pPr marL="171450" marR="0" indent="-171450" algn="l" fontAlgn="base">
                        <a:lnSpc>
                          <a:spcPct val="150000"/>
                        </a:lnSpc>
                        <a:spcBef>
                          <a:spcPts val="0"/>
                        </a:spcBef>
                        <a:spcAft>
                          <a:spcPts val="600"/>
                        </a:spcAft>
                        <a:buFont typeface="Arial" panose="020B0604020202020204" pitchFamily="34" charset="0"/>
                        <a:buChar char="•"/>
                      </a:pPr>
                      <a:r>
                        <a:rPr lang="en-ZA" sz="1200" b="0" dirty="0" smtClean="0">
                          <a:solidFill>
                            <a:sysClr val="windowText" lastClr="000000"/>
                          </a:solidFill>
                          <a:effectLst/>
                          <a:latin typeface="Arial" panose="020B0604020202020204" pitchFamily="34" charset="0"/>
                          <a:cs typeface="Arial" panose="020B0604020202020204" pitchFamily="34" charset="0"/>
                        </a:rPr>
                        <a:t>Theft</a:t>
                      </a:r>
                      <a:endParaRPr lang="en-US" sz="1200" b="0" dirty="0">
                        <a:solidFill>
                          <a:sysClr val="windowText" lastClr="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marR="0" indent="-171450" algn="l" fontAlgn="base">
                        <a:lnSpc>
                          <a:spcPct val="100000"/>
                        </a:lnSpc>
                        <a:spcBef>
                          <a:spcPts val="0"/>
                        </a:spcBef>
                        <a:spcAft>
                          <a:spcPts val="600"/>
                        </a:spcAft>
                        <a:buFont typeface="Arial" panose="020B0604020202020204" pitchFamily="34" charset="0"/>
                        <a:buChar char="•"/>
                      </a:pPr>
                      <a:r>
                        <a:rPr lang="en-ZA" sz="1200" b="0" dirty="0" smtClean="0">
                          <a:solidFill>
                            <a:sysClr val="windowText" lastClr="000000"/>
                          </a:solidFill>
                          <a:effectLst/>
                          <a:latin typeface="Arial" panose="020B0604020202020204" pitchFamily="34" charset="0"/>
                          <a:cs typeface="Arial" panose="020B0604020202020204" pitchFamily="34" charset="0"/>
                        </a:rPr>
                        <a:t>Criminal referral to NPA</a:t>
                      </a:r>
                    </a:p>
                    <a:p>
                      <a:pPr marL="171450" marR="0" indent="-171450" algn="l" fontAlgn="base">
                        <a:lnSpc>
                          <a:spcPct val="100000"/>
                        </a:lnSpc>
                        <a:spcBef>
                          <a:spcPts val="0"/>
                        </a:spcBef>
                        <a:spcAft>
                          <a:spcPts val="600"/>
                        </a:spcAft>
                        <a:buFont typeface="Arial" panose="020B0604020202020204" pitchFamily="34" charset="0"/>
                        <a:buChar char="•"/>
                      </a:pPr>
                      <a:r>
                        <a:rPr lang="en-ZA" sz="1200" b="0" dirty="0" smtClean="0">
                          <a:solidFill>
                            <a:sysClr val="windowText" lastClr="000000"/>
                          </a:solidFill>
                          <a:effectLst/>
                          <a:latin typeface="Arial" panose="020B0604020202020204" pitchFamily="34" charset="0"/>
                          <a:cs typeface="Arial" panose="020B0604020202020204" pitchFamily="34" charset="0"/>
                        </a:rPr>
                        <a:t>Disciplinary referral to the Department </a:t>
                      </a:r>
                      <a:endParaRPr lang="en-US" sz="1200" b="0" dirty="0">
                        <a:solidFill>
                          <a:sysClr val="windowText" lastClr="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just" defTabSz="457200" rtl="0" eaLnBrk="1" fontAlgn="base" latinLnBrk="0" hangingPunct="1">
                        <a:lnSpc>
                          <a:spcPct val="150000"/>
                        </a:lnSpc>
                        <a:spcBef>
                          <a:spcPts val="0"/>
                        </a:spcBef>
                        <a:spcAft>
                          <a:spcPts val="600"/>
                        </a:spcAft>
                        <a:buClrTx/>
                        <a:buSzTx/>
                        <a:buFontTx/>
                        <a:buNone/>
                        <a:tabLst/>
                        <a:defRPr/>
                      </a:pPr>
                      <a:r>
                        <a:rPr lang="en-ZA" sz="1200" dirty="0" smtClean="0">
                          <a:effectLst/>
                          <a:latin typeface="Arial" panose="020B0604020202020204" pitchFamily="34" charset="0"/>
                          <a:cs typeface="Arial" panose="020B0604020202020204" pitchFamily="34" charset="0"/>
                        </a:rPr>
                        <a:t>Quantification ongoing</a:t>
                      </a:r>
                      <a:endParaRPr lang="en-US" sz="1200" dirty="0" smtClean="0">
                        <a:effectLst/>
                        <a:latin typeface="Arial" panose="020B0604020202020204" pitchFamily="34" charset="0"/>
                        <a:ea typeface="Times New Roman" panose="02020603050405020304" pitchFamily="18" charset="0"/>
                        <a:cs typeface="Arial" panose="020B0604020202020204" pitchFamily="34" charset="0"/>
                      </a:endParaRPr>
                    </a:p>
                    <a:p>
                      <a:pPr marL="0" marR="0" algn="just" fontAlgn="base">
                        <a:lnSpc>
                          <a:spcPct val="150000"/>
                        </a:lnSpc>
                        <a:spcBef>
                          <a:spcPts val="0"/>
                        </a:spcBef>
                        <a:spcAft>
                          <a:spcPts val="600"/>
                        </a:spcAft>
                      </a:pPr>
                      <a:endParaRPr lang="en-US" sz="1200" b="0" dirty="0">
                        <a:solidFill>
                          <a:sysClr val="windowText" lastClr="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fontAlgn="base">
                        <a:lnSpc>
                          <a:spcPct val="150000"/>
                        </a:lnSpc>
                        <a:spcBef>
                          <a:spcPts val="0"/>
                        </a:spcBef>
                        <a:spcAft>
                          <a:spcPts val="600"/>
                        </a:spcAft>
                      </a:pPr>
                      <a:r>
                        <a:rPr lang="en-ZA" sz="1200" b="0" dirty="0">
                          <a:solidFill>
                            <a:sysClr val="windowText" lastClr="000000"/>
                          </a:solidFill>
                          <a:effectLst/>
                          <a:latin typeface="Arial" panose="020B0604020202020204" pitchFamily="34" charset="0"/>
                          <a:cs typeface="Arial" panose="020B0604020202020204" pitchFamily="34" charset="0"/>
                        </a:rPr>
                        <a:t>Collusion/ fraud/ corruption/ theft</a:t>
                      </a:r>
                      <a:endParaRPr lang="en-US" sz="1200" b="0" dirty="0">
                        <a:solidFill>
                          <a:sysClr val="windowText" lastClr="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362205799"/>
                  </a:ext>
                </a:extLst>
              </a:tr>
            </a:tbl>
          </a:graphicData>
        </a:graphic>
      </p:graphicFrame>
      <p:sp>
        <p:nvSpPr>
          <p:cNvPr id="3" name="Slide Number Placeholder 2"/>
          <p:cNvSpPr>
            <a:spLocks noGrp="1"/>
          </p:cNvSpPr>
          <p:nvPr>
            <p:ph type="sldNum" sz="quarter" idx="12"/>
          </p:nvPr>
        </p:nvSpPr>
        <p:spPr/>
        <p:txBody>
          <a:bodyPr/>
          <a:lstStyle/>
          <a:p>
            <a:fld id="{40E4637F-1127-AF4D-B96F-F7789FFD66FF}" type="slidenum">
              <a:rPr lang="en-US" smtClean="0"/>
              <a:pPr/>
              <a:t>31</a:t>
            </a:fld>
            <a:endParaRPr lang="en-US"/>
          </a:p>
        </p:txBody>
      </p:sp>
    </p:spTree>
    <p:extLst>
      <p:ext uri="{BB962C8B-B14F-4D97-AF65-F5344CB8AC3E}">
        <p14:creationId xmlns:p14="http://schemas.microsoft.com/office/powerpoint/2010/main" xmlns="" val="253454251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xmlns="" val="4175012592"/>
              </p:ext>
            </p:extLst>
          </p:nvPr>
        </p:nvGraphicFramePr>
        <p:xfrm>
          <a:off x="470897" y="1721072"/>
          <a:ext cx="8825858" cy="2072640"/>
        </p:xfrm>
        <a:graphic>
          <a:graphicData uri="http://schemas.openxmlformats.org/drawingml/2006/table">
            <a:tbl>
              <a:tblPr firstRow="1" firstCol="1" bandRow="1">
                <a:tableStyleId>{5C22544A-7EE6-4342-B048-85BDC9FD1C3A}</a:tableStyleId>
              </a:tblPr>
              <a:tblGrid>
                <a:gridCol w="381579">
                  <a:extLst>
                    <a:ext uri="{9D8B030D-6E8A-4147-A177-3AD203B41FA5}">
                      <a16:colId xmlns:a16="http://schemas.microsoft.com/office/drawing/2014/main" xmlns="" val="1904782470"/>
                    </a:ext>
                  </a:extLst>
                </a:gridCol>
                <a:gridCol w="959297">
                  <a:extLst>
                    <a:ext uri="{9D8B030D-6E8A-4147-A177-3AD203B41FA5}">
                      <a16:colId xmlns:a16="http://schemas.microsoft.com/office/drawing/2014/main" xmlns="" val="1075882108"/>
                    </a:ext>
                  </a:extLst>
                </a:gridCol>
                <a:gridCol w="1106918">
                  <a:extLst>
                    <a:ext uri="{9D8B030D-6E8A-4147-A177-3AD203B41FA5}">
                      <a16:colId xmlns:a16="http://schemas.microsoft.com/office/drawing/2014/main" xmlns="" val="258269789"/>
                    </a:ext>
                  </a:extLst>
                </a:gridCol>
                <a:gridCol w="1819564">
                  <a:extLst>
                    <a:ext uri="{9D8B030D-6E8A-4147-A177-3AD203B41FA5}">
                      <a16:colId xmlns:a16="http://schemas.microsoft.com/office/drawing/2014/main" xmlns="" val="2782195267"/>
                    </a:ext>
                  </a:extLst>
                </a:gridCol>
                <a:gridCol w="1801090">
                  <a:extLst>
                    <a:ext uri="{9D8B030D-6E8A-4147-A177-3AD203B41FA5}">
                      <a16:colId xmlns:a16="http://schemas.microsoft.com/office/drawing/2014/main" xmlns="" val="3821980532"/>
                    </a:ext>
                  </a:extLst>
                </a:gridCol>
                <a:gridCol w="1237673">
                  <a:extLst>
                    <a:ext uri="{9D8B030D-6E8A-4147-A177-3AD203B41FA5}">
                      <a16:colId xmlns:a16="http://schemas.microsoft.com/office/drawing/2014/main" xmlns="" val="91669931"/>
                    </a:ext>
                  </a:extLst>
                </a:gridCol>
                <a:gridCol w="1519737">
                  <a:extLst>
                    <a:ext uri="{9D8B030D-6E8A-4147-A177-3AD203B41FA5}">
                      <a16:colId xmlns:a16="http://schemas.microsoft.com/office/drawing/2014/main" xmlns="" val="2148769978"/>
                    </a:ext>
                  </a:extLst>
                </a:gridCol>
              </a:tblGrid>
              <a:tr h="1701494">
                <a:tc>
                  <a:txBody>
                    <a:bodyPr/>
                    <a:lstStyle/>
                    <a:p>
                      <a:pPr marL="0" marR="0" algn="just" fontAlgn="base">
                        <a:lnSpc>
                          <a:spcPct val="150000"/>
                        </a:lnSpc>
                        <a:spcBef>
                          <a:spcPts val="0"/>
                        </a:spcBef>
                        <a:spcAft>
                          <a:spcPts val="600"/>
                        </a:spcAft>
                      </a:pPr>
                      <a:r>
                        <a:rPr lang="en-ZA" sz="1200" dirty="0" smtClean="0">
                          <a:solidFill>
                            <a:sysClr val="windowText" lastClr="000000"/>
                          </a:solidFill>
                          <a:effectLst/>
                          <a:latin typeface="+mn-lt"/>
                          <a:ea typeface="+mn-ea"/>
                          <a:cs typeface="+mn-cs"/>
                        </a:rPr>
                        <a:t>3</a:t>
                      </a:r>
                      <a:endParaRPr lang="en-US" sz="1200" dirty="0">
                        <a:solidFill>
                          <a:sysClr val="windowText" lastClr="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fontAlgn="base">
                        <a:lnSpc>
                          <a:spcPct val="150000"/>
                        </a:lnSpc>
                        <a:spcBef>
                          <a:spcPts val="0"/>
                        </a:spcBef>
                        <a:spcAft>
                          <a:spcPts val="600"/>
                        </a:spcAft>
                      </a:pPr>
                      <a:r>
                        <a:rPr lang="en-ZA" sz="1400" b="0" dirty="0" smtClean="0">
                          <a:solidFill>
                            <a:schemeClr val="tx1"/>
                          </a:solidFill>
                          <a:effectLst/>
                        </a:rPr>
                        <a:t>Official “I”</a:t>
                      </a:r>
                      <a:endParaRPr lang="en-US" sz="1400" b="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just" defTabSz="457200" rtl="0" eaLnBrk="1" fontAlgn="base" latinLnBrk="0" hangingPunct="1">
                        <a:lnSpc>
                          <a:spcPct val="150000"/>
                        </a:lnSpc>
                        <a:spcBef>
                          <a:spcPts val="0"/>
                        </a:spcBef>
                        <a:spcAft>
                          <a:spcPts val="600"/>
                        </a:spcAft>
                        <a:buClrTx/>
                        <a:buSzTx/>
                        <a:buFontTx/>
                        <a:buNone/>
                        <a:tabLst/>
                        <a:defRPr/>
                      </a:pPr>
                      <a:r>
                        <a:rPr lang="en-ZA" sz="1400" b="0" dirty="0" smtClean="0">
                          <a:solidFill>
                            <a:sysClr val="windowText" lastClr="000000"/>
                          </a:solidFill>
                          <a:effectLst/>
                        </a:rPr>
                        <a:t>Official</a:t>
                      </a:r>
                      <a:r>
                        <a:rPr lang="en-ZA" sz="1400" b="0" baseline="0" dirty="0" smtClean="0">
                          <a:solidFill>
                            <a:sysClr val="windowText" lastClr="000000"/>
                          </a:solidFill>
                          <a:effectLst/>
                        </a:rPr>
                        <a:t> from Office of </a:t>
                      </a:r>
                      <a:r>
                        <a:rPr lang="en-ZA" sz="1400" b="0" dirty="0" smtClean="0">
                          <a:solidFill>
                            <a:sysClr val="windowText" lastClr="000000"/>
                          </a:solidFill>
                          <a:effectLst/>
                        </a:rPr>
                        <a:t>State Attorney</a:t>
                      </a:r>
                      <a:endParaRPr lang="en-US" sz="1400" b="0" dirty="0" smtClean="0">
                        <a:solidFill>
                          <a:sysClr val="windowText" lastClr="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algn="just" fontAlgn="base">
                        <a:lnSpc>
                          <a:spcPct val="150000"/>
                        </a:lnSpc>
                        <a:spcBef>
                          <a:spcPts val="0"/>
                        </a:spcBef>
                        <a:spcAft>
                          <a:spcPts val="600"/>
                        </a:spcAft>
                      </a:pPr>
                      <a:endParaRPr lang="en-US" sz="1400" b="0" dirty="0">
                        <a:solidFill>
                          <a:sysClr val="windowText" lastClr="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marR="0" indent="-171450" algn="just" fontAlgn="base">
                        <a:lnSpc>
                          <a:spcPct val="150000"/>
                        </a:lnSpc>
                        <a:spcBef>
                          <a:spcPts val="0"/>
                        </a:spcBef>
                        <a:spcAft>
                          <a:spcPts val="600"/>
                        </a:spcAft>
                        <a:buFont typeface="Arial" panose="020B0604020202020204" pitchFamily="34" charset="0"/>
                        <a:buChar char="•"/>
                      </a:pPr>
                      <a:r>
                        <a:rPr lang="en-ZA" sz="1400" b="0" dirty="0" smtClean="0">
                          <a:solidFill>
                            <a:sysClr val="windowText" lastClr="000000"/>
                          </a:solidFill>
                          <a:effectLst/>
                        </a:rPr>
                        <a:t>Misconduct</a:t>
                      </a:r>
                      <a:endParaRPr lang="en-US" sz="1400" b="0" dirty="0">
                        <a:solidFill>
                          <a:sysClr val="windowText" lastClr="000000"/>
                        </a:solidFill>
                        <a:effectLst/>
                      </a:endParaRPr>
                    </a:p>
                    <a:p>
                      <a:pPr marL="171450" marR="0" indent="-171450" algn="just" fontAlgn="base">
                        <a:lnSpc>
                          <a:spcPct val="150000"/>
                        </a:lnSpc>
                        <a:spcBef>
                          <a:spcPts val="0"/>
                        </a:spcBef>
                        <a:spcAft>
                          <a:spcPts val="600"/>
                        </a:spcAft>
                        <a:buFont typeface="Arial" panose="020B0604020202020204" pitchFamily="34" charset="0"/>
                        <a:buChar char="•"/>
                      </a:pPr>
                      <a:r>
                        <a:rPr lang="en-ZA" sz="1400" b="0" dirty="0">
                          <a:solidFill>
                            <a:sysClr val="windowText" lastClr="000000"/>
                          </a:solidFill>
                          <a:effectLst/>
                        </a:rPr>
                        <a:t>Professional negligence </a:t>
                      </a:r>
                      <a:endParaRPr lang="en-ZA" sz="1400" b="0" dirty="0" smtClean="0">
                        <a:solidFill>
                          <a:sysClr val="windowText" lastClr="000000"/>
                        </a:solidFill>
                        <a:effectLst/>
                      </a:endParaRPr>
                    </a:p>
                    <a:p>
                      <a:pPr marL="171450" marR="0" indent="-171450" algn="just" fontAlgn="base">
                        <a:lnSpc>
                          <a:spcPct val="150000"/>
                        </a:lnSpc>
                        <a:spcBef>
                          <a:spcPts val="0"/>
                        </a:spcBef>
                        <a:spcAft>
                          <a:spcPts val="600"/>
                        </a:spcAft>
                        <a:buFont typeface="Arial" panose="020B0604020202020204" pitchFamily="34" charset="0"/>
                        <a:buChar char="•"/>
                      </a:pPr>
                      <a:r>
                        <a:rPr lang="en-ZA" sz="1400" b="0" dirty="0" smtClean="0">
                          <a:solidFill>
                            <a:sysClr val="windowText" lastClr="000000"/>
                          </a:solidFill>
                          <a:effectLst/>
                        </a:rPr>
                        <a:t>irregular </a:t>
                      </a:r>
                      <a:r>
                        <a:rPr lang="en-ZA" sz="1400" b="0" dirty="0">
                          <a:solidFill>
                            <a:sysClr val="windowText" lastClr="000000"/>
                          </a:solidFill>
                          <a:effectLst/>
                        </a:rPr>
                        <a:t>settlement and default judgements</a:t>
                      </a:r>
                      <a:endParaRPr lang="en-US" sz="1400" b="0" dirty="0">
                        <a:solidFill>
                          <a:sysClr val="windowText" lastClr="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marR="0" indent="-171450" algn="just" fontAlgn="base">
                        <a:lnSpc>
                          <a:spcPct val="100000"/>
                        </a:lnSpc>
                        <a:spcBef>
                          <a:spcPts val="0"/>
                        </a:spcBef>
                        <a:spcAft>
                          <a:spcPts val="600"/>
                        </a:spcAft>
                        <a:buFont typeface="Arial" panose="020B0604020202020204" pitchFamily="34" charset="0"/>
                        <a:buChar char="•"/>
                      </a:pPr>
                      <a:r>
                        <a:rPr lang="en-ZA" sz="1400" b="0" dirty="0" smtClean="0">
                          <a:solidFill>
                            <a:sysClr val="windowText" lastClr="000000"/>
                          </a:solidFill>
                          <a:effectLst/>
                        </a:rPr>
                        <a:t>Disciplinary</a:t>
                      </a:r>
                      <a:r>
                        <a:rPr lang="en-ZA" sz="1400" b="0" baseline="0" dirty="0" smtClean="0">
                          <a:solidFill>
                            <a:sysClr val="windowText" lastClr="000000"/>
                          </a:solidFill>
                          <a:effectLst/>
                        </a:rPr>
                        <a:t> referral to the Department.</a:t>
                      </a:r>
                    </a:p>
                    <a:p>
                      <a:pPr marL="171450" marR="0" indent="-171450" algn="just" fontAlgn="base">
                        <a:lnSpc>
                          <a:spcPct val="100000"/>
                        </a:lnSpc>
                        <a:spcBef>
                          <a:spcPts val="0"/>
                        </a:spcBef>
                        <a:spcAft>
                          <a:spcPts val="600"/>
                        </a:spcAft>
                        <a:buFont typeface="Arial" panose="020B0604020202020204" pitchFamily="34" charset="0"/>
                        <a:buChar char="•"/>
                      </a:pPr>
                      <a:r>
                        <a:rPr lang="en-ZA" sz="1400" b="0" dirty="0" smtClean="0">
                          <a:solidFill>
                            <a:sysClr val="windowText" lastClr="000000"/>
                          </a:solidFill>
                          <a:effectLst/>
                        </a:rPr>
                        <a:t>Referral to the Legal </a:t>
                      </a:r>
                      <a:r>
                        <a:rPr lang="en-ZA" sz="1400" b="0" dirty="0">
                          <a:solidFill>
                            <a:sysClr val="windowText" lastClr="000000"/>
                          </a:solidFill>
                          <a:effectLst/>
                        </a:rPr>
                        <a:t>Practice </a:t>
                      </a:r>
                      <a:r>
                        <a:rPr lang="en-ZA" sz="1400" b="0" dirty="0" smtClean="0">
                          <a:solidFill>
                            <a:sysClr val="windowText" lastClr="000000"/>
                          </a:solidFill>
                          <a:effectLst/>
                        </a:rPr>
                        <a:t>Council</a:t>
                      </a:r>
                    </a:p>
                    <a:p>
                      <a:pPr marL="171450" marR="0" indent="-171450" algn="just" fontAlgn="base">
                        <a:lnSpc>
                          <a:spcPct val="100000"/>
                        </a:lnSpc>
                        <a:spcBef>
                          <a:spcPts val="0"/>
                        </a:spcBef>
                        <a:spcAft>
                          <a:spcPts val="600"/>
                        </a:spcAft>
                        <a:buFont typeface="Arial" panose="020B0604020202020204" pitchFamily="34" charset="0"/>
                        <a:buChar char="•"/>
                      </a:pPr>
                      <a:r>
                        <a:rPr lang="en-ZA" sz="1400" b="0" dirty="0" smtClean="0">
                          <a:solidFill>
                            <a:sysClr val="windowText" lastClr="000000"/>
                          </a:solidFill>
                          <a:effectLst/>
                          <a:latin typeface="Arial" panose="020B0604020202020204" pitchFamily="34" charset="0"/>
                          <a:ea typeface="Times New Roman" panose="02020603050405020304" pitchFamily="18" charset="0"/>
                          <a:cs typeface="Times New Roman" panose="02020603050405020304" pitchFamily="18" charset="0"/>
                        </a:rPr>
                        <a:t>Criminal referral to NPA</a:t>
                      </a:r>
                      <a:endParaRPr lang="en-US" sz="1400" b="0" dirty="0">
                        <a:solidFill>
                          <a:sysClr val="windowText" lastClr="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fontAlgn="base">
                        <a:lnSpc>
                          <a:spcPct val="150000"/>
                        </a:lnSpc>
                        <a:spcBef>
                          <a:spcPts val="0"/>
                        </a:spcBef>
                        <a:spcAft>
                          <a:spcPts val="600"/>
                        </a:spcAft>
                      </a:pPr>
                      <a:r>
                        <a:rPr lang="en-ZA" sz="1400" b="0" dirty="0" smtClean="0">
                          <a:solidFill>
                            <a:sysClr val="windowText" lastClr="000000"/>
                          </a:solidFill>
                          <a:effectLst/>
                          <a:latin typeface="+mn-lt"/>
                          <a:ea typeface="+mn-ea"/>
                          <a:cs typeface="+mn-cs"/>
                        </a:rPr>
                        <a:t>Quantification</a:t>
                      </a:r>
                      <a:r>
                        <a:rPr lang="en-ZA" sz="1400" b="0" baseline="0" dirty="0" smtClean="0">
                          <a:solidFill>
                            <a:sysClr val="windowText" lastClr="000000"/>
                          </a:solidFill>
                          <a:effectLst/>
                          <a:latin typeface="+mn-lt"/>
                          <a:ea typeface="+mn-ea"/>
                          <a:cs typeface="+mn-cs"/>
                        </a:rPr>
                        <a:t> is underway</a:t>
                      </a:r>
                      <a:endParaRPr lang="en-US" sz="1400" b="0" dirty="0">
                        <a:solidFill>
                          <a:sysClr val="windowText" lastClr="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fontAlgn="base">
                        <a:lnSpc>
                          <a:spcPct val="150000"/>
                        </a:lnSpc>
                        <a:spcBef>
                          <a:spcPts val="0"/>
                        </a:spcBef>
                        <a:spcAft>
                          <a:spcPts val="600"/>
                        </a:spcAft>
                      </a:pPr>
                      <a:r>
                        <a:rPr lang="en-ZA" sz="1400" b="0" dirty="0">
                          <a:solidFill>
                            <a:sysClr val="windowText" lastClr="000000"/>
                          </a:solidFill>
                          <a:effectLst/>
                        </a:rPr>
                        <a:t>Collusion/ corruption</a:t>
                      </a:r>
                      <a:endParaRPr lang="en-US" sz="1400" b="0" dirty="0">
                        <a:solidFill>
                          <a:sysClr val="windowText" lastClr="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826786493"/>
                  </a:ext>
                </a:extLst>
              </a:tr>
            </a:tbl>
          </a:graphicData>
        </a:graphic>
      </p:graphicFrame>
      <p:sp>
        <p:nvSpPr>
          <p:cNvPr id="5" name="Title 4"/>
          <p:cNvSpPr>
            <a:spLocks noGrp="1"/>
          </p:cNvSpPr>
          <p:nvPr>
            <p:ph type="title"/>
          </p:nvPr>
        </p:nvSpPr>
        <p:spPr>
          <a:xfrm>
            <a:off x="495300" y="661472"/>
            <a:ext cx="8915400" cy="369332"/>
          </a:xfrm>
          <a:prstGeom prst="rect">
            <a:avLst/>
          </a:prstGeom>
        </p:spPr>
        <p:txBody>
          <a:bodyPr wrap="square">
            <a:spAutoFit/>
          </a:bodyPr>
          <a:lstStyle/>
          <a:p>
            <a:r>
              <a:rPr lang="en-ZA" sz="1800" b="1" dirty="0">
                <a:latin typeface="Arial" panose="020B0604020202020204" pitchFamily="34" charset="0"/>
                <a:ea typeface="Times New Roman" panose="02020603050405020304" pitchFamily="18" charset="0"/>
                <a:cs typeface="Times New Roman" panose="02020603050405020304" pitchFamily="18" charset="0"/>
              </a:rPr>
              <a:t> </a:t>
            </a:r>
            <a:r>
              <a:rPr lang="en-ZA" sz="1800" b="1" dirty="0" smtClean="0">
                <a:latin typeface="Arial" panose="020B0604020202020204" pitchFamily="34" charset="0"/>
                <a:ea typeface="Times New Roman" panose="02020603050405020304" pitchFamily="18" charset="0"/>
                <a:cs typeface="Times New Roman" panose="02020603050405020304" pitchFamily="18" charset="0"/>
              </a:rPr>
              <a:t>                    LIST </a:t>
            </a:r>
            <a:r>
              <a:rPr lang="en-ZA" sz="1800" b="1" dirty="0">
                <a:latin typeface="Arial" panose="020B0604020202020204" pitchFamily="34" charset="0"/>
                <a:ea typeface="Times New Roman" panose="02020603050405020304" pitchFamily="18" charset="0"/>
                <a:cs typeface="Times New Roman" panose="02020603050405020304" pitchFamily="18" charset="0"/>
              </a:rPr>
              <a:t>OF MATTERS </a:t>
            </a:r>
            <a:r>
              <a:rPr lang="en-ZA" sz="1800" b="1" dirty="0" smtClean="0">
                <a:latin typeface="Arial" panose="020B0604020202020204" pitchFamily="34" charset="0"/>
                <a:ea typeface="Times New Roman" panose="02020603050405020304" pitchFamily="18" charset="0"/>
                <a:cs typeface="Times New Roman" panose="02020603050405020304" pitchFamily="18" charset="0"/>
              </a:rPr>
              <a:t>INVOLVING OTHER OFFICIALS (Cont.) </a:t>
            </a:r>
            <a:endParaRPr lang="en-US" sz="1800" dirty="0"/>
          </a:p>
        </p:txBody>
      </p:sp>
      <p:sp>
        <p:nvSpPr>
          <p:cNvPr id="6" name="Rectangle 5"/>
          <p:cNvSpPr/>
          <p:nvPr/>
        </p:nvSpPr>
        <p:spPr>
          <a:xfrm>
            <a:off x="4118156" y="274638"/>
            <a:ext cx="1669688" cy="369332"/>
          </a:xfrm>
          <a:prstGeom prst="rect">
            <a:avLst/>
          </a:prstGeom>
        </p:spPr>
        <p:txBody>
          <a:bodyPr wrap="none">
            <a:spAutoFit/>
          </a:bodyPr>
          <a:lstStyle/>
          <a:p>
            <a:r>
              <a:rPr lang="en-US" b="1" dirty="0">
                <a:solidFill>
                  <a:prstClr val="black"/>
                </a:solidFill>
              </a:rPr>
              <a:t>SIU OUTCOMES</a:t>
            </a:r>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xmlns="" val="4218127571"/>
              </p:ext>
            </p:extLst>
          </p:nvPr>
        </p:nvGraphicFramePr>
        <p:xfrm>
          <a:off x="470897" y="1172432"/>
          <a:ext cx="8850261" cy="548640"/>
        </p:xfrm>
        <a:graphic>
          <a:graphicData uri="http://schemas.openxmlformats.org/drawingml/2006/table">
            <a:tbl>
              <a:tblPr firstRow="1" firstCol="1" bandRow="1">
                <a:tableStyleId>{5C22544A-7EE6-4342-B048-85BDC9FD1C3A}</a:tableStyleId>
              </a:tblPr>
              <a:tblGrid>
                <a:gridCol w="378791">
                  <a:extLst>
                    <a:ext uri="{9D8B030D-6E8A-4147-A177-3AD203B41FA5}">
                      <a16:colId xmlns:a16="http://schemas.microsoft.com/office/drawing/2014/main" xmlns="" val="544289330"/>
                    </a:ext>
                  </a:extLst>
                </a:gridCol>
                <a:gridCol w="952288">
                  <a:extLst>
                    <a:ext uri="{9D8B030D-6E8A-4147-A177-3AD203B41FA5}">
                      <a16:colId xmlns:a16="http://schemas.microsoft.com/office/drawing/2014/main" xmlns="" val="3772251925"/>
                    </a:ext>
                  </a:extLst>
                </a:gridCol>
                <a:gridCol w="1135188">
                  <a:extLst>
                    <a:ext uri="{9D8B030D-6E8A-4147-A177-3AD203B41FA5}">
                      <a16:colId xmlns:a16="http://schemas.microsoft.com/office/drawing/2014/main" xmlns="" val="1138774210"/>
                    </a:ext>
                  </a:extLst>
                </a:gridCol>
                <a:gridCol w="1782618">
                  <a:extLst>
                    <a:ext uri="{9D8B030D-6E8A-4147-A177-3AD203B41FA5}">
                      <a16:colId xmlns:a16="http://schemas.microsoft.com/office/drawing/2014/main" xmlns="" val="2012334518"/>
                    </a:ext>
                  </a:extLst>
                </a:gridCol>
                <a:gridCol w="1801091">
                  <a:extLst>
                    <a:ext uri="{9D8B030D-6E8A-4147-A177-3AD203B41FA5}">
                      <a16:colId xmlns:a16="http://schemas.microsoft.com/office/drawing/2014/main" xmlns="" val="2847140396"/>
                    </a:ext>
                  </a:extLst>
                </a:gridCol>
                <a:gridCol w="1265382">
                  <a:extLst>
                    <a:ext uri="{9D8B030D-6E8A-4147-A177-3AD203B41FA5}">
                      <a16:colId xmlns:a16="http://schemas.microsoft.com/office/drawing/2014/main" xmlns="" val="849591035"/>
                    </a:ext>
                  </a:extLst>
                </a:gridCol>
                <a:gridCol w="1534903">
                  <a:extLst>
                    <a:ext uri="{9D8B030D-6E8A-4147-A177-3AD203B41FA5}">
                      <a16:colId xmlns:a16="http://schemas.microsoft.com/office/drawing/2014/main" xmlns="" val="3687770188"/>
                    </a:ext>
                  </a:extLst>
                </a:gridCol>
              </a:tblGrid>
              <a:tr h="535217">
                <a:tc>
                  <a:txBody>
                    <a:bodyPr/>
                    <a:lstStyle/>
                    <a:p>
                      <a:pPr marL="0" marR="0" algn="just" fontAlgn="base">
                        <a:lnSpc>
                          <a:spcPct val="150000"/>
                        </a:lnSpc>
                        <a:spcBef>
                          <a:spcPts val="0"/>
                        </a:spcBef>
                        <a:spcAft>
                          <a:spcPts val="600"/>
                        </a:spcAft>
                      </a:pPr>
                      <a:r>
                        <a:rPr lang="en-ZA" sz="1200" b="1" dirty="0" smtClean="0">
                          <a:solidFill>
                            <a:sysClr val="windowText" lastClr="000000"/>
                          </a:solidFill>
                          <a:effectLst/>
                          <a:latin typeface="Arial" panose="020B0604020202020204" pitchFamily="34" charset="0"/>
                          <a:ea typeface="+mn-ea"/>
                          <a:cs typeface="Arial" panose="020B0604020202020204" pitchFamily="34" charset="0"/>
                        </a:rPr>
                        <a:t>No</a:t>
                      </a:r>
                      <a:endParaRPr lang="en-US" sz="1200" b="1" dirty="0">
                        <a:solidFill>
                          <a:sysClr val="windowText" lastClr="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just" fontAlgn="base">
                        <a:lnSpc>
                          <a:spcPct val="150000"/>
                        </a:lnSpc>
                        <a:spcBef>
                          <a:spcPts val="0"/>
                        </a:spcBef>
                        <a:spcAft>
                          <a:spcPts val="600"/>
                        </a:spcAft>
                      </a:pPr>
                      <a:r>
                        <a:rPr lang="en-ZA" sz="1200" b="1">
                          <a:solidFill>
                            <a:sysClr val="windowText" lastClr="000000"/>
                          </a:solidFill>
                          <a:effectLst/>
                          <a:latin typeface="Arial" panose="020B0604020202020204" pitchFamily="34" charset="0"/>
                          <a:cs typeface="Arial" panose="020B0604020202020204" pitchFamily="34" charset="0"/>
                        </a:rPr>
                        <a:t>MATTER</a:t>
                      </a:r>
                      <a:endParaRPr lang="en-US" sz="1200" b="1">
                        <a:solidFill>
                          <a:sysClr val="windowText" lastClr="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just" fontAlgn="base">
                        <a:lnSpc>
                          <a:spcPct val="150000"/>
                        </a:lnSpc>
                        <a:spcBef>
                          <a:spcPts val="0"/>
                        </a:spcBef>
                        <a:spcAft>
                          <a:spcPts val="600"/>
                        </a:spcAft>
                      </a:pPr>
                      <a:r>
                        <a:rPr lang="en-ZA" sz="1200" b="1" dirty="0">
                          <a:solidFill>
                            <a:sysClr val="windowText" lastClr="000000"/>
                          </a:solidFill>
                          <a:effectLst/>
                          <a:latin typeface="Arial" panose="020B0604020202020204" pitchFamily="34" charset="0"/>
                          <a:cs typeface="Arial" panose="020B0604020202020204" pitchFamily="34" charset="0"/>
                        </a:rPr>
                        <a:t>OFFICIALS INVOLVED</a:t>
                      </a:r>
                      <a:endParaRPr lang="en-US" sz="1200" b="1" dirty="0">
                        <a:solidFill>
                          <a:sysClr val="windowText" lastClr="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just" fontAlgn="base">
                        <a:lnSpc>
                          <a:spcPct val="150000"/>
                        </a:lnSpc>
                        <a:spcBef>
                          <a:spcPts val="0"/>
                        </a:spcBef>
                        <a:spcAft>
                          <a:spcPts val="600"/>
                        </a:spcAft>
                      </a:pPr>
                      <a:r>
                        <a:rPr lang="en-ZA" sz="1200" b="1">
                          <a:solidFill>
                            <a:sysClr val="windowText" lastClr="000000"/>
                          </a:solidFill>
                          <a:effectLst/>
                          <a:latin typeface="Arial" panose="020B0604020202020204" pitchFamily="34" charset="0"/>
                          <a:cs typeface="Arial" panose="020B0604020202020204" pitchFamily="34" charset="0"/>
                        </a:rPr>
                        <a:t>NATURE OF MATTER</a:t>
                      </a:r>
                      <a:endParaRPr lang="en-US" sz="1200" b="1">
                        <a:solidFill>
                          <a:sysClr val="windowText" lastClr="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just" fontAlgn="base">
                        <a:lnSpc>
                          <a:spcPct val="150000"/>
                        </a:lnSpc>
                        <a:spcBef>
                          <a:spcPts val="0"/>
                        </a:spcBef>
                        <a:spcAft>
                          <a:spcPts val="600"/>
                        </a:spcAft>
                      </a:pPr>
                      <a:r>
                        <a:rPr lang="en-ZA" sz="1200" b="1">
                          <a:solidFill>
                            <a:sysClr val="windowText" lastClr="000000"/>
                          </a:solidFill>
                          <a:effectLst/>
                          <a:latin typeface="Arial" panose="020B0604020202020204" pitchFamily="34" charset="0"/>
                          <a:cs typeface="Arial" panose="020B0604020202020204" pitchFamily="34" charset="0"/>
                        </a:rPr>
                        <a:t>REFERRED TO INSTITUTION</a:t>
                      </a:r>
                      <a:endParaRPr lang="en-US" sz="1200" b="1">
                        <a:solidFill>
                          <a:sysClr val="windowText" lastClr="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just" fontAlgn="base">
                        <a:lnSpc>
                          <a:spcPct val="150000"/>
                        </a:lnSpc>
                        <a:spcBef>
                          <a:spcPts val="0"/>
                        </a:spcBef>
                        <a:spcAft>
                          <a:spcPts val="600"/>
                        </a:spcAft>
                      </a:pPr>
                      <a:r>
                        <a:rPr lang="en-ZA" sz="1200" b="1" dirty="0">
                          <a:solidFill>
                            <a:sysClr val="windowText" lastClr="000000"/>
                          </a:solidFill>
                          <a:effectLst/>
                          <a:latin typeface="Arial" panose="020B0604020202020204" pitchFamily="34" charset="0"/>
                          <a:cs typeface="Arial" panose="020B0604020202020204" pitchFamily="34" charset="0"/>
                        </a:rPr>
                        <a:t>VALUE</a:t>
                      </a:r>
                      <a:endParaRPr lang="en-US" sz="1200" b="1" dirty="0">
                        <a:solidFill>
                          <a:sysClr val="windowText" lastClr="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just" fontAlgn="base">
                        <a:lnSpc>
                          <a:spcPct val="150000"/>
                        </a:lnSpc>
                        <a:spcBef>
                          <a:spcPts val="0"/>
                        </a:spcBef>
                        <a:spcAft>
                          <a:spcPts val="600"/>
                        </a:spcAft>
                      </a:pPr>
                      <a:r>
                        <a:rPr lang="en-ZA" sz="1200" b="1" dirty="0">
                          <a:solidFill>
                            <a:sysClr val="windowText" lastClr="000000"/>
                          </a:solidFill>
                          <a:effectLst/>
                          <a:latin typeface="Arial" panose="020B0604020202020204" pitchFamily="34" charset="0"/>
                          <a:cs typeface="Arial" panose="020B0604020202020204" pitchFamily="34" charset="0"/>
                        </a:rPr>
                        <a:t>POSSIBLE CHARGES</a:t>
                      </a:r>
                      <a:endParaRPr lang="en-US" sz="1200" b="1" dirty="0">
                        <a:solidFill>
                          <a:sysClr val="windowText" lastClr="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xmlns="" val="3795829263"/>
                  </a:ext>
                </a:extLst>
              </a:tr>
            </a:tbl>
          </a:graphicData>
        </a:graphic>
      </p:graphicFrame>
      <p:sp>
        <p:nvSpPr>
          <p:cNvPr id="3" name="Slide Number Placeholder 2"/>
          <p:cNvSpPr>
            <a:spLocks noGrp="1"/>
          </p:cNvSpPr>
          <p:nvPr>
            <p:ph type="sldNum" sz="quarter" idx="12"/>
          </p:nvPr>
        </p:nvSpPr>
        <p:spPr/>
        <p:txBody>
          <a:bodyPr/>
          <a:lstStyle/>
          <a:p>
            <a:fld id="{40E4637F-1127-AF4D-B96F-F7789FFD66FF}" type="slidenum">
              <a:rPr lang="en-US" smtClean="0"/>
              <a:pPr/>
              <a:t>32</a:t>
            </a:fld>
            <a:endParaRPr lang="en-US"/>
          </a:p>
        </p:txBody>
      </p:sp>
    </p:spTree>
    <p:extLst>
      <p:ext uri="{BB962C8B-B14F-4D97-AF65-F5344CB8AC3E}">
        <p14:creationId xmlns:p14="http://schemas.microsoft.com/office/powerpoint/2010/main" xmlns="" val="226988885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1990926" y="6540063"/>
            <a:ext cx="5516003" cy="2462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prstClr val="black"/>
                </a:solidFill>
                <a:effectLst/>
                <a:uLnTx/>
                <a:uFillTx/>
                <a:latin typeface="Arial"/>
                <a:ea typeface="+mn-ea"/>
                <a:cs typeface="Arial"/>
              </a:rPr>
              <a:t>Hotline: 0800 037 774    |     Website: https://www.siu.org.za   |   E-mail: </a:t>
            </a:r>
            <a:r>
              <a:rPr kumimoji="0" lang="en-US" sz="1000" b="1" i="0" u="none" strike="noStrike" kern="1200" cap="none" spc="0" normalizeH="0" baseline="0" noProof="0" dirty="0" err="1" smtClean="0">
                <a:ln>
                  <a:noFill/>
                </a:ln>
                <a:solidFill>
                  <a:prstClr val="black"/>
                </a:solidFill>
                <a:effectLst/>
                <a:uLnTx/>
                <a:uFillTx/>
                <a:latin typeface="Arial"/>
                <a:ea typeface="+mn-ea"/>
                <a:cs typeface="Arial"/>
              </a:rPr>
              <a:t>info@siu.org.za</a:t>
            </a:r>
            <a:r>
              <a:rPr kumimoji="0" lang="en-US" sz="1000" b="1" i="0" u="none" strike="noStrike" kern="1200" cap="none" spc="0" normalizeH="0" baseline="0" noProof="0" dirty="0" smtClean="0">
                <a:ln>
                  <a:noFill/>
                </a:ln>
                <a:solidFill>
                  <a:prstClr val="black"/>
                </a:solidFill>
                <a:effectLst/>
                <a:uLnTx/>
                <a:uFillTx/>
                <a:latin typeface="Arial"/>
                <a:ea typeface="+mn-ea"/>
                <a:cs typeface="Arial"/>
              </a:rPr>
              <a:t> </a:t>
            </a:r>
            <a:endParaRPr kumimoji="0" lang="en-US" sz="1000" b="1" i="0" u="none" strike="noStrike" kern="1200" cap="none" spc="0" normalizeH="0" baseline="0" noProof="0" dirty="0">
              <a:ln>
                <a:noFill/>
              </a:ln>
              <a:solidFill>
                <a:prstClr val="black"/>
              </a:solidFill>
              <a:effectLst/>
              <a:uLnTx/>
              <a:uFillTx/>
              <a:latin typeface="Arial"/>
              <a:ea typeface="+mn-ea"/>
              <a:cs typeface="Arial"/>
            </a:endParaRPr>
          </a:p>
        </p:txBody>
      </p:sp>
      <p:sp>
        <p:nvSpPr>
          <p:cNvPr id="7" name="Slide Number Placeholder 6"/>
          <p:cNvSpPr>
            <a:spLocks noGrp="1"/>
          </p:cNvSpPr>
          <p:nvPr>
            <p:ph type="sldNum" sz="quarter" idx="12"/>
          </p:nvPr>
        </p:nvSpPr>
        <p:spPr>
          <a:xfrm>
            <a:off x="8790038" y="6489083"/>
            <a:ext cx="620661"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0E4637F-1127-AF4D-B96F-F7789FFD66FF}" type="slidenum">
              <a:rPr kumimoji="0" lang="en-US" sz="1200" b="1"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0" lang="en-US" sz="1200" b="1"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2" name="Content Placeholder 1"/>
          <p:cNvSpPr>
            <a:spLocks noGrp="1"/>
          </p:cNvSpPr>
          <p:nvPr>
            <p:ph idx="1"/>
          </p:nvPr>
        </p:nvSpPr>
        <p:spPr>
          <a:xfrm>
            <a:off x="206829" y="1934655"/>
            <a:ext cx="9514113" cy="3719912"/>
          </a:xfrm>
        </p:spPr>
        <p:txBody>
          <a:bodyPr>
            <a:normAutofit/>
          </a:bodyPr>
          <a:lstStyle/>
          <a:p>
            <a:pPr marL="0" indent="0">
              <a:lnSpc>
                <a:spcPct val="150000"/>
              </a:lnSpc>
              <a:buNone/>
              <a:defRPr/>
            </a:pPr>
            <a:r>
              <a:rPr lang="en-GB" sz="2000" dirty="0" smtClean="0">
                <a:latin typeface="Arial" panose="020B0604020202020204" pitchFamily="34" charset="0"/>
                <a:cs typeface="Arial" panose="020B0604020202020204" pitchFamily="34" charset="0"/>
              </a:rPr>
              <a:t>“Maladministration </a:t>
            </a:r>
            <a:r>
              <a:rPr lang="en-GB" sz="2000" dirty="0">
                <a:latin typeface="Arial" panose="020B0604020202020204" pitchFamily="34" charset="0"/>
                <a:cs typeface="Arial" panose="020B0604020202020204" pitchFamily="34" charset="0"/>
              </a:rPr>
              <a:t>in connection with the affairs of the office of the State Attorney in relation to―</a:t>
            </a:r>
            <a:endParaRPr lang="en-US" sz="2000" dirty="0">
              <a:latin typeface="Arial" panose="020B0604020202020204" pitchFamily="34" charset="0"/>
              <a:cs typeface="Arial" panose="020B0604020202020204" pitchFamily="34" charset="0"/>
            </a:endParaRPr>
          </a:p>
          <a:p>
            <a:pPr marL="0" indent="0" algn="just">
              <a:lnSpc>
                <a:spcPct val="150000"/>
              </a:lnSpc>
              <a:buNone/>
              <a:defRPr/>
            </a:pPr>
            <a:r>
              <a:rPr lang="en-GB" sz="2000" dirty="0">
                <a:latin typeface="Arial" panose="020B0604020202020204" pitchFamily="34" charset="0"/>
                <a:cs typeface="Arial" panose="020B0604020202020204" pitchFamily="34" charset="0"/>
              </a:rPr>
              <a:t>(</a:t>
            </a:r>
            <a:r>
              <a:rPr lang="en-GB" sz="2000" i="1" dirty="0">
                <a:latin typeface="Arial" panose="020B0604020202020204" pitchFamily="34" charset="0"/>
                <a:cs typeface="Arial" panose="020B0604020202020204" pitchFamily="34" charset="0"/>
              </a:rPr>
              <a:t>a</a:t>
            </a:r>
            <a:r>
              <a:rPr lang="en-GB" sz="2000" dirty="0">
                <a:latin typeface="Arial" panose="020B0604020202020204" pitchFamily="34" charset="0"/>
                <a:cs typeface="Arial" panose="020B0604020202020204" pitchFamily="34" charset="0"/>
              </a:rPr>
              <a:t>)	 </a:t>
            </a:r>
            <a:r>
              <a:rPr lang="en-GB" sz="2000" dirty="0" smtClean="0">
                <a:latin typeface="Arial" panose="020B0604020202020204" pitchFamily="34" charset="0"/>
                <a:cs typeface="Arial" panose="020B0604020202020204" pitchFamily="34" charset="0"/>
              </a:rPr>
              <a:t>legal services that were provided, or </a:t>
            </a:r>
            <a:r>
              <a:rPr lang="en-GB" sz="2000" b="1" dirty="0" smtClean="0">
                <a:latin typeface="Arial" panose="020B0604020202020204" pitchFamily="34" charset="0"/>
                <a:cs typeface="Arial" panose="020B0604020202020204" pitchFamily="34" charset="0"/>
              </a:rPr>
              <a:t>procured</a:t>
            </a:r>
            <a:r>
              <a:rPr lang="en-GB" sz="2000" dirty="0" smtClean="0">
                <a:latin typeface="Arial" panose="020B0604020202020204" pitchFamily="34" charset="0"/>
                <a:cs typeface="Arial" panose="020B0604020202020204" pitchFamily="34" charset="0"/>
              </a:rPr>
              <a:t>, by the office of the State 	Attorney in the performance of its functions as contemplated in section 3 of the 	State Attorney Act, 1957 (Act No. 56 of 1957), on behalf of―</a:t>
            </a:r>
            <a:endParaRPr lang="en-US" sz="2000" dirty="0" smtClean="0">
              <a:latin typeface="Arial" panose="020B0604020202020204" pitchFamily="34" charset="0"/>
              <a:cs typeface="Arial" panose="020B0604020202020204" pitchFamily="34" charset="0"/>
            </a:endParaRPr>
          </a:p>
          <a:p>
            <a:pPr marL="0" indent="0" algn="just">
              <a:lnSpc>
                <a:spcPct val="150000"/>
              </a:lnSpc>
              <a:buNone/>
              <a:defRPr/>
            </a:pPr>
            <a:r>
              <a:rPr lang="en-GB" sz="2000" dirty="0">
                <a:latin typeface="Arial" panose="020B0604020202020204" pitchFamily="34" charset="0"/>
                <a:cs typeface="Arial" panose="020B0604020202020204" pitchFamily="34" charset="0"/>
              </a:rPr>
              <a:t>	</a:t>
            </a:r>
            <a:r>
              <a:rPr lang="en-GB" sz="2000" dirty="0" smtClean="0">
                <a:latin typeface="Arial" panose="020B0604020202020204" pitchFamily="34" charset="0"/>
                <a:cs typeface="Arial" panose="020B0604020202020204" pitchFamily="34" charset="0"/>
              </a:rPr>
              <a:t>(ii)	the South African Police Service in respect of claims based on wrongful 			arrest or detention, assault or malicious prosecution;…”</a:t>
            </a:r>
            <a:endParaRPr lang="en-US" sz="2000" dirty="0"/>
          </a:p>
        </p:txBody>
      </p:sp>
      <p:sp>
        <p:nvSpPr>
          <p:cNvPr id="3" name="TextBox 2"/>
          <p:cNvSpPr txBox="1"/>
          <p:nvPr/>
        </p:nvSpPr>
        <p:spPr>
          <a:xfrm>
            <a:off x="1990926" y="783771"/>
            <a:ext cx="7615529"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SOUTH AFRICAN POLICE SERVICES’ CLAIMS</a:t>
            </a:r>
            <a:endParaRPr kumimoji="0" lang="en-GB" sz="24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96014121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1990926" y="6540063"/>
            <a:ext cx="5516003" cy="2462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prstClr val="black"/>
                </a:solidFill>
                <a:effectLst/>
                <a:uLnTx/>
                <a:uFillTx/>
                <a:latin typeface="Arial"/>
                <a:ea typeface="+mn-ea"/>
                <a:cs typeface="Arial"/>
              </a:rPr>
              <a:t>Hotline: 0800 037 774    |     Website: https://www.siu.org.za   |   E-mail: </a:t>
            </a:r>
            <a:r>
              <a:rPr kumimoji="0" lang="en-US" sz="1000" b="1" i="0" u="none" strike="noStrike" kern="1200" cap="none" spc="0" normalizeH="0" baseline="0" noProof="0" dirty="0" err="1" smtClean="0">
                <a:ln>
                  <a:noFill/>
                </a:ln>
                <a:solidFill>
                  <a:prstClr val="black"/>
                </a:solidFill>
                <a:effectLst/>
                <a:uLnTx/>
                <a:uFillTx/>
                <a:latin typeface="Arial"/>
                <a:ea typeface="+mn-ea"/>
                <a:cs typeface="Arial"/>
              </a:rPr>
              <a:t>info@siu.org.za</a:t>
            </a:r>
            <a:r>
              <a:rPr kumimoji="0" lang="en-US" sz="1000" b="1" i="0" u="none" strike="noStrike" kern="1200" cap="none" spc="0" normalizeH="0" baseline="0" noProof="0" dirty="0" smtClean="0">
                <a:ln>
                  <a:noFill/>
                </a:ln>
                <a:solidFill>
                  <a:prstClr val="black"/>
                </a:solidFill>
                <a:effectLst/>
                <a:uLnTx/>
                <a:uFillTx/>
                <a:latin typeface="Arial"/>
                <a:ea typeface="+mn-ea"/>
                <a:cs typeface="Arial"/>
              </a:rPr>
              <a:t> </a:t>
            </a:r>
            <a:endParaRPr kumimoji="0" lang="en-US" sz="1000" b="1" i="0" u="none" strike="noStrike" kern="1200" cap="none" spc="0" normalizeH="0" baseline="0" noProof="0" dirty="0">
              <a:ln>
                <a:noFill/>
              </a:ln>
              <a:solidFill>
                <a:prstClr val="black"/>
              </a:solidFill>
              <a:effectLst/>
              <a:uLnTx/>
              <a:uFillTx/>
              <a:latin typeface="Arial"/>
              <a:ea typeface="+mn-ea"/>
              <a:cs typeface="Arial"/>
            </a:endParaRPr>
          </a:p>
        </p:txBody>
      </p:sp>
      <p:sp>
        <p:nvSpPr>
          <p:cNvPr id="7" name="Slide Number Placeholder 6"/>
          <p:cNvSpPr>
            <a:spLocks noGrp="1"/>
          </p:cNvSpPr>
          <p:nvPr>
            <p:ph type="sldNum" sz="quarter" idx="12"/>
          </p:nvPr>
        </p:nvSpPr>
        <p:spPr>
          <a:xfrm>
            <a:off x="8790038" y="6489083"/>
            <a:ext cx="620661"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0E4637F-1127-AF4D-B96F-F7789FFD66FF}" type="slidenum">
              <a:rPr kumimoji="0" lang="en-US" sz="1200" b="1"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en-US" sz="1200" b="1"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3" name="TextBox 2"/>
          <p:cNvSpPr txBox="1"/>
          <p:nvPr/>
        </p:nvSpPr>
        <p:spPr>
          <a:xfrm>
            <a:off x="1990926" y="783771"/>
            <a:ext cx="7615529"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SOUTH AFRICAN POLICE SERVICES’ CLAIMS</a:t>
            </a:r>
            <a:endParaRPr kumimoji="0" lang="en-GB" sz="24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p:txBody>
      </p:sp>
      <p:sp>
        <p:nvSpPr>
          <p:cNvPr id="4" name="TextBox 3"/>
          <p:cNvSpPr txBox="1"/>
          <p:nvPr/>
        </p:nvSpPr>
        <p:spPr>
          <a:xfrm>
            <a:off x="536027" y="2081049"/>
            <a:ext cx="8874671" cy="3794885"/>
          </a:xfrm>
          <a:prstGeom prst="rect">
            <a:avLst/>
          </a:prstGeom>
          <a:noFill/>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METHODOLOGY</a:t>
            </a:r>
            <a:endParaRPr kumimoji="0" lang="en-US" sz="1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R="0" lvl="0" algn="just" defTabSz="457200" rtl="0" eaLnBrk="1" fontAlgn="auto" latinLnBrk="0" hangingPunct="1">
              <a:lnSpc>
                <a:spcPct val="150000"/>
              </a:lnSpc>
              <a:spcBef>
                <a:spcPts val="0"/>
              </a:spcBef>
              <a:spcAft>
                <a:spcPts val="0"/>
              </a:spcAft>
              <a:buClrTx/>
              <a:buSzTx/>
              <a:tabLst/>
              <a:defRPr/>
            </a:pPr>
            <a:r>
              <a:rPr kumimoji="0" lang="en-US" sz="1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Information requested from SAPS Legal Services per province, using a Section 5(2) (a) Notice;</a:t>
            </a:r>
          </a:p>
          <a:p>
            <a:pPr marL="800100" lvl="1" indent="-342900">
              <a:lnSpc>
                <a:spcPct val="150000"/>
              </a:lnSpc>
              <a:spcBef>
                <a:spcPct val="20000"/>
              </a:spcBef>
              <a:buFontTx/>
              <a:buChar char="-"/>
              <a:defRPr/>
            </a:pPr>
            <a:r>
              <a:rPr lang="en-US" b="1" dirty="0">
                <a:solidFill>
                  <a:prstClr val="black"/>
                </a:solidFill>
                <a:latin typeface="Arial" panose="020B0604020202020204" pitchFamily="34" charset="0"/>
                <a:cs typeface="Arial" panose="020B0604020202020204" pitchFamily="34" charset="0"/>
              </a:rPr>
              <a:t>Currently awaiting data in respect of  </a:t>
            </a:r>
            <a:r>
              <a:rPr lang="en-GB" b="1" dirty="0">
                <a:solidFill>
                  <a:prstClr val="black"/>
                </a:solidFill>
                <a:latin typeface="Arial" panose="020B0604020202020204" pitchFamily="34" charset="0"/>
                <a:cs typeface="Arial" panose="020B0604020202020204" pitchFamily="34" charset="0"/>
              </a:rPr>
              <a:t>claims</a:t>
            </a:r>
            <a:r>
              <a:rPr lang="en-GB" dirty="0">
                <a:solidFill>
                  <a:prstClr val="black"/>
                </a:solidFill>
                <a:latin typeface="Arial" panose="020B0604020202020204" pitchFamily="34" charset="0"/>
                <a:cs typeface="Arial" panose="020B0604020202020204" pitchFamily="34" charset="0"/>
              </a:rPr>
              <a:t> based on wrongful arrest or detention, assault or malicious prosecution </a:t>
            </a:r>
            <a:r>
              <a:rPr lang="en-GB" dirty="0" smtClean="0">
                <a:solidFill>
                  <a:prstClr val="black"/>
                </a:solidFill>
                <a:latin typeface="Arial" panose="020B0604020202020204" pitchFamily="34" charset="0"/>
                <a:cs typeface="Arial" panose="020B0604020202020204" pitchFamily="34" charset="0"/>
              </a:rPr>
              <a:t>from Limpopo</a:t>
            </a:r>
            <a:r>
              <a:rPr lang="en-GB" dirty="0">
                <a:solidFill>
                  <a:prstClr val="black"/>
                </a:solidFill>
                <a:latin typeface="Arial" panose="020B0604020202020204" pitchFamily="34" charset="0"/>
                <a:cs typeface="Arial" panose="020B0604020202020204" pitchFamily="34" charset="0"/>
              </a:rPr>
              <a:t>, Gauteng, Western Cape, </a:t>
            </a:r>
            <a:r>
              <a:rPr lang="en-GB" dirty="0" err="1">
                <a:solidFill>
                  <a:prstClr val="black"/>
                </a:solidFill>
                <a:latin typeface="Arial" panose="020B0604020202020204" pitchFamily="34" charset="0"/>
                <a:cs typeface="Arial" panose="020B0604020202020204" pitchFamily="34" charset="0"/>
              </a:rPr>
              <a:t>Kwazulu</a:t>
            </a:r>
            <a:r>
              <a:rPr lang="en-GB" dirty="0">
                <a:solidFill>
                  <a:prstClr val="black"/>
                </a:solidFill>
                <a:latin typeface="Arial" panose="020B0604020202020204" pitchFamily="34" charset="0"/>
                <a:cs typeface="Arial" panose="020B0604020202020204" pitchFamily="34" charset="0"/>
              </a:rPr>
              <a:t> Natal, Mpumalanga and North West</a:t>
            </a:r>
            <a:r>
              <a:rPr lang="en-GB" sz="2000" dirty="0">
                <a:solidFill>
                  <a:prstClr val="black"/>
                </a:solidFill>
                <a:latin typeface="Arial" panose="020B0604020202020204" pitchFamily="34" charset="0"/>
                <a:cs typeface="Arial" panose="020B0604020202020204" pitchFamily="34" charset="0"/>
              </a:rPr>
              <a:t>.</a:t>
            </a:r>
          </a:p>
          <a:p>
            <a:pPr marL="342900" marR="0" lvl="0" indent="-342900" algn="just" defTabSz="457200" rtl="0" eaLnBrk="1" fontAlgn="auto" latinLnBrk="0" hangingPunct="1">
              <a:lnSpc>
                <a:spcPct val="150000"/>
              </a:lnSpc>
              <a:spcBef>
                <a:spcPts val="0"/>
              </a:spcBef>
              <a:spcAft>
                <a:spcPts val="0"/>
              </a:spcAft>
              <a:buClrTx/>
              <a:buSzTx/>
              <a:buFontTx/>
              <a:buAutoNum type="arabicParenR"/>
              <a:tabLst/>
              <a:defRPr/>
            </a:pPr>
            <a:endParaRPr kumimoji="0" lang="en-US" sz="1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342900" marR="0" lvl="0" indent="-342900" algn="just" defTabSz="457200" rtl="0" eaLnBrk="1" fontAlgn="auto" latinLnBrk="0" hangingPunct="1">
              <a:lnSpc>
                <a:spcPct val="100000"/>
              </a:lnSpc>
              <a:spcBef>
                <a:spcPts val="0"/>
              </a:spcBef>
              <a:spcAft>
                <a:spcPts val="0"/>
              </a:spcAft>
              <a:buClrTx/>
              <a:buSzTx/>
              <a:buFontTx/>
              <a:buAutoNum type="arabicParenR"/>
              <a:tabLst/>
              <a:defRPr/>
            </a:pPr>
            <a:endParaRPr kumimoji="0" lang="en-US" sz="1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342900" marR="0" lvl="0" indent="-342900" algn="just" defTabSz="457200" rtl="0" eaLnBrk="1" fontAlgn="auto" latinLnBrk="0" hangingPunct="1">
              <a:lnSpc>
                <a:spcPct val="100000"/>
              </a:lnSpc>
              <a:spcBef>
                <a:spcPts val="0"/>
              </a:spcBef>
              <a:spcAft>
                <a:spcPts val="0"/>
              </a:spcAft>
              <a:buClrTx/>
              <a:buSzTx/>
              <a:buFontTx/>
              <a:buAutoNum type="arabicParenR"/>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xmlns="" val="349810303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1990926" y="6540063"/>
            <a:ext cx="5516003" cy="2462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prstClr val="black"/>
                </a:solidFill>
                <a:effectLst/>
                <a:uLnTx/>
                <a:uFillTx/>
                <a:latin typeface="Arial"/>
                <a:ea typeface="+mn-ea"/>
                <a:cs typeface="Arial"/>
              </a:rPr>
              <a:t>Hotline: 0800 037 774    |     Website: https://www.siu.org.za   |   E-mail: </a:t>
            </a:r>
            <a:r>
              <a:rPr kumimoji="0" lang="en-US" sz="1000" b="1" i="0" u="none" strike="noStrike" kern="1200" cap="none" spc="0" normalizeH="0" baseline="0" noProof="0" dirty="0" err="1" smtClean="0">
                <a:ln>
                  <a:noFill/>
                </a:ln>
                <a:solidFill>
                  <a:prstClr val="black"/>
                </a:solidFill>
                <a:effectLst/>
                <a:uLnTx/>
                <a:uFillTx/>
                <a:latin typeface="Arial"/>
                <a:ea typeface="+mn-ea"/>
                <a:cs typeface="Arial"/>
              </a:rPr>
              <a:t>info@siu.org.za</a:t>
            </a:r>
            <a:r>
              <a:rPr kumimoji="0" lang="en-US" sz="1000" b="1" i="0" u="none" strike="noStrike" kern="1200" cap="none" spc="0" normalizeH="0" baseline="0" noProof="0" dirty="0" smtClean="0">
                <a:ln>
                  <a:noFill/>
                </a:ln>
                <a:solidFill>
                  <a:prstClr val="black"/>
                </a:solidFill>
                <a:effectLst/>
                <a:uLnTx/>
                <a:uFillTx/>
                <a:latin typeface="Arial"/>
                <a:ea typeface="+mn-ea"/>
                <a:cs typeface="Arial"/>
              </a:rPr>
              <a:t> </a:t>
            </a:r>
            <a:endParaRPr kumimoji="0" lang="en-US" sz="1000" b="1" i="0" u="none" strike="noStrike" kern="1200" cap="none" spc="0" normalizeH="0" baseline="0" noProof="0" dirty="0">
              <a:ln>
                <a:noFill/>
              </a:ln>
              <a:solidFill>
                <a:prstClr val="black"/>
              </a:solidFill>
              <a:effectLst/>
              <a:uLnTx/>
              <a:uFillTx/>
              <a:latin typeface="Arial"/>
              <a:ea typeface="+mn-ea"/>
              <a:cs typeface="Arial"/>
            </a:endParaRPr>
          </a:p>
        </p:txBody>
      </p:sp>
      <p:sp>
        <p:nvSpPr>
          <p:cNvPr id="7" name="Slide Number Placeholder 6"/>
          <p:cNvSpPr>
            <a:spLocks noGrp="1"/>
          </p:cNvSpPr>
          <p:nvPr>
            <p:ph type="sldNum" sz="quarter" idx="12"/>
          </p:nvPr>
        </p:nvSpPr>
        <p:spPr>
          <a:xfrm>
            <a:off x="8790038" y="6489083"/>
            <a:ext cx="620661"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0E4637F-1127-AF4D-B96F-F7789FFD66FF}" type="slidenum">
              <a:rPr kumimoji="0" lang="en-US" sz="1200" b="1"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35</a:t>
            </a:fld>
            <a:endParaRPr kumimoji="0" lang="en-US" sz="1200" b="1"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3" name="TextBox 2"/>
          <p:cNvSpPr txBox="1"/>
          <p:nvPr/>
        </p:nvSpPr>
        <p:spPr>
          <a:xfrm>
            <a:off x="1990926" y="783771"/>
            <a:ext cx="7615529"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SOUTH AFRICAN POLICE SERVICES’ CLAIMS – FREE STATE AND NORTHERN CAPE</a:t>
            </a:r>
            <a:endParaRPr kumimoji="0" lang="en-GB" sz="18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p:txBody>
      </p:sp>
      <p:sp>
        <p:nvSpPr>
          <p:cNvPr id="4" name="TextBox 3"/>
          <p:cNvSpPr txBox="1"/>
          <p:nvPr/>
        </p:nvSpPr>
        <p:spPr>
          <a:xfrm>
            <a:off x="536027" y="2081049"/>
            <a:ext cx="8874671" cy="3754874"/>
          </a:xfrm>
          <a:prstGeom prst="rect">
            <a:avLst/>
          </a:prstGeom>
          <a:noFill/>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METHODOLOGY</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R="0" lvl="0" algn="just" defTabSz="457200" rtl="0" eaLnBrk="1" fontAlgn="auto" latinLnBrk="0" hangingPunct="1">
              <a:lnSpc>
                <a:spcPct val="150000"/>
              </a:lnSpc>
              <a:spcBef>
                <a:spcPts val="0"/>
              </a:spcBef>
              <a:spcAft>
                <a:spcPts val="0"/>
              </a:spcAft>
              <a:buClrTx/>
              <a:buSzTx/>
              <a:tabLst/>
              <a:defRPr/>
            </a:pPr>
            <a:r>
              <a:rPr kumimoji="0" lang="en-US" sz="2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The following checklist will be used to </a:t>
            </a:r>
            <a:r>
              <a:rPr lang="en-US" sz="2000" dirty="0" smtClean="0">
                <a:solidFill>
                  <a:prstClr val="black"/>
                </a:solidFill>
                <a:latin typeface="Arial" panose="020B0604020202020204" pitchFamily="34" charset="0"/>
                <a:cs typeface="Arial" panose="020B0604020202020204" pitchFamily="34" charset="0"/>
              </a:rPr>
              <a:t>identify matters for prioritization: </a:t>
            </a:r>
            <a:endParaRPr kumimoji="0" lang="en-US" sz="2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342900" lvl="0" indent="-342900">
              <a:lnSpc>
                <a:spcPct val="150000"/>
              </a:lnSpc>
              <a:spcBef>
                <a:spcPct val="20000"/>
              </a:spcBef>
              <a:buFontTx/>
              <a:buChar char="-"/>
              <a:defRPr/>
            </a:pPr>
            <a:r>
              <a:rPr lang="en-US" sz="2000" dirty="0">
                <a:solidFill>
                  <a:prstClr val="black"/>
                </a:solidFill>
                <a:latin typeface="Arial" panose="020B0604020202020204" pitchFamily="34" charset="0"/>
                <a:cs typeface="Arial" panose="020B0604020202020204" pitchFamily="34" charset="0"/>
              </a:rPr>
              <a:t>Highest paid settled matter.</a:t>
            </a:r>
          </a:p>
          <a:p>
            <a:pPr marL="342900" lvl="0" indent="-342900">
              <a:lnSpc>
                <a:spcPct val="150000"/>
              </a:lnSpc>
              <a:spcBef>
                <a:spcPct val="20000"/>
              </a:spcBef>
              <a:buFontTx/>
              <a:buChar char="-"/>
              <a:defRPr/>
            </a:pPr>
            <a:r>
              <a:rPr lang="en-US" sz="2000" dirty="0">
                <a:solidFill>
                  <a:prstClr val="black"/>
                </a:solidFill>
                <a:latin typeface="Arial" panose="020B0604020202020204" pitchFamily="34" charset="0"/>
                <a:cs typeface="Arial" panose="020B0604020202020204" pitchFamily="34" charset="0"/>
              </a:rPr>
              <a:t>Undefended settlement</a:t>
            </a:r>
          </a:p>
          <a:p>
            <a:pPr marL="342900" lvl="0" indent="-342900">
              <a:lnSpc>
                <a:spcPct val="150000"/>
              </a:lnSpc>
              <a:spcBef>
                <a:spcPct val="20000"/>
              </a:spcBef>
              <a:buFontTx/>
              <a:buChar char="-"/>
              <a:defRPr/>
            </a:pPr>
            <a:r>
              <a:rPr lang="en-US" sz="2000" dirty="0" smtClean="0">
                <a:solidFill>
                  <a:prstClr val="black"/>
                </a:solidFill>
                <a:latin typeface="Arial" panose="020B0604020202020204" pitchFamily="34" charset="0"/>
                <a:cs typeface="Arial" panose="020B0604020202020204" pitchFamily="34" charset="0"/>
              </a:rPr>
              <a:t>Police </a:t>
            </a:r>
            <a:r>
              <a:rPr lang="en-US" sz="2000" dirty="0">
                <a:solidFill>
                  <a:prstClr val="black"/>
                </a:solidFill>
                <a:latin typeface="Arial" panose="020B0604020202020204" pitchFamily="34" charset="0"/>
                <a:cs typeface="Arial" panose="020B0604020202020204" pitchFamily="34" charset="0"/>
              </a:rPr>
              <a:t>station with </a:t>
            </a:r>
            <a:r>
              <a:rPr lang="en-US" sz="2000" dirty="0" smtClean="0">
                <a:solidFill>
                  <a:prstClr val="black"/>
                </a:solidFill>
                <a:latin typeface="Arial" panose="020B0604020202020204" pitchFamily="34" charset="0"/>
                <a:cs typeface="Arial" panose="020B0604020202020204" pitchFamily="34" charset="0"/>
              </a:rPr>
              <a:t>the highest </a:t>
            </a:r>
            <a:r>
              <a:rPr lang="en-US" sz="2000" dirty="0">
                <a:solidFill>
                  <a:prstClr val="black"/>
                </a:solidFill>
                <a:latin typeface="Arial" panose="020B0604020202020204" pitchFamily="34" charset="0"/>
                <a:cs typeface="Arial" panose="020B0604020202020204" pitchFamily="34" charset="0"/>
              </a:rPr>
              <a:t>claims</a:t>
            </a:r>
          </a:p>
          <a:p>
            <a:pPr marL="342900" lvl="0" indent="-342900">
              <a:lnSpc>
                <a:spcPct val="150000"/>
              </a:lnSpc>
              <a:spcBef>
                <a:spcPct val="20000"/>
              </a:spcBef>
              <a:buFontTx/>
              <a:buChar char="-"/>
              <a:defRPr/>
            </a:pPr>
            <a:r>
              <a:rPr lang="en-US" sz="2000" dirty="0">
                <a:solidFill>
                  <a:prstClr val="black"/>
                </a:solidFill>
                <a:latin typeface="Arial" panose="020B0604020202020204" pitchFamily="34" charset="0"/>
                <a:cs typeface="Arial" panose="020B0604020202020204" pitchFamily="34" charset="0"/>
              </a:rPr>
              <a:t>Legal </a:t>
            </a:r>
            <a:r>
              <a:rPr lang="en-US" sz="2000" dirty="0" smtClean="0">
                <a:solidFill>
                  <a:prstClr val="black"/>
                </a:solidFill>
                <a:latin typeface="Arial" panose="020B0604020202020204" pitchFamily="34" charset="0"/>
                <a:cs typeface="Arial" panose="020B0604020202020204" pitchFamily="34" charset="0"/>
              </a:rPr>
              <a:t>practitioners </a:t>
            </a:r>
            <a:r>
              <a:rPr lang="en-US" sz="2000" dirty="0">
                <a:solidFill>
                  <a:prstClr val="black"/>
                </a:solidFill>
                <a:latin typeface="Arial" panose="020B0604020202020204" pitchFamily="34" charset="0"/>
                <a:cs typeface="Arial" panose="020B0604020202020204" pitchFamily="34" charset="0"/>
              </a:rPr>
              <a:t>commonly used by the plaintiff</a:t>
            </a:r>
            <a:endParaRPr lang="en-GB" sz="2000" dirty="0">
              <a:solidFill>
                <a:prstClr val="black"/>
              </a:solidFill>
              <a:latin typeface="Arial" panose="020B0604020202020204" pitchFamily="34" charset="0"/>
              <a:cs typeface="Arial" panose="020B0604020202020204" pitchFamily="34" charset="0"/>
            </a:endParaRPr>
          </a:p>
          <a:p>
            <a:pPr marL="342900" marR="0" lvl="0" indent="-342900" algn="just" defTabSz="457200" rtl="0" eaLnBrk="1" fontAlgn="auto" latinLnBrk="0" hangingPunct="1">
              <a:lnSpc>
                <a:spcPct val="100000"/>
              </a:lnSpc>
              <a:spcBef>
                <a:spcPts val="0"/>
              </a:spcBef>
              <a:spcAft>
                <a:spcPts val="0"/>
              </a:spcAft>
              <a:buClrTx/>
              <a:buSzTx/>
              <a:buFontTx/>
              <a:buAutoNum type="arabicParenR"/>
              <a:tabLst/>
              <a:defRPr/>
            </a:pPr>
            <a:endParaRPr kumimoji="0" lang="en-US" sz="1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342900" marR="0" lvl="0" indent="-342900" algn="just" defTabSz="457200" rtl="0" eaLnBrk="1" fontAlgn="auto" latinLnBrk="0" hangingPunct="1">
              <a:lnSpc>
                <a:spcPct val="100000"/>
              </a:lnSpc>
              <a:spcBef>
                <a:spcPts val="0"/>
              </a:spcBef>
              <a:spcAft>
                <a:spcPts val="0"/>
              </a:spcAft>
              <a:buClrTx/>
              <a:buSzTx/>
              <a:buFontTx/>
              <a:buAutoNum type="arabicParenR"/>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xmlns="" val="110304849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1990926" y="6540063"/>
            <a:ext cx="5516003" cy="2462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prstClr val="black"/>
                </a:solidFill>
                <a:effectLst/>
                <a:uLnTx/>
                <a:uFillTx/>
                <a:latin typeface="Arial"/>
                <a:ea typeface="+mn-ea"/>
                <a:cs typeface="Arial"/>
              </a:rPr>
              <a:t>Hotline: 0800 037 774    |     Website: https://www.siu.org.za   |   E-mail: </a:t>
            </a:r>
            <a:r>
              <a:rPr kumimoji="0" lang="en-US" sz="1000" b="1" i="0" u="none" strike="noStrike" kern="1200" cap="none" spc="0" normalizeH="0" baseline="0" noProof="0" dirty="0" err="1" smtClean="0">
                <a:ln>
                  <a:noFill/>
                </a:ln>
                <a:solidFill>
                  <a:prstClr val="black"/>
                </a:solidFill>
                <a:effectLst/>
                <a:uLnTx/>
                <a:uFillTx/>
                <a:latin typeface="Arial"/>
                <a:ea typeface="+mn-ea"/>
                <a:cs typeface="Arial"/>
              </a:rPr>
              <a:t>info@siu.org.za</a:t>
            </a:r>
            <a:r>
              <a:rPr kumimoji="0" lang="en-US" sz="1000" b="1" i="0" u="none" strike="noStrike" kern="1200" cap="none" spc="0" normalizeH="0" baseline="0" noProof="0" dirty="0" smtClean="0">
                <a:ln>
                  <a:noFill/>
                </a:ln>
                <a:solidFill>
                  <a:prstClr val="black"/>
                </a:solidFill>
                <a:effectLst/>
                <a:uLnTx/>
                <a:uFillTx/>
                <a:latin typeface="Arial"/>
                <a:ea typeface="+mn-ea"/>
                <a:cs typeface="Arial"/>
              </a:rPr>
              <a:t> </a:t>
            </a:r>
            <a:endParaRPr kumimoji="0" lang="en-US" sz="1000" b="1" i="0" u="none" strike="noStrike" kern="1200" cap="none" spc="0" normalizeH="0" baseline="0" noProof="0" dirty="0">
              <a:ln>
                <a:noFill/>
              </a:ln>
              <a:solidFill>
                <a:prstClr val="black"/>
              </a:solidFill>
              <a:effectLst/>
              <a:uLnTx/>
              <a:uFillTx/>
              <a:latin typeface="Arial"/>
              <a:ea typeface="+mn-ea"/>
              <a:cs typeface="Arial"/>
            </a:endParaRPr>
          </a:p>
        </p:txBody>
      </p:sp>
      <p:sp>
        <p:nvSpPr>
          <p:cNvPr id="7" name="Slide Number Placeholder 6"/>
          <p:cNvSpPr>
            <a:spLocks noGrp="1"/>
          </p:cNvSpPr>
          <p:nvPr>
            <p:ph type="sldNum" sz="quarter" idx="12"/>
          </p:nvPr>
        </p:nvSpPr>
        <p:spPr>
          <a:xfrm>
            <a:off x="8790038" y="6489083"/>
            <a:ext cx="620661"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0E4637F-1127-AF4D-B96F-F7789FFD66FF}" type="slidenum">
              <a:rPr kumimoji="0" lang="en-US" sz="1200" b="1"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0" lang="en-US" sz="1200" b="1"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3" name="TextBox 2"/>
          <p:cNvSpPr txBox="1"/>
          <p:nvPr/>
        </p:nvSpPr>
        <p:spPr>
          <a:xfrm>
            <a:off x="1990926" y="783771"/>
            <a:ext cx="7615529"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SOUTH AFRICAN POLICE SERVICES’ CLAIMS – FREE STATE AND NORTHERN CAPE</a:t>
            </a:r>
            <a:endParaRPr kumimoji="0" lang="en-GB" sz="18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xmlns="" val="2392045574"/>
              </p:ext>
            </p:extLst>
          </p:nvPr>
        </p:nvGraphicFramePr>
        <p:xfrm>
          <a:off x="451944" y="2305628"/>
          <a:ext cx="9154511" cy="3139440"/>
        </p:xfrm>
        <a:graphic>
          <a:graphicData uri="http://schemas.openxmlformats.org/drawingml/2006/table">
            <a:tbl>
              <a:tblPr firstRow="1" bandRow="1">
                <a:tableStyleId>{5C22544A-7EE6-4342-B048-85BDC9FD1C3A}</a:tableStyleId>
              </a:tblPr>
              <a:tblGrid>
                <a:gridCol w="1240222">
                  <a:extLst>
                    <a:ext uri="{9D8B030D-6E8A-4147-A177-3AD203B41FA5}">
                      <a16:colId xmlns:a16="http://schemas.microsoft.com/office/drawing/2014/main" xmlns="" val="3642460788"/>
                    </a:ext>
                  </a:extLst>
                </a:gridCol>
                <a:gridCol w="1180343">
                  <a:extLst>
                    <a:ext uri="{9D8B030D-6E8A-4147-A177-3AD203B41FA5}">
                      <a16:colId xmlns:a16="http://schemas.microsoft.com/office/drawing/2014/main" xmlns="" val="481725296"/>
                    </a:ext>
                  </a:extLst>
                </a:gridCol>
                <a:gridCol w="1690255">
                  <a:extLst>
                    <a:ext uri="{9D8B030D-6E8A-4147-A177-3AD203B41FA5}">
                      <a16:colId xmlns:a16="http://schemas.microsoft.com/office/drawing/2014/main" xmlns="" val="1212309827"/>
                    </a:ext>
                  </a:extLst>
                </a:gridCol>
                <a:gridCol w="1732933">
                  <a:extLst>
                    <a:ext uri="{9D8B030D-6E8A-4147-A177-3AD203B41FA5}">
                      <a16:colId xmlns:a16="http://schemas.microsoft.com/office/drawing/2014/main" xmlns="" val="3965675978"/>
                    </a:ext>
                  </a:extLst>
                </a:gridCol>
                <a:gridCol w="3310758">
                  <a:extLst>
                    <a:ext uri="{9D8B030D-6E8A-4147-A177-3AD203B41FA5}">
                      <a16:colId xmlns:a16="http://schemas.microsoft.com/office/drawing/2014/main" xmlns="" val="810835516"/>
                    </a:ext>
                  </a:extLst>
                </a:gridCol>
              </a:tblGrid>
              <a:tr h="840737">
                <a:tc>
                  <a:txBody>
                    <a:bodyPr/>
                    <a:lstStyle/>
                    <a:p>
                      <a:r>
                        <a:rPr lang="en-US" sz="1400" cap="all" dirty="0" smtClean="0">
                          <a:solidFill>
                            <a:schemeClr val="tx1"/>
                          </a:solidFill>
                          <a:latin typeface="Arial" panose="020B0604020202020204" pitchFamily="34" charset="0"/>
                          <a:cs typeface="Arial" panose="020B0604020202020204" pitchFamily="34" charset="0"/>
                        </a:rPr>
                        <a:t>Province</a:t>
                      </a:r>
                      <a:endParaRPr lang="en-US" sz="1400" cap="all"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r>
                        <a:rPr lang="en-US" sz="1400" cap="all" dirty="0" smtClean="0">
                          <a:solidFill>
                            <a:schemeClr val="tx1"/>
                          </a:solidFill>
                          <a:latin typeface="Arial" panose="020B0604020202020204" pitchFamily="34" charset="0"/>
                          <a:cs typeface="Arial" panose="020B0604020202020204" pitchFamily="34" charset="0"/>
                        </a:rPr>
                        <a:t>Data received</a:t>
                      </a:r>
                      <a:endParaRPr lang="en-US" sz="1400" cap="all"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r>
                        <a:rPr lang="en-US" sz="1400" cap="all" dirty="0" smtClean="0">
                          <a:solidFill>
                            <a:schemeClr val="tx1"/>
                          </a:solidFill>
                          <a:latin typeface="Arial" panose="020B0604020202020204" pitchFamily="34" charset="0"/>
                          <a:cs typeface="Arial" panose="020B0604020202020204" pitchFamily="34" charset="0"/>
                        </a:rPr>
                        <a:t>Cases</a:t>
                      </a:r>
                      <a:r>
                        <a:rPr lang="en-US" sz="1400" cap="all" baseline="0" dirty="0" smtClean="0">
                          <a:solidFill>
                            <a:schemeClr val="tx1"/>
                          </a:solidFill>
                          <a:latin typeface="Arial" panose="020B0604020202020204" pitchFamily="34" charset="0"/>
                          <a:cs typeface="Arial" panose="020B0604020202020204" pitchFamily="34" charset="0"/>
                        </a:rPr>
                        <a:t> identified AS PER PROCLAMATION</a:t>
                      </a:r>
                      <a:endParaRPr lang="en-US" sz="1400" cap="all"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r>
                        <a:rPr lang="en-US" sz="1400" cap="all" dirty="0" smtClean="0">
                          <a:solidFill>
                            <a:schemeClr val="tx1"/>
                          </a:solidFill>
                          <a:latin typeface="Arial" panose="020B0604020202020204" pitchFamily="34" charset="0"/>
                          <a:cs typeface="Arial" panose="020B0604020202020204" pitchFamily="34" charset="0"/>
                        </a:rPr>
                        <a:t>Amount involved</a:t>
                      </a:r>
                      <a:endParaRPr lang="en-US" sz="1400" cap="all"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r>
                        <a:rPr lang="en-US" sz="1400" cap="all" dirty="0" smtClean="0">
                          <a:solidFill>
                            <a:schemeClr val="tx1"/>
                          </a:solidFill>
                          <a:latin typeface="Arial" panose="020B0604020202020204" pitchFamily="34" charset="0"/>
                          <a:cs typeface="Arial" panose="020B0604020202020204" pitchFamily="34" charset="0"/>
                        </a:rPr>
                        <a:t>Possible referrals</a:t>
                      </a:r>
                      <a:endParaRPr lang="en-US" sz="1400" cap="all"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xmlns="" val="2874941043"/>
                  </a:ext>
                </a:extLst>
              </a:tr>
              <a:tr h="976339">
                <a:tc>
                  <a:txBody>
                    <a:bodyPr/>
                    <a:lstStyle/>
                    <a:p>
                      <a:r>
                        <a:rPr lang="en-US" sz="1400" dirty="0" smtClean="0">
                          <a:solidFill>
                            <a:schemeClr val="tx1"/>
                          </a:solidFill>
                          <a:latin typeface="Arial" panose="020B0604020202020204" pitchFamily="34" charset="0"/>
                          <a:cs typeface="Arial" panose="020B0604020202020204" pitchFamily="34" charset="0"/>
                        </a:rPr>
                        <a:t>Free State</a:t>
                      </a:r>
                      <a:endParaRPr lang="en-US" sz="1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dirty="0" smtClean="0">
                          <a:solidFill>
                            <a:schemeClr val="tx1"/>
                          </a:solidFill>
                          <a:latin typeface="Arial" panose="020B0604020202020204" pitchFamily="34" charset="0"/>
                          <a:cs typeface="Arial" panose="020B0604020202020204" pitchFamily="34" charset="0"/>
                        </a:rPr>
                        <a:t>2 571</a:t>
                      </a:r>
                      <a:endParaRPr lang="en-US" sz="1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dirty="0" smtClean="0">
                          <a:solidFill>
                            <a:schemeClr val="tx1"/>
                          </a:solidFill>
                          <a:latin typeface="Arial" panose="020B0604020202020204" pitchFamily="34" charset="0"/>
                          <a:cs typeface="Arial" panose="020B0604020202020204" pitchFamily="34" charset="0"/>
                        </a:rPr>
                        <a:t>227</a:t>
                      </a:r>
                      <a:endParaRPr lang="en-US" sz="1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indent="0" fontAlgn="base">
                        <a:lnSpc>
                          <a:spcPct val="100000"/>
                        </a:lnSpc>
                        <a:spcAft>
                          <a:spcPts val="600"/>
                        </a:spcAft>
                        <a:buFont typeface="Symbol" panose="05050102010706020507" pitchFamily="18" charset="2"/>
                        <a:buNone/>
                      </a:pPr>
                      <a:r>
                        <a:rPr lang="en-GB" sz="1400" dirty="0" smtClean="0">
                          <a:effectLst/>
                          <a:latin typeface="Arial" panose="020B0604020202020204" pitchFamily="34" charset="0"/>
                          <a:ea typeface="Calibri" panose="020F0502020204030204" pitchFamily="34" charset="0"/>
                          <a:cs typeface="Arial" panose="020B0604020202020204" pitchFamily="34" charset="0"/>
                        </a:rPr>
                        <a:t>R15</a:t>
                      </a:r>
                      <a:r>
                        <a:rPr lang="en-GB" sz="1400" baseline="0" dirty="0" smtClean="0">
                          <a:effectLst/>
                          <a:latin typeface="Arial" panose="020B0604020202020204" pitchFamily="34" charset="0"/>
                          <a:ea typeface="Calibri" panose="020F0502020204030204" pitchFamily="34" charset="0"/>
                          <a:cs typeface="Arial" panose="020B0604020202020204" pitchFamily="34" charset="0"/>
                        </a:rPr>
                        <a:t> 382 186.77</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42900" lvl="0" indent="-342900" fontAlgn="base">
                        <a:lnSpc>
                          <a:spcPct val="100000"/>
                        </a:lnSpc>
                        <a:spcAft>
                          <a:spcPts val="600"/>
                        </a:spcAft>
                        <a:buFont typeface="Symbol" panose="05050102010706020507" pitchFamily="18" charset="2"/>
                        <a:buChar char=""/>
                      </a:pPr>
                      <a:r>
                        <a:rPr lang="en-ZA" sz="1400" kern="12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Disciplinary referral</a:t>
                      </a:r>
                      <a:endParaRPr lang="en-GB" sz="1400" dirty="0" smtClean="0">
                        <a:effectLst/>
                        <a:latin typeface="Arial" panose="020B0604020202020204" pitchFamily="34" charset="0"/>
                        <a:ea typeface="Calibri" panose="020F0502020204030204" pitchFamily="34" charset="0"/>
                        <a:cs typeface="Arial" panose="020B0604020202020204" pitchFamily="34" charset="0"/>
                      </a:endParaRPr>
                    </a:p>
                    <a:p>
                      <a:pPr marL="342900" lvl="0" indent="-342900" fontAlgn="base">
                        <a:lnSpc>
                          <a:spcPct val="100000"/>
                        </a:lnSpc>
                        <a:spcAft>
                          <a:spcPts val="600"/>
                        </a:spcAft>
                        <a:buFont typeface="Symbol" panose="05050102010706020507" pitchFamily="18" charset="2"/>
                        <a:buChar char=""/>
                      </a:pPr>
                      <a:r>
                        <a:rPr lang="en-ZA" sz="1400" kern="12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Criminal referral</a:t>
                      </a:r>
                      <a:endParaRPr lang="en-GB" sz="1400" dirty="0" smtClean="0">
                        <a:effectLst/>
                        <a:latin typeface="Arial" panose="020B0604020202020204" pitchFamily="34" charset="0"/>
                        <a:ea typeface="Calibri" panose="020F0502020204030204" pitchFamily="34" charset="0"/>
                        <a:cs typeface="Arial" panose="020B0604020202020204" pitchFamily="34" charset="0"/>
                      </a:endParaRPr>
                    </a:p>
                    <a:p>
                      <a:pPr marL="342900" lvl="0" indent="-342900" fontAlgn="base">
                        <a:lnSpc>
                          <a:spcPct val="100000"/>
                        </a:lnSpc>
                        <a:spcAft>
                          <a:spcPts val="600"/>
                        </a:spcAft>
                        <a:buFont typeface="Symbol" panose="05050102010706020507" pitchFamily="18" charset="2"/>
                        <a:buChar char=""/>
                      </a:pPr>
                      <a:r>
                        <a:rPr lang="en-ZA" sz="1400" kern="12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Civil recovery through the Special Tribunal</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589632823"/>
                  </a:ext>
                </a:extLst>
              </a:tr>
              <a:tr h="976339">
                <a:tc>
                  <a:txBody>
                    <a:bodyPr/>
                    <a:lstStyle/>
                    <a:p>
                      <a:r>
                        <a:rPr lang="en-US" sz="1400" dirty="0" smtClean="0">
                          <a:solidFill>
                            <a:schemeClr val="tx1"/>
                          </a:solidFill>
                          <a:latin typeface="Arial" panose="020B0604020202020204" pitchFamily="34" charset="0"/>
                          <a:cs typeface="Arial" panose="020B0604020202020204" pitchFamily="34" charset="0"/>
                        </a:rPr>
                        <a:t>Northern Cape</a:t>
                      </a:r>
                      <a:endParaRPr lang="en-US" sz="1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dirty="0" smtClean="0">
                          <a:solidFill>
                            <a:schemeClr val="tx1"/>
                          </a:solidFill>
                          <a:latin typeface="Arial" panose="020B0604020202020204" pitchFamily="34" charset="0"/>
                          <a:cs typeface="Arial" panose="020B0604020202020204" pitchFamily="34" charset="0"/>
                        </a:rPr>
                        <a:t>889</a:t>
                      </a:r>
                      <a:endParaRPr lang="en-US" sz="1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dirty="0" smtClean="0">
                          <a:solidFill>
                            <a:schemeClr val="tx1"/>
                          </a:solidFill>
                          <a:latin typeface="Arial" panose="020B0604020202020204" pitchFamily="34" charset="0"/>
                          <a:cs typeface="Arial" panose="020B0604020202020204" pitchFamily="34" charset="0"/>
                        </a:rPr>
                        <a:t>108</a:t>
                      </a:r>
                      <a:endParaRPr lang="en-US" sz="1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indent="0" fontAlgn="base">
                        <a:lnSpc>
                          <a:spcPct val="100000"/>
                        </a:lnSpc>
                        <a:spcAft>
                          <a:spcPts val="600"/>
                        </a:spcAft>
                        <a:buFont typeface="Symbol" panose="05050102010706020507" pitchFamily="18" charset="2"/>
                        <a:buNone/>
                      </a:pPr>
                      <a:r>
                        <a:rPr lang="en-GB" sz="1400" dirty="0" smtClean="0">
                          <a:effectLst/>
                          <a:latin typeface="Arial" panose="020B0604020202020204" pitchFamily="34" charset="0"/>
                          <a:ea typeface="Calibri" panose="020F0502020204030204" pitchFamily="34" charset="0"/>
                          <a:cs typeface="Arial" panose="020B0604020202020204" pitchFamily="34" charset="0"/>
                        </a:rPr>
                        <a:t>R8 697 394.65</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42900" lvl="0" indent="-342900" fontAlgn="base">
                        <a:lnSpc>
                          <a:spcPct val="100000"/>
                        </a:lnSpc>
                        <a:spcAft>
                          <a:spcPts val="600"/>
                        </a:spcAft>
                        <a:buFont typeface="Symbol" panose="05050102010706020507" pitchFamily="18" charset="2"/>
                        <a:buChar char=""/>
                      </a:pPr>
                      <a:r>
                        <a:rPr lang="en-ZA" sz="1400" kern="12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Disciplinary referral</a:t>
                      </a:r>
                      <a:endParaRPr lang="en-GB" sz="1400" dirty="0" smtClean="0">
                        <a:effectLst/>
                        <a:latin typeface="Arial" panose="020B0604020202020204" pitchFamily="34" charset="0"/>
                        <a:ea typeface="Calibri" panose="020F0502020204030204" pitchFamily="34" charset="0"/>
                        <a:cs typeface="Arial" panose="020B0604020202020204" pitchFamily="34" charset="0"/>
                      </a:endParaRPr>
                    </a:p>
                    <a:p>
                      <a:pPr marL="342900" lvl="0" indent="-342900" fontAlgn="base">
                        <a:lnSpc>
                          <a:spcPct val="100000"/>
                        </a:lnSpc>
                        <a:spcAft>
                          <a:spcPts val="600"/>
                        </a:spcAft>
                        <a:buFont typeface="Symbol" panose="05050102010706020507" pitchFamily="18" charset="2"/>
                        <a:buChar char=""/>
                      </a:pPr>
                      <a:r>
                        <a:rPr lang="en-ZA" sz="1400" kern="12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Criminal referral</a:t>
                      </a:r>
                      <a:endParaRPr lang="en-GB" sz="1400" dirty="0" smtClean="0">
                        <a:effectLst/>
                        <a:latin typeface="Arial" panose="020B0604020202020204" pitchFamily="34" charset="0"/>
                        <a:ea typeface="Calibri" panose="020F0502020204030204" pitchFamily="34" charset="0"/>
                        <a:cs typeface="Arial" panose="020B0604020202020204" pitchFamily="34" charset="0"/>
                      </a:endParaRPr>
                    </a:p>
                    <a:p>
                      <a:pPr marL="342900" lvl="0" indent="-342900" fontAlgn="base">
                        <a:lnSpc>
                          <a:spcPct val="100000"/>
                        </a:lnSpc>
                        <a:spcAft>
                          <a:spcPts val="600"/>
                        </a:spcAft>
                        <a:buFont typeface="Symbol" panose="05050102010706020507" pitchFamily="18" charset="2"/>
                        <a:buChar char=""/>
                      </a:pPr>
                      <a:r>
                        <a:rPr lang="en-ZA" sz="1400" kern="12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Civil recovery through the Special Tribunal</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217214852"/>
                  </a:ext>
                </a:extLst>
              </a:tr>
            </a:tbl>
          </a:graphicData>
        </a:graphic>
      </p:graphicFrame>
      <p:sp>
        <p:nvSpPr>
          <p:cNvPr id="6" name="TextBox 5"/>
          <p:cNvSpPr txBox="1"/>
          <p:nvPr/>
        </p:nvSpPr>
        <p:spPr>
          <a:xfrm flipH="1">
            <a:off x="347713" y="5325982"/>
            <a:ext cx="8968392"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a:t>
            </a:r>
            <a:endPar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 name="TextBox 3"/>
          <p:cNvSpPr txBox="1"/>
          <p:nvPr/>
        </p:nvSpPr>
        <p:spPr>
          <a:xfrm>
            <a:off x="535709" y="1782618"/>
            <a:ext cx="7158182" cy="369332"/>
          </a:xfrm>
          <a:prstGeom prst="rect">
            <a:avLst/>
          </a:prstGeom>
          <a:noFill/>
        </p:spPr>
        <p:txBody>
          <a:bodyPr wrap="square" rtlCol="0">
            <a:spAutoFit/>
          </a:bodyPr>
          <a:lstStyle/>
          <a:p>
            <a:r>
              <a:rPr lang="en-US" dirty="0" smtClean="0">
                <a:latin typeface="Arial" panose="020B0604020202020204" pitchFamily="34" charset="0"/>
                <a:cs typeface="Arial" panose="020B0604020202020204" pitchFamily="34" charset="0"/>
              </a:rPr>
              <a:t>Data received from Free State and Northern Cape SAPS</a:t>
            </a:r>
            <a:r>
              <a:rPr lang="en-US" dirty="0" smtClean="0"/>
              <a:t>.</a:t>
            </a:r>
            <a:endParaRPr lang="en-GB" dirty="0"/>
          </a:p>
        </p:txBody>
      </p:sp>
    </p:spTree>
    <p:extLst>
      <p:ext uri="{BB962C8B-B14F-4D97-AF65-F5344CB8AC3E}">
        <p14:creationId xmlns:p14="http://schemas.microsoft.com/office/powerpoint/2010/main" xmlns="" val="423931577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1990926" y="6540063"/>
            <a:ext cx="5516003" cy="2462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prstClr val="black"/>
                </a:solidFill>
                <a:effectLst/>
                <a:uLnTx/>
                <a:uFillTx/>
                <a:latin typeface="Arial"/>
                <a:ea typeface="+mn-ea"/>
                <a:cs typeface="Arial"/>
              </a:rPr>
              <a:t>Hotline: 0800 037 774    |     Website: https://www.siu.org.za   |   E-mail: </a:t>
            </a:r>
            <a:r>
              <a:rPr kumimoji="0" lang="en-US" sz="1000" b="1" i="0" u="none" strike="noStrike" kern="1200" cap="none" spc="0" normalizeH="0" baseline="0" noProof="0" dirty="0" err="1" smtClean="0">
                <a:ln>
                  <a:noFill/>
                </a:ln>
                <a:solidFill>
                  <a:prstClr val="black"/>
                </a:solidFill>
                <a:effectLst/>
                <a:uLnTx/>
                <a:uFillTx/>
                <a:latin typeface="Arial"/>
                <a:ea typeface="+mn-ea"/>
                <a:cs typeface="Arial"/>
              </a:rPr>
              <a:t>info@siu.org.za</a:t>
            </a:r>
            <a:r>
              <a:rPr kumimoji="0" lang="en-US" sz="1000" b="1" i="0" u="none" strike="noStrike" kern="1200" cap="none" spc="0" normalizeH="0" baseline="0" noProof="0" dirty="0" smtClean="0">
                <a:ln>
                  <a:noFill/>
                </a:ln>
                <a:solidFill>
                  <a:prstClr val="black"/>
                </a:solidFill>
                <a:effectLst/>
                <a:uLnTx/>
                <a:uFillTx/>
                <a:latin typeface="Arial"/>
                <a:ea typeface="+mn-ea"/>
                <a:cs typeface="Arial"/>
              </a:rPr>
              <a:t> </a:t>
            </a:r>
            <a:endParaRPr kumimoji="0" lang="en-US" sz="1000" b="1" i="0" u="none" strike="noStrike" kern="1200" cap="none" spc="0" normalizeH="0" baseline="0" noProof="0" dirty="0">
              <a:ln>
                <a:noFill/>
              </a:ln>
              <a:solidFill>
                <a:prstClr val="black"/>
              </a:solidFill>
              <a:effectLst/>
              <a:uLnTx/>
              <a:uFillTx/>
              <a:latin typeface="Arial"/>
              <a:ea typeface="+mn-ea"/>
              <a:cs typeface="Arial"/>
            </a:endParaRPr>
          </a:p>
        </p:txBody>
      </p:sp>
      <p:sp>
        <p:nvSpPr>
          <p:cNvPr id="2" name="Content Placeholder 1"/>
          <p:cNvSpPr>
            <a:spLocks noGrp="1"/>
          </p:cNvSpPr>
          <p:nvPr>
            <p:ph idx="1"/>
          </p:nvPr>
        </p:nvSpPr>
        <p:spPr>
          <a:xfrm>
            <a:off x="206829" y="1545771"/>
            <a:ext cx="9514113" cy="4580393"/>
          </a:xfrm>
        </p:spPr>
        <p:txBody>
          <a:bodyPr>
            <a:normAutofit fontScale="92500"/>
          </a:bodyPr>
          <a:lstStyle/>
          <a:p>
            <a:pPr marL="0" lvl="0" algn="just">
              <a:lnSpc>
                <a:spcPct val="160000"/>
              </a:lnSpc>
              <a:spcBef>
                <a:spcPts val="900"/>
              </a:spcBef>
              <a:spcAft>
                <a:spcPts val="900"/>
              </a:spcAft>
            </a:pPr>
            <a:r>
              <a:rPr lang="en-US" sz="1600" dirty="0">
                <a:solidFill>
                  <a:prstClr val="black"/>
                </a:solidFill>
                <a:latin typeface="Arial" panose="020B0604020202020204" pitchFamily="34" charset="0"/>
                <a:cs typeface="Arial" panose="020B0604020202020204" pitchFamily="34" charset="0"/>
              </a:rPr>
              <a:t>In November 2018, whilst doing the walkthrough in the Office of the State Attorney (OSA)’s </a:t>
            </a:r>
            <a:r>
              <a:rPr lang="en-US" sz="1600" dirty="0" smtClean="0">
                <a:solidFill>
                  <a:prstClr val="black"/>
                </a:solidFill>
                <a:latin typeface="Arial" panose="020B0604020202020204" pitchFamily="34" charset="0"/>
                <a:cs typeface="Arial" panose="020B0604020202020204" pitchFamily="34" charset="0"/>
              </a:rPr>
              <a:t>Finance 	Section</a:t>
            </a:r>
            <a:r>
              <a:rPr lang="en-US" sz="1600" dirty="0">
                <a:solidFill>
                  <a:prstClr val="black"/>
                </a:solidFill>
                <a:latin typeface="Arial" panose="020B0604020202020204" pitchFamily="34" charset="0"/>
                <a:cs typeface="Arial" panose="020B0604020202020204" pitchFamily="34" charset="0"/>
              </a:rPr>
              <a:t>, it came to our attention that there were certain intermediaries (</a:t>
            </a:r>
            <a:r>
              <a:rPr lang="en-US" sz="1600" b="1" dirty="0">
                <a:solidFill>
                  <a:prstClr val="black"/>
                </a:solidFill>
                <a:latin typeface="Arial" panose="020B0604020202020204" pitchFamily="34" charset="0"/>
                <a:cs typeface="Arial" panose="020B0604020202020204" pitchFamily="34" charset="0"/>
              </a:rPr>
              <a:t>i.e. 	service providers who </a:t>
            </a:r>
            <a:r>
              <a:rPr lang="en-US" sz="1600" b="1" dirty="0" smtClean="0">
                <a:solidFill>
                  <a:prstClr val="black"/>
                </a:solidFill>
                <a:latin typeface="Arial" panose="020B0604020202020204" pitchFamily="34" charset="0"/>
                <a:cs typeface="Arial" panose="020B0604020202020204" pitchFamily="34" charset="0"/>
              </a:rPr>
              <a:t>	supply </a:t>
            </a:r>
            <a:r>
              <a:rPr lang="en-US" sz="1600" b="1" dirty="0">
                <a:solidFill>
                  <a:prstClr val="black"/>
                </a:solidFill>
                <a:latin typeface="Arial" panose="020B0604020202020204" pitchFamily="34" charset="0"/>
                <a:cs typeface="Arial" panose="020B0604020202020204" pitchFamily="34" charset="0"/>
              </a:rPr>
              <a:t>subject matter experts </a:t>
            </a:r>
            <a:r>
              <a:rPr lang="en-US" sz="1600" dirty="0">
                <a:solidFill>
                  <a:prstClr val="black"/>
                </a:solidFill>
                <a:latin typeface="Arial" panose="020B0604020202020204" pitchFamily="34" charset="0"/>
                <a:cs typeface="Arial" panose="020B0604020202020204" pitchFamily="34" charset="0"/>
              </a:rPr>
              <a:t>– mostly </a:t>
            </a:r>
            <a:r>
              <a:rPr lang="en-US" sz="1600" b="1" dirty="0">
                <a:solidFill>
                  <a:prstClr val="black"/>
                </a:solidFill>
                <a:latin typeface="Arial" panose="020B0604020202020204" pitchFamily="34" charset="0"/>
                <a:cs typeface="Arial" panose="020B0604020202020204" pitchFamily="34" charset="0"/>
              </a:rPr>
              <a:t>doctors and other 	medically qualified personnel 	to the </a:t>
            </a:r>
            <a:r>
              <a:rPr lang="en-US" sz="1600" b="1" dirty="0" smtClean="0">
                <a:solidFill>
                  <a:prstClr val="black"/>
                </a:solidFill>
                <a:latin typeface="Arial" panose="020B0604020202020204" pitchFamily="34" charset="0"/>
                <a:cs typeface="Arial" panose="020B0604020202020204" pitchFamily="34" charset="0"/>
              </a:rPr>
              <a:t>	OSA </a:t>
            </a:r>
            <a:r>
              <a:rPr lang="en-US" sz="1600" b="1" dirty="0">
                <a:solidFill>
                  <a:prstClr val="black"/>
                </a:solidFill>
                <a:latin typeface="Arial" panose="020B0604020202020204" pitchFamily="34" charset="0"/>
                <a:cs typeface="Arial" panose="020B0604020202020204" pitchFamily="34" charset="0"/>
              </a:rPr>
              <a:t>as expert witnesses in medico-legal </a:t>
            </a:r>
            <a:r>
              <a:rPr lang="en-US" sz="1600" b="1" dirty="0" smtClean="0">
                <a:solidFill>
                  <a:prstClr val="black"/>
                </a:solidFill>
                <a:latin typeface="Arial" panose="020B0604020202020204" pitchFamily="34" charset="0"/>
                <a:cs typeface="Arial" panose="020B0604020202020204" pitchFamily="34" charset="0"/>
              </a:rPr>
              <a:t>litigation</a:t>
            </a:r>
            <a:r>
              <a:rPr lang="en-US" sz="1600" dirty="0">
                <a:solidFill>
                  <a:prstClr val="black"/>
                </a:solidFill>
                <a:latin typeface="Arial" panose="020B0604020202020204" pitchFamily="34" charset="0"/>
                <a:cs typeface="Arial" panose="020B0604020202020204" pitchFamily="34" charset="0"/>
              </a:rPr>
              <a:t>) whose services were </a:t>
            </a:r>
            <a:r>
              <a:rPr lang="en-US" sz="1600" dirty="0" err="1">
                <a:solidFill>
                  <a:prstClr val="black"/>
                </a:solidFill>
                <a:latin typeface="Arial" panose="020B0604020202020204" pitchFamily="34" charset="0"/>
                <a:cs typeface="Arial" panose="020B0604020202020204" pitchFamily="34" charset="0"/>
              </a:rPr>
              <a:t>utilised</a:t>
            </a:r>
            <a:r>
              <a:rPr lang="en-US" sz="1600" dirty="0">
                <a:solidFill>
                  <a:prstClr val="black"/>
                </a:solidFill>
                <a:latin typeface="Arial" panose="020B0604020202020204" pitchFamily="34" charset="0"/>
                <a:cs typeface="Arial" panose="020B0604020202020204" pitchFamily="34" charset="0"/>
              </a:rPr>
              <a:t> by the OSA. </a:t>
            </a:r>
          </a:p>
          <a:p>
            <a:pPr marL="0" lvl="0" algn="just">
              <a:lnSpc>
                <a:spcPct val="160000"/>
              </a:lnSpc>
              <a:spcBef>
                <a:spcPts val="900"/>
              </a:spcBef>
              <a:spcAft>
                <a:spcPts val="900"/>
              </a:spcAft>
            </a:pPr>
            <a:r>
              <a:rPr lang="en-US" sz="1600" dirty="0">
                <a:solidFill>
                  <a:prstClr val="black"/>
                </a:solidFill>
                <a:latin typeface="Arial" panose="020B0604020202020204" pitchFamily="34" charset="0"/>
                <a:cs typeface="Arial" panose="020B0604020202020204" pitchFamily="34" charset="0"/>
              </a:rPr>
              <a:t>The SIU investigation investigated the appointment of the intermediaries. </a:t>
            </a:r>
            <a:r>
              <a:rPr lang="en-ZA" sz="1600" dirty="0">
                <a:solidFill>
                  <a:prstClr val="black"/>
                </a:solidFill>
                <a:latin typeface="Arial" panose="020B0604020202020204" pitchFamily="34" charset="0"/>
                <a:ea typeface="Times New Roman" panose="02020603050405020304" pitchFamily="18" charset="0"/>
                <a:cs typeface="Arial" panose="020B0604020202020204" pitchFamily="34" charset="0"/>
              </a:rPr>
              <a:t>The investigations </a:t>
            </a:r>
            <a:r>
              <a:rPr lang="en-ZA" sz="1600" dirty="0" smtClean="0">
                <a:solidFill>
                  <a:prstClr val="black"/>
                </a:solidFill>
                <a:latin typeface="Arial" panose="020B0604020202020204" pitchFamily="34" charset="0"/>
                <a:ea typeface="Times New Roman" panose="02020603050405020304" pitchFamily="18" charset="0"/>
                <a:cs typeface="Arial" panose="020B0604020202020204" pitchFamily="34" charset="0"/>
              </a:rPr>
              <a:t>focussed </a:t>
            </a:r>
            <a:r>
              <a:rPr lang="en-ZA" sz="1600" dirty="0">
                <a:solidFill>
                  <a:prstClr val="black"/>
                </a:solidFill>
                <a:latin typeface="Arial" panose="020B0604020202020204" pitchFamily="34" charset="0"/>
                <a:ea typeface="Times New Roman" panose="02020603050405020304" pitchFamily="18" charset="0"/>
                <a:cs typeface="Arial" panose="020B0604020202020204" pitchFamily="34" charset="0"/>
              </a:rPr>
              <a:t>on </a:t>
            </a:r>
            <a:r>
              <a:rPr lang="en-ZA" sz="1600" dirty="0" smtClean="0">
                <a:solidFill>
                  <a:prstClr val="black"/>
                </a:solidFill>
                <a:latin typeface="Arial" panose="020B0604020202020204" pitchFamily="34" charset="0"/>
                <a:ea typeface="Times New Roman" panose="02020603050405020304" pitchFamily="18" charset="0"/>
                <a:cs typeface="Arial" panose="020B0604020202020204" pitchFamily="34" charset="0"/>
              </a:rPr>
              <a:t>	the </a:t>
            </a:r>
            <a:r>
              <a:rPr lang="en-ZA" sz="1600" dirty="0">
                <a:solidFill>
                  <a:prstClr val="black"/>
                </a:solidFill>
                <a:latin typeface="Arial" panose="020B0604020202020204" pitchFamily="34" charset="0"/>
                <a:ea typeface="Times New Roman" panose="02020603050405020304" pitchFamily="18" charset="0"/>
                <a:cs typeface="Arial" panose="020B0604020202020204" pitchFamily="34" charset="0"/>
              </a:rPr>
              <a:t>following two approaches:</a:t>
            </a:r>
            <a:endParaRPr lang="en-US" sz="1600" dirty="0">
              <a:solidFill>
                <a:prstClr val="black"/>
              </a:solidFill>
              <a:latin typeface="Arial" panose="020B0604020202020204" pitchFamily="34" charset="0"/>
              <a:ea typeface="Times New Roman" panose="02020603050405020304" pitchFamily="18" charset="0"/>
              <a:cs typeface="Arial" panose="020B0604020202020204" pitchFamily="34" charset="0"/>
            </a:endParaRPr>
          </a:p>
          <a:p>
            <a:pPr marL="0" lvl="0" indent="0" algn="just">
              <a:lnSpc>
                <a:spcPct val="160000"/>
              </a:lnSpc>
              <a:buNone/>
            </a:pPr>
            <a:r>
              <a:rPr lang="en-ZA" sz="1600" b="1" i="1" dirty="0">
                <a:solidFill>
                  <a:prstClr val="black"/>
                </a:solidFill>
                <a:latin typeface="Arial" panose="020B0604020202020204" pitchFamily="34" charset="0"/>
                <a:ea typeface="Times New Roman" panose="02020603050405020304" pitchFamily="18" charset="0"/>
                <a:cs typeface="Arial" panose="020B0604020202020204" pitchFamily="34" charset="0"/>
              </a:rPr>
              <a:t>	1. General investigation</a:t>
            </a:r>
            <a:r>
              <a:rPr lang="en-ZA" sz="1600" dirty="0">
                <a:solidFill>
                  <a:prstClr val="black"/>
                </a:solidFill>
                <a:latin typeface="Arial" panose="020B0604020202020204" pitchFamily="34" charset="0"/>
                <a:ea typeface="Times New Roman" panose="02020603050405020304" pitchFamily="18" charset="0"/>
                <a:cs typeface="Arial" panose="020B0604020202020204" pitchFamily="34" charset="0"/>
              </a:rPr>
              <a:t> – dealing with the procurement of services, a component of the 		    </a:t>
            </a:r>
            <a:r>
              <a:rPr lang="en-ZA" sz="1600" dirty="0" smtClean="0">
                <a:solidFill>
                  <a:prstClr val="black"/>
                </a:solidFill>
                <a:latin typeface="Arial" panose="020B0604020202020204" pitchFamily="34" charset="0"/>
                <a:ea typeface="Times New Roman" panose="02020603050405020304" pitchFamily="18" charset="0"/>
                <a:cs typeface="Arial" panose="020B0604020202020204" pitchFamily="34" charset="0"/>
              </a:rPr>
              <a:t>		     investigation </a:t>
            </a:r>
            <a:r>
              <a:rPr lang="en-ZA" sz="1600" dirty="0">
                <a:solidFill>
                  <a:prstClr val="black"/>
                </a:solidFill>
                <a:latin typeface="Arial" panose="020B0604020202020204" pitchFamily="34" charset="0"/>
                <a:ea typeface="Times New Roman" panose="02020603050405020304" pitchFamily="18" charset="0"/>
                <a:cs typeface="Arial" panose="020B0604020202020204" pitchFamily="34" charset="0"/>
              </a:rPr>
              <a:t>which relates to the irregular </a:t>
            </a:r>
            <a:r>
              <a:rPr lang="en-ZA" sz="1600" dirty="0" smtClean="0">
                <a:solidFill>
                  <a:prstClr val="black"/>
                </a:solidFill>
                <a:latin typeface="Arial" panose="020B0604020202020204" pitchFamily="34" charset="0"/>
                <a:ea typeface="Times New Roman" panose="02020603050405020304" pitchFamily="18" charset="0"/>
                <a:cs typeface="Arial" panose="020B0604020202020204" pitchFamily="34" charset="0"/>
              </a:rPr>
              <a:t>appointment </a:t>
            </a:r>
            <a:r>
              <a:rPr lang="en-ZA" sz="1600" dirty="0">
                <a:solidFill>
                  <a:prstClr val="black"/>
                </a:solidFill>
                <a:latin typeface="Arial" panose="020B0604020202020204" pitchFamily="34" charset="0"/>
                <a:ea typeface="Times New Roman" panose="02020603050405020304" pitchFamily="18" charset="0"/>
                <a:cs typeface="Arial" panose="020B0604020202020204" pitchFamily="34" charset="0"/>
              </a:rPr>
              <a:t>of </a:t>
            </a:r>
            <a:r>
              <a:rPr lang="en-ZA" sz="1600" dirty="0" smtClean="0">
                <a:solidFill>
                  <a:prstClr val="black"/>
                </a:solidFill>
                <a:latin typeface="Arial" panose="020B0604020202020204" pitchFamily="34" charset="0"/>
                <a:ea typeface="Times New Roman" panose="02020603050405020304" pitchFamily="18" charset="0"/>
                <a:cs typeface="Arial" panose="020B0604020202020204" pitchFamily="34" charset="0"/>
              </a:rPr>
              <a:t>intermediaries. </a:t>
            </a:r>
            <a:endParaRPr lang="en-ZA" sz="1600" dirty="0">
              <a:solidFill>
                <a:prstClr val="black"/>
              </a:solidFill>
              <a:latin typeface="Arial" panose="020B0604020202020204" pitchFamily="34" charset="0"/>
              <a:ea typeface="Times New Roman" panose="02020603050405020304" pitchFamily="18" charset="0"/>
              <a:cs typeface="Arial" panose="020B0604020202020204" pitchFamily="34" charset="0"/>
            </a:endParaRPr>
          </a:p>
          <a:p>
            <a:pPr marL="0" lvl="0" indent="0" algn="just">
              <a:lnSpc>
                <a:spcPct val="160000"/>
              </a:lnSpc>
              <a:buNone/>
            </a:pPr>
            <a:r>
              <a:rPr lang="en-ZA" sz="1600" b="1" i="1" dirty="0">
                <a:solidFill>
                  <a:prstClr val="black"/>
                </a:solidFill>
                <a:latin typeface="Arial" panose="020B0604020202020204" pitchFamily="34" charset="0"/>
                <a:ea typeface="Times New Roman" panose="02020603050405020304" pitchFamily="18" charset="0"/>
                <a:cs typeface="Arial" panose="020B0604020202020204" pitchFamily="34" charset="0"/>
              </a:rPr>
              <a:t>	2. Specific investigation</a:t>
            </a:r>
            <a:r>
              <a:rPr lang="en-ZA" sz="1600" dirty="0">
                <a:solidFill>
                  <a:prstClr val="black"/>
                </a:solidFill>
                <a:latin typeface="Arial" panose="020B0604020202020204" pitchFamily="34" charset="0"/>
                <a:ea typeface="Times New Roman" panose="02020603050405020304" pitchFamily="18" charset="0"/>
                <a:cs typeface="Arial" panose="020B0604020202020204" pitchFamily="34" charset="0"/>
              </a:rPr>
              <a:t> – detailed financial investigation to determine any trends, links 	 </a:t>
            </a:r>
          </a:p>
          <a:p>
            <a:pPr marL="0" lvl="0" indent="0" algn="just">
              <a:lnSpc>
                <a:spcPct val="160000"/>
              </a:lnSpc>
              <a:buNone/>
            </a:pPr>
            <a:r>
              <a:rPr lang="en-ZA" sz="1600" dirty="0">
                <a:solidFill>
                  <a:prstClr val="black"/>
                </a:solidFill>
                <a:latin typeface="Arial" panose="020B0604020202020204" pitchFamily="34" charset="0"/>
                <a:ea typeface="Times New Roman" panose="02020603050405020304" pitchFamily="18" charset="0"/>
                <a:cs typeface="Arial" panose="020B0604020202020204" pitchFamily="34" charset="0"/>
              </a:rPr>
              <a:t>             and money movements to report on as requested.</a:t>
            </a:r>
          </a:p>
          <a:p>
            <a:pPr marL="0" indent="0">
              <a:lnSpc>
                <a:spcPct val="150000"/>
              </a:lnSpc>
              <a:buNone/>
              <a:defRPr/>
            </a:pPr>
            <a:endParaRPr lang="en-US" sz="2000" b="1" dirty="0" smtClean="0">
              <a:latin typeface="Arial" panose="020B0604020202020204" pitchFamily="34" charset="0"/>
              <a:cs typeface="Arial" panose="020B0604020202020204" pitchFamily="34" charset="0"/>
            </a:endParaRPr>
          </a:p>
        </p:txBody>
      </p:sp>
      <p:sp>
        <p:nvSpPr>
          <p:cNvPr id="3" name="TextBox 2"/>
          <p:cNvSpPr txBox="1"/>
          <p:nvPr/>
        </p:nvSpPr>
        <p:spPr>
          <a:xfrm>
            <a:off x="1990926" y="783771"/>
            <a:ext cx="5912103"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lvl="0"/>
            <a:r>
              <a:rPr lang="en-US" b="1" dirty="0">
                <a:latin typeface="Arial" panose="020B0604020202020204" pitchFamily="34" charset="0"/>
                <a:ea typeface="Times New Roman" panose="02020603050405020304" pitchFamily="18" charset="0"/>
                <a:cs typeface="Times New Roman" panose="02020603050405020304" pitchFamily="18" charset="0"/>
              </a:rPr>
              <a:t>INTERMEDIARIES - EASTERN CAPE &amp; GAUTENG</a:t>
            </a:r>
            <a:r>
              <a:rPr lang="en-US" dirty="0">
                <a:latin typeface="Arial" panose="020B0604020202020204" pitchFamily="34" charset="0"/>
                <a:ea typeface="Times New Roman" panose="02020603050405020304" pitchFamily="18" charset="0"/>
                <a:cs typeface="Times New Roman" panose="02020603050405020304" pitchFamily="18" charset="0"/>
              </a:rPr>
              <a:t> (1)</a:t>
            </a:r>
            <a:endParaRPr kumimoji="0" lang="en-GB"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40E4637F-1127-AF4D-B96F-F7789FFD66FF}" type="slidenum">
              <a:rPr lang="en-US" smtClean="0"/>
              <a:pPr/>
              <a:t>37</a:t>
            </a:fld>
            <a:endParaRPr lang="en-US"/>
          </a:p>
        </p:txBody>
      </p:sp>
    </p:spTree>
    <p:extLst>
      <p:ext uri="{BB962C8B-B14F-4D97-AF65-F5344CB8AC3E}">
        <p14:creationId xmlns:p14="http://schemas.microsoft.com/office/powerpoint/2010/main" xmlns="" val="46078215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1990926" y="6540063"/>
            <a:ext cx="5516003" cy="2462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prstClr val="black"/>
                </a:solidFill>
                <a:effectLst/>
                <a:uLnTx/>
                <a:uFillTx/>
                <a:latin typeface="Arial"/>
                <a:ea typeface="+mn-ea"/>
                <a:cs typeface="Arial"/>
              </a:rPr>
              <a:t>Hotline: 0800 037 774    |     Website: https://www.siu.org.za   |   E-mail: </a:t>
            </a:r>
            <a:r>
              <a:rPr kumimoji="0" lang="en-US" sz="1000" b="1" i="0" u="none" strike="noStrike" kern="1200" cap="none" spc="0" normalizeH="0" baseline="0" noProof="0" dirty="0" err="1" smtClean="0">
                <a:ln>
                  <a:noFill/>
                </a:ln>
                <a:solidFill>
                  <a:prstClr val="black"/>
                </a:solidFill>
                <a:effectLst/>
                <a:uLnTx/>
                <a:uFillTx/>
                <a:latin typeface="Arial"/>
                <a:ea typeface="+mn-ea"/>
                <a:cs typeface="Arial"/>
              </a:rPr>
              <a:t>info@siu.org.za</a:t>
            </a:r>
            <a:r>
              <a:rPr kumimoji="0" lang="en-US" sz="1000" b="1" i="0" u="none" strike="noStrike" kern="1200" cap="none" spc="0" normalizeH="0" baseline="0" noProof="0" dirty="0" smtClean="0">
                <a:ln>
                  <a:noFill/>
                </a:ln>
                <a:solidFill>
                  <a:prstClr val="black"/>
                </a:solidFill>
                <a:effectLst/>
                <a:uLnTx/>
                <a:uFillTx/>
                <a:latin typeface="Arial"/>
                <a:ea typeface="+mn-ea"/>
                <a:cs typeface="Arial"/>
              </a:rPr>
              <a:t> </a:t>
            </a:r>
            <a:endParaRPr kumimoji="0" lang="en-US" sz="1000" b="1" i="0" u="none" strike="noStrike" kern="1200" cap="none" spc="0" normalizeH="0" baseline="0" noProof="0" dirty="0">
              <a:ln>
                <a:noFill/>
              </a:ln>
              <a:solidFill>
                <a:prstClr val="black"/>
              </a:solidFill>
              <a:effectLst/>
              <a:uLnTx/>
              <a:uFillTx/>
              <a:latin typeface="Arial"/>
              <a:ea typeface="+mn-ea"/>
              <a:cs typeface="Arial"/>
            </a:endParaRPr>
          </a:p>
        </p:txBody>
      </p:sp>
      <p:sp>
        <p:nvSpPr>
          <p:cNvPr id="2" name="Content Placeholder 1"/>
          <p:cNvSpPr>
            <a:spLocks noGrp="1"/>
          </p:cNvSpPr>
          <p:nvPr>
            <p:ph idx="1"/>
          </p:nvPr>
        </p:nvSpPr>
        <p:spPr>
          <a:xfrm>
            <a:off x="206829" y="1545771"/>
            <a:ext cx="9514113" cy="4580393"/>
          </a:xfrm>
        </p:spPr>
        <p:txBody>
          <a:bodyPr>
            <a:normAutofit/>
          </a:bodyPr>
          <a:lstStyle/>
          <a:p>
            <a:pPr marL="0" indent="0" algn="just">
              <a:lnSpc>
                <a:spcPct val="160000"/>
              </a:lnSpc>
              <a:buNone/>
            </a:pPr>
            <a:r>
              <a:rPr lang="en-US" sz="2400" b="1" dirty="0">
                <a:latin typeface="Arial" panose="020B0604020202020204" pitchFamily="34" charset="0"/>
                <a:cs typeface="Arial" panose="020B0604020202020204" pitchFamily="34" charset="0"/>
              </a:rPr>
              <a:t>Findings</a:t>
            </a:r>
          </a:p>
          <a:p>
            <a:pPr algn="just">
              <a:lnSpc>
                <a:spcPct val="160000"/>
              </a:lnSpc>
            </a:pPr>
            <a:r>
              <a:rPr lang="en-US" sz="1600" dirty="0">
                <a:latin typeface="Arial" panose="020B0604020202020204" pitchFamily="34" charset="0"/>
                <a:cs typeface="Arial" panose="020B0604020202020204" pitchFamily="34" charset="0"/>
              </a:rPr>
              <a:t>One Intermediary charge a fee for the intermediary services and during the period 2015 to 31 July 2018 (i.e. a period of three years), had invoiced approximately </a:t>
            </a:r>
            <a:r>
              <a:rPr lang="en-US" sz="1600" b="1" dirty="0">
                <a:latin typeface="Arial" panose="020B0604020202020204" pitchFamily="34" charset="0"/>
                <a:cs typeface="Arial" panose="020B0604020202020204" pitchFamily="34" charset="0"/>
              </a:rPr>
              <a:t>R123 324 055.18 </a:t>
            </a:r>
            <a:r>
              <a:rPr lang="en-US" sz="1600" dirty="0">
                <a:latin typeface="Arial" panose="020B0604020202020204" pitchFamily="34" charset="0"/>
                <a:cs typeface="Arial" panose="020B0604020202020204" pitchFamily="34" charset="0"/>
              </a:rPr>
              <a:t>for services purported rendered to the OSA. </a:t>
            </a:r>
          </a:p>
          <a:p>
            <a:pPr algn="just">
              <a:lnSpc>
                <a:spcPct val="160000"/>
              </a:lnSpc>
            </a:pPr>
            <a:r>
              <a:rPr lang="en-US" sz="1600" dirty="0">
                <a:latin typeface="Arial" panose="020B0604020202020204" pitchFamily="34" charset="0"/>
                <a:cs typeface="Arial" panose="020B0604020202020204" pitchFamily="34" charset="0"/>
              </a:rPr>
              <a:t>This amount could be more because even now, the office of the State Attorney is still </a:t>
            </a:r>
            <a:r>
              <a:rPr lang="en-US" sz="1600" dirty="0" err="1">
                <a:latin typeface="Arial" panose="020B0604020202020204" pitchFamily="34" charset="0"/>
                <a:cs typeface="Arial" panose="020B0604020202020204" pitchFamily="34" charset="0"/>
              </a:rPr>
              <a:t>utilising</a:t>
            </a:r>
            <a:r>
              <a:rPr lang="en-US" sz="1600" dirty="0">
                <a:latin typeface="Arial" panose="020B0604020202020204" pitchFamily="34" charset="0"/>
                <a:cs typeface="Arial" panose="020B0604020202020204" pitchFamily="34" charset="0"/>
              </a:rPr>
              <a:t> the services of the particular Intermediary. </a:t>
            </a:r>
          </a:p>
          <a:p>
            <a:pPr algn="just">
              <a:lnSpc>
                <a:spcPct val="160000"/>
              </a:lnSpc>
            </a:pPr>
            <a:r>
              <a:rPr lang="en-US" sz="1600" dirty="0">
                <a:latin typeface="Arial" panose="020B0604020202020204" pitchFamily="34" charset="0"/>
                <a:cs typeface="Arial" panose="020B0604020202020204" pitchFamily="34" charset="0"/>
              </a:rPr>
              <a:t>The investigating team has informed the OSA about the irregularities in the appointment of the above identified Intermediary and currently a referral letter is been prepared. </a:t>
            </a:r>
            <a:endParaRPr lang="en-US" sz="1600" dirty="0" smtClean="0">
              <a:latin typeface="Arial" panose="020B0604020202020204" pitchFamily="34" charset="0"/>
              <a:cs typeface="Arial" panose="020B0604020202020204" pitchFamily="34" charset="0"/>
            </a:endParaRPr>
          </a:p>
          <a:p>
            <a:pPr algn="just">
              <a:lnSpc>
                <a:spcPct val="160000"/>
              </a:lnSpc>
            </a:pPr>
            <a:r>
              <a:rPr lang="en-US" sz="1600" dirty="0">
                <a:latin typeface="Arial" panose="020B0604020202020204" pitchFamily="34" charset="0"/>
                <a:cs typeface="Arial" panose="020B0604020202020204" pitchFamily="34" charset="0"/>
              </a:rPr>
              <a:t>There are a number of instances where invoices submitted by </a:t>
            </a:r>
            <a:r>
              <a:rPr lang="en-US" sz="1600" dirty="0" smtClean="0">
                <a:latin typeface="Arial" panose="020B0604020202020204" pitchFamily="34" charset="0"/>
                <a:cs typeface="Arial" panose="020B0604020202020204" pitchFamily="34" charset="0"/>
              </a:rPr>
              <a:t>Intermediary </a:t>
            </a:r>
            <a:r>
              <a:rPr lang="en-US" sz="1600" dirty="0">
                <a:latin typeface="Arial" panose="020B0604020202020204" pitchFamily="34" charset="0"/>
                <a:cs typeface="Arial" panose="020B0604020202020204" pitchFamily="34" charset="0"/>
              </a:rPr>
              <a:t>were very vague and did not provide an adequate breakdown of rates/fees charged by the experts sourced.</a:t>
            </a:r>
          </a:p>
          <a:p>
            <a:pPr marL="0" indent="0">
              <a:lnSpc>
                <a:spcPct val="150000"/>
              </a:lnSpc>
              <a:buNone/>
              <a:defRPr/>
            </a:pPr>
            <a:endParaRPr lang="en-US" sz="2000" b="1" dirty="0" smtClean="0">
              <a:latin typeface="Arial" panose="020B0604020202020204" pitchFamily="34" charset="0"/>
              <a:cs typeface="Arial" panose="020B0604020202020204" pitchFamily="34" charset="0"/>
            </a:endParaRPr>
          </a:p>
        </p:txBody>
      </p:sp>
      <p:sp>
        <p:nvSpPr>
          <p:cNvPr id="3" name="TextBox 2"/>
          <p:cNvSpPr txBox="1"/>
          <p:nvPr/>
        </p:nvSpPr>
        <p:spPr>
          <a:xfrm>
            <a:off x="1990926" y="783771"/>
            <a:ext cx="5912103"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lvl="0"/>
            <a:r>
              <a:rPr lang="en-US" b="1" dirty="0">
                <a:latin typeface="Arial" panose="020B0604020202020204" pitchFamily="34" charset="0"/>
                <a:ea typeface="Times New Roman" panose="02020603050405020304" pitchFamily="18" charset="0"/>
                <a:cs typeface="Times New Roman" panose="02020603050405020304" pitchFamily="18" charset="0"/>
              </a:rPr>
              <a:t>INTERMEDIARIES - EASTERN CAPE &amp; GAUTENG</a:t>
            </a:r>
            <a:r>
              <a:rPr lang="en-US" dirty="0">
                <a:latin typeface="Arial" panose="020B0604020202020204" pitchFamily="34" charset="0"/>
                <a:ea typeface="Times New Roman" panose="02020603050405020304" pitchFamily="18" charset="0"/>
                <a:cs typeface="Times New Roman" panose="02020603050405020304" pitchFamily="18" charset="0"/>
              </a:rPr>
              <a:t> (1)</a:t>
            </a:r>
            <a:endParaRPr kumimoji="0" lang="en-GB"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40E4637F-1127-AF4D-B96F-F7789FFD66FF}" type="slidenum">
              <a:rPr lang="en-US" smtClean="0"/>
              <a:pPr/>
              <a:t>38</a:t>
            </a:fld>
            <a:endParaRPr lang="en-US"/>
          </a:p>
        </p:txBody>
      </p:sp>
    </p:spTree>
    <p:extLst>
      <p:ext uri="{BB962C8B-B14F-4D97-AF65-F5344CB8AC3E}">
        <p14:creationId xmlns:p14="http://schemas.microsoft.com/office/powerpoint/2010/main" xmlns="" val="187250176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1990926" y="6540063"/>
            <a:ext cx="5516003" cy="2462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prstClr val="black"/>
                </a:solidFill>
                <a:effectLst/>
                <a:uLnTx/>
                <a:uFillTx/>
                <a:latin typeface="Arial"/>
                <a:ea typeface="+mn-ea"/>
                <a:cs typeface="Arial"/>
              </a:rPr>
              <a:t>Hotline: 0800 037 774    |     Website: https://www.siu.org.za   |   E-mail: </a:t>
            </a:r>
            <a:r>
              <a:rPr kumimoji="0" lang="en-US" sz="1000" b="1" i="0" u="none" strike="noStrike" kern="1200" cap="none" spc="0" normalizeH="0" baseline="0" noProof="0" dirty="0" err="1" smtClean="0">
                <a:ln>
                  <a:noFill/>
                </a:ln>
                <a:solidFill>
                  <a:prstClr val="black"/>
                </a:solidFill>
                <a:effectLst/>
                <a:uLnTx/>
                <a:uFillTx/>
                <a:latin typeface="Arial"/>
                <a:ea typeface="+mn-ea"/>
                <a:cs typeface="Arial"/>
              </a:rPr>
              <a:t>info@siu.org.za</a:t>
            </a:r>
            <a:r>
              <a:rPr kumimoji="0" lang="en-US" sz="1000" b="1" i="0" u="none" strike="noStrike" kern="1200" cap="none" spc="0" normalizeH="0" baseline="0" noProof="0" dirty="0" smtClean="0">
                <a:ln>
                  <a:noFill/>
                </a:ln>
                <a:solidFill>
                  <a:prstClr val="black"/>
                </a:solidFill>
                <a:effectLst/>
                <a:uLnTx/>
                <a:uFillTx/>
                <a:latin typeface="Arial"/>
                <a:ea typeface="+mn-ea"/>
                <a:cs typeface="Arial"/>
              </a:rPr>
              <a:t> </a:t>
            </a:r>
            <a:endParaRPr kumimoji="0" lang="en-US" sz="1000" b="1" i="0" u="none" strike="noStrike" kern="1200" cap="none" spc="0" normalizeH="0" baseline="0" noProof="0" dirty="0">
              <a:ln>
                <a:noFill/>
              </a:ln>
              <a:solidFill>
                <a:prstClr val="black"/>
              </a:solidFill>
              <a:effectLst/>
              <a:uLnTx/>
              <a:uFillTx/>
              <a:latin typeface="Arial"/>
              <a:ea typeface="+mn-ea"/>
              <a:cs typeface="Arial"/>
            </a:endParaRPr>
          </a:p>
        </p:txBody>
      </p:sp>
      <p:sp>
        <p:nvSpPr>
          <p:cNvPr id="7" name="Slide Number Placeholder 6"/>
          <p:cNvSpPr>
            <a:spLocks noGrp="1"/>
          </p:cNvSpPr>
          <p:nvPr>
            <p:ph type="sldNum" sz="quarter" idx="12"/>
          </p:nvPr>
        </p:nvSpPr>
        <p:spPr>
          <a:xfrm>
            <a:off x="8790038" y="6489083"/>
            <a:ext cx="620661"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0E4637F-1127-AF4D-B96F-F7789FFD66FF}" type="slidenum">
              <a:rPr kumimoji="0" lang="en-US" sz="1200" b="1"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39</a:t>
            </a:fld>
            <a:endParaRPr kumimoji="0" lang="en-US" sz="1200" b="1"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2" name="Content Placeholder 1"/>
          <p:cNvSpPr>
            <a:spLocks noGrp="1"/>
          </p:cNvSpPr>
          <p:nvPr>
            <p:ph idx="1"/>
          </p:nvPr>
        </p:nvSpPr>
        <p:spPr>
          <a:xfrm>
            <a:off x="206829" y="1545771"/>
            <a:ext cx="9514113" cy="4580393"/>
          </a:xfrm>
        </p:spPr>
        <p:txBody>
          <a:bodyPr>
            <a:normAutofit/>
          </a:bodyPr>
          <a:lstStyle/>
          <a:p>
            <a:pPr>
              <a:lnSpc>
                <a:spcPct val="150000"/>
              </a:lnSpc>
              <a:buFontTx/>
              <a:buChar char="-"/>
              <a:defRPr/>
            </a:pPr>
            <a:r>
              <a:rPr lang="en-US" sz="2000" dirty="0" smtClean="0">
                <a:latin typeface="Arial" panose="020B0604020202020204" pitchFamily="34" charset="0"/>
                <a:cs typeface="Arial" panose="020B0604020202020204" pitchFamily="34" charset="0"/>
              </a:rPr>
              <a:t>The </a:t>
            </a:r>
            <a:r>
              <a:rPr lang="en-US" sz="2000" dirty="0">
                <a:latin typeface="Arial" panose="020B0604020202020204" pitchFamily="34" charset="0"/>
                <a:cs typeface="Arial" panose="020B0604020202020204" pitchFamily="34" charset="0"/>
              </a:rPr>
              <a:t>same methodology will be used in respect of the other </a:t>
            </a:r>
            <a:r>
              <a:rPr lang="en-US" sz="2000" dirty="0" smtClean="0">
                <a:latin typeface="Arial" panose="020B0604020202020204" pitchFamily="34" charset="0"/>
                <a:cs typeface="Arial" panose="020B0604020202020204" pitchFamily="34" charset="0"/>
              </a:rPr>
              <a:t>provinces</a:t>
            </a:r>
          </a:p>
          <a:p>
            <a:pPr>
              <a:lnSpc>
                <a:spcPct val="150000"/>
              </a:lnSpc>
              <a:buFontTx/>
              <a:buChar char="-"/>
              <a:defRPr/>
            </a:pPr>
            <a:r>
              <a:rPr lang="en-US" sz="2000" b="1" dirty="0" smtClean="0">
                <a:latin typeface="Arial" panose="020B0604020202020204" pitchFamily="34" charset="0"/>
                <a:cs typeface="Arial" panose="020B0604020202020204" pitchFamily="34" charset="0"/>
              </a:rPr>
              <a:t>Currently awaiting data in respect of  </a:t>
            </a:r>
            <a:r>
              <a:rPr lang="en-GB" sz="2000" b="1" dirty="0">
                <a:latin typeface="Arial" panose="020B0604020202020204" pitchFamily="34" charset="0"/>
                <a:cs typeface="Arial" panose="020B0604020202020204" pitchFamily="34" charset="0"/>
              </a:rPr>
              <a:t>claims</a:t>
            </a:r>
            <a:r>
              <a:rPr lang="en-GB" sz="2000" dirty="0">
                <a:latin typeface="Arial" panose="020B0604020202020204" pitchFamily="34" charset="0"/>
                <a:cs typeface="Arial" panose="020B0604020202020204" pitchFamily="34" charset="0"/>
              </a:rPr>
              <a:t> based on wrongful arrest or detention, assault or malicious </a:t>
            </a:r>
            <a:r>
              <a:rPr lang="en-GB" sz="2000" dirty="0" smtClean="0">
                <a:latin typeface="Arial" panose="020B0604020202020204" pitchFamily="34" charset="0"/>
                <a:cs typeface="Arial" panose="020B0604020202020204" pitchFamily="34" charset="0"/>
              </a:rPr>
              <a:t>prosecution Limpopo, Gauteng, Western Cape, </a:t>
            </a:r>
            <a:r>
              <a:rPr lang="en-GB" sz="2000" dirty="0" err="1" smtClean="0">
                <a:latin typeface="Arial" panose="020B0604020202020204" pitchFamily="34" charset="0"/>
                <a:cs typeface="Arial" panose="020B0604020202020204" pitchFamily="34" charset="0"/>
              </a:rPr>
              <a:t>Kwazulu</a:t>
            </a:r>
            <a:r>
              <a:rPr lang="en-GB" sz="2000" dirty="0" smtClean="0">
                <a:latin typeface="Arial" panose="020B0604020202020204" pitchFamily="34" charset="0"/>
                <a:cs typeface="Arial" panose="020B0604020202020204" pitchFamily="34" charset="0"/>
              </a:rPr>
              <a:t> Natal, Mpumalanga and North West.</a:t>
            </a:r>
          </a:p>
          <a:p>
            <a:pPr>
              <a:lnSpc>
                <a:spcPct val="150000"/>
              </a:lnSpc>
              <a:buFontTx/>
              <a:buChar char="-"/>
              <a:defRPr/>
            </a:pPr>
            <a:r>
              <a:rPr lang="en-US" sz="2000" dirty="0" smtClean="0">
                <a:latin typeface="Arial" panose="020B0604020202020204" pitchFamily="34" charset="0"/>
                <a:cs typeface="Arial" panose="020B0604020202020204" pitchFamily="34" charset="0"/>
              </a:rPr>
              <a:t>Highest paid settled matter.</a:t>
            </a:r>
          </a:p>
          <a:p>
            <a:pPr>
              <a:lnSpc>
                <a:spcPct val="150000"/>
              </a:lnSpc>
              <a:buFontTx/>
              <a:buChar char="-"/>
              <a:defRPr/>
            </a:pPr>
            <a:r>
              <a:rPr lang="en-US" sz="2000" dirty="0" smtClean="0">
                <a:latin typeface="Arial" panose="020B0604020202020204" pitchFamily="34" charset="0"/>
                <a:cs typeface="Arial" panose="020B0604020202020204" pitchFamily="34" charset="0"/>
              </a:rPr>
              <a:t>Undefended settlement</a:t>
            </a:r>
          </a:p>
          <a:p>
            <a:pPr>
              <a:lnSpc>
                <a:spcPct val="150000"/>
              </a:lnSpc>
              <a:buFontTx/>
              <a:buChar char="-"/>
              <a:defRPr/>
            </a:pPr>
            <a:r>
              <a:rPr lang="en-US" sz="2000" dirty="0" err="1" smtClean="0">
                <a:latin typeface="Arial" panose="020B0604020202020204" pitchFamily="34" charset="0"/>
                <a:cs typeface="Arial" panose="020B0604020202020204" pitchFamily="34" charset="0"/>
              </a:rPr>
              <a:t>Polise</a:t>
            </a:r>
            <a:r>
              <a:rPr lang="en-US" sz="2000" dirty="0" smtClean="0">
                <a:latin typeface="Arial" panose="020B0604020202020204" pitchFamily="34" charset="0"/>
                <a:cs typeface="Arial" panose="020B0604020202020204" pitchFamily="34" charset="0"/>
              </a:rPr>
              <a:t> station with highest claims</a:t>
            </a:r>
          </a:p>
          <a:p>
            <a:pPr>
              <a:lnSpc>
                <a:spcPct val="150000"/>
              </a:lnSpc>
              <a:buFontTx/>
              <a:buChar char="-"/>
              <a:defRPr/>
            </a:pPr>
            <a:r>
              <a:rPr lang="en-US" sz="2000" dirty="0" smtClean="0">
                <a:latin typeface="Arial" panose="020B0604020202020204" pitchFamily="34" charset="0"/>
                <a:cs typeface="Arial" panose="020B0604020202020204" pitchFamily="34" charset="0"/>
              </a:rPr>
              <a:t>Legal practitioner commonly used by the plaintiff</a:t>
            </a:r>
            <a:endParaRPr lang="en-GB" sz="2000" dirty="0" smtClean="0">
              <a:latin typeface="Arial" panose="020B0604020202020204" pitchFamily="34" charset="0"/>
              <a:cs typeface="Arial" panose="020B0604020202020204" pitchFamily="34" charset="0"/>
            </a:endParaRPr>
          </a:p>
          <a:p>
            <a:pPr>
              <a:lnSpc>
                <a:spcPct val="150000"/>
              </a:lnSpc>
              <a:buFontTx/>
              <a:buChar char="-"/>
              <a:defRPr/>
            </a:pPr>
            <a:endParaRPr lang="en-US" sz="2000" b="1" dirty="0" smtClean="0">
              <a:latin typeface="Arial" panose="020B0604020202020204" pitchFamily="34" charset="0"/>
              <a:cs typeface="Arial" panose="020B0604020202020204" pitchFamily="34" charset="0"/>
            </a:endParaRPr>
          </a:p>
        </p:txBody>
      </p:sp>
      <p:sp>
        <p:nvSpPr>
          <p:cNvPr id="3" name="TextBox 2"/>
          <p:cNvSpPr txBox="1"/>
          <p:nvPr/>
        </p:nvSpPr>
        <p:spPr>
          <a:xfrm>
            <a:off x="1990926" y="783771"/>
            <a:ext cx="5912103"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FF0000"/>
                </a:solidFill>
                <a:effectLst/>
                <a:uLnTx/>
                <a:uFillTx/>
                <a:latin typeface="Arial" panose="020B0604020202020204" pitchFamily="34" charset="0"/>
                <a:ea typeface="Times New Roman" panose="02020603050405020304" pitchFamily="18" charset="0"/>
                <a:cs typeface="Times New Roman" panose="02020603050405020304" pitchFamily="18" charset="0"/>
              </a:rPr>
              <a:t>SAPS – Duplicate slide</a:t>
            </a:r>
            <a:endParaRPr kumimoji="0" lang="en-GB" sz="18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2745149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1990926" y="6540063"/>
            <a:ext cx="5516003" cy="246221"/>
          </a:xfrm>
          <a:prstGeom prst="rect">
            <a:avLst/>
          </a:prstGeom>
          <a:noFill/>
        </p:spPr>
        <p:txBody>
          <a:bodyPr wrap="square" rtlCol="0">
            <a:spAutoFit/>
          </a:bodyPr>
          <a:lstStyle/>
          <a:p>
            <a:r>
              <a:rPr lang="en-US" sz="1000" b="1" dirty="0" smtClean="0">
                <a:latin typeface="Arial"/>
                <a:cs typeface="Arial"/>
              </a:rPr>
              <a:t>Hotline: 0800 037 774    |     Website: https://www.siu.org.za   |   E-mail: </a:t>
            </a:r>
            <a:r>
              <a:rPr lang="en-US" sz="1000" b="1" dirty="0" err="1" smtClean="0">
                <a:latin typeface="Arial"/>
                <a:cs typeface="Arial"/>
              </a:rPr>
              <a:t>info@siu.org.za</a:t>
            </a:r>
            <a:r>
              <a:rPr lang="en-US" sz="1000" b="1" dirty="0" smtClean="0">
                <a:latin typeface="Arial"/>
                <a:cs typeface="Arial"/>
              </a:rPr>
              <a:t> </a:t>
            </a:r>
            <a:endParaRPr lang="en-US" sz="1000" b="1" dirty="0">
              <a:latin typeface="Arial"/>
              <a:cs typeface="Arial"/>
            </a:endParaRPr>
          </a:p>
        </p:txBody>
      </p:sp>
      <p:sp>
        <p:nvSpPr>
          <p:cNvPr id="8" name="Title 1"/>
          <p:cNvSpPr>
            <a:spLocks noGrp="1"/>
          </p:cNvSpPr>
          <p:nvPr>
            <p:ph type="title"/>
          </p:nvPr>
        </p:nvSpPr>
        <p:spPr>
          <a:xfrm>
            <a:off x="495300" y="457201"/>
            <a:ext cx="8915400" cy="1143000"/>
          </a:xfrm>
        </p:spPr>
        <p:txBody>
          <a:bodyPr>
            <a:normAutofit/>
          </a:bodyPr>
          <a:lstStyle/>
          <a:p>
            <a:r>
              <a:rPr lang="en-ZA" sz="2800" b="1" dirty="0" smtClean="0">
                <a:latin typeface="Arial" panose="020B0604020202020204" pitchFamily="34" charset="0"/>
                <a:cs typeface="Arial" panose="020B0604020202020204" pitchFamily="34" charset="0"/>
              </a:rPr>
              <a:t>SIU VISION AND MISSION</a:t>
            </a:r>
            <a:endParaRPr lang="en-US" sz="3200" b="1" dirty="0">
              <a:latin typeface="Arial" panose="020B0604020202020204" pitchFamily="34" charset="0"/>
              <a:cs typeface="Arial" panose="020B0604020202020204" pitchFamily="34" charset="0"/>
            </a:endParaRPr>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895350" y="1770543"/>
            <a:ext cx="8315325" cy="400637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40E4637F-1127-AF4D-B96F-F7789FFD66FF}" type="slidenum">
              <a:rPr lang="en-US" smtClean="0"/>
              <a:pPr/>
              <a:t>4</a:t>
            </a:fld>
            <a:endParaRPr lang="en-US"/>
          </a:p>
        </p:txBody>
      </p:sp>
    </p:spTree>
    <p:extLst>
      <p:ext uri="{BB962C8B-B14F-4D97-AF65-F5344CB8AC3E}">
        <p14:creationId xmlns:p14="http://schemas.microsoft.com/office/powerpoint/2010/main" xmlns="" val="212941455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1990926" y="6540063"/>
            <a:ext cx="5516003" cy="2462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prstClr val="black"/>
                </a:solidFill>
                <a:effectLst/>
                <a:uLnTx/>
                <a:uFillTx/>
                <a:latin typeface="Arial"/>
                <a:ea typeface="+mn-ea"/>
                <a:cs typeface="Arial"/>
              </a:rPr>
              <a:t>Hotline: 0800 037 774    |     Website: https://www.siu.org.za   |   E-mail: </a:t>
            </a:r>
            <a:r>
              <a:rPr kumimoji="0" lang="en-US" sz="1000" b="1" i="0" u="none" strike="noStrike" kern="1200" cap="none" spc="0" normalizeH="0" baseline="0" noProof="0" dirty="0" err="1" smtClean="0">
                <a:ln>
                  <a:noFill/>
                </a:ln>
                <a:solidFill>
                  <a:prstClr val="black"/>
                </a:solidFill>
                <a:effectLst/>
                <a:uLnTx/>
                <a:uFillTx/>
                <a:latin typeface="Arial"/>
                <a:ea typeface="+mn-ea"/>
                <a:cs typeface="Arial"/>
              </a:rPr>
              <a:t>info@siu.org.za</a:t>
            </a:r>
            <a:r>
              <a:rPr kumimoji="0" lang="en-US" sz="1000" b="1" i="0" u="none" strike="noStrike" kern="1200" cap="none" spc="0" normalizeH="0" baseline="0" noProof="0" dirty="0" smtClean="0">
                <a:ln>
                  <a:noFill/>
                </a:ln>
                <a:solidFill>
                  <a:prstClr val="black"/>
                </a:solidFill>
                <a:effectLst/>
                <a:uLnTx/>
                <a:uFillTx/>
                <a:latin typeface="Arial"/>
                <a:ea typeface="+mn-ea"/>
                <a:cs typeface="Arial"/>
              </a:rPr>
              <a:t> </a:t>
            </a:r>
            <a:endParaRPr kumimoji="0" lang="en-US" sz="1000" b="1" i="0" u="none" strike="noStrike" kern="1200" cap="none" spc="0" normalizeH="0" baseline="0" noProof="0" dirty="0">
              <a:ln>
                <a:noFill/>
              </a:ln>
              <a:solidFill>
                <a:prstClr val="black"/>
              </a:solidFill>
              <a:effectLst/>
              <a:uLnTx/>
              <a:uFillTx/>
              <a:latin typeface="Arial"/>
              <a:ea typeface="+mn-ea"/>
              <a:cs typeface="Arial"/>
            </a:endParaRPr>
          </a:p>
        </p:txBody>
      </p:sp>
      <p:sp>
        <p:nvSpPr>
          <p:cNvPr id="2" name="Content Placeholder 1"/>
          <p:cNvSpPr>
            <a:spLocks noGrp="1"/>
          </p:cNvSpPr>
          <p:nvPr>
            <p:ph idx="1"/>
          </p:nvPr>
        </p:nvSpPr>
        <p:spPr>
          <a:xfrm>
            <a:off x="206829" y="1545771"/>
            <a:ext cx="9514113" cy="4580393"/>
          </a:xfrm>
        </p:spPr>
        <p:txBody>
          <a:bodyPr>
            <a:normAutofit/>
          </a:bodyPr>
          <a:lstStyle/>
          <a:p>
            <a:pPr marL="0" indent="0" algn="just">
              <a:lnSpc>
                <a:spcPct val="160000"/>
              </a:lnSpc>
              <a:buNone/>
            </a:pPr>
            <a:r>
              <a:rPr lang="en-US" sz="2400" b="1" dirty="0" smtClean="0">
                <a:latin typeface="Arial" panose="020B0604020202020204" pitchFamily="34" charset="0"/>
                <a:cs typeface="Arial" panose="020B0604020202020204" pitchFamily="34" charset="0"/>
              </a:rPr>
              <a:t>Findings cont.</a:t>
            </a:r>
            <a:endParaRPr lang="en-US" sz="2400" b="1" dirty="0">
              <a:latin typeface="Arial" panose="020B0604020202020204" pitchFamily="34" charset="0"/>
              <a:cs typeface="Arial" panose="020B0604020202020204" pitchFamily="34" charset="0"/>
            </a:endParaRPr>
          </a:p>
          <a:p>
            <a:pPr algn="just">
              <a:lnSpc>
                <a:spcPct val="150000"/>
              </a:lnSpc>
            </a:pPr>
            <a:r>
              <a:rPr lang="en-US" sz="1600" dirty="0" smtClean="0">
                <a:latin typeface="Arial" panose="020B0604020202020204" pitchFamily="34" charset="0"/>
                <a:cs typeface="Arial" panose="020B0604020202020204" pitchFamily="34" charset="0"/>
              </a:rPr>
              <a:t>We have identified an </a:t>
            </a:r>
            <a:r>
              <a:rPr lang="en-US" sz="1600" dirty="0">
                <a:latin typeface="Arial" panose="020B0604020202020204" pitchFamily="34" charset="0"/>
                <a:cs typeface="Arial" panose="020B0604020202020204" pitchFamily="34" charset="0"/>
              </a:rPr>
              <a:t>outrageously excessive charges by </a:t>
            </a:r>
            <a:r>
              <a:rPr lang="en-US" sz="1600" dirty="0" smtClean="0">
                <a:latin typeface="Arial" panose="020B0604020202020204" pitchFamily="34" charset="0"/>
                <a:cs typeface="Arial" panose="020B0604020202020204" pitchFamily="34" charset="0"/>
              </a:rPr>
              <a:t>the Intermediary </a:t>
            </a:r>
            <a:r>
              <a:rPr lang="en-US" sz="1600" dirty="0">
                <a:latin typeface="Arial" panose="020B0604020202020204" pitchFamily="34" charset="0"/>
                <a:cs typeface="Arial" panose="020B0604020202020204" pitchFamily="34" charset="0"/>
              </a:rPr>
              <a:t>which besides being regarded as irregular due to the lack of compliance with procurement prescripts, can also be classified as fruitless and wasteful expenditure resulting in OSA receiving poor value for money. </a:t>
            </a:r>
            <a:endParaRPr lang="en-US" sz="1600" dirty="0" smtClean="0">
              <a:latin typeface="Arial" panose="020B0604020202020204" pitchFamily="34" charset="0"/>
              <a:cs typeface="Arial" panose="020B0604020202020204" pitchFamily="34" charset="0"/>
            </a:endParaRPr>
          </a:p>
          <a:p>
            <a:pPr>
              <a:lnSpc>
                <a:spcPct val="150000"/>
              </a:lnSpc>
              <a:defRPr/>
            </a:pPr>
            <a:r>
              <a:rPr lang="en-GB" sz="1600" dirty="0">
                <a:latin typeface="Arial" panose="020B0604020202020204" pitchFamily="34" charset="0"/>
                <a:ea typeface="Calibri" panose="020F0502020204030204" pitchFamily="34" charset="0"/>
                <a:cs typeface="Arial" panose="020B0604020202020204" pitchFamily="34" charset="0"/>
              </a:rPr>
              <a:t>Thus far a large number of duplicate payments have been </a:t>
            </a:r>
            <a:r>
              <a:rPr lang="en-GB" sz="1600" dirty="0" smtClean="0">
                <a:latin typeface="Arial" panose="020B0604020202020204" pitchFamily="34" charset="0"/>
                <a:ea typeface="Calibri" panose="020F0502020204030204" pitchFamily="34" charset="0"/>
                <a:cs typeface="Arial" panose="020B0604020202020204" pitchFamily="34" charset="0"/>
              </a:rPr>
              <a:t>identified.</a:t>
            </a:r>
          </a:p>
          <a:p>
            <a:pPr>
              <a:lnSpc>
                <a:spcPct val="150000"/>
              </a:lnSpc>
              <a:defRPr/>
            </a:pPr>
            <a:r>
              <a:rPr lang="en-GB" sz="1600" dirty="0" smtClean="0">
                <a:latin typeface="Arial" panose="020B0604020202020204" pitchFamily="34" charset="0"/>
                <a:ea typeface="Calibri" panose="020F0502020204030204" pitchFamily="34" charset="0"/>
              </a:rPr>
              <a:t>The identified d</a:t>
            </a:r>
            <a:r>
              <a:rPr lang="en-GB" sz="1600" i="1" dirty="0" smtClean="0">
                <a:latin typeface="Arial" panose="020B0604020202020204" pitchFamily="34" charset="0"/>
                <a:ea typeface="Calibri" panose="020F0502020204030204" pitchFamily="34" charset="0"/>
              </a:rPr>
              <a:t>uplicate </a:t>
            </a:r>
            <a:r>
              <a:rPr lang="en-GB" sz="1600" i="1" dirty="0">
                <a:latin typeface="Arial" panose="020B0604020202020204" pitchFamily="34" charset="0"/>
                <a:ea typeface="Calibri" panose="020F0502020204030204" pitchFamily="34" charset="0"/>
              </a:rPr>
              <a:t>payments</a:t>
            </a:r>
            <a:r>
              <a:rPr lang="en-GB" sz="1600" dirty="0">
                <a:latin typeface="Arial" panose="020B0604020202020204" pitchFamily="34" charset="0"/>
                <a:ea typeface="Calibri" panose="020F0502020204030204" pitchFamily="34" charset="0"/>
              </a:rPr>
              <a:t> </a:t>
            </a:r>
            <a:r>
              <a:rPr lang="en-GB" sz="1600" dirty="0" smtClean="0">
                <a:latin typeface="Arial" panose="020B0604020202020204" pitchFamily="34" charset="0"/>
                <a:ea typeface="Calibri" panose="020F0502020204030204" pitchFamily="34" charset="0"/>
              </a:rPr>
              <a:t>so far amount to </a:t>
            </a:r>
            <a:r>
              <a:rPr lang="en-GB" sz="1600" b="1" dirty="0" smtClean="0">
                <a:latin typeface="Arial" panose="020B0604020202020204" pitchFamily="34" charset="0"/>
                <a:ea typeface="Calibri" panose="020F0502020204030204" pitchFamily="34" charset="0"/>
              </a:rPr>
              <a:t>R1 </a:t>
            </a:r>
            <a:r>
              <a:rPr lang="en-GB" sz="1600" b="1" dirty="0">
                <a:latin typeface="Arial" panose="020B0604020202020204" pitchFamily="34" charset="0"/>
                <a:ea typeface="Calibri" panose="020F0502020204030204" pitchFamily="34" charset="0"/>
              </a:rPr>
              <a:t>055 422.55</a:t>
            </a:r>
            <a:r>
              <a:rPr lang="en-GB" sz="1600" dirty="0" smtClean="0">
                <a:latin typeface="Arial" panose="020B0604020202020204" pitchFamily="34" charset="0"/>
                <a:ea typeface="Calibri" panose="020F0502020204030204" pitchFamily="34" charset="0"/>
              </a:rPr>
              <a:t>. The investigation is ongoing.</a:t>
            </a:r>
            <a:endParaRPr lang="en-US" sz="1600" dirty="0"/>
          </a:p>
          <a:p>
            <a:pPr>
              <a:lnSpc>
                <a:spcPct val="150000"/>
              </a:lnSpc>
              <a:defRPr/>
            </a:pPr>
            <a:endParaRPr lang="en-US" sz="1600" b="1" dirty="0" smtClean="0">
              <a:latin typeface="Arial" panose="020B0604020202020204" pitchFamily="34" charset="0"/>
              <a:cs typeface="Arial" panose="020B0604020202020204" pitchFamily="34" charset="0"/>
            </a:endParaRPr>
          </a:p>
        </p:txBody>
      </p:sp>
      <p:sp>
        <p:nvSpPr>
          <p:cNvPr id="3" name="TextBox 2"/>
          <p:cNvSpPr txBox="1"/>
          <p:nvPr/>
        </p:nvSpPr>
        <p:spPr>
          <a:xfrm>
            <a:off x="1990926" y="783771"/>
            <a:ext cx="7116129" cy="83099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lvl="0" algn="ctr"/>
            <a:r>
              <a:rPr lang="en-US" sz="2400" b="1" dirty="0">
                <a:latin typeface="Arial" panose="020B0604020202020204" pitchFamily="34" charset="0"/>
                <a:ea typeface="Times New Roman" panose="02020603050405020304" pitchFamily="18" charset="0"/>
                <a:cs typeface="Times New Roman" panose="02020603050405020304" pitchFamily="18" charset="0"/>
              </a:rPr>
              <a:t>INTERMEDIARIES - EASTERN CAPE &amp; GAUTENG</a:t>
            </a:r>
            <a:r>
              <a:rPr lang="en-US" sz="2400" dirty="0">
                <a:latin typeface="Arial" panose="020B0604020202020204" pitchFamily="34" charset="0"/>
                <a:ea typeface="Times New Roman" panose="02020603050405020304" pitchFamily="18" charset="0"/>
                <a:cs typeface="Times New Roman" panose="02020603050405020304" pitchFamily="18" charset="0"/>
              </a:rPr>
              <a:t> </a:t>
            </a:r>
            <a:endParaRPr kumimoji="0" lang="en-GB" sz="24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40E4637F-1127-AF4D-B96F-F7789FFD66FF}" type="slidenum">
              <a:rPr lang="en-US" smtClean="0"/>
              <a:pPr/>
              <a:t>40</a:t>
            </a:fld>
            <a:endParaRPr lang="en-US"/>
          </a:p>
        </p:txBody>
      </p:sp>
    </p:spTree>
    <p:extLst>
      <p:ext uri="{BB962C8B-B14F-4D97-AF65-F5344CB8AC3E}">
        <p14:creationId xmlns:p14="http://schemas.microsoft.com/office/powerpoint/2010/main" xmlns="" val="207976364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0"/>
            <a:ext cx="8915400" cy="600433"/>
          </a:xfrm>
        </p:spPr>
        <p:txBody>
          <a:bodyPr>
            <a:normAutofit/>
          </a:bodyPr>
          <a:lstStyle/>
          <a:p>
            <a:r>
              <a:rPr lang="en-US" sz="1400" b="1" dirty="0">
                <a:latin typeface="Arial" panose="020B0604020202020204" pitchFamily="34" charset="0"/>
                <a:ea typeface="Times New Roman" panose="02020603050405020304" pitchFamily="18" charset="0"/>
                <a:cs typeface="Times New Roman" panose="02020603050405020304" pitchFamily="18" charset="0"/>
              </a:rPr>
              <a:t>INTERMEDIARIES - EASTERN CAPE &amp; GAUTENG</a:t>
            </a:r>
            <a:r>
              <a:rPr lang="en-US" sz="1400" dirty="0">
                <a:latin typeface="Arial" panose="020B0604020202020204" pitchFamily="34" charset="0"/>
                <a:ea typeface="Times New Roman" panose="02020603050405020304" pitchFamily="18" charset="0"/>
                <a:cs typeface="Times New Roman" panose="02020603050405020304" pitchFamily="18" charset="0"/>
              </a:rPr>
              <a:t> (1)</a:t>
            </a:r>
            <a:endParaRPr lang="en-US" sz="1400" dirty="0"/>
          </a:p>
        </p:txBody>
      </p:sp>
      <p:sp>
        <p:nvSpPr>
          <p:cNvPr id="3" name="Content Placeholder 2"/>
          <p:cNvSpPr>
            <a:spLocks noGrp="1"/>
          </p:cNvSpPr>
          <p:nvPr>
            <p:ph idx="1"/>
          </p:nvPr>
        </p:nvSpPr>
        <p:spPr>
          <a:xfrm>
            <a:off x="495300" y="499314"/>
            <a:ext cx="8915400" cy="4525963"/>
          </a:xfrm>
        </p:spPr>
        <p:txBody>
          <a:bodyPr>
            <a:normAutofit/>
          </a:bodyPr>
          <a:lstStyle/>
          <a:p>
            <a:pPr marL="0" marR="0" algn="just">
              <a:lnSpc>
                <a:spcPct val="150000"/>
              </a:lnSpc>
              <a:spcBef>
                <a:spcPts val="600"/>
              </a:spcBef>
              <a:spcAft>
                <a:spcPts val="600"/>
              </a:spcAft>
            </a:pPr>
            <a:r>
              <a:rPr lang="en-GB" sz="1400" dirty="0">
                <a:latin typeface="Arial" panose="020B0604020202020204" pitchFamily="34" charset="0"/>
                <a:ea typeface="Calibri" panose="020F0502020204030204" pitchFamily="34" charset="0"/>
                <a:cs typeface="Arial" panose="020B0604020202020204" pitchFamily="34" charset="0"/>
              </a:rPr>
              <a:t>In respect of the </a:t>
            </a:r>
            <a:r>
              <a:rPr lang="en-GB" sz="1400" i="1" dirty="0">
                <a:latin typeface="Arial" panose="020B0604020202020204" pitchFamily="34" charset="0"/>
                <a:ea typeface="Calibri" panose="020F0502020204030204" pitchFamily="34" charset="0"/>
                <a:cs typeface="Arial" panose="020B0604020202020204" pitchFamily="34" charset="0"/>
              </a:rPr>
              <a:t>overpayments</a:t>
            </a:r>
            <a:r>
              <a:rPr lang="en-GB" sz="1400" dirty="0">
                <a:latin typeface="Arial" panose="020B0604020202020204" pitchFamily="34" charset="0"/>
                <a:ea typeface="Calibri" panose="020F0502020204030204" pitchFamily="34" charset="0"/>
                <a:cs typeface="Arial" panose="020B0604020202020204" pitchFamily="34" charset="0"/>
              </a:rPr>
              <a:t>, </a:t>
            </a:r>
            <a:r>
              <a:rPr lang="en-GB" sz="1400" dirty="0" smtClean="0">
                <a:latin typeface="Arial" panose="020B0604020202020204" pitchFamily="34" charset="0"/>
                <a:ea typeface="Calibri" panose="020F0502020204030204" pitchFamily="34" charset="0"/>
                <a:cs typeface="Arial" panose="020B0604020202020204" pitchFamily="34" charset="0"/>
              </a:rPr>
              <a:t>the team </a:t>
            </a:r>
            <a:r>
              <a:rPr lang="en-GB" sz="1400" dirty="0">
                <a:latin typeface="Arial" panose="020B0604020202020204" pitchFamily="34" charset="0"/>
                <a:ea typeface="Calibri" panose="020F0502020204030204" pitchFamily="34" charset="0"/>
                <a:cs typeface="Arial" panose="020B0604020202020204" pitchFamily="34" charset="0"/>
              </a:rPr>
              <a:t>identified three State Attorneys </a:t>
            </a:r>
            <a:r>
              <a:rPr lang="en-GB" sz="1400" dirty="0" smtClean="0">
                <a:latin typeface="Arial" panose="020B0604020202020204" pitchFamily="34" charset="0"/>
                <a:ea typeface="Calibri" panose="020F0502020204030204" pitchFamily="34" charset="0"/>
                <a:cs typeface="Arial" panose="020B0604020202020204" pitchFamily="34" charset="0"/>
              </a:rPr>
              <a:t>officials who were </a:t>
            </a:r>
            <a:r>
              <a:rPr lang="en-GB" sz="1400" dirty="0">
                <a:latin typeface="Arial" panose="020B0604020202020204" pitchFamily="34" charset="0"/>
                <a:ea typeface="Calibri" panose="020F0502020204030204" pitchFamily="34" charset="0"/>
                <a:cs typeface="Arial" panose="020B0604020202020204" pitchFamily="34" charset="0"/>
              </a:rPr>
              <a:t>colluding with </a:t>
            </a:r>
            <a:r>
              <a:rPr lang="en-GB" sz="1400" dirty="0" smtClean="0">
                <a:latin typeface="Arial" panose="020B0604020202020204" pitchFamily="34" charset="0"/>
                <a:ea typeface="Calibri" panose="020F0502020204030204" pitchFamily="34" charset="0"/>
                <a:cs typeface="Arial" panose="020B0604020202020204" pitchFamily="34" charset="0"/>
              </a:rPr>
              <a:t>	the Intermediary in </a:t>
            </a:r>
            <a:r>
              <a:rPr lang="en-GB" sz="1400" dirty="0">
                <a:latin typeface="Arial" panose="020B0604020202020204" pitchFamily="34" charset="0"/>
                <a:ea typeface="Calibri" panose="020F0502020204030204" pitchFamily="34" charset="0"/>
                <a:cs typeface="Arial" panose="020B0604020202020204" pitchFamily="34" charset="0"/>
              </a:rPr>
              <a:t>defrauding the </a:t>
            </a:r>
            <a:r>
              <a:rPr lang="en-GB" sz="1400" dirty="0" smtClean="0">
                <a:latin typeface="Arial" panose="020B0604020202020204" pitchFamily="34" charset="0"/>
                <a:ea typeface="Calibri" panose="020F0502020204030204" pitchFamily="34" charset="0"/>
                <a:cs typeface="Arial" panose="020B0604020202020204" pitchFamily="34" charset="0"/>
              </a:rPr>
              <a:t>State. They are</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p:txBody>
      </p:sp>
      <p:graphicFrame>
        <p:nvGraphicFramePr>
          <p:cNvPr id="7" name="Table 6"/>
          <p:cNvGraphicFramePr>
            <a:graphicFrameLocks noGrp="1"/>
          </p:cNvGraphicFramePr>
          <p:nvPr>
            <p:extLst>
              <p:ext uri="{D42A27DB-BD31-4B8C-83A1-F6EECF244321}">
                <p14:modId xmlns:p14="http://schemas.microsoft.com/office/powerpoint/2010/main" xmlns="" val="3429305224"/>
              </p:ext>
            </p:extLst>
          </p:nvPr>
        </p:nvGraphicFramePr>
        <p:xfrm>
          <a:off x="157018" y="1178837"/>
          <a:ext cx="9651999" cy="5536839"/>
        </p:xfrm>
        <a:graphic>
          <a:graphicData uri="http://schemas.openxmlformats.org/drawingml/2006/table">
            <a:tbl>
              <a:tblPr firstRow="1" firstCol="1" bandRow="1">
                <a:tableStyleId>{5C22544A-7EE6-4342-B048-85BDC9FD1C3A}</a:tableStyleId>
              </a:tblPr>
              <a:tblGrid>
                <a:gridCol w="554182">
                  <a:extLst>
                    <a:ext uri="{9D8B030D-6E8A-4147-A177-3AD203B41FA5}">
                      <a16:colId xmlns:a16="http://schemas.microsoft.com/office/drawing/2014/main" xmlns="" val="26079763"/>
                    </a:ext>
                  </a:extLst>
                </a:gridCol>
                <a:gridCol w="849745">
                  <a:extLst>
                    <a:ext uri="{9D8B030D-6E8A-4147-A177-3AD203B41FA5}">
                      <a16:colId xmlns:a16="http://schemas.microsoft.com/office/drawing/2014/main" xmlns="" val="54083544"/>
                    </a:ext>
                  </a:extLst>
                </a:gridCol>
                <a:gridCol w="1422400">
                  <a:extLst>
                    <a:ext uri="{9D8B030D-6E8A-4147-A177-3AD203B41FA5}">
                      <a16:colId xmlns:a16="http://schemas.microsoft.com/office/drawing/2014/main" xmlns="" val="1099339830"/>
                    </a:ext>
                  </a:extLst>
                </a:gridCol>
                <a:gridCol w="2216728">
                  <a:extLst>
                    <a:ext uri="{9D8B030D-6E8A-4147-A177-3AD203B41FA5}">
                      <a16:colId xmlns:a16="http://schemas.microsoft.com/office/drawing/2014/main" xmlns="" val="751667618"/>
                    </a:ext>
                  </a:extLst>
                </a:gridCol>
                <a:gridCol w="1357745">
                  <a:extLst>
                    <a:ext uri="{9D8B030D-6E8A-4147-A177-3AD203B41FA5}">
                      <a16:colId xmlns:a16="http://schemas.microsoft.com/office/drawing/2014/main" xmlns="" val="4215295108"/>
                    </a:ext>
                  </a:extLst>
                </a:gridCol>
                <a:gridCol w="1579418">
                  <a:extLst>
                    <a:ext uri="{9D8B030D-6E8A-4147-A177-3AD203B41FA5}">
                      <a16:colId xmlns:a16="http://schemas.microsoft.com/office/drawing/2014/main" xmlns="" val="2689725514"/>
                    </a:ext>
                  </a:extLst>
                </a:gridCol>
                <a:gridCol w="1671781">
                  <a:extLst>
                    <a:ext uri="{9D8B030D-6E8A-4147-A177-3AD203B41FA5}">
                      <a16:colId xmlns:a16="http://schemas.microsoft.com/office/drawing/2014/main" xmlns="" val="2448812071"/>
                    </a:ext>
                  </a:extLst>
                </a:gridCol>
              </a:tblGrid>
              <a:tr h="279000">
                <a:tc gridSpan="6">
                  <a:txBody>
                    <a:bodyPr/>
                    <a:lstStyle/>
                    <a:p>
                      <a:pPr marL="0" marR="0" algn="just">
                        <a:lnSpc>
                          <a:spcPct val="150000"/>
                        </a:lnSpc>
                        <a:spcBef>
                          <a:spcPts val="600"/>
                        </a:spcBef>
                        <a:spcAft>
                          <a:spcPts val="600"/>
                        </a:spcAft>
                      </a:pPr>
                      <a:r>
                        <a:rPr lang="en-GB" sz="1100" dirty="0">
                          <a:solidFill>
                            <a:schemeClr val="bg1"/>
                          </a:solidFill>
                          <a:effectLst/>
                          <a:latin typeface="Arial" panose="020B0604020202020204" pitchFamily="34" charset="0"/>
                          <a:cs typeface="Arial" panose="020B0604020202020204" pitchFamily="34" charset="0"/>
                        </a:rPr>
                        <a:t>Unlawful conduct/ irregular conduct by employees/ officials of the State Attorney in relation to the </a:t>
                      </a:r>
                      <a:r>
                        <a:rPr lang="en-GB" sz="1100" dirty="0" smtClean="0">
                          <a:solidFill>
                            <a:schemeClr val="bg1"/>
                          </a:solidFill>
                          <a:effectLst/>
                          <a:latin typeface="Arial" panose="020B0604020202020204" pitchFamily="34" charset="0"/>
                          <a:cs typeface="Arial" panose="020B0604020202020204" pitchFamily="34" charset="0"/>
                        </a:rPr>
                        <a:t>Intermediary</a:t>
                      </a:r>
                      <a:endParaRPr lang="en-US" sz="11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just">
                        <a:lnSpc>
                          <a:spcPct val="150000"/>
                        </a:lnSpc>
                        <a:spcBef>
                          <a:spcPts val="600"/>
                        </a:spcBef>
                        <a:spcAft>
                          <a:spcPts val="600"/>
                        </a:spcAft>
                      </a:pPr>
                      <a:endParaRPr lang="en-US" sz="11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xmlns="" val="3658271886"/>
                  </a:ext>
                </a:extLst>
              </a:tr>
              <a:tr h="500272">
                <a:tc>
                  <a:txBody>
                    <a:bodyPr/>
                    <a:lstStyle/>
                    <a:p>
                      <a:pPr marL="0" marR="0" algn="ctr">
                        <a:lnSpc>
                          <a:spcPct val="150000"/>
                        </a:lnSpc>
                        <a:spcBef>
                          <a:spcPts val="600"/>
                        </a:spcBef>
                        <a:spcAft>
                          <a:spcPts val="600"/>
                        </a:spcAft>
                      </a:pPr>
                      <a:r>
                        <a:rPr lang="en-GB" sz="1100" b="1">
                          <a:solidFill>
                            <a:sysClr val="windowText" lastClr="000000"/>
                          </a:solidFill>
                          <a:effectLst/>
                          <a:latin typeface="Arial" panose="020B0604020202020204" pitchFamily="34" charset="0"/>
                          <a:cs typeface="Arial" panose="020B0604020202020204" pitchFamily="34" charset="0"/>
                        </a:rPr>
                        <a:t>No</a:t>
                      </a:r>
                      <a:endParaRPr lang="en-US" sz="1100" b="1">
                        <a:solidFill>
                          <a:sysClr val="windowText" lastClr="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algn="ctr">
                        <a:lnSpc>
                          <a:spcPct val="150000"/>
                        </a:lnSpc>
                        <a:spcBef>
                          <a:spcPts val="600"/>
                        </a:spcBef>
                        <a:spcAft>
                          <a:spcPts val="600"/>
                        </a:spcAft>
                      </a:pPr>
                      <a:r>
                        <a:rPr lang="en-GB" sz="1100" b="1">
                          <a:solidFill>
                            <a:sysClr val="windowText" lastClr="000000"/>
                          </a:solidFill>
                          <a:effectLst/>
                          <a:latin typeface="Arial" panose="020B0604020202020204" pitchFamily="34" charset="0"/>
                          <a:cs typeface="Arial" panose="020B0604020202020204" pitchFamily="34" charset="0"/>
                        </a:rPr>
                        <a:t>Name</a:t>
                      </a:r>
                      <a:endParaRPr lang="en-US" sz="1100" b="1">
                        <a:solidFill>
                          <a:sysClr val="windowText" lastClr="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lvl="0" indent="0" algn="ctr" defTabSz="457200" rtl="0" eaLnBrk="1" fontAlgn="auto" latinLnBrk="0" hangingPunct="1">
                        <a:lnSpc>
                          <a:spcPct val="150000"/>
                        </a:lnSpc>
                        <a:spcBef>
                          <a:spcPts val="600"/>
                        </a:spcBef>
                        <a:spcAft>
                          <a:spcPts val="600"/>
                        </a:spcAft>
                        <a:buClrTx/>
                        <a:buSzTx/>
                        <a:buFontTx/>
                        <a:buNone/>
                        <a:tabLst/>
                        <a:defRPr/>
                      </a:pPr>
                      <a:r>
                        <a:rPr lang="en-GB" sz="1100" b="1" dirty="0" smtClean="0">
                          <a:solidFill>
                            <a:sysClr val="windowText" lastClr="000000"/>
                          </a:solidFill>
                          <a:effectLst/>
                          <a:latin typeface="Arial" panose="020B0604020202020204" pitchFamily="34" charset="0"/>
                          <a:cs typeface="Arial" panose="020B0604020202020204" pitchFamily="34" charset="0"/>
                        </a:rPr>
                        <a:t>Conduct</a:t>
                      </a:r>
                      <a:endParaRPr lang="en-US" sz="1100" b="1" dirty="0" smtClean="0">
                        <a:solidFill>
                          <a:sysClr val="windowText" lastClr="000000"/>
                        </a:solidFill>
                        <a:effectLst/>
                        <a:latin typeface="Arial" panose="020B0604020202020204" pitchFamily="34" charset="0"/>
                        <a:ea typeface="Times New Roman" panose="02020603050405020304" pitchFamily="18" charset="0"/>
                        <a:cs typeface="Arial" panose="020B0604020202020204" pitchFamily="34" charset="0"/>
                      </a:endParaRPr>
                    </a:p>
                    <a:p>
                      <a:pPr marL="0" marR="0" algn="ctr">
                        <a:lnSpc>
                          <a:spcPct val="150000"/>
                        </a:lnSpc>
                        <a:spcBef>
                          <a:spcPts val="600"/>
                        </a:spcBef>
                        <a:spcAft>
                          <a:spcPts val="600"/>
                        </a:spcAft>
                      </a:pPr>
                      <a:endParaRPr lang="en-US" sz="1100" b="1" dirty="0">
                        <a:solidFill>
                          <a:sysClr val="windowText" lastClr="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algn="ctr">
                        <a:lnSpc>
                          <a:spcPct val="150000"/>
                        </a:lnSpc>
                        <a:spcBef>
                          <a:spcPts val="600"/>
                        </a:spcBef>
                        <a:spcAft>
                          <a:spcPts val="600"/>
                        </a:spcAft>
                      </a:pPr>
                      <a:r>
                        <a:rPr lang="en-GB" sz="1100" b="1" dirty="0">
                          <a:solidFill>
                            <a:sysClr val="windowText" lastClr="000000"/>
                          </a:solidFill>
                          <a:effectLst/>
                          <a:latin typeface="Arial" panose="020B0604020202020204" pitchFamily="34" charset="0"/>
                          <a:cs typeface="Arial" panose="020B0604020202020204" pitchFamily="34" charset="0"/>
                        </a:rPr>
                        <a:t>Office</a:t>
                      </a:r>
                      <a:endParaRPr lang="en-US" sz="1100" b="1" dirty="0">
                        <a:solidFill>
                          <a:sysClr val="windowText" lastClr="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lvl="0" indent="0" algn="ctr" defTabSz="457200" rtl="0" eaLnBrk="1" fontAlgn="auto" latinLnBrk="0" hangingPunct="1">
                        <a:lnSpc>
                          <a:spcPct val="150000"/>
                        </a:lnSpc>
                        <a:spcBef>
                          <a:spcPts val="600"/>
                        </a:spcBef>
                        <a:spcAft>
                          <a:spcPts val="600"/>
                        </a:spcAft>
                        <a:buClrTx/>
                        <a:buSzTx/>
                        <a:buFontTx/>
                        <a:buNone/>
                        <a:tabLst/>
                        <a:defRPr/>
                      </a:pPr>
                      <a:r>
                        <a:rPr lang="en-GB" sz="1100" b="1" dirty="0" smtClean="0">
                          <a:solidFill>
                            <a:sysClr val="windowText" lastClr="000000"/>
                          </a:solidFill>
                          <a:effectLst/>
                          <a:latin typeface="Arial" panose="020B0604020202020204" pitchFamily="34" charset="0"/>
                          <a:cs typeface="Arial" panose="020B0604020202020204" pitchFamily="34" charset="0"/>
                        </a:rPr>
                        <a:t>Amount</a:t>
                      </a:r>
                      <a:endParaRPr lang="en-US" sz="1100" b="1" dirty="0" smtClean="0">
                        <a:solidFill>
                          <a:sysClr val="windowText" lastClr="000000"/>
                        </a:solidFill>
                        <a:effectLst/>
                        <a:latin typeface="Arial" panose="020B0604020202020204" pitchFamily="34" charset="0"/>
                        <a:ea typeface="Times New Roman" panose="02020603050405020304" pitchFamily="18" charset="0"/>
                        <a:cs typeface="Arial" panose="020B0604020202020204" pitchFamily="34" charset="0"/>
                      </a:endParaRPr>
                    </a:p>
                    <a:p>
                      <a:pPr marL="0" marR="0" algn="ctr">
                        <a:lnSpc>
                          <a:spcPct val="150000"/>
                        </a:lnSpc>
                        <a:spcBef>
                          <a:spcPts val="600"/>
                        </a:spcBef>
                        <a:spcAft>
                          <a:spcPts val="600"/>
                        </a:spcAft>
                      </a:pPr>
                      <a:endParaRPr lang="en-US" sz="1100" b="1" dirty="0">
                        <a:solidFill>
                          <a:sysClr val="windowText" lastClr="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lvl="0" indent="0" algn="ctr" defTabSz="457200" rtl="0" eaLnBrk="1" fontAlgn="auto" latinLnBrk="0" hangingPunct="1">
                        <a:lnSpc>
                          <a:spcPct val="150000"/>
                        </a:lnSpc>
                        <a:spcBef>
                          <a:spcPts val="600"/>
                        </a:spcBef>
                        <a:spcAft>
                          <a:spcPts val="600"/>
                        </a:spcAft>
                        <a:buClrTx/>
                        <a:buSzTx/>
                        <a:buFontTx/>
                        <a:buNone/>
                        <a:tabLst/>
                        <a:defRPr/>
                      </a:pPr>
                      <a:r>
                        <a:rPr lang="en-US" sz="1100" b="1" dirty="0" smtClean="0">
                          <a:solidFill>
                            <a:sysClr val="windowText" lastClr="000000"/>
                          </a:solidFill>
                          <a:effectLst/>
                          <a:latin typeface="Arial" panose="020B0604020202020204" pitchFamily="34" charset="0"/>
                          <a:ea typeface="Times New Roman" panose="02020603050405020304" pitchFamily="18" charset="0"/>
                          <a:cs typeface="Arial" panose="020B0604020202020204" pitchFamily="34" charset="0"/>
                        </a:rPr>
                        <a:t>Possible charges</a:t>
                      </a:r>
                    </a:p>
                    <a:p>
                      <a:pPr marL="0" marR="0" algn="ctr">
                        <a:lnSpc>
                          <a:spcPct val="150000"/>
                        </a:lnSpc>
                        <a:spcBef>
                          <a:spcPts val="600"/>
                        </a:spcBef>
                        <a:spcAft>
                          <a:spcPts val="600"/>
                        </a:spcAft>
                      </a:pPr>
                      <a:endParaRPr lang="en-US" sz="1100" b="1" dirty="0">
                        <a:solidFill>
                          <a:sysClr val="windowText" lastClr="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algn="ctr">
                        <a:lnSpc>
                          <a:spcPct val="150000"/>
                        </a:lnSpc>
                        <a:spcBef>
                          <a:spcPts val="600"/>
                        </a:spcBef>
                        <a:spcAft>
                          <a:spcPts val="600"/>
                        </a:spcAft>
                      </a:pPr>
                      <a:r>
                        <a:rPr lang="en-US" sz="1100" b="1" dirty="0" smtClean="0">
                          <a:solidFill>
                            <a:sysClr val="windowText" lastClr="000000"/>
                          </a:solidFill>
                          <a:effectLst/>
                          <a:latin typeface="Arial" panose="020B0604020202020204" pitchFamily="34" charset="0"/>
                          <a:ea typeface="Times New Roman" panose="02020603050405020304" pitchFamily="18" charset="0"/>
                          <a:cs typeface="Arial" panose="020B0604020202020204" pitchFamily="34" charset="0"/>
                        </a:rPr>
                        <a:t>Possible referrals</a:t>
                      </a:r>
                      <a:endParaRPr lang="en-US" sz="1100" b="1" dirty="0">
                        <a:solidFill>
                          <a:sysClr val="windowText" lastClr="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xmlns="" val="3064104915"/>
                  </a:ext>
                </a:extLst>
              </a:tr>
              <a:tr h="1184225">
                <a:tc>
                  <a:txBody>
                    <a:bodyPr/>
                    <a:lstStyle/>
                    <a:p>
                      <a:pPr marL="0" marR="0" algn="just">
                        <a:lnSpc>
                          <a:spcPct val="150000"/>
                        </a:lnSpc>
                        <a:spcBef>
                          <a:spcPts val="600"/>
                        </a:spcBef>
                        <a:spcAft>
                          <a:spcPts val="600"/>
                        </a:spcAft>
                      </a:pPr>
                      <a:r>
                        <a:rPr lang="en-GB" sz="1100" b="0" dirty="0">
                          <a:solidFill>
                            <a:sysClr val="windowText" lastClr="000000"/>
                          </a:solidFill>
                          <a:effectLst/>
                          <a:latin typeface="Arial" panose="020B0604020202020204" pitchFamily="34" charset="0"/>
                          <a:cs typeface="Arial" panose="020B0604020202020204" pitchFamily="34" charset="0"/>
                        </a:rPr>
                        <a:t>1.</a:t>
                      </a:r>
                      <a:endParaRPr lang="en-US" sz="1100" b="0" dirty="0">
                        <a:solidFill>
                          <a:sysClr val="windowText" lastClr="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just">
                        <a:lnSpc>
                          <a:spcPct val="150000"/>
                        </a:lnSpc>
                        <a:spcBef>
                          <a:spcPts val="600"/>
                        </a:spcBef>
                        <a:spcAft>
                          <a:spcPts val="600"/>
                        </a:spcAft>
                      </a:pPr>
                      <a:r>
                        <a:rPr lang="en-GB" sz="1100" dirty="0" smtClean="0">
                          <a:solidFill>
                            <a:sysClr val="windowText" lastClr="000000"/>
                          </a:solidFill>
                          <a:effectLst/>
                          <a:latin typeface="Arial" panose="020B0604020202020204" pitchFamily="34" charset="0"/>
                          <a:cs typeface="Arial" panose="020B0604020202020204" pitchFamily="34" charset="0"/>
                        </a:rPr>
                        <a:t>Official “1”</a:t>
                      </a:r>
                      <a:endParaRPr lang="en-US" sz="1100" dirty="0">
                        <a:solidFill>
                          <a:sysClr val="windowText" lastClr="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indent="-171450" algn="just">
                        <a:lnSpc>
                          <a:spcPct val="100000"/>
                        </a:lnSpc>
                        <a:spcBef>
                          <a:spcPts val="600"/>
                        </a:spcBef>
                        <a:spcAft>
                          <a:spcPts val="600"/>
                        </a:spcAft>
                        <a:buFont typeface="Arial" panose="020B0604020202020204" pitchFamily="34" charset="0"/>
                        <a:buChar char="•"/>
                      </a:pPr>
                      <a:r>
                        <a:rPr lang="en-GB" sz="1100" dirty="0" smtClean="0">
                          <a:solidFill>
                            <a:sysClr val="windowText" lastClr="000000"/>
                          </a:solidFill>
                          <a:effectLst/>
                          <a:latin typeface="Arial" panose="020B0604020202020204" pitchFamily="34" charset="0"/>
                          <a:cs typeface="Arial" panose="020B0604020202020204" pitchFamily="34" charset="0"/>
                        </a:rPr>
                        <a:t>Signed duplicate invoices (Fraud)</a:t>
                      </a:r>
                      <a:endParaRPr lang="en-US" sz="1100" dirty="0" smtClean="0">
                        <a:solidFill>
                          <a:sysClr val="windowText" lastClr="000000"/>
                        </a:solidFill>
                        <a:effectLst/>
                        <a:latin typeface="Arial" panose="020B0604020202020204" pitchFamily="34" charset="0"/>
                        <a:ea typeface="Times New Roman" panose="02020603050405020304" pitchFamily="18" charset="0"/>
                        <a:cs typeface="Arial" panose="020B0604020202020204" pitchFamily="34" charset="0"/>
                      </a:endParaRPr>
                    </a:p>
                    <a:p>
                      <a:pPr marL="171450" marR="0" indent="-171450" algn="just">
                        <a:lnSpc>
                          <a:spcPct val="100000"/>
                        </a:lnSpc>
                        <a:spcBef>
                          <a:spcPts val="600"/>
                        </a:spcBef>
                        <a:spcAft>
                          <a:spcPts val="600"/>
                        </a:spcAft>
                        <a:buFont typeface="Arial" panose="020B0604020202020204" pitchFamily="34" charset="0"/>
                        <a:buChar char="•"/>
                      </a:pPr>
                      <a:r>
                        <a:rPr lang="en-GB" sz="1100" dirty="0" smtClean="0">
                          <a:solidFill>
                            <a:sysClr val="windowText" lastClr="000000"/>
                          </a:solidFill>
                          <a:effectLst/>
                          <a:latin typeface="Arial" panose="020B0604020202020204" pitchFamily="34" charset="0"/>
                          <a:cs typeface="Arial" panose="020B0604020202020204" pitchFamily="34" charset="0"/>
                        </a:rPr>
                        <a:t>soliciting bribes from a Service Provider</a:t>
                      </a:r>
                      <a:endParaRPr lang="en-US" sz="1100" dirty="0">
                        <a:solidFill>
                          <a:sysClr val="windowText" lastClr="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just">
                        <a:lnSpc>
                          <a:spcPct val="150000"/>
                        </a:lnSpc>
                        <a:spcBef>
                          <a:spcPts val="600"/>
                        </a:spcBef>
                        <a:spcAft>
                          <a:spcPts val="600"/>
                        </a:spcAft>
                      </a:pPr>
                      <a:r>
                        <a:rPr lang="en-GB" sz="1100" dirty="0">
                          <a:solidFill>
                            <a:sysClr val="windowText" lastClr="000000"/>
                          </a:solidFill>
                          <a:effectLst/>
                          <a:latin typeface="Arial" panose="020B0604020202020204" pitchFamily="34" charset="0"/>
                          <a:cs typeface="Arial" panose="020B0604020202020204" pitchFamily="34" charset="0"/>
                        </a:rPr>
                        <a:t>Johannesburg</a:t>
                      </a:r>
                      <a:endParaRPr lang="en-US" sz="1100" dirty="0">
                        <a:solidFill>
                          <a:sysClr val="windowText" lastClr="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indent="-171450" algn="just">
                        <a:lnSpc>
                          <a:spcPct val="100000"/>
                        </a:lnSpc>
                        <a:spcBef>
                          <a:spcPts val="600"/>
                        </a:spcBef>
                        <a:spcAft>
                          <a:spcPts val="600"/>
                        </a:spcAft>
                        <a:buFont typeface="Arial" panose="020B0604020202020204" pitchFamily="34" charset="0"/>
                        <a:buChar char="•"/>
                      </a:pPr>
                      <a:r>
                        <a:rPr lang="en-GB" sz="1100" dirty="0">
                          <a:solidFill>
                            <a:sysClr val="windowText" lastClr="000000"/>
                          </a:solidFill>
                          <a:effectLst/>
                          <a:latin typeface="Arial" panose="020B0604020202020204" pitchFamily="34" charset="0"/>
                          <a:cs typeface="Arial" panose="020B0604020202020204" pitchFamily="34" charset="0"/>
                        </a:rPr>
                        <a:t>R206 633.50</a:t>
                      </a:r>
                      <a:endParaRPr lang="en-US" sz="1100" dirty="0">
                        <a:solidFill>
                          <a:sysClr val="windowText" lastClr="000000"/>
                        </a:solidFill>
                        <a:effectLst/>
                        <a:latin typeface="Arial" panose="020B0604020202020204" pitchFamily="34" charset="0"/>
                        <a:ea typeface="Times New Roman" panose="02020603050405020304" pitchFamily="18" charset="0"/>
                        <a:cs typeface="Arial" panose="020B0604020202020204" pitchFamily="34" charset="0"/>
                      </a:endParaRPr>
                    </a:p>
                    <a:p>
                      <a:pPr marL="171450" marR="0" indent="-171450" algn="l">
                        <a:lnSpc>
                          <a:spcPct val="100000"/>
                        </a:lnSpc>
                        <a:spcBef>
                          <a:spcPts val="600"/>
                        </a:spcBef>
                        <a:spcAft>
                          <a:spcPts val="600"/>
                        </a:spcAft>
                        <a:buFont typeface="Arial" panose="020B0604020202020204" pitchFamily="34" charset="0"/>
                        <a:buChar char="•"/>
                      </a:pPr>
                      <a:r>
                        <a:rPr lang="en-GB" sz="1100" dirty="0">
                          <a:solidFill>
                            <a:sysClr val="windowText" lastClr="000000"/>
                          </a:solidFill>
                          <a:effectLst/>
                          <a:latin typeface="Arial" panose="020B0604020202020204" pitchFamily="34" charset="0"/>
                          <a:cs typeface="Arial" panose="020B0604020202020204" pitchFamily="34" charset="0"/>
                        </a:rPr>
                        <a:t>R4 600 000 (Made of different invoices)</a:t>
                      </a:r>
                      <a:endParaRPr lang="en-US" sz="1100" dirty="0">
                        <a:solidFill>
                          <a:sysClr val="windowText" lastClr="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indent="-171450" algn="just">
                        <a:lnSpc>
                          <a:spcPct val="150000"/>
                        </a:lnSpc>
                        <a:spcBef>
                          <a:spcPts val="600"/>
                        </a:spcBef>
                        <a:spcAft>
                          <a:spcPts val="600"/>
                        </a:spcAft>
                        <a:buFont typeface="Arial" panose="020B0604020202020204" pitchFamily="34" charset="0"/>
                        <a:buChar char="•"/>
                      </a:pPr>
                      <a:r>
                        <a:rPr lang="en-US" sz="1100" dirty="0" smtClean="0">
                          <a:solidFill>
                            <a:sysClr val="windowText" lastClr="000000"/>
                          </a:solidFill>
                          <a:effectLst/>
                          <a:latin typeface="Arial" panose="020B0604020202020204" pitchFamily="34" charset="0"/>
                          <a:ea typeface="Times New Roman" panose="02020603050405020304" pitchFamily="18" charset="0"/>
                          <a:cs typeface="Arial" panose="020B0604020202020204" pitchFamily="34" charset="0"/>
                        </a:rPr>
                        <a:t>Fraud/ Corruption/ Potential recoveries</a:t>
                      </a:r>
                      <a:endParaRPr lang="en-US" sz="1100" dirty="0">
                        <a:solidFill>
                          <a:sysClr val="windowText" lastClr="000000"/>
                        </a:solidFill>
                        <a:effectLst/>
                        <a:latin typeface="Arial" panose="020B0604020202020204" pitchFamily="34" charset="0"/>
                        <a:ea typeface="Times New Roman" panose="02020603050405020304" pitchFamily="18" charset="0"/>
                        <a:cs typeface="Arial" panose="020B0604020202020204" pitchFamily="34" charset="0"/>
                      </a:endParaRPr>
                    </a:p>
                    <a:p>
                      <a:pPr marL="171450" marR="0" indent="-171450" algn="just">
                        <a:lnSpc>
                          <a:spcPct val="150000"/>
                        </a:lnSpc>
                        <a:spcBef>
                          <a:spcPts val="600"/>
                        </a:spcBef>
                        <a:spcAft>
                          <a:spcPts val="600"/>
                        </a:spcAft>
                        <a:buFont typeface="Arial" panose="020B0604020202020204" pitchFamily="34" charset="0"/>
                        <a:buChar char="•"/>
                      </a:pPr>
                      <a:r>
                        <a:rPr lang="en-US" sz="1100" dirty="0" smtClean="0">
                          <a:solidFill>
                            <a:sysClr val="windowText" lastClr="000000"/>
                          </a:solidFill>
                          <a:effectLst/>
                          <a:latin typeface="Arial" panose="020B0604020202020204" pitchFamily="34" charset="0"/>
                          <a:ea typeface="Times New Roman" panose="02020603050405020304" pitchFamily="18" charset="0"/>
                          <a:cs typeface="Arial" panose="020B0604020202020204" pitchFamily="34" charset="0"/>
                        </a:rPr>
                        <a:t>Fraud/ Corruption/ Potential recoveries</a:t>
                      </a:r>
                      <a:endParaRPr lang="en-US" sz="1100" dirty="0">
                        <a:solidFill>
                          <a:sysClr val="windowText" lastClr="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indent="-285750">
                        <a:lnSpc>
                          <a:spcPct val="100000"/>
                        </a:lnSpc>
                        <a:buFont typeface="Arial" panose="020B0604020202020204" pitchFamily="34" charset="0"/>
                        <a:buChar char="•"/>
                      </a:pPr>
                      <a:r>
                        <a:rPr lang="en-US" sz="1100" dirty="0" smtClean="0">
                          <a:latin typeface="Arial" panose="020B0604020202020204" pitchFamily="34" charset="0"/>
                          <a:cs typeface="Arial" panose="020B0604020202020204" pitchFamily="34" charset="0"/>
                        </a:rPr>
                        <a:t>Criminal referral to NPA</a:t>
                      </a:r>
                    </a:p>
                    <a:p>
                      <a:pPr marL="285750" indent="-285750">
                        <a:lnSpc>
                          <a:spcPct val="100000"/>
                        </a:lnSpc>
                        <a:buFont typeface="Arial" panose="020B0604020202020204" pitchFamily="34" charset="0"/>
                        <a:buChar char="•"/>
                      </a:pPr>
                      <a:r>
                        <a:rPr lang="en-US" sz="1100" dirty="0" smtClean="0">
                          <a:latin typeface="Arial" panose="020B0604020202020204" pitchFamily="34" charset="0"/>
                          <a:cs typeface="Arial" panose="020B0604020202020204" pitchFamily="34" charset="0"/>
                        </a:rPr>
                        <a:t>Disciplinary referral to the department</a:t>
                      </a:r>
                    </a:p>
                    <a:p>
                      <a:pPr marL="285750" indent="-285750">
                        <a:lnSpc>
                          <a:spcPct val="100000"/>
                        </a:lnSpc>
                        <a:buFont typeface="Arial" panose="020B0604020202020204" pitchFamily="34" charset="0"/>
                        <a:buChar char="•"/>
                      </a:pPr>
                      <a:r>
                        <a:rPr lang="en-US" sz="1100" dirty="0" smtClean="0">
                          <a:latin typeface="Arial" panose="020B0604020202020204" pitchFamily="34" charset="0"/>
                          <a:cs typeface="Arial" panose="020B0604020202020204" pitchFamily="34" charset="0"/>
                        </a:rPr>
                        <a:t>Referral to Special Tribunal</a:t>
                      </a:r>
                      <a:endParaRPr lang="en-GB" sz="1100"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966197211"/>
                  </a:ext>
                </a:extLst>
              </a:tr>
              <a:tr h="1069498">
                <a:tc>
                  <a:txBody>
                    <a:bodyPr/>
                    <a:lstStyle/>
                    <a:p>
                      <a:pPr marL="0" marR="0" algn="just">
                        <a:lnSpc>
                          <a:spcPct val="150000"/>
                        </a:lnSpc>
                        <a:spcBef>
                          <a:spcPts val="600"/>
                        </a:spcBef>
                        <a:spcAft>
                          <a:spcPts val="600"/>
                        </a:spcAft>
                      </a:pPr>
                      <a:r>
                        <a:rPr lang="en-GB" sz="1100" b="0">
                          <a:solidFill>
                            <a:sysClr val="windowText" lastClr="000000"/>
                          </a:solidFill>
                          <a:effectLst/>
                          <a:latin typeface="Arial" panose="020B0604020202020204" pitchFamily="34" charset="0"/>
                          <a:cs typeface="Arial" panose="020B0604020202020204" pitchFamily="34" charset="0"/>
                        </a:rPr>
                        <a:t>2.</a:t>
                      </a:r>
                      <a:endParaRPr lang="en-US" sz="1100" b="0">
                        <a:solidFill>
                          <a:sysClr val="windowText" lastClr="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just">
                        <a:lnSpc>
                          <a:spcPct val="150000"/>
                        </a:lnSpc>
                        <a:spcBef>
                          <a:spcPts val="600"/>
                        </a:spcBef>
                        <a:spcAft>
                          <a:spcPts val="600"/>
                        </a:spcAft>
                      </a:pPr>
                      <a:r>
                        <a:rPr lang="en-GB" sz="1100" dirty="0" smtClean="0">
                          <a:solidFill>
                            <a:sysClr val="windowText" lastClr="000000"/>
                          </a:solidFill>
                          <a:effectLst/>
                          <a:latin typeface="Arial" panose="020B0604020202020204" pitchFamily="34" charset="0"/>
                          <a:cs typeface="Arial" panose="020B0604020202020204" pitchFamily="34" charset="0"/>
                        </a:rPr>
                        <a:t>Official “2”</a:t>
                      </a:r>
                      <a:endParaRPr lang="en-US" sz="1100" dirty="0">
                        <a:solidFill>
                          <a:sysClr val="windowText" lastClr="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457200" rtl="0" eaLnBrk="1" fontAlgn="auto" latinLnBrk="0" hangingPunct="1">
                        <a:lnSpc>
                          <a:spcPct val="150000"/>
                        </a:lnSpc>
                        <a:spcBef>
                          <a:spcPts val="600"/>
                        </a:spcBef>
                        <a:spcAft>
                          <a:spcPts val="600"/>
                        </a:spcAft>
                        <a:buClrTx/>
                        <a:buSzTx/>
                        <a:buFontTx/>
                        <a:buNone/>
                        <a:tabLst/>
                        <a:defRPr/>
                      </a:pPr>
                      <a:r>
                        <a:rPr lang="en-GB" sz="1100" dirty="0" smtClean="0">
                          <a:solidFill>
                            <a:sysClr val="windowText" lastClr="000000"/>
                          </a:solidFill>
                          <a:effectLst/>
                          <a:latin typeface="Arial" panose="020B0604020202020204" pitchFamily="34" charset="0"/>
                          <a:cs typeface="Arial" panose="020B0604020202020204" pitchFamily="34" charset="0"/>
                        </a:rPr>
                        <a:t>Signed duplicate invoices (Fraud) </a:t>
                      </a:r>
                      <a:endParaRPr lang="en-US" sz="1100" dirty="0" smtClean="0">
                        <a:solidFill>
                          <a:sysClr val="windowText" lastClr="000000"/>
                        </a:solidFill>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600"/>
                        </a:spcBef>
                        <a:spcAft>
                          <a:spcPts val="600"/>
                        </a:spcAft>
                      </a:pPr>
                      <a:endParaRPr lang="en-US" sz="1100" dirty="0">
                        <a:solidFill>
                          <a:sysClr val="windowText" lastClr="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just">
                        <a:lnSpc>
                          <a:spcPct val="150000"/>
                        </a:lnSpc>
                        <a:spcBef>
                          <a:spcPts val="600"/>
                        </a:spcBef>
                        <a:spcAft>
                          <a:spcPts val="600"/>
                        </a:spcAft>
                      </a:pPr>
                      <a:r>
                        <a:rPr lang="en-GB" sz="1100">
                          <a:solidFill>
                            <a:sysClr val="windowText" lastClr="000000"/>
                          </a:solidFill>
                          <a:effectLst/>
                          <a:latin typeface="Arial" panose="020B0604020202020204" pitchFamily="34" charset="0"/>
                          <a:cs typeface="Arial" panose="020B0604020202020204" pitchFamily="34" charset="0"/>
                        </a:rPr>
                        <a:t>Johannesburg</a:t>
                      </a:r>
                      <a:endParaRPr lang="en-US" sz="1100">
                        <a:solidFill>
                          <a:sysClr val="windowText" lastClr="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just">
                        <a:lnSpc>
                          <a:spcPct val="150000"/>
                        </a:lnSpc>
                        <a:spcBef>
                          <a:spcPts val="600"/>
                        </a:spcBef>
                        <a:spcAft>
                          <a:spcPts val="600"/>
                        </a:spcAft>
                      </a:pPr>
                      <a:r>
                        <a:rPr lang="en-GB" sz="1100" dirty="0">
                          <a:solidFill>
                            <a:sysClr val="windowText" lastClr="000000"/>
                          </a:solidFill>
                          <a:effectLst/>
                          <a:latin typeface="Arial" panose="020B0604020202020204" pitchFamily="34" charset="0"/>
                          <a:cs typeface="Arial" panose="020B0604020202020204" pitchFamily="34" charset="0"/>
                        </a:rPr>
                        <a:t>R404 866. 44</a:t>
                      </a:r>
                      <a:endParaRPr lang="en-US" sz="1100" dirty="0">
                        <a:solidFill>
                          <a:sysClr val="windowText" lastClr="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just">
                        <a:lnSpc>
                          <a:spcPct val="150000"/>
                        </a:lnSpc>
                        <a:spcBef>
                          <a:spcPts val="600"/>
                        </a:spcBef>
                        <a:spcAft>
                          <a:spcPts val="600"/>
                        </a:spcAft>
                      </a:pPr>
                      <a:r>
                        <a:rPr lang="en-US" sz="1100" dirty="0" smtClean="0">
                          <a:solidFill>
                            <a:sysClr val="windowText" lastClr="000000"/>
                          </a:solidFill>
                          <a:effectLst/>
                          <a:latin typeface="Arial" panose="020B0604020202020204" pitchFamily="34" charset="0"/>
                          <a:ea typeface="Times New Roman" panose="02020603050405020304" pitchFamily="18" charset="0"/>
                          <a:cs typeface="Arial" panose="020B0604020202020204" pitchFamily="34" charset="0"/>
                        </a:rPr>
                        <a:t>Fraud/ Corruption/ Potential recoveries</a:t>
                      </a:r>
                      <a:endParaRPr lang="en-US" sz="1100" dirty="0">
                        <a:solidFill>
                          <a:sysClr val="windowText" lastClr="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indent="-285750">
                        <a:lnSpc>
                          <a:spcPct val="100000"/>
                        </a:lnSpc>
                        <a:buFont typeface="Arial" panose="020B0604020202020204" pitchFamily="34" charset="0"/>
                        <a:buChar char="•"/>
                      </a:pPr>
                      <a:r>
                        <a:rPr lang="en-US" sz="1100" dirty="0" smtClean="0">
                          <a:latin typeface="Arial" panose="020B0604020202020204" pitchFamily="34" charset="0"/>
                          <a:cs typeface="Arial" panose="020B0604020202020204" pitchFamily="34" charset="0"/>
                        </a:rPr>
                        <a:t>Criminal referral to NPA</a:t>
                      </a:r>
                    </a:p>
                    <a:p>
                      <a:pPr marL="285750" indent="-285750">
                        <a:lnSpc>
                          <a:spcPct val="100000"/>
                        </a:lnSpc>
                        <a:buFont typeface="Arial" panose="020B0604020202020204" pitchFamily="34" charset="0"/>
                        <a:buChar char="•"/>
                      </a:pPr>
                      <a:r>
                        <a:rPr lang="en-US" sz="1100" dirty="0" smtClean="0">
                          <a:latin typeface="Arial" panose="020B0604020202020204" pitchFamily="34" charset="0"/>
                          <a:cs typeface="Arial" panose="020B0604020202020204" pitchFamily="34" charset="0"/>
                        </a:rPr>
                        <a:t>Disciplinary referral to the department</a:t>
                      </a:r>
                    </a:p>
                    <a:p>
                      <a:pPr marL="285750" indent="-285750">
                        <a:lnSpc>
                          <a:spcPct val="100000"/>
                        </a:lnSpc>
                        <a:buFont typeface="Arial" panose="020B0604020202020204" pitchFamily="34" charset="0"/>
                        <a:buChar char="•"/>
                      </a:pPr>
                      <a:r>
                        <a:rPr lang="en-US" sz="1100" dirty="0" smtClean="0">
                          <a:latin typeface="Arial" panose="020B0604020202020204" pitchFamily="34" charset="0"/>
                          <a:cs typeface="Arial" panose="020B0604020202020204" pitchFamily="34" charset="0"/>
                        </a:rPr>
                        <a:t>Referral to Special Tribunal</a:t>
                      </a:r>
                      <a:endParaRPr lang="en-GB"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852894852"/>
                  </a:ext>
                </a:extLst>
              </a:tr>
              <a:tr h="1063956">
                <a:tc>
                  <a:txBody>
                    <a:bodyPr/>
                    <a:lstStyle/>
                    <a:p>
                      <a:pPr marL="0" marR="0" algn="just">
                        <a:lnSpc>
                          <a:spcPct val="150000"/>
                        </a:lnSpc>
                        <a:spcBef>
                          <a:spcPts val="600"/>
                        </a:spcBef>
                        <a:spcAft>
                          <a:spcPts val="600"/>
                        </a:spcAft>
                      </a:pPr>
                      <a:r>
                        <a:rPr lang="en-GB" sz="1100" b="0">
                          <a:solidFill>
                            <a:sysClr val="windowText" lastClr="000000"/>
                          </a:solidFill>
                          <a:effectLst/>
                          <a:latin typeface="Arial" panose="020B0604020202020204" pitchFamily="34" charset="0"/>
                          <a:cs typeface="Arial" panose="020B0604020202020204" pitchFamily="34" charset="0"/>
                        </a:rPr>
                        <a:t>3.</a:t>
                      </a:r>
                      <a:endParaRPr lang="en-US" sz="1100" b="0">
                        <a:solidFill>
                          <a:sysClr val="windowText" lastClr="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just">
                        <a:lnSpc>
                          <a:spcPct val="150000"/>
                        </a:lnSpc>
                        <a:spcBef>
                          <a:spcPts val="600"/>
                        </a:spcBef>
                        <a:spcAft>
                          <a:spcPts val="600"/>
                        </a:spcAft>
                      </a:pPr>
                      <a:r>
                        <a:rPr lang="en-US" sz="1100" dirty="0" smtClean="0">
                          <a:solidFill>
                            <a:sysClr val="windowText" lastClr="000000"/>
                          </a:solidFill>
                          <a:effectLst/>
                          <a:latin typeface="Arial" panose="020B0604020202020204" pitchFamily="34" charset="0"/>
                          <a:ea typeface="Times New Roman" panose="02020603050405020304" pitchFamily="18" charset="0"/>
                          <a:cs typeface="Arial" panose="020B0604020202020204" pitchFamily="34" charset="0"/>
                        </a:rPr>
                        <a:t>Official “3”</a:t>
                      </a:r>
                      <a:endParaRPr lang="en-US" sz="1100" dirty="0">
                        <a:solidFill>
                          <a:sysClr val="windowText" lastClr="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457200" rtl="0" eaLnBrk="1" fontAlgn="auto" latinLnBrk="0" hangingPunct="1">
                        <a:lnSpc>
                          <a:spcPct val="150000"/>
                        </a:lnSpc>
                        <a:spcBef>
                          <a:spcPts val="600"/>
                        </a:spcBef>
                        <a:spcAft>
                          <a:spcPts val="600"/>
                        </a:spcAft>
                        <a:buClrTx/>
                        <a:buSzTx/>
                        <a:buFontTx/>
                        <a:buNone/>
                        <a:tabLst/>
                        <a:defRPr/>
                      </a:pPr>
                      <a:r>
                        <a:rPr lang="en-GB" sz="1100" dirty="0" smtClean="0">
                          <a:solidFill>
                            <a:sysClr val="windowText" lastClr="000000"/>
                          </a:solidFill>
                          <a:effectLst/>
                          <a:latin typeface="Arial" panose="020B0604020202020204" pitchFamily="34" charset="0"/>
                          <a:cs typeface="Arial" panose="020B0604020202020204" pitchFamily="34" charset="0"/>
                        </a:rPr>
                        <a:t>Signed duplicate invoices </a:t>
                      </a:r>
                      <a:endParaRPr lang="en-US" sz="1100" dirty="0">
                        <a:solidFill>
                          <a:sysClr val="windowText" lastClr="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just">
                        <a:lnSpc>
                          <a:spcPct val="150000"/>
                        </a:lnSpc>
                        <a:spcBef>
                          <a:spcPts val="600"/>
                        </a:spcBef>
                        <a:spcAft>
                          <a:spcPts val="600"/>
                        </a:spcAft>
                      </a:pPr>
                      <a:r>
                        <a:rPr lang="en-GB" sz="1100">
                          <a:solidFill>
                            <a:sysClr val="windowText" lastClr="000000"/>
                          </a:solidFill>
                          <a:effectLst/>
                          <a:latin typeface="Arial" panose="020B0604020202020204" pitchFamily="34" charset="0"/>
                          <a:cs typeface="Arial" panose="020B0604020202020204" pitchFamily="34" charset="0"/>
                        </a:rPr>
                        <a:t>Johannesburg</a:t>
                      </a:r>
                      <a:endParaRPr lang="en-US" sz="1100">
                        <a:solidFill>
                          <a:sysClr val="windowText" lastClr="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just">
                        <a:lnSpc>
                          <a:spcPct val="150000"/>
                        </a:lnSpc>
                        <a:spcBef>
                          <a:spcPts val="600"/>
                        </a:spcBef>
                        <a:spcAft>
                          <a:spcPts val="600"/>
                        </a:spcAft>
                      </a:pPr>
                      <a:r>
                        <a:rPr lang="en-GB" sz="1100" dirty="0">
                          <a:solidFill>
                            <a:sysClr val="windowText" lastClr="000000"/>
                          </a:solidFill>
                          <a:effectLst/>
                          <a:latin typeface="Arial" panose="020B0604020202020204" pitchFamily="34" charset="0"/>
                          <a:cs typeface="Arial" panose="020B0604020202020204" pitchFamily="34" charset="0"/>
                        </a:rPr>
                        <a:t>R301 940.17</a:t>
                      </a:r>
                      <a:endParaRPr lang="en-US" sz="1100" dirty="0">
                        <a:solidFill>
                          <a:sysClr val="windowText" lastClr="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just">
                        <a:lnSpc>
                          <a:spcPct val="150000"/>
                        </a:lnSpc>
                        <a:spcBef>
                          <a:spcPts val="600"/>
                        </a:spcBef>
                        <a:spcAft>
                          <a:spcPts val="600"/>
                        </a:spcAft>
                      </a:pPr>
                      <a:r>
                        <a:rPr lang="en-US" sz="1100" dirty="0" smtClean="0">
                          <a:solidFill>
                            <a:sysClr val="windowText" lastClr="000000"/>
                          </a:solidFill>
                          <a:effectLst/>
                          <a:latin typeface="Arial" panose="020B0604020202020204" pitchFamily="34" charset="0"/>
                          <a:ea typeface="Times New Roman" panose="02020603050405020304" pitchFamily="18" charset="0"/>
                          <a:cs typeface="Arial" panose="020B0604020202020204" pitchFamily="34" charset="0"/>
                        </a:rPr>
                        <a:t>Fraud/ Corruption/ Potential recoveries</a:t>
                      </a:r>
                      <a:endParaRPr lang="en-US" sz="1100" dirty="0">
                        <a:solidFill>
                          <a:sysClr val="windowText" lastClr="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indent="-285750">
                        <a:lnSpc>
                          <a:spcPct val="100000"/>
                        </a:lnSpc>
                        <a:buFont typeface="Arial" panose="020B0604020202020204" pitchFamily="34" charset="0"/>
                        <a:buChar char="•"/>
                      </a:pPr>
                      <a:r>
                        <a:rPr lang="en-US" sz="1100" dirty="0" smtClean="0">
                          <a:latin typeface="Arial" panose="020B0604020202020204" pitchFamily="34" charset="0"/>
                          <a:cs typeface="Arial" panose="020B0604020202020204" pitchFamily="34" charset="0"/>
                        </a:rPr>
                        <a:t>Criminal referral to NPA</a:t>
                      </a:r>
                    </a:p>
                    <a:p>
                      <a:pPr marL="285750" indent="-285750">
                        <a:lnSpc>
                          <a:spcPct val="100000"/>
                        </a:lnSpc>
                        <a:buFont typeface="Arial" panose="020B0604020202020204" pitchFamily="34" charset="0"/>
                        <a:buChar char="•"/>
                      </a:pPr>
                      <a:r>
                        <a:rPr lang="en-US" sz="1100" dirty="0" smtClean="0">
                          <a:latin typeface="Arial" panose="020B0604020202020204" pitchFamily="34" charset="0"/>
                          <a:cs typeface="Arial" panose="020B0604020202020204" pitchFamily="34" charset="0"/>
                        </a:rPr>
                        <a:t>Disciplinary referral to the department</a:t>
                      </a:r>
                    </a:p>
                    <a:p>
                      <a:pPr marL="285750" indent="-285750">
                        <a:lnSpc>
                          <a:spcPct val="100000"/>
                        </a:lnSpc>
                        <a:buFont typeface="Arial" panose="020B0604020202020204" pitchFamily="34" charset="0"/>
                        <a:buChar char="•"/>
                      </a:pPr>
                      <a:r>
                        <a:rPr lang="en-US" sz="1100" dirty="0" smtClean="0">
                          <a:latin typeface="Arial" panose="020B0604020202020204" pitchFamily="34" charset="0"/>
                          <a:cs typeface="Arial" panose="020B0604020202020204" pitchFamily="34" charset="0"/>
                        </a:rPr>
                        <a:t>Referral to Special Tribunal</a:t>
                      </a:r>
                      <a:endParaRPr lang="en-GB"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4078433676"/>
                  </a:ext>
                </a:extLst>
              </a:tr>
              <a:tr h="904306">
                <a:tc>
                  <a:txBody>
                    <a:bodyPr/>
                    <a:lstStyle/>
                    <a:p>
                      <a:pPr marL="0" marR="0" algn="just">
                        <a:lnSpc>
                          <a:spcPct val="150000"/>
                        </a:lnSpc>
                        <a:spcBef>
                          <a:spcPts val="600"/>
                        </a:spcBef>
                        <a:spcAft>
                          <a:spcPts val="600"/>
                        </a:spcAft>
                      </a:pPr>
                      <a:r>
                        <a:rPr lang="en-GB" sz="1100" b="0" dirty="0">
                          <a:solidFill>
                            <a:sysClr val="windowText" lastClr="000000"/>
                          </a:solidFill>
                          <a:effectLst/>
                          <a:latin typeface="Arial" panose="020B0604020202020204" pitchFamily="34" charset="0"/>
                          <a:cs typeface="Arial" panose="020B0604020202020204" pitchFamily="34" charset="0"/>
                        </a:rPr>
                        <a:t>4</a:t>
                      </a:r>
                      <a:endParaRPr lang="en-US" sz="1100" b="0" dirty="0">
                        <a:solidFill>
                          <a:sysClr val="windowText" lastClr="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just">
                        <a:lnSpc>
                          <a:spcPct val="150000"/>
                        </a:lnSpc>
                        <a:spcBef>
                          <a:spcPts val="600"/>
                        </a:spcBef>
                        <a:spcAft>
                          <a:spcPts val="600"/>
                        </a:spcAft>
                      </a:pPr>
                      <a:r>
                        <a:rPr lang="en-US" sz="1100" dirty="0" smtClean="0">
                          <a:solidFill>
                            <a:sysClr val="windowText" lastClr="000000"/>
                          </a:solidFill>
                          <a:effectLst/>
                          <a:latin typeface="Arial" panose="020B0604020202020204" pitchFamily="34" charset="0"/>
                          <a:ea typeface="Times New Roman" panose="02020603050405020304" pitchFamily="18" charset="0"/>
                          <a:cs typeface="Arial" panose="020B0604020202020204" pitchFamily="34" charset="0"/>
                        </a:rPr>
                        <a:t>Official “4”</a:t>
                      </a:r>
                      <a:endParaRPr lang="en-US" sz="1100" dirty="0">
                        <a:solidFill>
                          <a:sysClr val="windowText" lastClr="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457200" rtl="0" eaLnBrk="1" fontAlgn="auto" latinLnBrk="0" hangingPunct="1">
                        <a:lnSpc>
                          <a:spcPct val="150000"/>
                        </a:lnSpc>
                        <a:spcBef>
                          <a:spcPts val="600"/>
                        </a:spcBef>
                        <a:spcAft>
                          <a:spcPts val="600"/>
                        </a:spcAft>
                        <a:buClrTx/>
                        <a:buSzTx/>
                        <a:buFontTx/>
                        <a:buNone/>
                        <a:tabLst/>
                        <a:defRPr/>
                      </a:pPr>
                      <a:r>
                        <a:rPr lang="en-GB" sz="1100" dirty="0" smtClean="0">
                          <a:solidFill>
                            <a:sysClr val="windowText" lastClr="000000"/>
                          </a:solidFill>
                          <a:effectLst/>
                          <a:latin typeface="Arial" panose="020B0604020202020204" pitchFamily="34" charset="0"/>
                          <a:cs typeface="Arial" panose="020B0604020202020204" pitchFamily="34" charset="0"/>
                        </a:rPr>
                        <a:t>Signed duplicate invoices </a:t>
                      </a:r>
                      <a:endParaRPr lang="en-US" sz="1100" dirty="0" smtClean="0">
                        <a:solidFill>
                          <a:sysClr val="windowText" lastClr="000000"/>
                        </a:solidFill>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600"/>
                        </a:spcBef>
                        <a:spcAft>
                          <a:spcPts val="600"/>
                        </a:spcAft>
                      </a:pPr>
                      <a:endParaRPr lang="en-US" sz="1100" dirty="0">
                        <a:solidFill>
                          <a:sysClr val="windowText" lastClr="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just">
                        <a:lnSpc>
                          <a:spcPct val="150000"/>
                        </a:lnSpc>
                        <a:spcBef>
                          <a:spcPts val="600"/>
                        </a:spcBef>
                        <a:spcAft>
                          <a:spcPts val="600"/>
                        </a:spcAft>
                      </a:pPr>
                      <a:r>
                        <a:rPr lang="en-GB" sz="1100" dirty="0">
                          <a:solidFill>
                            <a:sysClr val="windowText" lastClr="000000"/>
                          </a:solidFill>
                          <a:effectLst/>
                          <a:latin typeface="Arial" panose="020B0604020202020204" pitchFamily="34" charset="0"/>
                          <a:cs typeface="Arial" panose="020B0604020202020204" pitchFamily="34" charset="0"/>
                        </a:rPr>
                        <a:t>Johannesburg (he has since resigned and the SIU will explore ways of recovery or </a:t>
                      </a:r>
                      <a:r>
                        <a:rPr lang="en-GB" sz="1100" dirty="0" smtClean="0">
                          <a:solidFill>
                            <a:sysClr val="windowText" lastClr="000000"/>
                          </a:solidFill>
                          <a:effectLst/>
                          <a:latin typeface="Arial" panose="020B0604020202020204" pitchFamily="34" charset="0"/>
                          <a:cs typeface="Arial" panose="020B0604020202020204" pitchFamily="34" charset="0"/>
                        </a:rPr>
                        <a:t>sanction</a:t>
                      </a:r>
                      <a:r>
                        <a:rPr lang="en-GB" sz="1100" baseline="0" dirty="0" smtClean="0">
                          <a:solidFill>
                            <a:sysClr val="windowText" lastClr="000000"/>
                          </a:solidFill>
                          <a:effectLst/>
                          <a:latin typeface="Arial" panose="020B0604020202020204" pitchFamily="34" charset="0"/>
                          <a:cs typeface="Arial" panose="020B0604020202020204" pitchFamily="34" charset="0"/>
                        </a:rPr>
                        <a:t> against him</a:t>
                      </a:r>
                      <a:endParaRPr lang="en-US" sz="1100" dirty="0">
                        <a:solidFill>
                          <a:sysClr val="windowText" lastClr="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just">
                        <a:lnSpc>
                          <a:spcPct val="150000"/>
                        </a:lnSpc>
                        <a:spcBef>
                          <a:spcPts val="600"/>
                        </a:spcBef>
                        <a:spcAft>
                          <a:spcPts val="600"/>
                        </a:spcAft>
                      </a:pPr>
                      <a:r>
                        <a:rPr lang="en-GB" sz="1100" dirty="0">
                          <a:solidFill>
                            <a:sysClr val="windowText" lastClr="000000"/>
                          </a:solidFill>
                          <a:effectLst/>
                          <a:latin typeface="Arial" panose="020B0604020202020204" pitchFamily="34" charset="0"/>
                          <a:cs typeface="Arial" panose="020B0604020202020204" pitchFamily="34" charset="0"/>
                        </a:rPr>
                        <a:t>R141 982 .44</a:t>
                      </a:r>
                      <a:endParaRPr lang="en-US" sz="1100" dirty="0">
                        <a:solidFill>
                          <a:sysClr val="windowText" lastClr="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just">
                        <a:lnSpc>
                          <a:spcPct val="150000"/>
                        </a:lnSpc>
                        <a:spcBef>
                          <a:spcPts val="600"/>
                        </a:spcBef>
                        <a:spcAft>
                          <a:spcPts val="600"/>
                        </a:spcAft>
                      </a:pPr>
                      <a:r>
                        <a:rPr lang="en-US" sz="1100" dirty="0" smtClean="0">
                          <a:solidFill>
                            <a:sysClr val="windowText" lastClr="000000"/>
                          </a:solidFill>
                          <a:effectLst/>
                          <a:latin typeface="Arial" panose="020B0604020202020204" pitchFamily="34" charset="0"/>
                          <a:ea typeface="Times New Roman" panose="02020603050405020304" pitchFamily="18" charset="0"/>
                          <a:cs typeface="Arial" panose="020B0604020202020204" pitchFamily="34" charset="0"/>
                        </a:rPr>
                        <a:t>Fraud/ Corruption/ Potential recoveries</a:t>
                      </a:r>
                      <a:endParaRPr lang="en-US" sz="1100" dirty="0">
                        <a:solidFill>
                          <a:sysClr val="windowText" lastClr="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indent="-285750">
                        <a:lnSpc>
                          <a:spcPct val="100000"/>
                        </a:lnSpc>
                        <a:buFont typeface="Arial" panose="020B0604020202020204" pitchFamily="34" charset="0"/>
                        <a:buChar char="•"/>
                      </a:pPr>
                      <a:r>
                        <a:rPr lang="en-US" sz="1100" dirty="0" smtClean="0">
                          <a:latin typeface="Arial" panose="020B0604020202020204" pitchFamily="34" charset="0"/>
                          <a:cs typeface="Arial" panose="020B0604020202020204" pitchFamily="34" charset="0"/>
                        </a:rPr>
                        <a:t>Criminal referral to NPA</a:t>
                      </a:r>
                    </a:p>
                    <a:p>
                      <a:pPr marL="285750" indent="-285750">
                        <a:lnSpc>
                          <a:spcPct val="100000"/>
                        </a:lnSpc>
                        <a:buFont typeface="Arial" panose="020B0604020202020204" pitchFamily="34" charset="0"/>
                        <a:buChar char="•"/>
                      </a:pPr>
                      <a:r>
                        <a:rPr lang="en-US" sz="1100" dirty="0" smtClean="0">
                          <a:latin typeface="Arial" panose="020B0604020202020204" pitchFamily="34" charset="0"/>
                          <a:cs typeface="Arial" panose="020B0604020202020204" pitchFamily="34" charset="0"/>
                        </a:rPr>
                        <a:t>Disciplinary referral to the department</a:t>
                      </a:r>
                    </a:p>
                    <a:p>
                      <a:pPr marL="285750" indent="-285750">
                        <a:lnSpc>
                          <a:spcPct val="100000"/>
                        </a:lnSpc>
                        <a:buFont typeface="Arial" panose="020B0604020202020204" pitchFamily="34" charset="0"/>
                        <a:buChar char="•"/>
                      </a:pPr>
                      <a:r>
                        <a:rPr lang="en-US" sz="1100" dirty="0" smtClean="0">
                          <a:latin typeface="Arial" panose="020B0604020202020204" pitchFamily="34" charset="0"/>
                          <a:cs typeface="Arial" panose="020B0604020202020204" pitchFamily="34" charset="0"/>
                        </a:rPr>
                        <a:t>Referral to Special Tribunal</a:t>
                      </a:r>
                      <a:endParaRPr lang="en-GB"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653117964"/>
                  </a:ext>
                </a:extLst>
              </a:tr>
              <a:tr h="279000">
                <a:tc gridSpan="7">
                  <a:txBody>
                    <a:bodyPr/>
                    <a:lstStyle/>
                    <a:p>
                      <a:pPr marL="0" marR="0" algn="just">
                        <a:lnSpc>
                          <a:spcPct val="150000"/>
                        </a:lnSpc>
                        <a:spcBef>
                          <a:spcPts val="600"/>
                        </a:spcBef>
                        <a:spcAft>
                          <a:spcPts val="600"/>
                        </a:spcAft>
                      </a:pPr>
                      <a:r>
                        <a:rPr lang="en-GB" sz="1100" dirty="0">
                          <a:solidFill>
                            <a:sysClr val="windowText" lastClr="000000"/>
                          </a:solidFill>
                          <a:effectLst/>
                          <a:latin typeface="Arial" panose="020B0604020202020204" pitchFamily="34" charset="0"/>
                          <a:cs typeface="Arial" panose="020B0604020202020204" pitchFamily="34" charset="0"/>
                        </a:rPr>
                        <a:t>                                                                                                     </a:t>
                      </a:r>
                      <a:r>
                        <a:rPr lang="en-GB" sz="1100" dirty="0" smtClean="0">
                          <a:solidFill>
                            <a:sysClr val="windowText" lastClr="000000"/>
                          </a:solidFill>
                          <a:effectLst/>
                          <a:latin typeface="Arial" panose="020B0604020202020204" pitchFamily="34" charset="0"/>
                          <a:cs typeface="Arial" panose="020B0604020202020204" pitchFamily="34" charset="0"/>
                        </a:rPr>
                        <a:t>TOTAL:                     R1 055 422.55                                                                                                                                                                                                          </a:t>
                      </a:r>
                      <a:endParaRPr lang="en-US" sz="1100" dirty="0">
                        <a:solidFill>
                          <a:sysClr val="windowText" lastClr="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algn="just">
                        <a:lnSpc>
                          <a:spcPct val="150000"/>
                        </a:lnSpc>
                        <a:spcBef>
                          <a:spcPts val="600"/>
                        </a:spcBef>
                        <a:spcAft>
                          <a:spcPts val="600"/>
                        </a:spcAft>
                      </a:pPr>
                      <a:endParaRPr lang="en-US" sz="1200" dirty="0">
                        <a:solidFill>
                          <a:sysClr val="windowText" lastClr="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966793223"/>
                  </a:ext>
                </a:extLst>
              </a:tr>
            </a:tbl>
          </a:graphicData>
        </a:graphic>
      </p:graphicFrame>
      <p:sp>
        <p:nvSpPr>
          <p:cNvPr id="5" name="Slide Number Placeholder 4"/>
          <p:cNvSpPr>
            <a:spLocks noGrp="1"/>
          </p:cNvSpPr>
          <p:nvPr>
            <p:ph type="sldNum" sz="quarter" idx="12"/>
          </p:nvPr>
        </p:nvSpPr>
        <p:spPr/>
        <p:txBody>
          <a:bodyPr/>
          <a:lstStyle/>
          <a:p>
            <a:fld id="{40E4637F-1127-AF4D-B96F-F7789FFD66FF}" type="slidenum">
              <a:rPr lang="en-US" smtClean="0"/>
              <a:pPr/>
              <a:t>41</a:t>
            </a:fld>
            <a:endParaRPr lang="en-US"/>
          </a:p>
        </p:txBody>
      </p:sp>
    </p:spTree>
    <p:extLst>
      <p:ext uri="{BB962C8B-B14F-4D97-AF65-F5344CB8AC3E}">
        <p14:creationId xmlns:p14="http://schemas.microsoft.com/office/powerpoint/2010/main" xmlns="" val="100450656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xmlns="" val="2953179312"/>
              </p:ext>
            </p:extLst>
          </p:nvPr>
        </p:nvGraphicFramePr>
        <p:xfrm>
          <a:off x="221673" y="1597480"/>
          <a:ext cx="9421091" cy="4940377"/>
        </p:xfrm>
        <a:graphic>
          <a:graphicData uri="http://schemas.openxmlformats.org/drawingml/2006/table">
            <a:tbl>
              <a:tblPr firstRow="1" bandRow="1">
                <a:tableStyleId>{5C22544A-7EE6-4342-B048-85BDC9FD1C3A}</a:tableStyleId>
              </a:tblPr>
              <a:tblGrid>
                <a:gridCol w="1759632">
                  <a:extLst>
                    <a:ext uri="{9D8B030D-6E8A-4147-A177-3AD203B41FA5}">
                      <a16:colId xmlns:a16="http://schemas.microsoft.com/office/drawing/2014/main" xmlns="" val="564135523"/>
                    </a:ext>
                  </a:extLst>
                </a:gridCol>
                <a:gridCol w="1517269">
                  <a:extLst>
                    <a:ext uri="{9D8B030D-6E8A-4147-A177-3AD203B41FA5}">
                      <a16:colId xmlns:a16="http://schemas.microsoft.com/office/drawing/2014/main" xmlns="" val="82871796"/>
                    </a:ext>
                  </a:extLst>
                </a:gridCol>
                <a:gridCol w="1547425">
                  <a:extLst>
                    <a:ext uri="{9D8B030D-6E8A-4147-A177-3AD203B41FA5}">
                      <a16:colId xmlns:a16="http://schemas.microsoft.com/office/drawing/2014/main" xmlns="" val="1295259094"/>
                    </a:ext>
                  </a:extLst>
                </a:gridCol>
                <a:gridCol w="4596765">
                  <a:extLst>
                    <a:ext uri="{9D8B030D-6E8A-4147-A177-3AD203B41FA5}">
                      <a16:colId xmlns:a16="http://schemas.microsoft.com/office/drawing/2014/main" xmlns="" val="729415194"/>
                    </a:ext>
                  </a:extLst>
                </a:gridCol>
              </a:tblGrid>
              <a:tr h="0">
                <a:tc gridSpan="4">
                  <a:txBody>
                    <a:bodyPr/>
                    <a:lstStyle/>
                    <a:p>
                      <a:pPr algn="ctr"/>
                      <a:r>
                        <a:rPr lang="en-ZA" sz="1600" b="1" cap="all" dirty="0" smtClean="0">
                          <a:solidFill>
                            <a:schemeClr val="bg1"/>
                          </a:solidFill>
                          <a:latin typeface="Arial" panose="020B0604020202020204" pitchFamily="34" charset="0"/>
                          <a:ea typeface="Times New Roman" panose="02020603050405020304" pitchFamily="18" charset="0"/>
                          <a:cs typeface="Arial" panose="020B0604020202020204" pitchFamily="34" charset="0"/>
                        </a:rPr>
                        <a:t>investigation through secondment</a:t>
                      </a:r>
                      <a:r>
                        <a:rPr lang="en-US" sz="1600" b="1" cap="all" dirty="0" smtClean="0">
                          <a:solidFill>
                            <a:schemeClr val="bg1"/>
                          </a:solidFill>
                          <a:latin typeface="Arial" panose="020B0604020202020204" pitchFamily="34" charset="0"/>
                          <a:ea typeface="Times New Roman" panose="02020603050405020304" pitchFamily="18" charset="0"/>
                          <a:cs typeface="Arial" panose="020B0604020202020204" pitchFamily="34" charset="0"/>
                        </a:rPr>
                        <a:t> </a:t>
                      </a:r>
                      <a:endParaRPr lang="en-US" sz="1600" dirty="0">
                        <a:solidFill>
                          <a:schemeClr val="bg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3952682271"/>
                  </a:ext>
                </a:extLst>
              </a:tr>
              <a:tr h="402755">
                <a:tc>
                  <a:txBody>
                    <a:bodyPr/>
                    <a:lstStyle/>
                    <a:p>
                      <a:r>
                        <a:rPr lang="en-US" sz="1600" b="1" dirty="0" smtClean="0">
                          <a:solidFill>
                            <a:schemeClr val="tx1"/>
                          </a:solidFill>
                          <a:latin typeface="Arial" panose="020B0604020202020204" pitchFamily="34" charset="0"/>
                          <a:cs typeface="Arial" panose="020B0604020202020204" pitchFamily="34" charset="0"/>
                        </a:rPr>
                        <a:t>File No.</a:t>
                      </a:r>
                      <a:endParaRPr lang="en-US" sz="1600" b="1"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r>
                        <a:rPr lang="en-US" sz="1600" b="1" dirty="0" smtClean="0">
                          <a:solidFill>
                            <a:schemeClr val="tx1"/>
                          </a:solidFill>
                          <a:latin typeface="Arial" panose="020B0604020202020204" pitchFamily="34" charset="0"/>
                          <a:cs typeface="Arial" panose="020B0604020202020204" pitchFamily="34" charset="0"/>
                        </a:rPr>
                        <a:t>Value of claim</a:t>
                      </a:r>
                      <a:endParaRPr lang="en-US" sz="1600" b="1"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r>
                        <a:rPr lang="en-US" sz="1600" b="1" dirty="0" smtClean="0">
                          <a:solidFill>
                            <a:schemeClr val="tx1"/>
                          </a:solidFill>
                          <a:latin typeface="Arial" panose="020B0604020202020204" pitchFamily="34" charset="0"/>
                          <a:cs typeface="Arial" panose="020B0604020202020204" pitchFamily="34" charset="0"/>
                        </a:rPr>
                        <a:t>Law firm</a:t>
                      </a:r>
                      <a:endParaRPr lang="en-US" sz="1600" b="1"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r>
                        <a:rPr lang="en-US" sz="1600" b="1" dirty="0" smtClean="0">
                          <a:solidFill>
                            <a:schemeClr val="tx1"/>
                          </a:solidFill>
                          <a:latin typeface="Arial" panose="020B0604020202020204" pitchFamily="34" charset="0"/>
                          <a:cs typeface="Arial" panose="020B0604020202020204" pitchFamily="34" charset="0"/>
                        </a:rPr>
                        <a:t>Comments</a:t>
                      </a:r>
                      <a:endParaRPr lang="en-US" sz="1600" b="1"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xmlns="" val="1461126074"/>
                  </a:ext>
                </a:extLst>
              </a:tr>
              <a:tr h="1045074">
                <a:tc>
                  <a:txBody>
                    <a:bodyPr/>
                    <a:lstStyle/>
                    <a:p>
                      <a:pPr marL="0" marR="0" indent="0" algn="just">
                        <a:lnSpc>
                          <a:spcPct val="150000"/>
                        </a:lnSpc>
                        <a:spcBef>
                          <a:spcPts val="0"/>
                        </a:spcBef>
                        <a:spcAft>
                          <a:spcPts val="600"/>
                        </a:spcAft>
                        <a:buNone/>
                      </a:pPr>
                      <a:r>
                        <a:rPr lang="en-US" sz="1600" b="1" dirty="0" smtClean="0">
                          <a:latin typeface="Arial" panose="020B0604020202020204" pitchFamily="34" charset="0"/>
                          <a:ea typeface="Times New Roman" panose="02020603050405020304" pitchFamily="18" charset="0"/>
                          <a:cs typeface="Times New Roman" panose="02020603050405020304" pitchFamily="18" charset="0"/>
                        </a:rPr>
                        <a:t>HL 58/4471/5/17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dirty="0" smtClean="0">
                          <a:latin typeface="Arial" panose="020B0604020202020204" pitchFamily="34" charset="0"/>
                          <a:ea typeface="Times New Roman" panose="02020603050405020304" pitchFamily="18" charset="0"/>
                          <a:cs typeface="Times New Roman" panose="02020603050405020304" pitchFamily="18" charset="0"/>
                        </a:rPr>
                        <a:t>R3 000 000</a:t>
                      </a:r>
                      <a:endParaRPr lang="en-US" sz="16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dirty="0" smtClean="0">
                          <a:solidFill>
                            <a:schemeClr val="tx1"/>
                          </a:solidFill>
                          <a:latin typeface="Arial" panose="020B0604020202020204" pitchFamily="34" charset="0"/>
                          <a:cs typeface="Arial" panose="020B0604020202020204" pitchFamily="34" charset="0"/>
                        </a:rPr>
                        <a:t>Attorney “M”</a:t>
                      </a:r>
                      <a:endParaRPr lang="en-US" sz="16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pPr>
                      <a:r>
                        <a:rPr lang="en-US" sz="1600" b="0" dirty="0" smtClean="0">
                          <a:latin typeface="Arial" panose="020B0604020202020204" pitchFamily="34" charset="0"/>
                          <a:ea typeface="Times New Roman" panose="02020603050405020304" pitchFamily="18" charset="0"/>
                          <a:cs typeface="Times New Roman" panose="02020603050405020304" pitchFamily="18" charset="0"/>
                        </a:rPr>
                        <a:t>The Plaintiff confirmed that she </a:t>
                      </a:r>
                      <a:r>
                        <a:rPr lang="en-US" sz="1600" b="1" dirty="0" smtClean="0">
                          <a:latin typeface="Arial" panose="020B0604020202020204" pitchFamily="34" charset="0"/>
                          <a:ea typeface="Times New Roman" panose="02020603050405020304" pitchFamily="18" charset="0"/>
                          <a:cs typeface="Times New Roman" panose="02020603050405020304" pitchFamily="18" charset="0"/>
                        </a:rPr>
                        <a:t>never submitted any claim</a:t>
                      </a:r>
                      <a:r>
                        <a:rPr lang="en-US" sz="1600" b="0" dirty="0" smtClean="0">
                          <a:latin typeface="Arial" panose="020B0604020202020204" pitchFamily="34" charset="0"/>
                          <a:ea typeface="Times New Roman" panose="02020603050405020304" pitchFamily="18" charset="0"/>
                          <a:cs typeface="Times New Roman" panose="02020603050405020304" pitchFamily="18" charset="0"/>
                        </a:rPr>
                        <a:t> against the Department and </a:t>
                      </a:r>
                      <a:r>
                        <a:rPr lang="en-US" sz="1600" b="1" dirty="0" smtClean="0">
                          <a:latin typeface="Arial" panose="020B0604020202020204" pitchFamily="34" charset="0"/>
                          <a:ea typeface="Times New Roman" panose="02020603050405020304" pitchFamily="18" charset="0"/>
                          <a:cs typeface="Times New Roman" panose="02020603050405020304" pitchFamily="18" charset="0"/>
                        </a:rPr>
                        <a:t>never made any engagement </a:t>
                      </a:r>
                      <a:r>
                        <a:rPr lang="en-US" sz="1600" b="0" dirty="0" smtClean="0">
                          <a:latin typeface="Arial" panose="020B0604020202020204" pitchFamily="34" charset="0"/>
                          <a:ea typeface="Times New Roman" panose="02020603050405020304" pitchFamily="18" charset="0"/>
                          <a:cs typeface="Times New Roman" panose="02020603050405020304" pitchFamily="18" charset="0"/>
                        </a:rPr>
                        <a:t>with the State Attorney and or firm of attorneys</a:t>
                      </a:r>
                      <a:endParaRPr lang="en-US" sz="16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411043784"/>
                  </a:ext>
                </a:extLst>
              </a:tr>
              <a:tr h="883854">
                <a:tc>
                  <a:txBody>
                    <a:bodyPr/>
                    <a:lstStyle/>
                    <a:p>
                      <a:pPr marL="0" marR="0" indent="0" algn="just">
                        <a:lnSpc>
                          <a:spcPct val="150000"/>
                        </a:lnSpc>
                        <a:spcBef>
                          <a:spcPts val="0"/>
                        </a:spcBef>
                        <a:spcAft>
                          <a:spcPts val="600"/>
                        </a:spcAft>
                        <a:buNone/>
                      </a:pPr>
                      <a:r>
                        <a:rPr lang="en-US" sz="1600" b="1" dirty="0" smtClean="0">
                          <a:latin typeface="Arial" panose="020B0604020202020204" pitchFamily="34" charset="0"/>
                          <a:ea typeface="Times New Roman" panose="02020603050405020304" pitchFamily="18" charset="0"/>
                          <a:cs typeface="Times New Roman" panose="02020603050405020304" pitchFamily="18" charset="0"/>
                        </a:rPr>
                        <a:t>HL 68/3841/5/18</a:t>
                      </a:r>
                      <a:endParaRPr lang="en-US" sz="1600" b="1" dirty="0">
                        <a:latin typeface="Arial" panose="020B0604020202020204" pitchFamily="34" charset="0"/>
                        <a:ea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dirty="0" smtClean="0">
                          <a:latin typeface="Arial" panose="020B0604020202020204" pitchFamily="34" charset="0"/>
                          <a:ea typeface="Times New Roman" panose="02020603050405020304" pitchFamily="18" charset="0"/>
                          <a:cs typeface="Times New Roman" panose="02020603050405020304" pitchFamily="18" charset="0"/>
                        </a:rPr>
                        <a:t>R32 250 000</a:t>
                      </a:r>
                      <a:endParaRPr lang="en-US" sz="16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dirty="0" smtClean="0">
                          <a:solidFill>
                            <a:schemeClr val="tx1"/>
                          </a:solidFill>
                          <a:latin typeface="Arial" panose="020B0604020202020204" pitchFamily="34" charset="0"/>
                          <a:cs typeface="Arial" panose="020B0604020202020204" pitchFamily="34" charset="0"/>
                        </a:rPr>
                        <a:t>Attorney</a:t>
                      </a:r>
                      <a:r>
                        <a:rPr lang="en-US" sz="1600" baseline="0" dirty="0" smtClean="0">
                          <a:solidFill>
                            <a:schemeClr val="tx1"/>
                          </a:solidFill>
                          <a:latin typeface="Arial" panose="020B0604020202020204" pitchFamily="34" charset="0"/>
                          <a:cs typeface="Arial" panose="020B0604020202020204" pitchFamily="34" charset="0"/>
                        </a:rPr>
                        <a:t> “N”</a:t>
                      </a:r>
                      <a:endParaRPr lang="en-US" sz="16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pPr>
                      <a:r>
                        <a:rPr lang="en-US" sz="1600" b="0" dirty="0" smtClean="0">
                          <a:latin typeface="Arial" panose="020B0604020202020204" pitchFamily="34" charset="0"/>
                          <a:ea typeface="Times New Roman" panose="02020603050405020304" pitchFamily="18" charset="0"/>
                          <a:cs typeface="Times New Roman" panose="02020603050405020304" pitchFamily="18" charset="0"/>
                        </a:rPr>
                        <a:t>The Plaintiff stated that she </a:t>
                      </a:r>
                      <a:r>
                        <a:rPr lang="en-US" sz="1600" b="1" dirty="0" smtClean="0">
                          <a:latin typeface="Arial" panose="020B0604020202020204" pitchFamily="34" charset="0"/>
                          <a:ea typeface="Times New Roman" panose="02020603050405020304" pitchFamily="18" charset="0"/>
                          <a:cs typeface="Times New Roman" panose="02020603050405020304" pitchFamily="18" charset="0"/>
                        </a:rPr>
                        <a:t>was not aware of the amount of money being claimed</a:t>
                      </a:r>
                      <a:r>
                        <a:rPr lang="en-US" sz="1600" b="0" dirty="0" smtClean="0">
                          <a:latin typeface="Arial" panose="020B0604020202020204" pitchFamily="34" charset="0"/>
                          <a:ea typeface="Times New Roman" panose="02020603050405020304" pitchFamily="18" charset="0"/>
                          <a:cs typeface="Times New Roman" panose="02020603050405020304" pitchFamily="18" charset="0"/>
                        </a:rPr>
                        <a:t> on her behalf and that the </a:t>
                      </a:r>
                      <a:r>
                        <a:rPr lang="en-US" sz="1600" b="1" dirty="0" smtClean="0">
                          <a:latin typeface="Arial" panose="020B0604020202020204" pitchFamily="34" charset="0"/>
                          <a:ea typeface="Times New Roman" panose="02020603050405020304" pitchFamily="18" charset="0"/>
                          <a:cs typeface="Times New Roman" panose="02020603050405020304" pitchFamily="18" charset="0"/>
                        </a:rPr>
                        <a:t>matter had been </a:t>
                      </a:r>
                      <a:r>
                        <a:rPr lang="en-US" sz="1600" b="1" dirty="0" err="1" smtClean="0">
                          <a:latin typeface="Arial" panose="020B0604020202020204" pitchFamily="34" charset="0"/>
                          <a:ea typeface="Times New Roman" panose="02020603050405020304" pitchFamily="18" charset="0"/>
                          <a:cs typeface="Times New Roman" panose="02020603050405020304" pitchFamily="18" charset="0"/>
                        </a:rPr>
                        <a:t>finalised</a:t>
                      </a:r>
                      <a:endParaRPr lang="en-US" sz="1600" b="1"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917090473"/>
                  </a:ext>
                </a:extLst>
              </a:tr>
              <a:tr h="764683">
                <a:tc>
                  <a:txBody>
                    <a:bodyPr/>
                    <a:lstStyle/>
                    <a:p>
                      <a:r>
                        <a:rPr lang="en-US" sz="1600" b="1" dirty="0" smtClean="0">
                          <a:latin typeface="Arial" panose="020B0604020202020204" pitchFamily="34" charset="0"/>
                          <a:ea typeface="Times New Roman" panose="02020603050405020304" pitchFamily="18" charset="0"/>
                          <a:cs typeface="Times New Roman" panose="02020603050405020304" pitchFamily="18" charset="0"/>
                        </a:rPr>
                        <a:t>HLS  5068/03/18/BM</a:t>
                      </a:r>
                      <a:endParaRPr lang="en-US" sz="16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dirty="0" smtClean="0">
                          <a:solidFill>
                            <a:schemeClr val="tx1"/>
                          </a:solidFill>
                          <a:latin typeface="Arial" panose="020B0604020202020204" pitchFamily="34" charset="0"/>
                          <a:cs typeface="Arial" panose="020B0604020202020204" pitchFamily="34" charset="0"/>
                        </a:rPr>
                        <a:t>R 7 000 000</a:t>
                      </a:r>
                      <a:endParaRPr lang="en-US" sz="16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dirty="0" smtClean="0">
                          <a:solidFill>
                            <a:schemeClr val="tx1"/>
                          </a:solidFill>
                          <a:latin typeface="Arial" panose="020B0604020202020204" pitchFamily="34" charset="0"/>
                          <a:cs typeface="Arial" panose="020B0604020202020204" pitchFamily="34" charset="0"/>
                        </a:rPr>
                        <a:t>Attorney “O”</a:t>
                      </a:r>
                      <a:endParaRPr lang="en-US" sz="16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pPr>
                      <a:r>
                        <a:rPr lang="en-GB" sz="1600" b="0" dirty="0" smtClean="0">
                          <a:latin typeface="Arial" panose="020B0604020202020204" pitchFamily="34" charset="0"/>
                          <a:ea typeface="Times New Roman" panose="02020603050405020304" pitchFamily="18" charset="0"/>
                        </a:rPr>
                        <a:t>The plaintiff confirmed that </a:t>
                      </a:r>
                      <a:r>
                        <a:rPr lang="en-GB" sz="1600" b="1" dirty="0" smtClean="0">
                          <a:latin typeface="Arial" panose="020B0604020202020204" pitchFamily="34" charset="0"/>
                          <a:ea typeface="Times New Roman" panose="02020603050405020304" pitchFamily="18" charset="0"/>
                        </a:rPr>
                        <a:t>the child never suffered from any fracture injury during birth</a:t>
                      </a:r>
                      <a:endParaRPr lang="en-US" sz="1600" b="1"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100543873"/>
                  </a:ext>
                </a:extLst>
              </a:tr>
              <a:tr h="1142059">
                <a:tc>
                  <a:txBody>
                    <a:bodyPr/>
                    <a:lstStyle/>
                    <a:p>
                      <a:pPr marL="0" marR="0" indent="0" algn="just">
                        <a:lnSpc>
                          <a:spcPct val="150000"/>
                        </a:lnSpc>
                        <a:spcBef>
                          <a:spcPts val="0"/>
                        </a:spcBef>
                        <a:spcAft>
                          <a:spcPts val="600"/>
                        </a:spcAft>
                        <a:buNone/>
                      </a:pPr>
                      <a:r>
                        <a:rPr lang="en-US" sz="1600" b="1" dirty="0" smtClean="0">
                          <a:latin typeface="Arial" panose="020B0604020202020204" pitchFamily="34" charset="0"/>
                          <a:ea typeface="Times New Roman" panose="02020603050405020304" pitchFamily="18" charset="0"/>
                          <a:cs typeface="Times New Roman" panose="02020603050405020304" pitchFamily="18" charset="0"/>
                        </a:rPr>
                        <a:t>HL 58/3894/06/16/B</a:t>
                      </a:r>
                      <a:endParaRPr lang="en-US" sz="1600" b="1" dirty="0">
                        <a:latin typeface="Arial" panose="020B0604020202020204" pitchFamily="34" charset="0"/>
                        <a:ea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dirty="0" smtClean="0">
                          <a:latin typeface="Arial" panose="020B0604020202020204" pitchFamily="34" charset="0"/>
                          <a:ea typeface="Times New Roman" panose="02020603050405020304" pitchFamily="18" charset="0"/>
                          <a:cs typeface="Times New Roman" panose="02020603050405020304" pitchFamily="18" charset="0"/>
                        </a:rPr>
                        <a:t>R 21 500 000</a:t>
                      </a:r>
                      <a:endParaRPr lang="en-US" sz="16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dirty="0" smtClean="0">
                          <a:solidFill>
                            <a:schemeClr val="tx1"/>
                          </a:solidFill>
                          <a:latin typeface="Arial" panose="020B0604020202020204" pitchFamily="34" charset="0"/>
                          <a:cs typeface="Arial" panose="020B0604020202020204" pitchFamily="34" charset="0"/>
                        </a:rPr>
                        <a:t>Attorney “P”</a:t>
                      </a:r>
                      <a:endParaRPr lang="en-US" sz="16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just">
                        <a:lnSpc>
                          <a:spcPct val="100000"/>
                        </a:lnSpc>
                        <a:spcBef>
                          <a:spcPts val="0"/>
                        </a:spcBef>
                        <a:spcAft>
                          <a:spcPts val="600"/>
                        </a:spcAft>
                        <a:buNone/>
                      </a:pPr>
                      <a:r>
                        <a:rPr lang="en-GB" sz="1600" b="0" dirty="0" smtClean="0">
                          <a:latin typeface="Arial" panose="020B0604020202020204" pitchFamily="34" charset="0"/>
                          <a:ea typeface="Times New Roman" panose="02020603050405020304" pitchFamily="18" charset="0"/>
                        </a:rPr>
                        <a:t>The plaintiff was aware of a claim amount, R1 000 000 but </a:t>
                      </a:r>
                      <a:r>
                        <a:rPr lang="en-GB" sz="1600" b="1" dirty="0" smtClean="0">
                          <a:latin typeface="Arial" panose="020B0604020202020204" pitchFamily="34" charset="0"/>
                          <a:ea typeface="Times New Roman" panose="02020603050405020304" pitchFamily="18" charset="0"/>
                        </a:rPr>
                        <a:t>not an amount of R21 500 000 </a:t>
                      </a:r>
                      <a:r>
                        <a:rPr lang="en-GB" sz="1600" b="0" dirty="0" smtClean="0">
                          <a:latin typeface="Arial" panose="020B0604020202020204" pitchFamily="34" charset="0"/>
                          <a:ea typeface="Times New Roman" panose="02020603050405020304" pitchFamily="18" charset="0"/>
                        </a:rPr>
                        <a:t>. The Plaintiff was not aware of this amount and never agreed to claim this amount from the Department</a:t>
                      </a:r>
                      <a:endParaRPr lang="en-US" sz="1600" b="0" dirty="0">
                        <a:latin typeface="Arial" panose="020B0604020202020204" pitchFamily="34" charset="0"/>
                        <a:ea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4283852781"/>
                  </a:ext>
                </a:extLst>
              </a:tr>
            </a:tbl>
          </a:graphicData>
        </a:graphic>
      </p:graphicFrame>
      <p:sp>
        <p:nvSpPr>
          <p:cNvPr id="6" name="Rectangle 5"/>
          <p:cNvSpPr/>
          <p:nvPr/>
        </p:nvSpPr>
        <p:spPr>
          <a:xfrm>
            <a:off x="419989" y="123801"/>
            <a:ext cx="9361320" cy="1461939"/>
          </a:xfrm>
          <a:prstGeom prst="rect">
            <a:avLst/>
          </a:prstGeom>
        </p:spPr>
        <p:txBody>
          <a:bodyPr wrap="square">
            <a:spAutoFit/>
          </a:bodyPr>
          <a:lstStyle/>
          <a:p>
            <a:pPr algn="ctr">
              <a:lnSpc>
                <a:spcPct val="150000"/>
              </a:lnSpc>
              <a:spcAft>
                <a:spcPts val="600"/>
              </a:spcAft>
              <a:tabLst>
                <a:tab pos="228600" algn="l"/>
                <a:tab pos="457200" algn="l"/>
              </a:tabLst>
            </a:pPr>
            <a:r>
              <a:rPr lang="en-ZA" sz="1400" b="1" dirty="0">
                <a:latin typeface="Arial" panose="020B0604020202020204" pitchFamily="34" charset="0"/>
                <a:ea typeface="Times New Roman" panose="02020603050405020304" pitchFamily="18" charset="0"/>
              </a:rPr>
              <a:t>Office of the Premier in </a:t>
            </a:r>
            <a:r>
              <a:rPr lang="en-ZA" sz="1400" b="1" dirty="0" smtClean="0">
                <a:latin typeface="Arial" panose="020B0604020202020204" pitchFamily="34" charset="0"/>
                <a:ea typeface="Times New Roman" panose="02020603050405020304" pitchFamily="18" charset="0"/>
              </a:rPr>
              <a:t>Gauteng - Secondment</a:t>
            </a:r>
            <a:endParaRPr lang="en-US" sz="1400" b="1" dirty="0">
              <a:latin typeface="Arial" panose="020B0604020202020204" pitchFamily="34" charset="0"/>
              <a:ea typeface="Times New Roman" panose="02020603050405020304" pitchFamily="18" charset="0"/>
            </a:endParaRPr>
          </a:p>
          <a:p>
            <a:pPr algn="just">
              <a:lnSpc>
                <a:spcPct val="150000"/>
              </a:lnSpc>
              <a:spcAft>
                <a:spcPts val="600"/>
              </a:spcAft>
            </a:pPr>
            <a:r>
              <a:rPr lang="en-ZA" sz="1400" dirty="0">
                <a:latin typeface="Arial" panose="020B0604020202020204" pitchFamily="34" charset="0"/>
                <a:ea typeface="Times New Roman" panose="02020603050405020304" pitchFamily="18" charset="0"/>
                <a:cs typeface="Times New Roman" panose="02020603050405020304" pitchFamily="18" charset="0"/>
              </a:rPr>
              <a:t>On 13 September 2018, the Office of the Premier in Gauteng entered into secondment agreement with the SIU for the investigation of Medico-Legal claims. A total of 58 files are currently under investigation and some of the outcomes to date include the following:</a:t>
            </a:r>
          </a:p>
        </p:txBody>
      </p:sp>
      <p:sp>
        <p:nvSpPr>
          <p:cNvPr id="2" name="Slide Number Placeholder 1"/>
          <p:cNvSpPr>
            <a:spLocks noGrp="1"/>
          </p:cNvSpPr>
          <p:nvPr>
            <p:ph type="sldNum" sz="quarter" idx="12"/>
          </p:nvPr>
        </p:nvSpPr>
        <p:spPr/>
        <p:txBody>
          <a:bodyPr/>
          <a:lstStyle/>
          <a:p>
            <a:fld id="{40E4637F-1127-AF4D-B96F-F7789FFD66FF}" type="slidenum">
              <a:rPr lang="en-US" smtClean="0"/>
              <a:pPr/>
              <a:t>42</a:t>
            </a:fld>
            <a:endParaRPr lang="en-US"/>
          </a:p>
        </p:txBody>
      </p:sp>
    </p:spTree>
    <p:extLst>
      <p:ext uri="{BB962C8B-B14F-4D97-AF65-F5344CB8AC3E}">
        <p14:creationId xmlns:p14="http://schemas.microsoft.com/office/powerpoint/2010/main" xmlns="" val="38929538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299" y="318"/>
            <a:ext cx="8915400" cy="620097"/>
          </a:xfrm>
        </p:spPr>
        <p:txBody>
          <a:bodyPr>
            <a:normAutofit/>
          </a:bodyPr>
          <a:lstStyle/>
          <a:p>
            <a:r>
              <a:rPr lang="en-ZA" sz="1400" b="1" cap="all" dirty="0">
                <a:solidFill>
                  <a:prstClr val="black"/>
                </a:solidFill>
                <a:latin typeface="Arial" panose="020B0604020202020204" pitchFamily="34" charset="0"/>
                <a:ea typeface="Times New Roman" panose="02020603050405020304" pitchFamily="18" charset="0"/>
                <a:cs typeface="Arial" panose="020B0604020202020204" pitchFamily="34" charset="0"/>
              </a:rPr>
              <a:t>investigation through secondment</a:t>
            </a:r>
            <a:r>
              <a:rPr lang="en-US" sz="1400" b="1" cap="all"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1400" b="1" dirty="0" smtClean="0">
                <a:latin typeface="Arial" panose="020B0604020202020204" pitchFamily="34" charset="0"/>
                <a:cs typeface="Arial" panose="020B0604020202020204" pitchFamily="34" charset="0"/>
              </a:rPr>
              <a:t>PROVINCIAL DEPARTMENT OF HEALTH – EASTERN CAPE</a:t>
            </a:r>
            <a:endParaRPr lang="en-US" sz="14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66775" y="446149"/>
            <a:ext cx="8915400" cy="3019427"/>
          </a:xfrm>
        </p:spPr>
        <p:txBody>
          <a:bodyPr>
            <a:normAutofit lnSpcReduction="10000"/>
          </a:bodyPr>
          <a:lstStyle/>
          <a:p>
            <a:pPr marL="0" indent="0">
              <a:buNone/>
            </a:pPr>
            <a:r>
              <a:rPr lang="en-US" sz="1200" b="1" dirty="0" smtClean="0"/>
              <a:t>                                                              </a:t>
            </a:r>
            <a:endParaRPr lang="en-US" sz="1200" b="1" dirty="0"/>
          </a:p>
          <a:p>
            <a:pPr marL="0" marR="0" indent="0" algn="just">
              <a:lnSpc>
                <a:spcPct val="150000"/>
              </a:lnSpc>
              <a:spcBef>
                <a:spcPts val="0"/>
              </a:spcBef>
              <a:spcAft>
                <a:spcPts val="600"/>
              </a:spcAft>
              <a:buNone/>
            </a:pPr>
            <a:r>
              <a:rPr lang="en-GB" sz="1400" dirty="0" smtClean="0">
                <a:latin typeface="Arial" panose="020B0604020202020204" pitchFamily="34" charset="0"/>
                <a:ea typeface="Times New Roman" panose="02020603050405020304" pitchFamily="18" charset="0"/>
                <a:cs typeface="Arial" panose="020B0604020202020204" pitchFamily="34" charset="0"/>
              </a:rPr>
              <a:t>During </a:t>
            </a:r>
            <a:r>
              <a:rPr lang="en-GB" sz="1400" dirty="0">
                <a:latin typeface="Arial" panose="020B0604020202020204" pitchFamily="34" charset="0"/>
                <a:ea typeface="Times New Roman" panose="02020603050405020304" pitchFamily="18" charset="0"/>
                <a:cs typeface="Arial" panose="020B0604020202020204" pitchFamily="34" charset="0"/>
              </a:rPr>
              <a:t>the course of the secondment period the following outcomes were achieved</a:t>
            </a:r>
            <a:r>
              <a:rPr lang="en-GB" sz="1400" dirty="0" smtClean="0">
                <a:latin typeface="Arial" panose="020B0604020202020204" pitchFamily="34" charset="0"/>
                <a:ea typeface="Times New Roman" panose="02020603050405020304" pitchFamily="18" charset="0"/>
                <a:cs typeface="Arial" panose="020B0604020202020204" pitchFamily="34" charset="0"/>
              </a:rPr>
              <a:t>:</a:t>
            </a:r>
          </a:p>
          <a:p>
            <a:pPr marL="0" marR="0" indent="0" algn="just">
              <a:lnSpc>
                <a:spcPct val="150000"/>
              </a:lnSpc>
              <a:spcBef>
                <a:spcPts val="0"/>
              </a:spcBef>
              <a:spcAft>
                <a:spcPts val="600"/>
              </a:spcAft>
              <a:buNone/>
            </a:pPr>
            <a:r>
              <a:rPr lang="en-GB" sz="1400" u="sng" dirty="0" err="1">
                <a:latin typeface="Arial" panose="020B0604020202020204" pitchFamily="34" charset="0"/>
                <a:ea typeface="Times New Roman" panose="02020603050405020304" pitchFamily="18" charset="0"/>
                <a:cs typeface="Arial" panose="020B0604020202020204" pitchFamily="34" charset="0"/>
              </a:rPr>
              <a:t>Medi</a:t>
            </a:r>
            <a:r>
              <a:rPr lang="en-GB" sz="1400" u="sng" dirty="0">
                <a:latin typeface="Arial" panose="020B0604020202020204" pitchFamily="34" charset="0"/>
                <a:ea typeface="Times New Roman" panose="02020603050405020304" pitchFamily="18" charset="0"/>
                <a:cs typeface="Arial" panose="020B0604020202020204" pitchFamily="34" charset="0"/>
              </a:rPr>
              <a:t>-co legal claims</a:t>
            </a:r>
            <a:endParaRPr lang="en-US" sz="1400" dirty="0">
              <a:latin typeface="Arial" panose="020B0604020202020204" pitchFamily="34" charset="0"/>
              <a:ea typeface="Times New Roman" panose="02020603050405020304" pitchFamily="18" charset="0"/>
              <a:cs typeface="Times New Roman" panose="02020603050405020304" pitchFamily="18" charset="0"/>
            </a:endParaRPr>
          </a:p>
          <a:p>
            <a:pPr lvl="0" algn="just">
              <a:lnSpc>
                <a:spcPct val="150000"/>
              </a:lnSpc>
              <a:spcBef>
                <a:spcPts val="0"/>
              </a:spcBef>
              <a:spcAft>
                <a:spcPts val="600"/>
              </a:spcAft>
              <a:buFont typeface="Symbol" panose="05050102010706020507" pitchFamily="18" charset="2"/>
              <a:buChar char=""/>
            </a:pPr>
            <a:r>
              <a:rPr lang="en-GB" sz="1400" b="1" dirty="0" smtClean="0">
                <a:latin typeface="Arial" panose="020B0604020202020204" pitchFamily="34" charset="0"/>
                <a:ea typeface="Times New Roman" panose="02020603050405020304" pitchFamily="18" charset="0"/>
                <a:cs typeface="Arial" panose="020B0604020202020204" pitchFamily="34" charset="0"/>
              </a:rPr>
              <a:t>Eight </a:t>
            </a:r>
            <a:r>
              <a:rPr lang="en-GB" sz="1400" b="1" dirty="0">
                <a:latin typeface="Arial" panose="020B0604020202020204" pitchFamily="34" charset="0"/>
                <a:ea typeface="Times New Roman" panose="02020603050405020304" pitchFamily="18" charset="0"/>
                <a:cs typeface="Arial" panose="020B0604020202020204" pitchFamily="34" charset="0"/>
              </a:rPr>
              <a:t>criminal cases</a:t>
            </a:r>
            <a:r>
              <a:rPr lang="en-GB" sz="1400" dirty="0">
                <a:latin typeface="Arial" panose="020B0604020202020204" pitchFamily="34" charset="0"/>
                <a:ea typeface="Times New Roman" panose="02020603050405020304" pitchFamily="18" charset="0"/>
                <a:cs typeface="Arial" panose="020B0604020202020204" pitchFamily="34" charset="0"/>
              </a:rPr>
              <a:t> of fraud to the value of </a:t>
            </a:r>
            <a:r>
              <a:rPr lang="en-GB" sz="1400" b="1" dirty="0" smtClean="0">
                <a:latin typeface="Arial" panose="020B0604020202020204" pitchFamily="34" charset="0"/>
                <a:ea typeface="Times New Roman" panose="02020603050405020304" pitchFamily="18" charset="0"/>
                <a:cs typeface="Arial" panose="020B0604020202020204" pitchFamily="34" charset="0"/>
              </a:rPr>
              <a:t>R115 000 </a:t>
            </a:r>
            <a:r>
              <a:rPr lang="en-GB" sz="1400" b="1" dirty="0">
                <a:latin typeface="Arial" panose="020B0604020202020204" pitchFamily="34" charset="0"/>
                <a:ea typeface="Times New Roman" panose="02020603050405020304" pitchFamily="18" charset="0"/>
                <a:cs typeface="Arial" panose="020B0604020202020204" pitchFamily="34" charset="0"/>
              </a:rPr>
              <a:t>000</a:t>
            </a:r>
            <a:r>
              <a:rPr lang="en-GB" sz="1400" dirty="0">
                <a:latin typeface="Arial" panose="020B0604020202020204" pitchFamily="34" charset="0"/>
                <a:ea typeface="Times New Roman" panose="02020603050405020304" pitchFamily="18" charset="0"/>
                <a:cs typeface="Arial" panose="020B0604020202020204" pitchFamily="34" charset="0"/>
              </a:rPr>
              <a:t> have been registered;</a:t>
            </a:r>
            <a:endParaRPr lang="en-US" sz="1400" dirty="0">
              <a:latin typeface="Arial" panose="020B0604020202020204" pitchFamily="34" charset="0"/>
              <a:ea typeface="Times New Roman" panose="02020603050405020304" pitchFamily="18" charset="0"/>
              <a:cs typeface="Times New Roman" panose="02020603050405020304" pitchFamily="18" charset="0"/>
            </a:endParaRPr>
          </a:p>
          <a:p>
            <a:pPr lvl="0" algn="just">
              <a:lnSpc>
                <a:spcPct val="150000"/>
              </a:lnSpc>
              <a:spcBef>
                <a:spcPts val="0"/>
              </a:spcBef>
              <a:spcAft>
                <a:spcPts val="600"/>
              </a:spcAft>
              <a:buFont typeface="Symbol" panose="05050102010706020507" pitchFamily="18" charset="2"/>
              <a:buChar char=""/>
            </a:pPr>
            <a:r>
              <a:rPr lang="en-GB" sz="1400" b="1" dirty="0" smtClean="0">
                <a:latin typeface="Arial" panose="020B0604020202020204" pitchFamily="34" charset="0"/>
                <a:ea typeface="Times New Roman" panose="02020603050405020304" pitchFamily="18" charset="0"/>
                <a:cs typeface="Arial" panose="020B0604020202020204" pitchFamily="34" charset="0"/>
              </a:rPr>
              <a:t>Three </a:t>
            </a:r>
            <a:r>
              <a:rPr lang="en-GB" sz="1400" b="1" dirty="0">
                <a:latin typeface="Arial" panose="020B0604020202020204" pitchFamily="34" charset="0"/>
                <a:ea typeface="Times New Roman" panose="02020603050405020304" pitchFamily="18" charset="0"/>
                <a:cs typeface="Arial" panose="020B0604020202020204" pitchFamily="34" charset="0"/>
              </a:rPr>
              <a:t>enquiries</a:t>
            </a:r>
            <a:r>
              <a:rPr lang="en-GB" sz="1400" dirty="0">
                <a:latin typeface="Arial" panose="020B0604020202020204" pitchFamily="34" charset="0"/>
                <a:ea typeface="Times New Roman" panose="02020603050405020304" pitchFamily="18" charset="0"/>
                <a:cs typeface="Arial" panose="020B0604020202020204" pitchFamily="34" charset="0"/>
              </a:rPr>
              <a:t> relating to fraud to the value of </a:t>
            </a:r>
            <a:r>
              <a:rPr lang="en-GB" sz="1400" b="1" dirty="0">
                <a:latin typeface="Arial" panose="020B0604020202020204" pitchFamily="34" charset="0"/>
                <a:ea typeface="Times New Roman" panose="02020603050405020304" pitchFamily="18" charset="0"/>
                <a:cs typeface="Arial" panose="020B0604020202020204" pitchFamily="34" charset="0"/>
              </a:rPr>
              <a:t>R79 579 000</a:t>
            </a:r>
            <a:r>
              <a:rPr lang="en-GB" sz="1400" dirty="0">
                <a:latin typeface="Arial" panose="020B0604020202020204" pitchFamily="34" charset="0"/>
                <a:ea typeface="Times New Roman" panose="02020603050405020304" pitchFamily="18" charset="0"/>
                <a:cs typeface="Arial" panose="020B0604020202020204" pitchFamily="34" charset="0"/>
              </a:rPr>
              <a:t> have been registered; and</a:t>
            </a:r>
            <a:endParaRPr lang="en-US" sz="1400" dirty="0">
              <a:latin typeface="Arial" panose="020B0604020202020204" pitchFamily="34" charset="0"/>
              <a:ea typeface="Times New Roman" panose="02020603050405020304" pitchFamily="18" charset="0"/>
              <a:cs typeface="Times New Roman" panose="02020603050405020304" pitchFamily="18" charset="0"/>
            </a:endParaRPr>
          </a:p>
          <a:p>
            <a:pPr>
              <a:lnSpc>
                <a:spcPct val="150000"/>
              </a:lnSpc>
            </a:pPr>
            <a:r>
              <a:rPr lang="en-GB" sz="1400" b="1" dirty="0">
                <a:latin typeface="Arial" panose="020B0604020202020204" pitchFamily="34" charset="0"/>
                <a:ea typeface="Times New Roman" panose="02020603050405020304" pitchFamily="18" charset="0"/>
              </a:rPr>
              <a:t>Three Notice of Withdrawa</a:t>
            </a:r>
            <a:r>
              <a:rPr lang="en-GB" sz="1400" dirty="0">
                <a:latin typeface="Arial" panose="020B0604020202020204" pitchFamily="34" charset="0"/>
                <a:ea typeface="Times New Roman" panose="02020603050405020304" pitchFamily="18" charset="0"/>
              </a:rPr>
              <a:t>l of Actions and Settlement Release Discharge Agreements were concluded, which</a:t>
            </a:r>
            <a:r>
              <a:rPr lang="en-ZA" sz="1400" dirty="0">
                <a:latin typeface="Arial" panose="020B0604020202020204" pitchFamily="34" charset="0"/>
                <a:ea typeface="Times New Roman" panose="02020603050405020304" pitchFamily="18" charset="0"/>
              </a:rPr>
              <a:t> resulted in the </a:t>
            </a:r>
            <a:r>
              <a:rPr lang="en-ZA" sz="1400" dirty="0" err="1">
                <a:latin typeface="Arial" panose="020B0604020202020204" pitchFamily="34" charset="0"/>
                <a:ea typeface="Times New Roman" panose="02020603050405020304" pitchFamily="18" charset="0"/>
              </a:rPr>
              <a:t>ECDoH</a:t>
            </a:r>
            <a:r>
              <a:rPr lang="en-ZA" sz="1400" dirty="0">
                <a:latin typeface="Arial" panose="020B0604020202020204" pitchFamily="34" charset="0"/>
                <a:ea typeface="Times New Roman" panose="02020603050405020304" pitchFamily="18" charset="0"/>
              </a:rPr>
              <a:t> incurring </a:t>
            </a:r>
            <a:r>
              <a:rPr lang="en-ZA" sz="1400" b="1" dirty="0">
                <a:latin typeface="Arial" panose="020B0604020202020204" pitchFamily="34" charset="0"/>
                <a:ea typeface="Times New Roman" panose="02020603050405020304" pitchFamily="18" charset="0"/>
              </a:rPr>
              <a:t>savings</a:t>
            </a:r>
            <a:r>
              <a:rPr lang="en-ZA" sz="1400" dirty="0">
                <a:latin typeface="Arial" panose="020B0604020202020204" pitchFamily="34" charset="0"/>
                <a:ea typeface="Times New Roman" panose="02020603050405020304" pitchFamily="18" charset="0"/>
              </a:rPr>
              <a:t> in the amount of </a:t>
            </a:r>
            <a:r>
              <a:rPr lang="en-ZA" sz="1400" b="1" dirty="0">
                <a:latin typeface="Arial" panose="020B0604020202020204" pitchFamily="34" charset="0"/>
                <a:ea typeface="Times New Roman" panose="02020603050405020304" pitchFamily="18" charset="0"/>
              </a:rPr>
              <a:t>R45 279 </a:t>
            </a:r>
            <a:r>
              <a:rPr lang="en-ZA" sz="1400" b="1" dirty="0" smtClean="0">
                <a:latin typeface="Arial" panose="020B0604020202020204" pitchFamily="34" charset="0"/>
                <a:ea typeface="Times New Roman" panose="02020603050405020304" pitchFamily="18" charset="0"/>
              </a:rPr>
              <a:t>000</a:t>
            </a:r>
            <a:r>
              <a:rPr lang="en-ZA" sz="1400" dirty="0" smtClean="0">
                <a:latin typeface="Arial" panose="020B0604020202020204" pitchFamily="34" charset="0"/>
                <a:ea typeface="Times New Roman" panose="02020603050405020304" pitchFamily="18" charset="0"/>
              </a:rPr>
              <a:t>, as shown in the table below:</a:t>
            </a:r>
            <a:endParaRPr lang="en-US" sz="1400" dirty="0">
              <a:latin typeface="Arial" panose="020B0604020202020204" pitchFamily="34" charset="0"/>
              <a:ea typeface="Times New Roman" panose="02020603050405020304" pitchFamily="18" charset="0"/>
              <a:cs typeface="Times New Roman" panose="02020603050405020304" pitchFamily="18" charset="0"/>
            </a:endParaRPr>
          </a:p>
          <a:p>
            <a:pPr marL="0" indent="0">
              <a:buNone/>
            </a:pPr>
            <a:r>
              <a:rPr lang="en-US" sz="1200" b="1" dirty="0" smtClean="0"/>
              <a:t>           </a:t>
            </a:r>
            <a:endParaRPr lang="en-US" sz="1200" b="1" dirty="0"/>
          </a:p>
        </p:txBody>
      </p:sp>
      <p:graphicFrame>
        <p:nvGraphicFramePr>
          <p:cNvPr id="5" name="Table 4"/>
          <p:cNvGraphicFramePr>
            <a:graphicFrameLocks noGrp="1"/>
          </p:cNvGraphicFramePr>
          <p:nvPr>
            <p:extLst>
              <p:ext uri="{D42A27DB-BD31-4B8C-83A1-F6EECF244321}">
                <p14:modId xmlns:p14="http://schemas.microsoft.com/office/powerpoint/2010/main" xmlns="" val="3820170128"/>
              </p:ext>
            </p:extLst>
          </p:nvPr>
        </p:nvGraphicFramePr>
        <p:xfrm>
          <a:off x="774290" y="3164079"/>
          <a:ext cx="8979360" cy="2570480"/>
        </p:xfrm>
        <a:graphic>
          <a:graphicData uri="http://schemas.openxmlformats.org/drawingml/2006/table">
            <a:tbl>
              <a:tblPr firstRow="1" firstCol="1" bandRow="1">
                <a:tableStyleId>{5C22544A-7EE6-4342-B048-85BDC9FD1C3A}</a:tableStyleId>
              </a:tblPr>
              <a:tblGrid>
                <a:gridCol w="583321">
                  <a:extLst>
                    <a:ext uri="{9D8B030D-6E8A-4147-A177-3AD203B41FA5}">
                      <a16:colId xmlns:a16="http://schemas.microsoft.com/office/drawing/2014/main" xmlns="" val="2529278816"/>
                    </a:ext>
                  </a:extLst>
                </a:gridCol>
                <a:gridCol w="1809487">
                  <a:extLst>
                    <a:ext uri="{9D8B030D-6E8A-4147-A177-3AD203B41FA5}">
                      <a16:colId xmlns:a16="http://schemas.microsoft.com/office/drawing/2014/main" xmlns="" val="1656405055"/>
                    </a:ext>
                  </a:extLst>
                </a:gridCol>
                <a:gridCol w="2347011">
                  <a:extLst>
                    <a:ext uri="{9D8B030D-6E8A-4147-A177-3AD203B41FA5}">
                      <a16:colId xmlns:a16="http://schemas.microsoft.com/office/drawing/2014/main" xmlns="" val="2140132692"/>
                    </a:ext>
                  </a:extLst>
                </a:gridCol>
                <a:gridCol w="1283855">
                  <a:extLst>
                    <a:ext uri="{9D8B030D-6E8A-4147-A177-3AD203B41FA5}">
                      <a16:colId xmlns:a16="http://schemas.microsoft.com/office/drawing/2014/main" xmlns="" val="456395368"/>
                    </a:ext>
                  </a:extLst>
                </a:gridCol>
                <a:gridCol w="2955686">
                  <a:extLst>
                    <a:ext uri="{9D8B030D-6E8A-4147-A177-3AD203B41FA5}">
                      <a16:colId xmlns:a16="http://schemas.microsoft.com/office/drawing/2014/main" xmlns="" val="128806158"/>
                    </a:ext>
                  </a:extLst>
                </a:gridCol>
              </a:tblGrid>
              <a:tr h="294005">
                <a:tc gridSpan="4">
                  <a:txBody>
                    <a:bodyPr/>
                    <a:lstStyle/>
                    <a:p>
                      <a:pPr marL="0" marR="0" algn="ctr">
                        <a:lnSpc>
                          <a:spcPct val="150000"/>
                        </a:lnSpc>
                        <a:spcBef>
                          <a:spcPts val="0"/>
                        </a:spcBef>
                        <a:spcAft>
                          <a:spcPts val="600"/>
                        </a:spcAft>
                      </a:pPr>
                      <a:r>
                        <a:rPr lang="en-GB" sz="1200" dirty="0">
                          <a:solidFill>
                            <a:schemeClr val="bg1"/>
                          </a:solidFill>
                          <a:effectLst/>
                          <a:latin typeface="Arial" panose="020B0604020202020204" pitchFamily="34" charset="0"/>
                          <a:cs typeface="Arial" panose="020B0604020202020204" pitchFamily="34" charset="0"/>
                        </a:rPr>
                        <a:t>Registered criminal cases</a:t>
                      </a:r>
                      <a:endParaRPr lang="en-US" sz="1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ctr">
                        <a:lnSpc>
                          <a:spcPct val="150000"/>
                        </a:lnSpc>
                        <a:spcBef>
                          <a:spcPts val="0"/>
                        </a:spcBef>
                        <a:spcAft>
                          <a:spcPts val="600"/>
                        </a:spcAft>
                      </a:pPr>
                      <a:endParaRPr lang="en-US" sz="1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xmlns="" val="3800955837"/>
                  </a:ext>
                </a:extLst>
              </a:tr>
              <a:tr h="374015">
                <a:tc>
                  <a:txBody>
                    <a:bodyPr/>
                    <a:lstStyle/>
                    <a:p>
                      <a:pPr marL="0" marR="0" algn="just">
                        <a:lnSpc>
                          <a:spcPct val="150000"/>
                        </a:lnSpc>
                        <a:spcBef>
                          <a:spcPts val="0"/>
                        </a:spcBef>
                        <a:spcAft>
                          <a:spcPts val="600"/>
                        </a:spcAft>
                      </a:pPr>
                      <a:r>
                        <a:rPr lang="en-GB" sz="1200" b="1" dirty="0">
                          <a:solidFill>
                            <a:schemeClr val="tx1"/>
                          </a:solidFill>
                          <a:effectLst/>
                          <a:latin typeface="Arial" panose="020B0604020202020204" pitchFamily="34" charset="0"/>
                          <a:cs typeface="Arial" panose="020B0604020202020204" pitchFamily="34" charset="0"/>
                        </a:rPr>
                        <a:t>Total</a:t>
                      </a:r>
                      <a:endParaRPr lang="en-US" sz="12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just">
                        <a:lnSpc>
                          <a:spcPct val="150000"/>
                        </a:lnSpc>
                        <a:spcBef>
                          <a:spcPts val="0"/>
                        </a:spcBef>
                        <a:spcAft>
                          <a:spcPts val="600"/>
                        </a:spcAft>
                      </a:pPr>
                      <a:r>
                        <a:rPr lang="en-GB" sz="1200" b="1" dirty="0">
                          <a:solidFill>
                            <a:schemeClr val="tx1"/>
                          </a:solidFill>
                          <a:effectLst/>
                          <a:latin typeface="Arial" panose="020B0604020202020204" pitchFamily="34" charset="0"/>
                          <a:cs typeface="Arial" panose="020B0604020202020204" pitchFamily="34" charset="0"/>
                        </a:rPr>
                        <a:t>CAS/Enquiry </a:t>
                      </a:r>
                      <a:endParaRPr lang="en-US" sz="12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just">
                        <a:lnSpc>
                          <a:spcPct val="150000"/>
                        </a:lnSpc>
                        <a:spcBef>
                          <a:spcPts val="0"/>
                        </a:spcBef>
                        <a:spcAft>
                          <a:spcPts val="600"/>
                        </a:spcAft>
                      </a:pPr>
                      <a:r>
                        <a:rPr lang="en-GB" sz="1200" b="1" dirty="0">
                          <a:solidFill>
                            <a:schemeClr val="tx1"/>
                          </a:solidFill>
                          <a:effectLst/>
                          <a:latin typeface="Arial" panose="020B0604020202020204" pitchFamily="34" charset="0"/>
                          <a:cs typeface="Arial" panose="020B0604020202020204" pitchFamily="34" charset="0"/>
                        </a:rPr>
                        <a:t>Attorney</a:t>
                      </a:r>
                      <a:endParaRPr lang="en-US" sz="12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just">
                        <a:lnSpc>
                          <a:spcPct val="150000"/>
                        </a:lnSpc>
                        <a:spcBef>
                          <a:spcPts val="0"/>
                        </a:spcBef>
                        <a:spcAft>
                          <a:spcPts val="600"/>
                        </a:spcAft>
                      </a:pPr>
                      <a:r>
                        <a:rPr lang="en-GB" sz="1200" b="1" dirty="0">
                          <a:solidFill>
                            <a:schemeClr val="tx1"/>
                          </a:solidFill>
                          <a:effectLst/>
                          <a:latin typeface="Arial" panose="020B0604020202020204" pitchFamily="34" charset="0"/>
                          <a:cs typeface="Arial" panose="020B0604020202020204" pitchFamily="34" charset="0"/>
                        </a:rPr>
                        <a:t>Amount</a:t>
                      </a:r>
                      <a:endParaRPr lang="en-US" sz="12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just">
                        <a:lnSpc>
                          <a:spcPct val="150000"/>
                        </a:lnSpc>
                        <a:spcBef>
                          <a:spcPts val="0"/>
                        </a:spcBef>
                        <a:spcAft>
                          <a:spcPts val="600"/>
                        </a:spcAft>
                      </a:pPr>
                      <a:r>
                        <a:rPr lang="en-US" sz="1200" b="1"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Possible Charges</a:t>
                      </a:r>
                      <a:endParaRPr lang="en-US" sz="12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xmlns="" val="9541482"/>
                  </a:ext>
                </a:extLst>
              </a:tr>
              <a:tr h="488315">
                <a:tc>
                  <a:txBody>
                    <a:bodyPr/>
                    <a:lstStyle/>
                    <a:p>
                      <a:pPr marL="0" marR="0" algn="just">
                        <a:lnSpc>
                          <a:spcPct val="150000"/>
                        </a:lnSpc>
                        <a:spcBef>
                          <a:spcPts val="0"/>
                        </a:spcBef>
                        <a:spcAft>
                          <a:spcPts val="600"/>
                        </a:spcAft>
                      </a:pPr>
                      <a:r>
                        <a:rPr lang="en-GB" sz="1200" dirty="0">
                          <a:solidFill>
                            <a:schemeClr val="tx1"/>
                          </a:solidFill>
                          <a:effectLst/>
                          <a:latin typeface="Arial" panose="020B0604020202020204" pitchFamily="34" charset="0"/>
                          <a:cs typeface="Arial" panose="020B0604020202020204" pitchFamily="34" charset="0"/>
                        </a:rPr>
                        <a:t>1</a:t>
                      </a:r>
                      <a:endParaRPr lang="en-US"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lnSpc>
                          <a:spcPct val="150000"/>
                        </a:lnSpc>
                        <a:spcBef>
                          <a:spcPts val="0"/>
                        </a:spcBef>
                        <a:spcAft>
                          <a:spcPts val="600"/>
                        </a:spcAft>
                      </a:pPr>
                      <a:r>
                        <a:rPr lang="en-GB" sz="1200" dirty="0">
                          <a:solidFill>
                            <a:schemeClr val="tx1"/>
                          </a:solidFill>
                          <a:effectLst/>
                          <a:latin typeface="Arial" panose="020B0604020202020204" pitchFamily="34" charset="0"/>
                          <a:cs typeface="Arial" panose="020B0604020202020204" pitchFamily="34" charset="0"/>
                        </a:rPr>
                        <a:t>Madeira CAS: 166/11/17</a:t>
                      </a:r>
                      <a:endParaRPr lang="en-US"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lnSpc>
                          <a:spcPct val="150000"/>
                        </a:lnSpc>
                        <a:spcBef>
                          <a:spcPts val="0"/>
                        </a:spcBef>
                        <a:spcAft>
                          <a:spcPts val="600"/>
                        </a:spcAft>
                      </a:pPr>
                      <a:r>
                        <a:rPr lang="en-GB" sz="1200" dirty="0" err="1">
                          <a:solidFill>
                            <a:schemeClr val="tx1"/>
                          </a:solidFill>
                          <a:effectLst/>
                          <a:latin typeface="Arial" panose="020B0604020202020204" pitchFamily="34" charset="0"/>
                          <a:cs typeface="Arial" panose="020B0604020202020204" pitchFamily="34" charset="0"/>
                        </a:rPr>
                        <a:t>Nonxuba</a:t>
                      </a:r>
                      <a:r>
                        <a:rPr lang="en-GB" sz="1200" dirty="0">
                          <a:solidFill>
                            <a:schemeClr val="tx1"/>
                          </a:solidFill>
                          <a:effectLst/>
                          <a:latin typeface="Arial" panose="020B0604020202020204" pitchFamily="34" charset="0"/>
                          <a:cs typeface="Arial" panose="020B0604020202020204" pitchFamily="34" charset="0"/>
                        </a:rPr>
                        <a:t> Inc.</a:t>
                      </a:r>
                      <a:endParaRPr lang="en-US"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lnSpc>
                          <a:spcPct val="150000"/>
                        </a:lnSpc>
                        <a:spcBef>
                          <a:spcPts val="0"/>
                        </a:spcBef>
                        <a:spcAft>
                          <a:spcPts val="600"/>
                        </a:spcAft>
                      </a:pPr>
                      <a:r>
                        <a:rPr lang="en-GB" sz="1200" dirty="0">
                          <a:solidFill>
                            <a:schemeClr val="tx1"/>
                          </a:solidFill>
                          <a:effectLst/>
                          <a:latin typeface="Arial" panose="020B0604020202020204" pitchFamily="34" charset="0"/>
                          <a:cs typeface="Arial" panose="020B0604020202020204" pitchFamily="34" charset="0"/>
                        </a:rPr>
                        <a:t>R15 093 000</a:t>
                      </a:r>
                      <a:endParaRPr lang="en-US"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lnSpc>
                          <a:spcPct val="150000"/>
                        </a:lnSpc>
                        <a:spcBef>
                          <a:spcPts val="0"/>
                        </a:spcBef>
                        <a:spcAft>
                          <a:spcPts val="600"/>
                        </a:spcAft>
                      </a:pPr>
                      <a:r>
                        <a:rPr lang="en-US" sz="12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Fraud/ Corruption/ Possible</a:t>
                      </a:r>
                      <a:r>
                        <a:rPr lang="en-US" sz="1200" baseline="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 recoveries/ Referral to the LPC</a:t>
                      </a:r>
                      <a:endParaRPr lang="en-US"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701013535"/>
                  </a:ext>
                </a:extLst>
              </a:tr>
              <a:tr h="734060">
                <a:tc>
                  <a:txBody>
                    <a:bodyPr/>
                    <a:lstStyle/>
                    <a:p>
                      <a:pPr marL="0" marR="0" algn="just">
                        <a:lnSpc>
                          <a:spcPct val="150000"/>
                        </a:lnSpc>
                        <a:spcBef>
                          <a:spcPts val="0"/>
                        </a:spcBef>
                        <a:spcAft>
                          <a:spcPts val="600"/>
                        </a:spcAft>
                      </a:pPr>
                      <a:r>
                        <a:rPr lang="en-GB" sz="1200" dirty="0">
                          <a:solidFill>
                            <a:schemeClr val="tx1"/>
                          </a:solidFill>
                          <a:effectLst/>
                          <a:latin typeface="Arial" panose="020B0604020202020204" pitchFamily="34" charset="0"/>
                          <a:cs typeface="Arial" panose="020B0604020202020204" pitchFamily="34" charset="0"/>
                        </a:rPr>
                        <a:t>2</a:t>
                      </a:r>
                      <a:endParaRPr lang="en-US"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lnSpc>
                          <a:spcPct val="150000"/>
                        </a:lnSpc>
                        <a:spcBef>
                          <a:spcPts val="0"/>
                        </a:spcBef>
                        <a:spcAft>
                          <a:spcPts val="600"/>
                        </a:spcAft>
                      </a:pPr>
                      <a:r>
                        <a:rPr lang="en-GB" sz="1200" dirty="0" err="1">
                          <a:solidFill>
                            <a:schemeClr val="tx1"/>
                          </a:solidFill>
                          <a:effectLst/>
                          <a:latin typeface="Arial" panose="020B0604020202020204" pitchFamily="34" charset="0"/>
                          <a:cs typeface="Arial" panose="020B0604020202020204" pitchFamily="34" charset="0"/>
                        </a:rPr>
                        <a:t>Ngcobo</a:t>
                      </a:r>
                      <a:r>
                        <a:rPr lang="en-GB" sz="1200" dirty="0">
                          <a:solidFill>
                            <a:schemeClr val="tx1"/>
                          </a:solidFill>
                          <a:effectLst/>
                          <a:latin typeface="Arial" panose="020B0604020202020204" pitchFamily="34" charset="0"/>
                          <a:cs typeface="Arial" panose="020B0604020202020204" pitchFamily="34" charset="0"/>
                        </a:rPr>
                        <a:t> CAS:106/11/2017</a:t>
                      </a:r>
                      <a:endParaRPr lang="en-US"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lnSpc>
                          <a:spcPct val="150000"/>
                        </a:lnSpc>
                        <a:spcBef>
                          <a:spcPts val="0"/>
                        </a:spcBef>
                        <a:spcAft>
                          <a:spcPts val="600"/>
                        </a:spcAft>
                      </a:pPr>
                      <a:r>
                        <a:rPr lang="en-GB" sz="1200" dirty="0" err="1">
                          <a:solidFill>
                            <a:schemeClr val="tx1"/>
                          </a:solidFill>
                          <a:effectLst/>
                          <a:latin typeface="Arial" panose="020B0604020202020204" pitchFamily="34" charset="0"/>
                          <a:cs typeface="Arial" panose="020B0604020202020204" pitchFamily="34" charset="0"/>
                        </a:rPr>
                        <a:t>Nonxuba</a:t>
                      </a:r>
                      <a:r>
                        <a:rPr lang="en-GB" sz="1200" dirty="0">
                          <a:solidFill>
                            <a:schemeClr val="tx1"/>
                          </a:solidFill>
                          <a:effectLst/>
                          <a:latin typeface="Arial" panose="020B0604020202020204" pitchFamily="34" charset="0"/>
                          <a:cs typeface="Arial" panose="020B0604020202020204" pitchFamily="34" charset="0"/>
                        </a:rPr>
                        <a:t> Inc.</a:t>
                      </a:r>
                      <a:endParaRPr lang="en-US"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lnSpc>
                          <a:spcPct val="150000"/>
                        </a:lnSpc>
                        <a:spcBef>
                          <a:spcPts val="0"/>
                        </a:spcBef>
                        <a:spcAft>
                          <a:spcPts val="600"/>
                        </a:spcAft>
                      </a:pPr>
                      <a:r>
                        <a:rPr lang="en-GB" sz="1200">
                          <a:solidFill>
                            <a:schemeClr val="tx1"/>
                          </a:solidFill>
                          <a:effectLst/>
                          <a:latin typeface="Arial" panose="020B0604020202020204" pitchFamily="34" charset="0"/>
                          <a:cs typeface="Arial" panose="020B0604020202020204" pitchFamily="34" charset="0"/>
                        </a:rPr>
                        <a:t>R15 093 000</a:t>
                      </a:r>
                      <a:endParaRPr lang="en-US" sz="12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lnSpc>
                          <a:spcPct val="150000"/>
                        </a:lnSpc>
                        <a:spcBef>
                          <a:spcPts val="0"/>
                        </a:spcBef>
                        <a:spcAft>
                          <a:spcPts val="600"/>
                        </a:spcAft>
                      </a:pPr>
                      <a:r>
                        <a:rPr lang="en-US" sz="12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Fraud/ Corruption/ Possible</a:t>
                      </a:r>
                      <a:r>
                        <a:rPr lang="en-US" sz="1200" baseline="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 recoveries/ Referral to the LPC</a:t>
                      </a:r>
                      <a:endParaRPr lang="en-US"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641506550"/>
                  </a:ext>
                </a:extLst>
              </a:tr>
              <a:tr h="619760">
                <a:tc>
                  <a:txBody>
                    <a:bodyPr/>
                    <a:lstStyle/>
                    <a:p>
                      <a:pPr marL="0" marR="0" algn="just">
                        <a:lnSpc>
                          <a:spcPct val="150000"/>
                        </a:lnSpc>
                        <a:spcBef>
                          <a:spcPts val="0"/>
                        </a:spcBef>
                        <a:spcAft>
                          <a:spcPts val="600"/>
                        </a:spcAft>
                      </a:pPr>
                      <a:r>
                        <a:rPr lang="en-GB" sz="1200" dirty="0">
                          <a:solidFill>
                            <a:schemeClr val="tx1"/>
                          </a:solidFill>
                          <a:effectLst/>
                          <a:latin typeface="Arial" panose="020B0604020202020204" pitchFamily="34" charset="0"/>
                          <a:cs typeface="Arial" panose="020B0604020202020204" pitchFamily="34" charset="0"/>
                        </a:rPr>
                        <a:t>3</a:t>
                      </a:r>
                      <a:endParaRPr lang="en-US"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lnSpc>
                          <a:spcPct val="150000"/>
                        </a:lnSpc>
                        <a:spcBef>
                          <a:spcPts val="0"/>
                        </a:spcBef>
                        <a:spcAft>
                          <a:spcPts val="600"/>
                        </a:spcAft>
                      </a:pPr>
                      <a:r>
                        <a:rPr lang="en-GB" sz="1200" dirty="0">
                          <a:solidFill>
                            <a:schemeClr val="tx1"/>
                          </a:solidFill>
                          <a:effectLst/>
                          <a:latin typeface="Arial" panose="020B0604020202020204" pitchFamily="34" charset="0"/>
                          <a:cs typeface="Arial" panose="020B0604020202020204" pitchFamily="34" charset="0"/>
                        </a:rPr>
                        <a:t>Madeira CAS:167/11/2017</a:t>
                      </a:r>
                      <a:endParaRPr lang="en-US"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lnSpc>
                          <a:spcPct val="150000"/>
                        </a:lnSpc>
                        <a:spcBef>
                          <a:spcPts val="0"/>
                        </a:spcBef>
                        <a:spcAft>
                          <a:spcPts val="600"/>
                        </a:spcAft>
                      </a:pPr>
                      <a:r>
                        <a:rPr lang="en-GB" sz="1200" dirty="0" err="1">
                          <a:solidFill>
                            <a:schemeClr val="tx1"/>
                          </a:solidFill>
                          <a:effectLst/>
                          <a:latin typeface="Arial" panose="020B0604020202020204" pitchFamily="34" charset="0"/>
                          <a:cs typeface="Arial" panose="020B0604020202020204" pitchFamily="34" charset="0"/>
                        </a:rPr>
                        <a:t>Nonxuba</a:t>
                      </a:r>
                      <a:r>
                        <a:rPr lang="en-GB" sz="1200" dirty="0">
                          <a:solidFill>
                            <a:schemeClr val="tx1"/>
                          </a:solidFill>
                          <a:effectLst/>
                          <a:latin typeface="Arial" panose="020B0604020202020204" pitchFamily="34" charset="0"/>
                          <a:cs typeface="Arial" panose="020B0604020202020204" pitchFamily="34" charset="0"/>
                        </a:rPr>
                        <a:t> Inc.</a:t>
                      </a:r>
                      <a:endParaRPr lang="en-US"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lnSpc>
                          <a:spcPct val="150000"/>
                        </a:lnSpc>
                        <a:spcBef>
                          <a:spcPts val="0"/>
                        </a:spcBef>
                        <a:spcAft>
                          <a:spcPts val="600"/>
                        </a:spcAft>
                      </a:pPr>
                      <a:r>
                        <a:rPr lang="en-GB" sz="1200" dirty="0">
                          <a:solidFill>
                            <a:schemeClr val="tx1"/>
                          </a:solidFill>
                          <a:effectLst/>
                          <a:latin typeface="Arial" panose="020B0604020202020204" pitchFamily="34" charset="0"/>
                          <a:cs typeface="Arial" panose="020B0604020202020204" pitchFamily="34" charset="0"/>
                        </a:rPr>
                        <a:t>R15 093 000   </a:t>
                      </a:r>
                      <a:endParaRPr lang="en-US"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lnSpc>
                          <a:spcPct val="150000"/>
                        </a:lnSpc>
                        <a:spcBef>
                          <a:spcPts val="0"/>
                        </a:spcBef>
                        <a:spcAft>
                          <a:spcPts val="600"/>
                        </a:spcAft>
                      </a:pPr>
                      <a:r>
                        <a:rPr lang="en-US" sz="12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Fraud/ Corruption/ Possible</a:t>
                      </a:r>
                      <a:r>
                        <a:rPr lang="en-US" sz="1200" baseline="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 recoveries/ Referral to the LPC</a:t>
                      </a:r>
                      <a:endParaRPr lang="en-US"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196692581"/>
                  </a:ext>
                </a:extLst>
              </a:tr>
            </a:tbl>
          </a:graphicData>
        </a:graphic>
      </p:graphicFrame>
      <p:sp>
        <p:nvSpPr>
          <p:cNvPr id="6" name="Slide Number Placeholder 5"/>
          <p:cNvSpPr>
            <a:spLocks noGrp="1"/>
          </p:cNvSpPr>
          <p:nvPr>
            <p:ph type="sldNum" sz="quarter" idx="12"/>
          </p:nvPr>
        </p:nvSpPr>
        <p:spPr/>
        <p:txBody>
          <a:bodyPr/>
          <a:lstStyle/>
          <a:p>
            <a:fld id="{40E4637F-1127-AF4D-B96F-F7789FFD66FF}" type="slidenum">
              <a:rPr lang="en-US" smtClean="0"/>
              <a:pPr/>
              <a:t>43</a:t>
            </a:fld>
            <a:endParaRPr lang="en-US"/>
          </a:p>
        </p:txBody>
      </p:sp>
    </p:spTree>
    <p:extLst>
      <p:ext uri="{BB962C8B-B14F-4D97-AF65-F5344CB8AC3E}">
        <p14:creationId xmlns:p14="http://schemas.microsoft.com/office/powerpoint/2010/main" xmlns="" val="112012277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xmlns="" val="2879005118"/>
              </p:ext>
            </p:extLst>
          </p:nvPr>
        </p:nvGraphicFramePr>
        <p:xfrm>
          <a:off x="332509" y="1708729"/>
          <a:ext cx="9273309" cy="4849090"/>
        </p:xfrm>
        <a:graphic>
          <a:graphicData uri="http://schemas.openxmlformats.org/drawingml/2006/table">
            <a:tbl>
              <a:tblPr firstRow="1" firstCol="1" bandRow="1">
                <a:tableStyleId>{5C22544A-7EE6-4342-B048-85BDC9FD1C3A}</a:tableStyleId>
              </a:tblPr>
              <a:tblGrid>
                <a:gridCol w="602415">
                  <a:extLst>
                    <a:ext uri="{9D8B030D-6E8A-4147-A177-3AD203B41FA5}">
                      <a16:colId xmlns:a16="http://schemas.microsoft.com/office/drawing/2014/main" xmlns="" val="3295206347"/>
                    </a:ext>
                  </a:extLst>
                </a:gridCol>
                <a:gridCol w="1958293">
                  <a:extLst>
                    <a:ext uri="{9D8B030D-6E8A-4147-A177-3AD203B41FA5}">
                      <a16:colId xmlns:a16="http://schemas.microsoft.com/office/drawing/2014/main" xmlns="" val="401890395"/>
                    </a:ext>
                  </a:extLst>
                </a:gridCol>
                <a:gridCol w="2196019">
                  <a:extLst>
                    <a:ext uri="{9D8B030D-6E8A-4147-A177-3AD203B41FA5}">
                      <a16:colId xmlns:a16="http://schemas.microsoft.com/office/drawing/2014/main" xmlns="" val="2908133471"/>
                    </a:ext>
                  </a:extLst>
                </a:gridCol>
                <a:gridCol w="1634837">
                  <a:extLst>
                    <a:ext uri="{9D8B030D-6E8A-4147-A177-3AD203B41FA5}">
                      <a16:colId xmlns:a16="http://schemas.microsoft.com/office/drawing/2014/main" xmlns="" val="1832876772"/>
                    </a:ext>
                  </a:extLst>
                </a:gridCol>
                <a:gridCol w="2881745">
                  <a:extLst>
                    <a:ext uri="{9D8B030D-6E8A-4147-A177-3AD203B41FA5}">
                      <a16:colId xmlns:a16="http://schemas.microsoft.com/office/drawing/2014/main" xmlns="" val="1878245668"/>
                    </a:ext>
                  </a:extLst>
                </a:gridCol>
              </a:tblGrid>
              <a:tr h="969818">
                <a:tc>
                  <a:txBody>
                    <a:bodyPr/>
                    <a:lstStyle/>
                    <a:p>
                      <a:pPr marL="0" marR="0" algn="just">
                        <a:lnSpc>
                          <a:spcPct val="150000"/>
                        </a:lnSpc>
                        <a:spcBef>
                          <a:spcPts val="0"/>
                        </a:spcBef>
                        <a:spcAft>
                          <a:spcPts val="600"/>
                        </a:spcAft>
                      </a:pPr>
                      <a:r>
                        <a:rPr lang="en-GB" sz="1400" b="0" dirty="0" smtClean="0">
                          <a:solidFill>
                            <a:schemeClr val="tx1"/>
                          </a:solidFill>
                          <a:effectLst/>
                          <a:latin typeface="Arial" panose="020B0604020202020204" pitchFamily="34" charset="0"/>
                          <a:ea typeface="+mn-ea"/>
                          <a:cs typeface="Arial" panose="020B0604020202020204" pitchFamily="34" charset="0"/>
                        </a:rPr>
                        <a:t>4</a:t>
                      </a:r>
                      <a:endParaRPr lang="en-US" sz="14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1520" marR="615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lnSpc>
                          <a:spcPct val="150000"/>
                        </a:lnSpc>
                        <a:spcBef>
                          <a:spcPts val="0"/>
                        </a:spcBef>
                        <a:spcAft>
                          <a:spcPts val="600"/>
                        </a:spcAft>
                      </a:pPr>
                      <a:r>
                        <a:rPr lang="en-GB" sz="1400" b="0" dirty="0">
                          <a:solidFill>
                            <a:schemeClr val="tx1"/>
                          </a:solidFill>
                          <a:effectLst/>
                          <a:latin typeface="Arial" panose="020B0604020202020204" pitchFamily="34" charset="0"/>
                          <a:cs typeface="Arial" panose="020B0604020202020204" pitchFamily="34" charset="0"/>
                        </a:rPr>
                        <a:t>Madeira CAS:167/11/2017</a:t>
                      </a:r>
                      <a:endParaRPr lang="en-US" sz="14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1520" marR="615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lnSpc>
                          <a:spcPct val="150000"/>
                        </a:lnSpc>
                        <a:spcBef>
                          <a:spcPts val="0"/>
                        </a:spcBef>
                        <a:spcAft>
                          <a:spcPts val="600"/>
                        </a:spcAft>
                      </a:pPr>
                      <a:r>
                        <a:rPr lang="en-GB" sz="1400" b="0" dirty="0" err="1">
                          <a:solidFill>
                            <a:schemeClr val="tx1"/>
                          </a:solidFill>
                          <a:effectLst/>
                          <a:latin typeface="Arial" panose="020B0604020202020204" pitchFamily="34" charset="0"/>
                          <a:cs typeface="Arial" panose="020B0604020202020204" pitchFamily="34" charset="0"/>
                        </a:rPr>
                        <a:t>Nonxuba</a:t>
                      </a:r>
                      <a:r>
                        <a:rPr lang="en-GB" sz="1400" b="0" dirty="0">
                          <a:solidFill>
                            <a:schemeClr val="tx1"/>
                          </a:solidFill>
                          <a:effectLst/>
                          <a:latin typeface="Arial" panose="020B0604020202020204" pitchFamily="34" charset="0"/>
                          <a:cs typeface="Arial" panose="020B0604020202020204" pitchFamily="34" charset="0"/>
                        </a:rPr>
                        <a:t> Inc.</a:t>
                      </a:r>
                      <a:endParaRPr lang="en-US" sz="14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1520" marR="615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lnSpc>
                          <a:spcPct val="150000"/>
                        </a:lnSpc>
                        <a:spcBef>
                          <a:spcPts val="0"/>
                        </a:spcBef>
                        <a:spcAft>
                          <a:spcPts val="600"/>
                        </a:spcAft>
                      </a:pPr>
                      <a:r>
                        <a:rPr lang="en-GB" sz="1400" b="0" dirty="0">
                          <a:solidFill>
                            <a:schemeClr val="tx1"/>
                          </a:solidFill>
                          <a:effectLst/>
                          <a:latin typeface="Arial" panose="020B0604020202020204" pitchFamily="34" charset="0"/>
                          <a:cs typeface="Arial" panose="020B0604020202020204" pitchFamily="34" charset="0"/>
                        </a:rPr>
                        <a:t>R15 093 000   </a:t>
                      </a:r>
                      <a:endParaRPr lang="en-US" sz="14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1520" marR="615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lnSpc>
                          <a:spcPct val="150000"/>
                        </a:lnSpc>
                        <a:spcBef>
                          <a:spcPts val="0"/>
                        </a:spcBef>
                        <a:spcAft>
                          <a:spcPts val="600"/>
                        </a:spcAft>
                      </a:pPr>
                      <a:r>
                        <a:rPr lang="en-US" sz="1400" b="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Fraud/ Corruption/ Possible</a:t>
                      </a:r>
                      <a:r>
                        <a:rPr lang="en-US" sz="1400" b="0" baseline="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 recoveries/ Referral to the LPC</a:t>
                      </a:r>
                      <a:endParaRPr lang="en-US" sz="14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1520" marR="615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151132726"/>
                  </a:ext>
                </a:extLst>
              </a:tr>
              <a:tr h="969818">
                <a:tc>
                  <a:txBody>
                    <a:bodyPr/>
                    <a:lstStyle/>
                    <a:p>
                      <a:pPr marL="0" marR="0" algn="just">
                        <a:lnSpc>
                          <a:spcPct val="150000"/>
                        </a:lnSpc>
                        <a:spcBef>
                          <a:spcPts val="0"/>
                        </a:spcBef>
                        <a:spcAft>
                          <a:spcPts val="600"/>
                        </a:spcAft>
                      </a:pPr>
                      <a:r>
                        <a:rPr lang="en-GB" sz="1400" dirty="0" smtClean="0">
                          <a:solidFill>
                            <a:schemeClr val="tx1"/>
                          </a:solidFill>
                          <a:effectLst/>
                          <a:latin typeface="Arial" panose="020B0604020202020204" pitchFamily="34" charset="0"/>
                          <a:ea typeface="+mn-ea"/>
                          <a:cs typeface="Arial" panose="020B0604020202020204" pitchFamily="34" charset="0"/>
                        </a:rPr>
                        <a:t>5</a:t>
                      </a:r>
                      <a:endParaRPr lang="en-US" sz="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1520" marR="615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lnSpc>
                          <a:spcPct val="150000"/>
                        </a:lnSpc>
                        <a:spcBef>
                          <a:spcPts val="0"/>
                        </a:spcBef>
                        <a:spcAft>
                          <a:spcPts val="600"/>
                        </a:spcAft>
                      </a:pPr>
                      <a:r>
                        <a:rPr lang="en-GB" sz="1400" dirty="0" err="1">
                          <a:solidFill>
                            <a:schemeClr val="tx1"/>
                          </a:solidFill>
                          <a:effectLst/>
                          <a:latin typeface="Arial" panose="020B0604020202020204" pitchFamily="34" charset="0"/>
                          <a:cs typeface="Arial" panose="020B0604020202020204" pitchFamily="34" charset="0"/>
                        </a:rPr>
                        <a:t>Bhisho</a:t>
                      </a:r>
                      <a:r>
                        <a:rPr lang="en-GB" sz="1400" dirty="0">
                          <a:solidFill>
                            <a:schemeClr val="tx1"/>
                          </a:solidFill>
                          <a:effectLst/>
                          <a:latin typeface="Arial" panose="020B0604020202020204" pitchFamily="34" charset="0"/>
                          <a:cs typeface="Arial" panose="020B0604020202020204" pitchFamily="34" charset="0"/>
                        </a:rPr>
                        <a:t> CAS/42/5/2018</a:t>
                      </a:r>
                      <a:endParaRPr lang="en-US" sz="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1520" marR="615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lnSpc>
                          <a:spcPct val="150000"/>
                        </a:lnSpc>
                        <a:spcBef>
                          <a:spcPts val="0"/>
                        </a:spcBef>
                        <a:spcAft>
                          <a:spcPts val="600"/>
                        </a:spcAft>
                      </a:pPr>
                      <a:r>
                        <a:rPr lang="en-GB" sz="1400" dirty="0" err="1">
                          <a:solidFill>
                            <a:schemeClr val="tx1"/>
                          </a:solidFill>
                          <a:effectLst/>
                          <a:latin typeface="Arial" panose="020B0604020202020204" pitchFamily="34" charset="0"/>
                          <a:cs typeface="Arial" panose="020B0604020202020204" pitchFamily="34" charset="0"/>
                        </a:rPr>
                        <a:t>Nonxuba</a:t>
                      </a:r>
                      <a:r>
                        <a:rPr lang="en-GB" sz="1400" dirty="0">
                          <a:solidFill>
                            <a:schemeClr val="tx1"/>
                          </a:solidFill>
                          <a:effectLst/>
                          <a:latin typeface="Arial" panose="020B0604020202020204" pitchFamily="34" charset="0"/>
                          <a:cs typeface="Arial" panose="020B0604020202020204" pitchFamily="34" charset="0"/>
                        </a:rPr>
                        <a:t> Inc.</a:t>
                      </a:r>
                      <a:endParaRPr lang="en-US" sz="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1520" marR="615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lnSpc>
                          <a:spcPct val="150000"/>
                        </a:lnSpc>
                        <a:spcBef>
                          <a:spcPts val="0"/>
                        </a:spcBef>
                        <a:spcAft>
                          <a:spcPts val="600"/>
                        </a:spcAft>
                      </a:pPr>
                      <a:r>
                        <a:rPr lang="en-GB" sz="1400" dirty="0">
                          <a:solidFill>
                            <a:schemeClr val="tx1"/>
                          </a:solidFill>
                          <a:effectLst/>
                          <a:latin typeface="Arial" panose="020B0604020202020204" pitchFamily="34" charset="0"/>
                          <a:cs typeface="Arial" panose="020B0604020202020204" pitchFamily="34" charset="0"/>
                        </a:rPr>
                        <a:t>R15 093 000</a:t>
                      </a:r>
                      <a:endParaRPr lang="en-US" sz="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1520" marR="615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just" defTabSz="457200" rtl="0" eaLnBrk="1" fontAlgn="auto" latinLnBrk="0" hangingPunct="1">
                        <a:lnSpc>
                          <a:spcPct val="150000"/>
                        </a:lnSpc>
                        <a:spcBef>
                          <a:spcPts val="0"/>
                        </a:spcBef>
                        <a:spcAft>
                          <a:spcPts val="600"/>
                        </a:spcAft>
                        <a:buClrTx/>
                        <a:buSzTx/>
                        <a:buFontTx/>
                        <a:buNone/>
                        <a:tabLst/>
                        <a:defRPr/>
                      </a:pPr>
                      <a:r>
                        <a:rPr lang="en-US" sz="14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Fraud/ Corruption/ Possible</a:t>
                      </a:r>
                      <a:r>
                        <a:rPr lang="en-US" sz="1400" baseline="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 recoveries/ Referral to the LPC</a:t>
                      </a:r>
                      <a:endParaRPr lang="en-US" sz="14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1520" marR="615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57997742"/>
                  </a:ext>
                </a:extLst>
              </a:tr>
              <a:tr h="969818">
                <a:tc>
                  <a:txBody>
                    <a:bodyPr/>
                    <a:lstStyle/>
                    <a:p>
                      <a:pPr marL="0" marR="0" algn="just">
                        <a:lnSpc>
                          <a:spcPct val="150000"/>
                        </a:lnSpc>
                        <a:spcBef>
                          <a:spcPts val="0"/>
                        </a:spcBef>
                        <a:spcAft>
                          <a:spcPts val="600"/>
                        </a:spcAft>
                      </a:pPr>
                      <a:r>
                        <a:rPr lang="en-GB" sz="1400" dirty="0" smtClean="0">
                          <a:solidFill>
                            <a:schemeClr val="tx1"/>
                          </a:solidFill>
                          <a:effectLst/>
                          <a:latin typeface="Arial" panose="020B0604020202020204" pitchFamily="34" charset="0"/>
                          <a:ea typeface="+mn-ea"/>
                          <a:cs typeface="Arial" panose="020B0604020202020204" pitchFamily="34" charset="0"/>
                        </a:rPr>
                        <a:t>6</a:t>
                      </a:r>
                      <a:endParaRPr lang="en-US" sz="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1520" marR="615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lnSpc>
                          <a:spcPct val="150000"/>
                        </a:lnSpc>
                        <a:spcBef>
                          <a:spcPts val="0"/>
                        </a:spcBef>
                        <a:spcAft>
                          <a:spcPts val="600"/>
                        </a:spcAft>
                      </a:pPr>
                      <a:r>
                        <a:rPr lang="en-GB" sz="1400">
                          <a:solidFill>
                            <a:schemeClr val="tx1"/>
                          </a:solidFill>
                          <a:effectLst/>
                          <a:latin typeface="Arial" panose="020B0604020202020204" pitchFamily="34" charset="0"/>
                          <a:cs typeface="Arial" panose="020B0604020202020204" pitchFamily="34" charset="0"/>
                        </a:rPr>
                        <a:t>Bhisho CAS/40/04/2018</a:t>
                      </a:r>
                      <a:endParaRPr lang="en-US" sz="14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1520" marR="615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lnSpc>
                          <a:spcPct val="150000"/>
                        </a:lnSpc>
                        <a:spcBef>
                          <a:spcPts val="0"/>
                        </a:spcBef>
                        <a:spcAft>
                          <a:spcPts val="600"/>
                        </a:spcAft>
                      </a:pPr>
                      <a:r>
                        <a:rPr lang="en-GB" sz="1400" dirty="0" err="1">
                          <a:solidFill>
                            <a:schemeClr val="tx1"/>
                          </a:solidFill>
                          <a:effectLst/>
                          <a:latin typeface="Arial" panose="020B0604020202020204" pitchFamily="34" charset="0"/>
                          <a:cs typeface="Arial" panose="020B0604020202020204" pitchFamily="34" charset="0"/>
                        </a:rPr>
                        <a:t>Nonxuba</a:t>
                      </a:r>
                      <a:r>
                        <a:rPr lang="en-GB" sz="1400" dirty="0">
                          <a:solidFill>
                            <a:schemeClr val="tx1"/>
                          </a:solidFill>
                          <a:effectLst/>
                          <a:latin typeface="Arial" panose="020B0604020202020204" pitchFamily="34" charset="0"/>
                          <a:cs typeface="Arial" panose="020B0604020202020204" pitchFamily="34" charset="0"/>
                        </a:rPr>
                        <a:t> Inc.</a:t>
                      </a:r>
                      <a:endParaRPr lang="en-US" sz="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1520" marR="615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lnSpc>
                          <a:spcPct val="150000"/>
                        </a:lnSpc>
                        <a:spcBef>
                          <a:spcPts val="0"/>
                        </a:spcBef>
                        <a:spcAft>
                          <a:spcPts val="600"/>
                        </a:spcAft>
                      </a:pPr>
                      <a:r>
                        <a:rPr lang="en-GB" sz="1400" dirty="0">
                          <a:solidFill>
                            <a:schemeClr val="tx1"/>
                          </a:solidFill>
                          <a:effectLst/>
                          <a:latin typeface="Arial" panose="020B0604020202020204" pitchFamily="34" charset="0"/>
                          <a:cs typeface="Arial" panose="020B0604020202020204" pitchFamily="34" charset="0"/>
                        </a:rPr>
                        <a:t>R15 093 000   </a:t>
                      </a:r>
                      <a:endParaRPr lang="en-US" sz="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1520" marR="615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just" defTabSz="457200" rtl="0" eaLnBrk="1" fontAlgn="auto" latinLnBrk="0" hangingPunct="1">
                        <a:lnSpc>
                          <a:spcPct val="150000"/>
                        </a:lnSpc>
                        <a:spcBef>
                          <a:spcPts val="0"/>
                        </a:spcBef>
                        <a:spcAft>
                          <a:spcPts val="600"/>
                        </a:spcAft>
                        <a:buClrTx/>
                        <a:buSzTx/>
                        <a:buFontTx/>
                        <a:buNone/>
                        <a:tabLst/>
                        <a:defRPr/>
                      </a:pPr>
                      <a:r>
                        <a:rPr lang="en-US" sz="14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Fraud/ Corruption/ Possible</a:t>
                      </a:r>
                      <a:r>
                        <a:rPr lang="en-US" sz="1400" baseline="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 recoveries/ Referral to the LPC</a:t>
                      </a:r>
                      <a:endParaRPr lang="en-US" sz="14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1520" marR="615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47614730"/>
                  </a:ext>
                </a:extLst>
              </a:tr>
              <a:tr h="969818">
                <a:tc>
                  <a:txBody>
                    <a:bodyPr/>
                    <a:lstStyle/>
                    <a:p>
                      <a:pPr marL="0" marR="0" algn="just">
                        <a:lnSpc>
                          <a:spcPct val="150000"/>
                        </a:lnSpc>
                        <a:spcBef>
                          <a:spcPts val="0"/>
                        </a:spcBef>
                        <a:spcAft>
                          <a:spcPts val="600"/>
                        </a:spcAft>
                      </a:pPr>
                      <a:r>
                        <a:rPr lang="en-GB" sz="1400" dirty="0" smtClean="0">
                          <a:solidFill>
                            <a:schemeClr val="tx1"/>
                          </a:solidFill>
                          <a:effectLst/>
                          <a:latin typeface="Arial" panose="020B0604020202020204" pitchFamily="34" charset="0"/>
                          <a:ea typeface="+mn-ea"/>
                          <a:cs typeface="Arial" panose="020B0604020202020204" pitchFamily="34" charset="0"/>
                        </a:rPr>
                        <a:t>7</a:t>
                      </a:r>
                      <a:endParaRPr lang="en-US" sz="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1520" marR="615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lnSpc>
                          <a:spcPct val="150000"/>
                        </a:lnSpc>
                        <a:spcBef>
                          <a:spcPts val="0"/>
                        </a:spcBef>
                        <a:spcAft>
                          <a:spcPts val="600"/>
                        </a:spcAft>
                      </a:pPr>
                      <a:r>
                        <a:rPr lang="en-GB" sz="1400">
                          <a:solidFill>
                            <a:schemeClr val="tx1"/>
                          </a:solidFill>
                          <a:effectLst/>
                          <a:latin typeface="Arial" panose="020B0604020202020204" pitchFamily="34" charset="0"/>
                          <a:cs typeface="Arial" panose="020B0604020202020204" pitchFamily="34" charset="0"/>
                        </a:rPr>
                        <a:t>Bhisho CAS/37/04/2018</a:t>
                      </a:r>
                      <a:endParaRPr lang="en-US" sz="14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1520" marR="615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lnSpc>
                          <a:spcPct val="150000"/>
                        </a:lnSpc>
                        <a:spcBef>
                          <a:spcPts val="0"/>
                        </a:spcBef>
                        <a:spcAft>
                          <a:spcPts val="600"/>
                        </a:spcAft>
                      </a:pPr>
                      <a:r>
                        <a:rPr lang="en-GB" sz="1400" dirty="0" err="1">
                          <a:solidFill>
                            <a:schemeClr val="tx1"/>
                          </a:solidFill>
                          <a:effectLst/>
                          <a:latin typeface="Arial" panose="020B0604020202020204" pitchFamily="34" charset="0"/>
                          <a:cs typeface="Arial" panose="020B0604020202020204" pitchFamily="34" charset="0"/>
                        </a:rPr>
                        <a:t>Nonxuba</a:t>
                      </a:r>
                      <a:r>
                        <a:rPr lang="en-GB" sz="1400" dirty="0">
                          <a:solidFill>
                            <a:schemeClr val="tx1"/>
                          </a:solidFill>
                          <a:effectLst/>
                          <a:latin typeface="Arial" panose="020B0604020202020204" pitchFamily="34" charset="0"/>
                          <a:cs typeface="Arial" panose="020B0604020202020204" pitchFamily="34" charset="0"/>
                        </a:rPr>
                        <a:t> Inc.</a:t>
                      </a:r>
                      <a:endParaRPr lang="en-US" sz="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1520" marR="615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lnSpc>
                          <a:spcPct val="150000"/>
                        </a:lnSpc>
                        <a:spcBef>
                          <a:spcPts val="0"/>
                        </a:spcBef>
                        <a:spcAft>
                          <a:spcPts val="600"/>
                        </a:spcAft>
                      </a:pPr>
                      <a:r>
                        <a:rPr lang="en-GB" sz="1400" dirty="0">
                          <a:solidFill>
                            <a:schemeClr val="tx1"/>
                          </a:solidFill>
                          <a:effectLst/>
                          <a:latin typeface="Arial" panose="020B0604020202020204" pitchFamily="34" charset="0"/>
                          <a:cs typeface="Arial" panose="020B0604020202020204" pitchFamily="34" charset="0"/>
                        </a:rPr>
                        <a:t>R15 093 000</a:t>
                      </a:r>
                      <a:endParaRPr lang="en-US" sz="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1520" marR="615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just" defTabSz="457200" rtl="0" eaLnBrk="1" fontAlgn="auto" latinLnBrk="0" hangingPunct="1">
                        <a:lnSpc>
                          <a:spcPct val="150000"/>
                        </a:lnSpc>
                        <a:spcBef>
                          <a:spcPts val="0"/>
                        </a:spcBef>
                        <a:spcAft>
                          <a:spcPts val="600"/>
                        </a:spcAft>
                        <a:buClrTx/>
                        <a:buSzTx/>
                        <a:buFontTx/>
                        <a:buNone/>
                        <a:tabLst/>
                        <a:defRPr/>
                      </a:pPr>
                      <a:r>
                        <a:rPr lang="en-US" sz="14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Fraud/ Corruption/ Possible</a:t>
                      </a:r>
                      <a:r>
                        <a:rPr lang="en-US" sz="1400" baseline="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 recoveries/ Referral to the LPC</a:t>
                      </a:r>
                      <a:endParaRPr lang="en-US" sz="14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1520" marR="615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4278290723"/>
                  </a:ext>
                </a:extLst>
              </a:tr>
              <a:tr h="969818">
                <a:tc>
                  <a:txBody>
                    <a:bodyPr/>
                    <a:lstStyle/>
                    <a:p>
                      <a:pPr marL="0" marR="0" algn="just">
                        <a:lnSpc>
                          <a:spcPct val="150000"/>
                        </a:lnSpc>
                        <a:spcBef>
                          <a:spcPts val="0"/>
                        </a:spcBef>
                        <a:spcAft>
                          <a:spcPts val="600"/>
                        </a:spcAft>
                      </a:pPr>
                      <a:r>
                        <a:rPr lang="en-GB" sz="1400" dirty="0" smtClean="0">
                          <a:solidFill>
                            <a:schemeClr val="tx1"/>
                          </a:solidFill>
                          <a:effectLst/>
                          <a:latin typeface="Arial" panose="020B0604020202020204" pitchFamily="34" charset="0"/>
                          <a:ea typeface="+mn-ea"/>
                          <a:cs typeface="Arial" panose="020B0604020202020204" pitchFamily="34" charset="0"/>
                        </a:rPr>
                        <a:t>8</a:t>
                      </a:r>
                      <a:endParaRPr lang="en-US" sz="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1520" marR="615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lnSpc>
                          <a:spcPct val="150000"/>
                        </a:lnSpc>
                        <a:spcBef>
                          <a:spcPts val="0"/>
                        </a:spcBef>
                        <a:spcAft>
                          <a:spcPts val="600"/>
                        </a:spcAft>
                      </a:pPr>
                      <a:r>
                        <a:rPr lang="en-GB" sz="1400">
                          <a:solidFill>
                            <a:schemeClr val="tx1"/>
                          </a:solidFill>
                          <a:effectLst/>
                          <a:latin typeface="Arial" panose="020B0604020202020204" pitchFamily="34" charset="0"/>
                          <a:cs typeface="Arial" panose="020B0604020202020204" pitchFamily="34" charset="0"/>
                        </a:rPr>
                        <a:t>Criminal Inquiry</a:t>
                      </a:r>
                      <a:endParaRPr lang="en-US" sz="14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1520" marR="615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lnSpc>
                          <a:spcPct val="150000"/>
                        </a:lnSpc>
                        <a:spcBef>
                          <a:spcPts val="0"/>
                        </a:spcBef>
                        <a:spcAft>
                          <a:spcPts val="600"/>
                        </a:spcAft>
                      </a:pPr>
                      <a:r>
                        <a:rPr lang="en-GB" sz="1400" dirty="0" smtClean="0">
                          <a:solidFill>
                            <a:schemeClr val="tx1"/>
                          </a:solidFill>
                          <a:effectLst/>
                          <a:latin typeface="Arial" panose="020B0604020202020204" pitchFamily="34" charset="0"/>
                          <a:cs typeface="Arial" panose="020B0604020202020204" pitchFamily="34" charset="0"/>
                        </a:rPr>
                        <a:t>Attorney “Q”</a:t>
                      </a:r>
                      <a:endParaRPr lang="en-US" sz="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1520" marR="615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lnSpc>
                          <a:spcPct val="150000"/>
                        </a:lnSpc>
                        <a:spcBef>
                          <a:spcPts val="0"/>
                        </a:spcBef>
                        <a:spcAft>
                          <a:spcPts val="600"/>
                        </a:spcAft>
                      </a:pPr>
                      <a:r>
                        <a:rPr lang="en-GB" sz="1400" dirty="0">
                          <a:solidFill>
                            <a:schemeClr val="tx1"/>
                          </a:solidFill>
                          <a:effectLst/>
                          <a:latin typeface="Arial" panose="020B0604020202020204" pitchFamily="34" charset="0"/>
                          <a:cs typeface="Arial" panose="020B0604020202020204" pitchFamily="34" charset="0"/>
                        </a:rPr>
                        <a:t>R15 093 000</a:t>
                      </a:r>
                      <a:endParaRPr lang="en-US" sz="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1520" marR="615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just" defTabSz="457200" rtl="0" eaLnBrk="1" fontAlgn="auto" latinLnBrk="0" hangingPunct="1">
                        <a:lnSpc>
                          <a:spcPct val="150000"/>
                        </a:lnSpc>
                        <a:spcBef>
                          <a:spcPts val="0"/>
                        </a:spcBef>
                        <a:spcAft>
                          <a:spcPts val="600"/>
                        </a:spcAft>
                        <a:buClrTx/>
                        <a:buSzTx/>
                        <a:buFontTx/>
                        <a:buNone/>
                        <a:tabLst/>
                        <a:defRPr/>
                      </a:pPr>
                      <a:r>
                        <a:rPr lang="en-US" sz="14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Fraud/ Corruption/ Possible</a:t>
                      </a:r>
                      <a:r>
                        <a:rPr lang="en-US" sz="1400" baseline="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 recoveries/ Referral to the LPC</a:t>
                      </a:r>
                      <a:endParaRPr lang="en-US" sz="14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1520" marR="615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271471979"/>
                  </a:ext>
                </a:extLst>
              </a:tr>
            </a:tbl>
          </a:graphicData>
        </a:graphic>
      </p:graphicFrame>
      <p:sp>
        <p:nvSpPr>
          <p:cNvPr id="5" name="Title 1"/>
          <p:cNvSpPr>
            <a:spLocks noGrp="1"/>
          </p:cNvSpPr>
          <p:nvPr>
            <p:ph type="title"/>
          </p:nvPr>
        </p:nvSpPr>
        <p:spPr>
          <a:xfrm>
            <a:off x="495300" y="230910"/>
            <a:ext cx="8915400" cy="872782"/>
          </a:xfrm>
        </p:spPr>
        <p:txBody>
          <a:bodyPr>
            <a:noAutofit/>
          </a:bodyPr>
          <a:lstStyle/>
          <a:p>
            <a:pPr marL="342900" indent="-342900">
              <a:lnSpc>
                <a:spcPct val="150000"/>
              </a:lnSpc>
              <a:spcBef>
                <a:spcPts val="1800"/>
              </a:spcBef>
              <a:spcAft>
                <a:spcPts val="1200"/>
              </a:spcAft>
            </a:pPr>
            <a:r>
              <a:rPr lang="en-ZA" sz="1400" b="1" cap="all" dirty="0" smtClean="0">
                <a:latin typeface="Arial" panose="020B0604020202020204" pitchFamily="34" charset="0"/>
                <a:ea typeface="Times New Roman" panose="02020603050405020304" pitchFamily="18" charset="0"/>
                <a:cs typeface="Times New Roman" panose="02020603050405020304" pitchFamily="18" charset="0"/>
              </a:rPr>
              <a:t>  investigation </a:t>
            </a:r>
            <a:r>
              <a:rPr lang="en-ZA" sz="1400" b="1" cap="all" dirty="0">
                <a:latin typeface="Arial" panose="020B0604020202020204" pitchFamily="34" charset="0"/>
                <a:ea typeface="Times New Roman" panose="02020603050405020304" pitchFamily="18" charset="0"/>
                <a:cs typeface="Times New Roman" panose="02020603050405020304" pitchFamily="18" charset="0"/>
              </a:rPr>
              <a:t>through </a:t>
            </a:r>
            <a:r>
              <a:rPr lang="en-ZA" sz="1400" b="1" cap="all" dirty="0" smtClean="0">
                <a:latin typeface="Arial" panose="020B0604020202020204" pitchFamily="34" charset="0"/>
                <a:ea typeface="Times New Roman" panose="02020603050405020304" pitchFamily="18" charset="0"/>
                <a:cs typeface="Times New Roman" panose="02020603050405020304" pitchFamily="18" charset="0"/>
              </a:rPr>
              <a:t>secondment</a:t>
            </a:r>
            <a:r>
              <a:rPr lang="en-US" sz="1400" b="1" cap="all" dirty="0" smtClean="0">
                <a:latin typeface="Arial" panose="020B0604020202020204" pitchFamily="34" charset="0"/>
                <a:ea typeface="Times New Roman" panose="02020603050405020304" pitchFamily="18" charset="0"/>
                <a:cs typeface="Times New Roman" panose="02020603050405020304" pitchFamily="18" charset="0"/>
              </a:rPr>
              <a:t> </a:t>
            </a:r>
            <a:r>
              <a:rPr lang="en-US" sz="1400" b="1" dirty="0" smtClean="0">
                <a:latin typeface="Arial" panose="020B0604020202020204" pitchFamily="34" charset="0"/>
                <a:cs typeface="Arial" panose="020B0604020202020204" pitchFamily="34" charset="0"/>
              </a:rPr>
              <a:t>PROVINCIAL DEPARTMENT OF HEALTH</a:t>
            </a:r>
            <a:br>
              <a:rPr lang="en-US" sz="1400" b="1" dirty="0" smtClean="0">
                <a:latin typeface="Arial" panose="020B0604020202020204" pitchFamily="34" charset="0"/>
                <a:cs typeface="Arial" panose="020B0604020202020204" pitchFamily="34" charset="0"/>
              </a:rPr>
            </a:br>
            <a:r>
              <a:rPr lang="en-US" sz="1400" b="1" dirty="0" smtClean="0">
                <a:latin typeface="Arial" panose="020B0604020202020204" pitchFamily="34" charset="0"/>
                <a:cs typeface="Arial" panose="020B0604020202020204" pitchFamily="34" charset="0"/>
              </a:rPr>
              <a:t> EASTERN CAPE</a:t>
            </a:r>
            <a:r>
              <a:rPr lang="en-US" sz="1400" b="1" dirty="0"/>
              <a:t/>
            </a:r>
            <a:br>
              <a:rPr lang="en-US" sz="1400" b="1" dirty="0"/>
            </a:br>
            <a:endParaRPr lang="en-US" sz="1400" dirty="0"/>
          </a:p>
        </p:txBody>
      </p:sp>
      <p:graphicFrame>
        <p:nvGraphicFramePr>
          <p:cNvPr id="7" name="Table 6"/>
          <p:cNvGraphicFramePr>
            <a:graphicFrameLocks noGrp="1"/>
          </p:cNvGraphicFramePr>
          <p:nvPr>
            <p:extLst>
              <p:ext uri="{D42A27DB-BD31-4B8C-83A1-F6EECF244321}">
                <p14:modId xmlns:p14="http://schemas.microsoft.com/office/powerpoint/2010/main" xmlns="" val="1514755151"/>
              </p:ext>
            </p:extLst>
          </p:nvPr>
        </p:nvGraphicFramePr>
        <p:xfrm>
          <a:off x="332509" y="1034474"/>
          <a:ext cx="9273309" cy="674254"/>
        </p:xfrm>
        <a:graphic>
          <a:graphicData uri="http://schemas.openxmlformats.org/drawingml/2006/table">
            <a:tbl>
              <a:tblPr firstRow="1" firstCol="1" bandRow="1">
                <a:tableStyleId>{5C22544A-7EE6-4342-B048-85BDC9FD1C3A}</a:tableStyleId>
              </a:tblPr>
              <a:tblGrid>
                <a:gridCol w="571603">
                  <a:extLst>
                    <a:ext uri="{9D8B030D-6E8A-4147-A177-3AD203B41FA5}">
                      <a16:colId xmlns:a16="http://schemas.microsoft.com/office/drawing/2014/main" xmlns="" val="3127635062"/>
                    </a:ext>
                  </a:extLst>
                </a:gridCol>
                <a:gridCol w="1990423">
                  <a:extLst>
                    <a:ext uri="{9D8B030D-6E8A-4147-A177-3AD203B41FA5}">
                      <a16:colId xmlns:a16="http://schemas.microsoft.com/office/drawing/2014/main" xmlns="" val="2910107604"/>
                    </a:ext>
                  </a:extLst>
                </a:gridCol>
                <a:gridCol w="2203938">
                  <a:extLst>
                    <a:ext uri="{9D8B030D-6E8A-4147-A177-3AD203B41FA5}">
                      <a16:colId xmlns:a16="http://schemas.microsoft.com/office/drawing/2014/main" xmlns="" val="3456559391"/>
                    </a:ext>
                  </a:extLst>
                </a:gridCol>
                <a:gridCol w="1570182">
                  <a:extLst>
                    <a:ext uri="{9D8B030D-6E8A-4147-A177-3AD203B41FA5}">
                      <a16:colId xmlns:a16="http://schemas.microsoft.com/office/drawing/2014/main" xmlns="" val="2902735320"/>
                    </a:ext>
                  </a:extLst>
                </a:gridCol>
                <a:gridCol w="2937163">
                  <a:extLst>
                    <a:ext uri="{9D8B030D-6E8A-4147-A177-3AD203B41FA5}">
                      <a16:colId xmlns:a16="http://schemas.microsoft.com/office/drawing/2014/main" xmlns="" val="2853249328"/>
                    </a:ext>
                  </a:extLst>
                </a:gridCol>
              </a:tblGrid>
              <a:tr h="674254">
                <a:tc>
                  <a:txBody>
                    <a:bodyPr/>
                    <a:lstStyle/>
                    <a:p>
                      <a:pPr marL="0" marR="0" algn="just">
                        <a:lnSpc>
                          <a:spcPct val="150000"/>
                        </a:lnSpc>
                        <a:spcBef>
                          <a:spcPts val="0"/>
                        </a:spcBef>
                        <a:spcAft>
                          <a:spcPts val="600"/>
                        </a:spcAft>
                      </a:pPr>
                      <a:r>
                        <a:rPr lang="en-GB" sz="1200" b="1" dirty="0" smtClean="0">
                          <a:solidFill>
                            <a:schemeClr val="tx1"/>
                          </a:solidFill>
                          <a:effectLst/>
                          <a:latin typeface="Arial" panose="020B0604020202020204" pitchFamily="34" charset="0"/>
                          <a:cs typeface="Arial" panose="020B0604020202020204" pitchFamily="34" charset="0"/>
                        </a:rPr>
                        <a:t>No</a:t>
                      </a:r>
                      <a:endParaRPr lang="en-US" sz="12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just">
                        <a:lnSpc>
                          <a:spcPct val="150000"/>
                        </a:lnSpc>
                        <a:spcBef>
                          <a:spcPts val="0"/>
                        </a:spcBef>
                        <a:spcAft>
                          <a:spcPts val="600"/>
                        </a:spcAft>
                      </a:pPr>
                      <a:r>
                        <a:rPr lang="en-GB" sz="1200" b="1" dirty="0">
                          <a:solidFill>
                            <a:schemeClr val="tx1"/>
                          </a:solidFill>
                          <a:effectLst/>
                          <a:latin typeface="Arial" panose="020B0604020202020204" pitchFamily="34" charset="0"/>
                          <a:cs typeface="Arial" panose="020B0604020202020204" pitchFamily="34" charset="0"/>
                        </a:rPr>
                        <a:t>CAS/Enquiry </a:t>
                      </a:r>
                      <a:endParaRPr lang="en-US" sz="12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just">
                        <a:lnSpc>
                          <a:spcPct val="150000"/>
                        </a:lnSpc>
                        <a:spcBef>
                          <a:spcPts val="0"/>
                        </a:spcBef>
                        <a:spcAft>
                          <a:spcPts val="600"/>
                        </a:spcAft>
                      </a:pPr>
                      <a:r>
                        <a:rPr lang="en-GB" sz="1200" b="1" dirty="0">
                          <a:solidFill>
                            <a:schemeClr val="tx1"/>
                          </a:solidFill>
                          <a:effectLst/>
                          <a:latin typeface="Arial" panose="020B0604020202020204" pitchFamily="34" charset="0"/>
                          <a:cs typeface="Arial" panose="020B0604020202020204" pitchFamily="34" charset="0"/>
                        </a:rPr>
                        <a:t>Attorney</a:t>
                      </a:r>
                      <a:endParaRPr lang="en-US" sz="12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just">
                        <a:lnSpc>
                          <a:spcPct val="150000"/>
                        </a:lnSpc>
                        <a:spcBef>
                          <a:spcPts val="0"/>
                        </a:spcBef>
                        <a:spcAft>
                          <a:spcPts val="600"/>
                        </a:spcAft>
                      </a:pPr>
                      <a:r>
                        <a:rPr lang="en-GB" sz="1200" b="1" dirty="0">
                          <a:solidFill>
                            <a:schemeClr val="tx1"/>
                          </a:solidFill>
                          <a:effectLst/>
                          <a:latin typeface="Arial" panose="020B0604020202020204" pitchFamily="34" charset="0"/>
                          <a:cs typeface="Arial" panose="020B0604020202020204" pitchFamily="34" charset="0"/>
                        </a:rPr>
                        <a:t>Amount</a:t>
                      </a:r>
                      <a:endParaRPr lang="en-US" sz="12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just">
                        <a:lnSpc>
                          <a:spcPct val="150000"/>
                        </a:lnSpc>
                        <a:spcBef>
                          <a:spcPts val="0"/>
                        </a:spcBef>
                        <a:spcAft>
                          <a:spcPts val="600"/>
                        </a:spcAft>
                      </a:pPr>
                      <a:r>
                        <a:rPr lang="en-US" sz="1200" b="1"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Possible Charges</a:t>
                      </a:r>
                      <a:endParaRPr lang="en-US" sz="12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xmlns="" val="1070745932"/>
                  </a:ext>
                </a:extLst>
              </a:tr>
            </a:tbl>
          </a:graphicData>
        </a:graphic>
      </p:graphicFrame>
      <p:sp>
        <p:nvSpPr>
          <p:cNvPr id="2" name="Slide Number Placeholder 1"/>
          <p:cNvSpPr>
            <a:spLocks noGrp="1"/>
          </p:cNvSpPr>
          <p:nvPr>
            <p:ph type="sldNum" sz="quarter" idx="12"/>
          </p:nvPr>
        </p:nvSpPr>
        <p:spPr/>
        <p:txBody>
          <a:bodyPr/>
          <a:lstStyle/>
          <a:p>
            <a:fld id="{40E4637F-1127-AF4D-B96F-F7789FFD66FF}" type="slidenum">
              <a:rPr lang="en-US" smtClean="0"/>
              <a:pPr/>
              <a:t>44</a:t>
            </a:fld>
            <a:endParaRPr lang="en-US"/>
          </a:p>
        </p:txBody>
      </p:sp>
    </p:spTree>
    <p:extLst>
      <p:ext uri="{BB962C8B-B14F-4D97-AF65-F5344CB8AC3E}">
        <p14:creationId xmlns:p14="http://schemas.microsoft.com/office/powerpoint/2010/main" xmlns="" val="392358161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xmlns="" val="1882349221"/>
              </p:ext>
            </p:extLst>
          </p:nvPr>
        </p:nvGraphicFramePr>
        <p:xfrm>
          <a:off x="495300" y="2695354"/>
          <a:ext cx="8915400" cy="2880360"/>
        </p:xfrm>
        <a:graphic>
          <a:graphicData uri="http://schemas.openxmlformats.org/drawingml/2006/table">
            <a:tbl>
              <a:tblPr firstRow="1" firstCol="1" bandRow="1">
                <a:tableStyleId>{5C22544A-7EE6-4342-B048-85BDC9FD1C3A}</a:tableStyleId>
              </a:tblPr>
              <a:tblGrid>
                <a:gridCol w="579165">
                  <a:extLst>
                    <a:ext uri="{9D8B030D-6E8A-4147-A177-3AD203B41FA5}">
                      <a16:colId xmlns:a16="http://schemas.microsoft.com/office/drawing/2014/main" xmlns="" val="828717684"/>
                    </a:ext>
                  </a:extLst>
                </a:gridCol>
                <a:gridCol w="2066107">
                  <a:extLst>
                    <a:ext uri="{9D8B030D-6E8A-4147-A177-3AD203B41FA5}">
                      <a16:colId xmlns:a16="http://schemas.microsoft.com/office/drawing/2014/main" xmlns="" val="2118891867"/>
                    </a:ext>
                  </a:extLst>
                </a:gridCol>
                <a:gridCol w="2641392">
                  <a:extLst>
                    <a:ext uri="{9D8B030D-6E8A-4147-A177-3AD203B41FA5}">
                      <a16:colId xmlns:a16="http://schemas.microsoft.com/office/drawing/2014/main" xmlns="" val="4243780080"/>
                    </a:ext>
                  </a:extLst>
                </a:gridCol>
                <a:gridCol w="1560945">
                  <a:extLst>
                    <a:ext uri="{9D8B030D-6E8A-4147-A177-3AD203B41FA5}">
                      <a16:colId xmlns:a16="http://schemas.microsoft.com/office/drawing/2014/main" xmlns="" val="2527685653"/>
                    </a:ext>
                  </a:extLst>
                </a:gridCol>
                <a:gridCol w="2067791">
                  <a:extLst>
                    <a:ext uri="{9D8B030D-6E8A-4147-A177-3AD203B41FA5}">
                      <a16:colId xmlns:a16="http://schemas.microsoft.com/office/drawing/2014/main" xmlns="" val="2225102639"/>
                    </a:ext>
                  </a:extLst>
                </a:gridCol>
              </a:tblGrid>
              <a:tr h="637056">
                <a:tc>
                  <a:txBody>
                    <a:bodyPr/>
                    <a:lstStyle/>
                    <a:p>
                      <a:pPr marL="0" marR="0" algn="just">
                        <a:lnSpc>
                          <a:spcPct val="150000"/>
                        </a:lnSpc>
                        <a:spcBef>
                          <a:spcPts val="0"/>
                        </a:spcBef>
                        <a:spcAft>
                          <a:spcPts val="600"/>
                        </a:spcAft>
                      </a:pPr>
                      <a:r>
                        <a:rPr lang="en-GB" sz="1400" dirty="0" smtClean="0">
                          <a:solidFill>
                            <a:schemeClr val="tx1"/>
                          </a:solidFill>
                          <a:effectLst/>
                          <a:latin typeface="Arial" panose="020B0604020202020204" pitchFamily="34" charset="0"/>
                          <a:cs typeface="Arial" panose="020B0604020202020204" pitchFamily="34" charset="0"/>
                        </a:rPr>
                        <a:t>1</a:t>
                      </a:r>
                      <a:endParaRPr lang="en-US" sz="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1520" marR="615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lnSpc>
                          <a:spcPct val="150000"/>
                        </a:lnSpc>
                        <a:spcBef>
                          <a:spcPts val="0"/>
                        </a:spcBef>
                        <a:spcAft>
                          <a:spcPts val="600"/>
                        </a:spcAft>
                      </a:pPr>
                      <a:r>
                        <a:rPr lang="en-GB" sz="1400" b="0" dirty="0" err="1">
                          <a:solidFill>
                            <a:schemeClr val="tx1"/>
                          </a:solidFill>
                          <a:effectLst/>
                          <a:latin typeface="Arial" panose="020B0604020202020204" pitchFamily="34" charset="0"/>
                          <a:cs typeface="Arial" panose="020B0604020202020204" pitchFamily="34" charset="0"/>
                        </a:rPr>
                        <a:t>Maderia</a:t>
                      </a:r>
                      <a:r>
                        <a:rPr lang="en-GB" sz="1400" b="0" dirty="0">
                          <a:solidFill>
                            <a:schemeClr val="tx1"/>
                          </a:solidFill>
                          <a:effectLst/>
                          <a:latin typeface="Arial" panose="020B0604020202020204" pitchFamily="34" charset="0"/>
                          <a:cs typeface="Arial" panose="020B0604020202020204" pitchFamily="34" charset="0"/>
                        </a:rPr>
                        <a:t> CAS 199/04/2018</a:t>
                      </a:r>
                      <a:endParaRPr lang="en-US" sz="14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1520" marR="615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lnSpc>
                          <a:spcPct val="150000"/>
                        </a:lnSpc>
                        <a:spcBef>
                          <a:spcPts val="0"/>
                        </a:spcBef>
                        <a:spcAft>
                          <a:spcPts val="600"/>
                        </a:spcAft>
                      </a:pPr>
                      <a:r>
                        <a:rPr lang="en-GB" sz="1400" b="0" dirty="0" err="1">
                          <a:solidFill>
                            <a:schemeClr val="tx1"/>
                          </a:solidFill>
                          <a:effectLst/>
                          <a:latin typeface="Arial" panose="020B0604020202020204" pitchFamily="34" charset="0"/>
                          <a:cs typeface="Arial" panose="020B0604020202020204" pitchFamily="34" charset="0"/>
                        </a:rPr>
                        <a:t>Olof</a:t>
                      </a:r>
                      <a:r>
                        <a:rPr lang="en-GB" sz="1400" b="0" dirty="0">
                          <a:solidFill>
                            <a:schemeClr val="tx1"/>
                          </a:solidFill>
                          <a:effectLst/>
                          <a:latin typeface="Arial" panose="020B0604020202020204" pitchFamily="34" charset="0"/>
                          <a:cs typeface="Arial" panose="020B0604020202020204" pitchFamily="34" charset="0"/>
                        </a:rPr>
                        <a:t> </a:t>
                      </a:r>
                      <a:r>
                        <a:rPr lang="en-GB" sz="1400" b="0" dirty="0" err="1">
                          <a:solidFill>
                            <a:schemeClr val="tx1"/>
                          </a:solidFill>
                          <a:effectLst/>
                          <a:latin typeface="Arial" panose="020B0604020202020204" pitchFamily="34" charset="0"/>
                          <a:cs typeface="Arial" panose="020B0604020202020204" pitchFamily="34" charset="0"/>
                        </a:rPr>
                        <a:t>Joubert</a:t>
                      </a:r>
                      <a:r>
                        <a:rPr lang="en-GB" sz="1400" b="0" dirty="0">
                          <a:solidFill>
                            <a:schemeClr val="tx1"/>
                          </a:solidFill>
                          <a:effectLst/>
                          <a:latin typeface="Arial" panose="020B0604020202020204" pitchFamily="34" charset="0"/>
                          <a:cs typeface="Arial" panose="020B0604020202020204" pitchFamily="34" charset="0"/>
                        </a:rPr>
                        <a:t> Attorneys</a:t>
                      </a:r>
                      <a:endParaRPr lang="en-US" sz="14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1520" marR="615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lnSpc>
                          <a:spcPct val="150000"/>
                        </a:lnSpc>
                        <a:spcBef>
                          <a:spcPts val="0"/>
                        </a:spcBef>
                        <a:spcAft>
                          <a:spcPts val="600"/>
                        </a:spcAft>
                      </a:pPr>
                      <a:r>
                        <a:rPr lang="en-GB" sz="1400" b="0" dirty="0">
                          <a:solidFill>
                            <a:schemeClr val="tx1"/>
                          </a:solidFill>
                          <a:effectLst/>
                          <a:latin typeface="Arial" panose="020B0604020202020204" pitchFamily="34" charset="0"/>
                          <a:cs typeface="Arial" panose="020B0604020202020204" pitchFamily="34" charset="0"/>
                        </a:rPr>
                        <a:t>Undetermined</a:t>
                      </a:r>
                      <a:endParaRPr lang="en-US" sz="14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1520" marR="615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just" defTabSz="457200" rtl="0" eaLnBrk="1" fontAlgn="auto" latinLnBrk="0" hangingPunct="1">
                        <a:lnSpc>
                          <a:spcPct val="150000"/>
                        </a:lnSpc>
                        <a:spcBef>
                          <a:spcPts val="0"/>
                        </a:spcBef>
                        <a:spcAft>
                          <a:spcPts val="600"/>
                        </a:spcAft>
                        <a:buClrTx/>
                        <a:buSzTx/>
                        <a:buFontTx/>
                        <a:buNone/>
                        <a:tabLst/>
                        <a:defRPr/>
                      </a:pPr>
                      <a:r>
                        <a:rPr lang="en-US" sz="1400" b="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Fraud/ Corruption/ Possible</a:t>
                      </a:r>
                      <a:r>
                        <a:rPr lang="en-US" sz="1400" b="0" baseline="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 recoveries/ Referral to the LPC</a:t>
                      </a:r>
                      <a:endParaRPr lang="en-US" sz="1400" b="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1520" marR="615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576880577"/>
                  </a:ext>
                </a:extLst>
              </a:tr>
              <a:tr h="718415">
                <a:tc>
                  <a:txBody>
                    <a:bodyPr/>
                    <a:lstStyle/>
                    <a:p>
                      <a:pPr marL="0" marR="0" algn="just">
                        <a:lnSpc>
                          <a:spcPct val="150000"/>
                        </a:lnSpc>
                        <a:spcBef>
                          <a:spcPts val="0"/>
                        </a:spcBef>
                        <a:spcAft>
                          <a:spcPts val="600"/>
                        </a:spcAft>
                      </a:pPr>
                      <a:r>
                        <a:rPr lang="en-GB" sz="1400" dirty="0" smtClean="0">
                          <a:solidFill>
                            <a:schemeClr val="tx1"/>
                          </a:solidFill>
                          <a:effectLst/>
                          <a:latin typeface="Arial" panose="020B0604020202020204" pitchFamily="34" charset="0"/>
                          <a:ea typeface="+mn-ea"/>
                          <a:cs typeface="Arial" panose="020B0604020202020204" pitchFamily="34" charset="0"/>
                        </a:rPr>
                        <a:t>2</a:t>
                      </a:r>
                      <a:endParaRPr lang="en-US" sz="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1520" marR="615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lnSpc>
                          <a:spcPct val="150000"/>
                        </a:lnSpc>
                        <a:spcBef>
                          <a:spcPts val="0"/>
                        </a:spcBef>
                        <a:spcAft>
                          <a:spcPts val="600"/>
                        </a:spcAft>
                      </a:pPr>
                      <a:r>
                        <a:rPr lang="en-GB" sz="1400" dirty="0">
                          <a:solidFill>
                            <a:schemeClr val="tx1"/>
                          </a:solidFill>
                          <a:effectLst/>
                          <a:latin typeface="Arial" panose="020B0604020202020204" pitchFamily="34" charset="0"/>
                          <a:cs typeface="Arial" panose="020B0604020202020204" pitchFamily="34" charset="0"/>
                        </a:rPr>
                        <a:t>Criminal Inquiry</a:t>
                      </a:r>
                      <a:endParaRPr lang="en-US" sz="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1520" marR="615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lnSpc>
                          <a:spcPct val="150000"/>
                        </a:lnSpc>
                        <a:spcBef>
                          <a:spcPts val="0"/>
                        </a:spcBef>
                        <a:spcAft>
                          <a:spcPts val="600"/>
                        </a:spcAft>
                      </a:pPr>
                      <a:r>
                        <a:rPr lang="en-GB" sz="1400" dirty="0" smtClean="0">
                          <a:solidFill>
                            <a:schemeClr val="tx1"/>
                          </a:solidFill>
                          <a:effectLst/>
                          <a:latin typeface="Arial" panose="020B0604020202020204" pitchFamily="34" charset="0"/>
                          <a:cs typeface="Arial" panose="020B0604020202020204" pitchFamily="34" charset="0"/>
                        </a:rPr>
                        <a:t>Attorney “R”</a:t>
                      </a:r>
                      <a:endParaRPr lang="en-US" sz="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1520" marR="615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lnSpc>
                          <a:spcPct val="150000"/>
                        </a:lnSpc>
                        <a:spcBef>
                          <a:spcPts val="0"/>
                        </a:spcBef>
                        <a:spcAft>
                          <a:spcPts val="600"/>
                        </a:spcAft>
                      </a:pPr>
                      <a:r>
                        <a:rPr lang="en-GB" sz="1400" dirty="0">
                          <a:solidFill>
                            <a:schemeClr val="tx1"/>
                          </a:solidFill>
                          <a:effectLst/>
                          <a:latin typeface="Arial" panose="020B0604020202020204" pitchFamily="34" charset="0"/>
                          <a:cs typeface="Arial" panose="020B0604020202020204" pitchFamily="34" charset="0"/>
                        </a:rPr>
                        <a:t>R16 000 000</a:t>
                      </a:r>
                      <a:endParaRPr lang="en-US" sz="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1520" marR="615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just" defTabSz="457200" rtl="0" eaLnBrk="1" fontAlgn="auto" latinLnBrk="0" hangingPunct="1">
                        <a:lnSpc>
                          <a:spcPct val="150000"/>
                        </a:lnSpc>
                        <a:spcBef>
                          <a:spcPts val="0"/>
                        </a:spcBef>
                        <a:spcAft>
                          <a:spcPts val="600"/>
                        </a:spcAft>
                        <a:buClrTx/>
                        <a:buSzTx/>
                        <a:buFontTx/>
                        <a:buNone/>
                        <a:tabLst/>
                        <a:defRPr/>
                      </a:pPr>
                      <a:r>
                        <a:rPr lang="en-US" sz="14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Fraud/ Corruption/ Possible</a:t>
                      </a:r>
                      <a:r>
                        <a:rPr lang="en-US" sz="1400" baseline="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 recoveries/ Referral to the LPC</a:t>
                      </a:r>
                      <a:endParaRPr lang="en-US" sz="14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1520" marR="615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084081754"/>
                  </a:ext>
                </a:extLst>
              </a:tr>
              <a:tr h="718415">
                <a:tc>
                  <a:txBody>
                    <a:bodyPr/>
                    <a:lstStyle/>
                    <a:p>
                      <a:pPr marL="0" marR="0" algn="just">
                        <a:lnSpc>
                          <a:spcPct val="150000"/>
                        </a:lnSpc>
                        <a:spcBef>
                          <a:spcPts val="0"/>
                        </a:spcBef>
                        <a:spcAft>
                          <a:spcPts val="600"/>
                        </a:spcAft>
                      </a:pPr>
                      <a:r>
                        <a:rPr lang="en-GB" sz="1400" dirty="0" smtClean="0">
                          <a:solidFill>
                            <a:schemeClr val="tx1"/>
                          </a:solidFill>
                          <a:effectLst/>
                          <a:latin typeface="Arial" panose="020B0604020202020204" pitchFamily="34" charset="0"/>
                          <a:ea typeface="+mn-ea"/>
                          <a:cs typeface="Arial" panose="020B0604020202020204" pitchFamily="34" charset="0"/>
                        </a:rPr>
                        <a:t>3</a:t>
                      </a:r>
                      <a:endParaRPr lang="en-US" sz="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1520" marR="615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lnSpc>
                          <a:spcPct val="150000"/>
                        </a:lnSpc>
                        <a:spcBef>
                          <a:spcPts val="0"/>
                        </a:spcBef>
                        <a:spcAft>
                          <a:spcPts val="600"/>
                        </a:spcAft>
                      </a:pPr>
                      <a:r>
                        <a:rPr lang="en-GB" sz="1400" dirty="0">
                          <a:solidFill>
                            <a:schemeClr val="tx1"/>
                          </a:solidFill>
                          <a:effectLst/>
                          <a:latin typeface="Arial" panose="020B0604020202020204" pitchFamily="34" charset="0"/>
                          <a:cs typeface="Arial" panose="020B0604020202020204" pitchFamily="34" charset="0"/>
                        </a:rPr>
                        <a:t>Criminal Inquiry</a:t>
                      </a:r>
                      <a:endParaRPr lang="en-US" sz="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1520" marR="615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lnSpc>
                          <a:spcPct val="150000"/>
                        </a:lnSpc>
                        <a:spcBef>
                          <a:spcPts val="0"/>
                        </a:spcBef>
                        <a:spcAft>
                          <a:spcPts val="600"/>
                        </a:spcAft>
                      </a:pPr>
                      <a:r>
                        <a:rPr lang="en-GB" sz="1400" dirty="0" smtClean="0">
                          <a:solidFill>
                            <a:schemeClr val="tx1"/>
                          </a:solidFill>
                          <a:effectLst/>
                          <a:latin typeface="Arial" panose="020B0604020202020204" pitchFamily="34" charset="0"/>
                          <a:cs typeface="Arial" panose="020B0604020202020204" pitchFamily="34" charset="0"/>
                        </a:rPr>
                        <a:t>Attorney “S”</a:t>
                      </a:r>
                      <a:endParaRPr lang="en-US" sz="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1520" marR="615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lnSpc>
                          <a:spcPct val="150000"/>
                        </a:lnSpc>
                        <a:spcBef>
                          <a:spcPts val="0"/>
                        </a:spcBef>
                        <a:spcAft>
                          <a:spcPts val="600"/>
                        </a:spcAft>
                      </a:pPr>
                      <a:r>
                        <a:rPr lang="en-GB" sz="1400">
                          <a:solidFill>
                            <a:schemeClr val="tx1"/>
                          </a:solidFill>
                          <a:effectLst/>
                          <a:latin typeface="Arial" panose="020B0604020202020204" pitchFamily="34" charset="0"/>
                          <a:cs typeface="Arial" panose="020B0604020202020204" pitchFamily="34" charset="0"/>
                        </a:rPr>
                        <a:t>R16 000 000</a:t>
                      </a:r>
                      <a:endParaRPr lang="en-US" sz="14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1520" marR="615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just" defTabSz="457200" rtl="0" eaLnBrk="1" fontAlgn="auto" latinLnBrk="0" hangingPunct="1">
                        <a:lnSpc>
                          <a:spcPct val="150000"/>
                        </a:lnSpc>
                        <a:spcBef>
                          <a:spcPts val="0"/>
                        </a:spcBef>
                        <a:spcAft>
                          <a:spcPts val="600"/>
                        </a:spcAft>
                        <a:buClrTx/>
                        <a:buSzTx/>
                        <a:buFontTx/>
                        <a:buNone/>
                        <a:tabLst/>
                        <a:defRPr/>
                      </a:pPr>
                      <a:r>
                        <a:rPr lang="en-US" sz="14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Fraud/ Corruption/ Possible</a:t>
                      </a:r>
                      <a:r>
                        <a:rPr lang="en-US" sz="1400" baseline="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 recoveries/ Referral to the LPC</a:t>
                      </a:r>
                      <a:endParaRPr lang="en-US" sz="14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1520" marR="615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324976666"/>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xmlns="" val="734323446"/>
              </p:ext>
            </p:extLst>
          </p:nvPr>
        </p:nvGraphicFramePr>
        <p:xfrm>
          <a:off x="495300" y="2153408"/>
          <a:ext cx="8915400" cy="541946"/>
        </p:xfrm>
        <a:graphic>
          <a:graphicData uri="http://schemas.openxmlformats.org/drawingml/2006/table">
            <a:tbl>
              <a:tblPr firstRow="1" firstCol="1" bandRow="1">
                <a:tableStyleId>{5C22544A-7EE6-4342-B048-85BDC9FD1C3A}</a:tableStyleId>
              </a:tblPr>
              <a:tblGrid>
                <a:gridCol w="567956">
                  <a:extLst>
                    <a:ext uri="{9D8B030D-6E8A-4147-A177-3AD203B41FA5}">
                      <a16:colId xmlns:a16="http://schemas.microsoft.com/office/drawing/2014/main" xmlns="" val="3127635062"/>
                    </a:ext>
                  </a:extLst>
                </a:gridCol>
                <a:gridCol w="2083981">
                  <a:extLst>
                    <a:ext uri="{9D8B030D-6E8A-4147-A177-3AD203B41FA5}">
                      <a16:colId xmlns:a16="http://schemas.microsoft.com/office/drawing/2014/main" xmlns="" val="2910107604"/>
                    </a:ext>
                  </a:extLst>
                </a:gridCol>
                <a:gridCol w="2643963">
                  <a:extLst>
                    <a:ext uri="{9D8B030D-6E8A-4147-A177-3AD203B41FA5}">
                      <a16:colId xmlns:a16="http://schemas.microsoft.com/office/drawing/2014/main" xmlns="" val="3456559391"/>
                    </a:ext>
                  </a:extLst>
                </a:gridCol>
                <a:gridCol w="1551709">
                  <a:extLst>
                    <a:ext uri="{9D8B030D-6E8A-4147-A177-3AD203B41FA5}">
                      <a16:colId xmlns:a16="http://schemas.microsoft.com/office/drawing/2014/main" xmlns="" val="2902735320"/>
                    </a:ext>
                  </a:extLst>
                </a:gridCol>
                <a:gridCol w="2067791">
                  <a:extLst>
                    <a:ext uri="{9D8B030D-6E8A-4147-A177-3AD203B41FA5}">
                      <a16:colId xmlns:a16="http://schemas.microsoft.com/office/drawing/2014/main" xmlns="" val="2853249328"/>
                    </a:ext>
                  </a:extLst>
                </a:gridCol>
              </a:tblGrid>
              <a:tr h="541946">
                <a:tc>
                  <a:txBody>
                    <a:bodyPr/>
                    <a:lstStyle/>
                    <a:p>
                      <a:pPr marL="0" marR="0" algn="just">
                        <a:lnSpc>
                          <a:spcPct val="150000"/>
                        </a:lnSpc>
                        <a:spcBef>
                          <a:spcPts val="0"/>
                        </a:spcBef>
                        <a:spcAft>
                          <a:spcPts val="600"/>
                        </a:spcAft>
                      </a:pPr>
                      <a:r>
                        <a:rPr lang="en-GB" sz="1100" b="1" dirty="0" smtClean="0">
                          <a:solidFill>
                            <a:schemeClr val="tx1"/>
                          </a:solidFill>
                          <a:effectLst/>
                          <a:latin typeface="Arial" panose="020B0604020202020204" pitchFamily="34" charset="0"/>
                          <a:cs typeface="Arial" panose="020B0604020202020204" pitchFamily="34" charset="0"/>
                        </a:rPr>
                        <a:t>No</a:t>
                      </a:r>
                      <a:endParaRPr lang="en-US" sz="11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just">
                        <a:lnSpc>
                          <a:spcPct val="150000"/>
                        </a:lnSpc>
                        <a:spcBef>
                          <a:spcPts val="0"/>
                        </a:spcBef>
                        <a:spcAft>
                          <a:spcPts val="600"/>
                        </a:spcAft>
                      </a:pPr>
                      <a:r>
                        <a:rPr lang="en-GB" sz="1100" b="1" dirty="0">
                          <a:solidFill>
                            <a:schemeClr val="tx1"/>
                          </a:solidFill>
                          <a:effectLst/>
                          <a:latin typeface="Arial" panose="020B0604020202020204" pitchFamily="34" charset="0"/>
                          <a:cs typeface="Arial" panose="020B0604020202020204" pitchFamily="34" charset="0"/>
                        </a:rPr>
                        <a:t>CAS/Enquiry </a:t>
                      </a:r>
                      <a:endParaRPr lang="en-US" sz="11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just">
                        <a:lnSpc>
                          <a:spcPct val="150000"/>
                        </a:lnSpc>
                        <a:spcBef>
                          <a:spcPts val="0"/>
                        </a:spcBef>
                        <a:spcAft>
                          <a:spcPts val="600"/>
                        </a:spcAft>
                      </a:pPr>
                      <a:r>
                        <a:rPr lang="en-GB" sz="1100" b="1" dirty="0">
                          <a:solidFill>
                            <a:schemeClr val="tx1"/>
                          </a:solidFill>
                          <a:effectLst/>
                          <a:latin typeface="Arial" panose="020B0604020202020204" pitchFamily="34" charset="0"/>
                          <a:cs typeface="Arial" panose="020B0604020202020204" pitchFamily="34" charset="0"/>
                        </a:rPr>
                        <a:t>Attorney</a:t>
                      </a:r>
                      <a:endParaRPr lang="en-US" sz="11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just">
                        <a:lnSpc>
                          <a:spcPct val="150000"/>
                        </a:lnSpc>
                        <a:spcBef>
                          <a:spcPts val="0"/>
                        </a:spcBef>
                        <a:spcAft>
                          <a:spcPts val="600"/>
                        </a:spcAft>
                      </a:pPr>
                      <a:r>
                        <a:rPr lang="en-GB" sz="1100" b="1" dirty="0">
                          <a:solidFill>
                            <a:schemeClr val="tx1"/>
                          </a:solidFill>
                          <a:effectLst/>
                          <a:latin typeface="Arial" panose="020B0604020202020204" pitchFamily="34" charset="0"/>
                          <a:cs typeface="Arial" panose="020B0604020202020204" pitchFamily="34" charset="0"/>
                        </a:rPr>
                        <a:t>Amount</a:t>
                      </a:r>
                      <a:endParaRPr lang="en-US" sz="11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just">
                        <a:lnSpc>
                          <a:spcPct val="150000"/>
                        </a:lnSpc>
                        <a:spcBef>
                          <a:spcPts val="0"/>
                        </a:spcBef>
                        <a:spcAft>
                          <a:spcPts val="600"/>
                        </a:spcAft>
                      </a:pPr>
                      <a:r>
                        <a:rPr lang="en-US" sz="1100" b="1"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Possible Charges</a:t>
                      </a:r>
                      <a:endParaRPr lang="en-US" sz="11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xmlns="" val="1070745932"/>
                  </a:ext>
                </a:extLst>
              </a:tr>
            </a:tbl>
          </a:graphicData>
        </a:graphic>
      </p:graphicFrame>
      <p:sp>
        <p:nvSpPr>
          <p:cNvPr id="7" name="Title 1"/>
          <p:cNvSpPr>
            <a:spLocks noGrp="1"/>
          </p:cNvSpPr>
          <p:nvPr>
            <p:ph type="title"/>
          </p:nvPr>
        </p:nvSpPr>
        <p:spPr>
          <a:xfrm>
            <a:off x="495300" y="513090"/>
            <a:ext cx="8915400" cy="590601"/>
          </a:xfrm>
        </p:spPr>
        <p:txBody>
          <a:bodyPr>
            <a:noAutofit/>
          </a:bodyPr>
          <a:lstStyle/>
          <a:p>
            <a:pPr marL="342900" indent="-342900">
              <a:lnSpc>
                <a:spcPct val="150000"/>
              </a:lnSpc>
              <a:spcBef>
                <a:spcPts val="1800"/>
              </a:spcBef>
              <a:spcAft>
                <a:spcPts val="1200"/>
              </a:spcAft>
            </a:pPr>
            <a:r>
              <a:rPr lang="en-ZA" sz="1400" b="1" cap="all" dirty="0" smtClean="0">
                <a:latin typeface="Arial" panose="020B0604020202020204" pitchFamily="34" charset="0"/>
                <a:ea typeface="Times New Roman" panose="02020603050405020304" pitchFamily="18" charset="0"/>
                <a:cs typeface="Times New Roman" panose="02020603050405020304" pitchFamily="18" charset="0"/>
              </a:rPr>
              <a:t>            investigation </a:t>
            </a:r>
            <a:r>
              <a:rPr lang="en-ZA" sz="1400" b="1" cap="all" dirty="0">
                <a:latin typeface="Arial" panose="020B0604020202020204" pitchFamily="34" charset="0"/>
                <a:ea typeface="Times New Roman" panose="02020603050405020304" pitchFamily="18" charset="0"/>
                <a:cs typeface="Times New Roman" panose="02020603050405020304" pitchFamily="18" charset="0"/>
              </a:rPr>
              <a:t>through </a:t>
            </a:r>
            <a:r>
              <a:rPr lang="en-ZA" sz="1400" b="1" cap="all" dirty="0" smtClean="0">
                <a:latin typeface="Arial" panose="020B0604020202020204" pitchFamily="34" charset="0"/>
                <a:ea typeface="Times New Roman" panose="02020603050405020304" pitchFamily="18" charset="0"/>
                <a:cs typeface="Times New Roman" panose="02020603050405020304" pitchFamily="18" charset="0"/>
              </a:rPr>
              <a:t>secondment</a:t>
            </a:r>
            <a:r>
              <a:rPr lang="en-US" sz="1400" b="1" cap="all" dirty="0" smtClean="0">
                <a:latin typeface="Arial" panose="020B0604020202020204" pitchFamily="34" charset="0"/>
                <a:ea typeface="Times New Roman" panose="02020603050405020304" pitchFamily="18" charset="0"/>
                <a:cs typeface="Times New Roman" panose="02020603050405020304" pitchFamily="18" charset="0"/>
              </a:rPr>
              <a:t/>
            </a:r>
            <a:br>
              <a:rPr lang="en-US" sz="1400" b="1" cap="all" dirty="0" smtClean="0">
                <a:latin typeface="Arial" panose="020B0604020202020204" pitchFamily="34" charset="0"/>
                <a:ea typeface="Times New Roman" panose="02020603050405020304" pitchFamily="18" charset="0"/>
                <a:cs typeface="Times New Roman" panose="02020603050405020304" pitchFamily="18" charset="0"/>
              </a:rPr>
            </a:br>
            <a:r>
              <a:rPr lang="en-US" sz="1400" b="1" cap="all" dirty="0" smtClean="0">
                <a:latin typeface="Arial" panose="020B0604020202020204" pitchFamily="34" charset="0"/>
                <a:ea typeface="Times New Roman" panose="02020603050405020304" pitchFamily="18" charset="0"/>
                <a:cs typeface="Times New Roman" panose="02020603050405020304" pitchFamily="18" charset="0"/>
              </a:rPr>
              <a:t>    </a:t>
            </a:r>
            <a:r>
              <a:rPr lang="en-US" sz="1400" b="1" dirty="0" smtClean="0">
                <a:latin typeface="Arial" panose="020B0604020202020204" pitchFamily="34" charset="0"/>
                <a:cs typeface="Arial" panose="020B0604020202020204" pitchFamily="34" charset="0"/>
              </a:rPr>
              <a:t>Provincial </a:t>
            </a:r>
            <a:r>
              <a:rPr lang="en-US" sz="1400" b="1" dirty="0">
                <a:latin typeface="Arial" panose="020B0604020202020204" pitchFamily="34" charset="0"/>
                <a:cs typeface="Arial" panose="020B0604020202020204" pitchFamily="34" charset="0"/>
              </a:rPr>
              <a:t>Department of Health – Eastern </a:t>
            </a:r>
            <a:r>
              <a:rPr lang="en-US" sz="1400" b="1" dirty="0" smtClean="0">
                <a:latin typeface="Arial" panose="020B0604020202020204" pitchFamily="34" charset="0"/>
                <a:cs typeface="Arial" panose="020B0604020202020204" pitchFamily="34" charset="0"/>
              </a:rPr>
              <a:t>Cape</a:t>
            </a:r>
            <a:br>
              <a:rPr lang="en-US" sz="1400" b="1" dirty="0" smtClean="0">
                <a:latin typeface="Arial" panose="020B0604020202020204" pitchFamily="34" charset="0"/>
                <a:cs typeface="Arial" panose="020B0604020202020204" pitchFamily="34" charset="0"/>
              </a:rPr>
            </a:br>
            <a:r>
              <a:rPr lang="en-US" sz="1400" b="1" dirty="0" smtClean="0">
                <a:latin typeface="Arial" panose="020B0604020202020204" pitchFamily="34" charset="0"/>
                <a:cs typeface="Arial" panose="020B0604020202020204" pitchFamily="34" charset="0"/>
              </a:rPr>
              <a:t>Other Attorneys</a:t>
            </a:r>
            <a:r>
              <a:rPr lang="en-US" sz="1400" b="1" dirty="0">
                <a:latin typeface="Arial" panose="020B0604020202020204" pitchFamily="34" charset="0"/>
                <a:cs typeface="Arial" panose="020B0604020202020204" pitchFamily="34" charset="0"/>
              </a:rPr>
              <a:t/>
            </a:r>
            <a:br>
              <a:rPr lang="en-US" sz="1400" b="1" dirty="0">
                <a:latin typeface="Arial" panose="020B0604020202020204" pitchFamily="34" charset="0"/>
                <a:cs typeface="Arial" panose="020B0604020202020204" pitchFamily="34" charset="0"/>
              </a:rPr>
            </a:br>
            <a:endParaRPr lang="en-US" sz="1400" dirty="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40E4637F-1127-AF4D-B96F-F7789FFD66FF}" type="slidenum">
              <a:rPr lang="en-US" smtClean="0"/>
              <a:pPr/>
              <a:t>45</a:t>
            </a:fld>
            <a:endParaRPr lang="en-US"/>
          </a:p>
        </p:txBody>
      </p:sp>
    </p:spTree>
    <p:extLst>
      <p:ext uri="{BB962C8B-B14F-4D97-AF65-F5344CB8AC3E}">
        <p14:creationId xmlns:p14="http://schemas.microsoft.com/office/powerpoint/2010/main" xmlns="" val="108820399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1990926" y="6540063"/>
            <a:ext cx="5516003" cy="2462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prstClr val="black"/>
                </a:solidFill>
                <a:effectLst/>
                <a:uLnTx/>
                <a:uFillTx/>
                <a:latin typeface="Arial"/>
                <a:ea typeface="+mn-ea"/>
                <a:cs typeface="Arial"/>
              </a:rPr>
              <a:t>Hotline: 0800 037 774    |     Website: https://www.siu.org.za   |   E-mail: </a:t>
            </a:r>
            <a:r>
              <a:rPr kumimoji="0" lang="en-US" sz="1000" b="1" i="0" u="none" strike="noStrike" kern="1200" cap="none" spc="0" normalizeH="0" baseline="0" noProof="0" dirty="0" err="1" smtClean="0">
                <a:ln>
                  <a:noFill/>
                </a:ln>
                <a:solidFill>
                  <a:prstClr val="black"/>
                </a:solidFill>
                <a:effectLst/>
                <a:uLnTx/>
                <a:uFillTx/>
                <a:latin typeface="Arial"/>
                <a:ea typeface="+mn-ea"/>
                <a:cs typeface="Arial"/>
              </a:rPr>
              <a:t>info@siu.org.za</a:t>
            </a:r>
            <a:r>
              <a:rPr kumimoji="0" lang="en-US" sz="1000" b="1" i="0" u="none" strike="noStrike" kern="1200" cap="none" spc="0" normalizeH="0" baseline="0" noProof="0" dirty="0" smtClean="0">
                <a:ln>
                  <a:noFill/>
                </a:ln>
                <a:solidFill>
                  <a:prstClr val="black"/>
                </a:solidFill>
                <a:effectLst/>
                <a:uLnTx/>
                <a:uFillTx/>
                <a:latin typeface="Arial"/>
                <a:ea typeface="+mn-ea"/>
                <a:cs typeface="Arial"/>
              </a:rPr>
              <a:t> </a:t>
            </a:r>
            <a:endParaRPr kumimoji="0" lang="en-US" sz="1000" b="1" i="0" u="none" strike="noStrike" kern="1200" cap="none" spc="0" normalizeH="0" baseline="0" noProof="0" dirty="0">
              <a:ln>
                <a:noFill/>
              </a:ln>
              <a:solidFill>
                <a:prstClr val="black"/>
              </a:solidFill>
              <a:effectLst/>
              <a:uLnTx/>
              <a:uFillTx/>
              <a:latin typeface="Arial"/>
              <a:ea typeface="+mn-ea"/>
              <a:cs typeface="Arial"/>
            </a:endParaRPr>
          </a:p>
        </p:txBody>
      </p:sp>
      <p:sp>
        <p:nvSpPr>
          <p:cNvPr id="4" name="Content Placeholder 3"/>
          <p:cNvSpPr>
            <a:spLocks noGrp="1"/>
          </p:cNvSpPr>
          <p:nvPr>
            <p:ph idx="1"/>
          </p:nvPr>
        </p:nvSpPr>
        <p:spPr>
          <a:xfrm>
            <a:off x="495300" y="1757867"/>
            <a:ext cx="8915400" cy="4077931"/>
          </a:xfrm>
        </p:spPr>
        <p:txBody>
          <a:bodyPr>
            <a:normAutofit/>
          </a:bodyPr>
          <a:lstStyle/>
          <a:p>
            <a:endParaRPr lang="en-US" sz="2400" dirty="0" smtClean="0"/>
          </a:p>
          <a:p>
            <a:endParaRPr lang="en-US" sz="2400" dirty="0"/>
          </a:p>
          <a:p>
            <a:endParaRPr lang="en-US" sz="2400" dirty="0" smtClean="0"/>
          </a:p>
          <a:p>
            <a:endParaRPr lang="en-US" sz="2400" dirty="0"/>
          </a:p>
          <a:p>
            <a:endParaRPr lang="en-US" sz="2400" dirty="0" smtClean="0"/>
          </a:p>
          <a:p>
            <a:endParaRPr lang="en-US" sz="2400" dirty="0"/>
          </a:p>
          <a:p>
            <a:endParaRPr lang="en-US" sz="2400" dirty="0" smtClean="0"/>
          </a:p>
          <a:p>
            <a:r>
              <a:rPr lang="en-US" sz="2400" dirty="0" smtClean="0"/>
              <a:t>The investigation on all focus areas is on track and the presidential report is expected to be submitted on </a:t>
            </a:r>
            <a:r>
              <a:rPr lang="en-US" sz="2400" dirty="0"/>
              <a:t>30 August </a:t>
            </a:r>
            <a:r>
              <a:rPr lang="en-US" sz="2400" dirty="0" smtClean="0"/>
              <a:t>2020.</a:t>
            </a:r>
            <a:endParaRPr lang="en-US" sz="2400" dirty="0"/>
          </a:p>
        </p:txBody>
      </p:sp>
      <p:sp>
        <p:nvSpPr>
          <p:cNvPr id="2" name="Slide Number Placeholder 1"/>
          <p:cNvSpPr>
            <a:spLocks noGrp="1"/>
          </p:cNvSpPr>
          <p:nvPr>
            <p:ph type="sldNum" sz="quarter" idx="12"/>
          </p:nvPr>
        </p:nvSpPr>
        <p:spPr/>
        <p:txBody>
          <a:bodyPr/>
          <a:lstStyle/>
          <a:p>
            <a:fld id="{40E4637F-1127-AF4D-B96F-F7789FFD66FF}" type="slidenum">
              <a:rPr lang="en-US" smtClean="0"/>
              <a:pPr/>
              <a:t>46</a:t>
            </a:fld>
            <a:endParaRPr lang="en-US"/>
          </a:p>
        </p:txBody>
      </p:sp>
      <p:pic>
        <p:nvPicPr>
          <p:cNvPr id="3" name="Picture 2"/>
          <p:cNvPicPr>
            <a:picLocks noChangeAspect="1"/>
          </p:cNvPicPr>
          <p:nvPr/>
        </p:nvPicPr>
        <p:blipFill>
          <a:blip r:embed="rId3"/>
          <a:stretch>
            <a:fillRect/>
          </a:stretch>
        </p:blipFill>
        <p:spPr>
          <a:xfrm>
            <a:off x="191611" y="1904869"/>
            <a:ext cx="9522777" cy="2734291"/>
          </a:xfrm>
          <a:prstGeom prst="rect">
            <a:avLst/>
          </a:prstGeom>
        </p:spPr>
      </p:pic>
      <p:sp>
        <p:nvSpPr>
          <p:cNvPr id="6" name="TextBox 5"/>
          <p:cNvSpPr txBox="1"/>
          <p:nvPr/>
        </p:nvSpPr>
        <p:spPr>
          <a:xfrm>
            <a:off x="2262908" y="831273"/>
            <a:ext cx="6457021" cy="369332"/>
          </a:xfrm>
          <a:prstGeom prst="rect">
            <a:avLst/>
          </a:prstGeom>
          <a:noFill/>
        </p:spPr>
        <p:txBody>
          <a:bodyPr wrap="square" rtlCol="0">
            <a:spAutoFit/>
          </a:bodyPr>
          <a:lstStyle/>
          <a:p>
            <a:r>
              <a:rPr lang="en-US" dirty="0" smtClean="0"/>
              <a:t>Former head of the Office of the State Attorney for Johannesburg </a:t>
            </a:r>
            <a:endParaRPr lang="en-GB" dirty="0"/>
          </a:p>
        </p:txBody>
      </p:sp>
    </p:spTree>
    <p:extLst>
      <p:ext uri="{BB962C8B-B14F-4D97-AF65-F5344CB8AC3E}">
        <p14:creationId xmlns:p14="http://schemas.microsoft.com/office/powerpoint/2010/main" xmlns="" val="5321681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1990926" y="6569559"/>
            <a:ext cx="7345830" cy="2462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prstClr val="black"/>
                </a:solidFill>
                <a:effectLst/>
                <a:uLnTx/>
                <a:uFillTx/>
                <a:latin typeface="Arial"/>
                <a:ea typeface="+mn-ea"/>
                <a:cs typeface="Arial"/>
              </a:rPr>
              <a:t>Hotline: 0800 037 774    |     Website: https://www.siu.org.za   |   E-mail: </a:t>
            </a:r>
            <a:r>
              <a:rPr kumimoji="0" lang="en-US" sz="1000" b="1" i="0" u="none" strike="noStrike" kern="1200" cap="none" spc="0" normalizeH="0" baseline="0" noProof="0" dirty="0" err="1" smtClean="0">
                <a:ln>
                  <a:noFill/>
                </a:ln>
                <a:solidFill>
                  <a:prstClr val="black"/>
                </a:solidFill>
                <a:effectLst/>
                <a:uLnTx/>
                <a:uFillTx/>
                <a:latin typeface="Arial"/>
                <a:ea typeface="+mn-ea"/>
                <a:cs typeface="Arial"/>
              </a:rPr>
              <a:t>info@siu.org.za</a:t>
            </a:r>
            <a:r>
              <a:rPr kumimoji="0" lang="en-US" sz="1000" b="1" i="0" u="none" strike="noStrike" kern="1200" cap="none" spc="0" normalizeH="0" baseline="0" noProof="0" dirty="0" smtClean="0">
                <a:ln>
                  <a:noFill/>
                </a:ln>
                <a:solidFill>
                  <a:prstClr val="black"/>
                </a:solidFill>
                <a:effectLst/>
                <a:uLnTx/>
                <a:uFillTx/>
                <a:latin typeface="Arial"/>
                <a:ea typeface="+mn-ea"/>
                <a:cs typeface="Arial"/>
              </a:rPr>
              <a:t> </a:t>
            </a:r>
            <a:endParaRPr kumimoji="0" lang="en-US" sz="1000" b="1" i="0" u="none" strike="noStrike" kern="1200" cap="none" spc="0" normalizeH="0" baseline="0" noProof="0" dirty="0">
              <a:ln>
                <a:noFill/>
              </a:ln>
              <a:solidFill>
                <a:prstClr val="black"/>
              </a:solidFill>
              <a:effectLst/>
              <a:uLnTx/>
              <a:uFillTx/>
              <a:latin typeface="Arial"/>
              <a:ea typeface="+mn-ea"/>
              <a:cs typeface="Arial"/>
            </a:endParaRPr>
          </a:p>
        </p:txBody>
      </p:sp>
      <p:sp>
        <p:nvSpPr>
          <p:cNvPr id="2" name="TextBox 1"/>
          <p:cNvSpPr txBox="1"/>
          <p:nvPr/>
        </p:nvSpPr>
        <p:spPr>
          <a:xfrm>
            <a:off x="1643744" y="1470581"/>
            <a:ext cx="6359614" cy="138499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DOJ&amp;CD Proclamation . R26 of 2019 </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en-US" sz="2800" b="1" dirty="0" smtClean="0">
              <a:solidFill>
                <a:prstClr val="black"/>
              </a:solidFill>
              <a:latin typeface="Arial" panose="020B0604020202020204" pitchFamily="34" charset="0"/>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US" sz="2800" b="1" dirty="0" smtClean="0">
                <a:solidFill>
                  <a:prstClr val="black"/>
                </a:solidFill>
                <a:latin typeface="Arial" panose="020B0604020202020204" pitchFamily="34" charset="0"/>
                <a:cs typeface="Arial" panose="020B0604020202020204" pitchFamily="34" charset="0"/>
              </a:rPr>
              <a:t>BUILDING OF COURTS</a:t>
            </a:r>
            <a:r>
              <a:rPr kumimoji="0" lang="en-US" sz="2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endPar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 name="Slide Number Placeholder 2"/>
          <p:cNvSpPr>
            <a:spLocks noGrp="1"/>
          </p:cNvSpPr>
          <p:nvPr>
            <p:ph type="sldNum" sz="quarter" idx="12"/>
          </p:nvPr>
        </p:nvSpPr>
        <p:spPr/>
        <p:txBody>
          <a:bodyPr/>
          <a:lstStyle/>
          <a:p>
            <a:fld id="{40E4637F-1127-AF4D-B96F-F7789FFD66FF}" type="slidenum">
              <a:rPr lang="en-US" smtClean="0"/>
              <a:pPr/>
              <a:t>47</a:t>
            </a:fld>
            <a:endParaRPr lang="en-US"/>
          </a:p>
        </p:txBody>
      </p:sp>
    </p:spTree>
    <p:extLst>
      <p:ext uri="{BB962C8B-B14F-4D97-AF65-F5344CB8AC3E}">
        <p14:creationId xmlns:p14="http://schemas.microsoft.com/office/powerpoint/2010/main" xmlns="" val="203596587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5300" y="457201"/>
            <a:ext cx="8915400" cy="1143000"/>
          </a:xfrm>
        </p:spPr>
        <p:txBody>
          <a:bodyPr>
            <a:normAutofit/>
          </a:bodyPr>
          <a:lstStyle/>
          <a:p>
            <a:r>
              <a:rPr lang="en-US" sz="2800" b="1" dirty="0" smtClean="0">
                <a:latin typeface="Arial" panose="020B0604020202020204" pitchFamily="34" charset="0"/>
                <a:cs typeface="Arial" panose="020B0604020202020204" pitchFamily="34" charset="0"/>
              </a:rPr>
              <a:t>DOJ&amp;CD Proc. R26 of 2019</a:t>
            </a:r>
            <a:endParaRPr lang="en-US" sz="28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95300" y="1760388"/>
            <a:ext cx="8915400" cy="3972014"/>
          </a:xfrm>
        </p:spPr>
        <p:txBody>
          <a:bodyPr>
            <a:normAutofit/>
          </a:bodyPr>
          <a:lstStyle/>
          <a:p>
            <a:pPr marL="0" indent="0">
              <a:buNone/>
            </a:pPr>
            <a:r>
              <a:rPr lang="en-ZA" sz="1900" b="1" dirty="0" smtClean="0">
                <a:latin typeface="Arial" panose="020B0604020202020204" pitchFamily="34" charset="0"/>
                <a:cs typeface="Arial" panose="020B0604020202020204" pitchFamily="34" charset="0"/>
              </a:rPr>
              <a:t>Background</a:t>
            </a:r>
          </a:p>
          <a:p>
            <a:pPr algn="just">
              <a:lnSpc>
                <a:spcPct val="150000"/>
              </a:lnSpc>
            </a:pPr>
            <a:r>
              <a:rPr lang="en-US" sz="2000" dirty="0">
                <a:latin typeface="Arial" panose="020B0604020202020204" pitchFamily="34" charset="0"/>
                <a:cs typeface="Arial" panose="020B0604020202020204" pitchFamily="34" charset="0"/>
              </a:rPr>
              <a:t>The matter was referred to the SIU by the Minister of Justice and Constitutional Development </a:t>
            </a:r>
            <a:r>
              <a:rPr lang="en-US" sz="2000" b="1" dirty="0">
                <a:latin typeface="Arial" panose="020B0604020202020204" pitchFamily="34" charset="0"/>
                <a:cs typeface="Arial" panose="020B0604020202020204" pitchFamily="34" charset="0"/>
              </a:rPr>
              <a:t>(“</a:t>
            </a:r>
            <a:r>
              <a:rPr lang="en-US" sz="2000" b="1" dirty="0" err="1">
                <a:latin typeface="Arial" panose="020B0604020202020204" pitchFamily="34" charset="0"/>
                <a:cs typeface="Arial" panose="020B0604020202020204" pitchFamily="34" charset="0"/>
              </a:rPr>
              <a:t>DoJ&amp;CD</a:t>
            </a:r>
            <a:r>
              <a:rPr lang="en-US" sz="2000" b="1" dirty="0">
                <a:latin typeface="Arial" panose="020B0604020202020204" pitchFamily="34" charset="0"/>
                <a:cs typeface="Arial" panose="020B0604020202020204" pitchFamily="34" charset="0"/>
              </a:rPr>
              <a:t>”</a:t>
            </a:r>
            <a:r>
              <a:rPr lang="en-US" sz="2000" dirty="0">
                <a:latin typeface="Arial" panose="020B0604020202020204" pitchFamily="34" charset="0"/>
                <a:cs typeface="Arial" panose="020B0604020202020204" pitchFamily="34" charset="0"/>
              </a:rPr>
              <a:t>) on 5 December 2018. </a:t>
            </a:r>
            <a:endParaRPr lang="en-US" sz="2000" dirty="0" smtClean="0">
              <a:latin typeface="Arial" panose="020B0604020202020204" pitchFamily="34" charset="0"/>
              <a:cs typeface="Arial" panose="020B0604020202020204" pitchFamily="34" charset="0"/>
            </a:endParaRPr>
          </a:p>
          <a:p>
            <a:pPr algn="just">
              <a:lnSpc>
                <a:spcPct val="150000"/>
              </a:lnSpc>
            </a:pPr>
            <a:r>
              <a:rPr lang="en-US" sz="2000" dirty="0" smtClean="0">
                <a:latin typeface="Arial" panose="020B0604020202020204" pitchFamily="34" charset="0"/>
                <a:cs typeface="Arial" panose="020B0604020202020204" pitchFamily="34" charset="0"/>
              </a:rPr>
              <a:t>The </a:t>
            </a:r>
            <a:r>
              <a:rPr lang="en-US" sz="2000" dirty="0">
                <a:latin typeface="Arial" panose="020B0604020202020204" pitchFamily="34" charset="0"/>
                <a:cs typeface="Arial" panose="020B0604020202020204" pitchFamily="34" charset="0"/>
              </a:rPr>
              <a:t>Minister recommended the SIU conduct a full investigation for suspected maladministration with regard to the infrastructure projects under construction of the new courts </a:t>
            </a:r>
            <a:r>
              <a:rPr lang="en-US" sz="2000" dirty="0" err="1">
                <a:latin typeface="Arial" panose="020B0604020202020204" pitchFamily="34" charset="0"/>
                <a:cs typeface="Arial" panose="020B0604020202020204" pitchFamily="34" charset="0"/>
              </a:rPr>
              <a:t>programme</a:t>
            </a:r>
            <a:r>
              <a:rPr lang="en-US" sz="2000" dirty="0" smtClean="0">
                <a:latin typeface="Arial" panose="020B0604020202020204" pitchFamily="34" charset="0"/>
                <a:cs typeface="Arial" panose="020B0604020202020204" pitchFamily="34" charset="0"/>
              </a:rPr>
              <a:t>.</a:t>
            </a:r>
          </a:p>
          <a:p>
            <a:pPr algn="just">
              <a:lnSpc>
                <a:spcPct val="150000"/>
              </a:lnSpc>
            </a:pPr>
            <a:r>
              <a:rPr lang="en-ZA" sz="2000">
                <a:latin typeface="Arial" panose="020B0604020202020204" pitchFamily="34" charset="0"/>
                <a:cs typeface="Arial" panose="020B0604020202020204" pitchFamily="34" charset="0"/>
              </a:rPr>
              <a:t>Proclamation </a:t>
            </a:r>
            <a:r>
              <a:rPr lang="en-ZA" sz="2000" smtClean="0">
                <a:latin typeface="Arial" panose="020B0604020202020204" pitchFamily="34" charset="0"/>
                <a:cs typeface="Arial" panose="020B0604020202020204" pitchFamily="34" charset="0"/>
              </a:rPr>
              <a:t>R26 </a:t>
            </a:r>
            <a:r>
              <a:rPr lang="en-ZA" sz="2000" dirty="0">
                <a:latin typeface="Arial" panose="020B0604020202020204" pitchFamily="34" charset="0"/>
                <a:cs typeface="Arial" panose="020B0604020202020204" pitchFamily="34" charset="0"/>
              </a:rPr>
              <a:t>of 2019 issued by the President and published in the Government Gazette No. 42562 on </a:t>
            </a:r>
            <a:r>
              <a:rPr lang="en-ZA" sz="2000" b="1" dirty="0">
                <a:latin typeface="Arial" panose="020B0604020202020204" pitchFamily="34" charset="0"/>
                <a:cs typeface="Arial" panose="020B0604020202020204" pitchFamily="34" charset="0"/>
              </a:rPr>
              <a:t>05 July </a:t>
            </a:r>
            <a:r>
              <a:rPr lang="en-ZA" sz="2000" b="1" dirty="0" smtClean="0">
                <a:latin typeface="Arial" panose="020B0604020202020204" pitchFamily="34" charset="0"/>
                <a:cs typeface="Arial" panose="020B0604020202020204" pitchFamily="34" charset="0"/>
              </a:rPr>
              <a:t>2019.</a:t>
            </a:r>
            <a:endParaRPr lang="en-GB" sz="2000" b="1" dirty="0">
              <a:latin typeface="Arial" panose="020B0604020202020204" pitchFamily="34" charset="0"/>
              <a:cs typeface="Arial" panose="020B0604020202020204" pitchFamily="34" charset="0"/>
            </a:endParaRPr>
          </a:p>
          <a:p>
            <a:pPr marL="0" indent="0">
              <a:buNone/>
            </a:pPr>
            <a:endParaRPr lang="en-ZA" sz="1900" b="1" dirty="0">
              <a:latin typeface="Arial" panose="020B0604020202020204" pitchFamily="34" charset="0"/>
              <a:cs typeface="Arial" panose="020B0604020202020204" pitchFamily="34" charset="0"/>
            </a:endParaRPr>
          </a:p>
        </p:txBody>
      </p:sp>
      <p:sp>
        <p:nvSpPr>
          <p:cNvPr id="5" name="TextBox 4"/>
          <p:cNvSpPr txBox="1"/>
          <p:nvPr/>
        </p:nvSpPr>
        <p:spPr>
          <a:xfrm>
            <a:off x="1990926" y="6569559"/>
            <a:ext cx="7345830" cy="2462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prstClr val="black"/>
                </a:solidFill>
                <a:effectLst/>
                <a:uLnTx/>
                <a:uFillTx/>
                <a:latin typeface="Arial"/>
                <a:ea typeface="+mn-ea"/>
                <a:cs typeface="Arial"/>
              </a:rPr>
              <a:t>Hotline: 0800 037 774    |     Website: https://www.siu.org.za   |   E-mail: </a:t>
            </a:r>
            <a:r>
              <a:rPr kumimoji="0" lang="en-US" sz="1000" b="1" i="0" u="none" strike="noStrike" kern="1200" cap="none" spc="0" normalizeH="0" baseline="0" noProof="0" dirty="0" err="1" smtClean="0">
                <a:ln>
                  <a:noFill/>
                </a:ln>
                <a:solidFill>
                  <a:prstClr val="black"/>
                </a:solidFill>
                <a:effectLst/>
                <a:uLnTx/>
                <a:uFillTx/>
                <a:latin typeface="Arial"/>
                <a:ea typeface="+mn-ea"/>
                <a:cs typeface="Arial"/>
              </a:rPr>
              <a:t>info@siu.org.za</a:t>
            </a:r>
            <a:r>
              <a:rPr kumimoji="0" lang="en-US" sz="1000" b="1" i="0" u="none" strike="noStrike" kern="1200" cap="none" spc="0" normalizeH="0" baseline="0" noProof="0" dirty="0" smtClean="0">
                <a:ln>
                  <a:noFill/>
                </a:ln>
                <a:solidFill>
                  <a:prstClr val="black"/>
                </a:solidFill>
                <a:effectLst/>
                <a:uLnTx/>
                <a:uFillTx/>
                <a:latin typeface="Arial"/>
                <a:ea typeface="+mn-ea"/>
                <a:cs typeface="Arial"/>
              </a:rPr>
              <a:t> </a:t>
            </a:r>
            <a:endParaRPr kumimoji="0" lang="en-US" sz="1000" b="1" i="0" u="none" strike="noStrike" kern="1200" cap="none" spc="0" normalizeH="0" baseline="0" noProof="0" dirty="0">
              <a:ln>
                <a:noFill/>
              </a:ln>
              <a:solidFill>
                <a:prstClr val="black"/>
              </a:solidFill>
              <a:effectLst/>
              <a:uLnTx/>
              <a:uFillTx/>
              <a:latin typeface="Arial"/>
              <a:ea typeface="+mn-ea"/>
              <a:cs typeface="Arial"/>
            </a:endParaRPr>
          </a:p>
        </p:txBody>
      </p:sp>
      <p:sp>
        <p:nvSpPr>
          <p:cNvPr id="4" name="Slide Number Placeholder 3"/>
          <p:cNvSpPr>
            <a:spLocks noGrp="1"/>
          </p:cNvSpPr>
          <p:nvPr>
            <p:ph type="sldNum" sz="quarter" idx="12"/>
          </p:nvPr>
        </p:nvSpPr>
        <p:spPr/>
        <p:txBody>
          <a:bodyPr/>
          <a:lstStyle/>
          <a:p>
            <a:fld id="{40E4637F-1127-AF4D-B96F-F7789FFD66FF}" type="slidenum">
              <a:rPr lang="en-US" smtClean="0"/>
              <a:pPr/>
              <a:t>48</a:t>
            </a:fld>
            <a:endParaRPr lang="en-US"/>
          </a:p>
        </p:txBody>
      </p:sp>
    </p:spTree>
    <p:extLst>
      <p:ext uri="{BB962C8B-B14F-4D97-AF65-F5344CB8AC3E}">
        <p14:creationId xmlns:p14="http://schemas.microsoft.com/office/powerpoint/2010/main" xmlns="" val="56639888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5300" y="457201"/>
            <a:ext cx="8915400" cy="1143000"/>
          </a:xfrm>
        </p:spPr>
        <p:txBody>
          <a:bodyPr>
            <a:normAutofit/>
          </a:bodyPr>
          <a:lstStyle/>
          <a:p>
            <a:r>
              <a:rPr lang="en-US" sz="2800" b="1" dirty="0" smtClean="0">
                <a:latin typeface="Arial" panose="020B0604020202020204" pitchFamily="34" charset="0"/>
                <a:cs typeface="Arial" panose="020B0604020202020204" pitchFamily="34" charset="0"/>
              </a:rPr>
              <a:t>DOJ&amp;CD Proc. R26 of 2019</a:t>
            </a:r>
            <a:endParaRPr lang="en-US" sz="28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95300" y="1760388"/>
            <a:ext cx="8915400" cy="3972014"/>
          </a:xfrm>
        </p:spPr>
        <p:txBody>
          <a:bodyPr>
            <a:normAutofit fontScale="92500" lnSpcReduction="20000"/>
          </a:bodyPr>
          <a:lstStyle/>
          <a:p>
            <a:pPr marL="0" indent="0">
              <a:buNone/>
            </a:pPr>
            <a:r>
              <a:rPr lang="en-ZA" sz="1900" b="1" dirty="0">
                <a:latin typeface="Arial" panose="020B0604020202020204" pitchFamily="34" charset="0"/>
                <a:cs typeface="Arial" panose="020B0604020202020204" pitchFamily="34" charset="0"/>
              </a:rPr>
              <a:t>Mandate</a:t>
            </a:r>
          </a:p>
          <a:p>
            <a:pPr marL="0" indent="0" algn="just">
              <a:lnSpc>
                <a:spcPct val="150000"/>
              </a:lnSpc>
              <a:buNone/>
            </a:pPr>
            <a:r>
              <a:rPr lang="en-GB" sz="1900" dirty="0" smtClean="0">
                <a:latin typeface="Arial" panose="020B0604020202020204" pitchFamily="34" charset="0"/>
                <a:cs typeface="Arial" panose="020B0604020202020204" pitchFamily="34" charset="0"/>
              </a:rPr>
              <a:t>The </a:t>
            </a:r>
            <a:r>
              <a:rPr lang="en-GB" sz="1900" dirty="0">
                <a:latin typeface="Arial" panose="020B0604020202020204" pitchFamily="34" charset="0"/>
                <a:cs typeface="Arial" panose="020B0604020202020204" pitchFamily="34" charset="0"/>
              </a:rPr>
              <a:t>key objectives and mandate to the SIU as set out in the Schedule to Proclamation R26 of 2019 are to investigate the following:</a:t>
            </a:r>
            <a:endParaRPr lang="en-ZA" sz="1900" dirty="0">
              <a:latin typeface="Arial" panose="020B0604020202020204" pitchFamily="34" charset="0"/>
              <a:cs typeface="Arial" panose="020B0604020202020204" pitchFamily="34" charset="0"/>
            </a:endParaRPr>
          </a:p>
          <a:p>
            <a:pPr marL="0" indent="0" algn="just">
              <a:lnSpc>
                <a:spcPct val="150000"/>
              </a:lnSpc>
              <a:buNone/>
            </a:pPr>
            <a:r>
              <a:rPr lang="en-GB" sz="1900" dirty="0">
                <a:latin typeface="Arial" panose="020B0604020202020204" pitchFamily="34" charset="0"/>
                <a:cs typeface="Arial" panose="020B0604020202020204" pitchFamily="34" charset="0"/>
              </a:rPr>
              <a:t>1.	Maladministration and/or irregular, improper or unlawful conduct in connection </a:t>
            </a:r>
            <a:r>
              <a:rPr lang="en-GB" sz="1900" dirty="0" smtClean="0">
                <a:latin typeface="Arial" panose="020B0604020202020204" pitchFamily="34" charset="0"/>
                <a:cs typeface="Arial" panose="020B0604020202020204" pitchFamily="34" charset="0"/>
              </a:rPr>
              <a:t>	with </a:t>
            </a:r>
            <a:r>
              <a:rPr lang="en-GB" sz="1900" dirty="0">
                <a:latin typeface="Arial" panose="020B0604020202020204" pitchFamily="34" charset="0"/>
                <a:cs typeface="Arial" panose="020B0604020202020204" pitchFamily="34" charset="0"/>
              </a:rPr>
              <a:t>the affairs of the Department or the IDT in relation to― </a:t>
            </a:r>
            <a:endParaRPr lang="en-US" sz="1900" dirty="0">
              <a:latin typeface="Arial" panose="020B0604020202020204" pitchFamily="34" charset="0"/>
              <a:cs typeface="Arial" panose="020B0604020202020204" pitchFamily="34" charset="0"/>
            </a:endParaRPr>
          </a:p>
          <a:p>
            <a:pPr marL="0" indent="0" algn="just">
              <a:lnSpc>
                <a:spcPct val="150000"/>
              </a:lnSpc>
              <a:buNone/>
            </a:pPr>
            <a:r>
              <a:rPr lang="en-GB" sz="1900" dirty="0" smtClean="0">
                <a:latin typeface="Arial" panose="020B0604020202020204" pitchFamily="34" charset="0"/>
                <a:cs typeface="Arial" panose="020B0604020202020204" pitchFamily="34" charset="0"/>
              </a:rPr>
              <a:t>	(</a:t>
            </a:r>
            <a:r>
              <a:rPr lang="en-GB" sz="1900" i="1" dirty="0">
                <a:latin typeface="Arial" panose="020B0604020202020204" pitchFamily="34" charset="0"/>
                <a:cs typeface="Arial" panose="020B0604020202020204" pitchFamily="34" charset="0"/>
              </a:rPr>
              <a:t>a</a:t>
            </a:r>
            <a:r>
              <a:rPr lang="en-GB" sz="1900" dirty="0">
                <a:latin typeface="Arial" panose="020B0604020202020204" pitchFamily="34" charset="0"/>
                <a:cs typeface="Arial" panose="020B0604020202020204" pitchFamily="34" charset="0"/>
              </a:rPr>
              <a:t>)	the construction of the </a:t>
            </a:r>
            <a:r>
              <a:rPr lang="en-GB" sz="1900" b="1" dirty="0">
                <a:latin typeface="Arial" panose="020B0604020202020204" pitchFamily="34" charset="0"/>
                <a:cs typeface="Arial" panose="020B0604020202020204" pitchFamily="34" charset="0"/>
              </a:rPr>
              <a:t>Limpopo High Court</a:t>
            </a:r>
            <a:r>
              <a:rPr lang="en-GB" sz="1900" dirty="0">
                <a:latin typeface="Arial" panose="020B0604020202020204" pitchFamily="34" charset="0"/>
                <a:cs typeface="Arial" panose="020B0604020202020204" pitchFamily="34" charset="0"/>
              </a:rPr>
              <a:t>, </a:t>
            </a:r>
            <a:r>
              <a:rPr lang="en-GB" sz="1900" b="1" dirty="0">
                <a:latin typeface="Arial" panose="020B0604020202020204" pitchFamily="34" charset="0"/>
                <a:cs typeface="Arial" panose="020B0604020202020204" pitchFamily="34" charset="0"/>
              </a:rPr>
              <a:t>Mpumalanga High Court</a:t>
            </a:r>
            <a:r>
              <a:rPr lang="en-GB" sz="1900" dirty="0">
                <a:latin typeface="Arial" panose="020B0604020202020204" pitchFamily="34" charset="0"/>
                <a:cs typeface="Arial" panose="020B0604020202020204" pitchFamily="34" charset="0"/>
              </a:rPr>
              <a:t>, the</a:t>
            </a:r>
            <a:endParaRPr lang="en-US" sz="1900" dirty="0">
              <a:latin typeface="Arial" panose="020B0604020202020204" pitchFamily="34" charset="0"/>
              <a:cs typeface="Arial" panose="020B0604020202020204" pitchFamily="34" charset="0"/>
            </a:endParaRPr>
          </a:p>
          <a:p>
            <a:pPr marL="0" indent="0" algn="just">
              <a:lnSpc>
                <a:spcPct val="150000"/>
              </a:lnSpc>
              <a:buNone/>
            </a:pPr>
            <a:r>
              <a:rPr lang="en-GB" sz="1900" dirty="0" smtClean="0">
                <a:latin typeface="Arial" panose="020B0604020202020204" pitchFamily="34" charset="0"/>
                <a:cs typeface="Arial" panose="020B0604020202020204" pitchFamily="34" charset="0"/>
              </a:rPr>
              <a:t>	</a:t>
            </a:r>
            <a:r>
              <a:rPr lang="en-GB" sz="1900" b="1" dirty="0" err="1" smtClean="0">
                <a:latin typeface="Arial" panose="020B0604020202020204" pitchFamily="34" charset="0"/>
                <a:cs typeface="Arial" panose="020B0604020202020204" pitchFamily="34" charset="0"/>
              </a:rPr>
              <a:t>Plettenberg</a:t>
            </a:r>
            <a:r>
              <a:rPr lang="en-GB" sz="1900" b="1" dirty="0" smtClean="0">
                <a:latin typeface="Arial" panose="020B0604020202020204" pitchFamily="34" charset="0"/>
                <a:cs typeface="Arial" panose="020B0604020202020204" pitchFamily="34" charset="0"/>
              </a:rPr>
              <a:t> </a:t>
            </a:r>
            <a:r>
              <a:rPr lang="en-GB" sz="1900" b="1" dirty="0">
                <a:latin typeface="Arial" panose="020B0604020202020204" pitchFamily="34" charset="0"/>
                <a:cs typeface="Arial" panose="020B0604020202020204" pitchFamily="34" charset="0"/>
              </a:rPr>
              <a:t>Bay Magistrate’s Court</a:t>
            </a:r>
            <a:r>
              <a:rPr lang="en-GB" sz="1900" dirty="0">
                <a:latin typeface="Arial" panose="020B0604020202020204" pitchFamily="34" charset="0"/>
                <a:cs typeface="Arial" panose="020B0604020202020204" pitchFamily="34" charset="0"/>
              </a:rPr>
              <a:t>, the </a:t>
            </a:r>
            <a:r>
              <a:rPr lang="en-GB" sz="1900" b="1" dirty="0" err="1">
                <a:latin typeface="Arial" panose="020B0604020202020204" pitchFamily="34" charset="0"/>
                <a:cs typeface="Arial" panose="020B0604020202020204" pitchFamily="34" charset="0"/>
              </a:rPr>
              <a:t>Booysens</a:t>
            </a:r>
            <a:r>
              <a:rPr lang="en-GB" sz="1900" b="1" dirty="0">
                <a:latin typeface="Arial" panose="020B0604020202020204" pitchFamily="34" charset="0"/>
                <a:cs typeface="Arial" panose="020B0604020202020204" pitchFamily="34" charset="0"/>
              </a:rPr>
              <a:t> Magistrate’s Court</a:t>
            </a:r>
            <a:r>
              <a:rPr lang="en-GB" sz="1900" dirty="0">
                <a:latin typeface="Arial" panose="020B0604020202020204" pitchFamily="34" charset="0"/>
                <a:cs typeface="Arial" panose="020B0604020202020204" pitchFamily="34" charset="0"/>
              </a:rPr>
              <a:t>, the </a:t>
            </a:r>
            <a:r>
              <a:rPr lang="en-GB" sz="1900" dirty="0" smtClean="0">
                <a:latin typeface="Arial" panose="020B0604020202020204" pitchFamily="34" charset="0"/>
                <a:cs typeface="Arial" panose="020B0604020202020204" pitchFamily="34" charset="0"/>
              </a:rPr>
              <a:t>	</a:t>
            </a:r>
            <a:r>
              <a:rPr lang="en-GB" sz="1900" b="1" dirty="0" smtClean="0">
                <a:latin typeface="Arial" panose="020B0604020202020204" pitchFamily="34" charset="0"/>
                <a:cs typeface="Arial" panose="020B0604020202020204" pitchFamily="34" charset="0"/>
              </a:rPr>
              <a:t>Richards  </a:t>
            </a:r>
            <a:r>
              <a:rPr lang="en-GB" sz="1900" b="1" dirty="0">
                <a:latin typeface="Arial" panose="020B0604020202020204" pitchFamily="34" charset="0"/>
                <a:cs typeface="Arial" panose="020B0604020202020204" pitchFamily="34" charset="0"/>
              </a:rPr>
              <a:t>Bay  Magistrate’s  Court</a:t>
            </a:r>
            <a:r>
              <a:rPr lang="en-GB" sz="1900" dirty="0">
                <a:latin typeface="Arial" panose="020B0604020202020204" pitchFamily="34" charset="0"/>
                <a:cs typeface="Arial" panose="020B0604020202020204" pitchFamily="34" charset="0"/>
              </a:rPr>
              <a:t>,  the  </a:t>
            </a:r>
            <a:r>
              <a:rPr lang="en-GB" sz="1900" b="1" dirty="0">
                <a:latin typeface="Arial" panose="020B0604020202020204" pitchFamily="34" charset="0"/>
                <a:cs typeface="Arial" panose="020B0604020202020204" pitchFamily="34" charset="0"/>
              </a:rPr>
              <a:t>Goodwood  Magistrate’s  Court</a:t>
            </a:r>
            <a:r>
              <a:rPr lang="en-GB" sz="1900" dirty="0">
                <a:latin typeface="Arial" panose="020B0604020202020204" pitchFamily="34" charset="0"/>
                <a:cs typeface="Arial" panose="020B0604020202020204" pitchFamily="34" charset="0"/>
              </a:rPr>
              <a:t>,  the </a:t>
            </a:r>
            <a:r>
              <a:rPr lang="en-GB" sz="1900" dirty="0" smtClean="0">
                <a:latin typeface="Arial" panose="020B0604020202020204" pitchFamily="34" charset="0"/>
                <a:cs typeface="Arial" panose="020B0604020202020204" pitchFamily="34" charset="0"/>
              </a:rPr>
              <a:t>	</a:t>
            </a:r>
            <a:r>
              <a:rPr lang="en-GB" sz="1900" b="1" dirty="0" err="1" smtClean="0">
                <a:latin typeface="Arial" panose="020B0604020202020204" pitchFamily="34" charset="0"/>
                <a:cs typeface="Arial" panose="020B0604020202020204" pitchFamily="34" charset="0"/>
              </a:rPr>
              <a:t>Simunye</a:t>
            </a:r>
            <a:r>
              <a:rPr lang="en-GB" sz="1900" b="1" dirty="0" smtClean="0">
                <a:latin typeface="Arial" panose="020B0604020202020204" pitchFamily="34" charset="0"/>
                <a:cs typeface="Arial" panose="020B0604020202020204" pitchFamily="34" charset="0"/>
              </a:rPr>
              <a:t> </a:t>
            </a:r>
            <a:r>
              <a:rPr lang="en-GB" sz="1900" b="1" dirty="0">
                <a:latin typeface="Arial" panose="020B0604020202020204" pitchFamily="34" charset="0"/>
                <a:cs typeface="Arial" panose="020B0604020202020204" pitchFamily="34" charset="0"/>
              </a:rPr>
              <a:t>Magistrate’s Court </a:t>
            </a:r>
            <a:r>
              <a:rPr lang="en-GB" sz="1900" dirty="0">
                <a:latin typeface="Arial" panose="020B0604020202020204" pitchFamily="34" charset="0"/>
                <a:cs typeface="Arial" panose="020B0604020202020204" pitchFamily="34" charset="0"/>
              </a:rPr>
              <a:t>and </a:t>
            </a:r>
            <a:r>
              <a:rPr lang="en-GB" sz="1900" b="1" dirty="0">
                <a:latin typeface="Arial" panose="020B0604020202020204" pitchFamily="34" charset="0"/>
                <a:cs typeface="Arial" panose="020B0604020202020204" pitchFamily="34" charset="0"/>
              </a:rPr>
              <a:t>the </a:t>
            </a:r>
            <a:r>
              <a:rPr lang="en-GB" sz="1900" b="1" dirty="0" err="1">
                <a:latin typeface="Arial" panose="020B0604020202020204" pitchFamily="34" charset="0"/>
                <a:cs typeface="Arial" panose="020B0604020202020204" pitchFamily="34" charset="0"/>
              </a:rPr>
              <a:t>Tsineng</a:t>
            </a:r>
            <a:r>
              <a:rPr lang="en-GB" sz="1900" b="1" dirty="0">
                <a:latin typeface="Arial" panose="020B0604020202020204" pitchFamily="34" charset="0"/>
                <a:cs typeface="Arial" panose="020B0604020202020204" pitchFamily="34" charset="0"/>
              </a:rPr>
              <a:t> Periodical Court</a:t>
            </a:r>
            <a:r>
              <a:rPr lang="en-GB" sz="1900" dirty="0">
                <a:latin typeface="Arial" panose="020B0604020202020204" pitchFamily="34" charset="0"/>
                <a:cs typeface="Arial" panose="020B0604020202020204" pitchFamily="34" charset="0"/>
              </a:rPr>
              <a:t>;</a:t>
            </a:r>
          </a:p>
          <a:p>
            <a:pPr marL="0" indent="0">
              <a:lnSpc>
                <a:spcPct val="150000"/>
              </a:lnSpc>
              <a:buNone/>
            </a:pPr>
            <a:r>
              <a:rPr lang="en-GB" sz="1900" dirty="0" smtClean="0">
                <a:latin typeface="Arial" panose="020B0604020202020204" pitchFamily="34" charset="0"/>
                <a:cs typeface="Arial" panose="020B0604020202020204" pitchFamily="34" charset="0"/>
              </a:rPr>
              <a:t>	</a:t>
            </a:r>
            <a:r>
              <a:rPr lang="en-GB" sz="1900" dirty="0">
                <a:latin typeface="Arial" panose="020B0604020202020204" pitchFamily="34" charset="0"/>
                <a:cs typeface="Arial" panose="020B0604020202020204" pitchFamily="34" charset="0"/>
              </a:rPr>
              <a:t>(</a:t>
            </a:r>
            <a:r>
              <a:rPr lang="en-GB" sz="1900" i="1" dirty="0">
                <a:latin typeface="Arial" panose="020B0604020202020204" pitchFamily="34" charset="0"/>
                <a:cs typeface="Arial" panose="020B0604020202020204" pitchFamily="34" charset="0"/>
              </a:rPr>
              <a:t>b</a:t>
            </a:r>
            <a:r>
              <a:rPr lang="en-GB" sz="1900" dirty="0">
                <a:latin typeface="Arial" panose="020B0604020202020204" pitchFamily="34" charset="0"/>
                <a:cs typeface="Arial" panose="020B0604020202020204" pitchFamily="34" charset="0"/>
              </a:rPr>
              <a:t>)	the acquisition of land for the Mpumalanga High Court;</a:t>
            </a:r>
            <a:endParaRPr lang="en-US" sz="1900" dirty="0">
              <a:latin typeface="Arial" panose="020B0604020202020204" pitchFamily="34" charset="0"/>
              <a:cs typeface="Arial" panose="020B0604020202020204" pitchFamily="34" charset="0"/>
            </a:endParaRPr>
          </a:p>
          <a:p>
            <a:pPr marL="0" indent="0">
              <a:lnSpc>
                <a:spcPct val="150000"/>
              </a:lnSpc>
              <a:buNone/>
            </a:pPr>
            <a:endParaRPr lang="en-US" sz="1800" dirty="0">
              <a:latin typeface="Arial" panose="020B0604020202020204" pitchFamily="34" charset="0"/>
              <a:cs typeface="Arial" panose="020B0604020202020204" pitchFamily="34" charset="0"/>
            </a:endParaRPr>
          </a:p>
        </p:txBody>
      </p:sp>
      <p:sp>
        <p:nvSpPr>
          <p:cNvPr id="5" name="TextBox 4"/>
          <p:cNvSpPr txBox="1"/>
          <p:nvPr/>
        </p:nvSpPr>
        <p:spPr>
          <a:xfrm>
            <a:off x="1990926" y="6569559"/>
            <a:ext cx="7345830" cy="2462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prstClr val="black"/>
                </a:solidFill>
                <a:effectLst/>
                <a:uLnTx/>
                <a:uFillTx/>
                <a:latin typeface="Arial"/>
                <a:ea typeface="+mn-ea"/>
                <a:cs typeface="Arial"/>
              </a:rPr>
              <a:t>Hotline: 0800 037 774    |     Website: https://www.siu.org.za   |   E-mail: </a:t>
            </a:r>
            <a:r>
              <a:rPr kumimoji="0" lang="en-US" sz="1000" b="1" i="0" u="none" strike="noStrike" kern="1200" cap="none" spc="0" normalizeH="0" baseline="0" noProof="0" dirty="0" err="1" smtClean="0">
                <a:ln>
                  <a:noFill/>
                </a:ln>
                <a:solidFill>
                  <a:prstClr val="black"/>
                </a:solidFill>
                <a:effectLst/>
                <a:uLnTx/>
                <a:uFillTx/>
                <a:latin typeface="Arial"/>
                <a:ea typeface="+mn-ea"/>
                <a:cs typeface="Arial"/>
              </a:rPr>
              <a:t>info@siu.org.za</a:t>
            </a:r>
            <a:r>
              <a:rPr kumimoji="0" lang="en-US" sz="1000" b="1" i="0" u="none" strike="noStrike" kern="1200" cap="none" spc="0" normalizeH="0" baseline="0" noProof="0" dirty="0" smtClean="0">
                <a:ln>
                  <a:noFill/>
                </a:ln>
                <a:solidFill>
                  <a:prstClr val="black"/>
                </a:solidFill>
                <a:effectLst/>
                <a:uLnTx/>
                <a:uFillTx/>
                <a:latin typeface="Arial"/>
                <a:ea typeface="+mn-ea"/>
                <a:cs typeface="Arial"/>
              </a:rPr>
              <a:t> </a:t>
            </a:r>
            <a:endParaRPr kumimoji="0" lang="en-US" sz="1000" b="1" i="0" u="none" strike="noStrike" kern="1200" cap="none" spc="0" normalizeH="0" baseline="0" noProof="0" dirty="0">
              <a:ln>
                <a:noFill/>
              </a:ln>
              <a:solidFill>
                <a:prstClr val="black"/>
              </a:solidFill>
              <a:effectLst/>
              <a:uLnTx/>
              <a:uFillTx/>
              <a:latin typeface="Arial"/>
              <a:ea typeface="+mn-ea"/>
              <a:cs typeface="Arial"/>
            </a:endParaRPr>
          </a:p>
        </p:txBody>
      </p:sp>
      <p:sp>
        <p:nvSpPr>
          <p:cNvPr id="4" name="Slide Number Placeholder 3"/>
          <p:cNvSpPr>
            <a:spLocks noGrp="1"/>
          </p:cNvSpPr>
          <p:nvPr>
            <p:ph type="sldNum" sz="quarter" idx="12"/>
          </p:nvPr>
        </p:nvSpPr>
        <p:spPr/>
        <p:txBody>
          <a:bodyPr/>
          <a:lstStyle/>
          <a:p>
            <a:fld id="{40E4637F-1127-AF4D-B96F-F7789FFD66FF}" type="slidenum">
              <a:rPr lang="en-US" smtClean="0"/>
              <a:pPr/>
              <a:t>49</a:t>
            </a:fld>
            <a:endParaRPr lang="en-US"/>
          </a:p>
        </p:txBody>
      </p:sp>
    </p:spTree>
    <p:extLst>
      <p:ext uri="{BB962C8B-B14F-4D97-AF65-F5344CB8AC3E}">
        <p14:creationId xmlns:p14="http://schemas.microsoft.com/office/powerpoint/2010/main" xmlns="" val="41088855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1990926" y="6540063"/>
            <a:ext cx="5516003" cy="246221"/>
          </a:xfrm>
          <a:prstGeom prst="rect">
            <a:avLst/>
          </a:prstGeom>
          <a:noFill/>
        </p:spPr>
        <p:txBody>
          <a:bodyPr wrap="square" rtlCol="0">
            <a:spAutoFit/>
          </a:bodyPr>
          <a:lstStyle/>
          <a:p>
            <a:r>
              <a:rPr lang="en-US" sz="1000" b="1" dirty="0" smtClean="0">
                <a:latin typeface="Arial"/>
                <a:cs typeface="Arial"/>
              </a:rPr>
              <a:t>Hotline: 0800 037 774    |     Website: https://www.siu.org.za   |   E-mail: </a:t>
            </a:r>
            <a:r>
              <a:rPr lang="en-US" sz="1000" b="1" dirty="0" err="1" smtClean="0">
                <a:latin typeface="Arial"/>
                <a:cs typeface="Arial"/>
              </a:rPr>
              <a:t>info@siu.org.za</a:t>
            </a:r>
            <a:r>
              <a:rPr lang="en-US" sz="1000" b="1" dirty="0" smtClean="0">
                <a:latin typeface="Arial"/>
                <a:cs typeface="Arial"/>
              </a:rPr>
              <a:t> </a:t>
            </a:r>
            <a:endParaRPr lang="en-US" sz="1000" b="1" dirty="0">
              <a:latin typeface="Arial"/>
              <a:cs typeface="Arial"/>
            </a:endParaRPr>
          </a:p>
        </p:txBody>
      </p:sp>
      <p:sp>
        <p:nvSpPr>
          <p:cNvPr id="8" name="Title 1"/>
          <p:cNvSpPr>
            <a:spLocks noGrp="1"/>
          </p:cNvSpPr>
          <p:nvPr>
            <p:ph type="title"/>
          </p:nvPr>
        </p:nvSpPr>
        <p:spPr>
          <a:xfrm>
            <a:off x="495300" y="457201"/>
            <a:ext cx="8915400" cy="1143000"/>
          </a:xfrm>
        </p:spPr>
        <p:txBody>
          <a:bodyPr>
            <a:normAutofit/>
          </a:bodyPr>
          <a:lstStyle/>
          <a:p>
            <a:r>
              <a:rPr lang="en-ZA" sz="2800" b="1" dirty="0" smtClean="0">
                <a:latin typeface="Arial" panose="020B0604020202020204" pitchFamily="34" charset="0"/>
                <a:cs typeface="Arial" panose="020B0604020202020204" pitchFamily="34" charset="0"/>
              </a:rPr>
              <a:t>SIU OUTCOMES</a:t>
            </a:r>
            <a:endParaRPr lang="en-US" sz="3200" b="1" dirty="0">
              <a:latin typeface="Arial" panose="020B0604020202020204" pitchFamily="34" charset="0"/>
              <a:cs typeface="Arial" panose="020B0604020202020204" pitchFamily="34" charset="0"/>
            </a:endParaRPr>
          </a:p>
        </p:txBody>
      </p:sp>
      <p:graphicFrame>
        <p:nvGraphicFramePr>
          <p:cNvPr id="13" name="Diagram 12"/>
          <p:cNvGraphicFramePr/>
          <p:nvPr>
            <p:extLst>
              <p:ext uri="{D42A27DB-BD31-4B8C-83A1-F6EECF244321}">
                <p14:modId xmlns:p14="http://schemas.microsoft.com/office/powerpoint/2010/main" xmlns="" val="1306271769"/>
              </p:ext>
            </p:extLst>
          </p:nvPr>
        </p:nvGraphicFramePr>
        <p:xfrm>
          <a:off x="975296" y="1803400"/>
          <a:ext cx="7940104" cy="35784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Rounded Rectangle 14"/>
          <p:cNvSpPr/>
          <p:nvPr/>
        </p:nvSpPr>
        <p:spPr>
          <a:xfrm>
            <a:off x="1574800" y="5422900"/>
            <a:ext cx="6667500" cy="37572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ZA" b="1" dirty="0">
                <a:solidFill>
                  <a:schemeClr val="bg1"/>
                </a:solidFill>
              </a:rPr>
              <a:t>SYSTEMIC </a:t>
            </a:r>
            <a:r>
              <a:rPr lang="en-ZA" b="1" dirty="0" smtClean="0">
                <a:solidFill>
                  <a:schemeClr val="bg1"/>
                </a:solidFill>
              </a:rPr>
              <a:t>RECOMMENDATIONS</a:t>
            </a:r>
            <a:endParaRPr lang="en-ZA" b="1" dirty="0">
              <a:solidFill>
                <a:schemeClr val="bg1"/>
              </a:solidFill>
            </a:endParaRPr>
          </a:p>
        </p:txBody>
      </p:sp>
      <p:sp>
        <p:nvSpPr>
          <p:cNvPr id="2" name="Slide Number Placeholder 1"/>
          <p:cNvSpPr>
            <a:spLocks noGrp="1"/>
          </p:cNvSpPr>
          <p:nvPr>
            <p:ph type="sldNum" sz="quarter" idx="12"/>
          </p:nvPr>
        </p:nvSpPr>
        <p:spPr/>
        <p:txBody>
          <a:bodyPr/>
          <a:lstStyle/>
          <a:p>
            <a:fld id="{40E4637F-1127-AF4D-B96F-F7789FFD66FF}" type="slidenum">
              <a:rPr lang="en-US" smtClean="0"/>
              <a:pPr/>
              <a:t>5</a:t>
            </a:fld>
            <a:endParaRPr lang="en-US"/>
          </a:p>
        </p:txBody>
      </p:sp>
    </p:spTree>
    <p:extLst>
      <p:ext uri="{BB962C8B-B14F-4D97-AF65-F5344CB8AC3E}">
        <p14:creationId xmlns:p14="http://schemas.microsoft.com/office/powerpoint/2010/main" xmlns="" val="47811879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5300" y="457201"/>
            <a:ext cx="8915400" cy="1143000"/>
          </a:xfrm>
        </p:spPr>
        <p:txBody>
          <a:bodyPr>
            <a:normAutofit/>
          </a:bodyPr>
          <a:lstStyle/>
          <a:p>
            <a:r>
              <a:rPr lang="en-US" sz="2800" b="1" dirty="0" smtClean="0">
                <a:latin typeface="Arial" panose="020B0604020202020204" pitchFamily="34" charset="0"/>
                <a:cs typeface="Arial" panose="020B0604020202020204" pitchFamily="34" charset="0"/>
              </a:rPr>
              <a:t>MANDATE CONTINUED</a:t>
            </a:r>
            <a:endParaRPr lang="en-US" sz="28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95300" y="1760388"/>
            <a:ext cx="8915400" cy="3972014"/>
          </a:xfrm>
        </p:spPr>
        <p:txBody>
          <a:bodyPr>
            <a:normAutofit fontScale="92500" lnSpcReduction="20000"/>
          </a:bodyPr>
          <a:lstStyle/>
          <a:p>
            <a:pPr marL="0" indent="0">
              <a:lnSpc>
                <a:spcPct val="150000"/>
              </a:lnSpc>
              <a:buNone/>
            </a:pPr>
            <a:r>
              <a:rPr lang="en-GB" sz="1900" dirty="0" smtClean="0">
                <a:latin typeface="Arial" panose="020B0604020202020204" pitchFamily="34" charset="0"/>
                <a:cs typeface="Arial" panose="020B0604020202020204" pitchFamily="34" charset="0"/>
              </a:rPr>
              <a:t>(c)	the </a:t>
            </a:r>
            <a:r>
              <a:rPr lang="en-GB" sz="1900" dirty="0">
                <a:latin typeface="Arial" panose="020B0604020202020204" pitchFamily="34" charset="0"/>
                <a:cs typeface="Arial" panose="020B0604020202020204" pitchFamily="34" charset="0"/>
              </a:rPr>
              <a:t>number of court rooms which were built during the construction of the</a:t>
            </a:r>
            <a:endParaRPr lang="en-US" sz="1900" dirty="0">
              <a:latin typeface="Arial" panose="020B0604020202020204" pitchFamily="34" charset="0"/>
              <a:cs typeface="Arial" panose="020B0604020202020204" pitchFamily="34" charset="0"/>
            </a:endParaRPr>
          </a:p>
          <a:p>
            <a:pPr marL="0" indent="0">
              <a:lnSpc>
                <a:spcPct val="150000"/>
              </a:lnSpc>
              <a:buNone/>
            </a:pPr>
            <a:r>
              <a:rPr lang="en-GB" sz="1900" dirty="0">
                <a:latin typeface="Arial" panose="020B0604020202020204" pitchFamily="34" charset="0"/>
                <a:cs typeface="Arial" panose="020B0604020202020204" pitchFamily="34" charset="0"/>
              </a:rPr>
              <a:t>	</a:t>
            </a:r>
            <a:r>
              <a:rPr lang="en-GB" sz="1900" dirty="0" err="1">
                <a:latin typeface="Arial" panose="020B0604020202020204" pitchFamily="34" charset="0"/>
                <a:cs typeface="Arial" panose="020B0604020202020204" pitchFamily="34" charset="0"/>
              </a:rPr>
              <a:t>Plettenberg</a:t>
            </a:r>
            <a:r>
              <a:rPr lang="en-GB" sz="1900" dirty="0">
                <a:latin typeface="Arial" panose="020B0604020202020204" pitchFamily="34" charset="0"/>
                <a:cs typeface="Arial" panose="020B0604020202020204" pitchFamily="34" charset="0"/>
              </a:rPr>
              <a:t> Bay Magistrate’s Court;</a:t>
            </a:r>
          </a:p>
          <a:p>
            <a:pPr marL="0" indent="0">
              <a:lnSpc>
                <a:spcPct val="150000"/>
              </a:lnSpc>
              <a:buNone/>
            </a:pPr>
            <a:r>
              <a:rPr lang="en-GB" sz="1900" dirty="0">
                <a:latin typeface="Arial" panose="020B0604020202020204" pitchFamily="34" charset="0"/>
                <a:cs typeface="Arial" panose="020B0604020202020204" pitchFamily="34" charset="0"/>
              </a:rPr>
              <a:t>(d)	the procurement and provision of―</a:t>
            </a:r>
            <a:endParaRPr lang="en-US" sz="1900" dirty="0">
              <a:latin typeface="Arial" panose="020B0604020202020204" pitchFamily="34" charset="0"/>
              <a:cs typeface="Arial" panose="020B0604020202020204" pitchFamily="34" charset="0"/>
            </a:endParaRPr>
          </a:p>
          <a:p>
            <a:pPr marL="0" indent="0">
              <a:lnSpc>
                <a:spcPct val="150000"/>
              </a:lnSpc>
              <a:buNone/>
            </a:pPr>
            <a:r>
              <a:rPr lang="en-GB" sz="1900" dirty="0">
                <a:latin typeface="Arial" panose="020B0604020202020204" pitchFamily="34" charset="0"/>
                <a:cs typeface="Arial" panose="020B0604020202020204" pitchFamily="34" charset="0"/>
              </a:rPr>
              <a:t>	(</a:t>
            </a:r>
            <a:r>
              <a:rPr lang="en-GB" sz="1900" dirty="0" err="1">
                <a:latin typeface="Arial" panose="020B0604020202020204" pitchFamily="34" charset="0"/>
                <a:cs typeface="Arial" panose="020B0604020202020204" pitchFamily="34" charset="0"/>
              </a:rPr>
              <a:t>i</a:t>
            </a:r>
            <a:r>
              <a:rPr lang="en-GB" sz="1900" dirty="0">
                <a:latin typeface="Arial" panose="020B0604020202020204" pitchFamily="34" charset="0"/>
                <a:cs typeface="Arial" panose="020B0604020202020204" pitchFamily="34" charset="0"/>
              </a:rPr>
              <a:t>)	court room furniture; or</a:t>
            </a:r>
            <a:endParaRPr lang="en-US" sz="1900" dirty="0">
              <a:latin typeface="Arial" panose="020B0604020202020204" pitchFamily="34" charset="0"/>
              <a:cs typeface="Arial" panose="020B0604020202020204" pitchFamily="34" charset="0"/>
            </a:endParaRPr>
          </a:p>
          <a:p>
            <a:pPr marL="0" indent="0">
              <a:lnSpc>
                <a:spcPct val="150000"/>
              </a:lnSpc>
              <a:buNone/>
            </a:pPr>
            <a:r>
              <a:rPr lang="en-GB" sz="1900" dirty="0">
                <a:latin typeface="Arial" panose="020B0604020202020204" pitchFamily="34" charset="0"/>
                <a:cs typeface="Arial" panose="020B0604020202020204" pitchFamily="34" charset="0"/>
              </a:rPr>
              <a:t>	(ii)	goods or services; or</a:t>
            </a:r>
            <a:endParaRPr lang="en-US" sz="1900" dirty="0">
              <a:latin typeface="Arial" panose="020B0604020202020204" pitchFamily="34" charset="0"/>
              <a:cs typeface="Arial" panose="020B0604020202020204" pitchFamily="34" charset="0"/>
            </a:endParaRPr>
          </a:p>
          <a:p>
            <a:pPr marL="0" indent="0">
              <a:lnSpc>
                <a:spcPct val="150000"/>
              </a:lnSpc>
              <a:buNone/>
            </a:pPr>
            <a:r>
              <a:rPr lang="en-GB" sz="1900" dirty="0">
                <a:latin typeface="Arial" panose="020B0604020202020204" pitchFamily="34" charset="0"/>
                <a:cs typeface="Arial" panose="020B0604020202020204" pitchFamily="34" charset="0"/>
              </a:rPr>
              <a:t>(</a:t>
            </a:r>
            <a:r>
              <a:rPr lang="en-GB" sz="1900" i="1" dirty="0">
                <a:latin typeface="Arial" panose="020B0604020202020204" pitchFamily="34" charset="0"/>
                <a:cs typeface="Arial" panose="020B0604020202020204" pitchFamily="34" charset="0"/>
              </a:rPr>
              <a:t>e</a:t>
            </a:r>
            <a:r>
              <a:rPr lang="en-GB" sz="1900" dirty="0">
                <a:latin typeface="Arial" panose="020B0604020202020204" pitchFamily="34" charset="0"/>
                <a:cs typeface="Arial" panose="020B0604020202020204" pitchFamily="34" charset="0"/>
              </a:rPr>
              <a:t>)	contract and performance management, including any failure to act or to act 	timeously against professional consultants, agents, contractors, suppliers or 	service  providers  for  any  non-performance,  poor  performance,  defective 	performance or late performance in respect of goods, works or services 	delivered, performed or rendered in terms of paragraph (a), (b) or (c), </a:t>
            </a:r>
            <a:endParaRPr lang="en-US" sz="1900" dirty="0">
              <a:latin typeface="Arial" panose="020B0604020202020204" pitchFamily="34" charset="0"/>
              <a:cs typeface="Arial" panose="020B0604020202020204" pitchFamily="34" charset="0"/>
            </a:endParaRPr>
          </a:p>
          <a:p>
            <a:pPr marL="0" indent="0">
              <a:buNone/>
            </a:pPr>
            <a:endParaRPr lang="en-US" sz="2400" dirty="0"/>
          </a:p>
          <a:p>
            <a:endParaRPr lang="en-US" sz="2400" dirty="0"/>
          </a:p>
        </p:txBody>
      </p:sp>
      <p:sp>
        <p:nvSpPr>
          <p:cNvPr id="5" name="TextBox 4"/>
          <p:cNvSpPr txBox="1"/>
          <p:nvPr/>
        </p:nvSpPr>
        <p:spPr>
          <a:xfrm>
            <a:off x="1990926" y="6569559"/>
            <a:ext cx="7345830" cy="2462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prstClr val="black"/>
                </a:solidFill>
                <a:effectLst/>
                <a:uLnTx/>
                <a:uFillTx/>
                <a:latin typeface="Arial"/>
                <a:ea typeface="+mn-ea"/>
                <a:cs typeface="Arial"/>
              </a:rPr>
              <a:t>Hotline: 0800 037 774    |     Website: https://www.siu.org.za   |   E-mail: </a:t>
            </a:r>
            <a:r>
              <a:rPr kumimoji="0" lang="en-US" sz="1000" b="1" i="0" u="none" strike="noStrike" kern="1200" cap="none" spc="0" normalizeH="0" baseline="0" noProof="0" dirty="0" err="1" smtClean="0">
                <a:ln>
                  <a:noFill/>
                </a:ln>
                <a:solidFill>
                  <a:prstClr val="black"/>
                </a:solidFill>
                <a:effectLst/>
                <a:uLnTx/>
                <a:uFillTx/>
                <a:latin typeface="Arial"/>
                <a:ea typeface="+mn-ea"/>
                <a:cs typeface="Arial"/>
              </a:rPr>
              <a:t>info@siu.org.za</a:t>
            </a:r>
            <a:r>
              <a:rPr kumimoji="0" lang="en-US" sz="1000" b="1" i="0" u="none" strike="noStrike" kern="1200" cap="none" spc="0" normalizeH="0" baseline="0" noProof="0" dirty="0" smtClean="0">
                <a:ln>
                  <a:noFill/>
                </a:ln>
                <a:solidFill>
                  <a:prstClr val="black"/>
                </a:solidFill>
                <a:effectLst/>
                <a:uLnTx/>
                <a:uFillTx/>
                <a:latin typeface="Arial"/>
                <a:ea typeface="+mn-ea"/>
                <a:cs typeface="Arial"/>
              </a:rPr>
              <a:t> </a:t>
            </a:r>
            <a:endParaRPr kumimoji="0" lang="en-US" sz="1000" b="1" i="0" u="none" strike="noStrike" kern="1200" cap="none" spc="0" normalizeH="0" baseline="0" noProof="0" dirty="0">
              <a:ln>
                <a:noFill/>
              </a:ln>
              <a:solidFill>
                <a:prstClr val="black"/>
              </a:solidFill>
              <a:effectLst/>
              <a:uLnTx/>
              <a:uFillTx/>
              <a:latin typeface="Arial"/>
              <a:ea typeface="+mn-ea"/>
              <a:cs typeface="Arial"/>
            </a:endParaRPr>
          </a:p>
        </p:txBody>
      </p:sp>
      <p:sp>
        <p:nvSpPr>
          <p:cNvPr id="4" name="Slide Number Placeholder 3"/>
          <p:cNvSpPr>
            <a:spLocks noGrp="1"/>
          </p:cNvSpPr>
          <p:nvPr>
            <p:ph type="sldNum" sz="quarter" idx="12"/>
          </p:nvPr>
        </p:nvSpPr>
        <p:spPr/>
        <p:txBody>
          <a:bodyPr/>
          <a:lstStyle/>
          <a:p>
            <a:fld id="{40E4637F-1127-AF4D-B96F-F7789FFD66FF}" type="slidenum">
              <a:rPr lang="en-US" smtClean="0"/>
              <a:pPr/>
              <a:t>50</a:t>
            </a:fld>
            <a:endParaRPr lang="en-US"/>
          </a:p>
        </p:txBody>
      </p:sp>
    </p:spTree>
    <p:extLst>
      <p:ext uri="{BB962C8B-B14F-4D97-AF65-F5344CB8AC3E}">
        <p14:creationId xmlns:p14="http://schemas.microsoft.com/office/powerpoint/2010/main" xmlns="" val="166382976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5300" y="457201"/>
            <a:ext cx="8915400" cy="1143000"/>
          </a:xfrm>
        </p:spPr>
        <p:txBody>
          <a:bodyPr>
            <a:normAutofit/>
          </a:bodyPr>
          <a:lstStyle/>
          <a:p>
            <a:r>
              <a:rPr lang="en-US" sz="2800" b="1" dirty="0" smtClean="0">
                <a:latin typeface="Arial" panose="020B0604020202020204" pitchFamily="34" charset="0"/>
                <a:cs typeface="Arial" panose="020B0604020202020204" pitchFamily="34" charset="0"/>
              </a:rPr>
              <a:t>MANDATE CONTINUED</a:t>
            </a:r>
            <a:endParaRPr lang="en-US" sz="28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95300" y="1760388"/>
            <a:ext cx="8915400" cy="3972014"/>
          </a:xfrm>
        </p:spPr>
        <p:txBody>
          <a:bodyPr>
            <a:noAutofit/>
          </a:bodyPr>
          <a:lstStyle/>
          <a:p>
            <a:pPr marL="0" indent="0" algn="just">
              <a:lnSpc>
                <a:spcPct val="150000"/>
              </a:lnSpc>
              <a:buNone/>
            </a:pPr>
            <a:r>
              <a:rPr lang="en-GB" sz="1600" dirty="0" smtClean="0">
                <a:latin typeface="Arial" panose="020B0604020202020204" pitchFamily="34" charset="0"/>
                <a:cs typeface="Arial" panose="020B0604020202020204" pitchFamily="34" charset="0"/>
              </a:rPr>
              <a:t>	in </a:t>
            </a:r>
            <a:r>
              <a:rPr lang="en-GB" sz="1600" dirty="0">
                <a:latin typeface="Arial" panose="020B0604020202020204" pitchFamily="34" charset="0"/>
                <a:cs typeface="Arial" panose="020B0604020202020204" pitchFamily="34" charset="0"/>
              </a:rPr>
              <a:t>terms of the “Construction of New Courts Programme” of the Department and any related  </a:t>
            </a:r>
            <a:r>
              <a:rPr lang="en-GB" sz="1600" dirty="0" smtClean="0">
                <a:latin typeface="Arial" panose="020B0604020202020204" pitchFamily="34" charset="0"/>
                <a:cs typeface="Arial" panose="020B0604020202020204" pitchFamily="34" charset="0"/>
              </a:rPr>
              <a:t>	unauthorised</a:t>
            </a:r>
            <a:r>
              <a:rPr lang="en-GB" sz="1600" dirty="0">
                <a:latin typeface="Arial" panose="020B0604020202020204" pitchFamily="34" charset="0"/>
                <a:cs typeface="Arial" panose="020B0604020202020204" pitchFamily="34" charset="0"/>
              </a:rPr>
              <a:t>,  irregular  or  fruitless  and  wasteful  expenditure  which  the Department or </a:t>
            </a:r>
            <a:r>
              <a:rPr lang="en-GB" sz="1600" dirty="0" smtClean="0">
                <a:latin typeface="Arial" panose="020B0604020202020204" pitchFamily="34" charset="0"/>
                <a:cs typeface="Arial" panose="020B0604020202020204" pitchFamily="34" charset="0"/>
              </a:rPr>
              <a:t>	the </a:t>
            </a:r>
            <a:r>
              <a:rPr lang="en-GB" sz="1600" dirty="0">
                <a:latin typeface="Arial" panose="020B0604020202020204" pitchFamily="34" charset="0"/>
                <a:cs typeface="Arial" panose="020B0604020202020204" pitchFamily="34" charset="0"/>
              </a:rPr>
              <a:t>State incurred or may incur as a result thereof, including the causes of such — </a:t>
            </a:r>
            <a:endParaRPr lang="en-US" sz="1600" dirty="0">
              <a:latin typeface="Arial" panose="020B0604020202020204" pitchFamily="34" charset="0"/>
              <a:cs typeface="Arial" panose="020B0604020202020204" pitchFamily="34" charset="0"/>
            </a:endParaRPr>
          </a:p>
          <a:p>
            <a:pPr marL="0" lvl="0" indent="0" algn="just">
              <a:lnSpc>
                <a:spcPct val="150000"/>
              </a:lnSpc>
              <a:buNone/>
            </a:pPr>
            <a:r>
              <a:rPr lang="en-GB" sz="1600" dirty="0" smtClean="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i</a:t>
            </a:r>
            <a:r>
              <a:rPr lang="en-GB" sz="1600" dirty="0">
                <a:latin typeface="Arial" panose="020B0604020202020204" pitchFamily="34" charset="0"/>
                <a:cs typeface="Arial" panose="020B0604020202020204" pitchFamily="34" charset="0"/>
              </a:rPr>
              <a:t>)	maladministration and/or irregular, improper or unlawful conduct; and</a:t>
            </a:r>
            <a:endParaRPr lang="en-US" sz="1600" dirty="0">
              <a:latin typeface="Arial" panose="020B0604020202020204" pitchFamily="34" charset="0"/>
              <a:cs typeface="Arial" panose="020B0604020202020204" pitchFamily="34" charset="0"/>
            </a:endParaRPr>
          </a:p>
          <a:p>
            <a:pPr marL="914400" lvl="1" indent="-514350" algn="just">
              <a:lnSpc>
                <a:spcPct val="150000"/>
              </a:lnSpc>
              <a:buAutoNum type="romanLcParenBoth" startAt="2"/>
            </a:pPr>
            <a:r>
              <a:rPr lang="en-GB" sz="1600" dirty="0">
                <a:latin typeface="Arial" panose="020B0604020202020204" pitchFamily="34" charset="0"/>
                <a:cs typeface="Arial" panose="020B0604020202020204" pitchFamily="34" charset="0"/>
              </a:rPr>
              <a:t>unauthorised, irregular or fruitless and wasteful expenditure.</a:t>
            </a:r>
          </a:p>
          <a:p>
            <a:pPr marL="0" indent="0" algn="just">
              <a:lnSpc>
                <a:spcPct val="150000"/>
              </a:lnSpc>
              <a:buNone/>
            </a:pPr>
            <a:r>
              <a:rPr lang="en-GB" sz="1600" dirty="0" smtClean="0">
                <a:latin typeface="Arial" panose="020B0604020202020204" pitchFamily="34" charset="0"/>
                <a:cs typeface="Arial" panose="020B0604020202020204" pitchFamily="34" charset="0"/>
              </a:rPr>
              <a:t>2</a:t>
            </a:r>
            <a:r>
              <a:rPr lang="en-GB" sz="1600" dirty="0">
                <a:latin typeface="Arial" panose="020B0604020202020204" pitchFamily="34" charset="0"/>
                <a:cs typeface="Arial" panose="020B0604020202020204" pitchFamily="34" charset="0"/>
              </a:rPr>
              <a:t>.	Any non-performance, poor performance, defective performance or late performance by the </a:t>
            </a:r>
            <a:r>
              <a:rPr lang="en-GB" sz="1600" dirty="0" smtClean="0">
                <a:latin typeface="Arial" panose="020B0604020202020204" pitchFamily="34" charset="0"/>
                <a:cs typeface="Arial" panose="020B0604020202020204" pitchFamily="34" charset="0"/>
              </a:rPr>
              <a:t>	IDT</a:t>
            </a:r>
            <a:r>
              <a:rPr lang="en-GB" sz="1600" dirty="0">
                <a:latin typeface="Arial" panose="020B0604020202020204" pitchFamily="34" charset="0"/>
                <a:cs typeface="Arial" panose="020B0604020202020204" pitchFamily="34" charset="0"/>
              </a:rPr>
              <a:t>, or professional consultants, agents, contractors, suppliers or service providers </a:t>
            </a:r>
            <a:r>
              <a:rPr lang="en-GB" sz="1600" dirty="0" smtClean="0">
                <a:latin typeface="Arial" panose="020B0604020202020204" pitchFamily="34" charset="0"/>
                <a:cs typeface="Arial" panose="020B0604020202020204" pitchFamily="34" charset="0"/>
              </a:rPr>
              <a:t>	appointed </a:t>
            </a:r>
            <a:r>
              <a:rPr lang="en-GB" sz="1600" dirty="0">
                <a:latin typeface="Arial" panose="020B0604020202020204" pitchFamily="34" charset="0"/>
                <a:cs typeface="Arial" panose="020B0604020202020204" pitchFamily="34" charset="0"/>
              </a:rPr>
              <a:t>by the IDT, in respect of goods, works or services delivered, performed or </a:t>
            </a:r>
            <a:r>
              <a:rPr lang="en-GB" sz="1600" dirty="0" smtClean="0">
                <a:latin typeface="Arial" panose="020B0604020202020204" pitchFamily="34" charset="0"/>
                <a:cs typeface="Arial" panose="020B0604020202020204" pitchFamily="34" charset="0"/>
              </a:rPr>
              <a:t>	rendered </a:t>
            </a:r>
            <a:r>
              <a:rPr lang="en-GB" sz="1600" dirty="0">
                <a:latin typeface="Arial" panose="020B0604020202020204" pitchFamily="34" charset="0"/>
                <a:cs typeface="Arial" panose="020B0604020202020204" pitchFamily="34" charset="0"/>
              </a:rPr>
              <a:t>in terms of paragraph 1(a), (b),  (c) or (d) of this Schedule and any losses or </a:t>
            </a:r>
            <a:r>
              <a:rPr lang="en-GB" sz="1600" dirty="0" smtClean="0">
                <a:latin typeface="Arial" panose="020B0604020202020204" pitchFamily="34" charset="0"/>
                <a:cs typeface="Arial" panose="020B0604020202020204" pitchFamily="34" charset="0"/>
              </a:rPr>
              <a:t>	damages </a:t>
            </a:r>
            <a:r>
              <a:rPr lang="en-GB" sz="1600" dirty="0">
                <a:latin typeface="Arial" panose="020B0604020202020204" pitchFamily="34" charset="0"/>
                <a:cs typeface="Arial" panose="020B0604020202020204" pitchFamily="34" charset="0"/>
              </a:rPr>
              <a:t>which the Department or the State suffered or may suffer as result thereof. </a:t>
            </a:r>
            <a:endParaRPr lang="en-US" sz="1600" dirty="0">
              <a:latin typeface="Arial" panose="020B0604020202020204" pitchFamily="34" charset="0"/>
              <a:cs typeface="Arial" panose="020B0604020202020204" pitchFamily="34" charset="0"/>
            </a:endParaRPr>
          </a:p>
          <a:p>
            <a:endParaRPr lang="en-US" sz="1400" dirty="0"/>
          </a:p>
        </p:txBody>
      </p:sp>
      <p:sp>
        <p:nvSpPr>
          <p:cNvPr id="5" name="TextBox 4"/>
          <p:cNvSpPr txBox="1"/>
          <p:nvPr/>
        </p:nvSpPr>
        <p:spPr>
          <a:xfrm>
            <a:off x="1990926" y="6569559"/>
            <a:ext cx="7345830" cy="2462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prstClr val="black"/>
                </a:solidFill>
                <a:effectLst/>
                <a:uLnTx/>
                <a:uFillTx/>
                <a:latin typeface="Arial"/>
                <a:ea typeface="+mn-ea"/>
                <a:cs typeface="Arial"/>
              </a:rPr>
              <a:t>Hotline: 0800 037 774    |     Website: https://www.siu.org.za   |   E-mail: </a:t>
            </a:r>
            <a:r>
              <a:rPr kumimoji="0" lang="en-US" sz="1000" b="1" i="0" u="none" strike="noStrike" kern="1200" cap="none" spc="0" normalizeH="0" baseline="0" noProof="0" dirty="0" err="1" smtClean="0">
                <a:ln>
                  <a:noFill/>
                </a:ln>
                <a:solidFill>
                  <a:prstClr val="black"/>
                </a:solidFill>
                <a:effectLst/>
                <a:uLnTx/>
                <a:uFillTx/>
                <a:latin typeface="Arial"/>
                <a:ea typeface="+mn-ea"/>
                <a:cs typeface="Arial"/>
              </a:rPr>
              <a:t>info@siu.org.za</a:t>
            </a:r>
            <a:r>
              <a:rPr kumimoji="0" lang="en-US" sz="1000" b="1" i="0" u="none" strike="noStrike" kern="1200" cap="none" spc="0" normalizeH="0" baseline="0" noProof="0" dirty="0" smtClean="0">
                <a:ln>
                  <a:noFill/>
                </a:ln>
                <a:solidFill>
                  <a:prstClr val="black"/>
                </a:solidFill>
                <a:effectLst/>
                <a:uLnTx/>
                <a:uFillTx/>
                <a:latin typeface="Arial"/>
                <a:ea typeface="+mn-ea"/>
                <a:cs typeface="Arial"/>
              </a:rPr>
              <a:t> </a:t>
            </a:r>
            <a:endParaRPr kumimoji="0" lang="en-US" sz="1000" b="1" i="0" u="none" strike="noStrike" kern="1200" cap="none" spc="0" normalizeH="0" baseline="0" noProof="0" dirty="0">
              <a:ln>
                <a:noFill/>
              </a:ln>
              <a:solidFill>
                <a:prstClr val="black"/>
              </a:solidFill>
              <a:effectLst/>
              <a:uLnTx/>
              <a:uFillTx/>
              <a:latin typeface="Arial"/>
              <a:ea typeface="+mn-ea"/>
              <a:cs typeface="Arial"/>
            </a:endParaRPr>
          </a:p>
        </p:txBody>
      </p:sp>
      <p:sp>
        <p:nvSpPr>
          <p:cNvPr id="4" name="Slide Number Placeholder 3"/>
          <p:cNvSpPr>
            <a:spLocks noGrp="1"/>
          </p:cNvSpPr>
          <p:nvPr>
            <p:ph type="sldNum" sz="quarter" idx="12"/>
          </p:nvPr>
        </p:nvSpPr>
        <p:spPr/>
        <p:txBody>
          <a:bodyPr/>
          <a:lstStyle/>
          <a:p>
            <a:fld id="{40E4637F-1127-AF4D-B96F-F7789FFD66FF}" type="slidenum">
              <a:rPr lang="en-US" smtClean="0"/>
              <a:pPr/>
              <a:t>51</a:t>
            </a:fld>
            <a:endParaRPr lang="en-US"/>
          </a:p>
        </p:txBody>
      </p:sp>
    </p:spTree>
    <p:extLst>
      <p:ext uri="{BB962C8B-B14F-4D97-AF65-F5344CB8AC3E}">
        <p14:creationId xmlns:p14="http://schemas.microsoft.com/office/powerpoint/2010/main" xmlns="" val="105953441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5300" y="457201"/>
            <a:ext cx="8915400" cy="1143000"/>
          </a:xfrm>
        </p:spPr>
        <p:txBody>
          <a:bodyPr>
            <a:normAutofit/>
          </a:bodyPr>
          <a:lstStyle/>
          <a:p>
            <a:r>
              <a:rPr lang="en-US" sz="2800" b="1" dirty="0" smtClean="0">
                <a:latin typeface="Arial" panose="020B0604020202020204" pitchFamily="34" charset="0"/>
                <a:cs typeface="Arial" panose="020B0604020202020204" pitchFamily="34" charset="0"/>
              </a:rPr>
              <a:t>MANDATE CONTINUED</a:t>
            </a:r>
            <a:endParaRPr lang="en-US" sz="28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39485" y="1600202"/>
            <a:ext cx="9568543" cy="4771102"/>
          </a:xfrm>
        </p:spPr>
        <p:txBody>
          <a:bodyPr>
            <a:noAutofit/>
          </a:bodyPr>
          <a:lstStyle/>
          <a:p>
            <a:pPr marL="0" indent="0" algn="just">
              <a:lnSpc>
                <a:spcPct val="150000"/>
              </a:lnSpc>
              <a:buNone/>
            </a:pPr>
            <a:r>
              <a:rPr lang="en-GB" sz="1800" dirty="0" smtClean="0">
                <a:latin typeface="Arial" panose="020B0604020202020204" pitchFamily="34" charset="0"/>
                <a:cs typeface="Arial" panose="020B0604020202020204" pitchFamily="34" charset="0"/>
              </a:rPr>
              <a:t>3.	The </a:t>
            </a:r>
            <a:r>
              <a:rPr lang="en-GB" sz="1800" dirty="0">
                <a:latin typeface="Arial" panose="020B0604020202020204" pitchFamily="34" charset="0"/>
                <a:cs typeface="Arial" panose="020B0604020202020204" pitchFamily="34" charset="0"/>
              </a:rPr>
              <a:t>acquisition of land for the Mpumalanga High Court in a manner that was― </a:t>
            </a:r>
            <a:endParaRPr lang="en-US" sz="1800" dirty="0">
              <a:latin typeface="Arial" panose="020B0604020202020204" pitchFamily="34" charset="0"/>
              <a:cs typeface="Arial" panose="020B0604020202020204" pitchFamily="34" charset="0"/>
            </a:endParaRPr>
          </a:p>
          <a:p>
            <a:pPr marL="0" indent="0" algn="just">
              <a:lnSpc>
                <a:spcPct val="150000"/>
              </a:lnSpc>
              <a:buNone/>
            </a:pPr>
            <a:r>
              <a:rPr lang="en-GB" sz="1800" dirty="0" smtClean="0">
                <a:latin typeface="Arial" panose="020B0604020202020204" pitchFamily="34" charset="0"/>
                <a:cs typeface="Arial" panose="020B0604020202020204" pitchFamily="34" charset="0"/>
              </a:rPr>
              <a:t>	(</a:t>
            </a:r>
            <a:r>
              <a:rPr lang="en-GB" sz="1800" i="1" dirty="0">
                <a:latin typeface="Arial" panose="020B0604020202020204" pitchFamily="34" charset="0"/>
                <a:cs typeface="Arial" panose="020B0604020202020204" pitchFamily="34" charset="0"/>
              </a:rPr>
              <a:t>a</a:t>
            </a:r>
            <a:r>
              <a:rPr lang="en-GB" sz="1800" dirty="0">
                <a:latin typeface="Arial" panose="020B0604020202020204" pitchFamily="34" charset="0"/>
                <a:cs typeface="Arial" panose="020B0604020202020204" pitchFamily="34" charset="0"/>
              </a:rPr>
              <a:t>) 	not fair, equitable, transparent, competitive or cost-effective; </a:t>
            </a:r>
            <a:endParaRPr lang="en-US" sz="1800" dirty="0">
              <a:latin typeface="Arial" panose="020B0604020202020204" pitchFamily="34" charset="0"/>
              <a:cs typeface="Arial" panose="020B0604020202020204" pitchFamily="34" charset="0"/>
            </a:endParaRPr>
          </a:p>
          <a:p>
            <a:pPr marL="0" indent="0" algn="just">
              <a:lnSpc>
                <a:spcPct val="150000"/>
              </a:lnSpc>
              <a:buNone/>
            </a:pPr>
            <a:r>
              <a:rPr lang="en-GB" sz="1800" dirty="0">
                <a:latin typeface="Arial" panose="020B0604020202020204" pitchFamily="34" charset="0"/>
                <a:cs typeface="Arial" panose="020B0604020202020204" pitchFamily="34" charset="0"/>
              </a:rPr>
              <a:t> </a:t>
            </a:r>
            <a:r>
              <a:rPr lang="en-GB" sz="1800" dirty="0" smtClean="0">
                <a:latin typeface="Arial" panose="020B0604020202020204" pitchFamily="34" charset="0"/>
                <a:cs typeface="Arial" panose="020B0604020202020204" pitchFamily="34" charset="0"/>
              </a:rPr>
              <a:t>	(</a:t>
            </a:r>
            <a:r>
              <a:rPr lang="en-GB" sz="1800" i="1" dirty="0">
                <a:latin typeface="Arial" panose="020B0604020202020204" pitchFamily="34" charset="0"/>
                <a:cs typeface="Arial" panose="020B0604020202020204" pitchFamily="34" charset="0"/>
              </a:rPr>
              <a:t>b</a:t>
            </a:r>
            <a:r>
              <a:rPr lang="en-GB" sz="1800" dirty="0">
                <a:latin typeface="Arial" panose="020B0604020202020204" pitchFamily="34" charset="0"/>
                <a:cs typeface="Arial" panose="020B0604020202020204" pitchFamily="34" charset="0"/>
              </a:rPr>
              <a:t>)	contrary to applicable―</a:t>
            </a:r>
            <a:endParaRPr lang="en-US" sz="1800" dirty="0">
              <a:latin typeface="Arial" panose="020B0604020202020204" pitchFamily="34" charset="0"/>
              <a:cs typeface="Arial" panose="020B0604020202020204" pitchFamily="34" charset="0"/>
            </a:endParaRPr>
          </a:p>
          <a:p>
            <a:pPr marL="0" indent="0" algn="just">
              <a:buNone/>
            </a:pPr>
            <a:r>
              <a:rPr lang="en-GB" sz="1800" dirty="0">
                <a:latin typeface="Arial" panose="020B0604020202020204" pitchFamily="34" charset="0"/>
                <a:cs typeface="Arial" panose="020B0604020202020204" pitchFamily="34" charset="0"/>
              </a:rPr>
              <a:t>	</a:t>
            </a:r>
            <a:r>
              <a:rPr lang="en-GB" sz="1800" dirty="0" smtClean="0">
                <a:latin typeface="Arial" panose="020B0604020202020204" pitchFamily="34" charset="0"/>
                <a:cs typeface="Arial" panose="020B0604020202020204" pitchFamily="34" charset="0"/>
              </a:rPr>
              <a:t>	(</a:t>
            </a:r>
            <a:r>
              <a:rPr lang="en-GB" sz="1800" dirty="0" err="1">
                <a:latin typeface="Arial" panose="020B0604020202020204" pitchFamily="34" charset="0"/>
                <a:cs typeface="Arial" panose="020B0604020202020204" pitchFamily="34" charset="0"/>
              </a:rPr>
              <a:t>i</a:t>
            </a:r>
            <a:r>
              <a:rPr lang="en-GB" sz="1800" dirty="0">
                <a:latin typeface="Arial" panose="020B0604020202020204" pitchFamily="34" charset="0"/>
                <a:cs typeface="Arial" panose="020B0604020202020204" pitchFamily="34" charset="0"/>
              </a:rPr>
              <a:t>)	legislation;</a:t>
            </a:r>
            <a:endParaRPr lang="en-US" sz="1800" dirty="0">
              <a:latin typeface="Arial" panose="020B0604020202020204" pitchFamily="34" charset="0"/>
              <a:cs typeface="Arial" panose="020B0604020202020204" pitchFamily="34" charset="0"/>
            </a:endParaRPr>
          </a:p>
          <a:p>
            <a:pPr marL="0" indent="0" algn="just">
              <a:buNone/>
            </a:pPr>
            <a:r>
              <a:rPr lang="en-GB" sz="1800" dirty="0">
                <a:latin typeface="Arial" panose="020B0604020202020204" pitchFamily="34" charset="0"/>
                <a:cs typeface="Arial" panose="020B0604020202020204" pitchFamily="34" charset="0"/>
              </a:rPr>
              <a:t>	</a:t>
            </a:r>
            <a:r>
              <a:rPr lang="en-GB" sz="1800" dirty="0" smtClean="0">
                <a:latin typeface="Arial" panose="020B0604020202020204" pitchFamily="34" charset="0"/>
                <a:cs typeface="Arial" panose="020B0604020202020204" pitchFamily="34" charset="0"/>
              </a:rPr>
              <a:t>	(</a:t>
            </a:r>
            <a:r>
              <a:rPr lang="en-GB" sz="1800" dirty="0">
                <a:latin typeface="Arial" panose="020B0604020202020204" pitchFamily="34" charset="0"/>
                <a:cs typeface="Arial" panose="020B0604020202020204" pitchFamily="34" charset="0"/>
              </a:rPr>
              <a:t>ii)	manuals, guidelines, circulars, practice notes or instructions issued 	by </a:t>
            </a:r>
            <a:r>
              <a:rPr lang="en-US" sz="1800" dirty="0">
                <a:latin typeface="Arial" panose="020B0604020202020204" pitchFamily="34" charset="0"/>
                <a:cs typeface="Arial" panose="020B0604020202020204" pitchFamily="34" charset="0"/>
              </a:rPr>
              <a:t>t</a:t>
            </a:r>
            <a:r>
              <a:rPr lang="en-GB" sz="1800" dirty="0">
                <a:latin typeface="Arial" panose="020B0604020202020204" pitchFamily="34" charset="0"/>
                <a:cs typeface="Arial" panose="020B0604020202020204" pitchFamily="34" charset="0"/>
              </a:rPr>
              <a:t>he </a:t>
            </a:r>
            <a:r>
              <a:rPr lang="en-GB" sz="1800" dirty="0" smtClean="0">
                <a:latin typeface="Arial" panose="020B0604020202020204" pitchFamily="34" charset="0"/>
                <a:cs typeface="Arial" panose="020B0604020202020204" pitchFamily="34" charset="0"/>
              </a:rPr>
              <a:t>				National </a:t>
            </a:r>
            <a:r>
              <a:rPr lang="en-GB" sz="1800" dirty="0">
                <a:latin typeface="Arial" panose="020B0604020202020204" pitchFamily="34" charset="0"/>
                <a:cs typeface="Arial" panose="020B0604020202020204" pitchFamily="34" charset="0"/>
              </a:rPr>
              <a:t>Treasury; or </a:t>
            </a:r>
            <a:endParaRPr lang="en-US" sz="1800" dirty="0">
              <a:latin typeface="Arial" panose="020B0604020202020204" pitchFamily="34" charset="0"/>
              <a:cs typeface="Arial" panose="020B0604020202020204" pitchFamily="34" charset="0"/>
            </a:endParaRPr>
          </a:p>
          <a:p>
            <a:pPr marL="0" indent="0" algn="just">
              <a:lnSpc>
                <a:spcPct val="150000"/>
              </a:lnSpc>
              <a:buNone/>
            </a:pPr>
            <a:r>
              <a:rPr lang="en-GB" sz="1800" dirty="0" smtClean="0">
                <a:latin typeface="Arial" panose="020B0604020202020204" pitchFamily="34" charset="0"/>
                <a:cs typeface="Arial" panose="020B0604020202020204" pitchFamily="34" charset="0"/>
              </a:rPr>
              <a:t>	(</a:t>
            </a:r>
            <a:r>
              <a:rPr lang="en-GB" sz="1800" i="1" dirty="0">
                <a:latin typeface="Arial" panose="020B0604020202020204" pitchFamily="34" charset="0"/>
                <a:cs typeface="Arial" panose="020B0604020202020204" pitchFamily="34" charset="0"/>
              </a:rPr>
              <a:t>c</a:t>
            </a:r>
            <a:r>
              <a:rPr lang="en-GB" sz="1800" dirty="0">
                <a:latin typeface="Arial" panose="020B0604020202020204" pitchFamily="34" charset="0"/>
                <a:cs typeface="Arial" panose="020B0604020202020204" pitchFamily="34" charset="0"/>
              </a:rPr>
              <a:t>) 	manuals,  policies,  procedures,  prescripts,  instructions  or  practices  of  or </a:t>
            </a:r>
            <a:endParaRPr lang="en-US" sz="1800" dirty="0">
              <a:latin typeface="Arial" panose="020B0604020202020204" pitchFamily="34" charset="0"/>
              <a:cs typeface="Arial" panose="020B0604020202020204" pitchFamily="34" charset="0"/>
            </a:endParaRPr>
          </a:p>
          <a:p>
            <a:pPr marL="0" indent="0" algn="just">
              <a:lnSpc>
                <a:spcPct val="150000"/>
              </a:lnSpc>
              <a:buNone/>
            </a:pPr>
            <a:r>
              <a:rPr lang="en-GB" sz="1800" dirty="0">
                <a:latin typeface="Arial" panose="020B0604020202020204" pitchFamily="34" charset="0"/>
                <a:cs typeface="Arial" panose="020B0604020202020204" pitchFamily="34" charset="0"/>
              </a:rPr>
              <a:t>	applicable to the Department or the IDT, and any related unauthorised, 	irregular or </a:t>
            </a:r>
            <a:r>
              <a:rPr lang="en-GB" sz="1800" dirty="0" smtClean="0">
                <a:latin typeface="Arial" panose="020B0604020202020204" pitchFamily="34" charset="0"/>
                <a:cs typeface="Arial" panose="020B0604020202020204" pitchFamily="34" charset="0"/>
              </a:rPr>
              <a:t>	fruitless 	and </a:t>
            </a:r>
            <a:r>
              <a:rPr lang="en-GB" sz="1800" dirty="0">
                <a:latin typeface="Arial" panose="020B0604020202020204" pitchFamily="34" charset="0"/>
                <a:cs typeface="Arial" panose="020B0604020202020204" pitchFamily="34" charset="0"/>
              </a:rPr>
              <a:t>wasteful expenditure which the Department or the </a:t>
            </a:r>
            <a:r>
              <a:rPr lang="en-GB" sz="1800" dirty="0" smtClean="0">
                <a:latin typeface="Arial" panose="020B0604020202020204" pitchFamily="34" charset="0"/>
                <a:cs typeface="Arial" panose="020B0604020202020204" pitchFamily="34" charset="0"/>
              </a:rPr>
              <a:t>State </a:t>
            </a:r>
            <a:r>
              <a:rPr lang="en-GB" sz="1800" dirty="0">
                <a:latin typeface="Arial" panose="020B0604020202020204" pitchFamily="34" charset="0"/>
                <a:cs typeface="Arial" panose="020B0604020202020204" pitchFamily="34" charset="0"/>
              </a:rPr>
              <a:t>incurred as a </a:t>
            </a:r>
            <a:r>
              <a:rPr lang="en-GB" sz="1800" dirty="0" smtClean="0">
                <a:latin typeface="Arial" panose="020B0604020202020204" pitchFamily="34" charset="0"/>
                <a:cs typeface="Arial" panose="020B0604020202020204" pitchFamily="34" charset="0"/>
              </a:rPr>
              <a:t>	result </a:t>
            </a:r>
            <a:r>
              <a:rPr lang="en-GB" sz="1800" dirty="0">
                <a:latin typeface="Arial" panose="020B0604020202020204" pitchFamily="34" charset="0"/>
                <a:cs typeface="Arial" panose="020B0604020202020204" pitchFamily="34" charset="0"/>
              </a:rPr>
              <a:t>thereof. </a:t>
            </a:r>
            <a:endParaRPr lang="en-US" sz="1800" dirty="0">
              <a:latin typeface="Arial" panose="020B0604020202020204" pitchFamily="34" charset="0"/>
              <a:cs typeface="Arial" panose="020B0604020202020204" pitchFamily="34" charset="0"/>
            </a:endParaRPr>
          </a:p>
          <a:p>
            <a:pPr>
              <a:lnSpc>
                <a:spcPct val="150000"/>
              </a:lnSpc>
            </a:pPr>
            <a:endParaRPr lang="en-US" sz="1800" dirty="0"/>
          </a:p>
        </p:txBody>
      </p:sp>
      <p:sp>
        <p:nvSpPr>
          <p:cNvPr id="5" name="TextBox 4"/>
          <p:cNvSpPr txBox="1"/>
          <p:nvPr/>
        </p:nvSpPr>
        <p:spPr>
          <a:xfrm>
            <a:off x="1990926" y="6569559"/>
            <a:ext cx="7345830" cy="2462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prstClr val="black"/>
                </a:solidFill>
                <a:effectLst/>
                <a:uLnTx/>
                <a:uFillTx/>
                <a:latin typeface="Arial"/>
                <a:ea typeface="+mn-ea"/>
                <a:cs typeface="Arial"/>
              </a:rPr>
              <a:t>Hotline: 0800 037 774    |     Website: https://www.siu.org.za   |   E-mail: </a:t>
            </a:r>
            <a:r>
              <a:rPr kumimoji="0" lang="en-US" sz="1000" b="1" i="0" u="none" strike="noStrike" kern="1200" cap="none" spc="0" normalizeH="0" baseline="0" noProof="0" dirty="0" err="1" smtClean="0">
                <a:ln>
                  <a:noFill/>
                </a:ln>
                <a:solidFill>
                  <a:prstClr val="black"/>
                </a:solidFill>
                <a:effectLst/>
                <a:uLnTx/>
                <a:uFillTx/>
                <a:latin typeface="Arial"/>
                <a:ea typeface="+mn-ea"/>
                <a:cs typeface="Arial"/>
              </a:rPr>
              <a:t>info@siu.org.za</a:t>
            </a:r>
            <a:r>
              <a:rPr kumimoji="0" lang="en-US" sz="1000" b="1" i="0" u="none" strike="noStrike" kern="1200" cap="none" spc="0" normalizeH="0" baseline="0" noProof="0" dirty="0" smtClean="0">
                <a:ln>
                  <a:noFill/>
                </a:ln>
                <a:solidFill>
                  <a:prstClr val="black"/>
                </a:solidFill>
                <a:effectLst/>
                <a:uLnTx/>
                <a:uFillTx/>
                <a:latin typeface="Arial"/>
                <a:ea typeface="+mn-ea"/>
                <a:cs typeface="Arial"/>
              </a:rPr>
              <a:t> </a:t>
            </a:r>
            <a:endParaRPr kumimoji="0" lang="en-US" sz="1000" b="1" i="0" u="none" strike="noStrike" kern="1200" cap="none" spc="0" normalizeH="0" baseline="0" noProof="0" dirty="0">
              <a:ln>
                <a:noFill/>
              </a:ln>
              <a:solidFill>
                <a:prstClr val="black"/>
              </a:solidFill>
              <a:effectLst/>
              <a:uLnTx/>
              <a:uFillTx/>
              <a:latin typeface="Arial"/>
              <a:ea typeface="+mn-ea"/>
              <a:cs typeface="Arial"/>
            </a:endParaRPr>
          </a:p>
        </p:txBody>
      </p:sp>
      <p:sp>
        <p:nvSpPr>
          <p:cNvPr id="4" name="Slide Number Placeholder 3"/>
          <p:cNvSpPr>
            <a:spLocks noGrp="1"/>
          </p:cNvSpPr>
          <p:nvPr>
            <p:ph type="sldNum" sz="quarter" idx="12"/>
          </p:nvPr>
        </p:nvSpPr>
        <p:spPr/>
        <p:txBody>
          <a:bodyPr/>
          <a:lstStyle/>
          <a:p>
            <a:fld id="{40E4637F-1127-AF4D-B96F-F7789FFD66FF}" type="slidenum">
              <a:rPr lang="en-US" smtClean="0"/>
              <a:pPr/>
              <a:t>52</a:t>
            </a:fld>
            <a:endParaRPr lang="en-US"/>
          </a:p>
        </p:txBody>
      </p:sp>
    </p:spTree>
    <p:extLst>
      <p:ext uri="{BB962C8B-B14F-4D97-AF65-F5344CB8AC3E}">
        <p14:creationId xmlns:p14="http://schemas.microsoft.com/office/powerpoint/2010/main" xmlns="" val="239972469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5300" y="457201"/>
            <a:ext cx="8915400" cy="1143000"/>
          </a:xfrm>
        </p:spPr>
        <p:txBody>
          <a:bodyPr>
            <a:normAutofit/>
          </a:bodyPr>
          <a:lstStyle/>
          <a:p>
            <a:r>
              <a:rPr lang="en-US" sz="2800" b="1" dirty="0" smtClean="0">
                <a:latin typeface="Arial" panose="020B0604020202020204" pitchFamily="34" charset="0"/>
                <a:cs typeface="Arial" panose="020B0604020202020204" pitchFamily="34" charset="0"/>
              </a:rPr>
              <a:t>MANDATE CONTINUED</a:t>
            </a:r>
            <a:endParaRPr lang="en-US" sz="28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95300" y="1760388"/>
            <a:ext cx="8915400" cy="3972014"/>
          </a:xfrm>
        </p:spPr>
        <p:txBody>
          <a:bodyPr>
            <a:normAutofit fontScale="92500"/>
          </a:bodyPr>
          <a:lstStyle/>
          <a:p>
            <a:pPr marL="0" indent="0">
              <a:lnSpc>
                <a:spcPct val="150000"/>
              </a:lnSpc>
              <a:buNone/>
            </a:pPr>
            <a:r>
              <a:rPr lang="en-GB" sz="2000" dirty="0" smtClean="0">
                <a:latin typeface="Arial" panose="020B0604020202020204" pitchFamily="34" charset="0"/>
                <a:cs typeface="Arial" panose="020B0604020202020204" pitchFamily="34" charset="0"/>
              </a:rPr>
              <a:t>4.	Any </a:t>
            </a:r>
            <a:r>
              <a:rPr lang="en-GB" sz="2000" dirty="0">
                <a:latin typeface="Arial" panose="020B0604020202020204" pitchFamily="34" charset="0"/>
                <a:cs typeface="Arial" panose="020B0604020202020204" pitchFamily="34" charset="0"/>
              </a:rPr>
              <a:t>unlawful, improper or irregular conduct by—</a:t>
            </a:r>
            <a:endParaRPr lang="en-US" sz="2000" dirty="0">
              <a:latin typeface="Arial" panose="020B0604020202020204" pitchFamily="34" charset="0"/>
              <a:cs typeface="Arial" panose="020B0604020202020204" pitchFamily="34" charset="0"/>
            </a:endParaRPr>
          </a:p>
          <a:p>
            <a:pPr marL="0" indent="0" algn="just">
              <a:lnSpc>
                <a:spcPct val="150000"/>
              </a:lnSpc>
              <a:buNone/>
            </a:pPr>
            <a:r>
              <a:rPr lang="en-GB" sz="2000" dirty="0" smtClean="0">
                <a:latin typeface="Arial" panose="020B0604020202020204" pitchFamily="34" charset="0"/>
                <a:cs typeface="Arial" panose="020B0604020202020204" pitchFamily="34" charset="0"/>
              </a:rPr>
              <a:t>	(</a:t>
            </a:r>
            <a:r>
              <a:rPr lang="en-GB" sz="2000" i="1" dirty="0">
                <a:latin typeface="Arial" panose="020B0604020202020204" pitchFamily="34" charset="0"/>
                <a:cs typeface="Arial" panose="020B0604020202020204" pitchFamily="34" charset="0"/>
              </a:rPr>
              <a:t>a</a:t>
            </a:r>
            <a:r>
              <a:rPr lang="en-GB" sz="2000" dirty="0">
                <a:latin typeface="Arial" panose="020B0604020202020204" pitchFamily="34" charset="0"/>
                <a:cs typeface="Arial" panose="020B0604020202020204" pitchFamily="34" charset="0"/>
              </a:rPr>
              <a:t>)	the Department, the IDT, their officials, employees or agents or any other</a:t>
            </a:r>
            <a:endParaRPr lang="en-US" sz="2000" dirty="0">
              <a:latin typeface="Arial" panose="020B0604020202020204" pitchFamily="34" charset="0"/>
              <a:cs typeface="Arial" panose="020B0604020202020204" pitchFamily="34" charset="0"/>
            </a:endParaRPr>
          </a:p>
          <a:p>
            <a:pPr marL="0" indent="0">
              <a:lnSpc>
                <a:spcPct val="150000"/>
              </a:lnSpc>
              <a:buNone/>
            </a:pPr>
            <a:r>
              <a:rPr lang="en-GB" sz="2000" dirty="0">
                <a:latin typeface="Arial" panose="020B0604020202020204" pitchFamily="34" charset="0"/>
                <a:cs typeface="Arial" panose="020B0604020202020204" pitchFamily="34" charset="0"/>
              </a:rPr>
              <a:t>	person relating to the allegations set out in paragraphs 1 to 3 of this 	Schedule; </a:t>
            </a:r>
            <a:br>
              <a:rPr lang="en-GB" sz="2000" dirty="0">
                <a:latin typeface="Arial" panose="020B0604020202020204" pitchFamily="34" charset="0"/>
                <a:cs typeface="Arial" panose="020B0604020202020204" pitchFamily="34" charset="0"/>
              </a:rPr>
            </a:br>
            <a:r>
              <a:rPr lang="en-GB" sz="2000" dirty="0">
                <a:latin typeface="Arial" panose="020B0604020202020204" pitchFamily="34" charset="0"/>
                <a:cs typeface="Arial" panose="020B0604020202020204" pitchFamily="34" charset="0"/>
              </a:rPr>
              <a:t>	or </a:t>
            </a:r>
            <a:endParaRPr lang="en-US" sz="2000" dirty="0">
              <a:latin typeface="Arial" panose="020B0604020202020204" pitchFamily="34" charset="0"/>
              <a:cs typeface="Arial" panose="020B0604020202020204" pitchFamily="34" charset="0"/>
            </a:endParaRPr>
          </a:p>
          <a:p>
            <a:pPr marL="0" indent="0" algn="just">
              <a:lnSpc>
                <a:spcPct val="150000"/>
              </a:lnSpc>
              <a:buNone/>
            </a:pPr>
            <a:r>
              <a:rPr lang="en-GB" sz="2000" dirty="0" smtClean="0">
                <a:latin typeface="Arial" panose="020B0604020202020204" pitchFamily="34" charset="0"/>
                <a:cs typeface="Arial" panose="020B0604020202020204" pitchFamily="34" charset="0"/>
              </a:rPr>
              <a:t>	(</a:t>
            </a:r>
            <a:r>
              <a:rPr lang="en-GB" sz="2000" i="1" dirty="0">
                <a:latin typeface="Arial" panose="020B0604020202020204" pitchFamily="34" charset="0"/>
                <a:cs typeface="Arial" panose="020B0604020202020204" pitchFamily="34" charset="0"/>
              </a:rPr>
              <a:t>b</a:t>
            </a:r>
            <a:r>
              <a:rPr lang="en-GB" sz="2000" dirty="0">
                <a:latin typeface="Arial" panose="020B0604020202020204" pitchFamily="34" charset="0"/>
                <a:cs typeface="Arial" panose="020B0604020202020204" pitchFamily="34" charset="0"/>
              </a:rPr>
              <a:t>) 	the contractors, suppliers or service providers, their directors, </a:t>
            </a:r>
            <a:r>
              <a:rPr lang="en-GB" sz="2000" dirty="0" smtClean="0">
                <a:latin typeface="Arial" panose="020B0604020202020204" pitchFamily="34" charset="0"/>
                <a:cs typeface="Arial" panose="020B0604020202020204" pitchFamily="34" charset="0"/>
              </a:rPr>
              <a:t>	employees</a:t>
            </a:r>
            <a:r>
              <a:rPr lang="en-GB" sz="2000" dirty="0">
                <a:latin typeface="Arial" panose="020B0604020202020204" pitchFamily="34" charset="0"/>
                <a:cs typeface="Arial" panose="020B0604020202020204" pitchFamily="34" charset="0"/>
              </a:rPr>
              <a:t>, 	contractors, sub-contractors or agents appointed by the IDT </a:t>
            </a:r>
            <a:r>
              <a:rPr lang="en-GB" sz="2000" dirty="0" smtClean="0">
                <a:latin typeface="Arial" panose="020B0604020202020204" pitchFamily="34" charset="0"/>
                <a:cs typeface="Arial" panose="020B0604020202020204" pitchFamily="34" charset="0"/>
              </a:rPr>
              <a:t>	relating </a:t>
            </a:r>
            <a:r>
              <a:rPr lang="en-GB" sz="2000" dirty="0">
                <a:latin typeface="Arial" panose="020B0604020202020204" pitchFamily="34" charset="0"/>
                <a:cs typeface="Arial" panose="020B0604020202020204" pitchFamily="34" charset="0"/>
              </a:rPr>
              <a:t>to the 	allegations set out in paragraph 2 of this Schedule. </a:t>
            </a:r>
            <a:endParaRPr lang="en-US" sz="2000" dirty="0">
              <a:latin typeface="Arial" panose="020B0604020202020204" pitchFamily="34" charset="0"/>
              <a:cs typeface="Arial" panose="020B0604020202020204" pitchFamily="34" charset="0"/>
            </a:endParaRPr>
          </a:p>
          <a:p>
            <a:endParaRPr lang="en-US" sz="2400" dirty="0"/>
          </a:p>
        </p:txBody>
      </p:sp>
      <p:sp>
        <p:nvSpPr>
          <p:cNvPr id="5" name="TextBox 4"/>
          <p:cNvSpPr txBox="1"/>
          <p:nvPr/>
        </p:nvSpPr>
        <p:spPr>
          <a:xfrm>
            <a:off x="1990926" y="6569559"/>
            <a:ext cx="7345830" cy="2462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prstClr val="black"/>
                </a:solidFill>
                <a:effectLst/>
                <a:uLnTx/>
                <a:uFillTx/>
                <a:latin typeface="Arial"/>
                <a:ea typeface="+mn-ea"/>
                <a:cs typeface="Arial"/>
              </a:rPr>
              <a:t>Hotline: 0800 037 774    |     Website: https://www.siu.org.za   |   E-mail: </a:t>
            </a:r>
            <a:r>
              <a:rPr kumimoji="0" lang="en-US" sz="1000" b="1" i="0" u="none" strike="noStrike" kern="1200" cap="none" spc="0" normalizeH="0" baseline="0" noProof="0" dirty="0" err="1" smtClean="0">
                <a:ln>
                  <a:noFill/>
                </a:ln>
                <a:solidFill>
                  <a:prstClr val="black"/>
                </a:solidFill>
                <a:effectLst/>
                <a:uLnTx/>
                <a:uFillTx/>
                <a:latin typeface="Arial"/>
                <a:ea typeface="+mn-ea"/>
                <a:cs typeface="Arial"/>
              </a:rPr>
              <a:t>info@siu.org.za</a:t>
            </a:r>
            <a:r>
              <a:rPr kumimoji="0" lang="en-US" sz="1000" b="1" i="0" u="none" strike="noStrike" kern="1200" cap="none" spc="0" normalizeH="0" baseline="0" noProof="0" dirty="0" smtClean="0">
                <a:ln>
                  <a:noFill/>
                </a:ln>
                <a:solidFill>
                  <a:prstClr val="black"/>
                </a:solidFill>
                <a:effectLst/>
                <a:uLnTx/>
                <a:uFillTx/>
                <a:latin typeface="Arial"/>
                <a:ea typeface="+mn-ea"/>
                <a:cs typeface="Arial"/>
              </a:rPr>
              <a:t> </a:t>
            </a:r>
            <a:endParaRPr kumimoji="0" lang="en-US" sz="1000" b="1" i="0" u="none" strike="noStrike" kern="1200" cap="none" spc="0" normalizeH="0" baseline="0" noProof="0" dirty="0">
              <a:ln>
                <a:noFill/>
              </a:ln>
              <a:solidFill>
                <a:prstClr val="black"/>
              </a:solidFill>
              <a:effectLst/>
              <a:uLnTx/>
              <a:uFillTx/>
              <a:latin typeface="Arial"/>
              <a:ea typeface="+mn-ea"/>
              <a:cs typeface="Arial"/>
            </a:endParaRPr>
          </a:p>
        </p:txBody>
      </p:sp>
      <p:sp>
        <p:nvSpPr>
          <p:cNvPr id="4" name="Slide Number Placeholder 3"/>
          <p:cNvSpPr>
            <a:spLocks noGrp="1"/>
          </p:cNvSpPr>
          <p:nvPr>
            <p:ph type="sldNum" sz="quarter" idx="12"/>
          </p:nvPr>
        </p:nvSpPr>
        <p:spPr/>
        <p:txBody>
          <a:bodyPr/>
          <a:lstStyle/>
          <a:p>
            <a:fld id="{40E4637F-1127-AF4D-B96F-F7789FFD66FF}" type="slidenum">
              <a:rPr lang="en-US" smtClean="0"/>
              <a:pPr/>
              <a:t>53</a:t>
            </a:fld>
            <a:endParaRPr lang="en-US"/>
          </a:p>
        </p:txBody>
      </p:sp>
    </p:spTree>
    <p:extLst>
      <p:ext uri="{BB962C8B-B14F-4D97-AF65-F5344CB8AC3E}">
        <p14:creationId xmlns:p14="http://schemas.microsoft.com/office/powerpoint/2010/main" xmlns="" val="25367135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5300" y="457201"/>
            <a:ext cx="8915400" cy="1143000"/>
          </a:xfrm>
        </p:spPr>
        <p:txBody>
          <a:bodyPr>
            <a:normAutofit/>
          </a:bodyPr>
          <a:lstStyle/>
          <a:p>
            <a:r>
              <a:rPr lang="en-US" sz="2800" b="1" dirty="0" smtClean="0">
                <a:latin typeface="Arial" panose="020B0604020202020204" pitchFamily="34" charset="0"/>
                <a:cs typeface="Arial" panose="020B0604020202020204" pitchFamily="34" charset="0"/>
              </a:rPr>
              <a:t>FOCUS AREAS</a:t>
            </a:r>
            <a:endParaRPr lang="en-US" sz="28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95300" y="1760388"/>
            <a:ext cx="8915400" cy="3972014"/>
          </a:xfrm>
        </p:spPr>
        <p:txBody>
          <a:bodyPr>
            <a:noAutofit/>
          </a:bodyPr>
          <a:lstStyle/>
          <a:p>
            <a:pPr algn="just">
              <a:lnSpc>
                <a:spcPct val="150000"/>
              </a:lnSpc>
            </a:pPr>
            <a:r>
              <a:rPr lang="en-GB" sz="1600" b="1" dirty="0" smtClean="0">
                <a:latin typeface="Arial" panose="020B0604020202020204" pitchFamily="34" charset="0"/>
                <a:cs typeface="Arial" panose="020B0604020202020204" pitchFamily="34" charset="0"/>
              </a:rPr>
              <a:t>Focus </a:t>
            </a:r>
            <a:r>
              <a:rPr lang="en-GB" sz="1600" b="1" dirty="0">
                <a:latin typeface="Arial" panose="020B0604020202020204" pitchFamily="34" charset="0"/>
                <a:cs typeface="Arial" panose="020B0604020202020204" pitchFamily="34" charset="0"/>
              </a:rPr>
              <a:t>area </a:t>
            </a:r>
            <a:r>
              <a:rPr lang="en-GB" sz="1600" b="1" dirty="0" smtClean="0">
                <a:latin typeface="Arial" panose="020B0604020202020204" pitchFamily="34" charset="0"/>
                <a:cs typeface="Arial" panose="020B0604020202020204" pitchFamily="34" charset="0"/>
              </a:rPr>
              <a:t>1:</a:t>
            </a:r>
            <a:r>
              <a:rPr lang="en-GB" sz="1600" b="1" dirty="0">
                <a:latin typeface="Arial" panose="020B0604020202020204" pitchFamily="34" charset="0"/>
                <a:cs typeface="Arial" panose="020B0604020202020204" pitchFamily="34" charset="0"/>
              </a:rPr>
              <a:t>	</a:t>
            </a:r>
            <a:r>
              <a:rPr lang="en-GB" sz="1600" dirty="0">
                <a:latin typeface="Arial" panose="020B0604020202020204" pitchFamily="34" charset="0"/>
                <a:cs typeface="Arial" panose="020B0604020202020204" pitchFamily="34" charset="0"/>
              </a:rPr>
              <a:t>To determine if the SCM processes were followed in the appointment of the implementing </a:t>
            </a:r>
            <a:r>
              <a:rPr lang="en-GB" sz="1600" dirty="0" smtClean="0">
                <a:latin typeface="Arial" panose="020B0604020202020204" pitchFamily="34" charset="0"/>
                <a:cs typeface="Arial" panose="020B0604020202020204" pitchFamily="34" charset="0"/>
              </a:rPr>
              <a:t>agent (IDT), </a:t>
            </a:r>
            <a:r>
              <a:rPr lang="en-GB" sz="1600" dirty="0">
                <a:latin typeface="Arial" panose="020B0604020202020204" pitchFamily="34" charset="0"/>
                <a:cs typeface="Arial" panose="020B0604020202020204" pitchFamily="34" charset="0"/>
              </a:rPr>
              <a:t>the professional agent, service providers, procurement of court furniture and goods or services</a:t>
            </a:r>
            <a:r>
              <a:rPr lang="en-GB" sz="1600" dirty="0" smtClean="0">
                <a:latin typeface="Arial" panose="020B0604020202020204" pitchFamily="34" charset="0"/>
                <a:cs typeface="Arial" panose="020B0604020202020204" pitchFamily="34" charset="0"/>
              </a:rPr>
              <a:t>.</a:t>
            </a:r>
          </a:p>
          <a:p>
            <a:pPr algn="just">
              <a:lnSpc>
                <a:spcPct val="150000"/>
              </a:lnSpc>
            </a:pPr>
            <a:r>
              <a:rPr lang="en-GB" sz="1600" b="1" dirty="0">
                <a:latin typeface="Arial" panose="020B0604020202020204" pitchFamily="34" charset="0"/>
                <a:cs typeface="Arial" panose="020B0604020202020204" pitchFamily="34" charset="0"/>
              </a:rPr>
              <a:t>Focus area </a:t>
            </a:r>
            <a:r>
              <a:rPr lang="en-GB" sz="1600" b="1" dirty="0" smtClean="0">
                <a:latin typeface="Arial" panose="020B0604020202020204" pitchFamily="34" charset="0"/>
                <a:cs typeface="Arial" panose="020B0604020202020204" pitchFamily="34" charset="0"/>
              </a:rPr>
              <a:t>2:</a:t>
            </a:r>
            <a:r>
              <a:rPr lang="en-GB" sz="1600" b="1" dirty="0">
                <a:latin typeface="Arial" panose="020B0604020202020204" pitchFamily="34" charset="0"/>
                <a:cs typeface="Arial" panose="020B0604020202020204" pitchFamily="34" charset="0"/>
              </a:rPr>
              <a:t>	</a:t>
            </a:r>
            <a:r>
              <a:rPr lang="en-GB" sz="1600" dirty="0">
                <a:latin typeface="Arial" panose="020B0604020202020204" pitchFamily="34" charset="0"/>
                <a:cs typeface="Arial" panose="020B0604020202020204" pitchFamily="34" charset="0"/>
              </a:rPr>
              <a:t>To investigate the construction of the eight Courts and the acquisition of land for the Mpumalanga High Court in terms of </a:t>
            </a:r>
            <a:r>
              <a:rPr lang="en-GB" sz="1600" dirty="0" err="1">
                <a:latin typeface="Arial" panose="020B0604020202020204" pitchFamily="34" charset="0"/>
                <a:cs typeface="Arial" panose="020B0604020202020204" pitchFamily="34" charset="0"/>
              </a:rPr>
              <a:t>MoU</a:t>
            </a:r>
            <a:r>
              <a:rPr lang="en-GB" sz="1600" dirty="0">
                <a:latin typeface="Arial" panose="020B0604020202020204" pitchFamily="34" charset="0"/>
                <a:cs typeface="Arial" panose="020B0604020202020204" pitchFamily="34" charset="0"/>
              </a:rPr>
              <a:t> and payments made respect thereof.</a:t>
            </a:r>
            <a:endParaRPr lang="en-US" sz="1600" dirty="0">
              <a:latin typeface="Arial" panose="020B0604020202020204" pitchFamily="34" charset="0"/>
              <a:cs typeface="Arial" panose="020B0604020202020204" pitchFamily="34" charset="0"/>
            </a:endParaRPr>
          </a:p>
          <a:p>
            <a:pPr algn="just">
              <a:lnSpc>
                <a:spcPct val="150000"/>
              </a:lnSpc>
            </a:pPr>
            <a:r>
              <a:rPr lang="en-GB" sz="1600" b="1" dirty="0" smtClean="0">
                <a:latin typeface="Arial" panose="020B0604020202020204" pitchFamily="34" charset="0"/>
                <a:cs typeface="Arial" panose="020B0604020202020204" pitchFamily="34" charset="0"/>
              </a:rPr>
              <a:t>Focus </a:t>
            </a:r>
            <a:r>
              <a:rPr lang="en-GB" sz="1600" b="1" dirty="0">
                <a:latin typeface="Arial" panose="020B0604020202020204" pitchFamily="34" charset="0"/>
                <a:cs typeface="Arial" panose="020B0604020202020204" pitchFamily="34" charset="0"/>
              </a:rPr>
              <a:t>area 3:	</a:t>
            </a:r>
            <a:r>
              <a:rPr lang="en-GB" sz="1600" dirty="0">
                <a:latin typeface="Arial" panose="020B0604020202020204" pitchFamily="34" charset="0"/>
                <a:cs typeface="Arial" panose="020B0604020202020204" pitchFamily="34" charset="0"/>
              </a:rPr>
              <a:t>The </a:t>
            </a:r>
            <a:r>
              <a:rPr lang="en-GB" sz="1600" dirty="0" err="1">
                <a:latin typeface="Arial" panose="020B0604020202020204" pitchFamily="34" charset="0"/>
                <a:cs typeface="Arial" panose="020B0604020202020204" pitchFamily="34" charset="0"/>
              </a:rPr>
              <a:t>malperformance</a:t>
            </a:r>
            <a:r>
              <a:rPr lang="en-GB" sz="1600" dirty="0">
                <a:latin typeface="Arial" panose="020B0604020202020204" pitchFamily="34" charset="0"/>
                <a:cs typeface="Arial" panose="020B0604020202020204" pitchFamily="34" charset="0"/>
              </a:rPr>
              <a:t> and/or no performance by service providers and professional consultants or any other person or entity.</a:t>
            </a:r>
            <a:endParaRPr lang="en-US" sz="1600" dirty="0">
              <a:latin typeface="Arial" panose="020B0604020202020204" pitchFamily="34" charset="0"/>
              <a:cs typeface="Arial" panose="020B0604020202020204" pitchFamily="34" charset="0"/>
            </a:endParaRPr>
          </a:p>
          <a:p>
            <a:pPr algn="just">
              <a:lnSpc>
                <a:spcPct val="150000"/>
              </a:lnSpc>
            </a:pPr>
            <a:r>
              <a:rPr lang="en-GB" sz="1600" b="1" dirty="0">
                <a:latin typeface="Arial" panose="020B0604020202020204" pitchFamily="34" charset="0"/>
                <a:cs typeface="Arial" panose="020B0604020202020204" pitchFamily="34" charset="0"/>
              </a:rPr>
              <a:t>Focus area 4:</a:t>
            </a:r>
            <a:r>
              <a:rPr lang="en-GB" sz="1600" dirty="0">
                <a:latin typeface="Arial" panose="020B0604020202020204" pitchFamily="34" charset="0"/>
                <a:cs typeface="Arial" panose="020B0604020202020204" pitchFamily="34" charset="0"/>
              </a:rPr>
              <a:t>	Value for money received by the </a:t>
            </a:r>
            <a:r>
              <a:rPr lang="en-GB" sz="1600" dirty="0" err="1">
                <a:latin typeface="Arial" panose="020B0604020202020204" pitchFamily="34" charset="0"/>
                <a:cs typeface="Arial" panose="020B0604020202020204" pitchFamily="34" charset="0"/>
              </a:rPr>
              <a:t>DoJ&amp;CD</a:t>
            </a:r>
            <a:r>
              <a:rPr lang="en-GB" sz="1600" dirty="0">
                <a:latin typeface="Arial" panose="020B0604020202020204" pitchFamily="34" charset="0"/>
                <a:cs typeface="Arial" panose="020B0604020202020204" pitchFamily="34" charset="0"/>
              </a:rPr>
              <a:t> and losses incurred.</a:t>
            </a:r>
            <a:endParaRPr lang="en-US" sz="1600" dirty="0">
              <a:latin typeface="Arial" panose="020B0604020202020204" pitchFamily="34" charset="0"/>
              <a:cs typeface="Arial" panose="020B0604020202020204" pitchFamily="34" charset="0"/>
            </a:endParaRPr>
          </a:p>
          <a:p>
            <a:pPr algn="just">
              <a:lnSpc>
                <a:spcPct val="150000"/>
              </a:lnSpc>
            </a:pPr>
            <a:r>
              <a:rPr lang="en-GB" sz="1600" b="1" dirty="0">
                <a:latin typeface="Arial" panose="020B0604020202020204" pitchFamily="34" charset="0"/>
                <a:cs typeface="Arial" panose="020B0604020202020204" pitchFamily="34" charset="0"/>
              </a:rPr>
              <a:t>Focus area 5:   </a:t>
            </a:r>
            <a:r>
              <a:rPr lang="en-GB" sz="1600" dirty="0">
                <a:latin typeface="Arial" panose="020B0604020202020204" pitchFamily="34" charset="0"/>
                <a:cs typeface="Arial" panose="020B0604020202020204" pitchFamily="34" charset="0"/>
              </a:rPr>
              <a:t>Profiling of officials and service providers.</a:t>
            </a:r>
            <a:endParaRPr lang="en-US" sz="1600" dirty="0">
              <a:latin typeface="Arial" panose="020B0604020202020204" pitchFamily="34" charset="0"/>
              <a:cs typeface="Arial" panose="020B0604020202020204" pitchFamily="34" charset="0"/>
            </a:endParaRPr>
          </a:p>
          <a:p>
            <a:pPr algn="just">
              <a:lnSpc>
                <a:spcPct val="150000"/>
              </a:lnSpc>
            </a:pPr>
            <a:r>
              <a:rPr lang="en-GB" sz="1600" b="1" dirty="0">
                <a:latin typeface="Arial" panose="020B0604020202020204" pitchFamily="34" charset="0"/>
                <a:cs typeface="Arial" panose="020B0604020202020204" pitchFamily="34" charset="0"/>
              </a:rPr>
              <a:t>Focus area 6:   </a:t>
            </a:r>
            <a:r>
              <a:rPr lang="en-GB" sz="1600" dirty="0">
                <a:latin typeface="Arial" panose="020B0604020202020204" pitchFamily="34" charset="0"/>
                <a:cs typeface="Arial" panose="020B0604020202020204" pitchFamily="34" charset="0"/>
              </a:rPr>
              <a:t>Conduct corruption investigation.</a:t>
            </a:r>
            <a:endParaRPr lang="en-US" sz="1600" dirty="0">
              <a:latin typeface="Arial" panose="020B0604020202020204" pitchFamily="34" charset="0"/>
              <a:cs typeface="Arial" panose="020B0604020202020204" pitchFamily="34" charset="0"/>
            </a:endParaRPr>
          </a:p>
        </p:txBody>
      </p:sp>
      <p:sp>
        <p:nvSpPr>
          <p:cNvPr id="5" name="TextBox 4"/>
          <p:cNvSpPr txBox="1"/>
          <p:nvPr/>
        </p:nvSpPr>
        <p:spPr>
          <a:xfrm>
            <a:off x="1990926" y="6569559"/>
            <a:ext cx="7345830" cy="2462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prstClr val="black"/>
                </a:solidFill>
                <a:effectLst/>
                <a:uLnTx/>
                <a:uFillTx/>
                <a:latin typeface="Arial"/>
                <a:ea typeface="+mn-ea"/>
                <a:cs typeface="Arial"/>
              </a:rPr>
              <a:t>Hotline: 0800 037 774    |     Website: https://www.siu.org.za   |   E-mail: </a:t>
            </a:r>
            <a:r>
              <a:rPr kumimoji="0" lang="en-US" sz="1000" b="1" i="0" u="none" strike="noStrike" kern="1200" cap="none" spc="0" normalizeH="0" baseline="0" noProof="0" dirty="0" err="1" smtClean="0">
                <a:ln>
                  <a:noFill/>
                </a:ln>
                <a:solidFill>
                  <a:prstClr val="black"/>
                </a:solidFill>
                <a:effectLst/>
                <a:uLnTx/>
                <a:uFillTx/>
                <a:latin typeface="Arial"/>
                <a:ea typeface="+mn-ea"/>
                <a:cs typeface="Arial"/>
              </a:rPr>
              <a:t>info@siu.org.za</a:t>
            </a:r>
            <a:r>
              <a:rPr kumimoji="0" lang="en-US" sz="1000" b="1" i="0" u="none" strike="noStrike" kern="1200" cap="none" spc="0" normalizeH="0" baseline="0" noProof="0" dirty="0" smtClean="0">
                <a:ln>
                  <a:noFill/>
                </a:ln>
                <a:solidFill>
                  <a:prstClr val="black"/>
                </a:solidFill>
                <a:effectLst/>
                <a:uLnTx/>
                <a:uFillTx/>
                <a:latin typeface="Arial"/>
                <a:ea typeface="+mn-ea"/>
                <a:cs typeface="Arial"/>
              </a:rPr>
              <a:t> </a:t>
            </a:r>
            <a:endParaRPr kumimoji="0" lang="en-US" sz="1000" b="1" i="0" u="none" strike="noStrike" kern="1200" cap="none" spc="0" normalizeH="0" baseline="0" noProof="0" dirty="0">
              <a:ln>
                <a:noFill/>
              </a:ln>
              <a:solidFill>
                <a:prstClr val="black"/>
              </a:solidFill>
              <a:effectLst/>
              <a:uLnTx/>
              <a:uFillTx/>
              <a:latin typeface="Arial"/>
              <a:ea typeface="+mn-ea"/>
              <a:cs typeface="Arial"/>
            </a:endParaRPr>
          </a:p>
        </p:txBody>
      </p:sp>
      <p:sp>
        <p:nvSpPr>
          <p:cNvPr id="4" name="Slide Number Placeholder 3"/>
          <p:cNvSpPr>
            <a:spLocks noGrp="1"/>
          </p:cNvSpPr>
          <p:nvPr>
            <p:ph type="sldNum" sz="quarter" idx="12"/>
          </p:nvPr>
        </p:nvSpPr>
        <p:spPr/>
        <p:txBody>
          <a:bodyPr/>
          <a:lstStyle/>
          <a:p>
            <a:fld id="{40E4637F-1127-AF4D-B96F-F7789FFD66FF}" type="slidenum">
              <a:rPr lang="en-US" smtClean="0"/>
              <a:pPr/>
              <a:t>54</a:t>
            </a:fld>
            <a:endParaRPr lang="en-US"/>
          </a:p>
        </p:txBody>
      </p:sp>
    </p:spTree>
    <p:extLst>
      <p:ext uri="{BB962C8B-B14F-4D97-AF65-F5344CB8AC3E}">
        <p14:creationId xmlns:p14="http://schemas.microsoft.com/office/powerpoint/2010/main" xmlns="" val="362074463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5300" y="457201"/>
            <a:ext cx="8915400" cy="1143000"/>
          </a:xfrm>
        </p:spPr>
        <p:txBody>
          <a:bodyPr>
            <a:normAutofit/>
          </a:bodyPr>
          <a:lstStyle/>
          <a:p>
            <a:r>
              <a:rPr lang="en-US" sz="2800" b="1" dirty="0" smtClean="0">
                <a:latin typeface="Arial" panose="020B0604020202020204" pitchFamily="34" charset="0"/>
                <a:cs typeface="Arial" panose="020B0604020202020204" pitchFamily="34" charset="0"/>
              </a:rPr>
              <a:t>PROGRESS ON INVESTIGATIONS</a:t>
            </a:r>
            <a:endParaRPr lang="en-US" sz="28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7086" y="1600201"/>
            <a:ext cx="9818914" cy="4408713"/>
          </a:xfrm>
        </p:spPr>
        <p:txBody>
          <a:bodyPr>
            <a:noAutofit/>
          </a:bodyPr>
          <a:lstStyle/>
          <a:p>
            <a:pPr lvl="0">
              <a:lnSpc>
                <a:spcPct val="160000"/>
              </a:lnSpc>
            </a:pPr>
            <a:r>
              <a:rPr lang="en-US" sz="1800" dirty="0" smtClean="0">
                <a:latin typeface="Arial" panose="020B0604020202020204" pitchFamily="34" charset="0"/>
                <a:cs typeface="Arial" panose="020B0604020202020204" pitchFamily="34" charset="0"/>
              </a:rPr>
              <a:t>To date we have collected all agreements/contracts from </a:t>
            </a:r>
            <a:r>
              <a:rPr lang="en-US" sz="1800" dirty="0" err="1" smtClean="0">
                <a:latin typeface="Arial" panose="020B0604020202020204" pitchFamily="34" charset="0"/>
                <a:cs typeface="Arial" panose="020B0604020202020204" pitchFamily="34" charset="0"/>
              </a:rPr>
              <a:t>DoJ&amp;CD</a:t>
            </a:r>
            <a:r>
              <a:rPr lang="en-US" sz="1800" dirty="0" smtClean="0">
                <a:latin typeface="Arial" panose="020B0604020202020204" pitchFamily="34" charset="0"/>
                <a:cs typeface="Arial" panose="020B0604020202020204" pitchFamily="34" charset="0"/>
              </a:rPr>
              <a:t> and IDT with payment documents in respect of the construction of courts </a:t>
            </a:r>
            <a:r>
              <a:rPr lang="en-US" sz="1800" dirty="0" err="1" smtClean="0">
                <a:latin typeface="Arial" panose="020B0604020202020204" pitchFamily="34" charset="0"/>
                <a:cs typeface="Arial" panose="020B0604020202020204" pitchFamily="34" charset="0"/>
              </a:rPr>
              <a:t>programme</a:t>
            </a:r>
            <a:r>
              <a:rPr lang="en-US" sz="1800" dirty="0" smtClean="0">
                <a:latin typeface="Arial" panose="020B0604020202020204" pitchFamily="34" charset="0"/>
                <a:cs typeface="Arial" panose="020B0604020202020204" pitchFamily="34" charset="0"/>
              </a:rPr>
              <a:t>;</a:t>
            </a:r>
          </a:p>
          <a:p>
            <a:pPr lvl="0">
              <a:lnSpc>
                <a:spcPct val="160000"/>
              </a:lnSpc>
            </a:pPr>
            <a:r>
              <a:rPr lang="en-US" sz="1800" dirty="0" smtClean="0">
                <a:latin typeface="Arial" panose="020B0604020202020204" pitchFamily="34" charset="0"/>
                <a:cs typeface="Arial" panose="020B0604020202020204" pitchFamily="34" charset="0"/>
              </a:rPr>
              <a:t>Identification </a:t>
            </a:r>
            <a:r>
              <a:rPr lang="en-US" sz="1800" dirty="0">
                <a:latin typeface="Arial" panose="020B0604020202020204" pitchFamily="34" charset="0"/>
                <a:cs typeface="Arial" panose="020B0604020202020204" pitchFamily="34" charset="0"/>
              </a:rPr>
              <a:t>of key </a:t>
            </a:r>
            <a:r>
              <a:rPr lang="en-US" sz="1800" dirty="0" smtClean="0">
                <a:latin typeface="Arial" panose="020B0604020202020204" pitchFamily="34" charset="0"/>
                <a:cs typeface="Arial" panose="020B0604020202020204" pitchFamily="34" charset="0"/>
              </a:rPr>
              <a:t>role -</a:t>
            </a:r>
            <a:r>
              <a:rPr lang="en-US" sz="1800" dirty="0">
                <a:latin typeface="Arial" panose="020B0604020202020204" pitchFamily="34" charset="0"/>
                <a:cs typeface="Arial" panose="020B0604020202020204" pitchFamily="34" charset="0"/>
              </a:rPr>
              <a:t>players at </a:t>
            </a:r>
            <a:r>
              <a:rPr lang="en-US" sz="1800" cap="all" dirty="0" err="1" smtClean="0">
                <a:latin typeface="Arial" panose="020B0604020202020204" pitchFamily="34" charset="0"/>
                <a:cs typeface="Arial" panose="020B0604020202020204" pitchFamily="34" charset="0"/>
              </a:rPr>
              <a:t>DoJ&amp;CD</a:t>
            </a:r>
            <a:r>
              <a:rPr lang="en-US" sz="1800" cap="all" dirty="0" smtClean="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and</a:t>
            </a:r>
            <a:r>
              <a:rPr lang="en-US" sz="1800" cap="all" dirty="0">
                <a:latin typeface="Arial" panose="020B0604020202020204" pitchFamily="34" charset="0"/>
                <a:cs typeface="Arial" panose="020B0604020202020204" pitchFamily="34" charset="0"/>
              </a:rPr>
              <a:t> </a:t>
            </a:r>
            <a:r>
              <a:rPr lang="en-US" sz="1800" cap="all" dirty="0" smtClean="0">
                <a:latin typeface="Arial" panose="020B0604020202020204" pitchFamily="34" charset="0"/>
                <a:cs typeface="Arial" panose="020B0604020202020204" pitchFamily="34" charset="0"/>
              </a:rPr>
              <a:t>IDT;</a:t>
            </a:r>
          </a:p>
          <a:p>
            <a:pPr lvl="0">
              <a:lnSpc>
                <a:spcPct val="160000"/>
              </a:lnSpc>
            </a:pPr>
            <a:r>
              <a:rPr lang="en-US" sz="1800" dirty="0">
                <a:latin typeface="Arial" panose="020B0604020202020204" pitchFamily="34" charset="0"/>
                <a:cs typeface="Arial" panose="020B0604020202020204" pitchFamily="34" charset="0"/>
              </a:rPr>
              <a:t>O</a:t>
            </a:r>
            <a:r>
              <a:rPr lang="en-US" sz="1800" dirty="0" smtClean="0">
                <a:latin typeface="Arial" panose="020B0604020202020204" pitchFamily="34" charset="0"/>
                <a:cs typeface="Arial" panose="020B0604020202020204" pitchFamily="34" charset="0"/>
              </a:rPr>
              <a:t>ur preliminary investigation has revealed that following:</a:t>
            </a:r>
          </a:p>
          <a:p>
            <a:pPr lvl="1">
              <a:lnSpc>
                <a:spcPct val="160000"/>
              </a:lnSpc>
            </a:pPr>
            <a:r>
              <a:rPr lang="en-GB" sz="1800" dirty="0" smtClean="0">
                <a:latin typeface="Arial" panose="020B0604020202020204" pitchFamily="34" charset="0"/>
                <a:cs typeface="Arial" panose="020B0604020202020204" pitchFamily="34" charset="0"/>
              </a:rPr>
              <a:t>The </a:t>
            </a:r>
            <a:r>
              <a:rPr lang="en-GB" sz="1800" dirty="0">
                <a:latin typeface="Arial" panose="020B0604020202020204" pitchFamily="34" charset="0"/>
                <a:cs typeface="Arial" panose="020B0604020202020204" pitchFamily="34" charset="0"/>
              </a:rPr>
              <a:t>implementing agent on behalf the </a:t>
            </a:r>
            <a:r>
              <a:rPr lang="en-GB" sz="1800" dirty="0" err="1">
                <a:latin typeface="Arial" panose="020B0604020202020204" pitchFamily="34" charset="0"/>
                <a:cs typeface="Arial" panose="020B0604020202020204" pitchFamily="34" charset="0"/>
              </a:rPr>
              <a:t>DoJ&amp;CD</a:t>
            </a:r>
            <a:r>
              <a:rPr lang="en-GB" sz="1800" dirty="0">
                <a:latin typeface="Arial" panose="020B0604020202020204" pitchFamily="34" charset="0"/>
                <a:cs typeface="Arial" panose="020B0604020202020204" pitchFamily="34" charset="0"/>
              </a:rPr>
              <a:t> </a:t>
            </a:r>
            <a:r>
              <a:rPr lang="en-GB" sz="1800" dirty="0" smtClean="0">
                <a:latin typeface="Arial" panose="020B0604020202020204" pitchFamily="34" charset="0"/>
                <a:cs typeface="Arial" panose="020B0604020202020204" pitchFamily="34" charset="0"/>
              </a:rPr>
              <a:t>is </a:t>
            </a:r>
            <a:r>
              <a:rPr lang="en-GB" sz="1800" dirty="0">
                <a:latin typeface="Arial" panose="020B0604020202020204" pitchFamily="34" charset="0"/>
                <a:cs typeface="Arial" panose="020B0604020202020204" pitchFamily="34" charset="0"/>
              </a:rPr>
              <a:t>the IDT </a:t>
            </a:r>
            <a:r>
              <a:rPr lang="en-GB" sz="1800" dirty="0" smtClean="0">
                <a:latin typeface="Arial" panose="020B0604020202020204" pitchFamily="34" charset="0"/>
                <a:cs typeface="Arial" panose="020B0604020202020204" pitchFamily="34" charset="0"/>
              </a:rPr>
              <a:t>who is also </a:t>
            </a:r>
            <a:r>
              <a:rPr lang="en-GB" sz="1800" dirty="0">
                <a:latin typeface="Arial" panose="020B0604020202020204" pitchFamily="34" charset="0"/>
                <a:cs typeface="Arial" panose="020B0604020202020204" pitchFamily="34" charset="0"/>
              </a:rPr>
              <a:t>a state </a:t>
            </a:r>
            <a:r>
              <a:rPr lang="en-GB" sz="1800" dirty="0" smtClean="0">
                <a:latin typeface="Arial" panose="020B0604020202020204" pitchFamily="34" charset="0"/>
                <a:cs typeface="Arial" panose="020B0604020202020204" pitchFamily="34" charset="0"/>
              </a:rPr>
              <a:t>entity;</a:t>
            </a:r>
            <a:endParaRPr lang="en-US" sz="1800" dirty="0">
              <a:latin typeface="Arial" panose="020B0604020202020204" pitchFamily="34" charset="0"/>
              <a:cs typeface="Arial" panose="020B0604020202020204" pitchFamily="34" charset="0"/>
            </a:endParaRPr>
          </a:p>
          <a:p>
            <a:pPr lvl="1">
              <a:lnSpc>
                <a:spcPct val="160000"/>
              </a:lnSpc>
            </a:pPr>
            <a:r>
              <a:rPr lang="en-GB" sz="1800" dirty="0">
                <a:latin typeface="Arial" panose="020B0604020202020204" pitchFamily="34" charset="0"/>
                <a:cs typeface="Arial" panose="020B0604020202020204" pitchFamily="34" charset="0"/>
              </a:rPr>
              <a:t>IDT outsourced services to a Principal </a:t>
            </a:r>
            <a:r>
              <a:rPr lang="en-GB" sz="1800" dirty="0" smtClean="0">
                <a:latin typeface="Arial" panose="020B0604020202020204" pitchFamily="34" charset="0"/>
                <a:cs typeface="Arial" panose="020B0604020202020204" pitchFamily="34" charset="0"/>
              </a:rPr>
              <a:t>Agent whom is a former IDT official who is subject to our investigation;</a:t>
            </a:r>
          </a:p>
          <a:p>
            <a:pPr lvl="1">
              <a:lnSpc>
                <a:spcPct val="160000"/>
              </a:lnSpc>
            </a:pPr>
            <a:r>
              <a:rPr lang="en-GB" sz="1800" dirty="0">
                <a:latin typeface="Arial" panose="020B0604020202020204" pitchFamily="34" charset="0"/>
                <a:cs typeface="Arial" panose="020B0604020202020204" pitchFamily="34" charset="0"/>
              </a:rPr>
              <a:t>We have established through interviews, documentations and site visits that </a:t>
            </a:r>
            <a:r>
              <a:rPr lang="en-GB" sz="1800" b="1" dirty="0">
                <a:latin typeface="Arial" panose="020B0604020202020204" pitchFamily="34" charset="0"/>
                <a:cs typeface="Arial" panose="020B0604020202020204" pitchFamily="34" charset="0"/>
              </a:rPr>
              <a:t>only 4 of the 8 courts were constructed</a:t>
            </a:r>
            <a:r>
              <a:rPr lang="en-GB" sz="1800" dirty="0">
                <a:latin typeface="Arial" panose="020B0604020202020204" pitchFamily="34" charset="0"/>
                <a:cs typeface="Arial" panose="020B0604020202020204" pitchFamily="34" charset="0"/>
              </a:rPr>
              <a:t>. </a:t>
            </a:r>
          </a:p>
          <a:p>
            <a:pPr lvl="1">
              <a:lnSpc>
                <a:spcPct val="160000"/>
              </a:lnSpc>
            </a:pPr>
            <a:endParaRPr lang="en-US" sz="1800" dirty="0">
              <a:latin typeface="Arial" panose="020B0604020202020204" pitchFamily="34" charset="0"/>
              <a:cs typeface="Arial" panose="020B0604020202020204" pitchFamily="34" charset="0"/>
            </a:endParaRPr>
          </a:p>
          <a:p>
            <a:endParaRPr lang="en-US" sz="1400" dirty="0"/>
          </a:p>
        </p:txBody>
      </p:sp>
      <p:sp>
        <p:nvSpPr>
          <p:cNvPr id="5" name="TextBox 4"/>
          <p:cNvSpPr txBox="1"/>
          <p:nvPr/>
        </p:nvSpPr>
        <p:spPr>
          <a:xfrm>
            <a:off x="1990926" y="6569559"/>
            <a:ext cx="7345830" cy="2462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prstClr val="black"/>
                </a:solidFill>
                <a:effectLst/>
                <a:uLnTx/>
                <a:uFillTx/>
                <a:latin typeface="Arial"/>
                <a:ea typeface="+mn-ea"/>
                <a:cs typeface="Arial"/>
              </a:rPr>
              <a:t>Hotline: 0800 037 774    |     Website: https://www.siu.org.za   |   E-mail: </a:t>
            </a:r>
            <a:r>
              <a:rPr kumimoji="0" lang="en-US" sz="1000" b="1" i="0" u="none" strike="noStrike" kern="1200" cap="none" spc="0" normalizeH="0" baseline="0" noProof="0" dirty="0" err="1" smtClean="0">
                <a:ln>
                  <a:noFill/>
                </a:ln>
                <a:solidFill>
                  <a:prstClr val="black"/>
                </a:solidFill>
                <a:effectLst/>
                <a:uLnTx/>
                <a:uFillTx/>
                <a:latin typeface="Arial"/>
                <a:ea typeface="+mn-ea"/>
                <a:cs typeface="Arial"/>
              </a:rPr>
              <a:t>info@siu.org.za</a:t>
            </a:r>
            <a:r>
              <a:rPr kumimoji="0" lang="en-US" sz="1000" b="1" i="0" u="none" strike="noStrike" kern="1200" cap="none" spc="0" normalizeH="0" baseline="0" noProof="0" dirty="0" smtClean="0">
                <a:ln>
                  <a:noFill/>
                </a:ln>
                <a:solidFill>
                  <a:prstClr val="black"/>
                </a:solidFill>
                <a:effectLst/>
                <a:uLnTx/>
                <a:uFillTx/>
                <a:latin typeface="Arial"/>
                <a:ea typeface="+mn-ea"/>
                <a:cs typeface="Arial"/>
              </a:rPr>
              <a:t> </a:t>
            </a:r>
            <a:endParaRPr kumimoji="0" lang="en-US" sz="1000" b="1" i="0" u="none" strike="noStrike" kern="1200" cap="none" spc="0" normalizeH="0" baseline="0" noProof="0" dirty="0">
              <a:ln>
                <a:noFill/>
              </a:ln>
              <a:solidFill>
                <a:prstClr val="black"/>
              </a:solidFill>
              <a:effectLst/>
              <a:uLnTx/>
              <a:uFillTx/>
              <a:latin typeface="Arial"/>
              <a:ea typeface="+mn-ea"/>
              <a:cs typeface="Arial"/>
            </a:endParaRPr>
          </a:p>
        </p:txBody>
      </p:sp>
      <p:sp>
        <p:nvSpPr>
          <p:cNvPr id="4" name="Slide Number Placeholder 3"/>
          <p:cNvSpPr>
            <a:spLocks noGrp="1"/>
          </p:cNvSpPr>
          <p:nvPr>
            <p:ph type="sldNum" sz="quarter" idx="12"/>
          </p:nvPr>
        </p:nvSpPr>
        <p:spPr/>
        <p:txBody>
          <a:bodyPr/>
          <a:lstStyle/>
          <a:p>
            <a:fld id="{40E4637F-1127-AF4D-B96F-F7789FFD66FF}" type="slidenum">
              <a:rPr lang="en-US" smtClean="0"/>
              <a:pPr/>
              <a:t>55</a:t>
            </a:fld>
            <a:endParaRPr lang="en-US"/>
          </a:p>
        </p:txBody>
      </p:sp>
    </p:spTree>
    <p:extLst>
      <p:ext uri="{BB962C8B-B14F-4D97-AF65-F5344CB8AC3E}">
        <p14:creationId xmlns:p14="http://schemas.microsoft.com/office/powerpoint/2010/main" xmlns="" val="417105325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5300" y="457201"/>
            <a:ext cx="8915400" cy="1143000"/>
          </a:xfrm>
        </p:spPr>
        <p:txBody>
          <a:bodyPr>
            <a:normAutofit/>
          </a:bodyPr>
          <a:lstStyle/>
          <a:p>
            <a:r>
              <a:rPr lang="en-US" sz="2800" b="1" dirty="0" smtClean="0">
                <a:latin typeface="Arial" panose="020B0604020202020204" pitchFamily="34" charset="0"/>
                <a:cs typeface="Arial" panose="020B0604020202020204" pitchFamily="34" charset="0"/>
              </a:rPr>
              <a:t>PROGRESS ON INVESTIGATION Cont.</a:t>
            </a:r>
            <a:endParaRPr lang="en-US" sz="28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19743" y="1502229"/>
            <a:ext cx="9677400" cy="4528457"/>
          </a:xfrm>
        </p:spPr>
        <p:txBody>
          <a:bodyPr>
            <a:normAutofit fontScale="25000" lnSpcReduction="20000"/>
          </a:bodyPr>
          <a:lstStyle/>
          <a:p>
            <a:pPr lvl="1" algn="just">
              <a:lnSpc>
                <a:spcPct val="170000"/>
              </a:lnSpc>
              <a:buFont typeface="Arial" panose="020B0604020202020204" pitchFamily="34" charset="0"/>
              <a:buChar char="-"/>
            </a:pPr>
            <a:r>
              <a:rPr lang="en-GB" sz="7200" dirty="0" smtClean="0">
                <a:latin typeface="Arial" panose="020B0604020202020204" pitchFamily="34" charset="0"/>
                <a:cs typeface="Arial" panose="020B0604020202020204" pitchFamily="34" charset="0"/>
              </a:rPr>
              <a:t>The </a:t>
            </a:r>
            <a:r>
              <a:rPr lang="en-GB" sz="7200" dirty="0">
                <a:latin typeface="Arial" panose="020B0604020202020204" pitchFamily="34" charset="0"/>
                <a:cs typeface="Arial" panose="020B0604020202020204" pitchFamily="34" charset="0"/>
              </a:rPr>
              <a:t>budget allocated for the construction of the </a:t>
            </a:r>
            <a:r>
              <a:rPr lang="en-GB" sz="7200" b="1" dirty="0">
                <a:latin typeface="Arial" panose="020B0604020202020204" pitchFamily="34" charset="0"/>
                <a:cs typeface="Arial" panose="020B0604020202020204" pitchFamily="34" charset="0"/>
              </a:rPr>
              <a:t>8 courts was R3 billion</a:t>
            </a:r>
            <a:r>
              <a:rPr lang="en-GB" sz="7200" dirty="0">
                <a:latin typeface="Arial" panose="020B0604020202020204" pitchFamily="34" charset="0"/>
                <a:cs typeface="Arial" panose="020B0604020202020204" pitchFamily="34" charset="0"/>
              </a:rPr>
              <a:t>. The total spent </a:t>
            </a:r>
            <a:r>
              <a:rPr lang="en-GB" sz="7200" dirty="0" smtClean="0">
                <a:latin typeface="Arial" panose="020B0604020202020204" pitchFamily="34" charset="0"/>
                <a:cs typeface="Arial" panose="020B0604020202020204" pitchFamily="34" charset="0"/>
              </a:rPr>
              <a:t>to date </a:t>
            </a:r>
            <a:r>
              <a:rPr lang="en-GB" sz="7200" dirty="0">
                <a:latin typeface="Arial" panose="020B0604020202020204" pitchFamily="34" charset="0"/>
                <a:cs typeface="Arial" panose="020B0604020202020204" pitchFamily="34" charset="0"/>
              </a:rPr>
              <a:t>is just </a:t>
            </a:r>
            <a:r>
              <a:rPr lang="en-GB" sz="7200" b="1" dirty="0">
                <a:latin typeface="Arial" panose="020B0604020202020204" pitchFamily="34" charset="0"/>
                <a:cs typeface="Arial" panose="020B0604020202020204" pitchFamily="34" charset="0"/>
              </a:rPr>
              <a:t>over R6 billion </a:t>
            </a:r>
            <a:r>
              <a:rPr lang="en-GB" sz="7200" dirty="0">
                <a:latin typeface="Arial" panose="020B0604020202020204" pitchFamily="34" charset="0"/>
                <a:cs typeface="Arial" panose="020B0604020202020204" pitchFamily="34" charset="0"/>
              </a:rPr>
              <a:t>which is almost </a:t>
            </a:r>
            <a:r>
              <a:rPr lang="en-GB" sz="7200" b="1" dirty="0">
                <a:latin typeface="Arial" panose="020B0604020202020204" pitchFamily="34" charset="0"/>
                <a:cs typeface="Arial" panose="020B0604020202020204" pitchFamily="34" charset="0"/>
              </a:rPr>
              <a:t>100%</a:t>
            </a:r>
            <a:r>
              <a:rPr lang="en-GB" sz="7200" dirty="0">
                <a:latin typeface="Arial" panose="020B0604020202020204" pitchFamily="34" charset="0"/>
                <a:cs typeface="Arial" panose="020B0604020202020204" pitchFamily="34" charset="0"/>
              </a:rPr>
              <a:t> more than the initial budget </a:t>
            </a:r>
            <a:r>
              <a:rPr lang="en-GB" sz="7200" dirty="0" smtClean="0">
                <a:latin typeface="Arial" panose="020B0604020202020204" pitchFamily="34" charset="0"/>
                <a:cs typeface="Arial" panose="020B0604020202020204" pitchFamily="34" charset="0"/>
              </a:rPr>
              <a:t>and with </a:t>
            </a:r>
            <a:r>
              <a:rPr lang="en-GB" sz="7200" dirty="0">
                <a:latin typeface="Arial" panose="020B0604020202020204" pitchFamily="34" charset="0"/>
                <a:cs typeface="Arial" panose="020B0604020202020204" pitchFamily="34" charset="0"/>
              </a:rPr>
              <a:t>only 4 courts built. </a:t>
            </a:r>
            <a:endParaRPr lang="en-GB" sz="7200" dirty="0" smtClean="0">
              <a:latin typeface="Arial" panose="020B0604020202020204" pitchFamily="34" charset="0"/>
              <a:cs typeface="Arial" panose="020B0604020202020204" pitchFamily="34" charset="0"/>
            </a:endParaRPr>
          </a:p>
          <a:p>
            <a:pPr lvl="1" algn="just">
              <a:lnSpc>
                <a:spcPct val="170000"/>
              </a:lnSpc>
              <a:buFont typeface="Arial" panose="020B0604020202020204" pitchFamily="34" charset="0"/>
              <a:buChar char="-"/>
            </a:pPr>
            <a:r>
              <a:rPr lang="en-GB" sz="7200" dirty="0" smtClean="0">
                <a:latin typeface="Arial" panose="020B0604020202020204" pitchFamily="34" charset="0"/>
                <a:cs typeface="Arial" panose="020B0604020202020204" pitchFamily="34" charset="0"/>
              </a:rPr>
              <a:t>PFMA </a:t>
            </a:r>
            <a:r>
              <a:rPr lang="en-GB" sz="7200" dirty="0">
                <a:latin typeface="Arial" panose="020B0604020202020204" pitchFamily="34" charset="0"/>
                <a:cs typeface="Arial" panose="020B0604020202020204" pitchFamily="34" charset="0"/>
              </a:rPr>
              <a:t>prescripts allows for </a:t>
            </a:r>
            <a:r>
              <a:rPr lang="en-GB" sz="7200" b="1" dirty="0">
                <a:latin typeface="Arial" panose="020B0604020202020204" pitchFamily="34" charset="0"/>
                <a:cs typeface="Arial" panose="020B0604020202020204" pitchFamily="34" charset="0"/>
              </a:rPr>
              <a:t>20% variation </a:t>
            </a:r>
            <a:r>
              <a:rPr lang="en-GB" sz="7200" dirty="0">
                <a:latin typeface="Arial" panose="020B0604020202020204" pitchFamily="34" charset="0"/>
                <a:cs typeface="Arial" panose="020B0604020202020204" pitchFamily="34" charset="0"/>
              </a:rPr>
              <a:t>of the contract </a:t>
            </a:r>
            <a:r>
              <a:rPr lang="en-GB" sz="7200" dirty="0" smtClean="0">
                <a:latin typeface="Arial" panose="020B0604020202020204" pitchFamily="34" charset="0"/>
                <a:cs typeface="Arial" panose="020B0604020202020204" pitchFamily="34" charset="0"/>
              </a:rPr>
              <a:t>amount, </a:t>
            </a:r>
            <a:r>
              <a:rPr lang="en-GB" sz="7200" dirty="0">
                <a:latin typeface="Arial" panose="020B0604020202020204" pitchFamily="34" charset="0"/>
                <a:cs typeface="Arial" panose="020B0604020202020204" pitchFamily="34" charset="0"/>
              </a:rPr>
              <a:t>if </a:t>
            </a:r>
            <a:r>
              <a:rPr lang="en-GB" sz="7200" dirty="0" smtClean="0">
                <a:latin typeface="Arial" panose="020B0604020202020204" pitchFamily="34" charset="0"/>
                <a:cs typeface="Arial" panose="020B0604020202020204" pitchFamily="34" charset="0"/>
              </a:rPr>
              <a:t>the amount is exceeded, </a:t>
            </a:r>
            <a:r>
              <a:rPr lang="en-GB" sz="7200" dirty="0">
                <a:latin typeface="Arial" panose="020B0604020202020204" pitchFamily="34" charset="0"/>
                <a:cs typeface="Arial" panose="020B0604020202020204" pitchFamily="34" charset="0"/>
              </a:rPr>
              <a:t>the tender must be </a:t>
            </a:r>
            <a:r>
              <a:rPr lang="en-GB" sz="7200" dirty="0" smtClean="0">
                <a:latin typeface="Arial" panose="020B0604020202020204" pitchFamily="34" charset="0"/>
                <a:cs typeface="Arial" panose="020B0604020202020204" pitchFamily="34" charset="0"/>
              </a:rPr>
              <a:t>re-advertised</a:t>
            </a:r>
            <a:r>
              <a:rPr lang="en-GB" sz="7200" dirty="0">
                <a:latin typeface="Arial" panose="020B0604020202020204" pitchFamily="34" charset="0"/>
                <a:cs typeface="Arial" panose="020B0604020202020204" pitchFamily="34" charset="0"/>
              </a:rPr>
              <a:t>.</a:t>
            </a:r>
          </a:p>
          <a:p>
            <a:pPr lvl="1" algn="just">
              <a:lnSpc>
                <a:spcPct val="170000"/>
              </a:lnSpc>
              <a:buFont typeface="Arial" panose="020B0604020202020204" pitchFamily="34" charset="0"/>
              <a:buChar char="-"/>
            </a:pPr>
            <a:r>
              <a:rPr lang="en-GB" sz="7200" dirty="0" smtClean="0">
                <a:latin typeface="Arial" panose="020B0604020202020204" pitchFamily="34" charset="0"/>
                <a:cs typeface="Arial" panose="020B0604020202020204" pitchFamily="34" charset="0"/>
              </a:rPr>
              <a:t>The construction of the other 4 courts never started due to budgetary constraints;</a:t>
            </a:r>
            <a:endParaRPr lang="en-US" sz="7200" dirty="0">
              <a:latin typeface="Arial" panose="020B0604020202020204" pitchFamily="34" charset="0"/>
              <a:cs typeface="Arial" panose="020B0604020202020204" pitchFamily="34" charset="0"/>
            </a:endParaRPr>
          </a:p>
          <a:p>
            <a:pPr lvl="1" algn="just">
              <a:lnSpc>
                <a:spcPct val="170000"/>
              </a:lnSpc>
              <a:buFont typeface="Arial" panose="020B0604020202020204" pitchFamily="34" charset="0"/>
              <a:buChar char="-"/>
            </a:pPr>
            <a:r>
              <a:rPr lang="en-GB" sz="7200" dirty="0" smtClean="0">
                <a:latin typeface="Arial" panose="020B0604020202020204" pitchFamily="34" charset="0"/>
                <a:cs typeface="Arial" panose="020B0604020202020204" pitchFamily="34" charset="0"/>
              </a:rPr>
              <a:t>Variation </a:t>
            </a:r>
            <a:r>
              <a:rPr lang="en-GB" sz="7200" dirty="0">
                <a:latin typeface="Arial" panose="020B0604020202020204" pitchFamily="34" charset="0"/>
                <a:cs typeface="Arial" panose="020B0604020202020204" pitchFamily="34" charset="0"/>
              </a:rPr>
              <a:t>orders </a:t>
            </a:r>
            <a:r>
              <a:rPr lang="en-GB" sz="7200" dirty="0" smtClean="0">
                <a:latin typeface="Arial" panose="020B0604020202020204" pitchFamily="34" charset="0"/>
                <a:cs typeface="Arial" panose="020B0604020202020204" pitchFamily="34" charset="0"/>
              </a:rPr>
              <a:t>were </a:t>
            </a:r>
            <a:r>
              <a:rPr lang="en-GB" sz="7200" dirty="0">
                <a:latin typeface="Arial" panose="020B0604020202020204" pitchFamily="34" charset="0"/>
                <a:cs typeface="Arial" panose="020B0604020202020204" pitchFamily="34" charset="0"/>
              </a:rPr>
              <a:t>approved by IDT without </a:t>
            </a:r>
            <a:r>
              <a:rPr lang="en-GB" sz="7200" dirty="0" err="1">
                <a:latin typeface="Arial" panose="020B0604020202020204" pitchFamily="34" charset="0"/>
                <a:cs typeface="Arial" panose="020B0604020202020204" pitchFamily="34" charset="0"/>
              </a:rPr>
              <a:t>DoJ&amp;CD</a:t>
            </a:r>
            <a:r>
              <a:rPr lang="en-GB" sz="7200" dirty="0">
                <a:latin typeface="Arial" panose="020B0604020202020204" pitchFamily="34" charset="0"/>
                <a:cs typeface="Arial" panose="020B0604020202020204" pitchFamily="34" charset="0"/>
              </a:rPr>
              <a:t> </a:t>
            </a:r>
            <a:r>
              <a:rPr lang="en-GB" sz="7200" dirty="0" smtClean="0">
                <a:latin typeface="Arial" panose="020B0604020202020204" pitchFamily="34" charset="0"/>
                <a:cs typeface="Arial" panose="020B0604020202020204" pitchFamily="34" charset="0"/>
              </a:rPr>
              <a:t>knowledge/approval and that amount to possible contravention of legislative prescripts;</a:t>
            </a:r>
            <a:endParaRPr lang="en-US" sz="7200" dirty="0">
              <a:latin typeface="Arial" panose="020B0604020202020204" pitchFamily="34" charset="0"/>
              <a:cs typeface="Arial" panose="020B0604020202020204" pitchFamily="34" charset="0"/>
            </a:endParaRPr>
          </a:p>
          <a:p>
            <a:pPr lvl="1" algn="just">
              <a:lnSpc>
                <a:spcPct val="170000"/>
              </a:lnSpc>
              <a:buFont typeface="Arial" panose="020B0604020202020204" pitchFamily="34" charset="0"/>
              <a:buChar char="-"/>
            </a:pPr>
            <a:r>
              <a:rPr lang="en-GB" sz="7200" dirty="0" smtClean="0">
                <a:latin typeface="Arial" panose="020B0604020202020204" pitchFamily="34" charset="0"/>
                <a:cs typeface="Arial" panose="020B0604020202020204" pitchFamily="34" charset="0"/>
              </a:rPr>
              <a:t>An amount of </a:t>
            </a:r>
            <a:r>
              <a:rPr lang="en-GB" sz="7200" b="1" dirty="0" smtClean="0">
                <a:latin typeface="Arial" panose="020B0604020202020204" pitchFamily="34" charset="0"/>
                <a:cs typeface="Arial" panose="020B0604020202020204" pitchFamily="34" charset="0"/>
              </a:rPr>
              <a:t>R350 million </a:t>
            </a:r>
            <a:r>
              <a:rPr lang="en-GB" sz="7200" dirty="0" smtClean="0">
                <a:latin typeface="Arial" panose="020B0604020202020204" pitchFamily="34" charset="0"/>
                <a:cs typeface="Arial" panose="020B0604020202020204" pitchFamily="34" charset="0"/>
              </a:rPr>
              <a:t>was transferred by </a:t>
            </a:r>
            <a:r>
              <a:rPr lang="en-GB" sz="7200" dirty="0" err="1" smtClean="0">
                <a:latin typeface="Arial" panose="020B0604020202020204" pitchFamily="34" charset="0"/>
                <a:cs typeface="Arial" panose="020B0604020202020204" pitchFamily="34" charset="0"/>
              </a:rPr>
              <a:t>DoJ&amp;CD</a:t>
            </a:r>
            <a:r>
              <a:rPr lang="en-GB" sz="7200" dirty="0" smtClean="0">
                <a:latin typeface="Arial" panose="020B0604020202020204" pitchFamily="34" charset="0"/>
                <a:cs typeface="Arial" panose="020B0604020202020204" pitchFamily="34" charset="0"/>
              </a:rPr>
              <a:t> to IDT without approval or a contract agreement </a:t>
            </a:r>
            <a:r>
              <a:rPr lang="en-GB" sz="6800" dirty="0" smtClean="0">
                <a:latin typeface="Arial" panose="020B0604020202020204" pitchFamily="34" charset="0"/>
                <a:cs typeface="Arial" panose="020B0604020202020204" pitchFamily="34" charset="0"/>
              </a:rPr>
              <a:t>in place which appears to be irregular. </a:t>
            </a:r>
            <a:endParaRPr lang="en-GB" sz="6800" dirty="0">
              <a:latin typeface="Arial" panose="020B0604020202020204" pitchFamily="34" charset="0"/>
              <a:cs typeface="Arial" panose="020B0604020202020204" pitchFamily="34" charset="0"/>
            </a:endParaRPr>
          </a:p>
          <a:p>
            <a:endParaRPr lang="en-US" sz="2400" dirty="0"/>
          </a:p>
        </p:txBody>
      </p:sp>
      <p:sp>
        <p:nvSpPr>
          <p:cNvPr id="5" name="TextBox 4"/>
          <p:cNvSpPr txBox="1"/>
          <p:nvPr/>
        </p:nvSpPr>
        <p:spPr>
          <a:xfrm>
            <a:off x="1990926" y="6569559"/>
            <a:ext cx="7345830" cy="2462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prstClr val="black"/>
                </a:solidFill>
                <a:effectLst/>
                <a:uLnTx/>
                <a:uFillTx/>
                <a:latin typeface="Arial"/>
                <a:ea typeface="+mn-ea"/>
                <a:cs typeface="Arial"/>
              </a:rPr>
              <a:t>Hotline: 0800 037 774    |     Website: https://www.siu.org.za   |   E-mail: </a:t>
            </a:r>
            <a:r>
              <a:rPr kumimoji="0" lang="en-US" sz="1000" b="1" i="0" u="none" strike="noStrike" kern="1200" cap="none" spc="0" normalizeH="0" baseline="0" noProof="0" dirty="0" err="1" smtClean="0">
                <a:ln>
                  <a:noFill/>
                </a:ln>
                <a:solidFill>
                  <a:prstClr val="black"/>
                </a:solidFill>
                <a:effectLst/>
                <a:uLnTx/>
                <a:uFillTx/>
                <a:latin typeface="Arial"/>
                <a:ea typeface="+mn-ea"/>
                <a:cs typeface="Arial"/>
              </a:rPr>
              <a:t>info@siu.org.za</a:t>
            </a:r>
            <a:r>
              <a:rPr kumimoji="0" lang="en-US" sz="1000" b="1" i="0" u="none" strike="noStrike" kern="1200" cap="none" spc="0" normalizeH="0" baseline="0" noProof="0" dirty="0" smtClean="0">
                <a:ln>
                  <a:noFill/>
                </a:ln>
                <a:solidFill>
                  <a:prstClr val="black"/>
                </a:solidFill>
                <a:effectLst/>
                <a:uLnTx/>
                <a:uFillTx/>
                <a:latin typeface="Arial"/>
                <a:ea typeface="+mn-ea"/>
                <a:cs typeface="Arial"/>
              </a:rPr>
              <a:t> </a:t>
            </a:r>
            <a:endParaRPr kumimoji="0" lang="en-US" sz="1000" b="1" i="0" u="none" strike="noStrike" kern="1200" cap="none" spc="0" normalizeH="0" baseline="0" noProof="0" dirty="0">
              <a:ln>
                <a:noFill/>
              </a:ln>
              <a:solidFill>
                <a:prstClr val="black"/>
              </a:solidFill>
              <a:effectLst/>
              <a:uLnTx/>
              <a:uFillTx/>
              <a:latin typeface="Arial"/>
              <a:ea typeface="+mn-ea"/>
              <a:cs typeface="Arial"/>
            </a:endParaRPr>
          </a:p>
        </p:txBody>
      </p:sp>
      <p:sp>
        <p:nvSpPr>
          <p:cNvPr id="4" name="Slide Number Placeholder 3"/>
          <p:cNvSpPr>
            <a:spLocks noGrp="1"/>
          </p:cNvSpPr>
          <p:nvPr>
            <p:ph type="sldNum" sz="quarter" idx="12"/>
          </p:nvPr>
        </p:nvSpPr>
        <p:spPr/>
        <p:txBody>
          <a:bodyPr/>
          <a:lstStyle/>
          <a:p>
            <a:fld id="{40E4637F-1127-AF4D-B96F-F7789FFD66FF}" type="slidenum">
              <a:rPr lang="en-US" smtClean="0"/>
              <a:pPr/>
              <a:t>56</a:t>
            </a:fld>
            <a:endParaRPr lang="en-US"/>
          </a:p>
        </p:txBody>
      </p:sp>
    </p:spTree>
    <p:extLst>
      <p:ext uri="{BB962C8B-B14F-4D97-AF65-F5344CB8AC3E}">
        <p14:creationId xmlns:p14="http://schemas.microsoft.com/office/powerpoint/2010/main" xmlns="" val="170683264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5300" y="457201"/>
            <a:ext cx="8915400" cy="1143000"/>
          </a:xfrm>
        </p:spPr>
        <p:txBody>
          <a:bodyPr>
            <a:normAutofit/>
          </a:bodyPr>
          <a:lstStyle/>
          <a:p>
            <a:r>
              <a:rPr lang="en-US" sz="2800" b="1" dirty="0" smtClean="0">
                <a:latin typeface="Arial" panose="020B0604020202020204" pitchFamily="34" charset="0"/>
                <a:cs typeface="Arial" panose="020B0604020202020204" pitchFamily="34" charset="0"/>
              </a:rPr>
              <a:t>ONGOING</a:t>
            </a:r>
            <a:endParaRPr lang="en-US" sz="28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95300" y="1760388"/>
            <a:ext cx="8915400" cy="3972014"/>
          </a:xfrm>
        </p:spPr>
        <p:txBody>
          <a:bodyPr>
            <a:normAutofit/>
          </a:bodyPr>
          <a:lstStyle/>
          <a:p>
            <a:pPr algn="just">
              <a:lnSpc>
                <a:spcPct val="160000"/>
              </a:lnSpc>
              <a:buFont typeface="Arial" panose="020B0604020202020204" pitchFamily="34" charset="0"/>
              <a:buChar char="•"/>
            </a:pPr>
            <a:r>
              <a:rPr lang="en-US" sz="1800" dirty="0" smtClean="0">
                <a:latin typeface="Arial" panose="020B0604020202020204" pitchFamily="34" charset="0"/>
                <a:cs typeface="Arial" panose="020B0604020202020204" pitchFamily="34" charset="0"/>
              </a:rPr>
              <a:t>Collection of outstanding SCM documents from IDT/Metro File is ongoing;</a:t>
            </a:r>
          </a:p>
          <a:p>
            <a:pPr algn="just">
              <a:lnSpc>
                <a:spcPct val="160000"/>
              </a:lnSpc>
              <a:buFont typeface="Arial" panose="020B0604020202020204" pitchFamily="34" charset="0"/>
              <a:buChar char="•"/>
            </a:pPr>
            <a:r>
              <a:rPr lang="en-US" sz="1800" dirty="0" smtClean="0">
                <a:latin typeface="Arial" panose="020B0604020202020204" pitchFamily="34" charset="0"/>
                <a:cs typeface="Arial" panose="020B0604020202020204" pitchFamily="34" charset="0"/>
              </a:rPr>
              <a:t>Analysis of documents to establish if IDT followed all the legislative prescripts in appointing the service providers ;</a:t>
            </a:r>
          </a:p>
          <a:p>
            <a:pPr algn="just">
              <a:lnSpc>
                <a:spcPct val="160000"/>
              </a:lnSpc>
              <a:buFont typeface="Arial" panose="020B0604020202020204" pitchFamily="34" charset="0"/>
              <a:buChar char="•"/>
            </a:pPr>
            <a:r>
              <a:rPr lang="en-US" sz="1800" dirty="0" smtClean="0">
                <a:latin typeface="Arial" panose="020B0604020202020204" pitchFamily="34" charset="0"/>
                <a:cs typeface="Arial" panose="020B0604020202020204" pitchFamily="34" charset="0"/>
              </a:rPr>
              <a:t>Conduct interviews with officials, service providers and witnesses;</a:t>
            </a:r>
          </a:p>
          <a:p>
            <a:pPr algn="just">
              <a:lnSpc>
                <a:spcPct val="160000"/>
              </a:lnSpc>
              <a:buFont typeface="Arial" panose="020B0604020202020204" pitchFamily="34" charset="0"/>
              <a:buChar char="•"/>
            </a:pPr>
            <a:r>
              <a:rPr lang="en-US" sz="1800" dirty="0" smtClean="0">
                <a:latin typeface="Arial" panose="020B0604020202020204" pitchFamily="34" charset="0"/>
                <a:cs typeface="Arial" panose="020B0604020202020204" pitchFamily="34" charset="0"/>
              </a:rPr>
              <a:t>We have started the process of appointing an independent Quantity Surveyor, due to magnitude of the construction works in order to verify and quantify the works performed as well as establishing if any losses were suffered by the state; </a:t>
            </a:r>
          </a:p>
          <a:p>
            <a:pPr algn="just">
              <a:lnSpc>
                <a:spcPct val="160000"/>
              </a:lnSpc>
              <a:buFont typeface="Arial" panose="020B0604020202020204" pitchFamily="34" charset="0"/>
              <a:buChar char="•"/>
            </a:pPr>
            <a:r>
              <a:rPr lang="en-US" sz="1800" dirty="0" smtClean="0">
                <a:latin typeface="Arial" panose="020B0604020202020204" pitchFamily="34" charset="0"/>
                <a:cs typeface="Arial" panose="020B0604020202020204" pitchFamily="34" charset="0"/>
              </a:rPr>
              <a:t>Profiling of identified role-players;</a:t>
            </a:r>
          </a:p>
          <a:p>
            <a:pPr marL="0" indent="0">
              <a:buNone/>
            </a:pPr>
            <a:endParaRPr lang="en-US" sz="2400" dirty="0">
              <a:latin typeface="Arial" panose="020B0604020202020204" pitchFamily="34" charset="0"/>
              <a:cs typeface="Arial" panose="020B0604020202020204" pitchFamily="34" charset="0"/>
            </a:endParaRPr>
          </a:p>
        </p:txBody>
      </p:sp>
      <p:sp>
        <p:nvSpPr>
          <p:cNvPr id="5" name="TextBox 4"/>
          <p:cNvSpPr txBox="1"/>
          <p:nvPr/>
        </p:nvSpPr>
        <p:spPr>
          <a:xfrm>
            <a:off x="1990926" y="6569559"/>
            <a:ext cx="7345830" cy="2462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prstClr val="black"/>
                </a:solidFill>
                <a:effectLst/>
                <a:uLnTx/>
                <a:uFillTx/>
                <a:latin typeface="Arial"/>
                <a:ea typeface="+mn-ea"/>
                <a:cs typeface="Arial"/>
              </a:rPr>
              <a:t>Hotline: 0800 037 774    |     Website: https://www.siu.org.za   |   E-mail: </a:t>
            </a:r>
            <a:r>
              <a:rPr kumimoji="0" lang="en-US" sz="1000" b="1" i="0" u="none" strike="noStrike" kern="1200" cap="none" spc="0" normalizeH="0" baseline="0" noProof="0" dirty="0" err="1" smtClean="0">
                <a:ln>
                  <a:noFill/>
                </a:ln>
                <a:solidFill>
                  <a:prstClr val="black"/>
                </a:solidFill>
                <a:effectLst/>
                <a:uLnTx/>
                <a:uFillTx/>
                <a:latin typeface="Arial"/>
                <a:ea typeface="+mn-ea"/>
                <a:cs typeface="Arial"/>
              </a:rPr>
              <a:t>info@siu.org.za</a:t>
            </a:r>
            <a:r>
              <a:rPr kumimoji="0" lang="en-US" sz="1000" b="1" i="0" u="none" strike="noStrike" kern="1200" cap="none" spc="0" normalizeH="0" baseline="0" noProof="0" dirty="0" smtClean="0">
                <a:ln>
                  <a:noFill/>
                </a:ln>
                <a:solidFill>
                  <a:prstClr val="black"/>
                </a:solidFill>
                <a:effectLst/>
                <a:uLnTx/>
                <a:uFillTx/>
                <a:latin typeface="Arial"/>
                <a:ea typeface="+mn-ea"/>
                <a:cs typeface="Arial"/>
              </a:rPr>
              <a:t> </a:t>
            </a:r>
            <a:endParaRPr kumimoji="0" lang="en-US" sz="1000" b="1" i="0" u="none" strike="noStrike" kern="1200" cap="none" spc="0" normalizeH="0" baseline="0" noProof="0" dirty="0">
              <a:ln>
                <a:noFill/>
              </a:ln>
              <a:solidFill>
                <a:prstClr val="black"/>
              </a:solidFill>
              <a:effectLst/>
              <a:uLnTx/>
              <a:uFillTx/>
              <a:latin typeface="Arial"/>
              <a:ea typeface="+mn-ea"/>
              <a:cs typeface="Arial"/>
            </a:endParaRPr>
          </a:p>
        </p:txBody>
      </p:sp>
      <p:sp>
        <p:nvSpPr>
          <p:cNvPr id="4" name="Slide Number Placeholder 3"/>
          <p:cNvSpPr>
            <a:spLocks noGrp="1"/>
          </p:cNvSpPr>
          <p:nvPr>
            <p:ph type="sldNum" sz="quarter" idx="12"/>
          </p:nvPr>
        </p:nvSpPr>
        <p:spPr/>
        <p:txBody>
          <a:bodyPr/>
          <a:lstStyle/>
          <a:p>
            <a:fld id="{40E4637F-1127-AF4D-B96F-F7789FFD66FF}" type="slidenum">
              <a:rPr lang="en-US" smtClean="0"/>
              <a:pPr/>
              <a:t>57</a:t>
            </a:fld>
            <a:endParaRPr lang="en-US"/>
          </a:p>
        </p:txBody>
      </p:sp>
    </p:spTree>
    <p:extLst>
      <p:ext uri="{BB962C8B-B14F-4D97-AF65-F5344CB8AC3E}">
        <p14:creationId xmlns:p14="http://schemas.microsoft.com/office/powerpoint/2010/main" xmlns="" val="250161762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5300" y="457201"/>
            <a:ext cx="8915400" cy="1143000"/>
          </a:xfrm>
        </p:spPr>
        <p:txBody>
          <a:bodyPr>
            <a:normAutofit/>
          </a:bodyPr>
          <a:lstStyle/>
          <a:p>
            <a:r>
              <a:rPr lang="en-US" sz="2800" b="1" dirty="0" smtClean="0">
                <a:latin typeface="Arial" panose="020B0604020202020204" pitchFamily="34" charset="0"/>
                <a:cs typeface="Arial" panose="020B0604020202020204" pitchFamily="34" charset="0"/>
              </a:rPr>
              <a:t>ONGOING</a:t>
            </a:r>
            <a:endParaRPr lang="en-US" sz="28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95300" y="1760388"/>
            <a:ext cx="8915400" cy="3972014"/>
          </a:xfrm>
        </p:spPr>
        <p:txBody>
          <a:bodyPr>
            <a:normAutofit lnSpcReduction="10000"/>
          </a:bodyPr>
          <a:lstStyle/>
          <a:p>
            <a:pPr>
              <a:lnSpc>
                <a:spcPct val="160000"/>
              </a:lnSpc>
              <a:buFont typeface="Arial" panose="020B0604020202020204" pitchFamily="34" charset="0"/>
              <a:buChar char="•"/>
            </a:pPr>
            <a:r>
              <a:rPr lang="en-US" sz="1800" dirty="0" smtClean="0">
                <a:latin typeface="Arial" panose="020B0604020202020204" pitchFamily="34" charset="0"/>
                <a:cs typeface="Arial" panose="020B0604020202020204" pitchFamily="34" charset="0"/>
              </a:rPr>
              <a:t>Corruption </a:t>
            </a:r>
            <a:r>
              <a:rPr lang="en-US" sz="1800" dirty="0">
                <a:latin typeface="Arial" panose="020B0604020202020204" pitchFamily="34" charset="0"/>
                <a:cs typeface="Arial" panose="020B0604020202020204" pitchFamily="34" charset="0"/>
              </a:rPr>
              <a:t>investigation to identify if any officials may have unduly benefitted;</a:t>
            </a:r>
          </a:p>
          <a:p>
            <a:pPr>
              <a:lnSpc>
                <a:spcPct val="160000"/>
              </a:lnSpc>
              <a:buFont typeface="Arial" panose="020B0604020202020204" pitchFamily="34" charset="0"/>
              <a:buChar char="•"/>
            </a:pPr>
            <a:r>
              <a:rPr lang="en-US" sz="1800" dirty="0">
                <a:latin typeface="Arial" panose="020B0604020202020204" pitchFamily="34" charset="0"/>
                <a:cs typeface="Arial" panose="020B0604020202020204" pitchFamily="34" charset="0"/>
              </a:rPr>
              <a:t>Site visits; and</a:t>
            </a:r>
          </a:p>
          <a:p>
            <a:pPr>
              <a:lnSpc>
                <a:spcPct val="160000"/>
              </a:lnSpc>
              <a:buFont typeface="Arial" panose="020B0604020202020204" pitchFamily="34" charset="0"/>
              <a:buChar char="•"/>
            </a:pPr>
            <a:r>
              <a:rPr lang="en-US" sz="1800" dirty="0" smtClean="0">
                <a:latin typeface="Arial" panose="020B0604020202020204" pitchFamily="34" charset="0"/>
                <a:cs typeface="Arial" panose="020B0604020202020204" pitchFamily="34" charset="0"/>
              </a:rPr>
              <a:t>To make the following:</a:t>
            </a:r>
          </a:p>
          <a:p>
            <a:pPr lvl="1">
              <a:lnSpc>
                <a:spcPct val="160000"/>
              </a:lnSpc>
              <a:buFont typeface="Arial" panose="020B0604020202020204" pitchFamily="34" charset="0"/>
              <a:buChar char="-"/>
            </a:pPr>
            <a:r>
              <a:rPr lang="en-US" sz="1800" dirty="0" smtClean="0">
                <a:latin typeface="Arial" panose="020B0604020202020204" pitchFamily="34" charset="0"/>
                <a:cs typeface="Arial" panose="020B0604020202020204" pitchFamily="34" charset="0"/>
              </a:rPr>
              <a:t>Criminal referrals to NPA;</a:t>
            </a:r>
          </a:p>
          <a:p>
            <a:pPr lvl="1">
              <a:lnSpc>
                <a:spcPct val="160000"/>
              </a:lnSpc>
              <a:buFont typeface="Arial" panose="020B0604020202020204" pitchFamily="34" charset="0"/>
              <a:buChar char="-"/>
            </a:pPr>
            <a:r>
              <a:rPr lang="en-US" sz="1800" dirty="0" smtClean="0">
                <a:latin typeface="Arial" panose="020B0604020202020204" pitchFamily="34" charset="0"/>
                <a:cs typeface="Arial" panose="020B0604020202020204" pitchFamily="34" charset="0"/>
              </a:rPr>
              <a:t>Disciplinary referral to the Department;</a:t>
            </a:r>
          </a:p>
          <a:p>
            <a:pPr lvl="1">
              <a:lnSpc>
                <a:spcPct val="160000"/>
              </a:lnSpc>
              <a:buFont typeface="Arial" panose="020B0604020202020204" pitchFamily="34" charset="0"/>
              <a:buChar char="-"/>
            </a:pPr>
            <a:r>
              <a:rPr lang="en-US" sz="1800" dirty="0" smtClean="0">
                <a:latin typeface="Arial" panose="020B0604020202020204" pitchFamily="34" charset="0"/>
                <a:cs typeface="Arial" panose="020B0604020202020204" pitchFamily="34" charset="0"/>
              </a:rPr>
              <a:t>Referrals to any regulatory authority;</a:t>
            </a:r>
          </a:p>
          <a:p>
            <a:pPr lvl="1">
              <a:lnSpc>
                <a:spcPct val="160000"/>
              </a:lnSpc>
              <a:buFont typeface="Arial" panose="020B0604020202020204" pitchFamily="34" charset="0"/>
              <a:buChar char="-"/>
            </a:pPr>
            <a:r>
              <a:rPr lang="en-US" sz="1800" dirty="0" smtClean="0">
                <a:latin typeface="Arial" panose="020B0604020202020204" pitchFamily="34" charset="0"/>
                <a:cs typeface="Arial" panose="020B0604020202020204" pitchFamily="34" charset="0"/>
              </a:rPr>
              <a:t>Referral to the Special Tribunal for the recovery of losses to the state; </a:t>
            </a:r>
          </a:p>
          <a:p>
            <a:pPr lvl="1">
              <a:lnSpc>
                <a:spcPct val="160000"/>
              </a:lnSpc>
              <a:buFont typeface="Arial" panose="020B0604020202020204" pitchFamily="34" charset="0"/>
              <a:buChar char="-"/>
            </a:pPr>
            <a:r>
              <a:rPr lang="en-US" sz="1800" dirty="0" smtClean="0">
                <a:latin typeface="Arial" panose="020B0604020202020204" pitchFamily="34" charset="0"/>
                <a:cs typeface="Arial" panose="020B0604020202020204" pitchFamily="34" charset="0"/>
              </a:rPr>
              <a:t>Submit presidential report </a:t>
            </a:r>
            <a:r>
              <a:rPr lang="en-US" sz="1800" dirty="0">
                <a:latin typeface="Arial" panose="020B0604020202020204" pitchFamily="34" charset="0"/>
                <a:cs typeface="Arial" panose="020B0604020202020204" pitchFamily="34" charset="0"/>
              </a:rPr>
              <a:t>-</a:t>
            </a:r>
            <a:r>
              <a:rPr lang="en-US" sz="1800" dirty="0" smtClean="0">
                <a:latin typeface="Arial" panose="020B0604020202020204" pitchFamily="34" charset="0"/>
                <a:cs typeface="Arial" panose="020B0604020202020204" pitchFamily="34" charset="0"/>
              </a:rPr>
              <a:t> November 2020.</a:t>
            </a:r>
            <a:endParaRPr lang="en-US" sz="1800" dirty="0">
              <a:latin typeface="Arial" panose="020B0604020202020204" pitchFamily="34" charset="0"/>
              <a:cs typeface="Arial" panose="020B0604020202020204" pitchFamily="34" charset="0"/>
            </a:endParaRPr>
          </a:p>
          <a:p>
            <a:pPr>
              <a:lnSpc>
                <a:spcPct val="150000"/>
              </a:lnSpc>
            </a:pPr>
            <a:endParaRPr lang="en-US" sz="2400" dirty="0">
              <a:latin typeface="Arial" panose="020B0604020202020204" pitchFamily="34" charset="0"/>
              <a:cs typeface="Arial" panose="020B0604020202020204" pitchFamily="34" charset="0"/>
            </a:endParaRPr>
          </a:p>
          <a:p>
            <a:endParaRPr lang="en-ZA" sz="2400" dirty="0">
              <a:latin typeface="Arial" panose="020B0604020202020204" pitchFamily="34" charset="0"/>
              <a:cs typeface="Arial" panose="020B0604020202020204" pitchFamily="34" charset="0"/>
            </a:endParaRPr>
          </a:p>
          <a:p>
            <a:pPr marL="0" indent="0">
              <a:buNone/>
            </a:pPr>
            <a:endParaRPr lang="en-US" sz="2400" dirty="0">
              <a:latin typeface="Arial" panose="020B0604020202020204" pitchFamily="34" charset="0"/>
              <a:cs typeface="Arial" panose="020B0604020202020204" pitchFamily="34" charset="0"/>
            </a:endParaRPr>
          </a:p>
        </p:txBody>
      </p:sp>
      <p:sp>
        <p:nvSpPr>
          <p:cNvPr id="5" name="TextBox 4"/>
          <p:cNvSpPr txBox="1"/>
          <p:nvPr/>
        </p:nvSpPr>
        <p:spPr>
          <a:xfrm>
            <a:off x="1990926" y="6569559"/>
            <a:ext cx="7345830" cy="2462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prstClr val="black"/>
                </a:solidFill>
                <a:effectLst/>
                <a:uLnTx/>
                <a:uFillTx/>
                <a:latin typeface="Arial"/>
                <a:ea typeface="+mn-ea"/>
                <a:cs typeface="Arial"/>
              </a:rPr>
              <a:t>Hotline: 0800 037 774    |     Website: https://www.siu.org.za   |   E-mail: </a:t>
            </a:r>
            <a:r>
              <a:rPr kumimoji="0" lang="en-US" sz="1000" b="1" i="0" u="none" strike="noStrike" kern="1200" cap="none" spc="0" normalizeH="0" baseline="0" noProof="0" dirty="0" err="1" smtClean="0">
                <a:ln>
                  <a:noFill/>
                </a:ln>
                <a:solidFill>
                  <a:prstClr val="black"/>
                </a:solidFill>
                <a:effectLst/>
                <a:uLnTx/>
                <a:uFillTx/>
                <a:latin typeface="Arial"/>
                <a:ea typeface="+mn-ea"/>
                <a:cs typeface="Arial"/>
              </a:rPr>
              <a:t>info@siu.org.za</a:t>
            </a:r>
            <a:r>
              <a:rPr kumimoji="0" lang="en-US" sz="1000" b="1" i="0" u="none" strike="noStrike" kern="1200" cap="none" spc="0" normalizeH="0" baseline="0" noProof="0" dirty="0" smtClean="0">
                <a:ln>
                  <a:noFill/>
                </a:ln>
                <a:solidFill>
                  <a:prstClr val="black"/>
                </a:solidFill>
                <a:effectLst/>
                <a:uLnTx/>
                <a:uFillTx/>
                <a:latin typeface="Arial"/>
                <a:ea typeface="+mn-ea"/>
                <a:cs typeface="Arial"/>
              </a:rPr>
              <a:t> </a:t>
            </a:r>
            <a:endParaRPr kumimoji="0" lang="en-US" sz="1000" b="1" i="0" u="none" strike="noStrike" kern="1200" cap="none" spc="0" normalizeH="0" baseline="0" noProof="0" dirty="0">
              <a:ln>
                <a:noFill/>
              </a:ln>
              <a:solidFill>
                <a:prstClr val="black"/>
              </a:solidFill>
              <a:effectLst/>
              <a:uLnTx/>
              <a:uFillTx/>
              <a:latin typeface="Arial"/>
              <a:ea typeface="+mn-ea"/>
              <a:cs typeface="Arial"/>
            </a:endParaRPr>
          </a:p>
        </p:txBody>
      </p:sp>
      <p:sp>
        <p:nvSpPr>
          <p:cNvPr id="4" name="Slide Number Placeholder 3"/>
          <p:cNvSpPr>
            <a:spLocks noGrp="1"/>
          </p:cNvSpPr>
          <p:nvPr>
            <p:ph type="sldNum" sz="quarter" idx="12"/>
          </p:nvPr>
        </p:nvSpPr>
        <p:spPr/>
        <p:txBody>
          <a:bodyPr/>
          <a:lstStyle/>
          <a:p>
            <a:fld id="{40E4637F-1127-AF4D-B96F-F7789FFD66FF}" type="slidenum">
              <a:rPr lang="en-US" smtClean="0"/>
              <a:pPr/>
              <a:t>58</a:t>
            </a:fld>
            <a:endParaRPr lang="en-US"/>
          </a:p>
        </p:txBody>
      </p:sp>
    </p:spTree>
    <p:extLst>
      <p:ext uri="{BB962C8B-B14F-4D97-AF65-F5344CB8AC3E}">
        <p14:creationId xmlns:p14="http://schemas.microsoft.com/office/powerpoint/2010/main" xmlns="" val="408696500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5300" y="457201"/>
            <a:ext cx="8915400" cy="1143000"/>
          </a:xfrm>
        </p:spPr>
        <p:txBody>
          <a:bodyPr>
            <a:normAutofit/>
          </a:bodyPr>
          <a:lstStyle/>
          <a:p>
            <a:r>
              <a:rPr lang="en-US" sz="2800" b="1" dirty="0" smtClean="0">
                <a:latin typeface="Arial" panose="020B0604020202020204" pitchFamily="34" charset="0"/>
                <a:cs typeface="Arial" panose="020B0604020202020204" pitchFamily="34" charset="0"/>
              </a:rPr>
              <a:t>LIMPOPO COURT UPDATE</a:t>
            </a:r>
            <a:endParaRPr lang="en-US" sz="28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95300" y="1760388"/>
            <a:ext cx="8915400" cy="3972014"/>
          </a:xfrm>
        </p:spPr>
        <p:txBody>
          <a:bodyPr>
            <a:normAutofit/>
          </a:bodyPr>
          <a:lstStyle/>
          <a:p>
            <a:pPr>
              <a:lnSpc>
                <a:spcPct val="150000"/>
              </a:lnSpc>
            </a:pPr>
            <a:r>
              <a:rPr lang="en-US" sz="2000" dirty="0" smtClean="0">
                <a:latin typeface="Arial" panose="020B0604020202020204" pitchFamily="34" charset="0"/>
                <a:cs typeface="Arial" panose="020B0604020202020204" pitchFamily="34" charset="0"/>
              </a:rPr>
              <a:t>The general observation on Limpopo court is: </a:t>
            </a:r>
          </a:p>
          <a:p>
            <a:pPr lvl="1" algn="just">
              <a:lnSpc>
                <a:spcPct val="150000"/>
              </a:lnSpc>
            </a:pPr>
            <a:r>
              <a:rPr lang="en-US" sz="2000" dirty="0" smtClean="0">
                <a:latin typeface="Arial" panose="020B0604020202020204" pitchFamily="34" charset="0"/>
                <a:cs typeface="Arial" panose="020B0604020202020204" pitchFamily="34" charset="0"/>
              </a:rPr>
              <a:t>Court is built on a spring. The area is not suitable for building and when it rains, the area gets flooded. </a:t>
            </a:r>
          </a:p>
          <a:p>
            <a:pPr lvl="1" algn="just">
              <a:lnSpc>
                <a:spcPct val="150000"/>
              </a:lnSpc>
            </a:pPr>
            <a:r>
              <a:rPr lang="en-US" sz="2000" dirty="0" smtClean="0">
                <a:latin typeface="Arial" panose="020B0604020202020204" pitchFamily="34" charset="0"/>
                <a:cs typeface="Arial" panose="020B0604020202020204" pitchFamily="34" charset="0"/>
              </a:rPr>
              <a:t>Poor workmanship is visible. </a:t>
            </a:r>
          </a:p>
          <a:p>
            <a:pPr lvl="1" algn="just">
              <a:lnSpc>
                <a:spcPct val="150000"/>
              </a:lnSpc>
            </a:pPr>
            <a:r>
              <a:rPr lang="en-US" sz="2000" dirty="0" smtClean="0">
                <a:latin typeface="Arial" panose="020B0604020202020204" pitchFamily="34" charset="0"/>
                <a:cs typeface="Arial" panose="020B0604020202020204" pitchFamily="34" charset="0"/>
              </a:rPr>
              <a:t>There is an issue about the general maintenance of the building. </a:t>
            </a:r>
            <a:endParaRPr lang="en-US" sz="2000" dirty="0">
              <a:latin typeface="Arial" panose="020B0604020202020204" pitchFamily="34" charset="0"/>
              <a:cs typeface="Arial" panose="020B0604020202020204" pitchFamily="34" charset="0"/>
            </a:endParaRPr>
          </a:p>
          <a:p>
            <a:endParaRPr lang="en-ZA" sz="2400" dirty="0">
              <a:latin typeface="Arial" panose="020B0604020202020204" pitchFamily="34" charset="0"/>
              <a:cs typeface="Arial" panose="020B0604020202020204" pitchFamily="34" charset="0"/>
            </a:endParaRPr>
          </a:p>
          <a:p>
            <a:pPr marL="0" indent="0">
              <a:buNone/>
            </a:pPr>
            <a:endParaRPr lang="en-US" sz="2400" dirty="0">
              <a:latin typeface="Arial" panose="020B0604020202020204" pitchFamily="34" charset="0"/>
              <a:cs typeface="Arial" panose="020B0604020202020204" pitchFamily="34" charset="0"/>
            </a:endParaRPr>
          </a:p>
        </p:txBody>
      </p:sp>
      <p:sp>
        <p:nvSpPr>
          <p:cNvPr id="5" name="TextBox 4"/>
          <p:cNvSpPr txBox="1"/>
          <p:nvPr/>
        </p:nvSpPr>
        <p:spPr>
          <a:xfrm>
            <a:off x="1990926" y="6569559"/>
            <a:ext cx="7345830" cy="2462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prstClr val="black"/>
                </a:solidFill>
                <a:effectLst/>
                <a:uLnTx/>
                <a:uFillTx/>
                <a:latin typeface="Arial"/>
                <a:ea typeface="+mn-ea"/>
                <a:cs typeface="Arial"/>
              </a:rPr>
              <a:t>Hotline: 0800 037 774    |     Website: https://www.siu.org.za   |   E-mail: </a:t>
            </a:r>
            <a:r>
              <a:rPr kumimoji="0" lang="en-US" sz="1000" b="1" i="0" u="none" strike="noStrike" kern="1200" cap="none" spc="0" normalizeH="0" baseline="0" noProof="0" dirty="0" err="1" smtClean="0">
                <a:ln>
                  <a:noFill/>
                </a:ln>
                <a:solidFill>
                  <a:prstClr val="black"/>
                </a:solidFill>
                <a:effectLst/>
                <a:uLnTx/>
                <a:uFillTx/>
                <a:latin typeface="Arial"/>
                <a:ea typeface="+mn-ea"/>
                <a:cs typeface="Arial"/>
              </a:rPr>
              <a:t>info@siu.org.za</a:t>
            </a:r>
            <a:r>
              <a:rPr kumimoji="0" lang="en-US" sz="1000" b="1" i="0" u="none" strike="noStrike" kern="1200" cap="none" spc="0" normalizeH="0" baseline="0" noProof="0" dirty="0" smtClean="0">
                <a:ln>
                  <a:noFill/>
                </a:ln>
                <a:solidFill>
                  <a:prstClr val="black"/>
                </a:solidFill>
                <a:effectLst/>
                <a:uLnTx/>
                <a:uFillTx/>
                <a:latin typeface="Arial"/>
                <a:ea typeface="+mn-ea"/>
                <a:cs typeface="Arial"/>
              </a:rPr>
              <a:t> </a:t>
            </a:r>
            <a:endParaRPr kumimoji="0" lang="en-US" sz="1000" b="1" i="0" u="none" strike="noStrike" kern="1200" cap="none" spc="0" normalizeH="0" baseline="0" noProof="0" dirty="0">
              <a:ln>
                <a:noFill/>
              </a:ln>
              <a:solidFill>
                <a:prstClr val="black"/>
              </a:solidFill>
              <a:effectLst/>
              <a:uLnTx/>
              <a:uFillTx/>
              <a:latin typeface="Arial"/>
              <a:ea typeface="+mn-ea"/>
              <a:cs typeface="Arial"/>
            </a:endParaRPr>
          </a:p>
        </p:txBody>
      </p:sp>
      <p:sp>
        <p:nvSpPr>
          <p:cNvPr id="4" name="Slide Number Placeholder 3"/>
          <p:cNvSpPr>
            <a:spLocks noGrp="1"/>
          </p:cNvSpPr>
          <p:nvPr>
            <p:ph type="sldNum" sz="quarter" idx="12"/>
          </p:nvPr>
        </p:nvSpPr>
        <p:spPr/>
        <p:txBody>
          <a:bodyPr/>
          <a:lstStyle/>
          <a:p>
            <a:fld id="{40E4637F-1127-AF4D-B96F-F7789FFD66FF}" type="slidenum">
              <a:rPr lang="en-US" smtClean="0"/>
              <a:pPr/>
              <a:t>59</a:t>
            </a:fld>
            <a:endParaRPr lang="en-US"/>
          </a:p>
        </p:txBody>
      </p:sp>
    </p:spTree>
    <p:extLst>
      <p:ext uri="{BB962C8B-B14F-4D97-AF65-F5344CB8AC3E}">
        <p14:creationId xmlns:p14="http://schemas.microsoft.com/office/powerpoint/2010/main" xmlns="" val="41225282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1990926" y="6540063"/>
            <a:ext cx="5516003" cy="246221"/>
          </a:xfrm>
          <a:prstGeom prst="rect">
            <a:avLst/>
          </a:prstGeom>
          <a:noFill/>
        </p:spPr>
        <p:txBody>
          <a:bodyPr wrap="square" rtlCol="0">
            <a:spAutoFit/>
          </a:bodyPr>
          <a:lstStyle/>
          <a:p>
            <a:r>
              <a:rPr lang="en-US" sz="1000" b="1" dirty="0" smtClean="0">
                <a:latin typeface="Arial"/>
                <a:cs typeface="Arial"/>
              </a:rPr>
              <a:t>Hotline: 0800 037 774    |     Website: https://www.siu.org.za   |   E-mail: </a:t>
            </a:r>
            <a:r>
              <a:rPr lang="en-US" sz="1000" b="1" dirty="0" err="1" smtClean="0">
                <a:latin typeface="Arial"/>
                <a:cs typeface="Arial"/>
              </a:rPr>
              <a:t>info@siu.org.za</a:t>
            </a:r>
            <a:r>
              <a:rPr lang="en-US" sz="1000" b="1" dirty="0" smtClean="0">
                <a:latin typeface="Arial"/>
                <a:cs typeface="Arial"/>
              </a:rPr>
              <a:t> </a:t>
            </a:r>
            <a:endParaRPr lang="en-US" sz="1000" b="1" dirty="0">
              <a:latin typeface="Arial"/>
              <a:cs typeface="Arial"/>
            </a:endParaRPr>
          </a:p>
        </p:txBody>
      </p:sp>
      <p:sp>
        <p:nvSpPr>
          <p:cNvPr id="4" name="Content Placeholder 3"/>
          <p:cNvSpPr>
            <a:spLocks noGrp="1"/>
          </p:cNvSpPr>
          <p:nvPr>
            <p:ph idx="1"/>
          </p:nvPr>
        </p:nvSpPr>
        <p:spPr>
          <a:xfrm>
            <a:off x="495300" y="2338437"/>
            <a:ext cx="8915400" cy="1154063"/>
          </a:xfrm>
          <a:solidFill>
            <a:schemeClr val="tx1"/>
          </a:solidFill>
        </p:spPr>
        <p:txBody>
          <a:bodyPr>
            <a:normAutofit/>
          </a:bodyPr>
          <a:lstStyle/>
          <a:p>
            <a:pPr marL="0" indent="0" algn="ctr">
              <a:lnSpc>
                <a:spcPct val="150000"/>
              </a:lnSpc>
              <a:buNone/>
            </a:pPr>
            <a:r>
              <a:rPr lang="en-US" sz="4300" b="1" dirty="0" smtClean="0">
                <a:solidFill>
                  <a:schemeClr val="bg1"/>
                </a:solidFill>
                <a:latin typeface="Arial" panose="020B0604020202020204" pitchFamily="34" charset="0"/>
                <a:cs typeface="Arial" panose="020B0604020202020204" pitchFamily="34" charset="0"/>
              </a:rPr>
              <a:t>SIU STRATEGIC FOCUS</a:t>
            </a:r>
          </a:p>
        </p:txBody>
      </p:sp>
      <p:sp>
        <p:nvSpPr>
          <p:cNvPr id="2" name="Slide Number Placeholder 1"/>
          <p:cNvSpPr>
            <a:spLocks noGrp="1"/>
          </p:cNvSpPr>
          <p:nvPr>
            <p:ph type="sldNum" sz="quarter" idx="12"/>
          </p:nvPr>
        </p:nvSpPr>
        <p:spPr/>
        <p:txBody>
          <a:bodyPr/>
          <a:lstStyle/>
          <a:p>
            <a:fld id="{40E4637F-1127-AF4D-B96F-F7789FFD66FF}" type="slidenum">
              <a:rPr lang="en-US" smtClean="0"/>
              <a:pPr/>
              <a:t>6</a:t>
            </a:fld>
            <a:endParaRPr lang="en-US"/>
          </a:p>
        </p:txBody>
      </p:sp>
    </p:spTree>
    <p:extLst>
      <p:ext uri="{BB962C8B-B14F-4D97-AF65-F5344CB8AC3E}">
        <p14:creationId xmlns:p14="http://schemas.microsoft.com/office/powerpoint/2010/main" xmlns="" val="156521458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1990926" y="6569559"/>
            <a:ext cx="7345830" cy="2462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prstClr val="black"/>
                </a:solidFill>
                <a:effectLst/>
                <a:uLnTx/>
                <a:uFillTx/>
                <a:latin typeface="Arial"/>
                <a:ea typeface="+mn-ea"/>
                <a:cs typeface="Arial"/>
              </a:rPr>
              <a:t>Hotline: 0800 037 774    |     Website: https://www.siu.org.za   |   E-mail: </a:t>
            </a:r>
            <a:r>
              <a:rPr kumimoji="0" lang="en-US" sz="1000" b="1" i="0" u="none" strike="noStrike" kern="1200" cap="none" spc="0" normalizeH="0" baseline="0" noProof="0" dirty="0" err="1" smtClean="0">
                <a:ln>
                  <a:noFill/>
                </a:ln>
                <a:solidFill>
                  <a:prstClr val="black"/>
                </a:solidFill>
                <a:effectLst/>
                <a:uLnTx/>
                <a:uFillTx/>
                <a:latin typeface="Arial"/>
                <a:ea typeface="+mn-ea"/>
                <a:cs typeface="Arial"/>
              </a:rPr>
              <a:t>info@siu.org.za</a:t>
            </a:r>
            <a:r>
              <a:rPr kumimoji="0" lang="en-US" sz="1000" b="1" i="0" u="none" strike="noStrike" kern="1200" cap="none" spc="0" normalizeH="0" baseline="0" noProof="0" dirty="0" smtClean="0">
                <a:ln>
                  <a:noFill/>
                </a:ln>
                <a:solidFill>
                  <a:prstClr val="black"/>
                </a:solidFill>
                <a:effectLst/>
                <a:uLnTx/>
                <a:uFillTx/>
                <a:latin typeface="Arial"/>
                <a:ea typeface="+mn-ea"/>
                <a:cs typeface="Arial"/>
              </a:rPr>
              <a:t> </a:t>
            </a:r>
            <a:endParaRPr kumimoji="0" lang="en-US" sz="1000" b="1" i="0" u="none" strike="noStrike" kern="1200" cap="none" spc="0" normalizeH="0" baseline="0" noProof="0" dirty="0">
              <a:ln>
                <a:noFill/>
              </a:ln>
              <a:solidFill>
                <a:prstClr val="black"/>
              </a:solidFill>
              <a:effectLst/>
              <a:uLnTx/>
              <a:uFillTx/>
              <a:latin typeface="Arial"/>
              <a:ea typeface="+mn-ea"/>
              <a:cs typeface="Arial"/>
            </a:endParaRPr>
          </a:p>
        </p:txBody>
      </p:sp>
      <p:sp>
        <p:nvSpPr>
          <p:cNvPr id="2" name="TextBox 1"/>
          <p:cNvSpPr txBox="1"/>
          <p:nvPr/>
        </p:nvSpPr>
        <p:spPr>
          <a:xfrm>
            <a:off x="1034143" y="1284065"/>
            <a:ext cx="8490858" cy="120032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Master’s Office Investigation</a:t>
            </a:r>
          </a:p>
          <a:p>
            <a:pPr lvl="0" algn="ctr">
              <a:defRPr/>
            </a:pPr>
            <a:r>
              <a:rPr lang="en-US" sz="3600" b="1" dirty="0">
                <a:latin typeface="Arial" panose="020B0604020202020204" pitchFamily="34" charset="0"/>
                <a:cs typeface="Arial" panose="020B0604020202020204" pitchFamily="34" charset="0"/>
              </a:rPr>
              <a:t>Proclamation R 7 of 2020</a:t>
            </a:r>
            <a:endParaRPr kumimoji="0" lang="en-US" sz="3600" b="1"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40E4637F-1127-AF4D-B96F-F7789FFD66FF}" type="slidenum">
              <a:rPr lang="en-US" smtClean="0"/>
              <a:pPr/>
              <a:t>60</a:t>
            </a:fld>
            <a:endParaRPr lang="en-US"/>
          </a:p>
        </p:txBody>
      </p:sp>
    </p:spTree>
    <p:extLst>
      <p:ext uri="{BB962C8B-B14F-4D97-AF65-F5344CB8AC3E}">
        <p14:creationId xmlns:p14="http://schemas.microsoft.com/office/powerpoint/2010/main" xmlns="" val="363789259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5300" y="457201"/>
            <a:ext cx="8915400" cy="1143000"/>
          </a:xfrm>
        </p:spPr>
        <p:txBody>
          <a:bodyPr>
            <a:normAutofit/>
          </a:bodyPr>
          <a:lstStyle/>
          <a:p>
            <a:r>
              <a:rPr lang="en-US" sz="2800" b="1" dirty="0" smtClean="0">
                <a:latin typeface="Arial" panose="020B0604020202020204" pitchFamily="34" charset="0"/>
                <a:cs typeface="Arial" panose="020B0604020202020204" pitchFamily="34" charset="0"/>
              </a:rPr>
              <a:t>Mandate</a:t>
            </a:r>
            <a:r>
              <a:rPr lang="en-US" sz="2800" dirty="0" smtClean="0">
                <a:latin typeface="Arial" panose="020B0604020202020204" pitchFamily="34" charset="0"/>
                <a:cs typeface="Arial" panose="020B0604020202020204" pitchFamily="34" charset="0"/>
              </a:rPr>
              <a:t> </a:t>
            </a:r>
            <a:endParaRPr lang="en-US" sz="2800" dirty="0">
              <a:latin typeface="Arial" panose="020B0604020202020204" pitchFamily="34" charset="0"/>
              <a:cs typeface="Arial" panose="020B0604020202020204" pitchFamily="34" charset="0"/>
            </a:endParaRPr>
          </a:p>
        </p:txBody>
      </p:sp>
      <p:sp>
        <p:nvSpPr>
          <p:cNvPr id="5" name="TextBox 4"/>
          <p:cNvSpPr txBox="1"/>
          <p:nvPr/>
        </p:nvSpPr>
        <p:spPr>
          <a:xfrm>
            <a:off x="1990926" y="6569559"/>
            <a:ext cx="7345830" cy="2462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prstClr val="black"/>
                </a:solidFill>
                <a:effectLst/>
                <a:uLnTx/>
                <a:uFillTx/>
                <a:latin typeface="Arial"/>
                <a:ea typeface="+mn-ea"/>
                <a:cs typeface="Arial"/>
              </a:rPr>
              <a:t>Hotline: 0800 037 774    |     Website: https://www.siu.org.za   |   E-mail: </a:t>
            </a:r>
            <a:r>
              <a:rPr kumimoji="0" lang="en-US" sz="1000" b="1" i="0" u="none" strike="noStrike" kern="1200" cap="none" spc="0" normalizeH="0" baseline="0" noProof="0" dirty="0" err="1" smtClean="0">
                <a:ln>
                  <a:noFill/>
                </a:ln>
                <a:solidFill>
                  <a:prstClr val="black"/>
                </a:solidFill>
                <a:effectLst/>
                <a:uLnTx/>
                <a:uFillTx/>
                <a:latin typeface="Arial"/>
                <a:ea typeface="+mn-ea"/>
                <a:cs typeface="Arial"/>
              </a:rPr>
              <a:t>info@siu.org.za</a:t>
            </a:r>
            <a:r>
              <a:rPr kumimoji="0" lang="en-US" sz="1000" b="1" i="0" u="none" strike="noStrike" kern="1200" cap="none" spc="0" normalizeH="0" baseline="0" noProof="0" dirty="0" smtClean="0">
                <a:ln>
                  <a:noFill/>
                </a:ln>
                <a:solidFill>
                  <a:prstClr val="black"/>
                </a:solidFill>
                <a:effectLst/>
                <a:uLnTx/>
                <a:uFillTx/>
                <a:latin typeface="Arial"/>
                <a:ea typeface="+mn-ea"/>
                <a:cs typeface="Arial"/>
              </a:rPr>
              <a:t> </a:t>
            </a:r>
            <a:endParaRPr kumimoji="0" lang="en-US" sz="1000" b="1" i="0" u="none" strike="noStrike" kern="1200" cap="none" spc="0" normalizeH="0" baseline="0" noProof="0" dirty="0">
              <a:ln>
                <a:noFill/>
              </a:ln>
              <a:solidFill>
                <a:prstClr val="black"/>
              </a:solidFill>
              <a:effectLst/>
              <a:uLnTx/>
              <a:uFillTx/>
              <a:latin typeface="Arial"/>
              <a:ea typeface="+mn-ea"/>
              <a:cs typeface="Arial"/>
            </a:endParaRPr>
          </a:p>
        </p:txBody>
      </p:sp>
      <p:sp>
        <p:nvSpPr>
          <p:cNvPr id="3" name="Content Placeholder 2"/>
          <p:cNvSpPr>
            <a:spLocks noGrp="1"/>
          </p:cNvSpPr>
          <p:nvPr>
            <p:ph idx="1"/>
          </p:nvPr>
        </p:nvSpPr>
        <p:spPr>
          <a:xfrm>
            <a:off x="258617" y="1514765"/>
            <a:ext cx="9568873" cy="4611400"/>
          </a:xfrm>
        </p:spPr>
        <p:txBody>
          <a:bodyPr>
            <a:normAutofit/>
          </a:bodyPr>
          <a:lstStyle/>
          <a:p>
            <a:pPr algn="just">
              <a:lnSpc>
                <a:spcPct val="150000"/>
              </a:lnSpc>
            </a:pPr>
            <a:r>
              <a:rPr lang="en-US" sz="2000" dirty="0" smtClean="0">
                <a:latin typeface="Arial" panose="020B0604020202020204" pitchFamily="34" charset="0"/>
                <a:cs typeface="Arial" panose="020B0604020202020204" pitchFamily="34" charset="0"/>
              </a:rPr>
              <a:t>Proclamation </a:t>
            </a:r>
            <a:r>
              <a:rPr lang="en-US" sz="2000" dirty="0">
                <a:latin typeface="Arial" panose="020B0604020202020204" pitchFamily="34" charset="0"/>
                <a:cs typeface="Arial" panose="020B0604020202020204" pitchFamily="34" charset="0"/>
              </a:rPr>
              <a:t>R 7 of 2020 issued by the President and published in the Government Gazette No </a:t>
            </a:r>
            <a:r>
              <a:rPr lang="en-US" sz="2000" dirty="0" smtClean="0">
                <a:latin typeface="Arial" panose="020B0604020202020204" pitchFamily="34" charset="0"/>
                <a:cs typeface="Arial" panose="020B0604020202020204" pitchFamily="34" charset="0"/>
              </a:rPr>
              <a:t>42992 dated 3 February 2020. </a:t>
            </a:r>
            <a:r>
              <a:rPr lang="en-US" sz="2000" dirty="0">
                <a:latin typeface="Arial" panose="020B0604020202020204" pitchFamily="34" charset="0"/>
                <a:cs typeface="Arial" panose="020B0604020202020204" pitchFamily="34" charset="0"/>
              </a:rPr>
              <a:t>The Proclamation mandates the SIU to investigate any alleged–</a:t>
            </a:r>
          </a:p>
          <a:p>
            <a:pPr lvl="1">
              <a:lnSpc>
                <a:spcPct val="150000"/>
              </a:lnSpc>
            </a:pPr>
            <a:r>
              <a:rPr lang="en-ZA" sz="2000" dirty="0">
                <a:latin typeface="Arial" panose="020B0604020202020204" pitchFamily="34" charset="0"/>
                <a:cs typeface="Arial" panose="020B0604020202020204" pitchFamily="34" charset="0"/>
              </a:rPr>
              <a:t>Serious </a:t>
            </a:r>
            <a:r>
              <a:rPr lang="en-ZA" sz="2000" dirty="0" smtClean="0">
                <a:latin typeface="Arial" panose="020B0604020202020204" pitchFamily="34" charset="0"/>
                <a:cs typeface="Arial" panose="020B0604020202020204" pitchFamily="34" charset="0"/>
              </a:rPr>
              <a:t>maladministration </a:t>
            </a:r>
            <a:r>
              <a:rPr lang="en-ZA" sz="2000" dirty="0">
                <a:latin typeface="Arial" panose="020B0604020202020204" pitchFamily="34" charset="0"/>
                <a:cs typeface="Arial" panose="020B0604020202020204" pitchFamily="34" charset="0"/>
              </a:rPr>
              <a:t>in connection with the affairs of the Masters office;</a:t>
            </a:r>
            <a:endParaRPr lang="en-GB" sz="2000" dirty="0">
              <a:latin typeface="Arial" panose="020B0604020202020204" pitchFamily="34" charset="0"/>
              <a:cs typeface="Arial" panose="020B0604020202020204" pitchFamily="34" charset="0"/>
            </a:endParaRPr>
          </a:p>
          <a:p>
            <a:pPr lvl="1">
              <a:lnSpc>
                <a:spcPct val="150000"/>
              </a:lnSpc>
            </a:pPr>
            <a:r>
              <a:rPr lang="en-ZA" sz="2000" dirty="0">
                <a:latin typeface="Arial" panose="020B0604020202020204" pitchFamily="34" charset="0"/>
                <a:cs typeface="Arial" panose="020B0604020202020204" pitchFamily="34" charset="0"/>
              </a:rPr>
              <a:t>Improper or unlawful conduct by the employees or officials of Masters office;</a:t>
            </a:r>
            <a:endParaRPr lang="en-GB" sz="2000" dirty="0">
              <a:latin typeface="Arial" panose="020B0604020202020204" pitchFamily="34" charset="0"/>
              <a:cs typeface="Arial" panose="020B0604020202020204" pitchFamily="34" charset="0"/>
            </a:endParaRPr>
          </a:p>
          <a:p>
            <a:pPr lvl="1">
              <a:lnSpc>
                <a:spcPct val="150000"/>
              </a:lnSpc>
            </a:pPr>
            <a:r>
              <a:rPr lang="en-ZA" sz="2000" dirty="0">
                <a:latin typeface="Arial" panose="020B0604020202020204" pitchFamily="34" charset="0"/>
                <a:cs typeface="Arial" panose="020B0604020202020204" pitchFamily="34" charset="0"/>
              </a:rPr>
              <a:t>Unlawful appropriation or expenditure of public money or property;</a:t>
            </a:r>
            <a:endParaRPr lang="en-GB" sz="2000" dirty="0">
              <a:latin typeface="Arial" panose="020B0604020202020204" pitchFamily="34" charset="0"/>
              <a:cs typeface="Arial" panose="020B0604020202020204" pitchFamily="34" charset="0"/>
            </a:endParaRPr>
          </a:p>
          <a:p>
            <a:pPr lvl="1">
              <a:lnSpc>
                <a:spcPct val="150000"/>
              </a:lnSpc>
            </a:pPr>
            <a:r>
              <a:rPr lang="en-ZA" sz="2000" dirty="0">
                <a:latin typeface="Arial" panose="020B0604020202020204" pitchFamily="34" charset="0"/>
                <a:cs typeface="Arial" panose="020B0604020202020204" pitchFamily="34" charset="0"/>
              </a:rPr>
              <a:t>Unlawful, irregular or unapproved acquisitive act, transaction, measure or practice having bearing upon State property; </a:t>
            </a:r>
            <a:endParaRPr lang="en-GB" sz="2000" dirty="0">
              <a:latin typeface="Arial" panose="020B0604020202020204" pitchFamily="34" charset="0"/>
              <a:cs typeface="Arial" panose="020B0604020202020204" pitchFamily="34" charset="0"/>
            </a:endParaRPr>
          </a:p>
          <a:p>
            <a:pPr>
              <a:lnSpc>
                <a:spcPct val="150000"/>
              </a:lnSpc>
            </a:pPr>
            <a:endParaRPr lang="en-GB" dirty="0"/>
          </a:p>
        </p:txBody>
      </p:sp>
      <p:sp>
        <p:nvSpPr>
          <p:cNvPr id="6" name="Slide Number Placeholder 5"/>
          <p:cNvSpPr>
            <a:spLocks noGrp="1"/>
          </p:cNvSpPr>
          <p:nvPr>
            <p:ph type="sldNum" sz="quarter" idx="12"/>
          </p:nvPr>
        </p:nvSpPr>
        <p:spPr/>
        <p:txBody>
          <a:bodyPr/>
          <a:lstStyle/>
          <a:p>
            <a:fld id="{40E4637F-1127-AF4D-B96F-F7789FFD66FF}" type="slidenum">
              <a:rPr lang="en-US" smtClean="0"/>
              <a:pPr/>
              <a:t>61</a:t>
            </a:fld>
            <a:endParaRPr lang="en-US"/>
          </a:p>
        </p:txBody>
      </p:sp>
    </p:spTree>
    <p:extLst>
      <p:ext uri="{BB962C8B-B14F-4D97-AF65-F5344CB8AC3E}">
        <p14:creationId xmlns:p14="http://schemas.microsoft.com/office/powerpoint/2010/main" xmlns="" val="422664654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5300" y="457201"/>
            <a:ext cx="8915400" cy="1143000"/>
          </a:xfrm>
        </p:spPr>
        <p:txBody>
          <a:bodyPr>
            <a:normAutofit/>
          </a:bodyPr>
          <a:lstStyle/>
          <a:p>
            <a:r>
              <a:rPr lang="en-US" sz="3600" b="1" dirty="0" smtClean="0">
                <a:latin typeface="Arial" panose="020B0604020202020204" pitchFamily="34" charset="0"/>
                <a:cs typeface="Arial" panose="020B0604020202020204" pitchFamily="34" charset="0"/>
              </a:rPr>
              <a:t>Mandate Cont. </a:t>
            </a:r>
            <a:endParaRPr lang="en-US" sz="3600" b="1" dirty="0">
              <a:latin typeface="Arial" panose="020B0604020202020204" pitchFamily="34" charset="0"/>
              <a:cs typeface="Arial" panose="020B0604020202020204" pitchFamily="34" charset="0"/>
            </a:endParaRPr>
          </a:p>
        </p:txBody>
      </p:sp>
      <p:sp>
        <p:nvSpPr>
          <p:cNvPr id="5" name="TextBox 4"/>
          <p:cNvSpPr txBox="1"/>
          <p:nvPr/>
        </p:nvSpPr>
        <p:spPr>
          <a:xfrm>
            <a:off x="1990926" y="6569559"/>
            <a:ext cx="7345830" cy="2462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prstClr val="black"/>
                </a:solidFill>
                <a:effectLst/>
                <a:uLnTx/>
                <a:uFillTx/>
                <a:latin typeface="Arial"/>
                <a:ea typeface="+mn-ea"/>
                <a:cs typeface="Arial"/>
              </a:rPr>
              <a:t>Hotline: 0800 037 774    |     Website: https://www.siu.org.za   |   E-mail: </a:t>
            </a:r>
            <a:r>
              <a:rPr kumimoji="0" lang="en-US" sz="1000" b="1" i="0" u="none" strike="noStrike" kern="1200" cap="none" spc="0" normalizeH="0" baseline="0" noProof="0" dirty="0" err="1" smtClean="0">
                <a:ln>
                  <a:noFill/>
                </a:ln>
                <a:solidFill>
                  <a:prstClr val="black"/>
                </a:solidFill>
                <a:effectLst/>
                <a:uLnTx/>
                <a:uFillTx/>
                <a:latin typeface="Arial"/>
                <a:ea typeface="+mn-ea"/>
                <a:cs typeface="Arial"/>
              </a:rPr>
              <a:t>info@siu.org.za</a:t>
            </a:r>
            <a:r>
              <a:rPr kumimoji="0" lang="en-US" sz="1000" b="1" i="0" u="none" strike="noStrike" kern="1200" cap="none" spc="0" normalizeH="0" baseline="0" noProof="0" dirty="0" smtClean="0">
                <a:ln>
                  <a:noFill/>
                </a:ln>
                <a:solidFill>
                  <a:prstClr val="black"/>
                </a:solidFill>
                <a:effectLst/>
                <a:uLnTx/>
                <a:uFillTx/>
                <a:latin typeface="Arial"/>
                <a:ea typeface="+mn-ea"/>
                <a:cs typeface="Arial"/>
              </a:rPr>
              <a:t> </a:t>
            </a:r>
            <a:endParaRPr kumimoji="0" lang="en-US" sz="1000" b="1" i="0" u="none" strike="noStrike" kern="1200" cap="none" spc="0" normalizeH="0" baseline="0" noProof="0" dirty="0">
              <a:ln>
                <a:noFill/>
              </a:ln>
              <a:solidFill>
                <a:prstClr val="black"/>
              </a:solidFill>
              <a:effectLst/>
              <a:uLnTx/>
              <a:uFillTx/>
              <a:latin typeface="Arial"/>
              <a:ea typeface="+mn-ea"/>
              <a:cs typeface="Arial"/>
            </a:endParaRPr>
          </a:p>
        </p:txBody>
      </p:sp>
      <p:sp>
        <p:nvSpPr>
          <p:cNvPr id="3" name="Content Placeholder 2"/>
          <p:cNvSpPr>
            <a:spLocks noGrp="1"/>
          </p:cNvSpPr>
          <p:nvPr>
            <p:ph idx="1"/>
          </p:nvPr>
        </p:nvSpPr>
        <p:spPr>
          <a:xfrm>
            <a:off x="120073" y="1600201"/>
            <a:ext cx="9707417" cy="4525964"/>
          </a:xfrm>
        </p:spPr>
        <p:txBody>
          <a:bodyPr>
            <a:noAutofit/>
          </a:bodyPr>
          <a:lstStyle/>
          <a:p>
            <a:pPr lvl="0">
              <a:lnSpc>
                <a:spcPct val="150000"/>
              </a:lnSpc>
            </a:pPr>
            <a:endParaRPr lang="en-ZA" sz="2000" dirty="0" smtClean="0">
              <a:latin typeface="Arial" panose="020B0604020202020204" pitchFamily="34" charset="0"/>
              <a:cs typeface="Arial" panose="020B0604020202020204" pitchFamily="34" charset="0"/>
            </a:endParaRPr>
          </a:p>
          <a:p>
            <a:pPr lvl="0">
              <a:lnSpc>
                <a:spcPct val="150000"/>
              </a:lnSpc>
            </a:pPr>
            <a:r>
              <a:rPr lang="en-ZA" sz="2000" dirty="0" smtClean="0">
                <a:latin typeface="Arial" panose="020B0604020202020204" pitchFamily="34" charset="0"/>
                <a:cs typeface="Arial" panose="020B0604020202020204" pitchFamily="34" charset="0"/>
              </a:rPr>
              <a:t>Intentional </a:t>
            </a:r>
            <a:r>
              <a:rPr lang="en-ZA" sz="2000" dirty="0">
                <a:latin typeface="Arial" panose="020B0604020202020204" pitchFamily="34" charset="0"/>
                <a:cs typeface="Arial" panose="020B0604020202020204" pitchFamily="34" charset="0"/>
              </a:rPr>
              <a:t>or negligent loss of public money or damage to public property;</a:t>
            </a:r>
            <a:endParaRPr lang="en-GB" sz="2000" dirty="0">
              <a:latin typeface="Arial" panose="020B0604020202020204" pitchFamily="34" charset="0"/>
              <a:cs typeface="Arial" panose="020B0604020202020204" pitchFamily="34" charset="0"/>
            </a:endParaRPr>
          </a:p>
          <a:p>
            <a:pPr lvl="0" algn="just">
              <a:lnSpc>
                <a:spcPct val="150000"/>
              </a:lnSpc>
            </a:pPr>
            <a:r>
              <a:rPr lang="en-ZA" sz="2000" dirty="0">
                <a:latin typeface="Arial" panose="020B0604020202020204" pitchFamily="34" charset="0"/>
                <a:cs typeface="Arial" panose="020B0604020202020204" pitchFamily="34" charset="0"/>
              </a:rPr>
              <a:t>Offence referred to in Part 1 to 4, or section 17, 20 or 21 (insofar as it relates to the aforementioned offences) of Chapter 2 of the Prevention and Combating of Corrupt Activities Act, 2004 ( Act No.12 of 2004), and which offences were committed in connection with the affairs of Masters Office; </a:t>
            </a:r>
            <a:r>
              <a:rPr lang="en-ZA" sz="2000" dirty="0" smtClean="0">
                <a:latin typeface="Arial" panose="020B0604020202020204" pitchFamily="34" charset="0"/>
                <a:cs typeface="Arial" panose="020B0604020202020204" pitchFamily="34" charset="0"/>
              </a:rPr>
              <a:t>or</a:t>
            </a:r>
            <a:endParaRPr lang="en-GB" sz="2000" dirty="0">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12"/>
          </p:nvPr>
        </p:nvSpPr>
        <p:spPr/>
        <p:txBody>
          <a:bodyPr/>
          <a:lstStyle/>
          <a:p>
            <a:fld id="{40E4637F-1127-AF4D-B96F-F7789FFD66FF}" type="slidenum">
              <a:rPr lang="en-US" smtClean="0"/>
              <a:pPr/>
              <a:t>62</a:t>
            </a:fld>
            <a:endParaRPr lang="en-US"/>
          </a:p>
        </p:txBody>
      </p:sp>
    </p:spTree>
    <p:extLst>
      <p:ext uri="{BB962C8B-B14F-4D97-AF65-F5344CB8AC3E}">
        <p14:creationId xmlns:p14="http://schemas.microsoft.com/office/powerpoint/2010/main" xmlns="" val="103141899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5300" y="457201"/>
            <a:ext cx="8915400" cy="1143000"/>
          </a:xfrm>
        </p:spPr>
        <p:txBody>
          <a:bodyPr>
            <a:normAutofit/>
          </a:bodyPr>
          <a:lstStyle/>
          <a:p>
            <a:r>
              <a:rPr lang="en-US" sz="3600" b="1" dirty="0" smtClean="0">
                <a:latin typeface="Arial" panose="020B0604020202020204" pitchFamily="34" charset="0"/>
                <a:cs typeface="Arial" panose="020B0604020202020204" pitchFamily="34" charset="0"/>
              </a:rPr>
              <a:t>Mandate Cont.</a:t>
            </a:r>
            <a:endParaRPr lang="en-US" sz="3600" b="1" dirty="0">
              <a:latin typeface="Arial" panose="020B0604020202020204" pitchFamily="34" charset="0"/>
              <a:cs typeface="Arial" panose="020B0604020202020204" pitchFamily="34" charset="0"/>
            </a:endParaRPr>
          </a:p>
        </p:txBody>
      </p:sp>
      <p:sp>
        <p:nvSpPr>
          <p:cNvPr id="5" name="TextBox 4"/>
          <p:cNvSpPr txBox="1"/>
          <p:nvPr/>
        </p:nvSpPr>
        <p:spPr>
          <a:xfrm>
            <a:off x="1990926" y="6569559"/>
            <a:ext cx="7345830" cy="2462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prstClr val="black"/>
                </a:solidFill>
                <a:effectLst/>
                <a:uLnTx/>
                <a:uFillTx/>
                <a:latin typeface="Arial"/>
                <a:ea typeface="+mn-ea"/>
                <a:cs typeface="Arial"/>
              </a:rPr>
              <a:t>Hotline: 0800 037 774    |     Website: https://www.siu.org.za   |   E-mail: </a:t>
            </a:r>
            <a:r>
              <a:rPr kumimoji="0" lang="en-US" sz="1000" b="1" i="0" u="none" strike="noStrike" kern="1200" cap="none" spc="0" normalizeH="0" baseline="0" noProof="0" dirty="0" err="1" smtClean="0">
                <a:ln>
                  <a:noFill/>
                </a:ln>
                <a:solidFill>
                  <a:prstClr val="black"/>
                </a:solidFill>
                <a:effectLst/>
                <a:uLnTx/>
                <a:uFillTx/>
                <a:latin typeface="Arial"/>
                <a:ea typeface="+mn-ea"/>
                <a:cs typeface="Arial"/>
              </a:rPr>
              <a:t>info@siu.org.za</a:t>
            </a:r>
            <a:r>
              <a:rPr kumimoji="0" lang="en-US" sz="1000" b="1" i="0" u="none" strike="noStrike" kern="1200" cap="none" spc="0" normalizeH="0" baseline="0" noProof="0" dirty="0" smtClean="0">
                <a:ln>
                  <a:noFill/>
                </a:ln>
                <a:solidFill>
                  <a:prstClr val="black"/>
                </a:solidFill>
                <a:effectLst/>
                <a:uLnTx/>
                <a:uFillTx/>
                <a:latin typeface="Arial"/>
                <a:ea typeface="+mn-ea"/>
                <a:cs typeface="Arial"/>
              </a:rPr>
              <a:t> </a:t>
            </a:r>
            <a:endParaRPr kumimoji="0" lang="en-US" sz="1000" b="1" i="0" u="none" strike="noStrike" kern="1200" cap="none" spc="0" normalizeH="0" baseline="0" noProof="0" dirty="0">
              <a:ln>
                <a:noFill/>
              </a:ln>
              <a:solidFill>
                <a:prstClr val="black"/>
              </a:solidFill>
              <a:effectLst/>
              <a:uLnTx/>
              <a:uFillTx/>
              <a:latin typeface="Arial"/>
              <a:ea typeface="+mn-ea"/>
              <a:cs typeface="Arial"/>
            </a:endParaRPr>
          </a:p>
        </p:txBody>
      </p:sp>
      <p:sp>
        <p:nvSpPr>
          <p:cNvPr id="3" name="Content Placeholder 2"/>
          <p:cNvSpPr>
            <a:spLocks noGrp="1"/>
          </p:cNvSpPr>
          <p:nvPr>
            <p:ph idx="1"/>
          </p:nvPr>
        </p:nvSpPr>
        <p:spPr>
          <a:xfrm>
            <a:off x="120073" y="1600201"/>
            <a:ext cx="9707417" cy="4525964"/>
          </a:xfrm>
        </p:spPr>
        <p:txBody>
          <a:bodyPr>
            <a:noAutofit/>
          </a:bodyPr>
          <a:lstStyle/>
          <a:p>
            <a:pPr lvl="0" algn="just">
              <a:lnSpc>
                <a:spcPct val="150000"/>
              </a:lnSpc>
            </a:pPr>
            <a:r>
              <a:rPr lang="en-ZA" sz="2000" dirty="0" smtClean="0">
                <a:latin typeface="Arial" panose="020B0604020202020204" pitchFamily="34" charset="0"/>
                <a:cs typeface="Arial" panose="020B0604020202020204" pitchFamily="34" charset="0"/>
              </a:rPr>
              <a:t>Unlawful </a:t>
            </a:r>
            <a:r>
              <a:rPr lang="en-ZA" sz="2000" dirty="0">
                <a:latin typeface="Arial" panose="020B0604020202020204" pitchFamily="34" charset="0"/>
                <a:cs typeface="Arial" panose="020B0604020202020204" pitchFamily="34" charset="0"/>
              </a:rPr>
              <a:t>or improper conduct by any person, which has caused or may cause serious harm to the interests of the public or any category thereof,</a:t>
            </a:r>
            <a:endParaRPr lang="en-GB" sz="2000" dirty="0">
              <a:latin typeface="Arial" panose="020B0604020202020204" pitchFamily="34" charset="0"/>
              <a:cs typeface="Arial" panose="020B0604020202020204" pitchFamily="34" charset="0"/>
            </a:endParaRPr>
          </a:p>
          <a:p>
            <a:pPr lvl="1" algn="just">
              <a:lnSpc>
                <a:spcPct val="150000"/>
              </a:lnSpc>
            </a:pPr>
            <a:r>
              <a:rPr lang="en-GB" sz="2000" dirty="0">
                <a:latin typeface="Arial" panose="020B0604020202020204" pitchFamily="34" charset="0"/>
                <a:cs typeface="Arial" panose="020B0604020202020204" pitchFamily="34" charset="0"/>
              </a:rPr>
              <a:t>which have taken place between 1</a:t>
            </a:r>
            <a:r>
              <a:rPr lang="en-GB" sz="2000" baseline="30000" dirty="0">
                <a:latin typeface="Arial" panose="020B0604020202020204" pitchFamily="34" charset="0"/>
                <a:cs typeface="Arial" panose="020B0604020202020204" pitchFamily="34" charset="0"/>
              </a:rPr>
              <a:t>st</a:t>
            </a:r>
            <a:r>
              <a:rPr lang="en-GB" sz="2000" dirty="0">
                <a:latin typeface="Arial" panose="020B0604020202020204" pitchFamily="34" charset="0"/>
                <a:cs typeface="Arial" panose="020B0604020202020204" pitchFamily="34" charset="0"/>
              </a:rPr>
              <a:t> January 2O14 and the date of publication of the Proclamation or which took place prior to 1</a:t>
            </a:r>
            <a:r>
              <a:rPr lang="en-GB" sz="2000" baseline="30000" dirty="0">
                <a:latin typeface="Arial" panose="020B0604020202020204" pitchFamily="34" charset="0"/>
                <a:cs typeface="Arial" panose="020B0604020202020204" pitchFamily="34" charset="0"/>
              </a:rPr>
              <a:t>st</a:t>
            </a:r>
            <a:r>
              <a:rPr lang="en-GB" sz="2000" dirty="0">
                <a:latin typeface="Arial" panose="020B0604020202020204" pitchFamily="34" charset="0"/>
                <a:cs typeface="Arial" panose="020B0604020202020204" pitchFamily="34" charset="0"/>
              </a:rPr>
              <a:t> January 2O14 or after the date of publication of this Proclamation, but is relevant to, connected with, incidental or ancillary to the matters mentioned in the </a:t>
            </a:r>
            <a:r>
              <a:rPr lang="en-GB" sz="2000" dirty="0" smtClean="0">
                <a:latin typeface="Arial" panose="020B0604020202020204" pitchFamily="34" charset="0"/>
                <a:cs typeface="Arial" panose="020B0604020202020204" pitchFamily="34" charset="0"/>
              </a:rPr>
              <a:t>Schedule.</a:t>
            </a:r>
            <a:endParaRPr lang="en-GB" sz="2000" dirty="0">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12"/>
          </p:nvPr>
        </p:nvSpPr>
        <p:spPr/>
        <p:txBody>
          <a:bodyPr/>
          <a:lstStyle/>
          <a:p>
            <a:fld id="{40E4637F-1127-AF4D-B96F-F7789FFD66FF}" type="slidenum">
              <a:rPr lang="en-US" smtClean="0"/>
              <a:pPr/>
              <a:t>63</a:t>
            </a:fld>
            <a:endParaRPr lang="en-US"/>
          </a:p>
        </p:txBody>
      </p:sp>
    </p:spTree>
    <p:extLst>
      <p:ext uri="{BB962C8B-B14F-4D97-AF65-F5344CB8AC3E}">
        <p14:creationId xmlns:p14="http://schemas.microsoft.com/office/powerpoint/2010/main" xmlns="" val="356530478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5300" y="457201"/>
            <a:ext cx="8915400" cy="1143000"/>
          </a:xfrm>
        </p:spPr>
        <p:txBody>
          <a:bodyPr>
            <a:normAutofit/>
          </a:bodyPr>
          <a:lstStyle/>
          <a:p>
            <a:r>
              <a:rPr lang="en-US" sz="2800" b="1" dirty="0" smtClean="0">
                <a:latin typeface="Arial" panose="020B0604020202020204" pitchFamily="34" charset="0"/>
                <a:cs typeface="Arial" panose="020B0604020202020204" pitchFamily="34" charset="0"/>
              </a:rPr>
              <a:t>Schedule of the Proclamation </a:t>
            </a:r>
            <a:endParaRPr lang="en-US" sz="2800" b="1" dirty="0">
              <a:latin typeface="Arial" panose="020B0604020202020204" pitchFamily="34" charset="0"/>
              <a:cs typeface="Arial" panose="020B0604020202020204" pitchFamily="34" charset="0"/>
            </a:endParaRPr>
          </a:p>
        </p:txBody>
      </p:sp>
      <p:sp>
        <p:nvSpPr>
          <p:cNvPr id="5" name="TextBox 4"/>
          <p:cNvSpPr txBox="1"/>
          <p:nvPr/>
        </p:nvSpPr>
        <p:spPr>
          <a:xfrm>
            <a:off x="1990926" y="6569559"/>
            <a:ext cx="7345830" cy="2462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prstClr val="black"/>
                </a:solidFill>
                <a:effectLst/>
                <a:uLnTx/>
                <a:uFillTx/>
                <a:latin typeface="Arial"/>
                <a:ea typeface="+mn-ea"/>
                <a:cs typeface="Arial"/>
              </a:rPr>
              <a:t>Hotline: 0800 037 774    |     Website: https://www.siu.org.za   |   E-mail: </a:t>
            </a:r>
            <a:r>
              <a:rPr kumimoji="0" lang="en-US" sz="1000" b="1" i="0" u="none" strike="noStrike" kern="1200" cap="none" spc="0" normalizeH="0" baseline="0" noProof="0" dirty="0" err="1" smtClean="0">
                <a:ln>
                  <a:noFill/>
                </a:ln>
                <a:solidFill>
                  <a:prstClr val="black"/>
                </a:solidFill>
                <a:effectLst/>
                <a:uLnTx/>
                <a:uFillTx/>
                <a:latin typeface="Arial"/>
                <a:ea typeface="+mn-ea"/>
                <a:cs typeface="Arial"/>
              </a:rPr>
              <a:t>info@siu.org.za</a:t>
            </a:r>
            <a:r>
              <a:rPr kumimoji="0" lang="en-US" sz="1000" b="1" i="0" u="none" strike="noStrike" kern="1200" cap="none" spc="0" normalizeH="0" baseline="0" noProof="0" dirty="0" smtClean="0">
                <a:ln>
                  <a:noFill/>
                </a:ln>
                <a:solidFill>
                  <a:prstClr val="black"/>
                </a:solidFill>
                <a:effectLst/>
                <a:uLnTx/>
                <a:uFillTx/>
                <a:latin typeface="Arial"/>
                <a:ea typeface="+mn-ea"/>
                <a:cs typeface="Arial"/>
              </a:rPr>
              <a:t> </a:t>
            </a:r>
            <a:endParaRPr kumimoji="0" lang="en-US" sz="1000" b="1" i="0" u="none" strike="noStrike" kern="1200" cap="none" spc="0" normalizeH="0" baseline="0" noProof="0" dirty="0">
              <a:ln>
                <a:noFill/>
              </a:ln>
              <a:solidFill>
                <a:prstClr val="black"/>
              </a:solidFill>
              <a:effectLst/>
              <a:uLnTx/>
              <a:uFillTx/>
              <a:latin typeface="Arial"/>
              <a:ea typeface="+mn-ea"/>
              <a:cs typeface="Arial"/>
            </a:endParaRPr>
          </a:p>
        </p:txBody>
      </p:sp>
      <p:sp>
        <p:nvSpPr>
          <p:cNvPr id="3" name="Content Placeholder 2"/>
          <p:cNvSpPr>
            <a:spLocks noGrp="1"/>
          </p:cNvSpPr>
          <p:nvPr>
            <p:ph idx="1"/>
          </p:nvPr>
        </p:nvSpPr>
        <p:spPr>
          <a:xfrm>
            <a:off x="120073" y="1600201"/>
            <a:ext cx="9707417" cy="4525964"/>
          </a:xfrm>
        </p:spPr>
        <p:txBody>
          <a:bodyPr>
            <a:noAutofit/>
          </a:bodyPr>
          <a:lstStyle/>
          <a:p>
            <a:pPr marL="0" lvl="0" indent="0">
              <a:lnSpc>
                <a:spcPct val="150000"/>
              </a:lnSpc>
              <a:buNone/>
            </a:pPr>
            <a:r>
              <a:rPr lang="en-US" sz="2000" dirty="0">
                <a:latin typeface="Arial" panose="020B0604020202020204" pitchFamily="34" charset="0"/>
                <a:cs typeface="Arial" panose="020B0604020202020204" pitchFamily="34" charset="0"/>
              </a:rPr>
              <a:t>1</a:t>
            </a:r>
            <a:r>
              <a:rPr lang="en-US" sz="2000" dirty="0" smtClean="0">
                <a:latin typeface="Arial" panose="020B0604020202020204" pitchFamily="34" charset="0"/>
                <a:cs typeface="Arial" panose="020B0604020202020204" pitchFamily="34" charset="0"/>
              </a:rPr>
              <a:t>.</a:t>
            </a:r>
            <a:r>
              <a:rPr lang="en-US" sz="2000" dirty="0">
                <a:latin typeface="Arial" panose="020B0604020202020204" pitchFamily="34" charset="0"/>
                <a:cs typeface="Arial" panose="020B0604020202020204" pitchFamily="34" charset="0"/>
              </a:rPr>
              <a:t>	Maladministration in connection with the affairs of the Master’s Office as set out </a:t>
            </a:r>
            <a:r>
              <a:rPr lang="en-US" sz="2000" dirty="0" smtClean="0">
                <a:latin typeface="Arial" panose="020B0604020202020204" pitchFamily="34" charset="0"/>
                <a:cs typeface="Arial" panose="020B0604020202020204" pitchFamily="34" charset="0"/>
              </a:rPr>
              <a:t>	in </a:t>
            </a:r>
            <a:r>
              <a:rPr lang="en-US" sz="2000" dirty="0">
                <a:latin typeface="Arial" panose="020B0604020202020204" pitchFamily="34" charset="0"/>
                <a:cs typeface="Arial" panose="020B0604020202020204" pitchFamily="34" charset="0"/>
              </a:rPr>
              <a:t>the Administration of Estates Act, No. 66 of 1965, the Insolvency Act, No. 24 of </a:t>
            </a:r>
            <a:r>
              <a:rPr lang="en-US" sz="2000" dirty="0" smtClean="0">
                <a:latin typeface="Arial" panose="020B0604020202020204" pitchFamily="34" charset="0"/>
                <a:cs typeface="Arial" panose="020B0604020202020204" pitchFamily="34" charset="0"/>
              </a:rPr>
              <a:t>	1936 </a:t>
            </a:r>
            <a:r>
              <a:rPr lang="en-US" sz="2000" dirty="0">
                <a:latin typeface="Arial" panose="020B0604020202020204" pitchFamily="34" charset="0"/>
                <a:cs typeface="Arial" panose="020B0604020202020204" pitchFamily="34" charset="0"/>
              </a:rPr>
              <a:t>and the Companies Act, No. 71 of 2008: </a:t>
            </a:r>
          </a:p>
          <a:p>
            <a:pPr marL="400050" lvl="1" indent="0">
              <a:lnSpc>
                <a:spcPct val="150000"/>
              </a:lnSpc>
              <a:buNone/>
            </a:pPr>
            <a:r>
              <a:rPr lang="en-US" sz="2000" dirty="0">
                <a:latin typeface="Arial" panose="020B0604020202020204" pitchFamily="34" charset="0"/>
                <a:cs typeface="Arial" panose="020B0604020202020204" pitchFamily="34" charset="0"/>
              </a:rPr>
              <a:t>(a)	the administration of estates of deceased person;</a:t>
            </a:r>
          </a:p>
          <a:p>
            <a:pPr marL="400050" lvl="1" indent="0">
              <a:lnSpc>
                <a:spcPct val="150000"/>
              </a:lnSpc>
              <a:buNone/>
            </a:pPr>
            <a:r>
              <a:rPr lang="en-US" sz="2000" dirty="0">
                <a:latin typeface="Arial" panose="020B0604020202020204" pitchFamily="34" charset="0"/>
                <a:cs typeface="Arial" panose="020B0604020202020204" pitchFamily="34" charset="0"/>
              </a:rPr>
              <a:t>(b)	the winding up of estate of insolvent persons; </a:t>
            </a:r>
          </a:p>
          <a:p>
            <a:pPr marL="400050" lvl="1" indent="0">
              <a:lnSpc>
                <a:spcPct val="150000"/>
              </a:lnSpc>
              <a:buNone/>
            </a:pPr>
            <a:r>
              <a:rPr lang="en-US" sz="2000" dirty="0" smtClean="0">
                <a:latin typeface="Arial" panose="020B0604020202020204" pitchFamily="34" charset="0"/>
                <a:cs typeface="Arial" panose="020B0604020202020204" pitchFamily="34" charset="0"/>
              </a:rPr>
              <a:t>(c)</a:t>
            </a:r>
            <a:r>
              <a:rPr lang="en-US" sz="2000" dirty="0">
                <a:latin typeface="Arial" panose="020B0604020202020204" pitchFamily="34" charset="0"/>
                <a:cs typeface="Arial" panose="020B0604020202020204" pitchFamily="34" charset="0"/>
              </a:rPr>
              <a:t>	the protection and administration of the funds of minors, contractually incapacitated and undetermined and absent heirs, which have been paid into the Guardian's Fund;</a:t>
            </a:r>
          </a:p>
          <a:p>
            <a:pPr marL="400050" lvl="1" indent="0">
              <a:lnSpc>
                <a:spcPct val="150000"/>
              </a:lnSpc>
              <a:buNone/>
            </a:pPr>
            <a:endParaRPr lang="en-US" sz="2000" dirty="0">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12"/>
          </p:nvPr>
        </p:nvSpPr>
        <p:spPr/>
        <p:txBody>
          <a:bodyPr/>
          <a:lstStyle/>
          <a:p>
            <a:fld id="{40E4637F-1127-AF4D-B96F-F7789FFD66FF}" type="slidenum">
              <a:rPr lang="en-US" smtClean="0"/>
              <a:pPr/>
              <a:t>64</a:t>
            </a:fld>
            <a:endParaRPr lang="en-US"/>
          </a:p>
        </p:txBody>
      </p:sp>
    </p:spTree>
    <p:extLst>
      <p:ext uri="{BB962C8B-B14F-4D97-AF65-F5344CB8AC3E}">
        <p14:creationId xmlns:p14="http://schemas.microsoft.com/office/powerpoint/2010/main" xmlns="" val="76001741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5300" y="457201"/>
            <a:ext cx="8915400" cy="1143000"/>
          </a:xfrm>
        </p:spPr>
        <p:txBody>
          <a:bodyPr>
            <a:normAutofit/>
          </a:bodyPr>
          <a:lstStyle/>
          <a:p>
            <a:r>
              <a:rPr lang="en-US" sz="2800" b="1" dirty="0">
                <a:latin typeface="Arial" panose="020B0604020202020204" pitchFamily="34" charset="0"/>
                <a:cs typeface="Arial" panose="020B0604020202020204" pitchFamily="34" charset="0"/>
              </a:rPr>
              <a:t>Schedule of the Proclamation </a:t>
            </a:r>
            <a:r>
              <a:rPr lang="en-US" sz="2800" dirty="0" smtClean="0">
                <a:latin typeface="Arial" panose="020B0604020202020204" pitchFamily="34" charset="0"/>
                <a:cs typeface="Arial" panose="020B0604020202020204" pitchFamily="34" charset="0"/>
              </a:rPr>
              <a:t> </a:t>
            </a:r>
            <a:endParaRPr lang="en-US" sz="2800" dirty="0">
              <a:latin typeface="Arial" panose="020B0604020202020204" pitchFamily="34" charset="0"/>
              <a:cs typeface="Arial" panose="020B0604020202020204" pitchFamily="34" charset="0"/>
            </a:endParaRPr>
          </a:p>
        </p:txBody>
      </p:sp>
      <p:sp>
        <p:nvSpPr>
          <p:cNvPr id="5" name="TextBox 4"/>
          <p:cNvSpPr txBox="1"/>
          <p:nvPr/>
        </p:nvSpPr>
        <p:spPr>
          <a:xfrm>
            <a:off x="1990926" y="6569559"/>
            <a:ext cx="7345830" cy="2462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prstClr val="black"/>
                </a:solidFill>
                <a:effectLst/>
                <a:uLnTx/>
                <a:uFillTx/>
                <a:latin typeface="Arial"/>
                <a:ea typeface="+mn-ea"/>
                <a:cs typeface="Arial"/>
              </a:rPr>
              <a:t>Hotline: 0800 037 774    |     Website: https://www.siu.org.za   |   E-mail: </a:t>
            </a:r>
            <a:r>
              <a:rPr kumimoji="0" lang="en-US" sz="1000" b="1" i="0" u="none" strike="noStrike" kern="1200" cap="none" spc="0" normalizeH="0" baseline="0" noProof="0" dirty="0" err="1" smtClean="0">
                <a:ln>
                  <a:noFill/>
                </a:ln>
                <a:solidFill>
                  <a:prstClr val="black"/>
                </a:solidFill>
                <a:effectLst/>
                <a:uLnTx/>
                <a:uFillTx/>
                <a:latin typeface="Arial"/>
                <a:ea typeface="+mn-ea"/>
                <a:cs typeface="Arial"/>
              </a:rPr>
              <a:t>info@siu.org.za</a:t>
            </a:r>
            <a:r>
              <a:rPr kumimoji="0" lang="en-US" sz="1000" b="1" i="0" u="none" strike="noStrike" kern="1200" cap="none" spc="0" normalizeH="0" baseline="0" noProof="0" dirty="0" smtClean="0">
                <a:ln>
                  <a:noFill/>
                </a:ln>
                <a:solidFill>
                  <a:prstClr val="black"/>
                </a:solidFill>
                <a:effectLst/>
                <a:uLnTx/>
                <a:uFillTx/>
                <a:latin typeface="Arial"/>
                <a:ea typeface="+mn-ea"/>
                <a:cs typeface="Arial"/>
              </a:rPr>
              <a:t> </a:t>
            </a:r>
            <a:endParaRPr kumimoji="0" lang="en-US" sz="1000" b="1" i="0" u="none" strike="noStrike" kern="1200" cap="none" spc="0" normalizeH="0" baseline="0" noProof="0" dirty="0">
              <a:ln>
                <a:noFill/>
              </a:ln>
              <a:solidFill>
                <a:prstClr val="black"/>
              </a:solidFill>
              <a:effectLst/>
              <a:uLnTx/>
              <a:uFillTx/>
              <a:latin typeface="Arial"/>
              <a:ea typeface="+mn-ea"/>
              <a:cs typeface="Arial"/>
            </a:endParaRPr>
          </a:p>
        </p:txBody>
      </p:sp>
      <p:sp>
        <p:nvSpPr>
          <p:cNvPr id="3" name="Content Placeholder 2"/>
          <p:cNvSpPr>
            <a:spLocks noGrp="1"/>
          </p:cNvSpPr>
          <p:nvPr>
            <p:ph idx="1"/>
          </p:nvPr>
        </p:nvSpPr>
        <p:spPr>
          <a:xfrm>
            <a:off x="120073" y="1600201"/>
            <a:ext cx="9707417" cy="4525964"/>
          </a:xfrm>
        </p:spPr>
        <p:txBody>
          <a:bodyPr>
            <a:noAutofit/>
          </a:bodyPr>
          <a:lstStyle/>
          <a:p>
            <a:pPr marL="0" lvl="0" indent="0">
              <a:lnSpc>
                <a:spcPct val="150000"/>
              </a:lnSpc>
              <a:buNone/>
            </a:pPr>
            <a:r>
              <a:rPr lang="en-US" sz="2400" dirty="0" smtClean="0">
                <a:latin typeface="Arial" panose="020B0604020202020204" pitchFamily="34" charset="0"/>
                <a:cs typeface="Arial" panose="020B0604020202020204" pitchFamily="34" charset="0"/>
              </a:rPr>
              <a:t> 	</a:t>
            </a:r>
            <a:r>
              <a:rPr lang="en-US" sz="1800" dirty="0" smtClean="0">
                <a:latin typeface="Arial" panose="020B0604020202020204" pitchFamily="34" charset="0"/>
                <a:cs typeface="Arial" panose="020B0604020202020204" pitchFamily="34" charset="0"/>
              </a:rPr>
              <a:t>(d)</a:t>
            </a:r>
            <a:r>
              <a:rPr lang="en-US" sz="1800" dirty="0">
                <a:latin typeface="Arial" panose="020B0604020202020204" pitchFamily="34" charset="0"/>
                <a:cs typeface="Arial" panose="020B0604020202020204" pitchFamily="34" charset="0"/>
              </a:rPr>
              <a:t>	the supervision of the administration of companies and close corporations in </a:t>
            </a:r>
            <a:r>
              <a:rPr lang="en-US" sz="1800" dirty="0" smtClean="0">
                <a:latin typeface="Arial" panose="020B0604020202020204" pitchFamily="34" charset="0"/>
                <a:cs typeface="Arial" panose="020B0604020202020204" pitchFamily="34" charset="0"/>
              </a:rPr>
              <a:t>	liquidation;</a:t>
            </a:r>
          </a:p>
          <a:p>
            <a:pPr marL="0" lvl="0" indent="0">
              <a:lnSpc>
                <a:spcPct val="150000"/>
              </a:lnSpc>
              <a:buNone/>
            </a:pPr>
            <a:r>
              <a:rPr lang="en-US" sz="1800" dirty="0">
                <a:latin typeface="Arial" panose="020B0604020202020204" pitchFamily="34" charset="0"/>
                <a:cs typeface="Arial" panose="020B0604020202020204" pitchFamily="34" charset="0"/>
              </a:rPr>
              <a:t>	</a:t>
            </a:r>
            <a:r>
              <a:rPr lang="en-US" sz="1800" dirty="0" smtClean="0">
                <a:latin typeface="Arial" panose="020B0604020202020204" pitchFamily="34" charset="0"/>
                <a:cs typeface="Arial" panose="020B0604020202020204" pitchFamily="34" charset="0"/>
              </a:rPr>
              <a:t>(e)	the </a:t>
            </a:r>
            <a:r>
              <a:rPr lang="en-US" sz="1800" dirty="0">
                <a:latin typeface="Arial" panose="020B0604020202020204" pitchFamily="34" charset="0"/>
                <a:cs typeface="Arial" panose="020B0604020202020204" pitchFamily="34" charset="0"/>
              </a:rPr>
              <a:t>safeguarding of all documentary material in respect of estates, insolvencies and </a:t>
            </a:r>
            <a:r>
              <a:rPr lang="en-US" sz="1800" dirty="0" smtClean="0">
                <a:latin typeface="Arial" panose="020B0604020202020204" pitchFamily="34" charset="0"/>
                <a:cs typeface="Arial" panose="020B0604020202020204" pitchFamily="34" charset="0"/>
              </a:rPr>
              <a:t>	liquidations</a:t>
            </a:r>
            <a:r>
              <a:rPr lang="en-US" sz="1800" dirty="0">
                <a:latin typeface="Arial" panose="020B0604020202020204" pitchFamily="34" charset="0"/>
                <a:cs typeface="Arial" panose="020B0604020202020204" pitchFamily="34" charset="0"/>
              </a:rPr>
              <a:t>;</a:t>
            </a:r>
          </a:p>
          <a:p>
            <a:pPr marL="0" lvl="0" indent="0">
              <a:lnSpc>
                <a:spcPct val="150000"/>
              </a:lnSpc>
              <a:buNone/>
            </a:pPr>
            <a:r>
              <a:rPr lang="en-US" sz="1800" dirty="0" smtClean="0">
                <a:latin typeface="Arial" panose="020B0604020202020204" pitchFamily="34" charset="0"/>
                <a:cs typeface="Arial" panose="020B0604020202020204" pitchFamily="34" charset="0"/>
              </a:rPr>
              <a:t>	(f)</a:t>
            </a:r>
            <a:r>
              <a:rPr lang="en-US" sz="1800" dirty="0">
                <a:latin typeface="Arial" panose="020B0604020202020204" pitchFamily="34" charset="0"/>
                <a:cs typeface="Arial" panose="020B0604020202020204" pitchFamily="34" charset="0"/>
              </a:rPr>
              <a:t>	the processing of enquiries by executors, attorneys, beneficiaries and other </a:t>
            </a:r>
            <a:r>
              <a:rPr lang="en-US" sz="1800" dirty="0" smtClean="0">
                <a:latin typeface="Arial" panose="020B0604020202020204" pitchFamily="34" charset="0"/>
                <a:cs typeface="Arial" panose="020B0604020202020204" pitchFamily="34" charset="0"/>
              </a:rPr>
              <a:t>	interested	parties</a:t>
            </a:r>
            <a:r>
              <a:rPr lang="en-US" sz="1800" dirty="0">
                <a:latin typeface="Arial" panose="020B0604020202020204" pitchFamily="34" charset="0"/>
                <a:cs typeface="Arial" panose="020B0604020202020204" pitchFamily="34" charset="0"/>
              </a:rPr>
              <a:t>; and</a:t>
            </a:r>
          </a:p>
          <a:p>
            <a:pPr marL="0" lvl="0" indent="0">
              <a:lnSpc>
                <a:spcPct val="150000"/>
              </a:lnSpc>
              <a:buNone/>
            </a:pPr>
            <a:r>
              <a:rPr lang="en-US" sz="1800" dirty="0" smtClean="0">
                <a:latin typeface="Arial" panose="020B0604020202020204" pitchFamily="34" charset="0"/>
                <a:cs typeface="Arial" panose="020B0604020202020204" pitchFamily="34" charset="0"/>
              </a:rPr>
              <a:t>	(g)</a:t>
            </a:r>
            <a:r>
              <a:rPr lang="en-US" sz="1800" dirty="0">
                <a:latin typeface="Arial" panose="020B0604020202020204" pitchFamily="34" charset="0"/>
                <a:cs typeface="Arial" panose="020B0604020202020204" pitchFamily="34" charset="0"/>
              </a:rPr>
              <a:t>	the appointment of executors, trustees, curators and liquidators.</a:t>
            </a:r>
          </a:p>
          <a:p>
            <a:pPr marL="0" lvl="0" indent="0">
              <a:lnSpc>
                <a:spcPct val="150000"/>
              </a:lnSpc>
              <a:buNone/>
            </a:pPr>
            <a:r>
              <a:rPr lang="en-US" sz="1800" dirty="0" smtClean="0">
                <a:latin typeface="Arial" panose="020B0604020202020204" pitchFamily="34" charset="0"/>
                <a:cs typeface="Arial" panose="020B0604020202020204" pitchFamily="34" charset="0"/>
              </a:rPr>
              <a:t>2</a:t>
            </a:r>
            <a:r>
              <a:rPr lang="en-US" sz="1800" dirty="0">
                <a:latin typeface="Arial" panose="020B0604020202020204" pitchFamily="34" charset="0"/>
                <a:cs typeface="Arial" panose="020B0604020202020204" pitchFamily="34" charset="0"/>
              </a:rPr>
              <a:t>	Any losses or prejudice suffered by the Master’s Office or the State as a result of such </a:t>
            </a:r>
            <a:r>
              <a:rPr lang="en-US" sz="1800" dirty="0" smtClean="0">
                <a:latin typeface="Arial" panose="020B0604020202020204" pitchFamily="34" charset="0"/>
                <a:cs typeface="Arial" panose="020B0604020202020204" pitchFamily="34" charset="0"/>
              </a:rPr>
              <a:t>	maladministration</a:t>
            </a:r>
            <a:r>
              <a:rPr lang="en-US" sz="1800" dirty="0">
                <a:latin typeface="Arial" panose="020B0604020202020204" pitchFamily="34" charset="0"/>
                <a:cs typeface="Arial" panose="020B0604020202020204" pitchFamily="34" charset="0"/>
              </a:rPr>
              <a:t>;</a:t>
            </a:r>
          </a:p>
          <a:p>
            <a:pPr marL="0" lvl="0" indent="0">
              <a:lnSpc>
                <a:spcPct val="150000"/>
              </a:lnSpc>
              <a:buNone/>
            </a:pPr>
            <a:endParaRPr lang="en-US" sz="1800" dirty="0">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12"/>
          </p:nvPr>
        </p:nvSpPr>
        <p:spPr/>
        <p:txBody>
          <a:bodyPr/>
          <a:lstStyle/>
          <a:p>
            <a:fld id="{40E4637F-1127-AF4D-B96F-F7789FFD66FF}" type="slidenum">
              <a:rPr lang="en-US" smtClean="0"/>
              <a:pPr/>
              <a:t>65</a:t>
            </a:fld>
            <a:endParaRPr lang="en-US"/>
          </a:p>
        </p:txBody>
      </p:sp>
    </p:spTree>
    <p:extLst>
      <p:ext uri="{BB962C8B-B14F-4D97-AF65-F5344CB8AC3E}">
        <p14:creationId xmlns:p14="http://schemas.microsoft.com/office/powerpoint/2010/main" xmlns="" val="68440977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5300" y="457201"/>
            <a:ext cx="8915400" cy="1143000"/>
          </a:xfrm>
        </p:spPr>
        <p:txBody>
          <a:bodyPr>
            <a:normAutofit/>
          </a:bodyPr>
          <a:lstStyle/>
          <a:p>
            <a:r>
              <a:rPr lang="en-US" sz="2800" b="1" dirty="0">
                <a:latin typeface="Arial" panose="020B0604020202020204" pitchFamily="34" charset="0"/>
                <a:cs typeface="Arial" panose="020B0604020202020204" pitchFamily="34" charset="0"/>
              </a:rPr>
              <a:t>Schedule of the Proclamation </a:t>
            </a:r>
            <a:r>
              <a:rPr lang="en-US" sz="2800" dirty="0" smtClean="0">
                <a:latin typeface="Arial" panose="020B0604020202020204" pitchFamily="34" charset="0"/>
                <a:cs typeface="Arial" panose="020B0604020202020204" pitchFamily="34" charset="0"/>
              </a:rPr>
              <a:t> </a:t>
            </a:r>
            <a:endParaRPr lang="en-US" sz="2800" dirty="0">
              <a:latin typeface="Arial" panose="020B0604020202020204" pitchFamily="34" charset="0"/>
              <a:cs typeface="Arial" panose="020B0604020202020204" pitchFamily="34" charset="0"/>
            </a:endParaRPr>
          </a:p>
        </p:txBody>
      </p:sp>
      <p:sp>
        <p:nvSpPr>
          <p:cNvPr id="5" name="TextBox 4"/>
          <p:cNvSpPr txBox="1"/>
          <p:nvPr/>
        </p:nvSpPr>
        <p:spPr>
          <a:xfrm>
            <a:off x="1990926" y="6569559"/>
            <a:ext cx="7345830" cy="2462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prstClr val="black"/>
                </a:solidFill>
                <a:effectLst/>
                <a:uLnTx/>
                <a:uFillTx/>
                <a:latin typeface="Arial"/>
                <a:ea typeface="+mn-ea"/>
                <a:cs typeface="Arial"/>
              </a:rPr>
              <a:t>Hotline: 0800 037 774    |     Website: https://www.siu.org.za   |   E-mail: </a:t>
            </a:r>
            <a:r>
              <a:rPr kumimoji="0" lang="en-US" sz="1000" b="1" i="0" u="none" strike="noStrike" kern="1200" cap="none" spc="0" normalizeH="0" baseline="0" noProof="0" dirty="0" err="1" smtClean="0">
                <a:ln>
                  <a:noFill/>
                </a:ln>
                <a:solidFill>
                  <a:prstClr val="black"/>
                </a:solidFill>
                <a:effectLst/>
                <a:uLnTx/>
                <a:uFillTx/>
                <a:latin typeface="Arial"/>
                <a:ea typeface="+mn-ea"/>
                <a:cs typeface="Arial"/>
              </a:rPr>
              <a:t>info@siu.org.za</a:t>
            </a:r>
            <a:r>
              <a:rPr kumimoji="0" lang="en-US" sz="1000" b="1" i="0" u="none" strike="noStrike" kern="1200" cap="none" spc="0" normalizeH="0" baseline="0" noProof="0" dirty="0" smtClean="0">
                <a:ln>
                  <a:noFill/>
                </a:ln>
                <a:solidFill>
                  <a:prstClr val="black"/>
                </a:solidFill>
                <a:effectLst/>
                <a:uLnTx/>
                <a:uFillTx/>
                <a:latin typeface="Arial"/>
                <a:ea typeface="+mn-ea"/>
                <a:cs typeface="Arial"/>
              </a:rPr>
              <a:t> </a:t>
            </a:r>
            <a:endParaRPr kumimoji="0" lang="en-US" sz="1000" b="1" i="0" u="none" strike="noStrike" kern="1200" cap="none" spc="0" normalizeH="0" baseline="0" noProof="0" dirty="0">
              <a:ln>
                <a:noFill/>
              </a:ln>
              <a:solidFill>
                <a:prstClr val="black"/>
              </a:solidFill>
              <a:effectLst/>
              <a:uLnTx/>
              <a:uFillTx/>
              <a:latin typeface="Arial"/>
              <a:ea typeface="+mn-ea"/>
              <a:cs typeface="Arial"/>
            </a:endParaRPr>
          </a:p>
        </p:txBody>
      </p:sp>
      <p:sp>
        <p:nvSpPr>
          <p:cNvPr id="3" name="Content Placeholder 2"/>
          <p:cNvSpPr>
            <a:spLocks noGrp="1"/>
          </p:cNvSpPr>
          <p:nvPr>
            <p:ph idx="1"/>
          </p:nvPr>
        </p:nvSpPr>
        <p:spPr>
          <a:xfrm>
            <a:off x="120073" y="1600201"/>
            <a:ext cx="9707417" cy="4525964"/>
          </a:xfrm>
        </p:spPr>
        <p:txBody>
          <a:bodyPr>
            <a:noAutofit/>
          </a:bodyPr>
          <a:lstStyle/>
          <a:p>
            <a:pPr marL="0" lvl="0" indent="0">
              <a:lnSpc>
                <a:spcPct val="150000"/>
              </a:lnSpc>
              <a:buNone/>
            </a:pPr>
            <a:r>
              <a:rPr lang="en-US" sz="2000" dirty="0" smtClean="0">
                <a:latin typeface="Arial" panose="020B0604020202020204" pitchFamily="34" charset="0"/>
                <a:cs typeface="Arial" panose="020B0604020202020204" pitchFamily="34" charset="0"/>
              </a:rPr>
              <a:t>1.3</a:t>
            </a:r>
            <a:r>
              <a:rPr lang="en-US" sz="2000" dirty="0">
                <a:latin typeface="Arial" panose="020B0604020202020204" pitchFamily="34" charset="0"/>
                <a:cs typeface="Arial" panose="020B0604020202020204" pitchFamily="34" charset="0"/>
              </a:rPr>
              <a:t>	The incurrence of </a:t>
            </a:r>
            <a:r>
              <a:rPr lang="en-US" sz="2000" dirty="0" err="1">
                <a:latin typeface="Arial" panose="020B0604020202020204" pitchFamily="34" charset="0"/>
                <a:cs typeface="Arial" panose="020B0604020202020204" pitchFamily="34" charset="0"/>
              </a:rPr>
              <a:t>unauthorised</a:t>
            </a:r>
            <a:r>
              <a:rPr lang="en-US" sz="2000" dirty="0">
                <a:latin typeface="Arial" panose="020B0604020202020204" pitchFamily="34" charset="0"/>
                <a:cs typeface="Arial" panose="020B0604020202020204" pitchFamily="34" charset="0"/>
              </a:rPr>
              <a:t>, irregular or fruitless and wasteful expenditure in </a:t>
            </a:r>
            <a:r>
              <a:rPr lang="en-US" sz="2000" dirty="0" smtClean="0">
                <a:latin typeface="Arial" panose="020B0604020202020204" pitchFamily="34" charset="0"/>
                <a:cs typeface="Arial" panose="020B0604020202020204" pitchFamily="34" charset="0"/>
              </a:rPr>
              <a:t>	respect </a:t>
            </a:r>
            <a:r>
              <a:rPr lang="en-US" sz="2000" dirty="0">
                <a:latin typeface="Arial" panose="020B0604020202020204" pitchFamily="34" charset="0"/>
                <a:cs typeface="Arial" panose="020B0604020202020204" pitchFamily="34" charset="0"/>
              </a:rPr>
              <a:t>of travel, subsistence and accommodation costs for officials who perform </a:t>
            </a:r>
            <a:r>
              <a:rPr lang="en-US" sz="2000" dirty="0" smtClean="0">
                <a:latin typeface="Arial" panose="020B0604020202020204" pitchFamily="34" charset="0"/>
                <a:cs typeface="Arial" panose="020B0604020202020204" pitchFamily="34" charset="0"/>
              </a:rPr>
              <a:t>	work </a:t>
            </a:r>
            <a:r>
              <a:rPr lang="en-US" sz="2000" dirty="0">
                <a:latin typeface="Arial" panose="020B0604020202020204" pitchFamily="34" charset="0"/>
                <a:cs typeface="Arial" panose="020B0604020202020204" pitchFamily="34" charset="0"/>
              </a:rPr>
              <a:t>at Master’s Office other than the office at which they are or were appointed </a:t>
            </a:r>
            <a:r>
              <a:rPr lang="en-US" sz="2000" dirty="0" smtClean="0">
                <a:latin typeface="Arial" panose="020B0604020202020204" pitchFamily="34" charset="0"/>
                <a:cs typeface="Arial" panose="020B0604020202020204" pitchFamily="34" charset="0"/>
              </a:rPr>
              <a:t>	in </a:t>
            </a:r>
            <a:r>
              <a:rPr lang="en-US" sz="2000" dirty="0">
                <a:latin typeface="Arial" panose="020B0604020202020204" pitchFamily="34" charset="0"/>
                <a:cs typeface="Arial" panose="020B0604020202020204" pitchFamily="34" charset="0"/>
              </a:rPr>
              <a:t>terms of their employment contract;</a:t>
            </a:r>
          </a:p>
          <a:p>
            <a:pPr marL="0" lvl="0" indent="0">
              <a:lnSpc>
                <a:spcPct val="150000"/>
              </a:lnSpc>
              <a:buNone/>
            </a:pPr>
            <a:r>
              <a:rPr lang="en-US" sz="2000" dirty="0">
                <a:latin typeface="Arial" panose="020B0604020202020204" pitchFamily="34" charset="0"/>
                <a:cs typeface="Arial" panose="020B0604020202020204" pitchFamily="34" charset="0"/>
              </a:rPr>
              <a:t>1.4	The appointment of officials or employees at the Master’s Office in a manner that </a:t>
            </a:r>
            <a:r>
              <a:rPr lang="en-US" sz="2000" dirty="0" smtClean="0">
                <a:latin typeface="Arial" panose="020B0604020202020204" pitchFamily="34" charset="0"/>
                <a:cs typeface="Arial" panose="020B0604020202020204" pitchFamily="34" charset="0"/>
              </a:rPr>
              <a:t>	was </a:t>
            </a:r>
            <a:r>
              <a:rPr lang="en-US" sz="2000" dirty="0">
                <a:latin typeface="Arial" panose="020B0604020202020204" pitchFamily="34" charset="0"/>
                <a:cs typeface="Arial" panose="020B0604020202020204" pitchFamily="34" charset="0"/>
              </a:rPr>
              <a:t>contrary to applicable―</a:t>
            </a:r>
          </a:p>
          <a:p>
            <a:pPr marL="0" lvl="0" indent="0">
              <a:lnSpc>
                <a:spcPct val="150000"/>
              </a:lnSpc>
              <a:buNone/>
            </a:pPr>
            <a:r>
              <a:rPr lang="en-US" sz="2000" dirty="0">
                <a:latin typeface="Arial" panose="020B0604020202020204" pitchFamily="34" charset="0"/>
                <a:cs typeface="Arial" panose="020B0604020202020204" pitchFamily="34" charset="0"/>
              </a:rPr>
              <a:t>	(</a:t>
            </a:r>
            <a:r>
              <a:rPr lang="en-US" sz="2000" b="1" dirty="0">
                <a:latin typeface="Arial" panose="020B0604020202020204" pitchFamily="34" charset="0"/>
                <a:cs typeface="Arial" panose="020B0604020202020204" pitchFamily="34" charset="0"/>
              </a:rPr>
              <a:t>aa</a:t>
            </a:r>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 legislation</a:t>
            </a:r>
            <a:r>
              <a:rPr lang="en-US" sz="2000" dirty="0">
                <a:latin typeface="Arial" panose="020B0604020202020204" pitchFamily="34" charset="0"/>
                <a:cs typeface="Arial" panose="020B0604020202020204" pitchFamily="34" charset="0"/>
              </a:rPr>
              <a:t>;</a:t>
            </a:r>
          </a:p>
          <a:p>
            <a:pPr marL="0" lvl="0" indent="0">
              <a:lnSpc>
                <a:spcPct val="150000"/>
              </a:lnSpc>
              <a:buNone/>
            </a:pPr>
            <a:r>
              <a:rPr lang="en-US" sz="2000" dirty="0" smtClean="0">
                <a:latin typeface="Arial" panose="020B0604020202020204" pitchFamily="34" charset="0"/>
                <a:cs typeface="Arial" panose="020B0604020202020204" pitchFamily="34" charset="0"/>
              </a:rPr>
              <a:t>	(</a:t>
            </a:r>
            <a:r>
              <a:rPr lang="en-US" sz="2000" b="1" dirty="0">
                <a:latin typeface="Arial" panose="020B0604020202020204" pitchFamily="34" charset="0"/>
                <a:cs typeface="Arial" panose="020B0604020202020204" pitchFamily="34" charset="0"/>
              </a:rPr>
              <a:t>bb</a:t>
            </a:r>
            <a:r>
              <a:rPr lang="en-US" sz="2000" dirty="0" smtClean="0">
                <a:latin typeface="Arial" panose="020B0604020202020204" pitchFamily="34" charset="0"/>
                <a:cs typeface="Arial" panose="020B0604020202020204" pitchFamily="34" charset="0"/>
              </a:rPr>
              <a:t>) manuals</a:t>
            </a:r>
            <a:r>
              <a:rPr lang="en-US" sz="2000" dirty="0">
                <a:latin typeface="Arial" panose="020B0604020202020204" pitchFamily="34" charset="0"/>
                <a:cs typeface="Arial" panose="020B0604020202020204" pitchFamily="34" charset="0"/>
              </a:rPr>
              <a:t>, guidelines, practice notes, circulars or instructions issued by </a:t>
            </a:r>
            <a:r>
              <a:rPr lang="en-US" sz="2000" dirty="0" smtClean="0">
                <a:latin typeface="Arial" panose="020B0604020202020204" pitchFamily="34" charset="0"/>
                <a:cs typeface="Arial" panose="020B0604020202020204" pitchFamily="34" charset="0"/>
              </a:rPr>
              <a:t>	the 	National </a:t>
            </a:r>
            <a:r>
              <a:rPr lang="en-US" sz="2000" dirty="0">
                <a:latin typeface="Arial" panose="020B0604020202020204" pitchFamily="34" charset="0"/>
                <a:cs typeface="Arial" panose="020B0604020202020204" pitchFamily="34" charset="0"/>
              </a:rPr>
              <a:t>Treasury; or</a:t>
            </a:r>
          </a:p>
        </p:txBody>
      </p:sp>
      <p:sp>
        <p:nvSpPr>
          <p:cNvPr id="6" name="Slide Number Placeholder 5"/>
          <p:cNvSpPr>
            <a:spLocks noGrp="1"/>
          </p:cNvSpPr>
          <p:nvPr>
            <p:ph type="sldNum" sz="quarter" idx="12"/>
          </p:nvPr>
        </p:nvSpPr>
        <p:spPr/>
        <p:txBody>
          <a:bodyPr/>
          <a:lstStyle/>
          <a:p>
            <a:fld id="{40E4637F-1127-AF4D-B96F-F7789FFD66FF}" type="slidenum">
              <a:rPr lang="en-US" smtClean="0"/>
              <a:pPr/>
              <a:t>66</a:t>
            </a:fld>
            <a:endParaRPr lang="en-US"/>
          </a:p>
        </p:txBody>
      </p:sp>
    </p:spTree>
    <p:extLst>
      <p:ext uri="{BB962C8B-B14F-4D97-AF65-F5344CB8AC3E}">
        <p14:creationId xmlns:p14="http://schemas.microsoft.com/office/powerpoint/2010/main" xmlns="" val="261497484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5300" y="457201"/>
            <a:ext cx="8915400" cy="1143000"/>
          </a:xfrm>
        </p:spPr>
        <p:txBody>
          <a:bodyPr>
            <a:normAutofit/>
          </a:bodyPr>
          <a:lstStyle/>
          <a:p>
            <a:r>
              <a:rPr lang="en-US" sz="2800" b="1" dirty="0">
                <a:latin typeface="Arial" panose="020B0604020202020204" pitchFamily="34" charset="0"/>
                <a:cs typeface="Arial" panose="020B0604020202020204" pitchFamily="34" charset="0"/>
              </a:rPr>
              <a:t>Schedule of the Proclamation </a:t>
            </a:r>
            <a:r>
              <a:rPr lang="en-US" sz="2800" dirty="0" smtClean="0">
                <a:latin typeface="Arial" panose="020B0604020202020204" pitchFamily="34" charset="0"/>
                <a:cs typeface="Arial" panose="020B0604020202020204" pitchFamily="34" charset="0"/>
              </a:rPr>
              <a:t> </a:t>
            </a:r>
            <a:endParaRPr lang="en-US" sz="2800" dirty="0">
              <a:latin typeface="Arial" panose="020B0604020202020204" pitchFamily="34" charset="0"/>
              <a:cs typeface="Arial" panose="020B0604020202020204" pitchFamily="34" charset="0"/>
            </a:endParaRPr>
          </a:p>
        </p:txBody>
      </p:sp>
      <p:sp>
        <p:nvSpPr>
          <p:cNvPr id="5" name="TextBox 4"/>
          <p:cNvSpPr txBox="1"/>
          <p:nvPr/>
        </p:nvSpPr>
        <p:spPr>
          <a:xfrm>
            <a:off x="1990926" y="6569559"/>
            <a:ext cx="7345830" cy="2462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prstClr val="black"/>
                </a:solidFill>
                <a:effectLst/>
                <a:uLnTx/>
                <a:uFillTx/>
                <a:latin typeface="Arial"/>
                <a:ea typeface="+mn-ea"/>
                <a:cs typeface="Arial"/>
              </a:rPr>
              <a:t>Hotline: 0800 037 774    |     Website: https://www.siu.org.za   |   E-mail: </a:t>
            </a:r>
            <a:r>
              <a:rPr kumimoji="0" lang="en-US" sz="1000" b="1" i="0" u="none" strike="noStrike" kern="1200" cap="none" spc="0" normalizeH="0" baseline="0" noProof="0" dirty="0" err="1" smtClean="0">
                <a:ln>
                  <a:noFill/>
                </a:ln>
                <a:solidFill>
                  <a:prstClr val="black"/>
                </a:solidFill>
                <a:effectLst/>
                <a:uLnTx/>
                <a:uFillTx/>
                <a:latin typeface="Arial"/>
                <a:ea typeface="+mn-ea"/>
                <a:cs typeface="Arial"/>
              </a:rPr>
              <a:t>info@siu.org.za</a:t>
            </a:r>
            <a:r>
              <a:rPr kumimoji="0" lang="en-US" sz="1000" b="1" i="0" u="none" strike="noStrike" kern="1200" cap="none" spc="0" normalizeH="0" baseline="0" noProof="0" dirty="0" smtClean="0">
                <a:ln>
                  <a:noFill/>
                </a:ln>
                <a:solidFill>
                  <a:prstClr val="black"/>
                </a:solidFill>
                <a:effectLst/>
                <a:uLnTx/>
                <a:uFillTx/>
                <a:latin typeface="Arial"/>
                <a:ea typeface="+mn-ea"/>
                <a:cs typeface="Arial"/>
              </a:rPr>
              <a:t> </a:t>
            </a:r>
            <a:endParaRPr kumimoji="0" lang="en-US" sz="1000" b="1" i="0" u="none" strike="noStrike" kern="1200" cap="none" spc="0" normalizeH="0" baseline="0" noProof="0" dirty="0">
              <a:ln>
                <a:noFill/>
              </a:ln>
              <a:solidFill>
                <a:prstClr val="black"/>
              </a:solidFill>
              <a:effectLst/>
              <a:uLnTx/>
              <a:uFillTx/>
              <a:latin typeface="Arial"/>
              <a:ea typeface="+mn-ea"/>
              <a:cs typeface="Arial"/>
            </a:endParaRPr>
          </a:p>
        </p:txBody>
      </p:sp>
      <p:sp>
        <p:nvSpPr>
          <p:cNvPr id="3" name="Content Placeholder 2"/>
          <p:cNvSpPr>
            <a:spLocks noGrp="1"/>
          </p:cNvSpPr>
          <p:nvPr>
            <p:ph idx="1"/>
          </p:nvPr>
        </p:nvSpPr>
        <p:spPr>
          <a:xfrm>
            <a:off x="120073" y="1600201"/>
            <a:ext cx="9707417" cy="4525964"/>
          </a:xfrm>
        </p:spPr>
        <p:txBody>
          <a:bodyPr>
            <a:noAutofit/>
          </a:bodyPr>
          <a:lstStyle/>
          <a:p>
            <a:pPr marL="0" lvl="0" indent="0">
              <a:lnSpc>
                <a:spcPct val="150000"/>
              </a:lnSpc>
              <a:buNone/>
            </a:pPr>
            <a:r>
              <a:rPr lang="en-US" sz="2000" dirty="0" smtClean="0">
                <a:latin typeface="Arial" panose="020B0604020202020204" pitchFamily="34" charset="0"/>
                <a:cs typeface="Arial" panose="020B0604020202020204" pitchFamily="34" charset="0"/>
              </a:rPr>
              <a:t>	(cc</a:t>
            </a:r>
            <a:r>
              <a:rPr lang="en-US" sz="2000" dirty="0">
                <a:latin typeface="Arial" panose="020B0604020202020204" pitchFamily="34" charset="0"/>
                <a:cs typeface="Arial" panose="020B0604020202020204" pitchFamily="34" charset="0"/>
              </a:rPr>
              <a:t>)	manuals, policies, procedures, prescripts, instructions or practices of, or </a:t>
            </a:r>
            <a:r>
              <a:rPr lang="en-US" sz="2000" dirty="0" smtClean="0">
                <a:latin typeface="Arial" panose="020B0604020202020204" pitchFamily="34" charset="0"/>
                <a:cs typeface="Arial" panose="020B0604020202020204" pitchFamily="34" charset="0"/>
              </a:rPr>
              <a:t>	applicable </a:t>
            </a:r>
            <a:r>
              <a:rPr lang="en-US" sz="2000" dirty="0">
                <a:latin typeface="Arial" panose="020B0604020202020204" pitchFamily="34" charset="0"/>
                <a:cs typeface="Arial" panose="020B0604020202020204" pitchFamily="34" charset="0"/>
              </a:rPr>
              <a:t>to the Office of the Master of the High Court</a:t>
            </a:r>
            <a:r>
              <a:rPr lang="en-US" sz="2000" dirty="0" smtClean="0">
                <a:latin typeface="Arial" panose="020B0604020202020204" pitchFamily="34" charset="0"/>
                <a:cs typeface="Arial" panose="020B0604020202020204" pitchFamily="34" charset="0"/>
              </a:rPr>
              <a:t>;</a:t>
            </a:r>
          </a:p>
          <a:p>
            <a:pPr marL="0" lvl="0" indent="0">
              <a:lnSpc>
                <a:spcPct val="150000"/>
              </a:lnSpc>
              <a:buNone/>
            </a:pPr>
            <a:endParaRPr lang="en-US" sz="2000" dirty="0">
              <a:latin typeface="Arial" panose="020B0604020202020204" pitchFamily="34" charset="0"/>
              <a:cs typeface="Arial" panose="020B0604020202020204" pitchFamily="34" charset="0"/>
            </a:endParaRPr>
          </a:p>
          <a:p>
            <a:pPr marL="0" lvl="0" indent="0">
              <a:lnSpc>
                <a:spcPct val="150000"/>
              </a:lnSpc>
              <a:buNone/>
            </a:pPr>
            <a:r>
              <a:rPr lang="en-US" sz="2000" dirty="0">
                <a:latin typeface="Arial" panose="020B0604020202020204" pitchFamily="34" charset="0"/>
                <a:cs typeface="Arial" panose="020B0604020202020204" pitchFamily="34" charset="0"/>
              </a:rPr>
              <a:t>1.5	Interference by certain senior officials of the Master’s Office in pending </a:t>
            </a:r>
            <a:r>
              <a:rPr lang="en-US" sz="2000" dirty="0" smtClean="0">
                <a:latin typeface="Arial" panose="020B0604020202020204" pitchFamily="34" charset="0"/>
                <a:cs typeface="Arial" panose="020B0604020202020204" pitchFamily="34" charset="0"/>
              </a:rPr>
              <a:t>	disciplinary </a:t>
            </a:r>
            <a:r>
              <a:rPr lang="en-US" sz="2000" dirty="0">
                <a:latin typeface="Arial" panose="020B0604020202020204" pitchFamily="34" charset="0"/>
                <a:cs typeface="Arial" panose="020B0604020202020204" pitchFamily="34" charset="0"/>
              </a:rPr>
              <a:t>proceedings against officials or employees of the Master’s Office or </a:t>
            </a:r>
            <a:r>
              <a:rPr lang="en-US" sz="2000" dirty="0" smtClean="0">
                <a:latin typeface="Arial" panose="020B0604020202020204" pitchFamily="34" charset="0"/>
                <a:cs typeface="Arial" panose="020B0604020202020204" pitchFamily="34" charset="0"/>
              </a:rPr>
              <a:t>	failure </a:t>
            </a:r>
            <a:r>
              <a:rPr lang="en-US" sz="2000" dirty="0">
                <a:latin typeface="Arial" panose="020B0604020202020204" pitchFamily="34" charset="0"/>
                <a:cs typeface="Arial" panose="020B0604020202020204" pitchFamily="34" charset="0"/>
              </a:rPr>
              <a:t>of certain officials in the Master’s Office to institute well founded </a:t>
            </a:r>
            <a:r>
              <a:rPr lang="en-US" sz="2000" dirty="0" smtClean="0">
                <a:latin typeface="Arial" panose="020B0604020202020204" pitchFamily="34" charset="0"/>
                <a:cs typeface="Arial" panose="020B0604020202020204" pitchFamily="34" charset="0"/>
              </a:rPr>
              <a:t>	disciplinary </a:t>
            </a:r>
            <a:r>
              <a:rPr lang="en-US" sz="2000" dirty="0">
                <a:latin typeface="Arial" panose="020B0604020202020204" pitchFamily="34" charset="0"/>
                <a:cs typeface="Arial" panose="020B0604020202020204" pitchFamily="34" charset="0"/>
              </a:rPr>
              <a:t>or other appropriate proceedings against such officials or </a:t>
            </a:r>
            <a:r>
              <a:rPr lang="en-US" sz="2000" dirty="0" smtClean="0">
                <a:latin typeface="Arial" panose="020B0604020202020204" pitchFamily="34" charset="0"/>
                <a:cs typeface="Arial" panose="020B0604020202020204" pitchFamily="34" charset="0"/>
              </a:rPr>
              <a:t>	employees</a:t>
            </a:r>
            <a:r>
              <a:rPr lang="en-US" sz="2000" dirty="0">
                <a:latin typeface="Arial" panose="020B0604020202020204" pitchFamily="34" charset="0"/>
                <a:cs typeface="Arial" panose="020B0604020202020204" pitchFamily="34" charset="0"/>
              </a:rPr>
              <a:t>;</a:t>
            </a:r>
          </a:p>
          <a:p>
            <a:pPr marL="0" lvl="0" indent="0">
              <a:lnSpc>
                <a:spcPct val="150000"/>
              </a:lnSpc>
              <a:buNone/>
            </a:pPr>
            <a:endParaRPr lang="en-US" sz="2000" dirty="0">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12"/>
          </p:nvPr>
        </p:nvSpPr>
        <p:spPr/>
        <p:txBody>
          <a:bodyPr/>
          <a:lstStyle/>
          <a:p>
            <a:fld id="{40E4637F-1127-AF4D-B96F-F7789FFD66FF}" type="slidenum">
              <a:rPr lang="en-US" smtClean="0"/>
              <a:pPr/>
              <a:t>67</a:t>
            </a:fld>
            <a:endParaRPr lang="en-US"/>
          </a:p>
        </p:txBody>
      </p:sp>
    </p:spTree>
    <p:extLst>
      <p:ext uri="{BB962C8B-B14F-4D97-AF65-F5344CB8AC3E}">
        <p14:creationId xmlns:p14="http://schemas.microsoft.com/office/powerpoint/2010/main" xmlns="" val="182157441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5300" y="457201"/>
            <a:ext cx="8915400" cy="1143000"/>
          </a:xfrm>
        </p:spPr>
        <p:txBody>
          <a:bodyPr>
            <a:normAutofit/>
          </a:bodyPr>
          <a:lstStyle/>
          <a:p>
            <a:r>
              <a:rPr lang="en-US" sz="2800" b="1" dirty="0">
                <a:latin typeface="Arial" panose="020B0604020202020204" pitchFamily="34" charset="0"/>
                <a:cs typeface="Arial" panose="020B0604020202020204" pitchFamily="34" charset="0"/>
              </a:rPr>
              <a:t>Schedule of the Proclamation </a:t>
            </a:r>
            <a:r>
              <a:rPr lang="en-US" sz="2800" dirty="0" smtClean="0">
                <a:latin typeface="Arial" panose="020B0604020202020204" pitchFamily="34" charset="0"/>
                <a:cs typeface="Arial" panose="020B0604020202020204" pitchFamily="34" charset="0"/>
              </a:rPr>
              <a:t> </a:t>
            </a:r>
            <a:endParaRPr lang="en-US" sz="2800" dirty="0">
              <a:latin typeface="Arial" panose="020B0604020202020204" pitchFamily="34" charset="0"/>
              <a:cs typeface="Arial" panose="020B0604020202020204" pitchFamily="34" charset="0"/>
            </a:endParaRPr>
          </a:p>
        </p:txBody>
      </p:sp>
      <p:sp>
        <p:nvSpPr>
          <p:cNvPr id="5" name="TextBox 4"/>
          <p:cNvSpPr txBox="1"/>
          <p:nvPr/>
        </p:nvSpPr>
        <p:spPr>
          <a:xfrm>
            <a:off x="1990926" y="6569559"/>
            <a:ext cx="7345830" cy="2462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prstClr val="black"/>
                </a:solidFill>
                <a:effectLst/>
                <a:uLnTx/>
                <a:uFillTx/>
                <a:latin typeface="Arial"/>
                <a:ea typeface="+mn-ea"/>
                <a:cs typeface="Arial"/>
              </a:rPr>
              <a:t>Hotline: 0800 037 774    |     Website: https://www.siu.org.za   |   E-mail: </a:t>
            </a:r>
            <a:r>
              <a:rPr kumimoji="0" lang="en-US" sz="1000" b="1" i="0" u="none" strike="noStrike" kern="1200" cap="none" spc="0" normalizeH="0" baseline="0" noProof="0" dirty="0" err="1" smtClean="0">
                <a:ln>
                  <a:noFill/>
                </a:ln>
                <a:solidFill>
                  <a:prstClr val="black"/>
                </a:solidFill>
                <a:effectLst/>
                <a:uLnTx/>
                <a:uFillTx/>
                <a:latin typeface="Arial"/>
                <a:ea typeface="+mn-ea"/>
                <a:cs typeface="Arial"/>
              </a:rPr>
              <a:t>info@siu.org.za</a:t>
            </a:r>
            <a:r>
              <a:rPr kumimoji="0" lang="en-US" sz="1000" b="1" i="0" u="none" strike="noStrike" kern="1200" cap="none" spc="0" normalizeH="0" baseline="0" noProof="0" dirty="0" smtClean="0">
                <a:ln>
                  <a:noFill/>
                </a:ln>
                <a:solidFill>
                  <a:prstClr val="black"/>
                </a:solidFill>
                <a:effectLst/>
                <a:uLnTx/>
                <a:uFillTx/>
                <a:latin typeface="Arial"/>
                <a:ea typeface="+mn-ea"/>
                <a:cs typeface="Arial"/>
              </a:rPr>
              <a:t> </a:t>
            </a:r>
            <a:endParaRPr kumimoji="0" lang="en-US" sz="1000" b="1" i="0" u="none" strike="noStrike" kern="1200" cap="none" spc="0" normalizeH="0" baseline="0" noProof="0" dirty="0">
              <a:ln>
                <a:noFill/>
              </a:ln>
              <a:solidFill>
                <a:prstClr val="black"/>
              </a:solidFill>
              <a:effectLst/>
              <a:uLnTx/>
              <a:uFillTx/>
              <a:latin typeface="Arial"/>
              <a:ea typeface="+mn-ea"/>
              <a:cs typeface="Arial"/>
            </a:endParaRPr>
          </a:p>
        </p:txBody>
      </p:sp>
      <p:sp>
        <p:nvSpPr>
          <p:cNvPr id="3" name="Content Placeholder 2"/>
          <p:cNvSpPr>
            <a:spLocks noGrp="1"/>
          </p:cNvSpPr>
          <p:nvPr>
            <p:ph idx="1"/>
          </p:nvPr>
        </p:nvSpPr>
        <p:spPr>
          <a:xfrm>
            <a:off x="120073" y="1600201"/>
            <a:ext cx="9707417" cy="4525964"/>
          </a:xfrm>
        </p:spPr>
        <p:txBody>
          <a:bodyPr>
            <a:noAutofit/>
          </a:bodyPr>
          <a:lstStyle/>
          <a:p>
            <a:pPr marL="0" lvl="0" indent="0">
              <a:lnSpc>
                <a:spcPct val="150000"/>
              </a:lnSpc>
              <a:buNone/>
            </a:pPr>
            <a:r>
              <a:rPr lang="en-US" sz="2000" dirty="0" smtClean="0">
                <a:latin typeface="Arial" panose="020B0604020202020204" pitchFamily="34" charset="0"/>
                <a:cs typeface="Arial" panose="020B0604020202020204" pitchFamily="34" charset="0"/>
              </a:rPr>
              <a:t>	</a:t>
            </a:r>
            <a:endParaRPr lang="en-US" sz="2000" dirty="0">
              <a:latin typeface="Arial" panose="020B0604020202020204" pitchFamily="34" charset="0"/>
              <a:cs typeface="Arial" panose="020B0604020202020204" pitchFamily="34" charset="0"/>
            </a:endParaRPr>
          </a:p>
        </p:txBody>
      </p:sp>
      <p:sp>
        <p:nvSpPr>
          <p:cNvPr id="6" name="Rectangle 5"/>
          <p:cNvSpPr/>
          <p:nvPr/>
        </p:nvSpPr>
        <p:spPr>
          <a:xfrm>
            <a:off x="0" y="1600201"/>
            <a:ext cx="9624290" cy="4401205"/>
          </a:xfrm>
          <a:prstGeom prst="rect">
            <a:avLst/>
          </a:prstGeom>
        </p:spPr>
        <p:txBody>
          <a:bodyPr wrap="square">
            <a:spAutoFit/>
          </a:bodyPr>
          <a:lstStyle/>
          <a:p>
            <a:pPr marL="457200" marR="0" lvl="1" indent="0" algn="just" defTabSz="457200" rtl="0" eaLnBrk="1" fontAlgn="auto" latinLnBrk="0" hangingPunct="1">
              <a:lnSpc>
                <a:spcPct val="150000"/>
              </a:lnSpc>
              <a:spcBef>
                <a:spcPts val="0"/>
              </a:spcBef>
              <a:spcAft>
                <a:spcPts val="1200"/>
              </a:spcAft>
              <a:buClrTx/>
              <a:buSzPts val="1100"/>
              <a:buFontTx/>
              <a:buNone/>
              <a:tabLst>
                <a:tab pos="990600" algn="l"/>
              </a:tabLst>
              <a:defRPr/>
            </a:pPr>
            <a:r>
              <a:rPr kumimoji="0" lang="en-GB" sz="20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mn-cs"/>
              </a:rPr>
              <a:t>1.6 The </a:t>
            </a:r>
            <a:r>
              <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rPr>
              <a:t>procurement of, or contracting for cleaning services by or on behalf </a:t>
            </a:r>
            <a:r>
              <a:rPr kumimoji="0" lang="en-GB" sz="20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mn-cs"/>
              </a:rPr>
              <a:t>of the </a:t>
            </a:r>
            <a:r>
              <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rPr>
              <a:t>Master’s Office and payments made in respect thereof in a manner that was—</a:t>
            </a:r>
            <a:endParaRPr kumimoji="0" lang="en-GB"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685800" marR="0" lvl="0" indent="0" algn="just" defTabSz="457200" rtl="0" eaLnBrk="1" fontAlgn="auto" latinLnBrk="0" hangingPunct="1">
              <a:lnSpc>
                <a:spcPct val="150000"/>
              </a:lnSpc>
              <a:spcBef>
                <a:spcPts val="0"/>
              </a:spcBef>
              <a:spcAft>
                <a:spcPts val="1200"/>
              </a:spcAft>
              <a:buClrTx/>
              <a:buSzTx/>
              <a:buFontTx/>
              <a:buNone/>
              <a:tabLst>
                <a:tab pos="990600" algn="l"/>
              </a:tabLst>
              <a:defRPr/>
            </a:pPr>
            <a:r>
              <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rPr>
              <a:t>	(</a:t>
            </a:r>
            <a:r>
              <a:rPr kumimoji="0" lang="en-GB" sz="2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mn-cs"/>
              </a:rPr>
              <a:t>i</a:t>
            </a:r>
            <a:r>
              <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rPr>
              <a:t>)	not fair, competitive, transparent, equitable or cost-effective; or</a:t>
            </a:r>
            <a:endParaRPr kumimoji="0" lang="en-GB"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685800" marR="0" lvl="0" indent="0" algn="just" defTabSz="457200" rtl="0" eaLnBrk="1" fontAlgn="auto" latinLnBrk="0" hangingPunct="1">
              <a:lnSpc>
                <a:spcPct val="150000"/>
              </a:lnSpc>
              <a:spcBef>
                <a:spcPts val="0"/>
              </a:spcBef>
              <a:spcAft>
                <a:spcPts val="1200"/>
              </a:spcAft>
              <a:buClrTx/>
              <a:buSzTx/>
              <a:buFontTx/>
              <a:buNone/>
              <a:tabLst>
                <a:tab pos="990600" algn="l"/>
              </a:tabLst>
              <a:defRPr/>
            </a:pPr>
            <a:r>
              <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rPr>
              <a:t>	(ii)	contrary to applicable―</a:t>
            </a:r>
            <a:endParaRPr kumimoji="0" lang="en-GB"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685800" marR="0" lvl="0" indent="664845" algn="just" defTabSz="457200" rtl="0" eaLnBrk="1" fontAlgn="auto" latinLnBrk="0" hangingPunct="1">
              <a:lnSpc>
                <a:spcPct val="150000"/>
              </a:lnSpc>
              <a:spcBef>
                <a:spcPts val="0"/>
              </a:spcBef>
              <a:spcAft>
                <a:spcPts val="1200"/>
              </a:spcAft>
              <a:buClrTx/>
              <a:buSzTx/>
              <a:buFontTx/>
              <a:buNone/>
              <a:tabLst>
                <a:tab pos="990600" algn="l"/>
              </a:tabLst>
              <a:defRPr/>
            </a:pPr>
            <a:r>
              <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rPr>
              <a:t>(aa)	legislation;</a:t>
            </a:r>
            <a:endParaRPr kumimoji="0" lang="en-GB"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1828800" marR="0" lvl="0" indent="-478155" algn="just" defTabSz="457200" rtl="0" eaLnBrk="1" fontAlgn="auto" latinLnBrk="0" hangingPunct="1">
              <a:lnSpc>
                <a:spcPct val="150000"/>
              </a:lnSpc>
              <a:spcBef>
                <a:spcPts val="0"/>
              </a:spcBef>
              <a:spcAft>
                <a:spcPts val="1200"/>
              </a:spcAft>
              <a:buClrTx/>
              <a:buSzTx/>
              <a:buFontTx/>
              <a:buNone/>
              <a:tabLst>
                <a:tab pos="990600" algn="l"/>
              </a:tabLst>
              <a:defRPr/>
            </a:pPr>
            <a:r>
              <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rPr>
              <a:t>(bb)	manuals, guidelines, practice notes, circulars or instructions issued by the National Treasury; </a:t>
            </a:r>
            <a:r>
              <a:rPr kumimoji="0" lang="en-GB" sz="20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mn-cs"/>
              </a:rPr>
              <a:t>or</a:t>
            </a:r>
            <a:endParaRPr kumimoji="0" lang="en-GB"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7" name="Slide Number Placeholder 6"/>
          <p:cNvSpPr>
            <a:spLocks noGrp="1"/>
          </p:cNvSpPr>
          <p:nvPr>
            <p:ph type="sldNum" sz="quarter" idx="12"/>
          </p:nvPr>
        </p:nvSpPr>
        <p:spPr/>
        <p:txBody>
          <a:bodyPr/>
          <a:lstStyle/>
          <a:p>
            <a:fld id="{40E4637F-1127-AF4D-B96F-F7789FFD66FF}" type="slidenum">
              <a:rPr lang="en-US" smtClean="0"/>
              <a:pPr/>
              <a:t>68</a:t>
            </a:fld>
            <a:endParaRPr lang="en-US"/>
          </a:p>
        </p:txBody>
      </p:sp>
    </p:spTree>
    <p:extLst>
      <p:ext uri="{BB962C8B-B14F-4D97-AF65-F5344CB8AC3E}">
        <p14:creationId xmlns:p14="http://schemas.microsoft.com/office/powerpoint/2010/main" xmlns="" val="281565243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5300" y="457201"/>
            <a:ext cx="8915400" cy="1143000"/>
          </a:xfrm>
        </p:spPr>
        <p:txBody>
          <a:bodyPr>
            <a:normAutofit/>
          </a:bodyPr>
          <a:lstStyle/>
          <a:p>
            <a:r>
              <a:rPr lang="en-US" sz="2800" b="1" dirty="0">
                <a:latin typeface="Arial" panose="020B0604020202020204" pitchFamily="34" charset="0"/>
                <a:cs typeface="Arial" panose="020B0604020202020204" pitchFamily="34" charset="0"/>
              </a:rPr>
              <a:t>Schedule of the Proclamation </a:t>
            </a:r>
            <a:r>
              <a:rPr lang="en-US" sz="2800" dirty="0" smtClean="0">
                <a:latin typeface="Arial" panose="020B0604020202020204" pitchFamily="34" charset="0"/>
                <a:cs typeface="Arial" panose="020B0604020202020204" pitchFamily="34" charset="0"/>
              </a:rPr>
              <a:t> </a:t>
            </a:r>
            <a:endParaRPr lang="en-US" sz="2800" dirty="0">
              <a:latin typeface="Arial" panose="020B0604020202020204" pitchFamily="34" charset="0"/>
              <a:cs typeface="Arial" panose="020B0604020202020204" pitchFamily="34" charset="0"/>
            </a:endParaRPr>
          </a:p>
        </p:txBody>
      </p:sp>
      <p:sp>
        <p:nvSpPr>
          <p:cNvPr id="5" name="TextBox 4"/>
          <p:cNvSpPr txBox="1"/>
          <p:nvPr/>
        </p:nvSpPr>
        <p:spPr>
          <a:xfrm>
            <a:off x="1990926" y="6569559"/>
            <a:ext cx="7345830" cy="2462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prstClr val="black"/>
                </a:solidFill>
                <a:effectLst/>
                <a:uLnTx/>
                <a:uFillTx/>
                <a:latin typeface="Arial"/>
                <a:ea typeface="+mn-ea"/>
                <a:cs typeface="Arial"/>
              </a:rPr>
              <a:t>Hotline: 0800 037 774    |     Website: https://www.siu.org.za   |   E-mail: </a:t>
            </a:r>
            <a:r>
              <a:rPr kumimoji="0" lang="en-US" sz="1000" b="1" i="0" u="none" strike="noStrike" kern="1200" cap="none" spc="0" normalizeH="0" baseline="0" noProof="0" dirty="0" err="1" smtClean="0">
                <a:ln>
                  <a:noFill/>
                </a:ln>
                <a:solidFill>
                  <a:prstClr val="black"/>
                </a:solidFill>
                <a:effectLst/>
                <a:uLnTx/>
                <a:uFillTx/>
                <a:latin typeface="Arial"/>
                <a:ea typeface="+mn-ea"/>
                <a:cs typeface="Arial"/>
              </a:rPr>
              <a:t>info@siu.org.za</a:t>
            </a:r>
            <a:r>
              <a:rPr kumimoji="0" lang="en-US" sz="1000" b="1" i="0" u="none" strike="noStrike" kern="1200" cap="none" spc="0" normalizeH="0" baseline="0" noProof="0" dirty="0" smtClean="0">
                <a:ln>
                  <a:noFill/>
                </a:ln>
                <a:solidFill>
                  <a:prstClr val="black"/>
                </a:solidFill>
                <a:effectLst/>
                <a:uLnTx/>
                <a:uFillTx/>
                <a:latin typeface="Arial"/>
                <a:ea typeface="+mn-ea"/>
                <a:cs typeface="Arial"/>
              </a:rPr>
              <a:t> </a:t>
            </a:r>
            <a:endParaRPr kumimoji="0" lang="en-US" sz="1000" b="1" i="0" u="none" strike="noStrike" kern="1200" cap="none" spc="0" normalizeH="0" baseline="0" noProof="0" dirty="0">
              <a:ln>
                <a:noFill/>
              </a:ln>
              <a:solidFill>
                <a:prstClr val="black"/>
              </a:solidFill>
              <a:effectLst/>
              <a:uLnTx/>
              <a:uFillTx/>
              <a:latin typeface="Arial"/>
              <a:ea typeface="+mn-ea"/>
              <a:cs typeface="Arial"/>
            </a:endParaRPr>
          </a:p>
        </p:txBody>
      </p:sp>
      <p:sp>
        <p:nvSpPr>
          <p:cNvPr id="3" name="Content Placeholder 2"/>
          <p:cNvSpPr>
            <a:spLocks noGrp="1"/>
          </p:cNvSpPr>
          <p:nvPr>
            <p:ph idx="1"/>
          </p:nvPr>
        </p:nvSpPr>
        <p:spPr>
          <a:xfrm>
            <a:off x="120073" y="1600201"/>
            <a:ext cx="9707417" cy="4525964"/>
          </a:xfrm>
        </p:spPr>
        <p:txBody>
          <a:bodyPr>
            <a:noAutofit/>
          </a:bodyPr>
          <a:lstStyle/>
          <a:p>
            <a:pPr marL="0" lvl="0" indent="0">
              <a:lnSpc>
                <a:spcPct val="150000"/>
              </a:lnSpc>
              <a:buNone/>
            </a:pPr>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	</a:t>
            </a:r>
          </a:p>
          <a:p>
            <a:pPr marL="0" lvl="0" indent="0" algn="just">
              <a:lnSpc>
                <a:spcPct val="150000"/>
              </a:lnSpc>
              <a:buNone/>
            </a:pPr>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	(cc)	manuals</a:t>
            </a:r>
            <a:r>
              <a:rPr lang="en-US" sz="2000" dirty="0">
                <a:latin typeface="Arial" panose="020B0604020202020204" pitchFamily="34" charset="0"/>
                <a:cs typeface="Arial" panose="020B0604020202020204" pitchFamily="34" charset="0"/>
              </a:rPr>
              <a:t>, policies, procedures, prescripts, instructions or practices </a:t>
            </a:r>
            <a:r>
              <a:rPr lang="en-US" sz="2000" dirty="0" smtClean="0">
                <a:latin typeface="Arial" panose="020B0604020202020204" pitchFamily="34" charset="0"/>
                <a:cs typeface="Arial" panose="020B0604020202020204" pitchFamily="34" charset="0"/>
              </a:rPr>
              <a:t>			      of</a:t>
            </a:r>
            <a:r>
              <a:rPr lang="en-US" sz="2000" dirty="0">
                <a:latin typeface="Arial" panose="020B0604020202020204" pitchFamily="34" charset="0"/>
                <a:cs typeface="Arial" panose="020B0604020202020204" pitchFamily="34" charset="0"/>
              </a:rPr>
              <a:t>, or </a:t>
            </a:r>
            <a:r>
              <a:rPr lang="en-US" sz="2000" dirty="0" smtClean="0">
                <a:latin typeface="Arial" panose="020B0604020202020204" pitchFamily="34" charset="0"/>
                <a:cs typeface="Arial" panose="020B0604020202020204" pitchFamily="34" charset="0"/>
              </a:rPr>
              <a:t>	applicable </a:t>
            </a:r>
            <a:r>
              <a:rPr lang="en-US" sz="2000" dirty="0">
                <a:latin typeface="Arial" panose="020B0604020202020204" pitchFamily="34" charset="0"/>
                <a:cs typeface="Arial" panose="020B0604020202020204" pitchFamily="34" charset="0"/>
              </a:rPr>
              <a:t>to the Office of the Master of the High Court,</a:t>
            </a:r>
          </a:p>
          <a:p>
            <a:pPr marL="0" lvl="0" indent="0">
              <a:lnSpc>
                <a:spcPct val="150000"/>
              </a:lnSpc>
              <a:buNone/>
            </a:pPr>
            <a:r>
              <a:rPr lang="en-US" sz="2000" dirty="0" smtClean="0">
                <a:latin typeface="Arial" panose="020B0604020202020204" pitchFamily="34" charset="0"/>
                <a:cs typeface="Arial" panose="020B0604020202020204" pitchFamily="34" charset="0"/>
              </a:rPr>
              <a:t>		      and </a:t>
            </a:r>
            <a:r>
              <a:rPr lang="en-US" sz="2000" dirty="0">
                <a:latin typeface="Arial" panose="020B0604020202020204" pitchFamily="34" charset="0"/>
                <a:cs typeface="Arial" panose="020B0604020202020204" pitchFamily="34" charset="0"/>
              </a:rPr>
              <a:t>any related losses or irregular or fruitless and wasteful expenditure </a:t>
            </a:r>
            <a:r>
              <a:rPr lang="en-US" sz="2000" dirty="0" smtClean="0">
                <a:latin typeface="Arial" panose="020B0604020202020204" pitchFamily="34" charset="0"/>
                <a:cs typeface="Arial" panose="020B0604020202020204" pitchFamily="34" charset="0"/>
              </a:rPr>
              <a:t>			incurred </a:t>
            </a:r>
            <a:r>
              <a:rPr lang="en-US" sz="2000" dirty="0">
                <a:latin typeface="Arial" panose="020B0604020202020204" pitchFamily="34" charset="0"/>
                <a:cs typeface="Arial" panose="020B0604020202020204" pitchFamily="34" charset="0"/>
              </a:rPr>
              <a:t>by the Master’s Office as a result thereof.</a:t>
            </a:r>
          </a:p>
          <a:p>
            <a:pPr marL="0" lvl="0" indent="0">
              <a:lnSpc>
                <a:spcPct val="150000"/>
              </a:lnSpc>
              <a:buNone/>
            </a:pPr>
            <a:endParaRPr lang="en-US" sz="2000" dirty="0">
              <a:latin typeface="Arial" panose="020B0604020202020204" pitchFamily="34" charset="0"/>
              <a:cs typeface="Arial" panose="020B0604020202020204" pitchFamily="34" charset="0"/>
            </a:endParaRPr>
          </a:p>
          <a:p>
            <a:pPr marL="0" lvl="0" indent="0" algn="just">
              <a:lnSpc>
                <a:spcPct val="150000"/>
              </a:lnSpc>
              <a:buNone/>
            </a:pPr>
            <a:r>
              <a:rPr lang="en-US" sz="2000" dirty="0">
                <a:latin typeface="Arial" panose="020B0604020202020204" pitchFamily="34" charset="0"/>
                <a:cs typeface="Arial" panose="020B0604020202020204" pitchFamily="34" charset="0"/>
              </a:rPr>
              <a:t>1.7	The remuneration of fictitious officials or employees of the Master’s Office;</a:t>
            </a:r>
          </a:p>
          <a:p>
            <a:pPr marL="0" lvl="0" indent="0">
              <a:lnSpc>
                <a:spcPct val="150000"/>
              </a:lnSpc>
              <a:buNone/>
            </a:pPr>
            <a:endParaRPr lang="en-US" sz="2000" dirty="0">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12"/>
          </p:nvPr>
        </p:nvSpPr>
        <p:spPr/>
        <p:txBody>
          <a:bodyPr/>
          <a:lstStyle/>
          <a:p>
            <a:fld id="{40E4637F-1127-AF4D-B96F-F7789FFD66FF}" type="slidenum">
              <a:rPr lang="en-US" smtClean="0"/>
              <a:pPr/>
              <a:t>69</a:t>
            </a:fld>
            <a:endParaRPr lang="en-US"/>
          </a:p>
        </p:txBody>
      </p:sp>
    </p:spTree>
    <p:extLst>
      <p:ext uri="{BB962C8B-B14F-4D97-AF65-F5344CB8AC3E}">
        <p14:creationId xmlns:p14="http://schemas.microsoft.com/office/powerpoint/2010/main" xmlns="" val="42820400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1990926" y="6540063"/>
            <a:ext cx="5516003" cy="246221"/>
          </a:xfrm>
          <a:prstGeom prst="rect">
            <a:avLst/>
          </a:prstGeom>
          <a:noFill/>
        </p:spPr>
        <p:txBody>
          <a:bodyPr wrap="square" rtlCol="0">
            <a:spAutoFit/>
          </a:bodyPr>
          <a:lstStyle/>
          <a:p>
            <a:r>
              <a:rPr lang="en-US" sz="1000" b="1" dirty="0" smtClean="0">
                <a:latin typeface="Arial"/>
                <a:cs typeface="Arial"/>
              </a:rPr>
              <a:t>Hotline: 0800 037 774    |     Website: https://www.siu.org.za   |   E-mail: </a:t>
            </a:r>
            <a:r>
              <a:rPr lang="en-US" sz="1000" b="1" dirty="0" err="1" smtClean="0">
                <a:latin typeface="Arial"/>
                <a:cs typeface="Arial"/>
              </a:rPr>
              <a:t>info@siu.org.za</a:t>
            </a:r>
            <a:r>
              <a:rPr lang="en-US" sz="1000" b="1" dirty="0" smtClean="0">
                <a:latin typeface="Arial"/>
                <a:cs typeface="Arial"/>
              </a:rPr>
              <a:t> </a:t>
            </a:r>
            <a:endParaRPr lang="en-US" sz="1000" b="1" dirty="0">
              <a:latin typeface="Arial"/>
              <a:cs typeface="Arial"/>
            </a:endParaRPr>
          </a:p>
        </p:txBody>
      </p:sp>
      <p:sp>
        <p:nvSpPr>
          <p:cNvPr id="4" name="Content Placeholder 3"/>
          <p:cNvSpPr>
            <a:spLocks noGrp="1"/>
          </p:cNvSpPr>
          <p:nvPr>
            <p:ph idx="1"/>
          </p:nvPr>
        </p:nvSpPr>
        <p:spPr>
          <a:xfrm>
            <a:off x="217713" y="1757867"/>
            <a:ext cx="9590315" cy="4077931"/>
          </a:xfrm>
        </p:spPr>
        <p:txBody>
          <a:bodyPr>
            <a:normAutofit fontScale="25000" lnSpcReduction="20000"/>
          </a:bodyPr>
          <a:lstStyle/>
          <a:p>
            <a:pPr marL="0" indent="0" algn="just">
              <a:lnSpc>
                <a:spcPct val="170000"/>
              </a:lnSpc>
              <a:buNone/>
            </a:pPr>
            <a:r>
              <a:rPr lang="en-US" sz="6400" dirty="0" smtClean="0">
                <a:latin typeface="Arial" panose="020B0604020202020204" pitchFamily="34" charset="0"/>
                <a:cs typeface="Arial" panose="020B0604020202020204" pitchFamily="34" charset="0"/>
              </a:rPr>
              <a:t>In order  to achieve the SIU Vision and Mission and ultimately the SIU Legislative Mandate, the following key strategic focus areas are receiving attention as we execute on the New SIU Strategy</a:t>
            </a:r>
          </a:p>
          <a:p>
            <a:pPr marL="361950" lvl="1" indent="-361950" algn="just">
              <a:lnSpc>
                <a:spcPct val="170000"/>
              </a:lnSpc>
              <a:buFont typeface="+mj-lt"/>
              <a:buAutoNum type="alphaLcParenR"/>
            </a:pPr>
            <a:r>
              <a:rPr lang="en-US" sz="6400" dirty="0" smtClean="0">
                <a:latin typeface="Arial" panose="020B0604020202020204" pitchFamily="34" charset="0"/>
                <a:cs typeface="Arial" panose="020B0604020202020204" pitchFamily="34" charset="0"/>
              </a:rPr>
              <a:t>Improve the turnaround times of investigations.</a:t>
            </a:r>
          </a:p>
          <a:p>
            <a:pPr marL="361950" lvl="1" indent="-361950" algn="just">
              <a:lnSpc>
                <a:spcPct val="170000"/>
              </a:lnSpc>
              <a:buFont typeface="+mj-lt"/>
              <a:buAutoNum type="alphaLcParenR"/>
            </a:pPr>
            <a:r>
              <a:rPr lang="en-US" sz="6400" dirty="0" smtClean="0">
                <a:latin typeface="Arial" panose="020B0604020202020204" pitchFamily="34" charset="0"/>
                <a:cs typeface="Arial" panose="020B0604020202020204" pitchFamily="34" charset="0"/>
              </a:rPr>
              <a:t>Monitor the implementation of SIU referrals and consequence management.</a:t>
            </a:r>
          </a:p>
          <a:p>
            <a:pPr marL="361950" lvl="1" indent="-361950" algn="just">
              <a:lnSpc>
                <a:spcPct val="170000"/>
              </a:lnSpc>
              <a:buFont typeface="+mj-lt"/>
              <a:buAutoNum type="alphaLcParenR"/>
            </a:pPr>
            <a:r>
              <a:rPr lang="en-US" sz="6400" dirty="0" smtClean="0">
                <a:latin typeface="Arial" panose="020B0604020202020204" pitchFamily="34" charset="0"/>
                <a:cs typeface="Arial" panose="020B0604020202020204" pitchFamily="34" charset="0"/>
              </a:rPr>
              <a:t>Implement measures to accelerate civil litigation. Special Tribunal established.</a:t>
            </a:r>
          </a:p>
          <a:p>
            <a:pPr marL="361950" lvl="1" indent="-361950" algn="just">
              <a:lnSpc>
                <a:spcPct val="170000"/>
              </a:lnSpc>
              <a:buFont typeface="+mj-lt"/>
              <a:buAutoNum type="alphaLcParenR"/>
            </a:pPr>
            <a:r>
              <a:rPr lang="en-US" sz="6400" dirty="0" smtClean="0">
                <a:latin typeface="Arial" panose="020B0604020202020204" pitchFamily="34" charset="0"/>
                <a:cs typeface="Arial" panose="020B0604020202020204" pitchFamily="34" charset="0"/>
              </a:rPr>
              <a:t>Review and strengthen the SIU Funding Model.</a:t>
            </a:r>
          </a:p>
          <a:p>
            <a:pPr marL="361950" lvl="1" indent="-361950" algn="just">
              <a:lnSpc>
                <a:spcPct val="170000"/>
              </a:lnSpc>
              <a:buFont typeface="+mj-lt"/>
              <a:buAutoNum type="alphaLcParenR"/>
            </a:pPr>
            <a:r>
              <a:rPr lang="en-US" sz="6400" dirty="0" smtClean="0">
                <a:latin typeface="Arial" panose="020B0604020202020204" pitchFamily="34" charset="0"/>
                <a:cs typeface="Arial" panose="020B0604020202020204" pitchFamily="34" charset="0"/>
              </a:rPr>
              <a:t>Monitor and evaluate the impact of the SIU Objectives.</a:t>
            </a:r>
          </a:p>
          <a:p>
            <a:pPr marL="361950" lvl="1" indent="-361950" algn="just">
              <a:lnSpc>
                <a:spcPct val="170000"/>
              </a:lnSpc>
              <a:buFont typeface="+mj-lt"/>
              <a:buAutoNum type="alphaLcParenR"/>
            </a:pPr>
            <a:r>
              <a:rPr lang="en-US" sz="6400" dirty="0" smtClean="0">
                <a:latin typeface="Arial" panose="020B0604020202020204" pitchFamily="34" charset="0"/>
                <a:cs typeface="Arial" panose="020B0604020202020204" pitchFamily="34" charset="0"/>
              </a:rPr>
              <a:t>Implement Corruption Prevention Program including Public Awareness and Education.</a:t>
            </a:r>
          </a:p>
          <a:p>
            <a:pPr marL="361950" lvl="1" indent="-361950" algn="just">
              <a:lnSpc>
                <a:spcPct val="170000"/>
              </a:lnSpc>
              <a:buFont typeface="+mj-lt"/>
              <a:buAutoNum type="alphaLcParenR"/>
            </a:pPr>
            <a:r>
              <a:rPr lang="en-US" sz="6400" dirty="0">
                <a:latin typeface="Arial" panose="020B0604020202020204" pitchFamily="34" charset="0"/>
                <a:cs typeface="Arial" panose="020B0604020202020204" pitchFamily="34" charset="0"/>
              </a:rPr>
              <a:t>System recommendations to State institutions to prevent re-occurrence of Corruption, Maladministration and Malpractice</a:t>
            </a:r>
            <a:r>
              <a:rPr lang="en-US" sz="7200" dirty="0">
                <a:latin typeface="Arial" panose="020B0604020202020204" pitchFamily="34" charset="0"/>
                <a:cs typeface="Arial" panose="020B0604020202020204" pitchFamily="34" charset="0"/>
              </a:rPr>
              <a:t>.</a:t>
            </a:r>
          </a:p>
          <a:p>
            <a:pPr marL="361950" lvl="1" indent="-361950" algn="just">
              <a:lnSpc>
                <a:spcPct val="150000"/>
              </a:lnSpc>
              <a:buFont typeface="+mj-lt"/>
              <a:buAutoNum type="alphaLcParenR"/>
            </a:pPr>
            <a:endParaRPr lang="en-US" sz="4900" dirty="0" smtClean="0">
              <a:latin typeface="Arial" panose="020B0604020202020204" pitchFamily="34" charset="0"/>
              <a:cs typeface="Arial" panose="020B0604020202020204" pitchFamily="34" charset="0"/>
            </a:endParaRPr>
          </a:p>
          <a:p>
            <a:pPr marL="361950" lvl="1" indent="-361950" algn="just">
              <a:lnSpc>
                <a:spcPct val="150000"/>
              </a:lnSpc>
              <a:buFont typeface="+mj-lt"/>
              <a:buAutoNum type="alphaLcParenR"/>
            </a:pPr>
            <a:endParaRPr lang="en-US" sz="5600" dirty="0" smtClean="0">
              <a:latin typeface="Arial" panose="020B0604020202020204" pitchFamily="34" charset="0"/>
              <a:cs typeface="Arial" panose="020B0604020202020204" pitchFamily="34" charset="0"/>
            </a:endParaRPr>
          </a:p>
          <a:p>
            <a:endParaRPr lang="en-US" dirty="0"/>
          </a:p>
        </p:txBody>
      </p:sp>
      <p:sp>
        <p:nvSpPr>
          <p:cNvPr id="2" name="Slide Number Placeholder 1"/>
          <p:cNvSpPr>
            <a:spLocks noGrp="1"/>
          </p:cNvSpPr>
          <p:nvPr>
            <p:ph type="sldNum" sz="quarter" idx="12"/>
          </p:nvPr>
        </p:nvSpPr>
        <p:spPr/>
        <p:txBody>
          <a:bodyPr/>
          <a:lstStyle/>
          <a:p>
            <a:fld id="{40E4637F-1127-AF4D-B96F-F7789FFD66FF}" type="slidenum">
              <a:rPr lang="en-US" smtClean="0"/>
              <a:pPr/>
              <a:t>7</a:t>
            </a:fld>
            <a:endParaRPr lang="en-US"/>
          </a:p>
        </p:txBody>
      </p:sp>
    </p:spTree>
    <p:extLst>
      <p:ext uri="{BB962C8B-B14F-4D97-AF65-F5344CB8AC3E}">
        <p14:creationId xmlns:p14="http://schemas.microsoft.com/office/powerpoint/2010/main" xmlns="" val="365263114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5300" y="457201"/>
            <a:ext cx="8915400" cy="1143000"/>
          </a:xfrm>
        </p:spPr>
        <p:txBody>
          <a:bodyPr>
            <a:normAutofit/>
          </a:bodyPr>
          <a:lstStyle/>
          <a:p>
            <a:r>
              <a:rPr lang="en-US" sz="2800" b="1" dirty="0">
                <a:latin typeface="Arial" panose="020B0604020202020204" pitchFamily="34" charset="0"/>
                <a:cs typeface="Arial" panose="020B0604020202020204" pitchFamily="34" charset="0"/>
              </a:rPr>
              <a:t>Schedule of the Proclamation </a:t>
            </a:r>
            <a:r>
              <a:rPr lang="en-US" sz="2800" dirty="0" smtClean="0">
                <a:latin typeface="Arial" panose="020B0604020202020204" pitchFamily="34" charset="0"/>
                <a:cs typeface="Arial" panose="020B0604020202020204" pitchFamily="34" charset="0"/>
              </a:rPr>
              <a:t> </a:t>
            </a:r>
            <a:endParaRPr lang="en-US" sz="2800" dirty="0">
              <a:latin typeface="Arial" panose="020B0604020202020204" pitchFamily="34" charset="0"/>
              <a:cs typeface="Arial" panose="020B0604020202020204" pitchFamily="34" charset="0"/>
            </a:endParaRPr>
          </a:p>
        </p:txBody>
      </p:sp>
      <p:sp>
        <p:nvSpPr>
          <p:cNvPr id="5" name="TextBox 4"/>
          <p:cNvSpPr txBox="1"/>
          <p:nvPr/>
        </p:nvSpPr>
        <p:spPr>
          <a:xfrm>
            <a:off x="1990926" y="6569559"/>
            <a:ext cx="7345830" cy="2462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prstClr val="black"/>
                </a:solidFill>
                <a:effectLst/>
                <a:uLnTx/>
                <a:uFillTx/>
                <a:latin typeface="Arial"/>
                <a:ea typeface="+mn-ea"/>
                <a:cs typeface="Arial"/>
              </a:rPr>
              <a:t>Hotline: 0800 037 774    |     Website: https://www.siu.org.za   |   E-mail: </a:t>
            </a:r>
            <a:r>
              <a:rPr kumimoji="0" lang="en-US" sz="1000" b="1" i="0" u="none" strike="noStrike" kern="1200" cap="none" spc="0" normalizeH="0" baseline="0" noProof="0" dirty="0" err="1" smtClean="0">
                <a:ln>
                  <a:noFill/>
                </a:ln>
                <a:solidFill>
                  <a:prstClr val="black"/>
                </a:solidFill>
                <a:effectLst/>
                <a:uLnTx/>
                <a:uFillTx/>
                <a:latin typeface="Arial"/>
                <a:ea typeface="+mn-ea"/>
                <a:cs typeface="Arial"/>
              </a:rPr>
              <a:t>info@siu.org.za</a:t>
            </a:r>
            <a:r>
              <a:rPr kumimoji="0" lang="en-US" sz="1000" b="1" i="0" u="none" strike="noStrike" kern="1200" cap="none" spc="0" normalizeH="0" baseline="0" noProof="0" dirty="0" smtClean="0">
                <a:ln>
                  <a:noFill/>
                </a:ln>
                <a:solidFill>
                  <a:prstClr val="black"/>
                </a:solidFill>
                <a:effectLst/>
                <a:uLnTx/>
                <a:uFillTx/>
                <a:latin typeface="Arial"/>
                <a:ea typeface="+mn-ea"/>
                <a:cs typeface="Arial"/>
              </a:rPr>
              <a:t> </a:t>
            </a:r>
            <a:endParaRPr kumimoji="0" lang="en-US" sz="1000" b="1" i="0" u="none" strike="noStrike" kern="1200" cap="none" spc="0" normalizeH="0" baseline="0" noProof="0" dirty="0">
              <a:ln>
                <a:noFill/>
              </a:ln>
              <a:solidFill>
                <a:prstClr val="black"/>
              </a:solidFill>
              <a:effectLst/>
              <a:uLnTx/>
              <a:uFillTx/>
              <a:latin typeface="Arial"/>
              <a:ea typeface="+mn-ea"/>
              <a:cs typeface="Arial"/>
            </a:endParaRPr>
          </a:p>
        </p:txBody>
      </p:sp>
      <p:sp>
        <p:nvSpPr>
          <p:cNvPr id="3" name="Content Placeholder 2"/>
          <p:cNvSpPr>
            <a:spLocks noGrp="1"/>
          </p:cNvSpPr>
          <p:nvPr>
            <p:ph idx="1"/>
          </p:nvPr>
        </p:nvSpPr>
        <p:spPr>
          <a:xfrm>
            <a:off x="120073" y="1600201"/>
            <a:ext cx="9707417" cy="4525964"/>
          </a:xfrm>
        </p:spPr>
        <p:txBody>
          <a:bodyPr>
            <a:noAutofit/>
          </a:bodyPr>
          <a:lstStyle/>
          <a:p>
            <a:pPr marL="0" lvl="0" indent="0">
              <a:lnSpc>
                <a:spcPct val="150000"/>
              </a:lnSpc>
              <a:buNone/>
            </a:pPr>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	</a:t>
            </a:r>
          </a:p>
          <a:p>
            <a:pPr marL="0" lvl="0" indent="0" algn="just">
              <a:lnSpc>
                <a:spcPct val="150000"/>
              </a:lnSpc>
              <a:buNone/>
            </a:pPr>
            <a:r>
              <a:rPr lang="en-US" sz="2000" dirty="0" smtClean="0">
                <a:latin typeface="Arial" panose="020B0604020202020204" pitchFamily="34" charset="0"/>
                <a:cs typeface="Arial" panose="020B0604020202020204" pitchFamily="34" charset="0"/>
              </a:rPr>
              <a:t>1.8</a:t>
            </a:r>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Any </a:t>
            </a:r>
            <a:r>
              <a:rPr lang="en-US" sz="2000" dirty="0">
                <a:latin typeface="Arial" panose="020B0604020202020204" pitchFamily="34" charset="0"/>
                <a:cs typeface="Arial" panose="020B0604020202020204" pitchFamily="34" charset="0"/>
              </a:rPr>
              <a:t>irregular, improper or unlawful conduct by-</a:t>
            </a:r>
          </a:p>
          <a:p>
            <a:pPr marL="0" lvl="0" indent="0" algn="just">
              <a:lnSpc>
                <a:spcPct val="150000"/>
              </a:lnSpc>
              <a:buNone/>
            </a:pPr>
            <a:r>
              <a:rPr lang="en-US" sz="2000" dirty="0">
                <a:latin typeface="Arial" panose="020B0604020202020204" pitchFamily="34" charset="0"/>
                <a:cs typeface="Arial" panose="020B0604020202020204" pitchFamily="34" charset="0"/>
              </a:rPr>
              <a:t>	(a)	employees or officials of the Master’s Office; or</a:t>
            </a:r>
          </a:p>
          <a:p>
            <a:pPr marL="0" lvl="0" indent="0" algn="just">
              <a:lnSpc>
                <a:spcPct val="150000"/>
              </a:lnSpc>
              <a:buNone/>
            </a:pPr>
            <a:r>
              <a:rPr lang="en-US" sz="2000" dirty="0">
                <a:latin typeface="Arial" panose="020B0604020202020204" pitchFamily="34" charset="0"/>
                <a:cs typeface="Arial" panose="020B0604020202020204" pitchFamily="34" charset="0"/>
              </a:rPr>
              <a:t>	(b)	any other person or entity, </a:t>
            </a:r>
          </a:p>
          <a:p>
            <a:pPr marL="0" lvl="0" indent="0" algn="just">
              <a:lnSpc>
                <a:spcPct val="150000"/>
              </a:lnSpc>
              <a:buNone/>
            </a:pPr>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	in </a:t>
            </a:r>
            <a:r>
              <a:rPr lang="en-US" sz="2000" dirty="0">
                <a:latin typeface="Arial" panose="020B0604020202020204" pitchFamily="34" charset="0"/>
                <a:cs typeface="Arial" panose="020B0604020202020204" pitchFamily="34" charset="0"/>
              </a:rPr>
              <a:t>relation to the allegations set out in paragraphs 1.1 to 1.7 of this </a:t>
            </a:r>
            <a:r>
              <a:rPr lang="en-US" sz="2000" dirty="0" smtClean="0">
                <a:latin typeface="Arial" panose="020B0604020202020204" pitchFamily="34" charset="0"/>
                <a:cs typeface="Arial" panose="020B0604020202020204" pitchFamily="34" charset="0"/>
              </a:rPr>
              <a:t>			     Schedule</a:t>
            </a:r>
            <a:r>
              <a:rPr lang="en-US" sz="2000" dirty="0">
                <a:latin typeface="Arial" panose="020B0604020202020204" pitchFamily="34" charset="0"/>
                <a:cs typeface="Arial" panose="020B0604020202020204" pitchFamily="34" charset="0"/>
              </a:rPr>
              <a:t>. </a:t>
            </a:r>
          </a:p>
          <a:p>
            <a:pPr marL="0" lvl="0" indent="0" algn="just">
              <a:lnSpc>
                <a:spcPct val="150000"/>
              </a:lnSpc>
              <a:buNone/>
            </a:pPr>
            <a:endParaRPr lang="en-US" sz="2000" dirty="0">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12"/>
          </p:nvPr>
        </p:nvSpPr>
        <p:spPr/>
        <p:txBody>
          <a:bodyPr/>
          <a:lstStyle/>
          <a:p>
            <a:fld id="{40E4637F-1127-AF4D-B96F-F7789FFD66FF}" type="slidenum">
              <a:rPr lang="en-US" smtClean="0"/>
              <a:pPr/>
              <a:t>70</a:t>
            </a:fld>
            <a:endParaRPr lang="en-US"/>
          </a:p>
        </p:txBody>
      </p:sp>
    </p:spTree>
    <p:extLst>
      <p:ext uri="{BB962C8B-B14F-4D97-AF65-F5344CB8AC3E}">
        <p14:creationId xmlns:p14="http://schemas.microsoft.com/office/powerpoint/2010/main" xmlns="" val="393939815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5300" y="457201"/>
            <a:ext cx="8915400" cy="1143000"/>
          </a:xfrm>
        </p:spPr>
        <p:txBody>
          <a:bodyPr>
            <a:normAutofit/>
          </a:bodyPr>
          <a:lstStyle/>
          <a:p>
            <a:r>
              <a:rPr lang="en-US" sz="2800" b="1" dirty="0" smtClean="0">
                <a:latin typeface="Arial" panose="020B0604020202020204" pitchFamily="34" charset="0"/>
                <a:cs typeface="Arial" panose="020B0604020202020204" pitchFamily="34" charset="0"/>
              </a:rPr>
              <a:t>Progress to date</a:t>
            </a:r>
            <a:endParaRPr lang="en-US" sz="2800" dirty="0">
              <a:latin typeface="Arial" panose="020B0604020202020204" pitchFamily="34" charset="0"/>
              <a:cs typeface="Arial" panose="020B0604020202020204" pitchFamily="34" charset="0"/>
            </a:endParaRPr>
          </a:p>
        </p:txBody>
      </p:sp>
      <p:sp>
        <p:nvSpPr>
          <p:cNvPr id="5" name="TextBox 4"/>
          <p:cNvSpPr txBox="1"/>
          <p:nvPr/>
        </p:nvSpPr>
        <p:spPr>
          <a:xfrm>
            <a:off x="1990926" y="6569559"/>
            <a:ext cx="7345830" cy="2462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prstClr val="black"/>
                </a:solidFill>
                <a:effectLst/>
                <a:uLnTx/>
                <a:uFillTx/>
                <a:latin typeface="Arial"/>
                <a:ea typeface="+mn-ea"/>
                <a:cs typeface="Arial"/>
              </a:rPr>
              <a:t>Hotline: 0800 037 774    |     Website: https://www.siu.org.za   |   E-mail: </a:t>
            </a:r>
            <a:r>
              <a:rPr kumimoji="0" lang="en-US" sz="1000" b="1" i="0" u="none" strike="noStrike" kern="1200" cap="none" spc="0" normalizeH="0" baseline="0" noProof="0" dirty="0" err="1" smtClean="0">
                <a:ln>
                  <a:noFill/>
                </a:ln>
                <a:solidFill>
                  <a:prstClr val="black"/>
                </a:solidFill>
                <a:effectLst/>
                <a:uLnTx/>
                <a:uFillTx/>
                <a:latin typeface="Arial"/>
                <a:ea typeface="+mn-ea"/>
                <a:cs typeface="Arial"/>
              </a:rPr>
              <a:t>info@siu.org.za</a:t>
            </a:r>
            <a:r>
              <a:rPr kumimoji="0" lang="en-US" sz="1000" b="1" i="0" u="none" strike="noStrike" kern="1200" cap="none" spc="0" normalizeH="0" baseline="0" noProof="0" dirty="0" smtClean="0">
                <a:ln>
                  <a:noFill/>
                </a:ln>
                <a:solidFill>
                  <a:prstClr val="black"/>
                </a:solidFill>
                <a:effectLst/>
                <a:uLnTx/>
                <a:uFillTx/>
                <a:latin typeface="Arial"/>
                <a:ea typeface="+mn-ea"/>
                <a:cs typeface="Arial"/>
              </a:rPr>
              <a:t> </a:t>
            </a:r>
            <a:endParaRPr kumimoji="0" lang="en-US" sz="1000" b="1" i="0" u="none" strike="noStrike" kern="1200" cap="none" spc="0" normalizeH="0" baseline="0" noProof="0" dirty="0">
              <a:ln>
                <a:noFill/>
              </a:ln>
              <a:solidFill>
                <a:prstClr val="black"/>
              </a:solidFill>
              <a:effectLst/>
              <a:uLnTx/>
              <a:uFillTx/>
              <a:latin typeface="Arial"/>
              <a:ea typeface="+mn-ea"/>
              <a:cs typeface="Arial"/>
            </a:endParaRPr>
          </a:p>
        </p:txBody>
      </p:sp>
      <p:sp>
        <p:nvSpPr>
          <p:cNvPr id="3" name="Content Placeholder 2"/>
          <p:cNvSpPr>
            <a:spLocks noGrp="1"/>
          </p:cNvSpPr>
          <p:nvPr>
            <p:ph idx="1"/>
          </p:nvPr>
        </p:nvSpPr>
        <p:spPr>
          <a:xfrm>
            <a:off x="120073" y="1600201"/>
            <a:ext cx="9707417" cy="4525964"/>
          </a:xfrm>
        </p:spPr>
        <p:txBody>
          <a:bodyPr>
            <a:noAutofit/>
          </a:bodyPr>
          <a:lstStyle/>
          <a:p>
            <a:pPr marL="0" lvl="0" indent="0">
              <a:lnSpc>
                <a:spcPct val="150000"/>
              </a:lnSpc>
              <a:buNone/>
            </a:pPr>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	</a:t>
            </a:r>
          </a:p>
          <a:p>
            <a:pPr lvl="0" algn="just">
              <a:lnSpc>
                <a:spcPct val="150000"/>
              </a:lnSpc>
              <a:buFontTx/>
              <a:buChar char="-"/>
            </a:pPr>
            <a:r>
              <a:rPr lang="en-US" sz="2000" dirty="0" smtClean="0">
                <a:latin typeface="Arial" panose="020B0604020202020204" pitchFamily="34" charset="0"/>
                <a:cs typeface="Arial" panose="020B0604020202020204" pitchFamily="34" charset="0"/>
              </a:rPr>
              <a:t>Collection of documents is ongoing.</a:t>
            </a:r>
          </a:p>
          <a:p>
            <a:pPr lvl="0" algn="just">
              <a:lnSpc>
                <a:spcPct val="150000"/>
              </a:lnSpc>
              <a:buFontTx/>
              <a:buChar char="-"/>
            </a:pPr>
            <a:r>
              <a:rPr lang="en-US" sz="2000" dirty="0" smtClean="0">
                <a:latin typeface="Arial" panose="020B0604020202020204" pitchFamily="34" charset="0"/>
                <a:cs typeface="Arial" panose="020B0604020202020204" pitchFamily="34" charset="0"/>
              </a:rPr>
              <a:t>Seized 253 computers from all Master’s Offices and imaged them in four days. Imaging was done during weekend in order to minimize disruption.</a:t>
            </a:r>
          </a:p>
          <a:p>
            <a:pPr lvl="0" algn="just">
              <a:lnSpc>
                <a:spcPct val="150000"/>
              </a:lnSpc>
              <a:buFontTx/>
              <a:buChar char="-"/>
            </a:pPr>
            <a:r>
              <a:rPr lang="en-US" sz="2000" dirty="0" smtClean="0">
                <a:latin typeface="Arial" panose="020B0604020202020204" pitchFamily="34" charset="0"/>
                <a:cs typeface="Arial" panose="020B0604020202020204" pitchFamily="34" charset="0"/>
              </a:rPr>
              <a:t>Analysis of documents collected is ongoing.</a:t>
            </a:r>
          </a:p>
          <a:p>
            <a:pPr lvl="0" algn="just">
              <a:lnSpc>
                <a:spcPct val="150000"/>
              </a:lnSpc>
              <a:buFontTx/>
              <a:buChar char="-"/>
            </a:pPr>
            <a:r>
              <a:rPr lang="en-US" sz="2000" dirty="0" smtClean="0">
                <a:latin typeface="Arial" panose="020B0604020202020204" pitchFamily="34" charset="0"/>
                <a:cs typeface="Arial" panose="020B0604020202020204" pitchFamily="34" charset="0"/>
              </a:rPr>
              <a:t>Attending to information provided by whistleblower and walk-in witnesses. Since the publication of the proclamation, we received more than 150 allegation from members of the public against the Master’s offices. </a:t>
            </a:r>
          </a:p>
          <a:p>
            <a:pPr lvl="0" algn="just">
              <a:lnSpc>
                <a:spcPct val="150000"/>
              </a:lnSpc>
              <a:buFontTx/>
              <a:buChar char="-"/>
            </a:pPr>
            <a:endParaRPr lang="en-US" sz="2000" dirty="0">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12"/>
          </p:nvPr>
        </p:nvSpPr>
        <p:spPr/>
        <p:txBody>
          <a:bodyPr/>
          <a:lstStyle/>
          <a:p>
            <a:fld id="{40E4637F-1127-AF4D-B96F-F7789FFD66FF}" type="slidenum">
              <a:rPr lang="en-US" smtClean="0"/>
              <a:pPr/>
              <a:t>71</a:t>
            </a:fld>
            <a:endParaRPr lang="en-US"/>
          </a:p>
        </p:txBody>
      </p:sp>
    </p:spTree>
    <p:extLst>
      <p:ext uri="{BB962C8B-B14F-4D97-AF65-F5344CB8AC3E}">
        <p14:creationId xmlns:p14="http://schemas.microsoft.com/office/powerpoint/2010/main" xmlns="" val="370318671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5300" y="457201"/>
            <a:ext cx="8915400" cy="1143000"/>
          </a:xfrm>
        </p:spPr>
        <p:txBody>
          <a:bodyPr>
            <a:normAutofit/>
          </a:bodyPr>
          <a:lstStyle/>
          <a:p>
            <a:r>
              <a:rPr lang="en-US" sz="2800" b="1" dirty="0" smtClean="0">
                <a:latin typeface="Arial" panose="020B0604020202020204" pitchFamily="34" charset="0"/>
                <a:cs typeface="Arial" panose="020B0604020202020204" pitchFamily="34" charset="0"/>
              </a:rPr>
              <a:t>Progress to date</a:t>
            </a:r>
            <a:endParaRPr lang="en-US" sz="2800" dirty="0">
              <a:latin typeface="Arial" panose="020B0604020202020204" pitchFamily="34" charset="0"/>
              <a:cs typeface="Arial" panose="020B0604020202020204" pitchFamily="34" charset="0"/>
            </a:endParaRPr>
          </a:p>
        </p:txBody>
      </p:sp>
      <p:sp>
        <p:nvSpPr>
          <p:cNvPr id="5" name="TextBox 4"/>
          <p:cNvSpPr txBox="1"/>
          <p:nvPr/>
        </p:nvSpPr>
        <p:spPr>
          <a:xfrm>
            <a:off x="1990926" y="6569559"/>
            <a:ext cx="7345830" cy="2462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prstClr val="black"/>
                </a:solidFill>
                <a:effectLst/>
                <a:uLnTx/>
                <a:uFillTx/>
                <a:latin typeface="Arial"/>
                <a:ea typeface="+mn-ea"/>
                <a:cs typeface="Arial"/>
              </a:rPr>
              <a:t>Hotline: 0800 037 774    |     Website: https://www.siu.org.za   |   E-mail: </a:t>
            </a:r>
            <a:r>
              <a:rPr kumimoji="0" lang="en-US" sz="1000" b="1" i="0" u="none" strike="noStrike" kern="1200" cap="none" spc="0" normalizeH="0" baseline="0" noProof="0" dirty="0" err="1" smtClean="0">
                <a:ln>
                  <a:noFill/>
                </a:ln>
                <a:solidFill>
                  <a:prstClr val="black"/>
                </a:solidFill>
                <a:effectLst/>
                <a:uLnTx/>
                <a:uFillTx/>
                <a:latin typeface="Arial"/>
                <a:ea typeface="+mn-ea"/>
                <a:cs typeface="Arial"/>
              </a:rPr>
              <a:t>info@siu.org.za</a:t>
            </a:r>
            <a:r>
              <a:rPr kumimoji="0" lang="en-US" sz="1000" b="1" i="0" u="none" strike="noStrike" kern="1200" cap="none" spc="0" normalizeH="0" baseline="0" noProof="0" dirty="0" smtClean="0">
                <a:ln>
                  <a:noFill/>
                </a:ln>
                <a:solidFill>
                  <a:prstClr val="black"/>
                </a:solidFill>
                <a:effectLst/>
                <a:uLnTx/>
                <a:uFillTx/>
                <a:latin typeface="Arial"/>
                <a:ea typeface="+mn-ea"/>
                <a:cs typeface="Arial"/>
              </a:rPr>
              <a:t> </a:t>
            </a:r>
            <a:endParaRPr kumimoji="0" lang="en-US" sz="1000" b="1" i="0" u="none" strike="noStrike" kern="1200" cap="none" spc="0" normalizeH="0" baseline="0" noProof="0" dirty="0">
              <a:ln>
                <a:noFill/>
              </a:ln>
              <a:solidFill>
                <a:prstClr val="black"/>
              </a:solidFill>
              <a:effectLst/>
              <a:uLnTx/>
              <a:uFillTx/>
              <a:latin typeface="Arial"/>
              <a:ea typeface="+mn-ea"/>
              <a:cs typeface="Arial"/>
            </a:endParaRPr>
          </a:p>
        </p:txBody>
      </p:sp>
      <p:sp>
        <p:nvSpPr>
          <p:cNvPr id="3" name="Content Placeholder 2"/>
          <p:cNvSpPr>
            <a:spLocks noGrp="1"/>
          </p:cNvSpPr>
          <p:nvPr>
            <p:ph idx="1"/>
          </p:nvPr>
        </p:nvSpPr>
        <p:spPr>
          <a:xfrm>
            <a:off x="120073" y="1600201"/>
            <a:ext cx="9707417" cy="4525964"/>
          </a:xfrm>
        </p:spPr>
        <p:txBody>
          <a:bodyPr>
            <a:noAutofit/>
          </a:bodyPr>
          <a:lstStyle/>
          <a:p>
            <a:pPr marL="0" lvl="0" indent="0">
              <a:lnSpc>
                <a:spcPct val="150000"/>
              </a:lnSpc>
              <a:buNone/>
            </a:pPr>
            <a:r>
              <a:rPr lang="en-US" sz="2000" dirty="0" smtClean="0">
                <a:latin typeface="Arial" panose="020B0604020202020204" pitchFamily="34" charset="0"/>
                <a:cs typeface="Arial" panose="020B0604020202020204" pitchFamily="34" charset="0"/>
              </a:rPr>
              <a:t>-	Profiling is ongoing.</a:t>
            </a:r>
            <a:endParaRPr lang="en-US" sz="2000" dirty="0">
              <a:latin typeface="Arial" panose="020B0604020202020204" pitchFamily="34" charset="0"/>
              <a:cs typeface="Arial" panose="020B0604020202020204" pitchFamily="34" charset="0"/>
            </a:endParaRPr>
          </a:p>
          <a:p>
            <a:pPr lvl="0" algn="just">
              <a:lnSpc>
                <a:spcPct val="150000"/>
              </a:lnSpc>
              <a:buFontTx/>
              <a:buChar char="-"/>
            </a:pPr>
            <a:r>
              <a:rPr lang="en-US" sz="2000" dirty="0">
                <a:latin typeface="Arial" panose="020B0604020202020204" pitchFamily="34" charset="0"/>
                <a:cs typeface="Arial" panose="020B0604020202020204" pitchFamily="34" charset="0"/>
              </a:rPr>
              <a:t>Liaising with </a:t>
            </a:r>
            <a:r>
              <a:rPr lang="en-US" sz="2000" dirty="0" smtClean="0">
                <a:latin typeface="Arial" panose="020B0604020202020204" pitchFamily="34" charset="0"/>
                <a:cs typeface="Arial" panose="020B0604020202020204" pitchFamily="34" charset="0"/>
              </a:rPr>
              <a:t>SAPS and NPA </a:t>
            </a:r>
            <a:r>
              <a:rPr lang="en-US" sz="2000" dirty="0">
                <a:latin typeface="Arial" panose="020B0604020202020204" pitchFamily="34" charset="0"/>
                <a:cs typeface="Arial" panose="020B0604020202020204" pitchFamily="34" charset="0"/>
              </a:rPr>
              <a:t>on </a:t>
            </a:r>
            <a:r>
              <a:rPr lang="en-US" sz="2000" dirty="0" smtClean="0">
                <a:latin typeface="Arial" panose="020B0604020202020204" pitchFamily="34" charset="0"/>
                <a:cs typeface="Arial" panose="020B0604020202020204" pitchFamily="34" charset="0"/>
              </a:rPr>
              <a:t>previously reported matters against the Master’s offices is ongoing. </a:t>
            </a:r>
          </a:p>
          <a:p>
            <a:pPr lvl="0" algn="just">
              <a:lnSpc>
                <a:spcPct val="150000"/>
              </a:lnSpc>
              <a:buFontTx/>
              <a:buChar char="-"/>
            </a:pPr>
            <a:r>
              <a:rPr lang="en-US" sz="2000" dirty="0" smtClean="0">
                <a:latin typeface="Arial" panose="020B0604020202020204" pitchFamily="34" charset="0"/>
                <a:cs typeface="Arial" panose="020B0604020202020204" pitchFamily="34" charset="0"/>
              </a:rPr>
              <a:t>Final Presidential report is expected to be submitted in February 2021. However</a:t>
            </a:r>
            <a:r>
              <a:rPr lang="en-US" sz="2000" smtClean="0">
                <a:latin typeface="Arial" panose="020B0604020202020204" pitchFamily="34" charset="0"/>
                <a:cs typeface="Arial" panose="020B0604020202020204" pitchFamily="34" charset="0"/>
              </a:rPr>
              <a:t>, the </a:t>
            </a:r>
            <a:r>
              <a:rPr lang="en-US" sz="2000" dirty="0" smtClean="0">
                <a:latin typeface="Arial" panose="020B0604020202020204" pitchFamily="34" charset="0"/>
                <a:cs typeface="Arial" panose="020B0604020202020204" pitchFamily="34" charset="0"/>
              </a:rPr>
              <a:t>following will happen in between:</a:t>
            </a:r>
          </a:p>
          <a:p>
            <a:pPr lvl="1" algn="just">
              <a:lnSpc>
                <a:spcPct val="150000"/>
              </a:lnSpc>
              <a:buFont typeface="Arial" panose="020B0604020202020204" pitchFamily="34" charset="0"/>
              <a:buChar char="•"/>
            </a:pPr>
            <a:r>
              <a:rPr lang="en-US" sz="2000" dirty="0" smtClean="0">
                <a:latin typeface="Arial" panose="020B0604020202020204" pitchFamily="34" charset="0"/>
                <a:cs typeface="Arial" panose="020B0604020202020204" pitchFamily="34" charset="0"/>
              </a:rPr>
              <a:t>Criminal referrals to NPA;</a:t>
            </a:r>
          </a:p>
          <a:p>
            <a:pPr lvl="1" algn="just">
              <a:lnSpc>
                <a:spcPct val="150000"/>
              </a:lnSpc>
              <a:buFont typeface="Arial" panose="020B0604020202020204" pitchFamily="34" charset="0"/>
              <a:buChar char="•"/>
            </a:pPr>
            <a:r>
              <a:rPr lang="en-US" sz="2000" dirty="0" smtClean="0">
                <a:latin typeface="Arial" panose="020B0604020202020204" pitchFamily="34" charset="0"/>
                <a:cs typeface="Arial" panose="020B0604020202020204" pitchFamily="34" charset="0"/>
              </a:rPr>
              <a:t>Disciplinary referrals to the Department; </a:t>
            </a:r>
          </a:p>
          <a:p>
            <a:pPr lvl="1" algn="just">
              <a:lnSpc>
                <a:spcPct val="150000"/>
              </a:lnSpc>
              <a:buFont typeface="Arial" panose="020B0604020202020204" pitchFamily="34" charset="0"/>
              <a:buChar char="•"/>
            </a:pPr>
            <a:r>
              <a:rPr lang="en-US" sz="2000" dirty="0" smtClean="0">
                <a:latin typeface="Arial" panose="020B0604020202020204" pitchFamily="34" charset="0"/>
                <a:cs typeface="Arial" panose="020B0604020202020204" pitchFamily="34" charset="0"/>
              </a:rPr>
              <a:t>Systematic recommendation to the department</a:t>
            </a:r>
            <a:r>
              <a:rPr lang="en-US" sz="1600" dirty="0" smtClean="0">
                <a:latin typeface="Arial" panose="020B0604020202020204" pitchFamily="34" charset="0"/>
                <a:cs typeface="Arial" panose="020B0604020202020204" pitchFamily="34" charset="0"/>
              </a:rPr>
              <a:t>.  </a:t>
            </a:r>
            <a:endParaRPr lang="en-US" sz="1600" dirty="0">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12"/>
          </p:nvPr>
        </p:nvSpPr>
        <p:spPr/>
        <p:txBody>
          <a:bodyPr/>
          <a:lstStyle/>
          <a:p>
            <a:fld id="{40E4637F-1127-AF4D-B96F-F7789FFD66FF}" type="slidenum">
              <a:rPr lang="en-US" smtClean="0"/>
              <a:pPr/>
              <a:t>72</a:t>
            </a:fld>
            <a:endParaRPr lang="en-US"/>
          </a:p>
        </p:txBody>
      </p:sp>
    </p:spTree>
    <p:extLst>
      <p:ext uri="{BB962C8B-B14F-4D97-AF65-F5344CB8AC3E}">
        <p14:creationId xmlns:p14="http://schemas.microsoft.com/office/powerpoint/2010/main" xmlns="" val="31895723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990926" y="6569559"/>
            <a:ext cx="7345830" cy="2462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prstClr val="black"/>
                </a:solidFill>
                <a:effectLst/>
                <a:uLnTx/>
                <a:uFillTx/>
                <a:latin typeface="Arial"/>
                <a:ea typeface="+mn-ea"/>
                <a:cs typeface="Arial"/>
              </a:rPr>
              <a:t>Hotline: 0800 037 774    |     Website: https://www.siu.org.za   |   E-mail: </a:t>
            </a:r>
            <a:r>
              <a:rPr kumimoji="0" lang="en-US" sz="1000" b="1" i="0" u="none" strike="noStrike" kern="1200" cap="none" spc="0" normalizeH="0" baseline="0" noProof="0" dirty="0" err="1" smtClean="0">
                <a:ln>
                  <a:noFill/>
                </a:ln>
                <a:solidFill>
                  <a:prstClr val="black"/>
                </a:solidFill>
                <a:effectLst/>
                <a:uLnTx/>
                <a:uFillTx/>
                <a:latin typeface="Arial"/>
                <a:ea typeface="+mn-ea"/>
                <a:cs typeface="Arial"/>
              </a:rPr>
              <a:t>info@siu.org.za</a:t>
            </a:r>
            <a:r>
              <a:rPr kumimoji="0" lang="en-US" sz="1000" b="1" i="0" u="none" strike="noStrike" kern="1200" cap="none" spc="0" normalizeH="0" baseline="0" noProof="0" dirty="0" smtClean="0">
                <a:ln>
                  <a:noFill/>
                </a:ln>
                <a:solidFill>
                  <a:prstClr val="black"/>
                </a:solidFill>
                <a:effectLst/>
                <a:uLnTx/>
                <a:uFillTx/>
                <a:latin typeface="Arial"/>
                <a:ea typeface="+mn-ea"/>
                <a:cs typeface="Arial"/>
              </a:rPr>
              <a:t> </a:t>
            </a:r>
            <a:endParaRPr kumimoji="0" lang="en-US" sz="1000" b="1" i="0" u="none" strike="noStrike" kern="1200" cap="none" spc="0" normalizeH="0" baseline="0" noProof="0" dirty="0">
              <a:ln>
                <a:noFill/>
              </a:ln>
              <a:solidFill>
                <a:prstClr val="black"/>
              </a:solidFill>
              <a:effectLst/>
              <a:uLnTx/>
              <a:uFillTx/>
              <a:latin typeface="Arial"/>
              <a:ea typeface="+mn-ea"/>
              <a:cs typeface="Arial"/>
            </a:endParaRPr>
          </a:p>
        </p:txBody>
      </p:sp>
      <p:sp>
        <p:nvSpPr>
          <p:cNvPr id="3" name="Rectangle 2"/>
          <p:cNvSpPr/>
          <p:nvPr/>
        </p:nvSpPr>
        <p:spPr>
          <a:xfrm>
            <a:off x="285762" y="968005"/>
            <a:ext cx="9611366" cy="1323439"/>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THANK YOU</a:t>
            </a:r>
          </a:p>
        </p:txBody>
      </p:sp>
      <p:cxnSp>
        <p:nvCxnSpPr>
          <p:cNvPr id="8" name="Straight Connector 7"/>
          <p:cNvCxnSpPr/>
          <p:nvPr/>
        </p:nvCxnSpPr>
        <p:spPr>
          <a:xfrm>
            <a:off x="2560320" y="2133600"/>
            <a:ext cx="5039360" cy="0"/>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pic>
        <p:nvPicPr>
          <p:cNvPr id="1026"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143116" y="2532906"/>
            <a:ext cx="506576" cy="50722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6626364" y="2532906"/>
            <a:ext cx="507226" cy="50722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2" name="TextBox 11"/>
          <p:cNvSpPr txBox="1"/>
          <p:nvPr/>
        </p:nvSpPr>
        <p:spPr>
          <a:xfrm>
            <a:off x="2524325" y="2273784"/>
            <a:ext cx="3600249" cy="8309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Arial"/>
                <a:ea typeface="+mn-ea"/>
                <a:cs typeface="Arial"/>
              </a:rPr>
              <a:t>Hotline: 0800 037 774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Arial"/>
                <a:ea typeface="+mn-ea"/>
                <a:cs typeface="Arial"/>
              </a:rPr>
              <a:t>Website: https://www.siu.org.za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Arial"/>
                <a:ea typeface="+mn-ea"/>
                <a:cs typeface="Arial"/>
              </a:rPr>
              <a:t>E-mail: info@siu.org.za </a:t>
            </a:r>
            <a:endParaRPr kumimoji="0" lang="en-US" sz="1600" b="0" i="0" u="none" strike="noStrike" kern="1200" cap="none" spc="0" normalizeH="0" baseline="0" noProof="0" dirty="0">
              <a:ln>
                <a:noFill/>
              </a:ln>
              <a:solidFill>
                <a:prstClr val="black"/>
              </a:solidFill>
              <a:effectLst/>
              <a:uLnTx/>
              <a:uFillTx/>
              <a:latin typeface="Arial"/>
              <a:ea typeface="+mn-ea"/>
              <a:cs typeface="Arial"/>
            </a:endParaRPr>
          </a:p>
        </p:txBody>
      </p:sp>
      <p:sp>
        <p:nvSpPr>
          <p:cNvPr id="10" name="TextBox 9"/>
          <p:cNvSpPr txBox="1"/>
          <p:nvPr/>
        </p:nvSpPr>
        <p:spPr>
          <a:xfrm>
            <a:off x="6626364" y="2224769"/>
            <a:ext cx="1144766"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Calibri"/>
                <a:ea typeface="+mn-ea"/>
                <a:cs typeface="+mn-cs"/>
              </a:rPr>
              <a:t>Follow Us</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4" name="TextBox 13"/>
          <p:cNvSpPr txBox="1"/>
          <p:nvPr/>
        </p:nvSpPr>
        <p:spPr>
          <a:xfrm>
            <a:off x="6731139" y="3015344"/>
            <a:ext cx="1144766"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Calibri"/>
                <a:ea typeface="+mn-ea"/>
                <a:cs typeface="+mn-cs"/>
              </a:rPr>
              <a:t>@RSASIU</a:t>
            </a:r>
            <a:endParaRPr kumimoji="0" lang="en-US" sz="1200" b="1" i="0" u="none" strike="noStrike" kern="1200" cap="none" spc="0" normalizeH="0" baseline="0" noProof="0" dirty="0">
              <a:ln>
                <a:noFill/>
              </a:ln>
              <a:solidFill>
                <a:prstClr val="black"/>
              </a:solidFill>
              <a:effectLst/>
              <a:uLnTx/>
              <a:uFillTx/>
              <a:latin typeface="Calibri"/>
              <a:ea typeface="+mn-ea"/>
              <a:cs typeface="+mn-cs"/>
            </a:endParaRPr>
          </a:p>
        </p:txBody>
      </p:sp>
      <p:cxnSp>
        <p:nvCxnSpPr>
          <p:cNvPr id="13" name="Straight Connector 12"/>
          <p:cNvCxnSpPr/>
          <p:nvPr/>
        </p:nvCxnSpPr>
        <p:spPr>
          <a:xfrm>
            <a:off x="6702564" y="3040132"/>
            <a:ext cx="868541" cy="0"/>
          </a:xfrm>
          <a:prstGeom prst="line">
            <a:avLst/>
          </a:prstGeom>
        </p:spPr>
        <p:style>
          <a:lnRef idx="1">
            <a:schemeClr val="dk1"/>
          </a:lnRef>
          <a:fillRef idx="0">
            <a:schemeClr val="dk1"/>
          </a:fillRef>
          <a:effectRef idx="0">
            <a:schemeClr val="dk1"/>
          </a:effectRef>
          <a:fontRef idx="minor">
            <a:schemeClr val="tx1"/>
          </a:fontRef>
        </p:style>
      </p:cxnSp>
      <p:sp>
        <p:nvSpPr>
          <p:cNvPr id="5" name="Slide Number Placeholder 4"/>
          <p:cNvSpPr>
            <a:spLocks noGrp="1"/>
          </p:cNvSpPr>
          <p:nvPr>
            <p:ph type="sldNum" sz="quarter" idx="12"/>
          </p:nvPr>
        </p:nvSpPr>
        <p:spPr/>
        <p:txBody>
          <a:bodyPr/>
          <a:lstStyle/>
          <a:p>
            <a:fld id="{40E4637F-1127-AF4D-B96F-F7789FFD66FF}" type="slidenum">
              <a:rPr lang="en-US" smtClean="0"/>
              <a:pPr/>
              <a:t>73</a:t>
            </a:fld>
            <a:endParaRPr lang="en-US"/>
          </a:p>
        </p:txBody>
      </p:sp>
    </p:spTree>
    <p:extLst>
      <p:ext uri="{BB962C8B-B14F-4D97-AF65-F5344CB8AC3E}">
        <p14:creationId xmlns:p14="http://schemas.microsoft.com/office/powerpoint/2010/main" xmlns="" val="39767983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1990926" y="6540063"/>
            <a:ext cx="5516003" cy="246221"/>
          </a:xfrm>
          <a:prstGeom prst="rect">
            <a:avLst/>
          </a:prstGeom>
          <a:noFill/>
        </p:spPr>
        <p:txBody>
          <a:bodyPr wrap="square" rtlCol="0">
            <a:spAutoFit/>
          </a:bodyPr>
          <a:lstStyle/>
          <a:p>
            <a:r>
              <a:rPr lang="en-US" sz="1000" b="1" dirty="0" smtClean="0">
                <a:latin typeface="Arial"/>
                <a:cs typeface="Arial"/>
              </a:rPr>
              <a:t>Hotline: 0800 037 774    |     Website: https://www.siu.org.za   |   E-mail: </a:t>
            </a:r>
            <a:r>
              <a:rPr lang="en-US" sz="1000" b="1" dirty="0" err="1" smtClean="0">
                <a:latin typeface="Arial"/>
                <a:cs typeface="Arial"/>
              </a:rPr>
              <a:t>info@siu.org.za</a:t>
            </a:r>
            <a:r>
              <a:rPr lang="en-US" sz="1000" b="1" dirty="0" smtClean="0">
                <a:latin typeface="Arial"/>
                <a:cs typeface="Arial"/>
              </a:rPr>
              <a:t> </a:t>
            </a:r>
            <a:endParaRPr lang="en-US" sz="1000" b="1" dirty="0">
              <a:latin typeface="Arial"/>
              <a:cs typeface="Arial"/>
            </a:endParaRPr>
          </a:p>
        </p:txBody>
      </p:sp>
      <p:sp>
        <p:nvSpPr>
          <p:cNvPr id="4" name="Content Placeholder 3"/>
          <p:cNvSpPr>
            <a:spLocks noGrp="1"/>
          </p:cNvSpPr>
          <p:nvPr>
            <p:ph idx="1"/>
          </p:nvPr>
        </p:nvSpPr>
        <p:spPr>
          <a:xfrm>
            <a:off x="495300" y="1757867"/>
            <a:ext cx="8915400" cy="4077931"/>
          </a:xfrm>
        </p:spPr>
        <p:txBody>
          <a:bodyPr>
            <a:normAutofit/>
          </a:bodyPr>
          <a:lstStyle/>
          <a:p>
            <a:pPr marL="361950" lvl="1" indent="-361950" algn="just">
              <a:lnSpc>
                <a:spcPct val="150000"/>
              </a:lnSpc>
              <a:buFont typeface="+mj-lt"/>
              <a:buAutoNum type="alphaLcParenR" startAt="8"/>
            </a:pPr>
            <a:r>
              <a:rPr lang="en-US" sz="1600" dirty="0" smtClean="0">
                <a:latin typeface="Arial" panose="020B0604020202020204" pitchFamily="34" charset="0"/>
                <a:cs typeface="Arial" panose="020B0604020202020204" pitchFamily="34" charset="0"/>
              </a:rPr>
              <a:t>Improve Communications and Stakeholder Relations.</a:t>
            </a:r>
          </a:p>
          <a:p>
            <a:pPr marL="361950" lvl="1" indent="-361950" algn="just">
              <a:lnSpc>
                <a:spcPct val="150000"/>
              </a:lnSpc>
              <a:buFont typeface="+mj-lt"/>
              <a:buAutoNum type="alphaLcParenR" startAt="8"/>
            </a:pPr>
            <a:r>
              <a:rPr lang="en-US" sz="1600" dirty="0" smtClean="0">
                <a:latin typeface="Arial" panose="020B0604020202020204" pitchFamily="34" charset="0"/>
                <a:cs typeface="Arial" panose="020B0604020202020204" pitchFamily="34" charset="0"/>
              </a:rPr>
              <a:t>Implement Corruption, Maladministration and Malpractices Data Analytics.</a:t>
            </a:r>
          </a:p>
          <a:p>
            <a:pPr marL="361950" lvl="1" indent="-361950" algn="just">
              <a:lnSpc>
                <a:spcPct val="150000"/>
              </a:lnSpc>
              <a:buFont typeface="+mj-lt"/>
              <a:buAutoNum type="alphaLcParenR" startAt="8"/>
            </a:pPr>
            <a:r>
              <a:rPr lang="en-US" sz="1600" dirty="0" smtClean="0">
                <a:latin typeface="Arial" panose="020B0604020202020204" pitchFamily="34" charset="0"/>
                <a:cs typeface="Arial" panose="020B0604020202020204" pitchFamily="34" charset="0"/>
              </a:rPr>
              <a:t>Improve on SIU Governance Framework.</a:t>
            </a:r>
          </a:p>
          <a:p>
            <a:pPr marL="361950" lvl="1" indent="-361950" algn="just">
              <a:lnSpc>
                <a:spcPct val="150000"/>
              </a:lnSpc>
              <a:buFont typeface="+mj-lt"/>
              <a:buAutoNum type="alphaLcParenR" startAt="8"/>
            </a:pPr>
            <a:r>
              <a:rPr lang="en-US" sz="1600" dirty="0" smtClean="0">
                <a:latin typeface="Arial" panose="020B0604020202020204" pitchFamily="34" charset="0"/>
                <a:cs typeface="Arial" panose="020B0604020202020204" pitchFamily="34" charset="0"/>
              </a:rPr>
              <a:t>Improve all SIU Operations Enablement Functions.</a:t>
            </a:r>
          </a:p>
          <a:p>
            <a:pPr marL="361950" lvl="1" indent="-361950" algn="just">
              <a:lnSpc>
                <a:spcPct val="150000"/>
              </a:lnSpc>
              <a:buFont typeface="+mj-lt"/>
              <a:buAutoNum type="alphaLcParenR" startAt="8"/>
            </a:pPr>
            <a:r>
              <a:rPr lang="en-US" sz="1600" dirty="0" smtClean="0">
                <a:latin typeface="Arial" panose="020B0604020202020204" pitchFamily="34" charset="0"/>
                <a:cs typeface="Arial" panose="020B0604020202020204" pitchFamily="34" charset="0"/>
              </a:rPr>
              <a:t>Introduce new organisational and individual performance management system.</a:t>
            </a:r>
            <a:endParaRPr lang="en-US" sz="5600" dirty="0" smtClean="0">
              <a:latin typeface="Arial" panose="020B0604020202020204" pitchFamily="34" charset="0"/>
              <a:cs typeface="Arial" panose="020B0604020202020204" pitchFamily="34" charset="0"/>
            </a:endParaRPr>
          </a:p>
          <a:p>
            <a:endParaRPr lang="en-US" dirty="0"/>
          </a:p>
        </p:txBody>
      </p:sp>
      <p:sp>
        <p:nvSpPr>
          <p:cNvPr id="2" name="Slide Number Placeholder 1"/>
          <p:cNvSpPr>
            <a:spLocks noGrp="1"/>
          </p:cNvSpPr>
          <p:nvPr>
            <p:ph type="sldNum" sz="quarter" idx="12"/>
          </p:nvPr>
        </p:nvSpPr>
        <p:spPr/>
        <p:txBody>
          <a:bodyPr/>
          <a:lstStyle/>
          <a:p>
            <a:fld id="{40E4637F-1127-AF4D-B96F-F7789FFD66FF}" type="slidenum">
              <a:rPr lang="en-US" smtClean="0"/>
              <a:pPr/>
              <a:t>8</a:t>
            </a:fld>
            <a:endParaRPr lang="en-US"/>
          </a:p>
        </p:txBody>
      </p:sp>
    </p:spTree>
    <p:extLst>
      <p:ext uri="{BB962C8B-B14F-4D97-AF65-F5344CB8AC3E}">
        <p14:creationId xmlns:p14="http://schemas.microsoft.com/office/powerpoint/2010/main" xmlns="" val="41987325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1990926" y="6569559"/>
            <a:ext cx="7345830" cy="246221"/>
          </a:xfrm>
          <a:prstGeom prst="rect">
            <a:avLst/>
          </a:prstGeom>
          <a:noFill/>
        </p:spPr>
        <p:txBody>
          <a:bodyPr wrap="square" rtlCol="0">
            <a:spAutoFit/>
          </a:bodyPr>
          <a:lstStyle/>
          <a:p>
            <a:r>
              <a:rPr lang="en-US" sz="1000" b="1" dirty="0" smtClean="0">
                <a:latin typeface="Arial"/>
                <a:cs typeface="Arial"/>
              </a:rPr>
              <a:t>Hotline: 0800 037 774    |     Website: https://www.siu.org.za   |   E-mail: </a:t>
            </a:r>
            <a:r>
              <a:rPr lang="en-US" sz="1000" b="1" dirty="0" err="1" smtClean="0">
                <a:latin typeface="Arial"/>
                <a:cs typeface="Arial"/>
              </a:rPr>
              <a:t>info@siu.org.za</a:t>
            </a:r>
            <a:r>
              <a:rPr lang="en-US" sz="1000" b="1" dirty="0" smtClean="0">
                <a:latin typeface="Arial"/>
                <a:cs typeface="Arial"/>
              </a:rPr>
              <a:t> </a:t>
            </a:r>
            <a:endParaRPr lang="en-US" sz="1000" b="1" dirty="0">
              <a:latin typeface="Arial"/>
              <a:cs typeface="Arial"/>
            </a:endParaRPr>
          </a:p>
        </p:txBody>
      </p:sp>
      <p:sp>
        <p:nvSpPr>
          <p:cNvPr id="2" name="TextBox 1"/>
          <p:cNvSpPr txBox="1"/>
          <p:nvPr/>
        </p:nvSpPr>
        <p:spPr>
          <a:xfrm>
            <a:off x="167781" y="1938364"/>
            <a:ext cx="9429225" cy="646331"/>
          </a:xfrm>
          <a:prstGeom prst="rect">
            <a:avLst/>
          </a:prstGeom>
          <a:noFill/>
        </p:spPr>
        <p:txBody>
          <a:bodyPr wrap="square" rtlCol="0">
            <a:spAutoFit/>
          </a:bodyPr>
          <a:lstStyle/>
          <a:p>
            <a:pPr algn="ctr"/>
            <a:r>
              <a:rPr lang="en-US" b="1" dirty="0" smtClean="0">
                <a:latin typeface="Arial" panose="020B0604020202020204" pitchFamily="34" charset="0"/>
                <a:cs typeface="Arial" panose="020B0604020202020204" pitchFamily="34" charset="0"/>
              </a:rPr>
              <a:t>PROCLAMATION R21 OF 2018 </a:t>
            </a:r>
            <a:r>
              <a:rPr lang="en-ZA" b="1" dirty="0" smtClean="0">
                <a:latin typeface="Arial" panose="020B0604020202020204" pitchFamily="34" charset="0"/>
                <a:cs typeface="Arial" panose="020B0604020202020204" pitchFamily="34" charset="0"/>
              </a:rPr>
              <a:t>AS AMENDED, BY PROCLAMATION R33 OF 2019 </a:t>
            </a:r>
            <a:r>
              <a:rPr lang="en-US" b="1" dirty="0" smtClean="0">
                <a:latin typeface="Arial" panose="020B0604020202020204" pitchFamily="34" charset="0"/>
                <a:cs typeface="Arial" panose="020B0604020202020204" pitchFamily="34" charset="0"/>
              </a:rPr>
              <a:t>IN RESPECT OF THE OFFICE OF THE STATE ATTORNEY (OSA)</a:t>
            </a:r>
          </a:p>
        </p:txBody>
      </p:sp>
      <p:sp>
        <p:nvSpPr>
          <p:cNvPr id="4" name="Slide Number Placeholder 3"/>
          <p:cNvSpPr>
            <a:spLocks noGrp="1"/>
          </p:cNvSpPr>
          <p:nvPr>
            <p:ph type="sldNum" sz="quarter" idx="12"/>
          </p:nvPr>
        </p:nvSpPr>
        <p:spPr/>
        <p:txBody>
          <a:bodyPr/>
          <a:lstStyle/>
          <a:p>
            <a:fld id="{40E4637F-1127-AF4D-B96F-F7789FFD66FF}" type="slidenum">
              <a:rPr lang="en-US" smtClean="0"/>
              <a:pPr/>
              <a:t>9</a:t>
            </a:fld>
            <a:endParaRPr lang="en-US"/>
          </a:p>
        </p:txBody>
      </p:sp>
    </p:spTree>
    <p:extLst>
      <p:ext uri="{BB962C8B-B14F-4D97-AF65-F5344CB8AC3E}">
        <p14:creationId xmlns:p14="http://schemas.microsoft.com/office/powerpoint/2010/main" xmlns="" val="316816327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3938</TotalTime>
  <Words>5423</Words>
  <Application>Microsoft Office PowerPoint</Application>
  <PresentationFormat>A4 Paper (210x297 mm)</PresentationFormat>
  <Paragraphs>970</Paragraphs>
  <Slides>73</Slides>
  <Notes>0</Notes>
  <HiddenSlides>0</HiddenSlides>
  <MMClips>0</MMClips>
  <ScaleCrop>false</ScaleCrop>
  <HeadingPairs>
    <vt:vector size="4" baseType="variant">
      <vt:variant>
        <vt:lpstr>Theme</vt:lpstr>
      </vt:variant>
      <vt:variant>
        <vt:i4>2</vt:i4>
      </vt:variant>
      <vt:variant>
        <vt:lpstr>Slide Titles</vt:lpstr>
      </vt:variant>
      <vt:variant>
        <vt:i4>73</vt:i4>
      </vt:variant>
    </vt:vector>
  </HeadingPairs>
  <TitlesOfParts>
    <vt:vector size="75" baseType="lpstr">
      <vt:lpstr>Office Theme</vt:lpstr>
      <vt:lpstr>1_Office Theme</vt:lpstr>
      <vt:lpstr>Slide 1</vt:lpstr>
      <vt:lpstr>Slide 2</vt:lpstr>
      <vt:lpstr>SIU LEGISLATIVE AND OTHER MANDATE</vt:lpstr>
      <vt:lpstr>SIU VISION AND MISSION</vt:lpstr>
      <vt:lpstr>SIU OUTCOMES</vt:lpstr>
      <vt:lpstr>Slide 6</vt:lpstr>
      <vt:lpstr>Slide 7</vt:lpstr>
      <vt:lpstr>Slide 8</vt:lpstr>
      <vt:lpstr>Slide 9</vt:lpstr>
      <vt:lpstr>Slide 10</vt:lpstr>
      <vt:lpstr>Slide 11</vt:lpstr>
      <vt:lpstr>Slide 12</vt:lpstr>
      <vt:lpstr>Slide 13</vt:lpstr>
      <vt:lpstr>Slide 14</vt:lpstr>
      <vt:lpstr>Slide 15</vt:lpstr>
      <vt:lpstr>SIU OUTCOMES:  FOCUS 1 - PROGRESS ON LEGAL PRACTITIONERS GAUTENG </vt:lpstr>
      <vt:lpstr>SIU OUTCOMES:  FOCUS 1 - Progress on Legal Practitioners Gauteng </vt:lpstr>
      <vt:lpstr>Slide 18</vt:lpstr>
      <vt:lpstr>Slide 19</vt:lpstr>
      <vt:lpstr>  SIU OUTCOMES:  FOCUS 1 - PROGRESS ON LEGAL PRACTITIONERS EASTERN CAPE  </vt:lpstr>
      <vt:lpstr>SIU OUTCOMES:  FOCUS 1 - Progress on Legal Practitioners EASTERN CAPE </vt:lpstr>
      <vt:lpstr>SIU OUTCOMES:  FOCUS 1 - Progress on Legal Practitioners EASTERN CAPE </vt:lpstr>
      <vt:lpstr>SIU OUTCOMES:  FOCUS 1 - Progress on Legal Practitioners EASTERN CAPE </vt:lpstr>
      <vt:lpstr>SIU OUTCOMES:  FOCUS 1 - Progress on Legal Practitioners EASTERN CAPE </vt:lpstr>
      <vt:lpstr>SIU OUTCOMES:  FOCUS 1 - Progress on Legal Practitioners EASTERN CAPE </vt:lpstr>
      <vt:lpstr>SIU OUTCOMES:  FOCUS 1 - Progress on Legal Practitioners EASTERN CAPE </vt:lpstr>
      <vt:lpstr>SIU OUTCOMES: SIU MEDICO-LEGAL CLAIMS MATTERS ON THE COURT ROLL FOR APPLICATION FOR RECISSION OF JUDGEMENTS</vt:lpstr>
      <vt:lpstr>                                                                                                                                                           SIU OUTCOMES (cont.)    </vt:lpstr>
      <vt:lpstr>                                                                                                                                          SIU OUTCOMES (cont.)    </vt:lpstr>
      <vt:lpstr>                                                                                                                                             SIU OUTCOMES                  UNLAWFUL CONDUCT BY EMPLOYEES OF THE STATE ATTORNEY   </vt:lpstr>
      <vt:lpstr>LIST OF MATTERS INVOLVING OTHER OFFICALS  </vt:lpstr>
      <vt:lpstr>                     LIST OF MATTERS INVOLVING OTHER OFFICIALS (Cont.) </vt:lpstr>
      <vt:lpstr>Slide 33</vt:lpstr>
      <vt:lpstr>Slide 34</vt:lpstr>
      <vt:lpstr>Slide 35</vt:lpstr>
      <vt:lpstr>Slide 36</vt:lpstr>
      <vt:lpstr>Slide 37</vt:lpstr>
      <vt:lpstr>Slide 38</vt:lpstr>
      <vt:lpstr>Slide 39</vt:lpstr>
      <vt:lpstr>Slide 40</vt:lpstr>
      <vt:lpstr>INTERMEDIARIES - EASTERN CAPE &amp; GAUTENG (1)</vt:lpstr>
      <vt:lpstr>Slide 42</vt:lpstr>
      <vt:lpstr>investigation through secondment PROVINCIAL DEPARTMENT OF HEALTH – EASTERN CAPE</vt:lpstr>
      <vt:lpstr>  investigation through secondment PROVINCIAL DEPARTMENT OF HEALTH  EASTERN CAPE </vt:lpstr>
      <vt:lpstr>            investigation through secondment     Provincial Department of Health – Eastern Cape Other Attorneys </vt:lpstr>
      <vt:lpstr>Slide 46</vt:lpstr>
      <vt:lpstr>Slide 47</vt:lpstr>
      <vt:lpstr>DOJ&amp;CD Proc. R26 of 2019</vt:lpstr>
      <vt:lpstr>DOJ&amp;CD Proc. R26 of 2019</vt:lpstr>
      <vt:lpstr>MANDATE CONTINUED</vt:lpstr>
      <vt:lpstr>MANDATE CONTINUED</vt:lpstr>
      <vt:lpstr>MANDATE CONTINUED</vt:lpstr>
      <vt:lpstr>MANDATE CONTINUED</vt:lpstr>
      <vt:lpstr>FOCUS AREAS</vt:lpstr>
      <vt:lpstr>PROGRESS ON INVESTIGATIONS</vt:lpstr>
      <vt:lpstr>PROGRESS ON INVESTIGATION Cont.</vt:lpstr>
      <vt:lpstr>ONGOING</vt:lpstr>
      <vt:lpstr>ONGOING</vt:lpstr>
      <vt:lpstr>LIMPOPO COURT UPDATE</vt:lpstr>
      <vt:lpstr>Slide 60</vt:lpstr>
      <vt:lpstr>Mandate </vt:lpstr>
      <vt:lpstr>Mandate Cont. </vt:lpstr>
      <vt:lpstr>Mandate Cont.</vt:lpstr>
      <vt:lpstr>Schedule of the Proclamation </vt:lpstr>
      <vt:lpstr>Schedule of the Proclamation  </vt:lpstr>
      <vt:lpstr>Schedule of the Proclamation  </vt:lpstr>
      <vt:lpstr>Schedule of the Proclamation  </vt:lpstr>
      <vt:lpstr>Schedule of the Proclamation  </vt:lpstr>
      <vt:lpstr>Schedule of the Proclamation  </vt:lpstr>
      <vt:lpstr>Schedule of the Proclamation  </vt:lpstr>
      <vt:lpstr>Progress to date</vt:lpstr>
      <vt:lpstr>Progress to date</vt:lpstr>
      <vt:lpstr>Slide 73</vt:lpstr>
    </vt:vector>
  </TitlesOfParts>
  <Company>Environmental Affairs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Admin1</dc:creator>
  <cp:lastModifiedBy>PUMZA</cp:lastModifiedBy>
  <cp:revision>315</cp:revision>
  <cp:lastPrinted>2020-02-24T09:51:28Z</cp:lastPrinted>
  <dcterms:created xsi:type="dcterms:W3CDTF">2018-07-24T20:58:47Z</dcterms:created>
  <dcterms:modified xsi:type="dcterms:W3CDTF">2020-02-27T09:28:55Z</dcterms:modified>
</cp:coreProperties>
</file>