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833" r:id="rId2"/>
  </p:sldMasterIdLst>
  <p:notesMasterIdLst>
    <p:notesMasterId r:id="rId15"/>
  </p:notesMasterIdLst>
  <p:handoutMasterIdLst>
    <p:handoutMasterId r:id="rId16"/>
  </p:handoutMasterIdLst>
  <p:sldIdLst>
    <p:sldId id="861" r:id="rId3"/>
    <p:sldId id="1194" r:id="rId4"/>
    <p:sldId id="1773" r:id="rId5"/>
    <p:sldId id="1784" r:id="rId6"/>
    <p:sldId id="1785" r:id="rId7"/>
    <p:sldId id="1787" r:id="rId8"/>
    <p:sldId id="1789" r:id="rId9"/>
    <p:sldId id="1774" r:id="rId10"/>
    <p:sldId id="1786" r:id="rId11"/>
    <p:sldId id="1788" r:id="rId12"/>
    <p:sldId id="1335" r:id="rId13"/>
    <p:sldId id="871" r:id="rId14"/>
  </p:sldIdLst>
  <p:sldSz cx="12192000" cy="6858000"/>
  <p:notesSz cx="6808788" cy="9940925"/>
  <p:custShowLst>
    <p:custShow name="Custom Show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ana Nkhahle" initials="SN" lastIdx="4" clrIdx="0">
    <p:extLst/>
  </p:cmAuthor>
  <p:cmAuthor id="2" name="Pauline Matsaung" initials="PM" lastIdx="23" clrIdx="1">
    <p:extLst>
      <p:ext uri="{19B8F6BF-5375-455C-9EA6-DF929625EA0E}">
        <p15:presenceInfo xmlns:p15="http://schemas.microsoft.com/office/powerpoint/2012/main" xmlns="" userId="S-1-5-21-2143731471-823594938-2798094169-14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CC0000"/>
    <a:srgbClr val="FCEBE7"/>
    <a:srgbClr val="3333CC"/>
    <a:srgbClr val="CC3300"/>
    <a:srgbClr val="A50021"/>
    <a:srgbClr val="336699"/>
    <a:srgbClr val="0066CC"/>
    <a:srgbClr val="E8D7A0"/>
    <a:srgbClr val="D4A97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24" autoAdjust="0"/>
    <p:restoredTop sz="84022" autoAdjust="0"/>
  </p:normalViewPr>
  <p:slideViewPr>
    <p:cSldViewPr>
      <p:cViewPr varScale="1">
        <p:scale>
          <a:sx n="97" d="100"/>
          <a:sy n="97" d="100"/>
        </p:scale>
        <p:origin x="-894" y="-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40" d="100"/>
        <a:sy n="40" d="100"/>
      </p:scale>
      <p:origin x="0" y="-189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15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6783297-AD43-4B9E-A0DB-5126FDD044C7}"/>
              </a:ext>
            </a:extLst>
          </p:cNvPr>
          <p:cNvSpPr>
            <a:spLocks noGrp="1"/>
          </p:cNvSpPr>
          <p:nvPr>
            <p:ph type="hdr" sz="quarter"/>
          </p:nvPr>
        </p:nvSpPr>
        <p:spPr>
          <a:xfrm>
            <a:off x="3" y="4"/>
            <a:ext cx="2951216" cy="499112"/>
          </a:xfrm>
          <a:prstGeom prst="rect">
            <a:avLst/>
          </a:prstGeom>
        </p:spPr>
        <p:txBody>
          <a:bodyPr vert="horz" lIns="91551" tIns="45778" rIns="91551" bIns="45778" rtlCol="0"/>
          <a:lstStyle>
            <a:lvl1pPr algn="l">
              <a:defRPr sz="1200"/>
            </a:lvl1pPr>
          </a:lstStyle>
          <a:p>
            <a:endParaRPr lang="en-ZA" dirty="0"/>
          </a:p>
        </p:txBody>
      </p:sp>
      <p:sp>
        <p:nvSpPr>
          <p:cNvPr id="3" name="Date Placeholder 2">
            <a:extLst>
              <a:ext uri="{FF2B5EF4-FFF2-40B4-BE49-F238E27FC236}">
                <a16:creationId xmlns:a16="http://schemas.microsoft.com/office/drawing/2014/main" xmlns="" id="{0A3C82B8-70C0-4575-8C16-739AAE0C91BB}"/>
              </a:ext>
            </a:extLst>
          </p:cNvPr>
          <p:cNvSpPr>
            <a:spLocks noGrp="1"/>
          </p:cNvSpPr>
          <p:nvPr>
            <p:ph type="dt" sz="quarter" idx="1"/>
          </p:nvPr>
        </p:nvSpPr>
        <p:spPr>
          <a:xfrm>
            <a:off x="3855982" y="4"/>
            <a:ext cx="2951216" cy="499112"/>
          </a:xfrm>
          <a:prstGeom prst="rect">
            <a:avLst/>
          </a:prstGeom>
        </p:spPr>
        <p:txBody>
          <a:bodyPr vert="horz" lIns="91551" tIns="45778" rIns="91551" bIns="45778" rtlCol="0"/>
          <a:lstStyle>
            <a:lvl1pPr algn="r">
              <a:defRPr sz="1200"/>
            </a:lvl1pPr>
          </a:lstStyle>
          <a:p>
            <a:fld id="{91561ED2-D356-4E66-AB1D-14FF5216A8C3}" type="datetimeFigureOut">
              <a:rPr lang="en-ZA" smtClean="0"/>
              <a:pPr/>
              <a:t>2020/02/27</a:t>
            </a:fld>
            <a:endParaRPr lang="en-ZA" dirty="0"/>
          </a:p>
        </p:txBody>
      </p:sp>
      <p:sp>
        <p:nvSpPr>
          <p:cNvPr id="4" name="Footer Placeholder 3">
            <a:extLst>
              <a:ext uri="{FF2B5EF4-FFF2-40B4-BE49-F238E27FC236}">
                <a16:creationId xmlns:a16="http://schemas.microsoft.com/office/drawing/2014/main" xmlns="" id="{A719A360-38AB-4864-B818-63D13E60CECF}"/>
              </a:ext>
            </a:extLst>
          </p:cNvPr>
          <p:cNvSpPr>
            <a:spLocks noGrp="1"/>
          </p:cNvSpPr>
          <p:nvPr>
            <p:ph type="ftr" sz="quarter" idx="2"/>
          </p:nvPr>
        </p:nvSpPr>
        <p:spPr>
          <a:xfrm>
            <a:off x="3" y="9441813"/>
            <a:ext cx="2951216" cy="499112"/>
          </a:xfrm>
          <a:prstGeom prst="rect">
            <a:avLst/>
          </a:prstGeom>
        </p:spPr>
        <p:txBody>
          <a:bodyPr vert="horz" lIns="91551" tIns="45778" rIns="91551" bIns="45778"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xmlns="" id="{6BCCD7F3-001F-46D2-9E63-6305D2E11974}"/>
              </a:ext>
            </a:extLst>
          </p:cNvPr>
          <p:cNvSpPr>
            <a:spLocks noGrp="1"/>
          </p:cNvSpPr>
          <p:nvPr>
            <p:ph type="sldNum" sz="quarter" idx="3"/>
          </p:nvPr>
        </p:nvSpPr>
        <p:spPr>
          <a:xfrm>
            <a:off x="3855982" y="9441813"/>
            <a:ext cx="2951216" cy="499112"/>
          </a:xfrm>
          <a:prstGeom prst="rect">
            <a:avLst/>
          </a:prstGeom>
        </p:spPr>
        <p:txBody>
          <a:bodyPr vert="horz" lIns="91551" tIns="45778" rIns="91551" bIns="45778" rtlCol="0" anchor="b"/>
          <a:lstStyle>
            <a:lvl1pPr algn="r">
              <a:defRPr sz="1200"/>
            </a:lvl1pPr>
          </a:lstStyle>
          <a:p>
            <a:fld id="{68B6CE7C-56A5-462A-AFD1-EE0331777EAF}" type="slidenum">
              <a:rPr lang="en-ZA" smtClean="0"/>
              <a:pPr/>
              <a:t>‹#›</a:t>
            </a:fld>
            <a:endParaRPr lang="en-ZA" dirty="0"/>
          </a:p>
        </p:txBody>
      </p:sp>
    </p:spTree>
    <p:extLst>
      <p:ext uri="{BB962C8B-B14F-4D97-AF65-F5344CB8AC3E}">
        <p14:creationId xmlns:p14="http://schemas.microsoft.com/office/powerpoint/2010/main" xmlns="" val="3037005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50475" cy="497046"/>
          </a:xfrm>
          <a:prstGeom prst="rect">
            <a:avLst/>
          </a:prstGeom>
        </p:spPr>
        <p:txBody>
          <a:bodyPr vert="horz" lIns="91551" tIns="45778" rIns="91551" bIns="45778" rtlCol="0"/>
          <a:lstStyle>
            <a:lvl1pPr algn="l">
              <a:defRPr sz="1200"/>
            </a:lvl1pPr>
          </a:lstStyle>
          <a:p>
            <a:endParaRPr lang="en-ZA" dirty="0"/>
          </a:p>
        </p:txBody>
      </p:sp>
      <p:sp>
        <p:nvSpPr>
          <p:cNvPr id="3" name="Date Placeholder 2"/>
          <p:cNvSpPr>
            <a:spLocks noGrp="1"/>
          </p:cNvSpPr>
          <p:nvPr>
            <p:ph type="dt" idx="1"/>
          </p:nvPr>
        </p:nvSpPr>
        <p:spPr>
          <a:xfrm>
            <a:off x="3856742" y="1"/>
            <a:ext cx="2950475" cy="497046"/>
          </a:xfrm>
          <a:prstGeom prst="rect">
            <a:avLst/>
          </a:prstGeom>
        </p:spPr>
        <p:txBody>
          <a:bodyPr vert="horz" lIns="91551" tIns="45778" rIns="91551" bIns="45778" rtlCol="0"/>
          <a:lstStyle>
            <a:lvl1pPr algn="r">
              <a:defRPr sz="1200"/>
            </a:lvl1pPr>
          </a:lstStyle>
          <a:p>
            <a:fld id="{AAF80E3F-1674-41BC-B5D8-CE9AD9D7B37F}" type="datetimeFigureOut">
              <a:rPr lang="en-ZA" smtClean="0"/>
              <a:pPr/>
              <a:t>2020/02/27</a:t>
            </a:fld>
            <a:endParaRPr lang="en-ZA" dirty="0"/>
          </a:p>
        </p:txBody>
      </p:sp>
      <p:sp>
        <p:nvSpPr>
          <p:cNvPr id="4" name="Slide Image Placeholder 3"/>
          <p:cNvSpPr>
            <a:spLocks noGrp="1" noRot="1" noChangeAspect="1"/>
          </p:cNvSpPr>
          <p:nvPr>
            <p:ph type="sldImg" idx="2"/>
          </p:nvPr>
        </p:nvSpPr>
        <p:spPr>
          <a:xfrm>
            <a:off x="90488" y="746125"/>
            <a:ext cx="6627812" cy="3727450"/>
          </a:xfrm>
          <a:prstGeom prst="rect">
            <a:avLst/>
          </a:prstGeom>
          <a:noFill/>
          <a:ln w="12700">
            <a:solidFill>
              <a:prstClr val="black"/>
            </a:solidFill>
          </a:ln>
        </p:spPr>
        <p:txBody>
          <a:bodyPr vert="horz" lIns="91551" tIns="45778" rIns="91551" bIns="45778" rtlCol="0" anchor="ctr"/>
          <a:lstStyle/>
          <a:p>
            <a:endParaRPr lang="en-ZA" dirty="0"/>
          </a:p>
        </p:txBody>
      </p:sp>
      <p:sp>
        <p:nvSpPr>
          <p:cNvPr id="5" name="Notes Placeholder 4"/>
          <p:cNvSpPr>
            <a:spLocks noGrp="1"/>
          </p:cNvSpPr>
          <p:nvPr>
            <p:ph type="body" sz="quarter" idx="3"/>
          </p:nvPr>
        </p:nvSpPr>
        <p:spPr>
          <a:xfrm>
            <a:off x="680880" y="4721943"/>
            <a:ext cx="5447030" cy="4473416"/>
          </a:xfrm>
          <a:prstGeom prst="rect">
            <a:avLst/>
          </a:prstGeom>
        </p:spPr>
        <p:txBody>
          <a:bodyPr vert="horz" lIns="91551" tIns="45778" rIns="91551" bIns="457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3" y="9442155"/>
            <a:ext cx="2950475" cy="497046"/>
          </a:xfrm>
          <a:prstGeom prst="rect">
            <a:avLst/>
          </a:prstGeom>
        </p:spPr>
        <p:txBody>
          <a:bodyPr vert="horz" lIns="91551" tIns="45778" rIns="91551" bIns="45778"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6742" y="9442155"/>
            <a:ext cx="2950475" cy="497046"/>
          </a:xfrm>
          <a:prstGeom prst="rect">
            <a:avLst/>
          </a:prstGeom>
        </p:spPr>
        <p:txBody>
          <a:bodyPr vert="horz" lIns="91551" tIns="45778" rIns="91551" bIns="45778" rtlCol="0" anchor="b"/>
          <a:lstStyle>
            <a:lvl1pPr algn="r">
              <a:defRPr sz="1200"/>
            </a:lvl1pPr>
          </a:lstStyle>
          <a:p>
            <a:fld id="{A46F6689-3CDF-4478-BD30-CB3091E4878F}" type="slidenum">
              <a:rPr lang="en-ZA" smtClean="0"/>
              <a:pPr/>
              <a:t>‹#›</a:t>
            </a:fld>
            <a:endParaRPr lang="en-ZA" dirty="0"/>
          </a:p>
        </p:txBody>
      </p:sp>
    </p:spTree>
    <p:extLst>
      <p:ext uri="{BB962C8B-B14F-4D97-AF65-F5344CB8AC3E}">
        <p14:creationId xmlns:p14="http://schemas.microsoft.com/office/powerpoint/2010/main" xmlns="" val="1134718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defTabSz="457763">
              <a:defRPr/>
            </a:pPr>
            <a:fld id="{2CA4E83C-54B5-4004-B2B4-F92A2C1511FD}" type="slidenum">
              <a:rPr lang="en-ZA">
                <a:solidFill>
                  <a:prstClr val="black"/>
                </a:solidFill>
                <a:latin typeface="Calibri" panose="020F0502020204030204"/>
              </a:rPr>
              <a:pPr defTabSz="457763">
                <a:defRPr/>
              </a:pPr>
              <a:t>1</a:t>
            </a:fld>
            <a:endParaRPr lang="en-ZA" dirty="0">
              <a:solidFill>
                <a:prstClr val="black"/>
              </a:solidFill>
              <a:latin typeface="Calibri" panose="020F0502020204030204"/>
            </a:endParaRPr>
          </a:p>
        </p:txBody>
      </p:sp>
    </p:spTree>
    <p:extLst>
      <p:ext uri="{BB962C8B-B14F-4D97-AF65-F5344CB8AC3E}">
        <p14:creationId xmlns:p14="http://schemas.microsoft.com/office/powerpoint/2010/main" xmlns="" val="2806881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6F6689-3CDF-4478-BD30-CB3091E4878F}" type="slidenum">
              <a:rPr lang="en-ZA" smtClean="0"/>
              <a:pPr/>
              <a:t>2</a:t>
            </a:fld>
            <a:endParaRPr lang="en-ZA" dirty="0"/>
          </a:p>
        </p:txBody>
      </p:sp>
    </p:spTree>
    <p:extLst>
      <p:ext uri="{BB962C8B-B14F-4D97-AF65-F5344CB8AC3E}">
        <p14:creationId xmlns:p14="http://schemas.microsoft.com/office/powerpoint/2010/main" xmlns="" val="1451735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46F6689-3CDF-4478-BD30-CB3091E4878F}" type="slidenum">
              <a:rPr lang="en-ZA" smtClean="0"/>
              <a:pPr/>
              <a:t>12</a:t>
            </a:fld>
            <a:endParaRPr lang="en-ZA" dirty="0"/>
          </a:p>
        </p:txBody>
      </p:sp>
    </p:spTree>
    <p:extLst>
      <p:ext uri="{BB962C8B-B14F-4D97-AF65-F5344CB8AC3E}">
        <p14:creationId xmlns:p14="http://schemas.microsoft.com/office/powerpoint/2010/main" xmlns="" val="2901170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xmlns="" id="{4472EEAB-FBB9-4BC2-8288-E67837AB3FF4}"/>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3822345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Custom Layout">
    <p:bg>
      <p:bgPr>
        <a:solidFill>
          <a:schemeClr val="tx1"/>
        </a:solidFill>
        <a:effectLst/>
      </p:bgPr>
    </p:bg>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xmlns="" id="{BF635BF2-2B2F-43DA-BCAD-AEF1A615157D}"/>
              </a:ext>
            </a:extLst>
          </p:cNvPr>
          <p:cNvPicPr>
            <a:picLocks noChangeAspect="1"/>
          </p:cNvPicPr>
          <p:nvPr userDrawn="1"/>
        </p:nvPicPr>
        <p:blipFill rotWithShape="1">
          <a:blip r:embed="rId2" cstate="print"/>
          <a:srcRect l="23859" t="37393" r="47191" b="23812"/>
          <a:stretch/>
        </p:blipFill>
        <p:spPr>
          <a:xfrm>
            <a:off x="-2184920" y="2348880"/>
            <a:ext cx="1668016" cy="1248638"/>
          </a:xfrm>
          <a:prstGeom prst="rect">
            <a:avLst/>
          </a:prstGeom>
        </p:spPr>
      </p:pic>
      <p:grpSp>
        <p:nvGrpSpPr>
          <p:cNvPr id="5" name="Gruppo 4">
            <a:extLst>
              <a:ext uri="{FF2B5EF4-FFF2-40B4-BE49-F238E27FC236}">
                <a16:creationId xmlns:a16="http://schemas.microsoft.com/office/drawing/2014/main" xmlns="" id="{7778E9C2-C4AA-4060-A9EA-5E07339E5A14}"/>
              </a:ext>
            </a:extLst>
          </p:cNvPr>
          <p:cNvGrpSpPr/>
          <p:nvPr userDrawn="1"/>
        </p:nvGrpSpPr>
        <p:grpSpPr>
          <a:xfrm>
            <a:off x="4475820" y="1988840"/>
            <a:ext cx="3240360" cy="2880320"/>
            <a:chOff x="4475820" y="2060848"/>
            <a:chExt cx="3240360" cy="2880320"/>
          </a:xfrm>
        </p:grpSpPr>
        <p:cxnSp>
          <p:nvCxnSpPr>
            <p:cNvPr id="7" name="Connettore diritto 6">
              <a:extLst>
                <a:ext uri="{FF2B5EF4-FFF2-40B4-BE49-F238E27FC236}">
                  <a16:creationId xmlns:a16="http://schemas.microsoft.com/office/drawing/2014/main" xmlns="" id="{EDCA35B9-F4C7-41DE-909C-828D33D8D024}"/>
                </a:ext>
              </a:extLst>
            </p:cNvPr>
            <p:cNvCxnSpPr/>
            <p:nvPr/>
          </p:nvCxnSpPr>
          <p:spPr>
            <a:xfrm>
              <a:off x="4475820" y="2060848"/>
              <a:ext cx="3240360" cy="0"/>
            </a:xfrm>
            <a:prstGeom prst="line">
              <a:avLst/>
            </a:prstGeom>
            <a:ln w="28575">
              <a:solidFill>
                <a:schemeClr val="bg1"/>
              </a:solidFill>
            </a:ln>
          </p:spPr>
          <p:style>
            <a:lnRef idx="2">
              <a:schemeClr val="accent1"/>
            </a:lnRef>
            <a:fillRef idx="0">
              <a:schemeClr val="accent1"/>
            </a:fillRef>
            <a:effectRef idx="1">
              <a:schemeClr val="accent1"/>
            </a:effectRef>
            <a:fontRef idx="minor">
              <a:schemeClr val="tx1"/>
            </a:fontRef>
          </p:style>
        </p:cxnSp>
        <p:cxnSp>
          <p:nvCxnSpPr>
            <p:cNvPr id="8" name="Connettore diritto 7">
              <a:extLst>
                <a:ext uri="{FF2B5EF4-FFF2-40B4-BE49-F238E27FC236}">
                  <a16:creationId xmlns:a16="http://schemas.microsoft.com/office/drawing/2014/main" xmlns="" id="{6E131EC4-D5EF-4BBD-BC59-0F828D4F5287}"/>
                </a:ext>
              </a:extLst>
            </p:cNvPr>
            <p:cNvCxnSpPr/>
            <p:nvPr/>
          </p:nvCxnSpPr>
          <p:spPr>
            <a:xfrm>
              <a:off x="4475820" y="4941168"/>
              <a:ext cx="3240360" cy="0"/>
            </a:xfrm>
            <a:prstGeom prst="line">
              <a:avLst/>
            </a:prstGeom>
            <a:ln w="28575">
              <a:solidFill>
                <a:schemeClr val="bg1"/>
              </a:solidFill>
            </a:ln>
          </p:spPr>
          <p:style>
            <a:lnRef idx="2">
              <a:schemeClr val="accent1"/>
            </a:lnRef>
            <a:fillRef idx="0">
              <a:schemeClr val="accent1"/>
            </a:fillRef>
            <a:effectRef idx="1">
              <a:schemeClr val="accent1"/>
            </a:effectRef>
            <a:fontRef idx="minor">
              <a:schemeClr val="tx1"/>
            </a:fontRef>
          </p:style>
        </p:cxnSp>
      </p:grpSp>
      <p:sp>
        <p:nvSpPr>
          <p:cNvPr id="9" name="Rettangolo 8">
            <a:extLst>
              <a:ext uri="{FF2B5EF4-FFF2-40B4-BE49-F238E27FC236}">
                <a16:creationId xmlns:a16="http://schemas.microsoft.com/office/drawing/2014/main" xmlns="" id="{207B5ABC-9F58-41A5-AFE0-BE6F1E7451C7}"/>
              </a:ext>
            </a:extLst>
          </p:cNvPr>
          <p:cNvSpPr/>
          <p:nvPr userDrawn="1"/>
        </p:nvSpPr>
        <p:spPr>
          <a:xfrm>
            <a:off x="407368" y="311090"/>
            <a:ext cx="11377264" cy="6235821"/>
          </a:xfrm>
          <a:prstGeom prst="rect">
            <a:avLst/>
          </a:prstGeom>
          <a:no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dirty="0"/>
          </a:p>
        </p:txBody>
      </p:sp>
      <p:sp>
        <p:nvSpPr>
          <p:cNvPr id="2" name="Titolo 1">
            <a:extLst>
              <a:ext uri="{FF2B5EF4-FFF2-40B4-BE49-F238E27FC236}">
                <a16:creationId xmlns:a16="http://schemas.microsoft.com/office/drawing/2014/main" xmlns="" id="{B9346171-1236-4225-9903-EEB8D5A02579}"/>
              </a:ext>
            </a:extLst>
          </p:cNvPr>
          <p:cNvSpPr>
            <a:spLocks noGrp="1"/>
          </p:cNvSpPr>
          <p:nvPr>
            <p:ph type="title"/>
          </p:nvPr>
        </p:nvSpPr>
        <p:spPr>
          <a:xfrm>
            <a:off x="3000000" y="2556403"/>
            <a:ext cx="6192000" cy="1745194"/>
          </a:xfrm>
        </p:spPr>
        <p:txBody>
          <a:bodyPr>
            <a:noAutofit/>
          </a:bodyPr>
          <a:lstStyle>
            <a:lvl1pPr>
              <a:defRPr sz="4400">
                <a:solidFill>
                  <a:schemeClr val="bg1"/>
                </a:solidFill>
              </a:defRPr>
            </a:lvl1pPr>
          </a:lstStyle>
          <a:p>
            <a:r>
              <a:rPr lang="it-IT" dirty="0"/>
              <a:t>Fare clic per modificare lo stile del titolo</a:t>
            </a:r>
            <a:endParaRPr lang="en-GB" dirty="0"/>
          </a:p>
        </p:txBody>
      </p:sp>
      <p:sp>
        <p:nvSpPr>
          <p:cNvPr id="3" name="Segnaposto numero diapositiva 2">
            <a:extLst>
              <a:ext uri="{FF2B5EF4-FFF2-40B4-BE49-F238E27FC236}">
                <a16:creationId xmlns:a16="http://schemas.microsoft.com/office/drawing/2014/main" xmlns="" id="{980C2D01-B811-4143-9706-3D327E7B66EA}"/>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2390730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ontent page">
    <p:spTree>
      <p:nvGrpSpPr>
        <p:cNvPr id="1" name=""/>
        <p:cNvGrpSpPr/>
        <p:nvPr/>
      </p:nvGrpSpPr>
      <p:grpSpPr>
        <a:xfrm>
          <a:off x="0" y="0"/>
          <a:ext cx="0" cy="0"/>
          <a:chOff x="0" y="0"/>
          <a:chExt cx="0" cy="0"/>
        </a:xfrm>
      </p:grpSpPr>
      <p:pic>
        <p:nvPicPr>
          <p:cNvPr id="13" name="Picture 12" descr="speech buble.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42391" y="274640"/>
            <a:ext cx="739743" cy="654040"/>
          </a:xfrm>
          <a:prstGeom prst="rect">
            <a:avLst/>
          </a:prstGeom>
        </p:spPr>
      </p:pic>
      <p:sp>
        <p:nvSpPr>
          <p:cNvPr id="2" name="Title 1"/>
          <p:cNvSpPr>
            <a:spLocks noGrp="1"/>
          </p:cNvSpPr>
          <p:nvPr>
            <p:ph type="title" hasCustomPrompt="1"/>
          </p:nvPr>
        </p:nvSpPr>
        <p:spPr>
          <a:xfrm>
            <a:off x="1883742" y="274639"/>
            <a:ext cx="7260257"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1" y="1752600"/>
            <a:ext cx="10725149"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522510" y="424667"/>
            <a:ext cx="2171452" cy="778069"/>
          </a:xfrm>
          <a:prstGeom prst="rect">
            <a:avLst/>
          </a:prstGeom>
        </p:spPr>
      </p:pic>
      <p:sp>
        <p:nvSpPr>
          <p:cNvPr id="9" name="Rectangle 8"/>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0" name="Rectangle 9"/>
          <p:cNvSpPr/>
          <p:nvPr/>
        </p:nvSpPr>
        <p:spPr>
          <a:xfrm>
            <a:off x="11811715" y="6455127"/>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Box 10"/>
          <p:cNvSpPr txBox="1"/>
          <p:nvPr/>
        </p:nvSpPr>
        <p:spPr>
          <a:xfrm>
            <a:off x="8885021" y="6327553"/>
            <a:ext cx="2988235" cy="369332"/>
          </a:xfrm>
          <a:prstGeom prst="rect">
            <a:avLst/>
          </a:prstGeom>
          <a:noFill/>
        </p:spPr>
        <p:txBody>
          <a:bodyPr wrap="square" rtlCol="0">
            <a:spAutoFit/>
          </a:bodyPr>
          <a:lstStyle/>
          <a:p>
            <a:pPr algn="ctr"/>
            <a:r>
              <a:rPr lang="en-US" sz="1800" dirty="0" smtClean="0">
                <a:solidFill>
                  <a:schemeClr val="accent6"/>
                </a:solidFill>
              </a:rPr>
              <a:t>www.salga.org.za</a:t>
            </a:r>
            <a:endParaRPr lang="en-US" sz="1800" dirty="0">
              <a:solidFill>
                <a:schemeClr val="accent6"/>
              </a:solidFill>
            </a:endParaRPr>
          </a:p>
        </p:txBody>
      </p:sp>
      <p:sp>
        <p:nvSpPr>
          <p:cNvPr id="3" name="Date Placeholder 2"/>
          <p:cNvSpPr>
            <a:spLocks noGrp="1"/>
          </p:cNvSpPr>
          <p:nvPr>
            <p:ph type="dt" sz="half" idx="11"/>
          </p:nvPr>
        </p:nvSpPr>
        <p:spPr/>
        <p:txBody>
          <a:bodyPr/>
          <a:lstStyle/>
          <a:p>
            <a:fld id="{42F21C27-4874-8A48-9ED2-403E154C5BB2}" type="datetime1">
              <a:rPr lang="en-ZA" smtClean="0"/>
              <a:pPr/>
              <a:t>2020/02/27</a:t>
            </a:fld>
            <a:endParaRPr lang="en-US"/>
          </a:p>
        </p:txBody>
      </p:sp>
      <p:sp>
        <p:nvSpPr>
          <p:cNvPr id="4" name="Footer Placeholder 3"/>
          <p:cNvSpPr>
            <a:spLocks noGrp="1"/>
          </p:cNvSpPr>
          <p:nvPr>
            <p:ph type="ftr" sz="quarter" idx="12"/>
          </p:nvPr>
        </p:nvSpPr>
        <p:spPr/>
        <p:txBody>
          <a:bodyPr/>
          <a:lstStyle/>
          <a:p>
            <a:endParaRPr lang="en-US"/>
          </a:p>
        </p:txBody>
      </p:sp>
      <p:sp>
        <p:nvSpPr>
          <p:cNvPr id="5" name="Slide Number Placeholder 4"/>
          <p:cNvSpPr>
            <a:spLocks noGrp="1"/>
          </p:cNvSpPr>
          <p:nvPr>
            <p:ph type="sldNum" sz="quarter" idx="13"/>
          </p:nvPr>
        </p:nvSpPr>
        <p:spPr>
          <a:xfrm>
            <a:off x="35300" y="122239"/>
            <a:ext cx="1219392" cy="812612"/>
          </a:xfrm>
          <a:noFill/>
          <a:ln>
            <a:noFill/>
          </a:ln>
        </p:spPr>
        <p:style>
          <a:lnRef idx="2">
            <a:schemeClr val="accent1"/>
          </a:lnRef>
          <a:fillRef idx="1">
            <a:schemeClr val="lt1"/>
          </a:fillRef>
          <a:effectRef idx="0">
            <a:schemeClr val="accent1"/>
          </a:effectRef>
          <a:fontRef idx="none"/>
        </p:style>
        <p:txBody>
          <a:bodyPr>
            <a:scene3d>
              <a:camera prst="orthographicFront"/>
              <a:lightRig rig="soft" dir="t">
                <a:rot lat="0" lon="0" rev="10800000"/>
              </a:lightRig>
            </a:scene3d>
            <a:sp3d>
              <a:bevelT w="27940" h="12700"/>
              <a:contourClr>
                <a:srgbClr val="DDDDDD"/>
              </a:contourClr>
            </a:sp3d>
          </a:bodyPr>
          <a:lstStyle>
            <a:lvl1pPr algn="ctr">
              <a:defRPr sz="2400" b="1" cap="none" spc="150">
                <a:ln w="11430"/>
                <a:solidFill>
                  <a:srgbClr val="F8F8F8"/>
                </a:solidFill>
                <a:effectLst>
                  <a:outerShdw blurRad="25400" algn="tl" rotWithShape="0">
                    <a:srgbClr val="000000">
                      <a:alpha val="43000"/>
                    </a:srgbClr>
                  </a:outerShdw>
                </a:effectLst>
              </a:defRPr>
            </a:lvl1pPr>
          </a:lstStyle>
          <a:p>
            <a:fld id="{EE2BC727-926F-1646-BD6E-3FDEEEEFCBE9}" type="slidenum">
              <a:rPr lang="en-US" smtClean="0"/>
              <a:pPr/>
              <a:t>‹#›</a:t>
            </a:fld>
            <a:endParaRPr lang="en-US" dirty="0"/>
          </a:p>
        </p:txBody>
      </p:sp>
    </p:spTree>
    <p:extLst>
      <p:ext uri="{BB962C8B-B14F-4D97-AF65-F5344CB8AC3E}">
        <p14:creationId xmlns:p14="http://schemas.microsoft.com/office/powerpoint/2010/main" xmlns="" val="2759957711"/>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D91322C-04D9-4E36-B9FF-3AD4A4C857BC}"/>
              </a:ext>
            </a:extLst>
          </p:cNvPr>
          <p:cNvSpPr>
            <a:spLocks noGrp="1"/>
          </p:cNvSpPr>
          <p:nvPr>
            <p:ph type="title"/>
          </p:nvPr>
        </p:nvSpPr>
        <p:spPr/>
        <p:txBody>
          <a:bodyPr/>
          <a:lstStyle/>
          <a:p>
            <a:r>
              <a:rPr lang="it-IT"/>
              <a:t>Fare clic per modificare lo stile del titolo</a:t>
            </a:r>
            <a:endParaRPr lang="en-GB"/>
          </a:p>
        </p:txBody>
      </p:sp>
      <p:sp>
        <p:nvSpPr>
          <p:cNvPr id="3" name="Segnaposto numero diapositiva 2">
            <a:extLst>
              <a:ext uri="{FF2B5EF4-FFF2-40B4-BE49-F238E27FC236}">
                <a16:creationId xmlns:a16="http://schemas.microsoft.com/office/drawing/2014/main" xmlns="" id="{9968730B-3ED7-4A17-9624-BF6EE0F7A90F}"/>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19129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8DB1332-23C3-4827-834F-0B44DB2A1167}"/>
              </a:ext>
            </a:extLst>
          </p:cNvPr>
          <p:cNvSpPr>
            <a:spLocks noGrp="1"/>
          </p:cNvSpPr>
          <p:nvPr>
            <p:ph type="title"/>
          </p:nvPr>
        </p:nvSpPr>
        <p:spPr/>
        <p:txBody>
          <a:bodyPr/>
          <a:lstStyle/>
          <a:p>
            <a:r>
              <a:rPr lang="it-IT"/>
              <a:t>Fare clic per modificare lo stile del titolo</a:t>
            </a:r>
            <a:endParaRPr lang="en-GB"/>
          </a:p>
        </p:txBody>
      </p:sp>
      <p:sp>
        <p:nvSpPr>
          <p:cNvPr id="5" name="Content Placeholder 2">
            <a:extLst>
              <a:ext uri="{FF2B5EF4-FFF2-40B4-BE49-F238E27FC236}">
                <a16:creationId xmlns:a16="http://schemas.microsoft.com/office/drawing/2014/main" xmlns="" id="{22DEC5FB-D05F-4816-90BB-358A484FB747}"/>
              </a:ext>
            </a:extLst>
          </p:cNvPr>
          <p:cNvSpPr>
            <a:spLocks noGrp="1"/>
          </p:cNvSpPr>
          <p:nvPr>
            <p:ph idx="1"/>
          </p:nvPr>
        </p:nvSpPr>
        <p:spPr>
          <a:xfrm>
            <a:off x="609600" y="1600204"/>
            <a:ext cx="52920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Content Placeholder 2">
            <a:extLst>
              <a:ext uri="{FF2B5EF4-FFF2-40B4-BE49-F238E27FC236}">
                <a16:creationId xmlns:a16="http://schemas.microsoft.com/office/drawing/2014/main" xmlns="" id="{297FEE1D-46E4-499E-A7BA-14A4482C4985}"/>
              </a:ext>
            </a:extLst>
          </p:cNvPr>
          <p:cNvSpPr>
            <a:spLocks noGrp="1"/>
          </p:cNvSpPr>
          <p:nvPr>
            <p:ph idx="10"/>
          </p:nvPr>
        </p:nvSpPr>
        <p:spPr>
          <a:xfrm>
            <a:off x="6290400" y="1600204"/>
            <a:ext cx="52920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3" name="Segnaposto numero diapositiva 2">
            <a:extLst>
              <a:ext uri="{FF2B5EF4-FFF2-40B4-BE49-F238E27FC236}">
                <a16:creationId xmlns:a16="http://schemas.microsoft.com/office/drawing/2014/main" xmlns="" id="{C87A72FC-4B47-4E62-BBAC-70FB58EB5C97}"/>
              </a:ext>
            </a:extLst>
          </p:cNvPr>
          <p:cNvSpPr>
            <a:spLocks noGrp="1"/>
          </p:cNvSpPr>
          <p:nvPr>
            <p:ph type="sldNum" sz="quarter" idx="11"/>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127782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con sotto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8DB1332-23C3-4827-834F-0B44DB2A1167}"/>
              </a:ext>
            </a:extLst>
          </p:cNvPr>
          <p:cNvSpPr>
            <a:spLocks noGrp="1"/>
          </p:cNvSpPr>
          <p:nvPr>
            <p:ph type="title"/>
          </p:nvPr>
        </p:nvSpPr>
        <p:spPr/>
        <p:txBody>
          <a:bodyPr/>
          <a:lstStyle/>
          <a:p>
            <a:r>
              <a:rPr lang="it-IT"/>
              <a:t>Fare clic per modificare lo stile del titolo</a:t>
            </a:r>
            <a:endParaRPr lang="en-GB"/>
          </a:p>
        </p:txBody>
      </p:sp>
      <p:sp>
        <p:nvSpPr>
          <p:cNvPr id="5" name="Content Placeholder 2">
            <a:extLst>
              <a:ext uri="{FF2B5EF4-FFF2-40B4-BE49-F238E27FC236}">
                <a16:creationId xmlns:a16="http://schemas.microsoft.com/office/drawing/2014/main" xmlns="" id="{22DEC5FB-D05F-4816-90BB-358A484FB747}"/>
              </a:ext>
            </a:extLst>
          </p:cNvPr>
          <p:cNvSpPr>
            <a:spLocks noGrp="1"/>
          </p:cNvSpPr>
          <p:nvPr>
            <p:ph idx="1"/>
          </p:nvPr>
        </p:nvSpPr>
        <p:spPr>
          <a:xfrm>
            <a:off x="609600" y="2348880"/>
            <a:ext cx="5292000" cy="3777287"/>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6" name="Content Placeholder 2">
            <a:extLst>
              <a:ext uri="{FF2B5EF4-FFF2-40B4-BE49-F238E27FC236}">
                <a16:creationId xmlns:a16="http://schemas.microsoft.com/office/drawing/2014/main" xmlns="" id="{297FEE1D-46E4-499E-A7BA-14A4482C4985}"/>
              </a:ext>
            </a:extLst>
          </p:cNvPr>
          <p:cNvSpPr>
            <a:spLocks noGrp="1"/>
          </p:cNvSpPr>
          <p:nvPr>
            <p:ph idx="10"/>
          </p:nvPr>
        </p:nvSpPr>
        <p:spPr>
          <a:xfrm>
            <a:off x="6290400" y="2348880"/>
            <a:ext cx="5292000" cy="3777287"/>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Segnaposto testo 3">
            <a:extLst>
              <a:ext uri="{FF2B5EF4-FFF2-40B4-BE49-F238E27FC236}">
                <a16:creationId xmlns:a16="http://schemas.microsoft.com/office/drawing/2014/main" xmlns="" id="{BC5C21EE-134A-4068-A49E-9F842F48896F}"/>
              </a:ext>
            </a:extLst>
          </p:cNvPr>
          <p:cNvSpPr>
            <a:spLocks noGrp="1"/>
          </p:cNvSpPr>
          <p:nvPr>
            <p:ph type="body" sz="quarter" idx="11"/>
          </p:nvPr>
        </p:nvSpPr>
        <p:spPr>
          <a:xfrm>
            <a:off x="609600" y="1700213"/>
            <a:ext cx="10972800" cy="57626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3" name="Segnaposto numero diapositiva 2">
            <a:extLst>
              <a:ext uri="{FF2B5EF4-FFF2-40B4-BE49-F238E27FC236}">
                <a16:creationId xmlns:a16="http://schemas.microsoft.com/office/drawing/2014/main" xmlns="" id="{3D3CAAB4-CFAE-42BB-86C0-557668F2187E}"/>
              </a:ext>
            </a:extLst>
          </p:cNvPr>
          <p:cNvSpPr>
            <a:spLocks noGrp="1"/>
          </p:cNvSpPr>
          <p:nvPr>
            <p:ph type="sldNum" sz="quarter" idx="12"/>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3121220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ALGA">
    <p:bg>
      <p:bgPr>
        <a:solidFill>
          <a:schemeClr val="tx2"/>
        </a:solidFill>
        <a:effectLst/>
      </p:bgPr>
    </p:bg>
    <p:spTree>
      <p:nvGrpSpPr>
        <p:cNvPr id="1" name=""/>
        <p:cNvGrpSpPr/>
        <p:nvPr/>
      </p:nvGrpSpPr>
      <p:grpSpPr>
        <a:xfrm>
          <a:off x="0" y="0"/>
          <a:ext cx="0" cy="0"/>
          <a:chOff x="0" y="0"/>
          <a:chExt cx="0" cy="0"/>
        </a:xfrm>
      </p:grpSpPr>
      <p:pic>
        <p:nvPicPr>
          <p:cNvPr id="14" name="Picture 7" descr="Salga logo.png">
            <a:extLst>
              <a:ext uri="{FF2B5EF4-FFF2-40B4-BE49-F238E27FC236}">
                <a16:creationId xmlns:a16="http://schemas.microsoft.com/office/drawing/2014/main" xmlns="" id="{EBE41D5C-781B-4836-8350-7D04D4FADF85}"/>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34349" y="264914"/>
            <a:ext cx="2687497" cy="1283968"/>
          </a:xfrm>
          <a:prstGeom prst="rect">
            <a:avLst/>
          </a:prstGeom>
        </p:spPr>
      </p:pic>
      <p:grpSp>
        <p:nvGrpSpPr>
          <p:cNvPr id="4" name="Gruppo 3">
            <a:extLst>
              <a:ext uri="{FF2B5EF4-FFF2-40B4-BE49-F238E27FC236}">
                <a16:creationId xmlns:a16="http://schemas.microsoft.com/office/drawing/2014/main" xmlns="" id="{766F196A-11F3-477E-88F7-2165ECB16592}"/>
              </a:ext>
            </a:extLst>
          </p:cNvPr>
          <p:cNvGrpSpPr/>
          <p:nvPr userDrawn="1"/>
        </p:nvGrpSpPr>
        <p:grpSpPr>
          <a:xfrm>
            <a:off x="3576014" y="966264"/>
            <a:ext cx="5039973" cy="4901184"/>
            <a:chOff x="2447291" y="966264"/>
            <a:chExt cx="5039973" cy="4901184"/>
          </a:xfrm>
        </p:grpSpPr>
        <p:pic>
          <p:nvPicPr>
            <p:cNvPr id="15" name="Picture 8" descr="speech buble 2.png">
              <a:extLst>
                <a:ext uri="{FF2B5EF4-FFF2-40B4-BE49-F238E27FC236}">
                  <a16:creationId xmlns:a16="http://schemas.microsoft.com/office/drawing/2014/main" xmlns="" id="{250F0C34-4003-4A79-B9F0-31CAF111A5EC}"/>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447291" y="1085136"/>
              <a:ext cx="4178808" cy="4782312"/>
            </a:xfrm>
            <a:prstGeom prst="rect">
              <a:avLst/>
            </a:prstGeom>
          </p:spPr>
        </p:pic>
        <p:pic>
          <p:nvPicPr>
            <p:cNvPr id="16" name="Picture 9" descr="speech buble 1.png">
              <a:extLst>
                <a:ext uri="{FF2B5EF4-FFF2-40B4-BE49-F238E27FC236}">
                  <a16:creationId xmlns:a16="http://schemas.microsoft.com/office/drawing/2014/main" xmlns="" id="{58CFFE5F-D566-4F7F-8DF6-EFEF737B30FD}"/>
                </a:ext>
              </a:extLst>
            </p:cNvPr>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3335888" y="966264"/>
              <a:ext cx="4151376" cy="4901184"/>
            </a:xfrm>
            <a:prstGeom prst="rect">
              <a:avLst/>
            </a:prstGeom>
          </p:spPr>
        </p:pic>
      </p:grpSp>
      <p:sp>
        <p:nvSpPr>
          <p:cNvPr id="17" name="Rectangle 10">
            <a:extLst>
              <a:ext uri="{FF2B5EF4-FFF2-40B4-BE49-F238E27FC236}">
                <a16:creationId xmlns:a16="http://schemas.microsoft.com/office/drawing/2014/main" xmlns="" id="{EFB50638-C027-453A-84AC-A31E4E8CD4BB}"/>
              </a:ext>
            </a:extLst>
          </p:cNvPr>
          <p:cNvSpPr/>
          <p:nvPr userDrawn="1"/>
        </p:nvSpPr>
        <p:spPr>
          <a:xfrm>
            <a:off x="2" y="6435939"/>
            <a:ext cx="9720000"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8" name="Rectangle 11">
            <a:extLst>
              <a:ext uri="{FF2B5EF4-FFF2-40B4-BE49-F238E27FC236}">
                <a16:creationId xmlns:a16="http://schemas.microsoft.com/office/drawing/2014/main" xmlns="" id="{762605C6-16E8-42B7-9960-89DE81BA183D}"/>
              </a:ext>
            </a:extLst>
          </p:cNvPr>
          <p:cNvSpPr/>
          <p:nvPr userDrawn="1"/>
        </p:nvSpPr>
        <p:spPr>
          <a:xfrm>
            <a:off x="11891422" y="6435939"/>
            <a:ext cx="28521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9" name="TextBox 12">
            <a:extLst>
              <a:ext uri="{FF2B5EF4-FFF2-40B4-BE49-F238E27FC236}">
                <a16:creationId xmlns:a16="http://schemas.microsoft.com/office/drawing/2014/main" xmlns="" id="{3B175534-A241-4F42-BF43-87B293C6F776}"/>
              </a:ext>
            </a:extLst>
          </p:cNvPr>
          <p:cNvSpPr txBox="1"/>
          <p:nvPr userDrawn="1"/>
        </p:nvSpPr>
        <p:spPr>
          <a:xfrm>
            <a:off x="9696400" y="6327553"/>
            <a:ext cx="2241176" cy="369332"/>
          </a:xfrm>
          <a:prstGeom prst="rect">
            <a:avLst/>
          </a:prstGeom>
          <a:noFill/>
        </p:spPr>
        <p:txBody>
          <a:bodyPr wrap="square" rtlCol="0">
            <a:spAutoFit/>
          </a:bodyPr>
          <a:lstStyle/>
          <a:p>
            <a:pPr algn="ctr" defTabSz="457200"/>
            <a:r>
              <a:rPr lang="en-US" dirty="0">
                <a:solidFill>
                  <a:srgbClr val="000000"/>
                </a:solidFill>
              </a:rPr>
              <a:t>www.salga.org.za</a:t>
            </a:r>
          </a:p>
        </p:txBody>
      </p:sp>
      <p:sp>
        <p:nvSpPr>
          <p:cNvPr id="23" name="Title 1">
            <a:extLst>
              <a:ext uri="{FF2B5EF4-FFF2-40B4-BE49-F238E27FC236}">
                <a16:creationId xmlns:a16="http://schemas.microsoft.com/office/drawing/2014/main" xmlns="" id="{6A440AEC-A6A4-47C7-974C-CE960518EFF8}"/>
              </a:ext>
            </a:extLst>
          </p:cNvPr>
          <p:cNvSpPr>
            <a:spLocks noGrp="1"/>
          </p:cNvSpPr>
          <p:nvPr>
            <p:ph type="ctrTitle" hasCustomPrompt="1"/>
          </p:nvPr>
        </p:nvSpPr>
        <p:spPr>
          <a:xfrm>
            <a:off x="4796446" y="1969837"/>
            <a:ext cx="3357605" cy="1023013"/>
          </a:xfrm>
        </p:spPr>
        <p:txBody>
          <a:bodyPr>
            <a:normAutofit/>
          </a:bodyPr>
          <a:lstStyle>
            <a:lvl1pPr>
              <a:defRPr sz="2400" b="1">
                <a:solidFill>
                  <a:schemeClr val="accent6"/>
                </a:solidFill>
              </a:defRPr>
            </a:lvl1pPr>
          </a:lstStyle>
          <a:p>
            <a:r>
              <a:rPr lang="en-US" dirty="0"/>
              <a:t>CLICK TO EDIT MASTER TITLE STYLE</a:t>
            </a:r>
          </a:p>
        </p:txBody>
      </p:sp>
      <p:sp>
        <p:nvSpPr>
          <p:cNvPr id="24" name="Subtitle 2">
            <a:extLst>
              <a:ext uri="{FF2B5EF4-FFF2-40B4-BE49-F238E27FC236}">
                <a16:creationId xmlns:a16="http://schemas.microsoft.com/office/drawing/2014/main" xmlns="" id="{CB152338-C302-4002-9CCE-79CBA984BD93}"/>
              </a:ext>
            </a:extLst>
          </p:cNvPr>
          <p:cNvSpPr>
            <a:spLocks noGrp="1"/>
          </p:cNvSpPr>
          <p:nvPr>
            <p:ph type="subTitle" idx="1"/>
          </p:nvPr>
        </p:nvSpPr>
        <p:spPr>
          <a:xfrm>
            <a:off x="4796447"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Segnaposto numero diapositiva 1">
            <a:extLst>
              <a:ext uri="{FF2B5EF4-FFF2-40B4-BE49-F238E27FC236}">
                <a16:creationId xmlns:a16="http://schemas.microsoft.com/office/drawing/2014/main" xmlns="" id="{C1F56F5F-3520-4096-AD09-C2A6A0A5CC69}"/>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137201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45794" y="264914"/>
            <a:ext cx="3583329" cy="1283968"/>
          </a:xfrm>
          <a:prstGeom prst="rect">
            <a:avLst/>
          </a:prstGeom>
        </p:spPr>
      </p:pic>
      <p:pic>
        <p:nvPicPr>
          <p:cNvPr id="9" name="Picture 8" descr="speech buble 2.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63055" y="1085136"/>
            <a:ext cx="5571744" cy="4782312"/>
          </a:xfrm>
          <a:prstGeom prst="rect">
            <a:avLst/>
          </a:prstGeom>
        </p:spPr>
      </p:pic>
      <p:pic>
        <p:nvPicPr>
          <p:cNvPr id="10" name="Picture 9" descr="speech buble 1.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447851" y="966264"/>
            <a:ext cx="5535168" cy="4901184"/>
          </a:xfrm>
          <a:prstGeom prst="rect">
            <a:avLst/>
          </a:prstGeom>
        </p:spPr>
      </p:pic>
      <p:sp>
        <p:nvSpPr>
          <p:cNvPr id="2" name="Title 1"/>
          <p:cNvSpPr>
            <a:spLocks noGrp="1"/>
          </p:cNvSpPr>
          <p:nvPr>
            <p:ph type="ctrTitle" hasCustomPrompt="1"/>
          </p:nvPr>
        </p:nvSpPr>
        <p:spPr>
          <a:xfrm>
            <a:off x="4807703" y="1969835"/>
            <a:ext cx="4476807"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807704" y="3281730"/>
            <a:ext cx="4613057"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2" name="Rectangle 11"/>
          <p:cNvSpPr/>
          <p:nvPr/>
        </p:nvSpPr>
        <p:spPr>
          <a:xfrm>
            <a:off x="11811715" y="6455127"/>
            <a:ext cx="38028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3" name="TextBox 12"/>
          <p:cNvSpPr txBox="1"/>
          <p:nvPr/>
        </p:nvSpPr>
        <p:spPr>
          <a:xfrm>
            <a:off x="8885021" y="6327553"/>
            <a:ext cx="2988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xmlns="" val="23997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85344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57251" y="1752600"/>
            <a:ext cx="10725149"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22510" y="424667"/>
            <a:ext cx="2171452" cy="778069"/>
          </a:xfrm>
          <a:prstGeom prst="rect">
            <a:avLst/>
          </a:prstGeom>
        </p:spPr>
      </p:pic>
      <p:sp>
        <p:nvSpPr>
          <p:cNvPr id="9" name="Rectangle 8"/>
          <p:cNvSpPr/>
          <p:nvPr/>
        </p:nvSpPr>
        <p:spPr>
          <a:xfrm>
            <a:off x="0" y="6483166"/>
            <a:ext cx="8885021"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0" name="Rectangle 9"/>
          <p:cNvSpPr/>
          <p:nvPr/>
        </p:nvSpPr>
        <p:spPr>
          <a:xfrm>
            <a:off x="11811715" y="6455127"/>
            <a:ext cx="380285"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1" name="TextBox 10"/>
          <p:cNvSpPr txBox="1"/>
          <p:nvPr/>
        </p:nvSpPr>
        <p:spPr>
          <a:xfrm>
            <a:off x="8885021" y="6327553"/>
            <a:ext cx="2988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12" name="Picture 11" descr="Speech3.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385212" y="1364309"/>
            <a:ext cx="6495099" cy="4999329"/>
          </a:xfrm>
          <a:prstGeom prst="rect">
            <a:avLst/>
          </a:prstGeom>
        </p:spPr>
      </p:pic>
    </p:spTree>
    <p:extLst>
      <p:ext uri="{BB962C8B-B14F-4D97-AF65-F5344CB8AC3E}">
        <p14:creationId xmlns:p14="http://schemas.microsoft.com/office/powerpoint/2010/main" xmlns="" val="36071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defTabSz="457200"/>
            <a:fld id="{22DE3D06-4437-4F43-807B-2CE4A49B76C4}" type="slidenum">
              <a:rPr lang="en-ZA" smtClean="0">
                <a:solidFill>
                  <a:srgbClr val="F06D19">
                    <a:tint val="75000"/>
                  </a:srgbClr>
                </a:solidFill>
              </a:rPr>
              <a:pPr defTabSz="457200"/>
              <a:t>‹#›</a:t>
            </a:fld>
            <a:endParaRPr lang="en-ZA" dirty="0">
              <a:solidFill>
                <a:srgbClr val="F06D19">
                  <a:tint val="75000"/>
                </a:srgbClr>
              </a:solidFill>
            </a:endParaRPr>
          </a:p>
        </p:txBody>
      </p:sp>
    </p:spTree>
    <p:extLst>
      <p:ext uri="{BB962C8B-B14F-4D97-AF65-F5344CB8AC3E}">
        <p14:creationId xmlns:p14="http://schemas.microsoft.com/office/powerpoint/2010/main" xmlns="" val="1420030829"/>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D91322C-04D9-4E36-B9FF-3AD4A4C857BC}"/>
              </a:ext>
            </a:extLst>
          </p:cNvPr>
          <p:cNvSpPr>
            <a:spLocks noGrp="1"/>
          </p:cNvSpPr>
          <p:nvPr>
            <p:ph type="title"/>
          </p:nvPr>
        </p:nvSpPr>
        <p:spPr/>
        <p:txBody>
          <a:bodyPr/>
          <a:lstStyle/>
          <a:p>
            <a:r>
              <a:rPr lang="it-IT"/>
              <a:t>Fare clic per modificare lo stile del titolo</a:t>
            </a:r>
            <a:endParaRPr lang="en-GB"/>
          </a:p>
        </p:txBody>
      </p:sp>
      <p:sp>
        <p:nvSpPr>
          <p:cNvPr id="3" name="Segnaposto numero diapositiva 2">
            <a:extLst>
              <a:ext uri="{FF2B5EF4-FFF2-40B4-BE49-F238E27FC236}">
                <a16:creationId xmlns:a16="http://schemas.microsoft.com/office/drawing/2014/main" xmlns="" id="{9968730B-3ED7-4A17-9624-BF6EE0F7A90F}"/>
              </a:ext>
            </a:extLst>
          </p:cNvPr>
          <p:cNvSpPr>
            <a:spLocks noGrp="1"/>
          </p:cNvSpPr>
          <p:nvPr>
            <p:ph type="sldNum" sz="quarter" idx="10"/>
          </p:nvPr>
        </p:nvSpPr>
        <p:spPr/>
        <p:txBody>
          <a:body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5141794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10">
            <a:extLst>
              <a:ext uri="{FF2B5EF4-FFF2-40B4-BE49-F238E27FC236}">
                <a16:creationId xmlns:a16="http://schemas.microsoft.com/office/drawing/2014/main" xmlns="" id="{7B12DD73-BDC6-4F18-9B01-D92EBFDD49F8}"/>
              </a:ext>
            </a:extLst>
          </p:cNvPr>
          <p:cNvSpPr/>
          <p:nvPr userDrawn="1"/>
        </p:nvSpPr>
        <p:spPr>
          <a:xfrm>
            <a:off x="2" y="6435939"/>
            <a:ext cx="9720000"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8" name="Rectangle 11">
            <a:extLst>
              <a:ext uri="{FF2B5EF4-FFF2-40B4-BE49-F238E27FC236}">
                <a16:creationId xmlns:a16="http://schemas.microsoft.com/office/drawing/2014/main" xmlns="" id="{24A36FE4-6EF5-41A2-AABF-5AD2C5501F6C}"/>
              </a:ext>
            </a:extLst>
          </p:cNvPr>
          <p:cNvSpPr/>
          <p:nvPr userDrawn="1"/>
        </p:nvSpPr>
        <p:spPr>
          <a:xfrm>
            <a:off x="11891422" y="6435939"/>
            <a:ext cx="285215"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9" name="TextBox 12">
            <a:extLst>
              <a:ext uri="{FF2B5EF4-FFF2-40B4-BE49-F238E27FC236}">
                <a16:creationId xmlns:a16="http://schemas.microsoft.com/office/drawing/2014/main" xmlns="" id="{CBBDE14E-5987-4B6B-8EEF-C821E048A123}"/>
              </a:ext>
            </a:extLst>
          </p:cNvPr>
          <p:cNvSpPr txBox="1"/>
          <p:nvPr userDrawn="1"/>
        </p:nvSpPr>
        <p:spPr>
          <a:xfrm>
            <a:off x="9696400" y="6327553"/>
            <a:ext cx="2241176" cy="369332"/>
          </a:xfrm>
          <a:prstGeom prst="rect">
            <a:avLst/>
          </a:prstGeom>
          <a:noFill/>
        </p:spPr>
        <p:txBody>
          <a:bodyPr wrap="square" rtlCol="0">
            <a:spAutoFit/>
          </a:bodyPr>
          <a:lstStyle/>
          <a:p>
            <a:pPr algn="ctr" defTabSz="457200"/>
            <a:r>
              <a:rPr lang="en-US" dirty="0">
                <a:solidFill>
                  <a:srgbClr val="000000"/>
                </a:solidFill>
              </a:rPr>
              <a:t>www.salga.org.za</a:t>
            </a:r>
          </a:p>
        </p:txBody>
      </p:sp>
      <p:sp>
        <p:nvSpPr>
          <p:cNvPr id="4" name="Segnaposto numero diapositiva 3">
            <a:extLst>
              <a:ext uri="{FF2B5EF4-FFF2-40B4-BE49-F238E27FC236}">
                <a16:creationId xmlns:a16="http://schemas.microsoft.com/office/drawing/2014/main" xmlns="" id="{396644E0-6F1B-4048-AD0A-61BD9E52A055}"/>
              </a:ext>
            </a:extLst>
          </p:cNvPr>
          <p:cNvSpPr>
            <a:spLocks noGrp="1"/>
          </p:cNvSpPr>
          <p:nvPr>
            <p:ph type="sldNum" sz="quarter" idx="4"/>
          </p:nvPr>
        </p:nvSpPr>
        <p:spPr>
          <a:xfrm>
            <a:off x="11582400" y="6331760"/>
            <a:ext cx="649288" cy="365125"/>
          </a:xfrm>
          <a:prstGeom prst="rect">
            <a:avLst/>
          </a:prstGeom>
        </p:spPr>
        <p:txBody>
          <a:bodyPr vert="horz" lIns="91440" tIns="45720" rIns="91440" bIns="45720" rtlCol="0" anchor="ctr"/>
          <a:lstStyle>
            <a:lvl1pPr algn="r">
              <a:defRPr sz="1200">
                <a:solidFill>
                  <a:schemeClr val="bg1"/>
                </a:solidFill>
              </a:defRPr>
            </a:lvl1pPr>
          </a:lstStyle>
          <a:p>
            <a:fld id="{85E4C5A4-68AA-419A-9EB9-20F6985B147C}" type="slidenum">
              <a:rPr lang="en-GB" smtClean="0"/>
              <a:pPr/>
              <a:t>‹#›</a:t>
            </a:fld>
            <a:endParaRPr lang="en-GB" dirty="0"/>
          </a:p>
        </p:txBody>
      </p:sp>
    </p:spTree>
    <p:extLst>
      <p:ext uri="{BB962C8B-B14F-4D97-AF65-F5344CB8AC3E}">
        <p14:creationId xmlns:p14="http://schemas.microsoft.com/office/powerpoint/2010/main" xmlns="" val="1783738240"/>
      </p:ext>
    </p:extLst>
  </p:cSld>
  <p:clrMap bg1="lt1" tx1="dk1" bg2="lt2" tx2="dk2" accent1="accent1" accent2="accent2" accent3="accent3" accent4="accent4" accent5="accent5" accent6="accent6" hlink="hlink" folHlink="folHlink"/>
  <p:sldLayoutIdLst>
    <p:sldLayoutId id="2147483826" r:id="rId1"/>
    <p:sldLayoutId id="2147483825" r:id="rId2"/>
    <p:sldLayoutId id="2147483827" r:id="rId3"/>
    <p:sldLayoutId id="2147483828" r:id="rId4"/>
    <p:sldLayoutId id="2147483670" r:id="rId5"/>
  </p:sldLayoutIdLst>
  <p:hf hdr="0" ftr="0" dt="0"/>
  <p:txStyles>
    <p:titleStyle>
      <a:lvl1pPr algn="ctr" defTabSz="457200" rtl="0" eaLnBrk="1" latinLnBrk="0" hangingPunct="1">
        <a:spcBef>
          <a:spcPct val="0"/>
        </a:spcBef>
        <a:buNone/>
        <a:defRPr sz="4000" kern="1200" cap="all" baseline="0">
          <a:solidFill>
            <a:schemeClr val="tx1"/>
          </a:solidFill>
          <a:latin typeface="+mj-lt"/>
          <a:ea typeface="+mj-ea"/>
          <a:cs typeface="+mj-cs"/>
        </a:defRPr>
      </a:lvl1pPr>
    </p:titleStyle>
    <p:bodyStyle>
      <a:lvl1pPr marL="342900" indent="-342900" algn="l" defTabSz="457200" rtl="0" eaLnBrk="1" latinLnBrk="0" hangingPunct="1">
        <a:spcBef>
          <a:spcPts val="1200"/>
        </a:spcBef>
        <a:buFont typeface="Arial"/>
        <a:buChar char="•"/>
        <a:defRPr sz="3200" kern="1200">
          <a:solidFill>
            <a:schemeClr val="accent6"/>
          </a:solidFill>
          <a:latin typeface="+mn-lt"/>
          <a:ea typeface="+mn-ea"/>
          <a:cs typeface="+mn-cs"/>
        </a:defRPr>
      </a:lvl1pPr>
      <a:lvl2pPr marL="742950" indent="-285750" algn="l" defTabSz="457200" rtl="0" eaLnBrk="1" latinLnBrk="0" hangingPunct="1">
        <a:spcBef>
          <a:spcPts val="1200"/>
        </a:spcBef>
        <a:buFont typeface="Arial"/>
        <a:buChar char="–"/>
        <a:defRPr sz="2800" kern="1200">
          <a:solidFill>
            <a:schemeClr val="accent6"/>
          </a:solidFill>
          <a:latin typeface="+mn-lt"/>
          <a:ea typeface="+mn-ea"/>
          <a:cs typeface="+mn-cs"/>
        </a:defRPr>
      </a:lvl2pPr>
      <a:lvl3pPr marL="1143000" indent="-228600" algn="l" defTabSz="457200" rtl="0" eaLnBrk="1" latinLnBrk="0" hangingPunct="1">
        <a:spcBef>
          <a:spcPts val="1200"/>
        </a:spcBef>
        <a:buFont typeface="Arial"/>
        <a:buChar char="•"/>
        <a:defRPr sz="2400" kern="1200">
          <a:solidFill>
            <a:schemeClr val="accent6"/>
          </a:solidFill>
          <a:latin typeface="+mn-lt"/>
          <a:ea typeface="+mn-ea"/>
          <a:cs typeface="+mn-cs"/>
        </a:defRPr>
      </a:lvl3pPr>
      <a:lvl4pPr marL="1600200" indent="-228600" algn="l" defTabSz="457200" rtl="0" eaLnBrk="1" latinLnBrk="0" hangingPunct="1">
        <a:spcBef>
          <a:spcPts val="1200"/>
        </a:spcBef>
        <a:buFont typeface="Arial"/>
        <a:buChar char="–"/>
        <a:defRPr sz="2000" kern="1200">
          <a:solidFill>
            <a:schemeClr val="accent6"/>
          </a:solidFill>
          <a:latin typeface="+mn-lt"/>
          <a:ea typeface="+mn-ea"/>
          <a:cs typeface="+mn-cs"/>
        </a:defRPr>
      </a:lvl4pPr>
      <a:lvl5pPr marL="2057400" indent="-228600" algn="l" defTabSz="457200" rtl="0" eaLnBrk="1" latinLnBrk="0" hangingPunct="1">
        <a:spcBef>
          <a:spcPts val="1200"/>
        </a:spcBef>
        <a:buFont typeface="Arial"/>
        <a:buChar char="»"/>
        <a:defRPr sz="2000"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endParaRPr lang="en-US" dirty="0">
              <a:solidFill>
                <a:srgbClr val="F06D19">
                  <a:tint val="75000"/>
                </a:srgb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srgbClr val="F06D19">
                  <a:tint val="75000"/>
                </a:srgb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DA6C2CDB-A538-AA4E-87C3-EB7CD954E69E}" type="slidenum">
              <a:rPr lang="en-US" smtClean="0">
                <a:solidFill>
                  <a:srgbClr val="F06D19">
                    <a:tint val="75000"/>
                  </a:srgbClr>
                </a:solidFill>
              </a:rPr>
              <a:pPr defTabSz="457200"/>
              <a:t>‹#›</a:t>
            </a:fld>
            <a:endParaRPr lang="en-US" dirty="0">
              <a:solidFill>
                <a:srgbClr val="F06D19">
                  <a:tint val="75000"/>
                </a:srgbClr>
              </a:solidFill>
            </a:endParaRPr>
          </a:p>
        </p:txBody>
      </p:sp>
    </p:spTree>
    <p:extLst>
      <p:ext uri="{BB962C8B-B14F-4D97-AF65-F5344CB8AC3E}">
        <p14:creationId xmlns:p14="http://schemas.microsoft.com/office/powerpoint/2010/main" xmlns="" val="225272835"/>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9" r:id="rId3"/>
    <p:sldLayoutId id="2147483847" r:id="rId4"/>
    <p:sldLayoutId id="2147483849" r:id="rId5"/>
    <p:sldLayoutId id="2147483851" r:id="rId6"/>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83832" y="1412776"/>
            <a:ext cx="5112568" cy="3600400"/>
          </a:xfrm>
        </p:spPr>
        <p:txBody>
          <a:bodyPr>
            <a:normAutofit/>
          </a:bodyPr>
          <a:lstStyle/>
          <a:p>
            <a:pPr>
              <a:spcAft>
                <a:spcPts val="1200"/>
              </a:spcAft>
            </a:pPr>
            <a:r>
              <a:rPr lang="en-ZA" sz="3600" dirty="0" smtClean="0">
                <a:solidFill>
                  <a:schemeClr val="tx1"/>
                </a:solidFill>
              </a:rPr>
              <a:t>SALGA COMMENTS ON THE MUNICIPAL SYSTEMS AMENDMENT BILL, B2-2019</a:t>
            </a:r>
            <a:endParaRPr lang="en-US" sz="1600" i="1" u="sng" dirty="0"/>
          </a:p>
        </p:txBody>
      </p:sp>
      <p:sp>
        <p:nvSpPr>
          <p:cNvPr id="3" name="Rectangle 2"/>
          <p:cNvSpPr/>
          <p:nvPr/>
        </p:nvSpPr>
        <p:spPr>
          <a:xfrm>
            <a:off x="2262445" y="5589240"/>
            <a:ext cx="7416824" cy="954107"/>
          </a:xfrm>
          <a:prstGeom prst="rect">
            <a:avLst/>
          </a:prstGeom>
        </p:spPr>
        <p:txBody>
          <a:bodyPr wrap="square">
            <a:spAutoFit/>
          </a:bodyPr>
          <a:lstStyle/>
          <a:p>
            <a:pPr algn="ctr"/>
            <a:r>
              <a:rPr lang="en-ZA" sz="2800" b="1" dirty="0" smtClean="0">
                <a:solidFill>
                  <a:schemeClr val="accent6"/>
                </a:solidFill>
              </a:rPr>
              <a:t>Portfolio Committee of COGTA</a:t>
            </a:r>
          </a:p>
          <a:p>
            <a:pPr algn="ctr"/>
            <a:r>
              <a:rPr lang="en-ZA" sz="2800" b="1" dirty="0" smtClean="0">
                <a:solidFill>
                  <a:schemeClr val="accent6"/>
                </a:solidFill>
              </a:rPr>
              <a:t>26-27 February 2020 </a:t>
            </a:r>
            <a:endParaRPr lang="en-ZA" sz="2800" b="1" dirty="0">
              <a:solidFill>
                <a:schemeClr val="accent6"/>
              </a:solidFill>
            </a:endParaRPr>
          </a:p>
        </p:txBody>
      </p:sp>
    </p:spTree>
    <p:extLst>
      <p:ext uri="{BB962C8B-B14F-4D97-AF65-F5344CB8AC3E}">
        <p14:creationId xmlns:p14="http://schemas.microsoft.com/office/powerpoint/2010/main" xmlns="" val="1243807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sz="3200" dirty="0" smtClean="0"/>
              <a:t>SALGA’S RESPONSE TO PROPOSED AMENDMENTS (Cont.)</a:t>
            </a:r>
            <a:endParaRPr lang="en-US" sz="3200" dirty="0"/>
          </a:p>
        </p:txBody>
      </p:sp>
      <p:sp>
        <p:nvSpPr>
          <p:cNvPr id="5124" name="Slide Number Placeholder 3"/>
          <p:cNvSpPr>
            <a:spLocks noGrp="1"/>
          </p:cNvSpPr>
          <p:nvPr>
            <p:ph type="sldNum" sz="quarter" idx="4294967295"/>
          </p:nvPr>
        </p:nvSpPr>
        <p:spPr>
          <a:xfrm>
            <a:off x="0" y="6356350"/>
            <a:ext cx="2743200" cy="365125"/>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1pPr>
            <a:lvl2pPr marL="742950" indent="-28575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2pPr>
            <a:lvl3pPr marL="11430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3pPr>
            <a:lvl4pPr marL="16002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4pPr>
            <a:lvl5pPr marL="20574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9pPr>
          </a:lstStyle>
          <a:p>
            <a:pPr eaLnBrk="1" hangingPunct="1"/>
            <a:fld id="{9D1E60A9-A497-455E-9733-CE8810DB68AC}" type="slidenum">
              <a:rPr lang="en-US">
                <a:solidFill>
                  <a:srgbClr val="B1953A"/>
                </a:solidFill>
                <a:latin typeface="Arial" panose="020B0604020202020204" pitchFamily="34" charset="0"/>
                <a:sym typeface="Arial" panose="020B0604020202020204" pitchFamily="34" charset="0"/>
              </a:rPr>
              <a:pPr eaLnBrk="1" hangingPunct="1"/>
              <a:t>10</a:t>
            </a:fld>
            <a:endParaRPr lang="en-US">
              <a:solidFill>
                <a:srgbClr val="B1953A"/>
              </a:solidFill>
              <a:latin typeface="Arial" panose="020B0604020202020204" pitchFamily="34" charset="0"/>
              <a:sym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2261396037"/>
              </p:ext>
            </p:extLst>
          </p:nvPr>
        </p:nvGraphicFramePr>
        <p:xfrm>
          <a:off x="-2" y="1412775"/>
          <a:ext cx="12192001" cy="5585465"/>
        </p:xfrm>
        <a:graphic>
          <a:graphicData uri="http://schemas.openxmlformats.org/drawingml/2006/table">
            <a:tbl>
              <a:tblPr firstRow="1" bandRow="1">
                <a:tableStyleId>{5C22544A-7EE6-4342-B048-85BDC9FD1C3A}</a:tableStyleId>
              </a:tblPr>
              <a:tblGrid>
                <a:gridCol w="1487490"/>
                <a:gridCol w="5112568"/>
                <a:gridCol w="5591943"/>
              </a:tblGrid>
              <a:tr h="601877">
                <a:tc>
                  <a:txBody>
                    <a:bodyPr/>
                    <a:lstStyle/>
                    <a:p>
                      <a:pPr algn="ctr"/>
                      <a:r>
                        <a:rPr lang="en-ZA" sz="2200" dirty="0" smtClean="0">
                          <a:solidFill>
                            <a:schemeClr val="accent6"/>
                          </a:solidFill>
                        </a:rPr>
                        <a:t>CLAUSE</a:t>
                      </a:r>
                      <a:endParaRPr lang="en-GB" sz="2200" dirty="0">
                        <a:solidFill>
                          <a:schemeClr val="accent6"/>
                        </a:solidFill>
                      </a:endParaRPr>
                    </a:p>
                  </a:txBody>
                  <a:tcPr>
                    <a:solidFill>
                      <a:schemeClr val="accent5">
                        <a:lumMod val="85000"/>
                      </a:schemeClr>
                    </a:solidFill>
                  </a:tcPr>
                </a:tc>
                <a:tc>
                  <a:txBody>
                    <a:bodyPr/>
                    <a:lstStyle/>
                    <a:p>
                      <a:pPr algn="ctr"/>
                      <a:r>
                        <a:rPr lang="en-ZA" sz="2200" dirty="0" smtClean="0">
                          <a:solidFill>
                            <a:schemeClr val="accent6"/>
                          </a:solidFill>
                        </a:rPr>
                        <a:t>RELEVANT HEADING</a:t>
                      </a:r>
                      <a:endParaRPr lang="en-GB" sz="2200" dirty="0">
                        <a:solidFill>
                          <a:schemeClr val="accent6"/>
                        </a:solidFill>
                      </a:endParaRPr>
                    </a:p>
                  </a:txBody>
                  <a:tcPr>
                    <a:solidFill>
                      <a:schemeClr val="accent5">
                        <a:lumMod val="85000"/>
                      </a:schemeClr>
                    </a:solidFill>
                  </a:tcPr>
                </a:tc>
                <a:tc>
                  <a:txBody>
                    <a:bodyPr/>
                    <a:lstStyle/>
                    <a:p>
                      <a:pPr algn="ctr"/>
                      <a:r>
                        <a:rPr lang="en-ZA" sz="2200" dirty="0" smtClean="0">
                          <a:solidFill>
                            <a:schemeClr val="accent6"/>
                          </a:solidFill>
                        </a:rPr>
                        <a:t>PROPOSED AMENDMENT</a:t>
                      </a:r>
                      <a:endParaRPr lang="en-GB" sz="2200" dirty="0">
                        <a:solidFill>
                          <a:schemeClr val="accent6"/>
                        </a:solidFill>
                      </a:endParaRPr>
                    </a:p>
                  </a:txBody>
                  <a:tcPr>
                    <a:solidFill>
                      <a:schemeClr val="accent5">
                        <a:lumMod val="85000"/>
                      </a:schemeClr>
                    </a:solidFill>
                  </a:tcPr>
                </a:tc>
              </a:tr>
              <a:tr h="668751">
                <a:tc>
                  <a:txBody>
                    <a:bodyPr/>
                    <a:lstStyle/>
                    <a:p>
                      <a:pPr algn="ctr"/>
                      <a:r>
                        <a:rPr lang="en-ZA" sz="2000" dirty="0" smtClean="0">
                          <a:solidFill>
                            <a:schemeClr val="accent6"/>
                          </a:solidFill>
                        </a:rPr>
                        <a:t>Clause 6.</a:t>
                      </a:r>
                      <a:endParaRPr lang="en-GB" sz="2000" dirty="0">
                        <a:solidFill>
                          <a:schemeClr val="accent6"/>
                        </a:solidFill>
                      </a:endParaRPr>
                    </a:p>
                  </a:txBody>
                  <a:tcPr>
                    <a:solidFill>
                      <a:schemeClr val="accent4">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000" b="0" dirty="0" smtClean="0">
                          <a:solidFill>
                            <a:schemeClr val="accent6"/>
                          </a:solidFill>
                        </a:rPr>
                        <a:t>Employment Contracts </a:t>
                      </a:r>
                      <a:endParaRPr lang="en-GB" sz="2000" b="0" dirty="0" smtClean="0">
                        <a:solidFill>
                          <a:schemeClr val="accent6"/>
                        </a:solidFill>
                      </a:endParaRPr>
                    </a:p>
                  </a:txBody>
                  <a:tcPr>
                    <a:solidFill>
                      <a:schemeClr val="accent4">
                        <a:lumMod val="20000"/>
                        <a:lumOff val="80000"/>
                      </a:schemeClr>
                    </a:solidFill>
                  </a:tcPr>
                </a:tc>
                <a:tc>
                  <a:txBody>
                    <a:bodyPr/>
                    <a:lstStyle/>
                    <a:p>
                      <a:r>
                        <a:rPr lang="en-ZA" sz="2000" b="1" dirty="0" smtClean="0">
                          <a:solidFill>
                            <a:schemeClr val="accent6"/>
                          </a:solidFill>
                        </a:rPr>
                        <a:t>Support proposed amendment,</a:t>
                      </a:r>
                      <a:r>
                        <a:rPr lang="en-ZA" sz="2000" b="1" baseline="0" dirty="0" smtClean="0">
                          <a:solidFill>
                            <a:schemeClr val="accent6"/>
                          </a:solidFill>
                        </a:rPr>
                        <a:t> </a:t>
                      </a:r>
                      <a:r>
                        <a:rPr lang="en-ZA" sz="2000" b="0" baseline="0" dirty="0" smtClean="0">
                          <a:solidFill>
                            <a:schemeClr val="accent6"/>
                          </a:solidFill>
                        </a:rPr>
                        <a:t>with addition to create certainty whether there is a discretion to either appoint a Manager directly accounting to the MM on a fixed term or permanent basis.</a:t>
                      </a:r>
                      <a:endParaRPr lang="en-GB" sz="2000" b="1" dirty="0" smtClean="0">
                        <a:solidFill>
                          <a:schemeClr val="accent6"/>
                        </a:solidFill>
                      </a:endParaRPr>
                    </a:p>
                  </a:txBody>
                  <a:tcPr>
                    <a:solidFill>
                      <a:schemeClr val="accent4">
                        <a:lumMod val="20000"/>
                        <a:lumOff val="80000"/>
                      </a:schemeClr>
                    </a:solidFill>
                  </a:tcPr>
                </a:tc>
              </a:tr>
              <a:tr h="918237">
                <a:tc>
                  <a:txBody>
                    <a:bodyPr/>
                    <a:lstStyle/>
                    <a:p>
                      <a:pPr algn="ctr"/>
                      <a:r>
                        <a:rPr lang="en-ZA" sz="2000" baseline="0" dirty="0" smtClean="0">
                          <a:solidFill>
                            <a:schemeClr val="accent6"/>
                          </a:solidFill>
                        </a:rPr>
                        <a:t>Clause 7</a:t>
                      </a:r>
                      <a:r>
                        <a:rPr lang="en-ZA" sz="2000" dirty="0" smtClean="0">
                          <a:solidFill>
                            <a:schemeClr val="accent6"/>
                          </a:solidFill>
                        </a:rPr>
                        <a:t>.</a:t>
                      </a:r>
                      <a:endParaRPr lang="en-GB" sz="2000" dirty="0">
                        <a:solidFill>
                          <a:schemeClr val="accent6"/>
                        </a:solidFill>
                      </a:endParaRPr>
                    </a:p>
                  </a:txBody>
                  <a:tcPr>
                    <a:solidFill>
                      <a:schemeClr val="accent4">
                        <a:lumMod val="20000"/>
                        <a:lumOff val="80000"/>
                      </a:schemeClr>
                    </a:solidFill>
                  </a:tcPr>
                </a:tc>
                <a:tc>
                  <a:txBody>
                    <a:bodyPr/>
                    <a:lstStyle/>
                    <a:p>
                      <a:r>
                        <a:rPr lang="en-ZA" sz="2000" dirty="0" smtClean="0">
                          <a:solidFill>
                            <a:schemeClr val="accent6"/>
                          </a:solidFill>
                        </a:rPr>
                        <a:t>Employment of dismissed staff and record of disciplinary proceedings</a:t>
                      </a:r>
                      <a:r>
                        <a:rPr lang="en-ZA" sz="2000" baseline="0" dirty="0" smtClean="0">
                          <a:solidFill>
                            <a:schemeClr val="accent6"/>
                          </a:solidFill>
                        </a:rPr>
                        <a:t> </a:t>
                      </a:r>
                      <a:endParaRPr lang="en-GB" sz="2000" dirty="0">
                        <a:solidFill>
                          <a:schemeClr val="accent6"/>
                        </a:solidFill>
                      </a:endParaRPr>
                    </a:p>
                  </a:txBody>
                  <a:tcPr>
                    <a:solidFill>
                      <a:schemeClr val="accent4">
                        <a:lumMod val="20000"/>
                        <a:lumOff val="80000"/>
                      </a:schemeClr>
                    </a:solidFill>
                  </a:tcPr>
                </a:tc>
                <a:tc>
                  <a:txBody>
                    <a:bodyPr/>
                    <a:lstStyle/>
                    <a:p>
                      <a:r>
                        <a:rPr lang="en-ZA" sz="2000" b="1" dirty="0" smtClean="0">
                          <a:solidFill>
                            <a:schemeClr val="accent6"/>
                          </a:solidFill>
                        </a:rPr>
                        <a:t>Support proposed amendment. </a:t>
                      </a:r>
                      <a:endParaRPr lang="en-GB" sz="2000" b="1" dirty="0">
                        <a:solidFill>
                          <a:schemeClr val="accent6"/>
                        </a:solidFill>
                      </a:endParaRPr>
                    </a:p>
                  </a:txBody>
                  <a:tcPr>
                    <a:solidFill>
                      <a:schemeClr val="accent4">
                        <a:lumMod val="20000"/>
                        <a:lumOff val="80000"/>
                      </a:schemeClr>
                    </a:solidFill>
                  </a:tcPr>
                </a:tc>
              </a:tr>
              <a:tr h="918237">
                <a:tc>
                  <a:txBody>
                    <a:bodyPr/>
                    <a:lstStyle/>
                    <a:p>
                      <a:pPr algn="ctr"/>
                      <a:r>
                        <a:rPr lang="en-ZA" sz="2000" dirty="0" smtClean="0">
                          <a:solidFill>
                            <a:schemeClr val="accent6"/>
                          </a:solidFill>
                        </a:rPr>
                        <a:t>Clause</a:t>
                      </a:r>
                      <a:r>
                        <a:rPr lang="en-ZA" sz="2000" baseline="0" dirty="0" smtClean="0">
                          <a:solidFill>
                            <a:schemeClr val="accent6"/>
                          </a:solidFill>
                        </a:rPr>
                        <a:t> </a:t>
                      </a:r>
                      <a:r>
                        <a:rPr lang="en-ZA" sz="2000" dirty="0" smtClean="0">
                          <a:solidFill>
                            <a:schemeClr val="accent6"/>
                          </a:solidFill>
                        </a:rPr>
                        <a:t>8.</a:t>
                      </a:r>
                      <a:endParaRPr lang="en-GB" sz="2000" dirty="0">
                        <a:solidFill>
                          <a:schemeClr val="accent6"/>
                        </a:solidFill>
                      </a:endParaRPr>
                    </a:p>
                  </a:txBody>
                  <a:tcPr>
                    <a:solidFill>
                      <a:schemeClr val="accent4">
                        <a:lumMod val="20000"/>
                        <a:lumOff val="80000"/>
                      </a:schemeClr>
                    </a:solidFill>
                  </a:tcPr>
                </a:tc>
                <a:tc>
                  <a:txBody>
                    <a:bodyPr/>
                    <a:lstStyle/>
                    <a:p>
                      <a:r>
                        <a:rPr lang="en-ZA" sz="2000" dirty="0" smtClean="0">
                          <a:solidFill>
                            <a:schemeClr val="accent6"/>
                          </a:solidFill>
                        </a:rPr>
                        <a:t>Staff</a:t>
                      </a:r>
                      <a:r>
                        <a:rPr lang="en-ZA" sz="2000" baseline="0" dirty="0" smtClean="0">
                          <a:solidFill>
                            <a:schemeClr val="accent6"/>
                          </a:solidFill>
                        </a:rPr>
                        <a:t> establishment</a:t>
                      </a:r>
                      <a:endParaRPr lang="en-GB" sz="2000" dirty="0">
                        <a:solidFill>
                          <a:schemeClr val="accent6"/>
                        </a:solidFill>
                      </a:endParaRPr>
                    </a:p>
                  </a:txBody>
                  <a:tcPr>
                    <a:solidFill>
                      <a:schemeClr val="accent4">
                        <a:lumMod val="20000"/>
                        <a:lumOff val="80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2000" b="1" dirty="0" smtClean="0">
                          <a:solidFill>
                            <a:schemeClr val="accent6"/>
                          </a:solidFill>
                        </a:rPr>
                        <a:t>Support proposed amendment.</a:t>
                      </a:r>
                      <a:endParaRPr lang="en-GB" sz="2000" b="1" dirty="0" smtClean="0">
                        <a:solidFill>
                          <a:schemeClr val="accent6"/>
                        </a:solidFill>
                      </a:endParaRPr>
                    </a:p>
                    <a:p>
                      <a:endParaRPr lang="en-GB" sz="2000" dirty="0">
                        <a:solidFill>
                          <a:schemeClr val="accent6"/>
                        </a:solidFill>
                      </a:endParaRPr>
                    </a:p>
                  </a:txBody>
                  <a:tcPr>
                    <a:solidFill>
                      <a:schemeClr val="accent4">
                        <a:lumMod val="20000"/>
                        <a:lumOff val="80000"/>
                      </a:schemeClr>
                    </a:solidFill>
                  </a:tcPr>
                </a:tc>
              </a:tr>
              <a:tr h="918237">
                <a:tc>
                  <a:txBody>
                    <a:bodyPr/>
                    <a:lstStyle/>
                    <a:p>
                      <a:pPr algn="ctr"/>
                      <a:r>
                        <a:rPr lang="en-ZA" sz="2000" baseline="0" dirty="0" smtClean="0">
                          <a:solidFill>
                            <a:schemeClr val="accent6"/>
                          </a:solidFill>
                        </a:rPr>
                        <a:t>Clause 9.</a:t>
                      </a:r>
                      <a:endParaRPr lang="en-GB" sz="2000" dirty="0">
                        <a:solidFill>
                          <a:schemeClr val="accent6"/>
                        </a:solidFill>
                      </a:endParaRPr>
                    </a:p>
                  </a:txBody>
                  <a:tcPr>
                    <a:solidFill>
                      <a:schemeClr val="accent4">
                        <a:lumMod val="20000"/>
                        <a:lumOff val="80000"/>
                      </a:schemeClr>
                    </a:solidFill>
                  </a:tcPr>
                </a:tc>
                <a:tc>
                  <a:txBody>
                    <a:bodyPr/>
                    <a:lstStyle/>
                    <a:p>
                      <a:r>
                        <a:rPr lang="en-ZA" sz="2000" dirty="0" smtClean="0">
                          <a:solidFill>
                            <a:schemeClr val="accent6"/>
                          </a:solidFill>
                        </a:rPr>
                        <a:t>Human Resource</a:t>
                      </a:r>
                      <a:r>
                        <a:rPr lang="en-ZA" sz="2000" baseline="0" dirty="0" smtClean="0">
                          <a:solidFill>
                            <a:schemeClr val="accent6"/>
                          </a:solidFill>
                        </a:rPr>
                        <a:t> Development</a:t>
                      </a:r>
                      <a:endParaRPr lang="en-GB" sz="2000" dirty="0">
                        <a:solidFill>
                          <a:schemeClr val="accent6"/>
                        </a:solidFill>
                      </a:endParaRPr>
                    </a:p>
                  </a:txBody>
                  <a:tcPr>
                    <a:solidFill>
                      <a:schemeClr val="accent4">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000" b="1" dirty="0" smtClean="0">
                          <a:solidFill>
                            <a:schemeClr val="accent6"/>
                          </a:solidFill>
                        </a:rPr>
                        <a:t>Support proposed amendment.</a:t>
                      </a:r>
                      <a:endParaRPr lang="en-GB" sz="2000" b="1" dirty="0" smtClean="0">
                        <a:solidFill>
                          <a:schemeClr val="accent6"/>
                        </a:solidFill>
                      </a:endParaRPr>
                    </a:p>
                    <a:p>
                      <a:endParaRPr lang="en-GB" sz="2000" dirty="0">
                        <a:solidFill>
                          <a:schemeClr val="accent6"/>
                        </a:solidFill>
                      </a:endParaRPr>
                    </a:p>
                  </a:txBody>
                  <a:tcPr>
                    <a:solidFill>
                      <a:schemeClr val="accent4">
                        <a:lumMod val="20000"/>
                        <a:lumOff val="80000"/>
                      </a:schemeClr>
                    </a:solidFill>
                  </a:tcPr>
                </a:tc>
              </a:tr>
              <a:tr h="918237">
                <a:tc>
                  <a:txBody>
                    <a:bodyPr/>
                    <a:lstStyle/>
                    <a:p>
                      <a:pPr algn="ctr"/>
                      <a:r>
                        <a:rPr lang="en-ZA" sz="2000" dirty="0" smtClean="0">
                          <a:solidFill>
                            <a:schemeClr val="accent6"/>
                          </a:solidFill>
                        </a:rPr>
                        <a:t>Clause</a:t>
                      </a:r>
                      <a:r>
                        <a:rPr lang="en-ZA" sz="2000" baseline="0" dirty="0" smtClean="0">
                          <a:solidFill>
                            <a:schemeClr val="accent6"/>
                          </a:solidFill>
                        </a:rPr>
                        <a:t> </a:t>
                      </a:r>
                      <a:r>
                        <a:rPr lang="en-ZA" sz="2000" dirty="0" smtClean="0">
                          <a:solidFill>
                            <a:schemeClr val="accent6"/>
                          </a:solidFill>
                        </a:rPr>
                        <a:t>10</a:t>
                      </a:r>
                      <a:endParaRPr lang="en-GB" sz="2000" dirty="0">
                        <a:solidFill>
                          <a:schemeClr val="accent6"/>
                        </a:solidFill>
                      </a:endParaRPr>
                    </a:p>
                  </a:txBody>
                  <a:tcPr>
                    <a:solidFill>
                      <a:schemeClr val="accent4">
                        <a:lumMod val="20000"/>
                        <a:lumOff val="80000"/>
                      </a:schemeClr>
                    </a:solidFill>
                  </a:tcPr>
                </a:tc>
                <a:tc>
                  <a:txBody>
                    <a:bodyPr/>
                    <a:lstStyle/>
                    <a:p>
                      <a:r>
                        <a:rPr lang="en-ZA" sz="2000" dirty="0" smtClean="0">
                          <a:solidFill>
                            <a:schemeClr val="accent6"/>
                          </a:solidFill>
                        </a:rPr>
                        <a:t>Bargaining Council Agreement</a:t>
                      </a:r>
                      <a:endParaRPr lang="en-GB" sz="2000" dirty="0">
                        <a:solidFill>
                          <a:schemeClr val="accent6"/>
                        </a:solidFill>
                      </a:endParaRPr>
                    </a:p>
                  </a:txBody>
                  <a:tcPr>
                    <a:solidFill>
                      <a:schemeClr val="accent4">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000" b="1" dirty="0" smtClean="0">
                          <a:solidFill>
                            <a:schemeClr val="accent6"/>
                          </a:solidFill>
                        </a:rPr>
                        <a:t>Support proposed amendment.</a:t>
                      </a:r>
                      <a:endParaRPr lang="en-GB" sz="2000" b="1" dirty="0" smtClean="0">
                        <a:solidFill>
                          <a:schemeClr val="accent6"/>
                        </a:solidFill>
                      </a:endParaRPr>
                    </a:p>
                    <a:p>
                      <a:endParaRPr lang="en-GB" sz="2000" dirty="0">
                        <a:solidFill>
                          <a:schemeClr val="accent6"/>
                        </a:solidFill>
                      </a:endParaRPr>
                    </a:p>
                  </a:txBody>
                  <a:tcPr>
                    <a:solidFill>
                      <a:schemeClr val="accent4">
                        <a:lumMod val="20000"/>
                        <a:lumOff val="80000"/>
                      </a:schemeClr>
                    </a:solidFill>
                  </a:tcPr>
                </a:tc>
              </a:tr>
            </a:tbl>
          </a:graphicData>
        </a:graphic>
      </p:graphicFrame>
    </p:spTree>
    <p:extLst>
      <p:ext uri="{BB962C8B-B14F-4D97-AF65-F5344CB8AC3E}">
        <p14:creationId xmlns:p14="http://schemas.microsoft.com/office/powerpoint/2010/main" xmlns="" val="114861778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smtClean="0">
                <a:latin typeface="Foco"/>
              </a:rPr>
              <a:t>RECOMMENDATIONS</a:t>
            </a:r>
            <a:endParaRPr lang="en-US" sz="3200" b="0" dirty="0">
              <a:latin typeface="Foco"/>
            </a:endParaRPr>
          </a:p>
        </p:txBody>
      </p:sp>
      <p:sp>
        <p:nvSpPr>
          <p:cNvPr id="3" name="Text Placeholder 2"/>
          <p:cNvSpPr>
            <a:spLocks noGrp="1"/>
          </p:cNvSpPr>
          <p:nvPr>
            <p:ph type="body" sz="quarter" idx="10"/>
          </p:nvPr>
        </p:nvSpPr>
        <p:spPr>
          <a:xfrm>
            <a:off x="0" y="1340768"/>
            <a:ext cx="12191999" cy="5040560"/>
          </a:xfrm>
        </p:spPr>
        <p:txBody>
          <a:bodyPr>
            <a:normAutofit/>
          </a:bodyPr>
          <a:lstStyle/>
          <a:p>
            <a:pPr marL="0" indent="0">
              <a:lnSpc>
                <a:spcPct val="150000"/>
              </a:lnSpc>
              <a:buNone/>
            </a:pPr>
            <a:r>
              <a:rPr lang="en-US" sz="2400" dirty="0" smtClean="0"/>
              <a:t>It is recommended that the PC on COGTA resolve to:-</a:t>
            </a:r>
          </a:p>
          <a:p>
            <a:pPr marL="457200" indent="-457200">
              <a:lnSpc>
                <a:spcPct val="150000"/>
              </a:lnSpc>
              <a:buFont typeface="+mj-lt"/>
              <a:buAutoNum type="arabicPeriod"/>
            </a:pPr>
            <a:r>
              <a:rPr lang="en-US" sz="2400" dirty="0" smtClean="0"/>
              <a:t>Consider the SALGA Comments and detailed response to the proposed amendments, within the context of the challenges of the current implementation of the Municipal Systems Amendment Act, 2011.</a:t>
            </a:r>
          </a:p>
        </p:txBody>
      </p:sp>
    </p:spTree>
    <p:extLst>
      <p:ext uri="{BB962C8B-B14F-4D97-AF65-F5344CB8AC3E}">
        <p14:creationId xmlns:p14="http://schemas.microsoft.com/office/powerpoint/2010/main" xmlns="" val="3622622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2C850B-2127-4DE6-9B1F-8A5197D3B9FB}"/>
              </a:ext>
            </a:extLst>
          </p:cNvPr>
          <p:cNvSpPr>
            <a:spLocks noGrp="1"/>
          </p:cNvSpPr>
          <p:nvPr>
            <p:ph type="title"/>
          </p:nvPr>
        </p:nvSpPr>
        <p:spPr>
          <a:xfrm>
            <a:off x="681608" y="1700808"/>
            <a:ext cx="10900792" cy="2650306"/>
          </a:xfrm>
        </p:spPr>
        <p:txBody>
          <a:bodyPr>
            <a:noAutofit/>
          </a:bodyPr>
          <a:lstStyle/>
          <a:p>
            <a:r>
              <a:rPr lang="en-ZA" sz="4400" b="1" dirty="0" smtClean="0"/>
              <a:t>Thank you</a:t>
            </a:r>
            <a:endParaRPr lang="en-ZA" sz="4400" b="1" dirty="0"/>
          </a:p>
        </p:txBody>
      </p:sp>
      <p:sp>
        <p:nvSpPr>
          <p:cNvPr id="3" name="Slide Number Placeholder 2">
            <a:extLst>
              <a:ext uri="{FF2B5EF4-FFF2-40B4-BE49-F238E27FC236}">
                <a16:creationId xmlns:a16="http://schemas.microsoft.com/office/drawing/2014/main" xmlns="" id="{4E594142-CCAB-49DA-B77B-26F7891AF5CA}"/>
              </a:ext>
            </a:extLst>
          </p:cNvPr>
          <p:cNvSpPr>
            <a:spLocks noGrp="1"/>
          </p:cNvSpPr>
          <p:nvPr>
            <p:ph type="sldNum" sz="quarter" idx="10"/>
          </p:nvPr>
        </p:nvSpPr>
        <p:spPr/>
        <p:txBody>
          <a:bodyPr/>
          <a:lstStyle/>
          <a:p>
            <a:fld id="{85E4C5A4-68AA-419A-9EB9-20F6985B147C}" type="slidenum">
              <a:rPr lang="en-GB" smtClean="0"/>
              <a:pPr/>
              <a:t>12</a:t>
            </a:fld>
            <a:endParaRPr lang="en-GB" dirty="0"/>
          </a:p>
        </p:txBody>
      </p:sp>
    </p:spTree>
    <p:extLst>
      <p:ext uri="{BB962C8B-B14F-4D97-AF65-F5344CB8AC3E}">
        <p14:creationId xmlns:p14="http://schemas.microsoft.com/office/powerpoint/2010/main" xmlns="" val="3240317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6C3A23-1506-4353-ACB5-1758F2C01AEB}"/>
              </a:ext>
            </a:extLst>
          </p:cNvPr>
          <p:cNvSpPr>
            <a:spLocks noGrp="1"/>
          </p:cNvSpPr>
          <p:nvPr>
            <p:ph type="title"/>
          </p:nvPr>
        </p:nvSpPr>
        <p:spPr>
          <a:xfrm>
            <a:off x="119337" y="-99392"/>
            <a:ext cx="11881320" cy="864096"/>
          </a:xfrm>
        </p:spPr>
        <p:txBody>
          <a:bodyPr>
            <a:noAutofit/>
          </a:bodyPr>
          <a:lstStyle/>
          <a:p>
            <a:r>
              <a:rPr lang="en-ZA" sz="2800" b="1" dirty="0" smtClean="0"/>
              <a:t>CONTEXT : PROBLEM STATEMENT</a:t>
            </a:r>
            <a:endParaRPr lang="en-ZA" sz="2600" b="1" cap="none" dirty="0"/>
          </a:p>
        </p:txBody>
      </p:sp>
      <p:sp>
        <p:nvSpPr>
          <p:cNvPr id="3" name="Slide Number Placeholder 2">
            <a:extLst>
              <a:ext uri="{FF2B5EF4-FFF2-40B4-BE49-F238E27FC236}">
                <a16:creationId xmlns:a16="http://schemas.microsoft.com/office/drawing/2014/main" xmlns="" id="{2F01FDCA-F232-4051-9D67-C9E8DAAF7F66}"/>
              </a:ext>
            </a:extLst>
          </p:cNvPr>
          <p:cNvSpPr>
            <a:spLocks noGrp="1"/>
          </p:cNvSpPr>
          <p:nvPr>
            <p:ph type="sldNum" sz="quarter" idx="10"/>
          </p:nvPr>
        </p:nvSpPr>
        <p:spPr/>
        <p:txBody>
          <a:bodyPr/>
          <a:lstStyle/>
          <a:p>
            <a:fld id="{85E4C5A4-68AA-419A-9EB9-20F6985B147C}" type="slidenum">
              <a:rPr lang="en-GB" smtClean="0"/>
              <a:pPr/>
              <a:t>2</a:t>
            </a:fld>
            <a:endParaRPr lang="en-GB" dirty="0"/>
          </a:p>
        </p:txBody>
      </p:sp>
      <p:sp>
        <p:nvSpPr>
          <p:cNvPr id="4" name="Rectangle 3">
            <a:extLst>
              <a:ext uri="{FF2B5EF4-FFF2-40B4-BE49-F238E27FC236}">
                <a16:creationId xmlns:a16="http://schemas.microsoft.com/office/drawing/2014/main" xmlns="" id="{06F4FB4A-DAE4-42E3-B016-6E4779D8C003}"/>
              </a:ext>
            </a:extLst>
          </p:cNvPr>
          <p:cNvSpPr/>
          <p:nvPr/>
        </p:nvSpPr>
        <p:spPr>
          <a:xfrm>
            <a:off x="4663748" y="636193"/>
            <a:ext cx="7448875" cy="2554545"/>
          </a:xfrm>
          <a:prstGeom prst="rect">
            <a:avLst/>
          </a:prstGeom>
        </p:spPr>
        <p:txBody>
          <a:bodyPr wrap="square">
            <a:spAutoFit/>
          </a:bodyPr>
          <a:lstStyle/>
          <a:p>
            <a:r>
              <a:rPr lang="en-GB" sz="1600" b="1" dirty="0" smtClean="0">
                <a:solidFill>
                  <a:schemeClr val="accent6"/>
                </a:solidFill>
              </a:rPr>
              <a:t>COGTA State </a:t>
            </a:r>
            <a:r>
              <a:rPr lang="en-GB" sz="1600" b="1" dirty="0">
                <a:solidFill>
                  <a:schemeClr val="accent6"/>
                </a:solidFill>
              </a:rPr>
              <a:t>of Local Government Report </a:t>
            </a:r>
            <a:r>
              <a:rPr lang="en-GB" sz="1600" b="1" dirty="0" smtClean="0">
                <a:solidFill>
                  <a:schemeClr val="accent6"/>
                </a:solidFill>
              </a:rPr>
              <a:t>(2009):</a:t>
            </a:r>
            <a:endParaRPr lang="en-GB" sz="1600" b="1" dirty="0">
              <a:solidFill>
                <a:schemeClr val="accent6"/>
              </a:solidFill>
            </a:endParaRPr>
          </a:p>
          <a:p>
            <a:pPr marL="342900" lvl="0" indent="-342900">
              <a:buFont typeface="+mj-lt"/>
              <a:buAutoNum type="arabicPeriod"/>
            </a:pPr>
            <a:r>
              <a:rPr lang="en-GB" sz="1600" dirty="0" smtClean="0">
                <a:solidFill>
                  <a:schemeClr val="accent6"/>
                </a:solidFill>
              </a:rPr>
              <a:t>U</a:t>
            </a:r>
            <a:r>
              <a:rPr lang="en-ZA" sz="1600" dirty="0" err="1" smtClean="0">
                <a:solidFill>
                  <a:schemeClr val="accent6"/>
                </a:solidFill>
              </a:rPr>
              <a:t>ndue</a:t>
            </a:r>
            <a:r>
              <a:rPr lang="en-ZA" sz="1600" dirty="0" smtClean="0">
                <a:solidFill>
                  <a:schemeClr val="accent6"/>
                </a:solidFill>
              </a:rPr>
              <a:t> </a:t>
            </a:r>
            <a:r>
              <a:rPr lang="en-ZA" sz="1600" dirty="0">
                <a:solidFill>
                  <a:schemeClr val="accent6"/>
                </a:solidFill>
              </a:rPr>
              <a:t>interference of councillors in the administration is a very real hindrance to service delivery;</a:t>
            </a:r>
            <a:endParaRPr lang="en-GB" sz="1600" dirty="0">
              <a:solidFill>
                <a:schemeClr val="accent6"/>
              </a:solidFill>
            </a:endParaRPr>
          </a:p>
          <a:p>
            <a:pPr marL="342900" lvl="0" indent="-342900">
              <a:buFont typeface="+mj-lt"/>
              <a:buAutoNum type="arabicPeriod"/>
            </a:pPr>
            <a:r>
              <a:rPr lang="en-ZA" sz="1600" dirty="0">
                <a:solidFill>
                  <a:schemeClr val="accent6"/>
                </a:solidFill>
              </a:rPr>
              <a:t>A fundamental concern is detrimental impact of excessive &amp; undue political interference by external party political structures in municipal governance;</a:t>
            </a:r>
            <a:endParaRPr lang="en-GB" sz="1600" dirty="0">
              <a:solidFill>
                <a:schemeClr val="accent6"/>
              </a:solidFill>
            </a:endParaRPr>
          </a:p>
          <a:p>
            <a:pPr marL="342900" lvl="0" indent="-342900">
              <a:buFont typeface="+mj-lt"/>
              <a:buAutoNum type="arabicPeriod"/>
            </a:pPr>
            <a:r>
              <a:rPr lang="en-ZA" sz="1600" dirty="0">
                <a:solidFill>
                  <a:schemeClr val="accent6"/>
                </a:solidFill>
              </a:rPr>
              <a:t>Senior and middle management employees occupying positions in political parties </a:t>
            </a:r>
            <a:r>
              <a:rPr lang="en-GB" sz="1600" dirty="0">
                <a:solidFill>
                  <a:schemeClr val="accent6"/>
                </a:solidFill>
              </a:rPr>
              <a:t>can distort</a:t>
            </a:r>
            <a:r>
              <a:rPr lang="en-ZA" sz="1600" dirty="0">
                <a:solidFill>
                  <a:schemeClr val="accent6"/>
                </a:solidFill>
              </a:rPr>
              <a:t> the reporting lines within the municipal administration; </a:t>
            </a:r>
            <a:endParaRPr lang="en-GB" sz="1600" dirty="0">
              <a:solidFill>
                <a:schemeClr val="accent6"/>
              </a:solidFill>
            </a:endParaRPr>
          </a:p>
          <a:p>
            <a:pPr marL="342900" lvl="0" indent="-342900">
              <a:buFont typeface="+mj-lt"/>
              <a:buAutoNum type="arabicPeriod"/>
            </a:pPr>
            <a:r>
              <a:rPr lang="en-GB" sz="1600" dirty="0">
                <a:solidFill>
                  <a:schemeClr val="accent6"/>
                </a:solidFill>
              </a:rPr>
              <a:t>Wider party structures should not intervene in internal council processes;</a:t>
            </a:r>
          </a:p>
          <a:p>
            <a:pPr marL="342900" lvl="0" indent="-342900">
              <a:buFont typeface="+mj-lt"/>
              <a:buAutoNum type="arabicPeriod"/>
            </a:pPr>
            <a:r>
              <a:rPr lang="en-GB" sz="1600" dirty="0">
                <a:solidFill>
                  <a:schemeClr val="accent6"/>
                </a:solidFill>
              </a:rPr>
              <a:t>Senior managers to have minimum qualifications and competencies and </a:t>
            </a:r>
            <a:r>
              <a:rPr lang="en-GB" sz="1600" dirty="0" smtClean="0">
                <a:solidFill>
                  <a:schemeClr val="accent6"/>
                </a:solidFill>
              </a:rPr>
              <a:t>should professionalise </a:t>
            </a:r>
            <a:r>
              <a:rPr lang="en-GB" sz="1600" dirty="0">
                <a:solidFill>
                  <a:schemeClr val="accent6"/>
                </a:solidFill>
              </a:rPr>
              <a:t>the administration.</a:t>
            </a:r>
          </a:p>
        </p:txBody>
      </p:sp>
      <p:sp>
        <p:nvSpPr>
          <p:cNvPr id="6" name="TextBox 5">
            <a:extLst>
              <a:ext uri="{FF2B5EF4-FFF2-40B4-BE49-F238E27FC236}">
                <a16:creationId xmlns:a16="http://schemas.microsoft.com/office/drawing/2014/main" xmlns="" id="{378C7E19-3C6A-482A-B237-1379B325F01D}"/>
              </a:ext>
            </a:extLst>
          </p:cNvPr>
          <p:cNvSpPr txBox="1"/>
          <p:nvPr/>
        </p:nvSpPr>
        <p:spPr>
          <a:xfrm>
            <a:off x="209776" y="3154476"/>
            <a:ext cx="4139774" cy="3416320"/>
          </a:xfrm>
          <a:prstGeom prst="rect">
            <a:avLst/>
          </a:prstGeom>
          <a:noFill/>
        </p:spPr>
        <p:txBody>
          <a:bodyPr wrap="square" rtlCol="0">
            <a:spAutoFit/>
          </a:bodyPr>
          <a:lstStyle/>
          <a:p>
            <a:r>
              <a:rPr lang="en-ZA" dirty="0" smtClean="0">
                <a:solidFill>
                  <a:schemeClr val="accent6"/>
                </a:solidFill>
              </a:rPr>
              <a:t>LGTAS (2010) recommended </a:t>
            </a:r>
            <a:r>
              <a:rPr lang="en-ZA" dirty="0" err="1">
                <a:solidFill>
                  <a:schemeClr val="accent6"/>
                </a:solidFill>
              </a:rPr>
              <a:t>professionalisation</a:t>
            </a:r>
            <a:r>
              <a:rPr lang="en-ZA" dirty="0">
                <a:solidFill>
                  <a:schemeClr val="accent6"/>
                </a:solidFill>
              </a:rPr>
              <a:t> and administrative stabilisation of Local Government in the following ways:</a:t>
            </a:r>
            <a:endParaRPr lang="en-GB" dirty="0">
              <a:solidFill>
                <a:schemeClr val="accent6"/>
              </a:solidFill>
            </a:endParaRPr>
          </a:p>
          <a:p>
            <a:pPr marL="342900" lvl="0" indent="-342900">
              <a:buFont typeface="+mj-lt"/>
              <a:buAutoNum type="arabicPeriod"/>
            </a:pPr>
            <a:r>
              <a:rPr lang="en-ZA" dirty="0">
                <a:solidFill>
                  <a:schemeClr val="accent6"/>
                </a:solidFill>
              </a:rPr>
              <a:t>Section 57 managers must belong to a professional Organization;</a:t>
            </a:r>
            <a:endParaRPr lang="en-GB" dirty="0">
              <a:solidFill>
                <a:schemeClr val="accent6"/>
              </a:solidFill>
            </a:endParaRPr>
          </a:p>
          <a:p>
            <a:pPr marL="342900" lvl="0" indent="-342900">
              <a:buFont typeface="+mj-lt"/>
              <a:buAutoNum type="arabicPeriod"/>
            </a:pPr>
            <a:r>
              <a:rPr lang="en-ZA" dirty="0">
                <a:solidFill>
                  <a:schemeClr val="accent6"/>
                </a:solidFill>
              </a:rPr>
              <a:t>Ensure that professional associations monitor the Code of Conduct of their members in local government;</a:t>
            </a:r>
            <a:endParaRPr lang="en-GB" dirty="0">
              <a:solidFill>
                <a:schemeClr val="accent6"/>
              </a:solidFill>
            </a:endParaRPr>
          </a:p>
          <a:p>
            <a:pPr marL="342900" lvl="0" indent="-342900">
              <a:buFont typeface="+mj-lt"/>
              <a:buAutoNum type="arabicPeriod"/>
            </a:pPr>
            <a:r>
              <a:rPr lang="en-ZA" dirty="0">
                <a:solidFill>
                  <a:schemeClr val="accent6"/>
                </a:solidFill>
              </a:rPr>
              <a:t>Qualified and skilled staff to be </a:t>
            </a:r>
            <a:r>
              <a:rPr lang="en-ZA" dirty="0" smtClean="0">
                <a:solidFill>
                  <a:schemeClr val="accent6"/>
                </a:solidFill>
              </a:rPr>
              <a:t>appointed.</a:t>
            </a:r>
            <a:endParaRPr lang="en-GB" dirty="0">
              <a:solidFill>
                <a:schemeClr val="accent6"/>
              </a:solidFill>
            </a:endParaRPr>
          </a:p>
        </p:txBody>
      </p:sp>
      <p:sp>
        <p:nvSpPr>
          <p:cNvPr id="7" name="Right Arrow 5">
            <a:extLst>
              <a:ext uri="{FF2B5EF4-FFF2-40B4-BE49-F238E27FC236}">
                <a16:creationId xmlns:a16="http://schemas.microsoft.com/office/drawing/2014/main" xmlns="" id="{C65C0D78-3513-4908-86FF-199F1BFFA51C}"/>
              </a:ext>
            </a:extLst>
          </p:cNvPr>
          <p:cNvSpPr/>
          <p:nvPr/>
        </p:nvSpPr>
        <p:spPr>
          <a:xfrm rot="10800000">
            <a:off x="4007767" y="4342765"/>
            <a:ext cx="974357" cy="126366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xmlns="" id="{443208C5-B12D-4304-A06C-CC339FC22A7D}"/>
              </a:ext>
            </a:extLst>
          </p:cNvPr>
          <p:cNvSpPr txBox="1"/>
          <p:nvPr/>
        </p:nvSpPr>
        <p:spPr>
          <a:xfrm>
            <a:off x="5015880" y="3126068"/>
            <a:ext cx="6880718" cy="36625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ZA" b="1" dirty="0" smtClean="0">
                <a:solidFill>
                  <a:schemeClr val="accent6"/>
                </a:solidFill>
              </a:rPr>
              <a:t>LGTAS (2010) </a:t>
            </a:r>
            <a:r>
              <a:rPr lang="en-ZA" b="1" dirty="0">
                <a:solidFill>
                  <a:schemeClr val="accent6"/>
                </a:solidFill>
              </a:rPr>
              <a:t>identifies core areas of concern in </a:t>
            </a:r>
            <a:r>
              <a:rPr lang="en-ZA" b="1" dirty="0" smtClean="0">
                <a:solidFill>
                  <a:schemeClr val="accent6"/>
                </a:solidFill>
              </a:rPr>
              <a:t>municipalities</a:t>
            </a:r>
            <a:r>
              <a:rPr lang="en-ZA" dirty="0" smtClean="0">
                <a:solidFill>
                  <a:schemeClr val="accent6"/>
                </a:solidFill>
              </a:rPr>
              <a:t>:-</a:t>
            </a:r>
            <a:endParaRPr lang="en-GB" dirty="0">
              <a:solidFill>
                <a:schemeClr val="accent6"/>
              </a:solidFill>
            </a:endParaRPr>
          </a:p>
          <a:p>
            <a:pPr marL="342900" lvl="0" indent="-342900">
              <a:buFont typeface="+mj-lt"/>
              <a:buAutoNum type="arabicPeriod"/>
            </a:pPr>
            <a:r>
              <a:rPr lang="en-ZA" dirty="0">
                <a:solidFill>
                  <a:schemeClr val="accent6"/>
                </a:solidFill>
              </a:rPr>
              <a:t>There are serious leadership and governance challenges in municipalities including weak responsiveness and accountability to communities</a:t>
            </a:r>
            <a:r>
              <a:rPr lang="en-ZA" dirty="0" smtClean="0">
                <a:solidFill>
                  <a:schemeClr val="accent6"/>
                </a:solidFill>
              </a:rPr>
              <a:t>;</a:t>
            </a:r>
          </a:p>
          <a:p>
            <a:pPr marL="342900" lvl="0" indent="-342900">
              <a:buFont typeface="+mj-lt"/>
              <a:buAutoNum type="arabicPeriod"/>
            </a:pPr>
            <a:endParaRPr lang="en-GB" sz="800" dirty="0">
              <a:solidFill>
                <a:schemeClr val="accent6"/>
              </a:solidFill>
            </a:endParaRPr>
          </a:p>
          <a:p>
            <a:pPr marL="342900" lvl="0" indent="-342900">
              <a:buFont typeface="+mj-lt"/>
              <a:buAutoNum type="arabicPeriod"/>
            </a:pPr>
            <a:r>
              <a:rPr lang="en-ZA" dirty="0">
                <a:solidFill>
                  <a:schemeClr val="accent6"/>
                </a:solidFill>
              </a:rPr>
              <a:t>There is inadequate human resource capital to ensure professional administrations, and positive relations between labour, management and </a:t>
            </a:r>
            <a:r>
              <a:rPr lang="en-ZA" dirty="0" smtClean="0">
                <a:solidFill>
                  <a:schemeClr val="accent6"/>
                </a:solidFill>
              </a:rPr>
              <a:t>Councils; and</a:t>
            </a:r>
          </a:p>
          <a:p>
            <a:pPr marL="342900" lvl="0" indent="-342900">
              <a:buFont typeface="+mj-lt"/>
              <a:buAutoNum type="arabicPeriod"/>
            </a:pPr>
            <a:endParaRPr lang="en-GB" sz="800" dirty="0">
              <a:solidFill>
                <a:schemeClr val="accent6"/>
              </a:solidFill>
            </a:endParaRPr>
          </a:p>
          <a:p>
            <a:pPr marL="342900" lvl="0" indent="-342900">
              <a:buFont typeface="+mj-lt"/>
              <a:buAutoNum type="arabicPeriod"/>
            </a:pPr>
            <a:r>
              <a:rPr lang="en-ZA" dirty="0">
                <a:solidFill>
                  <a:schemeClr val="accent6"/>
                </a:solidFill>
              </a:rPr>
              <a:t>Political parties that are undermining the integrity and functioning of municipal councils through intra and inter-party conflicts and inappropriate interference in councils and administration;</a:t>
            </a:r>
            <a:endParaRPr lang="en-GB" dirty="0">
              <a:solidFill>
                <a:schemeClr val="accent6"/>
              </a:solidFill>
            </a:endParaRPr>
          </a:p>
        </p:txBody>
      </p:sp>
      <p:cxnSp>
        <p:nvCxnSpPr>
          <p:cNvPr id="9" name="Connettore diritto 16">
            <a:extLst>
              <a:ext uri="{FF2B5EF4-FFF2-40B4-BE49-F238E27FC236}">
                <a16:creationId xmlns:a16="http://schemas.microsoft.com/office/drawing/2014/main" xmlns="" id="{199C57FA-1B12-4261-9FCF-F29668C2DADE}"/>
              </a:ext>
            </a:extLst>
          </p:cNvPr>
          <p:cNvCxnSpPr>
            <a:cxnSpLocks/>
          </p:cNvCxnSpPr>
          <p:nvPr/>
        </p:nvCxnSpPr>
        <p:spPr>
          <a:xfrm flipV="1">
            <a:off x="231303" y="3089111"/>
            <a:ext cx="11665296" cy="73913"/>
          </a:xfrm>
          <a:prstGeom prst="line">
            <a:avLst/>
          </a:prstGeom>
          <a:solidFill>
            <a:srgbClr val="E8D7A2"/>
          </a:solidFill>
          <a:ln w="38100"/>
        </p:spPr>
        <p:style>
          <a:lnRef idx="1">
            <a:schemeClr val="accent2"/>
          </a:lnRef>
          <a:fillRef idx="0">
            <a:schemeClr val="accent2"/>
          </a:fillRef>
          <a:effectRef idx="0">
            <a:schemeClr val="accent2"/>
          </a:effectRef>
          <a:fontRef idx="minor">
            <a:schemeClr val="tx1"/>
          </a:fontRef>
        </p:style>
      </p:cxnSp>
      <p:sp>
        <p:nvSpPr>
          <p:cNvPr id="12" name="AutoShape 2" descr="Image result for cogta state of local government report 2009"/>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AutoShape 4" descr="Image result for cogta state of local government report 2009"/>
          <p:cNvSpPr>
            <a:spLocks noChangeAspect="1" noChangeArrowheads="1"/>
          </p:cNvSpPr>
          <p:nvPr/>
        </p:nvSpPr>
        <p:spPr bwMode="auto">
          <a:xfrm>
            <a:off x="307974" y="7937"/>
            <a:ext cx="3051721" cy="305173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5" name="Picture 1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09776" y="436495"/>
            <a:ext cx="1963204" cy="2703260"/>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200123" y="764704"/>
            <a:ext cx="2463626" cy="2277855"/>
          </a:xfrm>
          <a:prstGeom prst="rect">
            <a:avLst/>
          </a:prstGeom>
        </p:spPr>
      </p:pic>
    </p:spTree>
    <p:extLst>
      <p:ext uri="{BB962C8B-B14F-4D97-AF65-F5344CB8AC3E}">
        <p14:creationId xmlns:p14="http://schemas.microsoft.com/office/powerpoint/2010/main" xmlns="" val="3847828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7"/>
          <p:cNvSpPr>
            <a:spLocks noGrp="1" noChangeArrowheads="1"/>
          </p:cNvSpPr>
          <p:nvPr>
            <p:ph type="title"/>
          </p:nvPr>
        </p:nvSpPr>
        <p:spPr/>
        <p:txBody>
          <a:bodyPr vert="horz" lIns="91440" tIns="45720" rIns="132080" bIns="45720" rtlCol="0" anchor="ctr">
            <a:normAutofit fontScale="90000"/>
          </a:bodyPr>
          <a:lstStyle/>
          <a:p>
            <a:r>
              <a:rPr lang="en-US" sz="3200" dirty="0" smtClean="0"/>
              <a:t>CONTEXT: CONSTITUTIONAL PROVISIONS</a:t>
            </a:r>
            <a:endParaRPr lang="en-US" sz="3200" dirty="0"/>
          </a:p>
        </p:txBody>
      </p:sp>
      <p:sp>
        <p:nvSpPr>
          <p:cNvPr id="4100" name="Rectangle 8"/>
          <p:cNvSpPr>
            <a:spLocks noGrp="1" noChangeArrowheads="1"/>
          </p:cNvSpPr>
          <p:nvPr>
            <p:ph type="body" sz="quarter" idx="10"/>
          </p:nvPr>
        </p:nvSpPr>
        <p:spPr>
          <a:xfrm>
            <a:off x="335360" y="1069454"/>
            <a:ext cx="11449272" cy="5455890"/>
          </a:xfrm>
        </p:spPr>
        <p:txBody>
          <a:bodyPr vert="horz" lIns="91440" tIns="45720" rIns="132080" bIns="45720" rtlCol="0">
            <a:normAutofit lnSpcReduction="10000"/>
          </a:bodyPr>
          <a:lstStyle/>
          <a:p>
            <a:pPr marL="0" indent="0">
              <a:buNone/>
            </a:pPr>
            <a:r>
              <a:rPr lang="en-ZA" sz="2400" dirty="0"/>
              <a:t>In keeping with the principle of </a:t>
            </a:r>
            <a:r>
              <a:rPr lang="en-ZA" sz="2400" dirty="0" err="1" smtClean="0"/>
              <a:t>automony</a:t>
            </a:r>
            <a:r>
              <a:rPr lang="en-ZA" sz="2400" dirty="0" smtClean="0"/>
              <a:t>, the Constitution in:-</a:t>
            </a:r>
          </a:p>
          <a:p>
            <a:r>
              <a:rPr lang="en-ZA" sz="2400" b="1" dirty="0" smtClean="0"/>
              <a:t>Section </a:t>
            </a:r>
            <a:r>
              <a:rPr lang="en-ZA" sz="2400" b="1" dirty="0"/>
              <a:t>151(3) </a:t>
            </a:r>
            <a:r>
              <a:rPr lang="en-ZA" sz="2400" dirty="0" smtClean="0"/>
              <a:t>provides </a:t>
            </a:r>
            <a:r>
              <a:rPr lang="en-ZA" sz="2400" dirty="0"/>
              <a:t>that a municipality has </a:t>
            </a:r>
            <a:r>
              <a:rPr lang="en-ZA" sz="2400" b="1" u="sng" dirty="0"/>
              <a:t>the right to govern, on its own initiative, its affairs. </a:t>
            </a:r>
            <a:endParaRPr lang="en-ZA" sz="2400" b="1" u="sng" dirty="0" smtClean="0"/>
          </a:p>
          <a:p>
            <a:r>
              <a:rPr lang="en-ZA" sz="2400" b="1" dirty="0" smtClean="0"/>
              <a:t>Section </a:t>
            </a:r>
            <a:r>
              <a:rPr lang="en-ZA" sz="2400" b="1" dirty="0"/>
              <a:t>154(1)</a:t>
            </a:r>
            <a:r>
              <a:rPr lang="en-ZA" sz="2400" dirty="0"/>
              <a:t> </a:t>
            </a:r>
            <a:r>
              <a:rPr lang="en-ZA" sz="2400" dirty="0" smtClean="0"/>
              <a:t>provides </a:t>
            </a:r>
            <a:r>
              <a:rPr lang="en-ZA" sz="2400" dirty="0"/>
              <a:t>that national and provincial governments, by legislative and other measures, must support and strengthen the capacity of municipalities </a:t>
            </a:r>
            <a:r>
              <a:rPr lang="en-ZA" sz="2400" b="1" u="sng" dirty="0"/>
              <a:t>to manage their own affairs, to exercise their powers and perform their functions.</a:t>
            </a:r>
            <a:r>
              <a:rPr lang="en-ZA" sz="2400" dirty="0"/>
              <a:t> </a:t>
            </a:r>
            <a:endParaRPr lang="en-ZA" sz="2400" dirty="0" smtClean="0"/>
          </a:p>
          <a:p>
            <a:r>
              <a:rPr lang="en-ZA" sz="2400" b="1" dirty="0" smtClean="0"/>
              <a:t>Section </a:t>
            </a:r>
            <a:r>
              <a:rPr lang="en-ZA" sz="2400" b="1" dirty="0"/>
              <a:t>155(7) </a:t>
            </a:r>
            <a:r>
              <a:rPr lang="en-ZA" sz="2400" dirty="0"/>
              <a:t>accords national and provincial governments the legislative and executive authority to see to the effective performance by municipalities of their functions in respect of matters listed in Schedules 4B and 5B, </a:t>
            </a:r>
            <a:r>
              <a:rPr lang="en-ZA" sz="2400" b="1" u="sng" dirty="0"/>
              <a:t>by regulating the exercise by municipalities of their executive authority referred to in section 156(1</a:t>
            </a:r>
            <a:r>
              <a:rPr lang="en-ZA" sz="2400" dirty="0"/>
              <a:t>). </a:t>
            </a:r>
            <a:endParaRPr lang="en-ZA" sz="2400" dirty="0" smtClean="0"/>
          </a:p>
          <a:p>
            <a:r>
              <a:rPr lang="en-ZA" sz="2400" b="1" dirty="0" smtClean="0"/>
              <a:t>Section </a:t>
            </a:r>
            <a:r>
              <a:rPr lang="en-ZA" sz="2400" b="1" dirty="0"/>
              <a:t>151(4)</a:t>
            </a:r>
            <a:r>
              <a:rPr lang="en-ZA" sz="2400" dirty="0"/>
              <a:t> states that national and provincial government </a:t>
            </a:r>
            <a:r>
              <a:rPr lang="en-ZA" sz="2400" b="1" u="sng" dirty="0"/>
              <a:t>may not compromise or impede a municipality’s ability or right to exercise its powers and performs its functions</a:t>
            </a:r>
            <a:r>
              <a:rPr lang="en-ZA" sz="2400" dirty="0"/>
              <a:t>. </a:t>
            </a:r>
            <a:endParaRPr lang="en-GB" sz="2400" dirty="0"/>
          </a:p>
          <a:p>
            <a:pPr eaLnBrk="1" hangingPunct="1"/>
            <a:endParaRPr lang="en-US" sz="1800" b="1" dirty="0"/>
          </a:p>
        </p:txBody>
      </p:sp>
      <p:sp>
        <p:nvSpPr>
          <p:cNvPr id="4098" name="Slide Number Placeholder 3"/>
          <p:cNvSpPr>
            <a:spLocks noGrp="1"/>
          </p:cNvSpPr>
          <p:nvPr>
            <p:ph type="sldNum" sz="quarter" idx="4294967295"/>
          </p:nvPr>
        </p:nvSpPr>
        <p:spPr>
          <a:xfrm>
            <a:off x="0" y="6356350"/>
            <a:ext cx="2743200" cy="365125"/>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1pPr>
            <a:lvl2pPr marL="742950" indent="-28575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2pPr>
            <a:lvl3pPr marL="11430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3pPr>
            <a:lvl4pPr marL="16002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4pPr>
            <a:lvl5pPr marL="20574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9pPr>
          </a:lstStyle>
          <a:p>
            <a:pPr eaLnBrk="1" hangingPunct="1"/>
            <a:fld id="{5232F555-E873-4D7B-9773-FD087359E4E9}" type="slidenum">
              <a:rPr lang="en-US">
                <a:solidFill>
                  <a:srgbClr val="A37C00"/>
                </a:solidFill>
                <a:latin typeface="Arial" panose="020B0604020202020204" pitchFamily="34" charset="0"/>
                <a:sym typeface="Arial" panose="020B0604020202020204" pitchFamily="34" charset="0"/>
              </a:rPr>
              <a:pPr eaLnBrk="1" hangingPunct="1"/>
              <a:t>3</a:t>
            </a:fld>
            <a:endParaRPr lang="en-US">
              <a:solidFill>
                <a:srgbClr val="A37C00"/>
              </a:solidFill>
              <a:latin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xmlns="" val="42820889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pPr/>
              <a:t>4</a:t>
            </a:fld>
            <a:endParaRPr lang="en-US" dirty="0"/>
          </a:p>
        </p:txBody>
      </p:sp>
      <p:sp>
        <p:nvSpPr>
          <p:cNvPr id="10" name="Title 1"/>
          <p:cNvSpPr txBox="1">
            <a:spLocks/>
          </p:cNvSpPr>
          <p:nvPr/>
        </p:nvSpPr>
        <p:spPr>
          <a:xfrm>
            <a:off x="407368" y="122238"/>
            <a:ext cx="9145016"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3200" b="1" dirty="0" smtClean="0"/>
              <a:t>SALGA COMMENTS: Section 2 (Sec 54A) – Appointment of MMs and Acting MMs</a:t>
            </a:r>
            <a:endParaRPr lang="en-GB" sz="3200" dirty="0"/>
          </a:p>
        </p:txBody>
      </p:sp>
      <p:graphicFrame>
        <p:nvGraphicFramePr>
          <p:cNvPr id="3" name="Table 2"/>
          <p:cNvGraphicFramePr>
            <a:graphicFrameLocks noGrp="1"/>
          </p:cNvGraphicFramePr>
          <p:nvPr>
            <p:extLst>
              <p:ext uri="{D42A27DB-BD31-4B8C-83A1-F6EECF244321}">
                <p14:modId xmlns:p14="http://schemas.microsoft.com/office/powerpoint/2010/main" xmlns="" val="333652079"/>
              </p:ext>
            </p:extLst>
          </p:nvPr>
        </p:nvGraphicFramePr>
        <p:xfrm>
          <a:off x="0" y="1412775"/>
          <a:ext cx="12192000" cy="5445225"/>
        </p:xfrm>
        <a:graphic>
          <a:graphicData uri="http://schemas.openxmlformats.org/drawingml/2006/table">
            <a:tbl>
              <a:tblPr firstRow="1" bandRow="1">
                <a:tableStyleId>{5C22544A-7EE6-4342-B048-85BDC9FD1C3A}</a:tableStyleId>
              </a:tblPr>
              <a:tblGrid>
                <a:gridCol w="12192000"/>
              </a:tblGrid>
              <a:tr h="534189">
                <a:tc>
                  <a:txBody>
                    <a:bodyPr/>
                    <a:lstStyle/>
                    <a:p>
                      <a:pPr algn="ctr"/>
                      <a:r>
                        <a:rPr lang="en-ZA" sz="2000" dirty="0" smtClean="0">
                          <a:solidFill>
                            <a:schemeClr val="accent6"/>
                          </a:solidFill>
                        </a:rPr>
                        <a:t>PRACTICAL CHALLENGES WITH SYSTEMS</a:t>
                      </a:r>
                      <a:r>
                        <a:rPr lang="en-ZA" sz="2000" baseline="0" dirty="0" smtClean="0">
                          <a:solidFill>
                            <a:schemeClr val="accent6"/>
                          </a:solidFill>
                        </a:rPr>
                        <a:t> AMENDMENT ACT: Section 54A (7) </a:t>
                      </a:r>
                      <a:r>
                        <a:rPr lang="en-ZA" baseline="0" dirty="0" smtClean="0"/>
                        <a:t> </a:t>
                      </a:r>
                      <a:endParaRPr lang="en-GB" dirty="0"/>
                    </a:p>
                  </a:txBody>
                  <a:tcPr>
                    <a:solidFill>
                      <a:schemeClr val="accent1">
                        <a:lumMod val="40000"/>
                        <a:lumOff val="60000"/>
                      </a:schemeClr>
                    </a:solidFill>
                  </a:tcPr>
                </a:tc>
              </a:tr>
              <a:tr h="1927352">
                <a:tc>
                  <a:txBody>
                    <a:bodyPr/>
                    <a:lstStyle/>
                    <a:p>
                      <a:pPr marL="285750" lvl="0" indent="-285750" algn="just">
                        <a:buFont typeface="Arial" panose="020B0604020202020204" pitchFamily="34" charset="0"/>
                        <a:buChar char="•"/>
                      </a:pPr>
                      <a:r>
                        <a:rPr lang="en-ZA" sz="2000" kern="1200" dirty="0" smtClean="0">
                          <a:solidFill>
                            <a:schemeClr val="accent6"/>
                          </a:solidFill>
                          <a:effectLst/>
                          <a:latin typeface="+mn-lt"/>
                          <a:ea typeface="+mn-ea"/>
                          <a:cs typeface="+mn-cs"/>
                        </a:rPr>
                        <a:t>Municipalities</a:t>
                      </a:r>
                      <a:r>
                        <a:rPr lang="en-ZA" sz="2000" kern="1200" baseline="0" dirty="0" smtClean="0">
                          <a:solidFill>
                            <a:schemeClr val="accent6"/>
                          </a:solidFill>
                          <a:effectLst/>
                          <a:latin typeface="+mn-lt"/>
                          <a:ea typeface="+mn-ea"/>
                          <a:cs typeface="+mn-cs"/>
                        </a:rPr>
                        <a:t> make appointment &amp; thereafter – within 14 days – inform the MEC</a:t>
                      </a:r>
                      <a:r>
                        <a:rPr lang="en-ZA" sz="2000" kern="1200" dirty="0" smtClean="0">
                          <a:solidFill>
                            <a:schemeClr val="accent6"/>
                          </a:solidFill>
                          <a:effectLst/>
                          <a:latin typeface="+mn-lt"/>
                          <a:ea typeface="+mn-ea"/>
                          <a:cs typeface="+mn-cs"/>
                        </a:rPr>
                        <a:t>;</a:t>
                      </a:r>
                      <a:endParaRPr lang="en-GB" sz="2000" kern="1200" dirty="0" smtClean="0">
                        <a:solidFill>
                          <a:schemeClr val="accent6"/>
                        </a:solidFill>
                        <a:effectLst/>
                        <a:latin typeface="+mn-lt"/>
                        <a:ea typeface="+mn-ea"/>
                        <a:cs typeface="+mn-cs"/>
                      </a:endParaRPr>
                    </a:p>
                    <a:p>
                      <a:pPr marL="285750" lvl="0" indent="-285750" algn="just">
                        <a:buFont typeface="Arial" panose="020B0604020202020204" pitchFamily="34" charset="0"/>
                        <a:buChar char="•"/>
                      </a:pPr>
                      <a:r>
                        <a:rPr lang="en-ZA" sz="2000" kern="1200" dirty="0" smtClean="0">
                          <a:solidFill>
                            <a:schemeClr val="accent6"/>
                          </a:solidFill>
                          <a:effectLst/>
                          <a:latin typeface="+mn-lt"/>
                          <a:ea typeface="+mn-ea"/>
                          <a:cs typeface="+mn-cs"/>
                        </a:rPr>
                        <a:t>MECs take longer than the 14 days</a:t>
                      </a:r>
                      <a:r>
                        <a:rPr lang="en-ZA" sz="2000" kern="1200" baseline="0" dirty="0" smtClean="0">
                          <a:solidFill>
                            <a:schemeClr val="accent6"/>
                          </a:solidFill>
                          <a:effectLst/>
                          <a:latin typeface="+mn-lt"/>
                          <a:ea typeface="+mn-ea"/>
                          <a:cs typeface="+mn-cs"/>
                        </a:rPr>
                        <a:t> to consider the Municipal Appointments;</a:t>
                      </a:r>
                    </a:p>
                    <a:p>
                      <a:pPr marL="285750" lvl="0" indent="-285750" algn="just">
                        <a:buFont typeface="Arial" panose="020B0604020202020204" pitchFamily="34" charset="0"/>
                        <a:buChar char="•"/>
                      </a:pPr>
                      <a:r>
                        <a:rPr lang="en-ZA" sz="2000" kern="1200" baseline="0" dirty="0" smtClean="0">
                          <a:solidFill>
                            <a:schemeClr val="accent6"/>
                          </a:solidFill>
                          <a:effectLst/>
                          <a:latin typeface="+mn-lt"/>
                          <a:ea typeface="+mn-ea"/>
                          <a:cs typeface="+mn-cs"/>
                        </a:rPr>
                        <a:t>Taking the appropriate enforcement steps include instructing municipalities, at times more than 3 months later, to reverse decisions – at times contrary to Rules and Orders of Council and illegally;</a:t>
                      </a:r>
                    </a:p>
                    <a:p>
                      <a:pPr marL="285750" lvl="0" indent="-285750" algn="just">
                        <a:buFont typeface="Arial" panose="020B0604020202020204" pitchFamily="34" charset="0"/>
                        <a:buChar char="•"/>
                      </a:pPr>
                      <a:r>
                        <a:rPr lang="en-ZA" sz="2000" kern="1200" baseline="0" dirty="0" smtClean="0">
                          <a:solidFill>
                            <a:schemeClr val="accent6"/>
                          </a:solidFill>
                          <a:effectLst/>
                          <a:latin typeface="+mn-lt"/>
                          <a:ea typeface="+mn-ea"/>
                          <a:cs typeface="+mn-cs"/>
                        </a:rPr>
                        <a:t>The role of MEC is loosely interpreted as “Concurrency” – meaning prior approval. </a:t>
                      </a:r>
                      <a:endParaRPr lang="en-GB" sz="2000" kern="1200" dirty="0" smtClean="0">
                        <a:solidFill>
                          <a:schemeClr val="accent6"/>
                        </a:solidFill>
                        <a:effectLst/>
                        <a:latin typeface="+mn-lt"/>
                        <a:ea typeface="+mn-ea"/>
                        <a:cs typeface="+mn-cs"/>
                      </a:endParaRPr>
                    </a:p>
                  </a:txBody>
                  <a:tcPr>
                    <a:solidFill>
                      <a:schemeClr val="bg1"/>
                    </a:solidFill>
                  </a:tcPr>
                </a:tc>
              </a:tr>
              <a:tr h="503825">
                <a:tc>
                  <a:txBody>
                    <a:bodyPr/>
                    <a:lstStyle/>
                    <a:p>
                      <a:pPr algn="ctr"/>
                      <a:r>
                        <a:rPr lang="en-ZA" sz="2000" b="1" dirty="0" smtClean="0">
                          <a:solidFill>
                            <a:schemeClr val="accent6"/>
                          </a:solidFill>
                        </a:rPr>
                        <a:t>SALGA COMMENTS </a:t>
                      </a:r>
                      <a:endParaRPr lang="en-GB" sz="2000" b="1" dirty="0">
                        <a:solidFill>
                          <a:schemeClr val="accent6"/>
                        </a:solidFill>
                      </a:endParaRPr>
                    </a:p>
                  </a:txBody>
                  <a:tcPr>
                    <a:solidFill>
                      <a:schemeClr val="accent1">
                        <a:lumMod val="40000"/>
                        <a:lumOff val="60000"/>
                      </a:schemeClr>
                    </a:solidFill>
                  </a:tcPr>
                </a:tc>
              </a:tr>
              <a:tr h="2479859">
                <a:tc>
                  <a:txBody>
                    <a:bodyPr/>
                    <a:lstStyle/>
                    <a:p>
                      <a:pPr marL="457200" lvl="0" indent="-457200" algn="just">
                        <a:buFont typeface="+mj-lt"/>
                        <a:buAutoNum type="arabicPeriod"/>
                      </a:pPr>
                      <a:r>
                        <a:rPr lang="en-ZA" sz="2000" kern="1200" dirty="0" smtClean="0">
                          <a:solidFill>
                            <a:schemeClr val="accent6"/>
                          </a:solidFill>
                          <a:effectLst/>
                          <a:latin typeface="+mn-lt"/>
                          <a:ea typeface="+mn-ea"/>
                          <a:cs typeface="+mn-cs"/>
                        </a:rPr>
                        <a:t>It</a:t>
                      </a:r>
                      <a:r>
                        <a:rPr lang="en-ZA" sz="2000" kern="1200" baseline="0" dirty="0" smtClean="0">
                          <a:solidFill>
                            <a:schemeClr val="accent6"/>
                          </a:solidFill>
                          <a:effectLst/>
                          <a:latin typeface="+mn-lt"/>
                          <a:ea typeface="+mn-ea"/>
                          <a:cs typeface="+mn-cs"/>
                        </a:rPr>
                        <a:t> should be accepted that Municipal Councils have the Executive Authority to appoint a Municipal Manager – it does </a:t>
                      </a:r>
                      <a:r>
                        <a:rPr lang="en-ZA" sz="2000" b="1" kern="1200" baseline="0" dirty="0" smtClean="0">
                          <a:solidFill>
                            <a:schemeClr val="accent6"/>
                          </a:solidFill>
                          <a:effectLst/>
                          <a:latin typeface="+mn-lt"/>
                          <a:ea typeface="+mn-ea"/>
                          <a:cs typeface="+mn-cs"/>
                        </a:rPr>
                        <a:t>NOT</a:t>
                      </a:r>
                      <a:r>
                        <a:rPr lang="en-ZA" sz="2000" kern="1200" baseline="0" dirty="0" smtClean="0">
                          <a:solidFill>
                            <a:schemeClr val="accent6"/>
                          </a:solidFill>
                          <a:effectLst/>
                          <a:latin typeface="+mn-lt"/>
                          <a:ea typeface="+mn-ea"/>
                          <a:cs typeface="+mn-cs"/>
                        </a:rPr>
                        <a:t> require “Approval” from the MEC;</a:t>
                      </a:r>
                    </a:p>
                    <a:p>
                      <a:pPr marL="457200" lvl="0" indent="-457200" algn="just">
                        <a:buFont typeface="+mj-lt"/>
                        <a:buAutoNum type="arabicPeriod"/>
                      </a:pPr>
                      <a:r>
                        <a:rPr lang="en-ZA" sz="2000" kern="1200" baseline="0" dirty="0" smtClean="0">
                          <a:solidFill>
                            <a:schemeClr val="accent6"/>
                          </a:solidFill>
                          <a:effectLst/>
                          <a:latin typeface="+mn-lt"/>
                          <a:ea typeface="+mn-ea"/>
                          <a:cs typeface="+mn-cs"/>
                        </a:rPr>
                        <a:t>The role of the MEC is to assess if a Municipality has contravened the appointment processes as defined in the Act (including the Regulations);</a:t>
                      </a:r>
                    </a:p>
                    <a:p>
                      <a:pPr marL="457200" lvl="0" indent="-457200" algn="just">
                        <a:buFont typeface="+mj-lt"/>
                        <a:buAutoNum type="arabicPeriod"/>
                      </a:pPr>
                      <a:r>
                        <a:rPr lang="en-ZA" sz="2000" kern="1200" baseline="0" dirty="0" smtClean="0">
                          <a:solidFill>
                            <a:schemeClr val="accent6"/>
                          </a:solidFill>
                          <a:effectLst/>
                          <a:latin typeface="+mn-lt"/>
                          <a:ea typeface="+mn-ea"/>
                          <a:cs typeface="+mn-cs"/>
                        </a:rPr>
                        <a:t>In instances of contravention the MEC has the option to apply for a declaratory order on the validity of the appointment.</a:t>
                      </a:r>
                    </a:p>
                    <a:p>
                      <a:pPr marL="0" lvl="0" indent="0" algn="just">
                        <a:buFont typeface="+mj-lt"/>
                        <a:buNone/>
                      </a:pPr>
                      <a:endParaRPr lang="en-GB" sz="2000" kern="1200" dirty="0" smtClean="0">
                        <a:solidFill>
                          <a:schemeClr val="accent6"/>
                        </a:solidFill>
                        <a:effectLst/>
                        <a:latin typeface="+mn-lt"/>
                        <a:ea typeface="+mn-ea"/>
                        <a:cs typeface="+mn-cs"/>
                      </a:endParaRPr>
                    </a:p>
                  </a:txBody>
                  <a:tcPr>
                    <a:solidFill>
                      <a:schemeClr val="bg1"/>
                    </a:solidFill>
                  </a:tcPr>
                </a:tc>
              </a:tr>
            </a:tbl>
          </a:graphicData>
        </a:graphic>
      </p:graphicFrame>
    </p:spTree>
    <p:extLst>
      <p:ext uri="{BB962C8B-B14F-4D97-AF65-F5344CB8AC3E}">
        <p14:creationId xmlns:p14="http://schemas.microsoft.com/office/powerpoint/2010/main" xmlns="" val="3200642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pPr/>
              <a:t>5</a:t>
            </a:fld>
            <a:endParaRPr lang="en-US" dirty="0"/>
          </a:p>
        </p:txBody>
      </p:sp>
      <p:sp>
        <p:nvSpPr>
          <p:cNvPr id="10" name="Title 1"/>
          <p:cNvSpPr txBox="1">
            <a:spLocks/>
          </p:cNvSpPr>
          <p:nvPr/>
        </p:nvSpPr>
        <p:spPr>
          <a:xfrm>
            <a:off x="191344" y="3326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3 (Sec 56) – </a:t>
            </a:r>
          </a:p>
          <a:p>
            <a:pPr lvl="0"/>
            <a:r>
              <a:rPr lang="en-ZA" sz="2800" b="1" dirty="0" smtClean="0"/>
              <a:t>Appointment of Managers accountable to MMs</a:t>
            </a:r>
            <a:endParaRPr lang="en-GB" sz="2800" dirty="0"/>
          </a:p>
        </p:txBody>
      </p:sp>
      <p:graphicFrame>
        <p:nvGraphicFramePr>
          <p:cNvPr id="3" name="Table 2"/>
          <p:cNvGraphicFramePr>
            <a:graphicFrameLocks noGrp="1"/>
          </p:cNvGraphicFramePr>
          <p:nvPr>
            <p:extLst>
              <p:ext uri="{D42A27DB-BD31-4B8C-83A1-F6EECF244321}">
                <p14:modId xmlns:p14="http://schemas.microsoft.com/office/powerpoint/2010/main" xmlns="" val="155401321"/>
              </p:ext>
            </p:extLst>
          </p:nvPr>
        </p:nvGraphicFramePr>
        <p:xfrm>
          <a:off x="0" y="1412775"/>
          <a:ext cx="12192000" cy="5495206"/>
        </p:xfrm>
        <a:graphic>
          <a:graphicData uri="http://schemas.openxmlformats.org/drawingml/2006/table">
            <a:tbl>
              <a:tblPr firstRow="1" bandRow="1">
                <a:tableStyleId>{5C22544A-7EE6-4342-B048-85BDC9FD1C3A}</a:tableStyleId>
              </a:tblPr>
              <a:tblGrid>
                <a:gridCol w="12192000"/>
              </a:tblGrid>
              <a:tr h="534189">
                <a:tc>
                  <a:txBody>
                    <a:bodyPr/>
                    <a:lstStyle/>
                    <a:p>
                      <a:pPr algn="ctr"/>
                      <a:r>
                        <a:rPr lang="en-ZA" sz="2000" dirty="0" smtClean="0">
                          <a:solidFill>
                            <a:schemeClr val="accent6"/>
                          </a:solidFill>
                        </a:rPr>
                        <a:t>PRACTICAL CHALLENGES WITH SYSTEMS</a:t>
                      </a:r>
                      <a:r>
                        <a:rPr lang="en-ZA" sz="2000" baseline="0" dirty="0" smtClean="0">
                          <a:solidFill>
                            <a:schemeClr val="accent6"/>
                          </a:solidFill>
                        </a:rPr>
                        <a:t> AMENDMENT ACT: Section 56  </a:t>
                      </a:r>
                      <a:r>
                        <a:rPr lang="en-ZA" baseline="0" dirty="0" smtClean="0"/>
                        <a:t> </a:t>
                      </a:r>
                      <a:endParaRPr lang="en-GB" dirty="0"/>
                    </a:p>
                  </a:txBody>
                  <a:tcPr>
                    <a:solidFill>
                      <a:schemeClr val="accent1">
                        <a:lumMod val="40000"/>
                        <a:lumOff val="60000"/>
                      </a:schemeClr>
                    </a:solidFill>
                  </a:tcPr>
                </a:tc>
              </a:tr>
              <a:tr h="1927352">
                <a:tc>
                  <a:txBody>
                    <a:bodyPr/>
                    <a:lstStyle/>
                    <a:p>
                      <a:pPr marL="285750" indent="-285750">
                        <a:buFont typeface="Arial" panose="020B0604020202020204" pitchFamily="34" charset="0"/>
                        <a:buChar char="•"/>
                      </a:pPr>
                      <a:r>
                        <a:rPr lang="en-ZA" sz="2000" kern="1200" dirty="0" smtClean="0">
                          <a:solidFill>
                            <a:schemeClr val="accent6"/>
                          </a:solidFill>
                          <a:effectLst/>
                          <a:latin typeface="+mn-lt"/>
                          <a:ea typeface="+mn-ea"/>
                          <a:cs typeface="+mn-cs"/>
                        </a:rPr>
                        <a:t>This section further blurs the lines of accountability and authority between the Council and Administration. </a:t>
                      </a:r>
                    </a:p>
                    <a:p>
                      <a:pPr marL="285750" indent="-285750">
                        <a:buFont typeface="Arial" panose="020B0604020202020204" pitchFamily="34" charset="0"/>
                        <a:buChar char="•"/>
                      </a:pPr>
                      <a:r>
                        <a:rPr lang="en-ZA" sz="2000" kern="1200" dirty="0" smtClean="0">
                          <a:solidFill>
                            <a:schemeClr val="accent6"/>
                          </a:solidFill>
                          <a:effectLst/>
                          <a:latin typeface="+mn-lt"/>
                          <a:ea typeface="+mn-ea"/>
                          <a:cs typeface="+mn-cs"/>
                        </a:rPr>
                        <a:t>In practice, the appointment of Managers directly accountable</a:t>
                      </a:r>
                      <a:r>
                        <a:rPr lang="en-ZA" sz="2000" kern="1200" baseline="0" dirty="0" smtClean="0">
                          <a:solidFill>
                            <a:schemeClr val="accent6"/>
                          </a:solidFill>
                          <a:effectLst/>
                          <a:latin typeface="+mn-lt"/>
                          <a:ea typeface="+mn-ea"/>
                          <a:cs typeface="+mn-cs"/>
                        </a:rPr>
                        <a:t> to the Municipal Manager, by Council after consultation with the MM, has </a:t>
                      </a:r>
                      <a:r>
                        <a:rPr lang="en-ZA" sz="2000" kern="1200" dirty="0" smtClean="0">
                          <a:solidFill>
                            <a:schemeClr val="accent6"/>
                          </a:solidFill>
                          <a:effectLst/>
                          <a:latin typeface="+mn-lt"/>
                          <a:ea typeface="+mn-ea"/>
                          <a:cs typeface="+mn-cs"/>
                        </a:rPr>
                        <a:t>lead to managers directly accountable to the Municipal Manager actually reporting, or feeling obliged to report, to Council members who appointed them rather than to the municipal manager. </a:t>
                      </a:r>
                      <a:endParaRPr lang="en-GB" sz="2000" kern="1200" dirty="0">
                        <a:solidFill>
                          <a:schemeClr val="accent6"/>
                        </a:solidFill>
                        <a:effectLst/>
                        <a:latin typeface="+mn-lt"/>
                        <a:ea typeface="+mn-ea"/>
                        <a:cs typeface="+mn-cs"/>
                      </a:endParaRPr>
                    </a:p>
                  </a:txBody>
                  <a:tcPr>
                    <a:solidFill>
                      <a:schemeClr val="bg1"/>
                    </a:solidFill>
                  </a:tcPr>
                </a:tc>
              </a:tr>
              <a:tr h="503825">
                <a:tc>
                  <a:txBody>
                    <a:bodyPr/>
                    <a:lstStyle/>
                    <a:p>
                      <a:pPr algn="ctr"/>
                      <a:r>
                        <a:rPr lang="en-ZA" sz="2000" b="1" dirty="0" smtClean="0">
                          <a:solidFill>
                            <a:schemeClr val="accent6"/>
                          </a:solidFill>
                        </a:rPr>
                        <a:t>SALGA COMMENTS </a:t>
                      </a:r>
                      <a:endParaRPr lang="en-GB" sz="2000" b="1" dirty="0">
                        <a:solidFill>
                          <a:schemeClr val="accent6"/>
                        </a:solidFill>
                      </a:endParaRPr>
                    </a:p>
                  </a:txBody>
                  <a:tcPr>
                    <a:solidFill>
                      <a:schemeClr val="accent1">
                        <a:lumMod val="40000"/>
                        <a:lumOff val="60000"/>
                      </a:schemeClr>
                    </a:solidFill>
                  </a:tcPr>
                </a:tc>
              </a:tr>
              <a:tr h="2479859">
                <a:tc>
                  <a:txBody>
                    <a:bodyPr/>
                    <a:lstStyle/>
                    <a:p>
                      <a:pPr marL="457200" indent="-457200">
                        <a:buFont typeface="+mj-lt"/>
                        <a:buAutoNum type="arabicPeriod"/>
                      </a:pPr>
                      <a:r>
                        <a:rPr lang="en-ZA" sz="2000" kern="1200" dirty="0" smtClean="0">
                          <a:solidFill>
                            <a:schemeClr val="accent6"/>
                          </a:solidFill>
                          <a:effectLst/>
                          <a:latin typeface="+mn-lt"/>
                          <a:ea typeface="+mn-ea"/>
                          <a:cs typeface="+mn-cs"/>
                        </a:rPr>
                        <a:t>The intention was always that Council appoints the municipal manager but that the municipal manager, after consultation with Council, would and should make appointments to the administration, as head of administration. </a:t>
                      </a:r>
                    </a:p>
                    <a:p>
                      <a:pPr marL="457200" indent="-457200">
                        <a:buFont typeface="+mj-lt"/>
                        <a:buAutoNum type="arabicPeriod"/>
                      </a:pPr>
                      <a:r>
                        <a:rPr lang="en-ZA" sz="2000" kern="1200" dirty="0" smtClean="0">
                          <a:solidFill>
                            <a:schemeClr val="accent6"/>
                          </a:solidFill>
                          <a:effectLst/>
                          <a:latin typeface="+mn-lt"/>
                          <a:ea typeface="+mn-ea"/>
                          <a:cs typeface="+mn-cs"/>
                        </a:rPr>
                        <a:t>The problem we are trying to address in local government is precisely where Council (and political parties represented therein) appoints people to the administration but they must then report to the municipal manager. </a:t>
                      </a:r>
                    </a:p>
                    <a:p>
                      <a:pPr marL="457200" indent="-457200" algn="l" defTabSz="457200" rtl="0" eaLnBrk="1" latinLnBrk="0" hangingPunct="1">
                        <a:buFont typeface="+mj-lt"/>
                        <a:buAutoNum type="arabicPeriod"/>
                      </a:pPr>
                      <a:r>
                        <a:rPr lang="en-ZA" sz="2000" kern="1200" dirty="0" smtClean="0">
                          <a:solidFill>
                            <a:schemeClr val="accent6"/>
                          </a:solidFill>
                          <a:effectLst/>
                          <a:latin typeface="+mn-lt"/>
                          <a:ea typeface="+mn-ea"/>
                          <a:cs typeface="+mn-cs"/>
                        </a:rPr>
                        <a:t>The amendment provision as it stands will only perpetuate this problem in local government, rather than assisting in solving it. </a:t>
                      </a:r>
                      <a:endParaRPr lang="en-GB" sz="2000" kern="1200" dirty="0" smtClean="0">
                        <a:solidFill>
                          <a:schemeClr val="accent6"/>
                        </a:solidFill>
                        <a:effectLst/>
                        <a:latin typeface="+mn-lt"/>
                        <a:ea typeface="+mn-ea"/>
                        <a:cs typeface="+mn-cs"/>
                      </a:endParaRPr>
                    </a:p>
                  </a:txBody>
                  <a:tcPr>
                    <a:solidFill>
                      <a:schemeClr val="bg1"/>
                    </a:solidFill>
                  </a:tcPr>
                </a:tc>
              </a:tr>
            </a:tbl>
          </a:graphicData>
        </a:graphic>
      </p:graphicFrame>
    </p:spTree>
    <p:extLst>
      <p:ext uri="{BB962C8B-B14F-4D97-AF65-F5344CB8AC3E}">
        <p14:creationId xmlns:p14="http://schemas.microsoft.com/office/powerpoint/2010/main" xmlns="" val="4147639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pPr/>
              <a:t>6</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5 (Sec 56A) – </a:t>
            </a:r>
          </a:p>
          <a:p>
            <a:r>
              <a:rPr lang="en-ZA" sz="2800" b="1" dirty="0"/>
              <a:t>Limitation of Political Rights of MMs and Managers directly accountable to MMs</a:t>
            </a:r>
            <a:endParaRPr lang="en-GB" sz="2800" b="1" dirty="0"/>
          </a:p>
        </p:txBody>
      </p:sp>
      <p:graphicFrame>
        <p:nvGraphicFramePr>
          <p:cNvPr id="3" name="Table 2"/>
          <p:cNvGraphicFramePr>
            <a:graphicFrameLocks noGrp="1"/>
          </p:cNvGraphicFramePr>
          <p:nvPr>
            <p:extLst>
              <p:ext uri="{D42A27DB-BD31-4B8C-83A1-F6EECF244321}">
                <p14:modId xmlns:p14="http://schemas.microsoft.com/office/powerpoint/2010/main" xmlns="" val="3750077302"/>
              </p:ext>
            </p:extLst>
          </p:nvPr>
        </p:nvGraphicFramePr>
        <p:xfrm>
          <a:off x="0" y="1412775"/>
          <a:ext cx="12192000" cy="4896545"/>
        </p:xfrm>
        <a:graphic>
          <a:graphicData uri="http://schemas.openxmlformats.org/drawingml/2006/table">
            <a:tbl>
              <a:tblPr firstRow="1" bandRow="1">
                <a:tableStyleId>{5C22544A-7EE6-4342-B048-85BDC9FD1C3A}</a:tableStyleId>
              </a:tblPr>
              <a:tblGrid>
                <a:gridCol w="12192000"/>
              </a:tblGrid>
              <a:tr h="431758">
                <a:tc>
                  <a:txBody>
                    <a:bodyPr/>
                    <a:lstStyle/>
                    <a:p>
                      <a:pPr algn="ctr"/>
                      <a:r>
                        <a:rPr lang="en-ZA" sz="2000" dirty="0" smtClean="0">
                          <a:solidFill>
                            <a:schemeClr val="accent6"/>
                          </a:solidFill>
                        </a:rPr>
                        <a:t>PRACTICAL CHALLENGES WITH SYSTEMS</a:t>
                      </a:r>
                      <a:r>
                        <a:rPr lang="en-ZA" sz="2000" baseline="0" dirty="0" smtClean="0">
                          <a:solidFill>
                            <a:schemeClr val="accent6"/>
                          </a:solidFill>
                        </a:rPr>
                        <a:t> AMENDMENT ACT: Section 56  </a:t>
                      </a:r>
                      <a:r>
                        <a:rPr lang="en-ZA" baseline="0" dirty="0" smtClean="0"/>
                        <a:t> </a:t>
                      </a:r>
                      <a:endParaRPr lang="en-GB" dirty="0"/>
                    </a:p>
                  </a:txBody>
                  <a:tcPr>
                    <a:solidFill>
                      <a:schemeClr val="accent1">
                        <a:lumMod val="40000"/>
                        <a:lumOff val="60000"/>
                      </a:schemeClr>
                    </a:solidFill>
                  </a:tcPr>
                </a:tc>
              </a:tr>
              <a:tr h="2197244">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kern="1200" dirty="0" smtClean="0">
                          <a:solidFill>
                            <a:schemeClr val="accent6"/>
                          </a:solidFill>
                          <a:effectLst/>
                          <a:latin typeface="+mn-lt"/>
                          <a:ea typeface="+mn-ea"/>
                          <a:cs typeface="+mn-cs"/>
                        </a:rPr>
                        <a:t>The problem the Systems Amendment Act tried to solve is defeated by only limiting</a:t>
                      </a:r>
                      <a:r>
                        <a:rPr lang="en-ZA" sz="2000" kern="1200" baseline="0" dirty="0" smtClean="0">
                          <a:solidFill>
                            <a:schemeClr val="accent6"/>
                          </a:solidFill>
                          <a:effectLst/>
                          <a:latin typeface="+mn-lt"/>
                          <a:ea typeface="+mn-ea"/>
                          <a:cs typeface="+mn-cs"/>
                        </a:rPr>
                        <a:t> M</a:t>
                      </a:r>
                      <a:r>
                        <a:rPr lang="en-ZA" sz="2000" kern="1200" dirty="0" smtClean="0">
                          <a:solidFill>
                            <a:schemeClr val="accent6"/>
                          </a:solidFill>
                          <a:effectLst/>
                          <a:latin typeface="+mn-lt"/>
                          <a:ea typeface="+mn-ea"/>
                          <a:cs typeface="+mn-cs"/>
                        </a:rPr>
                        <a:t>unicipal Managers or managers directly accountable to him/her, as the scenario often painted in local government is one where junior officials (because of their political ranking) holds the municipal manager and other senior managers to account.</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kern="1200" dirty="0" smtClean="0">
                          <a:solidFill>
                            <a:schemeClr val="accent6"/>
                          </a:solidFill>
                          <a:effectLst/>
                          <a:latin typeface="+mn-lt"/>
                          <a:ea typeface="+mn-ea"/>
                          <a:cs typeface="+mn-cs"/>
                        </a:rPr>
                        <a:t>The fact that only municipal managers and managers directly accountable to the municipal managers are excluded from being officers of political parties may, in addition, create a discriminatory practice. </a:t>
                      </a:r>
                    </a:p>
                    <a:p>
                      <a:pPr marL="285750" indent="-285750">
                        <a:buFont typeface="Arial" panose="020B0604020202020204" pitchFamily="34" charset="0"/>
                        <a:buChar char="•"/>
                      </a:pPr>
                      <a:endParaRPr lang="en-ZA" sz="2000" kern="1200" dirty="0" smtClean="0">
                        <a:solidFill>
                          <a:schemeClr val="accent6"/>
                        </a:solidFill>
                        <a:effectLst/>
                        <a:latin typeface="+mn-lt"/>
                        <a:ea typeface="+mn-ea"/>
                        <a:cs typeface="+mn-cs"/>
                      </a:endParaRPr>
                    </a:p>
                  </a:txBody>
                  <a:tcPr>
                    <a:solidFill>
                      <a:schemeClr val="bg1"/>
                    </a:solidFill>
                  </a:tcPr>
                </a:tc>
              </a:tr>
              <a:tr h="407215">
                <a:tc>
                  <a:txBody>
                    <a:bodyPr/>
                    <a:lstStyle/>
                    <a:p>
                      <a:pPr algn="ctr"/>
                      <a:r>
                        <a:rPr lang="en-ZA" sz="2000" b="1" dirty="0" smtClean="0">
                          <a:solidFill>
                            <a:schemeClr val="accent6"/>
                          </a:solidFill>
                        </a:rPr>
                        <a:t>SALGA COMMENTS </a:t>
                      </a:r>
                      <a:endParaRPr lang="en-GB" sz="2000" b="1" dirty="0">
                        <a:solidFill>
                          <a:schemeClr val="accent6"/>
                        </a:solidFill>
                      </a:endParaRPr>
                    </a:p>
                  </a:txBody>
                  <a:tcPr>
                    <a:solidFill>
                      <a:schemeClr val="accent1">
                        <a:lumMod val="40000"/>
                        <a:lumOff val="60000"/>
                      </a:schemeClr>
                    </a:solidFill>
                  </a:tcPr>
                </a:tc>
              </a:tr>
              <a:tr h="1832532">
                <a:tc>
                  <a:txBody>
                    <a:bodyPr/>
                    <a:lstStyle/>
                    <a:p>
                      <a:pPr marL="457200" marR="0" indent="-457200" algn="l" defTabSz="457200" rtl="0" eaLnBrk="1" fontAlgn="auto" latinLnBrk="0" hangingPunct="1">
                        <a:lnSpc>
                          <a:spcPct val="100000"/>
                        </a:lnSpc>
                        <a:spcBef>
                          <a:spcPts val="0"/>
                        </a:spcBef>
                        <a:spcAft>
                          <a:spcPts val="0"/>
                        </a:spcAft>
                        <a:buClrTx/>
                        <a:buSzTx/>
                        <a:buFont typeface="+mj-lt"/>
                        <a:buAutoNum type="arabicPeriod"/>
                        <a:tabLst/>
                        <a:defRPr/>
                      </a:pPr>
                      <a:r>
                        <a:rPr lang="en-ZA" sz="2000" kern="1200" dirty="0" smtClean="0">
                          <a:solidFill>
                            <a:schemeClr val="accent6"/>
                          </a:solidFill>
                          <a:effectLst/>
                          <a:latin typeface="+mn-lt"/>
                          <a:ea typeface="+mn-ea"/>
                          <a:cs typeface="+mn-cs"/>
                        </a:rPr>
                        <a:t>The politicisation</a:t>
                      </a:r>
                      <a:r>
                        <a:rPr lang="en-ZA" sz="2000" kern="1200" baseline="0" dirty="0" smtClean="0">
                          <a:solidFill>
                            <a:schemeClr val="accent6"/>
                          </a:solidFill>
                          <a:effectLst/>
                          <a:latin typeface="+mn-lt"/>
                          <a:ea typeface="+mn-ea"/>
                          <a:cs typeface="+mn-cs"/>
                        </a:rPr>
                        <a:t> of local government detracts from </a:t>
                      </a:r>
                      <a:r>
                        <a:rPr lang="en-ZA" sz="2000" kern="1200" baseline="0" dirty="0" err="1" smtClean="0">
                          <a:solidFill>
                            <a:schemeClr val="accent6"/>
                          </a:solidFill>
                          <a:effectLst/>
                          <a:latin typeface="+mn-lt"/>
                          <a:ea typeface="+mn-ea"/>
                          <a:cs typeface="+mn-cs"/>
                        </a:rPr>
                        <a:t>P</a:t>
                      </a:r>
                      <a:r>
                        <a:rPr lang="en-ZA" sz="2000" kern="1200" dirty="0" err="1" smtClean="0">
                          <a:solidFill>
                            <a:schemeClr val="accent6"/>
                          </a:solidFill>
                          <a:effectLst/>
                          <a:latin typeface="+mn-lt"/>
                          <a:ea typeface="+mn-ea"/>
                          <a:cs typeface="+mn-cs"/>
                        </a:rPr>
                        <a:t>rofessionalisation</a:t>
                      </a:r>
                      <a:r>
                        <a:rPr lang="en-ZA" sz="2000" kern="1200" dirty="0" smtClean="0">
                          <a:solidFill>
                            <a:schemeClr val="accent6"/>
                          </a:solidFill>
                          <a:effectLst/>
                          <a:latin typeface="+mn-lt"/>
                          <a:ea typeface="+mn-ea"/>
                          <a:cs typeface="+mn-cs"/>
                        </a:rPr>
                        <a:t> of local government. </a:t>
                      </a:r>
                      <a:endParaRPr lang="en-GB" sz="2000" kern="1200" dirty="0" smtClean="0">
                        <a:solidFill>
                          <a:schemeClr val="accent6"/>
                        </a:solidFill>
                        <a:effectLst/>
                        <a:latin typeface="+mn-lt"/>
                        <a:ea typeface="+mn-ea"/>
                        <a:cs typeface="+mn-cs"/>
                      </a:endParaRPr>
                    </a:p>
                    <a:p>
                      <a:pPr marL="457200" marR="0" indent="-457200" algn="l" defTabSz="457200" rtl="0" eaLnBrk="1" fontAlgn="auto" latinLnBrk="0" hangingPunct="1">
                        <a:lnSpc>
                          <a:spcPct val="100000"/>
                        </a:lnSpc>
                        <a:spcBef>
                          <a:spcPts val="0"/>
                        </a:spcBef>
                        <a:spcAft>
                          <a:spcPts val="0"/>
                        </a:spcAft>
                        <a:buClrTx/>
                        <a:buSzTx/>
                        <a:buFont typeface="+mj-lt"/>
                        <a:buAutoNum type="arabicPeriod"/>
                        <a:tabLst/>
                        <a:defRPr/>
                      </a:pPr>
                      <a:r>
                        <a:rPr lang="en-ZA" sz="2000" kern="1200" dirty="0" smtClean="0">
                          <a:solidFill>
                            <a:schemeClr val="accent6"/>
                          </a:solidFill>
                          <a:effectLst/>
                          <a:latin typeface="+mn-lt"/>
                          <a:ea typeface="+mn-ea"/>
                          <a:cs typeface="+mn-cs"/>
                        </a:rPr>
                        <a:t>Section</a:t>
                      </a:r>
                      <a:r>
                        <a:rPr lang="en-ZA" sz="2000" kern="1200" baseline="0" dirty="0" smtClean="0">
                          <a:solidFill>
                            <a:schemeClr val="accent6"/>
                          </a:solidFill>
                          <a:effectLst/>
                          <a:latin typeface="+mn-lt"/>
                          <a:ea typeface="+mn-ea"/>
                          <a:cs typeface="+mn-cs"/>
                        </a:rPr>
                        <a:t> 56A</a:t>
                      </a:r>
                      <a:r>
                        <a:rPr lang="en-ZA" sz="2000" kern="1200" dirty="0" smtClean="0">
                          <a:solidFill>
                            <a:schemeClr val="accent6"/>
                          </a:solidFill>
                          <a:effectLst/>
                          <a:latin typeface="+mn-lt"/>
                          <a:ea typeface="+mn-ea"/>
                          <a:cs typeface="+mn-cs"/>
                        </a:rPr>
                        <a:t> effectively allow staff in the administration or junior staff to still politically “manage” managers and the municipal manager.  </a:t>
                      </a:r>
                      <a:endParaRPr lang="en-GB" sz="2000" kern="1200" dirty="0" smtClean="0">
                        <a:solidFill>
                          <a:schemeClr val="accent6"/>
                        </a:solidFill>
                        <a:effectLst/>
                        <a:latin typeface="+mn-lt"/>
                        <a:ea typeface="+mn-ea"/>
                        <a:cs typeface="+mn-cs"/>
                      </a:endParaRPr>
                    </a:p>
                  </a:txBody>
                  <a:tcPr>
                    <a:solidFill>
                      <a:schemeClr val="bg1"/>
                    </a:solidFill>
                  </a:tcPr>
                </a:tc>
              </a:tr>
            </a:tbl>
          </a:graphicData>
        </a:graphic>
      </p:graphicFrame>
    </p:spTree>
    <p:extLst>
      <p:ext uri="{BB962C8B-B14F-4D97-AF65-F5344CB8AC3E}">
        <p14:creationId xmlns:p14="http://schemas.microsoft.com/office/powerpoint/2010/main" xmlns="" val="2521389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122238"/>
            <a:ext cx="1219200" cy="812800"/>
          </a:xfrm>
          <a:prstGeom prst="rect">
            <a:avLst/>
          </a:prstGeom>
        </p:spPr>
        <p:txBody>
          <a:bodyPr/>
          <a:lstStyle/>
          <a:p>
            <a:fld id="{EE2BC727-926F-1646-BD6E-3FDEEEEFCBE9}" type="slidenum">
              <a:rPr lang="en-US" smtClean="0"/>
              <a:pPr/>
              <a:t>7</a:t>
            </a:fld>
            <a:endParaRPr lang="en-US" dirty="0"/>
          </a:p>
        </p:txBody>
      </p:sp>
      <p:sp>
        <p:nvSpPr>
          <p:cNvPr id="10" name="Title 1"/>
          <p:cNvSpPr txBox="1">
            <a:spLocks/>
          </p:cNvSpPr>
          <p:nvPr/>
        </p:nvSpPr>
        <p:spPr>
          <a:xfrm>
            <a:off x="191344" y="27856"/>
            <a:ext cx="10081120" cy="73367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a:r>
              <a:rPr lang="en-ZA" sz="2800" b="1" dirty="0" smtClean="0"/>
              <a:t>SALGA COMMENTS: Section 6 (Sec 57) – </a:t>
            </a:r>
          </a:p>
          <a:p>
            <a:r>
              <a:rPr lang="en-ZA" sz="2800" b="1" dirty="0" smtClean="0"/>
              <a:t>Employment Contracts for MMs </a:t>
            </a:r>
            <a:r>
              <a:rPr lang="en-ZA" sz="2800" b="1" dirty="0"/>
              <a:t>and Managers </a:t>
            </a:r>
            <a:endParaRPr lang="en-ZA" sz="2800" b="1" dirty="0" smtClean="0"/>
          </a:p>
          <a:p>
            <a:r>
              <a:rPr lang="en-ZA" sz="2800" b="1" dirty="0" smtClean="0"/>
              <a:t>directly </a:t>
            </a:r>
            <a:r>
              <a:rPr lang="en-ZA" sz="2800" b="1" dirty="0"/>
              <a:t>accountable to MMs</a:t>
            </a:r>
            <a:endParaRPr lang="en-GB" sz="2800" b="1" dirty="0"/>
          </a:p>
        </p:txBody>
      </p:sp>
      <p:graphicFrame>
        <p:nvGraphicFramePr>
          <p:cNvPr id="3" name="Table 2"/>
          <p:cNvGraphicFramePr>
            <a:graphicFrameLocks noGrp="1"/>
          </p:cNvGraphicFramePr>
          <p:nvPr>
            <p:extLst>
              <p:ext uri="{D42A27DB-BD31-4B8C-83A1-F6EECF244321}">
                <p14:modId xmlns:p14="http://schemas.microsoft.com/office/powerpoint/2010/main" xmlns="" val="887725509"/>
              </p:ext>
            </p:extLst>
          </p:nvPr>
        </p:nvGraphicFramePr>
        <p:xfrm>
          <a:off x="0" y="1412775"/>
          <a:ext cx="12192000" cy="4970048"/>
        </p:xfrm>
        <a:graphic>
          <a:graphicData uri="http://schemas.openxmlformats.org/drawingml/2006/table">
            <a:tbl>
              <a:tblPr firstRow="1" bandRow="1">
                <a:tableStyleId>{5C22544A-7EE6-4342-B048-85BDC9FD1C3A}</a:tableStyleId>
              </a:tblPr>
              <a:tblGrid>
                <a:gridCol w="12192000"/>
              </a:tblGrid>
              <a:tr h="431758">
                <a:tc>
                  <a:txBody>
                    <a:bodyPr/>
                    <a:lstStyle/>
                    <a:p>
                      <a:pPr algn="ctr"/>
                      <a:r>
                        <a:rPr lang="en-ZA" sz="2000" dirty="0" smtClean="0">
                          <a:solidFill>
                            <a:schemeClr val="accent6"/>
                          </a:solidFill>
                        </a:rPr>
                        <a:t>PRACTICAL CHALLENGES WITH SYSTEMS</a:t>
                      </a:r>
                      <a:r>
                        <a:rPr lang="en-ZA" sz="2000" baseline="0" dirty="0" smtClean="0">
                          <a:solidFill>
                            <a:schemeClr val="accent6"/>
                          </a:solidFill>
                        </a:rPr>
                        <a:t> AMENDMENT ACT: Section 56  </a:t>
                      </a:r>
                      <a:r>
                        <a:rPr lang="en-ZA" baseline="0" dirty="0" smtClean="0"/>
                        <a:t> </a:t>
                      </a:r>
                      <a:endParaRPr lang="en-GB" dirty="0"/>
                    </a:p>
                  </a:txBody>
                  <a:tcPr>
                    <a:solidFill>
                      <a:schemeClr val="accent1">
                        <a:lumMod val="40000"/>
                        <a:lumOff val="60000"/>
                      </a:schemeClr>
                    </a:solidFill>
                  </a:tcPr>
                </a:tc>
              </a:tr>
              <a:tr h="1296435">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kern="1200" dirty="0" smtClean="0">
                          <a:solidFill>
                            <a:schemeClr val="accent6"/>
                          </a:solidFill>
                          <a:effectLst/>
                          <a:latin typeface="+mn-lt"/>
                          <a:ea typeface="+mn-ea"/>
                          <a:cs typeface="+mn-cs"/>
                        </a:rPr>
                        <a:t>Interpretation</a:t>
                      </a:r>
                      <a:r>
                        <a:rPr lang="en-ZA" sz="2000" kern="1200" baseline="0" dirty="0" smtClean="0">
                          <a:solidFill>
                            <a:schemeClr val="accent6"/>
                          </a:solidFill>
                          <a:effectLst/>
                          <a:latin typeface="+mn-lt"/>
                          <a:ea typeface="+mn-ea"/>
                          <a:cs typeface="+mn-cs"/>
                        </a:rPr>
                        <a:t> challenges whether the contracts of employment for </a:t>
                      </a:r>
                      <a:r>
                        <a:rPr lang="en-ZA" sz="2000" kern="1200" dirty="0" smtClean="0">
                          <a:solidFill>
                            <a:schemeClr val="accent6"/>
                          </a:solidFill>
                          <a:effectLst/>
                          <a:latin typeface="+mn-lt"/>
                          <a:ea typeface="+mn-ea"/>
                          <a:cs typeface="+mn-cs"/>
                        </a:rPr>
                        <a:t>managers directly accountable to Municipal Managers are for a fixed</a:t>
                      </a:r>
                      <a:r>
                        <a:rPr lang="en-ZA" sz="2000" kern="1200" baseline="0" dirty="0" smtClean="0">
                          <a:solidFill>
                            <a:schemeClr val="accent6"/>
                          </a:solidFill>
                          <a:effectLst/>
                          <a:latin typeface="+mn-lt"/>
                          <a:ea typeface="+mn-ea"/>
                          <a:cs typeface="+mn-cs"/>
                        </a:rPr>
                        <a:t> term period or permanent basis</a:t>
                      </a:r>
                      <a:r>
                        <a:rPr lang="en-ZA" sz="2000" kern="1200" dirty="0" smtClean="0">
                          <a:solidFill>
                            <a:schemeClr val="accent6"/>
                          </a:solidFill>
                          <a:effectLst/>
                          <a:latin typeface="+mn-lt"/>
                          <a:ea typeface="+mn-ea"/>
                          <a:cs typeface="+mn-cs"/>
                        </a:rPr>
                        <a:t>.</a:t>
                      </a:r>
                    </a:p>
                  </a:txBody>
                  <a:tcPr>
                    <a:solidFill>
                      <a:schemeClr val="bg1"/>
                    </a:solidFill>
                  </a:tcPr>
                </a:tc>
              </a:tr>
              <a:tr h="407215">
                <a:tc>
                  <a:txBody>
                    <a:bodyPr/>
                    <a:lstStyle/>
                    <a:p>
                      <a:pPr algn="ctr"/>
                      <a:r>
                        <a:rPr lang="en-ZA" sz="2000" b="1" dirty="0" smtClean="0">
                          <a:solidFill>
                            <a:schemeClr val="accent6"/>
                          </a:solidFill>
                        </a:rPr>
                        <a:t>SALGA COMMENTS </a:t>
                      </a:r>
                      <a:endParaRPr lang="en-GB" sz="2000" b="1" dirty="0">
                        <a:solidFill>
                          <a:schemeClr val="accent6"/>
                        </a:solidFill>
                      </a:endParaRPr>
                    </a:p>
                  </a:txBody>
                  <a:tcPr>
                    <a:solidFill>
                      <a:schemeClr val="accent1">
                        <a:lumMod val="40000"/>
                        <a:lumOff val="60000"/>
                      </a:schemeClr>
                    </a:solidFill>
                  </a:tcPr>
                </a:tc>
              </a:tr>
              <a:tr h="1832532">
                <a:tc>
                  <a:txBody>
                    <a:bodyPr/>
                    <a:lstStyle/>
                    <a:p>
                      <a:pPr marL="457200" indent="-457200">
                        <a:buFont typeface="+mj-lt"/>
                        <a:buAutoNum type="arabicPeriod"/>
                      </a:pPr>
                      <a:r>
                        <a:rPr lang="en-ZA" sz="2000" dirty="0" smtClean="0">
                          <a:solidFill>
                            <a:schemeClr val="accent6"/>
                          </a:solidFill>
                        </a:rPr>
                        <a:t>The section previously</a:t>
                      </a:r>
                      <a:r>
                        <a:rPr lang="en-ZA" sz="2000" baseline="0" dirty="0" smtClean="0">
                          <a:solidFill>
                            <a:schemeClr val="accent6"/>
                          </a:solidFill>
                        </a:rPr>
                        <a:t> </a:t>
                      </a:r>
                      <a:r>
                        <a:rPr lang="en-ZA" sz="2000" dirty="0" smtClean="0">
                          <a:solidFill>
                            <a:schemeClr val="accent6"/>
                          </a:solidFill>
                        </a:rPr>
                        <a:t>provided that the requirements for the employment contract of the municipal manager as set out in section 57 (6) could be extended to managers directly accountable to the municipal manager.  This no longer is the case, as per the proposed amendment. </a:t>
                      </a:r>
                    </a:p>
                    <a:p>
                      <a:pPr marL="457200" indent="-457200">
                        <a:buFont typeface="+mj-lt"/>
                        <a:buAutoNum type="arabicPeriod"/>
                      </a:pPr>
                      <a:r>
                        <a:rPr lang="en-ZA" sz="2000" dirty="0" smtClean="0">
                          <a:solidFill>
                            <a:schemeClr val="accent6"/>
                          </a:solidFill>
                        </a:rPr>
                        <a:t>This repeal does, however, not take away the discretion of the municipality to determine the terms of employment of the managers directly accountable to the municipal manager. </a:t>
                      </a:r>
                    </a:p>
                    <a:p>
                      <a:pPr marL="457200" indent="-457200">
                        <a:buFont typeface="+mj-lt"/>
                        <a:buAutoNum type="arabicPeriod"/>
                      </a:pPr>
                      <a:r>
                        <a:rPr lang="en-ZA" sz="2000" dirty="0" smtClean="0">
                          <a:solidFill>
                            <a:schemeClr val="accent6"/>
                          </a:solidFill>
                        </a:rPr>
                        <a:t>Such managers can be appointed permanently, or on a contract basis, for a period determined by the council.  </a:t>
                      </a:r>
                    </a:p>
                    <a:p>
                      <a:pPr marL="457200" indent="-457200">
                        <a:buFont typeface="+mj-lt"/>
                        <a:buAutoNum type="arabicPeriod"/>
                      </a:pPr>
                      <a:r>
                        <a:rPr lang="en-ZA" sz="2000" dirty="0" smtClean="0">
                          <a:solidFill>
                            <a:schemeClr val="accent6"/>
                          </a:solidFill>
                        </a:rPr>
                        <a:t>Such appointment does not have to be aligned to the term of the council as required for the municipal manager and can be determined by the council. </a:t>
                      </a:r>
                      <a:endParaRPr lang="en-US" sz="2000" dirty="0">
                        <a:solidFill>
                          <a:schemeClr val="accent6"/>
                        </a:solidFill>
                      </a:endParaRPr>
                    </a:p>
                  </a:txBody>
                  <a:tcPr>
                    <a:solidFill>
                      <a:schemeClr val="bg1"/>
                    </a:solidFill>
                  </a:tcPr>
                </a:tc>
              </a:tr>
            </a:tbl>
          </a:graphicData>
        </a:graphic>
      </p:graphicFrame>
    </p:spTree>
    <p:extLst>
      <p:ext uri="{BB962C8B-B14F-4D97-AF65-F5344CB8AC3E}">
        <p14:creationId xmlns:p14="http://schemas.microsoft.com/office/powerpoint/2010/main" xmlns="" val="584885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sz="3200" dirty="0" smtClean="0"/>
              <a:t>SALGA’S RESPONSE TO PROPOSED AMENDMENTS</a:t>
            </a:r>
            <a:endParaRPr lang="en-US" sz="3200" dirty="0"/>
          </a:p>
        </p:txBody>
      </p:sp>
      <p:sp>
        <p:nvSpPr>
          <p:cNvPr id="5124" name="Slide Number Placeholder 3"/>
          <p:cNvSpPr>
            <a:spLocks noGrp="1"/>
          </p:cNvSpPr>
          <p:nvPr>
            <p:ph type="sldNum" sz="quarter" idx="4294967295"/>
          </p:nvPr>
        </p:nvSpPr>
        <p:spPr>
          <a:xfrm>
            <a:off x="0" y="6356350"/>
            <a:ext cx="2743200" cy="365125"/>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1pPr>
            <a:lvl2pPr marL="742950" indent="-28575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2pPr>
            <a:lvl3pPr marL="11430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3pPr>
            <a:lvl4pPr marL="16002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4pPr>
            <a:lvl5pPr marL="20574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9pPr>
          </a:lstStyle>
          <a:p>
            <a:pPr eaLnBrk="1" hangingPunct="1"/>
            <a:fld id="{9D1E60A9-A497-455E-9733-CE8810DB68AC}" type="slidenum">
              <a:rPr lang="en-US">
                <a:solidFill>
                  <a:srgbClr val="B1953A"/>
                </a:solidFill>
                <a:latin typeface="Arial" panose="020B0604020202020204" pitchFamily="34" charset="0"/>
                <a:sym typeface="Arial" panose="020B0604020202020204" pitchFamily="34" charset="0"/>
              </a:rPr>
              <a:pPr eaLnBrk="1" hangingPunct="1"/>
              <a:t>8</a:t>
            </a:fld>
            <a:endParaRPr lang="en-US">
              <a:solidFill>
                <a:srgbClr val="B1953A"/>
              </a:solidFill>
              <a:latin typeface="Arial" panose="020B0604020202020204" pitchFamily="34" charset="0"/>
              <a:sym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638899018"/>
              </p:ext>
            </p:extLst>
          </p:nvPr>
        </p:nvGraphicFramePr>
        <p:xfrm>
          <a:off x="-2" y="1412775"/>
          <a:ext cx="12192001" cy="4943575"/>
        </p:xfrm>
        <a:graphic>
          <a:graphicData uri="http://schemas.openxmlformats.org/drawingml/2006/table">
            <a:tbl>
              <a:tblPr firstRow="1" bandRow="1">
                <a:tableStyleId>{5C22544A-7EE6-4342-B048-85BDC9FD1C3A}</a:tableStyleId>
              </a:tblPr>
              <a:tblGrid>
                <a:gridCol w="1487490"/>
                <a:gridCol w="5112568"/>
                <a:gridCol w="5591943"/>
              </a:tblGrid>
              <a:tr h="758943">
                <a:tc>
                  <a:txBody>
                    <a:bodyPr/>
                    <a:lstStyle/>
                    <a:p>
                      <a:pPr algn="ctr"/>
                      <a:r>
                        <a:rPr lang="en-ZA" sz="2200" dirty="0" smtClean="0">
                          <a:solidFill>
                            <a:schemeClr val="accent6"/>
                          </a:solidFill>
                        </a:rPr>
                        <a:t>CLAUSE</a:t>
                      </a:r>
                      <a:endParaRPr lang="en-GB" sz="2200" dirty="0">
                        <a:solidFill>
                          <a:schemeClr val="accent6"/>
                        </a:solidFill>
                      </a:endParaRPr>
                    </a:p>
                  </a:txBody>
                  <a:tcPr>
                    <a:solidFill>
                      <a:schemeClr val="accent5">
                        <a:lumMod val="85000"/>
                      </a:schemeClr>
                    </a:solidFill>
                  </a:tcPr>
                </a:tc>
                <a:tc>
                  <a:txBody>
                    <a:bodyPr/>
                    <a:lstStyle/>
                    <a:p>
                      <a:pPr algn="ctr"/>
                      <a:r>
                        <a:rPr lang="en-ZA" sz="2200" dirty="0" smtClean="0">
                          <a:solidFill>
                            <a:schemeClr val="accent6"/>
                          </a:solidFill>
                        </a:rPr>
                        <a:t>RELEVANT HEADING</a:t>
                      </a:r>
                      <a:endParaRPr lang="en-GB" sz="2200" dirty="0">
                        <a:solidFill>
                          <a:schemeClr val="accent6"/>
                        </a:solidFill>
                      </a:endParaRPr>
                    </a:p>
                  </a:txBody>
                  <a:tcPr>
                    <a:solidFill>
                      <a:schemeClr val="accent5">
                        <a:lumMod val="85000"/>
                      </a:schemeClr>
                    </a:solidFill>
                  </a:tcPr>
                </a:tc>
                <a:tc>
                  <a:txBody>
                    <a:bodyPr/>
                    <a:lstStyle/>
                    <a:p>
                      <a:pPr algn="ctr"/>
                      <a:r>
                        <a:rPr lang="en-ZA" sz="2200" dirty="0" smtClean="0">
                          <a:solidFill>
                            <a:schemeClr val="accent6"/>
                          </a:solidFill>
                        </a:rPr>
                        <a:t>PROPOSED AMENDMENT</a:t>
                      </a:r>
                      <a:endParaRPr lang="en-GB" sz="2200" dirty="0">
                        <a:solidFill>
                          <a:schemeClr val="accent6"/>
                        </a:solidFill>
                      </a:endParaRPr>
                    </a:p>
                  </a:txBody>
                  <a:tcPr>
                    <a:solidFill>
                      <a:schemeClr val="accent5">
                        <a:lumMod val="85000"/>
                      </a:schemeClr>
                    </a:solidFill>
                  </a:tcPr>
                </a:tc>
              </a:tr>
              <a:tr h="779387">
                <a:tc>
                  <a:txBody>
                    <a:bodyPr/>
                    <a:lstStyle/>
                    <a:p>
                      <a:pPr algn="ctr"/>
                      <a:r>
                        <a:rPr lang="en-ZA" sz="2000" dirty="0" smtClean="0">
                          <a:solidFill>
                            <a:schemeClr val="accent6"/>
                          </a:solidFill>
                        </a:rPr>
                        <a:t> Clause 1.</a:t>
                      </a:r>
                      <a:endParaRPr lang="en-GB" sz="2000" dirty="0">
                        <a:solidFill>
                          <a:schemeClr val="accent6"/>
                        </a:solidFill>
                      </a:endParaRPr>
                    </a:p>
                  </a:txBody>
                  <a:tcPr>
                    <a:solidFill>
                      <a:schemeClr val="accent4">
                        <a:lumMod val="20000"/>
                        <a:lumOff val="80000"/>
                      </a:schemeClr>
                    </a:solidFill>
                  </a:tcPr>
                </a:tc>
                <a:tc>
                  <a:txBody>
                    <a:bodyPr/>
                    <a:lstStyle/>
                    <a:p>
                      <a:r>
                        <a:rPr lang="en-ZA" sz="2000" dirty="0" smtClean="0">
                          <a:solidFill>
                            <a:schemeClr val="accent6"/>
                          </a:solidFill>
                        </a:rPr>
                        <a:t>Definitions</a:t>
                      </a:r>
                      <a:endParaRPr lang="en-GB" sz="2000" dirty="0">
                        <a:solidFill>
                          <a:schemeClr val="accent6"/>
                        </a:solidFill>
                      </a:endParaRPr>
                    </a:p>
                  </a:txBody>
                  <a:tcPr>
                    <a:solidFill>
                      <a:schemeClr val="accent4">
                        <a:lumMod val="20000"/>
                        <a:lumOff val="80000"/>
                      </a:schemeClr>
                    </a:solidFill>
                  </a:tcPr>
                </a:tc>
                <a:tc>
                  <a:txBody>
                    <a:bodyPr/>
                    <a:lstStyle/>
                    <a:p>
                      <a:r>
                        <a:rPr lang="en-ZA" sz="2000" b="1" dirty="0" smtClean="0">
                          <a:solidFill>
                            <a:schemeClr val="accent6"/>
                          </a:solidFill>
                        </a:rPr>
                        <a:t>Support proposed amendment</a:t>
                      </a:r>
                      <a:endParaRPr lang="en-GB" sz="2000" b="1" dirty="0">
                        <a:solidFill>
                          <a:schemeClr val="accent6"/>
                        </a:solidFill>
                      </a:endParaRPr>
                    </a:p>
                  </a:txBody>
                  <a:tcPr>
                    <a:solidFill>
                      <a:schemeClr val="accent4">
                        <a:lumMod val="20000"/>
                        <a:lumOff val="80000"/>
                      </a:schemeClr>
                    </a:solidFill>
                  </a:tcPr>
                </a:tc>
              </a:tr>
              <a:tr h="1381373">
                <a:tc>
                  <a:txBody>
                    <a:bodyPr/>
                    <a:lstStyle/>
                    <a:p>
                      <a:pPr algn="ctr"/>
                      <a:r>
                        <a:rPr lang="en-ZA" sz="2000" dirty="0" smtClean="0">
                          <a:solidFill>
                            <a:schemeClr val="accent6"/>
                          </a:solidFill>
                        </a:rPr>
                        <a:t>Clause</a:t>
                      </a:r>
                      <a:r>
                        <a:rPr lang="en-ZA" sz="2000" baseline="0" dirty="0" smtClean="0">
                          <a:solidFill>
                            <a:schemeClr val="accent6"/>
                          </a:solidFill>
                        </a:rPr>
                        <a:t> </a:t>
                      </a:r>
                      <a:r>
                        <a:rPr lang="en-ZA" sz="2000" dirty="0" smtClean="0">
                          <a:solidFill>
                            <a:schemeClr val="accent6"/>
                          </a:solidFill>
                        </a:rPr>
                        <a:t>2.</a:t>
                      </a:r>
                      <a:endParaRPr lang="en-GB" sz="2000" dirty="0">
                        <a:solidFill>
                          <a:schemeClr val="accent6"/>
                        </a:solidFill>
                      </a:endParaRPr>
                    </a:p>
                  </a:txBody>
                  <a:tcPr>
                    <a:solidFill>
                      <a:schemeClr val="accent4">
                        <a:lumMod val="20000"/>
                        <a:lumOff val="80000"/>
                      </a:schemeClr>
                    </a:solidFill>
                  </a:tcPr>
                </a:tc>
                <a:tc>
                  <a:txBody>
                    <a:bodyPr/>
                    <a:lstStyle/>
                    <a:p>
                      <a:r>
                        <a:rPr lang="en-ZA" sz="2000" dirty="0" smtClean="0">
                          <a:solidFill>
                            <a:schemeClr val="accent6"/>
                          </a:solidFill>
                        </a:rPr>
                        <a:t>Appoint</a:t>
                      </a:r>
                      <a:r>
                        <a:rPr lang="en-ZA" sz="2000" baseline="0" dirty="0" smtClean="0">
                          <a:solidFill>
                            <a:schemeClr val="accent6"/>
                          </a:solidFill>
                        </a:rPr>
                        <a:t>ment of MMs And Acting MMs </a:t>
                      </a:r>
                      <a:endParaRPr lang="en-GB" sz="2000" dirty="0">
                        <a:solidFill>
                          <a:schemeClr val="accent6"/>
                        </a:solidFill>
                      </a:endParaRPr>
                    </a:p>
                  </a:txBody>
                  <a:tcPr>
                    <a:solidFill>
                      <a:schemeClr val="accent4">
                        <a:lumMod val="20000"/>
                        <a:lumOff val="80000"/>
                      </a:schemeClr>
                    </a:solidFill>
                  </a:tcPr>
                </a:tc>
                <a:tc>
                  <a:txBody>
                    <a:bodyPr/>
                    <a:lstStyle/>
                    <a:p>
                      <a:r>
                        <a:rPr lang="en-ZA" sz="2000" b="1" dirty="0" smtClean="0">
                          <a:solidFill>
                            <a:schemeClr val="accent6"/>
                          </a:solidFill>
                        </a:rPr>
                        <a:t>Support proposed amendment</a:t>
                      </a:r>
                      <a:r>
                        <a:rPr lang="en-ZA" sz="2000" dirty="0" smtClean="0">
                          <a:solidFill>
                            <a:schemeClr val="accent6"/>
                          </a:solidFill>
                        </a:rPr>
                        <a:t>,</a:t>
                      </a:r>
                      <a:r>
                        <a:rPr lang="en-ZA" sz="2000" baseline="0" dirty="0" smtClean="0">
                          <a:solidFill>
                            <a:schemeClr val="accent6"/>
                          </a:solidFill>
                        </a:rPr>
                        <a:t> with possible review of the timeframes given to the MEC to assess compliance with the Act.</a:t>
                      </a:r>
                    </a:p>
                    <a:p>
                      <a:endParaRPr lang="en-GB" sz="2000" dirty="0">
                        <a:solidFill>
                          <a:schemeClr val="accent6"/>
                        </a:solidFill>
                      </a:endParaRPr>
                    </a:p>
                  </a:txBody>
                  <a:tcPr>
                    <a:solidFill>
                      <a:schemeClr val="accent4">
                        <a:lumMod val="20000"/>
                        <a:lumOff val="80000"/>
                      </a:schemeClr>
                    </a:solidFill>
                  </a:tcPr>
                </a:tc>
              </a:tr>
              <a:tr h="2023872">
                <a:tc>
                  <a:txBody>
                    <a:bodyPr/>
                    <a:lstStyle/>
                    <a:p>
                      <a:pPr algn="ctr"/>
                      <a:r>
                        <a:rPr lang="en-ZA" sz="2000" dirty="0" smtClean="0">
                          <a:solidFill>
                            <a:schemeClr val="accent6"/>
                          </a:solidFill>
                        </a:rPr>
                        <a:t>Clause 3.</a:t>
                      </a:r>
                      <a:endParaRPr lang="en-GB" sz="2000" dirty="0">
                        <a:solidFill>
                          <a:schemeClr val="accent6"/>
                        </a:solidFill>
                      </a:endParaRPr>
                    </a:p>
                  </a:txBody>
                  <a:tcPr>
                    <a:solidFill>
                      <a:schemeClr val="accent4">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000" b="0" dirty="0" smtClean="0">
                          <a:solidFill>
                            <a:schemeClr val="accent6"/>
                          </a:solidFill>
                        </a:rPr>
                        <a:t>Appointment of Managers accountable to MMs</a:t>
                      </a:r>
                      <a:endParaRPr lang="en-GB" sz="2000" b="0" dirty="0" smtClean="0">
                        <a:solidFill>
                          <a:schemeClr val="accent6"/>
                        </a:solidFill>
                      </a:endParaRPr>
                    </a:p>
                    <a:p>
                      <a:endParaRPr lang="en-GB" sz="2000" dirty="0">
                        <a:solidFill>
                          <a:schemeClr val="accent6"/>
                        </a:solidFill>
                      </a:endParaRPr>
                    </a:p>
                  </a:txBody>
                  <a:tcPr>
                    <a:solidFill>
                      <a:schemeClr val="accent4">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2000" kern="1200" dirty="0" smtClean="0">
                          <a:solidFill>
                            <a:schemeClr val="accent6"/>
                          </a:solidFill>
                          <a:effectLst/>
                          <a:latin typeface="+mn-lt"/>
                          <a:ea typeface="+mn-ea"/>
                          <a:cs typeface="+mn-cs"/>
                        </a:rPr>
                        <a:t>This section should be amended to read: </a:t>
                      </a:r>
                      <a:r>
                        <a:rPr lang="en-ZA" sz="2000" i="1" kern="1200" dirty="0" smtClean="0">
                          <a:solidFill>
                            <a:schemeClr val="accent6"/>
                          </a:solidFill>
                          <a:effectLst/>
                          <a:latin typeface="+mn-lt"/>
                          <a:ea typeface="+mn-ea"/>
                          <a:cs typeface="+mn-cs"/>
                        </a:rPr>
                        <a:t>“After consultation with Council, the municipal manager appoints, as head of administration, a manager or acting manager directly accountable to the municipal manager”.</a:t>
                      </a:r>
                      <a:endParaRPr lang="en-GB" sz="2000" i="1" kern="1200" dirty="0" smtClean="0">
                        <a:solidFill>
                          <a:schemeClr val="accent6"/>
                        </a:solidFill>
                        <a:effectLst/>
                        <a:latin typeface="+mn-lt"/>
                        <a:ea typeface="+mn-ea"/>
                        <a:cs typeface="+mn-cs"/>
                      </a:endParaRPr>
                    </a:p>
                    <a:p>
                      <a:endParaRPr lang="en-GB" sz="2000" dirty="0">
                        <a:solidFill>
                          <a:schemeClr val="accent6"/>
                        </a:solidFill>
                      </a:endParaRPr>
                    </a:p>
                  </a:txBody>
                  <a:tcPr>
                    <a:solidFill>
                      <a:schemeClr val="accent4">
                        <a:lumMod val="20000"/>
                        <a:lumOff val="80000"/>
                      </a:schemeClr>
                    </a:solidFill>
                  </a:tcPr>
                </a:tc>
              </a:tr>
            </a:tbl>
          </a:graphicData>
        </a:graphic>
      </p:graphicFrame>
    </p:spTree>
    <p:extLst>
      <p:ext uri="{BB962C8B-B14F-4D97-AF65-F5344CB8AC3E}">
        <p14:creationId xmlns:p14="http://schemas.microsoft.com/office/powerpoint/2010/main" xmlns="" val="293549565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sz="3200" dirty="0" smtClean="0"/>
              <a:t>SALGA’S RESPONSE TO PROPOSED AMENDMENTS (Cont.)</a:t>
            </a:r>
            <a:endParaRPr lang="en-US" sz="3200" dirty="0"/>
          </a:p>
        </p:txBody>
      </p:sp>
      <p:sp>
        <p:nvSpPr>
          <p:cNvPr id="5124" name="Slide Number Placeholder 3"/>
          <p:cNvSpPr>
            <a:spLocks noGrp="1"/>
          </p:cNvSpPr>
          <p:nvPr>
            <p:ph type="sldNum" sz="quarter" idx="4294967295"/>
          </p:nvPr>
        </p:nvSpPr>
        <p:spPr>
          <a:xfrm>
            <a:off x="0" y="6356350"/>
            <a:ext cx="2743200" cy="365125"/>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a:lstStyle>
            <a:lvl1pPr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1pPr>
            <a:lvl2pPr marL="742950" indent="-28575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2pPr>
            <a:lvl3pPr marL="11430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3pPr>
            <a:lvl4pPr marL="16002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4pPr>
            <a:lvl5pPr marL="2057400" indent="-228600" eaLnBrk="0" hangingPunct="0">
              <a:defRPr>
                <a:solidFill>
                  <a:srgbClr val="000000"/>
                </a:solidFill>
                <a:latin typeface="Calibri" panose="020F0502020204030204" pitchFamily="34" charset="0"/>
                <a:ea typeface="ヒラギノ角ゴ ProN W3" pitchFamily="1" charset="-128"/>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ヒラギノ角ゴ ProN W3" pitchFamily="1" charset="-128"/>
                <a:sym typeface="Calibri" panose="020F0502020204030204" pitchFamily="34" charset="0"/>
              </a:defRPr>
            </a:lvl9pPr>
          </a:lstStyle>
          <a:p>
            <a:pPr eaLnBrk="1" hangingPunct="1"/>
            <a:fld id="{9D1E60A9-A497-455E-9733-CE8810DB68AC}" type="slidenum">
              <a:rPr lang="en-US">
                <a:solidFill>
                  <a:srgbClr val="B1953A"/>
                </a:solidFill>
                <a:latin typeface="Arial" panose="020B0604020202020204" pitchFamily="34" charset="0"/>
                <a:sym typeface="Arial" panose="020B0604020202020204" pitchFamily="34" charset="0"/>
              </a:rPr>
              <a:pPr eaLnBrk="1" hangingPunct="1"/>
              <a:t>9</a:t>
            </a:fld>
            <a:endParaRPr lang="en-US">
              <a:solidFill>
                <a:srgbClr val="B1953A"/>
              </a:solidFill>
              <a:latin typeface="Arial" panose="020B0604020202020204" pitchFamily="34" charset="0"/>
              <a:sym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2067682424"/>
              </p:ext>
            </p:extLst>
          </p:nvPr>
        </p:nvGraphicFramePr>
        <p:xfrm>
          <a:off x="-2" y="1412775"/>
          <a:ext cx="12192001" cy="5477268"/>
        </p:xfrm>
        <a:graphic>
          <a:graphicData uri="http://schemas.openxmlformats.org/drawingml/2006/table">
            <a:tbl>
              <a:tblPr firstRow="1" bandRow="1">
                <a:tableStyleId>{5C22544A-7EE6-4342-B048-85BDC9FD1C3A}</a:tableStyleId>
              </a:tblPr>
              <a:tblGrid>
                <a:gridCol w="1487490"/>
                <a:gridCol w="5112568"/>
                <a:gridCol w="5591943"/>
              </a:tblGrid>
              <a:tr h="648073">
                <a:tc>
                  <a:txBody>
                    <a:bodyPr/>
                    <a:lstStyle/>
                    <a:p>
                      <a:pPr algn="ctr"/>
                      <a:r>
                        <a:rPr lang="en-ZA" sz="2200" dirty="0" smtClean="0">
                          <a:solidFill>
                            <a:schemeClr val="accent6"/>
                          </a:solidFill>
                        </a:rPr>
                        <a:t>CLAUSE</a:t>
                      </a:r>
                      <a:endParaRPr lang="en-GB" sz="2200" dirty="0">
                        <a:solidFill>
                          <a:schemeClr val="accent6"/>
                        </a:solidFill>
                      </a:endParaRPr>
                    </a:p>
                  </a:txBody>
                  <a:tcPr>
                    <a:solidFill>
                      <a:schemeClr val="accent5">
                        <a:lumMod val="85000"/>
                      </a:schemeClr>
                    </a:solidFill>
                  </a:tcPr>
                </a:tc>
                <a:tc>
                  <a:txBody>
                    <a:bodyPr/>
                    <a:lstStyle/>
                    <a:p>
                      <a:pPr algn="ctr"/>
                      <a:r>
                        <a:rPr lang="en-ZA" sz="2200" dirty="0" smtClean="0">
                          <a:solidFill>
                            <a:schemeClr val="accent6"/>
                          </a:solidFill>
                        </a:rPr>
                        <a:t>RELEVANT HEADING</a:t>
                      </a:r>
                      <a:endParaRPr lang="en-GB" sz="2200" dirty="0">
                        <a:solidFill>
                          <a:schemeClr val="accent6"/>
                        </a:solidFill>
                      </a:endParaRPr>
                    </a:p>
                  </a:txBody>
                  <a:tcPr>
                    <a:solidFill>
                      <a:schemeClr val="accent5">
                        <a:lumMod val="85000"/>
                      </a:schemeClr>
                    </a:solidFill>
                  </a:tcPr>
                </a:tc>
                <a:tc>
                  <a:txBody>
                    <a:bodyPr/>
                    <a:lstStyle/>
                    <a:p>
                      <a:pPr algn="ctr"/>
                      <a:r>
                        <a:rPr lang="en-ZA" sz="2200" dirty="0" smtClean="0">
                          <a:solidFill>
                            <a:schemeClr val="accent6"/>
                          </a:solidFill>
                        </a:rPr>
                        <a:t>PROPOSED AMENDMENT</a:t>
                      </a:r>
                      <a:endParaRPr lang="en-GB" sz="2200" dirty="0">
                        <a:solidFill>
                          <a:schemeClr val="accent6"/>
                        </a:solidFill>
                      </a:endParaRPr>
                    </a:p>
                  </a:txBody>
                  <a:tcPr>
                    <a:solidFill>
                      <a:schemeClr val="accent5">
                        <a:lumMod val="85000"/>
                      </a:schemeClr>
                    </a:solidFill>
                  </a:tcPr>
                </a:tc>
              </a:tr>
              <a:tr h="988715">
                <a:tc>
                  <a:txBody>
                    <a:bodyPr/>
                    <a:lstStyle/>
                    <a:p>
                      <a:pPr algn="ctr"/>
                      <a:r>
                        <a:rPr lang="en-ZA" sz="2000" dirty="0" smtClean="0">
                          <a:solidFill>
                            <a:schemeClr val="accent6"/>
                          </a:solidFill>
                        </a:rPr>
                        <a:t>Clause</a:t>
                      </a:r>
                      <a:r>
                        <a:rPr lang="en-ZA" sz="2000" baseline="0" dirty="0" smtClean="0">
                          <a:solidFill>
                            <a:schemeClr val="accent6"/>
                          </a:solidFill>
                        </a:rPr>
                        <a:t> </a:t>
                      </a:r>
                      <a:r>
                        <a:rPr lang="en-ZA" sz="2000" dirty="0" smtClean="0">
                          <a:solidFill>
                            <a:schemeClr val="accent6"/>
                          </a:solidFill>
                        </a:rPr>
                        <a:t>3.</a:t>
                      </a:r>
                      <a:endParaRPr lang="en-GB" sz="2000" dirty="0">
                        <a:solidFill>
                          <a:schemeClr val="accent6"/>
                        </a:solidFill>
                      </a:endParaRPr>
                    </a:p>
                  </a:txBody>
                  <a:tcPr>
                    <a:solidFill>
                      <a:schemeClr val="accent4">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2000" b="0" dirty="0" smtClean="0">
                          <a:solidFill>
                            <a:schemeClr val="accent6"/>
                          </a:solidFill>
                        </a:rPr>
                        <a:t>Appointment of Acting Managers directly accountable to MMs</a:t>
                      </a:r>
                      <a:endParaRPr lang="en-GB" sz="2000" b="0" dirty="0" smtClean="0">
                        <a:solidFill>
                          <a:schemeClr val="accent6"/>
                        </a:solidFill>
                      </a:endParaRPr>
                    </a:p>
                  </a:txBody>
                  <a:tcPr>
                    <a:solidFill>
                      <a:schemeClr val="accent4">
                        <a:lumMod val="20000"/>
                        <a:lumOff val="80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2000" kern="1200" dirty="0" smtClean="0">
                          <a:solidFill>
                            <a:schemeClr val="accent6"/>
                          </a:solidFill>
                          <a:effectLst/>
                          <a:latin typeface="+mn-lt"/>
                          <a:ea typeface="+mn-ea"/>
                          <a:cs typeface="+mn-cs"/>
                        </a:rPr>
                        <a:t>This section should be amended to include a provision for the appointment of an Acting Manager, including a MM,</a:t>
                      </a:r>
                      <a:r>
                        <a:rPr lang="en-ZA" sz="2000" kern="1200" baseline="0" dirty="0" smtClean="0">
                          <a:solidFill>
                            <a:schemeClr val="accent6"/>
                          </a:solidFill>
                          <a:effectLst/>
                          <a:latin typeface="+mn-lt"/>
                          <a:ea typeface="+mn-ea"/>
                          <a:cs typeface="+mn-cs"/>
                        </a:rPr>
                        <a:t> where the Manager is incapacitated or unavailable for a limited period.</a:t>
                      </a:r>
                      <a:r>
                        <a:rPr lang="en-ZA" sz="2000" kern="1200" dirty="0" smtClean="0">
                          <a:solidFill>
                            <a:schemeClr val="accent6"/>
                          </a:solidFill>
                          <a:effectLst/>
                          <a:latin typeface="+mn-lt"/>
                          <a:ea typeface="+mn-ea"/>
                          <a:cs typeface="+mn-cs"/>
                        </a:rPr>
                        <a:t> </a:t>
                      </a:r>
                    </a:p>
                    <a:p>
                      <a:pPr marL="0" marR="0" indent="0" algn="just" defTabSz="457200" rtl="0" eaLnBrk="1" fontAlgn="auto" latinLnBrk="0" hangingPunct="1">
                        <a:lnSpc>
                          <a:spcPct val="100000"/>
                        </a:lnSpc>
                        <a:spcBef>
                          <a:spcPts val="0"/>
                        </a:spcBef>
                        <a:spcAft>
                          <a:spcPts val="0"/>
                        </a:spcAft>
                        <a:buClrTx/>
                        <a:buSzTx/>
                        <a:buFontTx/>
                        <a:buNone/>
                        <a:tabLst/>
                        <a:defRPr/>
                      </a:pPr>
                      <a:endParaRPr lang="en-GB" sz="2000" dirty="0">
                        <a:solidFill>
                          <a:schemeClr val="accent6"/>
                        </a:solidFill>
                      </a:endParaRPr>
                    </a:p>
                  </a:txBody>
                  <a:tcPr>
                    <a:solidFill>
                      <a:schemeClr val="accent4">
                        <a:lumMod val="20000"/>
                        <a:lumOff val="80000"/>
                      </a:schemeClr>
                    </a:solidFill>
                  </a:tcPr>
                </a:tc>
              </a:tr>
              <a:tr h="988715">
                <a:tc>
                  <a:txBody>
                    <a:bodyPr/>
                    <a:lstStyle/>
                    <a:p>
                      <a:pPr algn="ctr"/>
                      <a:r>
                        <a:rPr lang="en-ZA" sz="2000" baseline="0" dirty="0" smtClean="0">
                          <a:solidFill>
                            <a:schemeClr val="accent6"/>
                          </a:solidFill>
                        </a:rPr>
                        <a:t>Clause 4</a:t>
                      </a:r>
                      <a:r>
                        <a:rPr lang="en-ZA" sz="2000" dirty="0" smtClean="0">
                          <a:solidFill>
                            <a:schemeClr val="accent6"/>
                          </a:solidFill>
                        </a:rPr>
                        <a:t>.</a:t>
                      </a:r>
                      <a:endParaRPr lang="en-GB" sz="2000" dirty="0">
                        <a:solidFill>
                          <a:schemeClr val="accent6"/>
                        </a:solidFill>
                      </a:endParaRPr>
                    </a:p>
                  </a:txBody>
                  <a:tcPr>
                    <a:solidFill>
                      <a:schemeClr val="accent4">
                        <a:lumMod val="20000"/>
                        <a:lumOff val="80000"/>
                      </a:schemeClr>
                    </a:solidFill>
                  </a:tcPr>
                </a:tc>
                <a:tc>
                  <a:txBody>
                    <a:bodyPr/>
                    <a:lstStyle/>
                    <a:p>
                      <a:r>
                        <a:rPr lang="en-ZA" sz="2000" dirty="0" smtClean="0">
                          <a:solidFill>
                            <a:schemeClr val="accent6"/>
                          </a:solidFill>
                        </a:rPr>
                        <a:t>Substitution</a:t>
                      </a:r>
                      <a:r>
                        <a:rPr lang="en-ZA" sz="2000" baseline="0" dirty="0" smtClean="0">
                          <a:solidFill>
                            <a:schemeClr val="accent6"/>
                          </a:solidFill>
                        </a:rPr>
                        <a:t> of “Municipality” with “Municipal Council” </a:t>
                      </a:r>
                      <a:endParaRPr lang="en-GB" sz="2000" dirty="0">
                        <a:solidFill>
                          <a:schemeClr val="accent6"/>
                        </a:solidFill>
                      </a:endParaRPr>
                    </a:p>
                  </a:txBody>
                  <a:tcPr>
                    <a:solidFill>
                      <a:schemeClr val="accent4">
                        <a:lumMod val="20000"/>
                        <a:lumOff val="80000"/>
                      </a:schemeClr>
                    </a:solidFill>
                  </a:tcPr>
                </a:tc>
                <a:tc>
                  <a:txBody>
                    <a:bodyPr/>
                    <a:lstStyle/>
                    <a:p>
                      <a:r>
                        <a:rPr lang="en-ZA" sz="2000" b="1" dirty="0" smtClean="0">
                          <a:solidFill>
                            <a:schemeClr val="accent6"/>
                          </a:solidFill>
                        </a:rPr>
                        <a:t>Support proposed amendment. </a:t>
                      </a:r>
                      <a:endParaRPr lang="en-GB" sz="2000" b="1" dirty="0">
                        <a:solidFill>
                          <a:schemeClr val="accent6"/>
                        </a:solidFill>
                      </a:endParaRPr>
                    </a:p>
                  </a:txBody>
                  <a:tcPr>
                    <a:solidFill>
                      <a:schemeClr val="accent4">
                        <a:lumMod val="20000"/>
                        <a:lumOff val="80000"/>
                      </a:schemeClr>
                    </a:solidFill>
                  </a:tcPr>
                </a:tc>
              </a:tr>
              <a:tr h="988715">
                <a:tc>
                  <a:txBody>
                    <a:bodyPr/>
                    <a:lstStyle/>
                    <a:p>
                      <a:pPr algn="ctr"/>
                      <a:r>
                        <a:rPr lang="en-ZA" sz="2000" dirty="0" smtClean="0">
                          <a:solidFill>
                            <a:schemeClr val="accent6"/>
                          </a:solidFill>
                        </a:rPr>
                        <a:t>Clause</a:t>
                      </a:r>
                      <a:r>
                        <a:rPr lang="en-ZA" sz="2000" baseline="0" dirty="0" smtClean="0">
                          <a:solidFill>
                            <a:schemeClr val="accent6"/>
                          </a:solidFill>
                        </a:rPr>
                        <a:t> </a:t>
                      </a:r>
                      <a:r>
                        <a:rPr lang="en-ZA" sz="2000" dirty="0" smtClean="0">
                          <a:solidFill>
                            <a:schemeClr val="accent6"/>
                          </a:solidFill>
                        </a:rPr>
                        <a:t>5.</a:t>
                      </a:r>
                      <a:endParaRPr lang="en-GB" sz="2000" dirty="0">
                        <a:solidFill>
                          <a:schemeClr val="accent6"/>
                        </a:solidFill>
                      </a:endParaRPr>
                    </a:p>
                  </a:txBody>
                  <a:tcPr>
                    <a:solidFill>
                      <a:schemeClr val="accent4">
                        <a:lumMod val="20000"/>
                        <a:lumOff val="80000"/>
                      </a:schemeClr>
                    </a:solidFill>
                  </a:tcPr>
                </a:tc>
                <a:tc>
                  <a:txBody>
                    <a:bodyPr/>
                    <a:lstStyle/>
                    <a:p>
                      <a:r>
                        <a:rPr lang="en-ZA" sz="2000" dirty="0" smtClean="0">
                          <a:solidFill>
                            <a:schemeClr val="accent6"/>
                          </a:solidFill>
                        </a:rPr>
                        <a:t>Limitation of Political Rights of MMs and Managers directly accountable to MMs</a:t>
                      </a:r>
                      <a:endParaRPr lang="en-GB" sz="2000" dirty="0">
                        <a:solidFill>
                          <a:schemeClr val="accent6"/>
                        </a:solidFill>
                      </a:endParaRPr>
                    </a:p>
                  </a:txBody>
                  <a:tcPr>
                    <a:solidFill>
                      <a:schemeClr val="accent4">
                        <a:lumMod val="20000"/>
                        <a:lumOff val="80000"/>
                      </a:schemeClr>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2000" b="1" dirty="0" smtClean="0">
                          <a:solidFill>
                            <a:schemeClr val="accent6"/>
                          </a:solidFill>
                        </a:rPr>
                        <a:t>Support proposed amendment, </a:t>
                      </a:r>
                      <a:r>
                        <a:rPr lang="en-ZA" sz="2000" b="0" dirty="0" smtClean="0">
                          <a:solidFill>
                            <a:schemeClr val="accent6"/>
                          </a:solidFill>
                        </a:rPr>
                        <a:t>with addition that t</a:t>
                      </a:r>
                      <a:r>
                        <a:rPr lang="en-ZA" sz="2000" kern="1200" dirty="0" smtClean="0">
                          <a:solidFill>
                            <a:schemeClr val="accent6"/>
                          </a:solidFill>
                          <a:effectLst/>
                          <a:latin typeface="+mn-lt"/>
                          <a:ea typeface="+mn-ea"/>
                          <a:cs typeface="+mn-cs"/>
                        </a:rPr>
                        <a:t>he section should provide that </a:t>
                      </a:r>
                      <a:r>
                        <a:rPr lang="en-ZA" sz="2000" b="1" kern="1200" dirty="0" smtClean="0">
                          <a:solidFill>
                            <a:schemeClr val="accent6"/>
                          </a:solidFill>
                          <a:effectLst/>
                          <a:latin typeface="+mn-lt"/>
                          <a:ea typeface="+mn-ea"/>
                          <a:cs typeface="+mn-cs"/>
                        </a:rPr>
                        <a:t>NO</a:t>
                      </a:r>
                      <a:r>
                        <a:rPr lang="en-ZA" sz="2000" kern="1200" dirty="0" smtClean="0">
                          <a:solidFill>
                            <a:schemeClr val="accent6"/>
                          </a:solidFill>
                          <a:effectLst/>
                          <a:latin typeface="+mn-lt"/>
                          <a:ea typeface="+mn-ea"/>
                          <a:cs typeface="+mn-cs"/>
                        </a:rPr>
                        <a:t> municipal employee , whether in a permanent, temporary or acting capacity, may  hold political office in a political party.</a:t>
                      </a:r>
                      <a:endParaRPr lang="en-GB" sz="2000" b="1" dirty="0" smtClean="0">
                        <a:solidFill>
                          <a:schemeClr val="accent6"/>
                        </a:solidFill>
                      </a:endParaRPr>
                    </a:p>
                    <a:p>
                      <a:endParaRPr lang="en-GB" sz="2000" dirty="0">
                        <a:solidFill>
                          <a:schemeClr val="accent6"/>
                        </a:solidFill>
                      </a:endParaRPr>
                    </a:p>
                  </a:txBody>
                  <a:tcPr>
                    <a:solidFill>
                      <a:schemeClr val="accent4">
                        <a:lumMod val="20000"/>
                        <a:lumOff val="80000"/>
                      </a:schemeClr>
                    </a:solidFill>
                  </a:tcPr>
                </a:tc>
              </a:tr>
            </a:tbl>
          </a:graphicData>
        </a:graphic>
      </p:graphicFrame>
    </p:spTree>
    <p:extLst>
      <p:ext uri="{BB962C8B-B14F-4D97-AF65-F5344CB8AC3E}">
        <p14:creationId xmlns:p14="http://schemas.microsoft.com/office/powerpoint/2010/main" xmlns="" val="31231999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Personalizzato 5">
      <a:majorFont>
        <a:latin typeface="Foco"/>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SBP Key Focus Areas_ 11 July 2016 [Read-Only]" id="{756A072A-2630-4E26-A94B-B0BEED7BB4EC}" vid="{AE62CCC5-3FA7-4DAC-8C7B-7225B3C0125F}"/>
    </a:ext>
  </a:extLst>
</a:theme>
</file>

<file path=ppt/theme/theme2.xml><?xml version="1.0" encoding="utf-8"?>
<a:theme xmlns:a="http://schemas.openxmlformats.org/drawingml/2006/main" name="1_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SBP Key Focus Areas_ 11 July 2016 [Read-Only]" id="{756A072A-2630-4E26-A94B-B0BEED7BB4EC}" vid="{AE62CCC5-3FA7-4DAC-8C7B-7225B3C0125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59529</TotalTime>
  <Words>1473</Words>
  <Application>Microsoft Office PowerPoint</Application>
  <PresentationFormat>Custom</PresentationFormat>
  <Paragraphs>125</Paragraphs>
  <Slides>12</Slides>
  <Notes>3</Notes>
  <HiddenSlides>0</HiddenSlides>
  <MMClips>0</MMClips>
  <ScaleCrop>false</ScaleCrop>
  <HeadingPairs>
    <vt:vector size="6" baseType="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15" baseType="lpstr">
      <vt:lpstr>Default Theme</vt:lpstr>
      <vt:lpstr>1_Default Theme</vt:lpstr>
      <vt:lpstr>SALGA COMMENTS ON THE MUNICIPAL SYSTEMS AMENDMENT BILL, B2-2019</vt:lpstr>
      <vt:lpstr>CONTEXT : PROBLEM STATEMENT</vt:lpstr>
      <vt:lpstr>CONTEXT: CONSTITUTIONAL PROVISIONS</vt:lpstr>
      <vt:lpstr>Slide 4</vt:lpstr>
      <vt:lpstr>Slide 5</vt:lpstr>
      <vt:lpstr>Slide 6</vt:lpstr>
      <vt:lpstr>Slide 7</vt:lpstr>
      <vt:lpstr>SALGA’S RESPONSE TO PROPOSED AMENDMENTS</vt:lpstr>
      <vt:lpstr>SALGA’S RESPONSE TO PROPOSED AMENDMENTS (Cont.)</vt:lpstr>
      <vt:lpstr>SALGA’S RESPONSE TO PROPOSED AMENDMENTS (Cont.)</vt:lpstr>
      <vt:lpstr>RECOMMENDATIONS</vt:lpstr>
      <vt:lpstr>Thank you</vt:lpstr>
      <vt:lpstr>Custom Show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DRAFT HIGH LEVEL STRUCTURAL DESIGN</dc:title>
  <dc:creator>pmatsaung@salga.org.za</dc:creator>
  <cp:lastModifiedBy>PUMZA</cp:lastModifiedBy>
  <cp:revision>2078</cp:revision>
  <cp:lastPrinted>2019-02-26T17:47:09Z</cp:lastPrinted>
  <dcterms:created xsi:type="dcterms:W3CDTF">2017-06-06T12:35:51Z</dcterms:created>
  <dcterms:modified xsi:type="dcterms:W3CDTF">2020-02-27T09:37:33Z</dcterms:modified>
</cp:coreProperties>
</file>