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900" r:id="rId2"/>
    <p:sldMasterId id="2147483912" r:id="rId3"/>
  </p:sldMasterIdLst>
  <p:notesMasterIdLst>
    <p:notesMasterId r:id="rId17"/>
  </p:notesMasterIdLst>
  <p:handoutMasterIdLst>
    <p:handoutMasterId r:id="rId18"/>
  </p:handoutMasterIdLst>
  <p:sldIdLst>
    <p:sldId id="284" r:id="rId4"/>
    <p:sldId id="589" r:id="rId5"/>
    <p:sldId id="600" r:id="rId6"/>
    <p:sldId id="596" r:id="rId7"/>
    <p:sldId id="597" r:id="rId8"/>
    <p:sldId id="613" r:id="rId9"/>
    <p:sldId id="615" r:id="rId10"/>
    <p:sldId id="612" r:id="rId11"/>
    <p:sldId id="611" r:id="rId12"/>
    <p:sldId id="616" r:id="rId13"/>
    <p:sldId id="617" r:id="rId14"/>
    <p:sldId id="609" r:id="rId15"/>
    <p:sldId id="588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CC0000"/>
    <a:srgbClr val="FF0066"/>
    <a:srgbClr val="CC3300"/>
    <a:srgbClr val="66FF33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4485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3152" y="-112"/>
      </p:cViewPr>
      <p:guideLst>
        <p:guide orient="horz" pos="2928"/>
        <p:guide orient="horz" pos="3127"/>
        <p:guide pos="220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6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29976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6" y="9429976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06CD2213-D635-4289-A010-2C385DCB4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68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6" y="1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66" y="4715840"/>
            <a:ext cx="4984346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29976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6" y="9429976"/>
            <a:ext cx="2946275" cy="4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74DBADD2-E077-4E72-A543-AA479F939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0863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BADD2-E077-4E72-A543-AA479F93923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72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BADD2-E077-4E72-A543-AA479F9392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28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/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 sz="1800">
              <a:solidFill>
                <a:srgbClr val="000000"/>
              </a:solidFill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2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95745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213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460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36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788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920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12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5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71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316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715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 sz="1800">
              <a:solidFill>
                <a:srgbClr val="000000"/>
              </a:solidFill>
            </a:endParaRPr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2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223902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8975-B498-4F38-B570-13EB84F40A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8256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902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715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820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833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75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B9A9-586F-4CAC-89FC-F2579D6361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215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92638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48865-8C0A-4FF4-82CC-19F23E515A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89136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621-D27F-44D7-9309-169BA8C9ABC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0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E96C-7CD2-4BD6-9BC2-6CC74C47A1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3B876-06A6-4838-B9B2-6859876F6B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CCFFD-28B8-4B2B-AA3B-9D8401C94C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E002-27DE-42CC-A59C-D7D7399B54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3DEA-C857-4139-8AF6-90D8A28E0E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FD05-71EB-43B5-9D33-FE2923A1E2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/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/>
            </a:lvl1pPr>
          </a:lstStyle>
          <a:p>
            <a:pPr>
              <a:defRPr/>
            </a:pPr>
            <a:fld id="{162C112F-DFEF-4154-8E75-CF4B4FA2F3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 sz="1800">
              <a:solidFill>
                <a:srgbClr val="000000"/>
              </a:solidFill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943602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50" smtClean="0"/>
            </a:lvl1pPr>
          </a:lstStyle>
          <a:p>
            <a:pPr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13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af-ZA" sz="1800">
              <a:solidFill>
                <a:srgbClr val="000000"/>
              </a:solidFill>
            </a:endParaRPr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943602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50" smtClean="0"/>
            </a:lvl1pPr>
          </a:lstStyle>
          <a:p>
            <a:pPr>
              <a:defRPr/>
            </a:pPr>
            <a:fld id="{162C112F-DFEF-4154-8E75-CF4B4FA2F3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6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6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05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52928" cy="4536504"/>
          </a:xfrm>
        </p:spPr>
        <p:txBody>
          <a:bodyPr/>
          <a:lstStyle/>
          <a:p>
            <a:pPr algn="l" eaLnBrk="1" hangingPunct="1"/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1200" dirty="0" smtClean="0"/>
              <a:t>SECRET</a:t>
            </a: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dirty="0" smtClean="0">
                <a:solidFill>
                  <a:srgbClr val="FF0000"/>
                </a:solidFill>
              </a:rPr>
              <a:t/>
            </a:r>
            <a:br>
              <a:rPr lang="en-ZA" dirty="0" smtClean="0">
                <a:solidFill>
                  <a:srgbClr val="FF0000"/>
                </a:solidFill>
              </a:rPr>
            </a:br>
            <a:r>
              <a:rPr lang="en-ZA" dirty="0" smtClean="0">
                <a:solidFill>
                  <a:srgbClr val="FF0000"/>
                </a:solidFill>
              </a:rPr>
              <a:t/>
            </a:r>
            <a:br>
              <a:rPr lang="en-ZA" dirty="0" smtClean="0">
                <a:solidFill>
                  <a:srgbClr val="FF0000"/>
                </a:solidFill>
              </a:rPr>
            </a:br>
            <a:r>
              <a:rPr lang="en-ZA" dirty="0">
                <a:solidFill>
                  <a:srgbClr val="FF0000"/>
                </a:solidFill>
              </a:rPr>
              <a:t/>
            </a:r>
            <a:br>
              <a:rPr lang="en-ZA" dirty="0">
                <a:solidFill>
                  <a:srgbClr val="FF0000"/>
                </a:solidFill>
              </a:rPr>
            </a:br>
            <a:r>
              <a:rPr lang="en-ZA" dirty="0" smtClean="0">
                <a:solidFill>
                  <a:srgbClr val="FF0000"/>
                </a:solidFill>
              </a:rPr>
              <a:t/>
            </a:r>
            <a:br>
              <a:rPr lang="en-ZA" dirty="0" smtClean="0">
                <a:solidFill>
                  <a:srgbClr val="FF0000"/>
                </a:solidFill>
              </a:rPr>
            </a:br>
            <a:r>
              <a:rPr lang="en-ZA" dirty="0" smtClean="0">
                <a:solidFill>
                  <a:srgbClr val="FF0000"/>
                </a:solidFill>
              </a:rPr>
              <a:t/>
            </a:r>
            <a:br>
              <a:rPr lang="en-ZA" dirty="0" smtClean="0">
                <a:solidFill>
                  <a:srgbClr val="FF0000"/>
                </a:solidFill>
              </a:rPr>
            </a:br>
            <a:r>
              <a:rPr lang="en-ZA" dirty="0">
                <a:solidFill>
                  <a:srgbClr val="FF0000"/>
                </a:solidFill>
              </a:rPr>
              <a:t/>
            </a:r>
            <a:br>
              <a:rPr lang="en-ZA" dirty="0">
                <a:solidFill>
                  <a:srgbClr val="FF0000"/>
                </a:solidFill>
              </a:rPr>
            </a:br>
            <a:r>
              <a:rPr lang="en-ZA" dirty="0" smtClean="0">
                <a:solidFill>
                  <a:srgbClr val="FF0000"/>
                </a:solidFill>
              </a:rPr>
              <a:t/>
            </a:r>
            <a:br>
              <a:rPr lang="en-ZA" dirty="0" smtClean="0">
                <a:solidFill>
                  <a:srgbClr val="FF0000"/>
                </a:solidFill>
              </a:rPr>
            </a:br>
            <a:r>
              <a:rPr lang="en-GB" sz="4400" dirty="0" smtClean="0"/>
              <a:t>SOUTH AFRICA’S  CHAIRSHIP OF THE AFRICAN UNION IN 2020</a:t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ZA" altLang="en-US" dirty="0" smtClean="0">
                <a:cs typeface="Arial" panose="020B0604020202020204" pitchFamily="34" charset="0"/>
              </a:rPr>
              <a:t>PRESENTATION </a:t>
            </a:r>
            <a:r>
              <a:rPr lang="en-ZA" altLang="en-US" dirty="0">
                <a:cs typeface="Arial" panose="020B0604020202020204" pitchFamily="34" charset="0"/>
              </a:rPr>
              <a:t>TO THE </a:t>
            </a:r>
            <a:r>
              <a:rPr lang="en-ZA" altLang="en-US" dirty="0" smtClean="0">
                <a:cs typeface="Arial" panose="020B0604020202020204" pitchFamily="34" charset="0"/>
              </a:rPr>
              <a:t>PORTFOLIO </a:t>
            </a:r>
            <a:r>
              <a:rPr lang="en-ZA" altLang="en-US" dirty="0">
                <a:cs typeface="Arial" panose="020B0604020202020204" pitchFamily="34" charset="0"/>
              </a:rPr>
              <a:t>COMMITTEE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000" dirty="0" smtClean="0"/>
              <a:t>26 FEBRUARY 2020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ZA" sz="4000" dirty="0" smtClean="0">
                <a:solidFill>
                  <a:schemeClr val="tx1"/>
                </a:solidFill>
              </a:rPr>
              <a:t/>
            </a:r>
            <a:br>
              <a:rPr lang="en-ZA" sz="4000" dirty="0" smtClean="0">
                <a:solidFill>
                  <a:schemeClr val="tx1"/>
                </a:solidFill>
              </a:rPr>
            </a:br>
            <a:r>
              <a:rPr lang="en-ZA" sz="4000" dirty="0" smtClean="0">
                <a:solidFill>
                  <a:schemeClr val="tx1"/>
                </a:solidFill>
              </a:rPr>
              <a:t/>
            </a:r>
            <a:br>
              <a:rPr lang="en-ZA" sz="4000" dirty="0" smtClean="0">
                <a:solidFill>
                  <a:schemeClr val="tx1"/>
                </a:solidFill>
              </a:rPr>
            </a:br>
            <a:r>
              <a:rPr lang="en-ZA" sz="4000" dirty="0" smtClean="0">
                <a:solidFill>
                  <a:schemeClr val="tx1"/>
                </a:solidFill>
              </a:rPr>
              <a:t/>
            </a:r>
            <a:br>
              <a:rPr lang="en-ZA" sz="4000" dirty="0" smtClean="0">
                <a:solidFill>
                  <a:schemeClr val="tx1"/>
                </a:solidFill>
              </a:rPr>
            </a:br>
            <a:r>
              <a:rPr lang="en-ZA" sz="4000" dirty="0" smtClean="0">
                <a:solidFill>
                  <a:schemeClr val="tx1"/>
                </a:solidFill>
              </a:rPr>
              <a:t/>
            </a:r>
            <a:br>
              <a:rPr lang="en-ZA" sz="4000" dirty="0" smtClean="0">
                <a:solidFill>
                  <a:schemeClr val="tx1"/>
                </a:solidFill>
              </a:rPr>
            </a:br>
            <a:r>
              <a:rPr lang="en-ZA" sz="4000" dirty="0" smtClean="0">
                <a:solidFill>
                  <a:schemeClr val="tx1"/>
                </a:solidFill>
              </a:rPr>
              <a:t/>
            </a:r>
            <a:br>
              <a:rPr lang="en-ZA" sz="4000" dirty="0" smtClean="0">
                <a:solidFill>
                  <a:schemeClr val="tx1"/>
                </a:solidFill>
              </a:rPr>
            </a:br>
            <a:endParaRPr lang="en-ZA" sz="3600" dirty="0" smtClean="0">
              <a:solidFill>
                <a:schemeClr val="tx1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7113" y="6408738"/>
            <a:ext cx="366712" cy="365125"/>
          </a:xfrm>
          <a:noFill/>
        </p:spPr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dirty="0" smtClean="0"/>
              <a:t>Legacy projects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sz="3200" dirty="0" smtClean="0"/>
              <a:t>Digitization of the Archives of the OAU/AU</a:t>
            </a:r>
          </a:p>
          <a:p>
            <a:endParaRPr lang="en-ZA" sz="3200" dirty="0" smtClean="0"/>
          </a:p>
          <a:p>
            <a:r>
              <a:rPr lang="en-ZA" sz="3200" dirty="0" smtClean="0"/>
              <a:t>Sod-turning – Pan African Parliament</a:t>
            </a:r>
          </a:p>
          <a:p>
            <a:endParaRPr lang="en-ZA" sz="3200" dirty="0"/>
          </a:p>
          <a:p>
            <a:r>
              <a:rPr lang="en-ZA" sz="3200" dirty="0" smtClean="0"/>
              <a:t>Minting of Gold Coins (founding fathers of the OAU/AU)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5477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39360"/>
            <a:ext cx="9008150" cy="518598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42950" algn="l"/>
              </a:tabLst>
            </a:pPr>
            <a:r>
              <a:rPr lang="en-US" sz="3200" b="1" u="sng" dirty="0" smtClean="0"/>
              <a:t>HOW DIRCO WILL CONDUCT IT’S DIPLOMACY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endParaRPr lang="en-US" sz="3200" b="1" u="sng" dirty="0"/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3200" dirty="0" smtClean="0"/>
              <a:t>Coordinate positions with SADC sub-region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42950" algn="l"/>
              </a:tabLst>
            </a:pPr>
            <a:r>
              <a:rPr lang="en-US" sz="3200" dirty="0" smtClean="0"/>
              <a:t>Lobby like minded countries on the Continent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42950" algn="l"/>
              </a:tabLst>
            </a:pPr>
            <a:r>
              <a:rPr lang="en-US" sz="3200" dirty="0" smtClean="0"/>
              <a:t> </a:t>
            </a:r>
            <a:endParaRPr lang="en-US" sz="2000" b="1" u="sng" dirty="0"/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742950" algn="l"/>
              </a:tabLst>
            </a:pPr>
            <a:endParaRPr lang="en-US" sz="2000" dirty="0" smtClean="0"/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42950" algn="l"/>
              </a:tabLst>
            </a:pPr>
            <a:endParaRPr lang="en-US" sz="2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ZA" sz="3200" b="1" dirty="0"/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GB" sz="3200" dirty="0" smtClean="0"/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ZA" sz="3200" dirty="0" smtClean="0"/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36866" y="324646"/>
            <a:ext cx="9389386" cy="8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300" kern="0" dirty="0" smtClean="0">
                <a:solidFill>
                  <a:srgbClr val="00B050"/>
                </a:solidFill>
              </a:rPr>
              <a:t>DISCUSSION (Cont.)</a:t>
            </a:r>
            <a:endParaRPr lang="en-ZA" sz="43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5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85" y="1192155"/>
            <a:ext cx="8784976" cy="4896544"/>
          </a:xfrm>
        </p:spPr>
        <p:txBody>
          <a:bodyPr/>
          <a:lstStyle/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ZA" sz="3200" dirty="0" smtClean="0"/>
          </a:p>
          <a:p>
            <a:r>
              <a:rPr lang="en-GB" sz="3200" dirty="0"/>
              <a:t>It is recommended that the </a:t>
            </a:r>
            <a:r>
              <a:rPr lang="en-GB" sz="3200" dirty="0" smtClean="0"/>
              <a:t>Portfolio Committee takes note of this presentation on South </a:t>
            </a:r>
            <a:r>
              <a:rPr lang="en-GB" sz="3200" dirty="0"/>
              <a:t>Africa’s </a:t>
            </a:r>
            <a:r>
              <a:rPr lang="en-GB" sz="3200" dirty="0" smtClean="0"/>
              <a:t>Chairing </a:t>
            </a:r>
            <a:r>
              <a:rPr lang="en-GB" sz="3200" dirty="0"/>
              <a:t>of the AU in 2020.</a:t>
            </a:r>
            <a:endParaRPr lang="en-US" sz="3200" dirty="0"/>
          </a:p>
          <a:p>
            <a:pPr marL="342900" lvl="1" indent="-342900" algn="just">
              <a:spcBef>
                <a:spcPts val="0"/>
              </a:spcBef>
              <a:buFontTx/>
              <a:buChar char="•"/>
            </a:pPr>
            <a:endParaRPr lang="en-Z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39769" y="317566"/>
            <a:ext cx="9252520" cy="8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 RECOMENDATIONS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3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888432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THANK YOU</a:t>
            </a:r>
            <a:endParaRPr lang="en-ZA" sz="6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546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3815"/>
            <a:ext cx="8229600" cy="8549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</a:rPr>
              <a:t>PURPOSE </a:t>
            </a:r>
            <a:endParaRPr lang="en-ZA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79621"/>
            <a:ext cx="8496944" cy="5354911"/>
          </a:xfrm>
        </p:spPr>
        <p:txBody>
          <a:bodyPr/>
          <a:lstStyle/>
          <a:p>
            <a:endParaRPr lang="en-GB" sz="3200" dirty="0" smtClean="0"/>
          </a:p>
          <a:p>
            <a:endParaRPr lang="en-GB" sz="3200" dirty="0"/>
          </a:p>
          <a:p>
            <a:pPr marL="0" indent="0" algn="ctr">
              <a:buNone/>
            </a:pPr>
            <a:r>
              <a:rPr lang="en-GB" sz="3200" dirty="0" smtClean="0"/>
              <a:t>To update the Portfolio Committee on South </a:t>
            </a:r>
            <a:r>
              <a:rPr lang="en-GB" sz="3200" dirty="0"/>
              <a:t>Africa’s </a:t>
            </a:r>
            <a:r>
              <a:rPr lang="en-GB" sz="3200" dirty="0" smtClean="0"/>
              <a:t>Chairing </a:t>
            </a:r>
            <a:r>
              <a:rPr lang="en-GB" sz="3200" dirty="0"/>
              <a:t>of the African Union in 2020.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63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406"/>
            <a:ext cx="8229600" cy="85496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4400" dirty="0" smtClean="0">
                <a:solidFill>
                  <a:srgbClr val="00B050"/>
                </a:solidFill>
              </a:rPr>
              <a:t>SUMMARY </a:t>
            </a:r>
            <a:endParaRPr lang="en-ZA" sz="4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3" y="784524"/>
            <a:ext cx="8996054" cy="565755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200" dirty="0" smtClean="0"/>
              <a:t>South Africa assumed Chairship of the African Union (AU), under the stewardship of President Ramaphosa on 9 February 2020.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200" dirty="0" smtClean="0"/>
          </a:p>
          <a:p>
            <a:pPr lvl="0" algn="just">
              <a:spcBef>
                <a:spcPts val="0"/>
              </a:spcBef>
            </a:pPr>
            <a:r>
              <a:rPr lang="en-US" sz="3200" dirty="0"/>
              <a:t>The theme of the AU for the year </a:t>
            </a:r>
            <a:r>
              <a:rPr lang="en-US" sz="3200" dirty="0" smtClean="0"/>
              <a:t>2020 </a:t>
            </a:r>
            <a:r>
              <a:rPr lang="en-US" sz="3200" dirty="0"/>
              <a:t>is: </a:t>
            </a:r>
            <a:r>
              <a:rPr lang="en-US" sz="3200" b="1" dirty="0"/>
              <a:t>“Silencing the Guns: Creating Conducive Conditions for Africa’s Development.” </a:t>
            </a:r>
          </a:p>
          <a:p>
            <a:pPr algn="just">
              <a:spcBef>
                <a:spcPts val="0"/>
              </a:spcBef>
            </a:pPr>
            <a:endParaRPr lang="en-US" sz="3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47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8760"/>
            <a:ext cx="9144000" cy="4430266"/>
          </a:xfrm>
        </p:spPr>
        <p:txBody>
          <a:bodyPr/>
          <a:lstStyle/>
          <a:p>
            <a:pPr lvl="0"/>
            <a:endParaRPr lang="en-GB" sz="3200" dirty="0" smtClean="0"/>
          </a:p>
          <a:p>
            <a:pPr lvl="0"/>
            <a:r>
              <a:rPr lang="en-GB" sz="3200" dirty="0" smtClean="0"/>
              <a:t>South Africa’s Chairship of the AU in 2020 </a:t>
            </a:r>
            <a:r>
              <a:rPr lang="en-GB" sz="3200" dirty="0"/>
              <a:t> </a:t>
            </a:r>
            <a:r>
              <a:rPr lang="en-GB" sz="3200" dirty="0" smtClean="0"/>
              <a:t>is in pursuit </a:t>
            </a:r>
            <a:r>
              <a:rPr lang="en-GB" sz="3200" dirty="0"/>
              <a:t>of the country’s national interest through the promotion of peace </a:t>
            </a:r>
            <a:r>
              <a:rPr lang="en-GB" sz="3200" dirty="0" smtClean="0"/>
              <a:t>&amp; </a:t>
            </a:r>
            <a:r>
              <a:rPr lang="en-GB" sz="3200" dirty="0"/>
              <a:t>security, economic development and good governance </a:t>
            </a:r>
            <a:r>
              <a:rPr lang="en-GB" sz="3200" dirty="0" smtClean="0"/>
              <a:t>on </a:t>
            </a:r>
            <a:r>
              <a:rPr lang="en-GB" sz="3200" dirty="0"/>
              <a:t>the African </a:t>
            </a:r>
            <a:r>
              <a:rPr lang="en-GB" sz="3200" dirty="0" smtClean="0"/>
              <a:t>continent, </a:t>
            </a:r>
            <a:r>
              <a:rPr lang="en-GB" sz="3200" dirty="0"/>
              <a:t>in line with Priority 7 of the </a:t>
            </a:r>
            <a:r>
              <a:rPr lang="en-GB" sz="3200" dirty="0" smtClean="0"/>
              <a:t>NDP and Agenda 2063 of the AU.</a:t>
            </a:r>
            <a:endParaRPr lang="en-US" sz="32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35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108520" y="373176"/>
            <a:ext cx="9252520" cy="87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STRATEGIC FOCUS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29213"/>
            <a:ext cx="8928992" cy="446895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3200" dirty="0"/>
              <a:t>South Africa’s Chairship will focus on the following priorities</a:t>
            </a:r>
            <a:r>
              <a:rPr lang="en-US" sz="3200" dirty="0" smtClean="0"/>
              <a:t>:</a:t>
            </a:r>
          </a:p>
          <a:p>
            <a:pPr algn="just">
              <a:spcBef>
                <a:spcPts val="0"/>
              </a:spcBef>
            </a:pPr>
            <a:endParaRPr lang="en-US" sz="3200" dirty="0"/>
          </a:p>
          <a:p>
            <a:pPr marL="744538" lvl="2" indent="-341313" algn="just">
              <a:spcBef>
                <a:spcPts val="0"/>
              </a:spcBef>
              <a:buFont typeface="+mj-lt"/>
              <a:buAutoNum type="arabicPeriod"/>
            </a:pPr>
            <a:r>
              <a:rPr lang="en-US" sz="3200" dirty="0"/>
              <a:t>Economic Development, Trade &amp; </a:t>
            </a:r>
            <a:r>
              <a:rPr lang="en-US" sz="3200" dirty="0" smtClean="0"/>
              <a:t>Investment</a:t>
            </a:r>
            <a:endParaRPr lang="en-US" sz="3200" dirty="0"/>
          </a:p>
          <a:p>
            <a:pPr marL="744538" indent="-341313" algn="just">
              <a:spcBef>
                <a:spcPts val="0"/>
              </a:spcBef>
              <a:buAutoNum type="arabicPeriod" startAt="2"/>
            </a:pPr>
            <a:r>
              <a:rPr lang="en-US" sz="3200" dirty="0"/>
              <a:t>Advance Peace and Security &amp; Silencing the Guns</a:t>
            </a:r>
          </a:p>
          <a:p>
            <a:pPr marL="744538" indent="-341313" algn="just">
              <a:spcBef>
                <a:spcPts val="0"/>
              </a:spcBef>
              <a:buAutoNum type="arabicPeriod" startAt="2"/>
            </a:pPr>
            <a:r>
              <a:rPr lang="en-US" sz="3200" dirty="0"/>
              <a:t>Advance Women Empowerment &amp;  Entrepreneurship</a:t>
            </a:r>
          </a:p>
          <a:p>
            <a:pPr marL="744538" indent="-341313" algn="just">
              <a:spcBef>
                <a:spcPts val="0"/>
              </a:spcBef>
              <a:buAutoNum type="arabicPeriod" startAt="2"/>
            </a:pPr>
            <a:endParaRPr lang="en-US" sz="3200" dirty="0" smtClean="0"/>
          </a:p>
          <a:p>
            <a:pPr marL="744538" indent="-341313" algn="just">
              <a:spcBef>
                <a:spcPts val="0"/>
              </a:spcBef>
              <a:buNone/>
            </a:pPr>
            <a:endParaRPr lang="en-US" sz="23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00192" y="5780960"/>
            <a:ext cx="2133600" cy="476250"/>
          </a:xfrm>
        </p:spPr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24544" y="302315"/>
            <a:ext cx="9252520" cy="77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DISCUSSION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9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20248"/>
            <a:ext cx="8928992" cy="4468951"/>
          </a:xfrm>
        </p:spPr>
        <p:txBody>
          <a:bodyPr/>
          <a:lstStyle/>
          <a:p>
            <a:pPr marL="403225" indent="0" algn="just">
              <a:spcBef>
                <a:spcPts val="0"/>
              </a:spcBef>
              <a:buNone/>
            </a:pPr>
            <a:r>
              <a:rPr lang="it-IT" sz="3200" dirty="0" smtClean="0"/>
              <a:t>4. Support </a:t>
            </a:r>
            <a:r>
              <a:rPr lang="pt-PT" sz="3200" dirty="0" smtClean="0"/>
              <a:t>Good </a:t>
            </a:r>
            <a:r>
              <a:rPr lang="pt-PT" sz="3200" dirty="0"/>
              <a:t>Governance </a:t>
            </a:r>
            <a:r>
              <a:rPr lang="en-US" sz="3200" dirty="0"/>
              <a:t>and Democracy </a:t>
            </a:r>
            <a:r>
              <a:rPr lang="en-US" sz="3200" dirty="0" smtClean="0"/>
              <a:t>Agenda</a:t>
            </a:r>
          </a:p>
          <a:p>
            <a:pPr marL="403225" indent="0" algn="just">
              <a:spcBef>
                <a:spcPts val="0"/>
              </a:spcBef>
              <a:buNone/>
            </a:pPr>
            <a:endParaRPr lang="en-US" sz="3200" dirty="0" smtClean="0"/>
          </a:p>
          <a:p>
            <a:pPr marL="403225" indent="0" algn="just">
              <a:spcBef>
                <a:spcPts val="0"/>
              </a:spcBef>
              <a:buNone/>
            </a:pPr>
            <a:r>
              <a:rPr lang="en-US" sz="3200" dirty="0" smtClean="0"/>
              <a:t>5. Advance </a:t>
            </a:r>
            <a:r>
              <a:rPr lang="en-US" sz="3200" dirty="0"/>
              <a:t>African Union (AU)</a:t>
            </a:r>
            <a:r>
              <a:rPr lang="nl-NL" sz="3200" dirty="0"/>
              <a:t>-United Nations</a:t>
            </a:r>
            <a:r>
              <a:rPr lang="en-US" sz="3200" dirty="0"/>
              <a:t> (UN) </a:t>
            </a:r>
            <a:r>
              <a:rPr lang="en-US" sz="3200" dirty="0" smtClean="0"/>
              <a:t>Cooperation</a:t>
            </a:r>
          </a:p>
          <a:p>
            <a:pPr marL="403225" indent="0" algn="just">
              <a:spcBef>
                <a:spcPts val="0"/>
              </a:spcBef>
              <a:buNone/>
            </a:pPr>
            <a:endParaRPr lang="en-US" sz="3200" dirty="0"/>
          </a:p>
          <a:p>
            <a:pPr marL="744538" indent="-341313" algn="just">
              <a:spcBef>
                <a:spcPts val="0"/>
              </a:spcBef>
              <a:buNone/>
            </a:pPr>
            <a:endParaRPr lang="en-US" sz="23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00192" y="5780960"/>
            <a:ext cx="2133600" cy="476250"/>
          </a:xfrm>
        </p:spPr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24544" y="302315"/>
            <a:ext cx="9252520" cy="61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DISCUSSION (cont..)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4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dirty="0" smtClean="0"/>
              <a:t>DISCUSSION</a:t>
            </a:r>
            <a:r>
              <a:rPr lang="en-ZA" dirty="0" smtClean="0"/>
              <a:t> 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200" dirty="0" smtClean="0"/>
              <a:t>Chairship of the African Peer Review Mechanism (APRM)</a:t>
            </a:r>
          </a:p>
          <a:p>
            <a:pPr marL="0" indent="0">
              <a:buNone/>
            </a:pPr>
            <a:endParaRPr lang="en-ZA" sz="3200" dirty="0" smtClean="0"/>
          </a:p>
          <a:p>
            <a:r>
              <a:rPr lang="en-ZA" sz="3200" dirty="0" smtClean="0"/>
              <a:t>Chairship of the Committee of Heads of State on Climate Change (CAHOSSC)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936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70853"/>
            <a:ext cx="8928992" cy="44689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URGENT ISSUES TO BE ADDRESSED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200" b="1" u="sng" dirty="0" smtClean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Convening of Extraordinary Summit on the AfCFTA 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Convening of the Extraordinary Summit on Silencing the Guns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200" dirty="0" smtClean="0"/>
          </a:p>
          <a:p>
            <a:pPr marL="857250" lvl="1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dirty="0" smtClean="0"/>
              <a:t>VENUE: (</a:t>
            </a:r>
            <a:r>
              <a:rPr lang="en-US" sz="3000" dirty="0" err="1" smtClean="0"/>
              <a:t>tbc</a:t>
            </a:r>
            <a:r>
              <a:rPr lang="en-US" sz="3000" dirty="0" smtClean="0"/>
              <a:t>) Johannesburg, SA</a:t>
            </a:r>
          </a:p>
          <a:p>
            <a:pPr marL="857250" lvl="1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dirty="0" smtClean="0"/>
              <a:t>DATE: 30 May 2020</a:t>
            </a:r>
            <a:endParaRPr lang="en-US" sz="3000" dirty="0"/>
          </a:p>
          <a:p>
            <a:pPr marL="511175" indent="-227013" algn="just">
              <a:spcBef>
                <a:spcPts val="0"/>
              </a:spcBef>
              <a:buFontTx/>
              <a:buChar char="-"/>
            </a:pPr>
            <a:endParaRPr lang="en-US" sz="23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00192" y="5780960"/>
            <a:ext cx="2133600" cy="476250"/>
          </a:xfrm>
        </p:spPr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24544" y="302315"/>
            <a:ext cx="9252520" cy="6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DISCUSSION (cont.)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0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70853"/>
            <a:ext cx="8928992" cy="44689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200" b="1" u="sng" dirty="0" smtClean="0"/>
              <a:t>URGENT ISSUES TO BE ADDRESSED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200" b="1" u="sng" dirty="0" smtClean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/>
              <a:t>Rationalisation</a:t>
            </a:r>
            <a:r>
              <a:rPr lang="en-US" sz="3200" dirty="0" smtClean="0"/>
              <a:t> of the Agenda and Programme of Work of the Assembly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Continuing with the reform of the Commission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/>
              <a:t>	</a:t>
            </a:r>
            <a:r>
              <a:rPr lang="en-US" sz="3200" dirty="0" smtClean="0"/>
              <a:t>(outstanding issues) 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Infrastructure High Level Forum (PICI)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/>
              <a:t>Partnership Summits (Africa/EU &amp; Africa/Arab League)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3000" dirty="0"/>
          </a:p>
          <a:p>
            <a:pPr marL="511175" indent="-227013" algn="just">
              <a:spcBef>
                <a:spcPts val="0"/>
              </a:spcBef>
              <a:buFontTx/>
              <a:buChar char="-"/>
            </a:pPr>
            <a:endParaRPr lang="en-US" sz="23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00192" y="5780960"/>
            <a:ext cx="2133600" cy="476250"/>
          </a:xfrm>
        </p:spPr>
        <p:txBody>
          <a:bodyPr/>
          <a:lstStyle/>
          <a:p>
            <a:pPr>
              <a:defRPr/>
            </a:pPr>
            <a:fld id="{CF1E8975-B498-4F38-B570-13EB84F40AB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96552" y="302315"/>
            <a:ext cx="9252520" cy="68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400" kern="0" dirty="0" smtClean="0">
                <a:solidFill>
                  <a:srgbClr val="00B050"/>
                </a:solidFill>
              </a:rPr>
              <a:t>DISCUSSION (cont..)</a:t>
            </a:r>
            <a:endParaRPr lang="en-ZA" sz="4400" kern="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5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System:Applications:Microsoft Office 2004:Templates:Presentations:Content:Business Plan</Template>
  <TotalTime>39568</TotalTime>
  <Words>352</Words>
  <Application>Microsoft Office PowerPoint</Application>
  <PresentationFormat>On-screen Show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Blank Presentation</vt:lpstr>
      <vt:lpstr>1_Blank Presentation</vt:lpstr>
      <vt:lpstr>2_Blank Presentation</vt:lpstr>
      <vt:lpstr> SECRET        SOUTH AFRICA’S  CHAIRSHIP OF THE AFRICAN UNION IN 2020  PRESENTATION TO THE PORTFOLIO COMMITTEE  26 FEBRUARY 2020       </vt:lpstr>
      <vt:lpstr>PURPOSE </vt:lpstr>
      <vt:lpstr>SUMMARY </vt:lpstr>
      <vt:lpstr>Slide 4</vt:lpstr>
      <vt:lpstr>Slide 5</vt:lpstr>
      <vt:lpstr>Slide 6</vt:lpstr>
      <vt:lpstr>DISCUSSION (cont)</vt:lpstr>
      <vt:lpstr>Slide 8</vt:lpstr>
      <vt:lpstr>Slide 9</vt:lpstr>
      <vt:lpstr>Legacy projects</vt:lpstr>
      <vt:lpstr>Slide 11</vt:lpstr>
      <vt:lpstr>Slide 12</vt:lpstr>
      <vt:lpstr>THANK YOU</vt:lpstr>
    </vt:vector>
  </TitlesOfParts>
  <Company>DFA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MngomezuluP@dirco.gov.za</dc:creator>
  <cp:lastModifiedBy>PUMZA</cp:lastModifiedBy>
  <cp:revision>1024</cp:revision>
  <cp:lastPrinted>2020-02-24T12:48:56Z</cp:lastPrinted>
  <dcterms:created xsi:type="dcterms:W3CDTF">2005-10-07T13:50:53Z</dcterms:created>
  <dcterms:modified xsi:type="dcterms:W3CDTF">2020-02-27T09:20:48Z</dcterms:modified>
</cp:coreProperties>
</file>