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83748" r:id="rId2"/>
    <p:sldMasterId id="2147488361" r:id="rId3"/>
    <p:sldMasterId id="2147490726" r:id="rId4"/>
    <p:sldMasterId id="2147490738" r:id="rId5"/>
  </p:sldMasterIdLst>
  <p:notesMasterIdLst>
    <p:notesMasterId r:id="rId69"/>
  </p:notesMasterIdLst>
  <p:handoutMasterIdLst>
    <p:handoutMasterId r:id="rId70"/>
  </p:handoutMasterIdLst>
  <p:sldIdLst>
    <p:sldId id="413" r:id="rId6"/>
    <p:sldId id="259" r:id="rId7"/>
    <p:sldId id="261" r:id="rId8"/>
    <p:sldId id="262" r:id="rId9"/>
    <p:sldId id="263" r:id="rId10"/>
    <p:sldId id="394" r:id="rId11"/>
    <p:sldId id="399" r:id="rId12"/>
    <p:sldId id="457" r:id="rId13"/>
    <p:sldId id="472" r:id="rId14"/>
    <p:sldId id="458" r:id="rId15"/>
    <p:sldId id="459" r:id="rId16"/>
    <p:sldId id="460" r:id="rId17"/>
    <p:sldId id="461" r:id="rId18"/>
    <p:sldId id="476" r:id="rId19"/>
    <p:sldId id="475" r:id="rId20"/>
    <p:sldId id="462" r:id="rId21"/>
    <p:sldId id="385" r:id="rId22"/>
    <p:sldId id="477" r:id="rId23"/>
    <p:sldId id="478" r:id="rId24"/>
    <p:sldId id="514" r:id="rId25"/>
    <p:sldId id="485" r:id="rId26"/>
    <p:sldId id="486" r:id="rId27"/>
    <p:sldId id="488" r:id="rId28"/>
    <p:sldId id="516" r:id="rId29"/>
    <p:sldId id="517" r:id="rId30"/>
    <p:sldId id="491" r:id="rId31"/>
    <p:sldId id="492" r:id="rId32"/>
    <p:sldId id="494" r:id="rId33"/>
    <p:sldId id="496" r:id="rId34"/>
    <p:sldId id="497" r:id="rId35"/>
    <p:sldId id="333" r:id="rId36"/>
    <p:sldId id="424" r:id="rId37"/>
    <p:sldId id="287" r:id="rId38"/>
    <p:sldId id="480" r:id="rId39"/>
    <p:sldId id="422" r:id="rId40"/>
    <p:sldId id="371" r:id="rId41"/>
    <p:sldId id="420" r:id="rId42"/>
    <p:sldId id="479" r:id="rId43"/>
    <p:sldId id="395" r:id="rId44"/>
    <p:sldId id="349" r:id="rId45"/>
    <p:sldId id="384" r:id="rId46"/>
    <p:sldId id="382" r:id="rId47"/>
    <p:sldId id="383" r:id="rId48"/>
    <p:sldId id="386" r:id="rId49"/>
    <p:sldId id="504" r:id="rId50"/>
    <p:sldId id="505" r:id="rId51"/>
    <p:sldId id="506" r:id="rId52"/>
    <p:sldId id="350" r:id="rId53"/>
    <p:sldId id="464" r:id="rId54"/>
    <p:sldId id="465" r:id="rId55"/>
    <p:sldId id="466" r:id="rId56"/>
    <p:sldId id="467" r:id="rId57"/>
    <p:sldId id="468" r:id="rId58"/>
    <p:sldId id="469" r:id="rId59"/>
    <p:sldId id="515" r:id="rId60"/>
    <p:sldId id="470" r:id="rId61"/>
    <p:sldId id="508" r:id="rId62"/>
    <p:sldId id="509" r:id="rId63"/>
    <p:sldId id="510" r:id="rId64"/>
    <p:sldId id="511" r:id="rId65"/>
    <p:sldId id="512" r:id="rId66"/>
    <p:sldId id="513" r:id="rId67"/>
    <p:sldId id="471" r:id="rId68"/>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23B"/>
    <a:srgbClr val="FFBF4B"/>
    <a:srgbClr val="FF6600"/>
    <a:srgbClr val="FFAB16"/>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0" autoAdjust="0"/>
    <p:restoredTop sz="99710" autoAdjust="0"/>
  </p:normalViewPr>
  <p:slideViewPr>
    <p:cSldViewPr snapToGrid="0" snapToObjects="1">
      <p:cViewPr varScale="1">
        <p:scale>
          <a:sx n="116" d="100"/>
          <a:sy n="116" d="100"/>
        </p:scale>
        <p:origin x="-14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3"/>
  <c:chart>
    <c:autoTitleDeleted val="1"/>
    <c:plotArea>
      <c:layout>
        <c:manualLayout>
          <c:layoutTarget val="inner"/>
          <c:xMode val="edge"/>
          <c:yMode val="edge"/>
          <c:x val="8.6680547827745411E-2"/>
          <c:y val="6.6660218874509861E-2"/>
          <c:w val="0.8620475740880893"/>
          <c:h val="0.7961901958516866"/>
        </c:manualLayout>
      </c:layout>
      <c:barChart>
        <c:barDir val="col"/>
        <c:grouping val="clustered"/>
        <c:ser>
          <c:idx val="0"/>
          <c:order val="0"/>
          <c:tx>
            <c:strRef>
              <c:f>Sheet1!$B$2</c:f>
              <c:strCache>
                <c:ptCount val="1"/>
                <c:pt idx="0">
                  <c:v>Performance Trend</c:v>
                </c:pt>
              </c:strCache>
            </c:strRef>
          </c:tx>
          <c:spPr>
            <a:solidFill>
              <a:schemeClr val="accent1"/>
            </a:solidFill>
          </c:spPr>
          <c:cat>
            <c:strRef>
              <c:f>Sheet1!$A$3:$A$10</c:f>
              <c:strCache>
                <c:ptCount val="6"/>
                <c:pt idx="0">
                  <c:v>Q1 18-19</c:v>
                </c:pt>
                <c:pt idx="1">
                  <c:v>Q2 18-19</c:v>
                </c:pt>
                <c:pt idx="2">
                  <c:v>Q3 18-19</c:v>
                </c:pt>
                <c:pt idx="3">
                  <c:v>Q4 18-19</c:v>
                </c:pt>
                <c:pt idx="4">
                  <c:v>Q1 19-20</c:v>
                </c:pt>
                <c:pt idx="5">
                  <c:v>Q2 19-20</c:v>
                </c:pt>
              </c:strCache>
            </c:strRef>
          </c:cat>
          <c:val>
            <c:numRef>
              <c:f>Sheet1!$B$3:$B$10</c:f>
              <c:numCache>
                <c:formatCode>0%</c:formatCode>
                <c:ptCount val="8"/>
                <c:pt idx="0">
                  <c:v>0.8</c:v>
                </c:pt>
                <c:pt idx="1">
                  <c:v>0.8</c:v>
                </c:pt>
                <c:pt idx="2">
                  <c:v>0.82000000000000006</c:v>
                </c:pt>
                <c:pt idx="3">
                  <c:v>0.72000000000000008</c:v>
                </c:pt>
                <c:pt idx="4">
                  <c:v>0.83000000000000007</c:v>
                </c:pt>
                <c:pt idx="5">
                  <c:v>0.87000000000000011</c:v>
                </c:pt>
              </c:numCache>
            </c:numRef>
          </c:val>
          <c:extLst xmlns:c16r2="http://schemas.microsoft.com/office/drawing/2015/06/chart">
            <c:ext xmlns:c16="http://schemas.microsoft.com/office/drawing/2014/chart" uri="{C3380CC4-5D6E-409C-BE32-E72D297353CC}">
              <c16:uniqueId val="{00000000-3F9A-4E6A-917A-C2BC789F075D}"/>
            </c:ext>
          </c:extLst>
        </c:ser>
        <c:dLbls/>
        <c:axId val="113222016"/>
        <c:axId val="113223552"/>
      </c:barChart>
      <c:catAx>
        <c:axId val="113222016"/>
        <c:scaling>
          <c:orientation val="minMax"/>
        </c:scaling>
        <c:axPos val="b"/>
        <c:numFmt formatCode="General" sourceLinked="1"/>
        <c:tickLblPos val="nextTo"/>
        <c:txPr>
          <a:bodyPr/>
          <a:lstStyle/>
          <a:p>
            <a:pPr>
              <a:defRPr sz="1400" b="1"/>
            </a:pPr>
            <a:endParaRPr lang="en-US"/>
          </a:p>
        </c:txPr>
        <c:crossAx val="113223552"/>
        <c:crosses val="autoZero"/>
        <c:auto val="1"/>
        <c:lblAlgn val="ctr"/>
        <c:lblOffset val="100"/>
      </c:catAx>
      <c:valAx>
        <c:axId val="113223552"/>
        <c:scaling>
          <c:orientation val="minMax"/>
        </c:scaling>
        <c:axPos val="l"/>
        <c:majorGridlines/>
        <c:numFmt formatCode="0%" sourceLinked="1"/>
        <c:tickLblPos val="nextTo"/>
        <c:txPr>
          <a:bodyPr/>
          <a:lstStyle/>
          <a:p>
            <a:pPr>
              <a:defRPr sz="1400" b="1"/>
            </a:pPr>
            <a:endParaRPr lang="en-US"/>
          </a:p>
        </c:txPr>
        <c:crossAx val="113222016"/>
        <c:crosses val="autoZero"/>
        <c:crossBetween val="between"/>
      </c:valAx>
    </c:plotArea>
    <c:legend>
      <c:legendPos val="r"/>
      <c:layout>
        <c:manualLayout>
          <c:xMode val="edge"/>
          <c:yMode val="edge"/>
          <c:x val="0.28272061375842422"/>
          <c:y val="9.9429160140029589E-4"/>
          <c:w val="0.44385902520328085"/>
          <c:h val="6.0761540321478513E-2"/>
        </c:manualLayout>
      </c:layout>
    </c:legend>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135" cy="496015"/>
          </a:xfrm>
          <a:prstGeom prst="rect">
            <a:avLst/>
          </a:prstGeom>
        </p:spPr>
        <p:txBody>
          <a:bodyPr vert="horz" lIns="91294" tIns="45647" rIns="91294" bIns="45647" rtlCol="0"/>
          <a:lstStyle>
            <a:lvl1pPr algn="l">
              <a:defRPr sz="1200"/>
            </a:lvl1pPr>
          </a:lstStyle>
          <a:p>
            <a:pPr>
              <a:defRPr/>
            </a:pPr>
            <a:endParaRPr lang="en-ZA" dirty="0"/>
          </a:p>
        </p:txBody>
      </p:sp>
      <p:sp>
        <p:nvSpPr>
          <p:cNvPr id="3" name="Date Placeholder 2"/>
          <p:cNvSpPr>
            <a:spLocks noGrp="1"/>
          </p:cNvSpPr>
          <p:nvPr>
            <p:ph type="dt" sz="quarter" idx="1"/>
          </p:nvPr>
        </p:nvSpPr>
        <p:spPr>
          <a:xfrm>
            <a:off x="3849955" y="1"/>
            <a:ext cx="2946135" cy="496015"/>
          </a:xfrm>
          <a:prstGeom prst="rect">
            <a:avLst/>
          </a:prstGeom>
        </p:spPr>
        <p:txBody>
          <a:bodyPr vert="horz" lIns="91294" tIns="45647" rIns="91294" bIns="45647" rtlCol="0"/>
          <a:lstStyle>
            <a:lvl1pPr algn="r">
              <a:defRPr sz="1200"/>
            </a:lvl1pPr>
          </a:lstStyle>
          <a:p>
            <a:pPr>
              <a:defRPr/>
            </a:pPr>
            <a:fld id="{7408DFE2-BDE1-4486-8465-5D3A3151738C}" type="datetimeFigureOut">
              <a:rPr lang="en-ZA"/>
              <a:pPr>
                <a:defRPr/>
              </a:pPr>
              <a:t>2020/02/27</a:t>
            </a:fld>
            <a:endParaRPr lang="en-ZA" dirty="0"/>
          </a:p>
        </p:txBody>
      </p:sp>
      <p:sp>
        <p:nvSpPr>
          <p:cNvPr id="4" name="Footer Placeholder 3"/>
          <p:cNvSpPr>
            <a:spLocks noGrp="1"/>
          </p:cNvSpPr>
          <p:nvPr>
            <p:ph type="ftr" sz="quarter" idx="2"/>
          </p:nvPr>
        </p:nvSpPr>
        <p:spPr>
          <a:xfrm>
            <a:off x="1" y="9429039"/>
            <a:ext cx="2946135" cy="496015"/>
          </a:xfrm>
          <a:prstGeom prst="rect">
            <a:avLst/>
          </a:prstGeom>
        </p:spPr>
        <p:txBody>
          <a:bodyPr vert="horz" lIns="91294" tIns="45647" rIns="91294" bIns="45647" rtlCol="0" anchor="b"/>
          <a:lstStyle>
            <a:lvl1pPr algn="l">
              <a:defRPr sz="1200"/>
            </a:lvl1pPr>
          </a:lstStyle>
          <a:p>
            <a:pPr>
              <a:defRPr/>
            </a:pPr>
            <a:endParaRPr lang="en-ZA" dirty="0"/>
          </a:p>
        </p:txBody>
      </p:sp>
      <p:sp>
        <p:nvSpPr>
          <p:cNvPr id="5" name="Slide Number Placeholder 4"/>
          <p:cNvSpPr>
            <a:spLocks noGrp="1"/>
          </p:cNvSpPr>
          <p:nvPr>
            <p:ph type="sldNum" sz="quarter" idx="3"/>
          </p:nvPr>
        </p:nvSpPr>
        <p:spPr>
          <a:xfrm>
            <a:off x="3849955" y="9429039"/>
            <a:ext cx="2946135" cy="496015"/>
          </a:xfrm>
          <a:prstGeom prst="rect">
            <a:avLst/>
          </a:prstGeom>
        </p:spPr>
        <p:txBody>
          <a:bodyPr vert="horz" lIns="91294" tIns="45647" rIns="91294" bIns="45647" rtlCol="0" anchor="b"/>
          <a:lstStyle>
            <a:lvl1pPr algn="r">
              <a:defRPr sz="1200"/>
            </a:lvl1pPr>
          </a:lstStyle>
          <a:p>
            <a:pPr>
              <a:defRPr/>
            </a:pPr>
            <a:fld id="{E1AAA8E8-5BBB-4569-88CB-52E046BDDB35}" type="slidenum">
              <a:rPr lang="en-ZA"/>
              <a:pPr>
                <a:defRPr/>
              </a:pPr>
              <a:t>‹#›</a:t>
            </a:fld>
            <a:endParaRPr lang="en-ZA" dirty="0"/>
          </a:p>
        </p:txBody>
      </p:sp>
    </p:spTree>
    <p:extLst>
      <p:ext uri="{BB962C8B-B14F-4D97-AF65-F5344CB8AC3E}">
        <p14:creationId xmlns:p14="http://schemas.microsoft.com/office/powerpoint/2010/main" xmlns="" val="2821828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135" cy="496015"/>
          </a:xfrm>
          <a:prstGeom prst="rect">
            <a:avLst/>
          </a:prstGeom>
        </p:spPr>
        <p:txBody>
          <a:bodyPr vert="horz" lIns="93028" tIns="46514" rIns="93028" bIns="46514"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849955" y="1"/>
            <a:ext cx="2946135" cy="496015"/>
          </a:xfrm>
          <a:prstGeom prst="rect">
            <a:avLst/>
          </a:prstGeom>
        </p:spPr>
        <p:txBody>
          <a:bodyPr vert="horz" lIns="93028" tIns="46514" rIns="93028" bIns="46514" rtlCol="0"/>
          <a:lstStyle>
            <a:lvl1pPr algn="r">
              <a:defRPr sz="1200">
                <a:latin typeface="Arial" charset="0"/>
              </a:defRPr>
            </a:lvl1pPr>
          </a:lstStyle>
          <a:p>
            <a:pPr>
              <a:defRPr/>
            </a:pPr>
            <a:fld id="{9EF294BD-E844-43CC-B176-53E6B2A26254}" type="datetimeFigureOut">
              <a:rPr lang="en-US"/>
              <a:pPr>
                <a:defRPr/>
              </a:pPr>
              <a:t>2/27/2020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028" tIns="46514" rIns="93028" bIns="46514" rtlCol="0" anchor="ctr"/>
          <a:lstStyle/>
          <a:p>
            <a:pPr lvl="0"/>
            <a:endParaRPr lang="en-US" noProof="0" dirty="0" smtClean="0"/>
          </a:p>
        </p:txBody>
      </p:sp>
      <p:sp>
        <p:nvSpPr>
          <p:cNvPr id="5" name="Notes Placeholder 4"/>
          <p:cNvSpPr>
            <a:spLocks noGrp="1"/>
          </p:cNvSpPr>
          <p:nvPr>
            <p:ph type="body" sz="quarter" idx="3"/>
          </p:nvPr>
        </p:nvSpPr>
        <p:spPr>
          <a:xfrm>
            <a:off x="680244" y="4716105"/>
            <a:ext cx="5437188" cy="4465720"/>
          </a:xfrm>
          <a:prstGeom prst="rect">
            <a:avLst/>
          </a:prstGeom>
        </p:spPr>
        <p:txBody>
          <a:bodyPr vert="horz" lIns="93028" tIns="46514" rIns="93028" bIns="4651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9429039"/>
            <a:ext cx="2946135" cy="496015"/>
          </a:xfrm>
          <a:prstGeom prst="rect">
            <a:avLst/>
          </a:prstGeom>
        </p:spPr>
        <p:txBody>
          <a:bodyPr vert="horz" lIns="93028" tIns="46514" rIns="93028" bIns="46514"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49955" y="9429039"/>
            <a:ext cx="2946135" cy="496015"/>
          </a:xfrm>
          <a:prstGeom prst="rect">
            <a:avLst/>
          </a:prstGeom>
        </p:spPr>
        <p:txBody>
          <a:bodyPr vert="horz" lIns="93028" tIns="46514" rIns="93028" bIns="46514" rtlCol="0" anchor="b"/>
          <a:lstStyle>
            <a:lvl1pPr algn="r">
              <a:defRPr sz="1200">
                <a:latin typeface="Arial" charset="0"/>
              </a:defRPr>
            </a:lvl1pPr>
          </a:lstStyle>
          <a:p>
            <a:pPr>
              <a:defRPr/>
            </a:pPr>
            <a:fld id="{57016A73-DBED-47E0-9133-4A89D3A4B7B8}" type="slidenum">
              <a:rPr lang="en-US"/>
              <a:pPr>
                <a:defRPr/>
              </a:pPr>
              <a:t>‹#›</a:t>
            </a:fld>
            <a:endParaRPr lang="en-US" dirty="0"/>
          </a:p>
        </p:txBody>
      </p:sp>
    </p:spTree>
    <p:extLst>
      <p:ext uri="{BB962C8B-B14F-4D97-AF65-F5344CB8AC3E}">
        <p14:creationId xmlns:p14="http://schemas.microsoft.com/office/powerpoint/2010/main" xmlns="" val="3325472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7601B6-98C2-491F-8AFA-DD39E3545E42}" type="datetime1">
              <a:rPr lang="en-US"/>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xmlns="" val="192302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62F597-C74F-4FC7-963C-76C041D716F3}" type="datetime1">
              <a:rPr lang="en-US"/>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xmlns="" val="56014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FCE7B7-A1FF-46C2-BB94-150570ACB7E5}" type="datetime1">
              <a:rPr lang="en-US"/>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xmlns="" val="401833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D30C1FEE-AC1C-4C01-85CC-4A191A26B7B1}" type="datetime1">
              <a:rPr lang="en-US"/>
              <a:pPr>
                <a:defRPr/>
              </a:pPr>
              <a:t>2/27/2020</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8FD6F662-3345-4844-8D01-5BA41AE6726E}" type="slidenum">
              <a:rPr lang="en-US"/>
              <a:pPr>
                <a:defRPr/>
              </a:pPr>
              <a:t>‹#›</a:t>
            </a:fld>
            <a:endParaRPr lang="en-US" dirty="0"/>
          </a:p>
        </p:txBody>
      </p:sp>
    </p:spTree>
    <p:extLst>
      <p:ext uri="{BB962C8B-B14F-4D97-AF65-F5344CB8AC3E}">
        <p14:creationId xmlns:p14="http://schemas.microsoft.com/office/powerpoint/2010/main" xmlns="" val="439382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02CD1633-9F38-44D6-8C40-4C71E62BEDD6}" type="datetime1">
              <a:rPr lang="en-US"/>
              <a:pPr>
                <a:defRPr/>
              </a:pPr>
              <a:t>2/27/2020</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E9C5AF12-E6D3-48FD-848C-2B863FB3EA6E}" type="slidenum">
              <a:rPr lang="en-US"/>
              <a:pPr>
                <a:defRPr/>
              </a:pPr>
              <a:t>‹#›</a:t>
            </a:fld>
            <a:endParaRPr lang="en-US" dirty="0"/>
          </a:p>
        </p:txBody>
      </p:sp>
    </p:spTree>
    <p:extLst>
      <p:ext uri="{BB962C8B-B14F-4D97-AF65-F5344CB8AC3E}">
        <p14:creationId xmlns:p14="http://schemas.microsoft.com/office/powerpoint/2010/main" xmlns="" val="2296457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978F1E33-9662-4575-9FBE-588A11F1D6CF}" type="datetime1">
              <a:rPr lang="en-US"/>
              <a:pPr>
                <a:defRPr/>
              </a:pPr>
              <a:t>2/27/2020</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DE0B8B8C-03F6-445C-A28C-2EF52B8F7F15}" type="slidenum">
              <a:rPr lang="en-US"/>
              <a:pPr>
                <a:defRPr/>
              </a:pPr>
              <a:t>‹#›</a:t>
            </a:fld>
            <a:endParaRPr lang="en-US" dirty="0"/>
          </a:p>
        </p:txBody>
      </p:sp>
    </p:spTree>
    <p:extLst>
      <p:ext uri="{BB962C8B-B14F-4D97-AF65-F5344CB8AC3E}">
        <p14:creationId xmlns:p14="http://schemas.microsoft.com/office/powerpoint/2010/main" xmlns="" val="1282403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0FFC322E-C8B2-47F0-AAFA-D8E15C882C24}" type="datetime1">
              <a:rPr lang="en-US"/>
              <a:pPr>
                <a:defRPr/>
              </a:pPr>
              <a:t>2/27/2020</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A0E3E9B2-4A1B-404F-89BB-A7F3B106BB92}" type="slidenum">
              <a:rPr lang="en-US"/>
              <a:pPr>
                <a:defRPr/>
              </a:pPr>
              <a:t>‹#›</a:t>
            </a:fld>
            <a:endParaRPr lang="en-US" dirty="0"/>
          </a:p>
        </p:txBody>
      </p:sp>
    </p:spTree>
    <p:extLst>
      <p:ext uri="{BB962C8B-B14F-4D97-AF65-F5344CB8AC3E}">
        <p14:creationId xmlns:p14="http://schemas.microsoft.com/office/powerpoint/2010/main" xmlns="" val="3445083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ea typeface="ＭＳ Ｐゴシック" pitchFamily="34" charset="-128"/>
              </a:defRPr>
            </a:lvl1pPr>
          </a:lstStyle>
          <a:p>
            <a:pPr>
              <a:defRPr/>
            </a:pPr>
            <a:fld id="{3EA82103-EB1D-471B-AF2B-FEA4302593EA}" type="datetime1">
              <a:rPr lang="en-US"/>
              <a:pPr>
                <a:defRPr/>
              </a:pPr>
              <a:t>2/27/2020</a:t>
            </a:fld>
            <a:endParaRPr lang="en-US" dirty="0"/>
          </a:p>
        </p:txBody>
      </p:sp>
      <p:sp>
        <p:nvSpPr>
          <p:cNvPr id="8"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33D94CAA-7A98-4303-9F01-16F128107F67}" type="slidenum">
              <a:rPr lang="en-US"/>
              <a:pPr>
                <a:defRPr/>
              </a:pPr>
              <a:t>‹#›</a:t>
            </a:fld>
            <a:endParaRPr lang="en-US" dirty="0"/>
          </a:p>
        </p:txBody>
      </p:sp>
    </p:spTree>
    <p:extLst>
      <p:ext uri="{BB962C8B-B14F-4D97-AF65-F5344CB8AC3E}">
        <p14:creationId xmlns:p14="http://schemas.microsoft.com/office/powerpoint/2010/main" xmlns="" val="975213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ea typeface="ＭＳ Ｐゴシック" pitchFamily="34" charset="-128"/>
              </a:defRPr>
            </a:lvl1pPr>
          </a:lstStyle>
          <a:p>
            <a:pPr>
              <a:defRPr/>
            </a:pPr>
            <a:fld id="{6CE116BF-EA49-496E-9A58-8580A6F8E810}" type="datetime1">
              <a:rPr lang="en-US"/>
              <a:pPr>
                <a:defRPr/>
              </a:pPr>
              <a:t>2/27/2020</a:t>
            </a:fld>
            <a:endParaRPr lang="en-US" dirty="0"/>
          </a:p>
        </p:txBody>
      </p:sp>
      <p:sp>
        <p:nvSpPr>
          <p:cNvPr id="4"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53A3C44E-69E8-4BC2-8510-8E25A4B467FE}" type="slidenum">
              <a:rPr lang="en-US"/>
              <a:pPr>
                <a:defRPr/>
              </a:pPr>
              <a:t>‹#›</a:t>
            </a:fld>
            <a:endParaRPr lang="en-US" dirty="0"/>
          </a:p>
        </p:txBody>
      </p:sp>
    </p:spTree>
    <p:extLst>
      <p:ext uri="{BB962C8B-B14F-4D97-AF65-F5344CB8AC3E}">
        <p14:creationId xmlns:p14="http://schemas.microsoft.com/office/powerpoint/2010/main" xmlns="" val="3395233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ＭＳ Ｐゴシック" pitchFamily="34" charset="-128"/>
              </a:defRPr>
            </a:lvl1pPr>
          </a:lstStyle>
          <a:p>
            <a:pPr>
              <a:defRPr/>
            </a:pPr>
            <a:fld id="{854C4878-04DF-494C-BCB5-0783BF1EA81C}" type="datetime1">
              <a:rPr lang="en-US"/>
              <a:pPr>
                <a:defRPr/>
              </a:pPr>
              <a:t>2/27/2020</a:t>
            </a:fld>
            <a:endParaRPr lang="en-US" dirty="0"/>
          </a:p>
        </p:txBody>
      </p:sp>
      <p:sp>
        <p:nvSpPr>
          <p:cNvPr id="3"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670D2A06-20C2-4F6C-8783-127D24F9AD5F}" type="slidenum">
              <a:rPr lang="en-US"/>
              <a:pPr>
                <a:defRPr/>
              </a:pPr>
              <a:t>‹#›</a:t>
            </a:fld>
            <a:endParaRPr lang="en-US" dirty="0"/>
          </a:p>
        </p:txBody>
      </p:sp>
    </p:spTree>
    <p:extLst>
      <p:ext uri="{BB962C8B-B14F-4D97-AF65-F5344CB8AC3E}">
        <p14:creationId xmlns:p14="http://schemas.microsoft.com/office/powerpoint/2010/main" xmlns="" val="892365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DBDCEB48-0EF5-4588-B415-71588F7ED77C}" type="datetime1">
              <a:rPr lang="en-US"/>
              <a:pPr>
                <a:defRPr/>
              </a:pPr>
              <a:t>2/27/2020</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1B9BB1BC-329F-454C-809E-0CB42FC98104}" type="slidenum">
              <a:rPr lang="en-US"/>
              <a:pPr>
                <a:defRPr/>
              </a:pPr>
              <a:t>‹#›</a:t>
            </a:fld>
            <a:endParaRPr lang="en-US" dirty="0"/>
          </a:p>
        </p:txBody>
      </p:sp>
    </p:spTree>
    <p:extLst>
      <p:ext uri="{BB962C8B-B14F-4D97-AF65-F5344CB8AC3E}">
        <p14:creationId xmlns:p14="http://schemas.microsoft.com/office/powerpoint/2010/main" xmlns="" val="81617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F4BA9E-8220-4969-B1E6-066F51DB1263}" type="datetime1">
              <a:rPr lang="en-US"/>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xmlns="" val="3440313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51B41F4A-5B52-4B1C-A3B8-1115A1A3588E}" type="datetime1">
              <a:rPr lang="en-US"/>
              <a:pPr>
                <a:defRPr/>
              </a:pPr>
              <a:t>2/27/2020</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0510DF32-8C8B-49CC-9646-50063D8BFA4F}" type="slidenum">
              <a:rPr lang="en-US"/>
              <a:pPr>
                <a:defRPr/>
              </a:pPr>
              <a:t>‹#›</a:t>
            </a:fld>
            <a:endParaRPr lang="en-US" dirty="0"/>
          </a:p>
        </p:txBody>
      </p:sp>
    </p:spTree>
    <p:extLst>
      <p:ext uri="{BB962C8B-B14F-4D97-AF65-F5344CB8AC3E}">
        <p14:creationId xmlns:p14="http://schemas.microsoft.com/office/powerpoint/2010/main" xmlns="" val="2242041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2E01D5B1-06FC-4BAC-AD0E-3F6E3DC1DDC6}" type="datetime1">
              <a:rPr lang="en-US"/>
              <a:pPr>
                <a:defRPr/>
              </a:pPr>
              <a:t>2/27/2020</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C0B3CC60-ECB2-4033-A52C-F762BE710CFD}" type="slidenum">
              <a:rPr lang="en-US"/>
              <a:pPr>
                <a:defRPr/>
              </a:pPr>
              <a:t>‹#›</a:t>
            </a:fld>
            <a:endParaRPr lang="en-US" dirty="0"/>
          </a:p>
        </p:txBody>
      </p:sp>
    </p:spTree>
    <p:extLst>
      <p:ext uri="{BB962C8B-B14F-4D97-AF65-F5344CB8AC3E}">
        <p14:creationId xmlns:p14="http://schemas.microsoft.com/office/powerpoint/2010/main" xmlns="" val="536207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46221F03-71B0-412E-80C3-20A1C5637BC4}" type="datetime1">
              <a:rPr lang="en-US"/>
              <a:pPr>
                <a:defRPr/>
              </a:pPr>
              <a:t>2/27/2020</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6363321B-850D-45F9-B885-478D7CAF42D0}" type="slidenum">
              <a:rPr lang="en-US"/>
              <a:pPr>
                <a:defRPr/>
              </a:pPr>
              <a:t>‹#›</a:t>
            </a:fld>
            <a:endParaRPr lang="en-US" dirty="0"/>
          </a:p>
        </p:txBody>
      </p:sp>
    </p:spTree>
    <p:extLst>
      <p:ext uri="{BB962C8B-B14F-4D97-AF65-F5344CB8AC3E}">
        <p14:creationId xmlns:p14="http://schemas.microsoft.com/office/powerpoint/2010/main" xmlns="" val="1302322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8C82AD4-7C64-4EED-962A-410712C7F2A1}" type="datetime1">
              <a:rPr lang="en-US" altLang="en-US"/>
              <a:pPr>
                <a:defRPr/>
              </a:pPr>
              <a:t>2/27/2020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4D486B-612C-4560-B163-5D9301419473}" type="slidenum">
              <a:rPr lang="en-US" altLang="en-US"/>
              <a:pPr>
                <a:defRPr/>
              </a:pPr>
              <a:t>‹#›</a:t>
            </a:fld>
            <a:endParaRPr lang="en-US" altLang="en-US" dirty="0"/>
          </a:p>
        </p:txBody>
      </p:sp>
    </p:spTree>
    <p:extLst>
      <p:ext uri="{BB962C8B-B14F-4D97-AF65-F5344CB8AC3E}">
        <p14:creationId xmlns:p14="http://schemas.microsoft.com/office/powerpoint/2010/main" xmlns="" val="1030292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1F12E5-ED2C-482D-8BAC-0AB53B647501}" type="datetime1">
              <a:rPr lang="en-US" altLang="en-US"/>
              <a:pPr>
                <a:defRPr/>
              </a:pPr>
              <a:t>2/27/2020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7F2BF3E-81DB-4B98-BAA4-3A2B91E8EAEE}" type="slidenum">
              <a:rPr lang="en-US" altLang="en-US"/>
              <a:pPr>
                <a:defRPr/>
              </a:pPr>
              <a:t>‹#›</a:t>
            </a:fld>
            <a:endParaRPr lang="en-US" altLang="en-US" dirty="0"/>
          </a:p>
        </p:txBody>
      </p:sp>
    </p:spTree>
    <p:extLst>
      <p:ext uri="{BB962C8B-B14F-4D97-AF65-F5344CB8AC3E}">
        <p14:creationId xmlns:p14="http://schemas.microsoft.com/office/powerpoint/2010/main" xmlns="" val="3358816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F39B8A-A788-42BE-BF7B-6750A18DE90A}" type="datetime1">
              <a:rPr lang="en-US" altLang="en-US"/>
              <a:pPr>
                <a:defRPr/>
              </a:pPr>
              <a:t>2/27/2020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E9AAE2-F7FE-46DE-9E78-49D14640B827}" type="slidenum">
              <a:rPr lang="en-US" altLang="en-US"/>
              <a:pPr>
                <a:defRPr/>
              </a:pPr>
              <a:t>‹#›</a:t>
            </a:fld>
            <a:endParaRPr lang="en-US" altLang="en-US" dirty="0"/>
          </a:p>
        </p:txBody>
      </p:sp>
    </p:spTree>
    <p:extLst>
      <p:ext uri="{BB962C8B-B14F-4D97-AF65-F5344CB8AC3E}">
        <p14:creationId xmlns:p14="http://schemas.microsoft.com/office/powerpoint/2010/main" xmlns="" val="3400894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BAB507C-6B3A-45AE-B5C3-53CBFF4086BA}" type="datetime1">
              <a:rPr lang="en-US" altLang="en-US"/>
              <a:pPr>
                <a:defRPr/>
              </a:pPr>
              <a:t>2/27/2020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F89C5D-ACF0-4771-A005-ACAE1F58696F}" type="slidenum">
              <a:rPr lang="en-US" altLang="en-US"/>
              <a:pPr>
                <a:defRPr/>
              </a:pPr>
              <a:t>‹#›</a:t>
            </a:fld>
            <a:endParaRPr lang="en-US" altLang="en-US" dirty="0"/>
          </a:p>
        </p:txBody>
      </p:sp>
    </p:spTree>
    <p:extLst>
      <p:ext uri="{BB962C8B-B14F-4D97-AF65-F5344CB8AC3E}">
        <p14:creationId xmlns:p14="http://schemas.microsoft.com/office/powerpoint/2010/main" xmlns="" val="2630574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79B2AFA-B9F8-4068-AFE0-05D69710DD78}" type="datetime1">
              <a:rPr lang="en-US" altLang="en-US"/>
              <a:pPr>
                <a:defRPr/>
              </a:pPr>
              <a:t>2/27/2020</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6F3D9E9-FD92-4AF9-89D6-CAC8A9875E73}" type="slidenum">
              <a:rPr lang="en-US" altLang="en-US"/>
              <a:pPr>
                <a:defRPr/>
              </a:pPr>
              <a:t>‹#›</a:t>
            </a:fld>
            <a:endParaRPr lang="en-US" altLang="en-US" dirty="0"/>
          </a:p>
        </p:txBody>
      </p:sp>
    </p:spTree>
    <p:extLst>
      <p:ext uri="{BB962C8B-B14F-4D97-AF65-F5344CB8AC3E}">
        <p14:creationId xmlns:p14="http://schemas.microsoft.com/office/powerpoint/2010/main" xmlns="" val="3895874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248E00-F9ED-4411-A336-E873FE1D7727}" type="datetime1">
              <a:rPr lang="en-US" altLang="en-US"/>
              <a:pPr>
                <a:defRPr/>
              </a:pPr>
              <a:t>2/27/2020</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6C4E3B9-2C9B-4AEF-BF92-9AC41E038E49}" type="slidenum">
              <a:rPr lang="en-US" altLang="en-US"/>
              <a:pPr>
                <a:defRPr/>
              </a:pPr>
              <a:t>‹#›</a:t>
            </a:fld>
            <a:endParaRPr lang="en-US" altLang="en-US" dirty="0"/>
          </a:p>
        </p:txBody>
      </p:sp>
    </p:spTree>
    <p:extLst>
      <p:ext uri="{BB962C8B-B14F-4D97-AF65-F5344CB8AC3E}">
        <p14:creationId xmlns:p14="http://schemas.microsoft.com/office/powerpoint/2010/main" xmlns="" val="3127482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35603C-3CA8-4FA9-B922-222ED61FBB8F}" type="datetime1">
              <a:rPr lang="en-US" altLang="en-US"/>
              <a:pPr>
                <a:defRPr/>
              </a:pPr>
              <a:t>2/27/2020</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36F2612-2C0D-429D-918D-E8D47B23DE8D}" type="slidenum">
              <a:rPr lang="en-US" altLang="en-US"/>
              <a:pPr>
                <a:defRPr/>
              </a:pPr>
              <a:t>‹#›</a:t>
            </a:fld>
            <a:endParaRPr lang="en-US" altLang="en-US" dirty="0"/>
          </a:p>
        </p:txBody>
      </p:sp>
    </p:spTree>
    <p:extLst>
      <p:ext uri="{BB962C8B-B14F-4D97-AF65-F5344CB8AC3E}">
        <p14:creationId xmlns:p14="http://schemas.microsoft.com/office/powerpoint/2010/main" xmlns="" val="120630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5A09DC-4E47-404B-A443-74E13B217FD0}" type="datetime1">
              <a:rPr lang="en-US"/>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xmlns="" val="803171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01825C-DEFA-49B7-9A44-C2E506E5383B}" type="datetime1">
              <a:rPr lang="en-US" altLang="en-US"/>
              <a:pPr>
                <a:defRPr/>
              </a:pPr>
              <a:t>2/27/2020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BC2CB1-B218-451A-9247-928136F1BA6C}" type="slidenum">
              <a:rPr lang="en-US" altLang="en-US"/>
              <a:pPr>
                <a:defRPr/>
              </a:pPr>
              <a:t>‹#›</a:t>
            </a:fld>
            <a:endParaRPr lang="en-US" altLang="en-US" dirty="0"/>
          </a:p>
        </p:txBody>
      </p:sp>
    </p:spTree>
    <p:extLst>
      <p:ext uri="{BB962C8B-B14F-4D97-AF65-F5344CB8AC3E}">
        <p14:creationId xmlns:p14="http://schemas.microsoft.com/office/powerpoint/2010/main" xmlns="" val="1016500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BEF28A-6DAB-42DC-B873-1112CCA4BA8E}" type="datetime1">
              <a:rPr lang="en-US" altLang="en-US"/>
              <a:pPr>
                <a:defRPr/>
              </a:pPr>
              <a:t>2/27/2020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B06EFED-F66F-4B3C-B624-94662242A522}" type="slidenum">
              <a:rPr lang="en-US" altLang="en-US"/>
              <a:pPr>
                <a:defRPr/>
              </a:pPr>
              <a:t>‹#›</a:t>
            </a:fld>
            <a:endParaRPr lang="en-US" altLang="en-US" dirty="0"/>
          </a:p>
        </p:txBody>
      </p:sp>
    </p:spTree>
    <p:extLst>
      <p:ext uri="{BB962C8B-B14F-4D97-AF65-F5344CB8AC3E}">
        <p14:creationId xmlns:p14="http://schemas.microsoft.com/office/powerpoint/2010/main" xmlns="" val="1605138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65F968-B9C2-43CA-8B59-EDBF66D19643}" type="datetime1">
              <a:rPr lang="en-US" altLang="en-US"/>
              <a:pPr>
                <a:defRPr/>
              </a:pPr>
              <a:t>2/27/2020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D5C6DE-F949-4EB2-B64C-384A04E3DDA5}" type="slidenum">
              <a:rPr lang="en-US" altLang="en-US"/>
              <a:pPr>
                <a:defRPr/>
              </a:pPr>
              <a:t>‹#›</a:t>
            </a:fld>
            <a:endParaRPr lang="en-US" altLang="en-US" dirty="0"/>
          </a:p>
        </p:txBody>
      </p:sp>
    </p:spTree>
    <p:extLst>
      <p:ext uri="{BB962C8B-B14F-4D97-AF65-F5344CB8AC3E}">
        <p14:creationId xmlns:p14="http://schemas.microsoft.com/office/powerpoint/2010/main" xmlns="" val="3130219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54D19B-1081-4C10-A290-F283DA3E5E99}" type="datetime1">
              <a:rPr lang="en-US" altLang="en-US"/>
              <a:pPr>
                <a:defRPr/>
              </a:pPr>
              <a:t>2/27/2020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688C43-AAF4-4FD9-9E58-E735F3D819EE}" type="slidenum">
              <a:rPr lang="en-US" altLang="en-US"/>
              <a:pPr>
                <a:defRPr/>
              </a:pPr>
              <a:t>‹#›</a:t>
            </a:fld>
            <a:endParaRPr lang="en-US" altLang="en-US" dirty="0"/>
          </a:p>
        </p:txBody>
      </p:sp>
    </p:spTree>
    <p:extLst>
      <p:ext uri="{BB962C8B-B14F-4D97-AF65-F5344CB8AC3E}">
        <p14:creationId xmlns:p14="http://schemas.microsoft.com/office/powerpoint/2010/main" xmlns="" val="1834347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7DBB57-9274-414A-B33C-AAAFB9BE9423}" type="slidenum">
              <a:rPr lang="en-US"/>
              <a:pPr>
                <a:defRPr/>
              </a:pPr>
              <a:t>‹#›</a:t>
            </a:fld>
            <a:endParaRPr lang="en-US"/>
          </a:p>
        </p:txBody>
      </p:sp>
    </p:spTree>
    <p:extLst>
      <p:ext uri="{BB962C8B-B14F-4D97-AF65-F5344CB8AC3E}">
        <p14:creationId xmlns:p14="http://schemas.microsoft.com/office/powerpoint/2010/main" xmlns="" val="277464768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userDrawn="1"/>
        </p:nvGrpSpPr>
        <p:grpSpPr>
          <a:xfrm>
            <a:off x="233915" y="1871330"/>
            <a:ext cx="8697434" cy="4720856"/>
            <a:chOff x="233915" y="1871330"/>
            <a:chExt cx="8697434" cy="4720856"/>
          </a:xfrm>
        </p:grpSpPr>
        <p:sp>
          <p:nvSpPr>
            <p:cNvPr id="8" name="Rounded Rectangle 7"/>
            <p:cNvSpPr/>
            <p:nvPr/>
          </p:nvSpPr>
          <p:spPr>
            <a:xfrm>
              <a:off x="233915" y="1871330"/>
              <a:ext cx="8697434" cy="472085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33915" y="5890437"/>
              <a:ext cx="590271" cy="7017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F93894-7FFB-474D-A2E8-72AE4E9715C6}" type="slidenum">
              <a:rPr lang="en-US"/>
              <a:pPr>
                <a:defRPr/>
              </a:pPr>
              <a:t>‹#›</a:t>
            </a:fld>
            <a:endParaRPr lang="en-US"/>
          </a:p>
        </p:txBody>
      </p:sp>
    </p:spTree>
    <p:extLst>
      <p:ext uri="{BB962C8B-B14F-4D97-AF65-F5344CB8AC3E}">
        <p14:creationId xmlns:p14="http://schemas.microsoft.com/office/powerpoint/2010/main" xmlns="" val="229678515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A3C620-4D8D-4779-AA9C-691B524F051B}" type="slidenum">
              <a:rPr lang="en-US"/>
              <a:pPr>
                <a:defRPr/>
              </a:pPr>
              <a:t>‹#›</a:t>
            </a:fld>
            <a:endParaRPr lang="en-US"/>
          </a:p>
        </p:txBody>
      </p:sp>
    </p:spTree>
    <p:extLst>
      <p:ext uri="{BB962C8B-B14F-4D97-AF65-F5344CB8AC3E}">
        <p14:creationId xmlns:p14="http://schemas.microsoft.com/office/powerpoint/2010/main" xmlns="" val="91231562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9FA14C-EDF1-4BE1-A81C-484D871473CA}" type="slidenum">
              <a:rPr lang="en-US"/>
              <a:pPr>
                <a:defRPr/>
              </a:pPr>
              <a:t>‹#›</a:t>
            </a:fld>
            <a:endParaRPr lang="en-US"/>
          </a:p>
        </p:txBody>
      </p:sp>
    </p:spTree>
    <p:extLst>
      <p:ext uri="{BB962C8B-B14F-4D97-AF65-F5344CB8AC3E}">
        <p14:creationId xmlns:p14="http://schemas.microsoft.com/office/powerpoint/2010/main" xmlns="" val="319526482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81EAA6-EE43-449C-9025-A8117184AD15}" type="slidenum">
              <a:rPr lang="en-US"/>
              <a:pPr>
                <a:defRPr/>
              </a:pPr>
              <a:t>‹#›</a:t>
            </a:fld>
            <a:endParaRPr lang="en-US"/>
          </a:p>
        </p:txBody>
      </p:sp>
    </p:spTree>
    <p:extLst>
      <p:ext uri="{BB962C8B-B14F-4D97-AF65-F5344CB8AC3E}">
        <p14:creationId xmlns:p14="http://schemas.microsoft.com/office/powerpoint/2010/main" xmlns="" val="34254472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9952C62-AD55-470A-88FA-93CCA3080BDC}" type="slidenum">
              <a:rPr lang="en-US"/>
              <a:pPr>
                <a:defRPr/>
              </a:pPr>
              <a:t>‹#›</a:t>
            </a:fld>
            <a:endParaRPr lang="en-US"/>
          </a:p>
        </p:txBody>
      </p:sp>
    </p:spTree>
    <p:extLst>
      <p:ext uri="{BB962C8B-B14F-4D97-AF65-F5344CB8AC3E}">
        <p14:creationId xmlns:p14="http://schemas.microsoft.com/office/powerpoint/2010/main" xmlns="" val="2343394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3B7D2F4-7ADD-4576-A4E3-B946DC292747}" type="datetime1">
              <a:rPr lang="en-US"/>
              <a:pPr>
                <a:defRPr/>
              </a:pPr>
              <a:t>2/27/2020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xmlns="" val="2189361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19AEB92-1BBC-4869-AC13-A09C1DCEADAC}" type="slidenum">
              <a:rPr lang="en-US"/>
              <a:pPr>
                <a:defRPr/>
              </a:pPr>
              <a:t>‹#›</a:t>
            </a:fld>
            <a:endParaRPr lang="en-US"/>
          </a:p>
        </p:txBody>
      </p:sp>
    </p:spTree>
    <p:extLst>
      <p:ext uri="{BB962C8B-B14F-4D97-AF65-F5344CB8AC3E}">
        <p14:creationId xmlns:p14="http://schemas.microsoft.com/office/powerpoint/2010/main" xmlns="" val="437015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176966-FDBE-4804-9C22-0F264A50D579}" type="slidenum">
              <a:rPr lang="en-US"/>
              <a:pPr>
                <a:defRPr/>
              </a:pPr>
              <a:t>‹#›</a:t>
            </a:fld>
            <a:endParaRPr lang="en-US"/>
          </a:p>
        </p:txBody>
      </p:sp>
    </p:spTree>
    <p:extLst>
      <p:ext uri="{BB962C8B-B14F-4D97-AF65-F5344CB8AC3E}">
        <p14:creationId xmlns:p14="http://schemas.microsoft.com/office/powerpoint/2010/main" xmlns="" val="20055275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85829E-DB88-49D9-A131-AA101865A619}" type="slidenum">
              <a:rPr lang="en-US"/>
              <a:pPr>
                <a:defRPr/>
              </a:pPr>
              <a:t>‹#›</a:t>
            </a:fld>
            <a:endParaRPr lang="en-US"/>
          </a:p>
        </p:txBody>
      </p:sp>
    </p:spTree>
    <p:extLst>
      <p:ext uri="{BB962C8B-B14F-4D97-AF65-F5344CB8AC3E}">
        <p14:creationId xmlns:p14="http://schemas.microsoft.com/office/powerpoint/2010/main" xmlns="" val="3552293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0800A5-2E5D-4F15-89BA-42E0B2F70713}" type="slidenum">
              <a:rPr lang="en-US"/>
              <a:pPr>
                <a:defRPr/>
              </a:pPr>
              <a:t>‹#›</a:t>
            </a:fld>
            <a:endParaRPr lang="en-US"/>
          </a:p>
        </p:txBody>
      </p:sp>
    </p:spTree>
    <p:extLst>
      <p:ext uri="{BB962C8B-B14F-4D97-AF65-F5344CB8AC3E}">
        <p14:creationId xmlns:p14="http://schemas.microsoft.com/office/powerpoint/2010/main" xmlns="" val="12039336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FC0087-08A5-4031-B8E6-803F48D43B79}" type="slidenum">
              <a:rPr lang="en-US"/>
              <a:pPr>
                <a:defRPr/>
              </a:pPr>
              <a:t>‹#›</a:t>
            </a:fld>
            <a:endParaRPr lang="en-US"/>
          </a:p>
        </p:txBody>
      </p:sp>
    </p:spTree>
    <p:extLst>
      <p:ext uri="{BB962C8B-B14F-4D97-AF65-F5344CB8AC3E}">
        <p14:creationId xmlns:p14="http://schemas.microsoft.com/office/powerpoint/2010/main" xmlns="" val="21777673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981A22E-5681-4BAC-B483-7044132B84C7}" type="datetime1">
              <a:rPr lang="en-US"/>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3C9A63B-978D-4469-BCEA-C5C82B7B9DB1}" type="slidenum">
              <a:rPr lang="en-US"/>
              <a:pPr/>
              <a:t>‹#›</a:t>
            </a:fld>
            <a:endParaRPr lang="en-US"/>
          </a:p>
        </p:txBody>
      </p:sp>
    </p:spTree>
    <p:extLst>
      <p:ext uri="{BB962C8B-B14F-4D97-AF65-F5344CB8AC3E}">
        <p14:creationId xmlns:p14="http://schemas.microsoft.com/office/powerpoint/2010/main" xmlns="" val="14554987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DF24B0C5-62AD-4166-8C44-455782718E44}" type="datetime1">
              <a:rPr lang="en-US"/>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6D01DFA-62F0-4702-B6E4-FBA5F7F9C748}" type="slidenum">
              <a:rPr lang="en-US"/>
              <a:pPr/>
              <a:t>‹#›</a:t>
            </a:fld>
            <a:endParaRPr lang="en-US"/>
          </a:p>
        </p:txBody>
      </p:sp>
    </p:spTree>
    <p:extLst>
      <p:ext uri="{BB962C8B-B14F-4D97-AF65-F5344CB8AC3E}">
        <p14:creationId xmlns:p14="http://schemas.microsoft.com/office/powerpoint/2010/main" xmlns="" val="19689562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123811D9-7BC9-4E3E-98C8-CA7FA65808C9}" type="datetime1">
              <a:rPr lang="en-US"/>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81EC60-1202-40CD-A2A0-BE6E03DF7960}" type="slidenum">
              <a:rPr lang="en-US"/>
              <a:pPr/>
              <a:t>‹#›</a:t>
            </a:fld>
            <a:endParaRPr lang="en-US"/>
          </a:p>
        </p:txBody>
      </p:sp>
    </p:spTree>
    <p:extLst>
      <p:ext uri="{BB962C8B-B14F-4D97-AF65-F5344CB8AC3E}">
        <p14:creationId xmlns:p14="http://schemas.microsoft.com/office/powerpoint/2010/main" xmlns="" val="1405196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4D8CA79A-CB92-4AA0-9820-9734E8FE01CE}" type="datetime1">
              <a:rPr lang="en-US"/>
              <a:pPr/>
              <a:t>2/27/2020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B8A5BCE-E911-46BB-9D17-DE1271D402DA}" type="slidenum">
              <a:rPr lang="en-US"/>
              <a:pPr/>
              <a:t>‹#›</a:t>
            </a:fld>
            <a:endParaRPr lang="en-US"/>
          </a:p>
        </p:txBody>
      </p:sp>
    </p:spTree>
    <p:extLst>
      <p:ext uri="{BB962C8B-B14F-4D97-AF65-F5344CB8AC3E}">
        <p14:creationId xmlns:p14="http://schemas.microsoft.com/office/powerpoint/2010/main" xmlns="" val="38495164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49CC9064-C790-47D0-A7E3-FC55083CC462}" type="datetime1">
              <a:rPr lang="en-US"/>
              <a:pPr/>
              <a:t>2/27/2020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4BC0BA3-3F0F-4993-A01A-9726093BD5A8}" type="slidenum">
              <a:rPr lang="en-US"/>
              <a:pPr/>
              <a:t>‹#›</a:t>
            </a:fld>
            <a:endParaRPr lang="en-US"/>
          </a:p>
        </p:txBody>
      </p:sp>
    </p:spTree>
    <p:extLst>
      <p:ext uri="{BB962C8B-B14F-4D97-AF65-F5344CB8AC3E}">
        <p14:creationId xmlns:p14="http://schemas.microsoft.com/office/powerpoint/2010/main" xmlns="" val="2705546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249BB-79B0-4B0B-8856-CA6EC36B9D90}" type="datetime1">
              <a:rPr lang="en-US"/>
              <a:pPr>
                <a:defRPr/>
              </a:pPr>
              <a:t>2/27/2020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xmlns="" val="17198034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E62BE59-F99C-4478-A705-8012966806B2}" type="datetime1">
              <a:rPr lang="en-US"/>
              <a:pPr/>
              <a:t>2/27/2020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1B80C49-1790-4BD9-A065-4A065CDC9C13}" type="slidenum">
              <a:rPr lang="en-US"/>
              <a:pPr/>
              <a:t>‹#›</a:t>
            </a:fld>
            <a:endParaRPr lang="en-US"/>
          </a:p>
        </p:txBody>
      </p:sp>
    </p:spTree>
    <p:extLst>
      <p:ext uri="{BB962C8B-B14F-4D97-AF65-F5344CB8AC3E}">
        <p14:creationId xmlns:p14="http://schemas.microsoft.com/office/powerpoint/2010/main" xmlns="" val="28300854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02A1A97-8764-473B-823C-F34A118A310D}" type="datetime1">
              <a:rPr lang="en-US"/>
              <a:pPr/>
              <a:t>2/27/2020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142D290-EF97-40E0-BB95-15EABBF6F22E}" type="slidenum">
              <a:rPr lang="en-US"/>
              <a:pPr/>
              <a:t>‹#›</a:t>
            </a:fld>
            <a:endParaRPr lang="en-US"/>
          </a:p>
        </p:txBody>
      </p:sp>
    </p:spTree>
    <p:extLst>
      <p:ext uri="{BB962C8B-B14F-4D97-AF65-F5344CB8AC3E}">
        <p14:creationId xmlns:p14="http://schemas.microsoft.com/office/powerpoint/2010/main" xmlns="" val="42910258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7F27F42E-DAD5-4B37-8602-5941194B7F27}" type="datetime1">
              <a:rPr lang="en-US"/>
              <a:pPr/>
              <a:t>2/27/2020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B5B6E0E-4D02-4A5A-85C3-1B8CB39D0812}" type="slidenum">
              <a:rPr lang="en-US"/>
              <a:pPr/>
              <a:t>‹#›</a:t>
            </a:fld>
            <a:endParaRPr lang="en-US"/>
          </a:p>
        </p:txBody>
      </p:sp>
    </p:spTree>
    <p:extLst>
      <p:ext uri="{BB962C8B-B14F-4D97-AF65-F5344CB8AC3E}">
        <p14:creationId xmlns:p14="http://schemas.microsoft.com/office/powerpoint/2010/main" xmlns="" val="7294270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0C94BA8B-2F8B-4537-9F3B-D02A52DEB918}" type="datetime1">
              <a:rPr lang="en-US"/>
              <a:pPr/>
              <a:t>2/27/2020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650D4AA-2984-4D2A-B32D-EC8C9D362210}" type="slidenum">
              <a:rPr lang="en-US"/>
              <a:pPr/>
              <a:t>‹#›</a:t>
            </a:fld>
            <a:endParaRPr lang="en-US"/>
          </a:p>
        </p:txBody>
      </p:sp>
    </p:spTree>
    <p:extLst>
      <p:ext uri="{BB962C8B-B14F-4D97-AF65-F5344CB8AC3E}">
        <p14:creationId xmlns:p14="http://schemas.microsoft.com/office/powerpoint/2010/main" xmlns="" val="27903310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799B3DB0-EB33-44EE-8AAD-6D056B6F0E8A}" type="datetime1">
              <a:rPr lang="en-US"/>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3202717-27E8-4940-B8AD-3AB38E21A13D}" type="slidenum">
              <a:rPr lang="en-US"/>
              <a:pPr/>
              <a:t>‹#›</a:t>
            </a:fld>
            <a:endParaRPr lang="en-US"/>
          </a:p>
        </p:txBody>
      </p:sp>
    </p:spTree>
    <p:extLst>
      <p:ext uri="{BB962C8B-B14F-4D97-AF65-F5344CB8AC3E}">
        <p14:creationId xmlns:p14="http://schemas.microsoft.com/office/powerpoint/2010/main" xmlns="" val="1847436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94E1C15A-5C2B-4AF2-9EB1-3EB030EC0E4D}" type="datetime1">
              <a:rPr lang="en-US"/>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B0F1D05-2430-4799-A35D-E240F05A572A}" type="slidenum">
              <a:rPr lang="en-US"/>
              <a:pPr/>
              <a:t>‹#›</a:t>
            </a:fld>
            <a:endParaRPr lang="en-US"/>
          </a:p>
        </p:txBody>
      </p:sp>
    </p:spTree>
    <p:extLst>
      <p:ext uri="{BB962C8B-B14F-4D97-AF65-F5344CB8AC3E}">
        <p14:creationId xmlns:p14="http://schemas.microsoft.com/office/powerpoint/2010/main" xmlns="" val="1716519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3E9AB-3EB8-4F18-9DA6-6DA1D672CE58}" type="datetime1">
              <a:rPr lang="en-US"/>
              <a:pPr>
                <a:defRPr/>
              </a:pPr>
              <a:t>2/27/2020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xmlns="" val="553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96DAA-F22F-435C-ABB3-E16507BBEC56}" type="datetime1">
              <a:rPr lang="en-US"/>
              <a:pPr>
                <a:defRPr/>
              </a:pPr>
              <a:t>2/27/2020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xmlns="" val="364199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F0305B-055F-45E3-9EE4-7EB7925AC213}" type="datetime1">
              <a:rPr lang="en-US"/>
              <a:pPr>
                <a:defRPr/>
              </a:pPr>
              <a:t>2/27/2020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xmlns="" val="284460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E6C486-7657-480D-A9A9-448D08EAF8DB}" type="datetime1">
              <a:rPr lang="en-US"/>
              <a:pPr>
                <a:defRPr/>
              </a:pPr>
              <a:t>2/27/2020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xmlns="" val="63733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a:defRPr/>
            </a:pPr>
            <a:fld id="{98D99DEC-0FE2-482A-8972-5358A582667A}" type="datetime1">
              <a:rPr lang="en-US"/>
              <a:pPr>
                <a:defRPr/>
              </a:pPr>
              <a:t>2/27/2020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a:defRPr/>
            </a:pPr>
            <a:fld id="{84A6EB58-93C4-4CE7-B9F9-65EB31AC4D9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693" r:id="rId1"/>
    <p:sldLayoutId id="2147490694" r:id="rId2"/>
    <p:sldLayoutId id="2147490695" r:id="rId3"/>
    <p:sldLayoutId id="2147490696" r:id="rId4"/>
    <p:sldLayoutId id="2147490697" r:id="rId5"/>
    <p:sldLayoutId id="2147490698" r:id="rId6"/>
    <p:sldLayoutId id="2147490699" r:id="rId7"/>
    <p:sldLayoutId id="2147490700" r:id="rId8"/>
    <p:sldLayoutId id="2147490701" r:id="rId9"/>
    <p:sldLayoutId id="2147490702" r:id="rId10"/>
    <p:sldLayoutId id="214749070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mn-ea"/>
              </a:defRPr>
            </a:lvl1pPr>
          </a:lstStyle>
          <a:p>
            <a:pPr>
              <a:defRPr/>
            </a:pPr>
            <a:fld id="{2B3ECEC4-8BCA-4B31-A3D5-D248A27D57DF}" type="datetime1">
              <a:rPr lang="en-US"/>
              <a:pPr>
                <a:defRPr/>
              </a:pPr>
              <a:t>2/27/2020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mn-ea"/>
              </a:defRPr>
            </a:lvl1pPr>
          </a:lstStyle>
          <a:p>
            <a:pPr>
              <a:defRPr/>
            </a:pPr>
            <a:fld id="{8ABEA70C-0D95-4900-9B78-0203877394B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715" r:id="rId1"/>
    <p:sldLayoutId id="2147490716" r:id="rId2"/>
    <p:sldLayoutId id="2147490717" r:id="rId3"/>
    <p:sldLayoutId id="2147490718" r:id="rId4"/>
    <p:sldLayoutId id="2147490719" r:id="rId5"/>
    <p:sldLayoutId id="2147490720" r:id="rId6"/>
    <p:sldLayoutId id="2147490721" r:id="rId7"/>
    <p:sldLayoutId id="2147490722" r:id="rId8"/>
    <p:sldLayoutId id="2147490723" r:id="rId9"/>
    <p:sldLayoutId id="2147490724" r:id="rId10"/>
    <p:sldLayoutId id="214749072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AB5B388E-721B-4B69-8D93-538622618E2F}" type="datetime1">
              <a:rPr lang="en-US" altLang="en-US"/>
              <a:pPr>
                <a:defRPr/>
              </a:pPr>
              <a:t>2/27/2020</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9FA4F80E-E28E-4073-BCCA-BBF3C7FBCCF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0704" r:id="rId1"/>
    <p:sldLayoutId id="2147490705" r:id="rId2"/>
    <p:sldLayoutId id="2147490706" r:id="rId3"/>
    <p:sldLayoutId id="2147490707" r:id="rId4"/>
    <p:sldLayoutId id="2147490708" r:id="rId5"/>
    <p:sldLayoutId id="2147490709" r:id="rId6"/>
    <p:sldLayoutId id="2147490710" r:id="rId7"/>
    <p:sldLayoutId id="2147490711" r:id="rId8"/>
    <p:sldLayoutId id="2147490712" r:id="rId9"/>
    <p:sldLayoutId id="2147490713" r:id="rId10"/>
    <p:sldLayoutId id="214749071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7" name="Group 6"/>
          <p:cNvGrpSpPr/>
          <p:nvPr userDrawn="1"/>
        </p:nvGrpSpPr>
        <p:grpSpPr>
          <a:xfrm>
            <a:off x="233915" y="1871330"/>
            <a:ext cx="8697434" cy="4720856"/>
            <a:chOff x="233915" y="1871330"/>
            <a:chExt cx="8697434" cy="4720856"/>
          </a:xfrm>
        </p:grpSpPr>
        <p:sp>
          <p:nvSpPr>
            <p:cNvPr id="8" name="Rounded Rectangle 7"/>
            <p:cNvSpPr/>
            <p:nvPr/>
          </p:nvSpPr>
          <p:spPr>
            <a:xfrm>
              <a:off x="233915" y="1871330"/>
              <a:ext cx="8697434" cy="472085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233915" y="5890437"/>
              <a:ext cx="590271" cy="7017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64" charset="0"/>
                <a:ea typeface="ＭＳ Ｐゴシック" pitchFamily="-64" charset="-128"/>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64" charset="0"/>
                <a:ea typeface="ＭＳ Ｐゴシック" pitchFamily="-64"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64" charset="0"/>
                <a:ea typeface="ＭＳ Ｐゴシック" pitchFamily="-64" charset="-128"/>
              </a:defRPr>
            </a:lvl1pPr>
          </a:lstStyle>
          <a:p>
            <a:pPr>
              <a:defRPr/>
            </a:pPr>
            <a:fld id="{8C6B7186-D553-47C1-96FA-668E8CFA2265}" type="slidenum">
              <a:rPr lang="en-US"/>
              <a:pPr>
                <a:defRPr/>
              </a:pPr>
              <a:t>‹#›</a:t>
            </a:fld>
            <a:endParaRPr lang="en-US" dirty="0"/>
          </a:p>
        </p:txBody>
      </p:sp>
    </p:spTree>
    <p:extLst>
      <p:ext uri="{BB962C8B-B14F-4D97-AF65-F5344CB8AC3E}">
        <p14:creationId xmlns:p14="http://schemas.microsoft.com/office/powerpoint/2010/main" xmlns="" val="991075545"/>
      </p:ext>
    </p:extLst>
  </p:cSld>
  <p:clrMap bg1="lt1" tx1="dk1" bg2="lt2" tx2="dk2" accent1="accent1" accent2="accent2" accent3="accent3" accent4="accent4" accent5="accent5" accent6="accent6" hlink="hlink" folHlink="folHlink"/>
  <p:sldLayoutIdLst>
    <p:sldLayoutId id="2147490727" r:id="rId1"/>
    <p:sldLayoutId id="2147490728" r:id="rId2"/>
    <p:sldLayoutId id="2147490729" r:id="rId3"/>
    <p:sldLayoutId id="2147490730" r:id="rId4"/>
    <p:sldLayoutId id="2147490731" r:id="rId5"/>
    <p:sldLayoutId id="2147490732" r:id="rId6"/>
    <p:sldLayoutId id="2147490733" r:id="rId7"/>
    <p:sldLayoutId id="2147490734" r:id="rId8"/>
    <p:sldLayoutId id="2147490735" r:id="rId9"/>
    <p:sldLayoutId id="2147490736" r:id="rId10"/>
    <p:sldLayoutId id="2147490737" r:id="rId1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54" charset="-128"/>
        </a:defRPr>
      </a:lvl1pPr>
      <a:lvl2pPr algn="ctr" defTabSz="457200" rtl="0" eaLnBrk="0" fontAlgn="base" hangingPunct="0">
        <a:spcBef>
          <a:spcPct val="0"/>
        </a:spcBef>
        <a:spcAft>
          <a:spcPct val="0"/>
        </a:spcAft>
        <a:defRPr sz="4400">
          <a:solidFill>
            <a:schemeClr val="tx1"/>
          </a:solidFill>
          <a:latin typeface="Calibri" pitchFamily="54" charset="0"/>
          <a:ea typeface="MS PGothic" pitchFamily="34" charset="-128"/>
          <a:cs typeface="ＭＳ Ｐゴシック" pitchFamily="54" charset="-128"/>
        </a:defRPr>
      </a:lvl2pPr>
      <a:lvl3pPr algn="ctr" defTabSz="457200" rtl="0" eaLnBrk="0" fontAlgn="base" hangingPunct="0">
        <a:spcBef>
          <a:spcPct val="0"/>
        </a:spcBef>
        <a:spcAft>
          <a:spcPct val="0"/>
        </a:spcAft>
        <a:defRPr sz="4400">
          <a:solidFill>
            <a:schemeClr val="tx1"/>
          </a:solidFill>
          <a:latin typeface="Calibri" pitchFamily="54" charset="0"/>
          <a:ea typeface="MS PGothic" pitchFamily="34" charset="-128"/>
          <a:cs typeface="ＭＳ Ｐゴシック" pitchFamily="54" charset="-128"/>
        </a:defRPr>
      </a:lvl3pPr>
      <a:lvl4pPr algn="ctr" defTabSz="457200" rtl="0" eaLnBrk="0" fontAlgn="base" hangingPunct="0">
        <a:spcBef>
          <a:spcPct val="0"/>
        </a:spcBef>
        <a:spcAft>
          <a:spcPct val="0"/>
        </a:spcAft>
        <a:defRPr sz="4400">
          <a:solidFill>
            <a:schemeClr val="tx1"/>
          </a:solidFill>
          <a:latin typeface="Calibri" pitchFamily="54" charset="0"/>
          <a:ea typeface="MS PGothic" pitchFamily="34" charset="-128"/>
          <a:cs typeface="ＭＳ Ｐゴシック" pitchFamily="54" charset="-128"/>
        </a:defRPr>
      </a:lvl4pPr>
      <a:lvl5pPr algn="ctr" defTabSz="457200" rtl="0" eaLnBrk="0" fontAlgn="base" hangingPunct="0">
        <a:spcBef>
          <a:spcPct val="0"/>
        </a:spcBef>
        <a:spcAft>
          <a:spcPct val="0"/>
        </a:spcAft>
        <a:defRPr sz="4400">
          <a:solidFill>
            <a:schemeClr val="tx1"/>
          </a:solidFill>
          <a:latin typeface="Calibri" pitchFamily="54" charset="0"/>
          <a:ea typeface="MS PGothic" pitchFamily="34" charset="-128"/>
          <a:cs typeface="ＭＳ Ｐゴシック" pitchFamily="54" charset="-128"/>
        </a:defRPr>
      </a:lvl5pPr>
      <a:lvl6pPr marL="457200" algn="ctr" defTabSz="457200" rtl="0" fontAlgn="base">
        <a:spcBef>
          <a:spcPct val="0"/>
        </a:spcBef>
        <a:spcAft>
          <a:spcPct val="0"/>
        </a:spcAft>
        <a:defRPr sz="4400">
          <a:solidFill>
            <a:schemeClr val="tx1"/>
          </a:solidFill>
          <a:latin typeface="Calibri" pitchFamily="54" charset="0"/>
          <a:ea typeface="ＭＳ Ｐゴシック" pitchFamily="54" charset="-128"/>
          <a:cs typeface="ＭＳ Ｐゴシック" pitchFamily="54" charset="-128"/>
        </a:defRPr>
      </a:lvl6pPr>
      <a:lvl7pPr marL="914400" algn="ctr" defTabSz="457200" rtl="0" fontAlgn="base">
        <a:spcBef>
          <a:spcPct val="0"/>
        </a:spcBef>
        <a:spcAft>
          <a:spcPct val="0"/>
        </a:spcAft>
        <a:defRPr sz="4400">
          <a:solidFill>
            <a:schemeClr val="tx1"/>
          </a:solidFill>
          <a:latin typeface="Calibri" pitchFamily="54" charset="0"/>
          <a:ea typeface="ＭＳ Ｐゴシック" pitchFamily="54" charset="-128"/>
          <a:cs typeface="ＭＳ Ｐゴシック" pitchFamily="54" charset="-128"/>
        </a:defRPr>
      </a:lvl7pPr>
      <a:lvl8pPr marL="1371600" algn="ctr" defTabSz="457200" rtl="0" fontAlgn="base">
        <a:spcBef>
          <a:spcPct val="0"/>
        </a:spcBef>
        <a:spcAft>
          <a:spcPct val="0"/>
        </a:spcAft>
        <a:defRPr sz="4400">
          <a:solidFill>
            <a:schemeClr val="tx1"/>
          </a:solidFill>
          <a:latin typeface="Calibri" pitchFamily="54" charset="0"/>
          <a:ea typeface="ＭＳ Ｐゴシック" pitchFamily="54" charset="-128"/>
          <a:cs typeface="ＭＳ Ｐゴシック" pitchFamily="54" charset="-128"/>
        </a:defRPr>
      </a:lvl8pPr>
      <a:lvl9pPr marL="1828800" algn="ctr" defTabSz="457200" rtl="0" fontAlgn="base">
        <a:spcBef>
          <a:spcPct val="0"/>
        </a:spcBef>
        <a:spcAft>
          <a:spcPct val="0"/>
        </a:spcAft>
        <a:defRPr sz="4400">
          <a:solidFill>
            <a:schemeClr val="tx1"/>
          </a:solidFill>
          <a:latin typeface="Calibri" pitchFamily="54" charset="0"/>
          <a:ea typeface="ＭＳ Ｐゴシック" pitchFamily="54" charset="-128"/>
          <a:cs typeface="ＭＳ Ｐゴシック" pitchFamily="5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54"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fld id="{CC07F59E-0DB0-482A-BB40-5C94318B1C30}" type="datetime1">
              <a:rPr lang="en-US"/>
              <a:pPr/>
              <a:t>2/27/2020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fld id="{C71DA67A-E3E7-44AA-9DE6-8E76E150D627}" type="slidenum">
              <a:rPr lang="en-US"/>
              <a:pPr/>
              <a:t>‹#›</a:t>
            </a:fld>
            <a:endParaRPr lang="en-US"/>
          </a:p>
        </p:txBody>
      </p:sp>
    </p:spTree>
    <p:extLst>
      <p:ext uri="{BB962C8B-B14F-4D97-AF65-F5344CB8AC3E}">
        <p14:creationId xmlns:p14="http://schemas.microsoft.com/office/powerpoint/2010/main" xmlns="" val="1622018732"/>
      </p:ext>
    </p:extLst>
  </p:cSld>
  <p:clrMap bg1="lt1" tx1="dk1" bg2="lt2" tx2="dk2" accent1="accent1" accent2="accent2" accent3="accent3" accent4="accent4" accent5="accent5" accent6="accent6" hlink="hlink" folHlink="folHlink"/>
  <p:sldLayoutIdLst>
    <p:sldLayoutId id="2147490739" r:id="rId1"/>
    <p:sldLayoutId id="2147490740" r:id="rId2"/>
    <p:sldLayoutId id="2147490741" r:id="rId3"/>
    <p:sldLayoutId id="2147490742" r:id="rId4"/>
    <p:sldLayoutId id="2147490743" r:id="rId5"/>
    <p:sldLayoutId id="2147490744" r:id="rId6"/>
    <p:sldLayoutId id="2147490745" r:id="rId7"/>
    <p:sldLayoutId id="2147490746" r:id="rId8"/>
    <p:sldLayoutId id="2147490747" r:id="rId9"/>
    <p:sldLayoutId id="2147490748" r:id="rId10"/>
    <p:sldLayoutId id="214749074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46.xml"/><Relationship Id="rId1" Type="http://schemas.openxmlformats.org/officeDocument/2006/relationships/vmlDrawing" Target="../drawings/vmlDrawing1.vml"/></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46.xml"/><Relationship Id="rId1" Type="http://schemas.openxmlformats.org/officeDocument/2006/relationships/vmlDrawing" Target="../drawings/vmlDrawing2.v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Office_Excel_Worksheet4.xlsx"/><Relationship Id="rId2" Type="http://schemas.openxmlformats.org/officeDocument/2006/relationships/slideLayout" Target="../slideLayouts/slideLayout46.xm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Office_Excel_Worksheet5.xlsx"/><Relationship Id="rId2" Type="http://schemas.openxmlformats.org/officeDocument/2006/relationships/slideLayout" Target="../slideLayouts/slideLayout46.xml"/><Relationship Id="rId1" Type="http://schemas.openxmlformats.org/officeDocument/2006/relationships/vmlDrawing" Target="../drawings/vmlDrawing4.vml"/></Relationships>
</file>

<file path=ppt/slides/_rels/slide61.xml.rels><?xml version="1.0" encoding="UTF-8" standalone="yes"?>
<Relationships xmlns="http://schemas.openxmlformats.org/package/2006/relationships"><Relationship Id="rId3" Type="http://schemas.openxmlformats.org/officeDocument/2006/relationships/package" Target="../embeddings/Microsoft_Office_Excel_Worksheet6.xlsx"/><Relationship Id="rId2" Type="http://schemas.openxmlformats.org/officeDocument/2006/relationships/slideLayout" Target="../slideLayouts/slideLayout46.xml"/><Relationship Id="rId1" Type="http://schemas.openxmlformats.org/officeDocument/2006/relationships/vmlDrawing" Target="../drawings/vmlDrawing5.vml"/></Relationships>
</file>

<file path=ppt/slides/_rels/slide62.xml.rels><?xml version="1.0" encoding="UTF-8" standalone="yes"?>
<Relationships xmlns="http://schemas.openxmlformats.org/package/2006/relationships"><Relationship Id="rId3" Type="http://schemas.openxmlformats.org/officeDocument/2006/relationships/package" Target="../embeddings/Microsoft_Office_Excel_Worksheet7.xlsx"/><Relationship Id="rId2" Type="http://schemas.openxmlformats.org/officeDocument/2006/relationships/slideLayout" Target="../slideLayouts/slideLayout46.xml"/><Relationship Id="rId1" Type="http://schemas.openxmlformats.org/officeDocument/2006/relationships/vmlDrawing" Target="../drawings/vmlDrawing6.vml"/></Relationships>
</file>

<file path=ppt/slides/_rels/slide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New_Powerpoint presentation-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763" y="0"/>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Title 16"/>
          <p:cNvSpPr txBox="1">
            <a:spLocks/>
          </p:cNvSpPr>
          <p:nvPr/>
        </p:nvSpPr>
        <p:spPr bwMode="auto">
          <a:xfrm>
            <a:off x="1381760" y="409575"/>
            <a:ext cx="6979920" cy="89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lnSpc>
                <a:spcPct val="90000"/>
              </a:lnSpc>
              <a:defRPr/>
            </a:pPr>
            <a:r>
              <a:rPr lang="en-US" altLang="en-US" sz="2800" b="1" dirty="0" smtClean="0">
                <a:effectLst>
                  <a:outerShdw blurRad="38100" dist="38100" dir="2700000" algn="tl">
                    <a:srgbClr val="000000">
                      <a:alpha val="43137"/>
                    </a:srgbClr>
                  </a:outerShdw>
                </a:effectLst>
                <a:latin typeface="Arial" pitchFamily="34" charset="0"/>
              </a:rPr>
              <a:t>DEPARTMENT OF EMPLOYMENT AND LABOUR</a:t>
            </a:r>
          </a:p>
        </p:txBody>
      </p:sp>
      <p:sp>
        <p:nvSpPr>
          <p:cNvPr id="15364" name="Subtitle 17"/>
          <p:cNvSpPr txBox="1">
            <a:spLocks/>
          </p:cNvSpPr>
          <p:nvPr/>
        </p:nvSpPr>
        <p:spPr bwMode="auto">
          <a:xfrm>
            <a:off x="163513" y="2759075"/>
            <a:ext cx="204628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20000"/>
              </a:spcBef>
              <a:buFont typeface="Arial" pitchFamily="34" charset="0"/>
              <a:buNone/>
            </a:pPr>
            <a:r>
              <a:rPr lang="en-US" altLang="en-US" sz="1400" b="1" dirty="0" smtClean="0">
                <a:solidFill>
                  <a:srgbClr val="404040"/>
                </a:solidFill>
                <a:latin typeface="+mn-lt"/>
              </a:rPr>
              <a:t>26 FEBRUARY 2020</a:t>
            </a:r>
            <a:endParaRPr lang="en-US" altLang="en-US" sz="1400" b="1" dirty="0">
              <a:solidFill>
                <a:srgbClr val="404040"/>
              </a:solidFill>
              <a:latin typeface="+mn-lt"/>
            </a:endParaRPr>
          </a:p>
        </p:txBody>
      </p:sp>
      <p:sp>
        <p:nvSpPr>
          <p:cNvPr id="13316" name="Subtitle 17"/>
          <p:cNvSpPr txBox="1">
            <a:spLocks/>
          </p:cNvSpPr>
          <p:nvPr/>
        </p:nvSpPr>
        <p:spPr bwMode="auto">
          <a:xfrm>
            <a:off x="258763" y="1417638"/>
            <a:ext cx="8616950" cy="1214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20000"/>
              </a:spcBef>
              <a:buFont typeface="Arial" pitchFamily="34" charset="0"/>
              <a:buNone/>
              <a:defRPr/>
            </a:pPr>
            <a:r>
              <a:rPr lang="en-US" sz="2400" b="1" dirty="0" smtClean="0">
                <a:effectLst>
                  <a:outerShdw blurRad="38100" dist="38100" dir="2700000" algn="tl">
                    <a:srgbClr val="000000">
                      <a:alpha val="43137"/>
                    </a:srgbClr>
                  </a:outerShdw>
                </a:effectLst>
                <a:latin typeface="Arial" pitchFamily="34" charset="0"/>
                <a:cs typeface="Arial" pitchFamily="34" charset="0"/>
              </a:rPr>
              <a:t>QUARTER 2: FINAL PERFORMANCE REPORT</a:t>
            </a:r>
          </a:p>
          <a:p>
            <a:pPr lvl="0" algn="ctr">
              <a:spcBef>
                <a:spcPct val="20000"/>
              </a:spcBef>
              <a:defRPr/>
            </a:pPr>
            <a:r>
              <a:rPr lang="en-US" sz="1800" b="1" dirty="0">
                <a:solidFill>
                  <a:srgbClr val="C00000"/>
                </a:solidFill>
                <a:effectLst>
                  <a:outerShdw blurRad="38100" dist="38100" dir="2700000" algn="tl">
                    <a:srgbClr val="000000">
                      <a:alpha val="43137"/>
                    </a:srgbClr>
                  </a:outerShdw>
                </a:effectLst>
                <a:latin typeface="Arial" pitchFamily="34" charset="0"/>
                <a:ea typeface="MS PGothic" panose="020B0600070205080204" pitchFamily="34" charset="-128"/>
                <a:cs typeface="Arial" pitchFamily="34" charset="0"/>
              </a:rPr>
              <a:t>EMPLOYMENT AND LABOUR PORTFOLIO COMMITTEE</a:t>
            </a:r>
            <a:endParaRPr lang="en-US" sz="18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pic>
        <p:nvPicPr>
          <p:cNvPr id="15366"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p:nvPr/>
        </p:nvPicPr>
        <p:blipFill>
          <a:blip r:embed="rId4" cstate="print">
            <a:extLst>
              <a:ext uri="{28A0092B-C50C-407E-A947-70E740481C1C}">
                <a14:useLocalDpi xmlns:a14="http://schemas.microsoft.com/office/drawing/2010/main" xmlns="" val="0"/>
              </a:ext>
            </a:extLst>
          </a:blip>
          <a:stretch>
            <a:fillRect/>
          </a:stretch>
        </p:blipFill>
        <p:spPr>
          <a:xfrm>
            <a:off x="0" y="5867009"/>
            <a:ext cx="3752603" cy="99099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34938"/>
            <a:ext cx="8229600" cy="1143000"/>
          </a:xfrm>
        </p:spPr>
        <p:txBody>
          <a:bodyPr/>
          <a:lstStyle/>
          <a:p>
            <a:pPr>
              <a:defRPr/>
            </a:pPr>
            <a:r>
              <a:rPr lang="en-US" sz="2000" b="1" dirty="0" smtClean="0">
                <a:solidFill>
                  <a:prstClr val="black"/>
                </a:solidFill>
                <a:ea typeface="ＭＳ Ｐゴシック" pitchFamily="-80" charset="-128"/>
                <a:cs typeface="+mj-cs"/>
              </a:rPr>
              <a:t>QUARTER 2 PERFORMANCE PER PROGRAMME 2019-20</a:t>
            </a:r>
            <a:endParaRPr lang="en-ZA" sz="2000" dirty="0"/>
          </a:p>
        </p:txBody>
      </p:sp>
      <p:sp>
        <p:nvSpPr>
          <p:cNvPr id="29699" name="Slide Number Placeholder 4"/>
          <p:cNvSpPr>
            <a:spLocks noGrp="1"/>
          </p:cNvSpPr>
          <p:nvPr>
            <p:ph type="sldNum" sz="quarter" idx="12"/>
          </p:nvPr>
        </p:nvSpPr>
        <p:spPr bwMode="auto">
          <a:xfrm>
            <a:off x="6738938" y="6492875"/>
            <a:ext cx="24050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C31F17A-3748-41D8-8DE2-B3C3F3DF3DC2}" type="slidenum">
              <a:rPr lang="en-US" altLang="en-US" sz="1200" smtClean="0">
                <a:solidFill>
                  <a:schemeClr val="bg1"/>
                </a:solidFill>
              </a:rPr>
              <a:pPr/>
              <a:t>10</a:t>
            </a:fld>
            <a:endParaRPr lang="en-US" altLang="en-US" sz="1200" dirty="0" smtClean="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56227"/>
              </p:ext>
            </p:extLst>
          </p:nvPr>
        </p:nvGraphicFramePr>
        <p:xfrm>
          <a:off x="243840" y="1277938"/>
          <a:ext cx="8628698" cy="5315901"/>
        </p:xfrm>
        <a:graphic>
          <a:graphicData uri="http://schemas.openxmlformats.org/drawingml/2006/table">
            <a:tbl>
              <a:tblPr/>
              <a:tblGrid>
                <a:gridCol w="2869473">
                  <a:extLst>
                    <a:ext uri="{9D8B030D-6E8A-4147-A177-3AD203B41FA5}">
                      <a16:colId xmlns:a16="http://schemas.microsoft.com/office/drawing/2014/main" xmlns="" val="1085446327"/>
                    </a:ext>
                  </a:extLst>
                </a:gridCol>
                <a:gridCol w="1297854">
                  <a:extLst>
                    <a:ext uri="{9D8B030D-6E8A-4147-A177-3AD203B41FA5}">
                      <a16:colId xmlns:a16="http://schemas.microsoft.com/office/drawing/2014/main" xmlns="" val="2287847642"/>
                    </a:ext>
                  </a:extLst>
                </a:gridCol>
                <a:gridCol w="1105203">
                  <a:extLst>
                    <a:ext uri="{9D8B030D-6E8A-4147-A177-3AD203B41FA5}">
                      <a16:colId xmlns:a16="http://schemas.microsoft.com/office/drawing/2014/main" xmlns="" val="984017635"/>
                    </a:ext>
                  </a:extLst>
                </a:gridCol>
                <a:gridCol w="1095064">
                  <a:extLst>
                    <a:ext uri="{9D8B030D-6E8A-4147-A177-3AD203B41FA5}">
                      <a16:colId xmlns:a16="http://schemas.microsoft.com/office/drawing/2014/main" xmlns="" val="59271099"/>
                    </a:ext>
                  </a:extLst>
                </a:gridCol>
                <a:gridCol w="1115343">
                  <a:extLst>
                    <a:ext uri="{9D8B030D-6E8A-4147-A177-3AD203B41FA5}">
                      <a16:colId xmlns:a16="http://schemas.microsoft.com/office/drawing/2014/main" xmlns="" val="1369106986"/>
                    </a:ext>
                  </a:extLst>
                </a:gridCol>
                <a:gridCol w="1145761">
                  <a:extLst>
                    <a:ext uri="{9D8B030D-6E8A-4147-A177-3AD203B41FA5}">
                      <a16:colId xmlns:a16="http://schemas.microsoft.com/office/drawing/2014/main" xmlns="" val="3578915492"/>
                    </a:ext>
                  </a:extLst>
                </a:gridCol>
              </a:tblGrid>
              <a:tr h="1174768">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BRANCH</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smtClean="0">
                          <a:solidFill>
                            <a:srgbClr val="000000"/>
                          </a:solidFill>
                          <a:effectLst/>
                          <a:latin typeface="Calibri" panose="020F0502020204030204" pitchFamily="34" charset="0"/>
                          <a:ea typeface="DengXian"/>
                          <a:cs typeface="Arial" panose="020B0604020202020204" pitchFamily="34" charset="0"/>
                        </a:rPr>
                        <a:t>Annual </a:t>
                      </a:r>
                      <a:r>
                        <a:rPr lang="en-US" sz="1400" b="1" kern="1200" dirty="0">
                          <a:solidFill>
                            <a:srgbClr val="000000"/>
                          </a:solidFill>
                          <a:effectLst/>
                          <a:latin typeface="Calibri" panose="020F0502020204030204" pitchFamily="34" charset="0"/>
                          <a:ea typeface="DengXian"/>
                          <a:cs typeface="Arial" panose="020B0604020202020204" pitchFamily="34" charset="0"/>
                        </a:rPr>
                        <a:t>Planned Indicators</a:t>
                      </a:r>
                      <a:endParaRPr lang="en-ZA" sz="1400" dirty="0">
                        <a:effectLst/>
                        <a:latin typeface="Calibri" panose="020F050202020403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Indicators with Targets for </a:t>
                      </a:r>
                      <a:r>
                        <a:rPr lang="en-US" sz="1400" b="1" kern="1200" dirty="0" smtClean="0">
                          <a:effectLst/>
                          <a:latin typeface="Calibri" panose="020F0502020204030204" pitchFamily="34" charset="0"/>
                          <a:ea typeface="DengXian"/>
                          <a:cs typeface="Arial" panose="020B0604020202020204" pitchFamily="34" charset="0"/>
                        </a:rPr>
                        <a:t>Q2</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823B"/>
                          </a:solidFill>
                          <a:effectLst/>
                          <a:latin typeface="Calibri" panose="020F0502020204030204" pitchFamily="34" charset="0"/>
                          <a:ea typeface="DengXian"/>
                          <a:cs typeface="Arial" panose="020B0604020202020204" pitchFamily="34" charset="0"/>
                        </a:rPr>
                        <a:t>Achieved</a:t>
                      </a:r>
                      <a:endParaRPr lang="en-ZA" sz="1400" dirty="0">
                        <a:solidFill>
                          <a:srgbClr val="00823B"/>
                        </a:solidFill>
                        <a:effectLst/>
                        <a:latin typeface="Calibri" panose="020F0502020204030204" pitchFamily="34" charset="0"/>
                        <a:ea typeface="DengXi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DengXian"/>
                          <a:cs typeface="Arial" panose="020B0604020202020204" pitchFamily="34" charset="0"/>
                        </a:rPr>
                        <a:t>Not Achieved</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a:effectLst/>
                          <a:latin typeface="Calibri" panose="020F0502020204030204" pitchFamily="34" charset="0"/>
                          <a:ea typeface="DengXian"/>
                          <a:cs typeface="Arial" panose="020B0604020202020204" pitchFamily="34" charset="0"/>
                        </a:rPr>
                        <a:t>Overall % Achievement</a:t>
                      </a:r>
                      <a:endParaRPr lang="en-ZA" sz="140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689762427"/>
                  </a:ext>
                </a:extLst>
              </a:tr>
              <a:tr h="802113">
                <a:tc>
                  <a:txBody>
                    <a:bodyPr/>
                    <a:lstStyle/>
                    <a:p>
                      <a:pPr fontAlgn="b">
                        <a:spcAft>
                          <a:spcPts val="0"/>
                        </a:spcAft>
                      </a:pPr>
                      <a:r>
                        <a:rPr lang="en-US" sz="1400" kern="1200" dirty="0">
                          <a:solidFill>
                            <a:srgbClr val="000000"/>
                          </a:solidFill>
                          <a:effectLst/>
                          <a:latin typeface="Calibri" panose="020F0502020204030204" pitchFamily="34" charset="0"/>
                          <a:ea typeface="DengXian"/>
                          <a:cs typeface="Arial" panose="020B0604020202020204" pitchFamily="34" charset="0"/>
                        </a:rPr>
                        <a:t>Administration </a:t>
                      </a:r>
                      <a:endParaRPr lang="en-US" sz="1400" kern="1200" dirty="0" smtClean="0">
                        <a:solidFill>
                          <a:srgbClr val="000000"/>
                        </a:solidFill>
                        <a:effectLst/>
                        <a:latin typeface="Calibri" panose="020F0502020204030204" pitchFamily="34" charset="0"/>
                        <a:ea typeface="DengXian"/>
                        <a:cs typeface="Arial" panose="020B0604020202020204" pitchFamily="34" charset="0"/>
                      </a:endParaRPr>
                    </a:p>
                    <a:p>
                      <a:pPr fontAlgn="b">
                        <a:spcAft>
                          <a:spcPts val="0"/>
                        </a:spcAft>
                      </a:pPr>
                      <a:endParaRPr lang="en-ZA" sz="1400"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1497931"/>
                  </a:ext>
                </a:extLst>
              </a:tr>
              <a:tr h="782306">
                <a:tc>
                  <a:txBody>
                    <a:bodyPr/>
                    <a:lstStyle/>
                    <a:p>
                      <a:pPr fontAlgn="b">
                        <a:spcAft>
                          <a:spcPts val="0"/>
                        </a:spcAft>
                      </a:pPr>
                      <a:r>
                        <a:rPr lang="en-US" sz="1400" kern="1200" dirty="0">
                          <a:solidFill>
                            <a:srgbClr val="000000"/>
                          </a:solidFill>
                          <a:effectLst/>
                          <a:latin typeface="Calibri" panose="020F0502020204030204" pitchFamily="34" charset="0"/>
                          <a:ea typeface="DengXian"/>
                          <a:cs typeface="Arial" panose="020B0604020202020204" pitchFamily="34" charset="0"/>
                        </a:rPr>
                        <a:t>Inspections and Enforcement </a:t>
                      </a:r>
                      <a:r>
                        <a:rPr lang="en-US" sz="1400" kern="1200" dirty="0" smtClean="0">
                          <a:solidFill>
                            <a:srgbClr val="000000"/>
                          </a:solidFill>
                          <a:effectLst/>
                          <a:latin typeface="Calibri" panose="020F0502020204030204" pitchFamily="34" charset="0"/>
                          <a:ea typeface="DengXian"/>
                          <a:cs typeface="Arial" panose="020B0604020202020204" pitchFamily="34" charset="0"/>
                        </a:rPr>
                        <a:t>Services</a:t>
                      </a:r>
                    </a:p>
                    <a:p>
                      <a:pPr fontAlgn="b">
                        <a:spcAft>
                          <a:spcPts val="0"/>
                        </a:spcAft>
                      </a:pPr>
                      <a:endParaRPr lang="en-ZA" sz="1400"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1269208"/>
                  </a:ext>
                </a:extLst>
              </a:tr>
              <a:tr h="831820">
                <a:tc>
                  <a:txBody>
                    <a:bodyPr/>
                    <a:lstStyle/>
                    <a:p>
                      <a:pPr fontAlgn="b">
                        <a:spcAft>
                          <a:spcPts val="0"/>
                        </a:spcAft>
                      </a:pPr>
                      <a:r>
                        <a:rPr lang="en-US" sz="1400" kern="1200" dirty="0" smtClean="0">
                          <a:solidFill>
                            <a:srgbClr val="000000"/>
                          </a:solidFill>
                          <a:effectLst/>
                          <a:latin typeface="Calibri" panose="020F0502020204030204" pitchFamily="34" charset="0"/>
                          <a:ea typeface="DengXian"/>
                          <a:cs typeface="Arial" panose="020B0604020202020204" pitchFamily="34" charset="0"/>
                        </a:rPr>
                        <a:t>Public </a:t>
                      </a:r>
                      <a:r>
                        <a:rPr lang="en-US" sz="1400" kern="1200" dirty="0">
                          <a:solidFill>
                            <a:srgbClr val="000000"/>
                          </a:solidFill>
                          <a:effectLst/>
                          <a:latin typeface="Calibri" panose="020F0502020204030204" pitchFamily="34" charset="0"/>
                          <a:ea typeface="DengXian"/>
                          <a:cs typeface="Arial" panose="020B0604020202020204" pitchFamily="34" charset="0"/>
                        </a:rPr>
                        <a:t>Employment Services</a:t>
                      </a:r>
                      <a:endParaRPr lang="en-ZA" sz="1400" dirty="0">
                        <a:effectLst/>
                        <a:latin typeface="Calibri" panose="020F0502020204030204" pitchFamily="34" charset="0"/>
                        <a:ea typeface="DengXian"/>
                        <a:cs typeface="Arial" panose="020B0604020202020204" pitchFamily="34" charset="0"/>
                      </a:endParaRPr>
                    </a:p>
                    <a:p>
                      <a:pPr fontAlgn="b">
                        <a:spcAft>
                          <a:spcPts val="0"/>
                        </a:spcAft>
                      </a:pPr>
                      <a:r>
                        <a:rPr lang="en-US" sz="1400" dirty="0">
                          <a:effectLst/>
                          <a:latin typeface="Calibri" panose="020F0502020204030204" pitchFamily="34" charset="0"/>
                          <a:ea typeface="DengXian"/>
                          <a:cs typeface="Arial" panose="020B0604020202020204" pitchFamily="34" charset="0"/>
                        </a:rPr>
                        <a:t> </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1879744"/>
                  </a:ext>
                </a:extLst>
              </a:tr>
              <a:tr h="851627">
                <a:tc>
                  <a:txBody>
                    <a:bodyPr/>
                    <a:lstStyle/>
                    <a:p>
                      <a:pPr fontAlgn="b">
                        <a:spcAft>
                          <a:spcPts val="0"/>
                        </a:spcAft>
                      </a:pPr>
                      <a:r>
                        <a:rPr lang="en-US" sz="1400" kern="1200" dirty="0" err="1">
                          <a:solidFill>
                            <a:srgbClr val="000000"/>
                          </a:solidFill>
                          <a:effectLst/>
                          <a:latin typeface="Calibri" panose="020F0502020204030204" pitchFamily="34" charset="0"/>
                          <a:ea typeface="DengXian"/>
                          <a:cs typeface="Arial" panose="020B0604020202020204" pitchFamily="34" charset="0"/>
                        </a:rPr>
                        <a:t>Labour</a:t>
                      </a:r>
                      <a:r>
                        <a:rPr lang="en-US" sz="1400" kern="1200" dirty="0">
                          <a:solidFill>
                            <a:srgbClr val="000000"/>
                          </a:solidFill>
                          <a:effectLst/>
                          <a:latin typeface="Calibri" panose="020F0502020204030204" pitchFamily="34" charset="0"/>
                          <a:ea typeface="DengXian"/>
                          <a:cs typeface="Arial" panose="020B0604020202020204" pitchFamily="34" charset="0"/>
                        </a:rPr>
                        <a:t> Policy and Industrial </a:t>
                      </a:r>
                      <a:r>
                        <a:rPr lang="en-US" sz="1400" kern="1200" dirty="0" smtClean="0">
                          <a:solidFill>
                            <a:srgbClr val="000000"/>
                          </a:solidFill>
                          <a:effectLst/>
                          <a:latin typeface="Calibri" panose="020F0502020204030204" pitchFamily="34" charset="0"/>
                          <a:ea typeface="DengXian"/>
                          <a:cs typeface="Arial" panose="020B0604020202020204" pitchFamily="34" charset="0"/>
                        </a:rPr>
                        <a:t>Relations</a:t>
                      </a:r>
                      <a:endParaRPr lang="en-ZA" sz="1400" kern="1200" dirty="0" smtClean="0">
                        <a:solidFill>
                          <a:srgbClr val="000000"/>
                        </a:solidFill>
                        <a:effectLst/>
                        <a:latin typeface="Calibri" panose="020F0502020204030204" pitchFamily="34" charset="0"/>
                        <a:ea typeface="DengXian"/>
                        <a:cs typeface="Arial" panose="020B0604020202020204" pitchFamily="34" charset="0"/>
                      </a:endParaRPr>
                    </a:p>
                    <a:p>
                      <a:pPr fontAlgn="b">
                        <a:spcAft>
                          <a:spcPts val="0"/>
                        </a:spcAft>
                      </a:pPr>
                      <a:endParaRPr lang="en-ZA" sz="1400"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8</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9831494"/>
                  </a:ext>
                </a:extLst>
              </a:tr>
              <a:tr h="873267">
                <a:tc>
                  <a:txBody>
                    <a:bodyPr/>
                    <a:lstStyle/>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smtClean="0">
                          <a:solidFill>
                            <a:srgbClr val="000000"/>
                          </a:solidFill>
                          <a:effectLst/>
                          <a:latin typeface="Calibri" panose="020F0502020204030204" pitchFamily="34" charset="0"/>
                          <a:ea typeface="DengXian"/>
                          <a:cs typeface="Arial" panose="020B0604020202020204" pitchFamily="34" charset="0"/>
                        </a:rPr>
                        <a:t>OVERALL  </a:t>
                      </a:r>
                      <a:r>
                        <a:rPr lang="en-US" sz="1400" b="1" kern="1200" dirty="0">
                          <a:solidFill>
                            <a:srgbClr val="000000"/>
                          </a:solidFill>
                          <a:effectLst/>
                          <a:latin typeface="Calibri" panose="020F0502020204030204" pitchFamily="34" charset="0"/>
                          <a:ea typeface="DengXian"/>
                          <a:cs typeface="Arial" panose="020B0604020202020204" pitchFamily="34" charset="0"/>
                        </a:rPr>
                        <a:t>PERFORMANCE </a:t>
                      </a:r>
                      <a:endParaRPr lang="en-ZA" sz="1400" dirty="0">
                        <a:effectLst/>
                        <a:latin typeface="Calibri" panose="020F050202020403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19</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         2</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87%</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3776797"/>
                  </a:ext>
                </a:extLst>
              </a:tr>
            </a:tbl>
          </a:graphicData>
        </a:graphic>
      </p:graphicFrame>
    </p:spTree>
    <p:extLst>
      <p:ext uri="{BB962C8B-B14F-4D97-AF65-F5344CB8AC3E}">
        <p14:creationId xmlns:p14="http://schemas.microsoft.com/office/powerpoint/2010/main" xmlns="" val="2640440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65760" y="294640"/>
            <a:ext cx="8376603" cy="614998"/>
          </a:xfrm>
        </p:spPr>
        <p:txBody>
          <a:bodyPr/>
          <a:lstStyle/>
          <a:p>
            <a:r>
              <a:rPr lang="en-ZA" altLang="en-US" sz="2000" b="1" dirty="0" smtClean="0">
                <a:solidFill>
                  <a:srgbClr val="000000"/>
                </a:solidFill>
                <a:ea typeface="ＭＳ Ｐゴシック" pitchFamily="34" charset="-128"/>
              </a:rPr>
              <a:t/>
            </a:r>
            <a:br>
              <a:rPr lang="en-ZA" altLang="en-US" sz="2000" b="1" dirty="0" smtClean="0">
                <a:solidFill>
                  <a:srgbClr val="000000"/>
                </a:solidFill>
                <a:ea typeface="ＭＳ Ｐゴシック" pitchFamily="34" charset="-128"/>
              </a:rPr>
            </a:br>
            <a:r>
              <a:rPr lang="en-ZA" altLang="en-US" sz="2000" b="1" dirty="0" smtClean="0">
                <a:solidFill>
                  <a:srgbClr val="000000"/>
                </a:solidFill>
                <a:ea typeface="ＭＳ Ｐゴシック" pitchFamily="34" charset="-128"/>
              </a:rPr>
              <a:t/>
            </a:r>
            <a:br>
              <a:rPr lang="en-ZA" altLang="en-US" sz="2000" b="1" dirty="0" smtClean="0">
                <a:solidFill>
                  <a:srgbClr val="000000"/>
                </a:solidFill>
                <a:ea typeface="ＭＳ Ｐゴシック" pitchFamily="34" charset="-128"/>
              </a:rPr>
            </a:br>
            <a:r>
              <a:rPr lang="en-ZA" altLang="en-US" sz="2000" b="1" dirty="0" smtClean="0">
                <a:solidFill>
                  <a:srgbClr val="000000"/>
                </a:solidFill>
                <a:ea typeface="ＭＳ Ｐゴシック" pitchFamily="34" charset="-128"/>
              </a:rPr>
              <a:t>COMPARATIVE ANALYSIS PER PROGRAMME FOR Q1  TO Q2 2019-20</a:t>
            </a:r>
            <a:br>
              <a:rPr lang="en-ZA" altLang="en-US" sz="2000" b="1" dirty="0" smtClean="0">
                <a:solidFill>
                  <a:srgbClr val="000000"/>
                </a:solidFill>
                <a:ea typeface="ＭＳ Ｐゴシック" pitchFamily="34" charset="-128"/>
              </a:rPr>
            </a:br>
            <a:r>
              <a:rPr lang="en-ZA" altLang="en-US" sz="2000" b="1" dirty="0" smtClean="0">
                <a:solidFill>
                  <a:srgbClr val="000000"/>
                </a:solidFill>
                <a:ea typeface="ＭＳ Ｐゴシック" pitchFamily="34" charset="-128"/>
              </a:rPr>
              <a:t/>
            </a:r>
            <a:br>
              <a:rPr lang="en-ZA" altLang="en-US" sz="2000" b="1" dirty="0" smtClean="0">
                <a:solidFill>
                  <a:srgbClr val="000000"/>
                </a:solidFill>
                <a:ea typeface="ＭＳ Ｐゴシック" pitchFamily="34" charset="-128"/>
              </a:rPr>
            </a:b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432865872"/>
              </p:ext>
            </p:extLst>
          </p:nvPr>
        </p:nvGraphicFramePr>
        <p:xfrm>
          <a:off x="174172" y="1285293"/>
          <a:ext cx="8711292" cy="5349185"/>
        </p:xfrm>
        <a:graphic>
          <a:graphicData uri="http://schemas.openxmlformats.org/drawingml/2006/table">
            <a:tbl>
              <a:tblPr firstRow="1" bandRow="1">
                <a:tableStyleId>{5C22544A-7EE6-4342-B048-85BDC9FD1C3A}</a:tableStyleId>
              </a:tblPr>
              <a:tblGrid>
                <a:gridCol w="2507390">
                  <a:extLst>
                    <a:ext uri="{9D8B030D-6E8A-4147-A177-3AD203B41FA5}">
                      <a16:colId xmlns:a16="http://schemas.microsoft.com/office/drawing/2014/main" xmlns="" val="20000"/>
                    </a:ext>
                  </a:extLst>
                </a:gridCol>
                <a:gridCol w="997614">
                  <a:extLst>
                    <a:ext uri="{9D8B030D-6E8A-4147-A177-3AD203B41FA5}">
                      <a16:colId xmlns:a16="http://schemas.microsoft.com/office/drawing/2014/main" xmlns="" val="20001"/>
                    </a:ext>
                  </a:extLst>
                </a:gridCol>
                <a:gridCol w="1106725">
                  <a:extLst>
                    <a:ext uri="{9D8B030D-6E8A-4147-A177-3AD203B41FA5}">
                      <a16:colId xmlns:a16="http://schemas.microsoft.com/office/drawing/2014/main" xmlns="" val="20002"/>
                    </a:ext>
                  </a:extLst>
                </a:gridCol>
                <a:gridCol w="1059962">
                  <a:extLst>
                    <a:ext uri="{9D8B030D-6E8A-4147-A177-3AD203B41FA5}">
                      <a16:colId xmlns:a16="http://schemas.microsoft.com/office/drawing/2014/main" xmlns="" val="20003"/>
                    </a:ext>
                  </a:extLst>
                </a:gridCol>
                <a:gridCol w="997614">
                  <a:extLst>
                    <a:ext uri="{9D8B030D-6E8A-4147-A177-3AD203B41FA5}">
                      <a16:colId xmlns:a16="http://schemas.microsoft.com/office/drawing/2014/main" xmlns="" val="20004"/>
                    </a:ext>
                  </a:extLst>
                </a:gridCol>
                <a:gridCol w="1059962">
                  <a:extLst>
                    <a:ext uri="{9D8B030D-6E8A-4147-A177-3AD203B41FA5}">
                      <a16:colId xmlns:a16="http://schemas.microsoft.com/office/drawing/2014/main" xmlns="" val="20005"/>
                    </a:ext>
                  </a:extLst>
                </a:gridCol>
                <a:gridCol w="982025">
                  <a:extLst>
                    <a:ext uri="{9D8B030D-6E8A-4147-A177-3AD203B41FA5}">
                      <a16:colId xmlns:a16="http://schemas.microsoft.com/office/drawing/2014/main" xmlns="" val="20006"/>
                    </a:ext>
                  </a:extLst>
                </a:gridCol>
              </a:tblGrid>
              <a:tr h="550381">
                <a:tc rowSpan="2">
                  <a:txBody>
                    <a:bodyPr/>
                    <a:lstStyle/>
                    <a:p>
                      <a:r>
                        <a:rPr lang="en-US" sz="1400" dirty="0" smtClean="0">
                          <a:solidFill>
                            <a:schemeClr val="tx1"/>
                          </a:solidFill>
                        </a:rPr>
                        <a:t>Branch</a:t>
                      </a:r>
                    </a:p>
                    <a:p>
                      <a:endParaRPr lang="en-US" sz="1400" dirty="0" smtClean="0">
                        <a:solidFill>
                          <a:schemeClr val="tx1"/>
                        </a:solidFill>
                      </a:endParaRPr>
                    </a:p>
                    <a:p>
                      <a:endParaRPr lang="en-US" sz="1400" dirty="0">
                        <a:solidFill>
                          <a:schemeClr val="tx1"/>
                        </a:solidFill>
                      </a:endParaRPr>
                    </a:p>
                    <a:p>
                      <a:endParaRPr lang="en-US" sz="1400" dirty="0">
                        <a:solidFill>
                          <a:schemeClr val="tx1"/>
                        </a:solidFill>
                      </a:endParaRPr>
                    </a:p>
                    <a:p>
                      <a:endParaRPr lang="en-US" sz="1400" dirty="0">
                        <a:solidFill>
                          <a:schemeClr val="tx1"/>
                        </a:solidFill>
                      </a:endParaRPr>
                    </a:p>
                    <a:p>
                      <a:endParaRPr lang="en-US" sz="1400" dirty="0" smtClean="0">
                        <a:solidFill>
                          <a:schemeClr val="tx1"/>
                        </a:solidFill>
                      </a:endParaRPr>
                    </a:p>
                  </a:txBody>
                  <a:tcPr marL="91445" marR="91445" marT="45701" marB="4570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mn-lt"/>
                          <a:ea typeface="+mn-ea"/>
                          <a:cs typeface="+mn-cs"/>
                        </a:rPr>
                        <a:t>QUARTER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mn-lt"/>
                          <a:ea typeface="+mn-ea"/>
                          <a:cs typeface="+mn-cs"/>
                        </a:rPr>
                        <a:t>2019/20 </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600" b="1" dirty="0">
                        <a:solidFill>
                          <a:srgbClr val="00B050"/>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algn="ctr"/>
                      <a:r>
                        <a:rPr lang="en-US" sz="1400" b="1" dirty="0" smtClean="0">
                          <a:solidFill>
                            <a:schemeClr val="bg1"/>
                          </a:solidFill>
                        </a:rPr>
                        <a:t>QUARTER</a:t>
                      </a:r>
                      <a:r>
                        <a:rPr lang="en-US" sz="1400" b="1" baseline="0" dirty="0" smtClean="0">
                          <a:solidFill>
                            <a:schemeClr val="bg1"/>
                          </a:solidFill>
                        </a:rPr>
                        <a:t> 2</a:t>
                      </a:r>
                      <a:endParaRPr lang="en-US" sz="1400" b="1" dirty="0" smtClean="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2019/20 </a:t>
                      </a: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0"/>
                  </a:ext>
                </a:extLst>
              </a:tr>
              <a:tr h="1241566">
                <a:tc vMerge="1">
                  <a:txBody>
                    <a:bodyPr/>
                    <a:lstStyle/>
                    <a:p>
                      <a:endParaRPr lang="en-US"/>
                    </a:p>
                  </a:txBody>
                  <a:tcPr/>
                </a:tc>
                <a:tc>
                  <a:txBody>
                    <a:bodyPr/>
                    <a:lstStyle/>
                    <a:p>
                      <a:pPr algn="ctr"/>
                      <a:r>
                        <a:rPr lang="en-US" sz="1400" b="1" dirty="0" smtClean="0">
                          <a:solidFill>
                            <a:schemeClr val="tx1"/>
                          </a:solidFill>
                        </a:rPr>
                        <a:t>Quarter 1</a:t>
                      </a:r>
                    </a:p>
                    <a:p>
                      <a:pPr algn="ctr"/>
                      <a:r>
                        <a:rPr lang="en-US" sz="1400" b="1" dirty="0" smtClean="0">
                          <a:solidFill>
                            <a:schemeClr val="tx1"/>
                          </a:solidFill>
                        </a:rPr>
                        <a:t>Planned targets  </a:t>
                      </a: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rgbClr val="00823B"/>
                          </a:solidFill>
                        </a:rPr>
                        <a:t>Overall Achieved</a:t>
                      </a:r>
                    </a:p>
                    <a:p>
                      <a:pPr algn="ctr"/>
                      <a:endParaRPr lang="en-US" sz="1400" b="1" dirty="0">
                        <a:solidFill>
                          <a:srgbClr val="00B050"/>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smtClean="0">
                        <a:solidFill>
                          <a:schemeClr val="tx1"/>
                        </a:solidFill>
                      </a:endParaRPr>
                    </a:p>
                    <a:p>
                      <a:pPr algn="ctr"/>
                      <a:r>
                        <a:rPr lang="en-US" sz="1400" b="1" dirty="0" smtClean="0">
                          <a:solidFill>
                            <a:schemeClr val="tx1"/>
                          </a:solidFill>
                        </a:rPr>
                        <a:t>%</a:t>
                      </a:r>
                    </a:p>
                    <a:p>
                      <a:pPr algn="ctr"/>
                      <a:endParaRPr lang="en-US" sz="1400" b="1" dirty="0">
                        <a:solidFill>
                          <a:schemeClr val="tx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chemeClr val="tx1"/>
                          </a:solidFill>
                        </a:rPr>
                        <a:t>Quarter 2</a:t>
                      </a:r>
                    </a:p>
                    <a:p>
                      <a:pPr algn="ctr"/>
                      <a:r>
                        <a:rPr lang="en-US" sz="1400" b="1" dirty="0" smtClean="0">
                          <a:solidFill>
                            <a:schemeClr val="tx1"/>
                          </a:solidFill>
                        </a:rPr>
                        <a:t>Planned targets </a:t>
                      </a: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rgbClr val="00823B"/>
                          </a:solidFill>
                        </a:rPr>
                        <a:t>Overall Achieved </a:t>
                      </a:r>
                    </a:p>
                    <a:p>
                      <a:pPr algn="ct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smtClean="0">
                        <a:solidFill>
                          <a:schemeClr val="tx1"/>
                        </a:solidFill>
                      </a:endParaRPr>
                    </a:p>
                    <a:p>
                      <a:pPr algn="ctr"/>
                      <a:r>
                        <a:rPr lang="en-US" sz="1400" b="1" dirty="0" smtClean="0">
                          <a:solidFill>
                            <a:schemeClr val="tx1"/>
                          </a:solidFill>
                        </a:rPr>
                        <a:t>%</a:t>
                      </a:r>
                    </a:p>
                    <a:p>
                      <a:pPr algn="ctr"/>
                      <a:endParaRPr lang="en-US" sz="1400" b="1" dirty="0">
                        <a:solidFill>
                          <a:schemeClr val="tx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1"/>
                  </a:ext>
                </a:extLst>
              </a:tr>
              <a:tr h="507864">
                <a:tc>
                  <a:txBody>
                    <a:bodyPr/>
                    <a:lstStyle/>
                    <a:p>
                      <a:r>
                        <a:rPr lang="en-US" sz="1400" b="1" dirty="0" smtClean="0"/>
                        <a:t>Administration </a:t>
                      </a:r>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r h="543416">
                <a:tc>
                  <a:txBody>
                    <a:bodyPr/>
                    <a:lstStyle/>
                    <a:p>
                      <a:r>
                        <a:rPr lang="en-US" sz="1400" b="1" dirty="0" smtClean="0"/>
                        <a:t>Inspection and Enforcement Services </a:t>
                      </a:r>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3"/>
                  </a:ext>
                </a:extLst>
              </a:tr>
              <a:tr h="587643">
                <a:tc>
                  <a:txBody>
                    <a:bodyPr/>
                    <a:lstStyle/>
                    <a:p>
                      <a:r>
                        <a:rPr lang="en-US" sz="1400" b="1" dirty="0" smtClean="0"/>
                        <a:t>Public Employment Services </a:t>
                      </a:r>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4"/>
                  </a:ext>
                </a:extLst>
              </a:tr>
              <a:tr h="535410">
                <a:tc>
                  <a:txBody>
                    <a:bodyPr/>
                    <a:lstStyle/>
                    <a:p>
                      <a:r>
                        <a:rPr lang="en-US" sz="1400" b="1" dirty="0" smtClean="0"/>
                        <a:t>Labour Policy and Industrial Relations </a:t>
                      </a:r>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7</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6</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86%</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5"/>
                  </a:ext>
                </a:extLst>
              </a:tr>
              <a:tr h="579771">
                <a:tc>
                  <a:txBody>
                    <a:bodyPr/>
                    <a:lstStyle/>
                    <a:p>
                      <a:r>
                        <a:rPr lang="en-US" sz="1600" b="1" dirty="0" smtClean="0"/>
                        <a:t>Total </a:t>
                      </a:r>
                      <a:endParaRPr lang="en-US" sz="16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smtClean="0">
                          <a:effectLst/>
                          <a:latin typeface="Calibri" panose="020F0502020204030204" pitchFamily="34" charset="0"/>
                          <a:ea typeface="Times New Roman" panose="02020603050405020304" pitchFamily="18" charset="0"/>
                          <a:cs typeface="Arial" panose="020B0604020202020204" pitchFamily="34" charset="0"/>
                        </a:rPr>
                        <a:t>18</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smtClean="0">
                          <a:effectLst/>
                          <a:latin typeface="Calibri" panose="020F0502020204030204" pitchFamily="34" charset="0"/>
                          <a:ea typeface="Times New Roman" panose="02020603050405020304" pitchFamily="18" charset="0"/>
                          <a:cs typeface="Arial" panose="020B0604020202020204" pitchFamily="34" charset="0"/>
                        </a:rPr>
                        <a:t>15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spcAft>
                          <a:spcPts val="0"/>
                        </a:spcAft>
                      </a:pPr>
                      <a:endParaRPr lang="en-US" sz="14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6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83%</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87%</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803134">
                <a:tc gridSpan="7">
                  <a:txBody>
                    <a:bodyPr/>
                    <a:lstStyle/>
                    <a:p>
                      <a:r>
                        <a:rPr lang="en-US" sz="1200" b="1" kern="1200" dirty="0" smtClean="0">
                          <a:solidFill>
                            <a:schemeClr val="dk1"/>
                          </a:solidFill>
                          <a:effectLst/>
                          <a:latin typeface="+mn-lt"/>
                          <a:ea typeface="+mn-ea"/>
                          <a:cs typeface="+mn-cs"/>
                        </a:rPr>
                        <a:t>***</a:t>
                      </a:r>
                      <a:r>
                        <a:rPr lang="en-US" sz="1200" kern="1200" dirty="0" smtClean="0">
                          <a:solidFill>
                            <a:schemeClr val="dk1"/>
                          </a:solidFill>
                          <a:effectLst/>
                          <a:latin typeface="+mn-lt"/>
                          <a:ea typeface="+mn-ea"/>
                          <a:cs typeface="+mn-cs"/>
                        </a:rPr>
                        <a:t> </a:t>
                      </a:r>
                      <a:r>
                        <a:rPr lang="en-US" sz="1200" b="1" kern="1200" dirty="0" smtClean="0">
                          <a:solidFill>
                            <a:schemeClr val="dk1"/>
                          </a:solidFill>
                          <a:effectLst/>
                          <a:latin typeface="+mn-lt"/>
                          <a:ea typeface="+mn-ea"/>
                          <a:cs typeface="+mn-cs"/>
                        </a:rPr>
                        <a:t>LP &amp; IR had no target for four (4) of their Strategic Objective</a:t>
                      </a:r>
                      <a:r>
                        <a:rPr lang="en-ZA" sz="1200" b="0" kern="1200" dirty="0" smtClean="0">
                          <a:solidFill>
                            <a:schemeClr val="dk1"/>
                          </a:solidFill>
                          <a:effectLst/>
                          <a:latin typeface="+mn-lt"/>
                          <a:ea typeface="+mn-ea"/>
                          <a:cs typeface="+mn-cs"/>
                        </a:rPr>
                        <a:t>:</a:t>
                      </a:r>
                      <a:r>
                        <a:rPr lang="en-ZA" sz="1200" b="0" kern="1200" baseline="0" dirty="0" smtClean="0">
                          <a:solidFill>
                            <a:schemeClr val="dk1"/>
                          </a:solidFill>
                          <a:effectLst/>
                          <a:latin typeface="+mn-lt"/>
                          <a:ea typeface="+mn-ea"/>
                          <a:cs typeface="+mn-cs"/>
                        </a:rPr>
                        <a:t> </a:t>
                      </a:r>
                      <a:r>
                        <a:rPr lang="en-ZA" sz="1200" kern="1200" dirty="0" smtClean="0">
                          <a:solidFill>
                            <a:schemeClr val="dk1"/>
                          </a:solidFill>
                          <a:effectLst/>
                          <a:latin typeface="+mn-lt"/>
                          <a:ea typeface="+mn-ea"/>
                          <a:cs typeface="+mn-cs"/>
                        </a:rPr>
                        <a:t>Protect vulnerable workers  (I</a:t>
                      </a:r>
                      <a:r>
                        <a:rPr lang="en-ZA" sz="1200" b="1" kern="1200" dirty="0" smtClean="0">
                          <a:solidFill>
                            <a:schemeClr val="dk1"/>
                          </a:solidFill>
                          <a:effectLst/>
                          <a:latin typeface="+mn-lt"/>
                          <a:ea typeface="+mn-ea"/>
                          <a:cs typeface="+mn-cs"/>
                        </a:rPr>
                        <a:t>ndicator: 1.1, 2.1, 3.1 &amp; 5.1 </a:t>
                      </a:r>
                      <a:r>
                        <a:rPr lang="en-ZA" sz="1200" kern="1200" dirty="0" smtClean="0">
                          <a:solidFill>
                            <a:schemeClr val="dk1"/>
                          </a:solidFill>
                          <a:effectLst/>
                          <a:latin typeface="+mn-lt"/>
                          <a:ea typeface="+mn-ea"/>
                          <a:cs typeface="+mn-cs"/>
                        </a:rPr>
                        <a:t>)</a:t>
                      </a:r>
                    </a:p>
                    <a:p>
                      <a:endParaRPr lang="en-ZA" sz="1200" kern="1200" dirty="0" smtClean="0">
                        <a:solidFill>
                          <a:schemeClr val="dk1"/>
                        </a:solidFill>
                        <a:effectLst/>
                        <a:latin typeface="+mn-lt"/>
                        <a:ea typeface="+mn-ea"/>
                        <a:cs typeface="+mn-cs"/>
                      </a:endParaRPr>
                    </a:p>
                    <a:p>
                      <a:endParaRPr lang="en-US" sz="9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solidFill>
                          <a:schemeClr val="tx1"/>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a:endParaRPr lang="en-US" sz="1800" b="1" dirty="0">
                        <a:solidFill>
                          <a:srgbClr val="FF0000"/>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a:endParaRPr lang="en-US" sz="1800" b="1" dirty="0">
                        <a:solidFill>
                          <a:srgbClr val="FF0000"/>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
        <p:nvSpPr>
          <p:cNvPr id="30724" name="Slide Number Placeholder 3"/>
          <p:cNvSpPr>
            <a:spLocks noGrp="1"/>
          </p:cNvSpPr>
          <p:nvPr>
            <p:ph type="sldNum" sz="quarter" idx="12"/>
          </p:nvPr>
        </p:nvSpPr>
        <p:spPr bwMode="auto">
          <a:xfrm>
            <a:off x="6751864" y="6492876"/>
            <a:ext cx="2392136" cy="3445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E661F85-E3A0-4437-90F6-C2195EEB8C69}" type="slidenum">
              <a:rPr lang="en-US" altLang="en-US" sz="1200" smtClean="0">
                <a:solidFill>
                  <a:schemeClr val="bg1"/>
                </a:solidFill>
              </a:rPr>
              <a:pPr/>
              <a:t>11</a:t>
            </a:fld>
            <a:endParaRPr lang="en-US" altLang="en-US" sz="1200" dirty="0" smtClean="0">
              <a:solidFill>
                <a:schemeClr val="bg1"/>
              </a:solidFill>
            </a:endParaRPr>
          </a:p>
        </p:txBody>
      </p:sp>
    </p:spTree>
    <p:extLst>
      <p:ext uri="{BB962C8B-B14F-4D97-AF65-F5344CB8AC3E}">
        <p14:creationId xmlns:p14="http://schemas.microsoft.com/office/powerpoint/2010/main" xmlns="" val="818508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65100"/>
            <a:ext cx="8229600" cy="1143000"/>
          </a:xfrm>
        </p:spPr>
        <p:txBody>
          <a:bodyPr/>
          <a:lstStyle/>
          <a:p>
            <a:r>
              <a:rPr lang="en-ZA" altLang="en-US" sz="2000" b="1" dirty="0" smtClean="0">
                <a:ea typeface="ＭＳ Ｐゴシック" pitchFamily="34" charset="-128"/>
              </a:rPr>
              <a:t>PERFORMANCE TRENDS FROM 2018/19 </a:t>
            </a:r>
            <a:r>
              <a:rPr lang="en-ZA" altLang="en-US" sz="2000" b="1" dirty="0">
                <a:ea typeface="ＭＳ Ｐゴシック" pitchFamily="34" charset="-128"/>
              </a:rPr>
              <a:t>TO DATE</a:t>
            </a:r>
            <a:endParaRPr lang="en-ZA" altLang="en-US" sz="2000" b="1" dirty="0" smtClean="0">
              <a:ea typeface="ＭＳ Ｐゴシック" pitchFamily="34" charset="-128"/>
            </a:endParaRPr>
          </a:p>
        </p:txBody>
      </p:sp>
      <p:graphicFrame>
        <p:nvGraphicFramePr>
          <p:cNvPr id="2" name="Content Placeholder 4"/>
          <p:cNvGraphicFramePr>
            <a:graphicFrameLocks noGrp="1"/>
          </p:cNvGraphicFramePr>
          <p:nvPr>
            <p:ph idx="1"/>
            <p:extLst>
              <p:ext uri="{D42A27DB-BD31-4B8C-83A1-F6EECF244321}">
                <p14:modId xmlns:p14="http://schemas.microsoft.com/office/powerpoint/2010/main" xmlns="" val="4258264419"/>
              </p:ext>
            </p:extLst>
          </p:nvPr>
        </p:nvGraphicFramePr>
        <p:xfrm>
          <a:off x="218395" y="1600200"/>
          <a:ext cx="8685893" cy="4756150"/>
        </p:xfrm>
        <a:graphic>
          <a:graphicData uri="http://schemas.openxmlformats.org/drawingml/2006/chart">
            <c:chart xmlns:c="http://schemas.openxmlformats.org/drawingml/2006/chart" xmlns:r="http://schemas.openxmlformats.org/officeDocument/2006/relationships" r:id="rId2"/>
          </a:graphicData>
        </a:graphic>
      </p:graphicFrame>
      <p:sp>
        <p:nvSpPr>
          <p:cNvPr id="31748" name="Slide Number Placeholder 3"/>
          <p:cNvSpPr>
            <a:spLocks noGrp="1"/>
          </p:cNvSpPr>
          <p:nvPr>
            <p:ph type="sldNum" sz="quarter" idx="12"/>
          </p:nvPr>
        </p:nvSpPr>
        <p:spPr bwMode="auto">
          <a:xfrm>
            <a:off x="6770688"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0FFF881D-6B7D-4624-AAAF-0CCD45141C65}" type="slidenum">
              <a:rPr lang="en-US" altLang="en-US" sz="1200" smtClean="0">
                <a:solidFill>
                  <a:schemeClr val="bg1"/>
                </a:solidFill>
              </a:rPr>
              <a:pPr eaLnBrk="1" hangingPunct="1">
                <a:spcBef>
                  <a:spcPct val="0"/>
                </a:spcBef>
                <a:buFontTx/>
                <a:buNone/>
              </a:pPr>
              <a:t>12</a:t>
            </a:fld>
            <a:endParaRPr lang="en-US" altLang="en-US" sz="1200" dirty="0" smtClean="0">
              <a:solidFill>
                <a:schemeClr val="bg1"/>
              </a:solidFill>
            </a:endParaRPr>
          </a:p>
        </p:txBody>
      </p:sp>
    </p:spTree>
    <p:extLst>
      <p:ext uri="{BB962C8B-B14F-4D97-AF65-F5344CB8AC3E}">
        <p14:creationId xmlns:p14="http://schemas.microsoft.com/office/powerpoint/2010/main" xmlns="" val="2008029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xfrm>
            <a:off x="6443663" y="63087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97ECBEB-9EA9-4CA5-8C67-484BD6AA628A}" type="slidenum">
              <a:rPr lang="en-US" altLang="en-US" sz="1200" smtClean="0">
                <a:solidFill>
                  <a:srgbClr val="898989"/>
                </a:solidFill>
              </a:rPr>
              <a:pPr/>
              <a:t>13</a:t>
            </a:fld>
            <a:endParaRPr lang="en-US" altLang="en-US" sz="1200" dirty="0" smtClean="0">
              <a:solidFill>
                <a:srgbClr val="898989"/>
              </a:solidFill>
            </a:endParaRPr>
          </a:p>
        </p:txBody>
      </p:sp>
      <p:sp>
        <p:nvSpPr>
          <p:cNvPr id="5" name="Rectangle 1"/>
          <p:cNvSpPr>
            <a:spLocks noGrp="1" noChangeArrowheads="1"/>
          </p:cNvSpPr>
          <p:nvPr>
            <p:ph type="title"/>
          </p:nvPr>
        </p:nvSpPr>
        <p:spPr>
          <a:xfrm>
            <a:off x="590550" y="-374089"/>
            <a:ext cx="8229600" cy="1631216"/>
          </a:xfrm>
          <a:extLst/>
        </p:spPr>
        <p:txBody>
          <a:bodyPr>
            <a:spAutoFit/>
          </a:bodyPr>
          <a:lstStyle/>
          <a:p>
            <a:pPr>
              <a:defRPr/>
            </a:pP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QUARTER </a:t>
            </a:r>
            <a:r>
              <a:rPr lang="en-US" sz="2000" b="1" dirty="0">
                <a:solidFill>
                  <a:srgbClr val="FF0000"/>
                </a:solidFill>
              </a:rPr>
              <a:t>2</a:t>
            </a:r>
            <a:r>
              <a:rPr lang="en-US" sz="2000" b="1" dirty="0">
                <a:solidFill>
                  <a:prstClr val="black"/>
                </a:solidFill>
              </a:rPr>
              <a:t/>
            </a:r>
            <a:br>
              <a:rPr lang="en-US" sz="2000" b="1" dirty="0">
                <a:solidFill>
                  <a:prstClr val="black"/>
                </a:solidFill>
              </a:rPr>
            </a:br>
            <a:r>
              <a:rPr lang="en-US" sz="1800" b="1" dirty="0">
                <a:solidFill>
                  <a:prstClr val="black"/>
                </a:solidFill>
              </a:rPr>
              <a:t>INSPECTION AND </a:t>
            </a:r>
            <a:r>
              <a:rPr lang="en-US" sz="1800" b="1" dirty="0" smtClean="0">
                <a:solidFill>
                  <a:prstClr val="black"/>
                </a:solidFill>
              </a:rPr>
              <a:t>ENFORCEMENT SERVICES &amp; PUBLIC EMPLOYMENT  SERVICES </a:t>
            </a:r>
            <a:r>
              <a:rPr lang="en-US" sz="2000" b="1" dirty="0" smtClean="0">
                <a:solidFill>
                  <a:prstClr val="black"/>
                </a:solidFill>
              </a:rPr>
              <a:t>PERFORMANCE </a:t>
            </a:r>
            <a:r>
              <a:rPr lang="en-US" sz="2000" b="1" dirty="0">
                <a:solidFill>
                  <a:prstClr val="black"/>
                </a:solidFill>
              </a:rPr>
              <a:t>PER </a:t>
            </a:r>
            <a:r>
              <a:rPr lang="en-US" sz="2000" b="1" dirty="0" smtClean="0">
                <a:solidFill>
                  <a:prstClr val="black"/>
                </a:solidFill>
              </a:rPr>
              <a:t>PROVINCE 2019/20</a:t>
            </a:r>
            <a:endParaRPr lang="en-ZA" sz="20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518698361"/>
              </p:ext>
            </p:extLst>
          </p:nvPr>
        </p:nvGraphicFramePr>
        <p:xfrm>
          <a:off x="203200" y="1360488"/>
          <a:ext cx="8721725" cy="5313361"/>
        </p:xfrm>
        <a:graphic>
          <a:graphicData uri="http://schemas.openxmlformats.org/drawingml/2006/table">
            <a:tbl>
              <a:tblPr/>
              <a:tblGrid>
                <a:gridCol w="1230283">
                  <a:extLst>
                    <a:ext uri="{9D8B030D-6E8A-4147-A177-3AD203B41FA5}">
                      <a16:colId xmlns:a16="http://schemas.microsoft.com/office/drawing/2014/main" xmlns="" val="20000"/>
                    </a:ext>
                  </a:extLst>
                </a:gridCol>
                <a:gridCol w="736185">
                  <a:extLst>
                    <a:ext uri="{9D8B030D-6E8A-4147-A177-3AD203B41FA5}">
                      <a16:colId xmlns:a16="http://schemas.microsoft.com/office/drawing/2014/main" xmlns="" val="20001"/>
                    </a:ext>
                  </a:extLst>
                </a:gridCol>
                <a:gridCol w="736071">
                  <a:extLst>
                    <a:ext uri="{9D8B030D-6E8A-4147-A177-3AD203B41FA5}">
                      <a16:colId xmlns:a16="http://schemas.microsoft.com/office/drawing/2014/main" xmlns="" val="20002"/>
                    </a:ext>
                  </a:extLst>
                </a:gridCol>
                <a:gridCol w="939513">
                  <a:extLst>
                    <a:ext uri="{9D8B030D-6E8A-4147-A177-3AD203B41FA5}">
                      <a16:colId xmlns:a16="http://schemas.microsoft.com/office/drawing/2014/main" xmlns="" val="20003"/>
                    </a:ext>
                  </a:extLst>
                </a:gridCol>
                <a:gridCol w="1030658">
                  <a:extLst>
                    <a:ext uri="{9D8B030D-6E8A-4147-A177-3AD203B41FA5}">
                      <a16:colId xmlns:a16="http://schemas.microsoft.com/office/drawing/2014/main" xmlns="" val="20004"/>
                    </a:ext>
                  </a:extLst>
                </a:gridCol>
                <a:gridCol w="882633">
                  <a:extLst>
                    <a:ext uri="{9D8B030D-6E8A-4147-A177-3AD203B41FA5}">
                      <a16:colId xmlns:a16="http://schemas.microsoft.com/office/drawing/2014/main" xmlns="" val="20005"/>
                    </a:ext>
                  </a:extLst>
                </a:gridCol>
                <a:gridCol w="957829">
                  <a:extLst>
                    <a:ext uri="{9D8B030D-6E8A-4147-A177-3AD203B41FA5}">
                      <a16:colId xmlns:a16="http://schemas.microsoft.com/office/drawing/2014/main" xmlns="" val="20006"/>
                    </a:ext>
                  </a:extLst>
                </a:gridCol>
                <a:gridCol w="1030658">
                  <a:extLst>
                    <a:ext uri="{9D8B030D-6E8A-4147-A177-3AD203B41FA5}">
                      <a16:colId xmlns:a16="http://schemas.microsoft.com/office/drawing/2014/main" xmlns="" val="20007"/>
                    </a:ext>
                  </a:extLst>
                </a:gridCol>
                <a:gridCol w="1177895">
                  <a:extLst>
                    <a:ext uri="{9D8B030D-6E8A-4147-A177-3AD203B41FA5}">
                      <a16:colId xmlns:a16="http://schemas.microsoft.com/office/drawing/2014/main" xmlns="" val="20008"/>
                    </a:ext>
                  </a:extLst>
                </a:gridCol>
              </a:tblGrid>
              <a:tr h="396644">
                <a:tc rowSpan="2">
                  <a:txBody>
                    <a:bodyPr/>
                    <a:lstStyle/>
                    <a:p>
                      <a:pPr algn="ctr" rtl="0" fontAlgn="b"/>
                      <a:r>
                        <a:rPr lang="en-ZA" sz="1400" b="1" i="0" u="none" strike="noStrike" dirty="0" smtClean="0">
                          <a:solidFill>
                            <a:srgbClr val="000000"/>
                          </a:solidFill>
                          <a:effectLst/>
                          <a:latin typeface="+mn-lt"/>
                        </a:rPr>
                        <a:t>PROVINCE</a:t>
                      </a:r>
                      <a:endParaRPr lang="en-ZA" sz="1400" b="1"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algn="ctr"/>
                      <a:r>
                        <a:rPr lang="en-US" sz="1600" b="1" dirty="0" smtClean="0"/>
                        <a:t>IES </a:t>
                      </a:r>
                      <a:r>
                        <a:rPr lang="en-US" sz="1600" b="1" dirty="0" smtClean="0">
                          <a:solidFill>
                            <a:srgbClr val="FF0000"/>
                          </a:solidFill>
                        </a:rPr>
                        <a:t>Q2</a:t>
                      </a:r>
                      <a:endParaRPr lang="en-ZA" sz="1600" b="1" dirty="0">
                        <a:solidFill>
                          <a:srgbClr val="FF0000"/>
                        </a:solidFill>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pPr algn="ct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gridSpan="4">
                  <a:txBody>
                    <a:bodyPr/>
                    <a:lstStyle/>
                    <a:p>
                      <a:pPr algn="ctr" rtl="0" fontAlgn="b"/>
                      <a:r>
                        <a:rPr lang="en-US" sz="1600" b="1" i="0" u="none" strike="noStrike" dirty="0" smtClean="0">
                          <a:solidFill>
                            <a:srgbClr val="000000"/>
                          </a:solidFill>
                          <a:effectLst/>
                          <a:latin typeface="+mn-lt"/>
                        </a:rPr>
                        <a:t>PES </a:t>
                      </a:r>
                      <a:r>
                        <a:rPr lang="en-US" sz="1600" b="1" i="0" u="none" strike="noStrike" dirty="0" smtClean="0">
                          <a:solidFill>
                            <a:srgbClr val="FF0000"/>
                          </a:solidFill>
                          <a:effectLst/>
                          <a:latin typeface="+mn-lt"/>
                        </a:rPr>
                        <a:t>Q2</a:t>
                      </a:r>
                      <a:endParaRPr lang="en-ZA" sz="1600" b="1" i="0" u="none" strike="noStrike" dirty="0">
                        <a:solidFill>
                          <a:srgbClr val="FF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a:p>
                  </a:txBody>
                  <a:tcPr/>
                </a:tc>
                <a:tc hMerge="1">
                  <a:txBody>
                    <a:bodyPr/>
                    <a:lstStyle/>
                    <a:p>
                      <a:endParaRPr lang="en-ZA"/>
                    </a:p>
                  </a:txBody>
                  <a:tcPr/>
                </a:tc>
                <a:tc hMerge="1">
                  <a:txBody>
                    <a:bodyPr/>
                    <a:lstStyle/>
                    <a:p>
                      <a:pPr algn="ctr" rtl="0" fontAlgn="b"/>
                      <a:endParaRPr lang="en-ZA" sz="1400" b="1"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522129">
                <a:tc vMerge="1">
                  <a:txBody>
                    <a:bodyPr/>
                    <a:lstStyle/>
                    <a:p>
                      <a:endParaRPr lang="en-ZA"/>
                    </a:p>
                  </a:txBody>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smtClean="0">
                          <a:solidFill>
                            <a:srgbClr val="7030A0"/>
                          </a:solidFill>
                          <a:effectLst/>
                          <a:latin typeface="+mn-lt"/>
                        </a:rPr>
                        <a:t>Overall Performance</a:t>
                      </a:r>
                      <a:endParaRPr lang="en-ZA" sz="1400" b="1" i="0" u="none" strike="noStrike" dirty="0">
                        <a:solidFill>
                          <a:srgbClr val="7030A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7030A0"/>
                          </a:solidFill>
                          <a:effectLst/>
                          <a:uLnTx/>
                          <a:uFillTx/>
                          <a:latin typeface="+mn-lt"/>
                          <a:ea typeface="+mn-ea"/>
                          <a:cs typeface="+mn-cs"/>
                        </a:rPr>
                        <a:t>Overall Performance</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r h="417822">
                <a:tc>
                  <a:txBody>
                    <a:bodyPr/>
                    <a:lstStyle/>
                    <a:p>
                      <a:pPr algn="l" rtl="0" fontAlgn="b"/>
                      <a:r>
                        <a:rPr lang="en-ZA" sz="1400" b="0" i="0" u="none" strike="noStrike" dirty="0" smtClean="0">
                          <a:solidFill>
                            <a:srgbClr val="000000"/>
                          </a:solidFill>
                          <a:effectLst/>
                          <a:latin typeface="+mn-lt"/>
                        </a:rPr>
                        <a:t>Eastern</a:t>
                      </a:r>
                      <a:r>
                        <a:rPr lang="en-ZA" sz="1400" b="0" i="0" u="none" strike="noStrike" baseline="0" dirty="0" smtClean="0">
                          <a:solidFill>
                            <a:srgbClr val="000000"/>
                          </a:solidFill>
                          <a:effectLst/>
                          <a:latin typeface="+mn-lt"/>
                        </a:rPr>
                        <a:t> Cape</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823B"/>
                          </a:solidFill>
                          <a:effectLst/>
                          <a:uLnTx/>
                          <a:uFillTx/>
                          <a:latin typeface="+mn-lt"/>
                          <a:ea typeface="+mn-ea"/>
                          <a:cs typeface="+mn-cs"/>
                        </a:rPr>
                        <a:t>100%</a:t>
                      </a:r>
                      <a:endParaRPr kumimoji="0" lang="en-ZA" sz="1600" b="1" i="0" u="none" strike="noStrike" kern="1200" cap="none" spc="0" normalizeH="0" baseline="0" noProof="0" dirty="0">
                        <a:ln>
                          <a:noFill/>
                        </a:ln>
                        <a:solidFill>
                          <a:srgbClr val="00823B"/>
                        </a:solidFill>
                        <a:effectLst/>
                        <a:uLnTx/>
                        <a:uFillTx/>
                        <a:latin typeface="+mn-lt"/>
                        <a:ea typeface="+mn-ea"/>
                        <a:cs typeface="+mn-cs"/>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9253" marR="83280" marT="92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47424">
                <a:tc>
                  <a:txBody>
                    <a:bodyPr/>
                    <a:lstStyle/>
                    <a:p>
                      <a:pPr algn="l" rtl="0" fontAlgn="b"/>
                      <a:r>
                        <a:rPr lang="en-US" sz="1400" b="0" i="0" u="none" strike="noStrike" dirty="0" smtClean="0">
                          <a:solidFill>
                            <a:srgbClr val="000000"/>
                          </a:solidFill>
                          <a:effectLst/>
                          <a:latin typeface="+mn-lt"/>
                        </a:rPr>
                        <a:t>Free</a:t>
                      </a:r>
                      <a:r>
                        <a:rPr lang="en-US" sz="1400" b="0" i="0" u="none" strike="noStrike" baseline="0" dirty="0" smtClean="0">
                          <a:solidFill>
                            <a:srgbClr val="000000"/>
                          </a:solidFill>
                          <a:effectLst/>
                          <a:latin typeface="+mn-lt"/>
                        </a:rPr>
                        <a:t> State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22129">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Gauteng</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22129">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KwaZulu-Natal</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823B"/>
                          </a:solidFill>
                          <a:effectLst/>
                          <a:uLnTx/>
                          <a:uFillTx/>
                          <a:latin typeface="+mn-lt"/>
                          <a:ea typeface="+mn-ea"/>
                          <a:cs typeface="+mn-cs"/>
                        </a:rPr>
                        <a:t>100%</a:t>
                      </a:r>
                      <a:endParaRPr kumimoji="0" lang="en-ZA" sz="1600" b="1" i="0" u="none" strike="noStrike" kern="1200" cap="none" spc="0" normalizeH="0" baseline="0" noProof="0" dirty="0">
                        <a:ln>
                          <a:noFill/>
                        </a:ln>
                        <a:solidFill>
                          <a:srgbClr val="00823B"/>
                        </a:solidFill>
                        <a:effectLst/>
                        <a:uLnTx/>
                        <a:uFillTx/>
                        <a:latin typeface="+mn-lt"/>
                        <a:ea typeface="+mn-ea"/>
                        <a:cs typeface="+mn-cs"/>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22129">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Limpopo</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823B"/>
                          </a:solidFill>
                          <a:effectLst/>
                          <a:uLnTx/>
                          <a:uFillTx/>
                          <a:latin typeface="+mn-lt"/>
                          <a:ea typeface="+mn-ea"/>
                          <a:cs typeface="+mn-cs"/>
                        </a:rPr>
                        <a:t>100%</a:t>
                      </a:r>
                      <a:endParaRPr kumimoji="0" lang="en-ZA" sz="1600" b="1" i="0" u="none" strike="noStrike" kern="1200" cap="none" spc="0" normalizeH="0" baseline="0" noProof="0" dirty="0">
                        <a:ln>
                          <a:noFill/>
                        </a:ln>
                        <a:solidFill>
                          <a:srgbClr val="00823B"/>
                        </a:solidFill>
                        <a:effectLst/>
                        <a:uLnTx/>
                        <a:uFillTx/>
                        <a:latin typeface="+mn-lt"/>
                        <a:ea typeface="+mn-ea"/>
                        <a:cs typeface="+mn-cs"/>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87877">
                <a:tc>
                  <a:txBody>
                    <a:bodyPr/>
                    <a:lstStyle/>
                    <a:p>
                      <a:pPr algn="l" rtl="0" fontAlgn="b"/>
                      <a:r>
                        <a:rPr lang="en-ZA" sz="1400" b="0" i="0" u="none" strike="noStrike" dirty="0" smtClean="0">
                          <a:solidFill>
                            <a:srgbClr val="000000"/>
                          </a:solidFill>
                          <a:effectLst/>
                          <a:latin typeface="+mn-lt"/>
                        </a:rPr>
                        <a:t>Mpumalanga</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50%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31544">
                <a:tc>
                  <a:txBody>
                    <a:bodyPr/>
                    <a:lstStyle/>
                    <a:p>
                      <a:pPr algn="l" rtl="0" fontAlgn="b"/>
                      <a:r>
                        <a:rPr lang="en-US" sz="1400" b="0" i="0" u="none" strike="noStrike" dirty="0" smtClean="0">
                          <a:solidFill>
                            <a:srgbClr val="000000"/>
                          </a:solidFill>
                          <a:effectLst/>
                          <a:latin typeface="+mn-lt"/>
                        </a:rPr>
                        <a:t>Northern Cape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50%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22129">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North West</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521405">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Western Cape</a:t>
                      </a:r>
                      <a:endParaRPr lang="en-US" sz="1400" b="0" i="0" u="none" strike="noStrike" dirty="0">
                        <a:solidFill>
                          <a:srgbClr val="000000"/>
                        </a:solidFill>
                        <a:effectLst/>
                        <a:latin typeface="+mn-lt"/>
                      </a:endParaRPr>
                    </a:p>
                  </a:txBody>
                  <a:tcPr marL="8620" marR="8620"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sp>
        <p:nvSpPr>
          <p:cNvPr id="6" name="Slide Number Placeholder 1"/>
          <p:cNvSpPr txBox="1">
            <a:spLocks/>
          </p:cNvSpPr>
          <p:nvPr/>
        </p:nvSpPr>
        <p:spPr bwMode="auto">
          <a:xfrm>
            <a:off x="6716712" y="6553200"/>
            <a:ext cx="2427288" cy="30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32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5921C5C6-F8D0-49CC-92F7-24E621B90D58}" type="slidenum">
              <a:rPr lang="en-US" altLang="en-US" sz="1200" smtClean="0">
                <a:solidFill>
                  <a:schemeClr val="bg1"/>
                </a:solidFill>
              </a:rPr>
              <a:pPr/>
              <a:t>13</a:t>
            </a:fld>
            <a:endParaRPr lang="en-US" altLang="en-US" sz="1200" dirty="0" smtClean="0">
              <a:solidFill>
                <a:schemeClr val="bg1"/>
              </a:solidFill>
            </a:endParaRPr>
          </a:p>
        </p:txBody>
      </p:sp>
    </p:spTree>
    <p:extLst>
      <p:ext uri="{BB962C8B-B14F-4D97-AF65-F5344CB8AC3E}">
        <p14:creationId xmlns:p14="http://schemas.microsoft.com/office/powerpoint/2010/main" xmlns="" val="1204579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xfrm>
            <a:off x="6443662" y="6522720"/>
            <a:ext cx="2700338" cy="33528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97ECBEB-9EA9-4CA5-8C67-484BD6AA628A}" type="slidenum">
              <a:rPr lang="en-US" altLang="en-US" sz="1200" smtClean="0">
                <a:solidFill>
                  <a:schemeClr val="bg1"/>
                </a:solidFill>
              </a:rPr>
              <a:pPr/>
              <a:t>14</a:t>
            </a:fld>
            <a:endParaRPr lang="en-US" altLang="en-US" sz="1200" dirty="0" smtClean="0">
              <a:solidFill>
                <a:schemeClr val="bg1"/>
              </a:solidFill>
            </a:endParaRPr>
          </a:p>
        </p:txBody>
      </p:sp>
      <p:sp>
        <p:nvSpPr>
          <p:cNvPr id="5" name="Rectangle 1"/>
          <p:cNvSpPr>
            <a:spLocks noGrp="1" noChangeArrowheads="1"/>
          </p:cNvSpPr>
          <p:nvPr>
            <p:ph type="title"/>
          </p:nvPr>
        </p:nvSpPr>
        <p:spPr>
          <a:xfrm>
            <a:off x="590550" y="-84138"/>
            <a:ext cx="8229600" cy="1323976"/>
          </a:xfrm>
          <a:extLst/>
        </p:spPr>
        <p:txBody>
          <a:bodyPr>
            <a:spAutoFit/>
          </a:bodyPr>
          <a:lstStyle/>
          <a:p>
            <a:pPr>
              <a:defRPr/>
            </a:pP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QUARTER 1 2019/20 &amp; QUARTER 2 2019/20</a:t>
            </a:r>
            <a:r>
              <a:rPr lang="en-US" sz="2000" b="1" dirty="0">
                <a:solidFill>
                  <a:prstClr val="black"/>
                </a:solidFill>
              </a:rPr>
              <a:t/>
            </a:r>
            <a:br>
              <a:rPr lang="en-US" sz="2000" b="1" dirty="0">
                <a:solidFill>
                  <a:prstClr val="black"/>
                </a:solidFill>
              </a:rPr>
            </a:br>
            <a:r>
              <a:rPr lang="en-US" sz="2000" b="1" dirty="0" smtClean="0">
                <a:solidFill>
                  <a:prstClr val="black"/>
                </a:solidFill>
              </a:rPr>
              <a:t>PUBLIC EMPLOYMENT SERVICES PERFORMANCE </a:t>
            </a:r>
            <a:r>
              <a:rPr lang="en-US" sz="2000" b="1" dirty="0">
                <a:solidFill>
                  <a:prstClr val="black"/>
                </a:solidFill>
              </a:rPr>
              <a:t>PER PROVINCE</a:t>
            </a:r>
            <a:endParaRPr lang="en-ZA" sz="20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741736168"/>
              </p:ext>
            </p:extLst>
          </p:nvPr>
        </p:nvGraphicFramePr>
        <p:xfrm>
          <a:off x="182881" y="1350329"/>
          <a:ext cx="8737601" cy="5294310"/>
        </p:xfrm>
        <a:graphic>
          <a:graphicData uri="http://schemas.openxmlformats.org/drawingml/2006/table">
            <a:tbl>
              <a:tblPr/>
              <a:tblGrid>
                <a:gridCol w="1249967">
                  <a:extLst>
                    <a:ext uri="{9D8B030D-6E8A-4147-A177-3AD203B41FA5}">
                      <a16:colId xmlns:a16="http://schemas.microsoft.com/office/drawing/2014/main" xmlns="" val="20000"/>
                    </a:ext>
                  </a:extLst>
                </a:gridCol>
                <a:gridCol w="735811">
                  <a:extLst>
                    <a:ext uri="{9D8B030D-6E8A-4147-A177-3AD203B41FA5}">
                      <a16:colId xmlns:a16="http://schemas.microsoft.com/office/drawing/2014/main" xmlns="" val="20001"/>
                    </a:ext>
                  </a:extLst>
                </a:gridCol>
                <a:gridCol w="735697">
                  <a:extLst>
                    <a:ext uri="{9D8B030D-6E8A-4147-A177-3AD203B41FA5}">
                      <a16:colId xmlns:a16="http://schemas.microsoft.com/office/drawing/2014/main" xmlns="" val="20002"/>
                    </a:ext>
                  </a:extLst>
                </a:gridCol>
                <a:gridCol w="939036">
                  <a:extLst>
                    <a:ext uri="{9D8B030D-6E8A-4147-A177-3AD203B41FA5}">
                      <a16:colId xmlns:a16="http://schemas.microsoft.com/office/drawing/2014/main" xmlns="" val="20003"/>
                    </a:ext>
                  </a:extLst>
                </a:gridCol>
                <a:gridCol w="1030134">
                  <a:extLst>
                    <a:ext uri="{9D8B030D-6E8A-4147-A177-3AD203B41FA5}">
                      <a16:colId xmlns:a16="http://schemas.microsoft.com/office/drawing/2014/main" xmlns="" val="20004"/>
                    </a:ext>
                  </a:extLst>
                </a:gridCol>
                <a:gridCol w="882184">
                  <a:extLst>
                    <a:ext uri="{9D8B030D-6E8A-4147-A177-3AD203B41FA5}">
                      <a16:colId xmlns:a16="http://schemas.microsoft.com/office/drawing/2014/main" xmlns="" val="20005"/>
                    </a:ext>
                  </a:extLst>
                </a:gridCol>
                <a:gridCol w="957342">
                  <a:extLst>
                    <a:ext uri="{9D8B030D-6E8A-4147-A177-3AD203B41FA5}">
                      <a16:colId xmlns:a16="http://schemas.microsoft.com/office/drawing/2014/main" xmlns="" val="20006"/>
                    </a:ext>
                  </a:extLst>
                </a:gridCol>
                <a:gridCol w="1030134">
                  <a:extLst>
                    <a:ext uri="{9D8B030D-6E8A-4147-A177-3AD203B41FA5}">
                      <a16:colId xmlns:a16="http://schemas.microsoft.com/office/drawing/2014/main" xmlns="" val="20007"/>
                    </a:ext>
                  </a:extLst>
                </a:gridCol>
                <a:gridCol w="1177296">
                  <a:extLst>
                    <a:ext uri="{9D8B030D-6E8A-4147-A177-3AD203B41FA5}">
                      <a16:colId xmlns:a16="http://schemas.microsoft.com/office/drawing/2014/main" xmlns="" val="20008"/>
                    </a:ext>
                  </a:extLst>
                </a:gridCol>
              </a:tblGrid>
              <a:tr h="400081">
                <a:tc rowSpan="2">
                  <a:txBody>
                    <a:bodyPr/>
                    <a:lstStyle/>
                    <a:p>
                      <a:pPr algn="ctr" rtl="0" fontAlgn="b"/>
                      <a:r>
                        <a:rPr lang="en-ZA" sz="1400" b="1" i="0" u="none" strike="noStrike" dirty="0" smtClean="0">
                          <a:solidFill>
                            <a:srgbClr val="000000"/>
                          </a:solidFill>
                          <a:effectLst/>
                          <a:latin typeface="+mn-lt"/>
                        </a:rPr>
                        <a:t>PROVINCE</a:t>
                      </a:r>
                      <a:endParaRPr lang="en-ZA" sz="1400" b="1"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algn="ctr"/>
                      <a:r>
                        <a:rPr lang="en-US" sz="1600" b="1" dirty="0" smtClean="0"/>
                        <a:t>PES </a:t>
                      </a:r>
                      <a:r>
                        <a:rPr lang="en-US" sz="1600" b="1" dirty="0" smtClean="0">
                          <a:solidFill>
                            <a:srgbClr val="FF0000"/>
                          </a:solidFill>
                        </a:rPr>
                        <a:t>Q1 </a:t>
                      </a:r>
                      <a:r>
                        <a:rPr lang="en-US" sz="1600" b="1" dirty="0" smtClean="0">
                          <a:solidFill>
                            <a:schemeClr val="tx1"/>
                          </a:solidFill>
                        </a:rPr>
                        <a:t>2019/20</a:t>
                      </a:r>
                      <a:endParaRPr lang="en-ZA" sz="1600" b="1" dirty="0">
                        <a:solidFill>
                          <a:schemeClr val="tx1"/>
                        </a:solidFill>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pPr algn="ct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gridSpan="4">
                  <a:txBody>
                    <a:bodyPr/>
                    <a:lstStyle/>
                    <a:p>
                      <a:pPr algn="ctr" rtl="0" fontAlgn="b"/>
                      <a:r>
                        <a:rPr lang="en-US" sz="1600" b="1" i="0" u="none" strike="noStrike" dirty="0" smtClean="0">
                          <a:solidFill>
                            <a:srgbClr val="000000"/>
                          </a:solidFill>
                          <a:effectLst/>
                          <a:latin typeface="+mn-lt"/>
                        </a:rPr>
                        <a:t>PES </a:t>
                      </a:r>
                      <a:r>
                        <a:rPr lang="en-US" sz="1600" b="1" i="0" u="none" strike="noStrike" dirty="0" smtClean="0">
                          <a:solidFill>
                            <a:srgbClr val="FF0000"/>
                          </a:solidFill>
                          <a:effectLst/>
                          <a:latin typeface="+mn-lt"/>
                        </a:rPr>
                        <a:t>Q2 </a:t>
                      </a:r>
                      <a:r>
                        <a:rPr lang="en-US" sz="1600" b="1" i="0" u="none" strike="noStrike" dirty="0" smtClean="0">
                          <a:solidFill>
                            <a:schemeClr val="tx1"/>
                          </a:solidFill>
                          <a:effectLst/>
                          <a:latin typeface="+mn-lt"/>
                        </a:rPr>
                        <a:t>2019/20</a:t>
                      </a:r>
                      <a:endParaRPr lang="en-ZA" sz="1600" b="1" i="0" u="none" strike="noStrike" dirty="0">
                        <a:solidFill>
                          <a:schemeClr val="tx1"/>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a:p>
                  </a:txBody>
                  <a:tcPr/>
                </a:tc>
                <a:tc hMerge="1">
                  <a:txBody>
                    <a:bodyPr/>
                    <a:lstStyle/>
                    <a:p>
                      <a:endParaRPr lang="en-ZA"/>
                    </a:p>
                  </a:txBody>
                  <a:tcPr/>
                </a:tc>
                <a:tc hMerge="1">
                  <a:txBody>
                    <a:bodyPr/>
                    <a:lstStyle/>
                    <a:p>
                      <a:pPr algn="ctr" rtl="0" fontAlgn="b"/>
                      <a:endParaRPr lang="en-ZA" sz="1400" b="1"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526655">
                <a:tc vMerge="1">
                  <a:txBody>
                    <a:bodyPr/>
                    <a:lstStyle/>
                    <a:p>
                      <a:endParaRPr lang="en-ZA"/>
                    </a:p>
                  </a:txBody>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smtClean="0">
                          <a:solidFill>
                            <a:srgbClr val="7030A0"/>
                          </a:solidFill>
                          <a:effectLst/>
                          <a:latin typeface="+mn-lt"/>
                        </a:rPr>
                        <a:t>Overall Performance</a:t>
                      </a:r>
                      <a:endParaRPr lang="en-ZA" sz="1400" b="1" i="0" u="none" strike="noStrike" dirty="0">
                        <a:solidFill>
                          <a:srgbClr val="7030A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7030A0"/>
                          </a:solidFill>
                          <a:effectLst/>
                          <a:uLnTx/>
                          <a:uFillTx/>
                          <a:latin typeface="+mn-lt"/>
                          <a:ea typeface="+mn-ea"/>
                          <a:cs typeface="+mn-cs"/>
                        </a:rPr>
                        <a:t>Overall Performance</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r h="421445">
                <a:tc>
                  <a:txBody>
                    <a:bodyPr/>
                    <a:lstStyle/>
                    <a:p>
                      <a:pPr algn="l" rtl="0" fontAlgn="b"/>
                      <a:r>
                        <a:rPr lang="en-ZA" sz="1400" b="0" i="0" u="none" strike="noStrike" dirty="0" smtClean="0">
                          <a:solidFill>
                            <a:srgbClr val="000000"/>
                          </a:solidFill>
                          <a:effectLst/>
                          <a:latin typeface="+mn-lt"/>
                        </a:rPr>
                        <a:t>Eastern</a:t>
                      </a:r>
                      <a:r>
                        <a:rPr lang="en-ZA" sz="1400" b="0" i="0" u="none" strike="noStrike" baseline="0" dirty="0" smtClean="0">
                          <a:solidFill>
                            <a:srgbClr val="000000"/>
                          </a:solidFill>
                          <a:effectLst/>
                          <a:latin typeface="+mn-lt"/>
                        </a:rPr>
                        <a:t> Cape</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51303">
                <a:tc>
                  <a:txBody>
                    <a:bodyPr/>
                    <a:lstStyle/>
                    <a:p>
                      <a:pPr algn="l" rtl="0" fontAlgn="b"/>
                      <a:r>
                        <a:rPr lang="en-US" sz="1400" b="0" i="0" u="none" strike="noStrike" dirty="0" smtClean="0">
                          <a:solidFill>
                            <a:srgbClr val="000000"/>
                          </a:solidFill>
                          <a:effectLst/>
                          <a:latin typeface="+mn-lt"/>
                        </a:rPr>
                        <a:t>Free</a:t>
                      </a:r>
                      <a:r>
                        <a:rPr lang="en-US" sz="1400" b="0" i="0" u="none" strike="noStrike" baseline="0" dirty="0" smtClean="0">
                          <a:solidFill>
                            <a:srgbClr val="000000"/>
                          </a:solidFill>
                          <a:effectLst/>
                          <a:latin typeface="+mn-lt"/>
                        </a:rPr>
                        <a:t> State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26655">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Gauteng</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26655">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KwaZulu-Natal</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83972">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Limpopo</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92104">
                <a:tc>
                  <a:txBody>
                    <a:bodyPr/>
                    <a:lstStyle/>
                    <a:p>
                      <a:pPr algn="l" rtl="0" fontAlgn="b"/>
                      <a:r>
                        <a:rPr lang="en-ZA" sz="1400" b="0" i="0" u="none" strike="noStrike" dirty="0" smtClean="0">
                          <a:solidFill>
                            <a:srgbClr val="000000"/>
                          </a:solidFill>
                          <a:effectLst/>
                          <a:latin typeface="+mn-lt"/>
                        </a:rPr>
                        <a:t>Mpumalanga</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35285">
                <a:tc>
                  <a:txBody>
                    <a:bodyPr/>
                    <a:lstStyle/>
                    <a:p>
                      <a:pPr algn="l" rtl="0" fontAlgn="b"/>
                      <a:r>
                        <a:rPr lang="en-US" sz="1400" b="0" i="0" u="none" strike="noStrike" dirty="0" smtClean="0">
                          <a:solidFill>
                            <a:srgbClr val="000000"/>
                          </a:solidFill>
                          <a:effectLst/>
                          <a:latin typeface="+mn-lt"/>
                        </a:rPr>
                        <a:t>Northern Cape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26655">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North West</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503500">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Western Cape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69313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bwMode="auto">
          <a:xfrm>
            <a:off x="6443662" y="6451600"/>
            <a:ext cx="2700338" cy="4978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2E13838-72EA-4F84-B09B-5CA573217EBB}" type="slidenum">
              <a:rPr lang="en-US" altLang="en-US" sz="1200" smtClean="0">
                <a:solidFill>
                  <a:schemeClr val="bg1"/>
                </a:solidFill>
              </a:rPr>
              <a:pPr/>
              <a:t>15</a:t>
            </a:fld>
            <a:endParaRPr lang="en-US" altLang="en-US" sz="1200" dirty="0" smtClean="0">
              <a:solidFill>
                <a:schemeClr val="bg1"/>
              </a:solidFill>
            </a:endParaRPr>
          </a:p>
        </p:txBody>
      </p:sp>
      <p:sp>
        <p:nvSpPr>
          <p:cNvPr id="5" name="Rectangle 1"/>
          <p:cNvSpPr>
            <a:spLocks noGrp="1" noChangeArrowheads="1"/>
          </p:cNvSpPr>
          <p:nvPr>
            <p:ph type="title"/>
          </p:nvPr>
        </p:nvSpPr>
        <p:spPr>
          <a:xfrm>
            <a:off x="420688" y="-239713"/>
            <a:ext cx="8229600" cy="1322388"/>
          </a:xfrm>
          <a:extLst/>
        </p:spPr>
        <p:txBody>
          <a:bodyPr>
            <a:spAutoFit/>
          </a:bodyPr>
          <a:lstStyle/>
          <a:p>
            <a:pPr>
              <a:defRPr/>
            </a:pP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a:solidFill>
                  <a:srgbClr val="FF0000"/>
                </a:solidFill>
              </a:rPr>
              <a:t>QUARTER </a:t>
            </a:r>
            <a:r>
              <a:rPr lang="en-US" sz="2000" b="1" dirty="0" smtClean="0">
                <a:solidFill>
                  <a:srgbClr val="FF0000"/>
                </a:solidFill>
              </a:rPr>
              <a:t>1 </a:t>
            </a:r>
            <a:r>
              <a:rPr lang="en-US" sz="2000" b="1" dirty="0">
                <a:solidFill>
                  <a:srgbClr val="FF0000"/>
                </a:solidFill>
              </a:rPr>
              <a:t>2019/20</a:t>
            </a:r>
            <a:r>
              <a:rPr lang="en-US" sz="2000" b="1" dirty="0" smtClean="0">
                <a:solidFill>
                  <a:srgbClr val="FF0000"/>
                </a:solidFill>
              </a:rPr>
              <a:t> </a:t>
            </a:r>
            <a:r>
              <a:rPr lang="en-US" sz="2000" b="1" dirty="0">
                <a:solidFill>
                  <a:srgbClr val="FF0000"/>
                </a:solidFill>
              </a:rPr>
              <a:t>&amp; QUARTER </a:t>
            </a:r>
            <a:r>
              <a:rPr lang="en-US" sz="2000" b="1" dirty="0" smtClean="0">
                <a:solidFill>
                  <a:srgbClr val="FF0000"/>
                </a:solidFill>
              </a:rPr>
              <a:t>2 </a:t>
            </a:r>
            <a:r>
              <a:rPr lang="en-US" sz="2000" b="1" dirty="0">
                <a:solidFill>
                  <a:srgbClr val="FF0000"/>
                </a:solidFill>
              </a:rPr>
              <a:t>2019/20</a:t>
            </a:r>
            <a:r>
              <a:rPr lang="en-US" sz="2000" b="1" dirty="0" smtClean="0">
                <a:solidFill>
                  <a:prstClr val="black"/>
                </a:solidFill>
              </a:rPr>
              <a:t/>
            </a:r>
            <a:br>
              <a:rPr lang="en-US" sz="2000" b="1" dirty="0" smtClean="0">
                <a:solidFill>
                  <a:prstClr val="black"/>
                </a:solidFill>
              </a:rPr>
            </a:br>
            <a:r>
              <a:rPr lang="en-US" sz="2000" b="1" dirty="0" smtClean="0">
                <a:solidFill>
                  <a:prstClr val="black"/>
                </a:solidFill>
              </a:rPr>
              <a:t>INSPECTIONS </a:t>
            </a:r>
            <a:r>
              <a:rPr lang="en-US" sz="2000" b="1" dirty="0">
                <a:solidFill>
                  <a:prstClr val="black"/>
                </a:solidFill>
              </a:rPr>
              <a:t>AND ENFORCEMENT SERVICES </a:t>
            </a:r>
            <a:r>
              <a:rPr lang="en-US" sz="2000" b="1" dirty="0" smtClean="0">
                <a:solidFill>
                  <a:prstClr val="black"/>
                </a:solidFill>
              </a:rPr>
              <a:t>PERFORMANCE </a:t>
            </a:r>
            <a:r>
              <a:rPr lang="en-US" sz="2000" b="1" dirty="0">
                <a:solidFill>
                  <a:prstClr val="black"/>
                </a:solidFill>
              </a:rPr>
              <a:t>PER PROVINCE</a:t>
            </a:r>
            <a:endParaRPr lang="en-ZA" sz="20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1164780171"/>
              </p:ext>
            </p:extLst>
          </p:nvPr>
        </p:nvGraphicFramePr>
        <p:xfrm>
          <a:off x="203201" y="1236663"/>
          <a:ext cx="8747761" cy="5373456"/>
        </p:xfrm>
        <a:graphic>
          <a:graphicData uri="http://schemas.openxmlformats.org/drawingml/2006/table">
            <a:tbl>
              <a:tblPr/>
              <a:tblGrid>
                <a:gridCol w="1220858">
                  <a:extLst>
                    <a:ext uri="{9D8B030D-6E8A-4147-A177-3AD203B41FA5}">
                      <a16:colId xmlns:a16="http://schemas.microsoft.com/office/drawing/2014/main" xmlns="" val="20000"/>
                    </a:ext>
                  </a:extLst>
                </a:gridCol>
                <a:gridCol w="733235">
                  <a:extLst>
                    <a:ext uri="{9D8B030D-6E8A-4147-A177-3AD203B41FA5}">
                      <a16:colId xmlns:a16="http://schemas.microsoft.com/office/drawing/2014/main" xmlns="" val="20001"/>
                    </a:ext>
                  </a:extLst>
                </a:gridCol>
                <a:gridCol w="824017">
                  <a:extLst>
                    <a:ext uri="{9D8B030D-6E8A-4147-A177-3AD203B41FA5}">
                      <a16:colId xmlns:a16="http://schemas.microsoft.com/office/drawing/2014/main" xmlns="" val="20002"/>
                    </a:ext>
                  </a:extLst>
                </a:gridCol>
                <a:gridCol w="935750">
                  <a:extLst>
                    <a:ext uri="{9D8B030D-6E8A-4147-A177-3AD203B41FA5}">
                      <a16:colId xmlns:a16="http://schemas.microsoft.com/office/drawing/2014/main" xmlns="" val="20003"/>
                    </a:ext>
                  </a:extLst>
                </a:gridCol>
                <a:gridCol w="1026531">
                  <a:extLst>
                    <a:ext uri="{9D8B030D-6E8A-4147-A177-3AD203B41FA5}">
                      <a16:colId xmlns:a16="http://schemas.microsoft.com/office/drawing/2014/main" xmlns="" val="20004"/>
                    </a:ext>
                  </a:extLst>
                </a:gridCol>
                <a:gridCol w="886803">
                  <a:extLst>
                    <a:ext uri="{9D8B030D-6E8A-4147-A177-3AD203B41FA5}">
                      <a16:colId xmlns:a16="http://schemas.microsoft.com/office/drawing/2014/main" xmlns="" val="20005"/>
                    </a:ext>
                  </a:extLst>
                </a:gridCol>
                <a:gridCol w="946288">
                  <a:extLst>
                    <a:ext uri="{9D8B030D-6E8A-4147-A177-3AD203B41FA5}">
                      <a16:colId xmlns:a16="http://schemas.microsoft.com/office/drawing/2014/main" xmlns="" val="20006"/>
                    </a:ext>
                  </a:extLst>
                </a:gridCol>
                <a:gridCol w="1026531">
                  <a:extLst>
                    <a:ext uri="{9D8B030D-6E8A-4147-A177-3AD203B41FA5}">
                      <a16:colId xmlns:a16="http://schemas.microsoft.com/office/drawing/2014/main" xmlns="" val="20007"/>
                    </a:ext>
                  </a:extLst>
                </a:gridCol>
                <a:gridCol w="1147748">
                  <a:extLst>
                    <a:ext uri="{9D8B030D-6E8A-4147-A177-3AD203B41FA5}">
                      <a16:colId xmlns:a16="http://schemas.microsoft.com/office/drawing/2014/main" xmlns="" val="20008"/>
                    </a:ext>
                  </a:extLst>
                </a:gridCol>
              </a:tblGrid>
              <a:tr h="332449">
                <a:tc rowSpan="2">
                  <a:txBody>
                    <a:bodyPr/>
                    <a:lstStyle/>
                    <a:p>
                      <a:pPr algn="ctr" rtl="0" fontAlgn="b"/>
                      <a:r>
                        <a:rPr lang="en-ZA" sz="1400" b="1" i="0" u="none" strike="noStrike" dirty="0" smtClean="0">
                          <a:solidFill>
                            <a:srgbClr val="000000"/>
                          </a:solidFill>
                          <a:effectLst/>
                          <a:latin typeface="+mn-lt"/>
                        </a:rPr>
                        <a:t>PROVINCE</a:t>
                      </a:r>
                      <a:endParaRPr lang="en-ZA" sz="1400" b="1"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algn="ctr"/>
                      <a:r>
                        <a:rPr lang="en-US" sz="1600" b="1" dirty="0" smtClean="0"/>
                        <a:t>IES </a:t>
                      </a:r>
                      <a:r>
                        <a:rPr lang="en-US" sz="1600" b="1" dirty="0" smtClean="0">
                          <a:solidFill>
                            <a:srgbClr val="FF0000"/>
                          </a:solidFill>
                        </a:rPr>
                        <a:t>Q1 </a:t>
                      </a:r>
                      <a:r>
                        <a:rPr kumimoji="0" lang="en-US" sz="1600" b="1" i="0" u="none" strike="noStrike" kern="1200" cap="none" spc="0" normalizeH="0" baseline="0" noProof="0" dirty="0" smtClean="0">
                          <a:ln>
                            <a:noFill/>
                          </a:ln>
                          <a:solidFill>
                            <a:prstClr val="black"/>
                          </a:solidFill>
                          <a:effectLst/>
                          <a:uLnTx/>
                          <a:uFillTx/>
                          <a:latin typeface="+mn-lt"/>
                          <a:ea typeface="+mn-ea"/>
                          <a:cs typeface="+mn-cs"/>
                        </a:rPr>
                        <a:t>2019/20</a:t>
                      </a:r>
                      <a:endParaRPr lang="en-ZA" sz="1600" b="1" dirty="0">
                        <a:solidFill>
                          <a:schemeClr val="tx1"/>
                        </a:solidFill>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pPr algn="ct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gridSpan="4">
                  <a:txBody>
                    <a:bodyPr/>
                    <a:lstStyle/>
                    <a:p>
                      <a:pPr algn="ctr" rtl="0" fontAlgn="b"/>
                      <a:r>
                        <a:rPr lang="en-US" sz="1600" b="1" i="0" u="none" strike="noStrike" dirty="0" smtClean="0">
                          <a:solidFill>
                            <a:srgbClr val="000000"/>
                          </a:solidFill>
                          <a:effectLst/>
                          <a:latin typeface="+mn-lt"/>
                        </a:rPr>
                        <a:t>IES </a:t>
                      </a:r>
                      <a:r>
                        <a:rPr kumimoji="0" lang="en-US" sz="1600" b="1" i="0" u="none" strike="noStrike" kern="1200" cap="none" spc="0" normalizeH="0" baseline="0" noProof="0" dirty="0" smtClean="0">
                          <a:ln>
                            <a:noFill/>
                          </a:ln>
                          <a:solidFill>
                            <a:srgbClr val="FF0000"/>
                          </a:solidFill>
                          <a:effectLst/>
                          <a:uLnTx/>
                          <a:uFillTx/>
                          <a:latin typeface="+mn-lt"/>
                          <a:ea typeface="+mn-ea"/>
                          <a:cs typeface="+mn-cs"/>
                        </a:rPr>
                        <a:t>Q2 </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2019/20</a:t>
                      </a:r>
                      <a:endParaRPr lang="en-ZA" sz="1600" b="1" i="0" u="none" strike="noStrike" dirty="0">
                        <a:solidFill>
                          <a:schemeClr val="tx1"/>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a:p>
                  </a:txBody>
                  <a:tcPr/>
                </a:tc>
                <a:tc hMerge="1">
                  <a:txBody>
                    <a:bodyPr/>
                    <a:lstStyle/>
                    <a:p>
                      <a:endParaRPr lang="en-ZA"/>
                    </a:p>
                  </a:txBody>
                  <a:tcPr/>
                </a:tc>
                <a:tc hMerge="1">
                  <a:txBody>
                    <a:bodyPr/>
                    <a:lstStyle/>
                    <a:p>
                      <a:pPr algn="ctr" rtl="0" fontAlgn="b"/>
                      <a:endParaRPr lang="en-ZA" sz="1400" b="1"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706335">
                <a:tc vMerge="1">
                  <a:txBody>
                    <a:bodyPr/>
                    <a:lstStyle/>
                    <a:p>
                      <a:endParaRPr lang="en-ZA"/>
                    </a:p>
                  </a:txBody>
                  <a:tcPr/>
                </a:tc>
                <a:tc>
                  <a:txBody>
                    <a:bodyPr/>
                    <a:lstStyle/>
                    <a:p>
                      <a:pPr algn="ctr" rtl="0" fontAlgn="b"/>
                      <a:r>
                        <a:rPr lang="en-ZA" sz="1400" b="1" i="0" u="none" strike="noStrike" dirty="0">
                          <a:solidFill>
                            <a:srgbClr val="000000"/>
                          </a:solidFill>
                          <a:effectLst/>
                          <a:latin typeface="+mn-lt"/>
                        </a:rPr>
                        <a:t>Planned Indictors</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smtClean="0">
                          <a:solidFill>
                            <a:srgbClr val="7030A0"/>
                          </a:solidFill>
                          <a:effectLst/>
                          <a:latin typeface="+mn-lt"/>
                        </a:rPr>
                        <a:t>Overall Performance</a:t>
                      </a:r>
                      <a:endParaRPr lang="en-ZA" sz="1400" b="1" i="0" u="none" strike="noStrike" dirty="0">
                        <a:solidFill>
                          <a:srgbClr val="7030A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0000"/>
                          </a:solidFill>
                          <a:effectLst/>
                          <a:latin typeface="+mn-lt"/>
                        </a:rPr>
                        <a:t>Planned Indictors</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1" marR="8621" marT="8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1" marR="8621" marT="8618"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7030A0"/>
                          </a:solidFill>
                          <a:effectLst/>
                          <a:uLnTx/>
                          <a:uFillTx/>
                          <a:latin typeface="+mn-lt"/>
                          <a:ea typeface="+mn-ea"/>
                          <a:cs typeface="+mn-cs"/>
                        </a:rPr>
                        <a:t>Overall Performance</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r h="409586">
                <a:tc>
                  <a:txBody>
                    <a:bodyPr/>
                    <a:lstStyle/>
                    <a:p>
                      <a:pPr algn="l" rtl="0" fontAlgn="b"/>
                      <a:r>
                        <a:rPr lang="en-ZA" sz="1400" b="0" i="0" u="none" strike="noStrike" dirty="0" smtClean="0">
                          <a:solidFill>
                            <a:srgbClr val="000000"/>
                          </a:solidFill>
                          <a:effectLst/>
                          <a:latin typeface="+mn-lt"/>
                        </a:rPr>
                        <a:t>Eastern</a:t>
                      </a:r>
                      <a:r>
                        <a:rPr lang="en-ZA" sz="1400" b="0" i="0" u="none" strike="noStrike" baseline="0" dirty="0" smtClean="0">
                          <a:solidFill>
                            <a:srgbClr val="000000"/>
                          </a:solidFill>
                          <a:effectLst/>
                          <a:latin typeface="+mn-lt"/>
                        </a:rPr>
                        <a:t> Cape</a:t>
                      </a:r>
                      <a:endParaRPr lang="en-ZA"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3</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9253" marR="83280" marT="92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823B"/>
                          </a:solidFill>
                          <a:effectLst/>
                          <a:uLnTx/>
                          <a:uFillTx/>
                          <a:latin typeface="+mn-lt"/>
                          <a:ea typeface="+mn-ea"/>
                          <a:cs typeface="+mn-cs"/>
                        </a:rPr>
                        <a:t>100%</a:t>
                      </a:r>
                      <a:endParaRPr kumimoji="0" lang="en-ZA" sz="1600" b="1" i="0" u="none" strike="noStrike" kern="1200" cap="none" spc="0" normalizeH="0" baseline="0" noProof="0" dirty="0">
                        <a:ln>
                          <a:noFill/>
                        </a:ln>
                        <a:solidFill>
                          <a:srgbClr val="00823B"/>
                        </a:solidFill>
                        <a:effectLst/>
                        <a:uLnTx/>
                        <a:uFillTx/>
                        <a:latin typeface="+mn-lt"/>
                        <a:ea typeface="+mn-ea"/>
                        <a:cs typeface="+mn-cs"/>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38606">
                <a:tc>
                  <a:txBody>
                    <a:bodyPr/>
                    <a:lstStyle/>
                    <a:p>
                      <a:pPr algn="l" rtl="0" fontAlgn="b"/>
                      <a:r>
                        <a:rPr lang="en-US" sz="1400" b="0" i="0" u="none" strike="noStrike" dirty="0" smtClean="0">
                          <a:solidFill>
                            <a:srgbClr val="000000"/>
                          </a:solidFill>
                          <a:effectLst/>
                          <a:latin typeface="+mn-lt"/>
                        </a:rPr>
                        <a:t>Free</a:t>
                      </a:r>
                      <a:r>
                        <a:rPr lang="en-US" sz="1400" b="0" i="0" u="none" strike="noStrike" baseline="0" dirty="0" smtClean="0">
                          <a:solidFill>
                            <a:srgbClr val="000000"/>
                          </a:solidFill>
                          <a:effectLst/>
                          <a:latin typeface="+mn-lt"/>
                        </a:rPr>
                        <a:t> State</a:t>
                      </a:r>
                      <a:endParaRPr lang="en-US"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79281">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Gauteng</a:t>
                      </a:r>
                      <a:endParaRPr lang="en-ZA"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2</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50%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823B"/>
                          </a:solidFill>
                          <a:effectLst/>
                          <a:latin typeface="+mn-lt"/>
                        </a:rPr>
                        <a:t>3</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75959">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KwaZulu-Natal</a:t>
                      </a:r>
                      <a:endParaRPr lang="en-US"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3</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823B"/>
                          </a:solidFill>
                          <a:effectLst/>
                          <a:uLnTx/>
                          <a:uFillTx/>
                          <a:latin typeface="+mn-lt"/>
                          <a:ea typeface="+mn-ea"/>
                          <a:cs typeface="+mn-cs"/>
                        </a:rPr>
                        <a:t>100%</a:t>
                      </a:r>
                      <a:endParaRPr kumimoji="0" lang="en-ZA" sz="1600" b="1" i="0" u="none" strike="noStrike" kern="1200" cap="none" spc="0" normalizeH="0" baseline="0" noProof="0" dirty="0">
                        <a:ln>
                          <a:noFill/>
                        </a:ln>
                        <a:solidFill>
                          <a:srgbClr val="00823B"/>
                        </a:solidFill>
                        <a:effectLst/>
                        <a:uLnTx/>
                        <a:uFillTx/>
                        <a:latin typeface="+mn-lt"/>
                        <a:ea typeface="+mn-ea"/>
                        <a:cs typeface="+mn-cs"/>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75959">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Limpopo</a:t>
                      </a:r>
                      <a:endParaRPr lang="en-ZA"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3</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823B"/>
                          </a:solidFill>
                          <a:effectLst/>
                          <a:uLnTx/>
                          <a:uFillTx/>
                          <a:latin typeface="+mn-lt"/>
                          <a:ea typeface="+mn-ea"/>
                          <a:cs typeface="+mn-cs"/>
                        </a:rPr>
                        <a:t>100%</a:t>
                      </a:r>
                      <a:endParaRPr kumimoji="0" lang="en-ZA" sz="1600" b="1" i="0" u="none" strike="noStrike" kern="1200" cap="none" spc="0" normalizeH="0" baseline="0" noProof="0" dirty="0">
                        <a:ln>
                          <a:noFill/>
                        </a:ln>
                        <a:solidFill>
                          <a:srgbClr val="00823B"/>
                        </a:solidFill>
                        <a:effectLst/>
                        <a:uLnTx/>
                        <a:uFillTx/>
                        <a:latin typeface="+mn-lt"/>
                        <a:ea typeface="+mn-ea"/>
                        <a:cs typeface="+mn-cs"/>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75960">
                <a:tc>
                  <a:txBody>
                    <a:bodyPr/>
                    <a:lstStyle/>
                    <a:p>
                      <a:pPr algn="l" rtl="0" fontAlgn="b"/>
                      <a:r>
                        <a:rPr lang="en-ZA" sz="1400" b="0" i="0" u="none" strike="noStrike" dirty="0" smtClean="0">
                          <a:solidFill>
                            <a:srgbClr val="000000"/>
                          </a:solidFill>
                          <a:effectLst/>
                          <a:latin typeface="+mn-lt"/>
                        </a:rPr>
                        <a:t>Mpumalanga</a:t>
                      </a:r>
                      <a:endParaRPr lang="en-ZA"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1</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3</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25%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823B"/>
                          </a:solidFill>
                          <a:effectLst/>
                          <a:latin typeface="+mn-lt"/>
                        </a:rPr>
                        <a:t>2</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50%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86777">
                <a:tc>
                  <a:txBody>
                    <a:bodyPr/>
                    <a:lstStyle/>
                    <a:p>
                      <a:pPr algn="l" rtl="0" fontAlgn="b"/>
                      <a:r>
                        <a:rPr lang="en-US" sz="1400" b="0" i="0" u="none" strike="noStrike" dirty="0" smtClean="0">
                          <a:solidFill>
                            <a:srgbClr val="000000"/>
                          </a:solidFill>
                          <a:effectLst/>
                          <a:latin typeface="+mn-lt"/>
                        </a:rPr>
                        <a:t>Northern Cape</a:t>
                      </a:r>
                      <a:endParaRPr lang="en-US"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1</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3</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25%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823B"/>
                          </a:solidFill>
                          <a:effectLst/>
                          <a:latin typeface="+mn-lt"/>
                        </a:rPr>
                        <a:t>2</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50%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97594">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North West</a:t>
                      </a:r>
                      <a:endParaRPr lang="en-US"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594950">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Western Cape</a:t>
                      </a:r>
                      <a:endParaRPr lang="en-US" sz="1400" b="0" i="0" u="none" strike="noStrike" dirty="0">
                        <a:solidFill>
                          <a:srgbClr val="000000"/>
                        </a:solidFill>
                        <a:effectLst/>
                        <a:latin typeface="+mn-lt"/>
                      </a:endParaRPr>
                    </a:p>
                  </a:txBody>
                  <a:tcPr marL="8621" marR="8621" marT="86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2</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50%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2080959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ZA" altLang="en-US" sz="2000" b="1" dirty="0" smtClean="0">
                <a:ea typeface="ＭＳ Ｐゴシック" pitchFamily="34" charset="-128"/>
              </a:rPr>
              <a:t>ANNUAL PERFORMANCE PLAN (APP) 2019/20</a:t>
            </a:r>
          </a:p>
        </p:txBody>
      </p:sp>
      <p:sp>
        <p:nvSpPr>
          <p:cNvPr id="34819" name="Content Placeholder 2"/>
          <p:cNvSpPr>
            <a:spLocks noGrp="1"/>
          </p:cNvSpPr>
          <p:nvPr>
            <p:ph idx="1"/>
          </p:nvPr>
        </p:nvSpPr>
        <p:spPr>
          <a:xfrm>
            <a:off x="457200" y="1417638"/>
            <a:ext cx="8229600" cy="4525963"/>
          </a:xfrm>
        </p:spPr>
        <p:txBody>
          <a:bodyPr/>
          <a:lstStyle/>
          <a:p>
            <a:pPr marL="0" indent="0" algn="ctr">
              <a:buFont typeface="Arial" pitchFamily="34" charset="0"/>
              <a:buNone/>
            </a:pPr>
            <a:endParaRPr lang="en-ZA" altLang="en-US" b="1" dirty="0" smtClean="0">
              <a:ea typeface="ＭＳ Ｐゴシック" pitchFamily="34" charset="-128"/>
            </a:endParaRPr>
          </a:p>
          <a:p>
            <a:pPr marL="0" indent="0" algn="ctr">
              <a:buFont typeface="Arial" pitchFamily="34" charset="0"/>
              <a:buNone/>
            </a:pPr>
            <a:endParaRPr lang="en-ZA" altLang="en-US" sz="1800" b="1" dirty="0" smtClean="0">
              <a:ea typeface="ＭＳ Ｐゴシック" pitchFamily="34" charset="-128"/>
            </a:endParaRPr>
          </a:p>
          <a:p>
            <a:pPr marL="0" indent="0" algn="ctr">
              <a:buFont typeface="Arial" pitchFamily="34" charset="0"/>
              <a:buNone/>
            </a:pPr>
            <a:r>
              <a:rPr lang="en-ZA" altLang="en-US" sz="2400" b="1" dirty="0" smtClean="0">
                <a:solidFill>
                  <a:srgbClr val="FF0000"/>
                </a:solidFill>
                <a:ea typeface="ＭＳ Ｐゴシック" pitchFamily="34" charset="-128"/>
              </a:rPr>
              <a:t>QUARTER 2</a:t>
            </a:r>
          </a:p>
          <a:p>
            <a:pPr marL="0" indent="0" algn="ctr">
              <a:buFont typeface="Arial" pitchFamily="34" charset="0"/>
              <a:buNone/>
            </a:pPr>
            <a:r>
              <a:rPr lang="en-ZA" altLang="en-US" sz="2400" b="1" dirty="0" smtClean="0">
                <a:solidFill>
                  <a:srgbClr val="000000"/>
                </a:solidFill>
                <a:ea typeface="ＭＳ Ｐゴシック" pitchFamily="34" charset="-128"/>
              </a:rPr>
              <a:t>JULY 2019 – SEPTEMBER 2019</a:t>
            </a:r>
          </a:p>
          <a:p>
            <a:pPr marL="0" indent="0" algn="ctr">
              <a:buFont typeface="Arial" pitchFamily="34" charset="0"/>
              <a:buNone/>
            </a:pPr>
            <a:endParaRPr lang="en-ZA" altLang="en-US" sz="2400" b="1" dirty="0" smtClean="0">
              <a:ea typeface="ＭＳ Ｐゴシック" pitchFamily="34" charset="-128"/>
            </a:endParaRPr>
          </a:p>
          <a:p>
            <a:pPr marL="0" indent="0" algn="ctr">
              <a:buFont typeface="Arial" pitchFamily="34" charset="0"/>
              <a:buNone/>
            </a:pPr>
            <a:r>
              <a:rPr lang="en-ZA" altLang="en-US" sz="2400" b="1" dirty="0" smtClean="0">
                <a:ea typeface="ＭＳ Ｐゴシック" pitchFamily="34" charset="-128"/>
              </a:rPr>
              <a:t>PROGRESS AND MAJOR PERFORMANCE CHALLENGES ENCOUNTERED DURING REPORTING PERIOD </a:t>
            </a:r>
          </a:p>
          <a:p>
            <a:pPr marL="0" indent="0" algn="ctr">
              <a:buFont typeface="Arial" pitchFamily="34" charset="0"/>
              <a:buNone/>
            </a:pPr>
            <a:endParaRPr lang="en-ZA" altLang="en-US" sz="2400" b="1" dirty="0" smtClean="0">
              <a:ea typeface="ＭＳ Ｐゴシック" pitchFamily="34" charset="-128"/>
            </a:endParaRPr>
          </a:p>
          <a:p>
            <a:pPr marL="0" indent="0" algn="ctr">
              <a:buFont typeface="Arial" pitchFamily="34" charset="0"/>
              <a:buNone/>
            </a:pPr>
            <a:endParaRPr lang="en-ZA" altLang="en-US" sz="2400" b="1" dirty="0" smtClean="0">
              <a:ea typeface="ＭＳ Ｐゴシック" pitchFamily="34" charset="-128"/>
            </a:endParaRPr>
          </a:p>
          <a:p>
            <a:pPr marL="0" indent="0" algn="ctr">
              <a:buFont typeface="Arial" pitchFamily="34" charset="0"/>
              <a:buNone/>
            </a:pPr>
            <a:endParaRPr lang="en-ZA" altLang="en-US" sz="2400" b="1" dirty="0" smtClean="0">
              <a:ea typeface="ＭＳ Ｐゴシック" pitchFamily="34" charset="-128"/>
            </a:endParaRPr>
          </a:p>
        </p:txBody>
      </p:sp>
      <p:sp>
        <p:nvSpPr>
          <p:cNvPr id="34820" name="Slide Number Placeholder 1"/>
          <p:cNvSpPr>
            <a:spLocks noGrp="1"/>
          </p:cNvSpPr>
          <p:nvPr>
            <p:ph type="sldNum" sz="quarter" idx="12"/>
          </p:nvPr>
        </p:nvSpPr>
        <p:spPr bwMode="auto">
          <a:xfrm>
            <a:off x="6716713"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5921C5C6-F8D0-49CC-92F7-24E621B90D58}" type="slidenum">
              <a:rPr lang="en-US" altLang="en-US" sz="1200" smtClean="0">
                <a:solidFill>
                  <a:schemeClr val="bg1"/>
                </a:solidFill>
              </a:rPr>
              <a:pPr/>
              <a:t>16</a:t>
            </a:fld>
            <a:endParaRPr lang="en-US" altLang="en-US" sz="1200" dirty="0" smtClean="0">
              <a:solidFill>
                <a:schemeClr val="bg1"/>
              </a:solidFill>
            </a:endParaRPr>
          </a:p>
        </p:txBody>
      </p:sp>
    </p:spTree>
    <p:extLst>
      <p:ext uri="{BB962C8B-B14F-4D97-AF65-F5344CB8AC3E}">
        <p14:creationId xmlns:p14="http://schemas.microsoft.com/office/powerpoint/2010/main" xmlns="" val="3580374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457200"/>
            <a:ext cx="8229600" cy="1143000"/>
          </a:xfrm>
        </p:spPr>
        <p:txBody>
          <a:bodyPr/>
          <a:lstStyle/>
          <a:p>
            <a:r>
              <a:rPr lang="en-ZA" altLang="en-US" sz="2000" b="1" dirty="0" smtClean="0">
                <a:ea typeface="ＭＳ Ｐゴシック" pitchFamily="34" charset="-128"/>
              </a:rPr>
              <a:t>PROGRAMME 1</a:t>
            </a:r>
            <a:r>
              <a:rPr lang="en-ZA" altLang="en-US" sz="2400" b="1" dirty="0" smtClean="0">
                <a:ea typeface="ＭＳ Ｐゴシック" pitchFamily="34" charset="-128"/>
              </a:rPr>
              <a:t/>
            </a:r>
            <a:br>
              <a:rPr lang="en-ZA" altLang="en-US" sz="2400" b="1" dirty="0" smtClean="0">
                <a:ea typeface="ＭＳ Ｐゴシック" pitchFamily="34" charset="-128"/>
              </a:rPr>
            </a:br>
            <a:endParaRPr lang="en-ZA" altLang="en-US" sz="2400" dirty="0" smtClean="0">
              <a:ea typeface="ＭＳ Ｐゴシック" pitchFamily="34" charset="-128"/>
            </a:endParaRPr>
          </a:p>
        </p:txBody>
      </p:sp>
      <p:sp>
        <p:nvSpPr>
          <p:cNvPr id="35843" name="Content Placeholder 2"/>
          <p:cNvSpPr>
            <a:spLocks noGrp="1"/>
          </p:cNvSpPr>
          <p:nvPr>
            <p:ph idx="1"/>
          </p:nvPr>
        </p:nvSpPr>
        <p:spPr/>
        <p:txBody>
          <a:bodyPr/>
          <a:lstStyle/>
          <a:p>
            <a:pPr marL="0" indent="0">
              <a:buFont typeface="Arial" pitchFamily="34" charset="0"/>
              <a:buNone/>
            </a:pPr>
            <a:endParaRPr lang="en-ZA" altLang="en-US" dirty="0"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a:p>
            <a:pPr marL="0" indent="0" algn="ctr">
              <a:buFont typeface="Arial" pitchFamily="34" charset="0"/>
              <a:buNone/>
            </a:pPr>
            <a:r>
              <a:rPr lang="en-ZA" altLang="en-US" sz="2400" b="1" dirty="0" smtClean="0">
                <a:ea typeface="ＭＳ Ｐゴシック" pitchFamily="34" charset="-128"/>
              </a:rPr>
              <a:t>ADMINISTRATION</a:t>
            </a:r>
          </a:p>
        </p:txBody>
      </p:sp>
      <p:sp>
        <p:nvSpPr>
          <p:cNvPr id="35844" name="Slide Number Placeholder 3"/>
          <p:cNvSpPr>
            <a:spLocks noGrp="1"/>
          </p:cNvSpPr>
          <p:nvPr>
            <p:ph type="sldNum" sz="quarter" idx="12"/>
          </p:nvPr>
        </p:nvSpPr>
        <p:spPr bwMode="auto">
          <a:xfrm>
            <a:off x="6824663" y="6365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04FDEDC-C1DE-4537-9FCF-752A5E04A130}" type="slidenum">
              <a:rPr lang="en-US" altLang="en-US" sz="1200" b="1" smtClean="0">
                <a:solidFill>
                  <a:schemeClr val="bg1"/>
                </a:solidFill>
              </a:rPr>
              <a:pPr/>
              <a:t>17</a:t>
            </a:fld>
            <a:endParaRPr lang="en-US" altLang="en-US" sz="1200" b="1"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r>
              <a:rPr lang="en-ZA" altLang="en-US" sz="2000" b="1" dirty="0" smtClean="0">
                <a:ea typeface="ＭＳ Ｐゴシック" pitchFamily="34" charset="-128"/>
                <a:cs typeface="Times New Roman" pitchFamily="18" charset="0"/>
              </a:rPr>
              <a:t>PROGRAMME 1: ADMINISTRATION</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337998102"/>
              </p:ext>
            </p:extLst>
          </p:nvPr>
        </p:nvGraphicFramePr>
        <p:xfrm>
          <a:off x="174626" y="1142999"/>
          <a:ext cx="8820518" cy="5512981"/>
        </p:xfrm>
        <a:graphic>
          <a:graphicData uri="http://schemas.openxmlformats.org/drawingml/2006/table">
            <a:tbl>
              <a:tblPr/>
              <a:tblGrid>
                <a:gridCol w="1767104">
                  <a:extLst>
                    <a:ext uri="{9D8B030D-6E8A-4147-A177-3AD203B41FA5}">
                      <a16:colId xmlns:a16="http://schemas.microsoft.com/office/drawing/2014/main" xmlns="" val="20000"/>
                    </a:ext>
                  </a:extLst>
                </a:gridCol>
                <a:gridCol w="1943221">
                  <a:extLst>
                    <a:ext uri="{9D8B030D-6E8A-4147-A177-3AD203B41FA5}">
                      <a16:colId xmlns:a16="http://schemas.microsoft.com/office/drawing/2014/main" xmlns="" val="20001"/>
                    </a:ext>
                  </a:extLst>
                </a:gridCol>
                <a:gridCol w="263487">
                  <a:extLst>
                    <a:ext uri="{9D8B030D-6E8A-4147-A177-3AD203B41FA5}">
                      <a16:colId xmlns:a16="http://schemas.microsoft.com/office/drawing/2014/main" xmlns="" val="20002"/>
                    </a:ext>
                  </a:extLst>
                </a:gridCol>
                <a:gridCol w="1712668">
                  <a:extLst>
                    <a:ext uri="{9D8B030D-6E8A-4147-A177-3AD203B41FA5}">
                      <a16:colId xmlns:a16="http://schemas.microsoft.com/office/drawing/2014/main" xmlns="" val="235504686"/>
                    </a:ext>
                  </a:extLst>
                </a:gridCol>
                <a:gridCol w="1767562">
                  <a:extLst>
                    <a:ext uri="{9D8B030D-6E8A-4147-A177-3AD203B41FA5}">
                      <a16:colId xmlns:a16="http://schemas.microsoft.com/office/drawing/2014/main" xmlns="" val="20003"/>
                    </a:ext>
                  </a:extLst>
                </a:gridCol>
                <a:gridCol w="1366476">
                  <a:extLst>
                    <a:ext uri="{9D8B030D-6E8A-4147-A177-3AD203B41FA5}">
                      <a16:colId xmlns:a16="http://schemas.microsoft.com/office/drawing/2014/main" xmlns="" val="20004"/>
                    </a:ext>
                  </a:extLst>
                </a:gridCol>
              </a:tblGrid>
              <a:tr h="804479">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QUARTER 2 TARGET</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659573">
                <a:tc gridSpan="6">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rPr>
                        <a:t>STRATEGIC GOAL 8: STRENGTHENING THE INSTITUTIONAL CAPACITY OF THE  DEPARTMENT </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rPr>
                        <a:t>(MTSF OUTCOME 12: AN EFFICIENT, EFECTIVE AND DEVELOPMENT ORIENTED PUBLIC SERVICE)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FFFF"/>
                        </a:solidFill>
                        <a:effectLst/>
                        <a:latin typeface="Calibri" pitchFamily="34" charset="0"/>
                        <a:ea typeface="Times New Roman" pitchFamily="18" charset="0"/>
                        <a:cs typeface="Maiandra GD" pitchFamily="34"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048929">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algn="l"/>
                      <a:r>
                        <a:rPr kumimoji="0" lang="en-ZA" altLang="en-US" sz="1400" b="0"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rPr>
                        <a:t>1.1 Communication and marketing of departmental work</a:t>
                      </a:r>
                      <a:endParaRPr kumimoji="0" lang="en-ZA" altLang="en-US" sz="24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gridSpan="2">
                  <a:txBody>
                    <a:bodyPr/>
                    <a:lstStyle/>
                    <a:p>
                      <a:pPr>
                        <a:lnSpc>
                          <a:spcPct val="115000"/>
                        </a:lnSpc>
                        <a:spcAft>
                          <a:spcPts val="0"/>
                        </a:spcAft>
                      </a:pPr>
                      <a:r>
                        <a:rPr lang="en-ZA" sz="1400" b="1" dirty="0" smtClean="0">
                          <a:effectLst/>
                          <a:latin typeface="Calibri" panose="020F0502020204030204" pitchFamily="34" charset="0"/>
                          <a:ea typeface="Calibri" panose="020F0502020204030204" pitchFamily="34" charset="0"/>
                          <a:cs typeface="Arial" panose="020B0604020202020204" pitchFamily="34" charset="0"/>
                        </a:rPr>
                        <a:t>100% implementation of the activities mapped for Q2</a:t>
                      </a:r>
                      <a:endParaRPr lang="en-ZA" sz="24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altLang="en-US" sz="14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74" marR="6857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hMerge="1">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74" marR="6857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1" i="0" u="none" strike="noStrike" cap="none" normalizeH="0" baseline="0" dirty="0" smtClean="0">
                          <a:ln>
                            <a:noFill/>
                          </a:ln>
                          <a:solidFill>
                            <a:srgbClr val="00823B"/>
                          </a:solidFill>
                          <a:effectLst/>
                          <a:latin typeface="Calibri" pitchFamily="34" charset="0"/>
                          <a:ea typeface="Times New Roman" pitchFamily="18" charset="0"/>
                          <a:cs typeface="Arial" pitchFamily="34" charset="0"/>
                        </a:rPr>
                        <a:t>ACHIEVED</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All communication planned activities mapped for Q2 were achieved 100%</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ZA" sz="1400" b="1" dirty="0" smtClean="0">
                          <a:solidFill>
                            <a:schemeClr val="tx1"/>
                          </a:solidFill>
                          <a:effectLst/>
                          <a:latin typeface="Calibri" panose="020F0502020204030204" pitchFamily="34" charset="0"/>
                          <a:ea typeface="Times New Roman"/>
                        </a:rPr>
                        <a:t>None</a:t>
                      </a:r>
                      <a:endParaRPr lang="en-ZA" sz="1400" b="1" dirty="0">
                        <a:solidFill>
                          <a:schemeClr val="tx1"/>
                        </a:solidFill>
                        <a:effectLst/>
                        <a:latin typeface="Calibri" panose="020F0502020204030204" pitchFamily="34" charset="0"/>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effectLst/>
                          <a:latin typeface="Calibri" panose="020F0502020204030204" pitchFamily="34" charset="0"/>
                          <a:ea typeface="Times New Roman"/>
                        </a:rPr>
                        <a:t>None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3"/>
                  </a:ext>
                </a:extLst>
              </a:tr>
            </a:tbl>
          </a:graphicData>
        </a:graphic>
      </p:graphicFrame>
      <p:sp>
        <p:nvSpPr>
          <p:cNvPr id="59439" name="Slide Number Placeholder 3"/>
          <p:cNvSpPr>
            <a:spLocks noGrp="1"/>
          </p:cNvSpPr>
          <p:nvPr>
            <p:ph type="sldNum" sz="quarter" idx="12"/>
          </p:nvPr>
        </p:nvSpPr>
        <p:spPr bwMode="auto">
          <a:xfrm>
            <a:off x="6946900" y="6655980"/>
            <a:ext cx="2197100" cy="2020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chemeClr val="bg1"/>
                </a:solidFill>
              </a:rPr>
              <a:pPr/>
              <a:t>18</a:t>
            </a:fld>
            <a:endParaRPr lang="en-US" altLang="en-US" sz="1200" dirty="0" smtClean="0">
              <a:solidFill>
                <a:schemeClr val="bg1"/>
              </a:solidFill>
            </a:endParaRPr>
          </a:p>
        </p:txBody>
      </p:sp>
    </p:spTree>
    <p:extLst>
      <p:ext uri="{BB962C8B-B14F-4D97-AF65-F5344CB8AC3E}">
        <p14:creationId xmlns:p14="http://schemas.microsoft.com/office/powerpoint/2010/main" xmlns="" val="2112869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95288" y="144463"/>
            <a:ext cx="8229600" cy="1036637"/>
          </a:xfrm>
        </p:spPr>
        <p:txBody>
          <a:bodyPr/>
          <a:lstStyle/>
          <a:p>
            <a:pPr eaLnBrk="1" hangingPunct="1">
              <a:lnSpc>
                <a:spcPct val="115000"/>
              </a:lnSpc>
            </a:pPr>
            <a:r>
              <a:rPr lang="en-ZA" altLang="en-US" sz="2000" b="1" dirty="0" smtClean="0">
                <a:solidFill>
                  <a:srgbClr val="000000"/>
                </a:solidFill>
                <a:ea typeface="ＭＳ Ｐゴシック" pitchFamily="34" charset="-128"/>
                <a:cs typeface="Times New Roman" pitchFamily="18" charset="0"/>
              </a:rPr>
              <a:t>ADMINISTRATION</a:t>
            </a:r>
            <a:br>
              <a:rPr lang="en-ZA" altLang="en-US" sz="2000" b="1" dirty="0" smtClean="0">
                <a:solidFill>
                  <a:srgbClr val="000000"/>
                </a:solidFill>
                <a:ea typeface="ＭＳ Ｐゴシック" pitchFamily="34" charset="-128"/>
                <a:cs typeface="Times New Roman" pitchFamily="18" charset="0"/>
              </a:rPr>
            </a:br>
            <a:endParaRPr lang="en-US" altLang="en-US" sz="2000" b="1"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35379261"/>
              </p:ext>
            </p:extLst>
          </p:nvPr>
        </p:nvGraphicFramePr>
        <p:xfrm>
          <a:off x="233680" y="1079061"/>
          <a:ext cx="8696960" cy="5565903"/>
        </p:xfrm>
        <a:graphic>
          <a:graphicData uri="http://schemas.openxmlformats.org/drawingml/2006/table">
            <a:tbl>
              <a:tblPr/>
              <a:tblGrid>
                <a:gridCol w="3102429">
                  <a:extLst>
                    <a:ext uri="{9D8B030D-6E8A-4147-A177-3AD203B41FA5}">
                      <a16:colId xmlns:a16="http://schemas.microsoft.com/office/drawing/2014/main" xmlns="" val="20000"/>
                    </a:ext>
                  </a:extLst>
                </a:gridCol>
                <a:gridCol w="1436914">
                  <a:extLst>
                    <a:ext uri="{9D8B030D-6E8A-4147-A177-3AD203B41FA5}">
                      <a16:colId xmlns:a16="http://schemas.microsoft.com/office/drawing/2014/main" xmlns="" val="20001"/>
                    </a:ext>
                  </a:extLst>
                </a:gridCol>
                <a:gridCol w="2002971">
                  <a:extLst>
                    <a:ext uri="{9D8B030D-6E8A-4147-A177-3AD203B41FA5}">
                      <a16:colId xmlns:a16="http://schemas.microsoft.com/office/drawing/2014/main" xmlns="" val="20002"/>
                    </a:ext>
                  </a:extLst>
                </a:gridCol>
                <a:gridCol w="1262743">
                  <a:extLst>
                    <a:ext uri="{9D8B030D-6E8A-4147-A177-3AD203B41FA5}">
                      <a16:colId xmlns:a16="http://schemas.microsoft.com/office/drawing/2014/main" xmlns="" val="20003"/>
                    </a:ext>
                  </a:extLst>
                </a:gridCol>
                <a:gridCol w="891903">
                  <a:extLst>
                    <a:ext uri="{9D8B030D-6E8A-4147-A177-3AD203B41FA5}">
                      <a16:colId xmlns:a16="http://schemas.microsoft.com/office/drawing/2014/main" xmlns="" val="20004"/>
                    </a:ext>
                  </a:extLst>
                </a:gridCol>
              </a:tblGrid>
              <a:tr h="467241">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rPr>
                        <a:t>STRATEGIC GOAL 8: STRENGTHENING THE INSTITUTIONAL CAPACITY OF THE  DEPARTMENT </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rPr>
                        <a:t>(MTSF OUTCOME 12: AN EFFICIENT, EFECTIVE AND DEVELOPMENT ORIENTED PUBLIC SERVICE)</a:t>
                      </a: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66663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KEY PERFORMANCE INDICATOR</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algn="ctr">
                        <a:lnSpc>
                          <a:spcPct val="115000"/>
                        </a:lnSpc>
                        <a:spcAft>
                          <a:spcPts val="0"/>
                        </a:spcAft>
                      </a:pPr>
                      <a:r>
                        <a:rPr lang="en-US" sz="1400" b="1" kern="1200" dirty="0" smtClean="0">
                          <a:solidFill>
                            <a:schemeClr val="bg1"/>
                          </a:solidFill>
                          <a:effectLst>
                            <a:outerShdw blurRad="38100" dist="38100" dir="2700000" algn="tl">
                              <a:srgbClr val="000000">
                                <a:alpha val="43137"/>
                              </a:srgbClr>
                            </a:outerShdw>
                          </a:effectLst>
                          <a:latin typeface="+mn-lt"/>
                          <a:ea typeface="+mn-ea"/>
                          <a:cs typeface="+mn-cs"/>
                        </a:rPr>
                        <a:t>QUARTER 2</a:t>
                      </a:r>
                      <a:r>
                        <a:rPr lang="en-US" sz="1400" b="1" kern="1200" baseline="0" dirty="0" smtClean="0">
                          <a:solidFill>
                            <a:schemeClr val="bg1"/>
                          </a:solidFill>
                          <a:effectLst>
                            <a:outerShdw blurRad="38100" dist="38100" dir="2700000" algn="tl">
                              <a:srgbClr val="000000">
                                <a:alpha val="43137"/>
                              </a:srgbClr>
                            </a:outerShdw>
                          </a:effectLst>
                          <a:latin typeface="+mn-lt"/>
                          <a:ea typeface="+mn-ea"/>
                          <a:cs typeface="+mn-cs"/>
                        </a:rPr>
                        <a:t> </a:t>
                      </a:r>
                      <a:r>
                        <a:rPr lang="en-US" sz="1400" b="1" kern="1200" dirty="0" smtClean="0">
                          <a:solidFill>
                            <a:schemeClr val="bg1"/>
                          </a:solidFill>
                          <a:effectLst>
                            <a:outerShdw blurRad="38100" dist="38100" dir="2700000" algn="tl">
                              <a:srgbClr val="000000">
                                <a:alpha val="43137"/>
                              </a:srgbClr>
                            </a:outerShdw>
                          </a:effectLst>
                          <a:latin typeface="+mn-lt"/>
                          <a:ea typeface="+mn-ea"/>
                          <a:cs typeface="+mn-cs"/>
                        </a:rPr>
                        <a:t>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1"/>
                  </a:ext>
                </a:extLst>
              </a:tr>
              <a:tr h="140473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rgbClr val="000000"/>
                          </a:solidFill>
                          <a:effectLst/>
                          <a:latin typeface="+mn-lt"/>
                          <a:ea typeface="Times New Roman" pitchFamily="18" charset="0"/>
                          <a:cs typeface="Calibri" pitchFamily="34" charset="0"/>
                        </a:rPr>
                        <a:t>2.1  Number of Annual Financial Statements (AFS) and Interim Financial Statements (IFS) compiled per year that comply with guidelines issued by the National Treasury</a:t>
                      </a:r>
                      <a:endParaRPr kumimoji="0" lang="en-US" sz="1400" b="0" i="0" u="none" strike="noStrike" cap="none" normalizeH="0" baseline="0" dirty="0" smtClean="0">
                        <a:ln>
                          <a:noFill/>
                        </a:ln>
                        <a:solidFill>
                          <a:srgbClr val="000000"/>
                        </a:solidFill>
                        <a:effectLst/>
                        <a:latin typeface="+mn-lt"/>
                        <a:ea typeface="ＭＳ Ｐゴシック"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400" b="1" dirty="0" smtClean="0">
                          <a:effectLst/>
                          <a:latin typeface="+mn-lt"/>
                          <a:ea typeface="Calibri" panose="020F0502020204030204" pitchFamily="34" charset="0"/>
                          <a:cs typeface="Calibri" panose="020F0502020204030204" pitchFamily="34" charset="0"/>
                        </a:rPr>
                        <a:t>1 IFS by 31 July 2019</a:t>
                      </a:r>
                      <a:endParaRPr lang="en-ZA" sz="2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smtClean="0">
                          <a:ln>
                            <a:noFill/>
                          </a:ln>
                          <a:solidFill>
                            <a:srgbClr val="00823B"/>
                          </a:solidFill>
                          <a:effectLst/>
                          <a:latin typeface="Calibri" pitchFamily="34" charset="0"/>
                          <a:ea typeface="Times New Roman" pitchFamily="18" charset="0"/>
                          <a:cs typeface="Arial" pitchFamily="34" charset="0"/>
                        </a:rPr>
                        <a:t>ACHIEVED</a:t>
                      </a:r>
                    </a:p>
                    <a:p>
                      <a:pPr>
                        <a:spcAft>
                          <a:spcPts val="0"/>
                        </a:spcAft>
                      </a:pPr>
                      <a:endParaRPr lang="en-ZA" sz="1300" dirty="0" smtClean="0">
                        <a:effectLst/>
                        <a:latin typeface="Times New Roman"/>
                        <a:ea typeface="Times New Roman"/>
                      </a:endParaRPr>
                    </a:p>
                    <a:p>
                      <a:pPr>
                        <a:spcAft>
                          <a:spcPts val="0"/>
                        </a:spcAft>
                      </a:pPr>
                      <a:r>
                        <a:rPr lang="en-ZA" sz="1400" dirty="0" smtClean="0">
                          <a:effectLst/>
                          <a:latin typeface="Calibri" panose="020F0502020204030204" pitchFamily="34" charset="0"/>
                          <a:ea typeface="Calibri" panose="020F0502020204030204" pitchFamily="34" charset="0"/>
                        </a:rPr>
                        <a:t>IFS submitted to National Treasury and the Auditor-General by 31 July 2019.</a:t>
                      </a:r>
                      <a:endParaRPr lang="en-ZA" sz="13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ZA" sz="1400" b="1" dirty="0" smtClean="0">
                          <a:effectLst/>
                          <a:latin typeface="+mn-lt"/>
                          <a:ea typeface="Times New Roman"/>
                        </a:rPr>
                        <a:t>None</a:t>
                      </a:r>
                      <a:endParaRPr lang="en-ZA" sz="1400" b="1"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400" b="1" dirty="0">
                          <a:effectLst/>
                          <a:latin typeface="+mn-lt"/>
                          <a:ea typeface="Times New Roman"/>
                          <a:cs typeface="Times New Roman"/>
                        </a:rPr>
                        <a:t>None</a:t>
                      </a:r>
                      <a:endParaRPr lang="en-ZA" sz="1400" b="1"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r h="2946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400" kern="50" dirty="0" smtClean="0">
                          <a:effectLst/>
                          <a:latin typeface="+mn-lt"/>
                          <a:ea typeface="SimSun"/>
                          <a:cs typeface="Calibri"/>
                        </a:rPr>
                        <a:t>3.1 Cases of Irregular, Fruitless and Wasteful and/or Unauthorised expenditure, detected per financial year, reported to the Accounting Officer</a:t>
                      </a:r>
                      <a:endParaRPr kumimoji="0" lang="en-US" sz="1400" b="0" i="0" u="none" strike="noStrike" cap="none" normalizeH="0" baseline="0" dirty="0" smtClean="0">
                        <a:ln>
                          <a:noFill/>
                        </a:ln>
                        <a:solidFill>
                          <a:srgbClr val="000000"/>
                        </a:solidFill>
                        <a:effectLst/>
                        <a:latin typeface="+mn-lt"/>
                        <a:ea typeface="ＭＳ Ｐゴシック"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mn-lt"/>
                          <a:ea typeface="ＭＳ Ｐゴシック" pitchFamily="34" charset="-128"/>
                          <a:cs typeface="Times New Roman" pitchFamily="18" charset="0"/>
                        </a:rPr>
                        <a:t>All cases detected reported monthly</a:t>
                      </a:r>
                      <a:endParaRPr kumimoji="0" lang="en-US" sz="1400" b="1" i="0" u="none" strike="noStrike" cap="none" normalizeH="0" baseline="0" dirty="0" smtClean="0">
                        <a:ln>
                          <a:noFill/>
                        </a:ln>
                        <a:solidFill>
                          <a:srgbClr val="000000"/>
                        </a:solidFill>
                        <a:effectLst/>
                        <a:latin typeface="+mn-lt"/>
                        <a:ea typeface="ＭＳ Ｐゴシック"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smtClean="0">
                          <a:ln>
                            <a:noFill/>
                          </a:ln>
                          <a:solidFill>
                            <a:srgbClr val="00823B"/>
                          </a:solidFill>
                          <a:effectLst/>
                          <a:latin typeface="Calibri" pitchFamily="34" charset="0"/>
                          <a:ea typeface="Times New Roman" pitchFamily="18" charset="0"/>
                          <a:cs typeface="Arial" pitchFamily="34" charset="0"/>
                        </a:rPr>
                        <a:t>ACHIEVED</a:t>
                      </a:r>
                    </a:p>
                    <a:p>
                      <a:pPr>
                        <a:spcAft>
                          <a:spcPts val="0"/>
                        </a:spcAft>
                      </a:pPr>
                      <a:endParaRPr lang="en-ZA" sz="1300" dirty="0" smtClean="0">
                        <a:effectLst/>
                        <a:latin typeface="+mn-lt"/>
                        <a:ea typeface="Times New Roman"/>
                      </a:endParaRPr>
                    </a:p>
                    <a:p>
                      <a:pPr>
                        <a:spcAft>
                          <a:spcPts val="0"/>
                        </a:spcAft>
                      </a:pPr>
                      <a:r>
                        <a:rPr lang="en-US" sz="1400" b="1" kern="1200" dirty="0" smtClean="0">
                          <a:solidFill>
                            <a:schemeClr val="tx1"/>
                          </a:solidFill>
                          <a:effectLst/>
                          <a:latin typeface="+mn-lt"/>
                          <a:ea typeface="+mn-ea"/>
                          <a:cs typeface="+mn-cs"/>
                        </a:rPr>
                        <a:t>Irregular expenditure:</a:t>
                      </a:r>
                      <a:endParaRPr lang="en-ZA" sz="1300" dirty="0" smtClean="0">
                        <a:effectLst/>
                        <a:latin typeface="+mn-lt"/>
                        <a:ea typeface="Times New Roman"/>
                      </a:endParaRPr>
                    </a:p>
                    <a:p>
                      <a:r>
                        <a:rPr lang="en-ZA" sz="1400" u="sng" kern="1200" dirty="0" smtClean="0">
                          <a:solidFill>
                            <a:schemeClr val="tx1"/>
                          </a:solidFill>
                          <a:effectLst/>
                          <a:latin typeface="+mn-lt"/>
                          <a:ea typeface="+mn-ea"/>
                          <a:cs typeface="+mn-cs"/>
                        </a:rPr>
                        <a:t>R53</a:t>
                      </a:r>
                      <a:r>
                        <a:rPr lang="en-ZA" sz="1400" u="sng" kern="1200" baseline="0" dirty="0" smtClean="0">
                          <a:solidFill>
                            <a:schemeClr val="tx1"/>
                          </a:solidFill>
                          <a:effectLst/>
                          <a:latin typeface="+mn-lt"/>
                          <a:ea typeface="+mn-ea"/>
                          <a:cs typeface="+mn-cs"/>
                        </a:rPr>
                        <a:t> 319, 81</a:t>
                      </a:r>
                      <a:endParaRPr lang="en-ZA" sz="1400" u="sng" kern="1200" dirty="0" smtClean="0">
                        <a:solidFill>
                          <a:schemeClr val="tx1"/>
                        </a:solidFill>
                        <a:effectLst/>
                        <a:latin typeface="+mn-lt"/>
                        <a:ea typeface="+mn-ea"/>
                        <a:cs typeface="+mn-cs"/>
                      </a:endParaRPr>
                    </a:p>
                    <a:p>
                      <a:r>
                        <a:rPr lang="en-ZA" sz="1400" kern="1200" dirty="0" smtClean="0">
                          <a:solidFill>
                            <a:schemeClr val="tx1"/>
                          </a:solidFill>
                          <a:effectLst/>
                          <a:latin typeface="+mn-lt"/>
                          <a:ea typeface="+mn-ea"/>
                          <a:cs typeface="+mn-cs"/>
                        </a:rPr>
                        <a:t>(3 cases)</a:t>
                      </a:r>
                    </a:p>
                    <a:p>
                      <a:endParaRPr lang="en-ZA" sz="1600" dirty="0" smtClean="0">
                        <a:effectLst/>
                        <a:latin typeface="+mn-lt"/>
                        <a:ea typeface="Times New Roman"/>
                      </a:endParaRPr>
                    </a:p>
                    <a:p>
                      <a:pPr>
                        <a:spcAft>
                          <a:spcPts val="0"/>
                        </a:spcAft>
                      </a:pPr>
                      <a:r>
                        <a:rPr lang="en-US" sz="1400" b="1" kern="1200" dirty="0" smtClean="0">
                          <a:solidFill>
                            <a:schemeClr val="tx1"/>
                          </a:solidFill>
                          <a:effectLst/>
                          <a:latin typeface="+mn-lt"/>
                          <a:ea typeface="+mn-ea"/>
                          <a:cs typeface="+mn-cs"/>
                        </a:rPr>
                        <a:t>Fruitless and Wasteful  expenditure:</a:t>
                      </a:r>
                      <a:r>
                        <a:rPr lang="en-US" sz="1400" b="1" kern="1200" baseline="0" dirty="0" smtClean="0">
                          <a:solidFill>
                            <a:schemeClr val="tx1"/>
                          </a:solidFill>
                          <a:effectLst/>
                          <a:latin typeface="+mn-lt"/>
                          <a:ea typeface="+mn-ea"/>
                          <a:cs typeface="+mn-cs"/>
                        </a:rPr>
                        <a:t> </a:t>
                      </a:r>
                    </a:p>
                    <a:p>
                      <a:pPr>
                        <a:lnSpc>
                          <a:spcPct val="115000"/>
                        </a:lnSpc>
                        <a:spcAft>
                          <a:spcPts val="0"/>
                        </a:spcAft>
                      </a:pPr>
                      <a:r>
                        <a:rPr lang="en-ZA" sz="1400" b="0" u="sng" dirty="0" smtClean="0">
                          <a:effectLst/>
                          <a:latin typeface="Calibri" panose="020F0502020204030204" pitchFamily="34" charset="0"/>
                          <a:ea typeface="Calibri" panose="020F0502020204030204" pitchFamily="34" charset="0"/>
                          <a:cs typeface="Times New Roman" panose="02020603050405020304" pitchFamily="18" charset="0"/>
                        </a:rPr>
                        <a:t>R602</a:t>
                      </a:r>
                      <a:r>
                        <a:rPr lang="en-ZA" sz="1400" b="0" u="sng" baseline="0" dirty="0" smtClean="0">
                          <a:effectLst/>
                          <a:latin typeface="Calibri" panose="020F0502020204030204" pitchFamily="34" charset="0"/>
                          <a:ea typeface="Calibri" panose="020F0502020204030204" pitchFamily="34" charset="0"/>
                          <a:cs typeface="Times New Roman" panose="02020603050405020304" pitchFamily="18" charset="0"/>
                        </a:rPr>
                        <a:t> 416, 79</a:t>
                      </a:r>
                      <a:endParaRPr lang="en-ZA" sz="2800" b="0" u="sng"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1400" b="0" kern="1200" dirty="0" smtClean="0">
                          <a:solidFill>
                            <a:schemeClr val="tx1"/>
                          </a:solidFill>
                          <a:effectLst/>
                          <a:latin typeface="+mn-lt"/>
                          <a:ea typeface="+mn-ea"/>
                          <a:cs typeface="+mn-cs"/>
                        </a:rPr>
                        <a:t>(</a:t>
                      </a:r>
                      <a:r>
                        <a:rPr lang="en-ZA" sz="1400" b="0" kern="1200" dirty="0" smtClean="0">
                          <a:solidFill>
                            <a:schemeClr val="tx1"/>
                          </a:solidFill>
                          <a:effectLst/>
                          <a:latin typeface="Calibri" panose="020F0502020204030204" pitchFamily="34" charset="0"/>
                          <a:ea typeface="+mn-ea"/>
                          <a:cs typeface="Times New Roman" panose="02020603050405020304" pitchFamily="18" charset="0"/>
                        </a:rPr>
                        <a:t>53</a:t>
                      </a:r>
                      <a:r>
                        <a:rPr lang="en-ZA" sz="1400" b="0" dirty="0" smtClean="0">
                          <a:effectLst/>
                          <a:latin typeface="Calibri" panose="020F0502020204030204" pitchFamily="34" charset="0"/>
                          <a:ea typeface="Calibri" panose="020F0502020204030204" pitchFamily="34" charset="0"/>
                          <a:cs typeface="Times New Roman" panose="02020603050405020304" pitchFamily="18" charset="0"/>
                        </a:rPr>
                        <a:t> cases</a:t>
                      </a:r>
                      <a:r>
                        <a:rPr lang="en-ZA" sz="1400" b="0" kern="1200" dirty="0" smtClean="0">
                          <a:solidFill>
                            <a:schemeClr val="tx1"/>
                          </a:solidFill>
                          <a:effectLst/>
                          <a:latin typeface="+mn-lt"/>
                          <a:ea typeface="+mn-ea"/>
                          <a:cs typeface="+mn-cs"/>
                        </a:rPr>
                        <a:t>)</a:t>
                      </a:r>
                    </a:p>
                    <a:p>
                      <a:pPr>
                        <a:spcAft>
                          <a:spcPts val="0"/>
                        </a:spcAft>
                      </a:pPr>
                      <a:endParaRPr lang="en-ZA" sz="1400" kern="1200" dirty="0" smtClean="0">
                        <a:solidFill>
                          <a:schemeClr val="tx1"/>
                        </a:solidFill>
                        <a:effectLst/>
                        <a:latin typeface="+mn-lt"/>
                        <a:ea typeface="+mn-ea"/>
                        <a:cs typeface="+mn-cs"/>
                      </a:endParaRPr>
                    </a:p>
                    <a:p>
                      <a:pPr>
                        <a:spcAft>
                          <a:spcPts val="0"/>
                        </a:spcAft>
                      </a:pPr>
                      <a:r>
                        <a:rPr lang="en-US" sz="1400" b="1" kern="1200" dirty="0" smtClean="0">
                          <a:solidFill>
                            <a:schemeClr val="tx1"/>
                          </a:solidFill>
                          <a:effectLst/>
                          <a:latin typeface="+mn-lt"/>
                          <a:ea typeface="+mn-ea"/>
                          <a:cs typeface="+mn-cs"/>
                        </a:rPr>
                        <a:t>Unauthorized expenditure:</a:t>
                      </a:r>
                    </a:p>
                    <a:p>
                      <a:pPr>
                        <a:spcAft>
                          <a:spcPts val="0"/>
                        </a:spcAft>
                      </a:pPr>
                      <a:r>
                        <a:rPr lang="en-ZA" sz="1400" dirty="0" smtClean="0">
                          <a:effectLst/>
                          <a:latin typeface="+mn-lt"/>
                          <a:ea typeface="Times New Roman"/>
                        </a:rPr>
                        <a:t>R0</a:t>
                      </a:r>
                      <a:endParaRPr lang="en-ZA" sz="14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ZA" sz="1400" b="1" dirty="0" smtClean="0">
                          <a:effectLst/>
                          <a:latin typeface="+mn-lt"/>
                          <a:ea typeface="Times New Roman"/>
                        </a:rPr>
                        <a:t>None</a:t>
                      </a:r>
                      <a:endParaRPr lang="en-ZA" sz="1400" b="1"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400" b="1" dirty="0">
                          <a:effectLst/>
                          <a:latin typeface="+mn-lt"/>
                          <a:ea typeface="Times New Roman"/>
                          <a:cs typeface="Times New Roman"/>
                        </a:rPr>
                        <a:t>None</a:t>
                      </a:r>
                      <a:endParaRPr lang="en-ZA" sz="1400" b="1"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3"/>
                  </a:ext>
                </a:extLst>
              </a:tr>
            </a:tbl>
          </a:graphicData>
        </a:graphic>
      </p:graphicFrame>
      <p:sp>
        <p:nvSpPr>
          <p:cNvPr id="38943" name="Slide Number Placeholder 3"/>
          <p:cNvSpPr>
            <a:spLocks noGrp="1"/>
          </p:cNvSpPr>
          <p:nvPr>
            <p:ph type="sldNum" sz="quarter" idx="12"/>
          </p:nvPr>
        </p:nvSpPr>
        <p:spPr bwMode="auto">
          <a:xfrm>
            <a:off x="6721930" y="6325423"/>
            <a:ext cx="2422070" cy="81705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1666469-1907-406B-BEB1-78CBF8332FD4}" type="slidenum">
              <a:rPr kumimoji="0" lang="en-US" altLang="en-US" sz="1200" b="0"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2152431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000" dirty="0">
                <a:solidFill>
                  <a:srgbClr val="FFFFFF"/>
                </a:solidFill>
                <a:latin typeface="Arial" pitchFamily="34" charset="0"/>
                <a:cs typeface="Arial" pitchFamily="34" charset="0"/>
              </a:rPr>
              <a:t>Chief Directorate Communication  |  2011.00.00</a:t>
            </a:r>
          </a:p>
        </p:txBody>
      </p:sp>
      <p:sp>
        <p:nvSpPr>
          <p:cNvPr id="14339" name="Title 1"/>
          <p:cNvSpPr>
            <a:spLocks noGrp="1"/>
          </p:cNvSpPr>
          <p:nvPr>
            <p:ph type="title"/>
          </p:nvPr>
        </p:nvSpPr>
        <p:spPr>
          <a:xfrm>
            <a:off x="2373313" y="741363"/>
            <a:ext cx="4679950" cy="541337"/>
          </a:xfrm>
        </p:spPr>
        <p:txBody>
          <a:bodyPr/>
          <a:lstStyle/>
          <a:p>
            <a:pPr eaLnBrk="1" hangingPunct="1">
              <a:defRPr/>
            </a:pPr>
            <a:r>
              <a:rPr lang="en-US" sz="2400" b="1" dirty="0">
                <a:solidFill>
                  <a:prstClr val="black"/>
                </a:solidFill>
                <a:ea typeface="ＭＳ Ｐゴシック" pitchFamily="-80" charset="-128"/>
                <a:cs typeface="+mj-cs"/>
              </a:rPr>
              <a:t>TABLE OF CONTENTS</a:t>
            </a:r>
            <a:endParaRPr lang="en-US" sz="2400" b="1" u="sng" dirty="0" smtClean="0">
              <a:solidFill>
                <a:schemeClr val="bg2"/>
              </a:solidFill>
              <a:latin typeface="Arial" charset="0"/>
              <a:cs typeface="Arial" charset="0"/>
            </a:endParaRPr>
          </a:p>
        </p:txBody>
      </p:sp>
      <p:sp>
        <p:nvSpPr>
          <p:cNvPr id="4" name="Content Placeholder 2"/>
          <p:cNvSpPr>
            <a:spLocks noGrp="1"/>
          </p:cNvSpPr>
          <p:nvPr>
            <p:ph idx="1"/>
          </p:nvPr>
        </p:nvSpPr>
        <p:spPr>
          <a:xfrm>
            <a:off x="396875" y="1544638"/>
            <a:ext cx="8408988" cy="4841875"/>
          </a:xfrm>
        </p:spPr>
        <p:txBody>
          <a:bodyPr>
            <a:normAutofit fontScale="92500" lnSpcReduction="10000"/>
          </a:bodyPr>
          <a:lstStyle/>
          <a:p>
            <a:pPr eaLnBrk="1" hangingPunct="1">
              <a:spcBef>
                <a:spcPct val="0"/>
              </a:spcBef>
              <a:buFont typeface="Wingdings" pitchFamily="2" charset="2"/>
              <a:buChar char="q"/>
              <a:defRPr/>
            </a:pPr>
            <a:r>
              <a:rPr lang="en-US" sz="1800" b="1" dirty="0">
                <a:solidFill>
                  <a:prstClr val="black"/>
                </a:solidFill>
                <a:ea typeface="+mn-ea"/>
                <a:cs typeface="Calibri" pitchFamily="34" charset="0"/>
              </a:rPr>
              <a:t>INTRODUCTION</a:t>
            </a:r>
          </a:p>
          <a:p>
            <a:pPr eaLnBrk="1" hangingPunct="1">
              <a:spcBef>
                <a:spcPct val="0"/>
              </a:spcBef>
              <a:buFont typeface="Wingdings" pitchFamily="2" charset="2"/>
              <a:buChar char="q"/>
              <a:defRPr/>
            </a:pPr>
            <a:endParaRPr lang="en-US" sz="1800" b="1" dirty="0">
              <a:solidFill>
                <a:prstClr val="black"/>
              </a:solidFill>
              <a:ea typeface="+mn-ea"/>
              <a:cs typeface="Calibri" pitchFamily="34" charset="0"/>
            </a:endParaRPr>
          </a:p>
          <a:p>
            <a:pPr eaLnBrk="1" hangingPunct="1">
              <a:spcBef>
                <a:spcPct val="0"/>
              </a:spcBef>
              <a:buFont typeface="Wingdings" pitchFamily="2" charset="2"/>
              <a:buChar char="q"/>
              <a:defRPr/>
            </a:pPr>
            <a:r>
              <a:rPr lang="en-US" sz="1800" b="1" dirty="0" smtClean="0">
                <a:solidFill>
                  <a:prstClr val="black"/>
                </a:solidFill>
                <a:ea typeface="+mn-ea"/>
                <a:cs typeface="Calibri" pitchFamily="34" charset="0"/>
              </a:rPr>
              <a:t>LEGEND</a:t>
            </a:r>
          </a:p>
          <a:p>
            <a:pPr marL="0" indent="0" eaLnBrk="1" hangingPunct="1">
              <a:spcBef>
                <a:spcPct val="0"/>
              </a:spcBef>
              <a:buFont typeface="Arial" pitchFamily="34" charset="0"/>
              <a:buNone/>
              <a:defRPr/>
            </a:pPr>
            <a:endParaRPr lang="en-US" sz="1800" b="1" dirty="0" smtClean="0">
              <a:solidFill>
                <a:prstClr val="black"/>
              </a:solidFill>
              <a:ea typeface="+mn-ea"/>
              <a:cs typeface="Calibri" pitchFamily="34" charset="0"/>
            </a:endParaRPr>
          </a:p>
          <a:p>
            <a:pPr eaLnBrk="1" hangingPunct="1">
              <a:spcBef>
                <a:spcPct val="0"/>
              </a:spcBef>
              <a:buFont typeface="Wingdings" pitchFamily="2" charset="2"/>
              <a:buChar char="q"/>
              <a:defRPr/>
            </a:pPr>
            <a:r>
              <a:rPr lang="en-US" sz="1800" b="1" dirty="0">
                <a:solidFill>
                  <a:prstClr val="black"/>
                </a:solidFill>
                <a:ea typeface="ＭＳ Ｐゴシック" pitchFamily="-80" charset="-128"/>
              </a:rPr>
              <a:t>OVERALL ACHIEVEMENTS PER STRATEGIC OBJECTIVE AND PER BRANCH  DURING </a:t>
            </a:r>
            <a:r>
              <a:rPr lang="en-US" sz="1800" b="1" u="sng" dirty="0">
                <a:solidFill>
                  <a:srgbClr val="FF0000"/>
                </a:solidFill>
                <a:ea typeface="ＭＳ Ｐゴシック" pitchFamily="-80" charset="-128"/>
              </a:rPr>
              <a:t>QUARTER </a:t>
            </a:r>
            <a:r>
              <a:rPr lang="en-US" sz="1800" b="1" u="sng" dirty="0" smtClean="0">
                <a:solidFill>
                  <a:srgbClr val="FF0000"/>
                </a:solidFill>
                <a:ea typeface="ＭＳ Ｐゴシック" pitchFamily="-80" charset="-128"/>
              </a:rPr>
              <a:t>2 </a:t>
            </a:r>
            <a:r>
              <a:rPr lang="en-US" sz="1800" b="1" dirty="0" smtClean="0">
                <a:solidFill>
                  <a:prstClr val="black"/>
                </a:solidFill>
                <a:ea typeface="ＭＳ Ｐゴシック" pitchFamily="-80" charset="-128"/>
              </a:rPr>
              <a:t>OF JULY </a:t>
            </a:r>
            <a:r>
              <a:rPr lang="en-US" sz="1800" b="1" dirty="0">
                <a:solidFill>
                  <a:prstClr val="black"/>
                </a:solidFill>
                <a:ea typeface="ＭＳ Ｐゴシック" pitchFamily="-80" charset="-128"/>
              </a:rPr>
              <a:t>TO </a:t>
            </a:r>
            <a:r>
              <a:rPr lang="en-US" sz="1800" b="1" dirty="0" smtClean="0">
                <a:solidFill>
                  <a:prstClr val="black"/>
                </a:solidFill>
                <a:ea typeface="ＭＳ Ｐゴシック" pitchFamily="-80" charset="-128"/>
              </a:rPr>
              <a:t>SEPTEMBER 2019-20</a:t>
            </a:r>
          </a:p>
          <a:p>
            <a:pPr marL="0" indent="0" eaLnBrk="1" hangingPunct="1">
              <a:spcBef>
                <a:spcPct val="0"/>
              </a:spcBef>
              <a:buNone/>
              <a:defRPr/>
            </a:pPr>
            <a:endParaRPr lang="en-US" sz="1800" b="1" dirty="0" smtClean="0">
              <a:solidFill>
                <a:prstClr val="black"/>
              </a:solidFill>
              <a:ea typeface="ＭＳ Ｐゴシック" pitchFamily="-80" charset="-128"/>
            </a:endParaRPr>
          </a:p>
          <a:p>
            <a:pPr eaLnBrk="1" hangingPunct="1">
              <a:spcBef>
                <a:spcPct val="0"/>
              </a:spcBef>
              <a:buFont typeface="Wingdings" pitchFamily="2" charset="2"/>
              <a:buChar char="q"/>
              <a:defRPr/>
            </a:pPr>
            <a:r>
              <a:rPr lang="en-US" sz="1800" b="1" dirty="0">
                <a:solidFill>
                  <a:prstClr val="black"/>
                </a:solidFill>
                <a:ea typeface="ＭＳ Ｐゴシック" pitchFamily="-80" charset="-128"/>
              </a:rPr>
              <a:t>OVERALL ACHIEVEMENTS PER STRATEGIC OBJECTIVE AND PER BRANCH  DURING </a:t>
            </a:r>
            <a:r>
              <a:rPr lang="en-US" sz="1800" b="1" u="sng" dirty="0">
                <a:solidFill>
                  <a:srgbClr val="FF0000"/>
                </a:solidFill>
                <a:ea typeface="ＭＳ Ｐゴシック" pitchFamily="-80" charset="-128"/>
              </a:rPr>
              <a:t>QUARTER 2</a:t>
            </a:r>
            <a:r>
              <a:rPr lang="en-US" sz="1800" b="1" u="sng" dirty="0" smtClean="0">
                <a:solidFill>
                  <a:srgbClr val="FF0000"/>
                </a:solidFill>
                <a:ea typeface="ＭＳ Ｐゴシック" pitchFamily="-80" charset="-128"/>
              </a:rPr>
              <a:t> </a:t>
            </a:r>
            <a:r>
              <a:rPr lang="en-US" sz="1800" b="1" dirty="0">
                <a:solidFill>
                  <a:prstClr val="black"/>
                </a:solidFill>
                <a:ea typeface="ＭＳ Ｐゴシック" pitchFamily="-80" charset="-128"/>
              </a:rPr>
              <a:t>OF JULY TO SEPTEMBER </a:t>
            </a:r>
            <a:r>
              <a:rPr lang="en-US" sz="1800" b="1" dirty="0" smtClean="0">
                <a:solidFill>
                  <a:prstClr val="black"/>
                </a:solidFill>
                <a:ea typeface="ＭＳ Ｐゴシック" pitchFamily="-80" charset="-128"/>
              </a:rPr>
              <a:t>2019-20</a:t>
            </a:r>
            <a:endParaRPr lang="en-US" sz="1800" b="1" dirty="0">
              <a:solidFill>
                <a:prstClr val="black"/>
              </a:solidFill>
              <a:ea typeface="ＭＳ Ｐゴシック" pitchFamily="-80" charset="-128"/>
            </a:endParaRPr>
          </a:p>
          <a:p>
            <a:pPr marL="0" indent="0" eaLnBrk="1" hangingPunct="1">
              <a:spcBef>
                <a:spcPct val="0"/>
              </a:spcBef>
              <a:buNone/>
              <a:defRPr/>
            </a:pPr>
            <a:endParaRPr lang="en-ZA" altLang="en-US" sz="1800" b="1" dirty="0" smtClean="0">
              <a:solidFill>
                <a:srgbClr val="000000"/>
              </a:solidFill>
              <a:ea typeface="ＭＳ Ｐゴシック" pitchFamily="34" charset="-128"/>
            </a:endParaRPr>
          </a:p>
          <a:p>
            <a:pPr eaLnBrk="1" hangingPunct="1">
              <a:spcBef>
                <a:spcPct val="0"/>
              </a:spcBef>
              <a:buFont typeface="Wingdings" pitchFamily="2" charset="2"/>
              <a:buChar char="q"/>
              <a:defRPr/>
            </a:pPr>
            <a:r>
              <a:rPr lang="en-ZA" altLang="en-US" sz="1800" b="1" dirty="0" smtClean="0">
                <a:ea typeface="ＭＳ Ｐゴシック" pitchFamily="34" charset="-128"/>
              </a:rPr>
              <a:t>PERFORMANCE TREND PER QUARTER: 2018-19 TO 2019-20 </a:t>
            </a:r>
          </a:p>
          <a:p>
            <a:pPr eaLnBrk="1" hangingPunct="1">
              <a:spcBef>
                <a:spcPct val="0"/>
              </a:spcBef>
              <a:buFont typeface="Wingdings" pitchFamily="2" charset="2"/>
              <a:buChar char="q"/>
              <a:defRPr/>
            </a:pPr>
            <a:endParaRPr lang="en-ZA" altLang="en-US" sz="1800" b="1" dirty="0" smtClean="0">
              <a:ea typeface="ＭＳ Ｐゴシック" pitchFamily="34" charset="-128"/>
            </a:endParaRPr>
          </a:p>
          <a:p>
            <a:pPr eaLnBrk="1" hangingPunct="1">
              <a:spcBef>
                <a:spcPct val="0"/>
              </a:spcBef>
              <a:buFont typeface="Wingdings" pitchFamily="2" charset="2"/>
              <a:buChar char="q"/>
              <a:defRPr/>
            </a:pPr>
            <a:r>
              <a:rPr lang="en-US" sz="1800" b="1" dirty="0">
                <a:solidFill>
                  <a:prstClr val="black"/>
                </a:solidFill>
              </a:rPr>
              <a:t>INSPECTIONS AND ENFORCEMENT SERVICES (IES) &amp; PUBLIC EMPLOYMENT SERVICES (PES) PERFORMANCE PER </a:t>
            </a:r>
            <a:r>
              <a:rPr lang="en-US" sz="1800" b="1" dirty="0" smtClean="0">
                <a:solidFill>
                  <a:prstClr val="black"/>
                </a:solidFill>
              </a:rPr>
              <a:t>PROVINCE QUARTER 1 2019-20 &amp; QUARTER 2 2019-20</a:t>
            </a:r>
            <a:endParaRPr lang="en-US" sz="1800" b="1" dirty="0">
              <a:solidFill>
                <a:prstClr val="black"/>
              </a:solidFill>
            </a:endParaRPr>
          </a:p>
          <a:p>
            <a:pPr marL="0" indent="0" eaLnBrk="1" hangingPunct="1">
              <a:spcBef>
                <a:spcPct val="0"/>
              </a:spcBef>
              <a:buFont typeface="Arial" pitchFamily="34" charset="0"/>
              <a:buNone/>
              <a:defRPr/>
            </a:pPr>
            <a:endParaRPr lang="en-US" sz="1800" b="1" dirty="0" smtClean="0">
              <a:solidFill>
                <a:prstClr val="black"/>
              </a:solidFill>
            </a:endParaRPr>
          </a:p>
          <a:p>
            <a:pPr eaLnBrk="1" hangingPunct="1">
              <a:spcBef>
                <a:spcPct val="0"/>
              </a:spcBef>
              <a:buFont typeface="Wingdings" pitchFamily="2" charset="2"/>
              <a:buChar char="q"/>
              <a:defRPr/>
            </a:pPr>
            <a:r>
              <a:rPr lang="en-ZA" altLang="en-US" sz="1800" b="1" dirty="0">
                <a:ea typeface="ＭＳ Ｐゴシック" pitchFamily="34" charset="-128"/>
              </a:rPr>
              <a:t>MAJOR PERFORMANCE CHALLENGES ENCOUNTERED DURING </a:t>
            </a:r>
            <a:r>
              <a:rPr lang="en-US" sz="1800" b="1" u="sng" dirty="0">
                <a:solidFill>
                  <a:srgbClr val="FF0000"/>
                </a:solidFill>
                <a:ea typeface="ＭＳ Ｐゴシック" pitchFamily="-80" charset="-128"/>
              </a:rPr>
              <a:t>QUARTER </a:t>
            </a:r>
            <a:r>
              <a:rPr lang="en-US" sz="1800" b="1" u="sng" dirty="0" smtClean="0">
                <a:solidFill>
                  <a:srgbClr val="FF0000"/>
                </a:solidFill>
                <a:ea typeface="ＭＳ Ｐゴシック" pitchFamily="-80" charset="-128"/>
              </a:rPr>
              <a:t>2</a:t>
            </a:r>
          </a:p>
          <a:p>
            <a:pPr eaLnBrk="1" hangingPunct="1">
              <a:spcBef>
                <a:spcPct val="0"/>
              </a:spcBef>
              <a:buFont typeface="Wingdings" pitchFamily="2" charset="2"/>
              <a:buChar char="q"/>
              <a:defRPr/>
            </a:pPr>
            <a:endParaRPr lang="en-US" sz="1800" b="1" u="sng" dirty="0">
              <a:solidFill>
                <a:srgbClr val="FF0000"/>
              </a:solidFill>
              <a:ea typeface="ＭＳ Ｐゴシック" pitchFamily="-80" charset="-128"/>
            </a:endParaRPr>
          </a:p>
          <a:p>
            <a:pPr eaLnBrk="1" hangingPunct="1">
              <a:spcBef>
                <a:spcPct val="0"/>
              </a:spcBef>
              <a:buFont typeface="Wingdings" pitchFamily="2" charset="2"/>
              <a:buChar char="q"/>
              <a:defRPr/>
            </a:pPr>
            <a:r>
              <a:rPr lang="en-US" sz="1800" b="1" dirty="0" smtClean="0">
                <a:ea typeface="ＭＳ Ｐゴシック" pitchFamily="-80" charset="-128"/>
              </a:rPr>
              <a:t>FINANCIAL REPORT</a:t>
            </a:r>
          </a:p>
          <a:p>
            <a:pPr marL="0" indent="0" eaLnBrk="1" hangingPunct="1">
              <a:spcBef>
                <a:spcPct val="0"/>
              </a:spcBef>
              <a:buFont typeface="Arial" pitchFamily="34" charset="0"/>
              <a:buNone/>
              <a:defRPr/>
            </a:pPr>
            <a:endParaRPr lang="en-US" sz="1800" b="1" u="sng" dirty="0" smtClean="0">
              <a:solidFill>
                <a:srgbClr val="FF0000"/>
              </a:solidFill>
              <a:ea typeface="ＭＳ Ｐゴシック" pitchFamily="-80" charset="-128"/>
            </a:endParaRPr>
          </a:p>
          <a:p>
            <a:pPr eaLnBrk="1" hangingPunct="1">
              <a:spcBef>
                <a:spcPct val="0"/>
              </a:spcBef>
              <a:buFont typeface="Wingdings" pitchFamily="2" charset="2"/>
              <a:buChar char="q"/>
              <a:defRPr/>
            </a:pPr>
            <a:r>
              <a:rPr lang="en-US" sz="1800" b="1" dirty="0" smtClean="0">
                <a:solidFill>
                  <a:prstClr val="black"/>
                </a:solidFill>
                <a:ea typeface="+mn-ea"/>
                <a:cs typeface="Calibri" pitchFamily="34" charset="0"/>
              </a:rPr>
              <a:t>CONCLUSION</a:t>
            </a:r>
          </a:p>
          <a:p>
            <a:pPr eaLnBrk="1" hangingPunct="1">
              <a:spcBef>
                <a:spcPct val="0"/>
              </a:spcBef>
              <a:buFont typeface="Wingdings" pitchFamily="2" charset="2"/>
              <a:buChar char="q"/>
              <a:defRPr/>
            </a:pPr>
            <a:endParaRPr lang="en-US" sz="1600" b="1" dirty="0">
              <a:solidFill>
                <a:prstClr val="black"/>
              </a:solidFill>
              <a:ea typeface="+mn-ea"/>
              <a:cs typeface="Calibri" pitchFamily="34" charset="0"/>
            </a:endParaRPr>
          </a:p>
          <a:p>
            <a:pPr marL="0" indent="0" eaLnBrk="1" hangingPunct="1">
              <a:spcBef>
                <a:spcPct val="0"/>
              </a:spcBef>
              <a:buFont typeface="Arial" charset="0"/>
              <a:buNone/>
              <a:defRPr/>
            </a:pPr>
            <a:endParaRPr lang="en-US" sz="1600" b="1" dirty="0">
              <a:solidFill>
                <a:prstClr val="black"/>
              </a:solidFill>
              <a:latin typeface="Maiandra GD" pitchFamily="34" charset="0"/>
              <a:ea typeface="+mn-ea"/>
              <a:cs typeface="+mn-cs"/>
            </a:endParaRPr>
          </a:p>
        </p:txBody>
      </p:sp>
      <p:sp>
        <p:nvSpPr>
          <p:cNvPr id="16389" name="Title 1"/>
          <p:cNvSpPr txBox="1">
            <a:spLocks/>
          </p:cNvSpPr>
          <p:nvPr/>
        </p:nvSpPr>
        <p:spPr bwMode="auto">
          <a:xfrm>
            <a:off x="5973763" y="989013"/>
            <a:ext cx="3033712"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endParaRPr lang="en-US" altLang="en-US" sz="1000" dirty="0">
              <a:solidFill>
                <a:srgbClr val="FFFFFF"/>
              </a:solidFill>
              <a:latin typeface="Arial" pitchFamily="34" charset="0"/>
              <a:cs typeface="Arial" pitchFamily="34" charset="0"/>
            </a:endParaRPr>
          </a:p>
        </p:txBody>
      </p:sp>
      <p:sp>
        <p:nvSpPr>
          <p:cNvPr id="16390" name="Slide Number Placeholder 1"/>
          <p:cNvSpPr>
            <a:spLocks noGrp="1"/>
          </p:cNvSpPr>
          <p:nvPr>
            <p:ph type="sldNum" sz="quarter" idx="12"/>
          </p:nvPr>
        </p:nvSpPr>
        <p:spPr bwMode="auto">
          <a:xfrm>
            <a:off x="6677025" y="63420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BA8AA3E9-385C-4AEB-B349-8A9626E30B0E}" type="slidenum">
              <a:rPr lang="en-US" altLang="en-US" sz="1200" smtClean="0">
                <a:solidFill>
                  <a:schemeClr val="bg1"/>
                </a:solidFill>
              </a:rPr>
              <a:pPr/>
              <a:t>2</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95288" y="144463"/>
            <a:ext cx="8229600" cy="1036637"/>
          </a:xfrm>
        </p:spPr>
        <p:txBody>
          <a:bodyPr/>
          <a:lstStyle/>
          <a:p>
            <a:pPr eaLnBrk="1" hangingPunct="1">
              <a:lnSpc>
                <a:spcPct val="115000"/>
              </a:lnSpc>
            </a:pPr>
            <a:r>
              <a:rPr lang="en-ZA" altLang="en-US" sz="2000" b="1" dirty="0" smtClean="0">
                <a:solidFill>
                  <a:srgbClr val="000000"/>
                </a:solidFill>
                <a:ea typeface="ＭＳ Ｐゴシック" pitchFamily="34" charset="-128"/>
                <a:cs typeface="Times New Roman" pitchFamily="18" charset="0"/>
              </a:rPr>
              <a:t>ADMINISTRATION</a:t>
            </a:r>
            <a:br>
              <a:rPr lang="en-ZA" altLang="en-US" sz="2000" b="1" dirty="0" smtClean="0">
                <a:solidFill>
                  <a:srgbClr val="000000"/>
                </a:solidFill>
                <a:ea typeface="ＭＳ Ｐゴシック" pitchFamily="34" charset="-128"/>
                <a:cs typeface="Times New Roman" pitchFamily="18" charset="0"/>
              </a:rPr>
            </a:br>
            <a:endParaRPr lang="en-US" altLang="en-US" sz="2000" b="1"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035865590"/>
              </p:ext>
            </p:extLst>
          </p:nvPr>
        </p:nvGraphicFramePr>
        <p:xfrm>
          <a:off x="233680" y="1079061"/>
          <a:ext cx="8696960" cy="5556490"/>
        </p:xfrm>
        <a:graphic>
          <a:graphicData uri="http://schemas.openxmlformats.org/drawingml/2006/table">
            <a:tbl>
              <a:tblPr/>
              <a:tblGrid>
                <a:gridCol w="2696807">
                  <a:extLst>
                    <a:ext uri="{9D8B030D-6E8A-4147-A177-3AD203B41FA5}">
                      <a16:colId xmlns="" xmlns:a16="http://schemas.microsoft.com/office/drawing/2014/main" val="20000"/>
                    </a:ext>
                  </a:extLst>
                </a:gridCol>
                <a:gridCol w="1586429">
                  <a:extLst>
                    <a:ext uri="{9D8B030D-6E8A-4147-A177-3AD203B41FA5}">
                      <a16:colId xmlns="" xmlns:a16="http://schemas.microsoft.com/office/drawing/2014/main" val="20001"/>
                    </a:ext>
                  </a:extLst>
                </a:gridCol>
                <a:gridCol w="1509311">
                  <a:extLst>
                    <a:ext uri="{9D8B030D-6E8A-4147-A177-3AD203B41FA5}">
                      <a16:colId xmlns="" xmlns:a16="http://schemas.microsoft.com/office/drawing/2014/main" val="20002"/>
                    </a:ext>
                  </a:extLst>
                </a:gridCol>
                <a:gridCol w="1520327">
                  <a:extLst>
                    <a:ext uri="{9D8B030D-6E8A-4147-A177-3AD203B41FA5}">
                      <a16:colId xmlns="" xmlns:a16="http://schemas.microsoft.com/office/drawing/2014/main" val="20003"/>
                    </a:ext>
                  </a:extLst>
                </a:gridCol>
                <a:gridCol w="1384086">
                  <a:extLst>
                    <a:ext uri="{9D8B030D-6E8A-4147-A177-3AD203B41FA5}">
                      <a16:colId xmlns="" xmlns:a16="http://schemas.microsoft.com/office/drawing/2014/main" val="20004"/>
                    </a:ext>
                  </a:extLst>
                </a:gridCol>
              </a:tblGrid>
              <a:tr h="467241">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rPr>
                        <a:t>STRATEGIC GOAL 8: STRENGTHENING THE INSTITUTIONAL CAPACITY OF THE  DEPARTMENT </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rPr>
                        <a:t>(MTSF OUTCOME 12: AN EFFICIENT, EFECTIVE AND DEVELOPMENT ORIENTED PUBLIC SERVICE)</a:t>
                      </a: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41538">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KEY PERFORMANCE INDICATOR</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rowSpan="2">
                  <a:txBody>
                    <a:bodyPr/>
                    <a:lstStyle/>
                    <a:p>
                      <a:pPr algn="ctr">
                        <a:lnSpc>
                          <a:spcPct val="115000"/>
                        </a:lnSpc>
                        <a:spcAft>
                          <a:spcPts val="0"/>
                        </a:spcAft>
                      </a:pPr>
                      <a:r>
                        <a:rPr lang="en-US" sz="1400" b="1" kern="1200" dirty="0" smtClean="0">
                          <a:solidFill>
                            <a:schemeClr val="bg1"/>
                          </a:solidFill>
                          <a:effectLst>
                            <a:outerShdw blurRad="38100" dist="38100" dir="2700000" algn="tl">
                              <a:srgbClr val="000000">
                                <a:alpha val="43137"/>
                              </a:srgbClr>
                            </a:outerShdw>
                          </a:effectLst>
                          <a:latin typeface="+mn-lt"/>
                          <a:ea typeface="+mn-ea"/>
                          <a:cs typeface="+mn-cs"/>
                        </a:rPr>
                        <a:t>QUARTER 3</a:t>
                      </a:r>
                      <a:r>
                        <a:rPr lang="en-US" sz="1400" b="1" kern="1200" baseline="0" dirty="0" smtClean="0">
                          <a:solidFill>
                            <a:schemeClr val="bg1"/>
                          </a:solidFill>
                          <a:effectLst>
                            <a:outerShdw blurRad="38100" dist="38100" dir="2700000" algn="tl">
                              <a:srgbClr val="000000">
                                <a:alpha val="43137"/>
                              </a:srgbClr>
                            </a:outerShdw>
                          </a:effectLst>
                          <a:latin typeface="+mn-lt"/>
                          <a:ea typeface="+mn-ea"/>
                          <a:cs typeface="+mn-cs"/>
                        </a:rPr>
                        <a:t> </a:t>
                      </a:r>
                      <a:r>
                        <a:rPr lang="en-US" sz="1400" b="1" kern="1200" dirty="0" smtClean="0">
                          <a:solidFill>
                            <a:schemeClr val="bg1"/>
                          </a:solidFill>
                          <a:effectLst>
                            <a:outerShdw blurRad="38100" dist="38100" dir="2700000" algn="tl">
                              <a:srgbClr val="000000">
                                <a:alpha val="43137"/>
                              </a:srgbClr>
                            </a:outerShdw>
                          </a:effectLst>
                          <a:latin typeface="+mn-lt"/>
                          <a:ea typeface="+mn-ea"/>
                          <a:cs typeface="+mn-cs"/>
                        </a:rPr>
                        <a:t>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 Q1 – Q3</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1"/>
                  </a:ext>
                </a:extLst>
              </a:tr>
              <a:tr h="341538">
                <a:tc vMerge="1">
                  <a:txBody>
                    <a:bodyPr/>
                    <a:lstStyle/>
                    <a:p>
                      <a:endParaRPr lang="en-ZA"/>
                    </a:p>
                  </a:txBody>
                  <a:tcPr/>
                </a:tc>
                <a:tc vMerge="1">
                  <a:txBody>
                    <a:bodyPr/>
                    <a:lstStyle/>
                    <a:p>
                      <a:endParaRPr lang="en-ZA"/>
                    </a:p>
                  </a:txBody>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Q1</a:t>
                      </a: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Q2</a:t>
                      </a: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438268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400" kern="50" dirty="0" smtClean="0">
                          <a:effectLst/>
                          <a:latin typeface="+mn-lt"/>
                          <a:ea typeface="SimSun"/>
                          <a:cs typeface="Calibri"/>
                        </a:rPr>
                        <a:t>3.1 Cases of Irregular, Fruitless and Wasteful and/or Unauthorised expenditure, detected per financial year, reported to the Accounting Officer</a:t>
                      </a:r>
                      <a:endParaRPr kumimoji="0" lang="en-US" sz="1400" b="0" i="0" u="none" strike="noStrike" cap="none" normalizeH="0" baseline="0" dirty="0" smtClean="0">
                        <a:ln>
                          <a:noFill/>
                        </a:ln>
                        <a:solidFill>
                          <a:srgbClr val="000000"/>
                        </a:solidFill>
                        <a:effectLst/>
                        <a:latin typeface="+mn-lt"/>
                        <a:ea typeface="ＭＳ Ｐゴシック"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mn-lt"/>
                          <a:ea typeface="ＭＳ Ｐゴシック" pitchFamily="34" charset="-128"/>
                          <a:cs typeface="Times New Roman" pitchFamily="18" charset="0"/>
                        </a:rPr>
                        <a:t>All cases detected reported monthly</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400" b="1" i="0" u="none" strike="noStrike" cap="none" normalizeH="0" baseline="0" dirty="0" smtClean="0">
                        <a:ln>
                          <a:noFill/>
                        </a:ln>
                        <a:solidFill>
                          <a:srgbClr val="000000"/>
                        </a:solidFill>
                        <a:effectLst/>
                        <a:latin typeface="+mn-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mn-lt"/>
                          <a:ea typeface="ＭＳ Ｐゴシック" pitchFamily="34" charset="-128"/>
                          <a:cs typeface="Times New Roman" pitchFamily="18" charset="0"/>
                        </a:rPr>
                        <a:t>Trend analysis for three quarters</a:t>
                      </a:r>
                      <a:endParaRPr kumimoji="0" lang="en-US" sz="1400" b="1" i="0" u="none" strike="noStrike" cap="none" normalizeH="0" baseline="0" dirty="0" smtClean="0">
                        <a:ln>
                          <a:noFill/>
                        </a:ln>
                        <a:solidFill>
                          <a:srgbClr val="000000"/>
                        </a:solidFill>
                        <a:effectLst/>
                        <a:latin typeface="+mn-lt"/>
                        <a:ea typeface="ＭＳ Ｐゴシック"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smtClean="0">
                          <a:ln>
                            <a:noFill/>
                          </a:ln>
                          <a:solidFill>
                            <a:srgbClr val="00823B"/>
                          </a:solidFill>
                          <a:effectLst/>
                          <a:latin typeface="Calibri" pitchFamily="34" charset="0"/>
                          <a:ea typeface="Times New Roman" pitchFamily="18" charset="0"/>
                          <a:cs typeface="Arial" pitchFamily="34" charset="0"/>
                        </a:rPr>
                        <a:t>ACHIEVED</a:t>
                      </a:r>
                    </a:p>
                    <a:p>
                      <a:pPr>
                        <a:spcAft>
                          <a:spcPts val="0"/>
                        </a:spcAft>
                      </a:pPr>
                      <a:endParaRPr lang="en-ZA" sz="1300" dirty="0" smtClean="0">
                        <a:effectLst/>
                        <a:latin typeface="+mn-lt"/>
                        <a:ea typeface="Times New Roman"/>
                      </a:endParaRPr>
                    </a:p>
                    <a:p>
                      <a:pPr>
                        <a:spcAft>
                          <a:spcPts val="0"/>
                        </a:spcAft>
                      </a:pPr>
                      <a:r>
                        <a:rPr lang="en-US" sz="1400" b="1" kern="1200" dirty="0" smtClean="0">
                          <a:solidFill>
                            <a:schemeClr val="tx1"/>
                          </a:solidFill>
                          <a:effectLst/>
                          <a:latin typeface="+mn-lt"/>
                          <a:ea typeface="+mn-ea"/>
                          <a:cs typeface="+mn-cs"/>
                        </a:rPr>
                        <a:t>Irregular expenditure:</a:t>
                      </a:r>
                      <a:endParaRPr lang="en-ZA" sz="1300" dirty="0" smtClean="0">
                        <a:effectLst/>
                        <a:latin typeface="+mn-lt"/>
                        <a:ea typeface="Times New Roman"/>
                      </a:endParaRPr>
                    </a:p>
                    <a:p>
                      <a:r>
                        <a:rPr lang="en-ZA" sz="1400" kern="1200" dirty="0" smtClean="0">
                          <a:solidFill>
                            <a:schemeClr val="tx1"/>
                          </a:solidFill>
                          <a:effectLst/>
                          <a:latin typeface="+mn-lt"/>
                          <a:ea typeface="+mn-ea"/>
                          <a:cs typeface="+mn-cs"/>
                        </a:rPr>
                        <a:t>R22 008.45</a:t>
                      </a:r>
                    </a:p>
                    <a:p>
                      <a:r>
                        <a:rPr lang="en-ZA" sz="1400" kern="1200" dirty="0" smtClean="0">
                          <a:solidFill>
                            <a:schemeClr val="tx1"/>
                          </a:solidFill>
                          <a:effectLst/>
                          <a:latin typeface="+mn-lt"/>
                          <a:ea typeface="+mn-ea"/>
                          <a:cs typeface="+mn-cs"/>
                        </a:rPr>
                        <a:t>(6 cases)</a:t>
                      </a:r>
                    </a:p>
                    <a:p>
                      <a:endParaRPr lang="en-ZA" sz="1600" dirty="0" smtClean="0">
                        <a:effectLst/>
                        <a:latin typeface="+mn-lt"/>
                        <a:ea typeface="Times New Roman"/>
                      </a:endParaRPr>
                    </a:p>
                    <a:p>
                      <a:pPr>
                        <a:spcAft>
                          <a:spcPts val="0"/>
                        </a:spcAft>
                      </a:pPr>
                      <a:r>
                        <a:rPr lang="en-US" sz="1400" b="1" kern="1200" dirty="0" smtClean="0">
                          <a:solidFill>
                            <a:schemeClr val="tx1"/>
                          </a:solidFill>
                          <a:effectLst/>
                          <a:latin typeface="+mn-lt"/>
                          <a:ea typeface="+mn-ea"/>
                          <a:cs typeface="+mn-cs"/>
                        </a:rPr>
                        <a:t>Fruitless and Wasteful  expenditure:</a:t>
                      </a:r>
                      <a:r>
                        <a:rPr lang="en-US" sz="1400" b="1" kern="1200" baseline="0" dirty="0" smtClean="0">
                          <a:solidFill>
                            <a:schemeClr val="tx1"/>
                          </a:solidFill>
                          <a:effectLst/>
                          <a:latin typeface="+mn-lt"/>
                          <a:ea typeface="+mn-ea"/>
                          <a:cs typeface="+mn-cs"/>
                        </a:rPr>
                        <a:t> </a:t>
                      </a:r>
                    </a:p>
                    <a:p>
                      <a:pPr>
                        <a:spcAft>
                          <a:spcPts val="0"/>
                        </a:spcAft>
                      </a:pPr>
                      <a:r>
                        <a:rPr lang="en-ZA" sz="1400" kern="1200" dirty="0" smtClean="0">
                          <a:solidFill>
                            <a:schemeClr val="tx1"/>
                          </a:solidFill>
                          <a:effectLst/>
                          <a:latin typeface="+mn-lt"/>
                          <a:ea typeface="+mn-ea"/>
                          <a:cs typeface="+mn-cs"/>
                        </a:rPr>
                        <a:t>R360 547.06</a:t>
                      </a:r>
                    </a:p>
                    <a:p>
                      <a:pPr>
                        <a:spcAft>
                          <a:spcPts val="0"/>
                        </a:spcAft>
                      </a:pPr>
                      <a:r>
                        <a:rPr lang="en-ZA" sz="1400" kern="1200" dirty="0" smtClean="0">
                          <a:solidFill>
                            <a:schemeClr val="tx1"/>
                          </a:solidFill>
                          <a:effectLst/>
                          <a:latin typeface="+mn-lt"/>
                          <a:ea typeface="+mn-ea"/>
                          <a:cs typeface="+mn-cs"/>
                        </a:rPr>
                        <a:t>(50 cases)</a:t>
                      </a:r>
                    </a:p>
                    <a:p>
                      <a:pPr>
                        <a:spcAft>
                          <a:spcPts val="0"/>
                        </a:spcAft>
                      </a:pPr>
                      <a:endParaRPr lang="en-ZA" sz="1800" kern="1200" dirty="0" smtClean="0">
                        <a:solidFill>
                          <a:schemeClr val="tx1"/>
                        </a:solidFill>
                        <a:effectLst/>
                        <a:latin typeface="+mn-lt"/>
                        <a:ea typeface="+mn-ea"/>
                        <a:cs typeface="+mn-cs"/>
                      </a:endParaRPr>
                    </a:p>
                    <a:p>
                      <a:pPr>
                        <a:spcAft>
                          <a:spcPts val="0"/>
                        </a:spcAft>
                      </a:pPr>
                      <a:r>
                        <a:rPr lang="en-US" sz="1400" b="1" kern="1200" dirty="0" smtClean="0">
                          <a:solidFill>
                            <a:schemeClr val="tx1"/>
                          </a:solidFill>
                          <a:effectLst/>
                          <a:latin typeface="+mn-lt"/>
                          <a:ea typeface="+mn-ea"/>
                          <a:cs typeface="+mn-cs"/>
                        </a:rPr>
                        <a:t>Unauthorized expenditure:</a:t>
                      </a:r>
                    </a:p>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effectLst/>
                          <a:latin typeface="+mn-lt"/>
                          <a:ea typeface="Times New Roman"/>
                        </a:rPr>
                        <a:t>R0</a:t>
                      </a:r>
                    </a:p>
                    <a:p>
                      <a:pPr>
                        <a:spcAft>
                          <a:spcPts val="0"/>
                        </a:spcAft>
                      </a:pPr>
                      <a:endParaRPr lang="en-ZA" sz="1400" dirty="0" smtClean="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smtClean="0">
                          <a:ln>
                            <a:noFill/>
                          </a:ln>
                          <a:solidFill>
                            <a:srgbClr val="00823B"/>
                          </a:solidFill>
                          <a:effectLst/>
                          <a:latin typeface="Calibri" pitchFamily="34" charset="0"/>
                          <a:ea typeface="Times New Roman" pitchFamily="18" charset="0"/>
                          <a:cs typeface="Arial" pitchFamily="34" charset="0"/>
                        </a:rPr>
                        <a:t>ACHIEVED</a:t>
                      </a:r>
                    </a:p>
                    <a:p>
                      <a:pPr>
                        <a:spcAft>
                          <a:spcPts val="0"/>
                        </a:spcAft>
                      </a:pPr>
                      <a:endParaRPr lang="en-ZA" sz="1300" dirty="0" smtClean="0">
                        <a:effectLst/>
                        <a:latin typeface="+mn-lt"/>
                        <a:ea typeface="Times New Roman"/>
                      </a:endParaRPr>
                    </a:p>
                    <a:p>
                      <a:pPr>
                        <a:spcAft>
                          <a:spcPts val="0"/>
                        </a:spcAft>
                      </a:pPr>
                      <a:r>
                        <a:rPr lang="en-US" sz="1400" b="1" kern="1200" dirty="0" smtClean="0">
                          <a:solidFill>
                            <a:schemeClr val="tx1"/>
                          </a:solidFill>
                          <a:effectLst/>
                          <a:latin typeface="+mn-lt"/>
                          <a:ea typeface="+mn-ea"/>
                          <a:cs typeface="+mn-cs"/>
                        </a:rPr>
                        <a:t>Irregular expenditure:</a:t>
                      </a:r>
                      <a:endParaRPr lang="en-ZA" sz="1300" dirty="0" smtClean="0">
                        <a:effectLst/>
                        <a:latin typeface="+mn-lt"/>
                        <a:ea typeface="Times New Roman"/>
                      </a:endParaRPr>
                    </a:p>
                    <a:p>
                      <a:r>
                        <a:rPr lang="en-ZA" sz="1400" b="0" kern="1200" dirty="0" smtClean="0">
                          <a:solidFill>
                            <a:schemeClr val="tx1"/>
                          </a:solidFill>
                          <a:effectLst/>
                          <a:latin typeface="+mn-lt"/>
                          <a:ea typeface="+mn-ea"/>
                          <a:cs typeface="+mn-cs"/>
                        </a:rPr>
                        <a:t>R53 319.81 </a:t>
                      </a:r>
                    </a:p>
                    <a:p>
                      <a:r>
                        <a:rPr lang="en-ZA" sz="1400" b="0" kern="1200" dirty="0" smtClean="0">
                          <a:solidFill>
                            <a:schemeClr val="tx1"/>
                          </a:solidFill>
                          <a:effectLst/>
                          <a:latin typeface="+mn-lt"/>
                          <a:ea typeface="+mn-ea"/>
                          <a:cs typeface="+mn-cs"/>
                        </a:rPr>
                        <a:t>(3 cases)</a:t>
                      </a:r>
                    </a:p>
                    <a:p>
                      <a:endParaRPr lang="en-ZA" sz="1400" b="0" dirty="0" smtClean="0">
                        <a:effectLst/>
                        <a:latin typeface="+mn-lt"/>
                        <a:ea typeface="Times New Roman"/>
                      </a:endParaRPr>
                    </a:p>
                    <a:p>
                      <a:pPr>
                        <a:spcAft>
                          <a:spcPts val="0"/>
                        </a:spcAft>
                      </a:pPr>
                      <a:r>
                        <a:rPr lang="en-US" sz="1400" b="1" kern="1200" dirty="0" smtClean="0">
                          <a:solidFill>
                            <a:schemeClr val="tx1"/>
                          </a:solidFill>
                          <a:effectLst/>
                          <a:latin typeface="+mn-lt"/>
                          <a:ea typeface="+mn-ea"/>
                          <a:cs typeface="+mn-cs"/>
                        </a:rPr>
                        <a:t>Fruitless and Wasteful  expenditure:</a:t>
                      </a:r>
                      <a:r>
                        <a:rPr lang="en-US" sz="1400" b="1" kern="1200" baseline="0" dirty="0" smtClean="0">
                          <a:solidFill>
                            <a:schemeClr val="tx1"/>
                          </a:solidFill>
                          <a:effectLst/>
                          <a:latin typeface="+mn-lt"/>
                          <a:ea typeface="+mn-ea"/>
                          <a:cs typeface="+mn-cs"/>
                        </a:rPr>
                        <a:t> </a:t>
                      </a:r>
                    </a:p>
                    <a:p>
                      <a:r>
                        <a:rPr lang="en-ZA" sz="1400" b="0" kern="1200" dirty="0" smtClean="0">
                          <a:solidFill>
                            <a:schemeClr val="tx1"/>
                          </a:solidFill>
                          <a:effectLst/>
                          <a:latin typeface="+mn-lt"/>
                          <a:ea typeface="+mn-ea"/>
                          <a:cs typeface="+mn-cs"/>
                        </a:rPr>
                        <a:t>R602 416.79 </a:t>
                      </a:r>
                    </a:p>
                    <a:p>
                      <a:r>
                        <a:rPr lang="en-ZA" sz="1400" b="0" kern="1200" dirty="0" smtClean="0">
                          <a:solidFill>
                            <a:schemeClr val="tx1"/>
                          </a:solidFill>
                          <a:effectLst/>
                          <a:latin typeface="+mn-lt"/>
                          <a:ea typeface="+mn-ea"/>
                          <a:cs typeface="+mn-cs"/>
                        </a:rPr>
                        <a:t>(53 cases)</a:t>
                      </a:r>
                    </a:p>
                    <a:p>
                      <a:pPr>
                        <a:spcAft>
                          <a:spcPts val="0"/>
                        </a:spcAft>
                      </a:pPr>
                      <a:endParaRPr lang="en-ZA" sz="2000" kern="1200" dirty="0" smtClean="0">
                        <a:solidFill>
                          <a:schemeClr val="tx1"/>
                        </a:solidFill>
                        <a:effectLst/>
                        <a:latin typeface="+mn-lt"/>
                        <a:ea typeface="+mn-ea"/>
                        <a:cs typeface="+mn-cs"/>
                      </a:endParaRPr>
                    </a:p>
                    <a:p>
                      <a:pPr>
                        <a:spcAft>
                          <a:spcPts val="0"/>
                        </a:spcAft>
                      </a:pPr>
                      <a:r>
                        <a:rPr lang="en-US" sz="1400" b="1" kern="1200" dirty="0" smtClean="0">
                          <a:solidFill>
                            <a:schemeClr val="tx1"/>
                          </a:solidFill>
                          <a:effectLst/>
                          <a:latin typeface="+mn-lt"/>
                          <a:ea typeface="+mn-ea"/>
                          <a:cs typeface="+mn-cs"/>
                        </a:rPr>
                        <a:t>Unauthorized expenditure:</a:t>
                      </a:r>
                    </a:p>
                    <a:p>
                      <a:pPr>
                        <a:spcAft>
                          <a:spcPts val="0"/>
                        </a:spcAft>
                      </a:pPr>
                      <a:r>
                        <a:rPr lang="en-ZA" sz="1400" dirty="0" smtClean="0">
                          <a:effectLst/>
                          <a:latin typeface="+mn-lt"/>
                          <a:ea typeface="Times New Roman"/>
                        </a:rPr>
                        <a:t>R0</a:t>
                      </a:r>
                    </a:p>
                    <a:p>
                      <a:pPr>
                        <a:spcAft>
                          <a:spcPts val="0"/>
                        </a:spcAft>
                      </a:pPr>
                      <a:endParaRPr lang="en-ZA" sz="1400" b="1"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endParaRPr lang="en-ZA" sz="1400" b="1"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 xmlns:a16="http://schemas.microsoft.com/office/drawing/2014/main" val="10002"/>
                  </a:ext>
                </a:extLst>
              </a:tr>
            </a:tbl>
          </a:graphicData>
        </a:graphic>
      </p:graphicFrame>
      <p:sp>
        <p:nvSpPr>
          <p:cNvPr id="38943" name="Slide Number Placeholder 3"/>
          <p:cNvSpPr>
            <a:spLocks noGrp="1"/>
          </p:cNvSpPr>
          <p:nvPr>
            <p:ph type="sldNum" sz="quarter" idx="12"/>
          </p:nvPr>
        </p:nvSpPr>
        <p:spPr bwMode="auto">
          <a:xfrm>
            <a:off x="6721930" y="6325423"/>
            <a:ext cx="2422070" cy="81705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1666469-1907-406B-BEB1-78CBF8332FD4}" type="slidenum">
              <a:rPr kumimoji="0" lang="en-US" altLang="en-US" sz="1200" b="0"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4263167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ZA" sz="2400" b="1" dirty="0" smtClean="0"/>
              <a:t>MISCONDUCT CASES REPORTED FOR QUARTER 2  2019/2020 FINANCIAL YEAR</a:t>
            </a:r>
            <a:endParaRPr lang="en-ZA" sz="2400" b="1" dirty="0"/>
          </a:p>
        </p:txBody>
      </p:sp>
      <p:sp>
        <p:nvSpPr>
          <p:cNvPr id="7" name="Slide Number Placeholder 6"/>
          <p:cNvSpPr>
            <a:spLocks noGrp="1"/>
          </p:cNvSpPr>
          <p:nvPr>
            <p:ph type="sldNum" sz="quarter" idx="12"/>
          </p:nvPr>
        </p:nvSpPr>
        <p:spPr>
          <a:xfrm>
            <a:off x="6888480" y="6496492"/>
            <a:ext cx="2255520" cy="361507"/>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B81EAA6-EE43-449C-9025-A8117184AD15}" type="slidenum">
              <a:rPr kumimoji="0" lang="en-US" sz="1200" b="0" i="0" u="none" strike="noStrike" kern="1200" cap="none" spc="0" normalizeH="0" baseline="0" noProof="0" smtClean="0">
                <a:ln>
                  <a:noFill/>
                </a:ln>
                <a:solidFill>
                  <a:prstClr val="white"/>
                </a:solidFill>
                <a:effectLst/>
                <a:uLnTx/>
                <a:uFillTx/>
                <a:latin typeface="Calibri" pitchFamily="-64" charset="0"/>
                <a:ea typeface="ＭＳ Ｐゴシック" pitchFamily="-6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prstClr val="white"/>
              </a:solidFill>
              <a:effectLst/>
              <a:uLnTx/>
              <a:uFillTx/>
              <a:latin typeface="Calibri" pitchFamily="-64" charset="0"/>
              <a:ea typeface="ＭＳ Ｐゴシック" pitchFamily="-64" charset="-128"/>
              <a:cs typeface="+mn-cs"/>
            </a:endParaRPr>
          </a:p>
        </p:txBody>
      </p:sp>
      <p:pic>
        <p:nvPicPr>
          <p:cNvPr id="50073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2900" y="1620982"/>
            <a:ext cx="8499764" cy="2026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88909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cs typeface="Arial" pitchFamily="34" charset="0"/>
              </a:rPr>
              <a:t>TOTAL CASES REPORTED PER PROVINCE/FUND FOR QUARTER 2</a:t>
            </a:r>
            <a:endParaRPr lang="en-ZA" sz="2400" b="1" dirty="0">
              <a:cs typeface="Arial" pitchFamily="34" charset="0"/>
            </a:endParaRPr>
          </a:p>
        </p:txBody>
      </p:sp>
      <p:sp>
        <p:nvSpPr>
          <p:cNvPr id="4" name="Slide Number Placeholder 3"/>
          <p:cNvSpPr>
            <a:spLocks noGrp="1"/>
          </p:cNvSpPr>
          <p:nvPr>
            <p:ph type="sldNum" sz="quarter" idx="12"/>
          </p:nvPr>
        </p:nvSpPr>
        <p:spPr>
          <a:xfrm>
            <a:off x="7010400" y="6654800"/>
            <a:ext cx="2133600" cy="203200"/>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849984D-B99A-4089-87C2-06DFF58359A6}" type="slidenum">
              <a:rPr kumimoji="0" lang="en-US" altLang="en-US" sz="1050" b="0" i="0" u="none" strike="noStrike" kern="1200" cap="none" spc="0" normalizeH="0" baseline="0" noProof="0" smtClean="0">
                <a:ln>
                  <a:noFill/>
                </a:ln>
                <a:solidFill>
                  <a:prstClr val="white"/>
                </a:solidFill>
                <a:effectLst/>
                <a:uLnTx/>
                <a:uFillTx/>
                <a:latin typeface="Calibri" pitchFamily="-64" charset="0"/>
                <a:ea typeface="ＭＳ Ｐゴシック" pitchFamily="-6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en-US" sz="1050" b="0" i="0" u="none" strike="noStrike" kern="1200" cap="none" spc="0" normalizeH="0" baseline="0" noProof="0" dirty="0">
              <a:ln>
                <a:noFill/>
              </a:ln>
              <a:solidFill>
                <a:prstClr val="white"/>
              </a:solidFill>
              <a:effectLst/>
              <a:uLnTx/>
              <a:uFillTx/>
              <a:latin typeface="Calibri" pitchFamily="-64" charset="0"/>
              <a:ea typeface="ＭＳ Ｐゴシック" pitchFamily="-64" charset="-128"/>
              <a:cs typeface="+mn-cs"/>
            </a:endParaRPr>
          </a:p>
        </p:txBody>
      </p:sp>
      <p:pic>
        <p:nvPicPr>
          <p:cNvPr id="50176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76645" y="1325650"/>
            <a:ext cx="8790710" cy="5329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6096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cs typeface="Arial" pitchFamily="34" charset="0"/>
              </a:rPr>
              <a:t>TYPES OF MISCONDUCT CASES REPORTED QUARTER 2</a:t>
            </a:r>
            <a:endParaRPr lang="en-ZA" sz="2400" b="1" dirty="0">
              <a:cs typeface="Arial" pitchFamily="34" charset="0"/>
            </a:endParaRPr>
          </a:p>
        </p:txBody>
      </p:sp>
      <p:sp>
        <p:nvSpPr>
          <p:cNvPr id="4" name="Slide Number Placeholder 3"/>
          <p:cNvSpPr>
            <a:spLocks noGrp="1"/>
          </p:cNvSpPr>
          <p:nvPr>
            <p:ph type="sldNum" sz="quarter" idx="12"/>
          </p:nvPr>
        </p:nvSpPr>
        <p:spPr>
          <a:xfrm>
            <a:off x="6985000" y="6538912"/>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849984D-B99A-4089-87C2-06DFF58359A6}" type="slidenum">
              <a:rPr kumimoji="0" lang="en-US" altLang="en-US" sz="1100" b="0" i="0" u="none" strike="noStrike" kern="1200" cap="none" spc="0" normalizeH="0" baseline="0" noProof="0" smtClean="0">
                <a:ln>
                  <a:noFill/>
                </a:ln>
                <a:solidFill>
                  <a:prstClr val="white"/>
                </a:solidFill>
                <a:effectLst/>
                <a:uLnTx/>
                <a:uFillTx/>
                <a:latin typeface="Calibri" pitchFamily="-64" charset="0"/>
                <a:ea typeface="ＭＳ Ｐゴシック" pitchFamily="-6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altLang="en-US" sz="1100" b="0" i="0" u="none" strike="noStrike" kern="1200" cap="none" spc="0" normalizeH="0" baseline="0" noProof="0" dirty="0">
              <a:ln>
                <a:noFill/>
              </a:ln>
              <a:solidFill>
                <a:prstClr val="white"/>
              </a:solidFill>
              <a:effectLst/>
              <a:uLnTx/>
              <a:uFillTx/>
              <a:latin typeface="Calibri" pitchFamily="-64" charset="0"/>
              <a:ea typeface="ＭＳ Ｐゴシック" pitchFamily="-64" charset="-128"/>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xmlns="" val="1585509715"/>
              </p:ext>
            </p:extLst>
          </p:nvPr>
        </p:nvGraphicFramePr>
        <p:xfrm>
          <a:off x="241300" y="1321433"/>
          <a:ext cx="8721947" cy="5303520"/>
        </p:xfrm>
        <a:graphic>
          <a:graphicData uri="http://schemas.openxmlformats.org/drawingml/2006/table">
            <a:tbl>
              <a:tblPr firstRow="1" bandRow="1">
                <a:tableStyleId>{5C22544A-7EE6-4342-B048-85BDC9FD1C3A}</a:tableStyleId>
              </a:tblPr>
              <a:tblGrid>
                <a:gridCol w="5556966">
                  <a:extLst>
                    <a:ext uri="{9D8B030D-6E8A-4147-A177-3AD203B41FA5}">
                      <a16:colId xmlns:a16="http://schemas.microsoft.com/office/drawing/2014/main" xmlns="" val="2646594558"/>
                    </a:ext>
                  </a:extLst>
                </a:gridCol>
                <a:gridCol w="3164981">
                  <a:extLst>
                    <a:ext uri="{9D8B030D-6E8A-4147-A177-3AD203B41FA5}">
                      <a16:colId xmlns:a16="http://schemas.microsoft.com/office/drawing/2014/main" xmlns="" val="3798003214"/>
                    </a:ext>
                  </a:extLst>
                </a:gridCol>
              </a:tblGrid>
              <a:tr h="323262">
                <a:tc>
                  <a:txBody>
                    <a:bodyPr/>
                    <a:lstStyle/>
                    <a:p>
                      <a:r>
                        <a:rPr lang="en-ZA" dirty="0" smtClean="0"/>
                        <a:t>TYPES OF MISCONDUCT</a:t>
                      </a:r>
                      <a:endParaRPr lang="en-ZA" dirty="0"/>
                    </a:p>
                  </a:txBody>
                  <a:tcPr/>
                </a:tc>
                <a:tc>
                  <a:txBody>
                    <a:bodyPr/>
                    <a:lstStyle/>
                    <a:p>
                      <a:r>
                        <a:rPr lang="en-ZA" dirty="0" smtClean="0"/>
                        <a:t>TOTAL NUMBER REPORTED</a:t>
                      </a:r>
                      <a:endParaRPr lang="en-ZA" dirty="0"/>
                    </a:p>
                  </a:txBody>
                  <a:tcPr/>
                </a:tc>
                <a:extLst>
                  <a:ext uri="{0D108BD9-81ED-4DB2-BD59-A6C34878D82A}">
                    <a16:rowId xmlns:a16="http://schemas.microsoft.com/office/drawing/2014/main" xmlns="" val="4230810748"/>
                  </a:ext>
                </a:extLst>
              </a:tr>
              <a:tr h="242447">
                <a:tc>
                  <a:txBody>
                    <a:bodyPr/>
                    <a:lstStyle/>
                    <a:p>
                      <a:r>
                        <a:rPr lang="en-ZA" sz="1200" dirty="0" smtClean="0"/>
                        <a:t>DERILICTION OF DUTY</a:t>
                      </a:r>
                      <a:endParaRPr lang="en-ZA" sz="1200" dirty="0"/>
                    </a:p>
                  </a:txBody>
                  <a:tcPr/>
                </a:tc>
                <a:tc>
                  <a:txBody>
                    <a:bodyPr/>
                    <a:lstStyle/>
                    <a:p>
                      <a:pPr algn="ctr"/>
                      <a:r>
                        <a:rPr lang="en-ZA" sz="1200" dirty="0" smtClean="0"/>
                        <a:t>56</a:t>
                      </a:r>
                      <a:endParaRPr lang="en-ZA" sz="1200" dirty="0"/>
                    </a:p>
                  </a:txBody>
                  <a:tcPr/>
                </a:tc>
                <a:extLst>
                  <a:ext uri="{0D108BD9-81ED-4DB2-BD59-A6C34878D82A}">
                    <a16:rowId xmlns:a16="http://schemas.microsoft.com/office/drawing/2014/main" xmlns="" val="1404672734"/>
                  </a:ext>
                </a:extLst>
              </a:tr>
              <a:tr h="242447">
                <a:tc>
                  <a:txBody>
                    <a:bodyPr/>
                    <a:lstStyle/>
                    <a:p>
                      <a:r>
                        <a:rPr lang="en-ZA" sz="1200" dirty="0" smtClean="0"/>
                        <a:t>DAMAGE OF STATE/RENTAL  VEHICLE</a:t>
                      </a:r>
                      <a:endParaRPr lang="en-ZA" sz="1200" dirty="0"/>
                    </a:p>
                  </a:txBody>
                  <a:tcPr/>
                </a:tc>
                <a:tc>
                  <a:txBody>
                    <a:bodyPr/>
                    <a:lstStyle/>
                    <a:p>
                      <a:pPr algn="ctr"/>
                      <a:r>
                        <a:rPr lang="en-ZA" sz="1200" dirty="0" smtClean="0"/>
                        <a:t>49</a:t>
                      </a:r>
                      <a:endParaRPr lang="en-ZA" sz="1200" dirty="0"/>
                    </a:p>
                  </a:txBody>
                  <a:tcPr/>
                </a:tc>
                <a:extLst>
                  <a:ext uri="{0D108BD9-81ED-4DB2-BD59-A6C34878D82A}">
                    <a16:rowId xmlns:a16="http://schemas.microsoft.com/office/drawing/2014/main" xmlns="" val="3756671811"/>
                  </a:ext>
                </a:extLst>
              </a:tr>
              <a:tr h="242447">
                <a:tc>
                  <a:txBody>
                    <a:bodyPr/>
                    <a:lstStyle/>
                    <a:p>
                      <a:r>
                        <a:rPr lang="en-ZA" sz="1200" dirty="0" smtClean="0"/>
                        <a:t>MISREPRESENTATION</a:t>
                      </a:r>
                      <a:endParaRPr lang="en-ZA" sz="1200" dirty="0"/>
                    </a:p>
                  </a:txBody>
                  <a:tcPr/>
                </a:tc>
                <a:tc>
                  <a:txBody>
                    <a:bodyPr/>
                    <a:lstStyle/>
                    <a:p>
                      <a:pPr algn="ctr"/>
                      <a:r>
                        <a:rPr lang="en-ZA" sz="1200" dirty="0" smtClean="0"/>
                        <a:t>11</a:t>
                      </a:r>
                      <a:endParaRPr lang="en-ZA" sz="1200" dirty="0"/>
                    </a:p>
                  </a:txBody>
                  <a:tcPr/>
                </a:tc>
                <a:extLst>
                  <a:ext uri="{0D108BD9-81ED-4DB2-BD59-A6C34878D82A}">
                    <a16:rowId xmlns:a16="http://schemas.microsoft.com/office/drawing/2014/main" xmlns="" val="1760813479"/>
                  </a:ext>
                </a:extLst>
              </a:tr>
              <a:tr h="242447">
                <a:tc>
                  <a:txBody>
                    <a:bodyPr/>
                    <a:lstStyle/>
                    <a:p>
                      <a:r>
                        <a:rPr lang="en-ZA" sz="1200" dirty="0" smtClean="0"/>
                        <a:t>CONTRAVENTION OF DEPARTMENTAL POLICY</a:t>
                      </a:r>
                      <a:endParaRPr lang="en-ZA" sz="1200" dirty="0"/>
                    </a:p>
                  </a:txBody>
                  <a:tcPr/>
                </a:tc>
                <a:tc>
                  <a:txBody>
                    <a:bodyPr/>
                    <a:lstStyle/>
                    <a:p>
                      <a:pPr algn="ctr"/>
                      <a:r>
                        <a:rPr lang="en-ZA" sz="1200" dirty="0" smtClean="0"/>
                        <a:t>9</a:t>
                      </a:r>
                      <a:endParaRPr lang="en-ZA" sz="1200" dirty="0"/>
                    </a:p>
                  </a:txBody>
                  <a:tcPr/>
                </a:tc>
                <a:extLst>
                  <a:ext uri="{0D108BD9-81ED-4DB2-BD59-A6C34878D82A}">
                    <a16:rowId xmlns:a16="http://schemas.microsoft.com/office/drawing/2014/main" xmlns="" val="2723754522"/>
                  </a:ext>
                </a:extLst>
              </a:tr>
              <a:tr h="242447">
                <a:tc>
                  <a:txBody>
                    <a:bodyPr/>
                    <a:lstStyle/>
                    <a:p>
                      <a:r>
                        <a:rPr lang="en-ZA" sz="1200" dirty="0" smtClean="0"/>
                        <a:t>INSURBORDINATION</a:t>
                      </a:r>
                      <a:endParaRPr lang="en-ZA" sz="1200" dirty="0"/>
                    </a:p>
                  </a:txBody>
                  <a:tcPr/>
                </a:tc>
                <a:tc>
                  <a:txBody>
                    <a:bodyPr/>
                    <a:lstStyle/>
                    <a:p>
                      <a:pPr algn="ctr"/>
                      <a:r>
                        <a:rPr lang="en-ZA" sz="1200" dirty="0" smtClean="0"/>
                        <a:t>9</a:t>
                      </a:r>
                      <a:endParaRPr lang="en-ZA" sz="1200" dirty="0"/>
                    </a:p>
                  </a:txBody>
                  <a:tcPr/>
                </a:tc>
                <a:extLst>
                  <a:ext uri="{0D108BD9-81ED-4DB2-BD59-A6C34878D82A}">
                    <a16:rowId xmlns:a16="http://schemas.microsoft.com/office/drawing/2014/main" xmlns="" val="791879760"/>
                  </a:ext>
                </a:extLst>
              </a:tr>
              <a:tr h="242447">
                <a:tc>
                  <a:txBody>
                    <a:bodyPr/>
                    <a:lstStyle/>
                    <a:p>
                      <a:r>
                        <a:rPr lang="en-ZA" sz="1200" dirty="0" smtClean="0"/>
                        <a:t>LOSS OF STATE ASSET</a:t>
                      </a:r>
                      <a:endParaRPr lang="en-ZA" sz="1200" dirty="0"/>
                    </a:p>
                  </a:txBody>
                  <a:tcPr/>
                </a:tc>
                <a:tc>
                  <a:txBody>
                    <a:bodyPr/>
                    <a:lstStyle/>
                    <a:p>
                      <a:pPr algn="ctr"/>
                      <a:r>
                        <a:rPr lang="en-ZA" sz="1200" dirty="0" smtClean="0"/>
                        <a:t>8</a:t>
                      </a:r>
                      <a:endParaRPr lang="en-ZA" sz="1200" dirty="0"/>
                    </a:p>
                  </a:txBody>
                  <a:tcPr/>
                </a:tc>
                <a:extLst>
                  <a:ext uri="{0D108BD9-81ED-4DB2-BD59-A6C34878D82A}">
                    <a16:rowId xmlns:a16="http://schemas.microsoft.com/office/drawing/2014/main" xmlns="" val="3143719262"/>
                  </a:ext>
                </a:extLst>
              </a:tr>
              <a:tr h="242447">
                <a:tc>
                  <a:txBody>
                    <a:bodyPr/>
                    <a:lstStyle/>
                    <a:p>
                      <a:r>
                        <a:rPr lang="en-ZA" sz="1200" dirty="0" smtClean="0"/>
                        <a:t>FRAUD</a:t>
                      </a:r>
                      <a:endParaRPr lang="en-ZA" sz="1200" dirty="0"/>
                    </a:p>
                  </a:txBody>
                  <a:tcPr/>
                </a:tc>
                <a:tc>
                  <a:txBody>
                    <a:bodyPr/>
                    <a:lstStyle/>
                    <a:p>
                      <a:pPr algn="ctr"/>
                      <a:r>
                        <a:rPr lang="en-ZA" sz="1200" dirty="0" smtClean="0"/>
                        <a:t>7</a:t>
                      </a:r>
                      <a:endParaRPr lang="en-ZA" sz="1200" dirty="0"/>
                    </a:p>
                  </a:txBody>
                  <a:tcPr/>
                </a:tc>
                <a:extLst>
                  <a:ext uri="{0D108BD9-81ED-4DB2-BD59-A6C34878D82A}">
                    <a16:rowId xmlns:a16="http://schemas.microsoft.com/office/drawing/2014/main" xmlns="" val="3218464008"/>
                  </a:ext>
                </a:extLst>
              </a:tr>
              <a:tr h="242447">
                <a:tc>
                  <a:txBody>
                    <a:bodyPr/>
                    <a:lstStyle/>
                    <a:p>
                      <a:r>
                        <a:rPr lang="en-ZA" sz="1200" dirty="0" smtClean="0"/>
                        <a:t>MISUSE OF STATE VEHICLE</a:t>
                      </a:r>
                      <a:endParaRPr lang="en-ZA" sz="1200" dirty="0"/>
                    </a:p>
                  </a:txBody>
                  <a:tcPr/>
                </a:tc>
                <a:tc>
                  <a:txBody>
                    <a:bodyPr/>
                    <a:lstStyle/>
                    <a:p>
                      <a:pPr algn="ctr"/>
                      <a:r>
                        <a:rPr lang="en-ZA" sz="1200" dirty="0" smtClean="0"/>
                        <a:t>6</a:t>
                      </a:r>
                      <a:endParaRPr lang="en-ZA" sz="1200" dirty="0"/>
                    </a:p>
                  </a:txBody>
                  <a:tcPr/>
                </a:tc>
                <a:extLst>
                  <a:ext uri="{0D108BD9-81ED-4DB2-BD59-A6C34878D82A}">
                    <a16:rowId xmlns:a16="http://schemas.microsoft.com/office/drawing/2014/main" xmlns="" val="225147792"/>
                  </a:ext>
                </a:extLst>
              </a:tr>
              <a:tr h="242447">
                <a:tc>
                  <a:txBody>
                    <a:bodyPr/>
                    <a:lstStyle/>
                    <a:p>
                      <a:r>
                        <a:rPr lang="en-ZA" sz="1200" dirty="0" smtClean="0"/>
                        <a:t>ABSENTEEISM</a:t>
                      </a:r>
                      <a:endParaRPr lang="en-ZA" sz="1200" dirty="0"/>
                    </a:p>
                  </a:txBody>
                  <a:tcPr/>
                </a:tc>
                <a:tc>
                  <a:txBody>
                    <a:bodyPr/>
                    <a:lstStyle/>
                    <a:p>
                      <a:pPr algn="ctr"/>
                      <a:r>
                        <a:rPr lang="en-ZA" sz="1200" dirty="0" smtClean="0"/>
                        <a:t>6</a:t>
                      </a:r>
                      <a:endParaRPr lang="en-ZA" sz="1200" dirty="0"/>
                    </a:p>
                  </a:txBody>
                  <a:tcPr/>
                </a:tc>
                <a:extLst>
                  <a:ext uri="{0D108BD9-81ED-4DB2-BD59-A6C34878D82A}">
                    <a16:rowId xmlns:a16="http://schemas.microsoft.com/office/drawing/2014/main" xmlns="" val="3297598438"/>
                  </a:ext>
                </a:extLst>
              </a:tr>
              <a:tr h="242447">
                <a:tc>
                  <a:txBody>
                    <a:bodyPr/>
                    <a:lstStyle/>
                    <a:p>
                      <a:r>
                        <a:rPr lang="en-ZA" sz="1200" dirty="0" smtClean="0"/>
                        <a:t>IMPROPER CONDUCT</a:t>
                      </a:r>
                      <a:endParaRPr lang="en-ZA" sz="1200" dirty="0"/>
                    </a:p>
                  </a:txBody>
                  <a:tcPr/>
                </a:tc>
                <a:tc>
                  <a:txBody>
                    <a:bodyPr/>
                    <a:lstStyle/>
                    <a:p>
                      <a:pPr algn="ctr"/>
                      <a:r>
                        <a:rPr lang="en-ZA" sz="1200" dirty="0" smtClean="0"/>
                        <a:t>5</a:t>
                      </a:r>
                      <a:endParaRPr lang="en-ZA" sz="1200" dirty="0"/>
                    </a:p>
                  </a:txBody>
                  <a:tcPr/>
                </a:tc>
                <a:extLst>
                  <a:ext uri="{0D108BD9-81ED-4DB2-BD59-A6C34878D82A}">
                    <a16:rowId xmlns:a16="http://schemas.microsoft.com/office/drawing/2014/main" xmlns="" val="1713466326"/>
                  </a:ext>
                </a:extLst>
              </a:tr>
              <a:tr h="242447">
                <a:tc>
                  <a:txBody>
                    <a:bodyPr/>
                    <a:lstStyle/>
                    <a:p>
                      <a:r>
                        <a:rPr lang="en-ZA" sz="1200" dirty="0" smtClean="0"/>
                        <a:t>POOR PERFORMANCE</a:t>
                      </a:r>
                      <a:endParaRPr lang="en-ZA" sz="1200" dirty="0"/>
                    </a:p>
                  </a:txBody>
                  <a:tcPr/>
                </a:tc>
                <a:tc>
                  <a:txBody>
                    <a:bodyPr/>
                    <a:lstStyle/>
                    <a:p>
                      <a:pPr algn="ctr"/>
                      <a:r>
                        <a:rPr lang="en-ZA" sz="1200" dirty="0" smtClean="0"/>
                        <a:t>5</a:t>
                      </a:r>
                      <a:endParaRPr lang="en-ZA" sz="1200" dirty="0"/>
                    </a:p>
                  </a:txBody>
                  <a:tcPr/>
                </a:tc>
                <a:extLst>
                  <a:ext uri="{0D108BD9-81ED-4DB2-BD59-A6C34878D82A}">
                    <a16:rowId xmlns:a16="http://schemas.microsoft.com/office/drawing/2014/main" xmlns="" val="1161262711"/>
                  </a:ext>
                </a:extLst>
              </a:tr>
              <a:tr h="242447">
                <a:tc>
                  <a:txBody>
                    <a:bodyPr/>
                    <a:lstStyle/>
                    <a:p>
                      <a:r>
                        <a:rPr lang="en-ZA" sz="1200" dirty="0" smtClean="0"/>
                        <a:t>ABSCONDMENT</a:t>
                      </a:r>
                      <a:endParaRPr lang="en-ZA" sz="1200" dirty="0"/>
                    </a:p>
                  </a:txBody>
                  <a:tcPr/>
                </a:tc>
                <a:tc>
                  <a:txBody>
                    <a:bodyPr/>
                    <a:lstStyle/>
                    <a:p>
                      <a:pPr algn="ctr"/>
                      <a:r>
                        <a:rPr lang="en-ZA" sz="1200" dirty="0" smtClean="0"/>
                        <a:t>3</a:t>
                      </a:r>
                      <a:endParaRPr lang="en-ZA" sz="1200" dirty="0"/>
                    </a:p>
                  </a:txBody>
                  <a:tcPr/>
                </a:tc>
                <a:extLst>
                  <a:ext uri="{0D108BD9-81ED-4DB2-BD59-A6C34878D82A}">
                    <a16:rowId xmlns:a16="http://schemas.microsoft.com/office/drawing/2014/main" xmlns="" val="2704899602"/>
                  </a:ext>
                </a:extLst>
              </a:tr>
              <a:tr h="242447">
                <a:tc>
                  <a:txBody>
                    <a:bodyPr/>
                    <a:lstStyle/>
                    <a:p>
                      <a:r>
                        <a:rPr lang="en-ZA" sz="1200" dirty="0" smtClean="0"/>
                        <a:t>SOLICITING A BRIBE</a:t>
                      </a:r>
                      <a:endParaRPr lang="en-ZA" sz="1200" dirty="0"/>
                    </a:p>
                  </a:txBody>
                  <a:tcPr/>
                </a:tc>
                <a:tc>
                  <a:txBody>
                    <a:bodyPr/>
                    <a:lstStyle/>
                    <a:p>
                      <a:pPr algn="ctr"/>
                      <a:r>
                        <a:rPr lang="en-ZA" sz="1200" dirty="0" smtClean="0"/>
                        <a:t>2</a:t>
                      </a:r>
                      <a:endParaRPr lang="en-ZA" sz="1200" dirty="0"/>
                    </a:p>
                  </a:txBody>
                  <a:tcPr/>
                </a:tc>
                <a:extLst>
                  <a:ext uri="{0D108BD9-81ED-4DB2-BD59-A6C34878D82A}">
                    <a16:rowId xmlns:a16="http://schemas.microsoft.com/office/drawing/2014/main" xmlns="" val="1350113995"/>
                  </a:ext>
                </a:extLst>
              </a:tr>
              <a:tr h="242447">
                <a:tc>
                  <a:txBody>
                    <a:bodyPr/>
                    <a:lstStyle/>
                    <a:p>
                      <a:r>
                        <a:rPr lang="en-ZA" sz="1200" dirty="0" smtClean="0"/>
                        <a:t>GROSS DISHONESTY</a:t>
                      </a:r>
                      <a:endParaRPr lang="en-ZA" sz="1200" dirty="0"/>
                    </a:p>
                  </a:txBody>
                  <a:tcPr/>
                </a:tc>
                <a:tc>
                  <a:txBody>
                    <a:bodyPr/>
                    <a:lstStyle/>
                    <a:p>
                      <a:pPr algn="ctr"/>
                      <a:r>
                        <a:rPr lang="en-ZA" sz="1200" dirty="0" smtClean="0"/>
                        <a:t>2</a:t>
                      </a:r>
                      <a:endParaRPr lang="en-ZA" sz="1200" dirty="0"/>
                    </a:p>
                  </a:txBody>
                  <a:tcPr/>
                </a:tc>
                <a:extLst>
                  <a:ext uri="{0D108BD9-81ED-4DB2-BD59-A6C34878D82A}">
                    <a16:rowId xmlns:a16="http://schemas.microsoft.com/office/drawing/2014/main" xmlns="" val="2095559319"/>
                  </a:ext>
                </a:extLst>
              </a:tr>
              <a:tr h="242447">
                <a:tc>
                  <a:txBody>
                    <a:bodyPr/>
                    <a:lstStyle/>
                    <a:p>
                      <a:r>
                        <a:rPr lang="en-ZA" sz="1200" dirty="0" smtClean="0"/>
                        <a:t>IRREGULAR EXPENDITURE</a:t>
                      </a:r>
                      <a:endParaRPr lang="en-ZA" sz="1200" dirty="0"/>
                    </a:p>
                  </a:txBody>
                  <a:tcPr/>
                </a:tc>
                <a:tc>
                  <a:txBody>
                    <a:bodyPr/>
                    <a:lstStyle/>
                    <a:p>
                      <a:pPr algn="ctr"/>
                      <a:r>
                        <a:rPr lang="en-ZA" sz="1200" dirty="0" smtClean="0"/>
                        <a:t>2</a:t>
                      </a:r>
                      <a:endParaRPr lang="en-ZA" sz="1200" dirty="0"/>
                    </a:p>
                  </a:txBody>
                  <a:tcPr/>
                </a:tc>
                <a:extLst>
                  <a:ext uri="{0D108BD9-81ED-4DB2-BD59-A6C34878D82A}">
                    <a16:rowId xmlns:a16="http://schemas.microsoft.com/office/drawing/2014/main" xmlns="" val="2685943182"/>
                  </a:ext>
                </a:extLst>
              </a:tr>
              <a:tr h="132081">
                <a:tc>
                  <a:txBody>
                    <a:bodyPr/>
                    <a:lstStyle/>
                    <a:p>
                      <a:r>
                        <a:rPr lang="en-ZA" sz="1200" dirty="0" smtClean="0"/>
                        <a:t>LATE COMING</a:t>
                      </a:r>
                      <a:r>
                        <a:rPr lang="en-ZA" sz="1200" baseline="0" dirty="0" smtClean="0"/>
                        <a:t> </a:t>
                      </a:r>
                      <a:endParaRPr lang="en-ZA" sz="1200" dirty="0"/>
                    </a:p>
                  </a:txBody>
                  <a:tcPr/>
                </a:tc>
                <a:tc>
                  <a:txBody>
                    <a:bodyPr/>
                    <a:lstStyle/>
                    <a:p>
                      <a:pPr algn="ctr"/>
                      <a:r>
                        <a:rPr lang="en-ZA" sz="1200" dirty="0" smtClean="0"/>
                        <a:t>2</a:t>
                      </a:r>
                      <a:endParaRPr lang="en-ZA" sz="1200" dirty="0"/>
                    </a:p>
                  </a:txBody>
                  <a:tcPr/>
                </a:tc>
                <a:extLst>
                  <a:ext uri="{0D108BD9-81ED-4DB2-BD59-A6C34878D82A}">
                    <a16:rowId xmlns:a16="http://schemas.microsoft.com/office/drawing/2014/main" xmlns="" val="1992672503"/>
                  </a:ext>
                </a:extLst>
              </a:tr>
              <a:tr h="242447">
                <a:tc>
                  <a:txBody>
                    <a:bodyPr/>
                    <a:lstStyle/>
                    <a:p>
                      <a:r>
                        <a:rPr lang="en-ZA" sz="1200" dirty="0" smtClean="0"/>
                        <a:t>NO SHOW</a:t>
                      </a:r>
                      <a:endParaRPr lang="en-ZA" sz="1200" dirty="0"/>
                    </a:p>
                  </a:txBody>
                  <a:tcPr/>
                </a:tc>
                <a:tc>
                  <a:txBody>
                    <a:bodyPr/>
                    <a:lstStyle/>
                    <a:p>
                      <a:pPr algn="ctr"/>
                      <a:r>
                        <a:rPr lang="en-ZA" sz="1200" dirty="0" smtClean="0"/>
                        <a:t>2</a:t>
                      </a:r>
                      <a:endParaRPr lang="en-ZA" sz="1200" dirty="0"/>
                    </a:p>
                  </a:txBody>
                  <a:tcPr/>
                </a:tc>
                <a:extLst>
                  <a:ext uri="{0D108BD9-81ED-4DB2-BD59-A6C34878D82A}">
                    <a16:rowId xmlns:a16="http://schemas.microsoft.com/office/drawing/2014/main" xmlns="" val="1538014340"/>
                  </a:ext>
                </a:extLst>
              </a:tr>
              <a:tr h="269385">
                <a:tc>
                  <a:txBody>
                    <a:bodyPr/>
                    <a:lstStyle/>
                    <a:p>
                      <a:r>
                        <a:rPr lang="en-ZA" sz="1200" b="1" dirty="0" smtClean="0"/>
                        <a:t>TOTAL</a:t>
                      </a:r>
                      <a:endParaRPr lang="en-ZA" sz="1200" b="1" dirty="0"/>
                    </a:p>
                  </a:txBody>
                  <a:tcPr/>
                </a:tc>
                <a:tc>
                  <a:txBody>
                    <a:bodyPr/>
                    <a:lstStyle/>
                    <a:p>
                      <a:pPr algn="ctr"/>
                      <a:r>
                        <a:rPr lang="en-ZA" sz="1200" b="1" dirty="0" smtClean="0"/>
                        <a:t>185</a:t>
                      </a:r>
                      <a:endParaRPr lang="en-ZA" sz="1200" b="1" dirty="0"/>
                    </a:p>
                  </a:txBody>
                  <a:tcPr/>
                </a:tc>
                <a:extLst>
                  <a:ext uri="{0D108BD9-81ED-4DB2-BD59-A6C34878D82A}">
                    <a16:rowId xmlns:a16="http://schemas.microsoft.com/office/drawing/2014/main" xmlns="" val="199252777"/>
                  </a:ext>
                </a:extLst>
              </a:tr>
            </a:tbl>
          </a:graphicData>
        </a:graphic>
      </p:graphicFrame>
    </p:spTree>
    <p:extLst>
      <p:ext uri="{BB962C8B-B14F-4D97-AF65-F5344CB8AC3E}">
        <p14:creationId xmlns:p14="http://schemas.microsoft.com/office/powerpoint/2010/main" xmlns="" val="464408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a:cs typeface="Arial" panose="020B0604020202020204" pitchFamily="34" charset="0"/>
              </a:rPr>
              <a:t>TOTAL MISCONDUCT CASES REPORTED PER </a:t>
            </a:r>
            <a:r>
              <a:rPr lang="en-ZA" sz="3600" b="1" dirty="0" smtClean="0">
                <a:cs typeface="Arial" panose="020B0604020202020204" pitchFamily="34" charset="0"/>
              </a:rPr>
              <a:t>SALARY LEVEL</a:t>
            </a:r>
            <a:endParaRPr lang="en-ZA" sz="3600" dirty="0"/>
          </a:p>
        </p:txBody>
      </p:sp>
      <p:sp>
        <p:nvSpPr>
          <p:cNvPr id="4" name="Slide Number Placeholder 3"/>
          <p:cNvSpPr>
            <a:spLocks noGrp="1"/>
          </p:cNvSpPr>
          <p:nvPr>
            <p:ph type="sldNum" sz="quarter" idx="12"/>
          </p:nvPr>
        </p:nvSpPr>
        <p:spPr/>
        <p:txBody>
          <a:bodyPr/>
          <a:lstStyle/>
          <a:p>
            <a:pPr>
              <a:defRPr/>
            </a:pPr>
            <a:fld id="{81F93894-7FFB-474D-A2E8-72AE4E9715C6}" type="slidenum">
              <a:rPr lang="en-US" smtClean="0"/>
              <a:pPr>
                <a:defRPr/>
              </a:pPr>
              <a:t>24</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1828301255"/>
              </p:ext>
            </p:extLst>
          </p:nvPr>
        </p:nvGraphicFramePr>
        <p:xfrm>
          <a:off x="457200" y="1600200"/>
          <a:ext cx="8229600" cy="39776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ZA" dirty="0" smtClean="0"/>
                        <a:t>SALARY LEVEL</a:t>
                      </a:r>
                      <a:endParaRPr lang="en-ZA" dirty="0"/>
                    </a:p>
                  </a:txBody>
                  <a:tcPr/>
                </a:tc>
                <a:tc>
                  <a:txBody>
                    <a:bodyPr/>
                    <a:lstStyle/>
                    <a:p>
                      <a:r>
                        <a:rPr lang="en-ZA" dirty="0" smtClean="0"/>
                        <a:t>NUMBER OF CASES REPORTED</a:t>
                      </a:r>
                      <a:endParaRPr lang="en-ZA" dirty="0"/>
                    </a:p>
                  </a:txBody>
                  <a:tcPr/>
                </a:tc>
                <a:tc>
                  <a:txBody>
                    <a:bodyPr/>
                    <a:lstStyle/>
                    <a:p>
                      <a:r>
                        <a:rPr lang="en-ZA" dirty="0" smtClean="0"/>
                        <a:t>PERCENTAGE OF TOTAL</a:t>
                      </a:r>
                      <a:endParaRPr lang="en-ZA" dirty="0"/>
                    </a:p>
                  </a:txBody>
                  <a:tcPr/>
                </a:tc>
              </a:tr>
              <a:tr h="370840">
                <a:tc>
                  <a:txBody>
                    <a:bodyPr/>
                    <a:lstStyle/>
                    <a:p>
                      <a:r>
                        <a:rPr lang="en-ZA" dirty="0" smtClean="0"/>
                        <a:t>SR 3</a:t>
                      </a:r>
                      <a:endParaRPr lang="en-ZA" dirty="0"/>
                    </a:p>
                  </a:txBody>
                  <a:tcPr/>
                </a:tc>
                <a:tc>
                  <a:txBody>
                    <a:bodyPr/>
                    <a:lstStyle/>
                    <a:p>
                      <a:r>
                        <a:rPr lang="en-ZA" dirty="0" smtClean="0"/>
                        <a:t>1</a:t>
                      </a:r>
                      <a:endParaRPr lang="en-ZA" dirty="0"/>
                    </a:p>
                  </a:txBody>
                  <a:tcPr/>
                </a:tc>
                <a:tc>
                  <a:txBody>
                    <a:bodyPr/>
                    <a:lstStyle/>
                    <a:p>
                      <a:r>
                        <a:rPr lang="en-ZA" dirty="0" smtClean="0"/>
                        <a:t>1%</a:t>
                      </a:r>
                      <a:endParaRPr lang="en-ZA"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SR 4</a:t>
                      </a:r>
                      <a:endParaRPr lang="en-ZA" dirty="0"/>
                    </a:p>
                  </a:txBody>
                  <a:tcPr/>
                </a:tc>
                <a:tc>
                  <a:txBody>
                    <a:bodyPr/>
                    <a:lstStyle/>
                    <a:p>
                      <a:r>
                        <a:rPr lang="en-ZA" dirty="0" smtClean="0"/>
                        <a:t>0</a:t>
                      </a:r>
                      <a:endParaRPr lang="en-ZA" dirty="0"/>
                    </a:p>
                  </a:txBody>
                  <a:tcPr/>
                </a:tc>
                <a:tc>
                  <a:txBody>
                    <a:bodyPr/>
                    <a:lstStyle/>
                    <a:p>
                      <a:r>
                        <a:rPr lang="en-ZA" dirty="0" smtClean="0"/>
                        <a:t>0%</a:t>
                      </a:r>
                      <a:endParaRPr lang="en-ZA"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SR 5</a:t>
                      </a:r>
                      <a:endParaRPr lang="en-ZA" dirty="0"/>
                    </a:p>
                  </a:txBody>
                  <a:tcPr/>
                </a:tc>
                <a:tc>
                  <a:txBody>
                    <a:bodyPr/>
                    <a:lstStyle/>
                    <a:p>
                      <a:r>
                        <a:rPr lang="en-ZA" dirty="0" smtClean="0"/>
                        <a:t>20</a:t>
                      </a:r>
                      <a:endParaRPr lang="en-ZA" dirty="0"/>
                    </a:p>
                  </a:txBody>
                  <a:tcPr/>
                </a:tc>
                <a:tc>
                  <a:txBody>
                    <a:bodyPr/>
                    <a:lstStyle/>
                    <a:p>
                      <a:r>
                        <a:rPr lang="en-ZA" dirty="0" smtClean="0"/>
                        <a:t>11%</a:t>
                      </a:r>
                      <a:endParaRPr lang="en-ZA"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SR 6</a:t>
                      </a:r>
                      <a:endParaRPr lang="en-ZA" dirty="0"/>
                    </a:p>
                  </a:txBody>
                  <a:tcPr/>
                </a:tc>
                <a:tc>
                  <a:txBody>
                    <a:bodyPr/>
                    <a:lstStyle/>
                    <a:p>
                      <a:r>
                        <a:rPr lang="en-ZA" dirty="0" smtClean="0"/>
                        <a:t>73</a:t>
                      </a:r>
                      <a:endParaRPr lang="en-ZA" dirty="0"/>
                    </a:p>
                  </a:txBody>
                  <a:tcPr/>
                </a:tc>
                <a:tc>
                  <a:txBody>
                    <a:bodyPr/>
                    <a:lstStyle/>
                    <a:p>
                      <a:r>
                        <a:rPr lang="en-ZA" dirty="0" smtClean="0"/>
                        <a:t>39%</a:t>
                      </a:r>
                      <a:endParaRPr lang="en-ZA" dirty="0"/>
                    </a:p>
                  </a:txBody>
                  <a:tcPr/>
                </a:tc>
              </a:tr>
              <a:tr h="370840">
                <a:tc>
                  <a:txBody>
                    <a:bodyPr/>
                    <a:lstStyle/>
                    <a:p>
                      <a:r>
                        <a:rPr lang="en-ZA" dirty="0" smtClean="0"/>
                        <a:t>SR 7</a:t>
                      </a:r>
                      <a:endParaRPr lang="en-ZA" dirty="0"/>
                    </a:p>
                  </a:txBody>
                  <a:tcPr/>
                </a:tc>
                <a:tc>
                  <a:txBody>
                    <a:bodyPr/>
                    <a:lstStyle/>
                    <a:p>
                      <a:r>
                        <a:rPr lang="en-ZA" dirty="0" smtClean="0"/>
                        <a:t>16</a:t>
                      </a:r>
                      <a:endParaRPr lang="en-ZA" dirty="0"/>
                    </a:p>
                  </a:txBody>
                  <a:tcPr/>
                </a:tc>
                <a:tc>
                  <a:txBody>
                    <a:bodyPr/>
                    <a:lstStyle/>
                    <a:p>
                      <a:r>
                        <a:rPr lang="en-ZA" dirty="0" smtClean="0"/>
                        <a:t>9%</a:t>
                      </a:r>
                      <a:endParaRPr lang="en-ZA" dirty="0"/>
                    </a:p>
                  </a:txBody>
                  <a:tcPr/>
                </a:tc>
              </a:tr>
              <a:tr h="370840">
                <a:tc>
                  <a:txBody>
                    <a:bodyPr/>
                    <a:lstStyle/>
                    <a:p>
                      <a:r>
                        <a:rPr lang="en-ZA" dirty="0" smtClean="0"/>
                        <a:t>SR 8</a:t>
                      </a:r>
                      <a:endParaRPr lang="en-ZA" dirty="0"/>
                    </a:p>
                  </a:txBody>
                  <a:tcPr/>
                </a:tc>
                <a:tc>
                  <a:txBody>
                    <a:bodyPr/>
                    <a:lstStyle/>
                    <a:p>
                      <a:r>
                        <a:rPr lang="en-ZA" dirty="0" smtClean="0"/>
                        <a:t>36</a:t>
                      </a:r>
                      <a:endParaRPr lang="en-ZA" dirty="0"/>
                    </a:p>
                  </a:txBody>
                  <a:tcPr/>
                </a:tc>
                <a:tc>
                  <a:txBody>
                    <a:bodyPr/>
                    <a:lstStyle/>
                    <a:p>
                      <a:r>
                        <a:rPr lang="en-ZA" dirty="0" smtClean="0"/>
                        <a:t>19%</a:t>
                      </a:r>
                      <a:endParaRPr lang="en-ZA" dirty="0"/>
                    </a:p>
                  </a:txBody>
                  <a:tcPr/>
                </a:tc>
              </a:tr>
              <a:tr h="370840">
                <a:tc>
                  <a:txBody>
                    <a:bodyPr/>
                    <a:lstStyle/>
                    <a:p>
                      <a:r>
                        <a:rPr lang="en-ZA" dirty="0" smtClean="0"/>
                        <a:t>SR 9</a:t>
                      </a:r>
                      <a:endParaRPr lang="en-ZA" dirty="0"/>
                    </a:p>
                  </a:txBody>
                  <a:tcPr/>
                </a:tc>
                <a:tc>
                  <a:txBody>
                    <a:bodyPr/>
                    <a:lstStyle/>
                    <a:p>
                      <a:r>
                        <a:rPr lang="en-ZA" dirty="0" smtClean="0"/>
                        <a:t>2</a:t>
                      </a:r>
                      <a:endParaRPr lang="en-ZA" dirty="0"/>
                    </a:p>
                  </a:txBody>
                  <a:tcPr/>
                </a:tc>
                <a:tc>
                  <a:txBody>
                    <a:bodyPr/>
                    <a:lstStyle/>
                    <a:p>
                      <a:r>
                        <a:rPr lang="en-ZA" dirty="0" smtClean="0"/>
                        <a:t>1%</a:t>
                      </a:r>
                      <a:endParaRPr lang="en-ZA" dirty="0"/>
                    </a:p>
                  </a:txBody>
                  <a:tcPr/>
                </a:tc>
              </a:tr>
              <a:tr h="370840">
                <a:tc>
                  <a:txBody>
                    <a:bodyPr/>
                    <a:lstStyle/>
                    <a:p>
                      <a:r>
                        <a:rPr lang="en-ZA" dirty="0" smtClean="0"/>
                        <a:t>SR 10</a:t>
                      </a:r>
                      <a:endParaRPr lang="en-ZA" dirty="0"/>
                    </a:p>
                  </a:txBody>
                  <a:tcPr/>
                </a:tc>
                <a:tc>
                  <a:txBody>
                    <a:bodyPr/>
                    <a:lstStyle/>
                    <a:p>
                      <a:r>
                        <a:rPr lang="en-ZA" dirty="0" smtClean="0"/>
                        <a:t>8</a:t>
                      </a:r>
                      <a:endParaRPr lang="en-ZA" dirty="0"/>
                    </a:p>
                  </a:txBody>
                  <a:tcPr/>
                </a:tc>
                <a:tc>
                  <a:txBody>
                    <a:bodyPr/>
                    <a:lstStyle/>
                    <a:p>
                      <a:r>
                        <a:rPr lang="en-ZA" dirty="0" smtClean="0"/>
                        <a:t>4%</a:t>
                      </a:r>
                      <a:endParaRPr lang="en-ZA" dirty="0"/>
                    </a:p>
                  </a:txBody>
                  <a:tcPr/>
                </a:tc>
              </a:tr>
              <a:tr h="370840">
                <a:tc>
                  <a:txBody>
                    <a:bodyPr/>
                    <a:lstStyle/>
                    <a:p>
                      <a:r>
                        <a:rPr lang="en-ZA" dirty="0" smtClean="0"/>
                        <a:t>SR 11</a:t>
                      </a:r>
                      <a:endParaRPr lang="en-ZA" dirty="0"/>
                    </a:p>
                  </a:txBody>
                  <a:tcPr/>
                </a:tc>
                <a:tc>
                  <a:txBody>
                    <a:bodyPr/>
                    <a:lstStyle/>
                    <a:p>
                      <a:r>
                        <a:rPr lang="en-ZA" dirty="0" smtClean="0"/>
                        <a:t>9</a:t>
                      </a:r>
                      <a:endParaRPr lang="en-ZA" dirty="0"/>
                    </a:p>
                  </a:txBody>
                  <a:tcPr/>
                </a:tc>
                <a:tc>
                  <a:txBody>
                    <a:bodyPr/>
                    <a:lstStyle/>
                    <a:p>
                      <a:r>
                        <a:rPr lang="en-ZA" dirty="0" smtClean="0"/>
                        <a:t>5%</a:t>
                      </a:r>
                      <a:endParaRPr lang="en-ZA" dirty="0"/>
                    </a:p>
                  </a:txBody>
                  <a:tcPr/>
                </a:tc>
              </a:tr>
            </a:tbl>
          </a:graphicData>
        </a:graphic>
      </p:graphicFrame>
    </p:spTree>
    <p:extLst>
      <p:ext uri="{BB962C8B-B14F-4D97-AF65-F5344CB8AC3E}">
        <p14:creationId xmlns:p14="http://schemas.microsoft.com/office/powerpoint/2010/main" xmlns="" val="1454195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a:cs typeface="Arial" panose="020B0604020202020204" pitchFamily="34" charset="0"/>
              </a:rPr>
              <a:t>TOTAL MISCONDUCT CASES REPORTED PER SALARY </a:t>
            </a:r>
            <a:r>
              <a:rPr lang="en-ZA" sz="3200" b="1" dirty="0" smtClean="0">
                <a:cs typeface="Arial" panose="020B0604020202020204" pitchFamily="34" charset="0"/>
              </a:rPr>
              <a:t>LEVEL CONTD</a:t>
            </a:r>
            <a:endParaRPr lang="en-ZA"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24883283"/>
              </p:ext>
            </p:extLst>
          </p:nvPr>
        </p:nvGraphicFramePr>
        <p:xfrm>
          <a:off x="457200" y="1600200"/>
          <a:ext cx="8229600" cy="32359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ZA" dirty="0" smtClean="0"/>
                        <a:t>SALARY LEVEL</a:t>
                      </a:r>
                      <a:endParaRPr lang="en-ZA" dirty="0"/>
                    </a:p>
                  </a:txBody>
                  <a:tcPr/>
                </a:tc>
                <a:tc>
                  <a:txBody>
                    <a:bodyPr/>
                    <a:lstStyle/>
                    <a:p>
                      <a:r>
                        <a:rPr lang="en-ZA" dirty="0" smtClean="0"/>
                        <a:t>NUMBER OF CASES REPORTED</a:t>
                      </a:r>
                      <a:endParaRPr lang="en-ZA" dirty="0"/>
                    </a:p>
                  </a:txBody>
                  <a:tcPr/>
                </a:tc>
                <a:tc>
                  <a:txBody>
                    <a:bodyPr/>
                    <a:lstStyle/>
                    <a:p>
                      <a:r>
                        <a:rPr lang="en-ZA" dirty="0" smtClean="0"/>
                        <a:t>PERCENTAGE OF TOTAL</a:t>
                      </a:r>
                      <a:endParaRPr lang="en-ZA" dirty="0"/>
                    </a:p>
                  </a:txBody>
                  <a:tcPr/>
                </a:tc>
              </a:tr>
              <a:tr h="370840">
                <a:tc>
                  <a:txBody>
                    <a:bodyPr/>
                    <a:lstStyle/>
                    <a:p>
                      <a:r>
                        <a:rPr lang="en-ZA" dirty="0" smtClean="0"/>
                        <a:t>SR 12</a:t>
                      </a:r>
                      <a:endParaRPr lang="en-ZA" dirty="0"/>
                    </a:p>
                  </a:txBody>
                  <a:tcPr/>
                </a:tc>
                <a:tc>
                  <a:txBody>
                    <a:bodyPr/>
                    <a:lstStyle/>
                    <a:p>
                      <a:r>
                        <a:rPr lang="en-ZA" dirty="0" smtClean="0"/>
                        <a:t>15</a:t>
                      </a:r>
                      <a:endParaRPr lang="en-ZA" dirty="0"/>
                    </a:p>
                  </a:txBody>
                  <a:tcPr/>
                </a:tc>
                <a:tc>
                  <a:txBody>
                    <a:bodyPr/>
                    <a:lstStyle/>
                    <a:p>
                      <a:r>
                        <a:rPr lang="en-ZA" dirty="0" smtClean="0"/>
                        <a:t>8%</a:t>
                      </a:r>
                      <a:endParaRPr lang="en-ZA" dirty="0"/>
                    </a:p>
                  </a:txBody>
                  <a:tcPr/>
                </a:tc>
              </a:tr>
              <a:tr h="370840">
                <a:tc>
                  <a:txBody>
                    <a:bodyPr/>
                    <a:lstStyle/>
                    <a:p>
                      <a:r>
                        <a:rPr lang="en-ZA" dirty="0" smtClean="0"/>
                        <a:t>SR 13</a:t>
                      </a:r>
                      <a:endParaRPr lang="en-ZA" dirty="0"/>
                    </a:p>
                  </a:txBody>
                  <a:tcPr/>
                </a:tc>
                <a:tc>
                  <a:txBody>
                    <a:bodyPr/>
                    <a:lstStyle/>
                    <a:p>
                      <a:r>
                        <a:rPr lang="en-ZA" dirty="0" smtClean="0"/>
                        <a:t>2</a:t>
                      </a:r>
                      <a:endParaRPr lang="en-ZA" dirty="0"/>
                    </a:p>
                  </a:txBody>
                  <a:tcPr/>
                </a:tc>
                <a:tc>
                  <a:txBody>
                    <a:bodyPr/>
                    <a:lstStyle/>
                    <a:p>
                      <a:r>
                        <a:rPr lang="en-ZA" dirty="0" smtClean="0"/>
                        <a:t>1%</a:t>
                      </a:r>
                      <a:endParaRPr lang="en-ZA" dirty="0"/>
                    </a:p>
                  </a:txBody>
                  <a:tcPr/>
                </a:tc>
              </a:tr>
              <a:tr h="370840">
                <a:tc>
                  <a:txBody>
                    <a:bodyPr/>
                    <a:lstStyle/>
                    <a:p>
                      <a:r>
                        <a:rPr lang="en-ZA" dirty="0" smtClean="0"/>
                        <a:t>SR 14</a:t>
                      </a:r>
                      <a:endParaRPr lang="en-ZA" dirty="0"/>
                    </a:p>
                  </a:txBody>
                  <a:tcPr/>
                </a:tc>
                <a:tc>
                  <a:txBody>
                    <a:bodyPr/>
                    <a:lstStyle/>
                    <a:p>
                      <a:r>
                        <a:rPr lang="en-ZA" dirty="0" smtClean="0"/>
                        <a:t>1</a:t>
                      </a:r>
                      <a:endParaRPr lang="en-ZA" dirty="0"/>
                    </a:p>
                  </a:txBody>
                  <a:tcPr/>
                </a:tc>
                <a:tc>
                  <a:txBody>
                    <a:bodyPr/>
                    <a:lstStyle/>
                    <a:p>
                      <a:r>
                        <a:rPr lang="en-ZA" dirty="0" smtClean="0"/>
                        <a:t>1%</a:t>
                      </a:r>
                      <a:endParaRPr lang="en-ZA" dirty="0"/>
                    </a:p>
                  </a:txBody>
                  <a:tcPr/>
                </a:tc>
              </a:tr>
              <a:tr h="370840">
                <a:tc>
                  <a:txBody>
                    <a:bodyPr/>
                    <a:lstStyle/>
                    <a:p>
                      <a:r>
                        <a:rPr lang="en-ZA" dirty="0" smtClean="0"/>
                        <a:t>SR 15</a:t>
                      </a:r>
                      <a:endParaRPr lang="en-ZA" dirty="0"/>
                    </a:p>
                  </a:txBody>
                  <a:tcPr/>
                </a:tc>
                <a:tc>
                  <a:txBody>
                    <a:bodyPr/>
                    <a:lstStyle/>
                    <a:p>
                      <a:r>
                        <a:rPr lang="en-ZA" dirty="0" smtClean="0"/>
                        <a:t>0</a:t>
                      </a:r>
                      <a:endParaRPr lang="en-ZA" dirty="0"/>
                    </a:p>
                  </a:txBody>
                  <a:tcPr/>
                </a:tc>
                <a:tc>
                  <a:txBody>
                    <a:bodyPr/>
                    <a:lstStyle/>
                    <a:p>
                      <a:r>
                        <a:rPr lang="en-ZA" dirty="0" smtClean="0"/>
                        <a:t>0%</a:t>
                      </a:r>
                      <a:endParaRPr lang="en-ZA" dirty="0"/>
                    </a:p>
                  </a:txBody>
                  <a:tcPr/>
                </a:tc>
              </a:tr>
              <a:tr h="370840">
                <a:tc>
                  <a:txBody>
                    <a:bodyPr/>
                    <a:lstStyle/>
                    <a:p>
                      <a:r>
                        <a:rPr lang="en-ZA" dirty="0" smtClean="0"/>
                        <a:t>G1</a:t>
                      </a:r>
                      <a:endParaRPr lang="en-ZA" dirty="0"/>
                    </a:p>
                  </a:txBody>
                  <a:tcPr/>
                </a:tc>
                <a:tc>
                  <a:txBody>
                    <a:bodyPr/>
                    <a:lstStyle/>
                    <a:p>
                      <a:r>
                        <a:rPr lang="en-ZA" dirty="0" smtClean="0"/>
                        <a:t>1</a:t>
                      </a:r>
                      <a:endParaRPr lang="en-ZA" dirty="0"/>
                    </a:p>
                  </a:txBody>
                  <a:tcPr/>
                </a:tc>
                <a:tc>
                  <a:txBody>
                    <a:bodyPr/>
                    <a:lstStyle/>
                    <a:p>
                      <a:r>
                        <a:rPr lang="en-ZA" dirty="0" smtClean="0"/>
                        <a:t>1%</a:t>
                      </a:r>
                      <a:endParaRPr lang="en-ZA" dirty="0"/>
                    </a:p>
                  </a:txBody>
                  <a:tcPr/>
                </a:tc>
              </a:tr>
              <a:tr h="370840">
                <a:tc>
                  <a:txBody>
                    <a:bodyPr/>
                    <a:lstStyle/>
                    <a:p>
                      <a:r>
                        <a:rPr lang="en-ZA" dirty="0" smtClean="0"/>
                        <a:t>G2</a:t>
                      </a:r>
                      <a:endParaRPr lang="en-ZA" dirty="0"/>
                    </a:p>
                  </a:txBody>
                  <a:tcPr/>
                </a:tc>
                <a:tc>
                  <a:txBody>
                    <a:bodyPr/>
                    <a:lstStyle/>
                    <a:p>
                      <a:r>
                        <a:rPr lang="en-ZA" dirty="0" smtClean="0"/>
                        <a:t>1</a:t>
                      </a:r>
                      <a:endParaRPr lang="en-ZA" dirty="0"/>
                    </a:p>
                  </a:txBody>
                  <a:tcPr/>
                </a:tc>
                <a:tc>
                  <a:txBody>
                    <a:bodyPr/>
                    <a:lstStyle/>
                    <a:p>
                      <a:r>
                        <a:rPr lang="en-ZA" dirty="0" smtClean="0"/>
                        <a:t>1%</a:t>
                      </a:r>
                      <a:endParaRPr lang="en-ZA" dirty="0"/>
                    </a:p>
                  </a:txBody>
                  <a:tcPr/>
                </a:tc>
              </a:tr>
              <a:tr h="370840">
                <a:tc>
                  <a:txBody>
                    <a:bodyPr/>
                    <a:lstStyle/>
                    <a:p>
                      <a:r>
                        <a:rPr lang="en-ZA" dirty="0" smtClean="0"/>
                        <a:t>TOTAL</a:t>
                      </a:r>
                      <a:endParaRPr lang="en-ZA" dirty="0"/>
                    </a:p>
                  </a:txBody>
                  <a:tcPr/>
                </a:tc>
                <a:tc>
                  <a:txBody>
                    <a:bodyPr/>
                    <a:lstStyle/>
                    <a:p>
                      <a:r>
                        <a:rPr lang="en-ZA" dirty="0" smtClean="0"/>
                        <a:t>185</a:t>
                      </a:r>
                      <a:endParaRPr lang="en-ZA" dirty="0"/>
                    </a:p>
                  </a:txBody>
                  <a:tcPr/>
                </a:tc>
                <a:tc>
                  <a:txBody>
                    <a:bodyPr/>
                    <a:lstStyle/>
                    <a:p>
                      <a:r>
                        <a:rPr lang="en-ZA" dirty="0" smtClean="0"/>
                        <a:t>100%</a:t>
                      </a:r>
                      <a:endParaRPr lang="en-ZA" dirty="0"/>
                    </a:p>
                  </a:txBody>
                  <a:tcPr/>
                </a:tc>
              </a:tr>
            </a:tbl>
          </a:graphicData>
        </a:graphic>
      </p:graphicFrame>
      <p:sp>
        <p:nvSpPr>
          <p:cNvPr id="4" name="Slide Number Placeholder 3"/>
          <p:cNvSpPr>
            <a:spLocks noGrp="1"/>
          </p:cNvSpPr>
          <p:nvPr>
            <p:ph type="sldNum" sz="quarter" idx="12"/>
          </p:nvPr>
        </p:nvSpPr>
        <p:spPr/>
        <p:txBody>
          <a:bodyPr/>
          <a:lstStyle/>
          <a:p>
            <a:pPr>
              <a:defRPr/>
            </a:pPr>
            <a:fld id="{81F93894-7FFB-474D-A2E8-72AE4E9715C6}" type="slidenum">
              <a:rPr lang="en-US" smtClean="0"/>
              <a:pPr>
                <a:defRPr/>
              </a:pPr>
              <a:t>25</a:t>
            </a:fld>
            <a:endParaRPr lang="en-US"/>
          </a:p>
        </p:txBody>
      </p:sp>
    </p:spTree>
    <p:extLst>
      <p:ext uri="{BB962C8B-B14F-4D97-AF65-F5344CB8AC3E}">
        <p14:creationId xmlns:p14="http://schemas.microsoft.com/office/powerpoint/2010/main" xmlns="" val="4191348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283" y="127493"/>
            <a:ext cx="8229600" cy="1143000"/>
          </a:xfrm>
        </p:spPr>
        <p:txBody>
          <a:bodyPr/>
          <a:lstStyle/>
          <a:p>
            <a:r>
              <a:rPr lang="en-ZA" sz="2400" b="1" dirty="0" smtClean="0"/>
              <a:t>SUMMARY OF CASES OF IRREGULAR,WASTEFUL AND FRUITLESS EXPENDITURE</a:t>
            </a:r>
            <a:endParaRPr lang="en-ZA"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025133272"/>
              </p:ext>
            </p:extLst>
          </p:nvPr>
        </p:nvGraphicFramePr>
        <p:xfrm>
          <a:off x="900114" y="1270493"/>
          <a:ext cx="7572373" cy="5303116"/>
        </p:xfrm>
        <a:graphic>
          <a:graphicData uri="http://schemas.openxmlformats.org/drawingml/2006/table">
            <a:tbl>
              <a:tblPr firstRow="1" bandRow="1">
                <a:tableStyleId>{5C22544A-7EE6-4342-B048-85BDC9FD1C3A}</a:tableStyleId>
              </a:tblPr>
              <a:tblGrid>
                <a:gridCol w="2831816">
                  <a:extLst>
                    <a:ext uri="{9D8B030D-6E8A-4147-A177-3AD203B41FA5}">
                      <a16:colId xmlns:a16="http://schemas.microsoft.com/office/drawing/2014/main" xmlns="" val="1612367975"/>
                    </a:ext>
                  </a:extLst>
                </a:gridCol>
                <a:gridCol w="1376795">
                  <a:extLst>
                    <a:ext uri="{9D8B030D-6E8A-4147-A177-3AD203B41FA5}">
                      <a16:colId xmlns:a16="http://schemas.microsoft.com/office/drawing/2014/main" xmlns="" val="4036599605"/>
                    </a:ext>
                  </a:extLst>
                </a:gridCol>
                <a:gridCol w="1705349">
                  <a:extLst>
                    <a:ext uri="{9D8B030D-6E8A-4147-A177-3AD203B41FA5}">
                      <a16:colId xmlns:a16="http://schemas.microsoft.com/office/drawing/2014/main" xmlns="" val="891027228"/>
                    </a:ext>
                  </a:extLst>
                </a:gridCol>
                <a:gridCol w="1658413">
                  <a:extLst>
                    <a:ext uri="{9D8B030D-6E8A-4147-A177-3AD203B41FA5}">
                      <a16:colId xmlns:a16="http://schemas.microsoft.com/office/drawing/2014/main" xmlns="" val="3542432436"/>
                    </a:ext>
                  </a:extLst>
                </a:gridCol>
              </a:tblGrid>
              <a:tr h="644710">
                <a:tc gridSpan="4">
                  <a:txBody>
                    <a:bodyPr/>
                    <a:lstStyle/>
                    <a:p>
                      <a:pPr algn="ctr"/>
                      <a:r>
                        <a:rPr lang="en-ZA" dirty="0" smtClean="0">
                          <a:solidFill>
                            <a:schemeClr val="tx1"/>
                          </a:solidFill>
                        </a:rPr>
                        <a:t> QUARTER</a:t>
                      </a:r>
                      <a:r>
                        <a:rPr lang="en-ZA" baseline="0" dirty="0" smtClean="0">
                          <a:solidFill>
                            <a:schemeClr val="tx1"/>
                          </a:solidFill>
                        </a:rPr>
                        <a:t> 2</a:t>
                      </a:r>
                      <a:endParaRPr lang="en-ZA" dirty="0">
                        <a:solidFill>
                          <a:schemeClr val="tx1"/>
                        </a:solidFill>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786480429"/>
                  </a:ext>
                </a:extLst>
              </a:tr>
              <a:tr h="913341">
                <a:tc>
                  <a:txBody>
                    <a:bodyPr/>
                    <a:lstStyle/>
                    <a:p>
                      <a:pPr algn="l"/>
                      <a:r>
                        <a:rPr lang="en-ZA" sz="1400" b="1" dirty="0" smtClean="0"/>
                        <a:t>TYPES OF</a:t>
                      </a:r>
                      <a:r>
                        <a:rPr lang="en-ZA" sz="1400" b="1" baseline="0" dirty="0" smtClean="0"/>
                        <a:t> MISCONDUCT</a:t>
                      </a:r>
                      <a:endParaRPr lang="en-ZA" sz="1400" b="1" dirty="0"/>
                    </a:p>
                  </a:txBody>
                  <a:tcPr/>
                </a:tc>
                <a:tc>
                  <a:txBody>
                    <a:bodyPr/>
                    <a:lstStyle/>
                    <a:p>
                      <a:pPr algn="ctr"/>
                      <a:r>
                        <a:rPr lang="en-ZA" sz="1400" b="1" dirty="0" smtClean="0"/>
                        <a:t>RECEIVED</a:t>
                      </a:r>
                      <a:endParaRPr lang="en-ZA" sz="1400" b="1" dirty="0"/>
                    </a:p>
                  </a:txBody>
                  <a:tcPr/>
                </a:tc>
                <a:tc>
                  <a:txBody>
                    <a:bodyPr/>
                    <a:lstStyle/>
                    <a:p>
                      <a:pPr algn="ctr"/>
                      <a:r>
                        <a:rPr lang="en-ZA" sz="1400" b="1" dirty="0" smtClean="0"/>
                        <a:t>FINALISED</a:t>
                      </a:r>
                      <a:endParaRPr lang="en-ZA" sz="1400" b="1" dirty="0"/>
                    </a:p>
                  </a:txBody>
                  <a:tcPr/>
                </a:tc>
                <a:tc>
                  <a:txBody>
                    <a:bodyPr/>
                    <a:lstStyle/>
                    <a:p>
                      <a:pPr algn="ctr"/>
                      <a:r>
                        <a:rPr lang="en-ZA" sz="1400" b="1" dirty="0" smtClean="0"/>
                        <a:t>PENDING</a:t>
                      </a:r>
                      <a:endParaRPr lang="en-ZA" sz="1400" b="1" dirty="0"/>
                    </a:p>
                  </a:txBody>
                  <a:tcPr/>
                </a:tc>
                <a:extLst>
                  <a:ext uri="{0D108BD9-81ED-4DB2-BD59-A6C34878D82A}">
                    <a16:rowId xmlns:a16="http://schemas.microsoft.com/office/drawing/2014/main" xmlns="" val="515994905"/>
                  </a:ext>
                </a:extLst>
              </a:tr>
              <a:tr h="913341">
                <a:tc>
                  <a:txBody>
                    <a:bodyPr/>
                    <a:lstStyle/>
                    <a:p>
                      <a:pPr algn="l"/>
                      <a:r>
                        <a:rPr lang="en-ZA" sz="1400" dirty="0" smtClean="0"/>
                        <a:t>DAMAGE OF RENTAL/STATE VEHICLE</a:t>
                      </a:r>
                      <a:endParaRPr lang="en-ZA" sz="1400" dirty="0"/>
                    </a:p>
                  </a:txBody>
                  <a:tcPr/>
                </a:tc>
                <a:tc>
                  <a:txBody>
                    <a:bodyPr/>
                    <a:lstStyle/>
                    <a:p>
                      <a:pPr algn="ctr"/>
                      <a:r>
                        <a:rPr lang="en-ZA" sz="1600" dirty="0" smtClean="0"/>
                        <a:t>49</a:t>
                      </a:r>
                      <a:endParaRPr lang="en-ZA" sz="1600" dirty="0"/>
                    </a:p>
                  </a:txBody>
                  <a:tcPr/>
                </a:tc>
                <a:tc>
                  <a:txBody>
                    <a:bodyPr/>
                    <a:lstStyle/>
                    <a:p>
                      <a:pPr algn="ctr"/>
                      <a:r>
                        <a:rPr lang="en-ZA" sz="1600" dirty="0" smtClean="0"/>
                        <a:t>40</a:t>
                      </a:r>
                      <a:endParaRPr lang="en-ZA" sz="1600" dirty="0"/>
                    </a:p>
                  </a:txBody>
                  <a:tcPr/>
                </a:tc>
                <a:tc>
                  <a:txBody>
                    <a:bodyPr/>
                    <a:lstStyle/>
                    <a:p>
                      <a:pPr algn="ctr"/>
                      <a:r>
                        <a:rPr lang="en-ZA" sz="1600" dirty="0" smtClean="0"/>
                        <a:t>9</a:t>
                      </a:r>
                      <a:endParaRPr lang="en-ZA" sz="1600" dirty="0"/>
                    </a:p>
                  </a:txBody>
                  <a:tcPr/>
                </a:tc>
                <a:extLst>
                  <a:ext uri="{0D108BD9-81ED-4DB2-BD59-A6C34878D82A}">
                    <a16:rowId xmlns:a16="http://schemas.microsoft.com/office/drawing/2014/main" xmlns="" val="3789970495"/>
                  </a:ext>
                </a:extLst>
              </a:tr>
              <a:tr h="653666">
                <a:tc>
                  <a:txBody>
                    <a:bodyPr/>
                    <a:lstStyle/>
                    <a:p>
                      <a:pPr algn="l"/>
                      <a:r>
                        <a:rPr lang="en-ZA" sz="1400" dirty="0" smtClean="0"/>
                        <a:t>LOSS OF STATE</a:t>
                      </a:r>
                      <a:r>
                        <a:rPr lang="en-ZA" sz="1400" baseline="0" dirty="0" smtClean="0"/>
                        <a:t> ASSET</a:t>
                      </a:r>
                      <a:endParaRPr lang="en-ZA" sz="1400" dirty="0"/>
                    </a:p>
                  </a:txBody>
                  <a:tcPr/>
                </a:tc>
                <a:tc>
                  <a:txBody>
                    <a:bodyPr/>
                    <a:lstStyle/>
                    <a:p>
                      <a:pPr algn="ctr"/>
                      <a:r>
                        <a:rPr lang="en-ZA" sz="1600" dirty="0" smtClean="0"/>
                        <a:t>9</a:t>
                      </a:r>
                      <a:endParaRPr lang="en-ZA" sz="1600" dirty="0"/>
                    </a:p>
                  </a:txBody>
                  <a:tcPr/>
                </a:tc>
                <a:tc>
                  <a:txBody>
                    <a:bodyPr/>
                    <a:lstStyle/>
                    <a:p>
                      <a:pPr algn="ctr"/>
                      <a:r>
                        <a:rPr lang="en-ZA" sz="1600" dirty="0" smtClean="0"/>
                        <a:t>4</a:t>
                      </a:r>
                      <a:endParaRPr lang="en-ZA" sz="1600" dirty="0"/>
                    </a:p>
                  </a:txBody>
                  <a:tcPr/>
                </a:tc>
                <a:tc>
                  <a:txBody>
                    <a:bodyPr/>
                    <a:lstStyle/>
                    <a:p>
                      <a:pPr algn="ctr"/>
                      <a:r>
                        <a:rPr lang="en-ZA" sz="1600" dirty="0" smtClean="0"/>
                        <a:t>5</a:t>
                      </a:r>
                      <a:endParaRPr lang="en-ZA" sz="1600" dirty="0"/>
                    </a:p>
                  </a:txBody>
                  <a:tcPr/>
                </a:tc>
                <a:extLst>
                  <a:ext uri="{0D108BD9-81ED-4DB2-BD59-A6C34878D82A}">
                    <a16:rowId xmlns:a16="http://schemas.microsoft.com/office/drawing/2014/main" xmlns="" val="1712464540"/>
                  </a:ext>
                </a:extLst>
              </a:tr>
              <a:tr h="913341">
                <a:tc>
                  <a:txBody>
                    <a:bodyPr/>
                    <a:lstStyle/>
                    <a:p>
                      <a:pPr algn="l"/>
                      <a:r>
                        <a:rPr lang="en-ZA" sz="1400" dirty="0" smtClean="0"/>
                        <a:t>IRREGULAR EXPENDITURE</a:t>
                      </a:r>
                      <a:endParaRPr lang="en-ZA" sz="1400" dirty="0"/>
                    </a:p>
                  </a:txBody>
                  <a:tcPr/>
                </a:tc>
                <a:tc>
                  <a:txBody>
                    <a:bodyPr/>
                    <a:lstStyle/>
                    <a:p>
                      <a:pPr algn="ctr"/>
                      <a:r>
                        <a:rPr lang="en-ZA" sz="1600" dirty="0" smtClean="0"/>
                        <a:t>2</a:t>
                      </a:r>
                      <a:endParaRPr lang="en-ZA" sz="1600" dirty="0"/>
                    </a:p>
                  </a:txBody>
                  <a:tcPr/>
                </a:tc>
                <a:tc>
                  <a:txBody>
                    <a:bodyPr/>
                    <a:lstStyle/>
                    <a:p>
                      <a:pPr algn="ctr"/>
                      <a:r>
                        <a:rPr lang="en-ZA" sz="1600" dirty="0" smtClean="0"/>
                        <a:t>1</a:t>
                      </a:r>
                      <a:endParaRPr lang="en-ZA" sz="1600" dirty="0"/>
                    </a:p>
                  </a:txBody>
                  <a:tcPr/>
                </a:tc>
                <a:tc>
                  <a:txBody>
                    <a:bodyPr/>
                    <a:lstStyle/>
                    <a:p>
                      <a:pPr algn="ctr"/>
                      <a:r>
                        <a:rPr lang="en-ZA" sz="1600" dirty="0" smtClean="0"/>
                        <a:t>1</a:t>
                      </a:r>
                      <a:endParaRPr lang="en-ZA" sz="1600" dirty="0"/>
                    </a:p>
                  </a:txBody>
                  <a:tcPr/>
                </a:tc>
                <a:extLst>
                  <a:ext uri="{0D108BD9-81ED-4DB2-BD59-A6C34878D82A}">
                    <a16:rowId xmlns:a16="http://schemas.microsoft.com/office/drawing/2014/main" xmlns="" val="2108216153"/>
                  </a:ext>
                </a:extLst>
              </a:tr>
              <a:tr h="653666">
                <a:tc>
                  <a:txBody>
                    <a:bodyPr/>
                    <a:lstStyle/>
                    <a:p>
                      <a:pPr algn="l"/>
                      <a:r>
                        <a:rPr lang="en-ZA" sz="1400" dirty="0" smtClean="0"/>
                        <a:t>NO</a:t>
                      </a:r>
                      <a:r>
                        <a:rPr lang="en-ZA" sz="1400" baseline="0" dirty="0" smtClean="0"/>
                        <a:t> SHOW</a:t>
                      </a:r>
                      <a:endParaRPr lang="en-ZA" sz="1400" dirty="0"/>
                    </a:p>
                  </a:txBody>
                  <a:tcPr/>
                </a:tc>
                <a:tc>
                  <a:txBody>
                    <a:bodyPr/>
                    <a:lstStyle/>
                    <a:p>
                      <a:pPr algn="ctr"/>
                      <a:r>
                        <a:rPr lang="en-ZA" sz="1600" dirty="0" smtClean="0"/>
                        <a:t>1</a:t>
                      </a:r>
                      <a:endParaRPr lang="en-ZA" sz="1600" dirty="0"/>
                    </a:p>
                  </a:txBody>
                  <a:tcPr/>
                </a:tc>
                <a:tc>
                  <a:txBody>
                    <a:bodyPr/>
                    <a:lstStyle/>
                    <a:p>
                      <a:pPr algn="ctr"/>
                      <a:r>
                        <a:rPr lang="en-ZA" sz="1600" dirty="0" smtClean="0"/>
                        <a:t>0</a:t>
                      </a:r>
                      <a:endParaRPr lang="en-ZA" sz="1600" dirty="0"/>
                    </a:p>
                  </a:txBody>
                  <a:tcPr/>
                </a:tc>
                <a:tc>
                  <a:txBody>
                    <a:bodyPr/>
                    <a:lstStyle/>
                    <a:p>
                      <a:pPr algn="ctr"/>
                      <a:r>
                        <a:rPr lang="en-ZA" sz="1600" dirty="0" smtClean="0"/>
                        <a:t>1</a:t>
                      </a:r>
                      <a:endParaRPr lang="en-ZA" sz="1600" dirty="0"/>
                    </a:p>
                  </a:txBody>
                  <a:tcPr/>
                </a:tc>
                <a:extLst>
                  <a:ext uri="{0D108BD9-81ED-4DB2-BD59-A6C34878D82A}">
                    <a16:rowId xmlns:a16="http://schemas.microsoft.com/office/drawing/2014/main" xmlns="" val="3525944338"/>
                  </a:ext>
                </a:extLst>
              </a:tr>
              <a:tr h="611051">
                <a:tc>
                  <a:txBody>
                    <a:bodyPr/>
                    <a:lstStyle/>
                    <a:p>
                      <a:pPr algn="l"/>
                      <a:r>
                        <a:rPr lang="en-ZA" sz="1400" b="1" dirty="0" smtClean="0"/>
                        <a:t>TOTAL</a:t>
                      </a:r>
                      <a:endParaRPr lang="en-ZA" sz="1400" b="1" dirty="0"/>
                    </a:p>
                  </a:txBody>
                  <a:tcPr/>
                </a:tc>
                <a:tc>
                  <a:txBody>
                    <a:bodyPr/>
                    <a:lstStyle/>
                    <a:p>
                      <a:pPr algn="ctr"/>
                      <a:r>
                        <a:rPr lang="en-ZA" sz="1600" b="1" dirty="0" smtClean="0"/>
                        <a:t>61</a:t>
                      </a:r>
                      <a:endParaRPr lang="en-ZA" sz="1600" b="1" dirty="0"/>
                    </a:p>
                  </a:txBody>
                  <a:tcPr/>
                </a:tc>
                <a:tc>
                  <a:txBody>
                    <a:bodyPr/>
                    <a:lstStyle/>
                    <a:p>
                      <a:pPr algn="ctr"/>
                      <a:r>
                        <a:rPr lang="en-ZA" sz="1600" b="1" dirty="0" smtClean="0"/>
                        <a:t>45</a:t>
                      </a:r>
                      <a:endParaRPr lang="en-ZA" sz="1600" b="1" dirty="0"/>
                    </a:p>
                  </a:txBody>
                  <a:tcPr/>
                </a:tc>
                <a:tc>
                  <a:txBody>
                    <a:bodyPr/>
                    <a:lstStyle/>
                    <a:p>
                      <a:pPr algn="ctr"/>
                      <a:r>
                        <a:rPr lang="en-ZA" sz="1600" b="1" dirty="0" smtClean="0"/>
                        <a:t>16</a:t>
                      </a:r>
                      <a:endParaRPr lang="en-ZA" sz="1600" b="1" dirty="0"/>
                    </a:p>
                  </a:txBody>
                  <a:tcPr/>
                </a:tc>
                <a:extLst>
                  <a:ext uri="{0D108BD9-81ED-4DB2-BD59-A6C34878D82A}">
                    <a16:rowId xmlns:a16="http://schemas.microsoft.com/office/drawing/2014/main" xmlns="" val="2958396430"/>
                  </a:ext>
                </a:extLst>
              </a:tr>
            </a:tbl>
          </a:graphicData>
        </a:graphic>
      </p:graphicFrame>
      <p:sp>
        <p:nvSpPr>
          <p:cNvPr id="4" name="Slide Number Placeholder 3"/>
          <p:cNvSpPr>
            <a:spLocks noGrp="1"/>
          </p:cNvSpPr>
          <p:nvPr>
            <p:ph type="sldNum" sz="quarter" idx="12"/>
          </p:nvPr>
        </p:nvSpPr>
        <p:spPr>
          <a:xfrm>
            <a:off x="7010400" y="6624084"/>
            <a:ext cx="2133600" cy="233916"/>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1F93894-7FFB-474D-A2E8-72AE4E9715C6}" type="slidenum">
              <a:rPr kumimoji="0" lang="en-US" sz="1200" b="0" i="0" u="none" strike="noStrike" kern="1200" cap="none" spc="0" normalizeH="0" baseline="0" noProof="0" smtClean="0">
                <a:ln>
                  <a:noFill/>
                </a:ln>
                <a:solidFill>
                  <a:prstClr val="white"/>
                </a:solidFill>
                <a:effectLst/>
                <a:uLnTx/>
                <a:uFillTx/>
                <a:latin typeface="Calibri" pitchFamily="-64" charset="0"/>
                <a:ea typeface="ＭＳ Ｐゴシック" pitchFamily="-6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white"/>
              </a:solidFill>
              <a:effectLst/>
              <a:uLnTx/>
              <a:uFillTx/>
              <a:latin typeface="Calibri" pitchFamily="-64" charset="0"/>
              <a:ea typeface="ＭＳ Ｐゴシック" pitchFamily="-64" charset="-128"/>
              <a:cs typeface="+mn-cs"/>
            </a:endParaRPr>
          </a:p>
        </p:txBody>
      </p:sp>
    </p:spTree>
    <p:extLst>
      <p:ext uri="{BB962C8B-B14F-4D97-AF65-F5344CB8AC3E}">
        <p14:creationId xmlns:p14="http://schemas.microsoft.com/office/powerpoint/2010/main" xmlns="" val="3886834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55" y="266664"/>
            <a:ext cx="8229600" cy="1143000"/>
          </a:xfrm>
        </p:spPr>
        <p:txBody>
          <a:bodyPr/>
          <a:lstStyle/>
          <a:p>
            <a:r>
              <a:rPr lang="en-ZA" sz="2400" b="1" dirty="0"/>
              <a:t>WASTEFUL AND FRUITLESS EXPENDITURE CASES - LOSS OF </a:t>
            </a:r>
            <a:r>
              <a:rPr lang="en-ZA" sz="2400" b="1" dirty="0" smtClean="0"/>
              <a:t>  STATE ASSET QUARTER 2 </a:t>
            </a:r>
            <a:r>
              <a:rPr lang="en-ZA" sz="2400" b="1" dirty="0"/>
              <a:t>	</a:t>
            </a:r>
            <a:r>
              <a:rPr lang="en-ZA" b="1" dirty="0"/>
              <a:t>			</a:t>
            </a:r>
            <a:endParaRPr lang="en-ZA" dirty="0"/>
          </a:p>
        </p:txBody>
      </p:sp>
      <p:sp>
        <p:nvSpPr>
          <p:cNvPr id="3" name="Slide Number Placeholder 2"/>
          <p:cNvSpPr>
            <a:spLocks noGrp="1"/>
          </p:cNvSpPr>
          <p:nvPr>
            <p:ph type="sldNum" sz="quarter" idx="12"/>
          </p:nvPr>
        </p:nvSpPr>
        <p:spPr>
          <a:xfrm>
            <a:off x="7010400" y="6492875"/>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9952C62-AD55-470A-88FA-93CCA3080BDC}" type="slidenum">
              <a:rPr kumimoji="0" lang="en-US" sz="1200" b="0" i="0" u="none" strike="noStrike" kern="1200" cap="none" spc="0" normalizeH="0" baseline="0" noProof="0" smtClean="0">
                <a:ln>
                  <a:noFill/>
                </a:ln>
                <a:solidFill>
                  <a:prstClr val="white"/>
                </a:solidFill>
                <a:effectLst/>
                <a:uLnTx/>
                <a:uFillTx/>
                <a:latin typeface="Calibri" pitchFamily="-64" charset="0"/>
                <a:ea typeface="ＭＳ Ｐゴシック" pitchFamily="-6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white"/>
              </a:solidFill>
              <a:effectLst/>
              <a:uLnTx/>
              <a:uFillTx/>
              <a:latin typeface="Calibri" pitchFamily="-64" charset="0"/>
              <a:ea typeface="ＭＳ Ｐゴシック" pitchFamily="-64" charset="-128"/>
              <a:cs typeface="+mn-cs"/>
            </a:endParaRPr>
          </a:p>
        </p:txBody>
      </p:sp>
      <p:pic>
        <p:nvPicPr>
          <p:cNvPr id="50176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3916" y="1409664"/>
            <a:ext cx="8619139" cy="40767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15214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t>WASTEFUL AND FRUITLESS EXPENDITURE CASES - DAMAGE OF STATE/RENTAL </a:t>
            </a:r>
            <a:r>
              <a:rPr lang="en-ZA" sz="2400" b="1" dirty="0" smtClean="0"/>
              <a:t>VEHICLE QUARTER 2</a:t>
            </a:r>
            <a:endParaRPr lang="en-ZA" sz="2400" b="1" dirty="0"/>
          </a:p>
        </p:txBody>
      </p:sp>
      <p:sp>
        <p:nvSpPr>
          <p:cNvPr id="3" name="Slide Number Placeholder 2"/>
          <p:cNvSpPr>
            <a:spLocks noGrp="1"/>
          </p:cNvSpPr>
          <p:nvPr>
            <p:ph type="sldNum" sz="quarter" idx="12"/>
          </p:nvPr>
        </p:nvSpPr>
        <p:spPr>
          <a:xfrm>
            <a:off x="7010400" y="6492875"/>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9952C62-AD55-470A-88FA-93CCA3080BDC}" type="slidenum">
              <a:rPr kumimoji="0" lang="en-US" sz="1200" b="0" i="0" u="none" strike="noStrike" kern="1200" cap="none" spc="0" normalizeH="0" baseline="0" noProof="0" smtClean="0">
                <a:ln>
                  <a:noFill/>
                </a:ln>
                <a:solidFill>
                  <a:prstClr val="white"/>
                </a:solidFill>
                <a:effectLst/>
                <a:uLnTx/>
                <a:uFillTx/>
                <a:latin typeface="Calibri" pitchFamily="-64" charset="0"/>
                <a:ea typeface="ＭＳ Ｐゴシック" pitchFamily="-6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white"/>
              </a:solidFill>
              <a:effectLst/>
              <a:uLnTx/>
              <a:uFillTx/>
              <a:latin typeface="Calibri" pitchFamily="-64" charset="0"/>
              <a:ea typeface="ＭＳ Ｐゴシック" pitchFamily="-64" charset="-128"/>
              <a:cs typeface="+mn-cs"/>
            </a:endParaRPr>
          </a:p>
        </p:txBody>
      </p:sp>
      <p:pic>
        <p:nvPicPr>
          <p:cNvPr id="50278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3284" y="1417638"/>
            <a:ext cx="8686800" cy="5195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49792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828" y="297712"/>
            <a:ext cx="7697972" cy="999460"/>
          </a:xfrm>
        </p:spPr>
        <p:txBody>
          <a:bodyPr/>
          <a:lstStyle/>
          <a:p>
            <a:r>
              <a:rPr lang="en-ZA" sz="2000" b="1" dirty="0" smtClean="0"/>
              <a:t> </a:t>
            </a:r>
            <a:br>
              <a:rPr lang="en-ZA" sz="2000" b="1" dirty="0" smtClean="0"/>
            </a:br>
            <a:r>
              <a:rPr lang="en-ZA" sz="2400" b="1" dirty="0" smtClean="0"/>
              <a:t>WASTEFUL AND FRUITLESS EXPENDITURE CASES – NO</a:t>
            </a:r>
            <a:br>
              <a:rPr lang="en-ZA" sz="2400" b="1" dirty="0" smtClean="0"/>
            </a:br>
            <a:r>
              <a:rPr lang="en-ZA" sz="2400" b="1" dirty="0" smtClean="0"/>
              <a:t>SHOW </a:t>
            </a:r>
            <a:r>
              <a:rPr lang="en-ZA" sz="2000" b="1" dirty="0"/>
              <a:t>		</a:t>
            </a:r>
            <a:r>
              <a:rPr lang="en-ZA" b="1" dirty="0"/>
              <a:t>	</a:t>
            </a:r>
            <a:endParaRPr lang="en-ZA" dirty="0"/>
          </a:p>
        </p:txBody>
      </p:sp>
      <p:sp>
        <p:nvSpPr>
          <p:cNvPr id="3" name="Slide Number Placeholder 2"/>
          <p:cNvSpPr>
            <a:spLocks noGrp="1"/>
          </p:cNvSpPr>
          <p:nvPr>
            <p:ph type="sldNum" sz="quarter" idx="12"/>
          </p:nvPr>
        </p:nvSpPr>
        <p:spPr>
          <a:xfrm>
            <a:off x="7010400" y="6538912"/>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9952C62-AD55-470A-88FA-93CCA3080BDC}" type="slidenum">
              <a:rPr kumimoji="0" lang="en-US" sz="1200" b="0" i="0" u="none" strike="noStrike" kern="1200" cap="none" spc="0" normalizeH="0" baseline="0" noProof="0" smtClean="0">
                <a:ln>
                  <a:noFill/>
                </a:ln>
                <a:solidFill>
                  <a:prstClr val="white"/>
                </a:solidFill>
                <a:effectLst/>
                <a:uLnTx/>
                <a:uFillTx/>
                <a:latin typeface="Calibri" pitchFamily="-64" charset="0"/>
                <a:ea typeface="ＭＳ Ｐゴシック" pitchFamily="-6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white"/>
              </a:solidFill>
              <a:effectLst/>
              <a:uLnTx/>
              <a:uFillTx/>
              <a:latin typeface="Calibri" pitchFamily="-64" charset="0"/>
              <a:ea typeface="ＭＳ Ｐゴシック" pitchFamily="-64" charset="-128"/>
              <a:cs typeface="+mn-cs"/>
            </a:endParaRPr>
          </a:p>
        </p:txBody>
      </p:sp>
      <p:pic>
        <p:nvPicPr>
          <p:cNvPr id="508934"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4549" y="1424763"/>
            <a:ext cx="8654902" cy="16458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5378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2400" b="1" dirty="0" smtClean="0">
                <a:solidFill>
                  <a:srgbClr val="000000"/>
                </a:solidFill>
                <a:ea typeface="ＭＳ Ｐゴシック" pitchFamily="34" charset="-128"/>
              </a:rPr>
              <a:t>INTRODUCTION</a:t>
            </a:r>
            <a:endParaRPr lang="en-US" altLang="en-US" sz="2000" dirty="0" smtClean="0">
              <a:ea typeface="ＭＳ Ｐゴシック" pitchFamily="34" charset="-128"/>
            </a:endParaRPr>
          </a:p>
        </p:txBody>
      </p:sp>
      <p:sp>
        <p:nvSpPr>
          <p:cNvPr id="17411" name="Content Placeholder 2"/>
          <p:cNvSpPr>
            <a:spLocks noGrp="1"/>
          </p:cNvSpPr>
          <p:nvPr>
            <p:ph idx="1"/>
          </p:nvPr>
        </p:nvSpPr>
        <p:spPr/>
        <p:txBody>
          <a:bodyPr/>
          <a:lstStyle/>
          <a:p>
            <a:pPr marL="0" indent="0" algn="ctr">
              <a:buFont typeface="Arial" pitchFamily="34" charset="0"/>
              <a:buNone/>
            </a:pPr>
            <a:endParaRPr lang="en-US" altLang="en-US" sz="1800" dirty="0" smtClean="0">
              <a:ea typeface="ＭＳ Ｐゴシック" pitchFamily="34" charset="-128"/>
            </a:endParaRPr>
          </a:p>
          <a:p>
            <a:pPr marL="0" indent="0" algn="ctr">
              <a:buFont typeface="Arial" pitchFamily="34" charset="0"/>
              <a:buNone/>
            </a:pPr>
            <a:endParaRPr lang="en-US" altLang="en-US" sz="1800" dirty="0" smtClean="0">
              <a:ea typeface="ＭＳ Ｐゴシック" pitchFamily="34" charset="-128"/>
            </a:endParaRPr>
          </a:p>
          <a:p>
            <a:pPr marL="0" indent="0" algn="ctr">
              <a:buFont typeface="Arial" pitchFamily="34" charset="0"/>
              <a:buNone/>
            </a:pPr>
            <a:endParaRPr lang="en-US" altLang="en-US" sz="1800" dirty="0" smtClean="0">
              <a:ea typeface="ＭＳ Ｐゴシック" pitchFamily="34" charset="-128"/>
            </a:endParaRPr>
          </a:p>
          <a:p>
            <a:pPr marL="0" indent="0" algn="ctr">
              <a:buFont typeface="Arial" pitchFamily="34" charset="0"/>
              <a:buNone/>
            </a:pPr>
            <a:r>
              <a:rPr lang="en-US" altLang="en-US" sz="2400" b="1" dirty="0" smtClean="0">
                <a:ea typeface="ＭＳ Ｐゴシック" pitchFamily="34" charset="-128"/>
              </a:rPr>
              <a:t>INTRODUCTION</a:t>
            </a:r>
            <a:br>
              <a:rPr lang="en-US" altLang="en-US" sz="2400" b="1" dirty="0" smtClean="0">
                <a:ea typeface="ＭＳ Ｐゴシック" pitchFamily="34" charset="-128"/>
              </a:rPr>
            </a:br>
            <a:r>
              <a:rPr lang="en-US" altLang="en-US" sz="2400" b="1" dirty="0" smtClean="0">
                <a:ea typeface="ＭＳ Ｐゴシック" pitchFamily="34" charset="-128"/>
              </a:rPr>
              <a:t/>
            </a:r>
            <a:br>
              <a:rPr lang="en-US" altLang="en-US" sz="2400" b="1" dirty="0" smtClean="0">
                <a:ea typeface="ＭＳ Ｐゴシック" pitchFamily="34" charset="-128"/>
              </a:rPr>
            </a:br>
            <a:r>
              <a:rPr lang="en-US" altLang="en-US" sz="2400" b="1" dirty="0" smtClean="0">
                <a:ea typeface="ＭＳ Ｐゴシック" pitchFamily="34" charset="-128"/>
              </a:rPr>
              <a:t>- The Constitutional Mandate of the DEL</a:t>
            </a:r>
            <a:br>
              <a:rPr lang="en-US" altLang="en-US" sz="2400" b="1" dirty="0" smtClean="0">
                <a:ea typeface="ＭＳ Ｐゴシック" pitchFamily="34" charset="-128"/>
              </a:rPr>
            </a:br>
            <a:r>
              <a:rPr lang="en-US" altLang="en-US" sz="2400" b="1" dirty="0" smtClean="0">
                <a:ea typeface="ＭＳ Ｐゴシック" pitchFamily="34" charset="-128"/>
              </a:rPr>
              <a:t>- The Policy Mandate of the DEL</a:t>
            </a:r>
          </a:p>
        </p:txBody>
      </p:sp>
      <p:sp>
        <p:nvSpPr>
          <p:cNvPr id="17412"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chemeClr val="bg1"/>
                </a:solidFill>
              </a:rPr>
              <a:pPr/>
              <a:t>3</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t>IRREGULAR EXPENDITURE</a:t>
            </a:r>
          </a:p>
        </p:txBody>
      </p:sp>
      <p:sp>
        <p:nvSpPr>
          <p:cNvPr id="3" name="Slide Number Placeholder 2"/>
          <p:cNvSpPr>
            <a:spLocks noGrp="1"/>
          </p:cNvSpPr>
          <p:nvPr>
            <p:ph type="sldNum" sz="quarter" idx="12"/>
          </p:nvPr>
        </p:nvSpPr>
        <p:spPr>
          <a:xfrm>
            <a:off x="6904075" y="6492875"/>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9952C62-AD55-470A-88FA-93CCA3080BDC}" type="slidenum">
              <a:rPr kumimoji="0" lang="en-US" sz="1200" b="0" i="0" u="none" strike="noStrike" kern="1200" cap="none" spc="0" normalizeH="0" baseline="0" noProof="0" smtClean="0">
                <a:ln>
                  <a:noFill/>
                </a:ln>
                <a:solidFill>
                  <a:prstClr val="white"/>
                </a:solidFill>
                <a:effectLst/>
                <a:uLnTx/>
                <a:uFillTx/>
                <a:latin typeface="Calibri" pitchFamily="-64" charset="0"/>
                <a:ea typeface="ＭＳ Ｐゴシック" pitchFamily="-6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white"/>
              </a:solidFill>
              <a:effectLst/>
              <a:uLnTx/>
              <a:uFillTx/>
              <a:latin typeface="Calibri" pitchFamily="-64" charset="0"/>
              <a:ea typeface="ＭＳ Ｐゴシック" pitchFamily="-64" charset="-128"/>
              <a:cs typeface="+mn-cs"/>
            </a:endParaRPr>
          </a:p>
        </p:txBody>
      </p:sp>
      <p:pic>
        <p:nvPicPr>
          <p:cNvPr id="51097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5814" y="1417638"/>
            <a:ext cx="8601739" cy="21672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809419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ZA" altLang="en-US" sz="2000" b="1" dirty="0" smtClean="0">
                <a:ea typeface="ＭＳ Ｐゴシック" pitchFamily="34" charset="-128"/>
              </a:rPr>
              <a:t>PROGRAMME 2</a:t>
            </a:r>
            <a:r>
              <a:rPr lang="en-ZA" altLang="en-US" sz="2400" b="1" dirty="0" smtClean="0">
                <a:ea typeface="ＭＳ Ｐゴシック" pitchFamily="34" charset="-128"/>
              </a:rPr>
              <a:t/>
            </a:r>
            <a:br>
              <a:rPr lang="en-ZA" altLang="en-US" sz="2400" b="1" dirty="0" smtClean="0">
                <a:ea typeface="ＭＳ Ｐゴシック" pitchFamily="34" charset="-128"/>
              </a:rPr>
            </a:br>
            <a:endParaRPr lang="en-ZA" altLang="en-US" sz="2400" dirty="0" smtClean="0">
              <a:ea typeface="ＭＳ Ｐゴシック" pitchFamily="34" charset="-128"/>
            </a:endParaRPr>
          </a:p>
        </p:txBody>
      </p:sp>
      <p:sp>
        <p:nvSpPr>
          <p:cNvPr id="39939" name="Content Placeholder 2"/>
          <p:cNvSpPr>
            <a:spLocks noGrp="1"/>
          </p:cNvSpPr>
          <p:nvPr>
            <p:ph idx="1"/>
          </p:nvPr>
        </p:nvSpPr>
        <p:spPr/>
        <p:txBody>
          <a:bodyPr/>
          <a:lstStyle/>
          <a:p>
            <a:pPr marL="0" indent="0">
              <a:buFont typeface="Arial" pitchFamily="34" charset="0"/>
              <a:buNone/>
            </a:pPr>
            <a:endParaRPr lang="en-ZA" altLang="en-US" dirty="0"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a:p>
            <a:pPr marL="0" indent="0" algn="ctr">
              <a:buFont typeface="Arial" pitchFamily="34" charset="0"/>
              <a:buNone/>
            </a:pPr>
            <a:r>
              <a:rPr lang="en-ZA" altLang="en-US" sz="2400" b="1" dirty="0" smtClean="0">
                <a:ea typeface="ＭＳ Ｐゴシック" pitchFamily="34" charset="-128"/>
              </a:rPr>
              <a:t>INSPECTION AND ENFORCEMENT SERVICES</a:t>
            </a:r>
          </a:p>
        </p:txBody>
      </p:sp>
      <p:sp>
        <p:nvSpPr>
          <p:cNvPr id="39940" name="Slide Number Placeholder 3"/>
          <p:cNvSpPr>
            <a:spLocks noGrp="1"/>
          </p:cNvSpPr>
          <p:nvPr>
            <p:ph type="sldNum" sz="quarter" idx="12"/>
          </p:nvPr>
        </p:nvSpPr>
        <p:spPr bwMode="auto">
          <a:xfrm>
            <a:off x="6824663" y="6365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ABF0D283-9772-42AD-B797-8037A6F94FC8}" type="slidenum">
              <a:rPr lang="en-US" altLang="en-US" sz="1200" smtClean="0">
                <a:solidFill>
                  <a:schemeClr val="bg1"/>
                </a:solidFill>
              </a:rPr>
              <a:pPr/>
              <a:t>31</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311604"/>
            <a:ext cx="8229600" cy="742950"/>
          </a:xfrm>
        </p:spPr>
        <p:txBody>
          <a:bodyPr/>
          <a:lstStyle/>
          <a:p>
            <a:r>
              <a:rPr lang="en-US" altLang="en-US" sz="2000" b="1" dirty="0" smtClean="0">
                <a:ea typeface="ＭＳ Ｐゴシック" pitchFamily="34" charset="-128"/>
              </a:rPr>
              <a:t>INSPECTION AND ENFORCEMENT SERVICES (IES)</a:t>
            </a:r>
            <a:endParaRPr lang="en-ZA" altLang="en-US" sz="2000" dirty="0" smtClean="0">
              <a:ea typeface="ＭＳ Ｐゴシック" pitchFamily="34" charset="-12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983910531"/>
              </p:ext>
            </p:extLst>
          </p:nvPr>
        </p:nvGraphicFramePr>
        <p:xfrm>
          <a:off x="180975" y="1290637"/>
          <a:ext cx="8780606" cy="5326920"/>
        </p:xfrm>
        <a:graphic>
          <a:graphicData uri="http://schemas.openxmlformats.org/drawingml/2006/table">
            <a:tbl>
              <a:tblPr/>
              <a:tblGrid>
                <a:gridCol w="1868162">
                  <a:extLst>
                    <a:ext uri="{9D8B030D-6E8A-4147-A177-3AD203B41FA5}">
                      <a16:colId xmlns:a16="http://schemas.microsoft.com/office/drawing/2014/main" xmlns="" val="20000"/>
                    </a:ext>
                  </a:extLst>
                </a:gridCol>
                <a:gridCol w="914004"/>
                <a:gridCol w="1983037"/>
                <a:gridCol w="2016086"/>
                <a:gridCol w="1999317"/>
              </a:tblGrid>
              <a:tr h="67036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KEY PERFORMANCE INDICATOR</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algn="ctr">
                        <a:lnSpc>
                          <a:spcPct val="115000"/>
                        </a:lnSpc>
                        <a:spcAft>
                          <a:spcPts val="0"/>
                        </a:spcAft>
                      </a:pPr>
                      <a:r>
                        <a:rPr lang="en-US" sz="1400" b="1" kern="1200" dirty="0" smtClean="0">
                          <a:solidFill>
                            <a:schemeClr val="bg1"/>
                          </a:solidFill>
                          <a:effectLst>
                            <a:outerShdw blurRad="38100" dist="38100" dir="2700000" algn="tl">
                              <a:srgbClr val="000000">
                                <a:alpha val="43137"/>
                              </a:srgbClr>
                            </a:outerShdw>
                          </a:effectLst>
                          <a:latin typeface="+mn-lt"/>
                          <a:ea typeface="+mn-ea"/>
                          <a:cs typeface="+mn-cs"/>
                        </a:rPr>
                        <a:t>QUARTER 2 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a:t>
                      </a: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1364715">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rPr>
                        <a:t>MTSF Outcome 4: Decent employment through inclusive economic growth and </a:t>
                      </a:r>
                    </a:p>
                    <a:p>
                      <a:pPr marL="0" marR="0" lvl="0" indent="0" algn="l" defTabSz="457200" rtl="0" eaLnBrk="1" fontAlgn="base" latinLnBrk="0" hangingPunct="1">
                        <a:lnSpc>
                          <a:spcPct val="115000"/>
                        </a:lnSpc>
                        <a:spcBef>
                          <a:spcPct val="0"/>
                        </a:spcBef>
                        <a:spcAft>
                          <a:spcPct val="0"/>
                        </a:spcAft>
                        <a:buClrTx/>
                        <a:buSzTx/>
                        <a:buFontTx/>
                        <a:buNone/>
                        <a:tabLst/>
                        <a:defRPr/>
                      </a:pPr>
                      <a:r>
                        <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rPr>
                        <a:t>MTSF Outcome 14: Transforming and uniting the country</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rPr>
                        <a:t>DoL Strategic Goals: Promote occupational health services</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rPr>
                        <a:t>Protect vulnerable workers</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rPr>
                        <a:t>Strengthen occupational safety protection</a:t>
                      </a: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18935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rgbClr val="000000"/>
                          </a:solidFill>
                          <a:effectLst/>
                          <a:latin typeface="Calibri" pitchFamily="34" charset="0"/>
                          <a:ea typeface="ＭＳ Ｐゴシック" pitchFamily="34" charset="-128"/>
                        </a:rPr>
                        <a:t>1.1 </a:t>
                      </a:r>
                      <a:r>
                        <a:rPr lang="en-ZA" sz="1400" dirty="0" smtClean="0">
                          <a:effectLst/>
                          <a:latin typeface="Calibri" panose="020F0502020204030204" pitchFamily="34" charset="0"/>
                          <a:ea typeface="Calibri" panose="020F0502020204030204" pitchFamily="34" charset="0"/>
                        </a:rPr>
                        <a:t>Number of employers inspected per year to determine compliance with employment law.</a:t>
                      </a:r>
                      <a:endParaRPr kumimoji="0" lang="en-ZA" sz="14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L="91431" marR="91431"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F4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ZA" sz="1400" b="1" dirty="0" smtClean="0">
                          <a:effectLst/>
                          <a:latin typeface="Calibri" panose="020F0502020204030204" pitchFamily="34" charset="0"/>
                          <a:ea typeface="Calibri" panose="020F0502020204030204" pitchFamily="34" charset="0"/>
                        </a:rPr>
                        <a:t>110 346</a:t>
                      </a:r>
                      <a:endParaRPr kumimoji="0" lang="en-ZA" sz="1400" b="1" i="0" u="none" strike="noStrike" cap="none" normalizeH="0" baseline="0" dirty="0" smtClean="0">
                        <a:ln>
                          <a:noFill/>
                        </a:ln>
                        <a:solidFill>
                          <a:srgbClr val="000000"/>
                        </a:solidFill>
                        <a:effectLst/>
                        <a:latin typeface="Calibri" pitchFamily="34" charset="0"/>
                        <a:ea typeface="ＭＳ Ｐゴシック" pitchFamily="34" charset="-128"/>
                      </a:endParaRPr>
                    </a:p>
                  </a:txBody>
                  <a:tcPr marL="91422" marR="91422" marT="45676" marB="45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400" b="1" dirty="0" smtClean="0">
                          <a:solidFill>
                            <a:srgbClr val="00823B"/>
                          </a:solidFill>
                          <a:effectLst/>
                          <a:latin typeface="Calibri" panose="020F0502020204030204" pitchFamily="34" charset="0"/>
                          <a:ea typeface="Calibri" panose="020F0502020204030204" pitchFamily="34" charset="0"/>
                          <a:cs typeface="Arial" panose="020B0604020202020204" pitchFamily="34" charset="0"/>
                        </a:rPr>
                        <a:t>ACHIEVED</a:t>
                      </a:r>
                      <a:endParaRPr lang="en-ZA" sz="2400" dirty="0" smtClean="0">
                        <a:solidFill>
                          <a:srgbClr val="00823B"/>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ZA" sz="1400" b="1" kern="1200" dirty="0" smtClean="0">
                        <a:solidFill>
                          <a:schemeClr val="tx1"/>
                        </a:solidFill>
                        <a:effectLst/>
                        <a:latin typeface="+mn-lt"/>
                        <a:ea typeface="+mn-ea"/>
                        <a:cs typeface="+mn-cs"/>
                      </a:endParaRPr>
                    </a:p>
                    <a:p>
                      <a:r>
                        <a:rPr lang="en-ZA" sz="1400" b="1" dirty="0" smtClean="0">
                          <a:effectLst/>
                          <a:latin typeface="Calibri" panose="020F0502020204030204" pitchFamily="34" charset="0"/>
                          <a:ea typeface="Calibri" panose="020F0502020204030204" pitchFamily="34" charset="0"/>
                        </a:rPr>
                        <a:t>112 661 </a:t>
                      </a:r>
                      <a:r>
                        <a:rPr lang="en-ZA" sz="1400" dirty="0" smtClean="0">
                          <a:effectLst/>
                          <a:latin typeface="Calibri" panose="020F0502020204030204" pitchFamily="34" charset="0"/>
                          <a:ea typeface="Calibri" panose="020F0502020204030204" pitchFamily="34" charset="0"/>
                          <a:cs typeface="Arial" panose="020B0604020202020204" pitchFamily="34" charset="0"/>
                        </a:rPr>
                        <a:t>Employers were inspected to</a:t>
                      </a:r>
                      <a:r>
                        <a:rPr lang="en-ZA" sz="1400" b="1" dirty="0" smtClean="0">
                          <a:effectLst/>
                          <a:latin typeface="Calibri" panose="020F0502020204030204" pitchFamily="34" charset="0"/>
                          <a:ea typeface="Calibri" panose="020F0502020204030204" pitchFamily="34" charset="0"/>
                          <a:cs typeface="Arial" panose="020B0604020202020204" pitchFamily="34" charset="0"/>
                        </a:rPr>
                        <a:t> </a:t>
                      </a:r>
                      <a:r>
                        <a:rPr lang="en-ZA" sz="1400" dirty="0" smtClean="0">
                          <a:effectLst/>
                          <a:latin typeface="Calibri" panose="020F0502020204030204" pitchFamily="34" charset="0"/>
                          <a:ea typeface="Calibri" panose="020F0502020204030204" pitchFamily="34" charset="0"/>
                        </a:rPr>
                        <a:t>determine compliance with employment law against a target of </a:t>
                      </a:r>
                      <a:r>
                        <a:rPr lang="en-ZA" sz="1400" b="1" dirty="0" smtClean="0">
                          <a:effectLst/>
                          <a:latin typeface="Calibri" panose="020F0502020204030204" pitchFamily="34" charset="0"/>
                          <a:ea typeface="Calibri" panose="020F0502020204030204" pitchFamily="34" charset="0"/>
                        </a:rPr>
                        <a:t>110 346 (2% more than the target)</a:t>
                      </a:r>
                      <a:r>
                        <a:rPr lang="en-ZA" sz="1400" dirty="0" smtClean="0">
                          <a:effectLst/>
                          <a:latin typeface="Calibri" panose="020F0502020204030204" pitchFamily="34" charset="0"/>
                          <a:ea typeface="Calibri" panose="020F0502020204030204" pitchFamily="34" charset="0"/>
                        </a:rPr>
                        <a:t>. </a:t>
                      </a:r>
                    </a:p>
                    <a:p>
                      <a:endParaRPr lang="en-ZA" sz="1400" dirty="0" smtClean="0">
                        <a:effectLst/>
                        <a:latin typeface="Calibri" panose="020F0502020204030204" pitchFamily="34" charset="0"/>
                        <a:ea typeface="Calibri" panose="020F0502020204030204" pitchFamily="34" charset="0"/>
                      </a:endParaRPr>
                    </a:p>
                    <a:p>
                      <a:r>
                        <a:rPr lang="en-ZA" sz="1400" dirty="0" smtClean="0">
                          <a:effectLst/>
                          <a:latin typeface="Calibri" panose="020F0502020204030204" pitchFamily="34" charset="0"/>
                          <a:ea typeface="Calibri" panose="020F0502020204030204" pitchFamily="34" charset="0"/>
                        </a:rPr>
                        <a:t>The </a:t>
                      </a:r>
                      <a:r>
                        <a:rPr lang="en-ZA" sz="1400" dirty="0" smtClean="0">
                          <a:effectLst/>
                          <a:latin typeface="Calibri" panose="020F0502020204030204" pitchFamily="34" charset="0"/>
                          <a:ea typeface="Calibri" panose="020F0502020204030204" pitchFamily="34" charset="0"/>
                          <a:cs typeface="Arial" panose="020B0604020202020204" pitchFamily="34" charset="0"/>
                        </a:rPr>
                        <a:t>variance </a:t>
                      </a:r>
                      <a:r>
                        <a:rPr lang="en-ZA" sz="1400" dirty="0" smtClean="0">
                          <a:effectLst/>
                          <a:latin typeface="Calibri" panose="020F0502020204030204" pitchFamily="34" charset="0"/>
                          <a:ea typeface="Calibri" panose="020F0502020204030204" pitchFamily="34" charset="0"/>
                        </a:rPr>
                        <a:t>is </a:t>
                      </a:r>
                      <a:r>
                        <a:rPr lang="en-ZA" sz="1400" b="1" dirty="0" smtClean="0">
                          <a:effectLst/>
                          <a:latin typeface="Calibri" panose="020F0502020204030204" pitchFamily="34" charset="0"/>
                          <a:ea typeface="Calibri" panose="020F0502020204030204" pitchFamily="34" charset="0"/>
                        </a:rPr>
                        <a:t>2 315</a:t>
                      </a:r>
                      <a:r>
                        <a:rPr lang="en-ZA" sz="1400" b="1" dirty="0" smtClean="0">
                          <a:effectLst/>
                          <a:latin typeface="Calibri" panose="020F0502020204030204" pitchFamily="34" charset="0"/>
                          <a:ea typeface="Calibri" panose="020F0502020204030204" pitchFamily="34" charset="0"/>
                          <a:cs typeface="Arial" panose="020B0604020202020204" pitchFamily="34" charset="0"/>
                        </a:rPr>
                        <a:t>.  </a:t>
                      </a:r>
                      <a:r>
                        <a:rPr lang="en-ZA" sz="1400" dirty="0" smtClean="0">
                          <a:effectLst/>
                          <a:latin typeface="Calibri" panose="020F0502020204030204" pitchFamily="34" charset="0"/>
                          <a:ea typeface="Calibri" panose="020F0502020204030204" pitchFamily="34" charset="0"/>
                          <a:cs typeface="Arial" panose="020B0604020202020204" pitchFamily="34" charset="0"/>
                        </a:rPr>
                        <a:t>The total number of compliant employers was</a:t>
                      </a:r>
                      <a:r>
                        <a:rPr lang="en-ZA" sz="1400" b="1" dirty="0" smtClean="0">
                          <a:effectLst/>
                          <a:latin typeface="Calibri" panose="020F0502020204030204" pitchFamily="34" charset="0"/>
                          <a:ea typeface="Calibri" panose="020F0502020204030204" pitchFamily="34" charset="0"/>
                          <a:cs typeface="Arial" panose="020B0604020202020204" pitchFamily="34" charset="0"/>
                        </a:rPr>
                        <a:t> 101 190 (88%).</a:t>
                      </a:r>
                      <a:endParaRPr lang="en-ZA" sz="1400" b="1" kern="1200" dirty="0" smtClean="0">
                        <a:solidFill>
                          <a:srgbClr val="FF0000"/>
                        </a:solidFill>
                        <a:effectLst/>
                        <a:latin typeface="+mn-lt"/>
                        <a:ea typeface="+mn-ea"/>
                        <a:cs typeface="+mn-cs"/>
                      </a:endParaRPr>
                    </a:p>
                  </a:txBody>
                  <a:tcPr marL="91422" marR="91422" marT="45676" marB="45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400" dirty="0" smtClean="0">
                          <a:effectLst/>
                          <a:latin typeface="+mn-lt"/>
                          <a:ea typeface="Times New Roman"/>
                          <a:cs typeface="Calibri" pitchFamily="34" charset="0"/>
                        </a:rPr>
                        <a:t>Despite</a:t>
                      </a:r>
                      <a:r>
                        <a:rPr lang="en-ZA" sz="1400" baseline="0" dirty="0" smtClean="0">
                          <a:effectLst/>
                          <a:latin typeface="+mn-lt"/>
                          <a:ea typeface="Times New Roman"/>
                          <a:cs typeface="Calibri" pitchFamily="34" charset="0"/>
                        </a:rPr>
                        <a:t> the overachievement, GAU, MPU and NC were not able to achieve targets due to: </a:t>
                      </a:r>
                    </a:p>
                    <a:p>
                      <a:pPr algn="l">
                        <a:spcAft>
                          <a:spcPts val="0"/>
                        </a:spcAft>
                      </a:pPr>
                      <a:r>
                        <a:rPr lang="en-ZA" sz="1400" baseline="0" dirty="0" smtClean="0">
                          <a:effectLst/>
                          <a:latin typeface="+mn-lt"/>
                          <a:ea typeface="Times New Roman"/>
                          <a:cs typeface="Calibri" pitchFamily="34" charset="0"/>
                        </a:rPr>
                        <a:t>Inspector vacancies, GAU cited inadequate supply of fleet vehicles in PTA LC and PO. </a:t>
                      </a:r>
                    </a:p>
                    <a:p>
                      <a:pPr algn="l">
                        <a:spcAft>
                          <a:spcPts val="0"/>
                        </a:spcAft>
                      </a:pPr>
                      <a:endParaRPr lang="en-ZA" sz="1000" baseline="0" dirty="0" smtClean="0">
                        <a:effectLst/>
                        <a:latin typeface="+mn-lt"/>
                        <a:ea typeface="Times New Roman"/>
                        <a:cs typeface="Calibri" pitchFamily="34" charset="0"/>
                      </a:endParaRPr>
                    </a:p>
                    <a:p>
                      <a:pPr algn="l">
                        <a:spcAft>
                          <a:spcPts val="0"/>
                        </a:spcAft>
                      </a:pPr>
                      <a:r>
                        <a:rPr lang="en-ZA" sz="1400" baseline="0" dirty="0" smtClean="0">
                          <a:effectLst/>
                          <a:latin typeface="+mn-lt"/>
                          <a:ea typeface="Times New Roman"/>
                          <a:cs typeface="Calibri" pitchFamily="34" charset="0"/>
                        </a:rPr>
                        <a:t>Limited capacity for Statutory Services in MPU</a:t>
                      </a:r>
                    </a:p>
                    <a:p>
                      <a:pPr algn="l">
                        <a:spcAft>
                          <a:spcPts val="0"/>
                        </a:spcAft>
                      </a:pPr>
                      <a:endParaRPr lang="en-ZA" sz="1000" baseline="0" dirty="0" smtClean="0">
                        <a:effectLst/>
                        <a:latin typeface="+mn-lt"/>
                        <a:ea typeface="Times New Roman"/>
                        <a:cs typeface="Calibri" pitchFamily="34" charset="0"/>
                      </a:endParaRPr>
                    </a:p>
                    <a:p>
                      <a:pPr algn="l">
                        <a:spcAft>
                          <a:spcPts val="0"/>
                        </a:spcAft>
                      </a:pPr>
                      <a:r>
                        <a:rPr lang="en-ZA" sz="1400" baseline="0" dirty="0" smtClean="0">
                          <a:effectLst/>
                          <a:latin typeface="+mn-lt"/>
                          <a:ea typeface="Times New Roman"/>
                          <a:cs typeface="Calibri" pitchFamily="34" charset="0"/>
                        </a:rPr>
                        <a:t>A few inspectors are generally lagging behind in their targets.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mn-lt"/>
                          <a:ea typeface="+mn-ea"/>
                          <a:cs typeface="+mn-cs"/>
                        </a:rPr>
                        <a:t>Expedite the filling of these vacancies. Blitz inspections conducted to make up for the shortfall. Additional inspectors have been deployed to deal with backlogs.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mn-lt"/>
                          <a:ea typeface="+mn-ea"/>
                          <a:cs typeface="+mn-cs"/>
                        </a:rPr>
                        <a:t>HO deployed resources to deal with cases referred for prosecution</a:t>
                      </a:r>
                      <a:r>
                        <a:rPr kumimoji="0" lang="en-ZA" sz="18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mn-lt"/>
                          <a:ea typeface="+mn-ea"/>
                          <a:cs typeface="+mn-cs"/>
                        </a:rPr>
                        <a:t>Some inspectors have been authorised to use personal cars where there are shortages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
        <p:nvSpPr>
          <p:cNvPr id="40991" name="Slide Number Placeholder 3"/>
          <p:cNvSpPr>
            <a:spLocks noGrp="1"/>
          </p:cNvSpPr>
          <p:nvPr>
            <p:ph type="sldNum" sz="quarter" idx="12"/>
          </p:nvPr>
        </p:nvSpPr>
        <p:spPr bwMode="auto">
          <a:xfrm>
            <a:off x="6815138" y="632392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F8E1A3C4-D749-46C3-A888-797CD64CA5F3}" type="slidenum">
              <a:rPr lang="en-US" altLang="en-US" sz="1200" smtClean="0">
                <a:solidFill>
                  <a:srgbClr val="898989"/>
                </a:solidFill>
              </a:rPr>
              <a:pPr/>
              <a:t>32</a:t>
            </a:fld>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24543" y="188687"/>
            <a:ext cx="8229600" cy="742950"/>
          </a:xfrm>
        </p:spPr>
        <p:txBody>
          <a:bodyPr/>
          <a:lstStyle/>
          <a:p>
            <a:r>
              <a:rPr lang="en-US" altLang="en-US" sz="2000" b="1" dirty="0" smtClean="0">
                <a:ea typeface="ＭＳ Ｐゴシック" pitchFamily="34" charset="-128"/>
              </a:rPr>
              <a:t/>
            </a:r>
            <a:br>
              <a:rPr lang="en-US" altLang="en-US" sz="2000" b="1" dirty="0" smtClean="0">
                <a:ea typeface="ＭＳ Ｐゴシック" pitchFamily="34" charset="-128"/>
              </a:rPr>
            </a:br>
            <a:r>
              <a:rPr lang="en-US" altLang="en-US" sz="2000" b="1" dirty="0" smtClean="0">
                <a:ea typeface="ＭＳ Ｐゴシック" pitchFamily="34" charset="-128"/>
              </a:rPr>
              <a:t>IES</a:t>
            </a:r>
            <a:endParaRPr lang="en-ZA" altLang="en-US" sz="2000" dirty="0" smtClean="0">
              <a:ea typeface="ＭＳ Ｐゴシック" pitchFamily="34" charset="-12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646777784"/>
              </p:ext>
            </p:extLst>
          </p:nvPr>
        </p:nvGraphicFramePr>
        <p:xfrm>
          <a:off x="203200" y="1290637"/>
          <a:ext cx="8707120" cy="5360533"/>
        </p:xfrm>
        <a:graphic>
          <a:graphicData uri="http://schemas.openxmlformats.org/drawingml/2006/table">
            <a:tbl>
              <a:tblPr/>
              <a:tblGrid>
                <a:gridCol w="1952147">
                  <a:extLst>
                    <a:ext uri="{9D8B030D-6E8A-4147-A177-3AD203B41FA5}">
                      <a16:colId xmlns:a16="http://schemas.microsoft.com/office/drawing/2014/main" xmlns="" val="20000"/>
                    </a:ext>
                  </a:extLst>
                </a:gridCol>
                <a:gridCol w="912973">
                  <a:extLst>
                    <a:ext uri="{9D8B030D-6E8A-4147-A177-3AD203B41FA5}">
                      <a16:colId xmlns:a16="http://schemas.microsoft.com/office/drawing/2014/main" xmlns="" val="20001"/>
                    </a:ext>
                  </a:extLst>
                </a:gridCol>
                <a:gridCol w="2418080">
                  <a:extLst>
                    <a:ext uri="{9D8B030D-6E8A-4147-A177-3AD203B41FA5}">
                      <a16:colId xmlns:a16="http://schemas.microsoft.com/office/drawing/2014/main" xmlns="" val="20002"/>
                    </a:ext>
                  </a:extLst>
                </a:gridCol>
                <a:gridCol w="2231571">
                  <a:extLst>
                    <a:ext uri="{9D8B030D-6E8A-4147-A177-3AD203B41FA5}">
                      <a16:colId xmlns:a16="http://schemas.microsoft.com/office/drawing/2014/main" xmlns="" val="20003"/>
                    </a:ext>
                  </a:extLst>
                </a:gridCol>
                <a:gridCol w="1192349">
                  <a:extLst>
                    <a:ext uri="{9D8B030D-6E8A-4147-A177-3AD203B41FA5}">
                      <a16:colId xmlns:a16="http://schemas.microsoft.com/office/drawing/2014/main" xmlns="" val="20004"/>
                    </a:ext>
                  </a:extLst>
                </a:gridCol>
              </a:tblGrid>
              <a:tr h="783954">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KEY PERFORMANCE INDICATOR</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algn="ctr">
                        <a:lnSpc>
                          <a:spcPct val="115000"/>
                        </a:lnSpc>
                        <a:spcAft>
                          <a:spcPts val="0"/>
                        </a:spcAft>
                      </a:pPr>
                      <a:r>
                        <a:rPr lang="en-US" sz="1400" b="1" kern="1200" dirty="0" smtClean="0">
                          <a:solidFill>
                            <a:schemeClr val="bg1"/>
                          </a:solidFill>
                          <a:effectLst>
                            <a:outerShdw blurRad="38100" dist="38100" dir="2700000" algn="tl">
                              <a:srgbClr val="000000">
                                <a:alpha val="43137"/>
                              </a:srgbClr>
                            </a:outerShdw>
                          </a:effectLst>
                          <a:latin typeface="+mn-lt"/>
                          <a:ea typeface="+mn-ea"/>
                          <a:cs typeface="+mn-cs"/>
                        </a:rPr>
                        <a:t>QUARTER 2 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a:t>
                      </a: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457657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rgbClr val="000000"/>
                          </a:solidFill>
                          <a:effectLst/>
                          <a:latin typeface="Calibri" pitchFamily="34" charset="0"/>
                          <a:ea typeface="ＭＳ Ｐゴシック" pitchFamily="34" charset="-128"/>
                        </a:rPr>
                        <a:t>1.2 Percentage of non-compliant employers of those inspected served with a notice in terms of relevant labour legislation within 14 calendar days of the inspection </a:t>
                      </a:r>
                      <a:endParaRPr kumimoji="0" lang="en-US" sz="1400" b="0"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endParaRP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ea typeface="ＭＳ Ｐゴシック" pitchFamily="34" charset="-128"/>
                        </a:rPr>
                        <a:t>85%</a:t>
                      </a:r>
                    </a:p>
                  </a:txBody>
                  <a:tcPr marL="91431" marR="91431" marT="45663" marB="4566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cap="none" normalizeH="0" baseline="0" dirty="0" smtClean="0">
                          <a:ln>
                            <a:noFill/>
                          </a:ln>
                          <a:solidFill>
                            <a:srgbClr val="00823B"/>
                          </a:solidFill>
                          <a:effectLst/>
                          <a:latin typeface="Calibri" pitchFamily="34" charset="0"/>
                          <a:ea typeface="Times New Roman" pitchFamily="18" charset="0"/>
                          <a:cs typeface="Arial" pitchFamily="34" charset="0"/>
                        </a:rPr>
                        <a:t>ACHIEVED</a:t>
                      </a:r>
                    </a:p>
                    <a:p>
                      <a:endParaRPr lang="en-ZA" sz="1200" kern="1200" dirty="0" smtClean="0">
                        <a:solidFill>
                          <a:srgbClr val="00823B"/>
                        </a:solidFill>
                        <a:effectLst/>
                        <a:latin typeface="+mn-lt"/>
                        <a:ea typeface="+mn-ea"/>
                        <a:cs typeface="+mn-cs"/>
                      </a:endParaRPr>
                    </a:p>
                    <a:p>
                      <a:pPr>
                        <a:lnSpc>
                          <a:spcPct val="115000"/>
                        </a:lnSpc>
                        <a:spcAft>
                          <a:spcPts val="0"/>
                        </a:spcAft>
                      </a:pPr>
                      <a:r>
                        <a:rPr lang="en-ZA" sz="1400" b="1" dirty="0" smtClean="0">
                          <a:solidFill>
                            <a:srgbClr val="00823B"/>
                          </a:solidFill>
                          <a:effectLst/>
                          <a:latin typeface="Calibri" panose="020F0502020204030204" pitchFamily="34" charset="0"/>
                          <a:ea typeface="Calibri" panose="020F0502020204030204" pitchFamily="34" charset="0"/>
                          <a:cs typeface="Arial" panose="020B0604020202020204" pitchFamily="34" charset="0"/>
                        </a:rPr>
                        <a:t>100</a:t>
                      </a:r>
                      <a:r>
                        <a:rPr lang="en-ZA" sz="1400" b="1" baseline="0" dirty="0" smtClean="0">
                          <a:solidFill>
                            <a:srgbClr val="00823B"/>
                          </a:solidFill>
                          <a:effectLst/>
                          <a:latin typeface="Calibri" panose="020F0502020204030204" pitchFamily="34" charset="0"/>
                          <a:ea typeface="Calibri" panose="020F0502020204030204" pitchFamily="34" charset="0"/>
                          <a:cs typeface="Arial" panose="020B0604020202020204" pitchFamily="34" charset="0"/>
                        </a:rPr>
                        <a:t>%</a:t>
                      </a:r>
                      <a:endParaRPr lang="en-ZA" sz="1400" b="1" dirty="0" smtClean="0">
                        <a:solidFill>
                          <a:srgbClr val="00823B"/>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endPar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Of the </a:t>
                      </a:r>
                      <a:r>
                        <a:rPr lang="en-ZA" sz="1400" b="1" dirty="0" smtClean="0">
                          <a:effectLst/>
                          <a:latin typeface="Calibri" panose="020F0502020204030204" pitchFamily="34" charset="0"/>
                          <a:ea typeface="Calibri" panose="020F0502020204030204" pitchFamily="34" charset="0"/>
                          <a:cs typeface="Calibri" panose="020F0502020204030204" pitchFamily="34" charset="0"/>
                        </a:rPr>
                        <a:t>112 661</a:t>
                      </a:r>
                      <a:r>
                        <a:rPr lang="en-ZA" sz="1200" b="1" dirty="0" smtClean="0">
                          <a:effectLst/>
                          <a:latin typeface="Calibri" panose="020F0502020204030204" pitchFamily="34" charset="0"/>
                          <a:ea typeface="Calibri" panose="020F0502020204030204" pitchFamily="34" charset="0"/>
                          <a:cs typeface="Calibri" panose="020F0502020204030204" pitchFamily="34" charset="0"/>
                        </a:rPr>
                        <a:t>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employers inspected, </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11 471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were non-compliant. </a:t>
                      </a:r>
                    </a:p>
                    <a:p>
                      <a:pPr>
                        <a:lnSpc>
                          <a:spcPct val="115000"/>
                        </a:lnSpc>
                        <a:spcAft>
                          <a:spcPts val="0"/>
                        </a:spcAft>
                      </a:pP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100% (11 447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of the </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11 471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non-compliant employers)</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were served </a:t>
                      </a:r>
                      <a:r>
                        <a:rPr lang="en-ZA" sz="1400" dirty="0" smtClean="0">
                          <a:effectLst/>
                          <a:latin typeface="Calibri" panose="020F0502020204030204" pitchFamily="34" charset="0"/>
                          <a:ea typeface="Calibri" panose="020F0502020204030204" pitchFamily="34" charset="0"/>
                          <a:cs typeface="Arial" panose="020B0604020202020204" pitchFamily="34" charset="0"/>
                        </a:rPr>
                        <a:t>with notices within 14 calendar days of the Inspection.</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1431" marR="91431" marT="45663" marB="4566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400" dirty="0" smtClean="0">
                          <a:effectLst/>
                          <a:latin typeface="Calibri" panose="020F0502020204030204" pitchFamily="34" charset="0"/>
                          <a:ea typeface="Calibri" panose="020F0502020204030204" pitchFamily="34" charset="0"/>
                        </a:rPr>
                        <a:t>A concerted effort was made to achieve the target and the overachievement is encouraged by the Branch as it benefits the vulnerable workers and improves enforcement.</a:t>
                      </a:r>
                      <a:endParaRPr lang="en-ZA" sz="14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ZA" sz="1300" dirty="0" smtClean="0">
                          <a:effectLst/>
                          <a:latin typeface="+mn-lt"/>
                          <a:ea typeface="Times New Roman"/>
                        </a:rPr>
                        <a:t>None</a:t>
                      </a:r>
                      <a:endParaRPr lang="en-ZA" sz="13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1"/>
                  </a:ext>
                </a:extLst>
              </a:tr>
            </a:tbl>
          </a:graphicData>
        </a:graphic>
      </p:graphicFrame>
      <p:sp>
        <p:nvSpPr>
          <p:cNvPr id="42007" name="Slide Number Placeholder 3"/>
          <p:cNvSpPr>
            <a:spLocks noGrp="1"/>
          </p:cNvSpPr>
          <p:nvPr>
            <p:ph type="sldNum" sz="quarter" idx="12"/>
          </p:nvPr>
        </p:nvSpPr>
        <p:spPr bwMode="auto">
          <a:xfrm>
            <a:off x="6815138" y="6410960"/>
            <a:ext cx="2399982" cy="5992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512C1CA1-4D88-4299-B394-055F10BD2C45}" type="slidenum">
              <a:rPr lang="en-US" altLang="en-US" sz="1200" smtClean="0">
                <a:solidFill>
                  <a:schemeClr val="bg1"/>
                </a:solidFill>
              </a:rPr>
              <a:pPr/>
              <a:t>33</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15900"/>
            <a:ext cx="8229600" cy="742950"/>
          </a:xfrm>
        </p:spPr>
        <p:txBody>
          <a:bodyPr/>
          <a:lstStyle/>
          <a:p>
            <a:r>
              <a:rPr lang="en-US" altLang="en-US" sz="2000" b="1" dirty="0" smtClean="0">
                <a:ea typeface="ＭＳ Ｐゴシック" pitchFamily="34" charset="-128"/>
              </a:rPr>
              <a:t>IES</a:t>
            </a:r>
            <a:endParaRPr lang="en-ZA" altLang="en-US" sz="2000" dirty="0" smtClean="0">
              <a:ea typeface="ＭＳ Ｐゴシック" pitchFamily="34" charset="-128"/>
            </a:endParaRPr>
          </a:p>
        </p:txBody>
      </p:sp>
      <p:graphicFrame>
        <p:nvGraphicFramePr>
          <p:cNvPr id="6" name="Content Placeholder 5"/>
          <p:cNvGraphicFramePr>
            <a:graphicFrameLocks noGrp="1"/>
          </p:cNvGraphicFramePr>
          <p:nvPr>
            <p:ph idx="1"/>
            <p:extLst/>
          </p:nvPr>
        </p:nvGraphicFramePr>
        <p:xfrm>
          <a:off x="213360" y="1320800"/>
          <a:ext cx="8725853" cy="5341977"/>
        </p:xfrm>
        <a:graphic>
          <a:graphicData uri="http://schemas.openxmlformats.org/drawingml/2006/table">
            <a:tbl>
              <a:tblPr firstRow="1" bandRow="1">
                <a:tableStyleId>{5C22544A-7EE6-4342-B048-85BDC9FD1C3A}</a:tableStyleId>
              </a:tblPr>
              <a:tblGrid>
                <a:gridCol w="2153920">
                  <a:extLst>
                    <a:ext uri="{9D8B030D-6E8A-4147-A177-3AD203B41FA5}">
                      <a16:colId xmlns:a16="http://schemas.microsoft.com/office/drawing/2014/main" xmlns="" val="20000"/>
                    </a:ext>
                  </a:extLst>
                </a:gridCol>
                <a:gridCol w="1159691">
                  <a:extLst>
                    <a:ext uri="{9D8B030D-6E8A-4147-A177-3AD203B41FA5}">
                      <a16:colId xmlns:a16="http://schemas.microsoft.com/office/drawing/2014/main" xmlns="" val="1116261673"/>
                    </a:ext>
                  </a:extLst>
                </a:gridCol>
                <a:gridCol w="2040709">
                  <a:extLst>
                    <a:ext uri="{9D8B030D-6E8A-4147-A177-3AD203B41FA5}">
                      <a16:colId xmlns:a16="http://schemas.microsoft.com/office/drawing/2014/main" xmlns="" val="20002"/>
                    </a:ext>
                  </a:extLst>
                </a:gridCol>
                <a:gridCol w="1910806">
                  <a:extLst>
                    <a:ext uri="{9D8B030D-6E8A-4147-A177-3AD203B41FA5}">
                      <a16:colId xmlns:a16="http://schemas.microsoft.com/office/drawing/2014/main" xmlns="" val="3123802555"/>
                    </a:ext>
                  </a:extLst>
                </a:gridCol>
                <a:gridCol w="1460727">
                  <a:extLst>
                    <a:ext uri="{9D8B030D-6E8A-4147-A177-3AD203B41FA5}">
                      <a16:colId xmlns:a16="http://schemas.microsoft.com/office/drawing/2014/main" xmlns="" val="20004"/>
                    </a:ext>
                  </a:extLst>
                </a:gridCol>
              </a:tblGrid>
              <a:tr h="482751">
                <a:tc>
                  <a:txBody>
                    <a:bodyPr/>
                    <a:lstStyle/>
                    <a:p>
                      <a:pPr algn="ctr">
                        <a:lnSpc>
                          <a:spcPct val="115000"/>
                        </a:lnSpc>
                        <a:spcAft>
                          <a:spcPts val="0"/>
                        </a:spcAft>
                      </a:pPr>
                      <a:r>
                        <a:rPr lang="en-US" sz="1400" b="1" kern="1200" dirty="0" smtClean="0">
                          <a:solidFill>
                            <a:schemeClr val="bg1"/>
                          </a:solidFill>
                          <a:effectLst>
                            <a:outerShdw blurRad="38100" dist="38100" dir="2700000" algn="tl">
                              <a:srgbClr val="000000">
                                <a:alpha val="43000"/>
                              </a:srgbClr>
                            </a:outerShdw>
                          </a:effectLst>
                          <a:latin typeface="+mn-lt"/>
                        </a:rPr>
                        <a:t>KEY PERFORMANCE INDICATOR</a:t>
                      </a:r>
                      <a:endParaRPr lang="en-ZA" sz="1400" b="1" dirty="0">
                        <a:solidFill>
                          <a:schemeClr val="bg1"/>
                        </a:solidFill>
                        <a:effectLst/>
                        <a:latin typeface="+mn-lt"/>
                        <a:ea typeface="Times New Roman"/>
                        <a:cs typeface="Times New Roman"/>
                      </a:endParaRPr>
                    </a:p>
                  </a:txBody>
                  <a:tcPr marL="18165" marR="18165" marT="0" marB="0">
                    <a:solidFill>
                      <a:schemeClr val="tx1"/>
                    </a:solidFill>
                  </a:tcPr>
                </a:tc>
                <a:tc>
                  <a:txBody>
                    <a:bodyPr/>
                    <a:lstStyle/>
                    <a:p>
                      <a:pPr algn="ctr">
                        <a:lnSpc>
                          <a:spcPct val="115000"/>
                        </a:lnSpc>
                        <a:spcAft>
                          <a:spcPts val="0"/>
                        </a:spcAft>
                      </a:pPr>
                      <a:r>
                        <a:rPr lang="en-US" sz="1400" b="1" kern="1200" dirty="0" smtClean="0">
                          <a:solidFill>
                            <a:schemeClr val="bg1"/>
                          </a:solidFill>
                          <a:effectLst>
                            <a:outerShdw blurRad="38100" dist="38100" dir="2700000" algn="tl">
                              <a:srgbClr val="000000">
                                <a:alpha val="43137"/>
                              </a:srgbClr>
                            </a:outerShdw>
                          </a:effectLst>
                          <a:latin typeface="+mn-lt"/>
                          <a:ea typeface="+mn-ea"/>
                          <a:cs typeface="+mn-cs"/>
                        </a:rPr>
                        <a:t>QUARTER 2</a:t>
                      </a:r>
                      <a:r>
                        <a:rPr lang="en-US" sz="1400" b="1" kern="1200" baseline="0" dirty="0" smtClean="0">
                          <a:solidFill>
                            <a:schemeClr val="bg1"/>
                          </a:solidFill>
                          <a:effectLst>
                            <a:outerShdw blurRad="38100" dist="38100" dir="2700000" algn="tl">
                              <a:srgbClr val="000000">
                                <a:alpha val="43137"/>
                              </a:srgbClr>
                            </a:outerShdw>
                          </a:effectLst>
                          <a:latin typeface="+mn-lt"/>
                          <a:ea typeface="+mn-ea"/>
                          <a:cs typeface="+mn-cs"/>
                        </a:rPr>
                        <a:t> </a:t>
                      </a:r>
                      <a:r>
                        <a:rPr lang="en-US" sz="1400" b="1" kern="1200" dirty="0" smtClean="0">
                          <a:solidFill>
                            <a:schemeClr val="bg1"/>
                          </a:solidFill>
                          <a:effectLst>
                            <a:outerShdw blurRad="38100" dist="38100" dir="2700000" algn="tl">
                              <a:srgbClr val="000000">
                                <a:alpha val="43137"/>
                              </a:srgbClr>
                            </a:outerShdw>
                          </a:effectLst>
                          <a:latin typeface="+mn-lt"/>
                          <a:ea typeface="+mn-ea"/>
                          <a:cs typeface="+mn-cs"/>
                        </a:rPr>
                        <a:t>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5" marR="18165" marT="0" marB="0">
                    <a:solidFill>
                      <a:schemeClr val="tx1"/>
                    </a:solidFill>
                  </a:tcPr>
                </a:tc>
                <a:tc>
                  <a:txBody>
                    <a:bodyPr/>
                    <a:lstStyle/>
                    <a:p>
                      <a:pPr algn="ctr">
                        <a:lnSpc>
                          <a:spcPct val="115000"/>
                        </a:lnSpc>
                        <a:spcAft>
                          <a:spcPts val="0"/>
                        </a:spcAft>
                      </a:pPr>
                      <a:r>
                        <a:rPr lang="en-US" sz="1400" b="1" dirty="0" smtClean="0">
                          <a:solidFill>
                            <a:schemeClr val="bg1"/>
                          </a:solidFill>
                          <a:effectLst>
                            <a:outerShdw blurRad="38100" dist="38100" dir="2700000" algn="tl">
                              <a:srgbClr val="000000">
                                <a:alpha val="43137"/>
                              </a:srgbClr>
                            </a:outerShdw>
                          </a:effectLst>
                          <a:latin typeface="+mn-lt"/>
                          <a:ea typeface="+mn-ea"/>
                          <a:cs typeface="+mn-cs"/>
                        </a:rPr>
                        <a:t>ACTUAL</a:t>
                      </a:r>
                      <a:r>
                        <a:rPr lang="en-US" sz="1400" b="1" baseline="0" dirty="0" smtClean="0">
                          <a:solidFill>
                            <a:schemeClr val="bg1"/>
                          </a:solidFill>
                          <a:effectLst>
                            <a:outerShdw blurRad="38100" dist="38100" dir="2700000" algn="tl">
                              <a:srgbClr val="000000">
                                <a:alpha val="43137"/>
                              </a:srgbClr>
                            </a:outerShdw>
                          </a:effectLst>
                          <a:latin typeface="+mn-lt"/>
                          <a:ea typeface="+mn-ea"/>
                          <a:cs typeface="+mn-cs"/>
                        </a:rPr>
                        <a:t> PERFORMANCE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5" marR="18165" marT="0" marB="0">
                    <a:solidFill>
                      <a:schemeClr val="tx1"/>
                    </a:solidFill>
                  </a:tcPr>
                </a:tc>
                <a:tc>
                  <a:txBody>
                    <a:bodyPr/>
                    <a:lstStyle/>
                    <a:p>
                      <a:pPr algn="ct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REASON FOR VARIANCE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5" marR="18165" marT="0" marB="0">
                    <a:solidFill>
                      <a:schemeClr val="tx1"/>
                    </a:solidFill>
                  </a:tcPr>
                </a:tc>
                <a:tc>
                  <a:txBody>
                    <a:bodyPr/>
                    <a:lstStyle/>
                    <a:p>
                      <a:pPr algn="ct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REMEDIAL  ACTION</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5" marR="18165" marT="0" marB="0">
                    <a:solidFill>
                      <a:schemeClr val="tx1"/>
                    </a:solidFill>
                  </a:tcPr>
                </a:tc>
                <a:extLst>
                  <a:ext uri="{0D108BD9-81ED-4DB2-BD59-A6C34878D82A}">
                    <a16:rowId xmlns:a16="http://schemas.microsoft.com/office/drawing/2014/main" xmlns="" val="10000"/>
                  </a:ext>
                </a:extLst>
              </a:tr>
              <a:tr h="265755">
                <a:tc gridSpan="5">
                  <a:txBody>
                    <a:bodyPr/>
                    <a:lstStyle/>
                    <a:p>
                      <a:pPr algn="ctr">
                        <a:lnSpc>
                          <a:spcPct val="115000"/>
                        </a:lnSpc>
                        <a:spcAft>
                          <a:spcPts val="0"/>
                        </a:spcAft>
                      </a:pPr>
                      <a:r>
                        <a:rPr lang="en-ZA" sz="1400" b="1" dirty="0" smtClean="0">
                          <a:solidFill>
                            <a:schemeClr val="bg1"/>
                          </a:solidFill>
                          <a:effectLst/>
                          <a:latin typeface="+mn-lt"/>
                          <a:ea typeface="Times New Roman"/>
                          <a:cs typeface="Times New Roman"/>
                        </a:rPr>
                        <a:t>PROMOTE EQUITY</a:t>
                      </a:r>
                      <a:r>
                        <a:rPr lang="en-ZA" sz="1400" b="1" baseline="0" dirty="0" smtClean="0">
                          <a:solidFill>
                            <a:schemeClr val="bg1"/>
                          </a:solidFill>
                          <a:effectLst/>
                          <a:latin typeface="+mn-lt"/>
                          <a:ea typeface="Times New Roman"/>
                          <a:cs typeface="Times New Roman"/>
                        </a:rPr>
                        <a:t> IN THE LABOUR MARKET</a:t>
                      </a:r>
                      <a:endParaRPr lang="en-ZA" sz="1400" b="1" dirty="0">
                        <a:solidFill>
                          <a:schemeClr val="bg1"/>
                        </a:solidFill>
                        <a:effectLst/>
                        <a:latin typeface="+mn-lt"/>
                        <a:ea typeface="Times New Roman"/>
                        <a:cs typeface="Times New Roman"/>
                      </a:endParaRPr>
                    </a:p>
                  </a:txBody>
                  <a:tcPr marL="18165" marR="18165" marT="0" marB="0">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585494">
                <a:tc>
                  <a:txBody>
                    <a:bodyPr/>
                    <a:lstStyle/>
                    <a:p>
                      <a:r>
                        <a:rPr lang="en-ZA" sz="1400" kern="100" dirty="0" smtClean="0">
                          <a:effectLst/>
                          <a:latin typeface="+mn-lt"/>
                          <a:ea typeface="SimSun"/>
                          <a:cs typeface="Calibri"/>
                        </a:rPr>
                        <a:t>1.3 Percentage of non-compliant employers referred to Statutory Services who failed to comply with the served notice in reference to 1.2 referred for Prosecution within 30 calendar days.</a:t>
                      </a:r>
                      <a:endParaRPr lang="en-ZA" sz="1400" dirty="0">
                        <a:latin typeface="+mn-lt"/>
                      </a:endParaRPr>
                    </a:p>
                  </a:txBody>
                  <a:tcPr marL="91435" marR="91435" marT="45679" marB="45679">
                    <a:lnB w="12700" cap="flat" cmpd="sng" algn="ctr">
                      <a:solidFill>
                        <a:schemeClr val="tx1"/>
                      </a:solidFill>
                      <a:prstDash val="solid"/>
                      <a:round/>
                      <a:headEnd type="none" w="med" len="med"/>
                      <a:tailEnd type="none" w="med" len="med"/>
                    </a:lnB>
                    <a:solidFill>
                      <a:srgbClr val="FFBF4B"/>
                    </a:solidFill>
                  </a:tcPr>
                </a:tc>
                <a:tc>
                  <a:txBody>
                    <a:bodyPr/>
                    <a:lstStyle/>
                    <a:p>
                      <a:pPr algn="ctr"/>
                      <a:r>
                        <a:rPr lang="en-US" sz="1400" b="1" dirty="0" smtClean="0">
                          <a:latin typeface="+mn-lt"/>
                        </a:rPr>
                        <a:t>60%</a:t>
                      </a:r>
                      <a:endParaRPr lang="en-ZA" sz="1400" b="1" dirty="0">
                        <a:latin typeface="+mn-lt"/>
                      </a:endParaRPr>
                    </a:p>
                  </a:txBody>
                  <a:tcPr marL="91435" marR="91435" marT="45679" marB="45679">
                    <a:lnB w="12700" cap="flat" cmpd="sng" algn="ctr">
                      <a:solidFill>
                        <a:schemeClr val="tx1"/>
                      </a:solidFill>
                      <a:prstDash val="solid"/>
                      <a:round/>
                      <a:headEnd type="none" w="med" len="med"/>
                      <a:tailEnd type="none" w="med" len="med"/>
                    </a:lnB>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cap="none" normalizeH="0" baseline="0" dirty="0" smtClean="0">
                          <a:ln>
                            <a:noFill/>
                          </a:ln>
                          <a:solidFill>
                            <a:srgbClr val="00823B"/>
                          </a:solidFill>
                          <a:effectLst/>
                          <a:latin typeface="Calibri" pitchFamily="34" charset="0"/>
                          <a:ea typeface="Times New Roman" pitchFamily="18" charset="0"/>
                          <a:cs typeface="Arial" pitchFamily="34" charset="0"/>
                        </a:rPr>
                        <a:t>ACHIEVED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1" i="0" u="none" strike="noStrike" cap="none" normalizeH="0" baseline="0" dirty="0" smtClean="0">
                        <a:ln>
                          <a:noFill/>
                        </a:ln>
                        <a:solidFill>
                          <a:srgbClr val="00823B"/>
                        </a:solidFill>
                        <a:effectLst/>
                        <a:latin typeface="Calibri" pitchFamily="34" charset="0"/>
                        <a:ea typeface="Times New Roman" pitchFamily="18"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cap="none" normalizeH="0" baseline="0" dirty="0" smtClean="0">
                          <a:ln>
                            <a:noFill/>
                          </a:ln>
                          <a:solidFill>
                            <a:srgbClr val="00823B"/>
                          </a:solidFill>
                          <a:effectLst/>
                          <a:latin typeface="Calibri" pitchFamily="34" charset="0"/>
                          <a:ea typeface="Times New Roman" pitchFamily="18" charset="0"/>
                          <a:cs typeface="Arial" pitchFamily="34" charset="0"/>
                        </a:rPr>
                        <a:t>76%</a:t>
                      </a:r>
                      <a:endParaRPr kumimoji="0" lang="en-US" altLang="en-US"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Of the</a:t>
                      </a:r>
                      <a:r>
                        <a:rPr lang="en-ZA" sz="1400" b="1" dirty="0" smtClean="0">
                          <a:effectLst/>
                          <a:latin typeface="Calibri" panose="020F0502020204030204" pitchFamily="34" charset="0"/>
                          <a:ea typeface="Calibri" panose="020F0502020204030204" pitchFamily="34" charset="0"/>
                          <a:cs typeface="Arial" panose="020B0604020202020204" pitchFamily="34" charset="0"/>
                        </a:rPr>
                        <a:t> </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11 447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employers served with notices,         </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3 443 (30%)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failed to comply with served notice and </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76%</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(1 246 of 1 638)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were referred for prosecution.</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dk1"/>
                        </a:solidFill>
                        <a:effectLst/>
                        <a:latin typeface="+mn-lt"/>
                        <a:ea typeface="+mn-ea"/>
                        <a:cs typeface="+mn-cs"/>
                      </a:endParaRPr>
                    </a:p>
                  </a:txBody>
                  <a:tcPr marL="91435" marR="91435" marT="45679" marB="45679">
                    <a:lnB w="12700" cap="flat" cmpd="sng" algn="ctr">
                      <a:solidFill>
                        <a:schemeClr val="tx1"/>
                      </a:solidFill>
                      <a:prstDash val="solid"/>
                      <a:round/>
                      <a:headEnd type="none" w="med" len="med"/>
                      <a:tailEnd type="none" w="med" len="med"/>
                    </a:lnB>
                    <a:solidFill>
                      <a:srgbClr val="FFBF4B"/>
                    </a:solidFill>
                  </a:tcPr>
                </a:tc>
                <a:tc>
                  <a:txBody>
                    <a:bodyPr/>
                    <a:lstStyle/>
                    <a:p>
                      <a:pPr algn="l">
                        <a:lnSpc>
                          <a:spcPct val="115000"/>
                        </a:lnSpc>
                        <a:spcAft>
                          <a:spcPts val="0"/>
                        </a:spcAft>
                      </a:pPr>
                      <a:r>
                        <a:rPr lang="en-US" sz="1400" dirty="0" smtClean="0">
                          <a:effectLst/>
                          <a:latin typeface="Calibri" panose="020F0502020204030204" pitchFamily="34" charset="0"/>
                          <a:ea typeface="Calibri" panose="020F0502020204030204" pitchFamily="34" charset="0"/>
                          <a:cs typeface="Calibri" panose="020F0502020204030204" pitchFamily="34" charset="0"/>
                        </a:rPr>
                        <a:t>The Branch strives to ensure that all the cases for non- compliant employers are referred for prosecution in order to ensure social justice for vulnerable workers.</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endParaRPr lang="en-ZA" sz="1400" kern="1200" dirty="0" smtClean="0">
                        <a:solidFill>
                          <a:schemeClr val="dk1"/>
                        </a:solidFill>
                        <a:effectLst/>
                        <a:latin typeface="+mn-lt"/>
                        <a:ea typeface="+mn-ea"/>
                        <a:cs typeface="+mn-cs"/>
                      </a:endParaRPr>
                    </a:p>
                  </a:txBody>
                  <a:tcPr marL="68580" marR="68580" marT="0" marB="0">
                    <a:lnB w="12700" cap="flat" cmpd="sng" algn="ctr">
                      <a:solidFill>
                        <a:schemeClr val="tx1"/>
                      </a:solidFill>
                      <a:prstDash val="solid"/>
                      <a:round/>
                      <a:headEnd type="none" w="med" len="med"/>
                      <a:tailEnd type="none" w="med" len="med"/>
                    </a:lnB>
                    <a:solidFill>
                      <a:srgbClr val="FFBF4B"/>
                    </a:solidFill>
                  </a:tcPr>
                </a:tc>
                <a:tc>
                  <a:txBody>
                    <a:bodyPr/>
                    <a:lstStyle/>
                    <a:p>
                      <a:pPr>
                        <a:spcAft>
                          <a:spcPts val="0"/>
                        </a:spcAft>
                      </a:pPr>
                      <a:r>
                        <a:rPr lang="en-US" sz="1400" dirty="0" smtClean="0">
                          <a:effectLst/>
                          <a:latin typeface="Calibri" panose="020F0502020204030204" pitchFamily="34" charset="0"/>
                          <a:ea typeface="Calibri" panose="020F0502020204030204" pitchFamily="34" charset="0"/>
                        </a:rPr>
                        <a:t>A concerted effort was made to achieve the target and the overachievement is encouraged by the Branch as it benefits the vulnerable workers and improves enforcement.</a:t>
                      </a:r>
                      <a:endParaRPr lang="en-ZA" sz="1400" kern="1200" dirty="0" smtClean="0">
                        <a:solidFill>
                          <a:schemeClr val="dk1"/>
                        </a:solidFill>
                        <a:effectLst/>
                        <a:latin typeface="+mn-lt"/>
                        <a:ea typeface="+mn-ea"/>
                        <a:cs typeface="+mn-cs"/>
                      </a:endParaRPr>
                    </a:p>
                  </a:txBody>
                  <a:tcPr marL="68580" marR="68580" marT="0" marB="0">
                    <a:lnB w="12700" cap="flat" cmpd="sng" algn="ctr">
                      <a:solidFill>
                        <a:schemeClr val="tx1"/>
                      </a:solidFill>
                      <a:prstDash val="solid"/>
                      <a:round/>
                      <a:headEnd type="none" w="med" len="med"/>
                      <a:tailEnd type="none" w="med" len="med"/>
                    </a:lnB>
                    <a:solidFill>
                      <a:srgbClr val="FFBF4B"/>
                    </a:solidFill>
                  </a:tcPr>
                </a:tc>
                <a:extLst>
                  <a:ext uri="{0D108BD9-81ED-4DB2-BD59-A6C34878D82A}">
                    <a16:rowId xmlns:a16="http://schemas.microsoft.com/office/drawing/2014/main" xmlns="" val="10002"/>
                  </a:ext>
                </a:extLst>
              </a:tr>
            </a:tbl>
          </a:graphicData>
        </a:graphic>
      </p:graphicFrame>
      <p:sp>
        <p:nvSpPr>
          <p:cNvPr id="43037" name="Slide Number Placeholder 3"/>
          <p:cNvSpPr>
            <a:spLocks noGrp="1"/>
          </p:cNvSpPr>
          <p:nvPr>
            <p:ph type="sldNum" sz="quarter" idx="12"/>
          </p:nvPr>
        </p:nvSpPr>
        <p:spPr bwMode="auto">
          <a:xfrm>
            <a:off x="6805612" y="6376988"/>
            <a:ext cx="2338387" cy="77565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82D7D73-E196-4960-B9DE-7593D493AD33}" type="slidenum">
              <a:rPr kumimoji="0" lang="en-US" altLang="en-US" sz="1200" b="0"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7886134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15900"/>
            <a:ext cx="8229600" cy="742950"/>
          </a:xfrm>
        </p:spPr>
        <p:txBody>
          <a:bodyPr/>
          <a:lstStyle/>
          <a:p>
            <a:r>
              <a:rPr lang="en-US" altLang="en-US" sz="2000" b="1" dirty="0" smtClean="0">
                <a:ea typeface="ＭＳ Ｐゴシック" pitchFamily="34" charset="-128"/>
              </a:rPr>
              <a:t>IES</a:t>
            </a:r>
            <a:endParaRPr lang="en-ZA" altLang="en-US" sz="2000" dirty="0" smtClean="0">
              <a:ea typeface="ＭＳ Ｐゴシック" pitchFamily="34" charset="-12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077099595"/>
              </p:ext>
            </p:extLst>
          </p:nvPr>
        </p:nvGraphicFramePr>
        <p:xfrm>
          <a:off x="195263" y="1284288"/>
          <a:ext cx="8715057" cy="5350192"/>
        </p:xfrm>
        <a:graphic>
          <a:graphicData uri="http://schemas.openxmlformats.org/drawingml/2006/table">
            <a:tbl>
              <a:tblPr firstRow="1" bandRow="1">
                <a:tableStyleId>{5C22544A-7EE6-4342-B048-85BDC9FD1C3A}</a:tableStyleId>
              </a:tblPr>
              <a:tblGrid>
                <a:gridCol w="2135562">
                  <a:extLst>
                    <a:ext uri="{9D8B030D-6E8A-4147-A177-3AD203B41FA5}">
                      <a16:colId xmlns:a16="http://schemas.microsoft.com/office/drawing/2014/main" xmlns="" val="20000"/>
                    </a:ext>
                  </a:extLst>
                </a:gridCol>
                <a:gridCol w="981335">
                  <a:extLst>
                    <a:ext uri="{9D8B030D-6E8A-4147-A177-3AD203B41FA5}">
                      <a16:colId xmlns:a16="http://schemas.microsoft.com/office/drawing/2014/main" xmlns="" val="20001"/>
                    </a:ext>
                  </a:extLst>
                </a:gridCol>
                <a:gridCol w="2092960">
                  <a:extLst>
                    <a:ext uri="{9D8B030D-6E8A-4147-A177-3AD203B41FA5}">
                      <a16:colId xmlns:a16="http://schemas.microsoft.com/office/drawing/2014/main" xmlns="" val="20002"/>
                    </a:ext>
                  </a:extLst>
                </a:gridCol>
                <a:gridCol w="2052320">
                  <a:extLst>
                    <a:ext uri="{9D8B030D-6E8A-4147-A177-3AD203B41FA5}">
                      <a16:colId xmlns:a16="http://schemas.microsoft.com/office/drawing/2014/main" xmlns="" val="20003"/>
                    </a:ext>
                  </a:extLst>
                </a:gridCol>
                <a:gridCol w="1452880">
                  <a:extLst>
                    <a:ext uri="{9D8B030D-6E8A-4147-A177-3AD203B41FA5}">
                      <a16:colId xmlns:a16="http://schemas.microsoft.com/office/drawing/2014/main" xmlns="" val="20004"/>
                    </a:ext>
                  </a:extLst>
                </a:gridCol>
              </a:tblGrid>
              <a:tr h="914626">
                <a:tc>
                  <a:txBody>
                    <a:bodyPr/>
                    <a:lstStyle/>
                    <a:p>
                      <a:pPr algn="ctr">
                        <a:lnSpc>
                          <a:spcPct val="115000"/>
                        </a:lnSpc>
                        <a:spcAft>
                          <a:spcPts val="0"/>
                        </a:spcAft>
                      </a:pPr>
                      <a:r>
                        <a:rPr lang="en-US" sz="1400" b="1" kern="1200" dirty="0" smtClean="0">
                          <a:solidFill>
                            <a:schemeClr val="bg1"/>
                          </a:solidFill>
                          <a:effectLst>
                            <a:outerShdw blurRad="38100" dist="38100" dir="2700000" algn="tl">
                              <a:srgbClr val="000000">
                                <a:alpha val="43000"/>
                              </a:srgbClr>
                            </a:outerShdw>
                          </a:effectLst>
                          <a:latin typeface="+mn-lt"/>
                        </a:rPr>
                        <a:t>KEY PERFORMANCE INDICATOR</a:t>
                      </a:r>
                      <a:endParaRPr lang="en-ZA" sz="1400" b="1" dirty="0">
                        <a:solidFill>
                          <a:schemeClr val="bg1"/>
                        </a:solidFill>
                        <a:effectLst/>
                        <a:latin typeface="+mn-lt"/>
                        <a:ea typeface="Times New Roman"/>
                        <a:cs typeface="Times New Roman"/>
                      </a:endParaRPr>
                    </a:p>
                  </a:txBody>
                  <a:tcPr marL="18164" marR="18164" marT="0" marB="0">
                    <a:solidFill>
                      <a:schemeClr val="tx1"/>
                    </a:solidFill>
                  </a:tcPr>
                </a:tc>
                <a:tc>
                  <a:txBody>
                    <a:bodyPr/>
                    <a:lstStyle/>
                    <a:p>
                      <a:pPr algn="ctr">
                        <a:lnSpc>
                          <a:spcPct val="115000"/>
                        </a:lnSpc>
                        <a:spcAft>
                          <a:spcPts val="0"/>
                        </a:spcAft>
                      </a:pPr>
                      <a:r>
                        <a:rPr lang="en-US" sz="1400" b="1" kern="1200" dirty="0" smtClean="0">
                          <a:solidFill>
                            <a:schemeClr val="bg1"/>
                          </a:solidFill>
                          <a:effectLst>
                            <a:outerShdw blurRad="38100" dist="38100" dir="2700000" algn="tl">
                              <a:srgbClr val="000000">
                                <a:alpha val="43137"/>
                              </a:srgbClr>
                            </a:outerShdw>
                          </a:effectLst>
                          <a:latin typeface="+mn-lt"/>
                          <a:ea typeface="+mn-ea"/>
                          <a:cs typeface="+mn-cs"/>
                        </a:rPr>
                        <a:t>QUARTER 2 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solidFill>
                      <a:schemeClr val="tx1"/>
                    </a:solidFill>
                  </a:tcPr>
                </a:tc>
                <a:tc>
                  <a:txBody>
                    <a:bodyPr/>
                    <a:lstStyle/>
                    <a:p>
                      <a:pPr algn="ctr">
                        <a:lnSpc>
                          <a:spcPct val="115000"/>
                        </a:lnSpc>
                        <a:spcAft>
                          <a:spcPts val="0"/>
                        </a:spcAft>
                      </a:pPr>
                      <a:r>
                        <a:rPr lang="en-US" sz="1400" b="1" dirty="0" smtClean="0">
                          <a:solidFill>
                            <a:schemeClr val="bg1"/>
                          </a:solidFill>
                          <a:effectLst>
                            <a:outerShdw blurRad="38100" dist="38100" dir="2700000" algn="tl">
                              <a:srgbClr val="000000">
                                <a:alpha val="43137"/>
                              </a:srgbClr>
                            </a:outerShdw>
                          </a:effectLst>
                          <a:latin typeface="+mn-lt"/>
                          <a:ea typeface="+mn-ea"/>
                          <a:cs typeface="+mn-cs"/>
                        </a:rPr>
                        <a:t>ACTUAL</a:t>
                      </a:r>
                      <a:r>
                        <a:rPr lang="en-US" sz="1400" b="1" baseline="0" dirty="0" smtClean="0">
                          <a:solidFill>
                            <a:schemeClr val="bg1"/>
                          </a:solidFill>
                          <a:effectLst>
                            <a:outerShdw blurRad="38100" dist="38100" dir="2700000" algn="tl">
                              <a:srgbClr val="000000">
                                <a:alpha val="43137"/>
                              </a:srgbClr>
                            </a:outerShdw>
                          </a:effectLst>
                          <a:latin typeface="+mn-lt"/>
                          <a:ea typeface="+mn-ea"/>
                          <a:cs typeface="+mn-cs"/>
                        </a:rPr>
                        <a:t> PERFORMANCE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solidFill>
                      <a:schemeClr val="tx1"/>
                    </a:solidFill>
                  </a:tcPr>
                </a:tc>
                <a:tc>
                  <a:txBody>
                    <a:bodyPr/>
                    <a:lstStyle/>
                    <a:p>
                      <a:pPr algn="ct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REASON FOR VARIANCE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solidFill>
                      <a:schemeClr val="tx1"/>
                    </a:solidFill>
                  </a:tcPr>
                </a:tc>
                <a:tc>
                  <a:txBody>
                    <a:bodyPr/>
                    <a:lstStyle/>
                    <a:p>
                      <a:pPr algn="ct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REMEDIAL  ACTION</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solidFill>
                      <a:schemeClr val="tx1"/>
                    </a:solidFill>
                  </a:tcPr>
                </a:tc>
                <a:extLst>
                  <a:ext uri="{0D108BD9-81ED-4DB2-BD59-A6C34878D82A}">
                    <a16:rowId xmlns:a16="http://schemas.microsoft.com/office/drawing/2014/main" xmlns="" val="10000"/>
                  </a:ext>
                </a:extLst>
              </a:tr>
              <a:tr h="4435566">
                <a:tc>
                  <a:txBody>
                    <a:bodyPr/>
                    <a:lstStyle/>
                    <a:p>
                      <a:pPr marL="0" marR="0" algn="l">
                        <a:spcBef>
                          <a:spcPts val="0"/>
                        </a:spcBef>
                        <a:spcAft>
                          <a:spcPts val="0"/>
                        </a:spcAft>
                      </a:pPr>
                      <a:r>
                        <a:rPr lang="en-ZA" sz="1400" dirty="0" smtClean="0">
                          <a:effectLst/>
                          <a:latin typeface="+mn-lt"/>
                          <a:ea typeface="Calibri"/>
                        </a:rPr>
                        <a:t>1.4 Percentage of reported incidents finalised within prescribed time frames.</a:t>
                      </a:r>
                      <a:r>
                        <a:rPr lang="en-US" sz="1400" dirty="0">
                          <a:effectLst/>
                          <a:latin typeface="+mn-lt"/>
                          <a:ea typeface="Times New Roman"/>
                        </a:rPr>
                        <a:t> </a:t>
                      </a:r>
                    </a:p>
                    <a:p>
                      <a:pPr marL="228600" marR="0" algn="l">
                        <a:spcBef>
                          <a:spcPts val="0"/>
                        </a:spcBef>
                        <a:spcAft>
                          <a:spcPts val="0"/>
                        </a:spcAft>
                      </a:pPr>
                      <a:r>
                        <a:rPr lang="en-US" sz="1400" dirty="0">
                          <a:effectLst/>
                          <a:latin typeface="+mn-lt"/>
                          <a:ea typeface="Times New Roman"/>
                        </a:rPr>
                        <a:t> </a:t>
                      </a:r>
                    </a:p>
                    <a:p>
                      <a:pPr marL="228600" marR="0" algn="l">
                        <a:spcBef>
                          <a:spcPts val="0"/>
                        </a:spcBef>
                        <a:spcAft>
                          <a:spcPts val="0"/>
                        </a:spcAft>
                      </a:pPr>
                      <a:r>
                        <a:rPr lang="en-US" sz="1400" dirty="0">
                          <a:effectLst/>
                          <a:latin typeface="+mn-lt"/>
                          <a:ea typeface="Times New Roman"/>
                        </a:rPr>
                        <a:t> </a:t>
                      </a:r>
                    </a:p>
                    <a:p>
                      <a:pPr marL="0" marR="0" algn="l">
                        <a:spcBef>
                          <a:spcPts val="0"/>
                        </a:spcBef>
                        <a:spcAft>
                          <a:spcPts val="0"/>
                        </a:spcAft>
                      </a:pPr>
                      <a:r>
                        <a:rPr lang="en-US" sz="1400" dirty="0">
                          <a:effectLst/>
                          <a:latin typeface="+mn-lt"/>
                          <a:ea typeface="Times New Roman"/>
                        </a:rPr>
                        <a:t> </a:t>
                      </a:r>
                    </a:p>
                  </a:txBody>
                  <a:tcPr marL="68585" marR="68585" marT="0" marB="0">
                    <a:solidFill>
                      <a:srgbClr val="FFBF4B"/>
                    </a:solidFill>
                  </a:tcPr>
                </a:tc>
                <a:tc>
                  <a:txBody>
                    <a:bodyPr/>
                    <a:lstStyle/>
                    <a:p>
                      <a:pPr algn="ctr"/>
                      <a:r>
                        <a:rPr lang="en-ZA" sz="1400" b="1" dirty="0" smtClean="0">
                          <a:latin typeface="+mn-lt"/>
                        </a:rPr>
                        <a:t>70%</a:t>
                      </a:r>
                      <a:endParaRPr lang="en-ZA" sz="1400" b="1" dirty="0">
                        <a:latin typeface="+mn-lt"/>
                      </a:endParaRPr>
                    </a:p>
                  </a:txBody>
                  <a:tcPr marL="91432" marR="91432" marT="45668" marB="45668">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rgbClr val="00823B"/>
                          </a:solidFill>
                          <a:effectLst/>
                          <a:latin typeface="Calibri" pitchFamily="34" charset="0"/>
                          <a:ea typeface="+mn-ea"/>
                          <a:cs typeface="Arial" pitchFamily="34" charset="0"/>
                        </a:rPr>
                        <a:t>ACHIEVED</a:t>
                      </a:r>
                      <a:endParaRPr lang="en-US" sz="1400" b="1" kern="1200" dirty="0" smtClean="0">
                        <a:solidFill>
                          <a:srgbClr val="00823B"/>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1" kern="1200" dirty="0" smtClean="0">
                        <a:solidFill>
                          <a:srgbClr val="00823B"/>
                        </a:solidFill>
                        <a:effectLst/>
                        <a:latin typeface="+mn-lt"/>
                        <a:ea typeface="+mn-ea"/>
                        <a:cs typeface="+mn-cs"/>
                      </a:endParaRPr>
                    </a:p>
                    <a:p>
                      <a:pPr>
                        <a:lnSpc>
                          <a:spcPct val="115000"/>
                        </a:lnSpc>
                        <a:spcAft>
                          <a:spcPts val="0"/>
                        </a:spcAft>
                      </a:pPr>
                      <a:r>
                        <a:rPr lang="en-ZA" sz="1400" b="1" dirty="0" smtClean="0">
                          <a:solidFill>
                            <a:srgbClr val="00823B"/>
                          </a:solidFill>
                          <a:effectLst/>
                          <a:latin typeface="Calibri" panose="020F0502020204030204" pitchFamily="34" charset="0"/>
                          <a:ea typeface="Calibri" panose="020F0502020204030204" pitchFamily="34" charset="0"/>
                          <a:cs typeface="Arial" panose="020B0604020202020204" pitchFamily="34" charset="0"/>
                        </a:rPr>
                        <a:t>96% </a:t>
                      </a:r>
                    </a:p>
                    <a:p>
                      <a:pPr>
                        <a:lnSpc>
                          <a:spcPct val="115000"/>
                        </a:lnSpc>
                        <a:spcAft>
                          <a:spcPts val="0"/>
                        </a:spcAft>
                      </a:pPr>
                      <a:endPar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169 </a:t>
                      </a:r>
                      <a:r>
                        <a:rPr lang="en-GB" sz="1400" kern="100" dirty="0" smtClean="0">
                          <a:effectLst/>
                          <a:latin typeface="Calibri" panose="020F0502020204030204" pitchFamily="34" charset="0"/>
                          <a:ea typeface="SimSun" panose="02010600030101010101" pitchFamily="2" charset="-122"/>
                          <a:cs typeface="Calibri" panose="020F0502020204030204" pitchFamily="34" charset="0"/>
                        </a:rPr>
                        <a:t>incidents were reported and </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163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were </a:t>
                      </a:r>
                      <a:r>
                        <a:rPr lang="en-GB" sz="1400" kern="100" dirty="0" smtClean="0">
                          <a:effectLst/>
                          <a:latin typeface="Calibri" panose="020F0502020204030204" pitchFamily="34" charset="0"/>
                          <a:ea typeface="SimSun" panose="02010600030101010101" pitchFamily="2" charset="-122"/>
                          <a:cs typeface="Calibri" panose="020F0502020204030204" pitchFamily="34" charset="0"/>
                        </a:rPr>
                        <a:t>finalised</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1432" marR="91432" marT="45668" marB="45668">
                    <a:lnB w="12700" cap="flat" cmpd="sng" algn="ctr">
                      <a:solidFill>
                        <a:schemeClr val="tx1"/>
                      </a:solidFill>
                      <a:prstDash val="solid"/>
                      <a:round/>
                      <a:headEnd type="none" w="med" len="med"/>
                      <a:tailEnd type="none" w="med" len="med"/>
                    </a:lnB>
                    <a:solidFill>
                      <a:srgbClr val="FFBF4B"/>
                    </a:solidFill>
                  </a:tcPr>
                </a:tc>
                <a:tc>
                  <a:txBody>
                    <a:bodyPr/>
                    <a:lstStyle/>
                    <a:p>
                      <a:pPr algn="l">
                        <a:spcAft>
                          <a:spcPts val="0"/>
                        </a:spcAft>
                      </a:pPr>
                      <a:r>
                        <a:rPr lang="en-US" sz="1400" dirty="0" smtClean="0">
                          <a:effectLst/>
                          <a:latin typeface="Calibri" panose="020F0502020204030204" pitchFamily="34" charset="0"/>
                          <a:ea typeface="Calibri" panose="020F0502020204030204" pitchFamily="34" charset="0"/>
                        </a:rPr>
                        <a:t>A concerted effort was made by the provinces to achieve Q2 in the light of the under achievement in Q1.  Provinces are encouraged to achieve their targets and where they have spare capacity to ensure that the employee benefits thereby.</a:t>
                      </a:r>
                      <a:endParaRPr lang="en-US" sz="1400" dirty="0" smtClean="0">
                        <a:effectLst/>
                        <a:latin typeface="Calibri" panose="020F0502020204030204" pitchFamily="34" charset="0"/>
                        <a:ea typeface="Times New Roman"/>
                        <a:cs typeface="Calibri" pitchFamily="34" charset="0"/>
                      </a:endParaRPr>
                    </a:p>
                  </a:txBody>
                  <a:tcPr marL="68580" marR="68580" marT="0" marB="0">
                    <a:lnB w="12700" cap="flat" cmpd="sng" algn="ctr">
                      <a:solidFill>
                        <a:schemeClr val="tx1"/>
                      </a:solidFill>
                      <a:prstDash val="solid"/>
                      <a:round/>
                      <a:headEnd type="none" w="med" len="med"/>
                      <a:tailEnd type="none" w="med" len="med"/>
                    </a:lnB>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mn-lt"/>
                          <a:ea typeface="+mn-ea"/>
                          <a:cs typeface="+mn-cs"/>
                        </a:rPr>
                        <a:t>None</a:t>
                      </a:r>
                    </a:p>
                  </a:txBody>
                  <a:tcPr marL="68580" marR="68580" marT="0" marB="0">
                    <a:lnB w="12700" cap="flat" cmpd="sng" algn="ctr">
                      <a:solidFill>
                        <a:schemeClr val="tx1"/>
                      </a:solidFill>
                      <a:prstDash val="solid"/>
                      <a:round/>
                      <a:headEnd type="none" w="med" len="med"/>
                      <a:tailEnd type="none" w="med" len="med"/>
                    </a:lnB>
                    <a:solidFill>
                      <a:srgbClr val="FFBF4B"/>
                    </a:solidFill>
                  </a:tcPr>
                </a:tc>
                <a:extLst>
                  <a:ext uri="{0D108BD9-81ED-4DB2-BD59-A6C34878D82A}">
                    <a16:rowId xmlns:a16="http://schemas.microsoft.com/office/drawing/2014/main" xmlns="" val="10001"/>
                  </a:ext>
                </a:extLst>
              </a:tr>
            </a:tbl>
          </a:graphicData>
        </a:graphic>
      </p:graphicFrame>
      <p:sp>
        <p:nvSpPr>
          <p:cNvPr id="44056" name="Slide Number Placeholder 3"/>
          <p:cNvSpPr>
            <a:spLocks noGrp="1"/>
          </p:cNvSpPr>
          <p:nvPr>
            <p:ph type="sldNum" sz="quarter" idx="12"/>
          </p:nvPr>
        </p:nvSpPr>
        <p:spPr bwMode="auto">
          <a:xfrm>
            <a:off x="6805612" y="6376988"/>
            <a:ext cx="2338387" cy="6842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2D57FF03-588F-4469-8016-AF78590A8D7B}" type="slidenum">
              <a:rPr lang="en-US" altLang="en-US" sz="1200" smtClean="0">
                <a:solidFill>
                  <a:schemeClr val="bg1"/>
                </a:solidFill>
              </a:rPr>
              <a:pPr/>
              <a:t>35</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2"/>
          </p:nvPr>
        </p:nvSpPr>
        <p:spPr bwMode="auto">
          <a:xfrm>
            <a:off x="6904038" y="640080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7C4E991D-E6C7-481D-94E7-20AF4FD04CC0}" type="slidenum">
              <a:rPr lang="en-US" altLang="en-US" sz="1200" smtClean="0">
                <a:solidFill>
                  <a:srgbClr val="898989"/>
                </a:solidFill>
              </a:rPr>
              <a:pPr/>
              <a:t>36</a:t>
            </a:fld>
            <a:endParaRPr lang="en-US" altLang="en-US" sz="1200" dirty="0" smtClean="0">
              <a:solidFill>
                <a:srgbClr val="898989"/>
              </a:solidFill>
            </a:endParaRPr>
          </a:p>
        </p:txBody>
      </p:sp>
      <p:sp>
        <p:nvSpPr>
          <p:cNvPr id="45059" name="Rectangle 1"/>
          <p:cNvSpPr txBox="1">
            <a:spLocks noChangeArrowheads="1"/>
          </p:cNvSpPr>
          <p:nvPr/>
        </p:nvSpPr>
        <p:spPr bwMode="auto">
          <a:xfrm>
            <a:off x="563563" y="290513"/>
            <a:ext cx="8229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hangingPunct="0"/>
            <a:r>
              <a:rPr lang="en-US" altLang="en-US" sz="2000" b="1" dirty="0">
                <a:solidFill>
                  <a:srgbClr val="000000"/>
                </a:solidFill>
              </a:rPr>
              <a:t>IES</a:t>
            </a:r>
          </a:p>
          <a:p>
            <a:pPr algn="ctr" eaLnBrk="0" hangingPunct="0"/>
            <a:r>
              <a:rPr lang="en-US" altLang="en-US" sz="2000" b="1" dirty="0">
                <a:solidFill>
                  <a:srgbClr val="000000"/>
                </a:solidFill>
              </a:rPr>
              <a:t>PROVINCIAL PERFORMANCE</a:t>
            </a:r>
            <a:endParaRPr lang="en-ZA" altLang="en-US" sz="2000" dirty="0">
              <a:solidFill>
                <a:srgbClr val="000000"/>
              </a:solidFill>
            </a:endParaRPr>
          </a:p>
        </p:txBody>
      </p:sp>
      <p:graphicFrame>
        <p:nvGraphicFramePr>
          <p:cNvPr id="5" name="Content Placeholder 5"/>
          <p:cNvGraphicFramePr>
            <a:graphicFrameLocks noGrp="1"/>
          </p:cNvGraphicFramePr>
          <p:nvPr>
            <p:extLst>
              <p:ext uri="{D42A27DB-BD31-4B8C-83A1-F6EECF244321}">
                <p14:modId xmlns:p14="http://schemas.microsoft.com/office/powerpoint/2010/main" xmlns="" val="3892207102"/>
              </p:ext>
            </p:extLst>
          </p:nvPr>
        </p:nvGraphicFramePr>
        <p:xfrm>
          <a:off x="203200" y="1338263"/>
          <a:ext cx="8689672" cy="5294312"/>
        </p:xfrm>
        <a:graphic>
          <a:graphicData uri="http://schemas.openxmlformats.org/drawingml/2006/table">
            <a:tbl>
              <a:tblPr/>
              <a:tblGrid>
                <a:gridCol w="1625600">
                  <a:extLst>
                    <a:ext uri="{9D8B030D-6E8A-4147-A177-3AD203B41FA5}">
                      <a16:colId xmlns:a16="http://schemas.microsoft.com/office/drawing/2014/main" xmlns="" val="20000"/>
                    </a:ext>
                  </a:extLst>
                </a:gridCol>
                <a:gridCol w="859809">
                  <a:extLst>
                    <a:ext uri="{9D8B030D-6E8A-4147-A177-3AD203B41FA5}">
                      <a16:colId xmlns:a16="http://schemas.microsoft.com/office/drawing/2014/main" xmlns="" val="20001"/>
                    </a:ext>
                  </a:extLst>
                </a:gridCol>
                <a:gridCol w="573206">
                  <a:extLst>
                    <a:ext uri="{9D8B030D-6E8A-4147-A177-3AD203B41FA5}">
                      <a16:colId xmlns:a16="http://schemas.microsoft.com/office/drawing/2014/main" xmlns="" val="20002"/>
                    </a:ext>
                  </a:extLst>
                </a:gridCol>
                <a:gridCol w="598985">
                  <a:extLst>
                    <a:ext uri="{9D8B030D-6E8A-4147-A177-3AD203B41FA5}">
                      <a16:colId xmlns:a16="http://schemas.microsoft.com/office/drawing/2014/main" xmlns="" val="20003"/>
                    </a:ext>
                  </a:extLst>
                </a:gridCol>
                <a:gridCol w="574722">
                  <a:extLst>
                    <a:ext uri="{9D8B030D-6E8A-4147-A177-3AD203B41FA5}">
                      <a16:colId xmlns:a16="http://schemas.microsoft.com/office/drawing/2014/main" xmlns="" val="20004"/>
                    </a:ext>
                  </a:extLst>
                </a:gridCol>
                <a:gridCol w="636725">
                  <a:extLst>
                    <a:ext uri="{9D8B030D-6E8A-4147-A177-3AD203B41FA5}">
                      <a16:colId xmlns:a16="http://schemas.microsoft.com/office/drawing/2014/main" xmlns="" val="20005"/>
                    </a:ext>
                  </a:extLst>
                </a:gridCol>
                <a:gridCol w="556217">
                  <a:extLst>
                    <a:ext uri="{9D8B030D-6E8A-4147-A177-3AD203B41FA5}">
                      <a16:colId xmlns:a16="http://schemas.microsoft.com/office/drawing/2014/main" xmlns="" val="20006"/>
                    </a:ext>
                  </a:extLst>
                </a:gridCol>
                <a:gridCol w="508176">
                  <a:extLst>
                    <a:ext uri="{9D8B030D-6E8A-4147-A177-3AD203B41FA5}">
                      <a16:colId xmlns:a16="http://schemas.microsoft.com/office/drawing/2014/main" xmlns="" val="20007"/>
                    </a:ext>
                  </a:extLst>
                </a:gridCol>
                <a:gridCol w="488501">
                  <a:extLst>
                    <a:ext uri="{9D8B030D-6E8A-4147-A177-3AD203B41FA5}">
                      <a16:colId xmlns:a16="http://schemas.microsoft.com/office/drawing/2014/main" xmlns="" val="20008"/>
                    </a:ext>
                  </a:extLst>
                </a:gridCol>
                <a:gridCol w="569784">
                  <a:extLst>
                    <a:ext uri="{9D8B030D-6E8A-4147-A177-3AD203B41FA5}">
                      <a16:colId xmlns:a16="http://schemas.microsoft.com/office/drawing/2014/main" xmlns="" val="20009"/>
                    </a:ext>
                  </a:extLst>
                </a:gridCol>
                <a:gridCol w="542651">
                  <a:extLst>
                    <a:ext uri="{9D8B030D-6E8A-4147-A177-3AD203B41FA5}">
                      <a16:colId xmlns:a16="http://schemas.microsoft.com/office/drawing/2014/main" xmlns="" val="20010"/>
                    </a:ext>
                  </a:extLst>
                </a:gridCol>
                <a:gridCol w="476753">
                  <a:extLst>
                    <a:ext uri="{9D8B030D-6E8A-4147-A177-3AD203B41FA5}">
                      <a16:colId xmlns:a16="http://schemas.microsoft.com/office/drawing/2014/main" xmlns="" val="20011"/>
                    </a:ext>
                  </a:extLst>
                </a:gridCol>
                <a:gridCol w="678543">
                  <a:extLst>
                    <a:ext uri="{9D8B030D-6E8A-4147-A177-3AD203B41FA5}">
                      <a16:colId xmlns:a16="http://schemas.microsoft.com/office/drawing/2014/main" xmlns="" val="20012"/>
                    </a:ext>
                  </a:extLst>
                </a:gridCol>
              </a:tblGrid>
              <a:tr h="4828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ea typeface="ＭＳ Ｐゴシック" pitchFamily="34" charset="-128"/>
                        </a:rPr>
                        <a:t>INDICATORS</a:t>
                      </a:r>
                    </a:p>
                  </a:txBody>
                  <a:tcPr marL="8621" marR="8621" marT="861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BRANCH</a:t>
                      </a:r>
                    </a:p>
                  </a:txBody>
                  <a:tcPr marL="8621" marR="8621" marT="8613" marB="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EC</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FS</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GP</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KZN</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LP</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MP</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NC</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NW</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WC</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ＭＳ Ｐゴシック" pitchFamily="34" charset="-128"/>
                        </a:rPr>
                        <a:t>HO</a:t>
                      </a:r>
                      <a:endParaRPr kumimoji="0" lang="en-ZA" sz="1600" b="1" i="0" u="none" strike="noStrike" cap="none" normalizeH="0" baseline="0" dirty="0" smtClean="0">
                        <a:ln>
                          <a:noFill/>
                        </a:ln>
                        <a:solidFill>
                          <a:schemeClr val="tx1"/>
                        </a:solidFill>
                        <a:effectLst/>
                        <a:latin typeface="Calibri" pitchFamily="34" charset="0"/>
                        <a:ea typeface="ＭＳ Ｐゴシック" pitchFamily="34" charset="-128"/>
                      </a:endParaRP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TOTAL</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xmlns="" val="10000"/>
                  </a:ext>
                </a:extLst>
              </a:tr>
              <a:tr h="2119309">
                <a:tc row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rgbClr val="000000"/>
                          </a:solidFill>
                          <a:effectLst/>
                          <a:latin typeface="Calibri" pitchFamily="34" charset="0"/>
                          <a:ea typeface="ＭＳ Ｐゴシック" pitchFamily="34" charset="-128"/>
                        </a:rPr>
                        <a:t>1.1 Number of employers inspected per year to determine compliance with employment law.</a:t>
                      </a:r>
                    </a:p>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kern="1200" cap="none" spc="0" normalizeH="0" baseline="0" noProof="0" dirty="0" smtClean="0">
                        <a:ln>
                          <a:noFill/>
                        </a:ln>
                        <a:solidFill>
                          <a:schemeClr val="tx1"/>
                        </a:solidFill>
                        <a:effectLst/>
                        <a:uLnTx/>
                        <a:uFillTx/>
                        <a:latin typeface="Calibri" pitchFamily="34" charset="0"/>
                        <a:ea typeface="ＭＳ Ｐゴシック" pitchFamily="34" charset="-128"/>
                        <a:cs typeface="+mn-cs"/>
                      </a:endParaRPr>
                    </a:p>
                    <a:p>
                      <a:pPr>
                        <a:lnSpc>
                          <a:spcPct val="115000"/>
                        </a:lnSpc>
                        <a:spcAft>
                          <a:spcPts val="0"/>
                        </a:spcAft>
                      </a:pPr>
                      <a:r>
                        <a:rPr lang="en-ZA" sz="1400" b="1" dirty="0" smtClean="0">
                          <a:solidFill>
                            <a:srgbClr val="00823B"/>
                          </a:solidFill>
                          <a:effectLst/>
                          <a:latin typeface="Calibri" panose="020F0502020204030204" pitchFamily="34" charset="0"/>
                          <a:ea typeface="Calibri" panose="020F0502020204030204" pitchFamily="34" charset="0"/>
                          <a:cs typeface="Arial" panose="020B0604020202020204" pitchFamily="34" charset="0"/>
                        </a:rPr>
                        <a:t>ACHIEVED</a:t>
                      </a:r>
                      <a:endParaRPr lang="en-ZA" sz="2400" dirty="0" smtClean="0">
                        <a:solidFill>
                          <a:srgbClr val="00823B"/>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mn-lt"/>
                          <a:ea typeface="+mn-ea"/>
                          <a:cs typeface="+mn-cs"/>
                        </a:rPr>
                        <a:t>112 661 </a:t>
                      </a:r>
                      <a:r>
                        <a:rPr kumimoji="0" lang="en-ZA" sz="1400" b="0" i="0" u="none" strike="noStrike" kern="1200" cap="none" spc="0" normalizeH="0" baseline="0" noProof="0" dirty="0" smtClean="0">
                          <a:ln>
                            <a:noFill/>
                          </a:ln>
                          <a:solidFill>
                            <a:schemeClr val="tx1"/>
                          </a:solidFill>
                          <a:effectLst/>
                          <a:uLnTx/>
                          <a:uFillTx/>
                          <a:latin typeface="+mn-lt"/>
                          <a:ea typeface="+mn-ea"/>
                          <a:cs typeface="+mn-cs"/>
                        </a:rPr>
                        <a:t>Employers were inspected to determine compliance with employment law</a:t>
                      </a:r>
                      <a:r>
                        <a:rPr kumimoji="0" lang="en-ZA" sz="1400" b="0" i="0" u="none" strike="noStrike" kern="1200" cap="none" spc="0" normalizeH="0" baseline="0" noProof="0" dirty="0" smtClean="0">
                          <a:ln>
                            <a:noFill/>
                          </a:ln>
                          <a:solidFill>
                            <a:prstClr val="black"/>
                          </a:solidFill>
                          <a:effectLst/>
                          <a:uLnTx/>
                          <a:uFillTx/>
                          <a:latin typeface="+mn-lt"/>
                          <a:ea typeface="+mn-ea"/>
                          <a:cs typeface="+mn-cs"/>
                        </a:rPr>
                        <a:t> against a target of </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smtClean="0">
                          <a:effectLst/>
                          <a:latin typeface="Calibri" panose="020F0502020204030204" pitchFamily="34" charset="0"/>
                          <a:ea typeface="Calibri" panose="020F0502020204030204" pitchFamily="34" charset="0"/>
                        </a:rPr>
                        <a:t>110 346</a:t>
                      </a:r>
                      <a:r>
                        <a:rPr kumimoji="0" lang="en-ZA" sz="1400" b="1" i="0" u="none" strike="noStrike" kern="1200" cap="none" spc="0" normalizeH="0" baseline="0" noProof="0" dirty="0" smtClean="0">
                          <a:ln>
                            <a:noFill/>
                          </a:ln>
                          <a:solidFill>
                            <a:prstClr val="black"/>
                          </a:solidFill>
                          <a:effectLst/>
                          <a:uLnTx/>
                          <a:uFillTx/>
                          <a:latin typeface="+mn-lt"/>
                          <a:ea typeface="+mn-ea"/>
                          <a:cs typeface="+mn-cs"/>
                        </a:rPr>
                        <a:t>. </a:t>
                      </a:r>
                      <a:r>
                        <a:rPr kumimoji="0" lang="en-ZA" sz="1400" b="0" i="0" u="none" strike="noStrike" kern="1200" cap="none" spc="0" normalizeH="0" baseline="0" noProof="0" dirty="0" smtClean="0">
                          <a:ln>
                            <a:noFill/>
                          </a:ln>
                          <a:solidFill>
                            <a:prstClr val="black"/>
                          </a:solidFill>
                          <a:effectLst/>
                          <a:uLnTx/>
                          <a:uFillTx/>
                          <a:latin typeface="+mn-lt"/>
                          <a:ea typeface="+mn-ea"/>
                          <a:cs typeface="+mn-cs"/>
                        </a:rPr>
                        <a:t>The variance is </a:t>
                      </a:r>
                      <a:r>
                        <a:rPr kumimoji="0" lang="en-ZA" sz="1400" b="1" i="0" u="none" strike="noStrike" kern="1200" cap="none" spc="0" normalizeH="0" baseline="0" noProof="0" dirty="0" smtClean="0">
                          <a:ln>
                            <a:noFill/>
                          </a:ln>
                          <a:solidFill>
                            <a:prstClr val="black"/>
                          </a:solidFill>
                          <a:effectLst/>
                          <a:uLnTx/>
                          <a:uFillTx/>
                          <a:latin typeface="+mn-lt"/>
                          <a:ea typeface="+mn-ea"/>
                          <a:cs typeface="+mn-cs"/>
                        </a:rPr>
                        <a:t>2 315.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mn-lt"/>
                          <a:ea typeface="+mn-ea"/>
                          <a:cs typeface="+mn-cs"/>
                        </a:rPr>
                        <a:t>Total number of compliant employers was </a:t>
                      </a:r>
                      <a:r>
                        <a:rPr kumimoji="0" lang="en-ZA" sz="1400" b="1" i="0" u="none" strike="noStrike" kern="1200" cap="none" spc="0" normalizeH="0" baseline="0" noProof="0" dirty="0" smtClean="0">
                          <a:ln>
                            <a:noFill/>
                          </a:ln>
                          <a:solidFill>
                            <a:prstClr val="black"/>
                          </a:solidFill>
                          <a:effectLst/>
                          <a:uLnTx/>
                          <a:uFillTx/>
                          <a:latin typeface="+mn-lt"/>
                          <a:ea typeface="+mn-ea"/>
                          <a:cs typeface="+mn-cs"/>
                        </a:rPr>
                        <a:t>101 1190.</a:t>
                      </a:r>
                      <a:endParaRPr kumimoji="0" lang="en-ZA" sz="1400" b="1" i="0" u="none" strike="noStrike" kern="1200" cap="none" spc="0" normalizeH="0" baseline="0" noProof="0" dirty="0">
                        <a:ln>
                          <a:noFill/>
                        </a:ln>
                        <a:solidFill>
                          <a:prstClr val="black"/>
                        </a:solidFill>
                        <a:effectLst/>
                        <a:uLnTx/>
                        <a:uFillTx/>
                        <a:latin typeface="+mn-lt"/>
                        <a:ea typeface="+mn-ea"/>
                        <a:cs typeface="+mn-cs"/>
                      </a:endParaRPr>
                    </a:p>
                  </a:txBody>
                  <a:tcPr marL="8621" marR="8621" marT="861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B0F0"/>
                          </a:solidFill>
                          <a:effectLst/>
                          <a:latin typeface="+mn-lt"/>
                        </a:rPr>
                        <a:t>Target:</a:t>
                      </a:r>
                    </a:p>
                    <a:p>
                      <a:pPr marL="0" marR="0" indent="0" algn="ctr" defTabSz="4572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B0F0"/>
                          </a:solidFill>
                          <a:effectLst/>
                          <a:latin typeface="+mn-lt"/>
                        </a:rPr>
                        <a:t>110</a:t>
                      </a:r>
                      <a:r>
                        <a:rPr lang="en-US" sz="1400" b="1" i="0" u="none" strike="noStrike" baseline="0" dirty="0" smtClean="0">
                          <a:solidFill>
                            <a:srgbClr val="00B0F0"/>
                          </a:solidFill>
                          <a:effectLst/>
                          <a:latin typeface="+mn-lt"/>
                        </a:rPr>
                        <a:t> 346</a:t>
                      </a:r>
                      <a:endParaRPr lang="en-US" sz="1400" b="1" i="0" u="none" strike="noStrike" dirty="0" smtClean="0">
                        <a:solidFill>
                          <a:srgbClr val="00B0F0"/>
                        </a:solidFill>
                        <a:effectLst/>
                        <a:latin typeface="+mn-lt"/>
                      </a:endParaRPr>
                    </a:p>
                    <a:p>
                      <a:pPr marL="0" marR="0" indent="0" algn="ctr" defTabSz="457200" rtl="0" eaLnBrk="1" fontAlgn="b" latinLnBrk="0" hangingPunct="1">
                        <a:lnSpc>
                          <a:spcPct val="100000"/>
                        </a:lnSpc>
                        <a:spcBef>
                          <a:spcPts val="0"/>
                        </a:spcBef>
                        <a:spcAft>
                          <a:spcPts val="0"/>
                        </a:spcAft>
                        <a:buClrTx/>
                        <a:buSzTx/>
                        <a:buFontTx/>
                        <a:buNone/>
                        <a:tabLst/>
                        <a:defRPr/>
                      </a:pPr>
                      <a:endParaRPr lang="en-US" sz="1600" b="1" i="0" u="none" strike="noStrike" dirty="0" smtClean="0">
                        <a:solidFill>
                          <a:srgbClr val="00B0F0"/>
                        </a:solidFill>
                        <a:effectLst/>
                        <a:latin typeface="+mn-lt"/>
                      </a:endParaRPr>
                    </a:p>
                  </a:txBody>
                  <a:tcPr marL="9254" marR="83294" marT="925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11 994</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9 378</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23 760</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22 458</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10 356</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8 544</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4 938</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7 074</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11 700</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144</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110 346</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2692176">
                <a:tc vMerge="1">
                  <a:txBody>
                    <a:bodyPr/>
                    <a:lstStyle/>
                    <a:p>
                      <a:endParaRPr lang="en-ZA"/>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34" charset="-128"/>
                        </a:rPr>
                        <a:t>Actual Inspected </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34" charset="-128"/>
                        </a:rPr>
                        <a:t>112 661</a:t>
                      </a:r>
                    </a:p>
                  </a:txBody>
                  <a:tcPr marL="9254" marR="83293" marT="924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ZA" sz="1400" b="1" i="0" u="none" strike="noStrike" dirty="0" smtClean="0">
                          <a:solidFill>
                            <a:srgbClr val="000000"/>
                          </a:solidFill>
                          <a:effectLst/>
                          <a:latin typeface="Calibri" panose="020F0502020204030204" pitchFamily="34" charset="0"/>
                        </a:rPr>
                        <a:t>12 628</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rtl="0" fontAlgn="ctr"/>
                      <a:r>
                        <a:rPr lang="en-ZA" sz="1400" b="1" i="0" u="none" strike="noStrike" dirty="0" smtClean="0">
                          <a:solidFill>
                            <a:srgbClr val="000000"/>
                          </a:solidFill>
                          <a:effectLst/>
                          <a:latin typeface="Calibri" panose="020F0502020204030204" pitchFamily="34" charset="0"/>
                        </a:rPr>
                        <a:t>10 028</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rtl="0" fontAlgn="ctr"/>
                      <a:r>
                        <a:rPr lang="en-ZA" sz="1400" b="1" i="0" u="none" strike="noStrike" dirty="0" smtClean="0">
                          <a:solidFill>
                            <a:srgbClr val="000000"/>
                          </a:solidFill>
                          <a:effectLst/>
                          <a:latin typeface="Calibri" panose="020F0502020204030204" pitchFamily="34" charset="0"/>
                        </a:rPr>
                        <a:t>23 368</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algn="ctr" rtl="0" fontAlgn="ctr"/>
                      <a:r>
                        <a:rPr lang="en-ZA" sz="1400" b="1" i="0" u="none" strike="noStrike" dirty="0" smtClean="0">
                          <a:solidFill>
                            <a:srgbClr val="000000"/>
                          </a:solidFill>
                          <a:effectLst/>
                          <a:latin typeface="Calibri" panose="020F0502020204030204" pitchFamily="34" charset="0"/>
                        </a:rPr>
                        <a:t>23 078</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rtl="0" fontAlgn="ctr"/>
                      <a:r>
                        <a:rPr lang="en-ZA" sz="1400" b="1" i="0" u="none" strike="noStrike" dirty="0" smtClean="0">
                          <a:solidFill>
                            <a:srgbClr val="000000"/>
                          </a:solidFill>
                          <a:effectLst/>
                          <a:latin typeface="Calibri" panose="020F0502020204030204" pitchFamily="34" charset="0"/>
                        </a:rPr>
                        <a:t>10</a:t>
                      </a:r>
                      <a:r>
                        <a:rPr lang="en-ZA" sz="1400" b="1" i="0" u="none" strike="noStrike" baseline="0" dirty="0" smtClean="0">
                          <a:solidFill>
                            <a:srgbClr val="000000"/>
                          </a:solidFill>
                          <a:effectLst/>
                          <a:latin typeface="Calibri" panose="020F0502020204030204" pitchFamily="34" charset="0"/>
                        </a:rPr>
                        <a:t> 822</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rtl="0" fontAlgn="ctr"/>
                      <a:r>
                        <a:rPr lang="en-ZA" sz="1400" b="1" i="0" u="none" strike="noStrike" dirty="0" smtClean="0">
                          <a:solidFill>
                            <a:srgbClr val="000000"/>
                          </a:solidFill>
                          <a:effectLst/>
                          <a:latin typeface="Calibri" panose="020F0502020204030204" pitchFamily="34" charset="0"/>
                        </a:rPr>
                        <a:t>8 353</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algn="ctr" rtl="0" fontAlgn="ctr"/>
                      <a:r>
                        <a:rPr lang="en-ZA" sz="1400" b="1" i="0" u="none" strike="noStrike" dirty="0" smtClean="0">
                          <a:solidFill>
                            <a:srgbClr val="000000"/>
                          </a:solidFill>
                          <a:effectLst/>
                          <a:latin typeface="Calibri" panose="020F0502020204030204" pitchFamily="34" charset="0"/>
                        </a:rPr>
                        <a:t>4</a:t>
                      </a:r>
                      <a:r>
                        <a:rPr lang="en-ZA" sz="1400" b="1" i="0" u="none" strike="noStrike" baseline="0" dirty="0" smtClean="0">
                          <a:solidFill>
                            <a:srgbClr val="000000"/>
                          </a:solidFill>
                          <a:effectLst/>
                          <a:latin typeface="Calibri" panose="020F0502020204030204" pitchFamily="34" charset="0"/>
                        </a:rPr>
                        <a:t> 137</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algn="ctr" rtl="0" fontAlgn="ctr"/>
                      <a:r>
                        <a:rPr lang="en-ZA" sz="1400" b="1" i="0" u="none" strike="noStrike" dirty="0" smtClean="0">
                          <a:solidFill>
                            <a:srgbClr val="000000"/>
                          </a:solidFill>
                          <a:effectLst/>
                          <a:latin typeface="Calibri" panose="020F0502020204030204" pitchFamily="34" charset="0"/>
                        </a:rPr>
                        <a:t>7 749</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rtl="0" fontAlgn="ctr"/>
                      <a:r>
                        <a:rPr lang="en-ZA" sz="1400" b="1" i="0" u="none" strike="noStrike" dirty="0" smtClean="0">
                          <a:solidFill>
                            <a:srgbClr val="000000"/>
                          </a:solidFill>
                          <a:effectLst/>
                          <a:latin typeface="Calibri" panose="020F0502020204030204" pitchFamily="34" charset="0"/>
                        </a:rPr>
                        <a:t>12 308</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rtl="0" fontAlgn="ctr"/>
                      <a:r>
                        <a:rPr lang="en-ZA" sz="1400" b="1" i="0" u="none" strike="noStrike" dirty="0" smtClean="0">
                          <a:solidFill>
                            <a:srgbClr val="000000"/>
                          </a:solidFill>
                          <a:effectLst/>
                          <a:latin typeface="Calibri" panose="020F0502020204030204" pitchFamily="34" charset="0"/>
                        </a:rPr>
                        <a:t>190</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rtl="0" fontAlgn="ctr"/>
                      <a:r>
                        <a:rPr lang="en-ZA" sz="1400" b="1" i="0" u="none" strike="noStrike" dirty="0" smtClean="0">
                          <a:solidFill>
                            <a:srgbClr val="000000"/>
                          </a:solidFill>
                          <a:effectLst/>
                          <a:latin typeface="Calibri" panose="020F0502020204030204" pitchFamily="34" charset="0"/>
                        </a:rPr>
                        <a:t>112 661</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2"/>
                  </a:ext>
                </a:extLst>
              </a:tr>
            </a:tbl>
          </a:graphicData>
        </a:graphic>
      </p:graphicFrame>
      <p:sp>
        <p:nvSpPr>
          <p:cNvPr id="6" name="Slide Number Placeholder 1"/>
          <p:cNvSpPr txBox="1">
            <a:spLocks/>
          </p:cNvSpPr>
          <p:nvPr/>
        </p:nvSpPr>
        <p:spPr bwMode="auto">
          <a:xfrm>
            <a:off x="6716712" y="6376988"/>
            <a:ext cx="2427287" cy="7350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32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5921C5C6-F8D0-49CC-92F7-24E621B90D58}" type="slidenum">
              <a:rPr lang="en-US" altLang="en-US" sz="1200" smtClean="0">
                <a:solidFill>
                  <a:schemeClr val="bg1"/>
                </a:solidFill>
              </a:rPr>
              <a:pPr/>
              <a:t>36</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p:cNvSpPr>
            <a:spLocks noGrp="1"/>
          </p:cNvSpPr>
          <p:nvPr>
            <p:ph type="sldNum" sz="quarter" idx="12"/>
          </p:nvPr>
        </p:nvSpPr>
        <p:spPr bwMode="auto">
          <a:xfrm>
            <a:off x="6904038" y="640080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E67FA336-7385-4775-92E0-6E2816F5E07C}" type="slidenum">
              <a:rPr lang="en-US" altLang="en-US" sz="1200" smtClean="0">
                <a:solidFill>
                  <a:srgbClr val="898989"/>
                </a:solidFill>
              </a:rPr>
              <a:pPr/>
              <a:t>37</a:t>
            </a:fld>
            <a:endParaRPr lang="en-US" altLang="en-US" sz="1200" dirty="0" smtClean="0">
              <a:solidFill>
                <a:srgbClr val="898989"/>
              </a:solidFill>
            </a:endParaRPr>
          </a:p>
        </p:txBody>
      </p:sp>
      <p:sp>
        <p:nvSpPr>
          <p:cNvPr id="46083" name="Rectangle 1"/>
          <p:cNvSpPr txBox="1">
            <a:spLocks noChangeArrowheads="1"/>
          </p:cNvSpPr>
          <p:nvPr/>
        </p:nvSpPr>
        <p:spPr bwMode="auto">
          <a:xfrm>
            <a:off x="563563" y="290513"/>
            <a:ext cx="8229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hangingPunct="0"/>
            <a:r>
              <a:rPr lang="en-US" altLang="en-US" sz="2000" b="1" dirty="0">
                <a:solidFill>
                  <a:srgbClr val="000000"/>
                </a:solidFill>
              </a:rPr>
              <a:t>IES</a:t>
            </a:r>
          </a:p>
          <a:p>
            <a:pPr algn="ctr" eaLnBrk="0" hangingPunct="0"/>
            <a:r>
              <a:rPr lang="en-US" altLang="en-US" sz="2000" b="1" dirty="0">
                <a:solidFill>
                  <a:srgbClr val="000000"/>
                </a:solidFill>
              </a:rPr>
              <a:t>PROVINCIAL PERFORMANCE</a:t>
            </a:r>
            <a:endParaRPr lang="en-ZA" altLang="en-US" sz="2000" dirty="0">
              <a:solidFill>
                <a:srgbClr val="000000"/>
              </a:solidFill>
            </a:endParaRPr>
          </a:p>
        </p:txBody>
      </p:sp>
      <p:graphicFrame>
        <p:nvGraphicFramePr>
          <p:cNvPr id="5" name="Content Placeholder 5"/>
          <p:cNvGraphicFramePr>
            <a:graphicFrameLocks noGrp="1"/>
          </p:cNvGraphicFramePr>
          <p:nvPr>
            <p:extLst>
              <p:ext uri="{D42A27DB-BD31-4B8C-83A1-F6EECF244321}">
                <p14:modId xmlns:p14="http://schemas.microsoft.com/office/powerpoint/2010/main" xmlns="" val="2393664884"/>
              </p:ext>
            </p:extLst>
          </p:nvPr>
        </p:nvGraphicFramePr>
        <p:xfrm>
          <a:off x="193040" y="1188720"/>
          <a:ext cx="8727440" cy="5466080"/>
        </p:xfrm>
        <a:graphic>
          <a:graphicData uri="http://schemas.openxmlformats.org/drawingml/2006/table">
            <a:tbl>
              <a:tblPr/>
              <a:tblGrid>
                <a:gridCol w="1864360">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gridCol w="489857">
                  <a:extLst>
                    <a:ext uri="{9D8B030D-6E8A-4147-A177-3AD203B41FA5}">
                      <a16:colId xmlns:a16="http://schemas.microsoft.com/office/drawing/2014/main" xmlns="" val="20002"/>
                    </a:ext>
                  </a:extLst>
                </a:gridCol>
                <a:gridCol w="436962">
                  <a:extLst>
                    <a:ext uri="{9D8B030D-6E8A-4147-A177-3AD203B41FA5}">
                      <a16:colId xmlns:a16="http://schemas.microsoft.com/office/drawing/2014/main" xmlns="" val="20003"/>
                    </a:ext>
                  </a:extLst>
                </a:gridCol>
                <a:gridCol w="576362">
                  <a:extLst>
                    <a:ext uri="{9D8B030D-6E8A-4147-A177-3AD203B41FA5}">
                      <a16:colId xmlns:a16="http://schemas.microsoft.com/office/drawing/2014/main" xmlns="" val="20004"/>
                    </a:ext>
                  </a:extLst>
                </a:gridCol>
                <a:gridCol w="551711">
                  <a:extLst>
                    <a:ext uri="{9D8B030D-6E8A-4147-A177-3AD203B41FA5}">
                      <a16:colId xmlns:a16="http://schemas.microsoft.com/office/drawing/2014/main" xmlns="" val="20005"/>
                    </a:ext>
                  </a:extLst>
                </a:gridCol>
                <a:gridCol w="517033">
                  <a:extLst>
                    <a:ext uri="{9D8B030D-6E8A-4147-A177-3AD203B41FA5}">
                      <a16:colId xmlns:a16="http://schemas.microsoft.com/office/drawing/2014/main" xmlns="" val="20006"/>
                    </a:ext>
                  </a:extLst>
                </a:gridCol>
                <a:gridCol w="445595">
                  <a:extLst>
                    <a:ext uri="{9D8B030D-6E8A-4147-A177-3AD203B41FA5}">
                      <a16:colId xmlns:a16="http://schemas.microsoft.com/office/drawing/2014/main" xmlns="" val="20007"/>
                    </a:ext>
                  </a:extLst>
                </a:gridCol>
                <a:gridCol w="444137">
                  <a:extLst>
                    <a:ext uri="{9D8B030D-6E8A-4147-A177-3AD203B41FA5}">
                      <a16:colId xmlns:a16="http://schemas.microsoft.com/office/drawing/2014/main" xmlns="" val="3855489278"/>
                    </a:ext>
                  </a:extLst>
                </a:gridCol>
                <a:gridCol w="500743">
                  <a:extLst>
                    <a:ext uri="{9D8B030D-6E8A-4147-A177-3AD203B41FA5}">
                      <a16:colId xmlns:a16="http://schemas.microsoft.com/office/drawing/2014/main" xmlns="" val="20009"/>
                    </a:ext>
                  </a:extLst>
                </a:gridCol>
                <a:gridCol w="609600">
                  <a:extLst>
                    <a:ext uri="{9D8B030D-6E8A-4147-A177-3AD203B41FA5}">
                      <a16:colId xmlns:a16="http://schemas.microsoft.com/office/drawing/2014/main" xmlns="" val="20010"/>
                    </a:ext>
                  </a:extLst>
                </a:gridCol>
                <a:gridCol w="511629">
                  <a:extLst>
                    <a:ext uri="{9D8B030D-6E8A-4147-A177-3AD203B41FA5}">
                      <a16:colId xmlns:a16="http://schemas.microsoft.com/office/drawing/2014/main" xmlns="" val="20011"/>
                    </a:ext>
                  </a:extLst>
                </a:gridCol>
                <a:gridCol w="636451">
                  <a:extLst>
                    <a:ext uri="{9D8B030D-6E8A-4147-A177-3AD203B41FA5}">
                      <a16:colId xmlns:a16="http://schemas.microsoft.com/office/drawing/2014/main" xmlns="" val="20012"/>
                    </a:ext>
                  </a:extLst>
                </a:gridCol>
              </a:tblGrid>
              <a:tr h="34665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ea typeface="ＭＳ Ｐゴシック" pitchFamily="34" charset="-128"/>
                        </a:rPr>
                        <a:t>INDICATORS</a:t>
                      </a:r>
                    </a:p>
                  </a:txBody>
                  <a:tcPr marL="8619" marR="8619" marT="861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BRANCH</a:t>
                      </a:r>
                    </a:p>
                  </a:txBody>
                  <a:tcPr marL="8619" marR="8619" marT="8612" marB="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EC</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FS</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GP</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KZN</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LP</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MP</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NC</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NW</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WC</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HO</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TOTAL</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xmlns="" val="10000"/>
                  </a:ext>
                </a:extLst>
              </a:tr>
              <a:tr h="811582">
                <a:tc rowSpan="4">
                  <a:txBody>
                    <a:bodyPr/>
                    <a:lstStyle/>
                    <a:p>
                      <a:pPr>
                        <a:spcAft>
                          <a:spcPts val="0"/>
                        </a:spcAft>
                      </a:pPr>
                      <a:r>
                        <a:rPr kumimoji="0" lang="en-US" sz="1400" b="0" i="0" u="none" strike="noStrike" cap="none" normalizeH="0" baseline="0" dirty="0" smtClean="0">
                          <a:ln>
                            <a:noFill/>
                          </a:ln>
                          <a:solidFill>
                            <a:srgbClr val="000000"/>
                          </a:solidFill>
                          <a:effectLst/>
                          <a:latin typeface="Calibri" pitchFamily="34" charset="0"/>
                          <a:ea typeface="ＭＳ Ｐゴシック" pitchFamily="34" charset="-128"/>
                        </a:rPr>
                        <a:t> </a:t>
                      </a:r>
                      <a:r>
                        <a:rPr lang="en-GB" sz="1400" kern="100" dirty="0" smtClean="0">
                          <a:effectLst/>
                          <a:latin typeface="+mn-lt"/>
                          <a:ea typeface="SimSun"/>
                          <a:cs typeface="Calibri"/>
                        </a:rPr>
                        <a:t>1.2 Percentage of non-compliant employers of those inspected served with a notice in terms of relevant labour legislation within 14 calendar days of the inspection</a:t>
                      </a:r>
                      <a:endParaRPr lang="en-ZA" sz="1400" dirty="0" smtClean="0">
                        <a:effectLst/>
                        <a:latin typeface="Times New Roman"/>
                        <a:ea typeface="Times New Roman"/>
                      </a:endParaRPr>
                    </a:p>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823B"/>
                          </a:solidFill>
                          <a:effectLst/>
                          <a:uLnTx/>
                          <a:uFillTx/>
                          <a:latin typeface="+mn-lt"/>
                          <a:ea typeface="+mn-ea"/>
                          <a:cs typeface="+mn-cs"/>
                        </a:rPr>
                        <a:t>ACHIEVED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sng" strike="noStrike" kern="1200" cap="none" spc="0" normalizeH="0" baseline="0" noProof="0" dirty="0" smtClean="0">
                          <a:ln>
                            <a:noFill/>
                          </a:ln>
                          <a:solidFill>
                            <a:srgbClr val="00823B"/>
                          </a:solidFill>
                          <a:effectLst/>
                          <a:uLnTx/>
                          <a:uFillTx/>
                          <a:latin typeface="+mn-lt"/>
                          <a:ea typeface="+mn-ea"/>
                          <a:cs typeface="+mn-cs"/>
                        </a:rPr>
                        <a:t>100%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rgbClr val="0070C0"/>
                        </a:solidFill>
                        <a:effectLst/>
                        <a:uLnTx/>
                        <a:uFillTx/>
                        <a:latin typeface="+mn-lt"/>
                        <a:ea typeface="+mn-ea"/>
                        <a:cs typeface="+mn-cs"/>
                      </a:endParaRPr>
                    </a:p>
                    <a:p>
                      <a:pPr>
                        <a:lnSpc>
                          <a:spcPct val="115000"/>
                        </a:lnSpc>
                        <a:spcAft>
                          <a:spcPts val="0"/>
                        </a:spcAft>
                      </a:pP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Of the </a:t>
                      </a:r>
                      <a:r>
                        <a:rPr lang="en-ZA" sz="1400" b="1" dirty="0" smtClean="0">
                          <a:effectLst/>
                          <a:latin typeface="Calibri" panose="020F0502020204030204" pitchFamily="34" charset="0"/>
                          <a:ea typeface="Calibri" panose="020F0502020204030204" pitchFamily="34" charset="0"/>
                          <a:cs typeface="Calibri" panose="020F0502020204030204" pitchFamily="34" charset="0"/>
                        </a:rPr>
                        <a:t>112 661</a:t>
                      </a:r>
                      <a:r>
                        <a:rPr lang="en-ZA" sz="1200" b="1" dirty="0" smtClean="0">
                          <a:effectLst/>
                          <a:latin typeface="Calibri" panose="020F0502020204030204" pitchFamily="34" charset="0"/>
                          <a:ea typeface="Calibri" panose="020F0502020204030204" pitchFamily="34" charset="0"/>
                          <a:cs typeface="Calibri" panose="020F0502020204030204" pitchFamily="34" charset="0"/>
                        </a:rPr>
                        <a:t>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employers inspected, </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11 471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were non-compliant. </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100% (11 447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of the </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11 471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non-compliant employers)</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were served </a:t>
                      </a:r>
                      <a:r>
                        <a:rPr lang="en-ZA" sz="1400" dirty="0" smtClean="0">
                          <a:effectLst/>
                          <a:latin typeface="Calibri" panose="020F0502020204030204" pitchFamily="34" charset="0"/>
                          <a:ea typeface="Calibri" panose="020F0502020204030204" pitchFamily="34" charset="0"/>
                          <a:cs typeface="Arial" panose="020B0604020202020204" pitchFamily="34" charset="0"/>
                        </a:rPr>
                        <a:t>with notices within 14 calendar days of the Inspection.</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txBody>
                  <a:tcPr marL="8619" marR="8619" marT="8612"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B0F0"/>
                          </a:solidFill>
                          <a:effectLst/>
                          <a:latin typeface="Calibri" pitchFamily="34" charset="0"/>
                          <a:ea typeface="ＭＳ Ｐゴシック" pitchFamily="34" charset="-128"/>
                        </a:rPr>
                        <a:t>Target: </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B0F0"/>
                          </a:solidFill>
                          <a:effectLst/>
                          <a:latin typeface="Calibri" pitchFamily="34" charset="0"/>
                          <a:ea typeface="ＭＳ Ｐゴシック" pitchFamily="34" charset="-128"/>
                        </a:rPr>
                        <a:t>85%</a:t>
                      </a:r>
                    </a:p>
                  </a:txBody>
                  <a:tcPr marL="9252" marR="83281" marT="924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1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ZA" sz="1400" b="1" i="0" u="none" strike="noStrike" cap="none" normalizeH="0" baseline="0" dirty="0" smtClean="0">
                        <a:ln>
                          <a:noFill/>
                        </a:ln>
                        <a:solidFill>
                          <a:schemeClr val="tx1"/>
                        </a:solidFill>
                        <a:effectLst/>
                        <a:latin typeface="Calibri" pitchFamily="34" charset="0"/>
                        <a:ea typeface="ＭＳ Ｐゴシック" pitchFamily="34" charset="-128"/>
                      </a:endParaRPr>
                    </a:p>
                    <a:p>
                      <a:pPr marL="0" marR="0" lvl="0" indent="0" algn="ctr" defTabSz="457200" rtl="0" eaLnBrk="1" fontAlgn="b" latinLnBrk="0" hangingPunct="1">
                        <a:lnSpc>
                          <a:spcPct val="100000"/>
                        </a:lnSpc>
                        <a:spcBef>
                          <a:spcPct val="0"/>
                        </a:spcBef>
                        <a:spcAft>
                          <a:spcPct val="0"/>
                        </a:spcAft>
                        <a:buClrTx/>
                        <a:buSzTx/>
                        <a:buFontTx/>
                        <a:buNone/>
                        <a:tabLst/>
                      </a:pPr>
                      <a:endParaRPr kumimoji="0" lang="en-ZA" sz="1400" b="1" i="0" u="none" strike="noStrike" cap="none" normalizeH="0" baseline="0" dirty="0" smtClean="0">
                        <a:ln>
                          <a:noFill/>
                        </a:ln>
                        <a:solidFill>
                          <a:schemeClr val="tx1"/>
                        </a:solidFill>
                        <a:effectLst/>
                        <a:latin typeface="Calibri" pitchFamily="34" charset="0"/>
                        <a:ea typeface="ＭＳ Ｐゴシック" pitchFamily="34" charset="-128"/>
                      </a:endParaRPr>
                    </a:p>
                  </a:txBody>
                  <a:tcPr marL="8619" marR="77587" marT="8612"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400" b="1" i="0" u="none" strike="noStrike" cap="none" normalizeH="0" baseline="0" dirty="0" smtClean="0">
                        <a:ln>
                          <a:noFill/>
                        </a:ln>
                        <a:solidFill>
                          <a:schemeClr val="tx1"/>
                        </a:solidFill>
                        <a:effectLst/>
                        <a:latin typeface="Calibri" pitchFamily="34" charset="0"/>
                        <a:ea typeface="ＭＳ Ｐゴシック" pitchFamily="34" charset="-128"/>
                      </a:endParaRPr>
                    </a:p>
                  </a:txBody>
                  <a:tcPr marL="8619" marR="77587" marT="86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ZA" sz="1400" b="1" i="0" u="none" strike="noStrike" cap="none" normalizeH="0" baseline="0" dirty="0" smtClean="0">
                        <a:ln>
                          <a:noFill/>
                        </a:ln>
                        <a:solidFill>
                          <a:schemeClr val="tx1"/>
                        </a:solidFill>
                        <a:effectLst/>
                        <a:latin typeface="Calibri" pitchFamily="34" charset="0"/>
                        <a:ea typeface="ＭＳ Ｐゴシック" pitchFamily="34" charset="-128"/>
                      </a:endParaRPr>
                    </a:p>
                  </a:txBody>
                  <a:tcPr marL="8619" marR="77587" marT="8612"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1239520">
                <a:tc vMerge="1">
                  <a:txBody>
                    <a:bodyPr/>
                    <a:lstStyle/>
                    <a:p>
                      <a:endParaRPr lang="en-ZA"/>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34" charset="-128"/>
                        </a:rPr>
                        <a:t>Number of employers not complying</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ＭＳ Ｐゴシック" pitchFamily="34" charset="-128"/>
                          <a:cs typeface="Arial"/>
                        </a:rPr>
                        <a:t>11 471</a:t>
                      </a:r>
                      <a:endParaRPr kumimoji="0" lang="en-US" sz="1400" b="1" i="0" u="none" strike="noStrike" cap="none" normalizeH="0" baseline="0" dirty="0" smtClean="0">
                        <a:ln>
                          <a:noFill/>
                        </a:ln>
                        <a:solidFill>
                          <a:schemeClr val="tx1"/>
                        </a:solidFill>
                        <a:effectLst/>
                        <a:latin typeface="Calibri" pitchFamily="34" charset="0"/>
                        <a:ea typeface="ＭＳ Ｐゴシック" pitchFamily="34" charset="-128"/>
                      </a:endParaRPr>
                    </a:p>
                  </a:txBody>
                  <a:tcPr marL="9252" marR="83281" marT="924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510</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955</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2 102</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2 513</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1 296</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1 049</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800</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813</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1 412</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21</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11 471</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531441">
                <a:tc vMerge="1">
                  <a:txBody>
                    <a:bodyPr/>
                    <a:lstStyle/>
                    <a:p>
                      <a:endParaRPr lang="en-ZA"/>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No. served with a notice within 14 calendar</a:t>
                      </a:r>
                      <a:r>
                        <a:rPr kumimoji="0" lang="en-US" sz="1400" b="0" i="0" u="none" strike="noStrike" cap="none" normalizeH="0" baseline="0" dirty="0" smtClean="0">
                          <a:ln>
                            <a:noFill/>
                          </a:ln>
                          <a:solidFill>
                            <a:srgbClr val="0070C0"/>
                          </a:solidFill>
                          <a:effectLst/>
                          <a:latin typeface="Calibri" pitchFamily="34" charset="0"/>
                          <a:ea typeface="Times New Roman" pitchFamily="18" charset="0"/>
                          <a:cs typeface="Calibri" pitchFamily="34" charset="0"/>
                        </a:rPr>
                        <a:t> </a:t>
                      </a: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days</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Times New Roman" pitchFamily="18" charset="0"/>
                          <a:cs typeface="Arial"/>
                        </a:rPr>
                        <a:t>11 447</a:t>
                      </a:r>
                      <a:endPar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9252" marR="83281" marT="924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510</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946</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2 102</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2507</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1</a:t>
                      </a:r>
                      <a:r>
                        <a:rPr lang="en-ZA" sz="1400" b="1" i="0" u="none" strike="noStrike" baseline="0" dirty="0" smtClean="0">
                          <a:solidFill>
                            <a:srgbClr val="000000"/>
                          </a:solidFill>
                          <a:effectLst/>
                          <a:latin typeface="Calibri" panose="020F0502020204030204" pitchFamily="34" charset="0"/>
                        </a:rPr>
                        <a:t> 296</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1 049</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791</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813</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1412</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21</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11 447</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3"/>
                  </a:ext>
                </a:extLst>
              </a:tr>
              <a:tr h="1536879">
                <a:tc vMerge="1">
                  <a:txBody>
                    <a:bodyPr/>
                    <a:lstStyle/>
                    <a:p>
                      <a:endParaRPr lang="en-ZA"/>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Percentage served with a notice</a:t>
                      </a:r>
                    </a:p>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rgbClr val="00823B"/>
                          </a:solidFill>
                          <a:effectLst/>
                          <a:latin typeface="Calibri" pitchFamily="34" charset="0"/>
                          <a:ea typeface="Times New Roman" pitchFamily="18" charset="0"/>
                          <a:cs typeface="Calibri" pitchFamily="34" charset="0"/>
                        </a:rPr>
                        <a:t>100%</a:t>
                      </a:r>
                    </a:p>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9252" marR="83281" marT="924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100%</a:t>
                      </a:r>
                    </a:p>
                  </a:txBody>
                  <a:tcPr marL="68568" marR="6856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99%</a:t>
                      </a:r>
                    </a:p>
                  </a:txBody>
                  <a:tcPr marL="68568" marR="6856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100</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p>
                  </a:txBody>
                  <a:tcPr marL="68568" marR="6856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100</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p>
                  </a:txBody>
                  <a:tcPr marL="68568" marR="68568"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100 %</a:t>
                      </a: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100%</a:t>
                      </a: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99</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p>
                  </a:txBody>
                  <a:tcPr marL="68568" marR="68568"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100  %</a:t>
                      </a: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100</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100 %</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100%</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4"/>
                  </a:ext>
                </a:extLst>
              </a:tr>
            </a:tbl>
          </a:graphicData>
        </a:graphic>
      </p:graphicFrame>
      <p:sp>
        <p:nvSpPr>
          <p:cNvPr id="6" name="Slide Number Placeholder 1"/>
          <p:cNvSpPr txBox="1">
            <a:spLocks/>
          </p:cNvSpPr>
          <p:nvPr/>
        </p:nvSpPr>
        <p:spPr bwMode="auto">
          <a:xfrm>
            <a:off x="6716712" y="6376988"/>
            <a:ext cx="2427287" cy="67405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32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5921C5C6-F8D0-49CC-92F7-24E621B90D58}" type="slidenum">
              <a:rPr lang="en-US" altLang="en-US" sz="1200" smtClean="0">
                <a:solidFill>
                  <a:schemeClr val="bg1"/>
                </a:solidFill>
              </a:rPr>
              <a:pPr/>
              <a:t>37</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82563"/>
            <a:ext cx="8229600" cy="758825"/>
          </a:xfrm>
        </p:spPr>
        <p:txBody>
          <a:bodyPr/>
          <a:lstStyle/>
          <a:p>
            <a:r>
              <a:rPr lang="en-US" altLang="en-US" sz="2000" b="1" dirty="0" smtClean="0">
                <a:solidFill>
                  <a:srgbClr val="000000"/>
                </a:solidFill>
                <a:ea typeface="ＭＳ Ｐゴシック" pitchFamily="34" charset="-128"/>
              </a:rPr>
              <a:t>IES</a:t>
            </a:r>
            <a:br>
              <a:rPr lang="en-US" altLang="en-US" sz="2000" b="1" dirty="0" smtClean="0">
                <a:solidFill>
                  <a:srgbClr val="000000"/>
                </a:solidFill>
                <a:ea typeface="ＭＳ Ｐゴシック" pitchFamily="34" charset="-128"/>
              </a:rPr>
            </a:br>
            <a:r>
              <a:rPr lang="en-US" altLang="en-US" sz="2000" b="1" dirty="0" smtClean="0">
                <a:solidFill>
                  <a:srgbClr val="000000"/>
                </a:solidFill>
                <a:ea typeface="ＭＳ Ｐゴシック" pitchFamily="34" charset="-128"/>
              </a:rPr>
              <a:t>PROVINCIAL PERFORMANCE</a:t>
            </a:r>
            <a:endParaRPr lang="en-ZA" altLang="en-US" sz="2000" dirty="0" smtClean="0">
              <a:solidFill>
                <a:srgbClr val="000000"/>
              </a:solidFill>
              <a:ea typeface="ＭＳ Ｐゴシック" pitchFamily="34" charset="-128"/>
            </a:endParaRPr>
          </a:p>
        </p:txBody>
      </p:sp>
      <p:graphicFrame>
        <p:nvGraphicFramePr>
          <p:cNvPr id="5" name="Content Placeholder 4"/>
          <p:cNvGraphicFramePr>
            <a:graphicFrameLocks noGrp="1"/>
          </p:cNvGraphicFramePr>
          <p:nvPr>
            <p:ph idx="1"/>
            <p:extLst/>
          </p:nvPr>
        </p:nvGraphicFramePr>
        <p:xfrm>
          <a:off x="213360" y="951548"/>
          <a:ext cx="8835073" cy="5781401"/>
        </p:xfrm>
        <a:graphic>
          <a:graphicData uri="http://schemas.openxmlformats.org/drawingml/2006/table">
            <a:tbl>
              <a:tblPr firstRow="1" bandRow="1">
                <a:tableStyleId>{5C22544A-7EE6-4342-B048-85BDC9FD1C3A}</a:tableStyleId>
              </a:tblPr>
              <a:tblGrid>
                <a:gridCol w="1703575">
                  <a:extLst>
                    <a:ext uri="{9D8B030D-6E8A-4147-A177-3AD203B41FA5}">
                      <a16:colId xmlns:a16="http://schemas.microsoft.com/office/drawing/2014/main" xmlns="" val="20000"/>
                    </a:ext>
                  </a:extLst>
                </a:gridCol>
                <a:gridCol w="995599">
                  <a:extLst>
                    <a:ext uri="{9D8B030D-6E8A-4147-A177-3AD203B41FA5}">
                      <a16:colId xmlns:a16="http://schemas.microsoft.com/office/drawing/2014/main" xmlns="" val="20001"/>
                    </a:ext>
                  </a:extLst>
                </a:gridCol>
                <a:gridCol w="532381">
                  <a:extLst>
                    <a:ext uri="{9D8B030D-6E8A-4147-A177-3AD203B41FA5}">
                      <a16:colId xmlns:a16="http://schemas.microsoft.com/office/drawing/2014/main" xmlns="" val="20002"/>
                    </a:ext>
                  </a:extLst>
                </a:gridCol>
                <a:gridCol w="116819">
                  <a:extLst>
                    <a:ext uri="{9D8B030D-6E8A-4147-A177-3AD203B41FA5}">
                      <a16:colId xmlns:a16="http://schemas.microsoft.com/office/drawing/2014/main" xmlns="" val="20003"/>
                    </a:ext>
                  </a:extLst>
                </a:gridCol>
                <a:gridCol w="494120">
                  <a:extLst>
                    <a:ext uri="{9D8B030D-6E8A-4147-A177-3AD203B41FA5}">
                      <a16:colId xmlns:a16="http://schemas.microsoft.com/office/drawing/2014/main" xmlns="" val="20013"/>
                    </a:ext>
                  </a:extLst>
                </a:gridCol>
                <a:gridCol w="571696">
                  <a:extLst>
                    <a:ext uri="{9D8B030D-6E8A-4147-A177-3AD203B41FA5}">
                      <a16:colId xmlns:a16="http://schemas.microsoft.com/office/drawing/2014/main" xmlns="" val="20004"/>
                    </a:ext>
                  </a:extLst>
                </a:gridCol>
                <a:gridCol w="116819">
                  <a:extLst>
                    <a:ext uri="{9D8B030D-6E8A-4147-A177-3AD203B41FA5}">
                      <a16:colId xmlns:a16="http://schemas.microsoft.com/office/drawing/2014/main" xmlns="" val="20005"/>
                    </a:ext>
                  </a:extLst>
                </a:gridCol>
                <a:gridCol w="435151">
                  <a:extLst>
                    <a:ext uri="{9D8B030D-6E8A-4147-A177-3AD203B41FA5}">
                      <a16:colId xmlns:a16="http://schemas.microsoft.com/office/drawing/2014/main" xmlns="" val="20014"/>
                    </a:ext>
                  </a:extLst>
                </a:gridCol>
                <a:gridCol w="116819">
                  <a:extLst>
                    <a:ext uri="{9D8B030D-6E8A-4147-A177-3AD203B41FA5}">
                      <a16:colId xmlns:a16="http://schemas.microsoft.com/office/drawing/2014/main" xmlns="" val="20006"/>
                    </a:ext>
                  </a:extLst>
                </a:gridCol>
                <a:gridCol w="442704">
                  <a:extLst>
                    <a:ext uri="{9D8B030D-6E8A-4147-A177-3AD203B41FA5}">
                      <a16:colId xmlns:a16="http://schemas.microsoft.com/office/drawing/2014/main" xmlns="" val="20015"/>
                    </a:ext>
                  </a:extLst>
                </a:gridCol>
                <a:gridCol w="116819">
                  <a:extLst>
                    <a:ext uri="{9D8B030D-6E8A-4147-A177-3AD203B41FA5}">
                      <a16:colId xmlns:a16="http://schemas.microsoft.com/office/drawing/2014/main" xmlns="" val="20007"/>
                    </a:ext>
                  </a:extLst>
                </a:gridCol>
                <a:gridCol w="388885">
                  <a:extLst>
                    <a:ext uri="{9D8B030D-6E8A-4147-A177-3AD203B41FA5}">
                      <a16:colId xmlns:a16="http://schemas.microsoft.com/office/drawing/2014/main" xmlns="" val="20016"/>
                    </a:ext>
                  </a:extLst>
                </a:gridCol>
                <a:gridCol w="116819">
                  <a:extLst>
                    <a:ext uri="{9D8B030D-6E8A-4147-A177-3AD203B41FA5}">
                      <a16:colId xmlns:a16="http://schemas.microsoft.com/office/drawing/2014/main" xmlns="" val="20008"/>
                    </a:ext>
                  </a:extLst>
                </a:gridCol>
                <a:gridCol w="411982">
                  <a:extLst>
                    <a:ext uri="{9D8B030D-6E8A-4147-A177-3AD203B41FA5}">
                      <a16:colId xmlns:a16="http://schemas.microsoft.com/office/drawing/2014/main" xmlns="" val="20017"/>
                    </a:ext>
                  </a:extLst>
                </a:gridCol>
                <a:gridCol w="116819">
                  <a:extLst>
                    <a:ext uri="{9D8B030D-6E8A-4147-A177-3AD203B41FA5}">
                      <a16:colId xmlns:a16="http://schemas.microsoft.com/office/drawing/2014/main" xmlns="" val="20009"/>
                    </a:ext>
                  </a:extLst>
                </a:gridCol>
                <a:gridCol w="413632">
                  <a:extLst>
                    <a:ext uri="{9D8B030D-6E8A-4147-A177-3AD203B41FA5}">
                      <a16:colId xmlns:a16="http://schemas.microsoft.com/office/drawing/2014/main" xmlns="" val="20018"/>
                    </a:ext>
                  </a:extLst>
                </a:gridCol>
                <a:gridCol w="116819">
                  <a:extLst>
                    <a:ext uri="{9D8B030D-6E8A-4147-A177-3AD203B41FA5}">
                      <a16:colId xmlns:a16="http://schemas.microsoft.com/office/drawing/2014/main" xmlns="" val="20010"/>
                    </a:ext>
                  </a:extLst>
                </a:gridCol>
                <a:gridCol w="499135">
                  <a:extLst>
                    <a:ext uri="{9D8B030D-6E8A-4147-A177-3AD203B41FA5}">
                      <a16:colId xmlns:a16="http://schemas.microsoft.com/office/drawing/2014/main" xmlns="" val="20019"/>
                    </a:ext>
                  </a:extLst>
                </a:gridCol>
                <a:gridCol w="427440">
                  <a:extLst>
                    <a:ext uri="{9D8B030D-6E8A-4147-A177-3AD203B41FA5}">
                      <a16:colId xmlns:a16="http://schemas.microsoft.com/office/drawing/2014/main" xmlns="" val="20011"/>
                    </a:ext>
                  </a:extLst>
                </a:gridCol>
                <a:gridCol w="134397">
                  <a:extLst>
                    <a:ext uri="{9D8B030D-6E8A-4147-A177-3AD203B41FA5}">
                      <a16:colId xmlns:a16="http://schemas.microsoft.com/office/drawing/2014/main" xmlns="" val="20020"/>
                    </a:ext>
                  </a:extLst>
                </a:gridCol>
                <a:gridCol w="566643">
                  <a:extLst>
                    <a:ext uri="{9D8B030D-6E8A-4147-A177-3AD203B41FA5}">
                      <a16:colId xmlns:a16="http://schemas.microsoft.com/office/drawing/2014/main" xmlns="" val="20012"/>
                    </a:ext>
                  </a:extLst>
                </a:gridCol>
              </a:tblGrid>
              <a:tr h="225853">
                <a:tc>
                  <a:txBody>
                    <a:bodyPr/>
                    <a:lstStyle/>
                    <a:p>
                      <a:pPr algn="ctr" rtl="0" fontAlgn="b"/>
                      <a:r>
                        <a:rPr lang="en-ZA" sz="1400" b="1" i="0" u="none" strike="noStrike" dirty="0" smtClean="0">
                          <a:solidFill>
                            <a:srgbClr val="000000"/>
                          </a:solidFill>
                          <a:effectLst/>
                          <a:latin typeface="+mn-lt"/>
                        </a:rPr>
                        <a:t>INDICATORS</a:t>
                      </a:r>
                      <a:endParaRPr lang="en-ZA" sz="1400" b="1" i="0" u="none" strike="noStrike" dirty="0">
                        <a:solidFill>
                          <a:srgbClr val="000000"/>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BRANCH</a:t>
                      </a:r>
                      <a:endParaRPr lang="en-ZA" sz="1400" b="1" i="0" u="none" strike="noStrike" dirty="0">
                        <a:solidFill>
                          <a:schemeClr val="tx1"/>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EC</a:t>
                      </a:r>
                      <a:endParaRPr lang="en-ZA" sz="1400" b="1" i="0" u="none" strike="noStrike" dirty="0">
                        <a:solidFill>
                          <a:schemeClr val="tx1"/>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2">
                  <a:txBody>
                    <a:bodyPr/>
                    <a:lstStyle/>
                    <a:p>
                      <a:pPr algn="ctr" rtl="0" fontAlgn="b"/>
                      <a:r>
                        <a:rPr lang="en-ZA" sz="1400" b="1" i="0" u="none" strike="noStrike" dirty="0" smtClean="0">
                          <a:solidFill>
                            <a:schemeClr val="tx1"/>
                          </a:solidFill>
                          <a:effectLst/>
                          <a:latin typeface="+mn-lt"/>
                        </a:rPr>
                        <a:t>FS</a:t>
                      </a:r>
                      <a:endParaRPr lang="en-ZA" sz="1400" b="1" i="0" u="none" strike="noStrike" dirty="0">
                        <a:solidFill>
                          <a:schemeClr val="tx1"/>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gn="ctr" rtl="0" fontAlgn="b"/>
                      <a:r>
                        <a:rPr lang="en-ZA" sz="1400" b="1" i="0" u="none" strike="noStrike" dirty="0" smtClean="0">
                          <a:solidFill>
                            <a:schemeClr val="tx1"/>
                          </a:solidFill>
                          <a:effectLst/>
                          <a:latin typeface="+mn-lt"/>
                        </a:rPr>
                        <a:t>GP</a:t>
                      </a:r>
                      <a:endParaRPr lang="en-ZA" sz="1400" b="1" i="0" u="none" strike="noStrike" dirty="0">
                        <a:solidFill>
                          <a:schemeClr val="tx1"/>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2">
                  <a:txBody>
                    <a:bodyPr/>
                    <a:lstStyle/>
                    <a:p>
                      <a:pPr algn="ctr" rtl="0" fontAlgn="b"/>
                      <a:r>
                        <a:rPr lang="en-ZA" sz="1400" b="1" i="0" u="none" strike="noStrike" dirty="0" smtClean="0">
                          <a:solidFill>
                            <a:schemeClr val="tx1"/>
                          </a:solidFill>
                          <a:effectLst/>
                          <a:latin typeface="+mn-lt"/>
                        </a:rPr>
                        <a:t>KZN</a:t>
                      </a:r>
                      <a:endParaRPr lang="en-ZA" sz="1400" b="1" i="0" u="none" strike="noStrike" dirty="0">
                        <a:solidFill>
                          <a:schemeClr val="tx1"/>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ZA"/>
                    </a:p>
                  </a:txBody>
                  <a:tcPr/>
                </a:tc>
                <a:tc gridSpan="2">
                  <a:txBody>
                    <a:bodyPr/>
                    <a:lstStyle/>
                    <a:p>
                      <a:pPr algn="ctr" rtl="0" fontAlgn="b"/>
                      <a:r>
                        <a:rPr lang="en-ZA" sz="1400" b="1" i="0" u="none" strike="noStrike" dirty="0" smtClean="0">
                          <a:solidFill>
                            <a:schemeClr val="tx1"/>
                          </a:solidFill>
                          <a:effectLst/>
                          <a:latin typeface="+mn-lt"/>
                        </a:rPr>
                        <a:t>LP</a:t>
                      </a:r>
                      <a:endParaRPr lang="en-ZA" sz="1400" b="1" i="0" u="none" strike="noStrike" dirty="0">
                        <a:solidFill>
                          <a:schemeClr val="tx1"/>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ZA"/>
                    </a:p>
                  </a:txBody>
                  <a:tcPr/>
                </a:tc>
                <a:tc gridSpan="2">
                  <a:txBody>
                    <a:bodyPr/>
                    <a:lstStyle/>
                    <a:p>
                      <a:pPr algn="ctr" rtl="0" fontAlgn="b"/>
                      <a:r>
                        <a:rPr lang="en-ZA" sz="1400" b="1" i="0" u="none" strike="noStrike" dirty="0" smtClean="0">
                          <a:solidFill>
                            <a:schemeClr val="tx1"/>
                          </a:solidFill>
                          <a:effectLst/>
                          <a:latin typeface="+mn-lt"/>
                        </a:rPr>
                        <a:t>MP</a:t>
                      </a:r>
                      <a:endParaRPr lang="en-ZA" sz="1400" b="1" i="0" u="none" strike="noStrike" dirty="0">
                        <a:solidFill>
                          <a:schemeClr val="tx1"/>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ZA"/>
                    </a:p>
                  </a:txBody>
                  <a:tcPr/>
                </a:tc>
                <a:tc gridSpan="2">
                  <a:txBody>
                    <a:bodyPr/>
                    <a:lstStyle/>
                    <a:p>
                      <a:pPr algn="ctr" rtl="0" fontAlgn="b"/>
                      <a:r>
                        <a:rPr lang="en-ZA" sz="1400" b="1" i="0" u="none" strike="noStrike" dirty="0" smtClean="0">
                          <a:solidFill>
                            <a:schemeClr val="tx1"/>
                          </a:solidFill>
                          <a:effectLst/>
                          <a:latin typeface="+mn-lt"/>
                        </a:rPr>
                        <a:t>NC</a:t>
                      </a:r>
                      <a:endParaRPr lang="en-ZA" sz="1400" b="1" i="0" u="none" strike="noStrike" dirty="0">
                        <a:solidFill>
                          <a:schemeClr val="tx1"/>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ZA"/>
                    </a:p>
                  </a:txBody>
                  <a:tcPr/>
                </a:tc>
                <a:tc gridSpan="2">
                  <a:txBody>
                    <a:bodyPr/>
                    <a:lstStyle/>
                    <a:p>
                      <a:pPr algn="ctr" rtl="0" fontAlgn="b"/>
                      <a:r>
                        <a:rPr lang="en-ZA" sz="1400" b="1" i="0" u="none" strike="noStrike" dirty="0" smtClean="0">
                          <a:solidFill>
                            <a:schemeClr val="tx1"/>
                          </a:solidFill>
                          <a:effectLst/>
                          <a:latin typeface="+mn-lt"/>
                        </a:rPr>
                        <a:t>NW</a:t>
                      </a:r>
                      <a:endParaRPr lang="en-ZA" sz="1400" b="1" i="0" u="none" strike="noStrike" dirty="0">
                        <a:solidFill>
                          <a:schemeClr val="tx1"/>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ZA"/>
                    </a:p>
                  </a:txBody>
                  <a:tcPr/>
                </a:tc>
                <a:tc gridSpan="2">
                  <a:txBody>
                    <a:bodyPr/>
                    <a:lstStyle/>
                    <a:p>
                      <a:pPr algn="ctr" rtl="0" fontAlgn="b"/>
                      <a:r>
                        <a:rPr lang="en-ZA" sz="1400" b="1" i="0" u="none" strike="noStrike" dirty="0" smtClean="0">
                          <a:solidFill>
                            <a:schemeClr val="tx1"/>
                          </a:solidFill>
                          <a:effectLst/>
                          <a:latin typeface="+mn-lt"/>
                        </a:rPr>
                        <a:t>WC</a:t>
                      </a:r>
                      <a:endParaRPr lang="en-ZA" sz="1400" b="1" i="0" u="none" strike="noStrike" dirty="0">
                        <a:solidFill>
                          <a:schemeClr val="tx1"/>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ZA"/>
                    </a:p>
                  </a:txBody>
                  <a:tcPr/>
                </a:tc>
                <a:tc gridSpan="2">
                  <a:txBody>
                    <a:bodyPr/>
                    <a:lstStyle/>
                    <a:p>
                      <a:pPr algn="ctr" rtl="0" fontAlgn="b"/>
                      <a:r>
                        <a:rPr lang="en-US" sz="1400" b="1" i="0" u="none" strike="noStrike" dirty="0" smtClean="0">
                          <a:solidFill>
                            <a:schemeClr val="tx1"/>
                          </a:solidFill>
                          <a:effectLst/>
                          <a:latin typeface="+mn-lt"/>
                        </a:rPr>
                        <a:t>HO</a:t>
                      </a:r>
                      <a:endParaRPr lang="en-ZA" sz="1400" b="1" i="0" u="none" strike="noStrike" dirty="0">
                        <a:solidFill>
                          <a:schemeClr val="tx1"/>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gn="ctr" rtl="0" fontAlgn="b"/>
                      <a:r>
                        <a:rPr lang="en-ZA" sz="1400" b="1" i="0" u="none" strike="noStrike" dirty="0" smtClean="0">
                          <a:solidFill>
                            <a:srgbClr val="000000"/>
                          </a:solidFill>
                          <a:effectLst/>
                          <a:latin typeface="+mn-lt"/>
                        </a:rPr>
                        <a:t>Total</a:t>
                      </a:r>
                      <a:endParaRPr lang="en-ZA" sz="1400" b="1" i="0" u="none" strike="noStrike" dirty="0">
                        <a:solidFill>
                          <a:srgbClr val="000000"/>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0"/>
                  </a:ext>
                </a:extLst>
              </a:tr>
              <a:tr h="514130">
                <a:tc>
                  <a:txBody>
                    <a:bodyPr/>
                    <a:lstStyle/>
                    <a:p>
                      <a:pPr>
                        <a:spcAft>
                          <a:spcPts val="0"/>
                        </a:spcAft>
                      </a:pPr>
                      <a:endParaRPr lang="en-ZA" sz="2400" dirty="0">
                        <a:effectLst/>
                        <a:latin typeface="Times New Roman"/>
                        <a:ea typeface="Times New Roman"/>
                      </a:endParaRPr>
                    </a:p>
                  </a:txBody>
                  <a:tcPr marL="91419" marR="91419"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US" sz="1400" b="1" i="0" u="none" strike="noStrike" dirty="0" smtClean="0">
                          <a:solidFill>
                            <a:srgbClr val="00B0F0"/>
                          </a:solidFill>
                          <a:effectLst/>
                          <a:latin typeface="+mn-lt"/>
                        </a:rPr>
                        <a:t>TARGET</a:t>
                      </a:r>
                    </a:p>
                    <a:p>
                      <a:pPr algn="ctr" rtl="0" fontAlgn="b"/>
                      <a:r>
                        <a:rPr lang="en-US" sz="1400" b="1" i="0" u="none" strike="noStrike" dirty="0" smtClean="0">
                          <a:solidFill>
                            <a:srgbClr val="00B0F0"/>
                          </a:solidFill>
                          <a:effectLst/>
                          <a:latin typeface="+mn-lt"/>
                        </a:rPr>
                        <a:t>60%</a:t>
                      </a:r>
                    </a:p>
                  </a:txBody>
                  <a:tcPr marL="9252" marR="83277" marT="92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19">
                  <a:txBody>
                    <a:bodyPr/>
                    <a:lstStyle/>
                    <a:p>
                      <a:endParaRPr lang="en-ZA" sz="1600" b="1" dirty="0"/>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311885">
                <a:tc rowSpan="4">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n-lt"/>
                          <a:ea typeface="+mn-ea"/>
                          <a:cs typeface="+mn-cs"/>
                        </a:rPr>
                        <a:t>1.3 </a:t>
                      </a:r>
                      <a:r>
                        <a:rPr lang="en-GB" sz="1400" kern="100" dirty="0" smtClean="0">
                          <a:effectLst/>
                          <a:latin typeface="+mn-lt"/>
                          <a:ea typeface="SimSun"/>
                          <a:cs typeface="Calibri"/>
                        </a:rPr>
                        <a:t>Percentage of non-compliant employers referred to statutory</a:t>
                      </a:r>
                      <a:r>
                        <a:rPr lang="en-GB" sz="1400" kern="100" baseline="0" dirty="0" smtClean="0">
                          <a:effectLst/>
                          <a:latin typeface="+mn-lt"/>
                          <a:ea typeface="SimSun"/>
                          <a:cs typeface="Calibri"/>
                        </a:rPr>
                        <a:t> services </a:t>
                      </a:r>
                      <a:r>
                        <a:rPr lang="en-GB" sz="1400" kern="100" dirty="0" smtClean="0">
                          <a:effectLst/>
                          <a:latin typeface="+mn-lt"/>
                          <a:ea typeface="SimSun"/>
                          <a:cs typeface="Calibri"/>
                        </a:rPr>
                        <a:t>who failed to comply  with</a:t>
                      </a:r>
                      <a:r>
                        <a:rPr lang="en-GB" sz="1400" kern="100" baseline="0" dirty="0" smtClean="0">
                          <a:effectLst/>
                          <a:latin typeface="+mn-lt"/>
                          <a:ea typeface="SimSun"/>
                          <a:cs typeface="Calibri"/>
                        </a:rPr>
                        <a:t> the served notice </a:t>
                      </a:r>
                      <a:r>
                        <a:rPr lang="en-ZA" sz="1400" kern="100" baseline="0" dirty="0" smtClean="0">
                          <a:effectLst/>
                          <a:latin typeface="+mn-lt"/>
                          <a:ea typeface="SimSun"/>
                          <a:cs typeface="Calibri"/>
                        </a:rPr>
                        <a:t>in reference to 1.2 referred for Prosecution within 30 calendar days. </a:t>
                      </a:r>
                      <a:endParaRPr kumimoji="0" lang="en-US" sz="14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823B"/>
                          </a:solidFill>
                          <a:effectLst/>
                          <a:uLnTx/>
                          <a:uFillTx/>
                          <a:latin typeface="+mn-lt"/>
                          <a:ea typeface="+mn-ea"/>
                          <a:cs typeface="+mn-cs"/>
                        </a:rPr>
                        <a:t>ACHIEVED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sng" strike="noStrike" kern="1200" cap="none" spc="0" normalizeH="0" baseline="0" noProof="0" dirty="0" smtClean="0">
                          <a:ln>
                            <a:noFill/>
                          </a:ln>
                          <a:solidFill>
                            <a:srgbClr val="00823B"/>
                          </a:solidFill>
                          <a:effectLst/>
                          <a:uLnTx/>
                          <a:uFillTx/>
                          <a:latin typeface="+mn-lt"/>
                          <a:ea typeface="+mn-ea"/>
                          <a:cs typeface="+mn-cs"/>
                        </a:rPr>
                        <a:t>76%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sng" strike="noStrike" kern="1200" cap="none" spc="0" normalizeH="0" baseline="0" noProof="0" dirty="0" smtClean="0">
                        <a:ln>
                          <a:noFill/>
                        </a:ln>
                        <a:solidFill>
                          <a:srgbClr val="0070C0"/>
                        </a:solidFill>
                        <a:effectLst/>
                        <a:uLnTx/>
                        <a:uFillTx/>
                        <a:latin typeface="+mn-lt"/>
                        <a:ea typeface="+mn-ea"/>
                        <a:cs typeface="+mn-cs"/>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Of the</a:t>
                      </a:r>
                      <a:r>
                        <a:rPr lang="en-ZA" sz="1400" b="1" dirty="0" smtClean="0">
                          <a:effectLst/>
                          <a:latin typeface="Calibri" panose="020F0502020204030204" pitchFamily="34" charset="0"/>
                          <a:ea typeface="Calibri" panose="020F0502020204030204" pitchFamily="34" charset="0"/>
                          <a:cs typeface="Arial" panose="020B0604020202020204" pitchFamily="34" charset="0"/>
                        </a:rPr>
                        <a:t> </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11 447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employers served with notices, </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3 443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failed to comply with served notice and </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76%</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(1 246 of 1 638)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were referred for prosecution.</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91419" marR="91419"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
                      <a:r>
                        <a:rPr kumimoji="0" lang="en-US" sz="1400" b="0" i="0" u="none" strike="noStrike" kern="1200" cap="none" spc="0" normalizeH="0" baseline="0" noProof="0" dirty="0" smtClean="0">
                          <a:ln>
                            <a:noFill/>
                          </a:ln>
                          <a:solidFill>
                            <a:srgbClr val="000000"/>
                          </a:solidFill>
                          <a:effectLst/>
                          <a:uLnTx/>
                          <a:uFillTx/>
                          <a:latin typeface="+mn-lt"/>
                          <a:ea typeface="+mn-ea"/>
                          <a:cs typeface="+mn-cs"/>
                        </a:rPr>
                        <a:t>No.</a:t>
                      </a:r>
                      <a:r>
                        <a:rPr lang="en-US" sz="1400" b="0" i="0" u="none" strike="noStrike" dirty="0" smtClean="0">
                          <a:solidFill>
                            <a:srgbClr val="000000"/>
                          </a:solidFill>
                          <a:effectLst/>
                          <a:latin typeface="+mn-lt"/>
                        </a:rPr>
                        <a:t>of employers failed to comply served notices</a:t>
                      </a:r>
                    </a:p>
                  </a:txBody>
                  <a:tcPr marL="9252" marR="83277" marT="92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ZA" sz="1400" b="1" i="0" u="none" strike="noStrike" dirty="0" smtClean="0">
                          <a:solidFill>
                            <a:srgbClr val="000000"/>
                          </a:solidFill>
                          <a:effectLst/>
                          <a:latin typeface="Calibri" panose="020F0502020204030204" pitchFamily="34" charset="0"/>
                        </a:rPr>
                        <a:t>186</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400" b="1" i="0" u="none" strike="noStrike" dirty="0" smtClean="0">
                          <a:solidFill>
                            <a:srgbClr val="000000"/>
                          </a:solidFill>
                          <a:effectLst/>
                          <a:latin typeface="Calibri" panose="020F0502020204030204" pitchFamily="34" charset="0"/>
                        </a:rPr>
                        <a:t>213</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ZA" sz="1400" b="1" i="0" u="none" strike="noStrike" dirty="0" smtClean="0">
                          <a:solidFill>
                            <a:srgbClr val="000000"/>
                          </a:solidFill>
                          <a:effectLst/>
                          <a:latin typeface="Calibri" panose="020F0502020204030204" pitchFamily="34" charset="0"/>
                        </a:rPr>
                        <a:t>235</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ZA" sz="1400" b="1" i="0" u="none" strike="noStrike" dirty="0" smtClean="0">
                          <a:solidFill>
                            <a:srgbClr val="000000"/>
                          </a:solidFill>
                          <a:effectLst/>
                          <a:latin typeface="Calibri" panose="020F0502020204030204" pitchFamily="34" charset="0"/>
                        </a:rPr>
                        <a:t>497</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ZA" sz="1400" b="1" i="0" u="none" strike="noStrike" dirty="0" smtClean="0">
                          <a:solidFill>
                            <a:srgbClr val="000000"/>
                          </a:solidFill>
                          <a:effectLst/>
                          <a:latin typeface="Calibri" panose="020F0502020204030204" pitchFamily="34" charset="0"/>
                        </a:rPr>
                        <a:t>159</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ZA" sz="1400" b="1" i="0" u="none" strike="noStrike" dirty="0" smtClean="0">
                          <a:solidFill>
                            <a:srgbClr val="000000"/>
                          </a:solidFill>
                          <a:effectLst/>
                          <a:latin typeface="Calibri" panose="020F0502020204030204" pitchFamily="34" charset="0"/>
                        </a:rPr>
                        <a:t>623</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ZA" sz="1400" b="1" i="0" u="none" strike="noStrike" dirty="0" smtClean="0">
                          <a:solidFill>
                            <a:srgbClr val="000000"/>
                          </a:solidFill>
                          <a:effectLst/>
                          <a:latin typeface="Calibri" panose="020F0502020204030204" pitchFamily="34" charset="0"/>
                        </a:rPr>
                        <a:t>821</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ZA" sz="1400" b="1" i="0" u="none" strike="noStrike" dirty="0" smtClean="0">
                          <a:solidFill>
                            <a:srgbClr val="000000"/>
                          </a:solidFill>
                          <a:effectLst/>
                          <a:latin typeface="Calibri" panose="020F0502020204030204" pitchFamily="34" charset="0"/>
                        </a:rPr>
                        <a:t>419</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400" b="1" i="0" u="none" strike="noStrike" dirty="0" smtClean="0">
                          <a:solidFill>
                            <a:srgbClr val="000000"/>
                          </a:solidFill>
                          <a:effectLst/>
                          <a:latin typeface="Calibri" panose="020F0502020204030204" pitchFamily="34" charset="0"/>
                        </a:rPr>
                        <a:t>290</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400" b="1" i="0" u="none" strike="noStrike" dirty="0">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ZA" sz="1400" b="1" i="0" u="none" strike="noStrike" dirty="0" smtClean="0">
                          <a:solidFill>
                            <a:srgbClr val="000000"/>
                          </a:solidFill>
                          <a:effectLst/>
                          <a:latin typeface="Calibri" panose="020F0502020204030204" pitchFamily="34" charset="0"/>
                        </a:rPr>
                        <a:t>3 443</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94297">
                <a:tc vMerge="1">
                  <a:txBody>
                    <a:bodyPr/>
                    <a:lstStyle/>
                    <a:p>
                      <a:endParaRPr lang="en-ZA"/>
                    </a:p>
                  </a:txBody>
                  <a:tcPr/>
                </a:tc>
                <a:tc>
                  <a:txBody>
                    <a:bodyPr/>
                    <a:lstStyle/>
                    <a:p>
                      <a:pPr algn="l" rtl="0" fontAlgn="b"/>
                      <a:r>
                        <a:rPr lang="en-US" sz="1400" b="0" i="0" u="none" strike="noStrike" dirty="0" smtClean="0">
                          <a:solidFill>
                            <a:srgbClr val="000000"/>
                          </a:solidFill>
                          <a:effectLst/>
                          <a:latin typeface="+mn-lt"/>
                        </a:rPr>
                        <a:t>No</a:t>
                      </a:r>
                      <a:r>
                        <a:rPr lang="en-US" sz="1400" b="0" i="0" u="none" strike="noStrike" baseline="0" dirty="0" smtClean="0">
                          <a:solidFill>
                            <a:srgbClr val="000000"/>
                          </a:solidFill>
                          <a:effectLst/>
                          <a:latin typeface="+mn-lt"/>
                        </a:rPr>
                        <a:t> referred to SS</a:t>
                      </a:r>
                      <a:endParaRPr lang="en-US" sz="1400" b="0" i="0" u="none" strike="noStrike" dirty="0" smtClean="0">
                        <a:solidFill>
                          <a:srgbClr val="000000"/>
                        </a:solidFill>
                        <a:effectLst/>
                        <a:latin typeface="+mn-lt"/>
                      </a:endParaRPr>
                    </a:p>
                  </a:txBody>
                  <a:tcPr marL="9252" marR="83277" marT="92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ZA" sz="1400" b="1" i="0" u="none" strike="noStrike" dirty="0" smtClean="0">
                          <a:solidFill>
                            <a:srgbClr val="000000"/>
                          </a:solidFill>
                          <a:effectLst/>
                          <a:latin typeface="Calibri" panose="020F0502020204030204" pitchFamily="34" charset="0"/>
                        </a:rPr>
                        <a:t>181</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400" b="1" i="0" u="none" strike="noStrike" dirty="0" smtClean="0">
                          <a:solidFill>
                            <a:srgbClr val="000000"/>
                          </a:solidFill>
                          <a:effectLst/>
                          <a:latin typeface="Calibri" panose="020F0502020204030204" pitchFamily="34" charset="0"/>
                        </a:rPr>
                        <a:t>146</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ZA" sz="1400" b="1" i="0" u="none" strike="noStrike" dirty="0" smtClean="0">
                          <a:solidFill>
                            <a:srgbClr val="000000"/>
                          </a:solidFill>
                          <a:effectLst/>
                          <a:latin typeface="Calibri" panose="020F0502020204030204" pitchFamily="34" charset="0"/>
                        </a:rPr>
                        <a:t>83</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ZA" sz="1400" b="1" i="0" u="none" strike="noStrike" dirty="0" smtClean="0">
                          <a:solidFill>
                            <a:srgbClr val="000000"/>
                          </a:solidFill>
                          <a:effectLst/>
                          <a:latin typeface="Calibri" panose="020F0502020204030204" pitchFamily="34" charset="0"/>
                        </a:rPr>
                        <a:t>497</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ZA" sz="1400" b="1" i="0" u="none" strike="noStrike" dirty="0" smtClean="0">
                          <a:solidFill>
                            <a:srgbClr val="000000"/>
                          </a:solidFill>
                          <a:effectLst/>
                          <a:latin typeface="Calibri" panose="020F0502020204030204" pitchFamily="34" charset="0"/>
                        </a:rPr>
                        <a:t>159</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ZA" sz="1400" b="1" i="0" u="none" strike="noStrike" dirty="0" smtClean="0">
                          <a:solidFill>
                            <a:srgbClr val="000000"/>
                          </a:solidFill>
                          <a:effectLst/>
                          <a:latin typeface="Calibri" panose="020F0502020204030204" pitchFamily="34" charset="0"/>
                        </a:rPr>
                        <a:t>134</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ZA" sz="1400" b="1" i="0" u="none" strike="noStrike" dirty="0" smtClean="0">
                          <a:solidFill>
                            <a:srgbClr val="000000"/>
                          </a:solidFill>
                          <a:effectLst/>
                          <a:latin typeface="Calibri" panose="020F0502020204030204" pitchFamily="34" charset="0"/>
                        </a:rPr>
                        <a:t>37</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ZA" sz="1400" b="1" i="0" u="none" strike="noStrike" dirty="0" smtClean="0">
                          <a:solidFill>
                            <a:srgbClr val="000000"/>
                          </a:solidFill>
                          <a:effectLst/>
                          <a:latin typeface="Calibri" panose="020F0502020204030204" pitchFamily="34" charset="0"/>
                        </a:rPr>
                        <a:t>231</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400" b="1" i="0" u="none" strike="noStrike" dirty="0" smtClean="0">
                          <a:solidFill>
                            <a:srgbClr val="000000"/>
                          </a:solidFill>
                          <a:effectLst/>
                          <a:latin typeface="Calibri" panose="020F0502020204030204" pitchFamily="34" charset="0"/>
                        </a:rPr>
                        <a:t>170</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400" b="1" i="0" u="none" strike="noStrike" dirty="0">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ZA" sz="1400" b="1" i="0" u="none" strike="noStrike" dirty="0" smtClean="0">
                          <a:solidFill>
                            <a:srgbClr val="000000"/>
                          </a:solidFill>
                          <a:effectLst/>
                          <a:latin typeface="Calibri" panose="020F0502020204030204" pitchFamily="34" charset="0"/>
                        </a:rPr>
                        <a:t>1 638</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311885">
                <a:tc vMerge="1">
                  <a:txBody>
                    <a:bodyPr/>
                    <a:lstStyle/>
                    <a:p>
                      <a:endParaRPr lang="en-ZA"/>
                    </a:p>
                  </a:txBody>
                  <a:tcPr/>
                </a:tc>
                <a:tc>
                  <a:txBody>
                    <a:bodyPr/>
                    <a:lstStyle/>
                    <a:p>
                      <a:pPr algn="l" rtl="0" fontAlgn="b"/>
                      <a:r>
                        <a:rPr lang="en-US" sz="1400" b="0" i="0" u="none" strike="noStrike" dirty="0" smtClean="0">
                          <a:solidFill>
                            <a:schemeClr val="tx1"/>
                          </a:solidFill>
                          <a:effectLst/>
                          <a:latin typeface="+mn-lt"/>
                        </a:rPr>
                        <a:t>No. of employers referred</a:t>
                      </a:r>
                      <a:r>
                        <a:rPr lang="en-US" sz="1400" b="0" i="0" u="none" strike="noStrike" baseline="0" dirty="0" smtClean="0">
                          <a:solidFill>
                            <a:schemeClr val="tx1"/>
                          </a:solidFill>
                          <a:effectLst/>
                          <a:latin typeface="+mn-lt"/>
                        </a:rPr>
                        <a:t> for prosecution</a:t>
                      </a:r>
                      <a:endParaRPr lang="en-US" sz="1400" b="1" i="0" u="none" strike="noStrike" dirty="0" smtClean="0">
                        <a:solidFill>
                          <a:srgbClr val="FF0000"/>
                        </a:solidFill>
                        <a:effectLst/>
                        <a:latin typeface="+mn-lt"/>
                      </a:endParaRPr>
                    </a:p>
                  </a:txBody>
                  <a:tcPr marL="9252" marR="83277" marT="92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ZA" sz="1400" b="1" i="0" u="none" strike="noStrike" dirty="0" smtClean="0">
                          <a:solidFill>
                            <a:srgbClr val="000000"/>
                          </a:solidFill>
                          <a:effectLst/>
                          <a:latin typeface="Calibri" panose="020F0502020204030204" pitchFamily="34" charset="0"/>
                        </a:rPr>
                        <a:t>141</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98</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ZA" sz="1400" b="1" i="0" u="none" strike="noStrike" dirty="0" smtClean="0">
                          <a:solidFill>
                            <a:srgbClr val="000000"/>
                          </a:solidFill>
                          <a:effectLst/>
                          <a:latin typeface="Calibri" panose="020F0502020204030204" pitchFamily="34" charset="0"/>
                        </a:rPr>
                        <a:t>200</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ZA" sz="1400" b="1" i="0" u="none" strike="noStrike" dirty="0" smtClean="0">
                          <a:solidFill>
                            <a:srgbClr val="000000"/>
                          </a:solidFill>
                          <a:effectLst/>
                          <a:latin typeface="Calibri" panose="020F0502020204030204" pitchFamily="34" charset="0"/>
                        </a:rPr>
                        <a:t>348</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ZA" sz="1400" b="1" i="0" u="none" strike="noStrike" dirty="0" smtClean="0">
                          <a:solidFill>
                            <a:srgbClr val="000000"/>
                          </a:solidFill>
                          <a:effectLst/>
                          <a:latin typeface="Calibri" panose="020F0502020204030204" pitchFamily="34" charset="0"/>
                        </a:rPr>
                        <a:t>122</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ZA" sz="1400" b="1" i="0" u="none" strike="noStrike" dirty="0" smtClean="0">
                          <a:solidFill>
                            <a:srgbClr val="000000"/>
                          </a:solidFill>
                          <a:effectLst/>
                          <a:latin typeface="Calibri" panose="020F0502020204030204" pitchFamily="34" charset="0"/>
                        </a:rPr>
                        <a:t>0</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ZA" sz="1400" b="1" i="0" u="none" strike="noStrike" dirty="0" smtClean="0">
                          <a:solidFill>
                            <a:srgbClr val="000000"/>
                          </a:solidFill>
                          <a:effectLst/>
                          <a:latin typeface="Calibri" panose="020F0502020204030204" pitchFamily="34" charset="0"/>
                        </a:rPr>
                        <a:t>28</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ZA" sz="1400" b="1" i="0" u="none" strike="noStrike" dirty="0" smtClean="0">
                          <a:solidFill>
                            <a:srgbClr val="000000"/>
                          </a:solidFill>
                          <a:effectLst/>
                          <a:latin typeface="Calibri" panose="020F0502020204030204" pitchFamily="34" charset="0"/>
                        </a:rPr>
                        <a:t>192</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117</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ZA" sz="1400" b="1" i="0" u="none" strike="noStrike" dirty="0">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ZA" sz="1400" b="1" i="0" u="none" strike="noStrike" dirty="0" smtClean="0">
                          <a:solidFill>
                            <a:srgbClr val="000000"/>
                          </a:solidFill>
                          <a:effectLst/>
                          <a:latin typeface="Calibri" panose="020F0502020204030204" pitchFamily="34" charset="0"/>
                        </a:rPr>
                        <a:t>1 246</a:t>
                      </a: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Z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645202">
                <a:tc vMerge="1">
                  <a:txBody>
                    <a:bodyPr/>
                    <a:lstStyle/>
                    <a:p>
                      <a:endParaRPr lang="en-ZA"/>
                    </a:p>
                  </a:txBody>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 referred for prosecution</a:t>
                      </a:r>
                    </a:p>
                    <a:p>
                      <a:pPr algn="ctr" rtl="0" fontAlgn="b"/>
                      <a:r>
                        <a:rPr lang="en-US" sz="1400" b="1" i="0" u="none" strike="noStrike" dirty="0" smtClean="0">
                          <a:solidFill>
                            <a:srgbClr val="00823B"/>
                          </a:solidFill>
                          <a:effectLst/>
                          <a:latin typeface="+mn-lt"/>
                        </a:rPr>
                        <a:t>76%</a:t>
                      </a:r>
                    </a:p>
                  </a:txBody>
                  <a:tcPr marL="9252" marR="83277" marT="92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78%</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ZA" sz="1400" b="1" dirty="0" smtClean="0">
                        <a:solidFill>
                          <a:schemeClr val="tx1"/>
                        </a:solidFill>
                      </a:endParaRP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67%</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241%</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ZA" sz="1400" b="1" dirty="0" smtClean="0">
                        <a:solidFill>
                          <a:schemeClr val="tx1"/>
                        </a:solidFill>
                      </a:endParaRP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70%</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ZA" sz="1400" b="1" dirty="0" smtClean="0">
                        <a:solidFill>
                          <a:schemeClr val="tx1"/>
                        </a:solidFill>
                      </a:endParaRP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77%</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ZA" sz="1400" b="1" dirty="0" smtClean="0">
                        <a:solidFill>
                          <a:schemeClr val="tx1"/>
                        </a:solidFill>
                      </a:endParaRP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0%</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ZA" sz="1400" b="1" dirty="0" smtClean="0">
                        <a:solidFill>
                          <a:schemeClr val="tx1"/>
                        </a:solidFill>
                      </a:endParaRP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76%</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ZA" sz="1400" b="1" dirty="0" smtClean="0">
                        <a:solidFill>
                          <a:schemeClr val="tx1"/>
                        </a:solidFill>
                      </a:endParaRP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83%</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ZA" sz="1400" b="1" dirty="0" smtClean="0">
                        <a:solidFill>
                          <a:schemeClr val="tx1"/>
                        </a:solidFill>
                      </a:endParaRP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69%</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0%</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ZA" sz="1400" b="1" dirty="0" smtClean="0">
                          <a:solidFill>
                            <a:schemeClr val="tx1"/>
                          </a:solidFill>
                        </a:rPr>
                        <a:t>76%</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ZA" sz="1400" b="1" dirty="0" smtClean="0">
                        <a:solidFill>
                          <a:schemeClr val="tx1"/>
                        </a:solidFill>
                      </a:endParaRP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bl>
          </a:graphicData>
        </a:graphic>
      </p:graphicFrame>
      <p:sp>
        <p:nvSpPr>
          <p:cNvPr id="48228" name="Slide Number Placeholder 3"/>
          <p:cNvSpPr>
            <a:spLocks noGrp="1"/>
          </p:cNvSpPr>
          <p:nvPr>
            <p:ph type="sldNum" sz="quarter" idx="12"/>
          </p:nvPr>
        </p:nvSpPr>
        <p:spPr bwMode="auto">
          <a:xfrm>
            <a:off x="6824621" y="6203555"/>
            <a:ext cx="2258786" cy="8339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593CDD0-917E-4BD9-B4A0-2B548F450108}" type="slidenum">
              <a:rPr kumimoji="0" lang="en-US" altLang="en-US" sz="1200" b="0"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36338321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74638"/>
            <a:ext cx="8229600" cy="758825"/>
          </a:xfrm>
        </p:spPr>
        <p:txBody>
          <a:bodyPr/>
          <a:lstStyle/>
          <a:p>
            <a:r>
              <a:rPr lang="en-US" altLang="en-US" sz="2000" b="1" dirty="0" smtClean="0">
                <a:solidFill>
                  <a:srgbClr val="000000"/>
                </a:solidFill>
                <a:ea typeface="ＭＳ Ｐゴシック" pitchFamily="34" charset="-128"/>
              </a:rPr>
              <a:t>IES</a:t>
            </a:r>
            <a:br>
              <a:rPr lang="en-US" altLang="en-US" sz="2000" b="1" dirty="0" smtClean="0">
                <a:solidFill>
                  <a:srgbClr val="000000"/>
                </a:solidFill>
                <a:ea typeface="ＭＳ Ｐゴシック" pitchFamily="34" charset="-128"/>
              </a:rPr>
            </a:br>
            <a:r>
              <a:rPr lang="en-US" altLang="en-US" sz="2000" b="1" dirty="0" smtClean="0">
                <a:solidFill>
                  <a:srgbClr val="000000"/>
                </a:solidFill>
                <a:ea typeface="ＭＳ Ｐゴシック" pitchFamily="34" charset="-128"/>
              </a:rPr>
              <a:t>PROVINCIAL PERFORMANCE</a:t>
            </a:r>
            <a:endParaRPr lang="en-ZA" altLang="en-US" sz="2000" dirty="0" smtClean="0">
              <a:solidFill>
                <a:srgbClr val="000000"/>
              </a:solidFill>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67292975"/>
              </p:ext>
            </p:extLst>
          </p:nvPr>
        </p:nvGraphicFramePr>
        <p:xfrm>
          <a:off x="204788" y="1066838"/>
          <a:ext cx="8746172" cy="5557482"/>
        </p:xfrm>
        <a:graphic>
          <a:graphicData uri="http://schemas.openxmlformats.org/drawingml/2006/table">
            <a:tbl>
              <a:tblPr firstRow="1" bandRow="1">
                <a:tableStyleId>{5C22544A-7EE6-4342-B048-85BDC9FD1C3A}</a:tableStyleId>
              </a:tblPr>
              <a:tblGrid>
                <a:gridCol w="1438955">
                  <a:extLst>
                    <a:ext uri="{9D8B030D-6E8A-4147-A177-3AD203B41FA5}">
                      <a16:colId xmlns:a16="http://schemas.microsoft.com/office/drawing/2014/main" xmlns="" val="20000"/>
                    </a:ext>
                  </a:extLst>
                </a:gridCol>
                <a:gridCol w="1162502">
                  <a:extLst>
                    <a:ext uri="{9D8B030D-6E8A-4147-A177-3AD203B41FA5}">
                      <a16:colId xmlns:a16="http://schemas.microsoft.com/office/drawing/2014/main" xmlns="" val="20001"/>
                    </a:ext>
                  </a:extLst>
                </a:gridCol>
                <a:gridCol w="593620">
                  <a:extLst>
                    <a:ext uri="{9D8B030D-6E8A-4147-A177-3AD203B41FA5}">
                      <a16:colId xmlns:a16="http://schemas.microsoft.com/office/drawing/2014/main" xmlns="" val="20002"/>
                    </a:ext>
                  </a:extLst>
                </a:gridCol>
                <a:gridCol w="639655">
                  <a:extLst>
                    <a:ext uri="{9D8B030D-6E8A-4147-A177-3AD203B41FA5}">
                      <a16:colId xmlns:a16="http://schemas.microsoft.com/office/drawing/2014/main" xmlns="" val="20003"/>
                    </a:ext>
                  </a:extLst>
                </a:gridCol>
                <a:gridCol w="560181">
                  <a:extLst>
                    <a:ext uri="{9D8B030D-6E8A-4147-A177-3AD203B41FA5}">
                      <a16:colId xmlns:a16="http://schemas.microsoft.com/office/drawing/2014/main" xmlns="" val="20004"/>
                    </a:ext>
                  </a:extLst>
                </a:gridCol>
                <a:gridCol w="532546">
                  <a:extLst>
                    <a:ext uri="{9D8B030D-6E8A-4147-A177-3AD203B41FA5}">
                      <a16:colId xmlns:a16="http://schemas.microsoft.com/office/drawing/2014/main" xmlns="" val="20005"/>
                    </a:ext>
                  </a:extLst>
                </a:gridCol>
                <a:gridCol w="539210">
                  <a:extLst>
                    <a:ext uri="{9D8B030D-6E8A-4147-A177-3AD203B41FA5}">
                      <a16:colId xmlns:a16="http://schemas.microsoft.com/office/drawing/2014/main" xmlns="" val="20006"/>
                    </a:ext>
                  </a:extLst>
                </a:gridCol>
                <a:gridCol w="566057">
                  <a:extLst>
                    <a:ext uri="{9D8B030D-6E8A-4147-A177-3AD203B41FA5}">
                      <a16:colId xmlns:a16="http://schemas.microsoft.com/office/drawing/2014/main" xmlns="" val="20007"/>
                    </a:ext>
                  </a:extLst>
                </a:gridCol>
                <a:gridCol w="500743">
                  <a:extLst>
                    <a:ext uri="{9D8B030D-6E8A-4147-A177-3AD203B41FA5}">
                      <a16:colId xmlns:a16="http://schemas.microsoft.com/office/drawing/2014/main" xmlns="" val="20008"/>
                    </a:ext>
                  </a:extLst>
                </a:gridCol>
                <a:gridCol w="500743">
                  <a:extLst>
                    <a:ext uri="{9D8B030D-6E8A-4147-A177-3AD203B41FA5}">
                      <a16:colId xmlns:a16="http://schemas.microsoft.com/office/drawing/2014/main" xmlns="" val="20009"/>
                    </a:ext>
                  </a:extLst>
                </a:gridCol>
                <a:gridCol w="522514">
                  <a:extLst>
                    <a:ext uri="{9D8B030D-6E8A-4147-A177-3AD203B41FA5}">
                      <a16:colId xmlns:a16="http://schemas.microsoft.com/office/drawing/2014/main" xmlns="" val="20010"/>
                    </a:ext>
                  </a:extLst>
                </a:gridCol>
                <a:gridCol w="131892">
                  <a:extLst>
                    <a:ext uri="{9D8B030D-6E8A-4147-A177-3AD203B41FA5}">
                      <a16:colId xmlns:a16="http://schemas.microsoft.com/office/drawing/2014/main" xmlns="" val="20011"/>
                    </a:ext>
                  </a:extLst>
                </a:gridCol>
                <a:gridCol w="468086">
                  <a:extLst>
                    <a:ext uri="{9D8B030D-6E8A-4147-A177-3AD203B41FA5}">
                      <a16:colId xmlns:a16="http://schemas.microsoft.com/office/drawing/2014/main" xmlns="" val="20012"/>
                    </a:ext>
                  </a:extLst>
                </a:gridCol>
                <a:gridCol w="589468">
                  <a:extLst>
                    <a:ext uri="{9D8B030D-6E8A-4147-A177-3AD203B41FA5}">
                      <a16:colId xmlns:a16="http://schemas.microsoft.com/office/drawing/2014/main" xmlns="" val="20013"/>
                    </a:ext>
                  </a:extLst>
                </a:gridCol>
              </a:tblGrid>
              <a:tr h="396240">
                <a:tc>
                  <a:txBody>
                    <a:bodyPr/>
                    <a:lstStyle/>
                    <a:p>
                      <a:pPr algn="ctr" rtl="0" fontAlgn="b"/>
                      <a:r>
                        <a:rPr lang="en-ZA" sz="1400" b="1" i="0" u="none" strike="noStrike" dirty="0" smtClean="0">
                          <a:solidFill>
                            <a:srgbClr val="000000"/>
                          </a:solidFill>
                          <a:effectLst/>
                          <a:latin typeface="+mn-lt"/>
                        </a:rPr>
                        <a:t>INDICATORS</a:t>
                      </a:r>
                      <a:endParaRPr lang="en-ZA" sz="1400" b="1" i="0" u="none" strike="noStrike" dirty="0">
                        <a:solidFill>
                          <a:srgbClr val="000000"/>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BRANCH</a:t>
                      </a:r>
                      <a:endParaRPr lang="en-ZA" sz="1400" b="1" i="0" u="none" strike="noStrike" dirty="0">
                        <a:solidFill>
                          <a:schemeClr val="tx1"/>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EC</a:t>
                      </a:r>
                      <a:endParaRPr lang="en-ZA" sz="1400" b="1" i="0" u="none" strike="noStrike" dirty="0">
                        <a:solidFill>
                          <a:schemeClr val="tx1"/>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FS</a:t>
                      </a:r>
                      <a:endParaRPr lang="en-ZA" sz="1400" b="1" i="0" u="none" strike="noStrike" dirty="0">
                        <a:solidFill>
                          <a:schemeClr val="tx1"/>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GP</a:t>
                      </a:r>
                      <a:endParaRPr lang="en-ZA" sz="1400" b="1" i="0" u="none" strike="noStrike" dirty="0">
                        <a:solidFill>
                          <a:schemeClr val="tx1"/>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KZN</a:t>
                      </a:r>
                      <a:endParaRPr lang="en-ZA" sz="1400" b="1" i="0" u="none" strike="noStrike" dirty="0">
                        <a:solidFill>
                          <a:schemeClr val="tx1"/>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LP</a:t>
                      </a:r>
                      <a:endParaRPr lang="en-ZA" sz="1400" b="1" i="0" u="none" strike="noStrike" dirty="0">
                        <a:solidFill>
                          <a:schemeClr val="tx1"/>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MP</a:t>
                      </a:r>
                      <a:endParaRPr lang="en-ZA" sz="1400" b="1" i="0" u="none" strike="noStrike" dirty="0">
                        <a:solidFill>
                          <a:schemeClr val="tx1"/>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NC</a:t>
                      </a:r>
                      <a:endParaRPr lang="en-ZA" sz="1400" b="1" i="0" u="none" strike="noStrike" dirty="0">
                        <a:solidFill>
                          <a:schemeClr val="tx1"/>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chemeClr val="tx1"/>
                          </a:solidFill>
                          <a:effectLst/>
                          <a:latin typeface="+mn-lt"/>
                        </a:rPr>
                        <a:t>NW</a:t>
                      </a:r>
                      <a:endParaRPr lang="en-ZA" sz="1400" b="1" i="0" u="none" strike="noStrike" dirty="0">
                        <a:solidFill>
                          <a:schemeClr val="tx1"/>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2">
                  <a:txBody>
                    <a:bodyPr/>
                    <a:lstStyle/>
                    <a:p>
                      <a:pPr algn="ctr" rtl="0" fontAlgn="b"/>
                      <a:r>
                        <a:rPr lang="en-ZA" sz="1400" b="1" i="0" u="none" strike="noStrike" dirty="0" smtClean="0">
                          <a:solidFill>
                            <a:schemeClr val="tx1"/>
                          </a:solidFill>
                          <a:effectLst/>
                          <a:latin typeface="+mn-lt"/>
                        </a:rPr>
                        <a:t>WC</a:t>
                      </a:r>
                      <a:endParaRPr lang="en-ZA" sz="1400" b="1" i="0" u="none" strike="noStrike" dirty="0">
                        <a:solidFill>
                          <a:schemeClr val="tx1"/>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ZA"/>
                    </a:p>
                  </a:txBody>
                  <a:tcPr/>
                </a:tc>
                <a:tc>
                  <a:txBody>
                    <a:bodyPr/>
                    <a:lstStyle/>
                    <a:p>
                      <a:pPr algn="ctr" rtl="0" fontAlgn="b"/>
                      <a:r>
                        <a:rPr lang="en-ZA" sz="1400" b="1" i="0" u="none" strike="noStrike" dirty="0" smtClean="0">
                          <a:solidFill>
                            <a:schemeClr val="tx1"/>
                          </a:solidFill>
                          <a:effectLst/>
                          <a:latin typeface="+mn-lt"/>
                        </a:rPr>
                        <a:t>HO</a:t>
                      </a:r>
                      <a:endParaRPr lang="en-ZA" sz="1400" b="1" i="0" u="none" strike="noStrike" dirty="0">
                        <a:solidFill>
                          <a:schemeClr val="tx1"/>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smtClean="0">
                          <a:solidFill>
                            <a:srgbClr val="000000"/>
                          </a:solidFill>
                          <a:effectLst/>
                          <a:latin typeface="+mn-lt"/>
                        </a:rPr>
                        <a:t>Total</a:t>
                      </a:r>
                      <a:endParaRPr lang="en-ZA" sz="1400" b="1" i="0" u="none" strike="noStrike" dirty="0">
                        <a:solidFill>
                          <a:srgbClr val="000000"/>
                        </a:solidFill>
                        <a:effectLst/>
                        <a:latin typeface="+mn-lt"/>
                      </a:endParaRP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0"/>
                  </a:ext>
                </a:extLst>
              </a:tr>
              <a:tr h="501929">
                <a:tc row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mn-lt"/>
                          <a:ea typeface="+mn-ea"/>
                          <a:cs typeface="+mn-cs"/>
                        </a:rPr>
                        <a:t> </a:t>
                      </a:r>
                      <a:r>
                        <a:rPr lang="en-GB" sz="1400" kern="100" dirty="0" smtClean="0">
                          <a:effectLst/>
                          <a:latin typeface="+mn-lt"/>
                          <a:ea typeface="SimSun"/>
                          <a:cs typeface="Calibri"/>
                        </a:rPr>
                        <a:t>1.4 Percentage of reported incidents finalised within prescribed time frames</a:t>
                      </a:r>
                      <a:endParaRPr kumimoji="0" lang="en-ZA"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rgbClr val="00B05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rgbClr val="00823B"/>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823B"/>
                          </a:solidFill>
                          <a:effectLst/>
                          <a:uLnTx/>
                          <a:uFillTx/>
                          <a:latin typeface="+mn-lt"/>
                          <a:ea typeface="+mn-ea"/>
                          <a:cs typeface="+mn-cs"/>
                        </a:rPr>
                        <a:t>ACHIEVED</a:t>
                      </a:r>
                      <a:endParaRPr kumimoji="0" lang="en-ZA" sz="1400" b="0" i="0" u="none" strike="noStrike" kern="1200" cap="none" spc="0" normalizeH="0" baseline="0" noProof="0" dirty="0" smtClean="0">
                        <a:ln>
                          <a:noFill/>
                        </a:ln>
                        <a:solidFill>
                          <a:srgbClr val="00823B"/>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823B"/>
                          </a:solidFill>
                          <a:effectLst/>
                          <a:uLnTx/>
                          <a:uFillTx/>
                          <a:latin typeface="+mn-lt"/>
                          <a:ea typeface="+mn-ea"/>
                          <a:cs typeface="+mn-cs"/>
                        </a:rPr>
                        <a:t>96%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kern="1200" dirty="0" smtClean="0">
                        <a:solidFill>
                          <a:srgbClr val="0070C0"/>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169 </a:t>
                      </a:r>
                      <a:r>
                        <a:rPr lang="en-GB" sz="1400" kern="100" dirty="0" smtClean="0">
                          <a:effectLst/>
                          <a:latin typeface="Calibri" panose="020F0502020204030204" pitchFamily="34" charset="0"/>
                          <a:ea typeface="SimSun" panose="02010600030101010101" pitchFamily="2" charset="-122"/>
                        </a:rPr>
                        <a:t>incidents were reported and </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163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were </a:t>
                      </a:r>
                      <a:r>
                        <a:rPr lang="en-GB" sz="1400" kern="100" dirty="0" smtClean="0">
                          <a:effectLst/>
                          <a:latin typeface="Calibri" panose="020F0502020204030204" pitchFamily="34" charset="0"/>
                          <a:ea typeface="SimSun" panose="02010600030101010101" pitchFamily="2" charset="-122"/>
                        </a:rPr>
                        <a:t>finalised</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ZA" sz="14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srgbClr val="00B050"/>
                        </a:solidFill>
                        <a:effectLst/>
                        <a:uLnTx/>
                        <a:uFillTx/>
                        <a:latin typeface="+mn-lt"/>
                        <a:ea typeface="+mn-ea"/>
                        <a:cs typeface="+mn-cs"/>
                      </a:endParaRPr>
                    </a:p>
                  </a:txBody>
                  <a:tcPr marL="91429" marR="91429"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400" b="1" dirty="0" smtClean="0">
                          <a:solidFill>
                            <a:srgbClr val="00B0F0"/>
                          </a:solidFill>
                        </a:rPr>
                        <a:t>Target</a:t>
                      </a:r>
                    </a:p>
                    <a:p>
                      <a:pPr algn="ctr"/>
                      <a:r>
                        <a:rPr lang="en-ZA" sz="1400" b="1" dirty="0" smtClean="0">
                          <a:solidFill>
                            <a:srgbClr val="00B0F0"/>
                          </a:solidFill>
                        </a:rPr>
                        <a:t>70%</a:t>
                      </a:r>
                      <a:endParaRPr lang="en-ZA" sz="1400" b="1" dirty="0">
                        <a:solidFill>
                          <a:srgbClr val="00B0F0"/>
                        </a:solidFill>
                      </a:endParaRPr>
                    </a:p>
                  </a:txBody>
                  <a:tcPr marL="91429" marR="91429"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12">
                  <a:txBody>
                    <a:bodyPr/>
                    <a:lstStyle/>
                    <a:p>
                      <a:endParaRPr lang="en-ZA" sz="1600" b="1" dirty="0"/>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600" b="1" dirty="0"/>
                    </a:p>
                  </a:txBody>
                  <a:tcPr marL="91427" marR="91427"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sz="1600" b="1" dirty="0"/>
                    </a:p>
                  </a:txBody>
                  <a:tcPr marL="91427" marR="91427"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493558">
                <a:tc vMerge="1">
                  <a:txBody>
                    <a:bodyPr/>
                    <a:lstStyle/>
                    <a:p>
                      <a:endParaRPr lang="en-ZA"/>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0" dirty="0" smtClean="0">
                          <a:solidFill>
                            <a:schemeClr val="tx1"/>
                          </a:solidFill>
                        </a:rPr>
                        <a:t>Number of reported incidents</a:t>
                      </a:r>
                    </a:p>
                    <a:p>
                      <a:pPr marL="0" marR="0" indent="0" algn="ctr" defTabSz="457200" rtl="0" eaLnBrk="1" fontAlgn="auto" latinLnBrk="0" hangingPunct="1">
                        <a:lnSpc>
                          <a:spcPct val="100000"/>
                        </a:lnSpc>
                        <a:spcBef>
                          <a:spcPts val="0"/>
                        </a:spcBef>
                        <a:spcAft>
                          <a:spcPts val="0"/>
                        </a:spcAft>
                        <a:buClrTx/>
                        <a:buSzTx/>
                        <a:buFontTx/>
                        <a:buNone/>
                        <a:tabLst/>
                        <a:defRPr/>
                      </a:pPr>
                      <a:endParaRPr lang="en-ZA" sz="1400" b="1" dirty="0" smtClean="0">
                        <a:solidFill>
                          <a:srgbClr val="0070C0"/>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169</a:t>
                      </a:r>
                    </a:p>
                  </a:txBody>
                  <a:tcPr marL="91429" marR="91429"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b="1" dirty="0" smtClean="0">
                          <a:solidFill>
                            <a:schemeClr val="tx1"/>
                          </a:solidFill>
                        </a:rPr>
                        <a:t>8</a:t>
                      </a:r>
                      <a:endParaRPr lang="en-ZA" sz="1400" b="1" dirty="0">
                        <a:solidFill>
                          <a:schemeClr val="tx1"/>
                        </a:solidFill>
                      </a:endParaRP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b="1" dirty="0" smtClean="0">
                          <a:solidFill>
                            <a:schemeClr val="tx1"/>
                          </a:solidFill>
                        </a:rPr>
                        <a:t>3</a:t>
                      </a:r>
                      <a:endParaRPr lang="en-ZA" sz="1400" b="1" dirty="0">
                        <a:solidFill>
                          <a:schemeClr val="tx1"/>
                        </a:solidFill>
                      </a:endParaRP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b="1" dirty="0" smtClean="0">
                          <a:solidFill>
                            <a:schemeClr val="tx1"/>
                          </a:solidFill>
                        </a:rPr>
                        <a:t>46</a:t>
                      </a:r>
                      <a:endParaRPr lang="en-ZA" sz="1400" b="1" dirty="0">
                        <a:solidFill>
                          <a:schemeClr val="tx1"/>
                        </a:solidFill>
                      </a:endParaRP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b="1" dirty="0" smtClean="0">
                          <a:solidFill>
                            <a:schemeClr val="tx1"/>
                          </a:solidFill>
                        </a:rPr>
                        <a:t>28</a:t>
                      </a:r>
                      <a:endParaRPr lang="en-ZA" sz="1400" b="1" dirty="0">
                        <a:solidFill>
                          <a:schemeClr val="tx1"/>
                        </a:solidFill>
                      </a:endParaRP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b="1" dirty="0" smtClean="0">
                          <a:solidFill>
                            <a:schemeClr val="tx1"/>
                          </a:solidFill>
                        </a:rPr>
                        <a:t>8</a:t>
                      </a:r>
                      <a:endParaRPr lang="en-ZA" sz="1400" b="1" dirty="0">
                        <a:solidFill>
                          <a:schemeClr val="tx1"/>
                        </a:solidFill>
                      </a:endParaRP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b="1" dirty="0" smtClean="0">
                          <a:solidFill>
                            <a:schemeClr val="tx1"/>
                          </a:solidFill>
                        </a:rPr>
                        <a:t>14</a:t>
                      </a:r>
                      <a:endParaRPr lang="en-ZA" sz="1400" b="1" dirty="0">
                        <a:solidFill>
                          <a:schemeClr val="tx1"/>
                        </a:solidFill>
                      </a:endParaRP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b="1" dirty="0" smtClean="0">
                          <a:solidFill>
                            <a:schemeClr val="tx1"/>
                          </a:solidFill>
                        </a:rPr>
                        <a:t>2</a:t>
                      </a:r>
                      <a:endParaRPr lang="en-ZA" sz="1400" b="1" dirty="0">
                        <a:solidFill>
                          <a:schemeClr val="tx1"/>
                        </a:solidFill>
                      </a:endParaRP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b="1" dirty="0" smtClean="0">
                          <a:solidFill>
                            <a:schemeClr val="tx1"/>
                          </a:solidFill>
                        </a:rPr>
                        <a:t>13</a:t>
                      </a:r>
                      <a:endParaRPr lang="en-ZA" sz="1400" b="1" dirty="0">
                        <a:solidFill>
                          <a:schemeClr val="tx1"/>
                        </a:solidFill>
                      </a:endParaRP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b="1" dirty="0" smtClean="0">
                          <a:solidFill>
                            <a:schemeClr val="tx1"/>
                          </a:solidFill>
                        </a:rPr>
                        <a:t>47</a:t>
                      </a:r>
                      <a:endParaRPr lang="en-ZA" sz="1400" b="1" dirty="0">
                        <a:solidFill>
                          <a:schemeClr val="tx1"/>
                        </a:solidFill>
                      </a:endParaRP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ZA" sz="1400" b="1" dirty="0" smtClean="0">
                          <a:solidFill>
                            <a:schemeClr val="tx1"/>
                          </a:solidFill>
                        </a:rPr>
                        <a:t>0</a:t>
                      </a:r>
                      <a:endParaRPr lang="en-ZA" sz="1400" b="1" dirty="0">
                        <a:solidFill>
                          <a:schemeClr val="tx1"/>
                        </a:solidFill>
                      </a:endParaRP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ZA" sz="1400" b="1" dirty="0">
                        <a:solidFill>
                          <a:schemeClr val="tx1"/>
                        </a:solidFill>
                      </a:endParaRP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b="1" dirty="0" smtClean="0">
                          <a:solidFill>
                            <a:schemeClr val="tx1"/>
                          </a:solidFill>
                        </a:rPr>
                        <a:t>169</a:t>
                      </a:r>
                      <a:endParaRPr lang="en-ZA" sz="1400" b="1" dirty="0">
                        <a:solidFill>
                          <a:schemeClr val="tx1"/>
                        </a:solidFill>
                      </a:endParaRP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564640">
                <a:tc vMerge="1">
                  <a:txBody>
                    <a:bodyPr/>
                    <a:lstStyle/>
                    <a:p>
                      <a:endParaRPr lang="en-ZA"/>
                    </a:p>
                  </a:txBody>
                  <a:tcPr/>
                </a:tc>
                <a:tc>
                  <a:txBody>
                    <a:bodyPr/>
                    <a:lstStyle/>
                    <a:p>
                      <a:pPr algn="ctr"/>
                      <a:endParaRPr lang="en-ZA" sz="1400" b="0" dirty="0" smtClean="0">
                        <a:solidFill>
                          <a:srgbClr val="0070C0"/>
                        </a:solidFill>
                      </a:endParaRPr>
                    </a:p>
                    <a:p>
                      <a:pPr algn="l"/>
                      <a:r>
                        <a:rPr lang="en-ZA" sz="1400" b="0" dirty="0" smtClean="0">
                          <a:solidFill>
                            <a:schemeClr val="tx1"/>
                          </a:solidFill>
                        </a:rPr>
                        <a:t>No. of investigated and/or finalised</a:t>
                      </a:r>
                      <a:endParaRPr lang="en-ZA" sz="1400" b="0" baseline="0" dirty="0" smtClean="0">
                        <a:solidFill>
                          <a:schemeClr val="tx1"/>
                        </a:solidFill>
                      </a:endParaRPr>
                    </a:p>
                    <a:p>
                      <a:pPr algn="l"/>
                      <a:r>
                        <a:rPr lang="en-ZA" sz="1400" b="0" baseline="0" dirty="0" smtClean="0">
                          <a:solidFill>
                            <a:schemeClr val="tx1"/>
                          </a:solidFill>
                        </a:rPr>
                        <a:t>       </a:t>
                      </a:r>
                      <a:r>
                        <a:rPr lang="en-ZA" sz="1400" b="1" dirty="0" smtClean="0">
                          <a:solidFill>
                            <a:schemeClr val="tx1"/>
                          </a:solidFill>
                        </a:rPr>
                        <a:t>163</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8</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3</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46</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28</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8</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14</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1</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11</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44</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0</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ZA" sz="1400" b="1" dirty="0" smtClean="0">
                        <a:solidFill>
                          <a:schemeClr val="tx1"/>
                        </a:solidFill>
                      </a:endParaRP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b="1" dirty="0" smtClean="0">
                          <a:solidFill>
                            <a:schemeClr val="tx1"/>
                          </a:solidFill>
                        </a:rPr>
                        <a:t>163</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1463040">
                <a:tc vMerge="1">
                  <a:txBody>
                    <a:bodyPr/>
                    <a:lstStyle/>
                    <a:p>
                      <a:endParaRPr lang="en-ZA"/>
                    </a:p>
                  </a:txBody>
                  <a:tcPr/>
                </a:tc>
                <a:tc>
                  <a:txBody>
                    <a:bodyPr/>
                    <a:lstStyle/>
                    <a:p>
                      <a:pPr algn="l"/>
                      <a:r>
                        <a:rPr lang="en-ZA" sz="1400" b="0" dirty="0" smtClean="0">
                          <a:solidFill>
                            <a:schemeClr val="tx1"/>
                          </a:solidFill>
                        </a:rPr>
                        <a:t>Percentage of reported incidents investigated and/or</a:t>
                      </a:r>
                      <a:r>
                        <a:rPr lang="en-ZA" sz="1400" b="0" dirty="0" smtClean="0">
                          <a:solidFill>
                            <a:srgbClr val="0070C0"/>
                          </a:solidFill>
                        </a:rPr>
                        <a:t> </a:t>
                      </a:r>
                      <a:r>
                        <a:rPr lang="en-ZA" sz="1400" b="0" dirty="0" smtClean="0">
                          <a:solidFill>
                            <a:schemeClr val="tx1"/>
                          </a:solidFill>
                        </a:rPr>
                        <a:t>finalised</a:t>
                      </a:r>
                    </a:p>
                    <a:p>
                      <a:pPr algn="ctr"/>
                      <a:r>
                        <a:rPr lang="en-ZA" sz="1400" b="1" dirty="0" smtClean="0">
                          <a:solidFill>
                            <a:srgbClr val="00823B"/>
                          </a:solidFill>
                        </a:rPr>
                        <a:t>96%</a:t>
                      </a:r>
                      <a:endParaRPr lang="en-ZA" sz="1400" b="1" dirty="0">
                        <a:solidFill>
                          <a:srgbClr val="00823B"/>
                        </a:solidFill>
                      </a:endParaRP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100%</a:t>
                      </a:r>
                    </a:p>
                    <a:p>
                      <a:pPr marL="0" marR="0" indent="0" algn="ctr" defTabSz="457200" rtl="0" eaLnBrk="1" fontAlgn="auto" latinLnBrk="0" hangingPunct="1">
                        <a:lnSpc>
                          <a:spcPct val="100000"/>
                        </a:lnSpc>
                        <a:spcBef>
                          <a:spcPts val="0"/>
                        </a:spcBef>
                        <a:spcAft>
                          <a:spcPts val="0"/>
                        </a:spcAft>
                        <a:buClrTx/>
                        <a:buSzTx/>
                        <a:buFontTx/>
                        <a:buNone/>
                        <a:tabLst/>
                        <a:defRPr/>
                      </a:pPr>
                      <a:endParaRPr lang="en-ZA" sz="1400" b="1" dirty="0" smtClean="0">
                        <a:solidFill>
                          <a:schemeClr val="tx1"/>
                        </a:solidFill>
                      </a:endParaRP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100%</a:t>
                      </a:r>
                    </a:p>
                    <a:p>
                      <a:pPr marL="0" marR="0" indent="0" algn="ctr" defTabSz="457200" rtl="0" eaLnBrk="1" fontAlgn="auto" latinLnBrk="0" hangingPunct="1">
                        <a:lnSpc>
                          <a:spcPct val="100000"/>
                        </a:lnSpc>
                        <a:spcBef>
                          <a:spcPts val="0"/>
                        </a:spcBef>
                        <a:spcAft>
                          <a:spcPts val="0"/>
                        </a:spcAft>
                        <a:buClrTx/>
                        <a:buSzTx/>
                        <a:buFontTx/>
                        <a:buNone/>
                        <a:tabLst/>
                        <a:defRPr/>
                      </a:pPr>
                      <a:endParaRPr lang="en-ZA" sz="1400" b="1" dirty="0" smtClean="0">
                        <a:solidFill>
                          <a:schemeClr val="tx1"/>
                        </a:solidFill>
                      </a:endParaRP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100%</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100%</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100%</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100%</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50%</a:t>
                      </a:r>
                    </a:p>
                    <a:p>
                      <a:pPr marL="0" marR="0" indent="0" algn="ctr" defTabSz="457200" rtl="0" eaLnBrk="1" fontAlgn="auto" latinLnBrk="0" hangingPunct="1">
                        <a:lnSpc>
                          <a:spcPct val="100000"/>
                        </a:lnSpc>
                        <a:spcBef>
                          <a:spcPts val="0"/>
                        </a:spcBef>
                        <a:spcAft>
                          <a:spcPts val="0"/>
                        </a:spcAft>
                        <a:buClrTx/>
                        <a:buSzTx/>
                        <a:buFontTx/>
                        <a:buNone/>
                        <a:tabLst/>
                        <a:defRPr/>
                      </a:pPr>
                      <a:endParaRPr lang="en-ZA" sz="1400" b="1" dirty="0" smtClean="0">
                        <a:solidFill>
                          <a:schemeClr val="tx1"/>
                        </a:solidFill>
                      </a:endParaRP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85%</a:t>
                      </a:r>
                    </a:p>
                    <a:p>
                      <a:pPr marL="0" marR="0" indent="0" algn="ctr" defTabSz="457200" rtl="0" eaLnBrk="1" fontAlgn="auto" latinLnBrk="0" hangingPunct="1">
                        <a:lnSpc>
                          <a:spcPct val="100000"/>
                        </a:lnSpc>
                        <a:spcBef>
                          <a:spcPts val="0"/>
                        </a:spcBef>
                        <a:spcAft>
                          <a:spcPts val="0"/>
                        </a:spcAft>
                        <a:buClrTx/>
                        <a:buSzTx/>
                        <a:buFontTx/>
                        <a:buNone/>
                        <a:tabLst/>
                        <a:defRPr/>
                      </a:pPr>
                      <a:endParaRPr lang="en-ZA" sz="1400" b="1" dirty="0" smtClean="0">
                        <a:solidFill>
                          <a:schemeClr val="tx1"/>
                        </a:solidFill>
                      </a:endParaRP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94%</a:t>
                      </a:r>
                    </a:p>
                    <a:p>
                      <a:pPr marL="0" marR="0" indent="0" algn="ctr" defTabSz="457200" rtl="0" eaLnBrk="1" fontAlgn="auto" latinLnBrk="0" hangingPunct="1">
                        <a:lnSpc>
                          <a:spcPct val="100000"/>
                        </a:lnSpc>
                        <a:spcBef>
                          <a:spcPts val="0"/>
                        </a:spcBef>
                        <a:spcAft>
                          <a:spcPts val="0"/>
                        </a:spcAft>
                        <a:buClrTx/>
                        <a:buSzTx/>
                        <a:buFontTx/>
                        <a:buNone/>
                        <a:tabLst/>
                        <a:defRPr/>
                      </a:pPr>
                      <a:endParaRPr lang="en-ZA" sz="1400" b="1" dirty="0" smtClean="0">
                        <a:solidFill>
                          <a:schemeClr val="tx1"/>
                        </a:solidFill>
                      </a:endParaRP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rPr>
                        <a:t>-</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ZA" sz="1400" b="1" dirty="0" smtClean="0">
                        <a:solidFill>
                          <a:schemeClr val="tx1"/>
                        </a:solidFill>
                      </a:endParaRP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400" b="1" dirty="0" smtClean="0">
                        <a:solidFill>
                          <a:schemeClr val="tx1"/>
                        </a:solidFill>
                      </a:endParaRPr>
                    </a:p>
                    <a:p>
                      <a:pPr algn="ctr"/>
                      <a:r>
                        <a:rPr lang="en-ZA" sz="1400" b="1" dirty="0" smtClean="0">
                          <a:solidFill>
                            <a:schemeClr val="tx1"/>
                          </a:solidFill>
                        </a:rPr>
                        <a:t>96%</a:t>
                      </a:r>
                    </a:p>
                    <a:p>
                      <a:pPr algn="ctr"/>
                      <a:endParaRPr lang="en-ZA" sz="1400" b="1" dirty="0" smtClean="0">
                        <a:solidFill>
                          <a:schemeClr val="tx1"/>
                        </a:solidFill>
                      </a:endParaRPr>
                    </a:p>
                    <a:p>
                      <a:pPr algn="ctr"/>
                      <a:endParaRPr lang="en-ZA" sz="1400" b="1" dirty="0" smtClean="0">
                        <a:solidFill>
                          <a:schemeClr val="tx1"/>
                        </a:solidFill>
                      </a:endParaRP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bl>
          </a:graphicData>
        </a:graphic>
      </p:graphicFrame>
      <p:sp>
        <p:nvSpPr>
          <p:cNvPr id="49238" name="Slide Number Placeholder 3"/>
          <p:cNvSpPr>
            <a:spLocks noGrp="1"/>
          </p:cNvSpPr>
          <p:nvPr>
            <p:ph type="sldNum" sz="quarter" idx="12"/>
          </p:nvPr>
        </p:nvSpPr>
        <p:spPr bwMode="auto">
          <a:xfrm>
            <a:off x="6819900" y="6532880"/>
            <a:ext cx="2324100" cy="406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CF9B76B6-3601-4701-817D-40A242839074}" type="slidenum">
              <a:rPr lang="en-US" altLang="en-US" sz="1200" smtClean="0">
                <a:solidFill>
                  <a:schemeClr val="bg1"/>
                </a:solidFill>
              </a:rPr>
              <a:pPr/>
              <a:t>39</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74638"/>
            <a:ext cx="8229600" cy="1143000"/>
          </a:xfrm>
        </p:spPr>
        <p:txBody>
          <a:bodyPr/>
          <a:lstStyle/>
          <a:p>
            <a:pPr>
              <a:defRPr/>
            </a:pPr>
            <a:r>
              <a:rPr lang="en-US" sz="2000" b="1" dirty="0" smtClean="0">
                <a:solidFill>
                  <a:prstClr val="black"/>
                </a:solidFill>
                <a:ea typeface="ＭＳ Ｐゴシック" pitchFamily="-80" charset="-128"/>
                <a:cs typeface="+mj-cs"/>
              </a:rPr>
              <a:t>INTRODUCTION: THE </a:t>
            </a:r>
            <a:r>
              <a:rPr lang="en-US" sz="2000" b="1" dirty="0">
                <a:solidFill>
                  <a:prstClr val="black"/>
                </a:solidFill>
                <a:ea typeface="ＭＳ Ｐゴシック" pitchFamily="-80" charset="-128"/>
                <a:cs typeface="+mj-cs"/>
              </a:rPr>
              <a:t>CONSTITUTIONAL MANDATE OF THE </a:t>
            </a:r>
            <a:r>
              <a:rPr lang="en-US" sz="2000" b="1" dirty="0" smtClean="0">
                <a:solidFill>
                  <a:prstClr val="black"/>
                </a:solidFill>
                <a:ea typeface="ＭＳ Ｐゴシック" pitchFamily="-80" charset="-128"/>
                <a:cs typeface="+mj-cs"/>
              </a:rPr>
              <a:t>DEL</a:t>
            </a:r>
            <a:endParaRPr lang="en-US" dirty="0"/>
          </a:p>
        </p:txBody>
      </p:sp>
      <p:sp>
        <p:nvSpPr>
          <p:cNvPr id="18435" name="Content Placeholder 2"/>
          <p:cNvSpPr>
            <a:spLocks noGrp="1"/>
          </p:cNvSpPr>
          <p:nvPr>
            <p:ph idx="1"/>
          </p:nvPr>
        </p:nvSpPr>
        <p:spPr>
          <a:xfrm>
            <a:off x="457200" y="1417638"/>
            <a:ext cx="8229600" cy="5092700"/>
          </a:xfrm>
        </p:spPr>
        <p:txBody>
          <a:bodyPr/>
          <a:lstStyle/>
          <a:p>
            <a:r>
              <a:rPr lang="en-US" altLang="en-US" sz="2000" dirty="0" smtClean="0">
                <a:ea typeface="ＭＳ Ｐゴシック" pitchFamily="34" charset="-128"/>
              </a:rPr>
              <a:t>Section 9, to ensure equal access to opportunities.</a:t>
            </a:r>
          </a:p>
          <a:p>
            <a:r>
              <a:rPr lang="en-US" altLang="en-US" sz="2000" dirty="0" smtClean="0">
                <a:ea typeface="ＭＳ Ｐゴシック" pitchFamily="34" charset="-128"/>
              </a:rPr>
              <a:t>Section 10, promotion of labour standards and fundamental rights at work.</a:t>
            </a:r>
          </a:p>
          <a:p>
            <a:r>
              <a:rPr lang="en-US" altLang="en-US" sz="2000" dirty="0" smtClean="0">
                <a:ea typeface="ＭＳ Ｐゴシック" pitchFamily="34" charset="-128"/>
              </a:rPr>
              <a:t>Section 18, Freedom of association.</a:t>
            </a:r>
          </a:p>
          <a:p>
            <a:r>
              <a:rPr lang="en-US" altLang="en-US" sz="2000" dirty="0" smtClean="0">
                <a:ea typeface="ＭＳ Ｐゴシック" pitchFamily="34" charset="-128"/>
              </a:rPr>
              <a:t>Section 23, To ensure sound Labour relations.</a:t>
            </a:r>
          </a:p>
          <a:p>
            <a:r>
              <a:rPr lang="en-US" altLang="en-US" sz="2000" dirty="0" smtClean="0">
                <a:ea typeface="ＭＳ Ｐゴシック" pitchFamily="34" charset="-128"/>
              </a:rPr>
              <a:t>Section 24, To ensure an environment that is not harmful to the health and wellbeing of those in the workplace.</a:t>
            </a:r>
          </a:p>
          <a:p>
            <a:r>
              <a:rPr lang="en-US" altLang="en-US" sz="2000" dirty="0" smtClean="0">
                <a:ea typeface="ＭＳ Ｐゴシック" pitchFamily="34" charset="-128"/>
              </a:rPr>
              <a:t>Section 27, To provide adequate social security nets to protect vulnerable workers.</a:t>
            </a:r>
          </a:p>
          <a:p>
            <a:r>
              <a:rPr lang="en-US" altLang="en-US" sz="2000" dirty="0" smtClean="0">
                <a:ea typeface="ＭＳ Ｐゴシック" pitchFamily="34" charset="-128"/>
              </a:rPr>
              <a:t>Section 28, To ensure that children are protected from exploitative labour practices and not required or permitted to perform work or services that are inappropriate for a person of that child’s age or their well‐being, education, physical or mental health or spiritual, moral or social development is placed at risk.</a:t>
            </a:r>
          </a:p>
          <a:p>
            <a:r>
              <a:rPr lang="en-US" altLang="en-US" sz="2000" dirty="0" smtClean="0">
                <a:ea typeface="ＭＳ Ｐゴシック" pitchFamily="34" charset="-128"/>
              </a:rPr>
              <a:t>Section 34, Access to courts and access to fair and speedy labour justice.</a:t>
            </a:r>
          </a:p>
        </p:txBody>
      </p:sp>
      <p:sp>
        <p:nvSpPr>
          <p:cNvPr id="18436" name="Slide Number Placeholder 2"/>
          <p:cNvSpPr>
            <a:spLocks noGrp="1"/>
          </p:cNvSpPr>
          <p:nvPr>
            <p:ph type="sldNum" sz="quarter" idx="12"/>
          </p:nvPr>
        </p:nvSpPr>
        <p:spPr bwMode="auto">
          <a:xfrm>
            <a:off x="6672263"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07C82E4-6066-4D9F-83DB-02BE8E88E017}" type="slidenum">
              <a:rPr lang="en-US" altLang="en-US" sz="1200" smtClean="0">
                <a:solidFill>
                  <a:srgbClr val="898989"/>
                </a:solidFill>
              </a:rPr>
              <a:pPr/>
              <a:t>4</a:t>
            </a:fld>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lnSpc>
                <a:spcPct val="115000"/>
              </a:lnSpc>
            </a:pPr>
            <a:r>
              <a:rPr lang="en-ZA" altLang="en-US" sz="1100" b="1" dirty="0" smtClean="0">
                <a:solidFill>
                  <a:srgbClr val="FFFFFF"/>
                </a:solidFill>
                <a:ea typeface="ＭＳ Ｐゴシック" pitchFamily="34" charset="-128"/>
                <a:cs typeface="Times New Roman" pitchFamily="18" charset="0"/>
              </a:rPr>
              <a:t/>
            </a:r>
            <a:br>
              <a:rPr lang="en-ZA" altLang="en-US" sz="1100" b="1" dirty="0" smtClean="0">
                <a:solidFill>
                  <a:srgbClr val="FFFFFF"/>
                </a:solidFill>
                <a:ea typeface="ＭＳ Ｐゴシック" pitchFamily="34" charset="-128"/>
                <a:cs typeface="Times New Roman" pitchFamily="18" charset="0"/>
              </a:rPr>
            </a:br>
            <a:r>
              <a:rPr lang="en-US" altLang="en-US" sz="2000" b="1" dirty="0" smtClean="0">
                <a:ea typeface="ＭＳ Ｐゴシック" pitchFamily="34" charset="-128"/>
              </a:rPr>
              <a:t/>
            </a:r>
            <a:br>
              <a:rPr lang="en-US" altLang="en-US" sz="2000" b="1" dirty="0" smtClean="0">
                <a:ea typeface="ＭＳ Ｐゴシック" pitchFamily="34" charset="-128"/>
              </a:rPr>
            </a:br>
            <a:r>
              <a:rPr lang="en-ZA" altLang="en-US" sz="2000" b="1" dirty="0" smtClean="0">
                <a:ea typeface="ＭＳ Ｐゴシック" pitchFamily="34" charset="-128"/>
              </a:rPr>
              <a:t>PROGRAMME 3</a:t>
            </a:r>
            <a:br>
              <a:rPr lang="en-ZA" altLang="en-US" sz="2000" b="1" dirty="0" smtClean="0">
                <a:ea typeface="ＭＳ Ｐゴシック" pitchFamily="34" charset="-128"/>
              </a:rPr>
            </a:br>
            <a:endParaRPr lang="en-US" altLang="en-US" sz="2000" b="1" dirty="0" smtClean="0">
              <a:ea typeface="ＭＳ Ｐゴシック" pitchFamily="34" charset="-128"/>
            </a:endParaRPr>
          </a:p>
        </p:txBody>
      </p:sp>
      <p:sp>
        <p:nvSpPr>
          <p:cNvPr id="50179" name="Slide Number Placeholder 3"/>
          <p:cNvSpPr>
            <a:spLocks noGrp="1"/>
          </p:cNvSpPr>
          <p:nvPr>
            <p:ph type="sldNum" sz="quarter" idx="12"/>
          </p:nvPr>
        </p:nvSpPr>
        <p:spPr bwMode="auto">
          <a:xfrm>
            <a:off x="6781800" y="64103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CEBEC86-B8A7-4DCD-AD25-37F7E2804A33}" type="slidenum">
              <a:rPr lang="en-US" altLang="en-US" sz="1200" smtClean="0">
                <a:solidFill>
                  <a:schemeClr val="bg1"/>
                </a:solidFill>
              </a:rPr>
              <a:pPr/>
              <a:t>40</a:t>
            </a:fld>
            <a:endParaRPr lang="en-US" altLang="en-US" sz="1200" dirty="0" smtClean="0">
              <a:solidFill>
                <a:schemeClr val="bg1"/>
              </a:solidFill>
            </a:endParaRPr>
          </a:p>
        </p:txBody>
      </p:sp>
      <p:sp>
        <p:nvSpPr>
          <p:cNvPr id="50180" name="Content Placeholder 1"/>
          <p:cNvSpPr>
            <a:spLocks noGrp="1"/>
          </p:cNvSpPr>
          <p:nvPr>
            <p:ph idx="1"/>
          </p:nvPr>
        </p:nvSpPr>
        <p:spPr/>
        <p:txBody>
          <a:bodyPr/>
          <a:lstStyle/>
          <a:p>
            <a:pPr marL="0" indent="0">
              <a:buFont typeface="Arial" pitchFamily="34" charset="0"/>
              <a:buNone/>
            </a:pPr>
            <a:endParaRPr lang="en-ZA" altLang="en-US" dirty="0"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a:p>
            <a:pPr marL="0" indent="0" algn="ctr">
              <a:buFont typeface="Arial" pitchFamily="34" charset="0"/>
              <a:buNone/>
            </a:pPr>
            <a:endParaRPr lang="en-ZA" altLang="en-US" sz="2400" b="1" dirty="0" smtClean="0">
              <a:ea typeface="ＭＳ Ｐゴシック" pitchFamily="34" charset="-128"/>
            </a:endParaRPr>
          </a:p>
          <a:p>
            <a:pPr marL="0" indent="0" algn="ctr">
              <a:buFont typeface="Arial" pitchFamily="34" charset="0"/>
              <a:buNone/>
            </a:pPr>
            <a:r>
              <a:rPr lang="en-ZA" altLang="en-US" sz="2400" b="1" dirty="0" smtClean="0">
                <a:ea typeface="ＭＳ Ｐゴシック" pitchFamily="34" charset="-128"/>
              </a:rPr>
              <a:t>PUBLIC EMPLOYMENT SERVICES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bwMode="auto">
          <a:xfrm>
            <a:off x="7315199" y="6464595"/>
            <a:ext cx="1754373" cy="39340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A6BAC50-3B99-4827-A364-8D96025A2D37}" type="slidenum">
              <a:rPr lang="en-US" altLang="en-US" sz="1200" smtClean="0">
                <a:solidFill>
                  <a:schemeClr val="bg1"/>
                </a:solidFill>
              </a:rPr>
              <a:pPr/>
              <a:t>41</a:t>
            </a:fld>
            <a:endParaRPr lang="en-US" altLang="en-US" sz="1200" dirty="0" smtClean="0">
              <a:solidFill>
                <a:schemeClr val="bg1"/>
              </a:solidFill>
            </a:endParaRPr>
          </a:p>
        </p:txBody>
      </p:sp>
      <p:sp>
        <p:nvSpPr>
          <p:cNvPr id="54275" name="Rectangle 3"/>
          <p:cNvSpPr>
            <a:spLocks noGrp="1" noChangeArrowheads="1"/>
          </p:cNvSpPr>
          <p:nvPr>
            <p:ph type="title"/>
          </p:nvPr>
        </p:nvSpPr>
        <p:spPr>
          <a:xfrm>
            <a:off x="457200" y="333375"/>
            <a:ext cx="8229600" cy="400050"/>
          </a:xfrm>
        </p:spPr>
        <p:txBody>
          <a:bodyPr>
            <a:spAutoFit/>
          </a:bodyPr>
          <a:lstStyle/>
          <a:p>
            <a:pPr eaLnBrk="1" hangingPunct="1"/>
            <a:r>
              <a:rPr lang="en-US" altLang="en-US" sz="2000" b="1" dirty="0" smtClean="0">
                <a:solidFill>
                  <a:srgbClr val="000000"/>
                </a:solidFill>
                <a:ea typeface="ＭＳ Ｐゴシック" pitchFamily="34" charset="-128"/>
              </a:rPr>
              <a:t>	</a:t>
            </a:r>
            <a:r>
              <a:rPr lang="en-ZA" altLang="en-US" sz="2000" b="1" dirty="0" smtClean="0">
                <a:solidFill>
                  <a:srgbClr val="000000"/>
                </a:solidFill>
                <a:ea typeface="ＭＳ Ｐゴシック" pitchFamily="34" charset="-128"/>
                <a:cs typeface="Times New Roman" pitchFamily="18" charset="0"/>
              </a:rPr>
              <a:t> </a:t>
            </a:r>
            <a:r>
              <a:rPr lang="en-US" altLang="en-US" sz="2000" b="1" dirty="0" smtClean="0">
                <a:solidFill>
                  <a:srgbClr val="000000"/>
                </a:solidFill>
                <a:ea typeface="ＭＳ Ｐゴシック" pitchFamily="34" charset="-128"/>
                <a:cs typeface="Times New Roman" pitchFamily="18" charset="0"/>
              </a:rPr>
              <a:t>PES</a:t>
            </a:r>
            <a:endParaRPr lang="en-ZA" altLang="en-US" sz="2400" b="1" dirty="0" smtClean="0">
              <a:solidFill>
                <a:srgbClr val="000000"/>
              </a:solidFill>
              <a:ea typeface="ＭＳ Ｐゴシック"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xmlns="" val="2487957824"/>
              </p:ext>
            </p:extLst>
          </p:nvPr>
        </p:nvGraphicFramePr>
        <p:xfrm>
          <a:off x="230188" y="843280"/>
          <a:ext cx="8720772" cy="3185605"/>
        </p:xfrm>
        <a:graphic>
          <a:graphicData uri="http://schemas.openxmlformats.org/drawingml/2006/table">
            <a:tbl>
              <a:tblPr firstRow="1" firstCol="1" bandRow="1">
                <a:tableStyleId>{5C22544A-7EE6-4342-B048-85BDC9FD1C3A}</a:tableStyleId>
              </a:tblPr>
              <a:tblGrid>
                <a:gridCol w="1828346">
                  <a:extLst>
                    <a:ext uri="{9D8B030D-6E8A-4147-A177-3AD203B41FA5}">
                      <a16:colId xmlns:a16="http://schemas.microsoft.com/office/drawing/2014/main" xmlns="" val="20000"/>
                    </a:ext>
                  </a:extLst>
                </a:gridCol>
                <a:gridCol w="1110343">
                  <a:extLst>
                    <a:ext uri="{9D8B030D-6E8A-4147-A177-3AD203B41FA5}">
                      <a16:colId xmlns:a16="http://schemas.microsoft.com/office/drawing/2014/main" xmlns="" val="20001"/>
                    </a:ext>
                  </a:extLst>
                </a:gridCol>
                <a:gridCol w="2166257">
                  <a:extLst>
                    <a:ext uri="{9D8B030D-6E8A-4147-A177-3AD203B41FA5}">
                      <a16:colId xmlns:a16="http://schemas.microsoft.com/office/drawing/2014/main" xmlns="" val="20002"/>
                    </a:ext>
                  </a:extLst>
                </a:gridCol>
                <a:gridCol w="1903866">
                  <a:extLst>
                    <a:ext uri="{9D8B030D-6E8A-4147-A177-3AD203B41FA5}">
                      <a16:colId xmlns:a16="http://schemas.microsoft.com/office/drawing/2014/main" xmlns="" val="20003"/>
                    </a:ext>
                  </a:extLst>
                </a:gridCol>
                <a:gridCol w="1711960">
                  <a:extLst>
                    <a:ext uri="{9D8B030D-6E8A-4147-A177-3AD203B41FA5}">
                      <a16:colId xmlns:a16="http://schemas.microsoft.com/office/drawing/2014/main" xmlns="" val="20004"/>
                    </a:ext>
                  </a:extLst>
                </a:gridCol>
              </a:tblGrid>
              <a:tr h="528320">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Times New Roman"/>
                          <a:cs typeface="Times New Roman"/>
                        </a:rPr>
                        <a:t>Strategic Goal 1: Contribute to decent employment creation (OUTCOME 4: DECENT EMPLOYMENT THROUGH INCLUSIVE ECONOMIC GROWTH)  </a:t>
                      </a:r>
                      <a:endParaRPr lang="en-ZA" sz="1400" dirty="0">
                        <a:solidFill>
                          <a:schemeClr val="bg1"/>
                        </a:solidFill>
                        <a:effectLst/>
                        <a:latin typeface="+mn-lt"/>
                        <a:ea typeface="Times New Roman"/>
                        <a:cs typeface="Times New Roman"/>
                      </a:endParaRPr>
                    </a:p>
                  </a:txBody>
                  <a:tcPr marL="18166" marR="1816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1" marR="181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1" marR="181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0"/>
                  </a:ext>
                </a:extLst>
              </a:tr>
              <a:tr h="736092">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outerShdw blurRad="38100" dist="38100" dir="2700000" algn="tl">
                              <a:srgbClr val="000000">
                                <a:alpha val="43000"/>
                              </a:srgbClr>
                            </a:outerShdw>
                          </a:effectLst>
                          <a:uLnTx/>
                          <a:uFillTx/>
                          <a:latin typeface="+mn-lt"/>
                          <a:ea typeface="+mn-ea"/>
                          <a:cs typeface="+mn-cs"/>
                        </a:rPr>
                        <a:t>PROGRAMME PERFORMANCE INDICATOR</a:t>
                      </a:r>
                      <a:endParaRPr kumimoji="0" lang="en-ZA" sz="1400" b="1" i="0" u="none" strike="noStrike" kern="1200" cap="none" spc="0" normalizeH="0" baseline="0" noProof="0" dirty="0">
                        <a:ln>
                          <a:noFill/>
                        </a:ln>
                        <a:solidFill>
                          <a:prstClr val="white"/>
                        </a:solidFill>
                        <a:effectLst/>
                        <a:uLnTx/>
                        <a:uFillTx/>
                        <a:latin typeface="+mn-lt"/>
                        <a:ea typeface="Times New Roman"/>
                        <a:cs typeface="Times New Roman"/>
                      </a:endParaRPr>
                    </a:p>
                  </a:txBody>
                  <a:tcPr marL="18166" marR="1816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US" sz="1400" b="1" kern="1200" dirty="0" smtClean="0">
                          <a:solidFill>
                            <a:schemeClr val="bg1"/>
                          </a:solidFill>
                          <a:effectLst>
                            <a:outerShdw blurRad="38100" dist="38100" dir="2700000" algn="tl">
                              <a:srgbClr val="000000">
                                <a:alpha val="43137"/>
                              </a:srgbClr>
                            </a:outerShdw>
                          </a:effectLst>
                          <a:latin typeface="+mn-lt"/>
                          <a:ea typeface="+mn-ea"/>
                          <a:cs typeface="+mn-cs"/>
                        </a:rPr>
                        <a:t>QUARTER 2 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6" marR="1816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US" sz="1400" b="1" dirty="0" smtClean="0">
                          <a:solidFill>
                            <a:schemeClr val="bg1"/>
                          </a:solidFill>
                          <a:effectLst>
                            <a:outerShdw blurRad="38100" dist="38100" dir="2700000" algn="tl">
                              <a:srgbClr val="000000">
                                <a:alpha val="43137"/>
                              </a:srgbClr>
                            </a:outerShdw>
                          </a:effectLst>
                          <a:latin typeface="+mn-lt"/>
                          <a:ea typeface="+mn-ea"/>
                          <a:cs typeface="+mn-cs"/>
                        </a:rPr>
                        <a:t>ACTUAL</a:t>
                      </a:r>
                      <a:r>
                        <a:rPr lang="en-US" sz="1400" b="1" baseline="0" dirty="0" smtClean="0">
                          <a:solidFill>
                            <a:schemeClr val="bg1"/>
                          </a:solidFill>
                          <a:effectLst>
                            <a:outerShdw blurRad="38100" dist="38100" dir="2700000" algn="tl">
                              <a:srgbClr val="000000">
                                <a:alpha val="43137"/>
                              </a:srgbClr>
                            </a:outerShdw>
                          </a:effectLst>
                          <a:latin typeface="+mn-lt"/>
                          <a:ea typeface="+mn-ea"/>
                          <a:cs typeface="+mn-cs"/>
                        </a:rPr>
                        <a:t> PERFORMANCE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6" marR="1816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REASON FOR VARIANCE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3" marR="18163"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REMEDIAL ACTION</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3" marR="18163"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1"/>
                  </a:ext>
                </a:extLst>
              </a:tr>
              <a:tr h="19211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Times New Roman"/>
                          <a:cs typeface="+mn-cs"/>
                        </a:rPr>
                        <a:t>1.1 Number of work-seekers registered on Employment Services of South Africa per year.</a:t>
                      </a:r>
                      <a:endParaRPr kumimoji="0" lang="en-US" sz="1200" b="0" i="0" u="none" strike="noStrike" kern="1200" cap="none" spc="0" normalizeH="0" baseline="0" noProof="0" dirty="0" smtClean="0">
                        <a:ln>
                          <a:noFill/>
                        </a:ln>
                        <a:solidFill>
                          <a:prstClr val="black"/>
                        </a:solidFill>
                        <a:effectLst/>
                        <a:uLnTx/>
                        <a:uFillTx/>
                        <a:latin typeface="+mn-lt"/>
                        <a:ea typeface="Times New Roman"/>
                        <a:cs typeface="+mn-cs"/>
                      </a:endParaRPr>
                    </a:p>
                  </a:txBody>
                  <a:tcPr marL="68583" marR="68583"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ctr">
                        <a:lnSpc>
                          <a:spcPct val="115000"/>
                        </a:lnSpc>
                        <a:spcAft>
                          <a:spcPts val="0"/>
                        </a:spcAft>
                      </a:pPr>
                      <a:r>
                        <a:rPr lang="en-ZA" sz="1200" b="1" dirty="0" smtClean="0">
                          <a:effectLst/>
                          <a:latin typeface="Calibri" panose="020F0502020204030204" pitchFamily="34" charset="0"/>
                          <a:ea typeface="Calibri" panose="020F0502020204030204" pitchFamily="34" charset="0"/>
                          <a:cs typeface="Calibri" panose="020F0502020204030204" pitchFamily="34" charset="0"/>
                        </a:rPr>
                        <a:t>175 000</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spcAft>
                          <a:spcPts val="0"/>
                        </a:spcAft>
                      </a:pPr>
                      <a:r>
                        <a:rPr kumimoji="0" lang="en-US" sz="1200" b="1" i="0" u="none" strike="noStrike" kern="1200" cap="none" spc="0" normalizeH="0" baseline="0" noProof="0" dirty="0" smtClean="0">
                          <a:ln>
                            <a:noFill/>
                          </a:ln>
                          <a:solidFill>
                            <a:srgbClr val="00823B"/>
                          </a:solidFill>
                          <a:effectLst/>
                          <a:uLnTx/>
                          <a:uFillTx/>
                          <a:latin typeface="+mn-lt"/>
                          <a:ea typeface="+mn-ea"/>
                          <a:cs typeface="+mn-cs"/>
                        </a:rPr>
                        <a:t>ACHIEVED</a:t>
                      </a:r>
                    </a:p>
                    <a:p>
                      <a:pPr>
                        <a:spcAft>
                          <a:spcPts val="0"/>
                        </a:spcAft>
                      </a:pPr>
                      <a:r>
                        <a:rPr lang="en-ZA" sz="1200" b="1" dirty="0" smtClean="0">
                          <a:effectLst/>
                          <a:latin typeface="+mn-lt"/>
                          <a:ea typeface="Times New Roman"/>
                          <a:cs typeface="Arial"/>
                        </a:rPr>
                        <a:t>252 803</a:t>
                      </a:r>
                      <a:r>
                        <a:rPr lang="en-ZA" sz="1200" b="1" baseline="0" dirty="0" smtClean="0">
                          <a:effectLst/>
                          <a:latin typeface="+mn-lt"/>
                          <a:ea typeface="Times New Roman"/>
                          <a:cs typeface="Arial"/>
                        </a:rPr>
                        <a:t> </a:t>
                      </a:r>
                      <a:r>
                        <a:rPr lang="en-ZA" sz="1200" b="0" dirty="0" smtClean="0">
                          <a:effectLst/>
                          <a:latin typeface="+mn-lt"/>
                          <a:ea typeface="Times New Roman"/>
                          <a:cs typeface="Arial"/>
                        </a:rPr>
                        <a:t>work-seekers were registered on ESSA per year with a variance of </a:t>
                      </a:r>
                      <a:r>
                        <a:rPr lang="en-ZA" sz="1200" b="1" dirty="0" smtClean="0">
                          <a:effectLst/>
                          <a:latin typeface="+mn-lt"/>
                          <a:ea typeface="Times New Roman"/>
                          <a:cs typeface="Arial"/>
                        </a:rPr>
                        <a:t>77 803. </a:t>
                      </a:r>
                      <a:endParaRPr lang="en-ZA" sz="1200" dirty="0">
                        <a:effectLst/>
                        <a:latin typeface="+mn-lt"/>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dk1"/>
                          </a:solidFill>
                          <a:effectLst/>
                          <a:latin typeface="+mn-lt"/>
                          <a:ea typeface="+mn-ea"/>
                          <a:cs typeface="+mn-cs"/>
                        </a:rPr>
                        <a:t>1. High unemployment levels in the country</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dk1"/>
                          </a:solidFill>
                          <a:effectLst/>
                          <a:latin typeface="+mn-lt"/>
                          <a:ea typeface="+mn-ea"/>
                          <a:cs typeface="+mn-cs"/>
                        </a:rPr>
                        <a:t>2.</a:t>
                      </a:r>
                      <a:r>
                        <a:rPr lang="en-ZA" sz="1200" kern="1200" baseline="0" dirty="0" smtClean="0">
                          <a:solidFill>
                            <a:schemeClr val="dk1"/>
                          </a:solidFill>
                          <a:effectLst/>
                          <a:latin typeface="+mn-lt"/>
                          <a:ea typeface="+mn-ea"/>
                          <a:cs typeface="+mn-cs"/>
                        </a:rPr>
                        <a:t> </a:t>
                      </a:r>
                      <a:r>
                        <a:rPr lang="en-ZA" sz="1200" kern="1200" dirty="0" smtClean="0">
                          <a:solidFill>
                            <a:schemeClr val="dk1"/>
                          </a:solidFill>
                          <a:effectLst/>
                          <a:latin typeface="+mn-lt"/>
                          <a:ea typeface="+mn-ea"/>
                          <a:cs typeface="+mn-cs"/>
                        </a:rPr>
                        <a:t>Number of advocacy campaigns conducted.</a:t>
                      </a:r>
                      <a:endParaRPr lang="en-ZA" sz="12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r>
                        <a:rPr lang="en-US" sz="1200" kern="1200" dirty="0" smtClean="0">
                          <a:solidFill>
                            <a:schemeClr val="dk1"/>
                          </a:solidFill>
                          <a:effectLst/>
                          <a:latin typeface="+mn-lt"/>
                          <a:ea typeface="+mn-ea"/>
                          <a:cs typeface="+mn-cs"/>
                        </a:rPr>
                        <a:t>None</a:t>
                      </a:r>
                      <a:endParaRPr lang="en-ZA" sz="1200" kern="1200" dirty="0">
                        <a:solidFill>
                          <a:schemeClr val="dk1"/>
                        </a:solidFill>
                        <a:effectLst/>
                        <a:latin typeface="+mn-lt"/>
                        <a:ea typeface="+mn-ea"/>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extLst>
                  <a:ext uri="{0D108BD9-81ED-4DB2-BD59-A6C34878D82A}">
                    <a16:rowId xmlns:a16="http://schemas.microsoft.com/office/drawing/2014/main" xmlns=""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xmlns="" val="1298164034"/>
              </p:ext>
            </p:extLst>
          </p:nvPr>
        </p:nvGraphicFramePr>
        <p:xfrm>
          <a:off x="230188" y="3031375"/>
          <a:ext cx="8764955" cy="3702514"/>
        </p:xfrm>
        <a:graphic>
          <a:graphicData uri="http://schemas.openxmlformats.org/drawingml/2006/table">
            <a:tbl>
              <a:tblPr/>
              <a:tblGrid>
                <a:gridCol w="1422903">
                  <a:extLst>
                    <a:ext uri="{9D8B030D-6E8A-4147-A177-3AD203B41FA5}">
                      <a16:colId xmlns:a16="http://schemas.microsoft.com/office/drawing/2014/main" xmlns="" val="20000"/>
                    </a:ext>
                  </a:extLst>
                </a:gridCol>
                <a:gridCol w="2983663">
                  <a:extLst>
                    <a:ext uri="{9D8B030D-6E8A-4147-A177-3AD203B41FA5}">
                      <a16:colId xmlns:a16="http://schemas.microsoft.com/office/drawing/2014/main" xmlns="" val="20001"/>
                    </a:ext>
                  </a:extLst>
                </a:gridCol>
                <a:gridCol w="2445598">
                  <a:extLst>
                    <a:ext uri="{9D8B030D-6E8A-4147-A177-3AD203B41FA5}">
                      <a16:colId xmlns:a16="http://schemas.microsoft.com/office/drawing/2014/main" xmlns="" val="20002"/>
                    </a:ext>
                  </a:extLst>
                </a:gridCol>
                <a:gridCol w="1912791">
                  <a:extLst>
                    <a:ext uri="{9D8B030D-6E8A-4147-A177-3AD203B41FA5}">
                      <a16:colId xmlns:a16="http://schemas.microsoft.com/office/drawing/2014/main" xmlns="" val="20003"/>
                    </a:ext>
                  </a:extLst>
                </a:gridCol>
              </a:tblGrid>
              <a:tr h="397985">
                <a:tc rowSpan="2">
                  <a:txBody>
                    <a:bodyPr/>
                    <a:lstStyle/>
                    <a:p>
                      <a:pPr marL="0" marR="0">
                        <a:spcBef>
                          <a:spcPts val="0"/>
                        </a:spcBef>
                        <a:spcAft>
                          <a:spcPts val="0"/>
                        </a:spcAft>
                      </a:pPr>
                      <a:r>
                        <a:rPr lang="en-US" sz="1200" b="1" dirty="0">
                          <a:effectLst/>
                          <a:latin typeface="Calibri"/>
                          <a:ea typeface="Times New Roman"/>
                          <a:cs typeface="Arial"/>
                        </a:rPr>
                        <a:t>Prov.</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1" dirty="0">
                          <a:effectLst/>
                          <a:latin typeface="Calibri"/>
                          <a:ea typeface="Times New Roman"/>
                          <a:cs typeface="Arial"/>
                        </a:rPr>
                        <a:t>Target to be registered</a:t>
                      </a:r>
                      <a:endParaRPr lang="en-US" sz="1400" dirty="0">
                        <a:effectLst/>
                        <a:latin typeface="Times New Roman"/>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1" dirty="0">
                          <a:effectLst/>
                          <a:latin typeface="Calibri"/>
                          <a:ea typeface="Times New Roman"/>
                          <a:cs typeface="Arial"/>
                        </a:rPr>
                        <a:t>Actual registered</a:t>
                      </a:r>
                      <a:endParaRPr lang="en-US" sz="1400" dirty="0">
                        <a:effectLst/>
                        <a:latin typeface="Times New Roman"/>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1" dirty="0">
                          <a:effectLst/>
                          <a:latin typeface="Calibri"/>
                          <a:ea typeface="Times New Roman"/>
                          <a:cs typeface="Arial"/>
                        </a:rPr>
                        <a:t>Variances</a:t>
                      </a:r>
                      <a:endParaRPr lang="en-US" sz="1400" dirty="0">
                        <a:effectLst/>
                        <a:latin typeface="Times New Roman"/>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184252">
                <a:tc vMerge="1">
                  <a:txBody>
                    <a:bodyPr/>
                    <a:lstStyle/>
                    <a:p>
                      <a:endParaRPr lang="en-US"/>
                    </a:p>
                  </a:txBody>
                  <a:tcPr/>
                </a:tc>
                <a:tc>
                  <a:txBody>
                    <a:bodyPr/>
                    <a:lstStyle/>
                    <a:p>
                      <a:pPr algn="ctr">
                        <a:spcAft>
                          <a:spcPts val="0"/>
                        </a:spcAft>
                      </a:pPr>
                      <a:r>
                        <a:rPr lang="en-US" sz="1200" b="1" dirty="0" smtClean="0">
                          <a:effectLst/>
                          <a:latin typeface="Calibri"/>
                          <a:ea typeface="Times New Roman"/>
                          <a:cs typeface="Arial"/>
                        </a:rPr>
                        <a:t>Q2</a:t>
                      </a:r>
                      <a:endParaRPr lang="en-ZA" sz="1200" b="1" dirty="0">
                        <a:effectLst/>
                        <a:latin typeface="Times New Roman"/>
                        <a:ea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200" b="1" dirty="0" smtClean="0">
                          <a:solidFill>
                            <a:schemeClr val="tx1"/>
                          </a:solidFill>
                          <a:effectLst/>
                          <a:latin typeface="Calibri"/>
                          <a:ea typeface="Times New Roman"/>
                          <a:cs typeface="Arial"/>
                        </a:rPr>
                        <a:t>Q2</a:t>
                      </a:r>
                      <a:endParaRPr lang="en-ZA" sz="1200" b="1" dirty="0">
                        <a:solidFill>
                          <a:schemeClr val="tx1"/>
                        </a:solidFill>
                        <a:effectLst/>
                        <a:latin typeface="Times New Roman"/>
                        <a:ea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200" b="1" dirty="0" smtClean="0">
                          <a:effectLst/>
                          <a:latin typeface="Calibri"/>
                          <a:ea typeface="Times New Roman"/>
                          <a:cs typeface="Arial"/>
                        </a:rPr>
                        <a:t>Q2</a:t>
                      </a:r>
                      <a:endParaRPr lang="en-ZA" sz="1200" dirty="0">
                        <a:effectLst/>
                        <a:latin typeface="Times New Roman"/>
                        <a:ea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211889">
                <a:tc>
                  <a:txBody>
                    <a:bodyPr/>
                    <a:lstStyle/>
                    <a:p>
                      <a:pPr marL="0" marR="0">
                        <a:spcBef>
                          <a:spcPts val="0"/>
                        </a:spcBef>
                        <a:spcAft>
                          <a:spcPts val="0"/>
                        </a:spcAft>
                      </a:pPr>
                      <a:r>
                        <a:rPr lang="en-US" sz="1200" dirty="0">
                          <a:effectLst/>
                          <a:latin typeface="Calibri"/>
                          <a:ea typeface="Times New Roman"/>
                          <a:cs typeface="Arial"/>
                        </a:rPr>
                        <a:t>EC</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100" b="1">
                          <a:effectLst/>
                          <a:latin typeface="Calibri" panose="020F0502020204030204" pitchFamily="34" charset="0"/>
                          <a:ea typeface="Calibri" panose="020F0502020204030204" pitchFamily="34" charset="0"/>
                          <a:cs typeface="Times New Roman" panose="02020603050405020304" pitchFamily="18" charset="0"/>
                        </a:rPr>
                        <a:t>21 000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26 996</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5 996</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11889">
                <a:tc>
                  <a:txBody>
                    <a:bodyPr/>
                    <a:lstStyle/>
                    <a:p>
                      <a:pPr marL="0" marR="0">
                        <a:spcBef>
                          <a:spcPts val="0"/>
                        </a:spcBef>
                        <a:spcAft>
                          <a:spcPts val="0"/>
                        </a:spcAft>
                      </a:pPr>
                      <a:r>
                        <a:rPr lang="en-US" sz="1200" dirty="0">
                          <a:effectLst/>
                          <a:latin typeface="Calibri"/>
                          <a:ea typeface="Times New Roman"/>
                          <a:cs typeface="Arial"/>
                        </a:rPr>
                        <a:t>FS</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100" b="1">
                          <a:effectLst/>
                          <a:latin typeface="Calibri" panose="020F0502020204030204" pitchFamily="34" charset="0"/>
                          <a:ea typeface="Calibri" panose="020F0502020204030204" pitchFamily="34" charset="0"/>
                          <a:cs typeface="Times New Roman" panose="02020603050405020304" pitchFamily="18" charset="0"/>
                        </a:rPr>
                        <a:t>12 250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16 864</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4 614</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11889">
                <a:tc>
                  <a:txBody>
                    <a:bodyPr/>
                    <a:lstStyle/>
                    <a:p>
                      <a:pPr marL="0" marR="0">
                        <a:spcBef>
                          <a:spcPts val="0"/>
                        </a:spcBef>
                        <a:spcAft>
                          <a:spcPts val="0"/>
                        </a:spcAft>
                      </a:pPr>
                      <a:r>
                        <a:rPr lang="en-US" sz="1200" dirty="0">
                          <a:effectLst/>
                          <a:latin typeface="Calibri"/>
                          <a:ea typeface="Times New Roman"/>
                          <a:cs typeface="Arial"/>
                        </a:rPr>
                        <a:t>GP</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100" b="1">
                          <a:effectLst/>
                          <a:latin typeface="Calibri" panose="020F0502020204030204" pitchFamily="34" charset="0"/>
                          <a:ea typeface="Calibri" panose="020F0502020204030204" pitchFamily="34" charset="0"/>
                          <a:cs typeface="Times New Roman" panose="02020603050405020304" pitchFamily="18" charset="0"/>
                        </a:rPr>
                        <a:t>45 500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61 858</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16 358</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11889">
                <a:tc>
                  <a:txBody>
                    <a:bodyPr/>
                    <a:lstStyle/>
                    <a:p>
                      <a:pPr marL="0" marR="0">
                        <a:spcBef>
                          <a:spcPts val="0"/>
                        </a:spcBef>
                        <a:spcAft>
                          <a:spcPts val="0"/>
                        </a:spcAft>
                      </a:pPr>
                      <a:r>
                        <a:rPr lang="en-US" sz="1200" dirty="0">
                          <a:effectLst/>
                          <a:latin typeface="Calibri"/>
                          <a:ea typeface="Times New Roman"/>
                          <a:cs typeface="Arial"/>
                        </a:rPr>
                        <a:t>KZN</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100" b="1">
                          <a:effectLst/>
                          <a:latin typeface="Calibri" panose="020F0502020204030204" pitchFamily="34" charset="0"/>
                          <a:ea typeface="Calibri" panose="020F0502020204030204" pitchFamily="34" charset="0"/>
                          <a:cs typeface="Times New Roman" panose="02020603050405020304" pitchFamily="18" charset="0"/>
                        </a:rPr>
                        <a:t>31 500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38 981</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7 481</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11889">
                <a:tc>
                  <a:txBody>
                    <a:bodyPr/>
                    <a:lstStyle/>
                    <a:p>
                      <a:pPr marL="0" marR="0">
                        <a:spcBef>
                          <a:spcPts val="0"/>
                        </a:spcBef>
                        <a:spcAft>
                          <a:spcPts val="0"/>
                        </a:spcAft>
                      </a:pPr>
                      <a:r>
                        <a:rPr lang="en-US" sz="1200" dirty="0">
                          <a:effectLst/>
                          <a:latin typeface="Calibri"/>
                          <a:ea typeface="Times New Roman"/>
                          <a:cs typeface="Arial"/>
                        </a:rPr>
                        <a:t>LP</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100" b="1">
                          <a:effectLst/>
                          <a:latin typeface="Calibri" panose="020F0502020204030204" pitchFamily="34" charset="0"/>
                          <a:ea typeface="Calibri" panose="020F0502020204030204" pitchFamily="34" charset="0"/>
                          <a:cs typeface="Times New Roman" panose="02020603050405020304" pitchFamily="18" charset="0"/>
                        </a:rPr>
                        <a:t>12 250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18 935</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6 685</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11889">
                <a:tc>
                  <a:txBody>
                    <a:bodyPr/>
                    <a:lstStyle/>
                    <a:p>
                      <a:pPr marL="0" marR="0">
                        <a:spcBef>
                          <a:spcPts val="0"/>
                        </a:spcBef>
                        <a:spcAft>
                          <a:spcPts val="0"/>
                        </a:spcAft>
                      </a:pPr>
                      <a:r>
                        <a:rPr lang="en-US" sz="1200" dirty="0">
                          <a:effectLst/>
                          <a:latin typeface="Calibri"/>
                          <a:ea typeface="Times New Roman"/>
                          <a:cs typeface="Arial"/>
                        </a:rPr>
                        <a:t>MP</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100" b="1">
                          <a:effectLst/>
                          <a:latin typeface="Calibri" panose="020F0502020204030204" pitchFamily="34" charset="0"/>
                          <a:ea typeface="Calibri" panose="020F0502020204030204" pitchFamily="34" charset="0"/>
                          <a:cs typeface="Times New Roman" panose="02020603050405020304" pitchFamily="18" charset="0"/>
                        </a:rPr>
                        <a:t>14 000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17 736</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3 736</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74949">
                <a:tc>
                  <a:txBody>
                    <a:bodyPr/>
                    <a:lstStyle/>
                    <a:p>
                      <a:pPr marL="0" marR="0">
                        <a:spcBef>
                          <a:spcPts val="0"/>
                        </a:spcBef>
                        <a:spcAft>
                          <a:spcPts val="0"/>
                        </a:spcAft>
                      </a:pPr>
                      <a:r>
                        <a:rPr lang="en-US" sz="1200" dirty="0">
                          <a:effectLst/>
                          <a:latin typeface="Calibri"/>
                          <a:ea typeface="Times New Roman"/>
                          <a:cs typeface="Arial"/>
                        </a:rPr>
                        <a:t>NC</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100" b="1">
                          <a:effectLst/>
                          <a:latin typeface="Calibri" panose="020F0502020204030204" pitchFamily="34" charset="0"/>
                          <a:ea typeface="Calibri" panose="020F0502020204030204" pitchFamily="34" charset="0"/>
                          <a:cs typeface="Times New Roman" panose="02020603050405020304" pitchFamily="18" charset="0"/>
                        </a:rPr>
                        <a:t>5 250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8 380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3 130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11889">
                <a:tc>
                  <a:txBody>
                    <a:bodyPr/>
                    <a:lstStyle/>
                    <a:p>
                      <a:pPr marL="0" marR="0">
                        <a:spcBef>
                          <a:spcPts val="0"/>
                        </a:spcBef>
                        <a:spcAft>
                          <a:spcPts val="0"/>
                        </a:spcAft>
                      </a:pPr>
                      <a:r>
                        <a:rPr lang="en-US" sz="1200" dirty="0">
                          <a:effectLst/>
                          <a:latin typeface="Calibri"/>
                          <a:ea typeface="Times New Roman"/>
                          <a:cs typeface="Arial"/>
                        </a:rPr>
                        <a:t>NW</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100" b="1">
                          <a:effectLst/>
                          <a:latin typeface="Calibri" panose="020F0502020204030204" pitchFamily="34" charset="0"/>
                          <a:ea typeface="Calibri" panose="020F0502020204030204" pitchFamily="34" charset="0"/>
                          <a:cs typeface="Times New Roman" panose="02020603050405020304" pitchFamily="18" charset="0"/>
                        </a:rPr>
                        <a:t>10 500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15 084</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4 584</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211889">
                <a:tc>
                  <a:txBody>
                    <a:bodyPr/>
                    <a:lstStyle/>
                    <a:p>
                      <a:pPr marL="0" marR="0">
                        <a:spcBef>
                          <a:spcPts val="0"/>
                        </a:spcBef>
                        <a:spcAft>
                          <a:spcPts val="0"/>
                        </a:spcAft>
                      </a:pPr>
                      <a:r>
                        <a:rPr lang="en-US" sz="1200" dirty="0">
                          <a:effectLst/>
                          <a:latin typeface="Calibri"/>
                          <a:ea typeface="Times New Roman"/>
                          <a:cs typeface="Arial"/>
                        </a:rPr>
                        <a:t>WC</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100" b="1">
                          <a:effectLst/>
                          <a:latin typeface="Calibri" panose="020F0502020204030204" pitchFamily="34" charset="0"/>
                          <a:ea typeface="Calibri" panose="020F0502020204030204" pitchFamily="34" charset="0"/>
                          <a:cs typeface="Times New Roman" panose="02020603050405020304" pitchFamily="18" charset="0"/>
                        </a:rPr>
                        <a:t>22 750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33 994</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11 244</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211889">
                <a:tc>
                  <a:txBody>
                    <a:bodyPr/>
                    <a:lstStyle/>
                    <a:p>
                      <a:pPr marL="0" marR="0">
                        <a:spcBef>
                          <a:spcPts val="0"/>
                        </a:spcBef>
                        <a:spcAft>
                          <a:spcPts val="0"/>
                        </a:spcAft>
                      </a:pPr>
                      <a:r>
                        <a:rPr lang="en-US" sz="1200" dirty="0" smtClean="0">
                          <a:effectLst/>
                          <a:latin typeface="Times New Roman"/>
                          <a:ea typeface="Times New Roman"/>
                        </a:rPr>
                        <a:t>*Online</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100" b="1">
                          <a:effectLst/>
                          <a:latin typeface="Calibri" panose="020F0502020204030204" pitchFamily="34" charset="0"/>
                          <a:ea typeface="Calibri" panose="020F0502020204030204" pitchFamily="34" charset="0"/>
                          <a:cs typeface="Calibri" panose="020F0502020204030204" pitchFamily="34" charset="0"/>
                        </a:rPr>
                        <a:t> </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13 975</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13 975</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361398">
                <a:tc>
                  <a:txBody>
                    <a:bodyPr/>
                    <a:lstStyle/>
                    <a:p>
                      <a:pPr marL="0" marR="0">
                        <a:spcBef>
                          <a:spcPts val="0"/>
                        </a:spcBef>
                        <a:spcAft>
                          <a:spcPts val="0"/>
                        </a:spcAft>
                      </a:pPr>
                      <a:r>
                        <a:rPr lang="en-US" sz="1200" b="1" dirty="0">
                          <a:effectLst/>
                          <a:latin typeface="Calibri"/>
                          <a:ea typeface="Times New Roman"/>
                          <a:cs typeface="Arial"/>
                        </a:rPr>
                        <a:t>TOTAL</a:t>
                      </a:r>
                      <a:endParaRPr lang="en-US" sz="1200" dirty="0">
                        <a:effectLst/>
                        <a:latin typeface="Times New Roman"/>
                        <a:ea typeface="Times New Roman"/>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100" b="1" dirty="0">
                          <a:effectLst/>
                          <a:latin typeface="Calibri" panose="020F0502020204030204" pitchFamily="34" charset="0"/>
                          <a:ea typeface="Calibri" panose="020F0502020204030204" pitchFamily="34" charset="0"/>
                          <a:cs typeface="Calibri" panose="020F0502020204030204" pitchFamily="34" charset="0"/>
                        </a:rPr>
                        <a:t>175 000</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100" b="1" dirty="0">
                          <a:effectLst/>
                          <a:latin typeface="Calibri" panose="020F0502020204030204" pitchFamily="34" charset="0"/>
                          <a:ea typeface="Calibri" panose="020F0502020204030204" pitchFamily="34" charset="0"/>
                          <a:cs typeface="Calibri" panose="020F0502020204030204" pitchFamily="34" charset="0"/>
                        </a:rPr>
                        <a:t>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252 803</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77 803</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2"/>
                  </a:ext>
                </a:extLst>
              </a:tr>
              <a:tr h="552755">
                <a:tc gridSpan="4">
                  <a:txBody>
                    <a:bodyPr/>
                    <a:lstStyle/>
                    <a:p>
                      <a:r>
                        <a:rPr lang="en-US" sz="1200" dirty="0" smtClean="0">
                          <a:effectLst/>
                          <a:latin typeface="+mn-lt"/>
                          <a:ea typeface="Times New Roman"/>
                          <a:cs typeface="Arial"/>
                        </a:rPr>
                        <a:t>*</a:t>
                      </a:r>
                      <a:r>
                        <a:rPr lang="en-US" sz="1200" b="1" kern="1200" dirty="0" smtClean="0">
                          <a:solidFill>
                            <a:schemeClr val="tx1"/>
                          </a:solidFill>
                          <a:effectLst/>
                          <a:latin typeface="+mn-lt"/>
                          <a:ea typeface="+mn-ea"/>
                          <a:cs typeface="+mn-cs"/>
                        </a:rPr>
                        <a:t>Online refers to work seekers self-registration through kiosks stations, PES Bus and Internet. Statistics will be allocated to provinces as soon as enhancements are completed.</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*Ui Section 17 work seekers registration  is included in Provincial Reports </a:t>
                      </a:r>
                      <a:endParaRPr lang="en-ZA" sz="1200" kern="1200" dirty="0" smtClean="0">
                        <a:solidFill>
                          <a:schemeClr val="tx1"/>
                        </a:solidFill>
                        <a:effectLst/>
                        <a:latin typeface="+mn-lt"/>
                        <a:ea typeface="+mn-ea"/>
                        <a:cs typeface="+mn-cs"/>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3"/>
                  </a:ext>
                </a:extLst>
              </a:tr>
            </a:tbl>
          </a:graphicData>
        </a:graphic>
      </p:graphicFrame>
      <p:sp>
        <p:nvSpPr>
          <p:cNvPr id="3" name="Rectangle 2"/>
          <p:cNvSpPr/>
          <p:nvPr/>
        </p:nvSpPr>
        <p:spPr>
          <a:xfrm>
            <a:off x="477838" y="6594475"/>
            <a:ext cx="8208962" cy="246063"/>
          </a:xfrm>
          <a:prstGeom prst="rect">
            <a:avLst/>
          </a:prstGeom>
        </p:spPr>
        <p:txBody>
          <a:bodyPr>
            <a:spAutoFit/>
          </a:bodyPr>
          <a:lstStyle/>
          <a:p>
            <a:pPr defTabSz="914400" fontAlgn="auto">
              <a:spcBef>
                <a:spcPts val="0"/>
              </a:spcBef>
              <a:spcAft>
                <a:spcPts val="0"/>
              </a:spcAft>
              <a:defRPr/>
            </a:pPr>
            <a:r>
              <a:rPr lang="en-ZA" sz="1000" i="1" dirty="0">
                <a:solidFill>
                  <a:prstClr val="black"/>
                </a:solidFill>
                <a:latin typeface="Calibri"/>
                <a:ea typeface="+mn-ea"/>
              </a:rPr>
              <a:t>“</a:t>
            </a:r>
            <a:endParaRPr lang="en-ZA" sz="1000" dirty="0">
              <a:solidFill>
                <a:prstClr val="black"/>
              </a:solidFill>
              <a:latin typeface="Calibri"/>
              <a:ea typeface="+mn-ea"/>
            </a:endParaRPr>
          </a:p>
        </p:txBody>
      </p:sp>
      <p:sp>
        <p:nvSpPr>
          <p:cNvPr id="8" name="Rectangle 7"/>
          <p:cNvSpPr/>
          <p:nvPr/>
        </p:nvSpPr>
        <p:spPr>
          <a:xfrm flipH="1">
            <a:off x="8537939" y="6594475"/>
            <a:ext cx="396505" cy="246221"/>
          </a:xfrm>
          <a:prstGeom prst="rect">
            <a:avLst/>
          </a:prstGeom>
        </p:spPr>
        <p:txBody>
          <a:bodyPr wrap="square">
            <a:spAutoFit/>
          </a:bodyPr>
          <a:lstStyle/>
          <a:p>
            <a:fld id="{0A6BAC50-3B99-4827-A364-8D96025A2D37}" type="slidenum">
              <a:rPr lang="en-US" altLang="en-US" sz="1000" b="1">
                <a:solidFill>
                  <a:schemeClr val="bg1"/>
                </a:solidFill>
              </a:rPr>
              <a:pPr/>
              <a:t>41</a:t>
            </a:fld>
            <a:endParaRPr lang="en-US" altLang="en-US" sz="1000" b="1"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bwMode="auto">
          <a:xfrm>
            <a:off x="6875463"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56C3242-9BA3-4A01-A1EE-C27B6FE962BF}" type="slidenum">
              <a:rPr lang="en-US" altLang="en-US" sz="1200" smtClean="0">
                <a:solidFill>
                  <a:srgbClr val="898989"/>
                </a:solidFill>
              </a:rPr>
              <a:pPr/>
              <a:t>42</a:t>
            </a:fld>
            <a:endParaRPr lang="en-US" altLang="en-US" sz="1200" dirty="0" smtClean="0">
              <a:solidFill>
                <a:srgbClr val="898989"/>
              </a:solidFill>
            </a:endParaRPr>
          </a:p>
        </p:txBody>
      </p:sp>
      <p:sp>
        <p:nvSpPr>
          <p:cNvPr id="55299" name="Rectangle 3"/>
          <p:cNvSpPr>
            <a:spLocks noGrp="1" noChangeArrowheads="1"/>
          </p:cNvSpPr>
          <p:nvPr>
            <p:ph type="title"/>
          </p:nvPr>
        </p:nvSpPr>
        <p:spPr>
          <a:xfrm>
            <a:off x="457200" y="333375"/>
            <a:ext cx="8229600" cy="400050"/>
          </a:xfrm>
        </p:spPr>
        <p:txBody>
          <a:bodyPr>
            <a:spAutoFit/>
          </a:bodyPr>
          <a:lstStyle/>
          <a:p>
            <a:pPr eaLnBrk="1" hangingPunct="1"/>
            <a:r>
              <a:rPr lang="en-US" altLang="en-US" sz="2000" b="1" dirty="0" smtClean="0">
                <a:solidFill>
                  <a:srgbClr val="000000"/>
                </a:solidFill>
                <a:ea typeface="ＭＳ Ｐゴシック" pitchFamily="34" charset="-128"/>
              </a:rPr>
              <a:t>	</a:t>
            </a:r>
            <a:r>
              <a:rPr lang="en-ZA" altLang="en-US" sz="2000" b="1" dirty="0" smtClean="0">
                <a:solidFill>
                  <a:srgbClr val="000000"/>
                </a:solidFill>
                <a:ea typeface="ＭＳ Ｐゴシック" pitchFamily="34" charset="-128"/>
                <a:cs typeface="Times New Roman" pitchFamily="18" charset="0"/>
              </a:rPr>
              <a:t>PES</a:t>
            </a:r>
            <a:endParaRPr lang="en-ZA" altLang="en-US" sz="2400" b="1" dirty="0" smtClean="0">
              <a:solidFill>
                <a:srgbClr val="000000"/>
              </a:solidFill>
              <a:ea typeface="ＭＳ Ｐゴシック"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xmlns="" val="206559792"/>
              </p:ext>
            </p:extLst>
          </p:nvPr>
        </p:nvGraphicFramePr>
        <p:xfrm>
          <a:off x="213361" y="883920"/>
          <a:ext cx="8717279" cy="2878455"/>
        </p:xfrm>
        <a:graphic>
          <a:graphicData uri="http://schemas.openxmlformats.org/drawingml/2006/table">
            <a:tbl>
              <a:tblPr firstRow="1" firstCol="1" bandRow="1">
                <a:tableStyleId>{5C22544A-7EE6-4342-B048-85BDC9FD1C3A}</a:tableStyleId>
              </a:tblPr>
              <a:tblGrid>
                <a:gridCol w="1564639">
                  <a:extLst>
                    <a:ext uri="{9D8B030D-6E8A-4147-A177-3AD203B41FA5}">
                      <a16:colId xmlns:a16="http://schemas.microsoft.com/office/drawing/2014/main" xmlns="" val="20000"/>
                    </a:ext>
                  </a:extLst>
                </a:gridCol>
                <a:gridCol w="1393498">
                  <a:extLst>
                    <a:ext uri="{9D8B030D-6E8A-4147-A177-3AD203B41FA5}">
                      <a16:colId xmlns:a16="http://schemas.microsoft.com/office/drawing/2014/main" xmlns="" val="20001"/>
                    </a:ext>
                  </a:extLst>
                </a:gridCol>
                <a:gridCol w="2090479">
                  <a:extLst>
                    <a:ext uri="{9D8B030D-6E8A-4147-A177-3AD203B41FA5}">
                      <a16:colId xmlns:a16="http://schemas.microsoft.com/office/drawing/2014/main" xmlns="" val="20002"/>
                    </a:ext>
                  </a:extLst>
                </a:gridCol>
                <a:gridCol w="1854629">
                  <a:extLst>
                    <a:ext uri="{9D8B030D-6E8A-4147-A177-3AD203B41FA5}">
                      <a16:colId xmlns:a16="http://schemas.microsoft.com/office/drawing/2014/main" xmlns="" val="20003"/>
                    </a:ext>
                  </a:extLst>
                </a:gridCol>
                <a:gridCol w="1814034">
                  <a:extLst>
                    <a:ext uri="{9D8B030D-6E8A-4147-A177-3AD203B41FA5}">
                      <a16:colId xmlns:a16="http://schemas.microsoft.com/office/drawing/2014/main" xmlns="" val="20004"/>
                    </a:ext>
                  </a:extLst>
                </a:gridCol>
              </a:tblGrid>
              <a:tr h="435991">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Strategic Goal 1: Contribute to decent employment creation (OUTCOME 4: DECENT EMPLOYMENT THROUGH INCLUSIVE ECONOMIC GROWTH)</a:t>
                      </a: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1" marR="181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1" marR="181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0"/>
                  </a:ext>
                </a:extLst>
              </a:tr>
              <a:tr h="736092">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outerShdw blurRad="38100" dist="38100" dir="2700000" algn="tl">
                              <a:srgbClr val="000000">
                                <a:alpha val="43000"/>
                              </a:srgbClr>
                            </a:outerShdw>
                          </a:effectLst>
                          <a:uLnTx/>
                          <a:uFillTx/>
                          <a:latin typeface="+mn-lt"/>
                          <a:ea typeface="+mn-ea"/>
                          <a:cs typeface="+mn-cs"/>
                        </a:rPr>
                        <a:t>PROGRAMME PERFORMANCE INDICATOR</a:t>
                      </a:r>
                      <a:endParaRPr kumimoji="0" lang="en-ZA" sz="1400" b="1" i="0" u="none" strike="noStrike" kern="1200" cap="none" spc="0" normalizeH="0" baseline="0" noProof="0" dirty="0">
                        <a:ln>
                          <a:noFill/>
                        </a:ln>
                        <a:solidFill>
                          <a:prstClr val="white"/>
                        </a:solidFill>
                        <a:effectLst/>
                        <a:uLnTx/>
                        <a:uFillTx/>
                        <a:latin typeface="+mn-lt"/>
                        <a:ea typeface="Times New Roman"/>
                        <a:cs typeface="Times New Roman"/>
                      </a:endParaRP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US" sz="1400" b="1" kern="1200" dirty="0" smtClean="0">
                          <a:solidFill>
                            <a:schemeClr val="bg1"/>
                          </a:solidFill>
                          <a:effectLst>
                            <a:outerShdw blurRad="38100" dist="38100" dir="2700000" algn="tl">
                              <a:srgbClr val="000000">
                                <a:alpha val="43137"/>
                              </a:srgbClr>
                            </a:outerShdw>
                          </a:effectLst>
                          <a:latin typeface="+mn-lt"/>
                          <a:ea typeface="+mn-ea"/>
                          <a:cs typeface="+mn-cs"/>
                        </a:rPr>
                        <a:t>QUARTER 2</a:t>
                      </a:r>
                      <a:r>
                        <a:rPr lang="en-US" sz="1400" b="1" kern="1200" baseline="0" dirty="0" smtClean="0">
                          <a:solidFill>
                            <a:schemeClr val="bg1"/>
                          </a:solidFill>
                          <a:effectLst>
                            <a:outerShdw blurRad="38100" dist="38100" dir="2700000" algn="tl">
                              <a:srgbClr val="000000">
                                <a:alpha val="43137"/>
                              </a:srgbClr>
                            </a:outerShdw>
                          </a:effectLst>
                          <a:latin typeface="+mn-lt"/>
                          <a:ea typeface="+mn-ea"/>
                          <a:cs typeface="+mn-cs"/>
                        </a:rPr>
                        <a:t> </a:t>
                      </a:r>
                      <a:r>
                        <a:rPr lang="en-US" sz="1400" b="1" kern="1200" dirty="0" smtClean="0">
                          <a:solidFill>
                            <a:schemeClr val="bg1"/>
                          </a:solidFill>
                          <a:effectLst>
                            <a:outerShdw blurRad="38100" dist="38100" dir="2700000" algn="tl">
                              <a:srgbClr val="000000">
                                <a:alpha val="43137"/>
                              </a:srgbClr>
                            </a:outerShdw>
                          </a:effectLst>
                          <a:latin typeface="+mn-lt"/>
                          <a:ea typeface="+mn-ea"/>
                          <a:cs typeface="+mn-cs"/>
                        </a:rPr>
                        <a:t>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US" sz="1400" b="1" dirty="0" smtClean="0">
                          <a:solidFill>
                            <a:schemeClr val="bg1"/>
                          </a:solidFill>
                          <a:effectLst>
                            <a:outerShdw blurRad="38100" dist="38100" dir="2700000" algn="tl">
                              <a:srgbClr val="000000">
                                <a:alpha val="43137"/>
                              </a:srgbClr>
                            </a:outerShdw>
                          </a:effectLst>
                          <a:latin typeface="+mn-lt"/>
                          <a:ea typeface="+mn-ea"/>
                          <a:cs typeface="+mn-cs"/>
                        </a:rPr>
                        <a:t>ACTUAL</a:t>
                      </a:r>
                      <a:r>
                        <a:rPr lang="en-US" sz="1400" b="1" baseline="0" dirty="0" smtClean="0">
                          <a:solidFill>
                            <a:schemeClr val="bg1"/>
                          </a:solidFill>
                          <a:effectLst>
                            <a:outerShdw blurRad="38100" dist="38100" dir="2700000" algn="tl">
                              <a:srgbClr val="000000">
                                <a:alpha val="43137"/>
                              </a:srgbClr>
                            </a:outerShdw>
                          </a:effectLst>
                          <a:latin typeface="+mn-lt"/>
                          <a:ea typeface="+mn-ea"/>
                          <a:cs typeface="+mn-cs"/>
                        </a:rPr>
                        <a:t> PERFORMANCE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REASON FOR VARIANCE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2" marR="18162"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REMEDIAL ACTION</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2" marR="18162"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1"/>
                  </a:ext>
                </a:extLst>
              </a:tr>
              <a:tr h="1706372">
                <a:tc>
                  <a:txBody>
                    <a:bodyPr/>
                    <a:lstStyle/>
                    <a:p>
                      <a:r>
                        <a:rPr lang="en-ZA" sz="1200" b="0" dirty="0" smtClean="0">
                          <a:solidFill>
                            <a:schemeClr val="tx1"/>
                          </a:solidFill>
                          <a:effectLst/>
                          <a:latin typeface="+mn-lt"/>
                          <a:ea typeface="Times New Roman"/>
                          <a:cs typeface="Calibri"/>
                        </a:rPr>
                        <a:t>2.1 Number of employment opportunities registered on the Employment Services South Africa per year.</a:t>
                      </a:r>
                      <a:endParaRPr lang="en-ZA" sz="1200" b="0" dirty="0">
                        <a:solidFill>
                          <a:schemeClr val="tx1"/>
                        </a:solidFill>
                        <a:effectLst/>
                        <a:latin typeface="+mn-lt"/>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ctr">
                        <a:spcAft>
                          <a:spcPts val="0"/>
                        </a:spcAft>
                      </a:pPr>
                      <a:r>
                        <a:rPr lang="en-ZA" sz="1200" b="1" kern="1200" dirty="0" smtClean="0">
                          <a:solidFill>
                            <a:schemeClr val="dk1"/>
                          </a:solidFill>
                          <a:effectLst/>
                          <a:latin typeface="+mn-lt"/>
                          <a:ea typeface="+mn-ea"/>
                          <a:cs typeface="+mn-cs"/>
                        </a:rPr>
                        <a:t>43 200</a:t>
                      </a:r>
                      <a:endParaRPr lang="en-ZA" sz="1200" dirty="0">
                        <a:effectLst/>
                        <a:latin typeface="+mn-lt"/>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r>
                        <a:rPr lang="en-US" sz="1200" b="1" kern="1200" dirty="0" smtClean="0">
                          <a:solidFill>
                            <a:srgbClr val="00823B"/>
                          </a:solidFill>
                          <a:effectLst/>
                          <a:latin typeface="+mn-lt"/>
                          <a:ea typeface="+mn-ea"/>
                          <a:cs typeface="+mn-cs"/>
                        </a:rPr>
                        <a:t>ACHIEVED</a:t>
                      </a:r>
                    </a:p>
                    <a:p>
                      <a:pPr>
                        <a:lnSpc>
                          <a:spcPct val="115000"/>
                        </a:lnSpc>
                        <a:spcAft>
                          <a:spcPts val="0"/>
                        </a:spcAft>
                      </a:pPr>
                      <a:r>
                        <a:rPr lang="en-ZA" sz="12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87 089 </a:t>
                      </a:r>
                      <a:r>
                        <a:rPr lang="en-ZA" sz="1200" dirty="0" smtClean="0">
                          <a:effectLst/>
                          <a:latin typeface="Calibri" panose="020F0502020204030204" pitchFamily="34" charset="0"/>
                          <a:ea typeface="Calibri" panose="020F0502020204030204" pitchFamily="34" charset="0"/>
                          <a:cs typeface="Calibri" panose="020F0502020204030204" pitchFamily="34" charset="0"/>
                        </a:rPr>
                        <a:t>employment opportunities were registered</a:t>
                      </a:r>
                      <a:r>
                        <a:rPr lang="en-ZA" sz="1200" b="1" dirty="0" smtClean="0">
                          <a:effectLst/>
                          <a:latin typeface="Calibri" panose="020F0502020204030204" pitchFamily="34" charset="0"/>
                          <a:ea typeface="Calibri" panose="020F0502020204030204" pitchFamily="34" charset="0"/>
                          <a:cs typeface="Calibri" panose="020F0502020204030204" pitchFamily="34" charset="0"/>
                        </a:rPr>
                        <a:t> </a:t>
                      </a:r>
                      <a:r>
                        <a:rPr lang="en-ZA" sz="1200" dirty="0" smtClean="0">
                          <a:effectLst/>
                          <a:latin typeface="Calibri" panose="020F0502020204030204" pitchFamily="34" charset="0"/>
                          <a:ea typeface="Calibri" panose="020F0502020204030204" pitchFamily="34" charset="0"/>
                          <a:cs typeface="Calibri" panose="020F0502020204030204" pitchFamily="34" charset="0"/>
                        </a:rPr>
                        <a:t>on ESSA system, with a variance of </a:t>
                      </a:r>
                      <a:r>
                        <a:rPr lang="en-ZA" sz="12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43 889.</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dk1"/>
                          </a:solidFill>
                          <a:effectLst/>
                          <a:latin typeface="+mn-lt"/>
                          <a:ea typeface="+mn-ea"/>
                          <a:cs typeface="+mn-cs"/>
                        </a:rPr>
                        <a:t>1.</a:t>
                      </a:r>
                      <a:r>
                        <a:rPr lang="en-ZA" sz="1200" kern="1200" baseline="0" dirty="0" smtClean="0">
                          <a:solidFill>
                            <a:schemeClr val="dk1"/>
                          </a:solidFill>
                          <a:effectLst/>
                          <a:latin typeface="+mn-lt"/>
                          <a:ea typeface="+mn-ea"/>
                          <a:cs typeface="+mn-cs"/>
                        </a:rPr>
                        <a:t> </a:t>
                      </a:r>
                      <a:r>
                        <a:rPr lang="en-ZA" sz="1200" kern="1200" dirty="0" smtClean="0">
                          <a:solidFill>
                            <a:schemeClr val="dk1"/>
                          </a:solidFill>
                          <a:effectLst/>
                          <a:latin typeface="+mn-lt"/>
                          <a:ea typeface="+mn-ea"/>
                          <a:cs typeface="+mn-cs"/>
                        </a:rPr>
                        <a:t>Increase in DEL registered internal employment opportunities.</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dk1"/>
                          </a:solidFill>
                          <a:effectLst/>
                          <a:latin typeface="+mn-lt"/>
                          <a:ea typeface="+mn-ea"/>
                          <a:cs typeface="+mn-cs"/>
                        </a:rPr>
                        <a:t>2.</a:t>
                      </a:r>
                      <a:r>
                        <a:rPr lang="en-ZA" sz="1200" kern="1200" baseline="0" dirty="0" smtClean="0">
                          <a:solidFill>
                            <a:schemeClr val="dk1"/>
                          </a:solidFill>
                          <a:effectLst/>
                          <a:latin typeface="+mn-lt"/>
                          <a:ea typeface="+mn-ea"/>
                          <a:cs typeface="+mn-cs"/>
                        </a:rPr>
                        <a:t> </a:t>
                      </a:r>
                      <a:r>
                        <a:rPr lang="en-ZA" sz="1200" kern="1200" dirty="0" smtClean="0">
                          <a:solidFill>
                            <a:schemeClr val="dk1"/>
                          </a:solidFill>
                          <a:effectLst/>
                          <a:latin typeface="+mn-lt"/>
                          <a:ea typeface="+mn-ea"/>
                          <a:cs typeface="+mn-cs"/>
                        </a:rPr>
                        <a:t>Increase in UIF LAP registered opportunities.</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dk1"/>
                        </a:solidFill>
                        <a:effectLst/>
                        <a:latin typeface="+mn-lt"/>
                        <a:ea typeface="+mn-ea"/>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dk1"/>
                          </a:solidFill>
                          <a:effectLst/>
                          <a:latin typeface="+mn-lt"/>
                          <a:ea typeface="+mn-ea"/>
                          <a:cs typeface="+mn-cs"/>
                        </a:rPr>
                        <a:t>None</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extLst>
                  <a:ext uri="{0D108BD9-81ED-4DB2-BD59-A6C34878D82A}">
                    <a16:rowId xmlns:a16="http://schemas.microsoft.com/office/drawing/2014/main" xmlns=""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xmlns="" val="3824545895"/>
              </p:ext>
            </p:extLst>
          </p:nvPr>
        </p:nvGraphicFramePr>
        <p:xfrm>
          <a:off x="203199" y="3189410"/>
          <a:ext cx="8805864" cy="3545177"/>
        </p:xfrm>
        <a:graphic>
          <a:graphicData uri="http://schemas.openxmlformats.org/drawingml/2006/table">
            <a:tbl>
              <a:tblPr/>
              <a:tblGrid>
                <a:gridCol w="1536789">
                  <a:extLst>
                    <a:ext uri="{9D8B030D-6E8A-4147-A177-3AD203B41FA5}">
                      <a16:colId xmlns:a16="http://schemas.microsoft.com/office/drawing/2014/main" xmlns="" val="20000"/>
                    </a:ext>
                  </a:extLst>
                </a:gridCol>
                <a:gridCol w="2498380">
                  <a:extLst>
                    <a:ext uri="{9D8B030D-6E8A-4147-A177-3AD203B41FA5}">
                      <a16:colId xmlns:a16="http://schemas.microsoft.com/office/drawing/2014/main" xmlns="" val="20001"/>
                    </a:ext>
                  </a:extLst>
                </a:gridCol>
                <a:gridCol w="2431318">
                  <a:extLst>
                    <a:ext uri="{9D8B030D-6E8A-4147-A177-3AD203B41FA5}">
                      <a16:colId xmlns:a16="http://schemas.microsoft.com/office/drawing/2014/main" xmlns="" val="20002"/>
                    </a:ext>
                  </a:extLst>
                </a:gridCol>
                <a:gridCol w="2339377">
                  <a:extLst>
                    <a:ext uri="{9D8B030D-6E8A-4147-A177-3AD203B41FA5}">
                      <a16:colId xmlns:a16="http://schemas.microsoft.com/office/drawing/2014/main" xmlns="" val="20003"/>
                    </a:ext>
                  </a:extLst>
                </a:gridCol>
              </a:tblGrid>
              <a:tr h="336168">
                <a:tc rowSpan="2">
                  <a:txBody>
                    <a:bodyPr/>
                    <a:lstStyle/>
                    <a:p>
                      <a:pPr marL="0" marR="0">
                        <a:spcBef>
                          <a:spcPts val="0"/>
                        </a:spcBef>
                        <a:spcAft>
                          <a:spcPts val="0"/>
                        </a:spcAft>
                      </a:pPr>
                      <a:r>
                        <a:rPr lang="en-US" sz="1300" b="1" dirty="0">
                          <a:effectLst/>
                          <a:latin typeface="Calibri"/>
                          <a:ea typeface="Times New Roman"/>
                          <a:cs typeface="Arial"/>
                        </a:rPr>
                        <a:t>Prov.</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200" b="1" dirty="0">
                          <a:effectLst/>
                          <a:latin typeface="Calibri"/>
                          <a:ea typeface="Times New Roman"/>
                          <a:cs typeface="Arial"/>
                        </a:rPr>
                        <a:t>Target to be registered</a:t>
                      </a:r>
                      <a:endParaRPr lang="en-US" sz="1200" dirty="0">
                        <a:effectLst/>
                        <a:latin typeface="Times New Roman"/>
                        <a:ea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200" b="1" dirty="0">
                          <a:effectLst/>
                          <a:latin typeface="Calibri"/>
                          <a:ea typeface="Times New Roman"/>
                          <a:cs typeface="Arial"/>
                        </a:rPr>
                        <a:t>Actual registered</a:t>
                      </a:r>
                      <a:endParaRPr lang="en-US" sz="1200" dirty="0">
                        <a:effectLst/>
                        <a:latin typeface="Times New Roman"/>
                        <a:ea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200" b="1" dirty="0">
                          <a:effectLst/>
                          <a:latin typeface="Calibri"/>
                          <a:ea typeface="Times New Roman"/>
                          <a:cs typeface="Arial"/>
                        </a:rPr>
                        <a:t>Variances</a:t>
                      </a:r>
                      <a:endParaRPr lang="en-US" sz="1200" dirty="0">
                        <a:effectLst/>
                        <a:latin typeface="Times New Roman"/>
                        <a:ea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210123">
                <a:tc vMerge="1">
                  <a:txBody>
                    <a:bodyPr/>
                    <a:lstStyle/>
                    <a:p>
                      <a:endParaRPr lang="en-US"/>
                    </a:p>
                  </a:txBody>
                  <a:tcPr/>
                </a:tc>
                <a:tc>
                  <a:txBody>
                    <a:bodyPr/>
                    <a:lstStyle/>
                    <a:p>
                      <a:pPr algn="ctr">
                        <a:spcAft>
                          <a:spcPts val="0"/>
                        </a:spcAft>
                      </a:pPr>
                      <a:r>
                        <a:rPr lang="en-US" sz="1300" b="1" dirty="0" smtClean="0">
                          <a:effectLst/>
                          <a:latin typeface="Calibri"/>
                          <a:ea typeface="Times New Roman"/>
                          <a:cs typeface="Arial"/>
                        </a:rPr>
                        <a:t>Q2</a:t>
                      </a:r>
                      <a:endParaRPr lang="en-ZA" sz="1300" b="1" dirty="0">
                        <a:effectLst/>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300" b="1" dirty="0" smtClean="0">
                          <a:effectLst/>
                          <a:latin typeface="Calibri"/>
                          <a:ea typeface="Times New Roman"/>
                          <a:cs typeface="Arial"/>
                        </a:rPr>
                        <a:t>Q2</a:t>
                      </a:r>
                      <a:endParaRPr lang="en-ZA" sz="1300" b="1" dirty="0">
                        <a:effectLst/>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300" b="1" dirty="0" smtClean="0">
                          <a:effectLst/>
                          <a:latin typeface="Calibri"/>
                          <a:ea typeface="Times New Roman"/>
                          <a:cs typeface="Arial"/>
                        </a:rPr>
                        <a:t>Q2</a:t>
                      </a:r>
                      <a:endParaRPr lang="en-ZA" sz="1300" b="1" dirty="0">
                        <a:effectLst/>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312240">
                <a:tc>
                  <a:txBody>
                    <a:bodyPr/>
                    <a:lstStyle/>
                    <a:p>
                      <a:pPr marL="0" marR="0">
                        <a:spcBef>
                          <a:spcPts val="0"/>
                        </a:spcBef>
                        <a:spcAft>
                          <a:spcPts val="0"/>
                        </a:spcAft>
                      </a:pPr>
                      <a:r>
                        <a:rPr lang="en-US" sz="1300" dirty="0">
                          <a:effectLst/>
                          <a:latin typeface="Calibri"/>
                          <a:ea typeface="Times New Roman"/>
                          <a:cs typeface="Arial"/>
                        </a:rPr>
                        <a:t>EC</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Times New Roman" panose="02020603050405020304" pitchFamily="18" charset="0"/>
                        </a:rPr>
                        <a:t>6 048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11 010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4 962</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44459">
                <a:tc>
                  <a:txBody>
                    <a:bodyPr/>
                    <a:lstStyle/>
                    <a:p>
                      <a:pPr marL="0" marR="0">
                        <a:spcBef>
                          <a:spcPts val="0"/>
                        </a:spcBef>
                        <a:spcAft>
                          <a:spcPts val="0"/>
                        </a:spcAft>
                      </a:pPr>
                      <a:r>
                        <a:rPr lang="en-US" sz="1300" dirty="0">
                          <a:effectLst/>
                          <a:latin typeface="Calibri"/>
                          <a:ea typeface="Times New Roman"/>
                          <a:cs typeface="Arial"/>
                        </a:rPr>
                        <a:t>FS</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Times New Roman" panose="02020603050405020304" pitchFamily="18" charset="0"/>
                        </a:rPr>
                        <a:t>3 456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8 072</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4 616</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44459">
                <a:tc>
                  <a:txBody>
                    <a:bodyPr/>
                    <a:lstStyle/>
                    <a:p>
                      <a:pPr marL="0" marR="0">
                        <a:spcBef>
                          <a:spcPts val="0"/>
                        </a:spcBef>
                        <a:spcAft>
                          <a:spcPts val="0"/>
                        </a:spcAft>
                      </a:pPr>
                      <a:r>
                        <a:rPr lang="en-US" sz="1300" dirty="0">
                          <a:effectLst/>
                          <a:latin typeface="Calibri"/>
                          <a:ea typeface="Times New Roman"/>
                          <a:cs typeface="Arial"/>
                        </a:rPr>
                        <a:t>GP</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Times New Roman" panose="02020603050405020304" pitchFamily="18" charset="0"/>
                        </a:rPr>
                        <a:t>8 640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13 837</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5 197</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44459">
                <a:tc>
                  <a:txBody>
                    <a:bodyPr/>
                    <a:lstStyle/>
                    <a:p>
                      <a:pPr marL="0" marR="0">
                        <a:spcBef>
                          <a:spcPts val="0"/>
                        </a:spcBef>
                        <a:spcAft>
                          <a:spcPts val="0"/>
                        </a:spcAft>
                      </a:pPr>
                      <a:r>
                        <a:rPr lang="en-US" sz="1300" dirty="0">
                          <a:effectLst/>
                          <a:latin typeface="Calibri"/>
                          <a:ea typeface="Times New Roman"/>
                          <a:cs typeface="Arial"/>
                        </a:rPr>
                        <a:t>KZN</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Times New Roman" panose="02020603050405020304" pitchFamily="18" charset="0"/>
                        </a:rPr>
                        <a:t>6 912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10 711</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3 799</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44459">
                <a:tc>
                  <a:txBody>
                    <a:bodyPr/>
                    <a:lstStyle/>
                    <a:p>
                      <a:pPr marL="0" marR="0">
                        <a:spcBef>
                          <a:spcPts val="0"/>
                        </a:spcBef>
                        <a:spcAft>
                          <a:spcPts val="0"/>
                        </a:spcAft>
                      </a:pPr>
                      <a:r>
                        <a:rPr lang="en-US" sz="1300" dirty="0">
                          <a:effectLst/>
                          <a:latin typeface="Calibri"/>
                          <a:ea typeface="Times New Roman"/>
                          <a:cs typeface="Arial"/>
                        </a:rPr>
                        <a:t>LP</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Times New Roman" panose="02020603050405020304" pitchFamily="18" charset="0"/>
                        </a:rPr>
                        <a:t>4 320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12 335</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8 015</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44459">
                <a:tc>
                  <a:txBody>
                    <a:bodyPr/>
                    <a:lstStyle/>
                    <a:p>
                      <a:pPr marL="0" marR="0">
                        <a:spcBef>
                          <a:spcPts val="0"/>
                        </a:spcBef>
                        <a:spcAft>
                          <a:spcPts val="0"/>
                        </a:spcAft>
                      </a:pPr>
                      <a:r>
                        <a:rPr lang="en-US" sz="1300" dirty="0">
                          <a:effectLst/>
                          <a:latin typeface="Calibri"/>
                          <a:ea typeface="Times New Roman"/>
                          <a:cs typeface="Arial"/>
                        </a:rPr>
                        <a:t>MP</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Times New Roman" panose="02020603050405020304" pitchFamily="18" charset="0"/>
                        </a:rPr>
                        <a:t>3 456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6 340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2 884</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44459">
                <a:tc>
                  <a:txBody>
                    <a:bodyPr/>
                    <a:lstStyle/>
                    <a:p>
                      <a:pPr marL="0" marR="0">
                        <a:spcBef>
                          <a:spcPts val="0"/>
                        </a:spcBef>
                        <a:spcAft>
                          <a:spcPts val="0"/>
                        </a:spcAft>
                      </a:pPr>
                      <a:r>
                        <a:rPr lang="en-US" sz="1300" dirty="0">
                          <a:effectLst/>
                          <a:latin typeface="Calibri"/>
                          <a:ea typeface="Times New Roman"/>
                          <a:cs typeface="Arial"/>
                        </a:rPr>
                        <a:t>NC</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Times New Roman" panose="02020603050405020304" pitchFamily="18" charset="0"/>
                        </a:rPr>
                        <a:t>2 160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7 924</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5 764</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44459">
                <a:tc>
                  <a:txBody>
                    <a:bodyPr/>
                    <a:lstStyle/>
                    <a:p>
                      <a:pPr marL="0" marR="0">
                        <a:spcBef>
                          <a:spcPts val="0"/>
                        </a:spcBef>
                        <a:spcAft>
                          <a:spcPts val="0"/>
                        </a:spcAft>
                      </a:pPr>
                      <a:r>
                        <a:rPr lang="en-US" sz="1300" dirty="0">
                          <a:effectLst/>
                          <a:latin typeface="Calibri"/>
                          <a:ea typeface="Times New Roman"/>
                          <a:cs typeface="Arial"/>
                        </a:rPr>
                        <a:t>NW</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Times New Roman" panose="02020603050405020304" pitchFamily="18" charset="0"/>
                        </a:rPr>
                        <a:t>3 024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6 413</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3 389</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44459">
                <a:tc>
                  <a:txBody>
                    <a:bodyPr/>
                    <a:lstStyle/>
                    <a:p>
                      <a:pPr marL="0" marR="0">
                        <a:spcBef>
                          <a:spcPts val="0"/>
                        </a:spcBef>
                        <a:spcAft>
                          <a:spcPts val="0"/>
                        </a:spcAft>
                      </a:pPr>
                      <a:r>
                        <a:rPr lang="en-US" sz="1300" dirty="0">
                          <a:effectLst/>
                          <a:latin typeface="Calibri"/>
                          <a:ea typeface="Times New Roman"/>
                          <a:cs typeface="Arial"/>
                        </a:rPr>
                        <a:t>WC</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Times New Roman" panose="02020603050405020304" pitchFamily="18" charset="0"/>
                        </a:rPr>
                        <a:t>5 184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9 755</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4 571</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44459">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300" b="0" i="0" u="none" strike="noStrike" kern="1200" cap="none" spc="0" normalizeH="0" baseline="0" noProof="0" dirty="0" smtClean="0">
                          <a:ln>
                            <a:noFill/>
                          </a:ln>
                          <a:solidFill>
                            <a:prstClr val="black"/>
                          </a:solidFill>
                          <a:effectLst/>
                          <a:uLnTx/>
                          <a:uFillTx/>
                          <a:latin typeface="Calibri" pitchFamily="34" charset="0"/>
                          <a:ea typeface="ＭＳ Ｐゴシック" pitchFamily="34" charset="-128"/>
                          <a:cs typeface="Times New Roman" pitchFamily="18" charset="0"/>
                        </a:rPr>
                        <a:t>*Online</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800" b="1" dirty="0">
                          <a:effectLst/>
                          <a:latin typeface="Calibri" panose="020F0502020204030204" pitchFamily="34" charset="0"/>
                          <a:ea typeface="Calibri" panose="020F0502020204030204" pitchFamily="34" charset="0"/>
                          <a:cs typeface="Calibri" panose="020F0502020204030204" pitchFamily="34" charset="0"/>
                        </a:rPr>
                        <a:t> </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692</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692</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1"/>
                  </a:ext>
                </a:extLst>
              </a:tr>
              <a:tr h="260229">
                <a:tc>
                  <a:txBody>
                    <a:bodyPr/>
                    <a:lstStyle/>
                    <a:p>
                      <a:pPr marL="0" marR="0">
                        <a:spcBef>
                          <a:spcPts val="0"/>
                        </a:spcBef>
                        <a:spcAft>
                          <a:spcPts val="0"/>
                        </a:spcAft>
                      </a:pPr>
                      <a:r>
                        <a:rPr lang="en-US" sz="1300" b="1" dirty="0">
                          <a:effectLst/>
                          <a:latin typeface="Calibri"/>
                          <a:ea typeface="Times New Roman"/>
                          <a:cs typeface="Arial"/>
                        </a:rPr>
                        <a:t>TOTAL</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dirty="0" smtClean="0">
                          <a:effectLst/>
                          <a:latin typeface="Calibri" panose="020F0502020204030204" pitchFamily="34" charset="0"/>
                          <a:ea typeface="Calibri" panose="020F0502020204030204" pitchFamily="34" charset="0"/>
                          <a:cs typeface="Calibri" panose="020F0502020204030204" pitchFamily="34" charset="0"/>
                        </a:rPr>
                        <a:t>43</a:t>
                      </a:r>
                      <a:r>
                        <a:rPr lang="en-ZA" sz="1200" b="1" baseline="0" dirty="0" smtClean="0">
                          <a:effectLst/>
                          <a:latin typeface="Calibri" panose="020F0502020204030204" pitchFamily="34" charset="0"/>
                          <a:ea typeface="Calibri" panose="020F0502020204030204" pitchFamily="34" charset="0"/>
                          <a:cs typeface="Calibri" panose="020F0502020204030204" pitchFamily="34" charset="0"/>
                        </a:rPr>
                        <a:t> 200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87 089</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43</a:t>
                      </a:r>
                      <a:r>
                        <a:rPr lang="en-ZA" sz="1200" b="1"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889</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2"/>
                  </a:ext>
                </a:extLst>
              </a:tr>
              <a:tr h="226286">
                <a:tc gridSpan="4">
                  <a:txBody>
                    <a:bodyPr/>
                    <a:lstStyle/>
                    <a:p>
                      <a:pPr>
                        <a:spcAft>
                          <a:spcPts val="0"/>
                        </a:spcAft>
                      </a:pPr>
                      <a:r>
                        <a:rPr lang="en-US" sz="1400" dirty="0" smtClean="0">
                          <a:effectLst/>
                          <a:latin typeface="+mn-lt"/>
                          <a:ea typeface="Times New Roman"/>
                          <a:cs typeface="Arial"/>
                        </a:rPr>
                        <a:t>*Online Refers to registered opportunities through kiosks stations, PES Bus and internet.</a:t>
                      </a:r>
                      <a:endParaRPr lang="en-ZA" sz="24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solidFill>
                          <a:schemeClr val="tx1"/>
                        </a:solidFill>
                        <a:effectLst/>
                        <a:latin typeface="+mn-lt"/>
                        <a:ea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solidFill>
                          <a:schemeClr val="tx1"/>
                        </a:solidFill>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solidFill>
                          <a:schemeClr val="tx1"/>
                        </a:solidFill>
                        <a:effectLst/>
                        <a:latin typeface="+mn-lt"/>
                        <a:ea typeface="Times New Roman"/>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3"/>
                  </a:ext>
                </a:extLst>
              </a:tr>
            </a:tbl>
          </a:graphicData>
        </a:graphic>
      </p:graphicFrame>
      <p:sp>
        <p:nvSpPr>
          <p:cNvPr id="3" name="Rectangle 2"/>
          <p:cNvSpPr/>
          <p:nvPr/>
        </p:nvSpPr>
        <p:spPr>
          <a:xfrm>
            <a:off x="250825" y="6237288"/>
            <a:ext cx="8208963" cy="246062"/>
          </a:xfrm>
          <a:prstGeom prst="rect">
            <a:avLst/>
          </a:prstGeom>
        </p:spPr>
        <p:txBody>
          <a:bodyPr>
            <a:spAutoFit/>
          </a:bodyPr>
          <a:lstStyle/>
          <a:p>
            <a:pPr defTabSz="914400" fontAlgn="auto">
              <a:spcBef>
                <a:spcPts val="0"/>
              </a:spcBef>
              <a:spcAft>
                <a:spcPts val="0"/>
              </a:spcAft>
              <a:defRPr/>
            </a:pPr>
            <a:r>
              <a:rPr lang="en-ZA" sz="1000" i="1" dirty="0">
                <a:solidFill>
                  <a:prstClr val="black"/>
                </a:solidFill>
                <a:latin typeface="Calibri"/>
                <a:ea typeface="+mn-ea"/>
              </a:rPr>
              <a:t>“</a:t>
            </a:r>
            <a:endParaRPr lang="en-ZA" sz="1000" dirty="0">
              <a:solidFill>
                <a:prstClr val="black"/>
              </a:solidFill>
              <a:latin typeface="Calibri"/>
              <a:ea typeface="+mn-ea"/>
            </a:endParaRPr>
          </a:p>
        </p:txBody>
      </p:sp>
      <p:sp>
        <p:nvSpPr>
          <p:cNvPr id="7" name="Slide Number Placeholder 3"/>
          <p:cNvSpPr txBox="1">
            <a:spLocks/>
          </p:cNvSpPr>
          <p:nvPr/>
        </p:nvSpPr>
        <p:spPr bwMode="auto">
          <a:xfrm>
            <a:off x="7027863" y="6492875"/>
            <a:ext cx="1902777" cy="22690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32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356C3242-9BA3-4A01-A1EE-C27B6FE962BF}" type="slidenum">
              <a:rPr lang="en-US" altLang="en-US" sz="1200" b="1" smtClean="0">
                <a:solidFill>
                  <a:schemeClr val="bg1"/>
                </a:solidFill>
              </a:rPr>
              <a:pPr/>
              <a:t>42</a:t>
            </a:fld>
            <a:endParaRPr lang="en-US" altLang="en-US" sz="1200" b="1" dirty="0" smtClean="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bwMode="auto">
          <a:xfrm>
            <a:off x="6888162" y="6483350"/>
            <a:ext cx="2255837" cy="46609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08D21B1-941A-49A0-A630-5E6812C86371}" type="slidenum">
              <a:rPr lang="en-US" altLang="en-US" sz="1200" smtClean="0">
                <a:solidFill>
                  <a:schemeClr val="bg1"/>
                </a:solidFill>
              </a:rPr>
              <a:pPr/>
              <a:t>43</a:t>
            </a:fld>
            <a:endParaRPr lang="en-US" altLang="en-US" sz="1200" dirty="0" smtClean="0">
              <a:solidFill>
                <a:schemeClr val="bg1"/>
              </a:solidFill>
            </a:endParaRPr>
          </a:p>
        </p:txBody>
      </p:sp>
      <p:sp>
        <p:nvSpPr>
          <p:cNvPr id="56323" name="Rectangle 3"/>
          <p:cNvSpPr>
            <a:spLocks noGrp="1" noChangeArrowheads="1"/>
          </p:cNvSpPr>
          <p:nvPr>
            <p:ph type="title"/>
          </p:nvPr>
        </p:nvSpPr>
        <p:spPr>
          <a:xfrm>
            <a:off x="574675" y="-400050"/>
            <a:ext cx="8229600" cy="1692275"/>
          </a:xfrm>
        </p:spPr>
        <p:txBody>
          <a:bodyPr>
            <a:spAutoFit/>
          </a:bodyPr>
          <a:lstStyle/>
          <a:p>
            <a:pPr eaLnBrk="1" hangingPunct="1"/>
            <a:r>
              <a:rPr lang="en-ZA" altLang="en-US" sz="2000" b="1" dirty="0" smtClean="0">
                <a:solidFill>
                  <a:srgbClr val="000000"/>
                </a:solidFill>
                <a:ea typeface="ＭＳ Ｐゴシック" pitchFamily="34" charset="-128"/>
                <a:cs typeface="Times New Roman" pitchFamily="18" charset="0"/>
              </a:rPr>
              <a:t/>
            </a:r>
            <a:br>
              <a:rPr lang="en-ZA" altLang="en-US" sz="2000" b="1" dirty="0" smtClean="0">
                <a:solidFill>
                  <a:srgbClr val="000000"/>
                </a:solidFill>
                <a:ea typeface="ＭＳ Ｐゴシック" pitchFamily="34" charset="-128"/>
                <a:cs typeface="Times New Roman" pitchFamily="18" charset="0"/>
              </a:rPr>
            </a:br>
            <a:r>
              <a:rPr lang="en-ZA" altLang="en-US" sz="2000" b="1" dirty="0" smtClean="0">
                <a:solidFill>
                  <a:srgbClr val="000000"/>
                </a:solidFill>
                <a:ea typeface="ＭＳ Ｐゴシック" pitchFamily="34" charset="-128"/>
                <a:cs typeface="Times New Roman" pitchFamily="18" charset="0"/>
              </a:rPr>
              <a:t/>
            </a:r>
            <a:br>
              <a:rPr lang="en-ZA" altLang="en-US" sz="2000" b="1" dirty="0" smtClean="0">
                <a:solidFill>
                  <a:srgbClr val="000000"/>
                </a:solidFill>
                <a:ea typeface="ＭＳ Ｐゴシック" pitchFamily="34" charset="-128"/>
                <a:cs typeface="Times New Roman" pitchFamily="18" charset="0"/>
              </a:rPr>
            </a:br>
            <a:r>
              <a:rPr lang="en-ZA" altLang="en-US" sz="2000" b="1" dirty="0" smtClean="0">
                <a:solidFill>
                  <a:srgbClr val="000000"/>
                </a:solidFill>
                <a:ea typeface="ＭＳ Ｐゴシック" pitchFamily="34" charset="-128"/>
                <a:cs typeface="Times New Roman" pitchFamily="18" charset="0"/>
              </a:rPr>
              <a:t>PES</a:t>
            </a:r>
            <a:br>
              <a:rPr lang="en-ZA" altLang="en-US" sz="2000" b="1" dirty="0" smtClean="0">
                <a:solidFill>
                  <a:srgbClr val="000000"/>
                </a:solidFill>
                <a:ea typeface="ＭＳ Ｐゴシック" pitchFamily="34" charset="-128"/>
                <a:cs typeface="Times New Roman" pitchFamily="18" charset="0"/>
              </a:rPr>
            </a:br>
            <a:r>
              <a:rPr lang="en-ZA" altLang="en-US" sz="2000" b="1" dirty="0" smtClean="0">
                <a:solidFill>
                  <a:srgbClr val="000000"/>
                </a:solidFill>
                <a:ea typeface="ＭＳ Ｐゴシック" pitchFamily="34" charset="-128"/>
                <a:cs typeface="Times New Roman" pitchFamily="18" charset="0"/>
              </a:rPr>
              <a:t/>
            </a:r>
            <a:br>
              <a:rPr lang="en-ZA" altLang="en-US" sz="2000" b="1" dirty="0" smtClean="0">
                <a:solidFill>
                  <a:srgbClr val="000000"/>
                </a:solidFill>
                <a:ea typeface="ＭＳ Ｐゴシック" pitchFamily="34" charset="-128"/>
                <a:cs typeface="Times New Roman" pitchFamily="18" charset="0"/>
              </a:rPr>
            </a:br>
            <a:endParaRPr lang="en-ZA" altLang="en-US" sz="2400" b="1" dirty="0" smtClean="0">
              <a:solidFill>
                <a:srgbClr val="000000"/>
              </a:solidFill>
              <a:ea typeface="ＭＳ Ｐゴシック"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xmlns="" val="2200877834"/>
              </p:ext>
            </p:extLst>
          </p:nvPr>
        </p:nvGraphicFramePr>
        <p:xfrm>
          <a:off x="101600" y="862036"/>
          <a:ext cx="8818880" cy="2839674"/>
        </p:xfrm>
        <a:graphic>
          <a:graphicData uri="http://schemas.openxmlformats.org/drawingml/2006/table">
            <a:tbl>
              <a:tblPr firstRow="1" firstCol="1" bandRow="1">
                <a:tableStyleId>{5C22544A-7EE6-4342-B048-85BDC9FD1C3A}</a:tableStyleId>
              </a:tblPr>
              <a:tblGrid>
                <a:gridCol w="1665720">
                  <a:extLst>
                    <a:ext uri="{9D8B030D-6E8A-4147-A177-3AD203B41FA5}">
                      <a16:colId xmlns:a16="http://schemas.microsoft.com/office/drawing/2014/main" xmlns="" val="20000"/>
                    </a:ext>
                  </a:extLst>
                </a:gridCol>
                <a:gridCol w="1191706">
                  <a:extLst>
                    <a:ext uri="{9D8B030D-6E8A-4147-A177-3AD203B41FA5}">
                      <a16:colId xmlns:a16="http://schemas.microsoft.com/office/drawing/2014/main" xmlns="" val="20001"/>
                    </a:ext>
                  </a:extLst>
                </a:gridCol>
                <a:gridCol w="2049854">
                  <a:extLst>
                    <a:ext uri="{9D8B030D-6E8A-4147-A177-3AD203B41FA5}">
                      <a16:colId xmlns:a16="http://schemas.microsoft.com/office/drawing/2014/main" xmlns="" val="20002"/>
                    </a:ext>
                  </a:extLst>
                </a:gridCol>
                <a:gridCol w="2174836">
                  <a:extLst>
                    <a:ext uri="{9D8B030D-6E8A-4147-A177-3AD203B41FA5}">
                      <a16:colId xmlns:a16="http://schemas.microsoft.com/office/drawing/2014/main" xmlns="" val="20003"/>
                    </a:ext>
                  </a:extLst>
                </a:gridCol>
                <a:gridCol w="1736764">
                  <a:extLst>
                    <a:ext uri="{9D8B030D-6E8A-4147-A177-3AD203B41FA5}">
                      <a16:colId xmlns:a16="http://schemas.microsoft.com/office/drawing/2014/main" xmlns="" val="20004"/>
                    </a:ext>
                  </a:extLst>
                </a:gridCol>
              </a:tblGrid>
              <a:tr h="328699">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Strategic Goal 1: Contribute to decent employment creation (OUTCOME 4: DECENT EMPLOYMENT THROUGH INCLUSIVE ECONOMIC GROWTH)</a:t>
                      </a:r>
                      <a:endParaRPr lang="en-ZA" sz="1200" dirty="0">
                        <a:solidFill>
                          <a:schemeClr val="bg1"/>
                        </a:solidFill>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0"/>
                  </a:ext>
                </a:extLst>
              </a:tr>
              <a:tr h="661484">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outerShdw blurRad="38100" dist="38100" dir="2700000" algn="tl">
                              <a:srgbClr val="000000">
                                <a:alpha val="43000"/>
                              </a:srgbClr>
                            </a:outerShdw>
                          </a:effectLst>
                          <a:uLnTx/>
                          <a:uFillTx/>
                          <a:latin typeface="+mn-lt"/>
                          <a:ea typeface="+mn-ea"/>
                          <a:cs typeface="+mn-cs"/>
                        </a:rPr>
                        <a:t>PROGRAMME PERFORMANCE INDICATOR</a:t>
                      </a:r>
                      <a:endParaRPr kumimoji="0" lang="en-ZA" sz="1200" b="1" i="0" u="none" strike="noStrike" kern="1200" cap="none" spc="0" normalizeH="0" baseline="0" noProof="0" dirty="0">
                        <a:ln>
                          <a:noFill/>
                        </a:ln>
                        <a:solidFill>
                          <a:prstClr val="white"/>
                        </a:solidFill>
                        <a:effectLst/>
                        <a:uLnTx/>
                        <a:uFillTx/>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US" sz="1200" b="1" kern="1200" dirty="0" smtClean="0">
                          <a:solidFill>
                            <a:schemeClr val="bg1"/>
                          </a:solidFill>
                          <a:effectLst>
                            <a:outerShdw blurRad="38100" dist="38100" dir="2700000" algn="tl">
                              <a:srgbClr val="000000">
                                <a:alpha val="43137"/>
                              </a:srgbClr>
                            </a:outerShdw>
                          </a:effectLst>
                          <a:latin typeface="+mn-lt"/>
                        </a:rPr>
                        <a:t>QUARTER 2</a:t>
                      </a:r>
                      <a:r>
                        <a:rPr lang="en-US" sz="1200" b="1" kern="1200" baseline="0" dirty="0" smtClean="0">
                          <a:solidFill>
                            <a:schemeClr val="bg1"/>
                          </a:solidFill>
                          <a:effectLst>
                            <a:outerShdw blurRad="38100" dist="38100" dir="2700000" algn="tl">
                              <a:srgbClr val="000000">
                                <a:alpha val="43137"/>
                              </a:srgbClr>
                            </a:outerShdw>
                          </a:effectLst>
                          <a:latin typeface="+mn-lt"/>
                        </a:rPr>
                        <a:t> </a:t>
                      </a:r>
                      <a:r>
                        <a:rPr lang="en-US" sz="1200" b="1" kern="1200" dirty="0" smtClean="0">
                          <a:solidFill>
                            <a:schemeClr val="bg1"/>
                          </a:solidFill>
                          <a:effectLst>
                            <a:outerShdw blurRad="38100" dist="38100" dir="2700000" algn="tl">
                              <a:srgbClr val="000000">
                                <a:alpha val="43137"/>
                              </a:srgbClr>
                            </a:outerShdw>
                          </a:effectLst>
                          <a:latin typeface="+mn-lt"/>
                        </a:rPr>
                        <a:t>TARGET</a:t>
                      </a:r>
                      <a:endParaRPr lang="en-ZA" sz="12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US" sz="1200" b="1" dirty="0" smtClean="0">
                          <a:solidFill>
                            <a:schemeClr val="bg1"/>
                          </a:solidFill>
                          <a:effectLst>
                            <a:outerShdw blurRad="38100" dist="38100" dir="2700000" algn="tl">
                              <a:srgbClr val="000000">
                                <a:alpha val="43137"/>
                              </a:srgbClr>
                            </a:outerShdw>
                          </a:effectLst>
                          <a:latin typeface="+mn-lt"/>
                          <a:ea typeface="+mn-ea"/>
                          <a:cs typeface="+mn-cs"/>
                        </a:rPr>
                        <a:t>ACTUAL</a:t>
                      </a:r>
                      <a:r>
                        <a:rPr lang="en-US" sz="1200" b="1" baseline="0" dirty="0" smtClean="0">
                          <a:solidFill>
                            <a:schemeClr val="bg1"/>
                          </a:solidFill>
                          <a:effectLst>
                            <a:outerShdw blurRad="38100" dist="38100" dir="2700000" algn="tl">
                              <a:srgbClr val="000000">
                                <a:alpha val="43137"/>
                              </a:srgbClr>
                            </a:outerShdw>
                          </a:effectLst>
                          <a:latin typeface="+mn-lt"/>
                          <a:ea typeface="+mn-ea"/>
                          <a:cs typeface="+mn-cs"/>
                        </a:rPr>
                        <a:t> PERFORMANCE</a:t>
                      </a:r>
                      <a:endParaRPr lang="en-ZA" sz="12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ZA" sz="1200" b="1" dirty="0" smtClean="0">
                          <a:solidFill>
                            <a:schemeClr val="bg1"/>
                          </a:solidFill>
                          <a:effectLst>
                            <a:outerShdw blurRad="38100" dist="38100" dir="2700000" algn="tl">
                              <a:srgbClr val="000000">
                                <a:alpha val="43137"/>
                              </a:srgbClr>
                            </a:outerShdw>
                          </a:effectLst>
                          <a:latin typeface="+mn-lt"/>
                          <a:ea typeface="Calibri"/>
                          <a:cs typeface="Times New Roman"/>
                        </a:rPr>
                        <a:t>REASON FOR VARIANCE</a:t>
                      </a:r>
                      <a:endParaRPr lang="en-ZA" sz="12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ZA" sz="1200" b="1" dirty="0" smtClean="0">
                          <a:solidFill>
                            <a:schemeClr val="bg1"/>
                          </a:solidFill>
                          <a:effectLst>
                            <a:outerShdw blurRad="38100" dist="38100" dir="2700000" algn="tl">
                              <a:srgbClr val="000000">
                                <a:alpha val="43137"/>
                              </a:srgbClr>
                            </a:outerShdw>
                          </a:effectLst>
                          <a:latin typeface="+mn-lt"/>
                          <a:ea typeface="Calibri"/>
                          <a:cs typeface="Times New Roman"/>
                        </a:rPr>
                        <a:t>REMEDIAL ACTION</a:t>
                      </a:r>
                    </a:p>
                    <a:p>
                      <a:pPr algn="ctr">
                        <a:lnSpc>
                          <a:spcPct val="115000"/>
                        </a:lnSpc>
                        <a:spcAft>
                          <a:spcPts val="0"/>
                        </a:spcAft>
                      </a:pPr>
                      <a:r>
                        <a:rPr lang="en-ZA" sz="1200" b="1" dirty="0" smtClean="0">
                          <a:solidFill>
                            <a:schemeClr val="bg1"/>
                          </a:solidFill>
                          <a:effectLst>
                            <a:outerShdw blurRad="38100" dist="38100" dir="2700000" algn="tl">
                              <a:srgbClr val="000000">
                                <a:alpha val="43137"/>
                              </a:srgbClr>
                            </a:outerShdw>
                          </a:effectLst>
                          <a:latin typeface="+mn-lt"/>
                          <a:ea typeface="Calibri"/>
                          <a:cs typeface="Times New Roman"/>
                        </a:rPr>
                        <a:t> </a:t>
                      </a:r>
                      <a:endParaRPr lang="en-ZA" sz="12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1"/>
                  </a:ext>
                </a:extLst>
              </a:tr>
              <a:tr h="1757566">
                <a:tc>
                  <a:txBody>
                    <a:bodyPr/>
                    <a:lstStyle/>
                    <a:p>
                      <a:pPr>
                        <a:spcAft>
                          <a:spcPts val="0"/>
                        </a:spcAft>
                      </a:pPr>
                      <a:r>
                        <a:rPr lang="en-ZA" sz="1200" b="0" dirty="0" smtClean="0">
                          <a:solidFill>
                            <a:schemeClr val="tx1"/>
                          </a:solidFill>
                          <a:effectLst/>
                          <a:latin typeface="+mn-lt"/>
                          <a:ea typeface="Times New Roman"/>
                          <a:cs typeface="MyriadPro-LightSemiCn"/>
                        </a:rPr>
                        <a:t>3.1 Number of registered work-seekers provided with employment counselling per year.</a:t>
                      </a:r>
                      <a:r>
                        <a:rPr lang="en-US" sz="1200" b="0" dirty="0">
                          <a:solidFill>
                            <a:schemeClr val="tx1"/>
                          </a:solidFill>
                          <a:effectLst/>
                          <a:latin typeface="+mn-lt"/>
                          <a:ea typeface="Times New Roman"/>
                        </a:rPr>
                        <a:t> </a:t>
                      </a:r>
                      <a:endParaRPr lang="en-US" sz="1200" b="0" dirty="0" smtClean="0">
                        <a:solidFill>
                          <a:schemeClr val="tx1"/>
                        </a:solidFill>
                        <a:effectLst/>
                        <a:latin typeface="+mn-lt"/>
                        <a:ea typeface="Times New Roman"/>
                      </a:endParaRPr>
                    </a:p>
                    <a:p>
                      <a:pPr marL="0" marR="0">
                        <a:spcBef>
                          <a:spcPts val="0"/>
                        </a:spcBef>
                        <a:spcAft>
                          <a:spcPts val="0"/>
                        </a:spcAft>
                      </a:pPr>
                      <a:endParaRPr lang="en-US" sz="1200" b="0" dirty="0" smtClean="0">
                        <a:solidFill>
                          <a:schemeClr val="tx1"/>
                        </a:solidFill>
                        <a:effectLst/>
                        <a:latin typeface="+mn-lt"/>
                        <a:ea typeface="Times New Roman"/>
                      </a:endParaRPr>
                    </a:p>
                  </a:txBody>
                  <a:tcPr marL="68581" marR="6858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ctr">
                        <a:lnSpc>
                          <a:spcPct val="115000"/>
                        </a:lnSpc>
                        <a:spcAft>
                          <a:spcPts val="0"/>
                        </a:spcAft>
                      </a:pPr>
                      <a:r>
                        <a:rPr lang="en-ZA" sz="1200" b="1" dirty="0" smtClean="0">
                          <a:effectLst/>
                          <a:latin typeface="Calibri" panose="020F0502020204030204" pitchFamily="34" charset="0"/>
                          <a:ea typeface="Calibri" panose="020F0502020204030204" pitchFamily="34" charset="0"/>
                          <a:cs typeface="Calibri" panose="020F0502020204030204" pitchFamily="34" charset="0"/>
                        </a:rPr>
                        <a:t>109 200</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n-US" sz="1200" b="1" dirty="0" smtClean="0">
                        <a:solidFill>
                          <a:schemeClr val="tx1"/>
                        </a:solidFill>
                        <a:effectLst/>
                        <a:latin typeface="+mn-lt"/>
                        <a:ea typeface="Times New Roman"/>
                      </a:endParaRPr>
                    </a:p>
                  </a:txBody>
                  <a:tcPr marL="68581" marR="6858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r>
                        <a:rPr lang="en-US" sz="1200" b="1" kern="1200" dirty="0" smtClean="0">
                          <a:solidFill>
                            <a:srgbClr val="00823B"/>
                          </a:solidFill>
                          <a:effectLst/>
                          <a:latin typeface="+mn-lt"/>
                          <a:ea typeface="+mn-ea"/>
                          <a:cs typeface="+mn-cs"/>
                        </a:rPr>
                        <a:t>ACHIEVED</a:t>
                      </a:r>
                    </a:p>
                    <a:p>
                      <a:pPr>
                        <a:lnSpc>
                          <a:spcPct val="115000"/>
                        </a:lnSpc>
                        <a:spcAft>
                          <a:spcPts val="0"/>
                        </a:spcAft>
                      </a:pPr>
                      <a:r>
                        <a:rPr lang="en-ZA" sz="12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145 858 </a:t>
                      </a:r>
                      <a:r>
                        <a:rPr lang="en-ZA" sz="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Registered work-seekers were provided with employment counselling with the variance of</a:t>
                      </a:r>
                      <a:r>
                        <a:rPr lang="en-ZA" sz="12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36 658.</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spcAft>
                          <a:spcPts val="0"/>
                        </a:spcAft>
                      </a:pPr>
                      <a:r>
                        <a:rPr lang="en-ZA" sz="1200" dirty="0" smtClean="0">
                          <a:effectLst/>
                          <a:latin typeface="+mn-lt"/>
                          <a:ea typeface="Times New Roman"/>
                        </a:rPr>
                        <a:t>1.</a:t>
                      </a:r>
                      <a:r>
                        <a:rPr lang="en-ZA" sz="1200" baseline="0" dirty="0" smtClean="0">
                          <a:effectLst/>
                          <a:latin typeface="+mn-lt"/>
                          <a:ea typeface="Times New Roman"/>
                        </a:rPr>
                        <a:t> </a:t>
                      </a:r>
                      <a:r>
                        <a:rPr lang="en-ZA" sz="1200" dirty="0" smtClean="0">
                          <a:effectLst/>
                          <a:latin typeface="+mn-lt"/>
                          <a:ea typeface="Times New Roman"/>
                        </a:rPr>
                        <a:t>Introduction of SPEEX assessment tool</a:t>
                      </a:r>
                    </a:p>
                    <a:p>
                      <a:pPr>
                        <a:spcAft>
                          <a:spcPts val="0"/>
                        </a:spcAft>
                      </a:pPr>
                      <a:r>
                        <a:rPr lang="en-ZA" sz="1200" dirty="0" smtClean="0">
                          <a:effectLst/>
                          <a:latin typeface="+mn-lt"/>
                          <a:ea typeface="Times New Roman"/>
                        </a:rPr>
                        <a:t>2.</a:t>
                      </a:r>
                      <a:r>
                        <a:rPr lang="en-ZA" sz="1200" baseline="0" dirty="0" smtClean="0">
                          <a:effectLst/>
                          <a:latin typeface="+mn-lt"/>
                          <a:ea typeface="Times New Roman"/>
                        </a:rPr>
                        <a:t> </a:t>
                      </a:r>
                      <a:r>
                        <a:rPr lang="en-ZA" sz="1200" dirty="0" smtClean="0">
                          <a:effectLst/>
                          <a:latin typeface="+mn-lt"/>
                          <a:ea typeface="Times New Roman"/>
                        </a:rPr>
                        <a:t>Improved advocacy campaign </a:t>
                      </a:r>
                    </a:p>
                    <a:p>
                      <a:pPr>
                        <a:spcAft>
                          <a:spcPts val="0"/>
                        </a:spcAft>
                      </a:pPr>
                      <a:endParaRPr lang="en-ZA" sz="1200" dirty="0">
                        <a:effectLst/>
                        <a:latin typeface="+mn-lt"/>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effectLst/>
                          <a:latin typeface="+mn-lt"/>
                          <a:ea typeface="Times New Roman"/>
                        </a:rPr>
                        <a:t>None</a:t>
                      </a:r>
                      <a:endParaRPr lang="en-ZA" sz="1200" dirty="0">
                        <a:effectLst/>
                        <a:latin typeface="+mn-lt"/>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extLst>
                  <a:ext uri="{0D108BD9-81ED-4DB2-BD59-A6C34878D82A}">
                    <a16:rowId xmlns:a16="http://schemas.microsoft.com/office/drawing/2014/main" xmlns=""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xmlns="" val="1916044960"/>
              </p:ext>
            </p:extLst>
          </p:nvPr>
        </p:nvGraphicFramePr>
        <p:xfrm>
          <a:off x="101600" y="3271520"/>
          <a:ext cx="8849360" cy="3444454"/>
        </p:xfrm>
        <a:graphic>
          <a:graphicData uri="http://schemas.openxmlformats.org/drawingml/2006/table">
            <a:tbl>
              <a:tblPr/>
              <a:tblGrid>
                <a:gridCol w="1599929">
                  <a:extLst>
                    <a:ext uri="{9D8B030D-6E8A-4147-A177-3AD203B41FA5}">
                      <a16:colId xmlns:a16="http://schemas.microsoft.com/office/drawing/2014/main" xmlns="" val="20000"/>
                    </a:ext>
                  </a:extLst>
                </a:gridCol>
                <a:gridCol w="2944899">
                  <a:extLst>
                    <a:ext uri="{9D8B030D-6E8A-4147-A177-3AD203B41FA5}">
                      <a16:colId xmlns:a16="http://schemas.microsoft.com/office/drawing/2014/main" xmlns="" val="20001"/>
                    </a:ext>
                  </a:extLst>
                </a:gridCol>
                <a:gridCol w="2381693">
                  <a:extLst>
                    <a:ext uri="{9D8B030D-6E8A-4147-A177-3AD203B41FA5}">
                      <a16:colId xmlns:a16="http://schemas.microsoft.com/office/drawing/2014/main" xmlns="" val="20002"/>
                    </a:ext>
                  </a:extLst>
                </a:gridCol>
                <a:gridCol w="1922839">
                  <a:extLst>
                    <a:ext uri="{9D8B030D-6E8A-4147-A177-3AD203B41FA5}">
                      <a16:colId xmlns:a16="http://schemas.microsoft.com/office/drawing/2014/main" xmlns="" val="20003"/>
                    </a:ext>
                  </a:extLst>
                </a:gridCol>
              </a:tblGrid>
              <a:tr h="217457">
                <a:tc rowSpan="2">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Provinces</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Target to be provided with counseling</a:t>
                      </a:r>
                      <a:endParaRPr kumimoji="0" lang="en-ZA" altLang="en-US" sz="13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Actual provided with counseling</a:t>
                      </a:r>
                      <a:endParaRPr kumimoji="0" lang="en-ZA" altLang="en-US" sz="13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Variances</a:t>
                      </a:r>
                      <a:endParaRPr kumimoji="0" lang="en-ZA" altLang="en-US" sz="1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236059">
                <a:tc vMerge="1">
                  <a:txBody>
                    <a:bodyPr/>
                    <a:lstStyle/>
                    <a:p>
                      <a:endParaRPr lang="en-ZA"/>
                    </a:p>
                  </a:txBody>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Q2</a:t>
                      </a:r>
                      <a:endParaRPr kumimoji="0" lang="en-ZA" alt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Q2</a:t>
                      </a:r>
                      <a:endParaRPr kumimoji="0" lang="en-ZA" altLang="en-US" sz="13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Q2</a:t>
                      </a:r>
                      <a:endParaRPr kumimoji="0" lang="en-ZA" altLang="en-US" sz="13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1"/>
                  </a:ext>
                </a:extLst>
              </a:tr>
              <a:tr h="236059">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EC</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Times New Roman" panose="02020603050405020304" pitchFamily="18" charset="0"/>
                        </a:rPr>
                        <a:t>13 869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19 010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5 141</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236059">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FS</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Times New Roman" panose="02020603050405020304" pitchFamily="18" charset="0"/>
                        </a:rPr>
                        <a:t>9 531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10 581</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1 050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236059">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GP</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22 531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28 144</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5 613</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236059">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KZN</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13 869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20 297</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6 428</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207572">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LP</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11 262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14 242</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2 980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236059">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MP</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13 000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16 925</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3 925</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236059">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NC</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6 069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7 329</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1 260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236059">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NW</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8 669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11 379</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2 710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9"/>
                  </a:ext>
                </a:extLst>
              </a:tr>
              <a:tr h="236059">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WC</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10 400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12 518</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2 118</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r h="236059">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rPr>
                        <a:t>*Online</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Calibri" panose="020F0502020204030204" pitchFamily="34" charset="0"/>
                        </a:rPr>
                        <a:t> </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5 433</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5 433</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1"/>
                  </a:ext>
                </a:extLst>
              </a:tr>
              <a:tr h="287073">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altLang="en-US" sz="1400" b="1"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rPr>
                        <a:t>TOTAL</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Calibri" panose="020F0502020204030204" pitchFamily="34" charset="0"/>
                        </a:rPr>
                        <a:t>109 </a:t>
                      </a:r>
                      <a:r>
                        <a:rPr lang="en-ZA" sz="1200" b="1" dirty="0" smtClean="0">
                          <a:effectLst/>
                          <a:latin typeface="Calibri" panose="020F0502020204030204" pitchFamily="34" charset="0"/>
                          <a:ea typeface="Calibri" panose="020F0502020204030204" pitchFamily="34" charset="0"/>
                          <a:cs typeface="Calibri" panose="020F0502020204030204" pitchFamily="34" charset="0"/>
                        </a:rPr>
                        <a:t>200</a:t>
                      </a:r>
                      <a:r>
                        <a:rPr lang="en-ZA" sz="1200" b="1" dirty="0">
                          <a:effectLst/>
                          <a:latin typeface="Calibri" panose="020F0502020204030204" pitchFamily="34" charset="0"/>
                          <a:ea typeface="Calibri" panose="020F0502020204030204" pitchFamily="34" charset="0"/>
                          <a:cs typeface="Calibri" panose="020F0502020204030204" pitchFamily="34" charset="0"/>
                        </a:rPr>
                        <a:t> </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145 858</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36 658</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3800390819"/>
                  </a:ext>
                </a:extLst>
              </a:tr>
              <a:tr h="365974">
                <a:tc gridSpan="4">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a:spcAft>
                          <a:spcPts val="0"/>
                        </a:spcAft>
                      </a:pPr>
                      <a:r>
                        <a:rPr lang="en-US" sz="1400" dirty="0" smtClean="0">
                          <a:effectLst/>
                          <a:latin typeface="Calibri"/>
                          <a:ea typeface="Times New Roman"/>
                          <a:cs typeface="Arial"/>
                        </a:rPr>
                        <a:t>*</a:t>
                      </a:r>
                      <a:r>
                        <a:rPr lang="en-US" sz="1200" dirty="0" smtClean="0">
                          <a:effectLst/>
                          <a:latin typeface="Calibri"/>
                          <a:ea typeface="Times New Roman"/>
                          <a:cs typeface="Arial"/>
                        </a:rPr>
                        <a:t>Online refers to registered work seekers who received counselling services and modified their profiles through kiosks, PES Bus and internet. </a:t>
                      </a:r>
                      <a:endParaRPr lang="en-ZA" sz="1200" dirty="0" smtClean="0">
                        <a:effectLst/>
                        <a:latin typeface="Times New Roman"/>
                        <a:ea typeface="Times New Roman"/>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3"/>
                  </a:ext>
                </a:extLst>
              </a:tr>
            </a:tbl>
          </a:graphicData>
        </a:graphic>
      </p:graphicFrame>
      <p:sp>
        <p:nvSpPr>
          <p:cNvPr id="3" name="Rectangle 2"/>
          <p:cNvSpPr/>
          <p:nvPr/>
        </p:nvSpPr>
        <p:spPr>
          <a:xfrm>
            <a:off x="1203325" y="1992313"/>
            <a:ext cx="8208963" cy="246062"/>
          </a:xfrm>
          <a:prstGeom prst="rect">
            <a:avLst/>
          </a:prstGeom>
        </p:spPr>
        <p:txBody>
          <a:bodyPr>
            <a:spAutoFit/>
          </a:bodyPr>
          <a:lstStyle/>
          <a:p>
            <a:pPr defTabSz="914400" fontAlgn="auto">
              <a:spcBef>
                <a:spcPts val="0"/>
              </a:spcBef>
              <a:spcAft>
                <a:spcPts val="0"/>
              </a:spcAft>
              <a:defRPr/>
            </a:pPr>
            <a:r>
              <a:rPr lang="en-ZA" sz="1000" i="1" dirty="0">
                <a:solidFill>
                  <a:prstClr val="black"/>
                </a:solidFill>
                <a:latin typeface="Calibri"/>
                <a:ea typeface="+mn-ea"/>
              </a:rPr>
              <a:t>“</a:t>
            </a:r>
            <a:endParaRPr lang="en-ZA" sz="1000" dirty="0">
              <a:solidFill>
                <a:prstClr val="black"/>
              </a:solidFill>
              <a:latin typeface="Calibri"/>
              <a:ea typeface="+mn-ea"/>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3504342314"/>
              </p:ext>
            </p:extLst>
          </p:nvPr>
        </p:nvGraphicFramePr>
        <p:xfrm>
          <a:off x="213360" y="853440"/>
          <a:ext cx="8707120" cy="3026958"/>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xmlns="" val="20000"/>
                    </a:ext>
                  </a:extLst>
                </a:gridCol>
                <a:gridCol w="1012371">
                  <a:extLst>
                    <a:ext uri="{9D8B030D-6E8A-4147-A177-3AD203B41FA5}">
                      <a16:colId xmlns:a16="http://schemas.microsoft.com/office/drawing/2014/main" xmlns="" val="20001"/>
                    </a:ext>
                  </a:extLst>
                </a:gridCol>
                <a:gridCol w="1822269">
                  <a:extLst>
                    <a:ext uri="{9D8B030D-6E8A-4147-A177-3AD203B41FA5}">
                      <a16:colId xmlns:a16="http://schemas.microsoft.com/office/drawing/2014/main" xmlns="" val="20002"/>
                    </a:ext>
                  </a:extLst>
                </a:gridCol>
                <a:gridCol w="1693817">
                  <a:extLst>
                    <a:ext uri="{9D8B030D-6E8A-4147-A177-3AD203B41FA5}">
                      <a16:colId xmlns:a16="http://schemas.microsoft.com/office/drawing/2014/main" xmlns="" val="20003"/>
                    </a:ext>
                  </a:extLst>
                </a:gridCol>
                <a:gridCol w="2258423">
                  <a:extLst>
                    <a:ext uri="{9D8B030D-6E8A-4147-A177-3AD203B41FA5}">
                      <a16:colId xmlns:a16="http://schemas.microsoft.com/office/drawing/2014/main" xmlns="" val="20004"/>
                    </a:ext>
                  </a:extLst>
                </a:gridCol>
              </a:tblGrid>
              <a:tr h="556486">
                <a:tc gridSpan="5">
                  <a:txBody>
                    <a:bodyPr/>
                    <a:lstStyle/>
                    <a:p>
                      <a:pPr>
                        <a:lnSpc>
                          <a:spcPct val="115000"/>
                        </a:lnSpc>
                        <a:spcAft>
                          <a:spcPts val="0"/>
                        </a:spcAft>
                      </a:pPr>
                      <a:r>
                        <a:rPr lang="en-ZA" sz="1400" b="1" dirty="0" smtClean="0">
                          <a:solidFill>
                            <a:schemeClr val="bg1"/>
                          </a:solidFill>
                          <a:effectLst/>
                          <a:latin typeface="+mn-lt"/>
                          <a:ea typeface="Times New Roman"/>
                          <a:cs typeface="Times New Roman"/>
                        </a:rPr>
                        <a:t>Strategic Goal 1: Contribute to decent employment creation (OUTCOME 4: DECENT EMPLOYMENT THROUGH INCLUSIVE ECONOMIC GROWTH)</a:t>
                      </a:r>
                      <a:endParaRPr lang="en-ZA" sz="1400" b="1" dirty="0">
                        <a:solidFill>
                          <a:schemeClr val="bg1"/>
                        </a:solidFill>
                        <a:effectLst/>
                        <a:latin typeface="+mn-lt"/>
                        <a:ea typeface="Times New Roman"/>
                        <a:cs typeface="Times New Roman"/>
                      </a:endParaRPr>
                    </a:p>
                  </a:txBody>
                  <a:tcPr marL="18169" marR="18169" marT="0" marB="0">
                    <a:solidFill>
                      <a:schemeClr val="tx1"/>
                    </a:solidFill>
                  </a:tcPr>
                </a:tc>
                <a:tc hMerge="1">
                  <a:txBody>
                    <a:bodyPr/>
                    <a:lstStyle/>
                    <a:p>
                      <a:pPr>
                        <a:lnSpc>
                          <a:spcPct val="115000"/>
                        </a:lnSpc>
                        <a:spcAft>
                          <a:spcPts val="0"/>
                        </a:spcAft>
                      </a:pPr>
                      <a:endParaRPr lang="en-ZA" sz="1100" b="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tc>
                <a:tc hMerge="1">
                  <a:txBody>
                    <a:bodyPr/>
                    <a:lstStyle/>
                    <a:p>
                      <a:pPr>
                        <a:lnSpc>
                          <a:spcPct val="115000"/>
                        </a:lnSpc>
                        <a:spcAft>
                          <a:spcPts val="0"/>
                        </a:spcAft>
                      </a:pPr>
                      <a:endParaRPr lang="en-ZA" sz="1100" b="0"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tc>
                <a:tc hMerge="1">
                  <a:txBody>
                    <a:bodyPr/>
                    <a:lstStyle/>
                    <a:p>
                      <a:pPr>
                        <a:lnSpc>
                          <a:spcPct val="115000"/>
                        </a:lnSpc>
                        <a:spcAft>
                          <a:spcPts val="0"/>
                        </a:spcAft>
                      </a:pPr>
                      <a:endParaRPr lang="en-ZA" sz="1100" b="0"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tc>
                <a:tc hMerge="1">
                  <a:txBody>
                    <a:bodyPr/>
                    <a:lstStyle/>
                    <a:p>
                      <a:pPr algn="ctr">
                        <a:lnSpc>
                          <a:spcPct val="115000"/>
                        </a:lnSpc>
                        <a:spcAft>
                          <a:spcPts val="0"/>
                        </a:spcAft>
                      </a:pPr>
                      <a:endParaRPr lang="en-ZA" sz="11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tc>
                <a:extLst>
                  <a:ext uri="{0D108BD9-81ED-4DB2-BD59-A6C34878D82A}">
                    <a16:rowId xmlns:a16="http://schemas.microsoft.com/office/drawing/2014/main" xmlns="" val="10000"/>
                  </a:ext>
                </a:extLst>
              </a:tr>
              <a:tr h="75415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outerShdw blurRad="38100" dist="38100" dir="2700000" algn="tl">
                              <a:srgbClr val="000000">
                                <a:alpha val="43000"/>
                              </a:srgbClr>
                            </a:outerShdw>
                          </a:effectLst>
                          <a:uLnTx/>
                          <a:uFillTx/>
                          <a:latin typeface="+mn-lt"/>
                          <a:ea typeface="+mn-ea"/>
                          <a:cs typeface="+mn-cs"/>
                        </a:rPr>
                        <a:t>PROGRAMME PERFORMANCE INDICATOR</a:t>
                      </a:r>
                      <a:endParaRPr kumimoji="0" lang="en-ZA" sz="1400" b="1" i="0" u="none" strike="noStrike" kern="1200" cap="none" spc="0" normalizeH="0" baseline="0" noProof="0" dirty="0">
                        <a:ln>
                          <a:noFill/>
                        </a:ln>
                        <a:solidFill>
                          <a:prstClr val="white"/>
                        </a:solidFill>
                        <a:effectLst/>
                        <a:uLnTx/>
                        <a:uFillTx/>
                        <a:latin typeface="+mn-lt"/>
                        <a:ea typeface="Times New Roman"/>
                        <a:cs typeface="Times New Roman"/>
                      </a:endParaRPr>
                    </a:p>
                  </a:txBody>
                  <a:tcPr marL="18169" marR="18169" marT="0" marB="0">
                    <a:solidFill>
                      <a:schemeClr val="tx1"/>
                    </a:solidFill>
                  </a:tcPr>
                </a:tc>
                <a:tc>
                  <a:txBody>
                    <a:bodyPr/>
                    <a:lstStyle/>
                    <a:p>
                      <a:pPr>
                        <a:lnSpc>
                          <a:spcPct val="115000"/>
                        </a:lnSpc>
                        <a:spcAft>
                          <a:spcPts val="0"/>
                        </a:spcAft>
                      </a:pPr>
                      <a:r>
                        <a:rPr lang="en-US" sz="1400" b="1" kern="1200" dirty="0" smtClean="0">
                          <a:solidFill>
                            <a:schemeClr val="bg1"/>
                          </a:solidFill>
                          <a:effectLst>
                            <a:outerShdw blurRad="38100" dist="38100" dir="2700000" algn="tl">
                              <a:srgbClr val="000000">
                                <a:alpha val="43137"/>
                              </a:srgbClr>
                            </a:outerShdw>
                          </a:effectLst>
                          <a:latin typeface="+mn-lt"/>
                        </a:rPr>
                        <a:t>QUARTER 2</a:t>
                      </a:r>
                      <a:r>
                        <a:rPr lang="en-US" sz="1400" b="1" kern="1200" baseline="0" dirty="0" smtClean="0">
                          <a:solidFill>
                            <a:schemeClr val="bg1"/>
                          </a:solidFill>
                          <a:effectLst>
                            <a:outerShdw blurRad="38100" dist="38100" dir="2700000" algn="tl">
                              <a:srgbClr val="000000">
                                <a:alpha val="43137"/>
                              </a:srgbClr>
                            </a:outerShdw>
                          </a:effectLst>
                          <a:latin typeface="+mn-lt"/>
                        </a:rPr>
                        <a:t> </a:t>
                      </a:r>
                      <a:r>
                        <a:rPr lang="en-US" sz="1400" b="1" kern="1200" dirty="0" smtClean="0">
                          <a:solidFill>
                            <a:schemeClr val="bg1"/>
                          </a:solidFill>
                          <a:effectLst>
                            <a:outerShdw blurRad="38100" dist="38100" dir="2700000" algn="tl">
                              <a:srgbClr val="000000">
                                <a:alpha val="43137"/>
                              </a:srgbClr>
                            </a:outerShdw>
                          </a:effectLst>
                          <a:latin typeface="+mn-lt"/>
                        </a:rPr>
                        <a:t>TARGET</a:t>
                      </a: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9" marR="18169" marT="0" marB="0">
                    <a:solidFill>
                      <a:schemeClr val="tx1"/>
                    </a:solidFill>
                  </a:tcPr>
                </a:tc>
                <a:tc>
                  <a:txBody>
                    <a:bodyPr/>
                    <a:lstStyle/>
                    <a:p>
                      <a:pPr>
                        <a:lnSpc>
                          <a:spcPct val="115000"/>
                        </a:lnSpc>
                        <a:spcAft>
                          <a:spcPts val="0"/>
                        </a:spcAft>
                      </a:pPr>
                      <a:r>
                        <a:rPr lang="en-US" sz="1400" b="1" dirty="0" smtClean="0">
                          <a:solidFill>
                            <a:schemeClr val="bg1"/>
                          </a:solidFill>
                          <a:effectLst>
                            <a:outerShdw blurRad="38100" dist="38100" dir="2700000" algn="tl">
                              <a:srgbClr val="000000">
                                <a:alpha val="43137"/>
                              </a:srgbClr>
                            </a:outerShdw>
                          </a:effectLst>
                          <a:latin typeface="+mn-lt"/>
                          <a:ea typeface="+mn-ea"/>
                          <a:cs typeface="+mn-cs"/>
                        </a:rPr>
                        <a:t>ACTUAL</a:t>
                      </a:r>
                      <a:r>
                        <a:rPr lang="en-US" sz="1400" b="1" baseline="0" dirty="0" smtClean="0">
                          <a:solidFill>
                            <a:schemeClr val="bg1"/>
                          </a:solidFill>
                          <a:effectLst>
                            <a:outerShdw blurRad="38100" dist="38100" dir="2700000" algn="tl">
                              <a:srgbClr val="000000">
                                <a:alpha val="43137"/>
                              </a:srgbClr>
                            </a:outerShdw>
                          </a:effectLst>
                          <a:latin typeface="+mn-lt"/>
                          <a:ea typeface="+mn-ea"/>
                          <a:cs typeface="+mn-cs"/>
                        </a:rPr>
                        <a:t> PERFORMANCE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9" marR="18169" marT="0" marB="0">
                    <a:solidFill>
                      <a:schemeClr val="tx1"/>
                    </a:solidFill>
                  </a:tcPr>
                </a:tc>
                <a:tc>
                  <a:txBody>
                    <a:bodyPr/>
                    <a:lstStyle/>
                    <a:p>
                      <a:pP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REASON FOR VARIANCE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9" marR="18169" marT="0" marB="0">
                    <a:solidFill>
                      <a:schemeClr val="tx1"/>
                    </a:solidFill>
                  </a:tcPr>
                </a:tc>
                <a:tc>
                  <a:txBody>
                    <a:bodyPr/>
                    <a:lstStyle/>
                    <a:p>
                      <a:pP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REMEDIAL ACTION</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9" marR="18169" marT="0" marB="0">
                    <a:solidFill>
                      <a:schemeClr val="tx1"/>
                    </a:solidFill>
                  </a:tcPr>
                </a:tc>
                <a:extLst>
                  <a:ext uri="{0D108BD9-81ED-4DB2-BD59-A6C34878D82A}">
                    <a16:rowId xmlns:a16="http://schemas.microsoft.com/office/drawing/2014/main" xmlns="" val="10001"/>
                  </a:ext>
                </a:extLst>
              </a:tr>
              <a:tr h="1716318">
                <a:tc>
                  <a:txBody>
                    <a:bodyPr/>
                    <a:lstStyle/>
                    <a:p>
                      <a:pPr marL="0" indent="0">
                        <a:spcAft>
                          <a:spcPts val="0"/>
                        </a:spcAft>
                        <a:buNone/>
                      </a:pPr>
                      <a:r>
                        <a:rPr lang="en-ZA" sz="1200" dirty="0" smtClean="0">
                          <a:effectLst/>
                          <a:latin typeface="Calibri" panose="020F0502020204030204" pitchFamily="34" charset="0"/>
                          <a:ea typeface="Calibri" panose="020F0502020204030204" pitchFamily="34" charset="0"/>
                        </a:rPr>
                        <a:t>4.1 Number of registered employment opportunities filled by registered work seekers per year.</a:t>
                      </a:r>
                      <a:endParaRPr lang="en-US" sz="1200" b="0" dirty="0" smtClean="0">
                        <a:solidFill>
                          <a:schemeClr val="tx1"/>
                        </a:solidFill>
                        <a:effectLst/>
                        <a:latin typeface="+mn-lt"/>
                        <a:ea typeface="Times New Roman"/>
                        <a:cs typeface="Calibri"/>
                      </a:endParaRPr>
                    </a:p>
                  </a:txBody>
                  <a:tcPr marL="68583" marR="68583" marT="0" marB="0">
                    <a:solidFill>
                      <a:srgbClr val="FFBF4B"/>
                    </a:solidFill>
                  </a:tcPr>
                </a:tc>
                <a:tc>
                  <a:txBody>
                    <a:bodyPr/>
                    <a:lstStyle/>
                    <a:p>
                      <a:pPr algn="ctr">
                        <a:spcAft>
                          <a:spcPts val="0"/>
                        </a:spcAft>
                      </a:pPr>
                      <a:r>
                        <a:rPr lang="en-ZA" sz="1200" b="1" dirty="0" smtClean="0">
                          <a:effectLst/>
                          <a:latin typeface="Calibri" panose="020F0502020204030204" pitchFamily="34" charset="0"/>
                          <a:ea typeface="Calibri" panose="020F0502020204030204" pitchFamily="34" charset="0"/>
                        </a:rPr>
                        <a:t>21 600</a:t>
                      </a:r>
                      <a:endParaRPr lang="en-ZA" sz="1200" b="1" dirty="0">
                        <a:solidFill>
                          <a:schemeClr val="tx1"/>
                        </a:solidFill>
                        <a:effectLst/>
                        <a:latin typeface="+mn-lt"/>
                        <a:ea typeface="Times New Roman"/>
                      </a:endParaRPr>
                    </a:p>
                  </a:txBody>
                  <a:tcPr marL="68583" marR="68583" marT="0" marB="0">
                    <a:solidFill>
                      <a:srgbClr val="FFBF4B"/>
                    </a:solidFill>
                  </a:tcPr>
                </a:tc>
                <a:tc>
                  <a:txBody>
                    <a:bodyPr/>
                    <a:lstStyle/>
                    <a:p>
                      <a:r>
                        <a:rPr lang="en-US" sz="1200" b="1" kern="1200" dirty="0" smtClean="0">
                          <a:solidFill>
                            <a:srgbClr val="00823B"/>
                          </a:solidFill>
                          <a:effectLst/>
                          <a:latin typeface="+mn-lt"/>
                          <a:ea typeface="+mn-ea"/>
                          <a:cs typeface="+mn-cs"/>
                        </a:rPr>
                        <a:t>ACHIEVED</a:t>
                      </a:r>
                    </a:p>
                    <a:p>
                      <a:pPr>
                        <a:lnSpc>
                          <a:spcPct val="115000"/>
                        </a:lnSpc>
                        <a:spcAft>
                          <a:spcPts val="0"/>
                        </a:spcAft>
                      </a:pPr>
                      <a:r>
                        <a:rPr lang="en-ZA" sz="12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33 827 </a:t>
                      </a:r>
                      <a:r>
                        <a:rPr lang="en-ZA" sz="1200" dirty="0" smtClean="0">
                          <a:effectLst/>
                          <a:latin typeface="Calibri" panose="020F0502020204030204" pitchFamily="34" charset="0"/>
                          <a:ea typeface="Calibri" panose="020F0502020204030204" pitchFamily="34" charset="0"/>
                          <a:cs typeface="Calibri" panose="020F0502020204030204" pitchFamily="34" charset="0"/>
                        </a:rPr>
                        <a:t>of registered employment opportunities filled by registered work seekers; with a variance of </a:t>
                      </a:r>
                      <a:r>
                        <a:rPr lang="en-ZA" sz="12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12 227</a:t>
                      </a:r>
                      <a:r>
                        <a:rPr lang="en-ZA" sz="1200" b="1" dirty="0" smtClean="0">
                          <a:effectLst/>
                          <a:latin typeface="Calibri" panose="020F0502020204030204" pitchFamily="34" charset="0"/>
                          <a:ea typeface="Calibri" panose="020F0502020204030204" pitchFamily="34" charset="0"/>
                          <a:cs typeface="Calibri" panose="020F0502020204030204" pitchFamily="34" charset="0"/>
                        </a:rPr>
                        <a:t>.</a:t>
                      </a:r>
                      <a:r>
                        <a:rPr lang="en-ZA" sz="1200" dirty="0" smtClean="0">
                          <a:effectLst/>
                          <a:latin typeface="Calibri" panose="020F0502020204030204" pitchFamily="34" charset="0"/>
                          <a:ea typeface="Calibri" panose="020F0502020204030204" pitchFamily="34" charset="0"/>
                          <a:cs typeface="Calibri" panose="020F0502020204030204" pitchFamily="34"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solidFill>
                      <a:srgbClr val="FFBF4B"/>
                    </a:solidFill>
                  </a:tcPr>
                </a:tc>
                <a:tc>
                  <a:txBody>
                    <a:bodyPr/>
                    <a:lstStyle/>
                    <a:p>
                      <a:pPr marL="0" lvl="0" indent="0">
                        <a:lnSpc>
                          <a:spcPct val="115000"/>
                        </a:lnSpc>
                        <a:spcAft>
                          <a:spcPts val="0"/>
                        </a:spcAft>
                        <a:buFont typeface="+mj-lt"/>
                        <a:buNone/>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1. Improved employer  confirmation of  placements </a:t>
                      </a:r>
                      <a:endParaRPr lang="en-ZA"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mj-lt"/>
                        <a:buNone/>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2. Implementation of placement strategy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BF4B"/>
                    </a:solidFill>
                  </a:tcPr>
                </a:tc>
                <a:tc>
                  <a:txBody>
                    <a:bodyPr/>
                    <a:lstStyle/>
                    <a:p>
                      <a:pPr marL="0" lvl="0" indent="0">
                        <a:lnSpc>
                          <a:spcPct val="115000"/>
                        </a:lnSpc>
                        <a:spcAft>
                          <a:spcPts val="0"/>
                        </a:spcAft>
                        <a:buFont typeface="+mj-lt"/>
                        <a:buNone/>
                      </a:pPr>
                      <a:r>
                        <a:rPr lang="en-US" sz="1200" dirty="0" smtClean="0">
                          <a:effectLst/>
                          <a:latin typeface="Calibri" panose="020F0502020204030204" pitchFamily="34" charset="0"/>
                          <a:ea typeface="Calibri" panose="020F0502020204030204" pitchFamily="34" charset="0"/>
                          <a:cs typeface="Calibri" panose="020F0502020204030204" pitchFamily="34" charset="0"/>
                        </a:rPr>
                        <a:t>None</a:t>
                      </a:r>
                      <a:endParaRPr lang="en-ZA"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ZA" sz="1200" dirty="0">
                        <a:effectLst/>
                        <a:latin typeface="Times New Roman"/>
                        <a:ea typeface="Times New Roman"/>
                      </a:endParaRPr>
                    </a:p>
                  </a:txBody>
                  <a:tcPr marL="68580" marR="68580" marT="0" marB="0">
                    <a:solidFill>
                      <a:srgbClr val="FFBF4B"/>
                    </a:solidFill>
                  </a:tcPr>
                </a:tc>
                <a:extLst>
                  <a:ext uri="{0D108BD9-81ED-4DB2-BD59-A6C34878D82A}">
                    <a16:rowId xmlns:a16="http://schemas.microsoft.com/office/drawing/2014/main" xmlns="" val="10002"/>
                  </a:ext>
                </a:extLst>
              </a:tr>
            </a:tbl>
          </a:graphicData>
        </a:graphic>
      </p:graphicFrame>
      <p:sp>
        <p:nvSpPr>
          <p:cNvPr id="57368" name="Slide Number Placeholder 3"/>
          <p:cNvSpPr>
            <a:spLocks noGrp="1"/>
          </p:cNvSpPr>
          <p:nvPr>
            <p:ph type="sldNum" sz="quarter" idx="12"/>
          </p:nvPr>
        </p:nvSpPr>
        <p:spPr bwMode="auto">
          <a:xfrm>
            <a:off x="6759575" y="64865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F24892FA-4815-4126-8201-7FB5C50B449D}" type="slidenum">
              <a:rPr lang="en-US" altLang="en-US" sz="1200" smtClean="0">
                <a:solidFill>
                  <a:srgbClr val="898989"/>
                </a:solidFill>
              </a:rPr>
              <a:pPr/>
              <a:t>44</a:t>
            </a:fld>
            <a:endParaRPr lang="en-US" altLang="en-US" sz="1200" dirty="0" smtClean="0">
              <a:solidFill>
                <a:srgbClr val="898989"/>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3875716703"/>
              </p:ext>
            </p:extLst>
          </p:nvPr>
        </p:nvGraphicFramePr>
        <p:xfrm>
          <a:off x="186055" y="3394090"/>
          <a:ext cx="8707120" cy="3387926"/>
        </p:xfrm>
        <a:graphic>
          <a:graphicData uri="http://schemas.openxmlformats.org/drawingml/2006/table">
            <a:tbl>
              <a:tblPr/>
              <a:tblGrid>
                <a:gridCol w="1712448">
                  <a:extLst>
                    <a:ext uri="{9D8B030D-6E8A-4147-A177-3AD203B41FA5}">
                      <a16:colId xmlns:a16="http://schemas.microsoft.com/office/drawing/2014/main" xmlns="" val="20000"/>
                    </a:ext>
                  </a:extLst>
                </a:gridCol>
                <a:gridCol w="2534432">
                  <a:extLst>
                    <a:ext uri="{9D8B030D-6E8A-4147-A177-3AD203B41FA5}">
                      <a16:colId xmlns:a16="http://schemas.microsoft.com/office/drawing/2014/main" xmlns="" val="20001"/>
                    </a:ext>
                  </a:extLst>
                </a:gridCol>
                <a:gridCol w="2620311">
                  <a:extLst>
                    <a:ext uri="{9D8B030D-6E8A-4147-A177-3AD203B41FA5}">
                      <a16:colId xmlns:a16="http://schemas.microsoft.com/office/drawing/2014/main" xmlns="" val="20002"/>
                    </a:ext>
                  </a:extLst>
                </a:gridCol>
                <a:gridCol w="1839929">
                  <a:extLst>
                    <a:ext uri="{9D8B030D-6E8A-4147-A177-3AD203B41FA5}">
                      <a16:colId xmlns:a16="http://schemas.microsoft.com/office/drawing/2014/main" xmlns="" val="20003"/>
                    </a:ext>
                  </a:extLst>
                </a:gridCol>
              </a:tblGrid>
              <a:tr h="199542">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Provinces</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Target to be filled</a:t>
                      </a:r>
                      <a:endParaRPr kumimoji="0" lang="en-ZA" sz="14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91" marR="68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Actual filled</a:t>
                      </a:r>
                      <a:endParaRPr kumimoji="0" lang="en-ZA" sz="14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91" marR="68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Variances</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268541">
                <a:tc vMerge="1">
                  <a:txBody>
                    <a:bodyPr/>
                    <a:lstStyle/>
                    <a:p>
                      <a:endParaRPr lang="en-US"/>
                    </a:p>
                  </a:txBody>
                  <a:tcPr/>
                </a:tc>
                <a:tc>
                  <a:txBody>
                    <a:bodyPr/>
                    <a:lstStyle/>
                    <a:p>
                      <a:pPr algn="ctr">
                        <a:spcAft>
                          <a:spcPts val="0"/>
                        </a:spcAft>
                      </a:pPr>
                      <a:r>
                        <a:rPr lang="en-US" sz="1400" b="1" dirty="0" smtClean="0">
                          <a:effectLst/>
                          <a:latin typeface="Calibri"/>
                          <a:ea typeface="Times New Roman"/>
                          <a:cs typeface="Arial"/>
                        </a:rPr>
                        <a:t>Q2</a:t>
                      </a:r>
                      <a:endParaRPr lang="en-ZA" sz="1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spcAft>
                          <a:spcPts val="0"/>
                        </a:spcAft>
                      </a:pPr>
                      <a:r>
                        <a:rPr lang="en-US" sz="1400" b="1" dirty="0" smtClean="0">
                          <a:effectLst/>
                          <a:latin typeface="Calibri"/>
                          <a:ea typeface="Times New Roman"/>
                          <a:cs typeface="Arial"/>
                        </a:rPr>
                        <a:t>Q2</a:t>
                      </a:r>
                      <a:endParaRPr lang="en-ZA"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spcAft>
                          <a:spcPts val="0"/>
                        </a:spcAft>
                      </a:pPr>
                      <a:r>
                        <a:rPr lang="en-US" sz="1400" b="1" dirty="0" smtClean="0">
                          <a:effectLst/>
                          <a:latin typeface="Calibri"/>
                          <a:ea typeface="Times New Roman"/>
                          <a:cs typeface="Arial"/>
                        </a:rPr>
                        <a:t>Q2</a:t>
                      </a:r>
                      <a:endParaRPr lang="en-ZA"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1"/>
                  </a:ext>
                </a:extLst>
              </a:tr>
              <a:tr h="22378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EC</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Times New Roman" panose="02020603050405020304" pitchFamily="18" charset="0"/>
                        </a:rPr>
                        <a:t>3 024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Calibri" panose="020F0502020204030204" pitchFamily="34" charset="0"/>
                        </a:rPr>
                        <a:t>4 741</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1 717</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995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FS</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Times New Roman" panose="02020603050405020304" pitchFamily="18" charset="0"/>
                        </a:rPr>
                        <a:t>1 728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Calibri" panose="020F0502020204030204" pitchFamily="34" charset="0"/>
                        </a:rPr>
                        <a:t>3 322</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1 594</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1995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GP</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4 320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Calibri" panose="020F0502020204030204" pitchFamily="34" charset="0"/>
                        </a:rPr>
                        <a:t>6 686</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2 366</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1995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KZN</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3 456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Calibri" panose="020F0502020204030204" pitchFamily="34" charset="0"/>
                        </a:rPr>
                        <a:t>4 232</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776</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995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LP</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2 160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Calibri" panose="020F0502020204030204" pitchFamily="34" charset="0"/>
                        </a:rPr>
                        <a:t>5 611</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3 451</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1995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MP</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1 728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Calibri" panose="020F0502020204030204" pitchFamily="34" charset="0"/>
                        </a:rPr>
                        <a:t>1 943</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215</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1995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NC</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1 080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Calibri" panose="020F0502020204030204" pitchFamily="34" charset="0"/>
                        </a:rPr>
                        <a:t>1 958</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878</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1995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NW</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1 512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Calibri" panose="020F0502020204030204" pitchFamily="34" charset="0"/>
                        </a:rPr>
                        <a:t>2 455</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943</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1995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WC</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2 592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Calibri" panose="020F0502020204030204" pitchFamily="34" charset="0"/>
                        </a:rPr>
                        <a:t>2 879</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287</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r h="1995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Online</a:t>
                      </a: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Calibri" panose="020F0502020204030204" pitchFamily="34" charset="0"/>
                        </a:rPr>
                        <a:t>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1"/>
                  </a:ext>
                </a:extLst>
              </a:tr>
              <a:tr h="1995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TOTAL</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Calibri" panose="020F0502020204030204" pitchFamily="34" charset="0"/>
                        </a:rPr>
                        <a:t>21 600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33 827</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12 227</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12"/>
                  </a:ext>
                </a:extLst>
              </a:tr>
              <a:tr h="513109">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effectLst/>
                          <a:latin typeface="+mn-lt"/>
                          <a:ea typeface="Times New Roman"/>
                          <a:cs typeface="Times New Roman"/>
                        </a:rPr>
                        <a:t>*</a:t>
                      </a:r>
                      <a:r>
                        <a:rPr lang="en-US" sz="1200" b="1" kern="1200" dirty="0" smtClean="0">
                          <a:solidFill>
                            <a:schemeClr val="tx1"/>
                          </a:solidFill>
                          <a:effectLst/>
                          <a:latin typeface="+mn-lt"/>
                          <a:ea typeface="+mn-ea"/>
                          <a:cs typeface="+mn-cs"/>
                        </a:rPr>
                        <a:t>Online refers to the number of registered work and learning opportunities through Kiosks, PES Bus and internet, filled by registered work seekers.</a:t>
                      </a:r>
                      <a:endParaRPr lang="en-US" sz="1200" b="1" kern="1200" dirty="0" smtClean="0">
                        <a:solidFill>
                          <a:schemeClr val="tx1"/>
                        </a:solidFill>
                        <a:effectLst/>
                        <a:latin typeface="Times New Roman"/>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pPr algn="ctr">
                        <a:spcAft>
                          <a:spcPts val="0"/>
                        </a:spcAft>
                      </a:pPr>
                      <a:endParaRPr lang="en-ZA" sz="1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pPr algn="ctr">
                        <a:spcAft>
                          <a:spcPts val="0"/>
                        </a:spcAft>
                      </a:pPr>
                      <a:endParaRPr lang="en-ZA" sz="1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pPr algn="ctr">
                        <a:spcAft>
                          <a:spcPts val="0"/>
                        </a:spcAft>
                      </a:pPr>
                      <a:endParaRPr lang="en-ZA"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rgbClr val="92D050"/>
                    </a:solidFill>
                  </a:tcPr>
                </a:tc>
                <a:extLst>
                  <a:ext uri="{0D108BD9-81ED-4DB2-BD59-A6C34878D82A}">
                    <a16:rowId xmlns:a16="http://schemas.microsoft.com/office/drawing/2014/main" xmlns="" val="10013"/>
                  </a:ext>
                </a:extLst>
              </a:tr>
            </a:tbl>
          </a:graphicData>
        </a:graphic>
      </p:graphicFrame>
      <p:sp>
        <p:nvSpPr>
          <p:cNvPr id="57442" name="Rectangle 1"/>
          <p:cNvSpPr>
            <a:spLocks noChangeArrowheads="1"/>
          </p:cNvSpPr>
          <p:nvPr/>
        </p:nvSpPr>
        <p:spPr bwMode="auto">
          <a:xfrm>
            <a:off x="4281488" y="344488"/>
            <a:ext cx="159702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ZA" altLang="en-US" b="1" dirty="0">
                <a:solidFill>
                  <a:srgbClr val="000000"/>
                </a:solidFill>
                <a:cs typeface="Times New Roman" pitchFamily="18" charset="0"/>
              </a:rPr>
              <a:t> </a:t>
            </a:r>
            <a:r>
              <a:rPr lang="en-US" altLang="en-US" sz="2000" b="1" dirty="0">
                <a:solidFill>
                  <a:srgbClr val="000000"/>
                </a:solidFill>
                <a:latin typeface="+mn-lt"/>
                <a:cs typeface="Times New Roman" pitchFamily="18" charset="0"/>
              </a:rPr>
              <a:t>PES</a:t>
            </a:r>
            <a:endParaRPr lang="en-ZA" altLang="en-US" sz="2000" dirty="0">
              <a:latin typeface="+mn-lt"/>
            </a:endParaRPr>
          </a:p>
        </p:txBody>
      </p:sp>
      <p:sp>
        <p:nvSpPr>
          <p:cNvPr id="6" name="Slide Number Placeholder 1"/>
          <p:cNvSpPr txBox="1">
            <a:spLocks/>
          </p:cNvSpPr>
          <p:nvPr/>
        </p:nvSpPr>
        <p:spPr bwMode="auto">
          <a:xfrm>
            <a:off x="7000239" y="6376988"/>
            <a:ext cx="1788161" cy="57245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32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5921C5C6-F8D0-49CC-92F7-24E621B90D58}" type="slidenum">
              <a:rPr lang="en-US" altLang="en-US" sz="1200" smtClean="0">
                <a:solidFill>
                  <a:schemeClr val="bg1"/>
                </a:solidFill>
              </a:rPr>
              <a:pPr/>
              <a:t>44</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8" name="Slide Number Placeholder 3"/>
          <p:cNvSpPr>
            <a:spLocks noGrp="1"/>
          </p:cNvSpPr>
          <p:nvPr>
            <p:ph type="sldNum" sz="quarter" idx="12"/>
          </p:nvPr>
        </p:nvSpPr>
        <p:spPr bwMode="auto">
          <a:xfrm>
            <a:off x="6922135" y="64865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F24892FA-4815-4126-8201-7FB5C50B449D}" type="slidenum">
              <a:rPr lang="en-US" altLang="en-US" sz="1200" smtClean="0">
                <a:solidFill>
                  <a:schemeClr val="bg1"/>
                </a:solidFill>
              </a:rPr>
              <a:pPr/>
              <a:t>45</a:t>
            </a:fld>
            <a:endParaRPr lang="en-US" altLang="en-US" sz="1200" dirty="0" smtClean="0">
              <a:solidFill>
                <a:schemeClr val="bg1"/>
              </a:solidFill>
            </a:endParaRPr>
          </a:p>
        </p:txBody>
      </p:sp>
      <p:sp>
        <p:nvSpPr>
          <p:cNvPr id="57442" name="Rectangle 1"/>
          <p:cNvSpPr>
            <a:spLocks noChangeArrowheads="1"/>
          </p:cNvSpPr>
          <p:nvPr/>
        </p:nvSpPr>
        <p:spPr bwMode="auto">
          <a:xfrm>
            <a:off x="2760662" y="605276"/>
            <a:ext cx="416147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ZA" altLang="en-US" b="1" dirty="0">
                <a:solidFill>
                  <a:srgbClr val="000000"/>
                </a:solidFill>
                <a:cs typeface="Times New Roman" pitchFamily="18" charset="0"/>
              </a:rPr>
              <a:t> </a:t>
            </a:r>
            <a:r>
              <a:rPr lang="en-US" altLang="en-US" sz="2000" b="1" dirty="0" err="1" smtClean="0">
                <a:solidFill>
                  <a:srgbClr val="000000"/>
                </a:solidFill>
                <a:latin typeface="+mn-lt"/>
                <a:cs typeface="Times New Roman" pitchFamily="18" charset="0"/>
              </a:rPr>
              <a:t>MoU’s</a:t>
            </a:r>
            <a:r>
              <a:rPr lang="en-US" altLang="en-US" sz="2000" b="1" dirty="0" smtClean="0">
                <a:solidFill>
                  <a:srgbClr val="000000"/>
                </a:solidFill>
                <a:latin typeface="+mn-lt"/>
                <a:cs typeface="Times New Roman" pitchFamily="18" charset="0"/>
              </a:rPr>
              <a:t> WITH PRIVATE SECTOR</a:t>
            </a:r>
            <a:endParaRPr lang="en-ZA" altLang="en-US" sz="2000" dirty="0">
              <a:latin typeface="+mn-lt"/>
            </a:endParaRPr>
          </a:p>
        </p:txBody>
      </p:sp>
      <p:sp>
        <p:nvSpPr>
          <p:cNvPr id="2" name="Content Placeholder 1"/>
          <p:cNvSpPr>
            <a:spLocks noGrp="1"/>
          </p:cNvSpPr>
          <p:nvPr>
            <p:ph idx="1"/>
          </p:nvPr>
        </p:nvSpPr>
        <p:spPr>
          <a:xfrm>
            <a:off x="457200" y="1351280"/>
            <a:ext cx="8229600" cy="5384800"/>
          </a:xfrm>
        </p:spPr>
        <p:txBody>
          <a:bodyPr/>
          <a:lstStyle/>
          <a:p>
            <a:r>
              <a:rPr lang="en-ZA" sz="2400" dirty="0" smtClean="0"/>
              <a:t>Currently </a:t>
            </a:r>
            <a:r>
              <a:rPr lang="en-ZA" sz="2400" dirty="0"/>
              <a:t>there are two (2) formal </a:t>
            </a:r>
            <a:r>
              <a:rPr lang="en-ZA" sz="2400" dirty="0" err="1"/>
              <a:t>MoUs</a:t>
            </a:r>
            <a:r>
              <a:rPr lang="en-ZA" sz="2400" dirty="0"/>
              <a:t> that were concluded with the Hilton Group to use ESSA for recruitment purposes and the Association of Private Employment Agencies to share </a:t>
            </a:r>
            <a:r>
              <a:rPr lang="en-ZA" sz="2400" dirty="0" smtClean="0"/>
              <a:t>placement </a:t>
            </a:r>
            <a:r>
              <a:rPr lang="en-ZA" sz="2400" dirty="0"/>
              <a:t>information as from 1</a:t>
            </a:r>
            <a:r>
              <a:rPr lang="en-ZA" sz="2400" baseline="30000" dirty="0"/>
              <a:t>st</a:t>
            </a:r>
            <a:r>
              <a:rPr lang="en-ZA" sz="2400" dirty="0"/>
              <a:t> April 2020</a:t>
            </a:r>
            <a:r>
              <a:rPr lang="en-ZA" sz="2400" dirty="0" smtClean="0"/>
              <a:t>.</a:t>
            </a:r>
          </a:p>
          <a:p>
            <a:endParaRPr lang="en-ZA" sz="2400" dirty="0"/>
          </a:p>
          <a:p>
            <a:r>
              <a:rPr lang="en-ZA" sz="2400" dirty="0" smtClean="0"/>
              <a:t>In addition, an </a:t>
            </a:r>
            <a:r>
              <a:rPr lang="en-ZA" sz="2400" dirty="0"/>
              <a:t>Indicator on </a:t>
            </a:r>
            <a:r>
              <a:rPr lang="en-ZA" sz="2400" dirty="0" err="1"/>
              <a:t>MoUs</a:t>
            </a:r>
            <a:r>
              <a:rPr lang="en-ZA" sz="2400" dirty="0"/>
              <a:t> to be concluded with various employers to use ESSA for recruitment purposes has been included in the 2020-2024 Strategic Plan and APP for 2020/21. </a:t>
            </a:r>
          </a:p>
          <a:p>
            <a:endParaRPr lang="en-ZA" sz="2400" dirty="0"/>
          </a:p>
        </p:txBody>
      </p:sp>
    </p:spTree>
    <p:extLst>
      <p:ext uri="{BB962C8B-B14F-4D97-AF65-F5344CB8AC3E}">
        <p14:creationId xmlns:p14="http://schemas.microsoft.com/office/powerpoint/2010/main" xmlns="" val="33920976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8" name="Slide Number Placeholder 3"/>
          <p:cNvSpPr>
            <a:spLocks noGrp="1"/>
          </p:cNvSpPr>
          <p:nvPr>
            <p:ph type="sldNum" sz="quarter" idx="12"/>
          </p:nvPr>
        </p:nvSpPr>
        <p:spPr bwMode="auto">
          <a:xfrm>
            <a:off x="6922135" y="64865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F24892FA-4815-4126-8201-7FB5C50B449D}" type="slidenum">
              <a:rPr lang="en-US" altLang="en-US" sz="1200" smtClean="0">
                <a:solidFill>
                  <a:schemeClr val="bg1"/>
                </a:solidFill>
              </a:rPr>
              <a:pPr/>
              <a:t>46</a:t>
            </a:fld>
            <a:endParaRPr lang="en-US" altLang="en-US" sz="1200" dirty="0" smtClean="0">
              <a:solidFill>
                <a:schemeClr val="bg1"/>
              </a:solidFill>
            </a:endParaRPr>
          </a:p>
        </p:txBody>
      </p:sp>
      <p:sp>
        <p:nvSpPr>
          <p:cNvPr id="57442" name="Rectangle 1"/>
          <p:cNvSpPr>
            <a:spLocks noChangeArrowheads="1"/>
          </p:cNvSpPr>
          <p:nvPr/>
        </p:nvSpPr>
        <p:spPr bwMode="auto">
          <a:xfrm>
            <a:off x="2760662" y="605276"/>
            <a:ext cx="416147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ZA" sz="2000" b="1" dirty="0" smtClean="0">
                <a:latin typeface="+mj-lt"/>
                <a:ea typeface="Calibri" panose="020F0502020204030204" pitchFamily="34" charset="0"/>
              </a:rPr>
              <a:t>PLACEMENT ACROSS THE COUNTRY</a:t>
            </a:r>
            <a:endParaRPr lang="en-ZA" altLang="en-US" sz="2000" b="1" dirty="0">
              <a:latin typeface="+mj-lt"/>
            </a:endParaRPr>
          </a:p>
        </p:txBody>
      </p:sp>
      <p:sp>
        <p:nvSpPr>
          <p:cNvPr id="2" name="Content Placeholder 1"/>
          <p:cNvSpPr>
            <a:spLocks noGrp="1"/>
          </p:cNvSpPr>
          <p:nvPr>
            <p:ph idx="1"/>
          </p:nvPr>
        </p:nvSpPr>
        <p:spPr>
          <a:xfrm>
            <a:off x="457200" y="1351280"/>
            <a:ext cx="8229600" cy="5135245"/>
          </a:xfrm>
        </p:spPr>
        <p:txBody>
          <a:bodyPr/>
          <a:lstStyle/>
          <a:p>
            <a:r>
              <a:rPr lang="en-ZA" sz="2000" dirty="0" smtClean="0">
                <a:latin typeface="Calibri" panose="020F0502020204030204" pitchFamily="34" charset="0"/>
                <a:ea typeface="Calibri" panose="020F0502020204030204" pitchFamily="34" charset="0"/>
              </a:rPr>
              <a:t>The Department does not </a:t>
            </a:r>
            <a:r>
              <a:rPr lang="en-ZA" sz="2000" dirty="0">
                <a:latin typeface="Calibri" panose="020F0502020204030204" pitchFamily="34" charset="0"/>
                <a:ea typeface="Calibri" panose="020F0502020204030204" pitchFamily="34" charset="0"/>
              </a:rPr>
              <a:t>have information on placement done by other agencies outside </a:t>
            </a:r>
            <a:r>
              <a:rPr lang="en-ZA" sz="2000" dirty="0" smtClean="0">
                <a:latin typeface="Calibri" panose="020F0502020204030204" pitchFamily="34" charset="0"/>
                <a:ea typeface="Calibri" panose="020F0502020204030204" pitchFamily="34" charset="0"/>
              </a:rPr>
              <a:t>DEL. The Department </a:t>
            </a:r>
            <a:r>
              <a:rPr lang="en-ZA" sz="2000" dirty="0">
                <a:latin typeface="Calibri" panose="020F0502020204030204" pitchFamily="34" charset="0"/>
                <a:ea typeface="Calibri" panose="020F0502020204030204" pitchFamily="34" charset="0"/>
              </a:rPr>
              <a:t>is </a:t>
            </a:r>
            <a:r>
              <a:rPr lang="en-ZA" sz="2000" dirty="0" smtClean="0">
                <a:latin typeface="Calibri" panose="020F0502020204030204" pitchFamily="34" charset="0"/>
                <a:ea typeface="Calibri" panose="020F0502020204030204" pitchFamily="34" charset="0"/>
              </a:rPr>
              <a:t>in </a:t>
            </a:r>
            <a:r>
              <a:rPr lang="en-ZA" sz="2000" dirty="0">
                <a:latin typeface="Calibri" panose="020F0502020204030204" pitchFamily="34" charset="0"/>
                <a:ea typeface="Calibri" panose="020F0502020204030204" pitchFamily="34" charset="0"/>
              </a:rPr>
              <a:t>a process of identifying a range of other stakeholders other than PEAS that are part of the Association that are involved in the recruitment and placement of work seekers. </a:t>
            </a:r>
            <a:endParaRPr lang="en-ZA" sz="2000" dirty="0" smtClean="0">
              <a:latin typeface="Calibri" panose="020F0502020204030204" pitchFamily="34" charset="0"/>
              <a:ea typeface="Calibri" panose="020F0502020204030204" pitchFamily="34" charset="0"/>
            </a:endParaRPr>
          </a:p>
          <a:p>
            <a:endParaRPr lang="en-ZA" sz="2000" dirty="0" smtClean="0">
              <a:latin typeface="Calibri" panose="020F0502020204030204" pitchFamily="34" charset="0"/>
              <a:ea typeface="Calibri" panose="020F0502020204030204" pitchFamily="34" charset="0"/>
            </a:endParaRPr>
          </a:p>
          <a:p>
            <a:r>
              <a:rPr lang="en-ZA" sz="2000" dirty="0" smtClean="0">
                <a:latin typeface="Calibri" panose="020F0502020204030204" pitchFamily="34" charset="0"/>
                <a:ea typeface="Calibri" panose="020F0502020204030204" pitchFamily="34" charset="0"/>
              </a:rPr>
              <a:t>We </a:t>
            </a:r>
            <a:r>
              <a:rPr lang="en-ZA" sz="2000" dirty="0">
                <a:latin typeface="Calibri" panose="020F0502020204030204" pitchFamily="34" charset="0"/>
                <a:ea typeface="Calibri" panose="020F0502020204030204" pitchFamily="34" charset="0"/>
              </a:rPr>
              <a:t> will convene these organisations during March </a:t>
            </a:r>
            <a:r>
              <a:rPr lang="en-ZA" sz="2000" dirty="0" smtClean="0">
                <a:latin typeface="Calibri" panose="020F0502020204030204" pitchFamily="34" charset="0"/>
                <a:ea typeface="Calibri" panose="020F0502020204030204" pitchFamily="34" charset="0"/>
              </a:rPr>
              <a:t>2020 and </a:t>
            </a:r>
            <a:r>
              <a:rPr lang="en-ZA" sz="2000" dirty="0">
                <a:latin typeface="Calibri" panose="020F0502020204030204" pitchFamily="34" charset="0"/>
                <a:ea typeface="Calibri" panose="020F0502020204030204" pitchFamily="34" charset="0"/>
              </a:rPr>
              <a:t>present a reporting template and timeframes for their comments and sign-off </a:t>
            </a:r>
            <a:r>
              <a:rPr lang="en-ZA" sz="2000" dirty="0" smtClean="0">
                <a:latin typeface="Calibri" panose="020F0502020204030204" pitchFamily="34" charset="0"/>
                <a:ea typeface="Calibri" panose="020F0502020204030204" pitchFamily="34" charset="0"/>
              </a:rPr>
              <a:t>as well as </a:t>
            </a:r>
            <a:r>
              <a:rPr lang="en-ZA" sz="2000" dirty="0">
                <a:latin typeface="Calibri" panose="020F0502020204030204" pitchFamily="34" charset="0"/>
                <a:ea typeface="Calibri" panose="020F0502020204030204" pitchFamily="34" charset="0"/>
              </a:rPr>
              <a:t>focal persons.  </a:t>
            </a:r>
            <a:endParaRPr lang="en-ZA" sz="2000" dirty="0" smtClean="0">
              <a:latin typeface="Calibri" panose="020F0502020204030204" pitchFamily="34" charset="0"/>
              <a:ea typeface="Calibri" panose="020F0502020204030204" pitchFamily="34" charset="0"/>
            </a:endParaRPr>
          </a:p>
          <a:p>
            <a:endParaRPr lang="en-ZA" sz="2000" dirty="0">
              <a:latin typeface="Calibri" panose="020F0502020204030204" pitchFamily="34" charset="0"/>
              <a:ea typeface="Calibri" panose="020F0502020204030204" pitchFamily="34" charset="0"/>
            </a:endParaRPr>
          </a:p>
          <a:p>
            <a:r>
              <a:rPr lang="en-ZA" sz="2000" dirty="0" smtClean="0">
                <a:latin typeface="Calibri" panose="020F0502020204030204" pitchFamily="34" charset="0"/>
                <a:ea typeface="Calibri" panose="020F0502020204030204" pitchFamily="34" charset="0"/>
              </a:rPr>
              <a:t>The </a:t>
            </a:r>
            <a:r>
              <a:rPr lang="en-ZA" sz="2000" dirty="0">
                <a:latin typeface="Calibri" panose="020F0502020204030204" pitchFamily="34" charset="0"/>
                <a:ea typeface="Calibri" panose="020F0502020204030204" pitchFamily="34" charset="0"/>
              </a:rPr>
              <a:t>intention is to start gathering information on employment initiatives across the country and to report accordingly as from April 2020. </a:t>
            </a:r>
            <a:r>
              <a:rPr lang="en-ZA" sz="2000" dirty="0" smtClean="0">
                <a:latin typeface="Calibri" panose="020F0502020204030204" pitchFamily="34" charset="0"/>
                <a:ea typeface="Calibri" panose="020F0502020204030204" pitchFamily="34" charset="0"/>
              </a:rPr>
              <a:t>The Department </a:t>
            </a:r>
            <a:r>
              <a:rPr lang="en-ZA" sz="2000" dirty="0">
                <a:latin typeface="Calibri" panose="020F0502020204030204" pitchFamily="34" charset="0"/>
                <a:ea typeface="Calibri" panose="020F0502020204030204" pitchFamily="34" charset="0"/>
              </a:rPr>
              <a:t>will also work with Stats SA.</a:t>
            </a:r>
            <a:endParaRPr lang="en-ZA" sz="2000" dirty="0"/>
          </a:p>
        </p:txBody>
      </p:sp>
    </p:spTree>
    <p:extLst>
      <p:ext uri="{BB962C8B-B14F-4D97-AF65-F5344CB8AC3E}">
        <p14:creationId xmlns:p14="http://schemas.microsoft.com/office/powerpoint/2010/main" xmlns="" val="6915992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8" name="Slide Number Placeholder 3"/>
          <p:cNvSpPr>
            <a:spLocks noGrp="1"/>
          </p:cNvSpPr>
          <p:nvPr>
            <p:ph type="sldNum" sz="quarter" idx="12"/>
          </p:nvPr>
        </p:nvSpPr>
        <p:spPr bwMode="auto">
          <a:xfrm>
            <a:off x="6922135" y="64865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F24892FA-4815-4126-8201-7FB5C50B449D}" type="slidenum">
              <a:rPr lang="en-US" altLang="en-US" sz="1200" smtClean="0">
                <a:solidFill>
                  <a:schemeClr val="bg1"/>
                </a:solidFill>
              </a:rPr>
              <a:pPr/>
              <a:t>47</a:t>
            </a:fld>
            <a:endParaRPr lang="en-US" altLang="en-US" sz="1200" dirty="0" smtClean="0">
              <a:solidFill>
                <a:schemeClr val="bg1"/>
              </a:solidFill>
            </a:endParaRPr>
          </a:p>
        </p:txBody>
      </p:sp>
      <p:sp>
        <p:nvSpPr>
          <p:cNvPr id="57442" name="Rectangle 1"/>
          <p:cNvSpPr>
            <a:spLocks noChangeArrowheads="1"/>
          </p:cNvSpPr>
          <p:nvPr/>
        </p:nvSpPr>
        <p:spPr bwMode="auto">
          <a:xfrm>
            <a:off x="1066800" y="605276"/>
            <a:ext cx="724408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ZA" altLang="en-US" b="1" dirty="0">
                <a:solidFill>
                  <a:srgbClr val="000000"/>
                </a:solidFill>
                <a:cs typeface="Times New Roman" pitchFamily="18" charset="0"/>
              </a:rPr>
              <a:t> </a:t>
            </a:r>
            <a:r>
              <a:rPr lang="en-ZA" altLang="en-US" b="1" dirty="0" smtClean="0">
                <a:solidFill>
                  <a:srgbClr val="000000"/>
                </a:solidFill>
                <a:cs typeface="Times New Roman" pitchFamily="18" charset="0"/>
              </a:rPr>
              <a:t>E</a:t>
            </a:r>
            <a:r>
              <a:rPr lang="en-US" altLang="en-US" sz="2000" b="1" dirty="0" smtClean="0">
                <a:solidFill>
                  <a:srgbClr val="000000"/>
                </a:solidFill>
                <a:latin typeface="+mn-lt"/>
                <a:cs typeface="Times New Roman" pitchFamily="18" charset="0"/>
              </a:rPr>
              <a:t>NGAGEMENTS WITH DHET ON  CLOSING THE SKILLS GAP</a:t>
            </a:r>
            <a:endParaRPr lang="en-ZA" altLang="en-US" sz="2000" dirty="0">
              <a:latin typeface="+mn-lt"/>
            </a:endParaRPr>
          </a:p>
        </p:txBody>
      </p:sp>
      <p:sp>
        <p:nvSpPr>
          <p:cNvPr id="2" name="Content Placeholder 1"/>
          <p:cNvSpPr>
            <a:spLocks noGrp="1"/>
          </p:cNvSpPr>
          <p:nvPr>
            <p:ph idx="1"/>
          </p:nvPr>
        </p:nvSpPr>
        <p:spPr>
          <a:xfrm>
            <a:off x="457200" y="1351280"/>
            <a:ext cx="8229600" cy="5384800"/>
          </a:xfrm>
        </p:spPr>
        <p:txBody>
          <a:bodyPr/>
          <a:lstStyle/>
          <a:p>
            <a:pPr marL="0" lvl="0" indent="0">
              <a:spcAft>
                <a:spcPts val="0"/>
              </a:spcAft>
              <a:buNone/>
            </a:pPr>
            <a:r>
              <a:rPr lang="en-ZA" sz="2400" dirty="0" smtClean="0">
                <a:latin typeface="Calibri" panose="020F0502020204030204" pitchFamily="34" charset="0"/>
                <a:ea typeface="Calibri" panose="020F0502020204030204" pitchFamily="34" charset="0"/>
              </a:rPr>
              <a:t>On engagement with DHET, the MTSF has a specific Indicator for DEL to contribute towards Skills Priority Plan that DHE &amp;ST is going to lead. There are a range of initiatives wherein DEL and DHET continue to work together, these include: </a:t>
            </a:r>
          </a:p>
          <a:p>
            <a:pPr marL="0" lvl="0" indent="0">
              <a:spcAft>
                <a:spcPts val="0"/>
              </a:spcAft>
              <a:buNone/>
            </a:pPr>
            <a:endParaRPr lang="en-ZA" sz="2400" dirty="0" smtClean="0">
              <a:latin typeface="Calibri" panose="020F0502020204030204" pitchFamily="34" charset="0"/>
              <a:ea typeface="Calibri" panose="020F0502020204030204" pitchFamily="34" charset="0"/>
            </a:endParaRPr>
          </a:p>
          <a:p>
            <a:pPr lvl="1">
              <a:spcAft>
                <a:spcPts val="0"/>
              </a:spcAft>
            </a:pPr>
            <a:r>
              <a:rPr lang="en-ZA" sz="2000" dirty="0" smtClean="0">
                <a:latin typeface="Calibri" panose="020F0502020204030204" pitchFamily="34" charset="0"/>
                <a:ea typeface="Calibri" panose="020F0502020204030204" pitchFamily="34" charset="0"/>
              </a:rPr>
              <a:t>Representation </a:t>
            </a:r>
            <a:r>
              <a:rPr lang="en-ZA" sz="2000" dirty="0">
                <a:latin typeface="Calibri" panose="020F0502020204030204" pitchFamily="34" charset="0"/>
                <a:ea typeface="Calibri" panose="020F0502020204030204" pitchFamily="34" charset="0"/>
              </a:rPr>
              <a:t>of </a:t>
            </a:r>
            <a:r>
              <a:rPr lang="en-ZA" sz="2000" dirty="0" smtClean="0">
                <a:latin typeface="Calibri" panose="020F0502020204030204" pitchFamily="34" charset="0"/>
                <a:ea typeface="Calibri" panose="020F0502020204030204" pitchFamily="34" charset="0"/>
              </a:rPr>
              <a:t>DEL </a:t>
            </a:r>
            <a:r>
              <a:rPr lang="en-ZA" sz="2000" dirty="0">
                <a:latin typeface="Calibri" panose="020F0502020204030204" pitchFamily="34" charset="0"/>
                <a:ea typeface="Calibri" panose="020F0502020204030204" pitchFamily="34" charset="0"/>
              </a:rPr>
              <a:t>on the National Skills Authority</a:t>
            </a:r>
            <a:r>
              <a:rPr lang="en-ZA" sz="2000" dirty="0" smtClean="0">
                <a:latin typeface="Calibri" panose="020F0502020204030204" pitchFamily="34" charset="0"/>
                <a:ea typeface="Calibri" panose="020F0502020204030204" pitchFamily="34" charset="0"/>
              </a:rPr>
              <a:t>;</a:t>
            </a:r>
          </a:p>
          <a:p>
            <a:pPr lvl="1">
              <a:spcAft>
                <a:spcPts val="0"/>
              </a:spcAft>
            </a:pPr>
            <a:r>
              <a:rPr lang="en-ZA" sz="2000" dirty="0" smtClean="0">
                <a:latin typeface="Calibri" panose="020F0502020204030204" pitchFamily="34" charset="0"/>
                <a:ea typeface="Calibri" panose="020F0502020204030204" pitchFamily="34" charset="0"/>
              </a:rPr>
              <a:t>Higher </a:t>
            </a:r>
            <a:r>
              <a:rPr lang="en-ZA" sz="2000" dirty="0">
                <a:latin typeface="Calibri" panose="020F0502020204030204" pitchFamily="34" charset="0"/>
                <a:ea typeface="Calibri" panose="020F0502020204030204" pitchFamily="34" charset="0"/>
              </a:rPr>
              <a:t>Education Quality Council; </a:t>
            </a:r>
            <a:endParaRPr lang="en-ZA" sz="2000" dirty="0" smtClean="0">
              <a:latin typeface="Calibri" panose="020F0502020204030204" pitchFamily="34" charset="0"/>
              <a:ea typeface="Calibri" panose="020F0502020204030204" pitchFamily="34" charset="0"/>
            </a:endParaRPr>
          </a:p>
          <a:p>
            <a:pPr lvl="1">
              <a:spcAft>
                <a:spcPts val="0"/>
              </a:spcAft>
            </a:pPr>
            <a:r>
              <a:rPr lang="en-ZA" sz="2000" dirty="0" smtClean="0">
                <a:latin typeface="Calibri" panose="020F0502020204030204" pitchFamily="34" charset="0"/>
                <a:ea typeface="Calibri" panose="020F0502020204030204" pitchFamily="34" charset="0"/>
              </a:rPr>
              <a:t>Career </a:t>
            </a:r>
            <a:r>
              <a:rPr lang="en-ZA" sz="2000" dirty="0">
                <a:latin typeface="Calibri" panose="020F0502020204030204" pitchFamily="34" charset="0"/>
                <a:ea typeface="Calibri" panose="020F0502020204030204" pitchFamily="34" charset="0"/>
              </a:rPr>
              <a:t>Counselling </a:t>
            </a:r>
            <a:r>
              <a:rPr lang="en-ZA" sz="2000" dirty="0" err="1">
                <a:latin typeface="Calibri" panose="020F0502020204030204" pitchFamily="34" charset="0"/>
                <a:ea typeface="Calibri" panose="020F0502020204030204" pitchFamily="34" charset="0"/>
              </a:rPr>
              <a:t>MoU</a:t>
            </a:r>
            <a:r>
              <a:rPr lang="en-ZA" sz="2000" dirty="0" smtClean="0">
                <a:latin typeface="Calibri" panose="020F0502020204030204" pitchFamily="34" charset="0"/>
                <a:ea typeface="Calibri" panose="020F0502020204030204" pitchFamily="34" charset="0"/>
              </a:rPr>
              <a:t>,</a:t>
            </a:r>
          </a:p>
          <a:p>
            <a:pPr lvl="1">
              <a:spcAft>
                <a:spcPts val="0"/>
              </a:spcAft>
            </a:pPr>
            <a:r>
              <a:rPr lang="en-ZA" sz="2000" dirty="0" smtClean="0">
                <a:latin typeface="Calibri" panose="020F0502020204030204" pitchFamily="34" charset="0"/>
                <a:ea typeface="Calibri" panose="020F0502020204030204" pitchFamily="34" charset="0"/>
              </a:rPr>
              <a:t>Joint </a:t>
            </a:r>
            <a:r>
              <a:rPr lang="en-ZA" sz="2000" dirty="0">
                <a:latin typeface="Calibri" panose="020F0502020204030204" pitchFamily="34" charset="0"/>
                <a:ea typeface="Calibri" panose="020F0502020204030204" pitchFamily="34" charset="0"/>
              </a:rPr>
              <a:t>Programmes with SETA, </a:t>
            </a:r>
            <a:endParaRPr lang="en-ZA" sz="2000" dirty="0" smtClean="0">
              <a:latin typeface="Calibri" panose="020F0502020204030204" pitchFamily="34" charset="0"/>
              <a:ea typeface="Calibri" panose="020F0502020204030204" pitchFamily="34" charset="0"/>
            </a:endParaRPr>
          </a:p>
          <a:p>
            <a:pPr lvl="1">
              <a:spcAft>
                <a:spcPts val="0"/>
              </a:spcAft>
            </a:pPr>
            <a:r>
              <a:rPr lang="en-ZA" sz="2000" dirty="0" smtClean="0">
                <a:latin typeface="Calibri" panose="020F0502020204030204" pitchFamily="34" charset="0"/>
                <a:ea typeface="Calibri" panose="020F0502020204030204" pitchFamily="34" charset="0"/>
              </a:rPr>
              <a:t>Members </a:t>
            </a:r>
            <a:r>
              <a:rPr lang="en-ZA" sz="2000" dirty="0">
                <a:latin typeface="Calibri" panose="020F0502020204030204" pitchFamily="34" charset="0"/>
                <a:ea typeface="Calibri" panose="020F0502020204030204" pitchFamily="34" charset="0"/>
              </a:rPr>
              <a:t>of the same Economic Sectors, </a:t>
            </a:r>
            <a:endParaRPr lang="en-ZA" sz="2000" dirty="0" smtClean="0">
              <a:latin typeface="Calibri" panose="020F0502020204030204" pitchFamily="34" charset="0"/>
              <a:ea typeface="Calibri" panose="020F0502020204030204" pitchFamily="34" charset="0"/>
            </a:endParaRPr>
          </a:p>
          <a:p>
            <a:pPr lvl="1">
              <a:spcAft>
                <a:spcPts val="0"/>
              </a:spcAft>
            </a:pPr>
            <a:r>
              <a:rPr lang="en-ZA" sz="2000" dirty="0" smtClean="0">
                <a:latin typeface="Calibri" panose="020F0502020204030204" pitchFamily="34" charset="0"/>
                <a:ea typeface="Calibri" panose="020F0502020204030204" pitchFamily="34" charset="0"/>
              </a:rPr>
              <a:t>Employment </a:t>
            </a:r>
            <a:r>
              <a:rPr lang="en-ZA" sz="2000" dirty="0">
                <a:latin typeface="Calibri" panose="020F0502020204030204" pitchFamily="34" charset="0"/>
                <a:ea typeface="Calibri" panose="020F0502020204030204" pitchFamily="34" charset="0"/>
              </a:rPr>
              <a:t>and Infrastructure Development Cluster.</a:t>
            </a:r>
          </a:p>
          <a:p>
            <a:endParaRPr lang="en-ZA" sz="2400" dirty="0"/>
          </a:p>
        </p:txBody>
      </p:sp>
    </p:spTree>
    <p:extLst>
      <p:ext uri="{BB962C8B-B14F-4D97-AF65-F5344CB8AC3E}">
        <p14:creationId xmlns:p14="http://schemas.microsoft.com/office/powerpoint/2010/main" xmlns="" val="17263201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lnSpc>
                <a:spcPct val="115000"/>
              </a:lnSpc>
            </a:pPr>
            <a:r>
              <a:rPr lang="en-ZA" altLang="en-US" sz="1100" b="1" dirty="0" smtClean="0">
                <a:solidFill>
                  <a:srgbClr val="FFFFFF"/>
                </a:solidFill>
                <a:ea typeface="ＭＳ Ｐゴシック" pitchFamily="34" charset="-128"/>
                <a:cs typeface="Times New Roman" pitchFamily="18" charset="0"/>
              </a:rPr>
              <a:t/>
            </a:r>
            <a:br>
              <a:rPr lang="en-ZA" altLang="en-US" sz="1100" b="1" dirty="0" smtClean="0">
                <a:solidFill>
                  <a:srgbClr val="FFFFFF"/>
                </a:solidFill>
                <a:ea typeface="ＭＳ Ｐゴシック" pitchFamily="34" charset="-128"/>
                <a:cs typeface="Times New Roman" pitchFamily="18" charset="0"/>
              </a:rPr>
            </a:br>
            <a:r>
              <a:rPr lang="en-US" altLang="en-US" sz="2000" b="1" dirty="0" smtClean="0">
                <a:ea typeface="ＭＳ Ｐゴシック" pitchFamily="34" charset="-128"/>
              </a:rPr>
              <a:t/>
            </a:r>
            <a:br>
              <a:rPr lang="en-US" altLang="en-US" sz="2000" b="1" dirty="0" smtClean="0">
                <a:ea typeface="ＭＳ Ｐゴシック" pitchFamily="34" charset="-128"/>
              </a:rPr>
            </a:br>
            <a:r>
              <a:rPr lang="en-ZA" altLang="en-US" sz="2000" b="1" dirty="0" smtClean="0">
                <a:ea typeface="ＭＳ Ｐゴシック" pitchFamily="34" charset="-128"/>
              </a:rPr>
              <a:t>PROGRAMME 4:</a:t>
            </a:r>
            <a:r>
              <a:rPr lang="en-ZA" altLang="en-US" sz="2400" b="1" dirty="0" smtClean="0">
                <a:ea typeface="ＭＳ Ｐゴシック" pitchFamily="34" charset="-128"/>
              </a:rPr>
              <a:t/>
            </a:r>
            <a:br>
              <a:rPr lang="en-ZA" altLang="en-US" sz="2400" b="1" dirty="0" smtClean="0">
                <a:ea typeface="ＭＳ Ｐゴシック" pitchFamily="34" charset="-128"/>
              </a:rPr>
            </a:br>
            <a:endParaRPr lang="en-US" altLang="en-US" sz="2400" b="1" dirty="0" smtClean="0">
              <a:ea typeface="ＭＳ Ｐゴシック" pitchFamily="34" charset="-128"/>
            </a:endParaRPr>
          </a:p>
        </p:txBody>
      </p:sp>
      <p:sp>
        <p:nvSpPr>
          <p:cNvPr id="58371" name="Slide Number Placeholder 3"/>
          <p:cNvSpPr>
            <a:spLocks noGrp="1"/>
          </p:cNvSpPr>
          <p:nvPr>
            <p:ph type="sldNum" sz="quarter" idx="12"/>
          </p:nvPr>
        </p:nvSpPr>
        <p:spPr bwMode="auto">
          <a:xfrm>
            <a:off x="6716713"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F9A7E43-96CD-43F1-BFE8-4EA2B6F35A81}" type="slidenum">
              <a:rPr lang="en-US" altLang="en-US" sz="1200" smtClean="0">
                <a:solidFill>
                  <a:schemeClr val="bg1"/>
                </a:solidFill>
              </a:rPr>
              <a:pPr/>
              <a:t>48</a:t>
            </a:fld>
            <a:endParaRPr lang="en-US" altLang="en-US" sz="1200" dirty="0" smtClean="0">
              <a:solidFill>
                <a:schemeClr val="bg1"/>
              </a:solidFill>
            </a:endParaRPr>
          </a:p>
        </p:txBody>
      </p:sp>
      <p:sp>
        <p:nvSpPr>
          <p:cNvPr id="58372" name="Content Placeholder 1"/>
          <p:cNvSpPr>
            <a:spLocks noGrp="1"/>
          </p:cNvSpPr>
          <p:nvPr>
            <p:ph idx="1"/>
          </p:nvPr>
        </p:nvSpPr>
        <p:spPr/>
        <p:txBody>
          <a:bodyPr/>
          <a:lstStyle/>
          <a:p>
            <a:pPr marL="0" indent="0">
              <a:buFont typeface="Arial" pitchFamily="34" charset="0"/>
              <a:buNone/>
            </a:pPr>
            <a:endParaRPr lang="en-ZA" altLang="en-US" dirty="0"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a:p>
            <a:pPr marL="0" indent="0" algn="ctr">
              <a:buFont typeface="Arial" pitchFamily="34" charset="0"/>
              <a:buNone/>
            </a:pPr>
            <a:r>
              <a:rPr lang="en-ZA" altLang="en-US" sz="2400" b="1" dirty="0" smtClean="0">
                <a:ea typeface="ＭＳ Ｐゴシック" pitchFamily="34" charset="-128"/>
              </a:rPr>
              <a:t>LABOUR POLICY AND INDUSTRIAL RELATIONS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97366" y="122797"/>
            <a:ext cx="8229600" cy="1143000"/>
          </a:xfrm>
        </p:spPr>
        <p:txBody>
          <a:bodyPr/>
          <a:lstStyle/>
          <a:p>
            <a:r>
              <a:rPr lang="en-ZA" altLang="en-US" sz="2000" b="1" dirty="0" smtClean="0">
                <a:ea typeface="ＭＳ Ｐゴシック" pitchFamily="34" charset="-128"/>
                <a:cs typeface="Times New Roman" pitchFamily="18" charset="0"/>
              </a:rPr>
              <a:t>LABOUR POLICY &amp; INDUSTRIAL RELATIONS (LP &amp; IR)</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038584385"/>
              </p:ext>
            </p:extLst>
          </p:nvPr>
        </p:nvGraphicFramePr>
        <p:xfrm>
          <a:off x="213360" y="1254911"/>
          <a:ext cx="8717280" cy="5369409"/>
        </p:xfrm>
        <a:graphic>
          <a:graphicData uri="http://schemas.openxmlformats.org/drawingml/2006/table">
            <a:tbl>
              <a:tblPr/>
              <a:tblGrid>
                <a:gridCol w="1985817">
                  <a:extLst>
                    <a:ext uri="{9D8B030D-6E8A-4147-A177-3AD203B41FA5}">
                      <a16:colId xmlns:a16="http://schemas.microsoft.com/office/drawing/2014/main" xmlns="" val="20000"/>
                    </a:ext>
                  </a:extLst>
                </a:gridCol>
                <a:gridCol w="1948280">
                  <a:extLst>
                    <a:ext uri="{9D8B030D-6E8A-4147-A177-3AD203B41FA5}">
                      <a16:colId xmlns:a16="http://schemas.microsoft.com/office/drawing/2014/main" xmlns="" val="20001"/>
                    </a:ext>
                  </a:extLst>
                </a:gridCol>
                <a:gridCol w="2460172">
                  <a:extLst>
                    <a:ext uri="{9D8B030D-6E8A-4147-A177-3AD203B41FA5}">
                      <a16:colId xmlns:a16="http://schemas.microsoft.com/office/drawing/2014/main" xmlns="" val="20002"/>
                    </a:ext>
                  </a:extLst>
                </a:gridCol>
                <a:gridCol w="1153885">
                  <a:extLst>
                    <a:ext uri="{9D8B030D-6E8A-4147-A177-3AD203B41FA5}">
                      <a16:colId xmlns:a16="http://schemas.microsoft.com/office/drawing/2014/main" xmlns="" val="20003"/>
                    </a:ext>
                  </a:extLst>
                </a:gridCol>
                <a:gridCol w="1169126">
                  <a:extLst>
                    <a:ext uri="{9D8B030D-6E8A-4147-A177-3AD203B41FA5}">
                      <a16:colId xmlns:a16="http://schemas.microsoft.com/office/drawing/2014/main" xmlns="" val="20004"/>
                    </a:ext>
                  </a:extLst>
                </a:gridCol>
              </a:tblGrid>
              <a:tr h="662991">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QUARTER 2 TARGET</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329437">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rgbClr val="FFFFFF"/>
                          </a:solidFill>
                          <a:effectLst/>
                          <a:latin typeface="Calibri" pitchFamily="34" charset="0"/>
                          <a:ea typeface="ＭＳ Ｐゴシック" pitchFamily="34" charset="-128"/>
                        </a:rPr>
                        <a:t>Strategic Goal 10: Promote Equity in the Labour Market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rgbClr val="FFFFFF"/>
                          </a:solidFill>
                          <a:effectLst/>
                          <a:latin typeface="Calibri" pitchFamily="34" charset="0"/>
                          <a:ea typeface="ＭＳ Ｐゴシック" pitchFamily="34" charset="-128"/>
                        </a:rPr>
                        <a:t>Outcome 14: Transforming society and uniting the country</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Calibri" pitchFamily="34" charset="0"/>
                        <a:ea typeface="Times New Roman" pitchFamily="18" charset="0"/>
                        <a:cs typeface="Maiandra GD" pitchFamily="34"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239877">
                <a:tc>
                  <a:txBody>
                    <a:bodyPr/>
                    <a:lstStyle/>
                    <a:p>
                      <a:pPr algn="l">
                        <a:spcAft>
                          <a:spcPts val="0"/>
                        </a:spcAft>
                      </a:pPr>
                      <a:r>
                        <a:rPr lang="en-ZA" sz="1200" b="0" baseline="0" dirty="0" smtClean="0">
                          <a:effectLst/>
                          <a:latin typeface="+mn-lt"/>
                          <a:ea typeface="Times New Roman"/>
                        </a:rPr>
                        <a:t>1.1 Number of policy instruments developed and promoted to enhance the implementation of EEA by 31 March 2020</a:t>
                      </a: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smtClean="0">
                          <a:effectLst/>
                          <a:latin typeface="Calibri" panose="020F0502020204030204" pitchFamily="34" charset="0"/>
                          <a:ea typeface="Calibri" panose="020F0502020204030204" pitchFamily="34" charset="0"/>
                          <a:cs typeface="Arial" panose="020B0604020202020204" pitchFamily="34" charset="0"/>
                        </a:rPr>
                        <a:t>NO TARGET</a:t>
                      </a:r>
                      <a:endParaRPr lang="en-ZA" sz="1200" b="1" dirty="0">
                        <a:solidFill>
                          <a:schemeClr val="tx1"/>
                        </a:solidFill>
                        <a:effectLst/>
                        <a:latin typeface="+mn-lt"/>
                        <a:ea typeface="Times New Roman"/>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None</a:t>
                      </a:r>
                      <a:endParaRPr lang="en-ZA" sz="1200" b="0" kern="1200" dirty="0" smtClean="0">
                        <a:solidFill>
                          <a:schemeClr val="tx1"/>
                        </a:solidFill>
                        <a:effectLst/>
                        <a:latin typeface="+mn-lt"/>
                        <a:ea typeface="+mn-ea"/>
                        <a:cs typeface="+mn-cs"/>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1" dirty="0" smtClean="0">
                          <a:solidFill>
                            <a:schemeClr val="tx1"/>
                          </a:solidFill>
                          <a:effectLst/>
                          <a:latin typeface="+mn-lt"/>
                          <a:ea typeface="Times New Roman"/>
                        </a:rPr>
                        <a:t>None</a:t>
                      </a:r>
                      <a:endParaRPr lang="en-ZA" sz="1200" b="1" dirty="0">
                        <a:solidFill>
                          <a:schemeClr val="tx1"/>
                        </a:solidFill>
                        <a:effectLst/>
                        <a:latin typeface="+mn-lt"/>
                        <a:ea typeface="Times New Roman"/>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1" dirty="0" smtClean="0">
                          <a:effectLst/>
                          <a:latin typeface="+mn-lt"/>
                          <a:ea typeface="Times New Roman"/>
                        </a:rPr>
                        <a:t>None</a:t>
                      </a:r>
                      <a:endParaRPr lang="en-ZA" sz="1200" b="1" dirty="0">
                        <a:effectLst/>
                        <a:latin typeface="+mn-lt"/>
                        <a:ea typeface="Times New Roman"/>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r h="494155">
                <a:tc gridSpan="5">
                  <a:txBody>
                    <a:bodyPr/>
                    <a:lstStyle/>
                    <a:p>
                      <a:pPr algn="l">
                        <a:spcAft>
                          <a:spcPts val="0"/>
                        </a:spcAft>
                      </a:pPr>
                      <a:r>
                        <a:rPr lang="en-ZA" sz="1200" b="1" dirty="0" smtClean="0">
                          <a:solidFill>
                            <a:schemeClr val="bg1"/>
                          </a:solidFill>
                          <a:effectLst/>
                          <a:latin typeface="+mn-lt"/>
                          <a:ea typeface="Times New Roman"/>
                        </a:rPr>
                        <a:t>Strategic Goal 3: Protect vulnerable workers  </a:t>
                      </a:r>
                    </a:p>
                    <a:p>
                      <a:pPr algn="l">
                        <a:spcAft>
                          <a:spcPts val="0"/>
                        </a:spcAft>
                      </a:pPr>
                      <a:r>
                        <a:rPr lang="en-ZA" sz="1200" b="1" dirty="0" smtClean="0">
                          <a:solidFill>
                            <a:schemeClr val="bg1"/>
                          </a:solidFill>
                          <a:effectLst/>
                          <a:latin typeface="+mn-lt"/>
                          <a:ea typeface="Times New Roman"/>
                        </a:rPr>
                        <a:t>Outcome 4: Decent Employment through an inclusive economic growth</a:t>
                      </a:r>
                    </a:p>
                    <a:p>
                      <a:pPr algn="l">
                        <a:spcAft>
                          <a:spcPts val="0"/>
                        </a:spcAft>
                      </a:pPr>
                      <a:endParaRPr lang="en-ZA" sz="1200" dirty="0" smtClean="0">
                        <a:solidFill>
                          <a:schemeClr val="bg1"/>
                        </a:solidFill>
                        <a:effectLst/>
                        <a:latin typeface="+mn-lt"/>
                        <a:ea typeface="Times New Roman"/>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pPr algn="l">
                        <a:spcAft>
                          <a:spcPts val="0"/>
                        </a:spcAft>
                      </a:pPr>
                      <a:endParaRPr lang="en-ZA" sz="1200" b="0" dirty="0">
                        <a:solidFill>
                          <a:schemeClr val="tx1"/>
                        </a:solidFill>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3"/>
                  </a:ext>
                </a:extLst>
              </a:tr>
              <a:tr h="2479040">
                <a:tc>
                  <a:txBody>
                    <a:bodyPr/>
                    <a:lstStyle/>
                    <a:p>
                      <a:pPr algn="l">
                        <a:spcAft>
                          <a:spcPts val="0"/>
                        </a:spcAft>
                      </a:pPr>
                      <a:r>
                        <a:rPr lang="en-ZA" sz="1200" dirty="0" smtClean="0">
                          <a:effectLst/>
                          <a:latin typeface="+mn-lt"/>
                          <a:ea typeface="Calibri"/>
                          <a:cs typeface="Arial"/>
                        </a:rPr>
                        <a:t>2.1 Review of the National Minimum wage by 1 January 2020.</a:t>
                      </a:r>
                      <a:endParaRPr lang="en-ZA" sz="1200" dirty="0">
                        <a:effectLst/>
                        <a:latin typeface="+mn-lt"/>
                        <a:ea typeface="Times New Roman"/>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1" dirty="0" smtClean="0">
                          <a:solidFill>
                            <a:schemeClr val="tx1"/>
                          </a:solidFill>
                          <a:effectLst/>
                          <a:latin typeface="+mn-lt"/>
                          <a:ea typeface="Times New Roman"/>
                        </a:rPr>
                        <a:t>NO TARGET</a:t>
                      </a:r>
                    </a:p>
                    <a:p>
                      <a:pPr algn="l">
                        <a:spcAft>
                          <a:spcPts val="0"/>
                        </a:spcAft>
                      </a:pPr>
                      <a:endParaRPr lang="en-ZA" sz="1200" b="0" dirty="0">
                        <a:solidFill>
                          <a:schemeClr val="tx1"/>
                        </a:solidFill>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200" b="1" dirty="0" smtClean="0">
                          <a:solidFill>
                            <a:schemeClr val="tx1"/>
                          </a:solidFill>
                          <a:effectLst/>
                          <a:latin typeface="+mn-lt"/>
                          <a:ea typeface="Calibri"/>
                          <a:cs typeface="Arial"/>
                        </a:rPr>
                        <a:t>None</a:t>
                      </a:r>
                      <a:endParaRPr lang="en-ZA" sz="2000" b="1" dirty="0">
                        <a:solidFill>
                          <a:schemeClr val="tx1"/>
                        </a:solidFill>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r>
                        <a:rPr lang="en-ZA" sz="1200" b="1" dirty="0" smtClean="0">
                          <a:solidFill>
                            <a:schemeClr val="tx1"/>
                          </a:solidFill>
                          <a:effectLst/>
                          <a:latin typeface="+mn-lt"/>
                          <a:ea typeface="Calibri"/>
                          <a:cs typeface="Arial"/>
                        </a:rPr>
                        <a:t>None </a:t>
                      </a:r>
                      <a:endParaRPr lang="en-ZA" sz="1200" b="1" dirty="0">
                        <a:solidFill>
                          <a:schemeClr val="tx1"/>
                        </a:solidFil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1" dirty="0" smtClean="0">
                          <a:solidFill>
                            <a:schemeClr val="tx1"/>
                          </a:solidFill>
                          <a:effectLst/>
                          <a:latin typeface="+mn-lt"/>
                          <a:ea typeface="Times New Roman"/>
                        </a:rPr>
                        <a:t>None</a:t>
                      </a:r>
                      <a:endParaRPr lang="en-ZA" sz="1200" b="1" dirty="0">
                        <a:solidFill>
                          <a:schemeClr val="tx1"/>
                        </a:solidFill>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4"/>
                  </a:ext>
                </a:extLst>
              </a:tr>
            </a:tbl>
          </a:graphicData>
        </a:graphic>
      </p:graphicFrame>
      <p:sp>
        <p:nvSpPr>
          <p:cNvPr id="59439" name="Slide Number Placeholder 3"/>
          <p:cNvSpPr>
            <a:spLocks noGrp="1"/>
          </p:cNvSpPr>
          <p:nvPr>
            <p:ph type="sldNum" sz="quarter" idx="12"/>
          </p:nvPr>
        </p:nvSpPr>
        <p:spPr bwMode="auto">
          <a:xfrm>
            <a:off x="6946900" y="6376774"/>
            <a:ext cx="2197100" cy="68442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chemeClr val="bg1"/>
                </a:solidFill>
              </a:rPr>
              <a:pPr/>
              <a:t>49</a:t>
            </a:fld>
            <a:endParaRPr lang="en-US" altLang="en-US" sz="1200" dirty="0" smtClean="0">
              <a:solidFill>
                <a:schemeClr val="bg1"/>
              </a:solidFill>
            </a:endParaRPr>
          </a:p>
        </p:txBody>
      </p:sp>
    </p:spTree>
    <p:extLst>
      <p:ext uri="{BB962C8B-B14F-4D97-AF65-F5344CB8AC3E}">
        <p14:creationId xmlns:p14="http://schemas.microsoft.com/office/powerpoint/2010/main" xmlns="" val="2241046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266700"/>
            <a:ext cx="8229600" cy="1143000"/>
          </a:xfrm>
        </p:spPr>
        <p:txBody>
          <a:bodyPr/>
          <a:lstStyle/>
          <a:p>
            <a:pPr>
              <a:defRPr/>
            </a:pPr>
            <a:r>
              <a:rPr lang="en-US" sz="2000" b="1" dirty="0" smtClean="0">
                <a:solidFill>
                  <a:prstClr val="black"/>
                </a:solidFill>
                <a:ea typeface="ＭＳ Ｐゴシック" pitchFamily="-80" charset="-128"/>
                <a:cs typeface="+mj-cs"/>
              </a:rPr>
              <a:t>INTRODUCTION: THE </a:t>
            </a:r>
            <a:r>
              <a:rPr lang="en-US" sz="2000" b="1" dirty="0">
                <a:solidFill>
                  <a:prstClr val="black"/>
                </a:solidFill>
                <a:ea typeface="ＭＳ Ｐゴシック" pitchFamily="-80" charset="-128"/>
                <a:cs typeface="+mj-cs"/>
              </a:rPr>
              <a:t>POLICY MANDATE OF THE </a:t>
            </a:r>
            <a:r>
              <a:rPr lang="en-US" sz="2000" b="1" dirty="0" smtClean="0">
                <a:solidFill>
                  <a:prstClr val="black"/>
                </a:solidFill>
                <a:ea typeface="ＭＳ Ｐゴシック" pitchFamily="-80" charset="-128"/>
                <a:cs typeface="+mj-cs"/>
              </a:rPr>
              <a:t>DEL</a:t>
            </a:r>
            <a:endParaRPr lang="en-US" dirty="0"/>
          </a:p>
        </p:txBody>
      </p:sp>
      <p:sp>
        <p:nvSpPr>
          <p:cNvPr id="19459" name="Content Placeholder 2"/>
          <p:cNvSpPr>
            <a:spLocks noGrp="1"/>
          </p:cNvSpPr>
          <p:nvPr>
            <p:ph idx="1"/>
          </p:nvPr>
        </p:nvSpPr>
        <p:spPr/>
        <p:txBody>
          <a:bodyPr/>
          <a:lstStyle/>
          <a:p>
            <a:r>
              <a:rPr lang="en-US" altLang="en-US" sz="2000" dirty="0" smtClean="0">
                <a:ea typeface="ＭＳ Ｐゴシック" pitchFamily="34" charset="-128"/>
              </a:rPr>
              <a:t>Improved economic efficiency and productivity.</a:t>
            </a:r>
          </a:p>
          <a:p>
            <a:r>
              <a:rPr lang="en-US" altLang="en-US" sz="2000" dirty="0" smtClean="0">
                <a:ea typeface="ＭＳ Ｐゴシック" pitchFamily="34" charset="-128"/>
              </a:rPr>
              <a:t>Creation of decent employment.</a:t>
            </a:r>
          </a:p>
          <a:p>
            <a:r>
              <a:rPr lang="en-US" altLang="en-US" sz="2000" dirty="0" smtClean="0">
                <a:ea typeface="ＭＳ Ｐゴシック" pitchFamily="34" charset="-128"/>
              </a:rPr>
              <a:t>Promoting labour standards and fundamental rights at work.</a:t>
            </a:r>
          </a:p>
          <a:p>
            <a:r>
              <a:rPr lang="en-US" altLang="en-US" sz="2000" dirty="0" smtClean="0">
                <a:ea typeface="ＭＳ Ｐゴシック" pitchFamily="34" charset="-128"/>
              </a:rPr>
              <a:t>Providing adequate social safety nets to protect vulnerable workers</a:t>
            </a:r>
          </a:p>
          <a:p>
            <a:r>
              <a:rPr lang="en-US" altLang="en-US" sz="2000" dirty="0" smtClean="0">
                <a:ea typeface="ＭＳ Ｐゴシック" pitchFamily="34" charset="-128"/>
              </a:rPr>
              <a:t>Sound labour relations.</a:t>
            </a:r>
          </a:p>
          <a:p>
            <a:r>
              <a:rPr lang="en-US" altLang="en-US" sz="2000" dirty="0" smtClean="0">
                <a:ea typeface="ＭＳ Ｐゴシック" pitchFamily="34" charset="-128"/>
              </a:rPr>
              <a:t>Eliminating inequality and discrimination in the workplace.</a:t>
            </a:r>
          </a:p>
          <a:p>
            <a:r>
              <a:rPr lang="en-US" altLang="en-US" sz="2000" dirty="0" smtClean="0">
                <a:ea typeface="ＭＳ Ｐゴシック" pitchFamily="34" charset="-128"/>
              </a:rPr>
              <a:t>Enhancing occupational health and safety awareness and compliance in the workplace.</a:t>
            </a:r>
          </a:p>
          <a:p>
            <a:r>
              <a:rPr lang="en-US" altLang="en-US" sz="2000" dirty="0" smtClean="0">
                <a:ea typeface="ＭＳ Ｐゴシック" pitchFamily="34" charset="-128"/>
              </a:rPr>
              <a:t>Give value to social dialogue in the formulation of sound and responsive legislation and policies to attain labour market flexibility for competitiveness of enterprises which is balanced with the promotion of decent employment</a:t>
            </a:r>
          </a:p>
        </p:txBody>
      </p:sp>
      <p:sp>
        <p:nvSpPr>
          <p:cNvPr id="19460" name="Slide Number Placeholder 2"/>
          <p:cNvSpPr>
            <a:spLocks noGrp="1"/>
          </p:cNvSpPr>
          <p:nvPr>
            <p:ph type="sldNum" sz="quarter" idx="12"/>
          </p:nvPr>
        </p:nvSpPr>
        <p:spPr bwMode="auto">
          <a:xfrm>
            <a:off x="6672263"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E0D5E6D5-6C05-4B69-A7EB-E913D324A888}" type="slidenum">
              <a:rPr lang="en-US" altLang="en-US" sz="1200" smtClean="0">
                <a:solidFill>
                  <a:schemeClr val="bg1"/>
                </a:solidFill>
              </a:rPr>
              <a:pPr/>
              <a:t>5</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90538" y="119742"/>
            <a:ext cx="8229600" cy="1143000"/>
          </a:xfrm>
        </p:spPr>
        <p:txBody>
          <a:bodyPr/>
          <a:lstStyle/>
          <a:p>
            <a:r>
              <a:rPr lang="en-ZA" altLang="en-US" sz="2000" b="1" dirty="0" smtClean="0">
                <a:ea typeface="ＭＳ Ｐゴシック" pitchFamily="34" charset="-128"/>
                <a:cs typeface="Times New Roman" pitchFamily="18" charset="0"/>
              </a:rPr>
              <a:t>LABOUR POLICY &amp; INDUSTRIAL RELATIONS (LP &amp; IR)</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77955942"/>
              </p:ext>
            </p:extLst>
          </p:nvPr>
        </p:nvGraphicFramePr>
        <p:xfrm>
          <a:off x="182881" y="1351129"/>
          <a:ext cx="8755257" cy="5463216"/>
        </p:xfrm>
        <a:graphic>
          <a:graphicData uri="http://schemas.openxmlformats.org/drawingml/2006/table">
            <a:tbl>
              <a:tblPr/>
              <a:tblGrid>
                <a:gridCol w="2225039">
                  <a:extLst>
                    <a:ext uri="{9D8B030D-6E8A-4147-A177-3AD203B41FA5}">
                      <a16:colId xmlns:a16="http://schemas.microsoft.com/office/drawing/2014/main" xmlns="" val="20000"/>
                    </a:ext>
                  </a:extLst>
                </a:gridCol>
                <a:gridCol w="1646287">
                  <a:extLst>
                    <a:ext uri="{9D8B030D-6E8A-4147-A177-3AD203B41FA5}">
                      <a16:colId xmlns:a16="http://schemas.microsoft.com/office/drawing/2014/main" xmlns="" val="591802013"/>
                    </a:ext>
                  </a:extLst>
                </a:gridCol>
                <a:gridCol w="2126256"/>
                <a:gridCol w="1461724"/>
                <a:gridCol w="1295951"/>
              </a:tblGrid>
              <a:tr h="479732">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QUARTER 2 TARGET</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429783">
                <a:tc gridSpan="5">
                  <a:txBody>
                    <a:bodyPr/>
                    <a:lstStyle/>
                    <a:p>
                      <a:r>
                        <a:rPr lang="en-ZA" sz="1200" b="1" kern="1200" dirty="0" smtClean="0">
                          <a:solidFill>
                            <a:schemeClr val="bg1"/>
                          </a:solidFill>
                          <a:effectLst/>
                          <a:latin typeface="+mn-lt"/>
                          <a:ea typeface="+mn-ea"/>
                          <a:cs typeface="+mn-cs"/>
                        </a:rPr>
                        <a:t>Strategic Goal 4: Strengthening multilateral and bilateral relations </a:t>
                      </a:r>
                    </a:p>
                    <a:p>
                      <a:r>
                        <a:rPr lang="en-ZA" sz="1200" b="1" kern="1200" dirty="0" smtClean="0">
                          <a:solidFill>
                            <a:schemeClr val="bg1"/>
                          </a:solidFill>
                          <a:effectLst/>
                          <a:latin typeface="+mn-lt"/>
                          <a:ea typeface="+mn-ea"/>
                          <a:cs typeface="+mn-cs"/>
                        </a:rPr>
                        <a:t>Outcome 11: Create a better South Africa, and a better world</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rgbClr val="FFFFFF"/>
                        </a:solidFill>
                        <a:effectLst/>
                        <a:latin typeface="Calibri" pitchFamily="34" charset="0"/>
                        <a:ea typeface="ＭＳ Ｐゴシック" pitchFamily="34" charset="-128"/>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09438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400" dirty="0" smtClean="0">
                          <a:effectLst/>
                          <a:latin typeface="+mn-lt"/>
                          <a:ea typeface="Calibri"/>
                          <a:cs typeface="Calibri"/>
                        </a:rPr>
                        <a:t>3.1 Number of progress reports on bilateral cooperation and multilateral obligations signed off by the minister annually.</a:t>
                      </a:r>
                      <a:endParaRPr kumimoji="0" lang="en-US" sz="14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L="91433" marR="91433"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1" dirty="0" smtClean="0">
                          <a:solidFill>
                            <a:schemeClr val="tx1"/>
                          </a:solidFill>
                          <a:effectLst/>
                          <a:latin typeface="+mn-lt"/>
                          <a:ea typeface="Times New Roman"/>
                        </a:rPr>
                        <a:t>NO TARGET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200" b="1" dirty="0" smtClean="0">
                          <a:solidFill>
                            <a:schemeClr val="tx1"/>
                          </a:solidFill>
                          <a:effectLst/>
                          <a:latin typeface="+mn-lt"/>
                          <a:ea typeface="Calibri"/>
                          <a:cs typeface="Arial"/>
                        </a:rPr>
                        <a:t>None</a:t>
                      </a:r>
                      <a:endParaRPr lang="en-ZA" sz="2000" b="1" dirty="0">
                        <a:solidFill>
                          <a:schemeClr val="tx1"/>
                        </a:solidFill>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r>
                        <a:rPr lang="en-ZA" sz="1200" b="1" dirty="0" smtClean="0">
                          <a:solidFill>
                            <a:schemeClr val="tx1"/>
                          </a:solidFill>
                          <a:effectLst/>
                          <a:latin typeface="+mn-lt"/>
                          <a:ea typeface="Calibri"/>
                          <a:cs typeface="Arial"/>
                        </a:rPr>
                        <a:t>None </a:t>
                      </a:r>
                      <a:endParaRPr lang="en-ZA" sz="1200" b="1" dirty="0">
                        <a:solidFill>
                          <a:schemeClr val="tx1"/>
                        </a:solidFil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1" dirty="0" smtClean="0">
                          <a:solidFill>
                            <a:schemeClr val="tx1"/>
                          </a:solidFill>
                          <a:effectLst/>
                          <a:latin typeface="+mn-lt"/>
                          <a:ea typeface="Times New Roman"/>
                        </a:rPr>
                        <a:t>None</a:t>
                      </a:r>
                      <a:endParaRPr lang="en-ZA" sz="1200" b="1" dirty="0">
                        <a:solidFill>
                          <a:schemeClr val="tx1"/>
                        </a:solidFill>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r h="490400">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alibri" pitchFamily="34" charset="0"/>
                          <a:ea typeface="ＭＳ Ｐゴシック" pitchFamily="34" charset="-128"/>
                        </a:rPr>
                        <a:t>Strategic Goal 6: Promote sound labour relations </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alibri" pitchFamily="34" charset="0"/>
                          <a:ea typeface="ＭＳ Ｐゴシック" pitchFamily="34" charset="-128"/>
                        </a:rPr>
                        <a:t>Outcome 4: Decent employment through inclusive economic growth</a:t>
                      </a:r>
                    </a:p>
                  </a:txBody>
                  <a:tcPr marL="91433" marR="91433"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3"/>
                  </a:ext>
                </a:extLst>
              </a:tr>
              <a:tr h="244293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400" dirty="0" smtClean="0">
                          <a:effectLst/>
                          <a:latin typeface="+mn-lt"/>
                          <a:ea typeface="Calibri"/>
                          <a:cs typeface="Calibri"/>
                        </a:rPr>
                        <a:t>4.1 Percentage of collective agreements extended within 90 calendar days of receipt by 31 March each year.</a:t>
                      </a:r>
                      <a:endParaRPr kumimoji="0" lang="en-US" sz="1400" b="0" i="0" u="none" strike="noStrike" cap="none" normalizeH="0" baseline="0" dirty="0" smtClean="0">
                        <a:ln>
                          <a:noFill/>
                        </a:ln>
                        <a:solidFill>
                          <a:schemeClr val="tx1"/>
                        </a:solidFill>
                        <a:effectLst/>
                        <a:latin typeface="+mn-lt"/>
                        <a:ea typeface="Times New Roman" pitchFamily="18" charset="0"/>
                        <a:cs typeface="Maiandra GD" pitchFamily="34" charset="0"/>
                      </a:endParaRPr>
                    </a:p>
                  </a:txBody>
                  <a:tcPr marL="68595" marR="685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mn-lt"/>
                          <a:ea typeface="ＭＳ Ｐゴシック" pitchFamily="34" charset="-128"/>
                          <a:cs typeface="Times New Roman" pitchFamily="18" charset="0"/>
                        </a:rPr>
                        <a:t>100% of collective agreements extended within 90 calendar days of receipt.</a:t>
                      </a:r>
                      <a:endParaRPr kumimoji="0" lang="en-US" sz="1400" b="1" i="0" u="none" strike="noStrike" cap="none" normalizeH="0" baseline="0" dirty="0" smtClean="0">
                        <a:ln>
                          <a:noFill/>
                        </a:ln>
                        <a:solidFill>
                          <a:srgbClr val="000000"/>
                        </a:solidFill>
                        <a:effectLst/>
                        <a:latin typeface="+mn-lt"/>
                        <a:ea typeface="ＭＳ Ｐゴシック" pitchFamily="34" charset="-128"/>
                        <a:cs typeface="Times New Roman" pitchFamily="18" charset="0"/>
                      </a:endParaRPr>
                    </a:p>
                  </a:txBody>
                  <a:tcPr marL="68595" marR="685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400" b="1" dirty="0" smtClean="0">
                          <a:solidFill>
                            <a:srgbClr val="FF0000"/>
                          </a:solidFill>
                          <a:effectLst/>
                          <a:latin typeface="+mn-lt"/>
                          <a:ea typeface="Times New Roman"/>
                          <a:cs typeface="Arial"/>
                        </a:rPr>
                        <a:t>NOT ACHIEVED </a:t>
                      </a:r>
                    </a:p>
                    <a:p>
                      <a:pPr marL="0" lvl="0" indent="0">
                        <a:lnSpc>
                          <a:spcPct val="115000"/>
                        </a:lnSpc>
                        <a:spcAft>
                          <a:spcPts val="0"/>
                        </a:spcAft>
                        <a:buFont typeface="Symbol" panose="05050102010706020507" pitchFamily="18" charset="2"/>
                        <a:buNone/>
                      </a:pPr>
                      <a:r>
                        <a:rPr lang="en-ZA" sz="1400" dirty="0" smtClean="0">
                          <a:effectLst/>
                          <a:latin typeface="Calibri" panose="020F0502020204030204" pitchFamily="34" charset="0"/>
                          <a:ea typeface="Calibri" panose="020F0502020204030204" pitchFamily="34" charset="0"/>
                          <a:cs typeface="Arial" panose="020B0604020202020204" pitchFamily="34" charset="0"/>
                        </a:rPr>
                        <a:t>Seven (7) - Collective agreements were received</a:t>
                      </a:r>
                    </a:p>
                    <a:p>
                      <a:pPr marL="0" lvl="0" indent="0">
                        <a:lnSpc>
                          <a:spcPct val="115000"/>
                        </a:lnSpc>
                        <a:spcAft>
                          <a:spcPts val="0"/>
                        </a:spcAft>
                        <a:buFont typeface="Symbol" panose="05050102010706020507" pitchFamily="18" charset="2"/>
                        <a:buNone/>
                      </a:pPr>
                      <a:r>
                        <a:rPr lang="en-ZA" sz="1400" dirty="0" smtClean="0">
                          <a:effectLst/>
                          <a:latin typeface="Calibri" panose="020F0502020204030204" pitchFamily="34" charset="0"/>
                          <a:ea typeface="Calibri" panose="020F0502020204030204" pitchFamily="34" charset="0"/>
                          <a:cs typeface="Arial" panose="020B0604020202020204" pitchFamily="34" charset="0"/>
                        </a:rPr>
                        <a:t>Four (4)   Extended within 90 days calendar days of receipt  = </a:t>
                      </a:r>
                      <a:r>
                        <a:rPr lang="en-ZA" sz="1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57.1%</a:t>
                      </a:r>
                    </a:p>
                    <a:p>
                      <a:pPr marL="0" lvl="0" indent="0">
                        <a:lnSpc>
                          <a:spcPct val="115000"/>
                        </a:lnSpc>
                        <a:spcAft>
                          <a:spcPts val="0"/>
                        </a:spcAft>
                        <a:buFont typeface="Symbol" panose="05050102010706020507" pitchFamily="18" charset="2"/>
                        <a:buNone/>
                      </a:pPr>
                      <a:endParaRPr lang="en-ZA" sz="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pPr>
                      <a:r>
                        <a:rPr lang="en-ZA" sz="1400" dirty="0" smtClean="0">
                          <a:effectLst/>
                          <a:latin typeface="Calibri" panose="020F0502020204030204" pitchFamily="34" charset="0"/>
                          <a:ea typeface="Calibri" panose="020F0502020204030204" pitchFamily="34" charset="0"/>
                          <a:cs typeface="Arial" panose="020B0604020202020204" pitchFamily="34" charset="0"/>
                        </a:rPr>
                        <a:t>Three (3)   Extended in longer than 90  calendar days of receipt  = 42.9%</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42.9%</a:t>
                      </a:r>
                    </a:p>
                    <a:p>
                      <a:pPr marL="0" marR="0" indent="0" algn="l" defTabSz="457200" rtl="0" eaLnBrk="1" fontAlgn="auto" latinLnBrk="0" hangingPunct="1">
                        <a:lnSpc>
                          <a:spcPct val="115000"/>
                        </a:lnSpc>
                        <a:spcBef>
                          <a:spcPts val="0"/>
                        </a:spcBef>
                        <a:spcAft>
                          <a:spcPts val="0"/>
                        </a:spcAft>
                        <a:buClrTx/>
                        <a:buSzTx/>
                        <a:buFontTx/>
                        <a:buNone/>
                        <a:tabLst/>
                        <a:defRPr/>
                      </a:pPr>
                      <a:r>
                        <a:rPr lang="en-US" sz="1400" b="0" dirty="0" smtClean="0">
                          <a:effectLst/>
                          <a:latin typeface="Calibri" panose="020F0502020204030204" pitchFamily="34" charset="0"/>
                          <a:ea typeface="Calibri" panose="020F0502020204030204" pitchFamily="34" charset="0"/>
                        </a:rPr>
                        <a:t>Submissions were delayed </a:t>
                      </a:r>
                      <a:r>
                        <a:rPr lang="en-US" sz="14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400" b="0" dirty="0" smtClean="0">
                        <a:effectLst/>
                        <a:latin typeface="+mn-lt"/>
                        <a:ea typeface="Times New Roman"/>
                      </a:endParaRPr>
                    </a:p>
                    <a:p>
                      <a:pPr>
                        <a:lnSpc>
                          <a:spcPct val="115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400" b="0" dirty="0" smtClean="0">
                          <a:effectLst/>
                          <a:latin typeface="+mn-lt"/>
                          <a:ea typeface="Times New Roman"/>
                        </a:rPr>
                        <a:t>T</a:t>
                      </a:r>
                      <a:r>
                        <a:rPr lang="en-ZA" sz="1400" b="0" baseline="0" dirty="0" smtClean="0">
                          <a:effectLst/>
                          <a:latin typeface="+mn-lt"/>
                          <a:ea typeface="Times New Roman"/>
                        </a:rPr>
                        <a:t>he backlog was dealt with.</a:t>
                      </a:r>
                      <a:endParaRPr lang="en-ZA" sz="1400" b="0" dirty="0" smtClean="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4"/>
                  </a:ext>
                </a:extLst>
              </a:tr>
            </a:tbl>
          </a:graphicData>
        </a:graphic>
      </p:graphicFrame>
      <p:sp>
        <p:nvSpPr>
          <p:cNvPr id="59439" name="Slide Number Placeholder 3"/>
          <p:cNvSpPr>
            <a:spLocks noGrp="1"/>
          </p:cNvSpPr>
          <p:nvPr>
            <p:ph type="sldNum" sz="quarter" idx="12"/>
          </p:nvPr>
        </p:nvSpPr>
        <p:spPr bwMode="auto">
          <a:xfrm>
            <a:off x="6836228" y="6376774"/>
            <a:ext cx="2378891" cy="78602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chemeClr val="bg1"/>
                </a:solidFill>
              </a:rPr>
              <a:pPr/>
              <a:t>50</a:t>
            </a:fld>
            <a:endParaRPr lang="en-US" altLang="en-US" sz="1200" dirty="0" smtClean="0">
              <a:solidFill>
                <a:schemeClr val="bg1"/>
              </a:solidFill>
            </a:endParaRPr>
          </a:p>
        </p:txBody>
      </p:sp>
    </p:spTree>
    <p:extLst>
      <p:ext uri="{BB962C8B-B14F-4D97-AF65-F5344CB8AC3E}">
        <p14:creationId xmlns:p14="http://schemas.microsoft.com/office/powerpoint/2010/main" xmlns="" val="39344205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Slide Number Placeholder 3"/>
          <p:cNvSpPr>
            <a:spLocks noGrp="1"/>
          </p:cNvSpPr>
          <p:nvPr>
            <p:ph type="sldNum" sz="quarter" idx="12"/>
          </p:nvPr>
        </p:nvSpPr>
        <p:spPr bwMode="auto">
          <a:xfrm>
            <a:off x="6837363" y="64865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C90EFA69-BF54-4C8C-B2F8-5ACD5B15F266}" type="slidenum">
              <a:rPr lang="en-US" altLang="en-US" sz="1200" smtClean="0">
                <a:solidFill>
                  <a:srgbClr val="898989"/>
                </a:solidFill>
              </a:rPr>
              <a:pPr/>
              <a:t>51</a:t>
            </a:fld>
            <a:endParaRPr lang="en-US" altLang="en-US" sz="1200" dirty="0" smtClean="0">
              <a:solidFill>
                <a:srgbClr val="898989"/>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007827438"/>
              </p:ext>
            </p:extLst>
          </p:nvPr>
        </p:nvGraphicFramePr>
        <p:xfrm>
          <a:off x="190500" y="1236664"/>
          <a:ext cx="8729980" cy="5460344"/>
        </p:xfrm>
        <a:graphic>
          <a:graphicData uri="http://schemas.openxmlformats.org/drawingml/2006/table">
            <a:tbl>
              <a:tblPr/>
              <a:tblGrid>
                <a:gridCol w="1903095">
                  <a:extLst>
                    <a:ext uri="{9D8B030D-6E8A-4147-A177-3AD203B41FA5}">
                      <a16:colId xmlns:a16="http://schemas.microsoft.com/office/drawing/2014/main" xmlns="" val="20000"/>
                    </a:ext>
                  </a:extLst>
                </a:gridCol>
                <a:gridCol w="1759948">
                  <a:extLst>
                    <a:ext uri="{9D8B030D-6E8A-4147-A177-3AD203B41FA5}">
                      <a16:colId xmlns:a16="http://schemas.microsoft.com/office/drawing/2014/main" xmlns="" val="20001"/>
                    </a:ext>
                  </a:extLst>
                </a:gridCol>
                <a:gridCol w="2732314">
                  <a:extLst>
                    <a:ext uri="{9D8B030D-6E8A-4147-A177-3AD203B41FA5}">
                      <a16:colId xmlns:a16="http://schemas.microsoft.com/office/drawing/2014/main" xmlns="" val="20002"/>
                    </a:ext>
                  </a:extLst>
                </a:gridCol>
                <a:gridCol w="1262743">
                  <a:extLst>
                    <a:ext uri="{9D8B030D-6E8A-4147-A177-3AD203B41FA5}">
                      <a16:colId xmlns:a16="http://schemas.microsoft.com/office/drawing/2014/main" xmlns="" val="20003"/>
                    </a:ext>
                  </a:extLst>
                </a:gridCol>
                <a:gridCol w="1071880">
                  <a:extLst>
                    <a:ext uri="{9D8B030D-6E8A-4147-A177-3AD203B41FA5}">
                      <a16:colId xmlns:a16="http://schemas.microsoft.com/office/drawing/2014/main" xmlns="" val="20004"/>
                    </a:ext>
                  </a:extLst>
                </a:gridCol>
              </a:tblGrid>
              <a:tr h="722914">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PROGRAMME PERFORMANCE INDICATOR</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QUARTER 2 TARGET</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a:t>
                      </a: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526968">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ＭＳ Ｐゴシック" pitchFamily="34" charset="-128"/>
                        </a:rPr>
                        <a:t>Strategic Goal 6: Promote sound labour relations </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ＭＳ Ｐゴシック" pitchFamily="34" charset="-128"/>
                        </a:rPr>
                        <a:t>Outcome 4: Decent employment through inclusive economic growth</a:t>
                      </a:r>
                    </a:p>
                  </a:txBody>
                  <a:tcPr marL="68600" marR="686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19728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rgbClr val="000000"/>
                          </a:solidFill>
                          <a:effectLst/>
                          <a:latin typeface="Calibri" pitchFamily="34" charset="0"/>
                          <a:ea typeface="Times New Roman" pitchFamily="18" charset="0"/>
                          <a:cs typeface="Maiandra GD" pitchFamily="34" charset="0"/>
                        </a:rPr>
                        <a:t>4.2 Percentage of labour organisation applications for registration approved or refused within 90 calendar days of receipt by 31 March each year.</a:t>
                      </a:r>
                      <a:endParaRPr kumimoji="0" lang="en-US" sz="1400" b="0"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endParaRPr>
                    </a:p>
                  </a:txBody>
                  <a:tcPr marL="68600" marR="686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rPr>
                        <a:t>100% of labour organisation applications for registration approved or refused within 90 calendar days of receipt.</a:t>
                      </a:r>
                      <a:endParaRPr kumimoji="0" lang="en-US" sz="1400" b="1"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endParaRPr>
                    </a:p>
                  </a:txBody>
                  <a:tcPr marL="68600" marR="686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400" b="1" dirty="0" smtClean="0">
                          <a:solidFill>
                            <a:srgbClr val="00823B"/>
                          </a:solidFill>
                          <a:effectLst/>
                          <a:latin typeface="+mn-lt"/>
                          <a:ea typeface="Calibri"/>
                          <a:cs typeface="Arial"/>
                        </a:rPr>
                        <a:t>ACHIEVED</a:t>
                      </a:r>
                      <a:endParaRPr lang="en-ZA" sz="2400" dirty="0" smtClean="0">
                        <a:solidFill>
                          <a:srgbClr val="00823B"/>
                        </a:solidFill>
                        <a:effectLst/>
                        <a:latin typeface="Times New Roman"/>
                        <a:ea typeface="Times New Roman"/>
                      </a:endParaRPr>
                    </a:p>
                    <a:p>
                      <a:pPr marL="0" lvl="0" indent="0">
                        <a:lnSpc>
                          <a:spcPct val="115000"/>
                        </a:lnSpc>
                        <a:spcAft>
                          <a:spcPts val="0"/>
                        </a:spcAft>
                        <a:buFont typeface="Symbol" panose="05050102010706020507" pitchFamily="18" charset="2"/>
                        <a:buNone/>
                      </a:pPr>
                      <a:r>
                        <a:rPr lang="en-ZA" sz="1400" dirty="0" smtClean="0">
                          <a:effectLst/>
                          <a:latin typeface="Calibri" panose="020F0502020204030204" pitchFamily="34" charset="0"/>
                          <a:ea typeface="Calibri" panose="020F0502020204030204" pitchFamily="34" charset="0"/>
                          <a:cs typeface="Arial" panose="020B0604020202020204" pitchFamily="34" charset="0"/>
                        </a:rPr>
                        <a:t>31 (Thirty one) applications received</a:t>
                      </a:r>
                      <a:endParaRPr lang="en-ZA"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0"/>
                        </a:spcAft>
                        <a:buFont typeface="Symbol" panose="05050102010706020507" pitchFamily="18" charset="2"/>
                        <a:buNone/>
                      </a:pPr>
                      <a:endParaRPr lang="en-ZA" sz="1400" dirty="0" smtClean="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15000"/>
                        </a:lnSpc>
                        <a:spcAft>
                          <a:spcPts val="0"/>
                        </a:spcAft>
                        <a:buFont typeface="Symbol" panose="05050102010706020507" pitchFamily="18" charset="2"/>
                        <a:buNone/>
                      </a:pPr>
                      <a:r>
                        <a:rPr lang="en-ZA" sz="1400" dirty="0" smtClean="0">
                          <a:effectLst/>
                          <a:latin typeface="Calibri" panose="020F0502020204030204" pitchFamily="34" charset="0"/>
                          <a:ea typeface="Calibri" panose="020F0502020204030204" pitchFamily="34" charset="0"/>
                          <a:cs typeface="Arial" panose="020B0604020202020204" pitchFamily="34" charset="0"/>
                        </a:rPr>
                        <a:t>28 (Twenty eight) – Refused </a:t>
                      </a:r>
                      <a:r>
                        <a:rPr lang="en-ZA" sz="1400" u="sng" dirty="0" smtClean="0">
                          <a:effectLst/>
                          <a:latin typeface="Calibri" panose="020F0502020204030204" pitchFamily="34" charset="0"/>
                          <a:ea typeface="Calibri" panose="020F0502020204030204" pitchFamily="34" charset="0"/>
                          <a:cs typeface="Arial" panose="020B0604020202020204" pitchFamily="34" charset="0"/>
                        </a:rPr>
                        <a:t>within</a:t>
                      </a:r>
                      <a:r>
                        <a:rPr lang="en-ZA" sz="1400" dirty="0" smtClean="0">
                          <a:effectLst/>
                          <a:latin typeface="Calibri" panose="020F0502020204030204" pitchFamily="34" charset="0"/>
                          <a:ea typeface="Calibri" panose="020F0502020204030204" pitchFamily="34" charset="0"/>
                          <a:cs typeface="Arial" panose="020B0604020202020204" pitchFamily="34" charset="0"/>
                        </a:rPr>
                        <a:t> 90 calendar days of receipt </a:t>
                      </a:r>
                      <a:endParaRPr lang="en-ZA"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0"/>
                        </a:spcAft>
                        <a:buFont typeface="Symbol" panose="05050102010706020507" pitchFamily="18" charset="2"/>
                        <a:buNone/>
                      </a:pPr>
                      <a:endParaRPr lang="en-ZA"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0"/>
                        </a:spcAft>
                        <a:buFont typeface="Symbol" panose="05050102010706020507" pitchFamily="18" charset="2"/>
                        <a:buNone/>
                      </a:pPr>
                      <a:r>
                        <a:rPr lang="en-ZA" sz="1400" dirty="0" smtClean="0">
                          <a:effectLst/>
                          <a:latin typeface="Calibri" panose="020F0502020204030204" pitchFamily="34" charset="0"/>
                          <a:ea typeface="Calibri" panose="020F0502020204030204" pitchFamily="34" charset="0"/>
                          <a:cs typeface="Arial" panose="020B0604020202020204" pitchFamily="34" charset="0"/>
                        </a:rPr>
                        <a:t>(Three) – Approved </a:t>
                      </a:r>
                      <a:r>
                        <a:rPr lang="en-ZA" sz="1400" u="sng" dirty="0" smtClean="0">
                          <a:effectLst/>
                          <a:latin typeface="Calibri" panose="020F0502020204030204" pitchFamily="34" charset="0"/>
                          <a:ea typeface="Calibri" panose="020F0502020204030204" pitchFamily="34" charset="0"/>
                          <a:cs typeface="Arial" panose="020B0604020202020204" pitchFamily="34" charset="0"/>
                        </a:rPr>
                        <a:t>within</a:t>
                      </a:r>
                      <a:r>
                        <a:rPr lang="en-ZA" sz="1400" dirty="0" smtClean="0">
                          <a:effectLst/>
                          <a:latin typeface="Calibri" panose="020F0502020204030204" pitchFamily="34" charset="0"/>
                          <a:ea typeface="Calibri" panose="020F0502020204030204" pitchFamily="34" charset="0"/>
                          <a:cs typeface="Arial" panose="020B0604020202020204" pitchFamily="34" charset="0"/>
                        </a:rPr>
                        <a:t> 90 calendar days of receipt </a:t>
                      </a:r>
                      <a:endParaRPr lang="en-ZA"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 100%</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600" marR="686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kumimoji="0" lang="en-ZA" sz="1400" b="1"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rPr>
                        <a:t>None</a:t>
                      </a: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lvl="0" indent="0">
                        <a:spcAft>
                          <a:spcPts val="0"/>
                        </a:spcAft>
                        <a:buFont typeface="+mj-lt"/>
                        <a:buNone/>
                        <a:tabLst>
                          <a:tab pos="203200" algn="l"/>
                        </a:tabLst>
                      </a:pPr>
                      <a:r>
                        <a:rPr kumimoji="0" lang="en-ZA" sz="1400" b="1"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rPr>
                        <a:t>None</a:t>
                      </a: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
        <p:nvSpPr>
          <p:cNvPr id="5" name="Title 1"/>
          <p:cNvSpPr>
            <a:spLocks noGrp="1"/>
          </p:cNvSpPr>
          <p:nvPr>
            <p:ph type="title"/>
          </p:nvPr>
        </p:nvSpPr>
        <p:spPr>
          <a:xfrm>
            <a:off x="555625" y="300038"/>
            <a:ext cx="8229600" cy="936625"/>
          </a:xfrm>
        </p:spPr>
        <p:txBody>
          <a:bodyPr/>
          <a:lstStyle/>
          <a:p>
            <a:r>
              <a:rPr lang="en-ZA" altLang="en-US" sz="2000" b="1" dirty="0" smtClean="0">
                <a:ea typeface="ＭＳ Ｐゴシック" pitchFamily="34" charset="-128"/>
                <a:cs typeface="Times New Roman" pitchFamily="18" charset="0"/>
              </a:rPr>
              <a:t>LABOUR POLICY &amp; INDUSTRIAL RELATIONS (LP &amp; IR)</a:t>
            </a:r>
            <a:endParaRPr lang="en-US" altLang="en-US" sz="2000" dirty="0" smtClean="0">
              <a:ea typeface="ＭＳ Ｐゴシック" pitchFamily="34" charset="-128"/>
            </a:endParaRPr>
          </a:p>
        </p:txBody>
      </p:sp>
      <p:sp>
        <p:nvSpPr>
          <p:cNvPr id="6" name="Slide Number Placeholder 1"/>
          <p:cNvSpPr txBox="1">
            <a:spLocks/>
          </p:cNvSpPr>
          <p:nvPr/>
        </p:nvSpPr>
        <p:spPr bwMode="auto">
          <a:xfrm>
            <a:off x="6716712" y="6376988"/>
            <a:ext cx="2498407" cy="67405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32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5921C5C6-F8D0-49CC-92F7-24E621B90D58}" type="slidenum">
              <a:rPr lang="en-US" altLang="en-US" sz="1200" smtClean="0">
                <a:solidFill>
                  <a:schemeClr val="bg1"/>
                </a:solidFill>
              </a:rPr>
              <a:pPr/>
              <a:t>51</a:t>
            </a:fld>
            <a:endParaRPr lang="en-US" altLang="en-US" sz="1200" dirty="0" smtClean="0">
              <a:solidFill>
                <a:schemeClr val="bg1"/>
              </a:solidFill>
            </a:endParaRPr>
          </a:p>
        </p:txBody>
      </p:sp>
    </p:spTree>
    <p:extLst>
      <p:ext uri="{BB962C8B-B14F-4D97-AF65-F5344CB8AC3E}">
        <p14:creationId xmlns:p14="http://schemas.microsoft.com/office/powerpoint/2010/main" xmlns="" val="41696206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555625" y="293688"/>
            <a:ext cx="8229600" cy="936625"/>
          </a:xfrm>
        </p:spPr>
        <p:txBody>
          <a:bodyPr/>
          <a:lstStyle/>
          <a:p>
            <a:pPr eaLnBrk="1" fontAlgn="auto" hangingPunct="1">
              <a:lnSpc>
                <a:spcPct val="115000"/>
              </a:lnSpc>
              <a:spcBef>
                <a:spcPts val="0"/>
              </a:spcBef>
              <a:spcAft>
                <a:spcPts val="0"/>
              </a:spcAft>
              <a:defRPr/>
            </a:pPr>
            <a:r>
              <a:rPr lang="en-ZA" altLang="en-US" sz="2000" b="1" dirty="0">
                <a:ea typeface="ＭＳ Ｐゴシック" pitchFamily="34" charset="-128"/>
                <a:cs typeface="Times New Roman" pitchFamily="18" charset="0"/>
              </a:rPr>
              <a:t>LABOUR POLICY &amp; INDUSTRIAL RELATIONS (LP &amp; IR)</a:t>
            </a:r>
            <a:endParaRPr lang="en-US" sz="2000" b="1" dirty="0">
              <a:solidFill>
                <a:prstClr val="white"/>
              </a:solidFill>
              <a:ea typeface="+mn-ea"/>
              <a:cs typeface="+mn-cs"/>
            </a:endParaRPr>
          </a:p>
        </p:txBody>
      </p:sp>
      <p:sp>
        <p:nvSpPr>
          <p:cNvPr id="62467" name="Slide Number Placeholder 3"/>
          <p:cNvSpPr>
            <a:spLocks noGrp="1"/>
          </p:cNvSpPr>
          <p:nvPr>
            <p:ph type="sldNum" sz="quarter" idx="12"/>
          </p:nvPr>
        </p:nvSpPr>
        <p:spPr bwMode="auto">
          <a:xfrm>
            <a:off x="6837363" y="6563360"/>
            <a:ext cx="2387917" cy="2946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9BC7C23-EC00-4DBD-B0F9-956BB520E5F9}" type="slidenum">
              <a:rPr lang="en-US" altLang="en-US" sz="1200" smtClean="0">
                <a:solidFill>
                  <a:schemeClr val="bg1"/>
                </a:solidFill>
              </a:rPr>
              <a:pPr/>
              <a:t>52</a:t>
            </a:fld>
            <a:endParaRPr lang="en-US" altLang="en-US" sz="1200" dirty="0" smtClean="0">
              <a:solidFill>
                <a:schemeClr val="bg1"/>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103146707"/>
              </p:ext>
            </p:extLst>
          </p:nvPr>
        </p:nvGraphicFramePr>
        <p:xfrm>
          <a:off x="91440" y="1298603"/>
          <a:ext cx="8859520" cy="5394287"/>
        </p:xfrm>
        <a:graphic>
          <a:graphicData uri="http://schemas.openxmlformats.org/drawingml/2006/table">
            <a:tbl>
              <a:tblPr/>
              <a:tblGrid>
                <a:gridCol w="1723099">
                  <a:extLst>
                    <a:ext uri="{9D8B030D-6E8A-4147-A177-3AD203B41FA5}">
                      <a16:colId xmlns:a16="http://schemas.microsoft.com/office/drawing/2014/main" xmlns="" val="20000"/>
                    </a:ext>
                  </a:extLst>
                </a:gridCol>
                <a:gridCol w="1434360">
                  <a:extLst>
                    <a:ext uri="{9D8B030D-6E8A-4147-A177-3AD203B41FA5}">
                      <a16:colId xmlns:a16="http://schemas.microsoft.com/office/drawing/2014/main" xmlns="" val="148349642"/>
                    </a:ext>
                  </a:extLst>
                </a:gridCol>
                <a:gridCol w="3295897">
                  <a:extLst>
                    <a:ext uri="{9D8B030D-6E8A-4147-A177-3AD203B41FA5}">
                      <a16:colId xmlns:a16="http://schemas.microsoft.com/office/drawing/2014/main" xmlns="" val="20002"/>
                    </a:ext>
                  </a:extLst>
                </a:gridCol>
                <a:gridCol w="1177913">
                  <a:extLst>
                    <a:ext uri="{9D8B030D-6E8A-4147-A177-3AD203B41FA5}">
                      <a16:colId xmlns:a16="http://schemas.microsoft.com/office/drawing/2014/main" xmlns="" val="2103413724"/>
                    </a:ext>
                  </a:extLst>
                </a:gridCol>
                <a:gridCol w="1228251">
                  <a:extLst>
                    <a:ext uri="{9D8B030D-6E8A-4147-A177-3AD203B41FA5}">
                      <a16:colId xmlns:a16="http://schemas.microsoft.com/office/drawing/2014/main" xmlns="" val="3612698685"/>
                    </a:ext>
                  </a:extLst>
                </a:gridCol>
              </a:tblGrid>
              <a:tr h="780733">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PROGRAMME PERFORMANCE INDICATOR</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QUARTER 2 TARGET</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449645">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ＭＳ Ｐゴシック" pitchFamily="34" charset="-128"/>
                        </a:rPr>
                        <a:t>Outcome 4: Decent employment through inclusive economic growth</a:t>
                      </a:r>
                      <a:endParaRPr kumimoji="0" lang="en-US" sz="1400" b="0" i="0" u="none" strike="noStrike" cap="none" normalizeH="0" baseline="0" dirty="0" smtClean="0">
                        <a:ln>
                          <a:noFill/>
                        </a:ln>
                        <a:solidFill>
                          <a:schemeClr val="bg1"/>
                        </a:solidFill>
                        <a:effectLst/>
                        <a:latin typeface="Calibri" pitchFamily="34" charset="0"/>
                        <a:ea typeface="Times New Roman" pitchFamily="18" charset="0"/>
                        <a:cs typeface="Maiandra GD" pitchFamily="34" charset="0"/>
                      </a:endParaRP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16390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400" kern="100" dirty="0" smtClean="0">
                          <a:effectLst/>
                          <a:latin typeface="+mn-lt"/>
                          <a:ea typeface="SimSun"/>
                          <a:cs typeface="Arial"/>
                        </a:rPr>
                        <a:t>4.3 Moderating Workplace Conflict by measuring the impact of the Labour Relations Amendments.</a:t>
                      </a:r>
                      <a:endParaRPr kumimoji="0" lang="en-US" sz="1400" b="0"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endParaRP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tx1"/>
                          </a:solidFill>
                          <a:effectLst/>
                          <a:latin typeface="+mn-lt"/>
                          <a:ea typeface="ＭＳ Ｐゴシック" pitchFamily="34" charset="-128"/>
                          <a:cs typeface="Times New Roman" pitchFamily="18" charset="0"/>
                        </a:rPr>
                        <a:t>Monitoring report on impact submitted by end of second quarter.</a:t>
                      </a: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400" b="1" dirty="0" smtClean="0">
                          <a:solidFill>
                            <a:srgbClr val="00823B"/>
                          </a:solidFill>
                          <a:effectLst/>
                          <a:latin typeface="+mn-lt"/>
                          <a:ea typeface="Calibri"/>
                          <a:cs typeface="Arial"/>
                        </a:rPr>
                        <a:t>ACHIEVED</a:t>
                      </a:r>
                      <a:endParaRPr lang="en-ZA" sz="1400" dirty="0" smtClean="0">
                        <a:solidFill>
                          <a:srgbClr val="00823B"/>
                        </a:solidFill>
                        <a:effectLst/>
                        <a:latin typeface="Times New Roman"/>
                        <a:ea typeface="Times New Roman"/>
                      </a:endParaRPr>
                    </a:p>
                    <a:p>
                      <a:pPr>
                        <a:lnSpc>
                          <a:spcPct val="115000"/>
                        </a:lnSpc>
                        <a:spcAft>
                          <a:spcPts val="0"/>
                        </a:spcAft>
                      </a:pPr>
                      <a:r>
                        <a:rPr lang="en-US" sz="1400" dirty="0" smtClean="0">
                          <a:effectLst/>
                          <a:latin typeface="Calibri" panose="020F0502020204030204" pitchFamily="34" charset="0"/>
                          <a:ea typeface="Calibri" panose="020F0502020204030204" pitchFamily="34" charset="0"/>
                          <a:cs typeface="Calibri" panose="020F0502020204030204" pitchFamily="34" charset="0"/>
                        </a:rPr>
                        <a:t>Consultations were conducted with </a:t>
                      </a:r>
                      <a:r>
                        <a:rPr lang="en-US" sz="1400" dirty="0" err="1" smtClean="0">
                          <a:effectLst/>
                          <a:latin typeface="Calibri" panose="020F0502020204030204" pitchFamily="34" charset="0"/>
                          <a:ea typeface="Calibri" panose="020F0502020204030204" pitchFamily="34" charset="0"/>
                          <a:cs typeface="Calibri" panose="020F0502020204030204" pitchFamily="34" charset="0"/>
                        </a:rPr>
                        <a:t>Labour</a:t>
                      </a:r>
                      <a:r>
                        <a:rPr lang="en-US" sz="1400" dirty="0" smtClean="0">
                          <a:effectLst/>
                          <a:latin typeface="Calibri" panose="020F0502020204030204" pitchFamily="34" charset="0"/>
                          <a:ea typeface="Calibri" panose="020F0502020204030204" pitchFamily="34" charset="0"/>
                          <a:cs typeface="Calibri" panose="020F0502020204030204" pitchFamily="34" charset="0"/>
                        </a:rPr>
                        <a:t> </a:t>
                      </a:r>
                      <a:r>
                        <a:rPr lang="en-US" sz="1400" dirty="0" err="1" smtClean="0">
                          <a:effectLst/>
                          <a:latin typeface="Calibri" panose="020F0502020204030204" pitchFamily="34" charset="0"/>
                          <a:ea typeface="Calibri" panose="020F0502020204030204" pitchFamily="34" charset="0"/>
                          <a:cs typeface="Calibri" panose="020F0502020204030204" pitchFamily="34" charset="0"/>
                        </a:rPr>
                        <a:t>organisations</a:t>
                      </a:r>
                      <a:r>
                        <a:rPr lang="en-US" sz="1400" dirty="0" smtClean="0">
                          <a:effectLst/>
                          <a:latin typeface="Calibri" panose="020F0502020204030204" pitchFamily="34" charset="0"/>
                          <a:ea typeface="Calibri" panose="020F0502020204030204" pitchFamily="34" charset="0"/>
                          <a:cs typeface="Calibri" panose="020F0502020204030204" pitchFamily="34" charset="0"/>
                        </a:rPr>
                        <a:t> as per the directive through roadshows conducted in all the provinces.   </a:t>
                      </a:r>
                      <a:r>
                        <a:rPr lang="en-US" sz="1400" b="1" dirty="0" smtClean="0">
                          <a:effectLst/>
                          <a:latin typeface="Calibri" panose="020F0502020204030204" pitchFamily="34" charset="0"/>
                          <a:ea typeface="Calibri" panose="020F0502020204030204" pitchFamily="34" charset="0"/>
                          <a:cs typeface="Calibri" panose="020F0502020204030204" pitchFamily="34" charset="0"/>
                        </a:rPr>
                        <a:t>33 (Thirty Three)</a:t>
                      </a:r>
                      <a:r>
                        <a:rPr lang="en-US" sz="1400" dirty="0" smtClean="0">
                          <a:effectLst/>
                          <a:latin typeface="Calibri" panose="020F0502020204030204" pitchFamily="34" charset="0"/>
                          <a:ea typeface="Calibri" panose="020F0502020204030204" pitchFamily="34" charset="0"/>
                          <a:cs typeface="Calibri" panose="020F0502020204030204" pitchFamily="34" charset="0"/>
                        </a:rPr>
                        <a:t> = </a:t>
                      </a:r>
                      <a:r>
                        <a:rPr lang="en-US" sz="1400" b="1" dirty="0" smtClean="0">
                          <a:effectLst/>
                          <a:latin typeface="Calibri" panose="020F0502020204030204" pitchFamily="34" charset="0"/>
                          <a:ea typeface="Calibri" panose="020F0502020204030204" pitchFamily="34" charset="0"/>
                          <a:cs typeface="Calibri" panose="020F0502020204030204" pitchFamily="34" charset="0"/>
                        </a:rPr>
                        <a:t>18 Employers </a:t>
                      </a:r>
                      <a:r>
                        <a:rPr lang="en-US" sz="1400" b="1" dirty="0" err="1" smtClean="0">
                          <a:effectLst/>
                          <a:latin typeface="Calibri" panose="020F0502020204030204" pitchFamily="34" charset="0"/>
                          <a:ea typeface="Calibri" panose="020F0502020204030204" pitchFamily="34" charset="0"/>
                          <a:cs typeface="Calibri" panose="020F0502020204030204" pitchFamily="34" charset="0"/>
                        </a:rPr>
                        <a:t>Organisations</a:t>
                      </a:r>
                      <a:r>
                        <a:rPr lang="en-US" sz="1400" b="1" dirty="0" smtClean="0">
                          <a:effectLst/>
                          <a:latin typeface="Calibri" panose="020F0502020204030204" pitchFamily="34" charset="0"/>
                          <a:ea typeface="Calibri" panose="020F0502020204030204" pitchFamily="34" charset="0"/>
                          <a:cs typeface="Calibri" panose="020F0502020204030204" pitchFamily="34" charset="0"/>
                        </a:rPr>
                        <a:t> (A) and 15 Trade Unions (B) </a:t>
                      </a:r>
                      <a:r>
                        <a:rPr lang="en-US" sz="1400" dirty="0" smtClean="0">
                          <a:effectLst/>
                          <a:latin typeface="Calibri" panose="020F0502020204030204" pitchFamily="34" charset="0"/>
                          <a:ea typeface="Calibri" panose="020F0502020204030204" pitchFamily="34" charset="0"/>
                          <a:cs typeface="Calibri" panose="020F0502020204030204" pitchFamily="34" charset="0"/>
                        </a:rPr>
                        <a:t>have applied</a:t>
                      </a:r>
                      <a:r>
                        <a:rPr lang="en-US" sz="1400" b="1" dirty="0" smtClean="0">
                          <a:effectLst/>
                          <a:latin typeface="Calibri" panose="020F0502020204030204" pitchFamily="34" charset="0"/>
                          <a:ea typeface="Calibri" panose="020F0502020204030204" pitchFamily="34" charset="0"/>
                          <a:cs typeface="Calibri" panose="020F0502020204030204" pitchFamily="34" charset="0"/>
                        </a:rPr>
                        <a:t> </a:t>
                      </a:r>
                      <a:r>
                        <a:rPr lang="en-US" sz="1400" dirty="0" smtClean="0">
                          <a:effectLst/>
                          <a:latin typeface="Calibri" panose="020F0502020204030204" pitchFamily="34" charset="0"/>
                          <a:ea typeface="Calibri" panose="020F0502020204030204" pitchFamily="34" charset="0"/>
                          <a:cs typeface="Calibri" panose="020F0502020204030204" pitchFamily="34" charset="0"/>
                        </a:rPr>
                        <a:t>amend to their constitutions as per the directives</a:t>
                      </a:r>
                      <a:r>
                        <a:rPr lang="en-US" sz="1400" dirty="0" smtClean="0">
                          <a:solidFill>
                            <a:srgbClr val="4F6228"/>
                          </a:solidFill>
                          <a:effectLst/>
                          <a:latin typeface="Calibri" panose="020F0502020204030204" pitchFamily="34" charset="0"/>
                          <a:ea typeface="Calibri" panose="020F0502020204030204" pitchFamily="34" charset="0"/>
                          <a:cs typeface="Calibri" panose="020F0502020204030204" pitchFamily="34" charset="0"/>
                        </a:rPr>
                        <a:t>.  </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UcPeriod"/>
                      </a:pPr>
                      <a:r>
                        <a:rPr lang="en-US" sz="1400" b="1" dirty="0" smtClean="0">
                          <a:effectLst/>
                          <a:ea typeface="Calibri" panose="020F0502020204030204" pitchFamily="34" charset="0"/>
                          <a:cs typeface="Calibri" panose="020F0502020204030204" pitchFamily="34" charset="0"/>
                        </a:rPr>
                        <a:t> Employers’ </a:t>
                      </a:r>
                      <a:r>
                        <a:rPr lang="en-US" sz="1400" b="1" dirty="0" err="1" smtClean="0">
                          <a:effectLst/>
                          <a:ea typeface="Calibri" panose="020F0502020204030204" pitchFamily="34" charset="0"/>
                          <a:cs typeface="Calibri" panose="020F0502020204030204" pitchFamily="34" charset="0"/>
                        </a:rPr>
                        <a:t>organisations</a:t>
                      </a:r>
                      <a:r>
                        <a:rPr lang="en-US" sz="1400" b="1" dirty="0" smtClean="0">
                          <a:effectLst/>
                          <a:ea typeface="Calibri" panose="020F0502020204030204" pitchFamily="34" charset="0"/>
                          <a:cs typeface="Calibri" panose="020F0502020204030204" pitchFamily="34" charset="0"/>
                        </a:rPr>
                        <a:t>  18</a:t>
                      </a:r>
                      <a:endParaRPr lang="en-ZA" sz="1400" dirty="0" smtClean="0">
                        <a:effectLst/>
                      </a:endParaRPr>
                    </a:p>
                    <a:p>
                      <a:pPr marL="342900" lvl="0" indent="-342900">
                        <a:buFont typeface="+mj-lt"/>
                        <a:buAutoNum type="alphaUcPeriod"/>
                      </a:pPr>
                      <a:r>
                        <a:rPr lang="en-US" sz="1400" b="1" dirty="0" smtClean="0">
                          <a:effectLst/>
                          <a:ea typeface="Calibri" panose="020F0502020204030204" pitchFamily="34" charset="0"/>
                          <a:cs typeface="Calibri" panose="020F0502020204030204" pitchFamily="34" charset="0"/>
                        </a:rPr>
                        <a:t>Trade Unions 15 </a:t>
                      </a:r>
                      <a:endParaRPr lang="en-ZA" sz="1400" dirty="0" smtClean="0">
                        <a:effectLst/>
                      </a:endParaRPr>
                    </a:p>
                    <a:p>
                      <a:endParaRPr lang="en-US" sz="1400" b="1" dirty="0" smtClean="0">
                        <a:effectLst/>
                        <a:latin typeface="Calibri" panose="020F0502020204030204" pitchFamily="34" charset="0"/>
                        <a:ea typeface="Calibri" panose="020F0502020204030204" pitchFamily="34" charset="0"/>
                      </a:endParaRPr>
                    </a:p>
                    <a:p>
                      <a:r>
                        <a:rPr lang="en-US" sz="1400" b="1" dirty="0" smtClean="0">
                          <a:effectLst/>
                          <a:latin typeface="Calibri" panose="020F0502020204030204" pitchFamily="34" charset="0"/>
                          <a:ea typeface="Calibri" panose="020F0502020204030204" pitchFamily="34" charset="0"/>
                        </a:rPr>
                        <a:t>100%</a:t>
                      </a:r>
                      <a:endParaRPr lang="en-ZA" sz="1400" dirty="0" smtClean="0">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400" b="1" dirty="0" smtClean="0">
                          <a:effectLst/>
                          <a:latin typeface="+mn-lt"/>
                          <a:ea typeface="Times New Roman"/>
                          <a:cs typeface="Times New Roman"/>
                        </a:rPr>
                        <a:t>None</a:t>
                      </a:r>
                      <a:endParaRPr lang="en-ZA"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400" b="1" dirty="0" smtClean="0">
                          <a:effectLst/>
                          <a:latin typeface="+mn-lt"/>
                          <a:ea typeface="Times New Roman"/>
                        </a:rPr>
                        <a:t>None</a:t>
                      </a:r>
                      <a:endParaRPr lang="en-ZA" sz="1400" b="1"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
        <p:nvSpPr>
          <p:cNvPr id="2" name="Rectangle 1"/>
          <p:cNvSpPr/>
          <p:nvPr/>
        </p:nvSpPr>
        <p:spPr>
          <a:xfrm>
            <a:off x="8785225" y="6725920"/>
            <a:ext cx="358776" cy="99050"/>
          </a:xfrm>
          <a:prstGeom prst="rect">
            <a:avLst/>
          </a:prstGeom>
        </p:spPr>
        <p:txBody>
          <a:bodyPr wrap="square">
            <a:spAutoFit/>
          </a:bodyPr>
          <a:lstStyle/>
          <a:p>
            <a:endParaRPr lang="en-ZA" sz="1100" dirty="0">
              <a:solidFill>
                <a:schemeClr val="bg1"/>
              </a:solidFill>
            </a:endParaRPr>
          </a:p>
        </p:txBody>
      </p:sp>
    </p:spTree>
    <p:extLst>
      <p:ext uri="{BB962C8B-B14F-4D97-AF65-F5344CB8AC3E}">
        <p14:creationId xmlns:p14="http://schemas.microsoft.com/office/powerpoint/2010/main" xmlns="" val="35772174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90538" y="-97971"/>
            <a:ext cx="8229600" cy="1143000"/>
          </a:xfrm>
        </p:spPr>
        <p:txBody>
          <a:bodyPr/>
          <a:lstStyle/>
          <a:p>
            <a:r>
              <a:rPr lang="en-ZA" altLang="en-US" sz="2000" b="1" dirty="0" smtClean="0">
                <a:ea typeface="ＭＳ Ｐゴシック" pitchFamily="34" charset="-128"/>
                <a:cs typeface="Times New Roman" pitchFamily="18" charset="0"/>
              </a:rPr>
              <a:t/>
            </a:r>
            <a:br>
              <a:rPr lang="en-ZA" altLang="en-US" sz="2000" b="1" dirty="0" smtClean="0">
                <a:ea typeface="ＭＳ Ｐゴシック" pitchFamily="34" charset="-128"/>
                <a:cs typeface="Times New Roman" pitchFamily="18" charset="0"/>
              </a:rPr>
            </a:br>
            <a:r>
              <a:rPr lang="en-ZA" altLang="en-US" sz="2000" b="1" dirty="0" smtClean="0">
                <a:ea typeface="ＭＳ Ｐゴシック" pitchFamily="34" charset="-128"/>
                <a:cs typeface="Times New Roman" pitchFamily="18" charset="0"/>
              </a:rPr>
              <a:t>LABOUR </a:t>
            </a:r>
            <a:r>
              <a:rPr lang="en-ZA" altLang="en-US" sz="2000" b="1" dirty="0">
                <a:ea typeface="ＭＳ Ｐゴシック" pitchFamily="34" charset="-128"/>
                <a:cs typeface="Times New Roman" pitchFamily="18" charset="0"/>
              </a:rPr>
              <a:t>POLICY &amp; INDUSTRIAL RELATIONS (LP &amp; IR)</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866729078"/>
              </p:ext>
            </p:extLst>
          </p:nvPr>
        </p:nvGraphicFramePr>
        <p:xfrm>
          <a:off x="193040" y="1259840"/>
          <a:ext cx="8747761" cy="5384799"/>
        </p:xfrm>
        <a:graphic>
          <a:graphicData uri="http://schemas.openxmlformats.org/drawingml/2006/table">
            <a:tbl>
              <a:tblPr/>
              <a:tblGrid>
                <a:gridCol w="1584933">
                  <a:extLst>
                    <a:ext uri="{9D8B030D-6E8A-4147-A177-3AD203B41FA5}">
                      <a16:colId xmlns:a16="http://schemas.microsoft.com/office/drawing/2014/main" xmlns="" val="20000"/>
                    </a:ext>
                  </a:extLst>
                </a:gridCol>
                <a:gridCol w="1774673">
                  <a:extLst>
                    <a:ext uri="{9D8B030D-6E8A-4147-A177-3AD203B41FA5}">
                      <a16:colId xmlns:a16="http://schemas.microsoft.com/office/drawing/2014/main" xmlns="" val="20001"/>
                    </a:ext>
                  </a:extLst>
                </a:gridCol>
                <a:gridCol w="3040646">
                  <a:extLst>
                    <a:ext uri="{9D8B030D-6E8A-4147-A177-3AD203B41FA5}">
                      <a16:colId xmlns:a16="http://schemas.microsoft.com/office/drawing/2014/main" xmlns="" val="20002"/>
                    </a:ext>
                  </a:extLst>
                </a:gridCol>
                <a:gridCol w="1209719">
                  <a:extLst>
                    <a:ext uri="{9D8B030D-6E8A-4147-A177-3AD203B41FA5}">
                      <a16:colId xmlns:a16="http://schemas.microsoft.com/office/drawing/2014/main" xmlns="" val="20003"/>
                    </a:ext>
                  </a:extLst>
                </a:gridCol>
                <a:gridCol w="1137790">
                  <a:extLst>
                    <a:ext uri="{9D8B030D-6E8A-4147-A177-3AD203B41FA5}">
                      <a16:colId xmlns:a16="http://schemas.microsoft.com/office/drawing/2014/main" xmlns="" val="20004"/>
                    </a:ext>
                  </a:extLst>
                </a:gridCol>
              </a:tblGrid>
              <a:tr h="757135">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QUARTER 2 TARGET</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477488">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rPr>
                        <a:t>Monitor the impact of legislation </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rPr>
                        <a:t>Outcome 4: Decent employment through inclusive economic growth</a:t>
                      </a: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150176">
                <a:tc>
                  <a:txBody>
                    <a:bodyPr/>
                    <a:lstStyle/>
                    <a:p>
                      <a:pPr algn="l">
                        <a:spcAft>
                          <a:spcPts val="0"/>
                        </a:spcAft>
                      </a:pPr>
                      <a:r>
                        <a:rPr lang="en-ZA" sz="1400" dirty="0" smtClean="0">
                          <a:effectLst/>
                          <a:latin typeface="+mn-lt"/>
                          <a:ea typeface="Times New Roman"/>
                          <a:cs typeface="Maiandra GD"/>
                        </a:rPr>
                        <a:t>5.1 Number of labour market trends reports produced by 2020</a:t>
                      </a:r>
                      <a:endParaRPr lang="en-ZA" sz="1400" dirty="0">
                        <a:effectLst/>
                        <a:latin typeface="Times New Roman"/>
                        <a:ea typeface="Times New Roman"/>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1" dirty="0" smtClean="0">
                          <a:solidFill>
                            <a:schemeClr val="tx1"/>
                          </a:solidFill>
                          <a:effectLst/>
                          <a:latin typeface="+mn-lt"/>
                          <a:ea typeface="Times New Roman"/>
                        </a:rPr>
                        <a:t>NO TARGET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200" b="1" dirty="0" smtClean="0">
                          <a:solidFill>
                            <a:schemeClr val="tx1"/>
                          </a:solidFill>
                          <a:effectLst/>
                          <a:latin typeface="+mn-lt"/>
                          <a:ea typeface="Calibri"/>
                          <a:cs typeface="Arial"/>
                        </a:rPr>
                        <a:t>None</a:t>
                      </a:r>
                      <a:endParaRPr lang="en-ZA" sz="2000" b="1" dirty="0">
                        <a:solidFill>
                          <a:schemeClr val="tx1"/>
                        </a:solidFill>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r>
                        <a:rPr lang="en-ZA" sz="1200" b="1" dirty="0" smtClean="0">
                          <a:solidFill>
                            <a:schemeClr val="tx1"/>
                          </a:solidFill>
                          <a:effectLst/>
                          <a:latin typeface="+mn-lt"/>
                          <a:ea typeface="Calibri"/>
                          <a:cs typeface="Arial"/>
                        </a:rPr>
                        <a:t>None </a:t>
                      </a:r>
                      <a:endParaRPr lang="en-ZA" sz="1200" b="1" dirty="0">
                        <a:solidFill>
                          <a:schemeClr val="tx1"/>
                        </a:solidFil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1" dirty="0" smtClean="0">
                          <a:solidFill>
                            <a:schemeClr val="tx1"/>
                          </a:solidFill>
                          <a:effectLst/>
                          <a:latin typeface="+mn-lt"/>
                          <a:ea typeface="Times New Roman"/>
                        </a:rPr>
                        <a:t>None</a:t>
                      </a:r>
                      <a:endParaRPr lang="en-ZA" sz="1200" b="1" dirty="0">
                        <a:solidFill>
                          <a:schemeClr val="tx1"/>
                        </a:solidFill>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
        <p:nvSpPr>
          <p:cNvPr id="63517" name="Slide Number Placeholder 3"/>
          <p:cNvSpPr>
            <a:spLocks noGrp="1"/>
          </p:cNvSpPr>
          <p:nvPr>
            <p:ph type="sldNum" sz="quarter" idx="12"/>
          </p:nvPr>
        </p:nvSpPr>
        <p:spPr bwMode="auto">
          <a:xfrm>
            <a:off x="6732814" y="6370320"/>
            <a:ext cx="2411186" cy="7315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E86986-BCCB-436A-B7B4-267F67BB9A36}" type="slidenum">
              <a:rPr lang="en-US" altLang="en-US" sz="1200" smtClean="0">
                <a:solidFill>
                  <a:schemeClr val="bg1"/>
                </a:solidFill>
              </a:rPr>
              <a:pPr/>
              <a:t>53</a:t>
            </a:fld>
            <a:endParaRPr lang="en-US" altLang="en-US" sz="1200" dirty="0" smtClean="0">
              <a:solidFill>
                <a:schemeClr val="bg1"/>
              </a:solidFill>
            </a:endParaRPr>
          </a:p>
        </p:txBody>
      </p:sp>
    </p:spTree>
    <p:extLst>
      <p:ext uri="{BB962C8B-B14F-4D97-AF65-F5344CB8AC3E}">
        <p14:creationId xmlns:p14="http://schemas.microsoft.com/office/powerpoint/2010/main" xmlns="" val="13879410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577624" y="-87086"/>
            <a:ext cx="8229600" cy="1143000"/>
          </a:xfrm>
        </p:spPr>
        <p:txBody>
          <a:bodyPr/>
          <a:lstStyle/>
          <a:p>
            <a:r>
              <a:rPr lang="en-ZA" altLang="en-US" sz="2000" b="1" dirty="0" smtClean="0">
                <a:ea typeface="ＭＳ Ｐゴシック" pitchFamily="34" charset="-128"/>
                <a:cs typeface="Times New Roman" pitchFamily="18" charset="0"/>
              </a:rPr>
              <a:t/>
            </a:r>
            <a:br>
              <a:rPr lang="en-ZA" altLang="en-US" sz="2000" b="1" dirty="0" smtClean="0">
                <a:ea typeface="ＭＳ Ｐゴシック" pitchFamily="34" charset="-128"/>
                <a:cs typeface="Times New Roman" pitchFamily="18" charset="0"/>
              </a:rPr>
            </a:br>
            <a:r>
              <a:rPr lang="en-ZA" altLang="en-US" sz="2000" b="1" dirty="0" smtClean="0">
                <a:ea typeface="ＭＳ Ｐゴシック" pitchFamily="34" charset="-128"/>
                <a:cs typeface="Times New Roman" pitchFamily="18" charset="0"/>
              </a:rPr>
              <a:t>LABOUR </a:t>
            </a:r>
            <a:r>
              <a:rPr lang="en-ZA" altLang="en-US" sz="2000" b="1" dirty="0">
                <a:ea typeface="ＭＳ Ｐゴシック" pitchFamily="34" charset="-128"/>
                <a:cs typeface="Times New Roman" pitchFamily="18" charset="0"/>
              </a:rPr>
              <a:t>POLICY &amp; INDUSTRIAL RELATIONS (LP &amp; IR)</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028636256"/>
              </p:ext>
            </p:extLst>
          </p:nvPr>
        </p:nvGraphicFramePr>
        <p:xfrm>
          <a:off x="172720" y="1259840"/>
          <a:ext cx="8747760" cy="5435600"/>
        </p:xfrm>
        <a:graphic>
          <a:graphicData uri="http://schemas.openxmlformats.org/drawingml/2006/table">
            <a:tbl>
              <a:tblPr/>
              <a:tblGrid>
                <a:gridCol w="1549521">
                  <a:extLst>
                    <a:ext uri="{9D8B030D-6E8A-4147-A177-3AD203B41FA5}">
                      <a16:colId xmlns:a16="http://schemas.microsoft.com/office/drawing/2014/main" xmlns="" val="20000"/>
                    </a:ext>
                  </a:extLst>
                </a:gridCol>
                <a:gridCol w="1630559">
                  <a:extLst>
                    <a:ext uri="{9D8B030D-6E8A-4147-A177-3AD203B41FA5}">
                      <a16:colId xmlns:a16="http://schemas.microsoft.com/office/drawing/2014/main" xmlns="" val="20001"/>
                    </a:ext>
                  </a:extLst>
                </a:gridCol>
                <a:gridCol w="2335619">
                  <a:extLst>
                    <a:ext uri="{9D8B030D-6E8A-4147-A177-3AD203B41FA5}">
                      <a16:colId xmlns:a16="http://schemas.microsoft.com/office/drawing/2014/main" xmlns="" val="2916368931"/>
                    </a:ext>
                  </a:extLst>
                </a:gridCol>
                <a:gridCol w="1880781">
                  <a:extLst>
                    <a:ext uri="{9D8B030D-6E8A-4147-A177-3AD203B41FA5}">
                      <a16:colId xmlns:a16="http://schemas.microsoft.com/office/drawing/2014/main" xmlns="" val="3775787789"/>
                    </a:ext>
                  </a:extLst>
                </a:gridCol>
                <a:gridCol w="1351280">
                  <a:extLst>
                    <a:ext uri="{9D8B030D-6E8A-4147-A177-3AD203B41FA5}">
                      <a16:colId xmlns:a16="http://schemas.microsoft.com/office/drawing/2014/main" xmlns="" val="1359847831"/>
                    </a:ext>
                  </a:extLst>
                </a:gridCol>
              </a:tblGrid>
              <a:tr h="675132">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QUARTER 2 TARGET</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621359">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ＭＳ Ｐゴシック" pitchFamily="34" charset="-128"/>
                        </a:rPr>
                        <a:t>Strategic Goal  3: </a:t>
                      </a:r>
                      <a:r>
                        <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Maiandra GD" pitchFamily="34" charset="0"/>
                        </a:rPr>
                        <a:t>Monitor the impact of legislation </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Maiandra GD" pitchFamily="34" charset="0"/>
                        </a:rPr>
                        <a:t>Outcome 4: Decent employment through inclusive economic growth</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Calibri" pitchFamily="34" charset="0"/>
                        <a:ea typeface="ＭＳ Ｐゴシック" pitchFamily="34" charset="-128"/>
                        <a:cs typeface="Maiandra GD" pitchFamily="34"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05942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400" dirty="0" smtClean="0">
                          <a:effectLst/>
                          <a:latin typeface="+mn-lt"/>
                          <a:ea typeface="Calibri"/>
                          <a:cs typeface="Calibri"/>
                        </a:rPr>
                        <a:t>5.2 Number of research service providers identified to deliver on the RME Agenda by 31 March 2020.</a:t>
                      </a:r>
                      <a:endParaRPr kumimoji="0" lang="en-ZA" sz="14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L="91439" marR="91439"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lvl="0" indent="0">
                        <a:lnSpc>
                          <a:spcPct val="115000"/>
                        </a:lnSpc>
                        <a:spcAft>
                          <a:spcPts val="0"/>
                        </a:spcAft>
                        <a:buFont typeface="Symbol" panose="05050102010706020507" pitchFamily="18" charset="2"/>
                        <a:buNone/>
                      </a:pPr>
                      <a:r>
                        <a:rPr lang="en-ZA" sz="1400" b="1" dirty="0" smtClean="0">
                          <a:effectLst/>
                          <a:latin typeface="Calibri" panose="020F0502020204030204" pitchFamily="34" charset="0"/>
                          <a:ea typeface="Calibri" panose="020F0502020204030204" pitchFamily="34" charset="0"/>
                          <a:cs typeface="Times New Roman" panose="02020603050405020304" pitchFamily="18" charset="0"/>
                        </a:rPr>
                        <a:t>Service providers to deliver on the RME agenda                identified by 30 September 2019 </a:t>
                      </a:r>
                      <a:endParaRPr lang="en-ZA" sz="24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149860">
                        <a:lnSpc>
                          <a:spcPct val="115000"/>
                        </a:lnSpc>
                        <a:spcAft>
                          <a:spcPts val="0"/>
                        </a:spcAft>
                      </a:pPr>
                      <a:r>
                        <a:rPr lang="en-ZA" sz="1400" b="1" dirty="0" smtClean="0">
                          <a:effectLst/>
                          <a:latin typeface="Calibri" panose="020F0502020204030204" pitchFamily="34" charset="0"/>
                          <a:ea typeface="Calibri" panose="020F0502020204030204" pitchFamily="34" charset="0"/>
                          <a:cs typeface="Arial" panose="020B0604020202020204" pitchFamily="34" charset="0"/>
                        </a:rPr>
                        <a:t> </a:t>
                      </a:r>
                      <a:endParaRPr lang="en-ZA" sz="24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0"/>
                        </a:spcAft>
                        <a:buFont typeface="Symbol" panose="05050102010706020507" pitchFamily="18" charset="2"/>
                        <a:buNone/>
                      </a:pPr>
                      <a:r>
                        <a:rPr lang="en-ZA" sz="1400" b="1" dirty="0" smtClean="0">
                          <a:effectLst/>
                          <a:latin typeface="Calibri" panose="020F0502020204030204" pitchFamily="34" charset="0"/>
                          <a:ea typeface="Calibri" panose="020F0502020204030204" pitchFamily="34" charset="0"/>
                          <a:cs typeface="Times New Roman" panose="02020603050405020304" pitchFamily="18" charset="0"/>
                        </a:rPr>
                        <a:t>TORs for internally conducted research presented to the DD Forum by 30 September 2019.</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rgbClr val="FF0000"/>
                          </a:solidFill>
                          <a:effectLst/>
                          <a:latin typeface="+mn-lt"/>
                          <a:ea typeface="+mn-ea"/>
                          <a:cs typeface="+mn-cs"/>
                        </a:rPr>
                        <a:t>NOT</a:t>
                      </a:r>
                      <a:r>
                        <a:rPr lang="en-ZA" sz="1400" b="1" kern="1200" baseline="0" dirty="0" smtClean="0">
                          <a:solidFill>
                            <a:srgbClr val="FF0000"/>
                          </a:solidFill>
                          <a:effectLst/>
                          <a:latin typeface="+mn-lt"/>
                          <a:ea typeface="+mn-ea"/>
                          <a:cs typeface="+mn-cs"/>
                        </a:rPr>
                        <a:t> </a:t>
                      </a:r>
                      <a:r>
                        <a:rPr lang="en-ZA" sz="1400" b="1" kern="1200" dirty="0" smtClean="0">
                          <a:solidFill>
                            <a:srgbClr val="FF0000"/>
                          </a:solidFill>
                          <a:effectLst/>
                          <a:latin typeface="+mn-lt"/>
                          <a:ea typeface="+mn-ea"/>
                          <a:cs typeface="+mn-cs"/>
                        </a:rPr>
                        <a:t>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b="1" kern="1200" dirty="0" smtClean="0">
                        <a:solidFill>
                          <a:srgbClr val="FF0000"/>
                        </a:solidFill>
                        <a:effectLst/>
                        <a:latin typeface="+mn-lt"/>
                        <a:ea typeface="+mn-ea"/>
                        <a:cs typeface="+mn-cs"/>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Terms of reference (TOR) for RME Agenda research topics developed and discussed at Specific Committee Meeting. Finalised discussion of terms of reference at Specific Committee Meeting.  </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 </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Terms of reference for internal research topic developed and was presented at a DD forum on the 12 July 2019</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Times New Roman" panose="02020603050405020304" pitchFamily="18" charset="0"/>
                        </a:rPr>
                        <a:t>Delays in internal  processes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ZA" sz="1400" dirty="0" smtClean="0">
                          <a:effectLst/>
                          <a:latin typeface="+mn-lt"/>
                          <a:ea typeface="Times New Roman"/>
                        </a:rPr>
                        <a:t>The  TOR were submitted and finalised in the first week of October 2019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
        <p:nvSpPr>
          <p:cNvPr id="63517" name="Slide Number Placeholder 3"/>
          <p:cNvSpPr>
            <a:spLocks noGrp="1"/>
          </p:cNvSpPr>
          <p:nvPr>
            <p:ph type="sldNum" sz="quarter" idx="12"/>
          </p:nvPr>
        </p:nvSpPr>
        <p:spPr bwMode="auto">
          <a:xfrm>
            <a:off x="6819900" y="6333671"/>
            <a:ext cx="2405379" cy="80880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E86986-BCCB-436A-B7B4-267F67BB9A36}" type="slidenum">
              <a:rPr lang="en-US" altLang="en-US" sz="1200" smtClean="0">
                <a:solidFill>
                  <a:schemeClr val="bg1"/>
                </a:solidFill>
              </a:rPr>
              <a:pPr/>
              <a:t>54</a:t>
            </a:fld>
            <a:endParaRPr lang="en-US" altLang="en-US" sz="1200" dirty="0" smtClean="0">
              <a:solidFill>
                <a:schemeClr val="bg1"/>
              </a:solidFill>
            </a:endParaRPr>
          </a:p>
        </p:txBody>
      </p:sp>
    </p:spTree>
    <p:extLst>
      <p:ext uri="{BB962C8B-B14F-4D97-AF65-F5344CB8AC3E}">
        <p14:creationId xmlns:p14="http://schemas.microsoft.com/office/powerpoint/2010/main" xmlns="" val="39808890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985838"/>
          </a:xfrm>
        </p:spPr>
        <p:txBody>
          <a:bodyPr/>
          <a:lstStyle/>
          <a:p>
            <a:pPr>
              <a:defRPr/>
            </a:pPr>
            <a:r>
              <a:rPr lang="en-ZA" sz="2400" b="1" dirty="0" smtClean="0">
                <a:solidFill>
                  <a:srgbClr val="000000"/>
                </a:solidFill>
                <a:ea typeface="ＭＳ Ｐゴシック" pitchFamily="-80" charset="-128"/>
                <a:cs typeface="+mj-cs"/>
              </a:rPr>
              <a:t/>
            </a:r>
            <a:br>
              <a:rPr lang="en-ZA" sz="2400" b="1" dirty="0" smtClean="0">
                <a:solidFill>
                  <a:srgbClr val="000000"/>
                </a:solidFill>
                <a:ea typeface="ＭＳ Ｐゴシック" pitchFamily="-80" charset="-128"/>
                <a:cs typeface="+mj-cs"/>
              </a:rPr>
            </a:br>
            <a:r>
              <a:rPr lang="en-ZA" sz="2400" b="1" dirty="0" smtClean="0">
                <a:solidFill>
                  <a:srgbClr val="000000"/>
                </a:solidFill>
                <a:ea typeface="ＭＳ Ｐゴシック" pitchFamily="-80" charset="-128"/>
                <a:cs typeface="+mj-cs"/>
              </a:rPr>
              <a:t/>
            </a:r>
            <a:br>
              <a:rPr lang="en-ZA" sz="2400" b="1" dirty="0" smtClean="0">
                <a:solidFill>
                  <a:srgbClr val="000000"/>
                </a:solidFill>
                <a:ea typeface="ＭＳ Ｐゴシック" pitchFamily="-80" charset="-128"/>
                <a:cs typeface="+mj-cs"/>
              </a:rPr>
            </a:br>
            <a:r>
              <a:rPr lang="en-ZA" sz="2000" b="1" dirty="0" smtClean="0">
                <a:solidFill>
                  <a:srgbClr val="000000"/>
                </a:solidFill>
                <a:ea typeface="ＭＳ Ｐゴシック" pitchFamily="-80" charset="-128"/>
                <a:cs typeface="+mj-cs"/>
              </a:rPr>
              <a:t>CONCLUSION</a:t>
            </a:r>
            <a:endParaRPr lang="en-ZA" sz="2000" dirty="0"/>
          </a:p>
        </p:txBody>
      </p:sp>
      <p:sp>
        <p:nvSpPr>
          <p:cNvPr id="71683" name="Content Placeholder 2"/>
          <p:cNvSpPr>
            <a:spLocks noGrp="1"/>
          </p:cNvSpPr>
          <p:nvPr>
            <p:ph idx="1"/>
          </p:nvPr>
        </p:nvSpPr>
        <p:spPr>
          <a:xfrm>
            <a:off x="204788" y="1146402"/>
            <a:ext cx="8786812" cy="5254625"/>
          </a:xfrm>
        </p:spPr>
        <p:txBody>
          <a:bodyPr/>
          <a:lstStyle/>
          <a:p>
            <a:pPr>
              <a:defRPr/>
            </a:pPr>
            <a:endParaRPr lang="en-ZA" sz="1800" dirty="0" smtClean="0">
              <a:ea typeface="ＭＳ Ｐゴシック" pitchFamily="34" charset="-128"/>
            </a:endParaRPr>
          </a:p>
          <a:p>
            <a:pPr>
              <a:spcAft>
                <a:spcPts val="0"/>
              </a:spcAft>
            </a:pPr>
            <a:r>
              <a:rPr lang="en-US" sz="1800" dirty="0">
                <a:latin typeface="Calibri" panose="020F0502020204030204" pitchFamily="34" charset="0"/>
                <a:ea typeface="DengXian"/>
                <a:cs typeface="Arial" panose="020B0604020202020204" pitchFamily="34" charset="0"/>
              </a:rPr>
              <a:t>Total number of Key Performance Indicators for the Financial Year is nineteen (19) and fifteen (15) targets were planned for quarter two, 2019/20. </a:t>
            </a:r>
            <a:endParaRPr lang="en-US" sz="1800" dirty="0" smtClean="0">
              <a:latin typeface="Calibri" panose="020F0502020204030204" pitchFamily="34" charset="0"/>
              <a:ea typeface="DengXian"/>
              <a:cs typeface="Arial" panose="020B0604020202020204" pitchFamily="34" charset="0"/>
            </a:endParaRPr>
          </a:p>
          <a:p>
            <a:pPr>
              <a:spcAft>
                <a:spcPts val="0"/>
              </a:spcAft>
            </a:pPr>
            <a:endParaRPr lang="en-US" sz="1800" dirty="0" smtClean="0">
              <a:latin typeface="Calibri" panose="020F0502020204030204" pitchFamily="34" charset="0"/>
              <a:ea typeface="DengXian"/>
              <a:cs typeface="Arial" panose="020B0604020202020204" pitchFamily="34" charset="0"/>
            </a:endParaRPr>
          </a:p>
          <a:p>
            <a:pPr>
              <a:spcAft>
                <a:spcPts val="0"/>
              </a:spcAft>
            </a:pPr>
            <a:r>
              <a:rPr lang="en-US" sz="1800" dirty="0" smtClean="0">
                <a:latin typeface="Calibri" panose="020F0502020204030204" pitchFamily="34" charset="0"/>
                <a:ea typeface="DengXian"/>
                <a:cs typeface="Arial" panose="020B0604020202020204" pitchFamily="34" charset="0"/>
              </a:rPr>
              <a:t>Of </a:t>
            </a:r>
            <a:r>
              <a:rPr lang="en-US" sz="1800" dirty="0">
                <a:latin typeface="Calibri" panose="020F0502020204030204" pitchFamily="34" charset="0"/>
                <a:ea typeface="DengXian"/>
                <a:cs typeface="Arial" panose="020B0604020202020204" pitchFamily="34" charset="0"/>
              </a:rPr>
              <a:t>these, thirteen </a:t>
            </a:r>
            <a:r>
              <a:rPr lang="en-US" sz="1800" b="1" dirty="0">
                <a:latin typeface="Calibri" panose="020F0502020204030204" pitchFamily="34" charset="0"/>
                <a:ea typeface="DengXian"/>
                <a:cs typeface="Arial" panose="020B0604020202020204" pitchFamily="34" charset="0"/>
              </a:rPr>
              <a:t>(13)</a:t>
            </a:r>
            <a:r>
              <a:rPr lang="en-US" sz="1800" dirty="0">
                <a:latin typeface="Calibri" panose="020F0502020204030204" pitchFamily="34" charset="0"/>
                <a:ea typeface="DengXian"/>
                <a:cs typeface="Arial" panose="020B0604020202020204" pitchFamily="34" charset="0"/>
              </a:rPr>
              <a:t> were Achieved at </a:t>
            </a:r>
            <a:r>
              <a:rPr lang="en-US" sz="1800" b="1" dirty="0">
                <a:latin typeface="Calibri" panose="020F0502020204030204" pitchFamily="34" charset="0"/>
                <a:ea typeface="DengXian"/>
                <a:cs typeface="Arial" panose="020B0604020202020204" pitchFamily="34" charset="0"/>
              </a:rPr>
              <a:t>(87%)</a:t>
            </a:r>
            <a:r>
              <a:rPr lang="en-US" sz="1800" dirty="0">
                <a:latin typeface="Calibri" panose="020F0502020204030204" pitchFamily="34" charset="0"/>
                <a:ea typeface="DengXian"/>
                <a:cs typeface="Arial" panose="020B0604020202020204" pitchFamily="34" charset="0"/>
              </a:rPr>
              <a:t> and two </a:t>
            </a:r>
            <a:r>
              <a:rPr lang="en-US" sz="1800" b="1" dirty="0">
                <a:latin typeface="Calibri" panose="020F0502020204030204" pitchFamily="34" charset="0"/>
                <a:ea typeface="DengXian"/>
                <a:cs typeface="Arial" panose="020B0604020202020204" pitchFamily="34" charset="0"/>
              </a:rPr>
              <a:t>(2)</a:t>
            </a:r>
            <a:r>
              <a:rPr lang="en-US" sz="1800" dirty="0">
                <a:latin typeface="Calibri" panose="020F0502020204030204" pitchFamily="34" charset="0"/>
                <a:ea typeface="DengXian"/>
                <a:cs typeface="Arial" panose="020B0604020202020204" pitchFamily="34" charset="0"/>
              </a:rPr>
              <a:t> were Not Achieved </a:t>
            </a:r>
            <a:r>
              <a:rPr lang="en-US" sz="1800" b="1" dirty="0">
                <a:latin typeface="Calibri" panose="020F0502020204030204" pitchFamily="34" charset="0"/>
                <a:ea typeface="DengXian"/>
                <a:cs typeface="Arial" panose="020B0604020202020204" pitchFamily="34" charset="0"/>
              </a:rPr>
              <a:t>(13%). </a:t>
            </a:r>
            <a:endParaRPr lang="en-US" sz="1800" b="1" dirty="0" smtClean="0">
              <a:latin typeface="Calibri" panose="020F0502020204030204" pitchFamily="34" charset="0"/>
              <a:ea typeface="DengXian"/>
              <a:cs typeface="Arial" panose="020B0604020202020204" pitchFamily="34" charset="0"/>
            </a:endParaRPr>
          </a:p>
          <a:p>
            <a:pPr>
              <a:spcAft>
                <a:spcPts val="0"/>
              </a:spcAft>
            </a:pPr>
            <a:endParaRPr lang="en-US" sz="1800" b="1" dirty="0" smtClean="0">
              <a:latin typeface="Calibri" panose="020F0502020204030204" pitchFamily="34" charset="0"/>
              <a:ea typeface="DengXian"/>
              <a:cs typeface="Arial" panose="020B0604020202020204" pitchFamily="34" charset="0"/>
            </a:endParaRPr>
          </a:p>
          <a:p>
            <a:pPr>
              <a:spcAft>
                <a:spcPts val="0"/>
              </a:spcAft>
            </a:pPr>
            <a:r>
              <a:rPr lang="en-US" sz="1800" dirty="0" smtClean="0">
                <a:latin typeface="Calibri" panose="020F0502020204030204" pitchFamily="34" charset="0"/>
                <a:ea typeface="DengXian"/>
                <a:cs typeface="Arial" panose="020B0604020202020204" pitchFamily="34" charset="0"/>
              </a:rPr>
              <a:t>This </a:t>
            </a:r>
            <a:r>
              <a:rPr lang="en-US" sz="1800" dirty="0">
                <a:latin typeface="Calibri" panose="020F0502020204030204" pitchFamily="34" charset="0"/>
                <a:ea typeface="DengXian"/>
                <a:cs typeface="Arial" panose="020B0604020202020204" pitchFamily="34" charset="0"/>
              </a:rPr>
              <a:t>quarter has again seen improvements in the overall level of performance, there’s been a </a:t>
            </a:r>
            <a:r>
              <a:rPr lang="en-US" sz="1800" b="1" dirty="0">
                <a:latin typeface="Calibri" panose="020F0502020204030204" pitchFamily="34" charset="0"/>
                <a:ea typeface="DengXian"/>
                <a:cs typeface="Arial" panose="020B0604020202020204" pitchFamily="34" charset="0"/>
              </a:rPr>
              <a:t>4%</a:t>
            </a:r>
            <a:r>
              <a:rPr lang="en-US" sz="1800" dirty="0">
                <a:latin typeface="Calibri" panose="020F0502020204030204" pitchFamily="34" charset="0"/>
                <a:ea typeface="DengXian"/>
                <a:cs typeface="Arial" panose="020B0604020202020204" pitchFamily="34" charset="0"/>
              </a:rPr>
              <a:t> improvement as compared to Quarter 1 - 2019/20 which performed at </a:t>
            </a:r>
            <a:r>
              <a:rPr lang="en-US" sz="1800" b="1" dirty="0">
                <a:latin typeface="Calibri" panose="020F0502020204030204" pitchFamily="34" charset="0"/>
                <a:ea typeface="DengXian"/>
                <a:cs typeface="Arial" panose="020B0604020202020204" pitchFamily="34" charset="0"/>
              </a:rPr>
              <a:t>83%</a:t>
            </a:r>
            <a:r>
              <a:rPr lang="en-US" sz="1800" dirty="0">
                <a:latin typeface="Calibri" panose="020F0502020204030204" pitchFamily="34" charset="0"/>
                <a:ea typeface="DengXian"/>
                <a:cs typeface="Arial" panose="020B0604020202020204" pitchFamily="34" charset="0"/>
              </a:rPr>
              <a:t>.</a:t>
            </a:r>
            <a:endParaRPr lang="en-ZA" sz="2800" dirty="0">
              <a:latin typeface="Calibri" panose="020F0502020204030204" pitchFamily="34" charset="0"/>
              <a:ea typeface="DengXian"/>
              <a:cs typeface="Arial" panose="020B0604020202020204" pitchFamily="34" charset="0"/>
            </a:endParaRPr>
          </a:p>
          <a:p>
            <a:pPr marL="0" indent="0">
              <a:buNone/>
              <a:defRPr/>
            </a:pPr>
            <a:endParaRPr lang="en-ZA" sz="1200" dirty="0">
              <a:ea typeface="ＭＳ Ｐゴシック" pitchFamily="34" charset="-128"/>
            </a:endParaRPr>
          </a:p>
          <a:p>
            <a:pPr>
              <a:defRPr/>
            </a:pPr>
            <a:endParaRPr lang="en-ZA" sz="1800" dirty="0">
              <a:ea typeface="ＭＳ Ｐゴシック" pitchFamily="34" charset="-128"/>
            </a:endParaRPr>
          </a:p>
          <a:p>
            <a:pPr marL="0" indent="0">
              <a:buNone/>
              <a:defRPr/>
            </a:pPr>
            <a:endParaRPr lang="en-ZA" sz="1800" dirty="0">
              <a:ea typeface="ＭＳ Ｐゴシック" pitchFamily="34" charset="-128"/>
            </a:endParaRPr>
          </a:p>
          <a:p>
            <a:pPr>
              <a:defRPr/>
            </a:pPr>
            <a:endParaRPr lang="en-ZA" sz="1800" dirty="0">
              <a:ea typeface="ＭＳ Ｐゴシック" pitchFamily="34" charset="-128"/>
            </a:endParaRPr>
          </a:p>
          <a:p>
            <a:pPr>
              <a:defRPr/>
            </a:pPr>
            <a:endParaRPr lang="en-ZA" sz="1200" dirty="0">
              <a:ea typeface="ＭＳ Ｐゴシック" pitchFamily="34" charset="-128"/>
            </a:endParaRPr>
          </a:p>
          <a:p>
            <a:pPr marL="0" indent="0">
              <a:buNone/>
              <a:defRPr/>
            </a:pPr>
            <a:endParaRPr lang="en-ZA" sz="1200" dirty="0" smtClean="0">
              <a:ea typeface="ＭＳ Ｐゴシック" pitchFamily="34" charset="-128"/>
            </a:endParaRPr>
          </a:p>
          <a:p>
            <a:pPr marL="0" indent="0">
              <a:buFont typeface="Arial" pitchFamily="34" charset="0"/>
              <a:buNone/>
              <a:defRPr/>
            </a:pPr>
            <a:endParaRPr lang="en-ZA" dirty="0" smtClean="0">
              <a:ea typeface="ＭＳ Ｐゴシック" pitchFamily="34" charset="-128"/>
            </a:endParaRPr>
          </a:p>
        </p:txBody>
      </p:sp>
      <p:sp>
        <p:nvSpPr>
          <p:cNvPr id="64516" name="Slide Number Placeholder 2"/>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5BBDDB5-2D8D-43FF-9BFB-3DAEF33D93A3}" type="slidenum">
              <a:rPr lang="en-US" altLang="en-US" sz="1200" smtClean="0">
                <a:solidFill>
                  <a:schemeClr val="bg1"/>
                </a:solidFill>
              </a:rPr>
              <a:pPr/>
              <a:t>55</a:t>
            </a:fld>
            <a:endParaRPr lang="en-US" altLang="en-US" sz="1200" dirty="0" smtClean="0">
              <a:solidFill>
                <a:schemeClr val="bg1"/>
              </a:solidFill>
            </a:endParaRPr>
          </a:p>
        </p:txBody>
      </p:sp>
    </p:spTree>
    <p:extLst>
      <p:ext uri="{BB962C8B-B14F-4D97-AF65-F5344CB8AC3E}">
        <p14:creationId xmlns:p14="http://schemas.microsoft.com/office/powerpoint/2010/main" xmlns="" val="14995650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985838"/>
          </a:xfrm>
        </p:spPr>
        <p:txBody>
          <a:bodyPr/>
          <a:lstStyle/>
          <a:p>
            <a:pPr>
              <a:defRPr/>
            </a:pPr>
            <a:r>
              <a:rPr lang="en-ZA" sz="2400" b="1" dirty="0" smtClean="0">
                <a:solidFill>
                  <a:srgbClr val="000000"/>
                </a:solidFill>
                <a:ea typeface="ＭＳ Ｐゴシック" pitchFamily="-80" charset="-128"/>
                <a:cs typeface="+mj-cs"/>
              </a:rPr>
              <a:t/>
            </a:r>
            <a:br>
              <a:rPr lang="en-ZA" sz="2400" b="1" dirty="0" smtClean="0">
                <a:solidFill>
                  <a:srgbClr val="000000"/>
                </a:solidFill>
                <a:ea typeface="ＭＳ Ｐゴシック" pitchFamily="-80" charset="-128"/>
                <a:cs typeface="+mj-cs"/>
              </a:rPr>
            </a:br>
            <a:r>
              <a:rPr lang="en-ZA" sz="2400" b="1" dirty="0" smtClean="0">
                <a:solidFill>
                  <a:srgbClr val="000000"/>
                </a:solidFill>
                <a:ea typeface="ＭＳ Ｐゴシック" pitchFamily="-80" charset="-128"/>
                <a:cs typeface="+mj-cs"/>
              </a:rPr>
              <a:t/>
            </a:r>
            <a:br>
              <a:rPr lang="en-ZA" sz="2400" b="1" dirty="0" smtClean="0">
                <a:solidFill>
                  <a:srgbClr val="000000"/>
                </a:solidFill>
                <a:ea typeface="ＭＳ Ｐゴシック" pitchFamily="-80" charset="-128"/>
                <a:cs typeface="+mj-cs"/>
              </a:rPr>
            </a:br>
            <a:r>
              <a:rPr lang="en-ZA" sz="2800" b="1" dirty="0" smtClean="0">
                <a:solidFill>
                  <a:srgbClr val="000000"/>
                </a:solidFill>
                <a:ea typeface="ＭＳ Ｐゴシック" pitchFamily="-80" charset="-128"/>
                <a:cs typeface="+mj-cs"/>
              </a:rPr>
              <a:t>FINANCIAL REPORT</a:t>
            </a:r>
            <a:endParaRPr lang="en-ZA" sz="2800" dirty="0"/>
          </a:p>
        </p:txBody>
      </p:sp>
      <p:sp>
        <p:nvSpPr>
          <p:cNvPr id="71683" name="Content Placeholder 2"/>
          <p:cNvSpPr>
            <a:spLocks noGrp="1"/>
          </p:cNvSpPr>
          <p:nvPr>
            <p:ph idx="1"/>
          </p:nvPr>
        </p:nvSpPr>
        <p:spPr>
          <a:xfrm>
            <a:off x="204788" y="1146402"/>
            <a:ext cx="8786812" cy="5254625"/>
          </a:xfrm>
        </p:spPr>
        <p:txBody>
          <a:bodyPr/>
          <a:lstStyle/>
          <a:p>
            <a:pPr>
              <a:defRPr/>
            </a:pPr>
            <a:endParaRPr lang="en-ZA" sz="1800" dirty="0" smtClean="0">
              <a:ea typeface="ＭＳ Ｐゴシック" pitchFamily="34" charset="-128"/>
            </a:endParaRPr>
          </a:p>
          <a:p>
            <a:pPr marL="0" indent="0">
              <a:buNone/>
              <a:defRPr/>
            </a:pPr>
            <a:endParaRPr lang="en-ZA" sz="1200" dirty="0">
              <a:ea typeface="ＭＳ Ｐゴシック" pitchFamily="34" charset="-128"/>
            </a:endParaRPr>
          </a:p>
          <a:p>
            <a:pPr>
              <a:defRPr/>
            </a:pPr>
            <a:endParaRPr lang="en-ZA" sz="1800" dirty="0">
              <a:ea typeface="ＭＳ Ｐゴシック" pitchFamily="34" charset="-128"/>
            </a:endParaRPr>
          </a:p>
          <a:p>
            <a:pPr marL="0" indent="0">
              <a:buNone/>
              <a:defRPr/>
            </a:pPr>
            <a:endParaRPr lang="en-ZA" sz="1800" dirty="0">
              <a:ea typeface="ＭＳ Ｐゴシック" pitchFamily="34" charset="-128"/>
            </a:endParaRPr>
          </a:p>
          <a:p>
            <a:pPr>
              <a:defRPr/>
            </a:pPr>
            <a:endParaRPr lang="en-ZA" sz="1800" dirty="0">
              <a:ea typeface="ＭＳ Ｐゴシック" pitchFamily="34" charset="-128"/>
            </a:endParaRPr>
          </a:p>
          <a:p>
            <a:pPr marL="0" lvl="0" indent="0" algn="ctr" eaLnBrk="1" hangingPunct="1">
              <a:lnSpc>
                <a:spcPct val="90000"/>
              </a:lnSpc>
              <a:spcBef>
                <a:spcPct val="0"/>
              </a:spcBef>
              <a:buNone/>
            </a:pPr>
            <a:r>
              <a:rPr lang="en-US" sz="3000" b="1" dirty="0">
                <a:latin typeface="Arial" charset="0"/>
                <a:ea typeface="ＭＳ Ｐゴシック" pitchFamily="-111" charset="-128"/>
                <a:cs typeface="Arial" charset="0"/>
              </a:rPr>
              <a:t>DEPARTMENT OF LABOUR</a:t>
            </a:r>
          </a:p>
          <a:p>
            <a:pPr marL="0" lvl="0" indent="0" algn="ctr" eaLnBrk="1" hangingPunct="1">
              <a:lnSpc>
                <a:spcPct val="90000"/>
              </a:lnSpc>
              <a:spcBef>
                <a:spcPct val="0"/>
              </a:spcBef>
              <a:buNone/>
            </a:pPr>
            <a:r>
              <a:rPr lang="en-US" sz="3000" b="1" dirty="0">
                <a:latin typeface="Arial" charset="0"/>
                <a:ea typeface="ＭＳ Ｐゴシック" pitchFamily="-111" charset="-128"/>
                <a:cs typeface="Arial" charset="0"/>
              </a:rPr>
              <a:t>VOTE:28</a:t>
            </a:r>
          </a:p>
          <a:p>
            <a:pPr marL="0" lvl="0" indent="0" algn="ctr" eaLnBrk="1" hangingPunct="1">
              <a:lnSpc>
                <a:spcPct val="90000"/>
              </a:lnSpc>
              <a:spcBef>
                <a:spcPct val="0"/>
              </a:spcBef>
              <a:buNone/>
            </a:pPr>
            <a:r>
              <a:rPr lang="en-US" sz="3000" b="1" dirty="0">
                <a:latin typeface="Arial" charset="0"/>
                <a:ea typeface="ＭＳ Ｐゴシック" pitchFamily="-111" charset="-128"/>
                <a:cs typeface="Arial" charset="0"/>
              </a:rPr>
              <a:t>2019/2020</a:t>
            </a:r>
            <a:endParaRPr lang="en-US" sz="1800" b="1" dirty="0">
              <a:latin typeface="Arial" charset="0"/>
              <a:ea typeface="ＭＳ Ｐゴシック" pitchFamily="-111" charset="-128"/>
              <a:cs typeface="Arial" charset="0"/>
            </a:endParaRPr>
          </a:p>
          <a:p>
            <a:pPr>
              <a:defRPr/>
            </a:pPr>
            <a:endParaRPr lang="en-ZA" sz="1200" dirty="0">
              <a:ea typeface="ＭＳ Ｐゴシック" pitchFamily="34" charset="-128"/>
            </a:endParaRPr>
          </a:p>
        </p:txBody>
      </p:sp>
      <p:sp>
        <p:nvSpPr>
          <p:cNvPr id="64516" name="Slide Number Placeholder 2"/>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5BBDDB5-2D8D-43FF-9BFB-3DAEF33D93A3}" type="slidenum">
              <a:rPr lang="en-US" altLang="en-US" sz="1200" smtClean="0">
                <a:solidFill>
                  <a:schemeClr val="bg1"/>
                </a:solidFill>
              </a:rPr>
              <a:pPr/>
              <a:t>56</a:t>
            </a:fld>
            <a:endParaRPr lang="en-US" altLang="en-US" sz="1200" dirty="0" smtClean="0">
              <a:solidFill>
                <a:schemeClr val="bg1"/>
              </a:solidFill>
            </a:endParaRPr>
          </a:p>
        </p:txBody>
      </p:sp>
    </p:spTree>
    <p:extLst>
      <p:ext uri="{BB962C8B-B14F-4D97-AF65-F5344CB8AC3E}">
        <p14:creationId xmlns:p14="http://schemas.microsoft.com/office/powerpoint/2010/main" xmlns="" val="17531991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56350"/>
            <a:ext cx="233045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3956306-7E5F-4CA0-9EBE-11CD676DDEDC}" type="slidenum">
              <a:rPr kumimoji="0" lang="en-GB" sz="1200" b="0" i="0" u="none" strike="noStrike" kern="1200" cap="none" spc="0" normalizeH="0" baseline="0" noProof="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57</a:t>
            </a:fld>
            <a:endParaRPr kumimoji="0" lang="en-GB" sz="1200" b="0" i="0" u="none" strike="noStrike" kern="1200" cap="none" spc="0" normalizeH="0" baseline="0" noProof="0">
              <a:ln>
                <a:noFill/>
              </a:ln>
              <a:solidFill>
                <a:prstClr val="white"/>
              </a:solidFill>
              <a:effectLst/>
              <a:uLnTx/>
              <a:uFillTx/>
              <a:latin typeface="Calibri" pitchFamily="-111" charset="0"/>
              <a:ea typeface="ＭＳ Ｐゴシック" pitchFamily="-111" charset="-128"/>
              <a:cs typeface="+mn-cs"/>
            </a:endParaRPr>
          </a:p>
        </p:txBody>
      </p:sp>
      <p:sp>
        <p:nvSpPr>
          <p:cNvPr id="120834" name="Rectangle 2"/>
          <p:cNvSpPr>
            <a:spLocks noGrp="1" noChangeArrowheads="1"/>
          </p:cNvSpPr>
          <p:nvPr>
            <p:ph type="title"/>
          </p:nvPr>
        </p:nvSpPr>
        <p:spPr/>
        <p:txBody>
          <a:bodyPr/>
          <a:lstStyle/>
          <a:p>
            <a:r>
              <a:rPr lang="en-ZA" sz="2400" b="1" dirty="0" smtClean="0"/>
              <a:t>2019/2020 </a:t>
            </a:r>
            <a:br>
              <a:rPr lang="en-ZA" sz="2400" b="1" dirty="0" smtClean="0"/>
            </a:br>
            <a:r>
              <a:rPr lang="en-ZA" sz="2400" b="1" dirty="0" smtClean="0"/>
              <a:t>BUDGET INFORMATION </a:t>
            </a:r>
            <a:endParaRPr lang="en-GB"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xmlns="" val="530626897"/>
              </p:ext>
            </p:extLst>
          </p:nvPr>
        </p:nvGraphicFramePr>
        <p:xfrm>
          <a:off x="307975" y="1417638"/>
          <a:ext cx="8575675" cy="4557649"/>
        </p:xfrm>
        <a:graphic>
          <a:graphicData uri="http://schemas.openxmlformats.org/presentationml/2006/ole">
            <p:oleObj spid="_x0000_s1045" name="Worksheet" r:id="rId3" imgW="6600852" imgH="2714625" progId="Excel.Sheet.12">
              <p:embed/>
            </p:oleObj>
          </a:graphicData>
        </a:graphic>
      </p:graphicFrame>
    </p:spTree>
    <p:extLst>
      <p:ext uri="{BB962C8B-B14F-4D97-AF65-F5344CB8AC3E}">
        <p14:creationId xmlns:p14="http://schemas.microsoft.com/office/powerpoint/2010/main" xmlns="" val="22413879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56350"/>
            <a:ext cx="2356624"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3FF10B2-CEE7-46F2-BFF4-4D28A6B1DC53}" type="slidenum">
              <a:rPr kumimoji="0" lang="en-GB" sz="1200" b="0" i="0" u="none" strike="noStrike" kern="1200" cap="none" spc="0" normalizeH="0" baseline="0" noProof="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58</a:t>
            </a:fld>
            <a:endParaRPr kumimoji="0" lang="en-GB"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sp>
        <p:nvSpPr>
          <p:cNvPr id="121858" name="Rectangle 2"/>
          <p:cNvSpPr>
            <a:spLocks noGrp="1" noChangeArrowheads="1"/>
          </p:cNvSpPr>
          <p:nvPr>
            <p:ph type="title"/>
          </p:nvPr>
        </p:nvSpPr>
        <p:spPr/>
        <p:txBody>
          <a:bodyPr/>
          <a:lstStyle/>
          <a:p>
            <a:r>
              <a:rPr lang="en-ZA" sz="2400" b="1" dirty="0" smtClean="0"/>
              <a:t>2019/2020 </a:t>
            </a:r>
            <a:br>
              <a:rPr lang="en-ZA" sz="2400" b="1" dirty="0" smtClean="0"/>
            </a:br>
            <a:r>
              <a:rPr lang="en-ZA" sz="2400" b="1" dirty="0" smtClean="0"/>
              <a:t>ECONOMIC CLASSIFICATION</a:t>
            </a:r>
            <a:endParaRPr lang="en-GB" sz="2400" b="1" dirty="0"/>
          </a:p>
        </p:txBody>
      </p:sp>
      <p:graphicFrame>
        <p:nvGraphicFramePr>
          <p:cNvPr id="3" name="Object 2"/>
          <p:cNvGraphicFramePr>
            <a:graphicFrameLocks noChangeAspect="1"/>
          </p:cNvGraphicFramePr>
          <p:nvPr>
            <p:extLst/>
          </p:nvPr>
        </p:nvGraphicFramePr>
        <p:xfrm>
          <a:off x="433388" y="1417638"/>
          <a:ext cx="8476436" cy="4359275"/>
        </p:xfrm>
        <a:graphic>
          <a:graphicData uri="http://schemas.openxmlformats.org/presentationml/2006/ole">
            <p:oleObj spid="_x0000_s2068" name="Worksheet" r:id="rId3" imgW="6394580" imgH="2051165" progId="Excel.Sheet.12">
              <p:embed/>
            </p:oleObj>
          </a:graphicData>
        </a:graphic>
      </p:graphicFrame>
    </p:spTree>
    <p:extLst>
      <p:ext uri="{BB962C8B-B14F-4D97-AF65-F5344CB8AC3E}">
        <p14:creationId xmlns:p14="http://schemas.microsoft.com/office/powerpoint/2010/main" xmlns="" val="15122965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56350"/>
            <a:ext cx="2330450" cy="501650"/>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3956306-7E5F-4CA0-9EBE-11CD676DDEDC}" type="slidenum">
              <a:rPr kumimoji="0" lang="en-GB" sz="1200" b="0" i="0" u="none" strike="noStrike" kern="1200" cap="none" spc="0" normalizeH="0" baseline="0" noProof="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59</a:t>
            </a:fld>
            <a:endParaRPr kumimoji="0" lang="en-GB" sz="1200" b="0" i="0" u="none" strike="noStrike" kern="1200" cap="none" spc="0" normalizeH="0" baseline="0" noProof="0">
              <a:ln>
                <a:noFill/>
              </a:ln>
              <a:solidFill>
                <a:prstClr val="white"/>
              </a:solidFill>
              <a:effectLst/>
              <a:uLnTx/>
              <a:uFillTx/>
              <a:latin typeface="Calibri" pitchFamily="-111" charset="0"/>
              <a:ea typeface="ＭＳ Ｐゴシック" pitchFamily="-111" charset="-128"/>
              <a:cs typeface="+mn-cs"/>
            </a:endParaRPr>
          </a:p>
        </p:txBody>
      </p:sp>
      <p:sp>
        <p:nvSpPr>
          <p:cNvPr id="120834" name="Rectangle 2"/>
          <p:cNvSpPr>
            <a:spLocks noGrp="1" noChangeArrowheads="1"/>
          </p:cNvSpPr>
          <p:nvPr>
            <p:ph type="title"/>
          </p:nvPr>
        </p:nvSpPr>
        <p:spPr/>
        <p:txBody>
          <a:bodyPr/>
          <a:lstStyle/>
          <a:p>
            <a:r>
              <a:rPr lang="en-ZA" sz="2400" b="1" dirty="0" smtClean="0"/>
              <a:t>2019/2020 </a:t>
            </a:r>
            <a:br>
              <a:rPr lang="en-ZA" sz="2400" b="1" dirty="0" smtClean="0"/>
            </a:br>
            <a:r>
              <a:rPr lang="en-ZA" sz="2400" b="1" dirty="0" smtClean="0"/>
              <a:t>COE BUDGET INFORMATION</a:t>
            </a:r>
            <a:endParaRPr lang="en-GB"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xmlns="" val="2262139878"/>
              </p:ext>
            </p:extLst>
          </p:nvPr>
        </p:nvGraphicFramePr>
        <p:xfrm>
          <a:off x="307975" y="1417638"/>
          <a:ext cx="8575675" cy="5137150"/>
        </p:xfrm>
        <a:graphic>
          <a:graphicData uri="http://schemas.openxmlformats.org/presentationml/2006/ole">
            <p:oleObj spid="_x0000_s3093" name="Worksheet" r:id="rId3" imgW="6600852" imgH="2705195" progId="Excel.Sheet.12">
              <p:embed/>
            </p:oleObj>
          </a:graphicData>
        </a:graphic>
      </p:graphicFrame>
    </p:spTree>
    <p:extLst>
      <p:ext uri="{BB962C8B-B14F-4D97-AF65-F5344CB8AC3E}">
        <p14:creationId xmlns:p14="http://schemas.microsoft.com/office/powerpoint/2010/main" xmlns="" val="4275256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20875"/>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3" name="TextBox 2"/>
          <p:cNvSpPr txBox="1"/>
          <p:nvPr/>
        </p:nvSpPr>
        <p:spPr>
          <a:xfrm>
            <a:off x="914400" y="3687763"/>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4" name="Oval 3"/>
          <p:cNvSpPr/>
          <p:nvPr/>
        </p:nvSpPr>
        <p:spPr>
          <a:xfrm>
            <a:off x="1104900" y="2124075"/>
            <a:ext cx="838200" cy="7921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5" name="Oval 4"/>
          <p:cNvSpPr/>
          <p:nvPr/>
        </p:nvSpPr>
        <p:spPr>
          <a:xfrm>
            <a:off x="1104900" y="3892550"/>
            <a:ext cx="838200" cy="7921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20486" name="TextBox 5"/>
          <p:cNvSpPr txBox="1">
            <a:spLocks noChangeArrowheads="1"/>
          </p:cNvSpPr>
          <p:nvPr/>
        </p:nvSpPr>
        <p:spPr bwMode="auto">
          <a:xfrm>
            <a:off x="2057400" y="1935163"/>
            <a:ext cx="6202363"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00B050"/>
                </a:solidFill>
                <a:cs typeface="Times New Roman" pitchFamily="18" charset="0"/>
              </a:rPr>
              <a:t>ACHIEVED </a:t>
            </a:r>
          </a:p>
          <a:p>
            <a:r>
              <a:rPr lang="en-ZA" altLang="en-US" sz="2000" b="1" dirty="0">
                <a:solidFill>
                  <a:srgbClr val="000000"/>
                </a:solidFill>
                <a:cs typeface="Times New Roman" pitchFamily="18" charset="0"/>
              </a:rPr>
              <a:t>Performance Indicator is on track  or reflects complete implementation. Target achieved</a:t>
            </a:r>
          </a:p>
          <a:p>
            <a:r>
              <a:rPr lang="en-US" altLang="en-US" sz="1800" b="1" dirty="0">
                <a:solidFill>
                  <a:srgbClr val="000000"/>
                </a:solidFill>
                <a:cs typeface="Times New Roman" pitchFamily="18" charset="0"/>
              </a:rPr>
              <a:t> </a:t>
            </a:r>
            <a:r>
              <a:rPr lang="en-US" altLang="en-US" sz="1800" b="1" u="sng" dirty="0">
                <a:solidFill>
                  <a:srgbClr val="00B050"/>
                </a:solidFill>
                <a:cs typeface="Times New Roman" pitchFamily="18" charset="0"/>
              </a:rPr>
              <a:t>100% +  Complete</a:t>
            </a:r>
            <a:endParaRPr lang="en-ZA" altLang="en-US" sz="1800" dirty="0">
              <a:latin typeface="Times New Roman" pitchFamily="18" charset="0"/>
              <a:cs typeface="Times New Roman" pitchFamily="18" charset="0"/>
            </a:endParaRPr>
          </a:p>
        </p:txBody>
      </p:sp>
      <p:sp>
        <p:nvSpPr>
          <p:cNvPr id="20487" name="TextBox 6"/>
          <p:cNvSpPr txBox="1">
            <a:spLocks noChangeArrowheads="1"/>
          </p:cNvSpPr>
          <p:nvPr/>
        </p:nvSpPr>
        <p:spPr bwMode="auto">
          <a:xfrm>
            <a:off x="1997075" y="3687763"/>
            <a:ext cx="6384925"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FF0000"/>
                </a:solidFill>
                <a:cs typeface="Times New Roman" pitchFamily="18" charset="0"/>
              </a:rPr>
              <a:t>NOT ACHIEVED </a:t>
            </a:r>
          </a:p>
          <a:p>
            <a:r>
              <a:rPr lang="en-ZA" altLang="en-US" sz="2000" b="1" dirty="0">
                <a:solidFill>
                  <a:srgbClr val="000000"/>
                </a:solidFill>
                <a:cs typeface="Times New Roman" pitchFamily="18" charset="0"/>
              </a:rPr>
              <a:t>Performance Indicator behind schedule. Target not achieved</a:t>
            </a:r>
          </a:p>
          <a:p>
            <a:r>
              <a:rPr lang="en-US" altLang="en-US" sz="1800" b="1" dirty="0">
                <a:solidFill>
                  <a:srgbClr val="000000"/>
                </a:solidFill>
                <a:cs typeface="Times New Roman" pitchFamily="18" charset="0"/>
              </a:rPr>
              <a:t> </a:t>
            </a:r>
            <a:r>
              <a:rPr lang="en-US" altLang="en-US" sz="1800" b="1" u="sng" dirty="0">
                <a:solidFill>
                  <a:srgbClr val="FF0000"/>
                </a:solidFill>
                <a:cs typeface="Times New Roman" pitchFamily="18" charset="0"/>
              </a:rPr>
              <a:t>0% - 99% Complete</a:t>
            </a:r>
            <a:endParaRPr lang="en-ZA" altLang="en-US" sz="1800" dirty="0">
              <a:latin typeface="Arial" pitchFamily="34" charset="0"/>
              <a:cs typeface="Times New Roman" pitchFamily="18" charset="0"/>
            </a:endParaRPr>
          </a:p>
        </p:txBody>
      </p:sp>
      <p:sp>
        <p:nvSpPr>
          <p:cNvPr id="20488" name="Title 1"/>
          <p:cNvSpPr txBox="1">
            <a:spLocks/>
          </p:cNvSpPr>
          <p:nvPr/>
        </p:nvSpPr>
        <p:spPr bwMode="auto">
          <a:xfrm>
            <a:off x="457200" y="447675"/>
            <a:ext cx="8229600"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hangingPunct="0"/>
            <a:r>
              <a:rPr lang="en-US" altLang="en-US" sz="2000" b="1" dirty="0"/>
              <a:t>LEGEND</a:t>
            </a:r>
          </a:p>
        </p:txBody>
      </p:sp>
      <p:sp>
        <p:nvSpPr>
          <p:cNvPr id="20489" name="Slide Number Placeholder 5"/>
          <p:cNvSpPr>
            <a:spLocks noGrp="1"/>
          </p:cNvSpPr>
          <p:nvPr>
            <p:ph type="sldNum" sz="quarter" idx="12"/>
          </p:nvPr>
        </p:nvSpPr>
        <p:spPr bwMode="auto">
          <a:xfrm>
            <a:off x="6727825"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A1E5BE-B0D0-4DBE-87AC-F9180240E92E}" type="slidenum">
              <a:rPr lang="en-US" altLang="en-US" sz="1200" smtClean="0">
                <a:solidFill>
                  <a:schemeClr val="bg1"/>
                </a:solidFill>
              </a:rPr>
              <a:pPr/>
              <a:t>6</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56350"/>
            <a:ext cx="233045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3956306-7E5F-4CA0-9EBE-11CD676DDEDC}" type="slidenum">
              <a:rPr kumimoji="0" lang="en-GB" sz="1200" b="0" i="0" u="none" strike="noStrike" kern="1200" cap="none" spc="0" normalizeH="0" baseline="0" noProof="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60</a:t>
            </a:fld>
            <a:endParaRPr kumimoji="0" lang="en-GB"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sp>
        <p:nvSpPr>
          <p:cNvPr id="120834" name="Rectangle 2"/>
          <p:cNvSpPr>
            <a:spLocks noGrp="1" noChangeArrowheads="1"/>
          </p:cNvSpPr>
          <p:nvPr>
            <p:ph type="title"/>
          </p:nvPr>
        </p:nvSpPr>
        <p:spPr/>
        <p:txBody>
          <a:bodyPr/>
          <a:lstStyle/>
          <a:p>
            <a:r>
              <a:rPr lang="en-ZA" sz="2400" b="1" dirty="0" smtClean="0"/>
              <a:t>2019/2020 </a:t>
            </a:r>
            <a:br>
              <a:rPr lang="en-ZA" sz="2400" b="1" dirty="0" smtClean="0"/>
            </a:br>
            <a:r>
              <a:rPr lang="en-ZA" sz="2400" b="1" dirty="0" smtClean="0"/>
              <a:t>GOODS &amp; SERVICES BUDGET INFORMATION</a:t>
            </a:r>
            <a:endParaRPr lang="en-GB"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xmlns="" val="2178343383"/>
              </p:ext>
            </p:extLst>
          </p:nvPr>
        </p:nvGraphicFramePr>
        <p:xfrm>
          <a:off x="307975" y="1417638"/>
          <a:ext cx="8575675" cy="5091804"/>
        </p:xfrm>
        <a:graphic>
          <a:graphicData uri="http://schemas.openxmlformats.org/presentationml/2006/ole">
            <p:oleObj spid="_x0000_s4116" name="Worksheet" r:id="rId3" imgW="6600852" imgH="2705195" progId="Excel.Sheet.12">
              <p:embed/>
            </p:oleObj>
          </a:graphicData>
        </a:graphic>
      </p:graphicFrame>
    </p:spTree>
    <p:extLst>
      <p:ext uri="{BB962C8B-B14F-4D97-AF65-F5344CB8AC3E}">
        <p14:creationId xmlns:p14="http://schemas.microsoft.com/office/powerpoint/2010/main" xmlns="" val="13392373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56350"/>
            <a:ext cx="233045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3956306-7E5F-4CA0-9EBE-11CD676DDEDC}" type="slidenum">
              <a:rPr kumimoji="0" lang="en-GB" sz="1200" b="0" i="0" u="none" strike="noStrike" kern="1200" cap="none" spc="0" normalizeH="0" baseline="0" noProof="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61</a:t>
            </a:fld>
            <a:endParaRPr kumimoji="0" lang="en-GB"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sp>
        <p:nvSpPr>
          <p:cNvPr id="120834" name="Rectangle 2"/>
          <p:cNvSpPr>
            <a:spLocks noGrp="1" noChangeArrowheads="1"/>
          </p:cNvSpPr>
          <p:nvPr>
            <p:ph type="title"/>
          </p:nvPr>
        </p:nvSpPr>
        <p:spPr/>
        <p:txBody>
          <a:bodyPr/>
          <a:lstStyle/>
          <a:p>
            <a:r>
              <a:rPr lang="en-ZA" sz="2400" b="1" dirty="0" smtClean="0"/>
              <a:t>2019/2020 </a:t>
            </a:r>
            <a:br>
              <a:rPr lang="en-ZA" sz="2400" b="1" dirty="0" smtClean="0"/>
            </a:br>
            <a:r>
              <a:rPr lang="en-ZA" sz="2400" b="1" dirty="0" smtClean="0"/>
              <a:t>TRANSFER AND SUBSIDIES BUDGET INFORMATION</a:t>
            </a:r>
            <a:endParaRPr lang="en-GB"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xmlns="" val="1257463397"/>
              </p:ext>
            </p:extLst>
          </p:nvPr>
        </p:nvGraphicFramePr>
        <p:xfrm>
          <a:off x="307975" y="1417638"/>
          <a:ext cx="8223250" cy="4384675"/>
        </p:xfrm>
        <a:graphic>
          <a:graphicData uri="http://schemas.openxmlformats.org/presentationml/2006/ole">
            <p:oleObj spid="_x0000_s5140" name="Worksheet" r:id="rId3" imgW="6600852" imgH="2409730" progId="Excel.Sheet.12">
              <p:embed/>
            </p:oleObj>
          </a:graphicData>
        </a:graphic>
      </p:graphicFrame>
    </p:spTree>
    <p:extLst>
      <p:ext uri="{BB962C8B-B14F-4D97-AF65-F5344CB8AC3E}">
        <p14:creationId xmlns:p14="http://schemas.microsoft.com/office/powerpoint/2010/main" xmlns="" val="1838032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56350"/>
            <a:ext cx="2445834"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3956306-7E5F-4CA0-9EBE-11CD676DDEDC}" type="slidenum">
              <a:rPr kumimoji="0" lang="en-GB" sz="1200" b="0" i="0" u="none" strike="noStrike" kern="1200" cap="none" spc="0" normalizeH="0" baseline="0" noProof="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62</a:t>
            </a:fld>
            <a:endParaRPr kumimoji="0" lang="en-GB"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sp>
        <p:nvSpPr>
          <p:cNvPr id="120834" name="Rectangle 2"/>
          <p:cNvSpPr>
            <a:spLocks noGrp="1" noChangeArrowheads="1"/>
          </p:cNvSpPr>
          <p:nvPr>
            <p:ph type="title"/>
          </p:nvPr>
        </p:nvSpPr>
        <p:spPr/>
        <p:txBody>
          <a:bodyPr/>
          <a:lstStyle/>
          <a:p>
            <a:r>
              <a:rPr lang="en-ZA" sz="2400" b="1" dirty="0" smtClean="0"/>
              <a:t>2019/2020 </a:t>
            </a:r>
            <a:br>
              <a:rPr lang="en-ZA" sz="2400" b="1" dirty="0" smtClean="0"/>
            </a:br>
            <a:r>
              <a:rPr lang="en-ZA" sz="2400" b="1" dirty="0" smtClean="0"/>
              <a:t>CAPITAL ASSETS BUDGET INFORMATION</a:t>
            </a:r>
            <a:endParaRPr lang="en-GB"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xmlns="" val="284232920"/>
              </p:ext>
            </p:extLst>
          </p:nvPr>
        </p:nvGraphicFramePr>
        <p:xfrm>
          <a:off x="307975" y="1417638"/>
          <a:ext cx="8215313" cy="4384675"/>
        </p:xfrm>
        <a:graphic>
          <a:graphicData uri="http://schemas.openxmlformats.org/presentationml/2006/ole">
            <p:oleObj spid="_x0000_s6164" name="Worksheet" r:id="rId3" imgW="6600852" imgH="2409730" progId="Excel.Sheet.12">
              <p:embed/>
            </p:oleObj>
          </a:graphicData>
        </a:graphic>
      </p:graphicFrame>
    </p:spTree>
    <p:extLst>
      <p:ext uri="{BB962C8B-B14F-4D97-AF65-F5344CB8AC3E}">
        <p14:creationId xmlns:p14="http://schemas.microsoft.com/office/powerpoint/2010/main" xmlns="" val="30187897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Title 1"/>
          <p:cNvSpPr txBox="1">
            <a:spLocks/>
          </p:cNvSpPr>
          <p:nvPr/>
        </p:nvSpPr>
        <p:spPr bwMode="auto">
          <a:xfrm>
            <a:off x="6772275" y="4321175"/>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2000" b="1" dirty="0">
                <a:solidFill>
                  <a:srgbClr val="FFAB16"/>
                </a:solidFill>
                <a:latin typeface="Arial" pitchFamily="34" charset="0"/>
                <a:cs typeface="Arial" pitchFamily="34" charset="0"/>
              </a:rPr>
              <a:t>Thank </a:t>
            </a:r>
            <a:r>
              <a:rPr lang="en-US" altLang="en-US" sz="2000" b="1" dirty="0">
                <a:solidFill>
                  <a:schemeClr val="bg1"/>
                </a:solidFill>
                <a:latin typeface="Arial" pitchFamily="34" charset="0"/>
                <a:cs typeface="Arial" pitchFamily="34" charset="0"/>
              </a:rPr>
              <a:t>You</a:t>
            </a:r>
            <a:r>
              <a:rPr lang="en-US" altLang="en-US" sz="2000" b="1" dirty="0">
                <a:solidFill>
                  <a:srgbClr val="FFAB16"/>
                </a:solidFill>
                <a:latin typeface="Arial" pitchFamily="34" charset="0"/>
                <a:cs typeface="Arial" pitchFamily="34" charset="0"/>
              </a:rPr>
              <a:t>…</a:t>
            </a:r>
          </a:p>
        </p:txBody>
      </p:sp>
      <p:sp>
        <p:nvSpPr>
          <p:cNvPr id="6554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4D20C3F-5868-49E4-8475-32A7B1F69933}" type="slidenum">
              <a:rPr lang="en-US" altLang="en-US" sz="1200" smtClean="0">
                <a:solidFill>
                  <a:srgbClr val="898989"/>
                </a:solidFill>
              </a:rPr>
              <a:pPr/>
              <a:t>63</a:t>
            </a:fld>
            <a:endParaRPr lang="en-US" altLang="en-US" sz="1200" dirty="0" smtClean="0">
              <a:solidFill>
                <a:srgbClr val="898989"/>
              </a:solidFill>
            </a:endParaRPr>
          </a:p>
        </p:txBody>
      </p:sp>
    </p:spTree>
    <p:extLst>
      <p:ext uri="{BB962C8B-B14F-4D97-AF65-F5344CB8AC3E}">
        <p14:creationId xmlns:p14="http://schemas.microsoft.com/office/powerpoint/2010/main" xmlns="" val="2035329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000" b="1" dirty="0" smtClean="0">
                <a:ea typeface="ＭＳ Ｐゴシック" pitchFamily="34" charset="-128"/>
              </a:rPr>
              <a:t>QUARTER 2 OVERALL PERFORMANCE</a:t>
            </a:r>
          </a:p>
        </p:txBody>
      </p:sp>
      <p:sp>
        <p:nvSpPr>
          <p:cNvPr id="3" name="Content Placeholder 2"/>
          <p:cNvSpPr>
            <a:spLocks noGrp="1"/>
          </p:cNvSpPr>
          <p:nvPr>
            <p:ph idx="1"/>
          </p:nvPr>
        </p:nvSpPr>
        <p:spPr/>
        <p:txBody>
          <a:bodyPr/>
          <a:lstStyle/>
          <a:p>
            <a:pPr>
              <a:buFont typeface="Arial" charset="0"/>
              <a:buChar char="•"/>
              <a:defRPr/>
            </a:pPr>
            <a:endParaRPr lang="en-US" sz="2400" b="1" dirty="0" smtClean="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OVERALL </a:t>
            </a:r>
            <a:r>
              <a:rPr lang="en-US" sz="2400" b="1" dirty="0">
                <a:solidFill>
                  <a:prstClr val="black"/>
                </a:solidFill>
                <a:ea typeface="ＭＳ Ｐゴシック" pitchFamily="-80" charset="-128"/>
                <a:cs typeface="+mj-cs"/>
              </a:rPr>
              <a:t>ACHIEVEMENTS PER STRATEGIC </a:t>
            </a:r>
            <a:r>
              <a:rPr lang="en-US" sz="2400" b="1" dirty="0" smtClean="0">
                <a:solidFill>
                  <a:prstClr val="black"/>
                </a:solidFill>
                <a:ea typeface="ＭＳ Ｐゴシック" pitchFamily="-80" charset="-128"/>
                <a:cs typeface="+mj-cs"/>
              </a:rPr>
              <a:t>OBJECTIVE AND PER BRANCH  DURING </a:t>
            </a:r>
            <a:r>
              <a:rPr lang="en-US" sz="2400" b="1" u="sng" dirty="0">
                <a:solidFill>
                  <a:srgbClr val="FF0000"/>
                </a:solidFill>
                <a:ea typeface="ＭＳ Ｐゴシック" pitchFamily="-80" charset="-128"/>
                <a:cs typeface="+mj-cs"/>
              </a:rPr>
              <a:t>QUARTER 2</a:t>
            </a: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JULY </a:t>
            </a:r>
            <a:r>
              <a:rPr lang="en-US" sz="2400" b="1" dirty="0">
                <a:solidFill>
                  <a:prstClr val="black"/>
                </a:solidFill>
                <a:ea typeface="ＭＳ Ｐゴシック" pitchFamily="-80" charset="-128"/>
                <a:cs typeface="+mj-cs"/>
              </a:rPr>
              <a:t>TO </a:t>
            </a:r>
            <a:r>
              <a:rPr lang="en-US" sz="2400" b="1" dirty="0" smtClean="0">
                <a:solidFill>
                  <a:prstClr val="black"/>
                </a:solidFill>
                <a:ea typeface="ＭＳ Ｐゴシック" pitchFamily="-80" charset="-128"/>
                <a:cs typeface="+mj-cs"/>
              </a:rPr>
              <a:t>SEPTEMBER 2019-20</a:t>
            </a: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smtClean="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chemeClr val="bg1"/>
                </a:solidFill>
              </a:rPr>
              <a:pPr/>
              <a:t>7</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8"/>
            <a:ext cx="8229600" cy="1058862"/>
          </a:xfrm>
        </p:spPr>
        <p:txBody>
          <a:bodyPr/>
          <a:lstStyle/>
          <a:p>
            <a:pPr>
              <a:defRPr/>
            </a:pPr>
            <a:r>
              <a:rPr lang="en-US" sz="2000" b="1" dirty="0" smtClean="0">
                <a:solidFill>
                  <a:prstClr val="black"/>
                </a:solidFill>
                <a:ea typeface="ＭＳ Ｐゴシック" pitchFamily="-80" charset="-128"/>
                <a:cs typeface="+mj-cs"/>
              </a:rPr>
              <a:t/>
            </a:r>
            <a:br>
              <a:rPr lang="en-US" sz="2000" b="1" dirty="0" smtClean="0">
                <a:solidFill>
                  <a:prstClr val="black"/>
                </a:solidFill>
                <a:ea typeface="ＭＳ Ｐゴシック" pitchFamily="-80" charset="-128"/>
                <a:cs typeface="+mj-cs"/>
              </a:rPr>
            </a:br>
            <a:r>
              <a:rPr lang="en-US" sz="2000" b="1" dirty="0" smtClean="0">
                <a:solidFill>
                  <a:prstClr val="black"/>
                </a:solidFill>
                <a:ea typeface="ＭＳ Ｐゴシック" pitchFamily="-80" charset="-128"/>
                <a:cs typeface="+mj-cs"/>
              </a:rPr>
              <a:t>QUARTER 2 PERFORMANCE </a:t>
            </a:r>
            <a:r>
              <a:rPr lang="en-US" sz="2000" b="1" dirty="0">
                <a:solidFill>
                  <a:prstClr val="black"/>
                </a:solidFill>
                <a:ea typeface="ＭＳ Ｐゴシック" pitchFamily="-80" charset="-128"/>
                <a:cs typeface="+mj-cs"/>
              </a:rPr>
              <a:t>PER STRATEGIC </a:t>
            </a:r>
            <a:r>
              <a:rPr lang="en-US" sz="2000" b="1" dirty="0" smtClean="0">
                <a:solidFill>
                  <a:prstClr val="black"/>
                </a:solidFill>
                <a:ea typeface="ＭＳ Ｐゴシック" pitchFamily="-80" charset="-128"/>
                <a:cs typeface="+mj-cs"/>
              </a:rPr>
              <a:t>OBJECTIVE 2019/20</a:t>
            </a:r>
            <a:endParaRPr lang="en-ZA" sz="2000" dirty="0"/>
          </a:p>
        </p:txBody>
      </p:sp>
      <p:sp>
        <p:nvSpPr>
          <p:cNvPr id="28675" name="Slide Number Placeholder 5"/>
          <p:cNvSpPr>
            <a:spLocks noGrp="1"/>
          </p:cNvSpPr>
          <p:nvPr>
            <p:ph type="sldNum" sz="quarter" idx="12"/>
          </p:nvPr>
        </p:nvSpPr>
        <p:spPr bwMode="auto">
          <a:xfrm>
            <a:off x="6831012" y="6424613"/>
            <a:ext cx="2312987" cy="50450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954FD14-77EA-4DAE-BA84-E6F311BA9C63}" type="slidenum">
              <a:rPr lang="en-US" altLang="en-US" sz="1200" smtClean="0">
                <a:solidFill>
                  <a:schemeClr val="bg1"/>
                </a:solidFill>
              </a:rPr>
              <a:pPr/>
              <a:t>8</a:t>
            </a:fld>
            <a:endParaRPr lang="en-US" altLang="en-US" sz="1200" dirty="0" smtClean="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875363711"/>
              </p:ext>
            </p:extLst>
          </p:nvPr>
        </p:nvGraphicFramePr>
        <p:xfrm>
          <a:off x="193041" y="1320800"/>
          <a:ext cx="8768078" cy="5313680"/>
        </p:xfrm>
        <a:graphic>
          <a:graphicData uri="http://schemas.openxmlformats.org/drawingml/2006/table">
            <a:tbl>
              <a:tblPr/>
              <a:tblGrid>
                <a:gridCol w="2973787">
                  <a:extLst>
                    <a:ext uri="{9D8B030D-6E8A-4147-A177-3AD203B41FA5}">
                      <a16:colId xmlns:a16="http://schemas.microsoft.com/office/drawing/2014/main" xmlns="" val="58793969"/>
                    </a:ext>
                  </a:extLst>
                </a:gridCol>
                <a:gridCol w="1458862">
                  <a:extLst>
                    <a:ext uri="{9D8B030D-6E8A-4147-A177-3AD203B41FA5}">
                      <a16:colId xmlns:a16="http://schemas.microsoft.com/office/drawing/2014/main" xmlns="" val="4001614195"/>
                    </a:ext>
                  </a:extLst>
                </a:gridCol>
                <a:gridCol w="1308968">
                  <a:extLst>
                    <a:ext uri="{9D8B030D-6E8A-4147-A177-3AD203B41FA5}">
                      <a16:colId xmlns:a16="http://schemas.microsoft.com/office/drawing/2014/main" xmlns="" val="4114163842"/>
                    </a:ext>
                  </a:extLst>
                </a:gridCol>
                <a:gridCol w="869596">
                  <a:extLst>
                    <a:ext uri="{9D8B030D-6E8A-4147-A177-3AD203B41FA5}">
                      <a16:colId xmlns:a16="http://schemas.microsoft.com/office/drawing/2014/main" xmlns="" val="1199128848"/>
                    </a:ext>
                  </a:extLst>
                </a:gridCol>
                <a:gridCol w="869596">
                  <a:extLst>
                    <a:ext uri="{9D8B030D-6E8A-4147-A177-3AD203B41FA5}">
                      <a16:colId xmlns:a16="http://schemas.microsoft.com/office/drawing/2014/main" xmlns="" val="2100466688"/>
                    </a:ext>
                  </a:extLst>
                </a:gridCol>
                <a:gridCol w="1287269">
                  <a:extLst>
                    <a:ext uri="{9D8B030D-6E8A-4147-A177-3AD203B41FA5}">
                      <a16:colId xmlns:a16="http://schemas.microsoft.com/office/drawing/2014/main" xmlns="" val="4058661709"/>
                    </a:ext>
                  </a:extLst>
                </a:gridCol>
              </a:tblGrid>
              <a:tr h="778412">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STRATEGIC OBJECTIVES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a:solidFill>
                            <a:srgbClr val="000000"/>
                          </a:solidFill>
                          <a:effectLst/>
                          <a:latin typeface="Calibri" panose="020F0502020204030204" pitchFamily="34" charset="0"/>
                          <a:ea typeface="DengXian"/>
                          <a:cs typeface="Arial" panose="020B0604020202020204" pitchFamily="34" charset="0"/>
                        </a:rPr>
                        <a:t>Planned Indictors</a:t>
                      </a:r>
                      <a:endParaRPr lang="en-ZA" sz="1400" b="1">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Indicators with Targets for </a:t>
                      </a:r>
                      <a:r>
                        <a:rPr lang="en-US" sz="1400" b="1" kern="1200" dirty="0" smtClean="0">
                          <a:effectLst/>
                          <a:latin typeface="Calibri" panose="020F0502020204030204" pitchFamily="34" charset="0"/>
                          <a:ea typeface="DengXian"/>
                          <a:cs typeface="Arial" panose="020B0604020202020204" pitchFamily="34" charset="0"/>
                        </a:rPr>
                        <a:t>Q2</a:t>
                      </a:r>
                      <a:endParaRPr lang="en-ZA" sz="1400" b="1" dirty="0">
                        <a:effectLst/>
                        <a:latin typeface="Calibri" panose="020F0502020204030204" pitchFamily="34" charset="0"/>
                        <a:ea typeface="DengXian"/>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8000"/>
                          </a:solidFill>
                          <a:effectLst/>
                          <a:latin typeface="Calibri" panose="020F0502020204030204" pitchFamily="34" charset="0"/>
                          <a:ea typeface="DengXian"/>
                          <a:cs typeface="Arial" panose="020B0604020202020204" pitchFamily="34" charset="0"/>
                        </a:rPr>
                        <a:t>Achieved</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DengXian"/>
                          <a:cs typeface="Arial" panose="020B0604020202020204" pitchFamily="34" charset="0"/>
                        </a:rPr>
                        <a:t>Not Achieved</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Overall Achievement</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438208781"/>
                  </a:ext>
                </a:extLst>
              </a:tr>
              <a:tr h="454535">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occupational safety</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eaLnBrk="0" fontAlgn="b" hangingPunct="0">
                        <a:spcAft>
                          <a:spcPts val="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This Strategic Objective is covered under indicators that are applicable to protecting vulnerable workers</a:t>
                      </a:r>
                      <a:endParaRPr lang="en-ZA" sz="12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605094353"/>
                  </a:ext>
                </a:extLst>
              </a:tr>
              <a:tr h="457294">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Promote equity in the </a:t>
                      </a:r>
                      <a:r>
                        <a:rPr lang="en-US" sz="1400" b="1" kern="1200" dirty="0" err="1">
                          <a:solidFill>
                            <a:srgbClr val="000000"/>
                          </a:solidFill>
                          <a:effectLst/>
                          <a:latin typeface="Calibri" panose="020F0502020204030204" pitchFamily="34" charset="0"/>
                          <a:ea typeface="DengXian"/>
                          <a:cs typeface="Arial" panose="020B0604020202020204" pitchFamily="34" charset="0"/>
                        </a:rPr>
                        <a:t>labour</a:t>
                      </a:r>
                      <a:r>
                        <a:rPr lang="en-US" sz="1400" b="1" kern="1200" dirty="0">
                          <a:solidFill>
                            <a:srgbClr val="000000"/>
                          </a:solidFill>
                          <a:effectLst/>
                          <a:latin typeface="Calibri" panose="020F0502020204030204" pitchFamily="34" charset="0"/>
                          <a:ea typeface="DengXian"/>
                          <a:cs typeface="Arial" panose="020B0604020202020204" pitchFamily="34" charset="0"/>
                        </a:rPr>
                        <a:t> market</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6358883"/>
                  </a:ext>
                </a:extLst>
              </a:tr>
              <a:tr h="476867">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Protecting vulnerable workers</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5</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4041134"/>
                  </a:ext>
                </a:extLst>
              </a:tr>
              <a:tr h="543784">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multilateral and bilateral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1334396"/>
                  </a:ext>
                </a:extLst>
              </a:tr>
              <a:tr h="454535">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Contribute to employment creation</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8217714"/>
                  </a:ext>
                </a:extLst>
              </a:tr>
              <a:tr h="451773">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Promoting sound </a:t>
                      </a:r>
                      <a:r>
                        <a:rPr lang="en-US" sz="1400" b="1" kern="1200" dirty="0" err="1">
                          <a:solidFill>
                            <a:srgbClr val="000000"/>
                          </a:solidFill>
                          <a:effectLst/>
                          <a:latin typeface="Calibri" panose="020F0502020204030204" pitchFamily="34" charset="0"/>
                          <a:ea typeface="DengXian"/>
                          <a:cs typeface="Arial" panose="020B0604020202020204" pitchFamily="34" charset="0"/>
                        </a:rPr>
                        <a:t>labour</a:t>
                      </a:r>
                      <a:r>
                        <a:rPr lang="en-US" sz="1400" b="1" kern="1200" dirty="0">
                          <a:solidFill>
                            <a:srgbClr val="000000"/>
                          </a:solidFill>
                          <a:effectLst/>
                          <a:latin typeface="Calibri" panose="020F0502020204030204" pitchFamily="34" charset="0"/>
                          <a:ea typeface="DengXian"/>
                          <a:cs typeface="Arial" panose="020B0604020202020204" pitchFamily="34" charset="0"/>
                        </a:rPr>
                        <a:t>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67%</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6995749"/>
                  </a:ext>
                </a:extLst>
              </a:tr>
              <a:tr h="454535">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Monitoring the impact of legislations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945017"/>
                  </a:ext>
                </a:extLst>
              </a:tr>
              <a:tr h="710434">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the institutional capacity of the Department</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00823B"/>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6565653"/>
                  </a:ext>
                </a:extLst>
              </a:tr>
              <a:tr h="531511">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OVERALL PERFORMANCE</a:t>
                      </a:r>
                      <a:endParaRPr lang="en-ZA" sz="1400" b="1" dirty="0">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19</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15</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US" sz="14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87%</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2178391"/>
                  </a:ext>
                </a:extLst>
              </a:tr>
            </a:tbl>
          </a:graphicData>
        </a:graphic>
      </p:graphicFrame>
    </p:spTree>
    <p:extLst>
      <p:ext uri="{BB962C8B-B14F-4D97-AF65-F5344CB8AC3E}">
        <p14:creationId xmlns:p14="http://schemas.microsoft.com/office/powerpoint/2010/main" xmlns="" val="4226073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000" b="1" dirty="0" smtClean="0">
                <a:ea typeface="ＭＳ Ｐゴシック" pitchFamily="34" charset="-128"/>
              </a:rPr>
              <a:t>QUARTER 2 OVERALL PERFORMANCE</a:t>
            </a:r>
          </a:p>
        </p:txBody>
      </p:sp>
      <p:sp>
        <p:nvSpPr>
          <p:cNvPr id="3" name="Content Placeholder 2"/>
          <p:cNvSpPr>
            <a:spLocks noGrp="1"/>
          </p:cNvSpPr>
          <p:nvPr>
            <p:ph idx="1"/>
          </p:nvPr>
        </p:nvSpPr>
        <p:spPr/>
        <p:txBody>
          <a:bodyPr/>
          <a:lstStyle/>
          <a:p>
            <a:pPr>
              <a:buFont typeface="Arial" charset="0"/>
              <a:buChar char="•"/>
              <a:defRPr/>
            </a:pPr>
            <a:endParaRPr lang="en-US" sz="2400" b="1" dirty="0" smtClean="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OVERALL </a:t>
            </a:r>
            <a:r>
              <a:rPr lang="en-US" sz="2400" b="1" dirty="0">
                <a:solidFill>
                  <a:prstClr val="black"/>
                </a:solidFill>
                <a:ea typeface="ＭＳ Ｐゴシック" pitchFamily="-80" charset="-128"/>
                <a:cs typeface="+mj-cs"/>
              </a:rPr>
              <a:t>ACHIEVEMENTS PER STRATEGIC </a:t>
            </a:r>
            <a:r>
              <a:rPr lang="en-US" sz="2400" b="1" dirty="0" smtClean="0">
                <a:solidFill>
                  <a:prstClr val="black"/>
                </a:solidFill>
                <a:ea typeface="ＭＳ Ｐゴシック" pitchFamily="-80" charset="-128"/>
                <a:cs typeface="+mj-cs"/>
              </a:rPr>
              <a:t>OBJECTIVE AND PER BRANCH  DURING </a:t>
            </a:r>
            <a:r>
              <a:rPr lang="en-US" sz="2400" b="1" u="sng" dirty="0">
                <a:solidFill>
                  <a:srgbClr val="FF0000"/>
                </a:solidFill>
                <a:ea typeface="ＭＳ Ｐゴシック" pitchFamily="-80" charset="-128"/>
                <a:cs typeface="+mj-cs"/>
              </a:rPr>
              <a:t>QUARTER 2</a:t>
            </a:r>
            <a:r>
              <a:rPr lang="en-US" sz="2400" b="1" u="sng" dirty="0" smtClean="0">
                <a:solidFill>
                  <a:srgbClr val="FF0000"/>
                </a:solidFill>
                <a:ea typeface="ＭＳ Ｐゴシック" pitchFamily="-80" charset="-128"/>
                <a:cs typeface="+mj-cs"/>
              </a:rPr>
              <a:t> </a:t>
            </a:r>
            <a:endParaRPr lang="en-US" sz="2400" b="1" dirty="0">
              <a:solidFill>
                <a:prstClr val="black"/>
              </a:solidFill>
              <a:ea typeface="ＭＳ Ｐゴシック" pitchFamily="-80" charset="-128"/>
              <a:cs typeface="+mj-cs"/>
            </a:endParaRPr>
          </a:p>
          <a:p>
            <a:pPr algn="ctr">
              <a:buFont typeface="Arial" charset="0"/>
              <a:buChar char="•"/>
              <a:defRPr/>
            </a:pPr>
            <a:r>
              <a:rPr lang="en-US" sz="2400" b="1" dirty="0">
                <a:solidFill>
                  <a:prstClr val="black"/>
                </a:solidFill>
                <a:ea typeface="ＭＳ Ｐゴシック" pitchFamily="-80" charset="-128"/>
                <a:cs typeface="+mj-cs"/>
              </a:rPr>
              <a:t>JULY TO </a:t>
            </a:r>
            <a:r>
              <a:rPr lang="en-US" sz="2400" b="1" dirty="0" smtClean="0">
                <a:solidFill>
                  <a:prstClr val="black"/>
                </a:solidFill>
                <a:ea typeface="ＭＳ Ｐゴシック" pitchFamily="-80" charset="-128"/>
                <a:cs typeface="+mj-cs"/>
              </a:rPr>
              <a:t>SEPTEMBER </a:t>
            </a:r>
            <a:r>
              <a:rPr lang="en-US" sz="2400" b="1" dirty="0">
                <a:solidFill>
                  <a:prstClr val="black"/>
                </a:solidFill>
                <a:ea typeface="ＭＳ Ｐゴシック" pitchFamily="-80" charset="-128"/>
                <a:cs typeface="+mj-cs"/>
              </a:rPr>
              <a:t>2019-20</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smtClean="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chemeClr val="bg1"/>
                </a:solidFill>
              </a:rPr>
              <a:pPr/>
              <a:t>9</a:t>
            </a:fld>
            <a:endParaRPr lang="en-US" altLang="en-US" sz="1200" dirty="0" smtClean="0">
              <a:solidFill>
                <a:schemeClr val="bg1"/>
              </a:solidFill>
            </a:endParaRPr>
          </a:p>
        </p:txBody>
      </p:sp>
    </p:spTree>
    <p:extLst>
      <p:ext uri="{BB962C8B-B14F-4D97-AF65-F5344CB8AC3E}">
        <p14:creationId xmlns:p14="http://schemas.microsoft.com/office/powerpoint/2010/main" xmlns="" val="1029025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1">
      <a:dk1>
        <a:sysClr val="windowText" lastClr="000000"/>
      </a:dk1>
      <a:lt1>
        <a:sysClr val="window" lastClr="FFFFFF"/>
      </a:lt1>
      <a:dk2>
        <a:srgbClr val="491413"/>
      </a:dk2>
      <a:lt2>
        <a:srgbClr val="EEECE1"/>
      </a:lt2>
      <a:accent1>
        <a:srgbClr val="CDB158"/>
      </a:accent1>
      <a:accent2>
        <a:srgbClr val="CD0921"/>
      </a:accent2>
      <a:accent3>
        <a:srgbClr val="E89524"/>
      </a:accent3>
      <a:accent4>
        <a:srgbClr val="7A5B2F"/>
      </a:accent4>
      <a:accent5>
        <a:srgbClr val="A8711B"/>
      </a:accent5>
      <a:accent6>
        <a:srgbClr val="7A4017"/>
      </a:accent6>
      <a:hlink>
        <a:srgbClr val="004925"/>
      </a:hlink>
      <a:folHlink>
        <a:srgbClr val="DE64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4437</Words>
  <Application>Microsoft Office PowerPoint</Application>
  <PresentationFormat>On-screen Show (4:3)</PresentationFormat>
  <Paragraphs>1585</Paragraphs>
  <Slides>63</Slides>
  <Notes>0</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63</vt:i4>
      </vt:variant>
    </vt:vector>
  </HeadingPairs>
  <TitlesOfParts>
    <vt:vector size="69" baseType="lpstr">
      <vt:lpstr>Office Theme</vt:lpstr>
      <vt:lpstr>2_Office Theme</vt:lpstr>
      <vt:lpstr>1_Office Theme</vt:lpstr>
      <vt:lpstr>3_Office Theme</vt:lpstr>
      <vt:lpstr>4_Office Theme</vt:lpstr>
      <vt:lpstr>Worksheet</vt:lpstr>
      <vt:lpstr>Slide 1</vt:lpstr>
      <vt:lpstr>TABLE OF CONTENTS</vt:lpstr>
      <vt:lpstr>INTRODUCTION</vt:lpstr>
      <vt:lpstr>INTRODUCTION: THE CONSTITUTIONAL MANDATE OF THE DEL</vt:lpstr>
      <vt:lpstr>INTRODUCTION: THE POLICY MANDATE OF THE DEL</vt:lpstr>
      <vt:lpstr>Slide 6</vt:lpstr>
      <vt:lpstr>QUARTER 2 OVERALL PERFORMANCE</vt:lpstr>
      <vt:lpstr> QUARTER 2 PERFORMANCE PER STRATEGIC OBJECTIVE 2019/20</vt:lpstr>
      <vt:lpstr>QUARTER 2 OVERALL PERFORMANCE</vt:lpstr>
      <vt:lpstr>QUARTER 2 PERFORMANCE PER PROGRAMME 2019-20</vt:lpstr>
      <vt:lpstr>  COMPARATIVE ANALYSIS PER PROGRAMME FOR Q1  TO Q2 2019-20  </vt:lpstr>
      <vt:lpstr>PERFORMANCE TRENDS FROM 2018/19 TO DATE</vt:lpstr>
      <vt:lpstr>  QUARTER 2 INSPECTION AND ENFORCEMENT SERVICES &amp; PUBLIC EMPLOYMENT  SERVICES PERFORMANCE PER PROVINCE 2019/20</vt:lpstr>
      <vt:lpstr>  QUARTER 1 2019/20 &amp; QUARTER 2 2019/20 PUBLIC EMPLOYMENT SERVICES PERFORMANCE PER PROVINCE</vt:lpstr>
      <vt:lpstr>  QUARTER 1 2019/20 &amp; QUARTER 2 2019/20 INSPECTIONS AND ENFORCEMENT SERVICES PERFORMANCE PER PROVINCE</vt:lpstr>
      <vt:lpstr>ANNUAL PERFORMANCE PLAN (APP) 2019/20</vt:lpstr>
      <vt:lpstr>PROGRAMME 1 </vt:lpstr>
      <vt:lpstr>PROGRAMME 1: ADMINISTRATION</vt:lpstr>
      <vt:lpstr>ADMINISTRATION </vt:lpstr>
      <vt:lpstr>ADMINISTRATION </vt:lpstr>
      <vt:lpstr>MISCONDUCT CASES REPORTED FOR QUARTER 2  2019/2020 FINANCIAL YEAR</vt:lpstr>
      <vt:lpstr>TOTAL CASES REPORTED PER PROVINCE/FUND FOR QUARTER 2</vt:lpstr>
      <vt:lpstr>TYPES OF MISCONDUCT CASES REPORTED QUARTER 2</vt:lpstr>
      <vt:lpstr>TOTAL MISCONDUCT CASES REPORTED PER SALARY LEVEL</vt:lpstr>
      <vt:lpstr>TOTAL MISCONDUCT CASES REPORTED PER SALARY LEVEL CONTD</vt:lpstr>
      <vt:lpstr>SUMMARY OF CASES OF IRREGULAR,WASTEFUL AND FRUITLESS EXPENDITURE</vt:lpstr>
      <vt:lpstr>WASTEFUL AND FRUITLESS EXPENDITURE CASES - LOSS OF   STATE ASSET QUARTER 2     </vt:lpstr>
      <vt:lpstr>WASTEFUL AND FRUITLESS EXPENDITURE CASES - DAMAGE OF STATE/RENTAL VEHICLE QUARTER 2</vt:lpstr>
      <vt:lpstr>  WASTEFUL AND FRUITLESS EXPENDITURE CASES – NO SHOW    </vt:lpstr>
      <vt:lpstr>IRREGULAR EXPENDITURE</vt:lpstr>
      <vt:lpstr>PROGRAMME 2 </vt:lpstr>
      <vt:lpstr>INSPECTION AND ENFORCEMENT SERVICES (IES)</vt:lpstr>
      <vt:lpstr> IES</vt:lpstr>
      <vt:lpstr>IES</vt:lpstr>
      <vt:lpstr>IES</vt:lpstr>
      <vt:lpstr>Slide 36</vt:lpstr>
      <vt:lpstr>Slide 37</vt:lpstr>
      <vt:lpstr>IES PROVINCIAL PERFORMANCE</vt:lpstr>
      <vt:lpstr>IES PROVINCIAL PERFORMANCE</vt:lpstr>
      <vt:lpstr>  PROGRAMME 3 </vt:lpstr>
      <vt:lpstr>  PES</vt:lpstr>
      <vt:lpstr> PES</vt:lpstr>
      <vt:lpstr>  PES  </vt:lpstr>
      <vt:lpstr>Slide 44</vt:lpstr>
      <vt:lpstr>Slide 45</vt:lpstr>
      <vt:lpstr>Slide 46</vt:lpstr>
      <vt:lpstr>Slide 47</vt:lpstr>
      <vt:lpstr>  PROGRAMME 4: </vt:lpstr>
      <vt:lpstr>LABOUR POLICY &amp; INDUSTRIAL RELATIONS (LP &amp; IR)</vt:lpstr>
      <vt:lpstr>LABOUR POLICY &amp; INDUSTRIAL RELATIONS (LP &amp; IR)</vt:lpstr>
      <vt:lpstr>LABOUR POLICY &amp; INDUSTRIAL RELATIONS (LP &amp; IR)</vt:lpstr>
      <vt:lpstr>LABOUR POLICY &amp; INDUSTRIAL RELATIONS (LP &amp; IR)</vt:lpstr>
      <vt:lpstr> LABOUR POLICY &amp; INDUSTRIAL RELATIONS (LP &amp; IR)</vt:lpstr>
      <vt:lpstr> LABOUR POLICY &amp; INDUSTRIAL RELATIONS (LP &amp; IR)</vt:lpstr>
      <vt:lpstr>  CONCLUSION</vt:lpstr>
      <vt:lpstr>  FINANCIAL REPORT</vt:lpstr>
      <vt:lpstr>2019/2020  BUDGET INFORMATION </vt:lpstr>
      <vt:lpstr>2019/2020  ECONOMIC CLASSIFICATION</vt:lpstr>
      <vt:lpstr>2019/2020  COE BUDGET INFORMATION</vt:lpstr>
      <vt:lpstr>2019/2020  GOODS &amp; SERVICES BUDGET INFORMATION</vt:lpstr>
      <vt:lpstr>2019/2020  TRANSFER AND SUBSIDIES BUDGET INFORMATION</vt:lpstr>
      <vt:lpstr>2019/2020  CAPITAL ASSETS BUDGET INFORMATION</vt:lpstr>
      <vt:lpstr>Slide 63</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PUMZA</cp:lastModifiedBy>
  <cp:revision>1358</cp:revision>
  <cp:lastPrinted>2020-02-21T06:12:22Z</cp:lastPrinted>
  <dcterms:created xsi:type="dcterms:W3CDTF">2013-03-07T12:06:52Z</dcterms:created>
  <dcterms:modified xsi:type="dcterms:W3CDTF">2020-02-27T11:12:37Z</dcterms:modified>
</cp:coreProperties>
</file>