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howSpecialPlsOnTitleSld="0" saveSubsetFonts="1" bookmarkIdSeed="2">
  <p:sldMasterIdLst>
    <p:sldMasterId id="2147483660" r:id="rId1"/>
    <p:sldMasterId id="2147483687" r:id="rId2"/>
  </p:sldMasterIdLst>
  <p:notesMasterIdLst>
    <p:notesMasterId r:id="rId21"/>
  </p:notesMasterIdLst>
  <p:handoutMasterIdLst>
    <p:handoutMasterId r:id="rId22"/>
  </p:handoutMasterIdLst>
  <p:sldIdLst>
    <p:sldId id="522" r:id="rId3"/>
    <p:sldId id="599" r:id="rId4"/>
    <p:sldId id="528" r:id="rId5"/>
    <p:sldId id="680" r:id="rId6"/>
    <p:sldId id="687" r:id="rId7"/>
    <p:sldId id="689" r:id="rId8"/>
    <p:sldId id="688" r:id="rId9"/>
    <p:sldId id="679" r:id="rId10"/>
    <p:sldId id="683" r:id="rId11"/>
    <p:sldId id="665" r:id="rId12"/>
    <p:sldId id="668" r:id="rId13"/>
    <p:sldId id="669" r:id="rId14"/>
    <p:sldId id="670" r:id="rId15"/>
    <p:sldId id="671" r:id="rId16"/>
    <p:sldId id="672" r:id="rId17"/>
    <p:sldId id="684" r:id="rId18"/>
    <p:sldId id="660" r:id="rId19"/>
    <p:sldId id="525" r:id="rId20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Default Section" id="{BDC22EBB-4088-4BAC-9D80-0B323AD6A309}">
          <p14:sldIdLst>
            <p14:sldId id="522"/>
            <p14:sldId id="599"/>
            <p14:sldId id="528"/>
            <p14:sldId id="680"/>
            <p14:sldId id="687"/>
            <p14:sldId id="689"/>
            <p14:sldId id="688"/>
            <p14:sldId id="679"/>
            <p14:sldId id="683"/>
            <p14:sldId id="665"/>
            <p14:sldId id="668"/>
            <p14:sldId id="669"/>
            <p14:sldId id="670"/>
            <p14:sldId id="671"/>
            <p14:sldId id="672"/>
            <p14:sldId id="684"/>
            <p14:sldId id="660"/>
            <p14:sldId id="525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CC"/>
    <a:srgbClr val="66FF33"/>
    <a:srgbClr val="33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754" autoAdjust="0"/>
    <p:restoredTop sz="89730" autoAdjust="0"/>
  </p:normalViewPr>
  <p:slideViewPr>
    <p:cSldViewPr>
      <p:cViewPr>
        <p:scale>
          <a:sx n="69" d="100"/>
          <a:sy n="69" d="100"/>
        </p:scale>
        <p:origin x="-3438" y="-8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58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-9976"/>
    </p:cViewPr>
  </p:sorterViewPr>
  <p:notesViewPr>
    <p:cSldViewPr>
      <p:cViewPr varScale="1">
        <p:scale>
          <a:sx n="47" d="100"/>
          <a:sy n="47" d="100"/>
        </p:scale>
        <p:origin x="2724" y="4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6B2ECF-069C-4AD7-B1DF-32F2020783C0}" type="doc">
      <dgm:prSet loTypeId="urn:microsoft.com/office/officeart/2005/8/layout/hProcess9" loCatId="process" qsTypeId="urn:microsoft.com/office/officeart/2005/8/quickstyle/simple5" qsCatId="simple" csTypeId="urn:microsoft.com/office/officeart/2005/8/colors/accent2_1" csCatId="accent2" phldr="1"/>
      <dgm:spPr/>
      <dgm:t>
        <a:bodyPr/>
        <a:lstStyle/>
        <a:p>
          <a:endParaRPr lang="en-ZA"/>
        </a:p>
      </dgm:t>
    </dgm:pt>
    <dgm:pt modelId="{0C07AD64-8C82-4B8B-A897-2C6DB581C89A}">
      <dgm:prSet phldrT="[Text]" custT="1"/>
      <dgm:spPr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</dgm:spPr>
      <dgm:t>
        <a:bodyPr/>
        <a:lstStyle/>
        <a:p>
          <a:pPr algn="l"/>
          <a:endParaRPr lang="en-ZA" sz="1600" b="1" dirty="0" smtClean="0">
            <a:latin typeface="Century Gothic" panose="020B0502020202020204" pitchFamily="34" charset="0"/>
          </a:endParaRPr>
        </a:p>
        <a:p>
          <a:pPr algn="l"/>
          <a:r>
            <a:rPr lang="en-ZA" sz="1600" b="1" dirty="0" smtClean="0">
              <a:latin typeface="Century Gothic" panose="020B0502020202020204" pitchFamily="34" charset="0"/>
            </a:rPr>
            <a:t>Identification of Policy Issues &amp; Priorities (as per 1997 and 1999 Public Works White Papers)</a:t>
          </a:r>
        </a:p>
        <a:p>
          <a:pPr algn="l"/>
          <a:endParaRPr lang="en-ZA" sz="1400" b="1" dirty="0" smtClean="0">
            <a:latin typeface="Century Gothic" panose="020B0502020202020204" pitchFamily="34" charset="0"/>
          </a:endParaRPr>
        </a:p>
      </dgm:t>
    </dgm:pt>
    <dgm:pt modelId="{319CE2F7-9616-4F8F-9E14-D4C7A4BB78DF}" type="parTrans" cxnId="{4DA38CF7-7F06-479F-9462-6D6FA9722A83}">
      <dgm:prSet/>
      <dgm:spPr/>
      <dgm:t>
        <a:bodyPr/>
        <a:lstStyle/>
        <a:p>
          <a:endParaRPr lang="en-ZA" sz="1200">
            <a:latin typeface="Century Gothic" panose="020B0502020202020204" pitchFamily="34" charset="0"/>
          </a:endParaRPr>
        </a:p>
      </dgm:t>
    </dgm:pt>
    <dgm:pt modelId="{C4A0D142-67E6-4945-8DBC-71031D7EBDCF}" type="sibTrans" cxnId="{4DA38CF7-7F06-479F-9462-6D6FA9722A83}">
      <dgm:prSet/>
      <dgm:spPr/>
      <dgm:t>
        <a:bodyPr/>
        <a:lstStyle/>
        <a:p>
          <a:endParaRPr lang="en-ZA" sz="1200">
            <a:latin typeface="Century Gothic" panose="020B0502020202020204" pitchFamily="34" charset="0"/>
          </a:endParaRPr>
        </a:p>
      </dgm:t>
    </dgm:pt>
    <dgm:pt modelId="{B1853CB7-4260-4548-A982-5A59EA7D4F31}">
      <dgm:prSet phldrT="[Text]" custT="1"/>
      <dgm:spPr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</dgm:spPr>
      <dgm:t>
        <a:bodyPr/>
        <a:lstStyle/>
        <a:p>
          <a:pPr algn="l"/>
          <a:r>
            <a:rPr lang="en-ZA" sz="1600" b="1" dirty="0" smtClean="0">
              <a:latin typeface="Century Gothic" panose="020B0502020202020204" pitchFamily="34" charset="0"/>
            </a:rPr>
            <a:t>Identification of Policy Issues &amp; Priorities (Current and other development)</a:t>
          </a:r>
        </a:p>
        <a:p>
          <a:pPr algn="ctr"/>
          <a:endParaRPr lang="en-ZA" sz="1200" dirty="0" smtClean="0">
            <a:latin typeface="Century Gothic" panose="020B0502020202020204" pitchFamily="34" charset="0"/>
          </a:endParaRPr>
        </a:p>
      </dgm:t>
    </dgm:pt>
    <dgm:pt modelId="{5D87D179-C5D8-4918-AE46-0DA2B8012711}" type="parTrans" cxnId="{AE198C90-57A6-4AE7-A0B7-54A96511F76D}">
      <dgm:prSet/>
      <dgm:spPr/>
      <dgm:t>
        <a:bodyPr/>
        <a:lstStyle/>
        <a:p>
          <a:endParaRPr lang="en-ZA" sz="1200">
            <a:latin typeface="Century Gothic" panose="020B0502020202020204" pitchFamily="34" charset="0"/>
          </a:endParaRPr>
        </a:p>
      </dgm:t>
    </dgm:pt>
    <dgm:pt modelId="{4CFCCAE8-2E89-4D7C-B6CE-609561BD2F85}" type="sibTrans" cxnId="{AE198C90-57A6-4AE7-A0B7-54A96511F76D}">
      <dgm:prSet/>
      <dgm:spPr/>
      <dgm:t>
        <a:bodyPr/>
        <a:lstStyle/>
        <a:p>
          <a:endParaRPr lang="en-ZA" sz="1200">
            <a:latin typeface="Century Gothic" panose="020B0502020202020204" pitchFamily="34" charset="0"/>
          </a:endParaRPr>
        </a:p>
      </dgm:t>
    </dgm:pt>
    <dgm:pt modelId="{6CB911FA-3D79-4DFA-9D83-F0AC32F6DD14}">
      <dgm:prSet custT="1"/>
      <dgm:spPr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</dgm:spPr>
      <dgm:t>
        <a:bodyPr/>
        <a:lstStyle/>
        <a:p>
          <a:pPr algn="l"/>
          <a:endParaRPr lang="en-ZA" sz="1600" b="1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algn="l"/>
          <a:r>
            <a:rPr lang="en-ZA" sz="1600" b="1" dirty="0" smtClean="0">
              <a:latin typeface="Arial" panose="020B0604020202020204" pitchFamily="34" charset="0"/>
              <a:cs typeface="Arial" panose="020B0604020202020204" pitchFamily="34" charset="0"/>
            </a:rPr>
            <a:t>Gap Analysis  (in terms of implementation/ practice and new paradigms)</a:t>
          </a:r>
        </a:p>
        <a:p>
          <a:pPr algn="ctr"/>
          <a:endParaRPr lang="en-ZA" sz="1200" dirty="0" smtClean="0">
            <a:latin typeface="Century Gothic" panose="020B0502020202020204" pitchFamily="34" charset="0"/>
          </a:endParaRPr>
        </a:p>
      </dgm:t>
    </dgm:pt>
    <dgm:pt modelId="{538B3FE6-1D31-42A4-8513-3C495A0AD6E2}" type="parTrans" cxnId="{CC837B02-F2DB-4470-AAB1-FA800F3CE827}">
      <dgm:prSet/>
      <dgm:spPr/>
      <dgm:t>
        <a:bodyPr/>
        <a:lstStyle/>
        <a:p>
          <a:endParaRPr lang="en-ZA" sz="1200">
            <a:latin typeface="Century Gothic" panose="020B0502020202020204" pitchFamily="34" charset="0"/>
          </a:endParaRPr>
        </a:p>
      </dgm:t>
    </dgm:pt>
    <dgm:pt modelId="{35D794B7-7C1D-4F73-B645-EF27FDED3F95}" type="sibTrans" cxnId="{CC837B02-F2DB-4470-AAB1-FA800F3CE827}">
      <dgm:prSet/>
      <dgm:spPr/>
      <dgm:t>
        <a:bodyPr/>
        <a:lstStyle/>
        <a:p>
          <a:endParaRPr lang="en-ZA" sz="1200">
            <a:latin typeface="Century Gothic" panose="020B0502020202020204" pitchFamily="34" charset="0"/>
          </a:endParaRPr>
        </a:p>
      </dgm:t>
    </dgm:pt>
    <dgm:pt modelId="{C1E9D38C-1A1C-4967-BB82-6A2CF8C612F5}">
      <dgm:prSet custT="1"/>
      <dgm:spPr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</dgm:spPr>
      <dgm:t>
        <a:bodyPr/>
        <a:lstStyle/>
        <a:p>
          <a:pPr algn="l"/>
          <a:r>
            <a:rPr lang="en-ZA" sz="1600" b="1" dirty="0" smtClean="0">
              <a:latin typeface="Arial" panose="020B0604020202020204" pitchFamily="34" charset="0"/>
              <a:cs typeface="Arial" panose="020B0604020202020204" pitchFamily="34" charset="0"/>
            </a:rPr>
            <a:t>Diagnostic  Report</a:t>
          </a:r>
        </a:p>
        <a:p>
          <a:pPr algn="ctr"/>
          <a:endParaRPr lang="en-ZA" sz="1200" dirty="0" smtClean="0">
            <a:latin typeface="Century Gothic" panose="020B0502020202020204" pitchFamily="34" charset="0"/>
          </a:endParaRPr>
        </a:p>
      </dgm:t>
    </dgm:pt>
    <dgm:pt modelId="{1FF60023-12C0-474C-B014-8F5A8301340C}" type="parTrans" cxnId="{D727FD52-A9A0-4B5F-A060-B09BFECCABB8}">
      <dgm:prSet/>
      <dgm:spPr/>
      <dgm:t>
        <a:bodyPr/>
        <a:lstStyle/>
        <a:p>
          <a:endParaRPr lang="en-ZA" sz="1200">
            <a:latin typeface="Century Gothic" panose="020B0502020202020204" pitchFamily="34" charset="0"/>
          </a:endParaRPr>
        </a:p>
      </dgm:t>
    </dgm:pt>
    <dgm:pt modelId="{9C9D50E7-2A56-4C4F-A5D8-934E89E96B3C}" type="sibTrans" cxnId="{D727FD52-A9A0-4B5F-A060-B09BFECCABB8}">
      <dgm:prSet/>
      <dgm:spPr/>
      <dgm:t>
        <a:bodyPr/>
        <a:lstStyle/>
        <a:p>
          <a:endParaRPr lang="en-ZA" sz="1200">
            <a:latin typeface="Century Gothic" panose="020B0502020202020204" pitchFamily="34" charset="0"/>
          </a:endParaRPr>
        </a:p>
      </dgm:t>
    </dgm:pt>
    <dgm:pt modelId="{C3202F14-270B-4F02-91E5-383F1B57F863}">
      <dgm:prSet custT="1"/>
      <dgm:spPr/>
      <dgm:t>
        <a:bodyPr/>
        <a:lstStyle/>
        <a:p>
          <a:pPr algn="l"/>
          <a:r>
            <a:rPr lang="en-ZA" sz="1600" b="1" dirty="0" smtClean="0">
              <a:latin typeface="Arial" panose="020B0604020202020204" pitchFamily="34" charset="0"/>
              <a:cs typeface="Arial" panose="020B0604020202020204" pitchFamily="34" charset="0"/>
            </a:rPr>
            <a:t>Comprehensive Public Works Policy Review Report</a:t>
          </a:r>
        </a:p>
        <a:p>
          <a:pPr algn="ctr"/>
          <a:endParaRPr lang="en-ZA" sz="1200" dirty="0" smtClean="0">
            <a:latin typeface="Century Gothic" panose="020B0502020202020204" pitchFamily="34" charset="0"/>
          </a:endParaRPr>
        </a:p>
      </dgm:t>
    </dgm:pt>
    <dgm:pt modelId="{F5F6A025-12ED-4DB6-A8B1-EF50F44C7758}" type="parTrans" cxnId="{08BAA1A4-1FF3-44BA-8968-F340707F14D1}">
      <dgm:prSet/>
      <dgm:spPr/>
      <dgm:t>
        <a:bodyPr/>
        <a:lstStyle/>
        <a:p>
          <a:endParaRPr lang="en-ZA" sz="1200"/>
        </a:p>
      </dgm:t>
    </dgm:pt>
    <dgm:pt modelId="{B0D42F98-E334-42FF-BA8B-FD38D4361AFF}" type="sibTrans" cxnId="{08BAA1A4-1FF3-44BA-8968-F340707F14D1}">
      <dgm:prSet/>
      <dgm:spPr/>
      <dgm:t>
        <a:bodyPr/>
        <a:lstStyle/>
        <a:p>
          <a:endParaRPr lang="en-ZA" sz="1200"/>
        </a:p>
      </dgm:t>
    </dgm:pt>
    <dgm:pt modelId="{7CC44A04-473C-4D09-800A-4C801C69962B}" type="pres">
      <dgm:prSet presAssocID="{A96B2ECF-069C-4AD7-B1DF-32F2020783C0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ZA"/>
        </a:p>
      </dgm:t>
    </dgm:pt>
    <dgm:pt modelId="{6D25AE7F-6988-486D-A2EC-58F16D5BE19B}" type="pres">
      <dgm:prSet presAssocID="{A96B2ECF-069C-4AD7-B1DF-32F2020783C0}" presName="arrow" presStyleLbl="bgShp" presStyleIdx="0" presStyleCnt="1" custScaleX="117647"/>
      <dgm:spPr/>
      <dgm:t>
        <a:bodyPr/>
        <a:lstStyle/>
        <a:p>
          <a:endParaRPr lang="en-ZA"/>
        </a:p>
      </dgm:t>
    </dgm:pt>
    <dgm:pt modelId="{DB2516F0-A149-4D0E-8651-1307B40C08AF}" type="pres">
      <dgm:prSet presAssocID="{A96B2ECF-069C-4AD7-B1DF-32F2020783C0}" presName="linearProcess" presStyleCnt="0"/>
      <dgm:spPr/>
      <dgm:t>
        <a:bodyPr/>
        <a:lstStyle/>
        <a:p>
          <a:endParaRPr lang="en-ZA"/>
        </a:p>
      </dgm:t>
    </dgm:pt>
    <dgm:pt modelId="{4993AF74-EB64-4E9F-978F-75D42DC6E493}" type="pres">
      <dgm:prSet presAssocID="{0C07AD64-8C82-4B8B-A897-2C6DB581C89A}" presName="textNode" presStyleLbl="node1" presStyleIdx="0" presStyleCnt="5" custScaleX="152925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DB84C374-7058-4D1D-9B4B-3B23EBD899CD}" type="pres">
      <dgm:prSet presAssocID="{C4A0D142-67E6-4945-8DBC-71031D7EBDCF}" presName="sibTrans" presStyleCnt="0"/>
      <dgm:spPr/>
      <dgm:t>
        <a:bodyPr/>
        <a:lstStyle/>
        <a:p>
          <a:endParaRPr lang="en-ZA"/>
        </a:p>
      </dgm:t>
    </dgm:pt>
    <dgm:pt modelId="{1B6C2BBF-A114-4705-9346-FBAC03DFF524}" type="pres">
      <dgm:prSet presAssocID="{B1853CB7-4260-4548-A982-5A59EA7D4F31}" presName="textNode" presStyleLbl="node1" presStyleIdx="1" presStyleCnt="5" custScaleX="157038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40402A6A-0039-43AC-B22C-EBCC086F9876}" type="pres">
      <dgm:prSet presAssocID="{4CFCCAE8-2E89-4D7C-B6CE-609561BD2F85}" presName="sibTrans" presStyleCnt="0"/>
      <dgm:spPr/>
      <dgm:t>
        <a:bodyPr/>
        <a:lstStyle/>
        <a:p>
          <a:endParaRPr lang="en-ZA"/>
        </a:p>
      </dgm:t>
    </dgm:pt>
    <dgm:pt modelId="{E6F47EDA-126E-438E-B268-0BA07E324462}" type="pres">
      <dgm:prSet presAssocID="{6CB911FA-3D79-4DFA-9D83-F0AC32F6DD14}" presName="textNode" presStyleLbl="node1" presStyleIdx="2" presStyleCnt="5" custScaleX="131582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C66CBD50-6209-473D-8153-A178A1B6BC9D}" type="pres">
      <dgm:prSet presAssocID="{35D794B7-7C1D-4F73-B645-EF27FDED3F95}" presName="sibTrans" presStyleCnt="0"/>
      <dgm:spPr/>
      <dgm:t>
        <a:bodyPr/>
        <a:lstStyle/>
        <a:p>
          <a:endParaRPr lang="en-ZA"/>
        </a:p>
      </dgm:t>
    </dgm:pt>
    <dgm:pt modelId="{6219F9D4-126D-489F-A13F-DFB20EAC6AB7}" type="pres">
      <dgm:prSet presAssocID="{C1E9D38C-1A1C-4967-BB82-6A2CF8C612F5}" presName="textNode" presStyleLbl="node1" presStyleIdx="3" presStyleCnt="5" custScaleX="115892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72B98E6C-CFBB-4E03-A1F5-4E25339ABCC0}" type="pres">
      <dgm:prSet presAssocID="{9C9D50E7-2A56-4C4F-A5D8-934E89E96B3C}" presName="sibTrans" presStyleCnt="0"/>
      <dgm:spPr/>
      <dgm:t>
        <a:bodyPr/>
        <a:lstStyle/>
        <a:p>
          <a:endParaRPr lang="en-ZA"/>
        </a:p>
      </dgm:t>
    </dgm:pt>
    <dgm:pt modelId="{93BE8687-2BDA-4BCA-A1CB-81F7AB0DF13A}" type="pres">
      <dgm:prSet presAssocID="{C3202F14-270B-4F02-91E5-383F1B57F863}" presName="textNode" presStyleLbl="node1" presStyleIdx="4" presStyleCnt="5" custScaleX="166840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</dgm:ptLst>
  <dgm:cxnLst>
    <dgm:cxn modelId="{1B6D0BA1-16EF-4FB9-9E72-95A5F1E91B25}" type="presOf" srcId="{B1853CB7-4260-4548-A982-5A59EA7D4F31}" destId="{1B6C2BBF-A114-4705-9346-FBAC03DFF524}" srcOrd="0" destOrd="0" presId="urn:microsoft.com/office/officeart/2005/8/layout/hProcess9"/>
    <dgm:cxn modelId="{08BAA1A4-1FF3-44BA-8968-F340707F14D1}" srcId="{A96B2ECF-069C-4AD7-B1DF-32F2020783C0}" destId="{C3202F14-270B-4F02-91E5-383F1B57F863}" srcOrd="4" destOrd="0" parTransId="{F5F6A025-12ED-4DB6-A8B1-EF50F44C7758}" sibTransId="{B0D42F98-E334-42FF-BA8B-FD38D4361AFF}"/>
    <dgm:cxn modelId="{9872C9BF-D429-4C00-8203-4C45B410BD40}" type="presOf" srcId="{C3202F14-270B-4F02-91E5-383F1B57F863}" destId="{93BE8687-2BDA-4BCA-A1CB-81F7AB0DF13A}" srcOrd="0" destOrd="0" presId="urn:microsoft.com/office/officeart/2005/8/layout/hProcess9"/>
    <dgm:cxn modelId="{DF298A65-1C9D-4E18-A88B-4DFF8A93A179}" type="presOf" srcId="{0C07AD64-8C82-4B8B-A897-2C6DB581C89A}" destId="{4993AF74-EB64-4E9F-978F-75D42DC6E493}" srcOrd="0" destOrd="0" presId="urn:microsoft.com/office/officeart/2005/8/layout/hProcess9"/>
    <dgm:cxn modelId="{CC837B02-F2DB-4470-AAB1-FA800F3CE827}" srcId="{A96B2ECF-069C-4AD7-B1DF-32F2020783C0}" destId="{6CB911FA-3D79-4DFA-9D83-F0AC32F6DD14}" srcOrd="2" destOrd="0" parTransId="{538B3FE6-1D31-42A4-8513-3C495A0AD6E2}" sibTransId="{35D794B7-7C1D-4F73-B645-EF27FDED3F95}"/>
    <dgm:cxn modelId="{AE198C90-57A6-4AE7-A0B7-54A96511F76D}" srcId="{A96B2ECF-069C-4AD7-B1DF-32F2020783C0}" destId="{B1853CB7-4260-4548-A982-5A59EA7D4F31}" srcOrd="1" destOrd="0" parTransId="{5D87D179-C5D8-4918-AE46-0DA2B8012711}" sibTransId="{4CFCCAE8-2E89-4D7C-B6CE-609561BD2F85}"/>
    <dgm:cxn modelId="{D727FD52-A9A0-4B5F-A060-B09BFECCABB8}" srcId="{A96B2ECF-069C-4AD7-B1DF-32F2020783C0}" destId="{C1E9D38C-1A1C-4967-BB82-6A2CF8C612F5}" srcOrd="3" destOrd="0" parTransId="{1FF60023-12C0-474C-B014-8F5A8301340C}" sibTransId="{9C9D50E7-2A56-4C4F-A5D8-934E89E96B3C}"/>
    <dgm:cxn modelId="{4DA38CF7-7F06-479F-9462-6D6FA9722A83}" srcId="{A96B2ECF-069C-4AD7-B1DF-32F2020783C0}" destId="{0C07AD64-8C82-4B8B-A897-2C6DB581C89A}" srcOrd="0" destOrd="0" parTransId="{319CE2F7-9616-4F8F-9E14-D4C7A4BB78DF}" sibTransId="{C4A0D142-67E6-4945-8DBC-71031D7EBDCF}"/>
    <dgm:cxn modelId="{59D28C71-D124-46FD-9FCD-C845820BFDD4}" type="presOf" srcId="{A96B2ECF-069C-4AD7-B1DF-32F2020783C0}" destId="{7CC44A04-473C-4D09-800A-4C801C69962B}" srcOrd="0" destOrd="0" presId="urn:microsoft.com/office/officeart/2005/8/layout/hProcess9"/>
    <dgm:cxn modelId="{6D33BE6C-9B35-4918-B0F1-4962594401D2}" type="presOf" srcId="{6CB911FA-3D79-4DFA-9D83-F0AC32F6DD14}" destId="{E6F47EDA-126E-438E-B268-0BA07E324462}" srcOrd="0" destOrd="0" presId="urn:microsoft.com/office/officeart/2005/8/layout/hProcess9"/>
    <dgm:cxn modelId="{80524F98-F663-440A-9778-6D0D16270FD5}" type="presOf" srcId="{C1E9D38C-1A1C-4967-BB82-6A2CF8C612F5}" destId="{6219F9D4-126D-489F-A13F-DFB20EAC6AB7}" srcOrd="0" destOrd="0" presId="urn:microsoft.com/office/officeart/2005/8/layout/hProcess9"/>
    <dgm:cxn modelId="{6F4F14E0-280B-42D6-B41C-3B6AD1B2FE2C}" type="presParOf" srcId="{7CC44A04-473C-4D09-800A-4C801C69962B}" destId="{6D25AE7F-6988-486D-A2EC-58F16D5BE19B}" srcOrd="0" destOrd="0" presId="urn:microsoft.com/office/officeart/2005/8/layout/hProcess9"/>
    <dgm:cxn modelId="{64C01799-D150-4565-87CF-ED90CC575237}" type="presParOf" srcId="{7CC44A04-473C-4D09-800A-4C801C69962B}" destId="{DB2516F0-A149-4D0E-8651-1307B40C08AF}" srcOrd="1" destOrd="0" presId="urn:microsoft.com/office/officeart/2005/8/layout/hProcess9"/>
    <dgm:cxn modelId="{E6534BFE-A8D4-4299-BC74-FB60DA28AF3A}" type="presParOf" srcId="{DB2516F0-A149-4D0E-8651-1307B40C08AF}" destId="{4993AF74-EB64-4E9F-978F-75D42DC6E493}" srcOrd="0" destOrd="0" presId="urn:microsoft.com/office/officeart/2005/8/layout/hProcess9"/>
    <dgm:cxn modelId="{4A6DD206-6B01-4385-8B75-93E10617875D}" type="presParOf" srcId="{DB2516F0-A149-4D0E-8651-1307B40C08AF}" destId="{DB84C374-7058-4D1D-9B4B-3B23EBD899CD}" srcOrd="1" destOrd="0" presId="urn:microsoft.com/office/officeart/2005/8/layout/hProcess9"/>
    <dgm:cxn modelId="{0BA27717-4127-4D07-912D-481920939067}" type="presParOf" srcId="{DB2516F0-A149-4D0E-8651-1307B40C08AF}" destId="{1B6C2BBF-A114-4705-9346-FBAC03DFF524}" srcOrd="2" destOrd="0" presId="urn:microsoft.com/office/officeart/2005/8/layout/hProcess9"/>
    <dgm:cxn modelId="{BD1B8CDA-585A-42EC-A407-2FAE2C788687}" type="presParOf" srcId="{DB2516F0-A149-4D0E-8651-1307B40C08AF}" destId="{40402A6A-0039-43AC-B22C-EBCC086F9876}" srcOrd="3" destOrd="0" presId="urn:microsoft.com/office/officeart/2005/8/layout/hProcess9"/>
    <dgm:cxn modelId="{F3BFD41E-80A0-41EC-B6A3-A6A8CB9C08A1}" type="presParOf" srcId="{DB2516F0-A149-4D0E-8651-1307B40C08AF}" destId="{E6F47EDA-126E-438E-B268-0BA07E324462}" srcOrd="4" destOrd="0" presId="urn:microsoft.com/office/officeart/2005/8/layout/hProcess9"/>
    <dgm:cxn modelId="{EC61CA2B-CA21-4B11-8CBA-2B3D774F61EB}" type="presParOf" srcId="{DB2516F0-A149-4D0E-8651-1307B40C08AF}" destId="{C66CBD50-6209-473D-8153-A178A1B6BC9D}" srcOrd="5" destOrd="0" presId="urn:microsoft.com/office/officeart/2005/8/layout/hProcess9"/>
    <dgm:cxn modelId="{23FF6BB5-827B-4A06-94A3-5ADC0FC1E37A}" type="presParOf" srcId="{DB2516F0-A149-4D0E-8651-1307B40C08AF}" destId="{6219F9D4-126D-489F-A13F-DFB20EAC6AB7}" srcOrd="6" destOrd="0" presId="urn:microsoft.com/office/officeart/2005/8/layout/hProcess9"/>
    <dgm:cxn modelId="{18D24C9A-C2A0-4472-813E-56EF962D8E6C}" type="presParOf" srcId="{DB2516F0-A149-4D0E-8651-1307B40C08AF}" destId="{72B98E6C-CFBB-4E03-A1F5-4E25339ABCC0}" srcOrd="7" destOrd="0" presId="urn:microsoft.com/office/officeart/2005/8/layout/hProcess9"/>
    <dgm:cxn modelId="{B60F9CFF-CD23-493D-B813-E123E15C2FDB}" type="presParOf" srcId="{DB2516F0-A149-4D0E-8651-1307B40C08AF}" destId="{93BE8687-2BDA-4BCA-A1CB-81F7AB0DF13A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D25AE7F-6988-486D-A2EC-58F16D5BE19B}">
      <dsp:nvSpPr>
        <dsp:cNvPr id="0" name=""/>
        <dsp:cNvSpPr/>
      </dsp:nvSpPr>
      <dsp:spPr>
        <a:xfrm>
          <a:off x="2" y="0"/>
          <a:ext cx="9027120" cy="4752528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993AF74-EB64-4E9F-978F-75D42DC6E493}">
      <dsp:nvSpPr>
        <dsp:cNvPr id="0" name=""/>
        <dsp:cNvSpPr/>
      </dsp:nvSpPr>
      <dsp:spPr>
        <a:xfrm>
          <a:off x="544" y="1425758"/>
          <a:ext cx="1745139" cy="190101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1600" b="1" kern="1200" dirty="0" smtClean="0">
            <a:latin typeface="Century Gothic" panose="020B0502020202020204" pitchFamily="34" charset="0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600" b="1" kern="1200" dirty="0" smtClean="0">
              <a:latin typeface="Century Gothic" panose="020B0502020202020204" pitchFamily="34" charset="0"/>
            </a:rPr>
            <a:t>Identification of Policy Issues &amp; Priorities (as per 1997 and 1999 Public Works White Papers)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1400" b="1" kern="1200" dirty="0" smtClean="0">
            <a:latin typeface="Century Gothic" panose="020B0502020202020204" pitchFamily="34" charset="0"/>
          </a:endParaRPr>
        </a:p>
      </dsp:txBody>
      <dsp:txXfrm>
        <a:off x="544" y="1425758"/>
        <a:ext cx="1745139" cy="1901011"/>
      </dsp:txXfrm>
    </dsp:sp>
    <dsp:sp modelId="{1B6C2BBF-A114-4705-9346-FBAC03DFF524}">
      <dsp:nvSpPr>
        <dsp:cNvPr id="0" name=""/>
        <dsp:cNvSpPr/>
      </dsp:nvSpPr>
      <dsp:spPr>
        <a:xfrm>
          <a:off x="1935878" y="1425758"/>
          <a:ext cx="1792075" cy="190101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600" b="1" kern="1200" dirty="0" smtClean="0">
              <a:latin typeface="Century Gothic" panose="020B0502020202020204" pitchFamily="34" charset="0"/>
            </a:rPr>
            <a:t>Identification of Policy Issues &amp; Priorities (Current and other development)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1200" kern="1200" dirty="0" smtClean="0">
            <a:latin typeface="Century Gothic" panose="020B0502020202020204" pitchFamily="34" charset="0"/>
          </a:endParaRPr>
        </a:p>
      </dsp:txBody>
      <dsp:txXfrm>
        <a:off x="1935878" y="1425758"/>
        <a:ext cx="1792075" cy="1901011"/>
      </dsp:txXfrm>
    </dsp:sp>
    <dsp:sp modelId="{E6F47EDA-126E-438E-B268-0BA07E324462}">
      <dsp:nvSpPr>
        <dsp:cNvPr id="0" name=""/>
        <dsp:cNvSpPr/>
      </dsp:nvSpPr>
      <dsp:spPr>
        <a:xfrm>
          <a:off x="3918149" y="1425758"/>
          <a:ext cx="1501578" cy="190101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1600" b="1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Gap Analysis  (in terms of implementation/ practice and new paradigms)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1200" kern="1200" dirty="0" smtClean="0">
            <a:latin typeface="Century Gothic" panose="020B0502020202020204" pitchFamily="34" charset="0"/>
          </a:endParaRPr>
        </a:p>
      </dsp:txBody>
      <dsp:txXfrm>
        <a:off x="3918149" y="1425758"/>
        <a:ext cx="1501578" cy="1901011"/>
      </dsp:txXfrm>
    </dsp:sp>
    <dsp:sp modelId="{6219F9D4-126D-489F-A13F-DFB20EAC6AB7}">
      <dsp:nvSpPr>
        <dsp:cNvPr id="0" name=""/>
        <dsp:cNvSpPr/>
      </dsp:nvSpPr>
      <dsp:spPr>
        <a:xfrm>
          <a:off x="5609923" y="1425758"/>
          <a:ext cx="1322528" cy="190101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Diagnostic  Report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1200" kern="1200" dirty="0" smtClean="0">
            <a:latin typeface="Century Gothic" panose="020B0502020202020204" pitchFamily="34" charset="0"/>
          </a:endParaRPr>
        </a:p>
      </dsp:txBody>
      <dsp:txXfrm>
        <a:off x="5609923" y="1425758"/>
        <a:ext cx="1322528" cy="1901011"/>
      </dsp:txXfrm>
    </dsp:sp>
    <dsp:sp modelId="{93BE8687-2BDA-4BCA-A1CB-81F7AB0DF13A}">
      <dsp:nvSpPr>
        <dsp:cNvPr id="0" name=""/>
        <dsp:cNvSpPr/>
      </dsp:nvSpPr>
      <dsp:spPr>
        <a:xfrm>
          <a:off x="7122647" y="1425758"/>
          <a:ext cx="1903933" cy="190101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Comprehensive Public Works Policy Review Report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1200" kern="1200" dirty="0" smtClean="0">
            <a:latin typeface="Century Gothic" panose="020B0502020202020204" pitchFamily="34" charset="0"/>
          </a:endParaRPr>
        </a:p>
      </dsp:txBody>
      <dsp:txXfrm>
        <a:off x="7122647" y="1425758"/>
        <a:ext cx="1903933" cy="19010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38" tIns="45718" rIns="91438" bIns="45718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38" tIns="45718" rIns="91438" bIns="45718" rtlCol="0"/>
          <a:lstStyle>
            <a:lvl1pPr algn="r">
              <a:defRPr sz="1200"/>
            </a:lvl1pPr>
          </a:lstStyle>
          <a:p>
            <a:fld id="{58909235-FCA6-450F-8FD8-1E8A0B670632}" type="datetimeFigureOut">
              <a:rPr lang="en-ZA" smtClean="0"/>
              <a:pPr/>
              <a:t>2020/02/27</a:t>
            </a:fld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38" tIns="45718" rIns="91438" bIns="45718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38" tIns="45718" rIns="91438" bIns="45718" rtlCol="0" anchor="b"/>
          <a:lstStyle>
            <a:lvl1pPr algn="r">
              <a:defRPr sz="1200"/>
            </a:lvl1pPr>
          </a:lstStyle>
          <a:p>
            <a:fld id="{5187764B-F05B-4CC8-A903-941B2B0740E6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6068255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38" tIns="45718" rIns="91438" bIns="4571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38" tIns="45718" rIns="91438" bIns="45718" rtlCol="0"/>
          <a:lstStyle>
            <a:lvl1pPr algn="r">
              <a:defRPr sz="1200"/>
            </a:lvl1pPr>
          </a:lstStyle>
          <a:p>
            <a:fld id="{A6752E1D-8BE2-4332-A66A-C2DAD400BFB7}" type="datetimeFigureOut">
              <a:rPr lang="en-US" smtClean="0"/>
              <a:pPr/>
              <a:t>2/27/2020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8" tIns="45718" rIns="91438" bIns="4571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38" tIns="45718" rIns="91438" bIns="4571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38" tIns="45718" rIns="91438" bIns="4571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38" tIns="45718" rIns="91438" bIns="45718" rtlCol="0" anchor="b"/>
          <a:lstStyle>
            <a:lvl1pPr algn="r">
              <a:defRPr sz="1200"/>
            </a:lvl1pPr>
          </a:lstStyle>
          <a:p>
            <a:fld id="{12119FE5-4F05-48AB-AD02-C052AC1BA2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78832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BD8D3C-B70A-4713-A388-BA3119ED8389}" type="slidenum">
              <a:rPr lang="en-ZA" smtClean="0">
                <a:solidFill>
                  <a:prstClr val="black"/>
                </a:solidFill>
              </a:rPr>
              <a:pPr/>
              <a:t>2</a:t>
            </a:fld>
            <a:endParaRPr lang="en-Z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2417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19FE5-4F05-48AB-AD02-C052AC1BA296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189201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19FE5-4F05-48AB-AD02-C052AC1BA296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362957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19FE5-4F05-48AB-AD02-C052AC1BA296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555690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19FE5-4F05-48AB-AD02-C052AC1BA296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508864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19FE5-4F05-48AB-AD02-C052AC1BA296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740425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19FE5-4F05-48AB-AD02-C052AC1BA296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391847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19FE5-4F05-48AB-AD02-C052AC1BA296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591292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19FE5-4F05-48AB-AD02-C052AC1BA296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1655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8DF23-6ECA-4A5D-91D5-8D34A84C562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2/27/2020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3F3B9-69D9-423D-8A04-C6634F52A627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2890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9DD99-B54A-446A-9B28-1A279FAC7CE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2/27/2020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3F3B9-69D9-423D-8A04-C6634F52A627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9293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3E75D-9D3D-421C-9661-67444DBB67F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2/27/2020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3F3B9-69D9-423D-8A04-C6634F52A627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52525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1" hangingPunct="1">
              <a:defRPr>
                <a:ea typeface="ＭＳ Ｐゴシック" pitchFamily="-112" charset="-128"/>
              </a:defRPr>
            </a:lvl1pPr>
          </a:lstStyle>
          <a:p>
            <a:pPr>
              <a:defRPr/>
            </a:pPr>
            <a:fld id="{C2B1C85E-D701-49C4-A11E-9A2FDBBA792D}" type="datetime1">
              <a:rPr lang="en-US" smtClean="0"/>
              <a:pPr>
                <a:defRPr/>
              </a:pPr>
              <a:t>2/27/2020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ea typeface="ＭＳ Ｐゴシック" pitchFamily="-112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ea typeface="ＭＳ Ｐゴシック" pitchFamily="-112" charset="-128"/>
              </a:defRPr>
            </a:lvl1pPr>
          </a:lstStyle>
          <a:p>
            <a:pPr>
              <a:defRPr/>
            </a:pPr>
            <a:fld id="{E42E98E8-431E-43B0-8EAC-82AB0A22CA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913446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1" hangingPunct="1">
              <a:defRPr>
                <a:ea typeface="ＭＳ Ｐゴシック" pitchFamily="-112" charset="-128"/>
              </a:defRPr>
            </a:lvl1pPr>
          </a:lstStyle>
          <a:p>
            <a:pPr>
              <a:defRPr/>
            </a:pPr>
            <a:fld id="{2C3F1B7E-C741-4089-BE2A-E39FBC9BD90D}" type="datetime1">
              <a:rPr lang="en-US" smtClean="0"/>
              <a:pPr>
                <a:defRPr/>
              </a:pPr>
              <a:t>2/27/2020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ea typeface="ＭＳ Ｐゴシック" pitchFamily="-112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ea typeface="ＭＳ Ｐゴシック" pitchFamily="-112" charset="-128"/>
              </a:defRPr>
            </a:lvl1pPr>
          </a:lstStyle>
          <a:p>
            <a:pPr>
              <a:defRPr/>
            </a:pPr>
            <a:fld id="{8438ED80-FAD6-4662-8BB2-D82FBEC69BA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393082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1" hangingPunct="1">
              <a:defRPr>
                <a:ea typeface="ＭＳ Ｐゴシック" pitchFamily="-112" charset="-128"/>
              </a:defRPr>
            </a:lvl1pPr>
          </a:lstStyle>
          <a:p>
            <a:pPr>
              <a:defRPr/>
            </a:pPr>
            <a:fld id="{1C8C436A-9BEA-4C10-9A47-21B8BB72B141}" type="datetime1">
              <a:rPr lang="en-US" smtClean="0"/>
              <a:pPr>
                <a:defRPr/>
              </a:pPr>
              <a:t>2/27/2020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ea typeface="ＭＳ Ｐゴシック" pitchFamily="-112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ea typeface="ＭＳ Ｐゴシック" pitchFamily="-112" charset="-128"/>
              </a:defRPr>
            </a:lvl1pPr>
          </a:lstStyle>
          <a:p>
            <a:pPr>
              <a:defRPr/>
            </a:pPr>
            <a:fld id="{25A75B32-A053-4874-A579-2795F5D62C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3847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1" hangingPunct="1">
              <a:defRPr>
                <a:ea typeface="ＭＳ Ｐゴシック" pitchFamily="-112" charset="-128"/>
              </a:defRPr>
            </a:lvl1pPr>
          </a:lstStyle>
          <a:p>
            <a:pPr>
              <a:defRPr/>
            </a:pPr>
            <a:fld id="{CFA27A72-2C01-4A3B-9223-6E95CA3CDEA6}" type="datetime1">
              <a:rPr lang="en-US" smtClean="0"/>
              <a:pPr>
                <a:defRPr/>
              </a:pPr>
              <a:t>2/27/2020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ea typeface="ＭＳ Ｐゴシック" pitchFamily="-112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ea typeface="ＭＳ Ｐゴシック" pitchFamily="-112" charset="-128"/>
              </a:defRPr>
            </a:lvl1pPr>
          </a:lstStyle>
          <a:p>
            <a:pPr>
              <a:defRPr/>
            </a:pPr>
            <a:fld id="{43C9B615-0CB7-4930-8753-D7103F6667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947931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1" hangingPunct="1">
              <a:defRPr>
                <a:ea typeface="ＭＳ Ｐゴシック" pitchFamily="-112" charset="-128"/>
              </a:defRPr>
            </a:lvl1pPr>
          </a:lstStyle>
          <a:p>
            <a:pPr>
              <a:defRPr/>
            </a:pPr>
            <a:fld id="{2A8E492A-3C1A-45C0-B7DB-8E395CCA3EC8}" type="datetime1">
              <a:rPr lang="en-US" smtClean="0"/>
              <a:pPr>
                <a:defRPr/>
              </a:pPr>
              <a:t>2/27/2020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ea typeface="ＭＳ Ｐゴシック" pitchFamily="-112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ea typeface="ＭＳ Ｐゴシック" pitchFamily="-112" charset="-128"/>
              </a:defRPr>
            </a:lvl1pPr>
          </a:lstStyle>
          <a:p>
            <a:pPr>
              <a:defRPr/>
            </a:pPr>
            <a:fld id="{F3A4A15F-84FE-4DDE-AD19-9E606E12A1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474478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1" hangingPunct="1">
              <a:defRPr>
                <a:ea typeface="ＭＳ Ｐゴシック" pitchFamily="-112" charset="-128"/>
              </a:defRPr>
            </a:lvl1pPr>
          </a:lstStyle>
          <a:p>
            <a:pPr>
              <a:defRPr/>
            </a:pPr>
            <a:fld id="{CB8DB64E-0554-45F3-89CD-7F105B3CEAAE}" type="datetime1">
              <a:rPr lang="en-US" smtClean="0"/>
              <a:pPr>
                <a:defRPr/>
              </a:pPr>
              <a:t>2/27/2020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ea typeface="ＭＳ Ｐゴシック" pitchFamily="-112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ea typeface="ＭＳ Ｐゴシック" pitchFamily="-112" charset="-128"/>
              </a:defRPr>
            </a:lvl1pPr>
          </a:lstStyle>
          <a:p>
            <a:pPr>
              <a:defRPr/>
            </a:pPr>
            <a:fld id="{3A60CF4E-A45A-4DFA-8879-BE83D50529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236118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1" hangingPunct="1">
              <a:defRPr>
                <a:ea typeface="ＭＳ Ｐゴシック" pitchFamily="-112" charset="-128"/>
              </a:defRPr>
            </a:lvl1pPr>
          </a:lstStyle>
          <a:p>
            <a:pPr>
              <a:defRPr/>
            </a:pPr>
            <a:fld id="{4099FA2B-2568-4AC8-A953-EE816BF42C38}" type="datetime1">
              <a:rPr lang="en-US" smtClean="0"/>
              <a:pPr>
                <a:defRPr/>
              </a:pPr>
              <a:t>2/27/2020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ea typeface="ＭＳ Ｐゴシック" pitchFamily="-112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ea typeface="ＭＳ Ｐゴシック" pitchFamily="-112" charset="-128"/>
              </a:defRPr>
            </a:lvl1pPr>
          </a:lstStyle>
          <a:p>
            <a:pPr>
              <a:defRPr/>
            </a:pPr>
            <a:fld id="{6D64E8C8-E291-44A2-8083-AA7D4064CD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123346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1" hangingPunct="1">
              <a:defRPr>
                <a:ea typeface="ＭＳ Ｐゴシック" pitchFamily="-112" charset="-128"/>
              </a:defRPr>
            </a:lvl1pPr>
          </a:lstStyle>
          <a:p>
            <a:pPr>
              <a:defRPr/>
            </a:pPr>
            <a:fld id="{574AB8B7-4520-4904-9843-A1FBCCFB770D}" type="datetime1">
              <a:rPr lang="en-US" smtClean="0"/>
              <a:pPr>
                <a:defRPr/>
              </a:pPr>
              <a:t>2/27/2020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ea typeface="ＭＳ Ｐゴシック" pitchFamily="-112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ea typeface="ＭＳ Ｐゴシック" pitchFamily="-112" charset="-128"/>
              </a:defRPr>
            </a:lvl1pPr>
          </a:lstStyle>
          <a:p>
            <a:pPr>
              <a:defRPr/>
            </a:pPr>
            <a:fld id="{D6DBA4BF-56CE-426D-95BD-35F75DD71FB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05677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55893-A668-4A6B-B07B-56E59169CAE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2/27/2020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3F3B9-69D9-423D-8A04-C6634F52A627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5784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1" hangingPunct="1">
              <a:defRPr>
                <a:ea typeface="ＭＳ Ｐゴシック" pitchFamily="-112" charset="-128"/>
              </a:defRPr>
            </a:lvl1pPr>
          </a:lstStyle>
          <a:p>
            <a:pPr>
              <a:defRPr/>
            </a:pPr>
            <a:fld id="{08D3B960-BD68-491E-A166-B0FDF9DF0994}" type="datetime1">
              <a:rPr lang="en-US" smtClean="0"/>
              <a:pPr>
                <a:defRPr/>
              </a:pPr>
              <a:t>2/27/2020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ea typeface="ＭＳ Ｐゴシック" pitchFamily="-112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ea typeface="ＭＳ Ｐゴシック" pitchFamily="-112" charset="-128"/>
              </a:defRPr>
            </a:lvl1pPr>
          </a:lstStyle>
          <a:p>
            <a:pPr>
              <a:defRPr/>
            </a:pPr>
            <a:fld id="{9CDB4055-83BF-40A6-88C3-E0ACF632B2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777565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1" hangingPunct="1">
              <a:defRPr>
                <a:ea typeface="ＭＳ Ｐゴシック" pitchFamily="-112" charset="-128"/>
              </a:defRPr>
            </a:lvl1pPr>
          </a:lstStyle>
          <a:p>
            <a:pPr>
              <a:defRPr/>
            </a:pPr>
            <a:fld id="{C025F1D3-CF8F-4F4F-A384-F50B0D75BCEB}" type="datetime1">
              <a:rPr lang="en-US" smtClean="0"/>
              <a:pPr>
                <a:defRPr/>
              </a:pPr>
              <a:t>2/27/2020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ea typeface="ＭＳ Ｐゴシック" pitchFamily="-112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ea typeface="ＭＳ Ｐゴシック" pitchFamily="-112" charset="-128"/>
              </a:defRPr>
            </a:lvl1pPr>
          </a:lstStyle>
          <a:p>
            <a:pPr>
              <a:defRPr/>
            </a:pPr>
            <a:fld id="{57C0D9F7-C859-4AED-97F7-225817B130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699927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1" hangingPunct="1">
              <a:defRPr>
                <a:ea typeface="ＭＳ Ｐゴシック" pitchFamily="-112" charset="-128"/>
              </a:defRPr>
            </a:lvl1pPr>
          </a:lstStyle>
          <a:p>
            <a:pPr>
              <a:defRPr/>
            </a:pPr>
            <a:fld id="{F9FB75BE-ACE6-42D4-985A-BCF41115CD55}" type="datetime1">
              <a:rPr lang="en-US" smtClean="0"/>
              <a:pPr>
                <a:defRPr/>
              </a:pPr>
              <a:t>2/27/2020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ea typeface="ＭＳ Ｐゴシック" pitchFamily="-112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ea typeface="ＭＳ Ｐゴシック" pitchFamily="-112" charset="-128"/>
              </a:defRPr>
            </a:lvl1pPr>
          </a:lstStyle>
          <a:p>
            <a:pPr>
              <a:defRPr/>
            </a:pPr>
            <a:fld id="{C5A1A608-CEAF-4D6C-9279-20E7A7F44B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818381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1" hangingPunct="1">
              <a:defRPr>
                <a:ea typeface="ＭＳ Ｐゴシック" pitchFamily="-112" charset="-128"/>
              </a:defRPr>
            </a:lvl1pPr>
          </a:lstStyle>
          <a:p>
            <a:pPr>
              <a:defRPr/>
            </a:pPr>
            <a:fld id="{FB508F6F-36E2-4E81-A1D9-952F61190A50}" type="datetime1">
              <a:rPr lang="en-US" smtClean="0"/>
              <a:pPr>
                <a:defRPr/>
              </a:pPr>
              <a:t>2/27/2020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ea typeface="ＭＳ Ｐゴシック" pitchFamily="-112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ea typeface="ＭＳ Ｐゴシック" pitchFamily="-112" charset="-128"/>
              </a:defRPr>
            </a:lvl1pPr>
          </a:lstStyle>
          <a:p>
            <a:pPr>
              <a:defRPr/>
            </a:pPr>
            <a:fld id="{3A13F76E-C684-44E3-AB2E-359AD074627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473026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1" hangingPunct="1">
              <a:defRPr>
                <a:ea typeface="ＭＳ Ｐゴシック" pitchFamily="-112" charset="-128"/>
              </a:defRPr>
            </a:lvl1pPr>
          </a:lstStyle>
          <a:p>
            <a:pPr>
              <a:defRPr/>
            </a:pPr>
            <a:fld id="{1B8DEA0C-1B23-452C-8A81-FCEEC7B4C1C2}" type="datetime1">
              <a:rPr lang="en-US" smtClean="0"/>
              <a:pPr>
                <a:defRPr/>
              </a:pPr>
              <a:t>2/27/2020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ea typeface="ＭＳ Ｐゴシック" pitchFamily="-112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ea typeface="ＭＳ Ｐゴシック" pitchFamily="-112" charset="-128"/>
              </a:defRPr>
            </a:lvl1pPr>
          </a:lstStyle>
          <a:p>
            <a:pPr>
              <a:defRPr/>
            </a:pPr>
            <a:fld id="{7A00EFF5-43EA-4AEB-A3D7-C32E610CE2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650627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1" hangingPunct="1">
              <a:defRPr>
                <a:ea typeface="ＭＳ Ｐゴシック" pitchFamily="-112" charset="-128"/>
              </a:defRPr>
            </a:lvl1pPr>
          </a:lstStyle>
          <a:p>
            <a:pPr>
              <a:defRPr/>
            </a:pPr>
            <a:fld id="{ABAF9AD6-F0EF-4A5F-8FAC-1336CEF821B2}" type="datetime1">
              <a:rPr lang="en-US" smtClean="0"/>
              <a:pPr>
                <a:defRPr/>
              </a:pPr>
              <a:t>2/27/2020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ea typeface="ＭＳ Ｐゴシック" pitchFamily="-112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ea typeface="ＭＳ Ｐゴシック" pitchFamily="-112" charset="-128"/>
              </a:defRPr>
            </a:lvl1pPr>
          </a:lstStyle>
          <a:p>
            <a:pPr>
              <a:defRPr/>
            </a:pPr>
            <a:fld id="{39DAC280-5EEE-4155-9968-BCC9AF5FEF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33843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8E541-5061-4EFB-A5D2-211A8598A4F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2/27/2020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3F3B9-69D9-423D-8A04-C6634F52A627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496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7ED07-16ED-4956-AD8C-9ADA21E7BE2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2/27/2020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3F3B9-69D9-423D-8A04-C6634F52A627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4866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BDCE4-5583-4DF8-B5C2-ABFA7EB401D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2/27/2020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3F3B9-69D9-423D-8A04-C6634F52A627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3137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81C22-398C-4A29-8D15-267251646B7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2/27/2020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3F3B9-69D9-423D-8A04-C6634F52A627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0142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BD0D4-5A08-4CEA-BD16-6AE13C346BA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2/27/2020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3F3B9-69D9-423D-8A04-C6634F52A627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7263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A7E70-0A13-4566-AC40-3E2043E0468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2/27/2020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3F3B9-69D9-423D-8A04-C6634F52A627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7590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E23A4-A387-44D2-8D1F-36E32078B9D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2/27/2020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3F3B9-69D9-423D-8A04-C6634F52A627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1071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3D9002-F308-45F5-99E2-7B42F185C83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2/27/2020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3F3B9-69D9-423D-8A04-C6634F52A627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3560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48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3930EBD-63E5-4EB3-A4FB-94FE34958233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2/27/2020</a:t>
            </a:fld>
            <a:endParaRPr lang="en-US" dirty="0"/>
          </a:p>
        </p:txBody>
      </p:sp>
      <p:sp>
        <p:nvSpPr>
          <p:cNvPr id="2048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2048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D347FFD-51D3-4D49-82FD-E8E6E7140B4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989638"/>
            <a:ext cx="9158288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21626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ublicworks.gov.za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5400000">
            <a:off x="4227665" y="1928510"/>
            <a:ext cx="6844843" cy="2987824"/>
          </a:xfrm>
          <a:prstGeom prst="rect">
            <a:avLst/>
          </a:prstGeom>
          <a:pattFill prst="dkHorz">
            <a:fgClr>
              <a:srgbClr val="FF6600"/>
            </a:fgClr>
            <a:bgClr>
              <a:srgbClr val="FF9933"/>
            </a:bgClr>
          </a:patt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" y="1556792"/>
            <a:ext cx="6156174" cy="460851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GB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Briefing to the Portfolio Committee on Public Works and Infrastructure</a:t>
            </a:r>
          </a:p>
          <a:p>
            <a:pPr>
              <a:spcBef>
                <a:spcPts val="0"/>
              </a:spcBef>
            </a:pPr>
            <a:endParaRPr lang="en-GB" sz="24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endParaRPr lang="en-GB" sz="24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ZA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 </a:t>
            </a:r>
            <a:r>
              <a:rPr lang="en-GB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Towards  the Development of the Public Works Bill</a:t>
            </a:r>
            <a:endParaRPr lang="en-GB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ts val="0"/>
              </a:spcBef>
            </a:pPr>
            <a:endParaRPr lang="en-GB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ts val="0"/>
              </a:spcBef>
            </a:pPr>
            <a:endParaRPr lang="en-GB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ts val="0"/>
              </a:spcBef>
            </a:pPr>
            <a:r>
              <a:rPr lang="en-GB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 February </a:t>
            </a:r>
            <a:r>
              <a:rPr lang="en-GB" sz="2000" dirty="0" smtClean="0">
                <a:solidFill>
                  <a:schemeClr val="tx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2020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29400" y="952955"/>
            <a:ext cx="2438400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79646">
                    <a:lumMod val="75000"/>
                  </a:srgbClr>
                </a:solidFill>
                <a:latin typeface="Franklin Gothic Demi" pitchFamily="34" charset="0"/>
              </a:rPr>
              <a:t>South Africa Works </a:t>
            </a:r>
            <a:r>
              <a:rPr lang="en-US" sz="3200" b="1" dirty="0" smtClean="0">
                <a:solidFill>
                  <a:srgbClr val="F79646">
                    <a:lumMod val="75000"/>
                  </a:srgbClr>
                </a:solidFill>
                <a:latin typeface="Franklin Gothic Demi" pitchFamily="34" charset="0"/>
              </a:rPr>
              <a:t>because of </a:t>
            </a:r>
            <a:r>
              <a:rPr lang="en-US" sz="5400" b="1" dirty="0" smtClean="0">
                <a:solidFill>
                  <a:srgbClr val="F79646">
                    <a:lumMod val="75000"/>
                  </a:srgbClr>
                </a:solidFill>
                <a:latin typeface="Franklin Gothic Demi" pitchFamily="34" charset="0"/>
              </a:rPr>
              <a:t>Public Works</a:t>
            </a:r>
            <a:endParaRPr lang="en-US" sz="5400" b="1" dirty="0">
              <a:solidFill>
                <a:srgbClr val="F79646">
                  <a:lumMod val="75000"/>
                </a:srgbClr>
              </a:solidFill>
              <a:latin typeface="Franklin Gothic Demi" pitchFamily="34" charset="0"/>
            </a:endParaRPr>
          </a:p>
        </p:txBody>
      </p:sp>
      <p:sp>
        <p:nvSpPr>
          <p:cNvPr id="9" name="Line 3"/>
          <p:cNvSpPr>
            <a:spLocks noChangeShapeType="1"/>
          </p:cNvSpPr>
          <p:nvPr/>
        </p:nvSpPr>
        <p:spPr bwMode="auto">
          <a:xfrm>
            <a:off x="313910" y="6309320"/>
            <a:ext cx="5419329" cy="8136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ZA" sz="2400" dirty="0" smtClean="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pic>
        <p:nvPicPr>
          <p:cNvPr id="8" name="Picture 7" descr="image00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3937"/>
            <a:ext cx="2333870" cy="9148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94594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34647"/>
            <a:ext cx="9144000" cy="812800"/>
          </a:xfrm>
        </p:spPr>
        <p:txBody>
          <a:bodyPr/>
          <a:lstStyle/>
          <a:p>
            <a:pPr algn="l">
              <a:defRPr/>
            </a:pPr>
            <a:r>
              <a:rPr lang="en-GB" sz="2800" b="1" dirty="0" smtClean="0">
                <a:solidFill>
                  <a:schemeClr val="tx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LEGISLATIVE DEVELOPMENT PROCESS </a:t>
            </a:r>
            <a:br>
              <a:rPr lang="en-GB" sz="2800" b="1" dirty="0" smtClean="0">
                <a:solidFill>
                  <a:schemeClr val="tx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</a:br>
            <a:r>
              <a:rPr lang="en-GB" sz="1200" b="1" dirty="0" smtClean="0">
                <a:solidFill>
                  <a:schemeClr val="tx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(*All target dates refer to end of the month)</a:t>
            </a:r>
            <a:endParaRPr lang="en-GB" sz="1200" b="1" dirty="0">
              <a:solidFill>
                <a:schemeClr val="tx1"/>
              </a:solidFill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0" y="0"/>
            <a:ext cx="9144000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ZA" sz="2400" dirty="0" smtClean="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>
            <a:off x="0" y="836613"/>
            <a:ext cx="9144000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ZA" sz="2400" dirty="0" smtClean="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911713589"/>
              </p:ext>
            </p:extLst>
          </p:nvPr>
        </p:nvGraphicFramePr>
        <p:xfrm>
          <a:off x="0" y="860425"/>
          <a:ext cx="9108504" cy="50888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0053"/>
                <a:gridCol w="3012596"/>
                <a:gridCol w="2545855"/>
              </a:tblGrid>
              <a:tr h="4978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b="1" noProof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KEY ACTIVITIES</a:t>
                      </a:r>
                      <a:endParaRPr lang="en-GB" sz="3200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b="1" noProof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OUTCOME</a:t>
                      </a:r>
                      <a:endParaRPr lang="en-GB" sz="3200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b="1" noProof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TIME FRAME</a:t>
                      </a:r>
                      <a:endParaRPr lang="en-GB" sz="3200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70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noProof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Draft</a:t>
                      </a:r>
                      <a:r>
                        <a:rPr lang="en-GB" sz="2400" baseline="0" noProof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400" noProof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Policy Position Document (PPD)</a:t>
                      </a:r>
                      <a:r>
                        <a:rPr lang="en-GB" sz="2400" baseline="0" noProof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towards approval by Minister</a:t>
                      </a:r>
                      <a:endParaRPr lang="en-GB" sz="28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noProof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Draft  Policy Position Document</a:t>
                      </a:r>
                      <a:endParaRPr lang="en-GB" sz="32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kern="1200" noProof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Jan –</a:t>
                      </a:r>
                      <a:r>
                        <a:rPr lang="en-GB" sz="2800" kern="1200" baseline="0" noProof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April </a:t>
                      </a:r>
                      <a:r>
                        <a:rPr lang="en-GB" sz="2800" kern="1200" noProof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en-GB" sz="2800" kern="1200" noProof="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27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noProof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Consult </a:t>
                      </a:r>
                      <a:r>
                        <a:rPr lang="en-GB" sz="2400" baseline="0" noProof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Stakeholders</a:t>
                      </a:r>
                      <a:endParaRPr lang="en-GB" sz="28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noProof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Inputs from Stakeholders</a:t>
                      </a:r>
                      <a:r>
                        <a:rPr lang="en-GB" sz="2800" noProof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GB" sz="32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kern="1200" baseline="0" noProof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May-June 2020</a:t>
                      </a:r>
                      <a:endParaRPr lang="en-GB" sz="2800" kern="1200" noProof="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0602">
                <a:tc>
                  <a:txBody>
                    <a:bodyPr/>
                    <a:lstStyle/>
                    <a:p>
                      <a:r>
                        <a:rPr lang="en-GB" sz="2400" kern="1200" baseline="0" noProof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Consolidate Stakeholder inputs</a:t>
                      </a:r>
                      <a:endParaRPr lang="en-GB" sz="2400" kern="1200" baseline="0" noProof="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kern="1200" baseline="0" noProof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Revised Policy Position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kern="1200" noProof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July 2020</a:t>
                      </a:r>
                      <a:endParaRPr lang="en-GB" sz="2800" kern="1200" noProof="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0602">
                <a:tc>
                  <a:txBody>
                    <a:bodyPr/>
                    <a:lstStyle/>
                    <a:p>
                      <a:r>
                        <a:rPr lang="en-GB" sz="2400" kern="1200" baseline="0" noProof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Finalise Policy Position Document</a:t>
                      </a:r>
                      <a:endParaRPr lang="en-GB" sz="2400" kern="1200" baseline="0" noProof="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Policy Position document</a:t>
                      </a:r>
                      <a:endParaRPr lang="en-GB" sz="2400" kern="1200" baseline="0" noProof="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kern="1200" noProof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August 2020</a:t>
                      </a:r>
                      <a:endParaRPr lang="en-GB" sz="2800" kern="1200" noProof="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09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39552" y="6248400"/>
            <a:ext cx="2016224" cy="457200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8" name="Picture 7" descr="image00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6062138"/>
            <a:ext cx="2448272" cy="7823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99895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34647"/>
            <a:ext cx="9144000" cy="812800"/>
          </a:xfrm>
        </p:spPr>
        <p:txBody>
          <a:bodyPr/>
          <a:lstStyle/>
          <a:p>
            <a:pPr algn="l">
              <a:defRPr/>
            </a:pPr>
            <a:r>
              <a:rPr lang="en-GB" sz="2800" b="1" dirty="0" smtClean="0">
                <a:solidFill>
                  <a:schemeClr val="tx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LEGISLATIVE DEVELOPMENT PROCESS Cont…</a:t>
            </a:r>
            <a:endParaRPr lang="en-GB" sz="2800" b="1" dirty="0">
              <a:solidFill>
                <a:schemeClr val="tx1"/>
              </a:solidFill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0" y="0"/>
            <a:ext cx="9144000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ZA" sz="2400" dirty="0" smtClean="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>
            <a:off x="0" y="836613"/>
            <a:ext cx="9144000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ZA" sz="2400" dirty="0" smtClean="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445937436"/>
              </p:ext>
            </p:extLst>
          </p:nvPr>
        </p:nvGraphicFramePr>
        <p:xfrm>
          <a:off x="0" y="893642"/>
          <a:ext cx="9144000" cy="51344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3928"/>
                <a:gridCol w="2664296"/>
                <a:gridCol w="2555776"/>
              </a:tblGrid>
              <a:tr h="3629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noProof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KEY ACTIVITIES</a:t>
                      </a:r>
                      <a:endParaRPr lang="en-GB" sz="2400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noProof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OUTCOME</a:t>
                      </a:r>
                      <a:endParaRPr lang="en-GB" sz="2400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noProof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TIME FRAME</a:t>
                      </a:r>
                      <a:endParaRPr lang="en-GB" sz="2400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97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2000" noProof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Draft Initial</a:t>
                      </a:r>
                      <a:r>
                        <a:rPr lang="en-ZA" sz="2000" baseline="0" noProof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2000" noProof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Socio Economic Impact Assessment (SEIAS)- </a:t>
                      </a:r>
                      <a:r>
                        <a:rPr lang="en-ZA" sz="2000" b="1" i="1" noProof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Concurrently with PPD</a:t>
                      </a:r>
                      <a:endParaRPr lang="en-GB" sz="2000" b="1" i="1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noProof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Initial SEIAS developed.</a:t>
                      </a:r>
                      <a:endParaRPr lang="en-GB" sz="20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kern="1200" noProof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February-April</a:t>
                      </a:r>
                      <a:r>
                        <a:rPr lang="en-GB" sz="2000" kern="1200" baseline="0" noProof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000" kern="1200" noProof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2020</a:t>
                      </a:r>
                      <a:endParaRPr lang="en-GB" sz="2000" kern="1200" noProof="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88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2000" noProof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Submit draft Initial SEIAS to DPME</a:t>
                      </a:r>
                      <a:endParaRPr lang="en-GB" sz="20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2000" noProof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Draft 1: Initial SEIAS submitted to DPME.</a:t>
                      </a:r>
                      <a:endParaRPr lang="en-GB" sz="20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kern="1200" noProof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April 2020</a:t>
                      </a:r>
                      <a:endParaRPr lang="en-GB" sz="2000" kern="1200" noProof="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6063">
                <a:tc>
                  <a:txBody>
                    <a:bodyPr/>
                    <a:lstStyle/>
                    <a:p>
                      <a:r>
                        <a:rPr lang="en-GB" sz="2000" kern="1200" baseline="0" noProof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Incorporate DPME inputs to Initial SEIAS</a:t>
                      </a:r>
                      <a:endParaRPr lang="en-GB" sz="2000" kern="1200" baseline="0" noProof="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2000" noProof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Draft 2: Revised</a:t>
                      </a:r>
                      <a:r>
                        <a:rPr lang="en-ZA" sz="2000" baseline="0" noProof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2000" noProof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Initial SEIAS submitted to DPME</a:t>
                      </a:r>
                      <a:endParaRPr lang="en-GB" sz="2000" kern="1200" baseline="0" noProof="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kern="1200" noProof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May  2020</a:t>
                      </a:r>
                      <a:endParaRPr lang="en-GB" sz="2000" kern="1200" noProof="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6063">
                <a:tc>
                  <a:txBody>
                    <a:bodyPr/>
                    <a:lstStyle/>
                    <a:p>
                      <a:r>
                        <a:rPr lang="en-ZA" sz="2000" kern="1200" baseline="0" noProof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Consult Stakeholders and Final SEIAS developed and submitted to DPME</a:t>
                      </a:r>
                      <a:endParaRPr lang="en-GB" sz="2000" kern="1200" baseline="0" noProof="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2000" noProof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Final</a:t>
                      </a:r>
                      <a:r>
                        <a:rPr lang="en-ZA" sz="2000" baseline="0" noProof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2000" noProof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SEIAS</a:t>
                      </a:r>
                      <a:r>
                        <a:rPr lang="en-ZA" sz="2000" baseline="0" noProof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2000" noProof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submitted to DPME.</a:t>
                      </a:r>
                      <a:endParaRPr lang="en-GB" sz="20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kern="1200" noProof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August 2020</a:t>
                      </a:r>
                      <a:endParaRPr lang="en-GB" sz="2000" kern="1200" noProof="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42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kern="1200" baseline="0" noProof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Incorporate DPME inputs and Stakeholders’ Comments to Final SEIAS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ZA" sz="2000" kern="1200" baseline="0" noProof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Revised Final SEIAS submitted to DPME for certification</a:t>
                      </a:r>
                      <a:endParaRPr lang="en-GB" sz="2000" kern="1200" baseline="0" noProof="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kern="1200" noProof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October 2020</a:t>
                      </a:r>
                      <a:endParaRPr lang="en-GB" sz="2000" kern="1200" noProof="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10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23528" y="6248400"/>
            <a:ext cx="2016224" cy="457200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8" name="Picture 7" descr="image00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6043843"/>
            <a:ext cx="2376264" cy="7823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214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34647"/>
            <a:ext cx="9144000" cy="812800"/>
          </a:xfrm>
        </p:spPr>
        <p:txBody>
          <a:bodyPr/>
          <a:lstStyle/>
          <a:p>
            <a:pPr algn="l">
              <a:defRPr/>
            </a:pPr>
            <a:r>
              <a:rPr lang="en-GB" sz="2800" b="1" dirty="0" smtClean="0">
                <a:solidFill>
                  <a:schemeClr val="tx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LEGISLATIVE DEVELOPMENT PROCESS Cont…</a:t>
            </a:r>
            <a:endParaRPr lang="en-GB" sz="2800" b="1" dirty="0">
              <a:solidFill>
                <a:schemeClr val="tx1"/>
              </a:solidFill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0" y="0"/>
            <a:ext cx="9144000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ZA" sz="2400" dirty="0" smtClean="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>
            <a:off x="0" y="836613"/>
            <a:ext cx="9144000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ZA" sz="2400" dirty="0" smtClean="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07046082"/>
              </p:ext>
            </p:extLst>
          </p:nvPr>
        </p:nvGraphicFramePr>
        <p:xfrm>
          <a:off x="0" y="863174"/>
          <a:ext cx="9144000" cy="51860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3928"/>
                <a:gridCol w="2808312"/>
                <a:gridCol w="2411760"/>
              </a:tblGrid>
              <a:tr h="4446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b="1" noProof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KEY ACTIVITIES</a:t>
                      </a:r>
                      <a:endParaRPr lang="en-GB" sz="3200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b="1" noProof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OUTCOME</a:t>
                      </a:r>
                      <a:endParaRPr lang="en-GB" sz="3200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b="1" noProof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TIME FRAME</a:t>
                      </a:r>
                      <a:endParaRPr lang="en-GB" sz="3200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63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2200" noProof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Submit Policy Position  Document &amp; approved SEIAS for Ministers approval</a:t>
                      </a:r>
                      <a:endParaRPr lang="en-GB" sz="22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200" noProof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Submission routed to Minister</a:t>
                      </a:r>
                      <a:endParaRPr lang="en-GB" sz="22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200" kern="1200" noProof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November 2020</a:t>
                      </a:r>
                      <a:endParaRPr lang="en-GB" sz="2200" kern="1200" noProof="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69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Present Policy document to relevant ESIEID</a:t>
                      </a:r>
                      <a:r>
                        <a:rPr lang="en-US" sz="2200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for 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DG &amp; Ministers’ cluster for consideration to submit to Cabinet.</a:t>
                      </a:r>
                      <a:endParaRPr lang="en-GB" sz="2200" kern="1200" noProof="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2200" kern="1200" noProof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Develop presentation to  Clusters. </a:t>
                      </a:r>
                      <a:endParaRPr lang="en-GB" sz="2200" kern="1200" noProof="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200" kern="1200" noProof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January 2021</a:t>
                      </a:r>
                      <a:endParaRPr lang="en-GB" sz="2200" kern="1200" noProof="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2682">
                <a:tc>
                  <a:txBody>
                    <a:bodyPr/>
                    <a:lstStyle/>
                    <a:p>
                      <a:r>
                        <a:rPr lang="en-GB" sz="2200" kern="1200" noProof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Appoint Legal drafters</a:t>
                      </a:r>
                      <a:endParaRPr lang="en-GB" sz="2200" kern="1200" noProof="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kern="1200" noProof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Legal drafters appointed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200" kern="1200" noProof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February 2021</a:t>
                      </a:r>
                      <a:endParaRPr lang="en-GB" sz="2200" kern="1200" noProof="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94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kern="1200" noProof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Develop Draft DPWI Bill &amp; </a:t>
                      </a:r>
                      <a:r>
                        <a:rPr lang="en-GB" sz="2200" kern="1200" baseline="0" noProof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Memorandum of Objects</a:t>
                      </a:r>
                      <a:r>
                        <a:rPr lang="en-GB" sz="2200" kern="1200" noProof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kern="1200" noProof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DPWI Bill</a:t>
                      </a:r>
                      <a:r>
                        <a:rPr lang="en-GB" sz="2200" kern="1200" baseline="0" noProof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200" kern="1200" noProof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&amp; M</a:t>
                      </a:r>
                      <a:r>
                        <a:rPr lang="en-GB" sz="2200" kern="1200" baseline="0" noProof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emorandum of Objects developed.</a:t>
                      </a:r>
                      <a:endParaRPr lang="en-GB" sz="2200" kern="1200" noProof="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200" kern="1200" baseline="0" noProof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March 2021</a:t>
                      </a:r>
                      <a:endParaRPr lang="en-GB" sz="2200" kern="1200" noProof="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11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11560" y="6248400"/>
            <a:ext cx="1944216" cy="457200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8" name="Picture 7" descr="image00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6062138"/>
            <a:ext cx="2448272" cy="7823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258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34647"/>
            <a:ext cx="9144000" cy="812800"/>
          </a:xfrm>
        </p:spPr>
        <p:txBody>
          <a:bodyPr/>
          <a:lstStyle/>
          <a:p>
            <a:pPr algn="l">
              <a:defRPr/>
            </a:pPr>
            <a:r>
              <a:rPr lang="en-GB" sz="2800" b="1" dirty="0">
                <a:solidFill>
                  <a:schemeClr val="tx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LEGISLATIVE DEVELOPMENT PROCESS Cont…</a:t>
            </a: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0" y="0"/>
            <a:ext cx="9144000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ZA" sz="2400" dirty="0" smtClean="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>
            <a:off x="0" y="836613"/>
            <a:ext cx="9144000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ZA" sz="2400" dirty="0" smtClean="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498537886"/>
              </p:ext>
            </p:extLst>
          </p:nvPr>
        </p:nvGraphicFramePr>
        <p:xfrm>
          <a:off x="0" y="860425"/>
          <a:ext cx="9144000" cy="50888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3928"/>
                <a:gridCol w="2808312"/>
                <a:gridCol w="2411760"/>
              </a:tblGrid>
              <a:tr h="4324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b="1" noProof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KEY ACTIVITIES</a:t>
                      </a:r>
                      <a:endParaRPr lang="en-GB" sz="3200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b="1" noProof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OUTCOME</a:t>
                      </a:r>
                      <a:endParaRPr lang="en-GB" sz="3200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b="1" noProof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TIME FRAME</a:t>
                      </a:r>
                      <a:endParaRPr lang="en-GB" sz="3200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66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noProof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Submit Draft</a:t>
                      </a:r>
                      <a:r>
                        <a:rPr lang="en-GB" sz="2000" baseline="0" noProof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2000" noProof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DPWI Bill </a:t>
                      </a:r>
                      <a:r>
                        <a:rPr lang="en-GB" sz="2000" kern="1200" noProof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&amp; </a:t>
                      </a:r>
                      <a:r>
                        <a:rPr lang="en-GB" sz="2000" kern="1200" baseline="0" noProof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Memorandum of Objects to EXCO &amp; Minister for approval to proceed</a:t>
                      </a:r>
                      <a:endParaRPr lang="en-GB" sz="20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200" baseline="0" noProof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EXCO &amp; Minister endorsement</a:t>
                      </a:r>
                      <a:endParaRPr lang="en-GB" sz="22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200" kern="1200" noProof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March 2021</a:t>
                      </a:r>
                      <a:endParaRPr lang="en-GB" sz="2200" kern="1200" noProof="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89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noProof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Submit Draft</a:t>
                      </a:r>
                      <a:r>
                        <a:rPr lang="en-GB" sz="2000" baseline="0" noProof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2000" noProof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DPWI Bill </a:t>
                      </a:r>
                      <a:r>
                        <a:rPr lang="en-GB" sz="2000" kern="1200" noProof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&amp; </a:t>
                      </a:r>
                      <a:r>
                        <a:rPr lang="en-GB" sz="2000" kern="1200" baseline="0" noProof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Memorandum of Objects to Office of the Chief State Law Advisor (</a:t>
                      </a:r>
                      <a:r>
                        <a:rPr lang="en-ZA" sz="2000" noProof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OCSLA) for comment &amp; legal opinion.</a:t>
                      </a:r>
                      <a:endParaRPr lang="en-GB" sz="20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2200" noProof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OCSLA Opinion and comment.</a:t>
                      </a:r>
                      <a:endParaRPr lang="en-GB" sz="22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200" kern="1200" noProof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May 2021</a:t>
                      </a:r>
                      <a:endParaRPr lang="en-GB" sz="2200" kern="1200" noProof="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7066">
                <a:tc>
                  <a:txBody>
                    <a:bodyPr/>
                    <a:lstStyle/>
                    <a:p>
                      <a:r>
                        <a:rPr lang="en-GB" sz="2000" kern="1200" baseline="0" noProof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Submit revised </a:t>
                      </a:r>
                      <a:r>
                        <a:rPr lang="en-ZA" sz="2000" noProof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DPWI Bill </a:t>
                      </a:r>
                      <a:r>
                        <a:rPr lang="en-GB" sz="2000" kern="1200" noProof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&amp; </a:t>
                      </a:r>
                      <a:r>
                        <a:rPr lang="en-GB" sz="2000" kern="1200" baseline="0" noProof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Memorandum of Objects to Minister for approval to submit to Cabinet for approval to gazette for public comment.</a:t>
                      </a:r>
                      <a:endParaRPr lang="en-GB" sz="2000" kern="1200" baseline="0" noProof="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kern="1200" baseline="0" noProof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Approval by Minister.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200" kern="1200" noProof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May 2021</a:t>
                      </a:r>
                      <a:endParaRPr lang="en-GB" sz="2200" kern="1200" noProof="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11560" y="6248400"/>
            <a:ext cx="2016224" cy="457200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8" name="Picture 7" descr="image00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6062138"/>
            <a:ext cx="2448272" cy="7823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3127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34647"/>
            <a:ext cx="9144000" cy="812800"/>
          </a:xfrm>
        </p:spPr>
        <p:txBody>
          <a:bodyPr/>
          <a:lstStyle/>
          <a:p>
            <a:pPr algn="l">
              <a:defRPr/>
            </a:pPr>
            <a:r>
              <a:rPr lang="en-GB" sz="2800" b="1" dirty="0">
                <a:solidFill>
                  <a:schemeClr val="tx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LEGISLATIVE DEVELOPMENT PROCESS Cont…</a:t>
            </a: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0" y="0"/>
            <a:ext cx="9144000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ZA" sz="2400" dirty="0" smtClean="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>
            <a:off x="0" y="836613"/>
            <a:ext cx="9144000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ZA" sz="2400" dirty="0" smtClean="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093388312"/>
              </p:ext>
            </p:extLst>
          </p:nvPr>
        </p:nvGraphicFramePr>
        <p:xfrm>
          <a:off x="0" y="860425"/>
          <a:ext cx="9144000" cy="50888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3928"/>
                <a:gridCol w="2808312"/>
                <a:gridCol w="2411760"/>
              </a:tblGrid>
              <a:tr h="4816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b="1" noProof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KEY ACTIVITIES</a:t>
                      </a:r>
                      <a:endParaRPr lang="en-GB" sz="3200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b="1" noProof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OUTCOME</a:t>
                      </a:r>
                      <a:endParaRPr lang="en-GB" sz="3200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b="1" noProof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TIME FRAME</a:t>
                      </a:r>
                      <a:endParaRPr lang="en-GB" sz="3200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33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200" noProof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Submit revised Draft DPWI</a:t>
                      </a:r>
                      <a:r>
                        <a:rPr lang="en-GB" sz="2200" baseline="0" noProof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Bill </a:t>
                      </a:r>
                      <a:r>
                        <a:rPr lang="en-GB" sz="2200" kern="1200" noProof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&amp; </a:t>
                      </a:r>
                      <a:r>
                        <a:rPr lang="en-GB" sz="2200" kern="1200" baseline="0" noProof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Memorandum of Objects to DG Cluster/ Cabinet Committee for approval to table in Parliament</a:t>
                      </a:r>
                      <a:endParaRPr lang="en-GB" sz="22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200" kern="1200" baseline="0" noProof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Approval to table in Parliament by DG Cluster/  Cabinet Committee</a:t>
                      </a:r>
                      <a:endParaRPr lang="en-GB" sz="22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200" kern="1200" noProof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July </a:t>
                      </a:r>
                      <a:r>
                        <a:rPr lang="en-GB" sz="2200" kern="1200" baseline="0" noProof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2021</a:t>
                      </a:r>
                      <a:endParaRPr lang="en-GB" sz="2200" kern="1200" noProof="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85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200" noProof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Gazette</a:t>
                      </a:r>
                      <a:r>
                        <a:rPr lang="en-GB" sz="2200" baseline="0" noProof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DPWI Bill </a:t>
                      </a:r>
                      <a:r>
                        <a:rPr lang="en-GB" sz="2200" kern="1200" noProof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&amp; </a:t>
                      </a:r>
                      <a:r>
                        <a:rPr lang="en-GB" sz="2200" kern="1200" baseline="0" noProof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Memorandum of Objects </a:t>
                      </a:r>
                      <a:r>
                        <a:rPr lang="en-GB" sz="2200" baseline="0" noProof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for public comment</a:t>
                      </a:r>
                      <a:endParaRPr lang="en-GB" sz="22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200" noProof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Revised DPWI Bill</a:t>
                      </a:r>
                      <a:endParaRPr lang="en-GB" sz="22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200" kern="1200" noProof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July 2021 (</a:t>
                      </a:r>
                      <a:r>
                        <a:rPr lang="en-GB" sz="2200" b="1" i="1" kern="1200" noProof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21 days as per prescripts</a:t>
                      </a:r>
                      <a:r>
                        <a:rPr lang="en-GB" sz="2200" kern="1200" baseline="0" noProof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GB" sz="2200" kern="1200" noProof="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5333">
                <a:tc>
                  <a:txBody>
                    <a:bodyPr/>
                    <a:lstStyle/>
                    <a:p>
                      <a:r>
                        <a:rPr lang="en-GB" sz="2200" kern="1200" baseline="0" noProof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Consult stakeholders on Draft DPWI Bill.</a:t>
                      </a:r>
                      <a:endParaRPr lang="en-GB" sz="2200" kern="1200" baseline="0" noProof="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200" kern="1200" baseline="0" noProof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Consolidated and revised Bill (if necessary)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200" kern="1200" noProof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August 2021</a:t>
                      </a:r>
                      <a:endParaRPr lang="en-GB" sz="2200" kern="1200" noProof="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39552" y="6248400"/>
            <a:ext cx="2016224" cy="457200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8" name="Picture 7" descr="image00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6062138"/>
            <a:ext cx="2448272" cy="7823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87173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34647"/>
            <a:ext cx="9144000" cy="812800"/>
          </a:xfrm>
        </p:spPr>
        <p:txBody>
          <a:bodyPr/>
          <a:lstStyle/>
          <a:p>
            <a:pPr algn="l">
              <a:defRPr/>
            </a:pPr>
            <a:r>
              <a:rPr lang="en-GB" sz="2800" b="1" dirty="0" smtClean="0">
                <a:solidFill>
                  <a:schemeClr val="tx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LEGISLATIVE DEVELOPMENT PROCESS Cont…</a:t>
            </a:r>
            <a:endParaRPr lang="en-GB" sz="2800" b="1" dirty="0">
              <a:solidFill>
                <a:schemeClr val="tx1"/>
              </a:solidFill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0" y="0"/>
            <a:ext cx="9144000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ZA" sz="2400" dirty="0" smtClean="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>
            <a:off x="0" y="836613"/>
            <a:ext cx="9144000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ZA" sz="2400" dirty="0" smtClean="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948237978"/>
              </p:ext>
            </p:extLst>
          </p:nvPr>
        </p:nvGraphicFramePr>
        <p:xfrm>
          <a:off x="0" y="860425"/>
          <a:ext cx="9144000" cy="48511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7904"/>
                <a:gridCol w="3024336"/>
                <a:gridCol w="2411760"/>
              </a:tblGrid>
              <a:tr h="4095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b="1" noProof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KEY ACTIVITIES</a:t>
                      </a:r>
                      <a:endParaRPr lang="en-GB" sz="3200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b="1" noProof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OUTCOME</a:t>
                      </a:r>
                      <a:endParaRPr lang="en-GB" sz="3200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b="1" noProof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TIME FRAME</a:t>
                      </a:r>
                      <a:endParaRPr lang="en-GB" sz="3200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24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noProof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Consult NEDLAC</a:t>
                      </a:r>
                      <a:r>
                        <a:rPr lang="en-GB" sz="2000" baseline="0" noProof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on Draft Bill</a:t>
                      </a:r>
                      <a:endParaRPr lang="en-GB" sz="20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noProof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Incorporate</a:t>
                      </a:r>
                      <a:r>
                        <a:rPr lang="en-GB" sz="2000" baseline="0" noProof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inputs</a:t>
                      </a:r>
                      <a:endParaRPr lang="en-GB" sz="20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kern="1200" noProof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August 2021        (</a:t>
                      </a:r>
                      <a:r>
                        <a:rPr lang="en-GB" sz="2000" b="1" kern="1200" noProof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minimum of 3 months as per NEDLAC guidelines</a:t>
                      </a:r>
                      <a:r>
                        <a:rPr lang="en-GB" sz="2000" kern="1200" noProof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GB" sz="2000" kern="1200" noProof="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66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noProof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Submit</a:t>
                      </a:r>
                      <a:r>
                        <a:rPr lang="en-GB" sz="2000" baseline="0" noProof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revised draft DPWI Bill &amp; Memorandum of Objects to OCSLA for final certification</a:t>
                      </a:r>
                      <a:endParaRPr lang="en-GB" sz="20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noProof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Final Certification by OCSLA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0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kern="1200" noProof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October 2021</a:t>
                      </a:r>
                      <a:endParaRPr lang="en-GB" sz="2000" kern="1200" noProof="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2494">
                <a:tc>
                  <a:txBody>
                    <a:bodyPr/>
                    <a:lstStyle/>
                    <a:p>
                      <a:r>
                        <a:rPr lang="en-GB" sz="2000" kern="1200" baseline="0" noProof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Submit revised </a:t>
                      </a:r>
                      <a:r>
                        <a:rPr lang="en-GB" sz="2000" baseline="0" noProof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DPWI Bill &amp; Memorandum of Objects to Minister for approval to table in Parliament</a:t>
                      </a:r>
                      <a:endParaRPr lang="en-GB" sz="2000" kern="1200" baseline="0" noProof="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kern="1200" baseline="0" noProof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Approved submission by Minister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kern="1200" baseline="0" noProof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November 2021</a:t>
                      </a:r>
                      <a:endParaRPr lang="en-GB" sz="2000" kern="1200" noProof="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11560" y="6248400"/>
            <a:ext cx="1944216" cy="457200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8" name="Picture 7" descr="image00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6062138"/>
            <a:ext cx="2448272" cy="7823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1277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34647"/>
            <a:ext cx="9144000" cy="812800"/>
          </a:xfrm>
        </p:spPr>
        <p:txBody>
          <a:bodyPr/>
          <a:lstStyle/>
          <a:p>
            <a:pPr algn="l">
              <a:defRPr/>
            </a:pPr>
            <a:r>
              <a:rPr lang="en-GB" sz="2800" b="1" dirty="0" smtClean="0">
                <a:solidFill>
                  <a:schemeClr val="tx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LEGISLATIVE DEVELOPMENT PROCESS </a:t>
            </a:r>
            <a:endParaRPr lang="en-GB" sz="2800" b="1" dirty="0">
              <a:solidFill>
                <a:schemeClr val="tx1"/>
              </a:solidFill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0" y="0"/>
            <a:ext cx="9144000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ZA" sz="2400" dirty="0" smtClean="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>
            <a:off x="0" y="836613"/>
            <a:ext cx="9144000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ZA" sz="2400" dirty="0" smtClean="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345615409"/>
              </p:ext>
            </p:extLst>
          </p:nvPr>
        </p:nvGraphicFramePr>
        <p:xfrm>
          <a:off x="0" y="860425"/>
          <a:ext cx="9144000" cy="33296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7904"/>
                <a:gridCol w="3024336"/>
                <a:gridCol w="2411760"/>
              </a:tblGrid>
              <a:tr h="4095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b="1" noProof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KEY ACTIVITIES</a:t>
                      </a:r>
                      <a:endParaRPr lang="en-GB" sz="3200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b="1" noProof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OUTCOME</a:t>
                      </a:r>
                      <a:endParaRPr lang="en-GB" sz="3200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b="1" noProof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TIME FRAME</a:t>
                      </a:r>
                      <a:endParaRPr lang="en-GB" sz="3200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2494">
                <a:tc>
                  <a:txBody>
                    <a:bodyPr/>
                    <a:lstStyle/>
                    <a:p>
                      <a:r>
                        <a:rPr lang="en-GB" sz="2000" b="0" kern="1200" baseline="0" noProof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Table </a:t>
                      </a:r>
                      <a:r>
                        <a:rPr lang="en-GB" sz="2000" b="0" baseline="0" noProof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DPWI Bill &amp; Memorandum of Objects in Parliament.</a:t>
                      </a:r>
                      <a:endParaRPr lang="en-GB" sz="2000" b="0" kern="1200" baseline="0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0" kern="1200" baseline="0" noProof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Parliamentary process.</a:t>
                      </a:r>
                      <a:endParaRPr lang="en-GB" sz="2000" b="0" kern="1200" baseline="0" noProof="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kern="1200" noProof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TBD by Parliamentary processes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6650">
                <a:tc>
                  <a:txBody>
                    <a:bodyPr/>
                    <a:lstStyle/>
                    <a:p>
                      <a:r>
                        <a:rPr lang="en-GB" sz="2000" kern="1200" baseline="0" noProof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Participate in Parliamentary processes.</a:t>
                      </a:r>
                      <a:endParaRPr lang="en-GB" sz="2000" kern="1200" baseline="0" noProof="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kern="1200" baseline="0" noProof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Portfolio Committee/ Select Committee/ ETC meetings and responding to questions</a:t>
                      </a:r>
                      <a:endParaRPr lang="en-GB" sz="2000" kern="1200" baseline="0" noProof="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kern="1200" noProof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TBD by Parliamentary processes</a:t>
                      </a:r>
                      <a:endParaRPr lang="en-GB" sz="2000" kern="1200" noProof="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67544" y="6248400"/>
            <a:ext cx="2088232" cy="457200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8" name="Picture 7" descr="image00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6062138"/>
            <a:ext cx="2448272" cy="7823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4354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23813"/>
            <a:ext cx="9144000" cy="812800"/>
          </a:xfrm>
        </p:spPr>
        <p:txBody>
          <a:bodyPr/>
          <a:lstStyle/>
          <a:p>
            <a:pPr algn="l">
              <a:defRPr/>
            </a:pPr>
            <a:r>
              <a:rPr lang="en-ZA" b="1" cap="all" dirty="0" smtClean="0">
                <a:solidFill>
                  <a:schemeClr val="tx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Conclusion</a:t>
            </a:r>
            <a:endParaRPr lang="en-ZA" sz="2800" b="1" cap="all" dirty="0" smtClean="0">
              <a:solidFill>
                <a:schemeClr val="tx1"/>
              </a:solidFill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0" y="0"/>
            <a:ext cx="9144000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ZA" sz="2400" dirty="0" smtClean="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>
            <a:off x="0" y="764704"/>
            <a:ext cx="9144000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ZA" sz="2400" dirty="0" smtClean="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611560" y="1700808"/>
            <a:ext cx="7776864" cy="26642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20000"/>
              </a:lnSpc>
              <a:spcBef>
                <a:spcPts val="0"/>
              </a:spcBef>
              <a:buSzPct val="100000"/>
              <a:buNone/>
              <a:defRPr/>
            </a:pP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It is recommended that the Portfolio Committee on Public Works and Infrastructure 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notes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:</a:t>
            </a:r>
          </a:p>
          <a:p>
            <a:pPr marL="0" lvl="1" indent="0">
              <a:lnSpc>
                <a:spcPct val="120000"/>
              </a:lnSpc>
              <a:spcBef>
                <a:spcPts val="0"/>
              </a:spcBef>
              <a:buSzPct val="100000"/>
              <a:buNone/>
              <a:defRPr/>
            </a:pPr>
            <a:endParaRPr lang="en-US" sz="1800" dirty="0">
              <a:solidFill>
                <a:srgbClr val="0000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457200" lvl="1" indent="-457200">
              <a:lnSpc>
                <a:spcPct val="120000"/>
              </a:lnSpc>
              <a:spcBef>
                <a:spcPts val="0"/>
              </a:spcBef>
              <a:buClr>
                <a:srgbClr val="FFC000"/>
              </a:buClr>
              <a:buSzPct val="100000"/>
              <a:buFont typeface="Wingdings" panose="05000000000000000000" pitchFamily="2" charset="2"/>
              <a:buChar char="q"/>
              <a:defRPr/>
            </a:pP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The Implementation plan towards developing the Draft DPWI Bill; and </a:t>
            </a:r>
          </a:p>
          <a:p>
            <a:pPr marL="457200" lvl="1" indent="-457200">
              <a:lnSpc>
                <a:spcPct val="120000"/>
              </a:lnSpc>
              <a:spcBef>
                <a:spcPts val="0"/>
              </a:spcBef>
              <a:buClr>
                <a:srgbClr val="FFC000"/>
              </a:buClr>
              <a:buSzPct val="100000"/>
              <a:buFont typeface="Wingdings" panose="05000000000000000000" pitchFamily="2" charset="2"/>
              <a:buChar char="q"/>
              <a:defRPr/>
            </a:pP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That in order for the DPWI to deliver this project, the Department is currently sourcing the required capacity.</a:t>
            </a:r>
          </a:p>
          <a:p>
            <a:pPr marL="857250" lvl="2" indent="-314325" algn="just">
              <a:lnSpc>
                <a:spcPct val="120000"/>
              </a:lnSpc>
              <a:spcBef>
                <a:spcPts val="0"/>
              </a:spcBef>
              <a:buSzPct val="100000"/>
              <a:defRPr/>
            </a:pPr>
            <a:endParaRPr lang="en-US" sz="1800" dirty="0">
              <a:latin typeface="Cambria" panose="020405030504060302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1" indent="0" algn="just">
              <a:lnSpc>
                <a:spcPct val="120000"/>
              </a:lnSpc>
              <a:spcBef>
                <a:spcPts val="0"/>
              </a:spcBef>
              <a:buSzPct val="100000"/>
              <a:buNone/>
              <a:defRPr/>
            </a:pPr>
            <a:endParaRPr lang="en-ZA" sz="1800" dirty="0" smtClean="0">
              <a:latin typeface="Cambria" panose="020405030504060302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1" indent="0" algn="just">
              <a:lnSpc>
                <a:spcPct val="120000"/>
              </a:lnSpc>
              <a:spcBef>
                <a:spcPts val="0"/>
              </a:spcBef>
              <a:buSzPct val="100000"/>
              <a:buNone/>
              <a:defRPr/>
            </a:pPr>
            <a:endParaRPr lang="en-ZA" sz="1800" dirty="0" smtClean="0">
              <a:latin typeface="Cambria" panose="020405030504060302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1" indent="0" algn="just">
              <a:spcBef>
                <a:spcPts val="0"/>
              </a:spcBef>
              <a:buSzPct val="100000"/>
              <a:buFont typeface="Arial" pitchFamily="34" charset="0"/>
              <a:buNone/>
            </a:pPr>
            <a:endParaRPr lang="en-ZA" sz="1800" dirty="0">
              <a:latin typeface="Cambria" panose="02040503050406030204" pitchFamily="18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16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611560" y="6248400"/>
            <a:ext cx="2016224" cy="457200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10" name="Picture 9" descr="image00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6062138"/>
            <a:ext cx="2448272" cy="7823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5461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28576"/>
            <a:ext cx="9144000" cy="779462"/>
          </a:xfrm>
        </p:spPr>
        <p:txBody>
          <a:bodyPr/>
          <a:lstStyle/>
          <a:p>
            <a:pPr algn="l">
              <a:defRPr/>
            </a:pPr>
            <a:r>
              <a:rPr lang="en-ZA" b="1" cap="all" dirty="0" smtClean="0">
                <a:solidFill>
                  <a:schemeClr val="tx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THANK YOU</a:t>
            </a:r>
            <a:endParaRPr lang="en-ZA" sz="4000" b="1" cap="all" dirty="0" smtClean="0">
              <a:solidFill>
                <a:schemeClr val="tx1"/>
              </a:solidFill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0" y="0"/>
            <a:ext cx="9144000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ZA" sz="2400" dirty="0" smtClean="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>
            <a:off x="0" y="808038"/>
            <a:ext cx="9144000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ZA" sz="2400" dirty="0" smtClean="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1" name="Content Placeholder 1"/>
          <p:cNvSpPr txBox="1">
            <a:spLocks/>
          </p:cNvSpPr>
          <p:nvPr/>
        </p:nvSpPr>
        <p:spPr>
          <a:xfrm>
            <a:off x="46929" y="782638"/>
            <a:ext cx="9097071" cy="51609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1800"/>
              </a:spcBef>
              <a:buFont typeface="Arial" pitchFamily="34" charset="0"/>
              <a:buNone/>
            </a:pPr>
            <a:endParaRPr lang="en-ZA" sz="2000" dirty="0">
              <a:solidFill>
                <a:srgbClr val="0000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ontent Placeholder 4"/>
          <p:cNvSpPr txBox="1">
            <a:spLocks/>
          </p:cNvSpPr>
          <p:nvPr/>
        </p:nvSpPr>
        <p:spPr>
          <a:xfrm>
            <a:off x="769790" y="1901002"/>
            <a:ext cx="3946226" cy="289310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Department of Public Works 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Infrastructure</a:t>
            </a:r>
          </a:p>
          <a:p>
            <a:pPr marL="0" indent="0">
              <a:buFont typeface="Arial" pitchFamily="34" charset="0"/>
              <a:buNone/>
            </a:pPr>
            <a:endParaRPr lang="en-US" sz="14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 Office: Public Works &amp; Infrastructure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CGO Building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Cnr. Bosman and Madiba Streets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Pretoria Central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Private Bag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X65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Pretoria, 0001</a:t>
            </a:r>
          </a:p>
          <a:p>
            <a:pPr marL="0" indent="0">
              <a:buFont typeface="Arial" pitchFamily="34" charset="0"/>
              <a:buNone/>
            </a:pPr>
            <a:endParaRPr lang="en-US" sz="14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Website: </a:t>
            </a:r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http://www.publicworks.gov.za</a:t>
            </a:r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941672"/>
            <a:ext cx="3888432" cy="2852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18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23528" y="6248400"/>
            <a:ext cx="2520280" cy="457200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10" name="Picture 9" descr="image00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6062138"/>
            <a:ext cx="2664296" cy="7823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78607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23813"/>
            <a:ext cx="9144000" cy="812800"/>
          </a:xfrm>
        </p:spPr>
        <p:txBody>
          <a:bodyPr/>
          <a:lstStyle/>
          <a:p>
            <a:pPr algn="l">
              <a:defRPr/>
            </a:pPr>
            <a:r>
              <a:rPr lang="en-ZA" b="1" dirty="0" smtClean="0">
                <a:solidFill>
                  <a:schemeClr val="tx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OUTLINE </a:t>
            </a:r>
            <a:endParaRPr lang="en-ZA" sz="2800" b="1" dirty="0" smtClean="0">
              <a:solidFill>
                <a:schemeClr val="tx1"/>
              </a:solidFill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0" y="0"/>
            <a:ext cx="9144000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ZA" sz="2400" dirty="0" smtClean="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>
            <a:off x="0" y="836613"/>
            <a:ext cx="9144000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ZA" sz="2400" dirty="0" smtClean="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7504" y="879190"/>
            <a:ext cx="89289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en-ZA" sz="2400" b="1" i="1" dirty="0" smtClean="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ZA" sz="2400" b="1" i="1" dirty="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en-ZA" sz="2400" dirty="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9472" y="879190"/>
            <a:ext cx="9144000" cy="5088855"/>
          </a:xfrm>
        </p:spPr>
        <p:txBody>
          <a:bodyPr/>
          <a:lstStyle/>
          <a:p>
            <a:pPr>
              <a:buClr>
                <a:srgbClr val="FFC000"/>
              </a:buClr>
              <a:buFont typeface="Wingdings" panose="05000000000000000000" pitchFamily="2" charset="2"/>
              <a:buChar char="q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Context </a:t>
            </a:r>
          </a:p>
          <a:p>
            <a:pPr>
              <a:buClr>
                <a:srgbClr val="FFC000"/>
              </a:buClr>
              <a:buFont typeface="Wingdings" panose="05000000000000000000" pitchFamily="2" charset="2"/>
              <a:buChar char="q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</a:p>
          <a:p>
            <a:pPr>
              <a:buClr>
                <a:srgbClr val="FFC000"/>
              </a:buClr>
              <a:buFont typeface="Wingdings" panose="05000000000000000000" pitchFamily="2" charset="2"/>
              <a:buChar char="q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Key Issues and Findings</a:t>
            </a:r>
          </a:p>
          <a:p>
            <a:pPr>
              <a:buClr>
                <a:srgbClr val="FFC000"/>
              </a:buClr>
              <a:buFont typeface="Wingdings" panose="05000000000000000000" pitchFamily="2" charset="2"/>
              <a:buChar char="q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Key Highlights</a:t>
            </a:r>
          </a:p>
          <a:p>
            <a:pPr>
              <a:buClr>
                <a:srgbClr val="FFC000"/>
              </a:buClr>
              <a:buFont typeface="Wingdings" panose="05000000000000000000" pitchFamily="2" charset="2"/>
              <a:buChar char="q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Proposed Way forward</a:t>
            </a:r>
          </a:p>
          <a:p>
            <a:pPr>
              <a:buClr>
                <a:srgbClr val="FFC000"/>
              </a:buClr>
              <a:buFont typeface="Wingdings" panose="05000000000000000000" pitchFamily="2" charset="2"/>
              <a:buChar char="q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r>
              <a:rPr lang="en-GB" dirty="0" smtClean="0"/>
              <a:t> </a:t>
            </a:r>
          </a:p>
          <a:p>
            <a:pPr marL="0" indent="0">
              <a:buClr>
                <a:srgbClr val="FFC000"/>
              </a:buClr>
              <a:buNone/>
            </a:pPr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611560" y="6165303"/>
            <a:ext cx="1512168" cy="67917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12" name="Picture 11" descr="image00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6093296"/>
            <a:ext cx="2376264" cy="7511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5611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35525" y="60684"/>
            <a:ext cx="9144000" cy="812800"/>
          </a:xfrm>
        </p:spPr>
        <p:txBody>
          <a:bodyPr/>
          <a:lstStyle/>
          <a:p>
            <a:pPr algn="l">
              <a:defRPr/>
            </a:pPr>
            <a:r>
              <a:rPr lang="en-ZA" b="1" dirty="0" smtClean="0">
                <a:solidFill>
                  <a:schemeClr val="tx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Context</a:t>
            </a: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0" y="0"/>
            <a:ext cx="9144000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ZA" sz="2400" dirty="0" smtClean="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>
            <a:off x="0" y="836613"/>
            <a:ext cx="9144000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ZA" sz="2400" dirty="0" smtClean="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51520" y="1124744"/>
            <a:ext cx="8352928" cy="4824535"/>
          </a:xfrm>
        </p:spPr>
        <p:txBody>
          <a:bodyPr/>
          <a:lstStyle/>
          <a:p>
            <a:pPr marL="457200" lvl="1" indent="-457200">
              <a:lnSpc>
                <a:spcPct val="120000"/>
              </a:lnSpc>
              <a:spcBef>
                <a:spcPts val="0"/>
              </a:spcBef>
              <a:buClr>
                <a:srgbClr val="FFC000"/>
              </a:buClr>
              <a:buSzPct val="100000"/>
              <a:buFont typeface="Wingdings" panose="05000000000000000000" pitchFamily="2" charset="2"/>
              <a:buChar char="q"/>
              <a:defRPr/>
            </a:pPr>
            <a:r>
              <a:rPr lang="en-ZA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In June 2019, at the start of the Sixth Administration, the President of South Africa reconfigured government and added </a:t>
            </a:r>
            <a:r>
              <a:rPr lang="en-ZA" sz="2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infrastructure</a:t>
            </a:r>
            <a:r>
              <a:rPr lang="en-ZA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to the Department of Public Works and Infrastructure (DPWI).</a:t>
            </a:r>
          </a:p>
          <a:p>
            <a:pPr marL="0" lvl="1" indent="0">
              <a:lnSpc>
                <a:spcPct val="120000"/>
              </a:lnSpc>
              <a:spcBef>
                <a:spcPts val="0"/>
              </a:spcBef>
              <a:buClr>
                <a:srgbClr val="FFC000"/>
              </a:buClr>
              <a:buSzPct val="100000"/>
              <a:buNone/>
              <a:defRPr/>
            </a:pPr>
            <a:endParaRPr lang="en-ZA" sz="20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457200" lvl="1" indent="-457200">
              <a:lnSpc>
                <a:spcPct val="120000"/>
              </a:lnSpc>
              <a:spcBef>
                <a:spcPts val="0"/>
              </a:spcBef>
              <a:buClr>
                <a:srgbClr val="FFC000"/>
              </a:buClr>
              <a:buSzPct val="100000"/>
              <a:buFont typeface="Wingdings" panose="05000000000000000000" pitchFamily="2" charset="2"/>
              <a:buChar char="q"/>
              <a:defRPr/>
            </a:pPr>
            <a:r>
              <a:rPr lang="en-ZA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The impetus for the development of the Public Works Bill has arisen from:</a:t>
            </a:r>
          </a:p>
          <a:p>
            <a:pPr marL="0" lvl="1" indent="0">
              <a:lnSpc>
                <a:spcPct val="120000"/>
              </a:lnSpc>
              <a:spcBef>
                <a:spcPts val="0"/>
              </a:spcBef>
              <a:buClr>
                <a:srgbClr val="FFC000"/>
              </a:buClr>
              <a:buSzPct val="100000"/>
              <a:buNone/>
              <a:defRPr/>
            </a:pPr>
            <a:endParaRPr lang="en-ZA" sz="20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857250" lvl="2" indent="-314325">
              <a:lnSpc>
                <a:spcPct val="120000"/>
              </a:lnSpc>
              <a:spcBef>
                <a:spcPts val="0"/>
              </a:spcBef>
              <a:buClr>
                <a:srgbClr val="FFC000"/>
              </a:buClr>
              <a:buSzPct val="100000"/>
              <a:buFont typeface="Wingdings" panose="05000000000000000000" pitchFamily="2" charset="2"/>
              <a:buChar char="q"/>
              <a:defRPr/>
            </a:pPr>
            <a:r>
              <a:rPr lang="en-ZA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The added responsibility of infrastructure conferred to DPWI;</a:t>
            </a:r>
          </a:p>
          <a:p>
            <a:pPr marL="857250" lvl="2" indent="-314325">
              <a:lnSpc>
                <a:spcPct val="120000"/>
              </a:lnSpc>
              <a:spcBef>
                <a:spcPts val="0"/>
              </a:spcBef>
              <a:buClr>
                <a:srgbClr val="FFC000"/>
              </a:buClr>
              <a:buSzPct val="100000"/>
              <a:buFont typeface="Wingdings" panose="05000000000000000000" pitchFamily="2" charset="2"/>
              <a:buChar char="q"/>
              <a:defRPr/>
            </a:pPr>
            <a:r>
              <a:rPr lang="en-ZA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The previous exercises on policy review conducted, especially in relation to the 1997 and 1999 White Papers; and </a:t>
            </a:r>
          </a:p>
          <a:p>
            <a:pPr marL="857250" lvl="2" indent="-314325">
              <a:lnSpc>
                <a:spcPct val="120000"/>
              </a:lnSpc>
              <a:spcBef>
                <a:spcPts val="0"/>
              </a:spcBef>
              <a:buClr>
                <a:srgbClr val="FFC000"/>
              </a:buClr>
              <a:buSzPct val="100000"/>
              <a:buFont typeface="Wingdings" panose="05000000000000000000" pitchFamily="2" charset="2"/>
              <a:buChar char="q"/>
              <a:defRPr/>
            </a:pPr>
            <a:r>
              <a:rPr lang="en-ZA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The need to align to the Infrastructure Development Act of 2014 to the functional practicalities facing the Department.</a:t>
            </a:r>
          </a:p>
          <a:p>
            <a:pPr marL="400050" lvl="2" indent="0" algn="just">
              <a:lnSpc>
                <a:spcPct val="120000"/>
              </a:lnSpc>
              <a:spcBef>
                <a:spcPts val="0"/>
              </a:spcBef>
              <a:buClr>
                <a:srgbClr val="FFC000"/>
              </a:buClr>
              <a:buSzPct val="100000"/>
              <a:buNone/>
              <a:defRPr/>
            </a:pPr>
            <a:endParaRPr lang="en-ZA" sz="2000" dirty="0" smtClean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742950" lvl="2" indent="-342900" algn="just">
              <a:lnSpc>
                <a:spcPct val="120000"/>
              </a:lnSpc>
              <a:spcBef>
                <a:spcPts val="0"/>
              </a:spcBef>
              <a:buClr>
                <a:srgbClr val="FFC000"/>
              </a:buClr>
              <a:buSzPct val="100000"/>
              <a:buFont typeface="Wingdings" panose="05000000000000000000" pitchFamily="2" charset="2"/>
              <a:buChar char="§"/>
              <a:defRPr/>
            </a:pPr>
            <a:endParaRPr lang="en-ZA" sz="2000" dirty="0" smtClean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0" lvl="1" indent="0" algn="just">
              <a:lnSpc>
                <a:spcPct val="120000"/>
              </a:lnSpc>
              <a:spcBef>
                <a:spcPts val="0"/>
              </a:spcBef>
              <a:buClr>
                <a:srgbClr val="FFC000"/>
              </a:buClr>
              <a:buSzPct val="100000"/>
              <a:buNone/>
              <a:defRPr/>
            </a:pPr>
            <a:endParaRPr lang="en-ZA" sz="2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23528" y="6225209"/>
            <a:ext cx="2088232" cy="457200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8" name="Picture 7" descr="image00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6078217"/>
            <a:ext cx="2304256" cy="7511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1286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35525" y="60684"/>
            <a:ext cx="9144000" cy="812800"/>
          </a:xfrm>
        </p:spPr>
        <p:txBody>
          <a:bodyPr/>
          <a:lstStyle/>
          <a:p>
            <a:pPr algn="l">
              <a:defRPr/>
            </a:pPr>
            <a:r>
              <a:rPr lang="en-ZA" b="1" dirty="0" smtClean="0">
                <a:solidFill>
                  <a:schemeClr val="tx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BACKGROUND</a:t>
            </a: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0" y="0"/>
            <a:ext cx="9144000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ZA" sz="2400" dirty="0" smtClean="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>
            <a:off x="0" y="836613"/>
            <a:ext cx="9144000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ZA" sz="2400" dirty="0" smtClean="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95536" y="1124744"/>
            <a:ext cx="7776864" cy="4837595"/>
          </a:xfrm>
        </p:spPr>
        <p:txBody>
          <a:bodyPr/>
          <a:lstStyle/>
          <a:p>
            <a:pPr marL="457200" lvl="1" indent="-457200">
              <a:lnSpc>
                <a:spcPct val="120000"/>
              </a:lnSpc>
              <a:spcBef>
                <a:spcPts val="0"/>
              </a:spcBef>
              <a:buClr>
                <a:srgbClr val="FFC000"/>
              </a:buClr>
              <a:buSzPct val="100000"/>
              <a:buFont typeface="Wingdings" panose="05000000000000000000" pitchFamily="2" charset="2"/>
              <a:buChar char="q"/>
              <a:defRPr/>
            </a:pPr>
            <a:r>
              <a:rPr lang="en-ZA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The policy framework for the Department of Public Works is encapsulated in 2 White Papers–</a:t>
            </a:r>
          </a:p>
          <a:p>
            <a:pPr lvl="1">
              <a:spcBef>
                <a:spcPts val="600"/>
              </a:spcBef>
              <a:buClr>
                <a:srgbClr val="FFC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ZA" sz="2000" b="1" i="1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Public Works towards the 21st Century</a:t>
            </a:r>
            <a:r>
              <a:rPr lang="en-ZA" sz="2000" b="1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(1997)</a:t>
            </a:r>
            <a:r>
              <a:rPr lang="en-ZA" sz="2000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; and</a:t>
            </a:r>
          </a:p>
          <a:p>
            <a:pPr lvl="1">
              <a:spcBef>
                <a:spcPts val="600"/>
              </a:spcBef>
              <a:buClr>
                <a:srgbClr val="FFC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ZA" sz="2000" b="1" i="1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Creating an Enabling Environment for Reconstruction Growth and Development in the Construction Industry </a:t>
            </a:r>
            <a:r>
              <a:rPr lang="en-ZA" sz="2000" b="1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(1999)</a:t>
            </a:r>
            <a:r>
              <a:rPr lang="en-ZA" sz="2000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.</a:t>
            </a:r>
          </a:p>
          <a:p>
            <a:pPr marL="457200" lvl="1" indent="0">
              <a:spcBef>
                <a:spcPts val="600"/>
              </a:spcBef>
              <a:buClr>
                <a:srgbClr val="FFC000"/>
              </a:buClr>
              <a:buSzPct val="100000"/>
              <a:buNone/>
              <a:defRPr/>
            </a:pPr>
            <a:endParaRPr lang="en-ZA" sz="2000" dirty="0"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  <a:p>
            <a:pPr marL="457200" lvl="1" indent="-457200">
              <a:lnSpc>
                <a:spcPct val="120000"/>
              </a:lnSpc>
              <a:spcBef>
                <a:spcPts val="0"/>
              </a:spcBef>
              <a:buClr>
                <a:srgbClr val="FFC000"/>
              </a:buClr>
              <a:buSzPct val="100000"/>
              <a:buFont typeface="Wingdings" panose="05000000000000000000" pitchFamily="2" charset="2"/>
              <a:buChar char="q"/>
              <a:defRPr/>
            </a:pPr>
            <a:r>
              <a:rPr lang="en-ZA" sz="2000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DPWI produced a diagnostic report and the Comprehensive Policy Review Report of the 2 (two) White Papers to i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dentify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gaps and challenges encountered during the implementation of them and provided recommendations in addressing the same. </a:t>
            </a:r>
            <a:endParaRPr lang="en-ZA" sz="2000" dirty="0"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3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 rot="165409">
            <a:off x="697272" y="6106512"/>
            <a:ext cx="1856187" cy="457200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8" name="Picture 7" descr="image00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6062138"/>
            <a:ext cx="2304256" cy="7823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29317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35525" y="60684"/>
            <a:ext cx="9144000" cy="812800"/>
          </a:xfrm>
        </p:spPr>
        <p:txBody>
          <a:bodyPr/>
          <a:lstStyle/>
          <a:p>
            <a:pPr algn="l">
              <a:defRPr/>
            </a:pPr>
            <a:r>
              <a:rPr lang="en-ZA" b="1" dirty="0" smtClean="0">
                <a:solidFill>
                  <a:schemeClr val="tx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KEY ISSUES AND FINDINGS</a:t>
            </a: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0" y="0"/>
            <a:ext cx="9144000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ZA" sz="2400" dirty="0" smtClean="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>
            <a:off x="0" y="836613"/>
            <a:ext cx="9144000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ZA" sz="2400" dirty="0" smtClean="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07504" y="836613"/>
            <a:ext cx="8784976" cy="5225525"/>
          </a:xfrm>
        </p:spPr>
        <p:txBody>
          <a:bodyPr/>
          <a:lstStyle/>
          <a:p>
            <a:pPr marL="457200" lvl="1" indent="-457200">
              <a:lnSpc>
                <a:spcPct val="120000"/>
              </a:lnSpc>
              <a:spcBef>
                <a:spcPts val="0"/>
              </a:spcBef>
              <a:buClr>
                <a:srgbClr val="FFC000"/>
              </a:buClr>
              <a:buSzPct val="100000"/>
              <a:buFont typeface="Wingdings" panose="05000000000000000000" pitchFamily="2" charset="2"/>
              <a:buChar char="q"/>
              <a:defRPr/>
            </a:pPr>
            <a:r>
              <a:rPr lang="en-US" sz="18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The following are the </a:t>
            </a:r>
            <a:r>
              <a:rPr lang="en-US" sz="18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key issues and findings </a:t>
            </a:r>
            <a:r>
              <a:rPr lang="en-US" sz="18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at the core of the review of the White Papers </a:t>
            </a:r>
            <a:r>
              <a:rPr lang="en-US" sz="18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leading to the development </a:t>
            </a:r>
            <a:r>
              <a:rPr lang="en-US" sz="18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of the Public Works </a:t>
            </a:r>
            <a:r>
              <a:rPr lang="en-US" sz="18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Bill:</a:t>
            </a:r>
          </a:p>
          <a:p>
            <a:pPr marL="0" lvl="1" indent="0">
              <a:lnSpc>
                <a:spcPct val="120000"/>
              </a:lnSpc>
              <a:spcBef>
                <a:spcPts val="0"/>
              </a:spcBef>
              <a:buClr>
                <a:srgbClr val="FFC000"/>
              </a:buClr>
              <a:buSzPct val="100000"/>
              <a:buNone/>
              <a:defRPr/>
            </a:pPr>
            <a:endParaRPr lang="en-GB" sz="18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742950" lvl="2" indent="-342900" algn="just">
              <a:lnSpc>
                <a:spcPct val="120000"/>
              </a:lnSpc>
              <a:spcBef>
                <a:spcPts val="0"/>
              </a:spcBef>
              <a:buClr>
                <a:srgbClr val="FFC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The Department’s functions have evolved over the past 4 decades, that is since 1967.</a:t>
            </a:r>
          </a:p>
          <a:p>
            <a:pPr marL="742950" lvl="2" indent="-342900" algn="just">
              <a:lnSpc>
                <a:spcPct val="120000"/>
              </a:lnSpc>
              <a:spcBef>
                <a:spcPts val="0"/>
              </a:spcBef>
              <a:buClr>
                <a:srgbClr val="FFC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Public Works function is provided for as a concurrent function across three spheres of Government in terms of Schedule 4 ) read together with Schedule 5) of the Constitution.</a:t>
            </a:r>
          </a:p>
          <a:p>
            <a:pPr marL="742950" lvl="2" indent="-342900" algn="just">
              <a:lnSpc>
                <a:spcPct val="120000"/>
              </a:lnSpc>
              <a:spcBef>
                <a:spcPts val="0"/>
              </a:spcBef>
              <a:buClr>
                <a:srgbClr val="FFC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Notwithstanding the Constitutional provisions for discharge of public services in general and the public works in particular,  the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Department relies on its own various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pieces of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Legislation and Cabinet instructions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2" indent="-342900" algn="just">
              <a:lnSpc>
                <a:spcPct val="120000"/>
              </a:lnSpc>
              <a:spcBef>
                <a:spcPts val="0"/>
              </a:spcBef>
              <a:buClr>
                <a:srgbClr val="FFC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The Department is nonetheless charged with the administration (fully or partly) of the 32 different Acts of Parliament, some dating back to Union.</a:t>
            </a:r>
          </a:p>
          <a:p>
            <a:pPr marL="400050" lvl="2" indent="0" algn="just">
              <a:lnSpc>
                <a:spcPct val="120000"/>
              </a:lnSpc>
              <a:spcBef>
                <a:spcPts val="0"/>
              </a:spcBef>
              <a:buClr>
                <a:srgbClr val="FFC000"/>
              </a:buClr>
              <a:buSzPct val="100000"/>
              <a:buNone/>
              <a:defRPr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5138" indent="0" algn="just">
              <a:spcBef>
                <a:spcPts val="0"/>
              </a:spcBef>
              <a:spcAft>
                <a:spcPts val="600"/>
              </a:spcAft>
              <a:buNone/>
            </a:pPr>
            <a:endParaRPr lang="en-GB" sz="2000" dirty="0">
              <a:latin typeface="Cambria" panose="02040503050406030204" pitchFamily="18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 rot="165409">
            <a:off x="697272" y="6106512"/>
            <a:ext cx="1856187" cy="457200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8" name="Picture 7" descr="image00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6062138"/>
            <a:ext cx="2304256" cy="7823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4066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35525" y="60684"/>
            <a:ext cx="9144000" cy="812800"/>
          </a:xfrm>
        </p:spPr>
        <p:txBody>
          <a:bodyPr/>
          <a:lstStyle/>
          <a:p>
            <a:pPr algn="l">
              <a:defRPr/>
            </a:pPr>
            <a:r>
              <a:rPr lang="en-ZA" sz="4000" b="1" dirty="0">
                <a:solidFill>
                  <a:schemeClr val="tx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KEY ISSUES AND </a:t>
            </a:r>
            <a:r>
              <a:rPr lang="en-ZA" sz="4000" b="1" dirty="0" smtClean="0">
                <a:solidFill>
                  <a:schemeClr val="tx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FINDINGS Cont…</a:t>
            </a: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0" y="0"/>
            <a:ext cx="9144000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ZA" sz="2400" dirty="0" smtClean="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>
            <a:off x="0" y="836613"/>
            <a:ext cx="9144000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ZA" sz="2400" dirty="0" smtClean="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07504" y="1556792"/>
            <a:ext cx="8712968" cy="3818125"/>
          </a:xfrm>
        </p:spPr>
        <p:txBody>
          <a:bodyPr/>
          <a:lstStyle/>
          <a:p>
            <a:pPr marL="457200" lvl="1" indent="-457200">
              <a:lnSpc>
                <a:spcPct val="120000"/>
              </a:lnSpc>
              <a:spcBef>
                <a:spcPts val="0"/>
              </a:spcBef>
              <a:buClr>
                <a:srgbClr val="FFC000"/>
              </a:buClr>
              <a:buSzPct val="100000"/>
              <a:buFont typeface="Wingdings" panose="05000000000000000000" pitchFamily="2" charset="2"/>
              <a:buChar char="q"/>
              <a:defRPr/>
            </a:pPr>
            <a:r>
              <a:rPr lang="en-US" sz="18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The following are the </a:t>
            </a:r>
            <a:r>
              <a:rPr lang="en-US" sz="18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key issues and findings </a:t>
            </a:r>
            <a:r>
              <a:rPr lang="en-US" sz="18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at the core of the review of the White Papers </a:t>
            </a:r>
            <a:r>
              <a:rPr lang="en-US" sz="18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leading to the development </a:t>
            </a:r>
            <a:r>
              <a:rPr lang="en-US" sz="18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of the Public Works Bill</a:t>
            </a:r>
            <a:r>
              <a:rPr lang="en-US" sz="18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:</a:t>
            </a:r>
          </a:p>
          <a:p>
            <a:pPr marL="457200" lvl="1" indent="-457200">
              <a:lnSpc>
                <a:spcPct val="120000"/>
              </a:lnSpc>
              <a:spcBef>
                <a:spcPts val="0"/>
              </a:spcBef>
              <a:buClr>
                <a:srgbClr val="FFC000"/>
              </a:buClr>
              <a:buSzPct val="100000"/>
              <a:buFont typeface="Wingdings" panose="05000000000000000000" pitchFamily="2" charset="2"/>
              <a:buChar char="q"/>
              <a:defRPr/>
            </a:pPr>
            <a:endParaRPr lang="en-GB" sz="18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742950" lvl="2" indent="-342900" algn="just">
              <a:lnSpc>
                <a:spcPct val="120000"/>
              </a:lnSpc>
              <a:spcBef>
                <a:spcPts val="0"/>
              </a:spcBef>
              <a:buClr>
                <a:srgbClr val="FFC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There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are many nuances, some of them very significant, around the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oversight role of the public works function of government;</a:t>
            </a:r>
          </a:p>
          <a:p>
            <a:pPr marL="742950" lvl="2" indent="-342900" algn="just">
              <a:lnSpc>
                <a:spcPct val="120000"/>
              </a:lnSpc>
              <a:spcBef>
                <a:spcPts val="0"/>
              </a:spcBef>
              <a:buClr>
                <a:srgbClr val="FFC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Policy-environment gap: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much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has changed, in the social, political, and economic landscapes, nationally and internationally </a:t>
            </a:r>
            <a:endParaRPr lang="en-GB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2" indent="-342900" algn="just">
              <a:lnSpc>
                <a:spcPct val="120000"/>
              </a:lnSpc>
              <a:spcBef>
                <a:spcPts val="0"/>
              </a:spcBef>
              <a:buClr>
                <a:srgbClr val="FFC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Weak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mechanisms for regulation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of the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Construction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industry.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8975" indent="-285750" algn="just">
              <a:spcBef>
                <a:spcPts val="0"/>
              </a:spcBef>
              <a:spcAft>
                <a:spcPts val="600"/>
              </a:spcAft>
            </a:pPr>
            <a:endParaRPr lang="en-ZA" sz="2000" i="1" dirty="0">
              <a:solidFill>
                <a:srgbClr val="0000CC"/>
              </a:solidFill>
              <a:latin typeface="Cambria" panose="02040503050406030204" pitchFamily="18" charset="0"/>
            </a:endParaRPr>
          </a:p>
          <a:p>
            <a:pPr marL="742950" lvl="2" indent="-342900" algn="just">
              <a:lnSpc>
                <a:spcPct val="120000"/>
              </a:lnSpc>
              <a:spcBef>
                <a:spcPts val="0"/>
              </a:spcBef>
              <a:buClr>
                <a:srgbClr val="FFC000"/>
              </a:buClr>
              <a:buSzPct val="100000"/>
              <a:buFont typeface="Wingdings" panose="05000000000000000000" pitchFamily="2" charset="2"/>
              <a:buChar char="§"/>
              <a:defRPr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5138" indent="0" algn="just">
              <a:spcBef>
                <a:spcPts val="0"/>
              </a:spcBef>
              <a:spcAft>
                <a:spcPts val="600"/>
              </a:spcAft>
              <a:buNone/>
            </a:pPr>
            <a:endParaRPr lang="en-GB" sz="2000" dirty="0">
              <a:latin typeface="Cambria" panose="02040503050406030204" pitchFamily="18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5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 rot="165409">
            <a:off x="697272" y="6106512"/>
            <a:ext cx="1856187" cy="457200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8" name="Picture 7" descr="image00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6062138"/>
            <a:ext cx="2304256" cy="7823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2493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35525" y="60684"/>
            <a:ext cx="9144000" cy="812800"/>
          </a:xfrm>
        </p:spPr>
        <p:txBody>
          <a:bodyPr/>
          <a:lstStyle/>
          <a:p>
            <a:pPr algn="l">
              <a:defRPr/>
            </a:pPr>
            <a:r>
              <a:rPr lang="en-ZA" sz="4000" b="1" dirty="0">
                <a:solidFill>
                  <a:srgbClr val="00000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KEY ISSUES AND FINDINGS Cont…</a:t>
            </a:r>
            <a:endParaRPr lang="en-ZA" b="1" dirty="0" smtClean="0">
              <a:solidFill>
                <a:schemeClr val="tx1"/>
              </a:solidFill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0" y="0"/>
            <a:ext cx="9144000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ZA" sz="2400" dirty="0" smtClean="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>
            <a:off x="0" y="836613"/>
            <a:ext cx="9144000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ZA" sz="2400" dirty="0" smtClean="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41147" y="934167"/>
            <a:ext cx="7990656" cy="5127970"/>
          </a:xfrm>
        </p:spPr>
        <p:txBody>
          <a:bodyPr/>
          <a:lstStyle/>
          <a:p>
            <a:pPr marL="457200" lvl="1" indent="-457200">
              <a:lnSpc>
                <a:spcPct val="120000"/>
              </a:lnSpc>
              <a:spcBef>
                <a:spcPts val="0"/>
              </a:spcBef>
              <a:buClr>
                <a:srgbClr val="FFC000"/>
              </a:buClr>
              <a:buSzPct val="100000"/>
              <a:buFont typeface="Wingdings" panose="05000000000000000000" pitchFamily="2" charset="2"/>
              <a:buChar char="q"/>
              <a:defRPr/>
            </a:pPr>
            <a:r>
              <a:rPr lang="en-GB" sz="16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Functions of the Department</a:t>
            </a:r>
            <a:endParaRPr lang="en-GB" sz="16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742950" lvl="2" indent="-342900" algn="just">
              <a:lnSpc>
                <a:spcPct val="120000"/>
              </a:lnSpc>
              <a:spcBef>
                <a:spcPts val="0"/>
              </a:spcBef>
              <a:buClr>
                <a:srgbClr val="FFC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GIAMA, 2007: Provision and Management of immovable assets for requirement by national government departments to discharge their service delivery mandates. </a:t>
            </a:r>
          </a:p>
          <a:p>
            <a:pPr marL="1143000" lvl="3" indent="-285750" algn="just">
              <a:lnSpc>
                <a:spcPct val="120000"/>
              </a:lnSpc>
              <a:spcBef>
                <a:spcPts val="0"/>
              </a:spcBef>
              <a:buClr>
                <a:srgbClr val="FFC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Principal agent for construction projects for Organs of State through the IDT Trust </a:t>
            </a:r>
          </a:p>
          <a:p>
            <a:pPr marL="400050" lvl="2" indent="0" algn="just">
              <a:lnSpc>
                <a:spcPct val="120000"/>
              </a:lnSpc>
              <a:spcBef>
                <a:spcPts val="0"/>
              </a:spcBef>
              <a:buClr>
                <a:srgbClr val="FFC000"/>
              </a:buClr>
              <a:buSzPct val="100000"/>
              <a:buNone/>
              <a:defRPr/>
            </a:pP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(Enabler role)</a:t>
            </a:r>
          </a:p>
          <a:p>
            <a:pPr marL="742950" lvl="2" indent="-342900" algn="just">
              <a:lnSpc>
                <a:spcPct val="120000"/>
              </a:lnSpc>
              <a:spcBef>
                <a:spcPts val="0"/>
              </a:spcBef>
              <a:buClr>
                <a:srgbClr val="FFC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Participation in the Regulation of the Construction Industry through CIDB </a:t>
            </a:r>
          </a:p>
          <a:p>
            <a:pPr marL="400050" lvl="2" indent="0" algn="just">
              <a:lnSpc>
                <a:spcPct val="120000"/>
              </a:lnSpc>
              <a:spcBef>
                <a:spcPts val="0"/>
              </a:spcBef>
              <a:buClr>
                <a:srgbClr val="FFC000"/>
              </a:buClr>
              <a:buSzPct val="100000"/>
              <a:buNone/>
              <a:defRPr/>
            </a:pP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(Enabler  role)</a:t>
            </a:r>
          </a:p>
          <a:p>
            <a:pPr marL="742950" lvl="2" indent="-342900" algn="just">
              <a:lnSpc>
                <a:spcPct val="120000"/>
              </a:lnSpc>
              <a:spcBef>
                <a:spcPts val="0"/>
              </a:spcBef>
              <a:buClr>
                <a:srgbClr val="FFC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Regulation of the Built Environment Professions through CBE and the 6 Built Environment Professions </a:t>
            </a:r>
          </a:p>
          <a:p>
            <a:pPr marL="400050" lvl="2" indent="0" algn="just">
              <a:lnSpc>
                <a:spcPct val="120000"/>
              </a:lnSpc>
              <a:spcBef>
                <a:spcPts val="0"/>
              </a:spcBef>
              <a:buClr>
                <a:srgbClr val="FFC000"/>
              </a:buClr>
              <a:buSzPct val="100000"/>
              <a:buNone/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(Enabler role)</a:t>
            </a:r>
          </a:p>
          <a:p>
            <a:pPr marL="742950" lvl="2" indent="-342900" algn="just">
              <a:lnSpc>
                <a:spcPct val="120000"/>
              </a:lnSpc>
              <a:spcBef>
                <a:spcPts val="0"/>
              </a:spcBef>
              <a:buClr>
                <a:srgbClr val="FFC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Standardise non-accredited construction methods and materials through Agrement South Africa</a:t>
            </a:r>
          </a:p>
          <a:p>
            <a:pPr marL="742950" lvl="2" indent="-342900" algn="just">
              <a:lnSpc>
                <a:spcPct val="120000"/>
              </a:lnSpc>
              <a:spcBef>
                <a:spcPts val="0"/>
              </a:spcBef>
              <a:buClr>
                <a:srgbClr val="FFC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Implementation and coordination  of expanded public works programme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(Contribution to socio- economic imperatives)</a:t>
            </a:r>
          </a:p>
          <a:p>
            <a:pPr marL="742950" lvl="2" indent="-342900" algn="just">
              <a:lnSpc>
                <a:spcPct val="120000"/>
              </a:lnSpc>
              <a:spcBef>
                <a:spcPts val="0"/>
              </a:spcBef>
              <a:buClr>
                <a:srgbClr val="FFC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Facilitation and Coordination of Social and Economic Infrastructure Development through the Infrastructure and Development Act, 2014</a:t>
            </a:r>
          </a:p>
          <a:p>
            <a:pPr marL="742950" lvl="2" indent="-342900" algn="just">
              <a:lnSpc>
                <a:spcPct val="120000"/>
              </a:lnSpc>
              <a:spcBef>
                <a:spcPts val="0"/>
              </a:spcBef>
              <a:buClr>
                <a:srgbClr val="FFC000"/>
              </a:buClr>
              <a:buSzPct val="100000"/>
              <a:buFont typeface="Wingdings" panose="05000000000000000000" pitchFamily="2" charset="2"/>
              <a:buChar char="§"/>
              <a:defRPr/>
            </a:pPr>
            <a:endParaRPr lang="en-US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3225" indent="0" algn="just">
              <a:spcBef>
                <a:spcPts val="0"/>
              </a:spcBef>
              <a:spcAft>
                <a:spcPts val="600"/>
              </a:spcAft>
              <a:buNone/>
            </a:pPr>
            <a:endParaRPr lang="en-ZA" sz="2000" i="1" dirty="0">
              <a:solidFill>
                <a:srgbClr val="0000CC"/>
              </a:solidFill>
              <a:latin typeface="Cambria" panose="02040503050406030204" pitchFamily="18" charset="0"/>
            </a:endParaRPr>
          </a:p>
          <a:p>
            <a:pPr marL="742950" lvl="2" indent="-342900" algn="just">
              <a:lnSpc>
                <a:spcPct val="120000"/>
              </a:lnSpc>
              <a:spcBef>
                <a:spcPts val="0"/>
              </a:spcBef>
              <a:buClr>
                <a:srgbClr val="FFC000"/>
              </a:buClr>
              <a:buSzPct val="100000"/>
              <a:buFont typeface="Wingdings" panose="05000000000000000000" pitchFamily="2" charset="2"/>
              <a:buChar char="§"/>
              <a:defRPr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5138" indent="0" algn="just">
              <a:spcBef>
                <a:spcPts val="0"/>
              </a:spcBef>
              <a:spcAft>
                <a:spcPts val="600"/>
              </a:spcAft>
              <a:buNone/>
            </a:pPr>
            <a:endParaRPr lang="en-GB" sz="2000" dirty="0">
              <a:latin typeface="Cambria" panose="02040503050406030204" pitchFamily="18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6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 rot="165409">
            <a:off x="697272" y="6106512"/>
            <a:ext cx="1856187" cy="457200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8" name="Picture 7" descr="image00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6062138"/>
            <a:ext cx="2304256" cy="7823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2782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35525" y="60684"/>
            <a:ext cx="9144000" cy="812800"/>
          </a:xfrm>
        </p:spPr>
        <p:txBody>
          <a:bodyPr/>
          <a:lstStyle/>
          <a:p>
            <a:pPr algn="l">
              <a:defRPr/>
            </a:pPr>
            <a:r>
              <a:rPr lang="en-ZA" b="1" dirty="0" smtClean="0">
                <a:solidFill>
                  <a:schemeClr val="tx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KEY HIGHLIGHTS</a:t>
            </a: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0" y="0"/>
            <a:ext cx="9144000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ZA" sz="2400" dirty="0" smtClean="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>
            <a:off x="0" y="836613"/>
            <a:ext cx="9144000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ZA" sz="2400" dirty="0" smtClean="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79512" y="934167"/>
            <a:ext cx="8712968" cy="4989091"/>
          </a:xfrm>
        </p:spPr>
        <p:txBody>
          <a:bodyPr/>
          <a:lstStyle/>
          <a:p>
            <a:pPr marL="457200" lvl="1" indent="-457200" algn="just">
              <a:lnSpc>
                <a:spcPct val="120000"/>
              </a:lnSpc>
              <a:spcBef>
                <a:spcPts val="0"/>
              </a:spcBef>
              <a:buClr>
                <a:srgbClr val="FFC000"/>
              </a:buClr>
              <a:buSzPct val="100000"/>
              <a:buFont typeface="Wingdings" panose="05000000000000000000" pitchFamily="2" charset="2"/>
              <a:buChar char="q"/>
              <a:defRPr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The key highlights of the Review Report includes the </a:t>
            </a:r>
            <a:r>
              <a:rPr lang="en-ZA" sz="18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following policy objectives </a:t>
            </a:r>
            <a:r>
              <a:rPr lang="en-ZA" sz="1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as a basis for the development of the Public Works Bill</a:t>
            </a:r>
            <a:r>
              <a:rPr lang="en-ZA" sz="18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:</a:t>
            </a:r>
          </a:p>
          <a:p>
            <a:pPr marL="457200" lvl="1" indent="-457200" algn="just">
              <a:lnSpc>
                <a:spcPct val="120000"/>
              </a:lnSpc>
              <a:spcBef>
                <a:spcPts val="0"/>
              </a:spcBef>
              <a:buClr>
                <a:srgbClr val="FFC000"/>
              </a:buClr>
              <a:buSzPct val="100000"/>
              <a:buFont typeface="Wingdings" panose="05000000000000000000" pitchFamily="2" charset="2"/>
              <a:buChar char="q"/>
              <a:defRPr/>
            </a:pPr>
            <a:endParaRPr lang="en-ZA" sz="18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742950" lvl="2" indent="-342900">
              <a:lnSpc>
                <a:spcPct val="120000"/>
              </a:lnSpc>
              <a:spcBef>
                <a:spcPts val="0"/>
              </a:spcBef>
              <a:buClr>
                <a:srgbClr val="FFC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Clarify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the mandate of the Department:</a:t>
            </a:r>
          </a:p>
          <a:p>
            <a:pPr marL="1200150" lvl="3" indent="-342900">
              <a:lnSpc>
                <a:spcPct val="120000"/>
              </a:lnSpc>
              <a:spcBef>
                <a:spcPts val="0"/>
              </a:spcBef>
              <a:buClr>
                <a:srgbClr val="FFC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enable focus on core business and responsibilities of DPWI; and</a:t>
            </a:r>
          </a:p>
          <a:p>
            <a:pPr marL="1200150" lvl="3" indent="-342900">
              <a:lnSpc>
                <a:spcPct val="120000"/>
              </a:lnSpc>
              <a:spcBef>
                <a:spcPts val="0"/>
              </a:spcBef>
              <a:buClr>
                <a:srgbClr val="FFC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ensure alignment of DPWI Entities.</a:t>
            </a:r>
          </a:p>
          <a:p>
            <a:pPr marL="742950" lvl="2" indent="-342900">
              <a:lnSpc>
                <a:spcPct val="120000"/>
              </a:lnSpc>
              <a:spcBef>
                <a:spcPts val="0"/>
              </a:spcBef>
              <a:buClr>
                <a:srgbClr val="FFC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Clarify the concurrent nature of public works function as reflected in schedule 4, part A of the Constitution, 1996.</a:t>
            </a:r>
          </a:p>
          <a:p>
            <a:pPr marL="742950" lvl="2" indent="-342900">
              <a:lnSpc>
                <a:spcPct val="120000"/>
              </a:lnSpc>
              <a:spcBef>
                <a:spcPts val="0"/>
              </a:spcBef>
              <a:buClr>
                <a:srgbClr val="FFC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Determine how to better regulate and deepen transformation within the Built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Environment. 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2" indent="-342900">
              <a:lnSpc>
                <a:spcPct val="120000"/>
              </a:lnSpc>
              <a:spcBef>
                <a:spcPts val="0"/>
              </a:spcBef>
              <a:buClr>
                <a:srgbClr val="FFC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Address changes in the social, political, economic and environmental landscapes, as they relate to the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Department.</a:t>
            </a:r>
          </a:p>
          <a:p>
            <a:pPr marL="742950" lvl="2" indent="-342900">
              <a:lnSpc>
                <a:spcPct val="120000"/>
              </a:lnSpc>
              <a:spcBef>
                <a:spcPts val="0"/>
              </a:spcBef>
              <a:buClr>
                <a:srgbClr val="FFC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Strengthen the interests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between those who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plan/design,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construct infrastructure and those who subsequently occupy, use or manage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it in the context of infrastructure delivery to the user departments.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2" indent="-342900">
              <a:lnSpc>
                <a:spcPct val="120000"/>
              </a:lnSpc>
              <a:spcBef>
                <a:spcPts val="0"/>
              </a:spcBef>
              <a:buClr>
                <a:srgbClr val="FFC000"/>
              </a:buClr>
              <a:buSzPct val="100000"/>
              <a:buFont typeface="Wingdings" panose="05000000000000000000" pitchFamily="2" charset="2"/>
              <a:buChar char="§"/>
              <a:defRPr/>
            </a:pPr>
            <a:endParaRPr lang="en-GB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lvl="2" indent="0">
              <a:lnSpc>
                <a:spcPct val="120000"/>
              </a:lnSpc>
              <a:spcBef>
                <a:spcPts val="0"/>
              </a:spcBef>
              <a:buClr>
                <a:srgbClr val="FFC000"/>
              </a:buClr>
              <a:buSzPct val="100000"/>
              <a:buNone/>
              <a:defRPr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lvl="2" indent="0" algn="just">
              <a:lnSpc>
                <a:spcPct val="120000"/>
              </a:lnSpc>
              <a:spcBef>
                <a:spcPts val="0"/>
              </a:spcBef>
              <a:buClr>
                <a:srgbClr val="FFC000"/>
              </a:buClr>
              <a:buSzPct val="100000"/>
              <a:buNone/>
              <a:defRPr/>
            </a:pP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0" lvl="3" indent="0" algn="just">
              <a:lnSpc>
                <a:spcPct val="120000"/>
              </a:lnSpc>
              <a:spcBef>
                <a:spcPts val="0"/>
              </a:spcBef>
              <a:buClr>
                <a:srgbClr val="FFC000"/>
              </a:buClr>
              <a:buSzPct val="100000"/>
              <a:buNone/>
              <a:defRPr/>
            </a:pP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2" indent="-342900" algn="just">
              <a:lnSpc>
                <a:spcPct val="120000"/>
              </a:lnSpc>
              <a:spcBef>
                <a:spcPts val="0"/>
              </a:spcBef>
              <a:buClr>
                <a:srgbClr val="FFC000"/>
              </a:buClr>
              <a:buSzPct val="100000"/>
              <a:buFont typeface="Wingdings" panose="05000000000000000000" pitchFamily="2" charset="2"/>
              <a:buChar char="§"/>
              <a:defRPr/>
            </a:pP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 algn="just">
              <a:lnSpc>
                <a:spcPct val="120000"/>
              </a:lnSpc>
              <a:spcBef>
                <a:spcPts val="0"/>
              </a:spcBef>
              <a:buClr>
                <a:srgbClr val="FFC000"/>
              </a:buClr>
              <a:buSzPct val="100000"/>
              <a:buNone/>
              <a:defRPr/>
            </a:pPr>
            <a:endParaRPr lang="en-Z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 algn="just">
              <a:lnSpc>
                <a:spcPct val="120000"/>
              </a:lnSpc>
              <a:spcBef>
                <a:spcPts val="0"/>
              </a:spcBef>
              <a:buClr>
                <a:srgbClr val="FFC000"/>
              </a:buClr>
              <a:buSzPct val="100000"/>
              <a:buNone/>
              <a:defRPr/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 algn="just">
              <a:lnSpc>
                <a:spcPct val="120000"/>
              </a:lnSpc>
              <a:spcBef>
                <a:spcPts val="0"/>
              </a:spcBef>
              <a:buClr>
                <a:srgbClr val="FFC000"/>
              </a:buClr>
              <a:buSzPct val="100000"/>
              <a:buNone/>
              <a:defRPr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 algn="just">
              <a:lnSpc>
                <a:spcPct val="120000"/>
              </a:lnSpc>
              <a:spcBef>
                <a:spcPts val="0"/>
              </a:spcBef>
              <a:buClr>
                <a:srgbClr val="FFC000"/>
              </a:buClr>
              <a:buSzPct val="100000"/>
              <a:buNone/>
              <a:defRPr/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7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611560" y="6248400"/>
            <a:ext cx="1800200" cy="457200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8" name="Picture 7" descr="image00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6062138"/>
            <a:ext cx="2448272" cy="7823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0251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35525" y="60684"/>
            <a:ext cx="9144000" cy="812800"/>
          </a:xfrm>
        </p:spPr>
        <p:txBody>
          <a:bodyPr/>
          <a:lstStyle/>
          <a:p>
            <a:pPr algn="l">
              <a:defRPr/>
            </a:pPr>
            <a:r>
              <a:rPr lang="en-ZA" b="1" dirty="0">
                <a:solidFill>
                  <a:schemeClr val="tx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PROGRESS TO DATE</a:t>
            </a:r>
            <a:endParaRPr lang="en-ZA" b="1" dirty="0" smtClean="0">
              <a:solidFill>
                <a:schemeClr val="tx1"/>
              </a:solidFill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0" y="0"/>
            <a:ext cx="9144000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ZA" sz="2400" dirty="0" smtClean="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>
            <a:off x="0" y="836613"/>
            <a:ext cx="9144000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ZA" sz="2400" dirty="0" smtClean="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0" y="860424"/>
            <a:ext cx="9144000" cy="5088855"/>
          </a:xfrm>
        </p:spPr>
        <p:txBody>
          <a:bodyPr/>
          <a:lstStyle/>
          <a:p>
            <a:pPr marL="0" lvl="1" indent="0" algn="just">
              <a:lnSpc>
                <a:spcPct val="120000"/>
              </a:lnSpc>
              <a:spcBef>
                <a:spcPts val="0"/>
              </a:spcBef>
              <a:buClr>
                <a:srgbClr val="FFC000"/>
              </a:buClr>
              <a:buSzPct val="100000"/>
              <a:buNone/>
              <a:defRPr/>
            </a:pPr>
            <a:endParaRPr lang="en-Z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 algn="just">
              <a:lnSpc>
                <a:spcPct val="120000"/>
              </a:lnSpc>
              <a:spcBef>
                <a:spcPts val="0"/>
              </a:spcBef>
              <a:buClr>
                <a:srgbClr val="FFC000"/>
              </a:buClr>
              <a:buSzPct val="100000"/>
              <a:buNone/>
              <a:defRPr/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521766227"/>
              </p:ext>
            </p:extLst>
          </p:nvPr>
        </p:nvGraphicFramePr>
        <p:xfrm>
          <a:off x="152399" y="980728"/>
          <a:ext cx="9027125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8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39552" y="6248400"/>
            <a:ext cx="1800200" cy="457200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9" name="Picture 8" descr="image001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6062138"/>
            <a:ext cx="2448272" cy="7823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4486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 to the PortfolioCommittee on Public Works 27 02 2018 [Read-Only]" id="{F6ADC13C-C778-40DB-A111-2CBD6907AADA}" vid="{FF60DE7A-8638-4173-A50C-EE23272F0817}"/>
    </a:ext>
  </a:extLst>
</a:theme>
</file>

<file path=ppt/theme/theme2.xml><?xml version="1.0" encoding="utf-8"?>
<a:theme xmlns:a="http://schemas.openxmlformats.org/drawingml/2006/main" name="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ZA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ZA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Presentation to the PortfolioCommittee on Public Works 27 02 2018 [Read-Only]" id="{F6ADC13C-C778-40DB-A111-2CBD6907AADA}" vid="{642FBC56-2CFE-4B5B-B851-A27A9526E3A2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((21-08-2017) ANC Study Group Briefing on the Expropriation Bill[B4D-2015]</Template>
  <TotalTime>34294</TotalTime>
  <Words>1372</Words>
  <Application>Microsoft Office PowerPoint</Application>
  <PresentationFormat>On-screen Show (4:3)</PresentationFormat>
  <Paragraphs>224</Paragraphs>
  <Slides>18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1_Office Theme</vt:lpstr>
      <vt:lpstr>3_Blank</vt:lpstr>
      <vt:lpstr>Slide 2</vt:lpstr>
      <vt:lpstr>OUTLINE </vt:lpstr>
      <vt:lpstr>Context</vt:lpstr>
      <vt:lpstr>BACKGROUND</vt:lpstr>
      <vt:lpstr>KEY ISSUES AND FINDINGS</vt:lpstr>
      <vt:lpstr>KEY ISSUES AND FINDINGS Cont…</vt:lpstr>
      <vt:lpstr>KEY ISSUES AND FINDINGS Cont…</vt:lpstr>
      <vt:lpstr>KEY HIGHLIGHTS</vt:lpstr>
      <vt:lpstr>PROGRESS TO DATE</vt:lpstr>
      <vt:lpstr>LEGISLATIVE DEVELOPMENT PROCESS  (*All target dates refer to end of the month)</vt:lpstr>
      <vt:lpstr>LEGISLATIVE DEVELOPMENT PROCESS Cont…</vt:lpstr>
      <vt:lpstr>LEGISLATIVE DEVELOPMENT PROCESS Cont…</vt:lpstr>
      <vt:lpstr>LEGISLATIVE DEVELOPMENT PROCESS Cont…</vt:lpstr>
      <vt:lpstr>LEGISLATIVE DEVELOPMENT PROCESS Cont…</vt:lpstr>
      <vt:lpstr>LEGISLATIVE DEVELOPMENT PROCESS Cont…</vt:lpstr>
      <vt:lpstr>LEGISLATIVE DEVELOPMENT PROCESS </vt:lpstr>
      <vt:lpstr>Conclusion</vt:lpstr>
      <vt:lpstr>THANK YOU</vt:lpstr>
    </vt:vector>
  </TitlesOfParts>
  <Company>Department of Public Works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DEPARTMENT OF PUBLIC WORKS     PRESENTATION: EXPROPRIATION BILL [B4D-                     2015]   BRANCH NAME: POLICY, RESEARCH AND                                REGULATION  PRESENTER:       MS. LYDIA BICI- DDG/CPPR DATE:                   26 JULY 2017</dc:title>
  <dc:creator>Mthokozisi Sidambe</dc:creator>
  <cp:lastModifiedBy>PUMZA</cp:lastModifiedBy>
  <cp:revision>891</cp:revision>
  <cp:lastPrinted>2018-02-26T08:46:50Z</cp:lastPrinted>
  <dcterms:created xsi:type="dcterms:W3CDTF">2017-08-21T10:16:32Z</dcterms:created>
  <dcterms:modified xsi:type="dcterms:W3CDTF">2020-02-27T09:24:07Z</dcterms:modified>
</cp:coreProperties>
</file>