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6" r:id="rId3"/>
    <p:sldId id="301" r:id="rId4"/>
    <p:sldId id="316" r:id="rId5"/>
    <p:sldId id="303" r:id="rId6"/>
    <p:sldId id="328" r:id="rId7"/>
    <p:sldId id="329" r:id="rId8"/>
    <p:sldId id="337" r:id="rId9"/>
    <p:sldId id="333" r:id="rId10"/>
    <p:sldId id="294" r:id="rId11"/>
    <p:sldId id="317" r:id="rId12"/>
    <p:sldId id="327" r:id="rId13"/>
    <p:sldId id="295" r:id="rId14"/>
    <p:sldId id="296" r:id="rId15"/>
    <p:sldId id="334" r:id="rId16"/>
    <p:sldId id="319" r:id="rId17"/>
    <p:sldId id="335" r:id="rId18"/>
    <p:sldId id="299" r:id="rId19"/>
    <p:sldId id="300" r:id="rId20"/>
    <p:sldId id="325" r:id="rId21"/>
    <p:sldId id="320" r:id="rId22"/>
    <p:sldId id="314" r:id="rId23"/>
    <p:sldId id="315" r:id="rId24"/>
    <p:sldId id="309" r:id="rId25"/>
    <p:sldId id="261"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99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85219" autoAdjust="0"/>
  </p:normalViewPr>
  <p:slideViewPr>
    <p:cSldViewPr>
      <p:cViewPr varScale="1">
        <p:scale>
          <a:sx n="62" d="100"/>
          <a:sy n="62" d="100"/>
        </p:scale>
        <p:origin x="201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DC2F17DD-F9C4-42C0-B318-ECCEBFD5C439}" type="datetimeFigureOut">
              <a:rPr lang="en-US" smtClean="0"/>
              <a:t>2/20/2020</a:t>
            </a:fld>
            <a:endParaRPr lang="en-US"/>
          </a:p>
        </p:txBody>
      </p:sp>
      <p:sp>
        <p:nvSpPr>
          <p:cNvPr id="4" name="Footer Placeholder 3"/>
          <p:cNvSpPr>
            <a:spLocks noGrp="1"/>
          </p:cNvSpPr>
          <p:nvPr>
            <p:ph type="ftr" sz="quarter" idx="2"/>
          </p:nvPr>
        </p:nvSpPr>
        <p:spPr>
          <a:xfrm>
            <a:off x="0"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85709265-D93A-4CB9-9E1C-95028958B226}" type="slidenum">
              <a:rPr lang="en-US" smtClean="0"/>
              <a:t>‹#›</a:t>
            </a:fld>
            <a:endParaRPr lang="en-US"/>
          </a:p>
        </p:txBody>
      </p:sp>
    </p:spTree>
    <p:extLst>
      <p:ext uri="{BB962C8B-B14F-4D97-AF65-F5344CB8AC3E}">
        <p14:creationId xmlns:p14="http://schemas.microsoft.com/office/powerpoint/2010/main" val="1391072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E72FF9FC-C754-4515-B058-B7B378D6A432}" type="datetimeFigureOut">
              <a:rPr lang="en-US" smtClean="0"/>
              <a:t>2/20/2020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8015AED0-F47D-4378-B7D6-B30353CD46D5}" type="slidenum">
              <a:rPr lang="en-US" smtClean="0"/>
              <a:t>‹#›</a:t>
            </a:fld>
            <a:endParaRPr lang="en-US"/>
          </a:p>
        </p:txBody>
      </p:sp>
    </p:spTree>
    <p:extLst>
      <p:ext uri="{BB962C8B-B14F-4D97-AF65-F5344CB8AC3E}">
        <p14:creationId xmlns:p14="http://schemas.microsoft.com/office/powerpoint/2010/main" val="386240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5AED0-F47D-4378-B7D6-B30353CD46D5}" type="slidenum">
              <a:rPr lang="en-US" smtClean="0"/>
              <a:t>1</a:t>
            </a:fld>
            <a:endParaRPr lang="en-US"/>
          </a:p>
        </p:txBody>
      </p:sp>
    </p:spTree>
    <p:extLst>
      <p:ext uri="{BB962C8B-B14F-4D97-AF65-F5344CB8AC3E}">
        <p14:creationId xmlns:p14="http://schemas.microsoft.com/office/powerpoint/2010/main" val="80573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5AED0-F47D-4378-B7D6-B30353CD46D5}" type="slidenum">
              <a:rPr lang="en-US" smtClean="0"/>
              <a:t>3</a:t>
            </a:fld>
            <a:endParaRPr lang="en-US"/>
          </a:p>
        </p:txBody>
      </p:sp>
    </p:spTree>
    <p:extLst>
      <p:ext uri="{BB962C8B-B14F-4D97-AF65-F5344CB8AC3E}">
        <p14:creationId xmlns:p14="http://schemas.microsoft.com/office/powerpoint/2010/main" val="417775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5AED0-F47D-4378-B7D6-B30353CD46D5}" type="slidenum">
              <a:rPr lang="en-US" smtClean="0"/>
              <a:t>21</a:t>
            </a:fld>
            <a:endParaRPr lang="en-US"/>
          </a:p>
        </p:txBody>
      </p:sp>
    </p:spTree>
    <p:extLst>
      <p:ext uri="{BB962C8B-B14F-4D97-AF65-F5344CB8AC3E}">
        <p14:creationId xmlns:p14="http://schemas.microsoft.com/office/powerpoint/2010/main" val="393184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5AED0-F47D-4378-B7D6-B30353CD46D5}" type="slidenum">
              <a:rPr lang="en-US" smtClean="0"/>
              <a:t>22</a:t>
            </a:fld>
            <a:endParaRPr lang="en-US"/>
          </a:p>
        </p:txBody>
      </p:sp>
    </p:spTree>
    <p:extLst>
      <p:ext uri="{BB962C8B-B14F-4D97-AF65-F5344CB8AC3E}">
        <p14:creationId xmlns:p14="http://schemas.microsoft.com/office/powerpoint/2010/main" val="507351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3FD2597-41BD-4E67-B0FA-FCD58598F0CA}" type="datetime1">
              <a:rPr lang="en-ZA" smtClean="0"/>
              <a:t>2020/02/20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t>‹#›</a:t>
            </a:fld>
            <a:endParaRPr lang="en-ZA"/>
          </a:p>
        </p:txBody>
      </p:sp>
      <p:pic>
        <p:nvPicPr>
          <p:cNvPr id="7" name="Picture 6"/>
          <p:cNvPicPr>
            <a:picLocks noChangeAspect="1"/>
          </p:cNvPicPr>
          <p:nvPr userDrawn="1"/>
        </p:nvPicPr>
        <p:blipFill>
          <a:blip r:embed="rId2"/>
          <a:stretch>
            <a:fillRect/>
          </a:stretch>
        </p:blipFill>
        <p:spPr>
          <a:xfrm>
            <a:off x="0" y="1518"/>
            <a:ext cx="9144000" cy="6854964"/>
          </a:xfrm>
          <a:prstGeom prst="rect">
            <a:avLst/>
          </a:prstGeom>
        </p:spPr>
      </p:pic>
    </p:spTree>
    <p:extLst>
      <p:ext uri="{BB962C8B-B14F-4D97-AF65-F5344CB8AC3E}">
        <p14:creationId xmlns:p14="http://schemas.microsoft.com/office/powerpoint/2010/main" val="14394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CBCDFB7-B0C3-433F-AAA3-9154EB35DC25}" type="datetime1">
              <a:rPr lang="en-ZA" smtClean="0"/>
              <a:t>2020/02/20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t>‹#›</a:t>
            </a:fld>
            <a:endParaRPr lang="en-ZA"/>
          </a:p>
        </p:txBody>
      </p:sp>
    </p:spTree>
    <p:extLst>
      <p:ext uri="{BB962C8B-B14F-4D97-AF65-F5344CB8AC3E}">
        <p14:creationId xmlns:p14="http://schemas.microsoft.com/office/powerpoint/2010/main" val="50719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44EC144-FD86-411C-AA3C-B6C6423F9043}" type="datetime1">
              <a:rPr lang="en-ZA" smtClean="0"/>
              <a:t>2020/02/20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t>‹#›</a:t>
            </a:fld>
            <a:endParaRPr lang="en-ZA"/>
          </a:p>
        </p:txBody>
      </p:sp>
    </p:spTree>
    <p:extLst>
      <p:ext uri="{BB962C8B-B14F-4D97-AF65-F5344CB8AC3E}">
        <p14:creationId xmlns:p14="http://schemas.microsoft.com/office/powerpoint/2010/main" val="2881915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80A4B9-735D-4E17-AAC5-BB8146EADD84}" type="datetime1">
              <a:rPr lang="en-ZA" smtClean="0"/>
              <a:t>2020/02/20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216337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FFF4A-61AF-497B-B23F-A8BF9C40B648}" type="datetime1">
              <a:rPr lang="en-ZA" smtClean="0"/>
              <a:t>2020/02/20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33880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30ACE-6EC8-49F9-9E86-750B41642DB7}" type="datetime1">
              <a:rPr lang="en-ZA" smtClean="0"/>
              <a:t>2020/02/20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4064385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701D7-E3A3-47BE-A34F-24EAD1EA9C15}" type="datetime1">
              <a:rPr lang="en-ZA" smtClean="0"/>
              <a:t>2020/02/20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586535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B5B6FF-F131-4CD4-BB55-05B00F0931DE}" type="datetime1">
              <a:rPr lang="en-ZA" smtClean="0"/>
              <a:t>2020/02/20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1283134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DD1C4B-5F18-446E-99D4-9AC9D591FF51}" type="datetime1">
              <a:rPr lang="en-ZA" smtClean="0"/>
              <a:t>2020/02/20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951712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430D4-FF5F-4F30-BC31-E33A9F123251}" type="datetime1">
              <a:rPr lang="en-ZA" smtClean="0"/>
              <a:t>2020/02/20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3179012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B764F-6578-4064-902C-E0F0EAA3D069}" type="datetime1">
              <a:rPr lang="en-ZA" smtClean="0"/>
              <a:t>2020/02/20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115473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70DEAA0-B222-44D9-AF02-1684CDA75CB1}" type="datetime1">
              <a:rPr lang="en-ZA" smtClean="0"/>
              <a:t>2020/02/20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lvl1pPr>
              <a:defRPr>
                <a:solidFill>
                  <a:srgbClr val="000000"/>
                </a:solidFill>
                <a:latin typeface="Arial" panose="020B0604020202020204" pitchFamily="34" charset="0"/>
                <a:cs typeface="Arial" panose="020B0604020202020204" pitchFamily="34" charset="0"/>
              </a:defRPr>
            </a:lvl1pPr>
          </a:lstStyle>
          <a:p>
            <a:fld id="{CDAF3C70-3F06-4597-AE16-5F5EF8F327DE}" type="slidenum">
              <a:rPr lang="en-ZA" smtClean="0"/>
              <a:pPr/>
              <a:t>‹#›</a:t>
            </a:fld>
            <a:endParaRPr lang="en-ZA"/>
          </a:p>
        </p:txBody>
      </p:sp>
    </p:spTree>
    <p:extLst>
      <p:ext uri="{BB962C8B-B14F-4D97-AF65-F5344CB8AC3E}">
        <p14:creationId xmlns:p14="http://schemas.microsoft.com/office/powerpoint/2010/main" val="1345964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1AC4F-01D4-4E05-8EEC-C7CA08C00AB2}" type="datetime1">
              <a:rPr lang="en-ZA" smtClean="0"/>
              <a:t>2020/02/20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1877446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F74F6-27B7-4CE5-80FB-028B39AC9A73}" type="datetime1">
              <a:rPr lang="en-ZA" smtClean="0"/>
              <a:t>2020/02/20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2058053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93011-430D-49CF-AB92-6417B5804E02}" type="datetime1">
              <a:rPr lang="en-ZA" smtClean="0"/>
              <a:t>2020/02/20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t>‹#›</a:t>
            </a:fld>
            <a:endParaRPr lang="en-US"/>
          </a:p>
        </p:txBody>
      </p:sp>
    </p:spTree>
    <p:extLst>
      <p:ext uri="{BB962C8B-B14F-4D97-AF65-F5344CB8AC3E}">
        <p14:creationId xmlns:p14="http://schemas.microsoft.com/office/powerpoint/2010/main" val="193702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DB1E7-6F80-41D8-8ED3-FFDD70EC8167}" type="datetime1">
              <a:rPr lang="en-ZA" smtClean="0"/>
              <a:t>2020/02/20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t>‹#›</a:t>
            </a:fld>
            <a:endParaRPr lang="en-ZA"/>
          </a:p>
        </p:txBody>
      </p:sp>
    </p:spTree>
    <p:extLst>
      <p:ext uri="{BB962C8B-B14F-4D97-AF65-F5344CB8AC3E}">
        <p14:creationId xmlns:p14="http://schemas.microsoft.com/office/powerpoint/2010/main" val="378566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B49C4AD-ECCF-434E-A128-303F1CE52C30}" type="datetime1">
              <a:rPr lang="en-ZA" smtClean="0"/>
              <a:t>2020/02/20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F3C70-3F06-4597-AE16-5F5EF8F327DE}" type="slidenum">
              <a:rPr lang="en-ZA" smtClean="0"/>
              <a:t>‹#›</a:t>
            </a:fld>
            <a:endParaRPr lang="en-ZA"/>
          </a:p>
        </p:txBody>
      </p:sp>
    </p:spTree>
    <p:extLst>
      <p:ext uri="{BB962C8B-B14F-4D97-AF65-F5344CB8AC3E}">
        <p14:creationId xmlns:p14="http://schemas.microsoft.com/office/powerpoint/2010/main" val="373569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09DDE7-04E3-4066-8EBE-498500C792F9}" type="datetime1">
              <a:rPr lang="en-ZA" smtClean="0"/>
              <a:t>2020/02/20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DAF3C70-3F06-4597-AE16-5F5EF8F327DE}" type="slidenum">
              <a:rPr lang="en-ZA" smtClean="0"/>
              <a:t>‹#›</a:t>
            </a:fld>
            <a:endParaRPr lang="en-ZA"/>
          </a:p>
        </p:txBody>
      </p:sp>
    </p:spTree>
    <p:extLst>
      <p:ext uri="{BB962C8B-B14F-4D97-AF65-F5344CB8AC3E}">
        <p14:creationId xmlns:p14="http://schemas.microsoft.com/office/powerpoint/2010/main" val="89907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25F3B1F-CD8A-49FD-B6DC-E0A98F735609}" type="datetime1">
              <a:rPr lang="en-ZA" smtClean="0"/>
              <a:t>2020/02/20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DAF3C70-3F06-4597-AE16-5F5EF8F327DE}" type="slidenum">
              <a:rPr lang="en-ZA" smtClean="0"/>
              <a:t>‹#›</a:t>
            </a:fld>
            <a:endParaRPr lang="en-ZA"/>
          </a:p>
        </p:txBody>
      </p:sp>
    </p:spTree>
    <p:extLst>
      <p:ext uri="{BB962C8B-B14F-4D97-AF65-F5344CB8AC3E}">
        <p14:creationId xmlns:p14="http://schemas.microsoft.com/office/powerpoint/2010/main" val="254428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7EF33-5FEF-4D64-B5B4-D85D5472B3E0}" type="datetime1">
              <a:rPr lang="en-ZA" smtClean="0"/>
              <a:t>2020/02/20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DAF3C70-3F06-4597-AE16-5F5EF8F327DE}" type="slidenum">
              <a:rPr lang="en-ZA" smtClean="0"/>
              <a:t>‹#›</a:t>
            </a:fld>
            <a:endParaRPr lang="en-ZA"/>
          </a:p>
        </p:txBody>
      </p:sp>
    </p:spTree>
    <p:extLst>
      <p:ext uri="{BB962C8B-B14F-4D97-AF65-F5344CB8AC3E}">
        <p14:creationId xmlns:p14="http://schemas.microsoft.com/office/powerpoint/2010/main" val="192645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E9017-76CB-498F-8146-474F0D1172C3}" type="datetime1">
              <a:rPr lang="en-ZA" smtClean="0"/>
              <a:t>2020/02/20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F3C70-3F06-4597-AE16-5F5EF8F327DE}" type="slidenum">
              <a:rPr lang="en-ZA" smtClean="0"/>
              <a:t>‹#›</a:t>
            </a:fld>
            <a:endParaRPr lang="en-ZA"/>
          </a:p>
        </p:txBody>
      </p:sp>
    </p:spTree>
    <p:extLst>
      <p:ext uri="{BB962C8B-B14F-4D97-AF65-F5344CB8AC3E}">
        <p14:creationId xmlns:p14="http://schemas.microsoft.com/office/powerpoint/2010/main" val="235289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F52C5-8FF0-4A76-B527-234A6C3E3A54}" type="datetime1">
              <a:rPr lang="en-ZA" smtClean="0"/>
              <a:t>2020/02/20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F3C70-3F06-4597-AE16-5F5EF8F327DE}" type="slidenum">
              <a:rPr lang="en-ZA" smtClean="0"/>
              <a:t>‹#›</a:t>
            </a:fld>
            <a:endParaRPr lang="en-ZA"/>
          </a:p>
        </p:txBody>
      </p:sp>
    </p:spTree>
    <p:extLst>
      <p:ext uri="{BB962C8B-B14F-4D97-AF65-F5344CB8AC3E}">
        <p14:creationId xmlns:p14="http://schemas.microsoft.com/office/powerpoint/2010/main" val="333085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3F728-0AE1-4770-BACF-3ACCDF73216D}" type="datetime1">
              <a:rPr lang="en-ZA" smtClean="0"/>
              <a:t>2020/02/20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88224" y="6173787"/>
            <a:ext cx="2133600" cy="365125"/>
          </a:xfrm>
          <a:prstGeom prst="rect">
            <a:avLst/>
          </a:prstGeom>
        </p:spPr>
        <p:txBody>
          <a:bodyPr vert="horz" lIns="91440" tIns="45720" rIns="91440" bIns="45720" rtlCol="0" anchor="ctr"/>
          <a:lstStyle>
            <a:lvl1pPr algn="r">
              <a:defRPr sz="1200">
                <a:solidFill>
                  <a:schemeClr val="tx1"/>
                </a:solidFill>
              </a:defRPr>
            </a:lvl1pPr>
          </a:lstStyle>
          <a:p>
            <a:fld id="{CDAF3C70-3F06-4597-AE16-5F5EF8F327DE}" type="slidenum">
              <a:rPr lang="en-ZA" smtClean="0"/>
              <a:pPr/>
              <a:t>‹#›</a:t>
            </a:fld>
            <a:endParaRPr lang="en-ZA"/>
          </a:p>
        </p:txBody>
      </p:sp>
    </p:spTree>
    <p:extLst>
      <p:ext uri="{BB962C8B-B14F-4D97-AF65-F5344CB8AC3E}">
        <p14:creationId xmlns:p14="http://schemas.microsoft.com/office/powerpoint/2010/main" val="317658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B665D-25DA-49BF-9842-205D3D3AFABD}" type="datetime1">
              <a:rPr lang="en-ZA" smtClean="0"/>
              <a:t>2020/02/20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90D41-3C64-4E7B-8B79-51D67B05216A}" type="slidenum">
              <a:rPr lang="en-US" smtClean="0"/>
              <a:t>‹#›</a:t>
            </a:fld>
            <a:endParaRPr lang="en-US"/>
          </a:p>
        </p:txBody>
      </p:sp>
    </p:spTree>
    <p:extLst>
      <p:ext uri="{BB962C8B-B14F-4D97-AF65-F5344CB8AC3E}">
        <p14:creationId xmlns:p14="http://schemas.microsoft.com/office/powerpoint/2010/main" val="245412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9180000" cy="6885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482059"/>
            <a:ext cx="1800200" cy="2179189"/>
          </a:xfrm>
          <a:prstGeom prst="rect">
            <a:avLst/>
          </a:prstGeom>
        </p:spPr>
      </p:pic>
      <p:sp>
        <p:nvSpPr>
          <p:cNvPr id="6" name="TextBox 5"/>
          <p:cNvSpPr txBox="1"/>
          <p:nvPr/>
        </p:nvSpPr>
        <p:spPr>
          <a:xfrm>
            <a:off x="2483768" y="2308123"/>
            <a:ext cx="6552728" cy="1815882"/>
          </a:xfrm>
          <a:prstGeom prst="rect">
            <a:avLst/>
          </a:prstGeom>
          <a:noFill/>
        </p:spPr>
        <p:txBody>
          <a:bodyPr wrap="square" rtlCol="0">
            <a:spAutoFit/>
          </a:bodyPr>
          <a:lstStyle/>
          <a:p>
            <a:pPr algn="r"/>
            <a:r>
              <a:rPr lang="en-US" sz="2400" dirty="0">
                <a:solidFill>
                  <a:srgbClr val="006666"/>
                </a:solidFill>
                <a:latin typeface="Arial Black" panose="020B0A04020102020204" pitchFamily="34" charset="0"/>
              </a:rPr>
              <a:t>PUBLIC SERVICE COMMISSION</a:t>
            </a:r>
          </a:p>
          <a:p>
            <a:pPr algn="r"/>
            <a:r>
              <a:rPr lang="en-US" sz="4000" dirty="0" smtClean="0">
                <a:solidFill>
                  <a:srgbClr val="006666"/>
                </a:solidFill>
                <a:latin typeface="Arial Black" panose="020B0A04020102020204" pitchFamily="34" charset="0"/>
              </a:rPr>
              <a:t>2</a:t>
            </a:r>
            <a:r>
              <a:rPr lang="en-US" sz="4000" baseline="30000" dirty="0" smtClean="0">
                <a:solidFill>
                  <a:srgbClr val="006666"/>
                </a:solidFill>
                <a:latin typeface="Arial Black" panose="020B0A04020102020204" pitchFamily="34" charset="0"/>
              </a:rPr>
              <a:t>ND </a:t>
            </a:r>
            <a:r>
              <a:rPr lang="en-US" sz="4000" dirty="0" smtClean="0">
                <a:solidFill>
                  <a:srgbClr val="006666"/>
                </a:solidFill>
                <a:latin typeface="Arial Black" panose="020B0A04020102020204" pitchFamily="34" charset="0"/>
              </a:rPr>
              <a:t>and 3 </a:t>
            </a:r>
            <a:r>
              <a:rPr lang="en-US" sz="4000" baseline="30000" dirty="0" smtClean="0">
                <a:solidFill>
                  <a:srgbClr val="006666"/>
                </a:solidFill>
                <a:latin typeface="Arial Black" panose="020B0A04020102020204" pitchFamily="34" charset="0"/>
              </a:rPr>
              <a:t>RD</a:t>
            </a:r>
            <a:r>
              <a:rPr lang="en-US" sz="4000" dirty="0" smtClean="0">
                <a:solidFill>
                  <a:srgbClr val="006666"/>
                </a:solidFill>
                <a:latin typeface="Arial Black" panose="020B0A04020102020204" pitchFamily="34" charset="0"/>
              </a:rPr>
              <a:t>  </a:t>
            </a:r>
            <a:r>
              <a:rPr lang="en-US" sz="3600" dirty="0" smtClean="0">
                <a:solidFill>
                  <a:srgbClr val="006666"/>
                </a:solidFill>
                <a:latin typeface="Arial Black" panose="020B0A04020102020204" pitchFamily="34" charset="0"/>
              </a:rPr>
              <a:t>QUARTERS</a:t>
            </a:r>
            <a:r>
              <a:rPr lang="en-US" sz="4000" dirty="0" smtClean="0">
                <a:solidFill>
                  <a:srgbClr val="006666"/>
                </a:solidFill>
                <a:latin typeface="Arial Black" panose="020B0A04020102020204" pitchFamily="34" charset="0"/>
              </a:rPr>
              <a:t> </a:t>
            </a:r>
          </a:p>
          <a:p>
            <a:pPr algn="r"/>
            <a:r>
              <a:rPr lang="en-US" sz="2400" dirty="0" smtClean="0">
                <a:solidFill>
                  <a:srgbClr val="006666"/>
                </a:solidFill>
                <a:latin typeface="Arial Black" panose="020B0A04020102020204" pitchFamily="34" charset="0"/>
              </a:rPr>
              <a:t>PERFORMANCE </a:t>
            </a:r>
            <a:r>
              <a:rPr lang="en-US" sz="2400" dirty="0">
                <a:solidFill>
                  <a:srgbClr val="006666"/>
                </a:solidFill>
                <a:latin typeface="Arial Black" panose="020B0A04020102020204" pitchFamily="34" charset="0"/>
              </a:rPr>
              <a:t>REPORT</a:t>
            </a:r>
          </a:p>
          <a:p>
            <a:pPr algn="r"/>
            <a:r>
              <a:rPr lang="en-US" sz="2400" dirty="0">
                <a:solidFill>
                  <a:srgbClr val="006666"/>
                </a:solidFill>
                <a:latin typeface="Arial Black" panose="020B0A04020102020204" pitchFamily="34" charset="0"/>
              </a:rPr>
              <a:t>FOR </a:t>
            </a:r>
            <a:r>
              <a:rPr lang="en-US" sz="2400" dirty="0" smtClean="0">
                <a:solidFill>
                  <a:srgbClr val="006666"/>
                </a:solidFill>
                <a:latin typeface="Arial Black" panose="020B0A04020102020204" pitchFamily="34" charset="0"/>
              </a:rPr>
              <a:t>THE 2019/20 </a:t>
            </a:r>
            <a:r>
              <a:rPr lang="en-US" sz="2400" dirty="0">
                <a:solidFill>
                  <a:srgbClr val="006666"/>
                </a:solidFill>
                <a:latin typeface="Arial Black" panose="020B0A04020102020204" pitchFamily="34" charset="0"/>
              </a:rPr>
              <a:t>FINANCIAL </a:t>
            </a:r>
            <a:r>
              <a:rPr lang="en-US" sz="2400" dirty="0" smtClean="0">
                <a:solidFill>
                  <a:srgbClr val="006666"/>
                </a:solidFill>
                <a:latin typeface="Arial Black" panose="020B0A04020102020204" pitchFamily="34" charset="0"/>
              </a:rPr>
              <a:t>YEAR</a:t>
            </a:r>
            <a:endParaRPr lang="en-US" sz="2400" dirty="0">
              <a:solidFill>
                <a:srgbClr val="800000"/>
              </a:solidFill>
              <a:latin typeface="Arial Black" panose="020B0A04020102020204" pitchFamily="34" charset="0"/>
            </a:endParaRPr>
          </a:p>
        </p:txBody>
      </p:sp>
      <p:sp>
        <p:nvSpPr>
          <p:cNvPr id="7" name="TextBox 6"/>
          <p:cNvSpPr txBox="1"/>
          <p:nvPr/>
        </p:nvSpPr>
        <p:spPr>
          <a:xfrm>
            <a:off x="2483768" y="4371598"/>
            <a:ext cx="4572000" cy="400110"/>
          </a:xfrm>
          <a:prstGeom prst="rect">
            <a:avLst/>
          </a:prstGeom>
          <a:noFill/>
        </p:spPr>
        <p:txBody>
          <a:bodyPr wrap="square" rtlCol="0">
            <a:spAutoFit/>
          </a:bodyPr>
          <a:lstStyle/>
          <a:p>
            <a:r>
              <a:rPr lang="en-US" sz="2000" b="1" dirty="0" smtClean="0">
                <a:solidFill>
                  <a:srgbClr val="993300"/>
                </a:solidFill>
                <a:latin typeface="Arial" panose="020B0604020202020204" pitchFamily="34" charset="0"/>
                <a:cs typeface="Arial" panose="020B0604020202020204" pitchFamily="34" charset="0"/>
              </a:rPr>
              <a:t>PUBLIC SERVICE COMMISSION</a:t>
            </a:r>
          </a:p>
        </p:txBody>
      </p:sp>
      <p:sp>
        <p:nvSpPr>
          <p:cNvPr id="8" name="TextBox 7"/>
          <p:cNvSpPr txBox="1"/>
          <p:nvPr/>
        </p:nvSpPr>
        <p:spPr>
          <a:xfrm>
            <a:off x="2483768" y="4725144"/>
            <a:ext cx="6336704" cy="1631216"/>
          </a:xfrm>
          <a:prstGeom prst="rect">
            <a:avLst/>
          </a:prstGeom>
          <a:noFill/>
        </p:spPr>
        <p:txBody>
          <a:bodyPr wrap="square" rtlCol="0">
            <a:spAutoFit/>
          </a:bodyPr>
          <a:lstStyle/>
          <a:p>
            <a:r>
              <a:rPr lang="en-US" sz="2000" dirty="0" smtClean="0">
                <a:solidFill>
                  <a:srgbClr val="006666"/>
                </a:solidFill>
                <a:latin typeface="Arial" panose="020B0604020202020204" pitchFamily="34" charset="0"/>
                <a:cs typeface="Arial" panose="020B0604020202020204" pitchFamily="34" charset="0"/>
              </a:rPr>
              <a:t>BRIEFING TO THE PORTFOLIO COMMITTEE ON PUBLIC SERVICE AND ADMINISTRATION, PLANNING/MONITORING &amp; EVALUATION</a:t>
            </a:r>
          </a:p>
          <a:p>
            <a:endParaRPr lang="en-US" sz="2000" dirty="0">
              <a:solidFill>
                <a:srgbClr val="006666"/>
              </a:solidFill>
              <a:latin typeface="Arial" panose="020B0604020202020204" pitchFamily="34" charset="0"/>
              <a:cs typeface="Arial" panose="020B0604020202020204" pitchFamily="34" charset="0"/>
            </a:endParaRPr>
          </a:p>
          <a:p>
            <a:r>
              <a:rPr lang="en-US" sz="2000" dirty="0" smtClean="0">
                <a:solidFill>
                  <a:srgbClr val="006666"/>
                </a:solidFill>
                <a:latin typeface="Arial" panose="020B0604020202020204" pitchFamily="34" charset="0"/>
                <a:cs typeface="Arial" panose="020B0604020202020204" pitchFamily="34" charset="0"/>
              </a:rPr>
              <a:t> 26 FEBRUARY 2020</a:t>
            </a:r>
          </a:p>
        </p:txBody>
      </p:sp>
      <p:sp>
        <p:nvSpPr>
          <p:cNvPr id="2" name="Slide Number Placeholder 1"/>
          <p:cNvSpPr>
            <a:spLocks noGrp="1"/>
          </p:cNvSpPr>
          <p:nvPr>
            <p:ph type="sldNum" sz="quarter" idx="12"/>
          </p:nvPr>
        </p:nvSpPr>
        <p:spPr/>
        <p:txBody>
          <a:bodyPr/>
          <a:lstStyle/>
          <a:p>
            <a:fld id="{CDAF3C70-3F06-4597-AE16-5F5EF8F327DE}" type="slidenum">
              <a:rPr lang="en-ZA" smtClean="0"/>
              <a:t>1</a:t>
            </a:fld>
            <a:endParaRPr lang="en-ZA"/>
          </a:p>
        </p:txBody>
      </p:sp>
    </p:spTree>
    <p:extLst>
      <p:ext uri="{BB962C8B-B14F-4D97-AF65-F5344CB8AC3E}">
        <p14:creationId xmlns:p14="http://schemas.microsoft.com/office/powerpoint/2010/main" val="511516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PROGRAMME: ADMINISTRATION (2)</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10</a:t>
            </a:fld>
            <a:endParaRPr lang="en-ZA"/>
          </a:p>
        </p:txBody>
      </p:sp>
      <p:graphicFrame>
        <p:nvGraphicFramePr>
          <p:cNvPr id="12" name="Table 11"/>
          <p:cNvGraphicFramePr>
            <a:graphicFrameLocks noGrp="1"/>
          </p:cNvGraphicFramePr>
          <p:nvPr>
            <p:extLst>
              <p:ext uri="{D42A27DB-BD31-4B8C-83A1-F6EECF244321}">
                <p14:modId xmlns:p14="http://schemas.microsoft.com/office/powerpoint/2010/main" val="3022742090"/>
              </p:ext>
            </p:extLst>
          </p:nvPr>
        </p:nvGraphicFramePr>
        <p:xfrm>
          <a:off x="329259" y="748861"/>
          <a:ext cx="8424936" cy="2352288"/>
        </p:xfrm>
        <a:graphic>
          <a:graphicData uri="http://schemas.openxmlformats.org/drawingml/2006/table">
            <a:tbl>
              <a:tblPr firstRow="1" bandRow="1">
                <a:tableStyleId>{7DF18680-E054-41AD-8BC1-D1AEF772440D}</a:tableStyleId>
              </a:tblPr>
              <a:tblGrid>
                <a:gridCol w="2448272">
                  <a:extLst>
                    <a:ext uri="{9D8B030D-6E8A-4147-A177-3AD203B41FA5}">
                      <a16:colId xmlns:a16="http://schemas.microsoft.com/office/drawing/2014/main" val="20000"/>
                    </a:ext>
                  </a:extLst>
                </a:gridCol>
                <a:gridCol w="1722461">
                  <a:extLst>
                    <a:ext uri="{9D8B030D-6E8A-4147-A177-3AD203B41FA5}">
                      <a16:colId xmlns:a16="http://schemas.microsoft.com/office/drawing/2014/main" val="20001"/>
                    </a:ext>
                  </a:extLst>
                </a:gridCol>
                <a:gridCol w="3894163">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tblGrid>
              <a:tr h="432048">
                <a:tc>
                  <a:txBody>
                    <a:bodyPr/>
                    <a:lstStyle/>
                    <a:p>
                      <a:pPr marL="0" marR="0" algn="ctr">
                        <a:lnSpc>
                          <a:spcPct val="100000"/>
                        </a:lnSpc>
                        <a:spcBef>
                          <a:spcPts val="0"/>
                        </a:spcBef>
                        <a:spcAft>
                          <a:spcPts val="0"/>
                        </a:spcAft>
                      </a:pPr>
                      <a:r>
                        <a:rPr lang="en-GB" sz="1800" kern="0" dirty="0" smtClean="0">
                          <a:effectLst/>
                          <a:latin typeface="Arial" panose="020B0604020202020204" pitchFamily="34" charset="0"/>
                          <a:cs typeface="Arial" panose="020B0604020202020204" pitchFamily="34" charset="0"/>
                        </a:rPr>
                        <a:t>Indicator</a:t>
                      </a:r>
                      <a:endParaRPr lang="en-US" sz="1800" b="1" kern="0" dirty="0">
                        <a:effectLst/>
                        <a:latin typeface="Arial" panose="020B0604020202020204" pitchFamily="34" charset="0"/>
                        <a:cs typeface="Arial" panose="020B0604020202020204" pitchFamily="34" charset="0"/>
                      </a:endParaRPr>
                    </a:p>
                  </a:txBody>
                  <a:tcPr marL="14699" marR="1469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APP</a:t>
                      </a:r>
                      <a:r>
                        <a:rPr lang="en-GB" sz="1800" baseline="0" dirty="0" smtClean="0">
                          <a:effectLst/>
                          <a:latin typeface="Arial" panose="020B0604020202020204" pitchFamily="34" charset="0"/>
                          <a:cs typeface="Arial" panose="020B0604020202020204" pitchFamily="34" charset="0"/>
                        </a:rPr>
                        <a:t>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Q 2 &amp; 3 Achievement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24977">
                <a:tc rowSpan="2">
                  <a:txBody>
                    <a:bodyPr/>
                    <a:lstStyle/>
                    <a:p>
                      <a:pPr algn="just" fontAlgn="t">
                        <a:lnSpc>
                          <a:spcPct val="100000"/>
                        </a:lnSpc>
                      </a:pPr>
                      <a:r>
                        <a:rPr lang="en-US" sz="1800" u="none" strike="noStrike" dirty="0" smtClean="0">
                          <a:effectLst/>
                          <a:latin typeface="Arial" panose="020B0604020202020204" pitchFamily="34" charset="0"/>
                          <a:cs typeface="Arial" panose="020B0604020202020204" pitchFamily="34" charset="0"/>
                        </a:rPr>
                        <a:t>Unqualified audit report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a:lnSpc>
                          <a:spcPct val="100000"/>
                        </a:lnSpc>
                      </a:pPr>
                      <a:r>
                        <a:rPr lang="en-US" sz="1800" dirty="0" smtClean="0">
                          <a:latin typeface="Arial" panose="020B0604020202020204" pitchFamily="34" charset="0"/>
                          <a:cs typeface="Arial" panose="020B0604020202020204" pitchFamily="34" charset="0"/>
                        </a:rPr>
                        <a:t>Q2</a:t>
                      </a:r>
                      <a:r>
                        <a:rPr lang="en-US" sz="1800" baseline="0" dirty="0" smtClean="0">
                          <a:latin typeface="Arial" panose="020B0604020202020204" pitchFamily="34" charset="0"/>
                          <a:cs typeface="Arial" panose="020B0604020202020204" pitchFamily="34" charset="0"/>
                        </a:rPr>
                        <a:t>: Unqualified audit report</a:t>
                      </a:r>
                    </a:p>
                    <a:p>
                      <a:pPr algn="l">
                        <a:lnSpc>
                          <a:spcPct val="100000"/>
                        </a:lnSpc>
                      </a:pPr>
                      <a:r>
                        <a:rPr lang="en-US" sz="1800" baseline="0" dirty="0" smtClean="0">
                          <a:latin typeface="Arial" panose="020B0604020202020204" pitchFamily="34" charset="0"/>
                          <a:cs typeface="Arial" panose="020B0604020202020204" pitchFamily="34" charset="0"/>
                        </a:rPr>
                        <a:t>Q3: No target due</a:t>
                      </a: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algn="just" fontAlgn="t">
                        <a:lnSpc>
                          <a:spcPct val="100000"/>
                        </a:lnSpc>
                      </a:pPr>
                      <a:r>
                        <a:rPr lang="en-US" sz="1800" u="none" strike="noStrike" dirty="0" smtClean="0">
                          <a:effectLst/>
                          <a:latin typeface="Arial" panose="020B0604020202020204" pitchFamily="34" charset="0"/>
                          <a:cs typeface="Arial" panose="020B0604020202020204" pitchFamily="34" charset="0"/>
                        </a:rPr>
                        <a:t>Unqualified audit report</a:t>
                      </a:r>
                      <a:r>
                        <a:rPr lang="en-US" sz="1800" dirty="0" smtClean="0">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panose="020B0604020202020204" pitchFamily="34" charset="0"/>
                          <a:cs typeface="Arial" panose="020B0604020202020204" pitchFamily="34" charset="0"/>
                        </a:rPr>
                        <a:t>Achieved</a:t>
                      </a:r>
                      <a:endParaRPr lang="en-US" sz="18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574516">
                <a:tc vMerge="1">
                  <a:txBody>
                    <a:bodyPr/>
                    <a:lstStyle/>
                    <a:p>
                      <a:pPr algn="just" fontAlgn="t"/>
                      <a:endParaRPr lang="en-US" sz="1600" b="0" i="0" u="none" strike="noStrike" dirty="0">
                        <a:solidFill>
                          <a:srgbClr val="000000"/>
                        </a:solidFill>
                        <a:effectLst/>
                        <a:latin typeface="+mn-lt"/>
                      </a:endParaRPr>
                    </a:p>
                  </a:txBody>
                  <a:tcPr marL="0" marR="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algn="l">
                        <a:lnSpc>
                          <a:spcPct val="100000"/>
                        </a:lnSpc>
                      </a:pPr>
                      <a:r>
                        <a:rPr lang="en-US" sz="1800" dirty="0" smtClean="0">
                          <a:latin typeface="Arial" panose="020B0604020202020204" pitchFamily="34" charset="0"/>
                          <a:cs typeface="Arial" panose="020B0604020202020204" pitchFamily="34" charset="0"/>
                        </a:rPr>
                        <a:t>Annual: </a:t>
                      </a:r>
                      <a:r>
                        <a:rPr lang="en-US" sz="1800" baseline="0" dirty="0" smtClean="0">
                          <a:latin typeface="Arial" panose="020B0604020202020204" pitchFamily="34" charset="0"/>
                          <a:cs typeface="Arial" panose="020B0604020202020204" pitchFamily="34" charset="0"/>
                        </a:rPr>
                        <a:t>Unqualified audit report</a:t>
                      </a:r>
                      <a:endParaRPr lang="en-US" sz="1800" dirty="0">
                        <a:latin typeface="Arial" panose="020B0604020202020204" pitchFamily="34"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marL="0" marR="0" indent="0" algn="l">
                        <a:lnSpc>
                          <a:spcPct val="90000"/>
                        </a:lnSpc>
                        <a:spcBef>
                          <a:spcPts val="0"/>
                        </a:spcBef>
                        <a:spcAft>
                          <a:spcPts val="0"/>
                        </a:spcAft>
                        <a:buFont typeface="Arial" panose="020B0604020202020204" pitchFamily="34" charset="0"/>
                        <a:buNone/>
                      </a:pPr>
                      <a:endParaRPr lang="en-GB" sz="1600" kern="1200" dirty="0" smtClean="0">
                        <a:solidFill>
                          <a:schemeClr val="tx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400" b="1" dirty="0" smtClean="0">
                        <a:effectLst/>
                        <a:latin typeface="+mn-lt"/>
                        <a:ea typeface="Times New Roman" panose="02020603050405020304" pitchFamily="18" charset="0"/>
                        <a:cs typeface="Times New Roman" panose="02020603050405020304" pitchFamily="18" charset="0"/>
                      </a:endParaRP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7816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KEY OUTPUTS ADDITIONAL TO APP (1)</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11</a:t>
            </a:fld>
            <a:endParaRPr lang="en-ZA"/>
          </a:p>
        </p:txBody>
      </p:sp>
      <p:sp>
        <p:nvSpPr>
          <p:cNvPr id="5" name="Rectangle 4"/>
          <p:cNvSpPr/>
          <p:nvPr/>
        </p:nvSpPr>
        <p:spPr>
          <a:xfrm>
            <a:off x="459759" y="795801"/>
            <a:ext cx="8163936" cy="1391407"/>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en-ZA" dirty="0">
                <a:latin typeface="Arial" panose="020B0604020202020204" pitchFamily="34" charset="0"/>
                <a:cs typeface="Arial" panose="020B0604020202020204" pitchFamily="34" charset="0"/>
              </a:rPr>
              <a:t>The PSC </a:t>
            </a:r>
            <a:r>
              <a:rPr lang="en-ZA" dirty="0" smtClean="0">
                <a:latin typeface="Arial" panose="020B0604020202020204" pitchFamily="34" charset="0"/>
                <a:cs typeface="Arial" panose="020B0604020202020204" pitchFamily="34" charset="0"/>
              </a:rPr>
              <a:t>continued </a:t>
            </a:r>
            <a:r>
              <a:rPr lang="en-ZA" dirty="0">
                <a:latin typeface="Arial" panose="020B0604020202020204" pitchFamily="34" charset="0"/>
                <a:cs typeface="Arial" panose="020B0604020202020204" pitchFamily="34" charset="0"/>
              </a:rPr>
              <a:t>to use its Quarterly Bulletin titled: </a:t>
            </a:r>
            <a:r>
              <a:rPr lang="en-ZA" i="1" dirty="0">
                <a:latin typeface="Arial" panose="020B0604020202020204" pitchFamily="34" charset="0"/>
                <a:cs typeface="Arial" panose="020B0604020202020204" pitchFamily="34" charset="0"/>
              </a:rPr>
              <a:t>The Pulse of the Public Service</a:t>
            </a:r>
            <a:r>
              <a:rPr lang="en-ZA" dirty="0">
                <a:latin typeface="Arial" panose="020B0604020202020204" pitchFamily="34" charset="0"/>
                <a:cs typeface="Arial" panose="020B0604020202020204" pitchFamily="34" charset="0"/>
              </a:rPr>
              <a:t> as a vehicle to report on the state of the Public </a:t>
            </a:r>
            <a:r>
              <a:rPr lang="en-ZA" dirty="0" smtClean="0">
                <a:latin typeface="Arial" panose="020B0604020202020204" pitchFamily="34" charset="0"/>
                <a:cs typeface="Arial" panose="020B0604020202020204" pitchFamily="34" charset="0"/>
              </a:rPr>
              <a:t>Service and place emphasis on key issues affecting the Public Service. PSC stakeholders </a:t>
            </a:r>
            <a:r>
              <a:rPr lang="en-ZA" dirty="0">
                <a:latin typeface="Arial" panose="020B0604020202020204" pitchFamily="34" charset="0"/>
                <a:cs typeface="Arial" panose="020B0604020202020204" pitchFamily="34" charset="0"/>
              </a:rPr>
              <a:t>and media alike continue to be receptive of the </a:t>
            </a:r>
            <a:r>
              <a:rPr lang="en-ZA" dirty="0" smtClean="0">
                <a:latin typeface="Arial" panose="020B0604020202020204" pitchFamily="34" charset="0"/>
                <a:cs typeface="Arial" panose="020B0604020202020204" pitchFamily="34" charset="0"/>
              </a:rPr>
              <a:t>Bulletin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921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PROGRAMME 2: LMP</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12</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val="4147928972"/>
              </p:ext>
            </p:extLst>
          </p:nvPr>
        </p:nvGraphicFramePr>
        <p:xfrm>
          <a:off x="490832" y="1539335"/>
          <a:ext cx="8306351" cy="5191802"/>
        </p:xfrm>
        <a:graphic>
          <a:graphicData uri="http://schemas.openxmlformats.org/drawingml/2006/table">
            <a:tbl>
              <a:tblPr firstRow="1" bandRow="1">
                <a:tableStyleId>{7DF18680-E054-41AD-8BC1-D1AEF772440D}</a:tableStyleId>
              </a:tblPr>
              <a:tblGrid>
                <a:gridCol w="278502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3935278">
                  <a:extLst>
                    <a:ext uri="{9D8B030D-6E8A-4147-A177-3AD203B41FA5}">
                      <a16:colId xmlns:a16="http://schemas.microsoft.com/office/drawing/2014/main" val="20002"/>
                    </a:ext>
                  </a:extLst>
                </a:gridCol>
                <a:gridCol w="289905">
                  <a:extLst>
                    <a:ext uri="{9D8B030D-6E8A-4147-A177-3AD203B41FA5}">
                      <a16:colId xmlns:a16="http://schemas.microsoft.com/office/drawing/2014/main" val="20003"/>
                    </a:ext>
                  </a:extLst>
                </a:gridCol>
              </a:tblGrid>
              <a:tr h="2479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0" dirty="0" smtClean="0">
                          <a:effectLst/>
                          <a:latin typeface="Arial" panose="020B0604020202020204" pitchFamily="34" charset="0"/>
                          <a:cs typeface="Arial" panose="020B0604020202020204" pitchFamily="34" charset="0"/>
                        </a:rPr>
                        <a:t>Indicator</a:t>
                      </a:r>
                      <a:endParaRPr lang="en-US" sz="1600" b="1" kern="0" dirty="0" smtClean="0">
                        <a:effectLst/>
                        <a:latin typeface="Arial" panose="020B0604020202020204" pitchFamily="34" charset="0"/>
                        <a:cs typeface="Arial" panose="020B0604020202020204" pitchFamily="34" charset="0"/>
                      </a:endParaRP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aseline="0" dirty="0" smtClean="0">
                          <a:effectLst/>
                          <a:latin typeface="Arial" panose="020B0604020202020204" pitchFamily="34" charset="0"/>
                          <a:cs typeface="Arial" panose="020B0604020202020204" pitchFamily="34" charset="0"/>
                        </a:rPr>
                        <a:t>APP Target</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aseline="0" dirty="0" smtClean="0">
                          <a:effectLst/>
                          <a:latin typeface="Arial" panose="020B0604020202020204" pitchFamily="34" charset="0"/>
                          <a:cs typeface="Arial" panose="020B0604020202020204" pitchFamily="34" charset="0"/>
                        </a:rPr>
                        <a:t>Q3 Achievement</a:t>
                      </a:r>
                      <a:endParaRPr lang="en-GB" sz="1600" b="1" baseline="0" dirty="0" smtClean="0">
                        <a:effectLst/>
                        <a:latin typeface="Arial" panose="020B0604020202020204" pitchFamily="34" charset="0"/>
                        <a:cs typeface="Arial" panose="020B0604020202020204" pitchFamily="34" charset="0"/>
                      </a:endParaRP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GB" sz="1800" baseline="0" dirty="0" smtClean="0">
                        <a:effectLs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983638">
                <a:tc>
                  <a:txBody>
                    <a:bodyPr/>
                    <a:lstStyle/>
                    <a:p>
                      <a:pPr algn="l" fontAlgn="t"/>
                      <a:r>
                        <a:rPr lang="en-ZA" sz="1600" u="none" strike="noStrike" dirty="0">
                          <a:effectLst/>
                          <a:latin typeface="Arial" panose="020B0604020202020204" pitchFamily="34" charset="0"/>
                          <a:cs typeface="Arial" panose="020B0604020202020204" pitchFamily="34" charset="0"/>
                        </a:rPr>
                        <a:t>% of grievances of employees on salary levels </a:t>
                      </a:r>
                      <a:r>
                        <a:rPr lang="en-ZA" sz="1600" u="none" strike="noStrike" dirty="0" smtClean="0">
                          <a:effectLst/>
                          <a:latin typeface="Arial" panose="020B0604020202020204" pitchFamily="34" charset="0"/>
                          <a:cs typeface="Arial" panose="020B0604020202020204" pitchFamily="34" charset="0"/>
                        </a:rPr>
                        <a:t>1 </a:t>
                      </a:r>
                      <a:r>
                        <a:rPr lang="en-ZA" sz="1600" u="none" strike="noStrike" dirty="0">
                          <a:effectLst/>
                          <a:latin typeface="Arial" panose="020B0604020202020204" pitchFamily="34" charset="0"/>
                          <a:cs typeface="Arial" panose="020B0604020202020204" pitchFamily="34" charset="0"/>
                        </a:rPr>
                        <a:t>– 12 finalised within 30 working days from date of receipt of all relevant information</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GB" sz="1600" dirty="0" smtClean="0">
                          <a:effectLst/>
                          <a:latin typeface="Arial" panose="020B0604020202020204" pitchFamily="34" charset="0"/>
                          <a:cs typeface="Arial" panose="020B0604020202020204" pitchFamily="34" charset="0"/>
                        </a:rPr>
                        <a:t>Q2: 50%</a:t>
                      </a:r>
                    </a:p>
                    <a:p>
                      <a:pPr marL="0" marR="0" algn="l">
                        <a:lnSpc>
                          <a:spcPct val="100000"/>
                        </a:lnSpc>
                        <a:spcBef>
                          <a:spcPts val="0"/>
                        </a:spcBef>
                        <a:spcAft>
                          <a:spcPts val="0"/>
                        </a:spcAft>
                      </a:pPr>
                      <a:r>
                        <a:rPr lang="en-GB" sz="1600" dirty="0" smtClean="0">
                          <a:effectLst/>
                          <a:latin typeface="Arial" panose="020B0604020202020204" pitchFamily="34" charset="0"/>
                          <a:cs typeface="Arial" panose="020B0604020202020204" pitchFamily="34" charset="0"/>
                        </a:rPr>
                        <a:t>Q3: 60%</a:t>
                      </a:r>
                    </a:p>
                    <a:p>
                      <a:pPr marL="0" marR="0" algn="l">
                        <a:lnSpc>
                          <a:spcPct val="100000"/>
                        </a:lnSpc>
                        <a:spcBef>
                          <a:spcPts val="0"/>
                        </a:spcBef>
                        <a:spcAft>
                          <a:spcPts val="0"/>
                        </a:spcAft>
                      </a:pPr>
                      <a:r>
                        <a:rPr lang="en-GB" sz="1600" dirty="0" smtClean="0">
                          <a:effectLst/>
                          <a:latin typeface="Arial" panose="020B0604020202020204" pitchFamily="34" charset="0"/>
                          <a:cs typeface="Arial" panose="020B0604020202020204" pitchFamily="34" charset="0"/>
                        </a:rPr>
                        <a:t> </a:t>
                      </a:r>
                    </a:p>
                    <a:p>
                      <a:pPr marL="0" marR="0" algn="l">
                        <a:lnSpc>
                          <a:spcPct val="100000"/>
                        </a:lnSpc>
                        <a:spcBef>
                          <a:spcPts val="0"/>
                        </a:spcBef>
                        <a:spcAft>
                          <a:spcPts val="0"/>
                        </a:spcAft>
                      </a:pPr>
                      <a:r>
                        <a:rPr lang="en-GB" sz="1600" dirty="0" smtClean="0">
                          <a:effectLst/>
                          <a:latin typeface="Arial" panose="020B0604020202020204" pitchFamily="34" charset="0"/>
                          <a:cs typeface="Arial" panose="020B0604020202020204" pitchFamily="34" charset="0"/>
                        </a:rPr>
                        <a:t>Annual: 80%</a:t>
                      </a: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Q2: </a:t>
                      </a:r>
                      <a:r>
                        <a:rPr lang="en-US" sz="1600" b="0" kern="1200" dirty="0" smtClean="0">
                          <a:solidFill>
                            <a:schemeClr val="tx1"/>
                          </a:solidFill>
                          <a:effectLst/>
                          <a:latin typeface="Arial" panose="020B0604020202020204" pitchFamily="34" charset="0"/>
                          <a:ea typeface="+mn-ea"/>
                          <a:cs typeface="Arial" panose="020B0604020202020204" pitchFamily="34" charset="0"/>
                        </a:rPr>
                        <a:t>86% (175/ 204) </a:t>
                      </a:r>
                      <a:r>
                        <a:rPr lang="en-US" sz="1600" kern="1200" dirty="0" smtClean="0">
                          <a:solidFill>
                            <a:schemeClr val="tx1"/>
                          </a:solidFill>
                          <a:effectLst/>
                          <a:latin typeface="Arial" panose="020B0604020202020204" pitchFamily="34" charset="0"/>
                          <a:ea typeface="+mn-ea"/>
                          <a:cs typeface="Arial" panose="020B0604020202020204" pitchFamily="34" charset="0"/>
                        </a:rPr>
                        <a:t>cases concluded within 30 </a:t>
                      </a:r>
                      <a:r>
                        <a:rPr lang="en-ZA" sz="1600" kern="1200" dirty="0" smtClean="0">
                          <a:solidFill>
                            <a:schemeClr val="tx1"/>
                          </a:solidFill>
                          <a:effectLst/>
                          <a:latin typeface="Arial" panose="020B0604020202020204" pitchFamily="34" charset="0"/>
                          <a:ea typeface="+mn-ea"/>
                          <a:cs typeface="Arial" panose="020B0604020202020204" pitchFamily="34" charset="0"/>
                        </a:rPr>
                        <a:t>working </a:t>
                      </a:r>
                      <a:r>
                        <a:rPr lang="en-ZA" sz="1600" kern="1200" dirty="0" smtClean="0">
                          <a:solidFill>
                            <a:schemeClr val="dk1"/>
                          </a:solidFill>
                          <a:effectLst/>
                          <a:latin typeface="Arial" panose="020B0604020202020204" pitchFamily="34" charset="0"/>
                          <a:ea typeface="+mn-ea"/>
                          <a:cs typeface="Arial" panose="020B0604020202020204" pitchFamily="34" charset="0"/>
                        </a:rPr>
                        <a:t>days from date of</a:t>
                      </a:r>
                      <a:r>
                        <a:rPr lang="en-US" sz="1600" kern="1200" dirty="0" smtClean="0">
                          <a:solidFill>
                            <a:schemeClr val="dk1"/>
                          </a:solidFill>
                          <a:effectLst/>
                          <a:latin typeface="Arial" panose="020B0604020202020204" pitchFamily="34" charset="0"/>
                          <a:ea typeface="+mn-ea"/>
                          <a:cs typeface="Arial" panose="020B0604020202020204" pitchFamily="34" charset="0"/>
                        </a:rPr>
                        <a:t> receipt of relevant information</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for the period ending 30 September 2019</a:t>
                      </a:r>
                      <a:endParaRPr lang="en-US" sz="1600" kern="1200" dirty="0" smtClean="0">
                        <a:solidFill>
                          <a:schemeClr val="dk1"/>
                        </a:solidFill>
                        <a:effectLst/>
                        <a:latin typeface="Arial" panose="020B0604020202020204" pitchFamily="34" charset="0"/>
                        <a:ea typeface="+mn-ea"/>
                        <a:cs typeface="Arial" panose="020B0604020202020204" pitchFamily="34" charset="0"/>
                      </a:endParaRPr>
                    </a:p>
                    <a:p>
                      <a:endParaRPr lang="en-US" sz="1600" kern="1200" dirty="0" smtClean="0">
                        <a:solidFill>
                          <a:schemeClr val="tx1"/>
                        </a:solidFill>
                        <a:effectLst/>
                        <a:latin typeface="Arial" panose="020B0604020202020204" pitchFamily="34" charset="0"/>
                        <a:ea typeface="+mn-ea"/>
                        <a:cs typeface="Arial" panose="020B0604020202020204" pitchFamily="34" charset="0"/>
                      </a:endParaRPr>
                    </a:p>
                    <a:p>
                      <a:r>
                        <a:rPr lang="en-US" sz="1600" kern="1200" dirty="0" smtClean="0">
                          <a:solidFill>
                            <a:schemeClr val="tx1"/>
                          </a:solidFill>
                          <a:effectLst/>
                          <a:latin typeface="Arial" panose="020B0604020202020204" pitchFamily="34" charset="0"/>
                          <a:ea typeface="+mn-ea"/>
                          <a:cs typeface="Arial" panose="020B0604020202020204" pitchFamily="34" charset="0"/>
                        </a:rPr>
                        <a:t>Q3: 85% (330/386) cases concluded within 30 </a:t>
                      </a:r>
                      <a:r>
                        <a:rPr lang="en-ZA" sz="1600" kern="1200" dirty="0" smtClean="0">
                          <a:solidFill>
                            <a:schemeClr val="tx1"/>
                          </a:solidFill>
                          <a:effectLst/>
                          <a:latin typeface="Arial" panose="020B0604020202020204" pitchFamily="34" charset="0"/>
                          <a:ea typeface="+mn-ea"/>
                          <a:cs typeface="Arial" panose="020B0604020202020204" pitchFamily="34" charset="0"/>
                        </a:rPr>
                        <a:t>working </a:t>
                      </a:r>
                      <a:r>
                        <a:rPr lang="en-ZA" sz="1600" kern="1200" dirty="0" smtClean="0">
                          <a:solidFill>
                            <a:schemeClr val="dk1"/>
                          </a:solidFill>
                          <a:effectLst/>
                          <a:latin typeface="Arial" panose="020B0604020202020204" pitchFamily="34" charset="0"/>
                          <a:ea typeface="+mn-ea"/>
                          <a:cs typeface="Arial" panose="020B0604020202020204" pitchFamily="34" charset="0"/>
                        </a:rPr>
                        <a:t>days from date of</a:t>
                      </a:r>
                      <a:r>
                        <a:rPr lang="en-US" sz="1600" kern="1200" dirty="0" smtClean="0">
                          <a:solidFill>
                            <a:schemeClr val="dk1"/>
                          </a:solidFill>
                          <a:effectLst/>
                          <a:latin typeface="Arial" panose="020B0604020202020204" pitchFamily="34" charset="0"/>
                          <a:ea typeface="+mn-ea"/>
                          <a:cs typeface="Arial" panose="020B0604020202020204" pitchFamily="34" charset="0"/>
                        </a:rPr>
                        <a:t> receipt of relevant information for the period ending 31 December 2019</a:t>
                      </a:r>
                    </a:p>
                    <a:p>
                      <a:endParaRPr lang="en-US" sz="1600" b="0" i="0" u="none" strike="noStrike" kern="1200" dirty="0" smtClean="0">
                        <a:solidFill>
                          <a:schemeClr val="dk1"/>
                        </a:solidFill>
                        <a:effectLst/>
                        <a:latin typeface="Arial" panose="020B0604020202020204" pitchFamily="34" charset="0"/>
                        <a:ea typeface="+mn-ea"/>
                        <a:cs typeface="Arial" panose="020B0604020202020204" pitchFamily="34" charset="0"/>
                      </a:endParaRPr>
                    </a:p>
                    <a:p>
                      <a:r>
                        <a:rPr lang="en-US" sz="1600" b="0" i="1" u="none" strike="noStrike" kern="1200" dirty="0" smtClean="0">
                          <a:solidFill>
                            <a:schemeClr val="dk1"/>
                          </a:solidFill>
                          <a:effectLst/>
                          <a:latin typeface="Arial" panose="020B0604020202020204" pitchFamily="34" charset="0"/>
                          <a:ea typeface="+mn-ea"/>
                          <a:cs typeface="Arial" panose="020B0604020202020204" pitchFamily="34" charset="0"/>
                        </a:rPr>
                        <a:t>Target exceeded</a:t>
                      </a:r>
                      <a:r>
                        <a:rPr lang="en-US" sz="1600" b="0" i="1" u="none" strike="noStrike" kern="1200" baseline="0" dirty="0" smtClean="0">
                          <a:solidFill>
                            <a:schemeClr val="dk1"/>
                          </a:solidFill>
                          <a:effectLst/>
                          <a:latin typeface="Arial" panose="020B0604020202020204" pitchFamily="34" charset="0"/>
                          <a:ea typeface="+mn-ea"/>
                          <a:cs typeface="Arial" panose="020B0604020202020204" pitchFamily="34" charset="0"/>
                        </a:rPr>
                        <a:t> due to improved business processes</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algn="ctr"/>
                      <a:r>
                        <a:rPr lang="en-US" sz="1600" baseline="0" dirty="0" smtClean="0">
                          <a:latin typeface="Arial" panose="020B0604020202020204" pitchFamily="34" charset="0"/>
                          <a:cs typeface="Arial" panose="020B0604020202020204" pitchFamily="34" charset="0"/>
                        </a:rPr>
                        <a:t>Exceeded </a:t>
                      </a:r>
                      <a:endParaRPr lang="en-US" sz="1600" b="1" i="0" dirty="0">
                        <a:latin typeface="Arial" panose="020B0604020202020204" pitchFamily="34" charset="0"/>
                        <a:cs typeface="Arial" panose="020B0604020202020204" pitchFamily="34" charset="0"/>
                      </a:endParaRPr>
                    </a:p>
                  </a:txBody>
                  <a:tcPr marL="14699" marR="14699" marT="0" marB="0" vert="vert27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1744042">
                <a:tc>
                  <a:txBody>
                    <a:bodyPr/>
                    <a:lstStyle/>
                    <a:p>
                      <a:pPr algn="l" fontAlgn="t"/>
                      <a:r>
                        <a:rPr lang="en-ZA" sz="1600" u="none" strike="noStrike" dirty="0">
                          <a:effectLst/>
                          <a:latin typeface="Arial" panose="020B0604020202020204" pitchFamily="34" charset="0"/>
                          <a:cs typeface="Arial" panose="020B0604020202020204" pitchFamily="34" charset="0"/>
                        </a:rPr>
                        <a:t>% of grievances of SMS members finalised within 45 working days from date of receipt of all relevant information</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GB" sz="1600" dirty="0" smtClean="0">
                          <a:effectLst/>
                          <a:latin typeface="Arial" panose="020B0604020202020204" pitchFamily="34" charset="0"/>
                          <a:cs typeface="Arial" panose="020B0604020202020204" pitchFamily="34" charset="0"/>
                        </a:rPr>
                        <a:t>Q2: 50%</a:t>
                      </a:r>
                    </a:p>
                    <a:p>
                      <a:pPr marL="0" marR="0" algn="l">
                        <a:lnSpc>
                          <a:spcPct val="100000"/>
                        </a:lnSpc>
                        <a:spcBef>
                          <a:spcPts val="0"/>
                        </a:spcBef>
                        <a:spcAft>
                          <a:spcPts val="0"/>
                        </a:spcAft>
                      </a:pPr>
                      <a:r>
                        <a:rPr lang="en-GB" sz="1600" dirty="0" smtClean="0">
                          <a:effectLst/>
                          <a:latin typeface="Arial" panose="020B0604020202020204" pitchFamily="34" charset="0"/>
                          <a:cs typeface="Arial" panose="020B0604020202020204" pitchFamily="34" charset="0"/>
                        </a:rPr>
                        <a:t>Q3:</a:t>
                      </a:r>
                      <a:r>
                        <a:rPr lang="en-GB" sz="1600" baseline="0" dirty="0" smtClean="0">
                          <a:effectLst/>
                          <a:latin typeface="Arial" panose="020B0604020202020204" pitchFamily="34" charset="0"/>
                          <a:cs typeface="Arial" panose="020B0604020202020204" pitchFamily="34" charset="0"/>
                        </a:rPr>
                        <a:t> 60%</a:t>
                      </a:r>
                      <a:endParaRPr lang="en-GB" sz="1600" dirty="0" smtClean="0">
                        <a:effectLst/>
                        <a:latin typeface="Arial" panose="020B0604020202020204" pitchFamily="34" charset="0"/>
                        <a:cs typeface="Arial" panose="020B0604020202020204" pitchFamily="34" charset="0"/>
                      </a:endParaRPr>
                    </a:p>
                    <a:p>
                      <a:pPr marL="0" marR="0" algn="l">
                        <a:lnSpc>
                          <a:spcPct val="100000"/>
                        </a:lnSpc>
                        <a:spcBef>
                          <a:spcPts val="0"/>
                        </a:spcBef>
                        <a:spcAft>
                          <a:spcPts val="0"/>
                        </a:spcAft>
                      </a:pPr>
                      <a:r>
                        <a:rPr lang="en-GB" sz="1600" dirty="0" smtClean="0">
                          <a:effectLst/>
                          <a:latin typeface="Arial" panose="020B0604020202020204" pitchFamily="34" charset="0"/>
                          <a:cs typeface="Arial" panose="020B0604020202020204" pitchFamily="34" charset="0"/>
                        </a:rPr>
                        <a:t>Annual: 80%</a:t>
                      </a: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Q2: 91% (32 of 35) cases concluded within 45 </a:t>
                      </a:r>
                      <a:r>
                        <a:rPr lang="en-ZA" sz="1600" kern="1200" dirty="0" smtClean="0">
                          <a:solidFill>
                            <a:schemeClr val="dk1"/>
                          </a:solidFill>
                          <a:effectLst/>
                          <a:latin typeface="Arial" panose="020B0604020202020204" pitchFamily="34" charset="0"/>
                          <a:ea typeface="+mn-ea"/>
                          <a:cs typeface="Arial" panose="020B0604020202020204" pitchFamily="34" charset="0"/>
                        </a:rPr>
                        <a:t>working days from date of</a:t>
                      </a:r>
                      <a:r>
                        <a:rPr lang="en-US" sz="1600" kern="1200" dirty="0" smtClean="0">
                          <a:solidFill>
                            <a:schemeClr val="dk1"/>
                          </a:solidFill>
                          <a:effectLst/>
                          <a:latin typeface="Arial" panose="020B0604020202020204" pitchFamily="34" charset="0"/>
                          <a:ea typeface="+mn-ea"/>
                          <a:cs typeface="Arial" panose="020B0604020202020204" pitchFamily="34" charset="0"/>
                        </a:rPr>
                        <a:t> receipt of relevant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Arial" panose="020B0604020202020204" pitchFamily="34" charset="0"/>
                          <a:ea typeface="+mn-ea"/>
                          <a:cs typeface="Arial" panose="020B0604020202020204" pitchFamily="34" charset="0"/>
                        </a:rPr>
                        <a:t>Q3: 92% (46 of 50) cases concluded within 45 </a:t>
                      </a:r>
                      <a:r>
                        <a:rPr lang="en-ZA" sz="1600" kern="1200" dirty="0" smtClean="0">
                          <a:solidFill>
                            <a:schemeClr val="dk1"/>
                          </a:solidFill>
                          <a:effectLst/>
                          <a:latin typeface="Arial" panose="020B0604020202020204" pitchFamily="34" charset="0"/>
                          <a:ea typeface="+mn-ea"/>
                          <a:cs typeface="Arial" panose="020B0604020202020204" pitchFamily="34" charset="0"/>
                        </a:rPr>
                        <a:t>working days from date of</a:t>
                      </a:r>
                      <a:r>
                        <a:rPr lang="en-US" sz="1600" kern="1200" dirty="0" smtClean="0">
                          <a:solidFill>
                            <a:schemeClr val="dk1"/>
                          </a:solidFill>
                          <a:effectLst/>
                          <a:latin typeface="Arial" panose="020B0604020202020204" pitchFamily="34" charset="0"/>
                          <a:ea typeface="+mn-ea"/>
                          <a:cs typeface="Arial" panose="020B0604020202020204" pitchFamily="34" charset="0"/>
                        </a:rPr>
                        <a:t> receipt of relevant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kern="1200" dirty="0" smtClean="0">
                          <a:solidFill>
                            <a:schemeClr val="dk1"/>
                          </a:solidFill>
                          <a:effectLst/>
                          <a:latin typeface="Arial" panose="020B0604020202020204" pitchFamily="34" charset="0"/>
                          <a:ea typeface="+mn-ea"/>
                          <a:cs typeface="Arial" panose="020B0604020202020204" pitchFamily="34" charset="0"/>
                        </a:rPr>
                        <a:t>Target exceeded</a:t>
                      </a:r>
                      <a:r>
                        <a:rPr lang="en-US" sz="1600" b="0" i="1" u="none" strike="noStrike" kern="1200" baseline="0" dirty="0" smtClean="0">
                          <a:solidFill>
                            <a:schemeClr val="dk1"/>
                          </a:solidFill>
                          <a:effectLst/>
                          <a:latin typeface="Arial" panose="020B0604020202020204" pitchFamily="34" charset="0"/>
                          <a:ea typeface="+mn-ea"/>
                          <a:cs typeface="Arial" panose="020B0604020202020204" pitchFamily="34" charset="0"/>
                        </a:rPr>
                        <a:t> due to improved business processes</a:t>
                      </a:r>
                      <a:endParaRPr lang="en-US" sz="1600" b="0"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algn="ctr"/>
                      <a:endParaRPr lang="en-US" sz="1600" b="1" i="0" dirty="0"/>
                    </a:p>
                  </a:txBody>
                  <a:tcPr marL="14699" marR="14699"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490832" y="617517"/>
            <a:ext cx="8230992" cy="923330"/>
          </a:xfrm>
          <a:prstGeom prst="rect">
            <a:avLst/>
          </a:prstGeom>
        </p:spPr>
        <p:txBody>
          <a:bodyPr wrap="square">
            <a:spAutoFit/>
          </a:bodyPr>
          <a:lstStyle/>
          <a:p>
            <a:r>
              <a:rPr lang="en-US" dirty="0" smtClean="0">
                <a:solidFill>
                  <a:schemeClr val="dk1"/>
                </a:solidFill>
                <a:latin typeface="Arial" panose="020B0604020202020204" pitchFamily="34" charset="0"/>
                <a:cs typeface="Arial" panose="020B0604020202020204" pitchFamily="34" charset="0"/>
              </a:rPr>
              <a:t>Grievance Management: As </a:t>
            </a:r>
            <a:r>
              <a:rPr lang="en-US" dirty="0">
                <a:solidFill>
                  <a:schemeClr val="dk1"/>
                </a:solidFill>
                <a:latin typeface="Arial" panose="020B0604020202020204" pitchFamily="34" charset="0"/>
                <a:cs typeface="Arial" panose="020B0604020202020204" pitchFamily="34" charset="0"/>
              </a:rPr>
              <a:t>at </a:t>
            </a:r>
            <a:r>
              <a:rPr lang="en-US" b="1" dirty="0">
                <a:solidFill>
                  <a:schemeClr val="dk1"/>
                </a:solidFill>
                <a:latin typeface="Arial" panose="020B0604020202020204" pitchFamily="34" charset="0"/>
                <a:cs typeface="Arial" panose="020B0604020202020204" pitchFamily="34" charset="0"/>
              </a:rPr>
              <a:t>31 December 2019</a:t>
            </a:r>
            <a:r>
              <a:rPr lang="en-US" dirty="0">
                <a:solidFill>
                  <a:schemeClr val="dk1"/>
                </a:solidFill>
                <a:latin typeface="Arial" panose="020B0604020202020204" pitchFamily="34" charset="0"/>
                <a:cs typeface="Arial" panose="020B0604020202020204" pitchFamily="34" charset="0"/>
              </a:rPr>
              <a:t>, there were 644 cases on the database. Of the 644 grievances, 437 (68%) were concluded, of which 207 (32%) remained pending.</a:t>
            </a:r>
          </a:p>
        </p:txBody>
      </p:sp>
    </p:spTree>
    <p:extLst>
      <p:ext uri="{BB962C8B-B14F-4D97-AF65-F5344CB8AC3E}">
        <p14:creationId xmlns:p14="http://schemas.microsoft.com/office/powerpoint/2010/main" val="1779218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PROGRAMME 2: LMP (2)</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13</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val="3215369227"/>
              </p:ext>
            </p:extLst>
          </p:nvPr>
        </p:nvGraphicFramePr>
        <p:xfrm>
          <a:off x="467544" y="1054242"/>
          <a:ext cx="8130702" cy="2478405"/>
        </p:xfrm>
        <a:graphic>
          <a:graphicData uri="http://schemas.openxmlformats.org/drawingml/2006/table">
            <a:tbl>
              <a:tblPr firstRow="1" bandRow="1">
                <a:tableStyleId>{7DF18680-E054-41AD-8BC1-D1AEF772440D}</a:tableStyleId>
              </a:tblPr>
              <a:tblGrid>
                <a:gridCol w="2824095">
                  <a:extLst>
                    <a:ext uri="{9D8B030D-6E8A-4147-A177-3AD203B41FA5}">
                      <a16:colId xmlns:a16="http://schemas.microsoft.com/office/drawing/2014/main" val="20000"/>
                    </a:ext>
                  </a:extLst>
                </a:gridCol>
                <a:gridCol w="1768869">
                  <a:extLst>
                    <a:ext uri="{9D8B030D-6E8A-4147-A177-3AD203B41FA5}">
                      <a16:colId xmlns:a16="http://schemas.microsoft.com/office/drawing/2014/main" val="20001"/>
                    </a:ext>
                  </a:extLst>
                </a:gridCol>
                <a:gridCol w="3253963">
                  <a:extLst>
                    <a:ext uri="{9D8B030D-6E8A-4147-A177-3AD203B41FA5}">
                      <a16:colId xmlns:a16="http://schemas.microsoft.com/office/drawing/2014/main" val="20002"/>
                    </a:ext>
                  </a:extLst>
                </a:gridCol>
                <a:gridCol w="283775">
                  <a:extLst>
                    <a:ext uri="{9D8B030D-6E8A-4147-A177-3AD203B41FA5}">
                      <a16:colId xmlns:a16="http://schemas.microsoft.com/office/drawing/2014/main" val="20003"/>
                    </a:ext>
                  </a:extLst>
                </a:gridCol>
              </a:tblGrid>
              <a:tr h="705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0" dirty="0" smtClean="0">
                          <a:effectLst/>
                          <a:latin typeface="Arial" panose="020B0604020202020204" pitchFamily="34" charset="0"/>
                          <a:cs typeface="Arial" panose="020B0604020202020204" pitchFamily="34" charset="0"/>
                        </a:rPr>
                        <a:t>Indicator</a:t>
                      </a:r>
                      <a:endParaRPr lang="en-US" sz="1800" b="1" kern="0" dirty="0" smtClean="0">
                        <a:effectLst/>
                        <a:latin typeface="Arial" panose="020B0604020202020204" pitchFamily="34" charset="0"/>
                        <a:cs typeface="Arial" panose="020B0604020202020204" pitchFamily="34" charset="0"/>
                      </a:endParaRP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APP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Q2 &amp; Q3 Achievement</a:t>
                      </a:r>
                      <a:endParaRPr lang="en-GB" sz="1800" b="1" baseline="0" dirty="0" smtClean="0">
                        <a:effectLst/>
                        <a:latin typeface="Arial" panose="020B0604020202020204" pitchFamily="34" charset="0"/>
                        <a:cs typeface="Arial" panose="020B0604020202020204" pitchFamily="34" charset="0"/>
                      </a:endParaRP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GB" sz="1800" baseline="0" dirty="0" smtClean="0">
                        <a:effectLs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671699">
                <a:tc rowSpan="2">
                  <a:txBody>
                    <a:bodyPr/>
                    <a:lstStyle/>
                    <a:p>
                      <a:pPr algn="just"/>
                      <a:r>
                        <a:rPr lang="en-US" sz="1800" u="none" strike="noStrike" kern="1200" baseline="0" dirty="0" smtClean="0">
                          <a:latin typeface="Arial" panose="020B0604020202020204" pitchFamily="34" charset="0"/>
                          <a:cs typeface="Arial" panose="020B0604020202020204" pitchFamily="34" charset="0"/>
                        </a:rPr>
                        <a:t>Number of reports on the management of grievances in the Public Service produced 	</a:t>
                      </a:r>
                      <a:endPar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Q2:</a:t>
                      </a:r>
                      <a:r>
                        <a:rPr lang="en-GB" sz="1800" baseline="0" dirty="0" smtClean="0">
                          <a:effectLst/>
                          <a:latin typeface="Arial" panose="020B0604020202020204" pitchFamily="34" charset="0"/>
                          <a:cs typeface="Arial" panose="020B0604020202020204" pitchFamily="34" charset="0"/>
                        </a:rPr>
                        <a:t> 1 Technical brief produced</a:t>
                      </a:r>
                    </a:p>
                    <a:p>
                      <a:pPr marL="0" marR="0" algn="just">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Q3: 1 Factsheet</a:t>
                      </a:r>
                      <a:endParaRPr lang="en-GB" sz="1800" dirty="0" smtClean="0">
                        <a:effectLst/>
                        <a:latin typeface="Arial" panose="020B0604020202020204" pitchFamily="34" charset="0"/>
                        <a:cs typeface="Arial" panose="020B0604020202020204" pitchFamily="34" charset="0"/>
                      </a:endParaRP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algn="just" fontAlgn="t"/>
                      <a:r>
                        <a:rPr lang="en-US" sz="1800" b="0" i="0" u="none" strike="noStrike" baseline="0" dirty="0" smtClean="0">
                          <a:solidFill>
                            <a:schemeClr val="tx1"/>
                          </a:solidFill>
                          <a:effectLst/>
                          <a:latin typeface="Arial" panose="020B0604020202020204" pitchFamily="34" charset="0"/>
                          <a:cs typeface="Arial" panose="020B0604020202020204" pitchFamily="34" charset="0"/>
                        </a:rPr>
                        <a:t>Q2: Technical brief produced in Sept 2019</a:t>
                      </a:r>
                    </a:p>
                    <a:p>
                      <a:pPr algn="just" fontAlgn="t"/>
                      <a:r>
                        <a:rPr lang="en-US" sz="1800" b="0" i="0" u="none" strike="noStrike" baseline="0" dirty="0" smtClean="0">
                          <a:solidFill>
                            <a:schemeClr val="tx1"/>
                          </a:solidFill>
                          <a:effectLst/>
                          <a:latin typeface="Arial" panose="020B0604020202020204" pitchFamily="34" charset="0"/>
                          <a:cs typeface="Arial" panose="020B0604020202020204" pitchFamily="34" charset="0"/>
                        </a:rPr>
                        <a:t>Q3: </a:t>
                      </a:r>
                      <a:r>
                        <a:rPr lang="en-US" sz="1800" kern="1200" dirty="0" smtClean="0">
                          <a:solidFill>
                            <a:schemeClr val="tx1"/>
                          </a:solidFill>
                          <a:effectLst/>
                          <a:latin typeface="Arial" panose="020B0604020202020204" pitchFamily="34" charset="0"/>
                          <a:ea typeface="+mn-ea"/>
                          <a:cs typeface="Arial" panose="020B0604020202020204" pitchFamily="34" charset="0"/>
                        </a:rPr>
                        <a:t>The Factsheet was produced in December </a:t>
                      </a:r>
                      <a:r>
                        <a:rPr lang="en-US" sz="1800" kern="1200" dirty="0" smtClean="0">
                          <a:solidFill>
                            <a:schemeClr val="dk1"/>
                          </a:solidFill>
                          <a:effectLst/>
                          <a:latin typeface="Arial" panose="020B0604020202020204" pitchFamily="34" charset="0"/>
                          <a:ea typeface="+mn-ea"/>
                          <a:cs typeface="Arial" panose="020B0604020202020204" pitchFamily="34" charset="0"/>
                        </a:rPr>
                        <a:t>2019</a:t>
                      </a:r>
                      <a:endParaRPr lang="en-US" sz="1800" b="0" i="0" u="none" strike="noStrike" baseline="0" dirty="0" smtClean="0">
                        <a:solidFill>
                          <a:schemeClr val="dk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4">
                  <a:txBody>
                    <a:bodyPr/>
                    <a:lstStyle/>
                    <a:p>
                      <a:pPr algn="ctr"/>
                      <a:r>
                        <a:rPr lang="en-US" sz="1800" baseline="0" dirty="0" smtClean="0">
                          <a:latin typeface="Arial" panose="020B0604020202020204" pitchFamily="34" charset="0"/>
                          <a:cs typeface="Arial" panose="020B0604020202020204" pitchFamily="34" charset="0"/>
                        </a:rPr>
                        <a:t>Achieved </a:t>
                      </a:r>
                      <a:endParaRPr lang="en-US" sz="1800" b="1" i="0" dirty="0">
                        <a:latin typeface="Arial" panose="020B0604020202020204" pitchFamily="34" charset="0"/>
                        <a:cs typeface="Arial" panose="020B0604020202020204" pitchFamily="34" charset="0"/>
                      </a:endParaRPr>
                    </a:p>
                  </a:txBody>
                  <a:tcPr marL="14699" marR="14699" marT="0" marB="0" vert="vert27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23900">
                <a:tc vMerge="1">
                  <a:txBody>
                    <a:bodyPr/>
                    <a:lstStyle/>
                    <a:p>
                      <a:endParaRPr lang="en-US"/>
                    </a:p>
                  </a:txBody>
                  <a:tcPr/>
                </a:tc>
                <a:tc>
                  <a:txBody>
                    <a:bodyPr/>
                    <a:lstStyle/>
                    <a:p>
                      <a:pPr marL="0" marR="0" algn="just">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Annual: 3</a:t>
                      </a: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49744">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latin typeface="Arial" panose="020B0604020202020204" pitchFamily="34" charset="0"/>
                          <a:cs typeface="Arial" panose="020B0604020202020204" pitchFamily="34" charset="0"/>
                        </a:rPr>
                        <a:t>Number of Grievance Management communiqué produced by March 2020 	</a:t>
                      </a:r>
                    </a:p>
                    <a:p>
                      <a:pPr algn="just"/>
                      <a:endPar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Q2: 1</a:t>
                      </a:r>
                    </a:p>
                    <a:p>
                      <a:pPr marL="0" marR="0" algn="just">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Q3: None</a:t>
                      </a: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algn="just" fontAlgn="t"/>
                      <a:r>
                        <a:rPr lang="en-US" sz="1800" u="none" strike="noStrike" dirty="0" smtClean="0">
                          <a:effectLst/>
                          <a:latin typeface="Arial" panose="020B0604020202020204" pitchFamily="34" charset="0"/>
                          <a:cs typeface="Arial" panose="020B0604020202020204" pitchFamily="34" charset="0"/>
                        </a:rPr>
                        <a:t> 1</a:t>
                      </a:r>
                      <a:r>
                        <a:rPr lang="en-US" sz="1800" u="none" strike="noStrike" baseline="30000" dirty="0" smtClean="0">
                          <a:effectLst/>
                          <a:latin typeface="Arial" panose="020B0604020202020204" pitchFamily="34" charset="0"/>
                          <a:cs typeface="Arial" panose="020B0604020202020204" pitchFamily="34" charset="0"/>
                        </a:rPr>
                        <a:t>st</a:t>
                      </a:r>
                      <a:r>
                        <a:rPr lang="en-US" sz="1800" u="none" strike="noStrike" dirty="0" smtClean="0">
                          <a:effectLst/>
                          <a:latin typeface="Arial" panose="020B0604020202020204" pitchFamily="34" charset="0"/>
                          <a:cs typeface="Arial" panose="020B0604020202020204" pitchFamily="34" charset="0"/>
                        </a:rPr>
                        <a:t> communique</a:t>
                      </a:r>
                      <a:r>
                        <a:rPr lang="en-US" sz="1800" u="none" strike="noStrike" baseline="0" dirty="0" smtClean="0">
                          <a:effectLst/>
                          <a:latin typeface="Arial" panose="020B0604020202020204" pitchFamily="34" charset="0"/>
                          <a:cs typeface="Arial" panose="020B0604020202020204" pitchFamily="34" charset="0"/>
                        </a:rPr>
                        <a:t> produced in September 2019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algn="ctr"/>
                      <a:endParaRPr lang="en-US" sz="1400" b="1" i="0" dirty="0"/>
                    </a:p>
                  </a:txBody>
                  <a:tcPr marL="14699" marR="14699" marT="0" marB="0" vert="vert270">
                    <a:solidFill>
                      <a:srgbClr val="00B050"/>
                    </a:solidFill>
                  </a:tcPr>
                </a:tc>
                <a:extLst>
                  <a:ext uri="{0D108BD9-81ED-4DB2-BD59-A6C34878D82A}">
                    <a16:rowId xmlns:a16="http://schemas.microsoft.com/office/drawing/2014/main" val="3149921116"/>
                  </a:ext>
                </a:extLst>
              </a:tr>
              <a:tr h="449744">
                <a:tc vMerge="1">
                  <a:txBody>
                    <a:bodyPr/>
                    <a:lstStyle/>
                    <a:p>
                      <a:endParaRPr lang="en-US"/>
                    </a:p>
                  </a:txBody>
                  <a:tcPr/>
                </a:tc>
                <a:tc>
                  <a:txBody>
                    <a:bodyPr/>
                    <a:lstStyle/>
                    <a:p>
                      <a:pPr marL="0" marR="0" algn="just">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Annual: 2</a:t>
                      </a: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7730545"/>
                  </a:ext>
                </a:extLst>
              </a:tr>
            </a:tbl>
          </a:graphicData>
        </a:graphic>
      </p:graphicFrame>
    </p:spTree>
    <p:extLst>
      <p:ext uri="{BB962C8B-B14F-4D97-AF65-F5344CB8AC3E}">
        <p14:creationId xmlns:p14="http://schemas.microsoft.com/office/powerpoint/2010/main" val="149695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KEY OUTPUTS ADDITIONAL TO APP (1)</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14</a:t>
            </a:fld>
            <a:endParaRPr lang="en-ZA"/>
          </a:p>
        </p:txBody>
      </p:sp>
      <p:sp>
        <p:nvSpPr>
          <p:cNvPr id="5" name="Rectangle 4"/>
          <p:cNvSpPr/>
          <p:nvPr/>
        </p:nvSpPr>
        <p:spPr>
          <a:xfrm>
            <a:off x="459759" y="620688"/>
            <a:ext cx="8163936" cy="7072705"/>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PSC participated in the orientation of new Members of the Executive at national and provincial level on its Guide on Governance Practice for EAs and HoDs, which is aimed at assisting </a:t>
            </a:r>
            <a:r>
              <a:rPr lang="en-US" dirty="0" smtClean="0">
                <a:latin typeface="Arial" panose="020B0604020202020204" pitchFamily="34" charset="0"/>
                <a:cs typeface="Arial" panose="020B0604020202020204" pitchFamily="34" charset="0"/>
              </a:rPr>
              <a:t>EAs in </a:t>
            </a:r>
            <a:r>
              <a:rPr lang="en-US" dirty="0">
                <a:latin typeface="Arial" panose="020B0604020202020204" pitchFamily="34" charset="0"/>
                <a:cs typeface="Arial" panose="020B0604020202020204" pitchFamily="34" charset="0"/>
              </a:rPr>
              <a:t>understanding the legislation underpinning the management of organisational structures, human resources, finances and integrated reporting which is part of their administrative </a:t>
            </a:r>
            <a:r>
              <a:rPr lang="en-US" dirty="0" smtClean="0">
                <a:latin typeface="Arial" panose="020B0604020202020204" pitchFamily="34" charset="0"/>
                <a:cs typeface="Arial" panose="020B0604020202020204" pitchFamily="34" charset="0"/>
              </a:rPr>
              <a:t>role.</a:t>
            </a:r>
          </a:p>
          <a:p>
            <a:pPr marL="285750" indent="-285750" algn="just">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The PSC participated in the colloquium on the National Development Plan held in July 2019 through a partnership between the National Planning Commission, the PSC, the University of Johannesburg and the Human Resource Development </a:t>
            </a:r>
            <a:r>
              <a:rPr lang="en-US" dirty="0" smtClean="0">
                <a:latin typeface="Arial" panose="020B0604020202020204" pitchFamily="34" charset="0"/>
                <a:cs typeface="Arial" panose="020B0604020202020204" pitchFamily="34" charset="0"/>
              </a:rPr>
              <a:t>Commission.</a:t>
            </a:r>
          </a:p>
          <a:p>
            <a:pPr marL="285750" indent="-285750" algn="just">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The PSC hosted a roundtable on the extent and nature of contract appointments in the Public Service in November </a:t>
            </a:r>
            <a:r>
              <a:rPr lang="en-US" dirty="0" smtClean="0">
                <a:latin typeface="Arial" panose="020B0604020202020204" pitchFamily="34" charset="0"/>
                <a:cs typeface="Arial" panose="020B0604020202020204" pitchFamily="34" charset="0"/>
              </a:rPr>
              <a:t>2019.</a:t>
            </a:r>
          </a:p>
          <a:p>
            <a:pPr marL="285750" indent="-285750" algn="just">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The PSC promoted the Code of Conduct for the Public Service in 10 national departments and 90 provincial </a:t>
            </a:r>
            <a:r>
              <a:rPr lang="en-US" dirty="0" smtClean="0">
                <a:latin typeface="Arial" panose="020B0604020202020204" pitchFamily="34" charset="0"/>
                <a:cs typeface="Arial" panose="020B0604020202020204" pitchFamily="34" charset="0"/>
              </a:rPr>
              <a:t>departments.</a:t>
            </a:r>
          </a:p>
          <a:p>
            <a:pPr marL="285750" indent="-285750" algn="just">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The PSC participated in the colloquium on the National Development Plan held in July 2019 through a partnership between the National Planning Commission, the PSC, the University of Johannesburg and the Human Resource Development Commission.</a:t>
            </a:r>
          </a:p>
          <a:p>
            <a:pPr marL="285750" indent="-285750" algn="just">
              <a:lnSpc>
                <a:spcPct val="12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021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PROGRAMME 3: </a:t>
            </a:r>
            <a:r>
              <a:rPr lang="en-US" sz="2800" b="1" dirty="0" err="1" smtClean="0">
                <a:solidFill>
                  <a:srgbClr val="006666"/>
                </a:solidFill>
                <a:latin typeface="Arial" panose="020B0604020202020204" pitchFamily="34" charset="0"/>
                <a:cs typeface="Arial" panose="020B0604020202020204" pitchFamily="34" charset="0"/>
              </a:rPr>
              <a:t>M&amp;E</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15</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val="3054880900"/>
              </p:ext>
            </p:extLst>
          </p:nvPr>
        </p:nvGraphicFramePr>
        <p:xfrm>
          <a:off x="503548" y="908720"/>
          <a:ext cx="8280919" cy="4389120"/>
        </p:xfrm>
        <a:graphic>
          <a:graphicData uri="http://schemas.openxmlformats.org/drawingml/2006/table">
            <a:tbl>
              <a:tblPr firstRow="1" bandRow="1">
                <a:tableStyleId>{7DF18680-E054-41AD-8BC1-D1AEF772440D}</a:tableStyleId>
              </a:tblPr>
              <a:tblGrid>
                <a:gridCol w="259228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3305396">
                  <a:extLst>
                    <a:ext uri="{9D8B030D-6E8A-4147-A177-3AD203B41FA5}">
                      <a16:colId xmlns:a16="http://schemas.microsoft.com/office/drawing/2014/main" val="20002"/>
                    </a:ext>
                  </a:extLst>
                </a:gridCol>
                <a:gridCol w="295003">
                  <a:extLst>
                    <a:ext uri="{9D8B030D-6E8A-4147-A177-3AD203B41FA5}">
                      <a16:colId xmlns:a16="http://schemas.microsoft.com/office/drawing/2014/main" val="20003"/>
                    </a:ext>
                  </a:extLst>
                </a:gridCol>
              </a:tblGrid>
              <a:tr h="2381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0" dirty="0" smtClean="0">
                          <a:effectLst/>
                          <a:latin typeface="Arial" panose="020B0604020202020204" pitchFamily="34" charset="0"/>
                          <a:cs typeface="Arial" panose="020B0604020202020204" pitchFamily="34" charset="0"/>
                        </a:rPr>
                        <a:t>Indicator</a:t>
                      </a:r>
                      <a:endParaRPr lang="en-US" sz="1800" b="1" kern="0" dirty="0" smtClean="0">
                        <a:effectLst/>
                        <a:latin typeface="Arial" panose="020B0604020202020204" pitchFamily="34" charset="0"/>
                        <a:cs typeface="Arial" panose="020B0604020202020204" pitchFamily="34" charset="0"/>
                      </a:endParaRP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APP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Q2 &amp; Q3 Achievement</a:t>
                      </a:r>
                      <a:endParaRPr lang="en-GB" sz="1800" b="1" baseline="0" dirty="0" smtClean="0">
                        <a:effectLst/>
                        <a:latin typeface="Arial" panose="020B0604020202020204" pitchFamily="34" charset="0"/>
                        <a:cs typeface="Arial" panose="020B0604020202020204" pitchFamily="34" charset="0"/>
                      </a:endParaRP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pPr marL="0" marR="0" algn="ctr">
                        <a:lnSpc>
                          <a:spcPct val="100000"/>
                        </a:lnSpc>
                        <a:spcBef>
                          <a:spcPts val="0"/>
                        </a:spcBef>
                        <a:spcAft>
                          <a:spcPts val="0"/>
                        </a:spcAft>
                      </a:pPr>
                      <a:endParaRPr lang="en-GB" sz="1800" baseline="0" dirty="0" smtClean="0">
                        <a:effectLst/>
                      </a:endParaRPr>
                    </a:p>
                  </a:txBody>
                  <a:tcPr marL="14699" marR="1469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411480">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baseline="0" dirty="0" smtClean="0">
                          <a:solidFill>
                            <a:schemeClr val="tx1"/>
                          </a:solidFill>
                          <a:latin typeface="Arial" panose="020B0604020202020204" pitchFamily="34" charset="0"/>
                          <a:cs typeface="Arial" panose="020B0604020202020204" pitchFamily="34" charset="0"/>
                        </a:rPr>
                        <a:t>Number of CVP Promotion Engagements held by 31 March 2020</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t"/>
                      <a:r>
                        <a:rPr lang="en-ZA" sz="1800" u="none" strike="noStrike" dirty="0" smtClean="0">
                          <a:solidFill>
                            <a:schemeClr val="tx1"/>
                          </a:solidFill>
                          <a:effectLst/>
                          <a:latin typeface="Arial" panose="020B0604020202020204" pitchFamily="34" charset="0"/>
                          <a:cs typeface="Arial" panose="020B0604020202020204" pitchFamily="34" charset="0"/>
                        </a:rPr>
                        <a:t>Q2:3</a:t>
                      </a:r>
                    </a:p>
                    <a:p>
                      <a:pPr algn="l" fontAlgn="t"/>
                      <a:r>
                        <a:rPr lang="en-ZA" sz="1800" b="0" i="0" u="none" strike="noStrike" dirty="0" smtClean="0">
                          <a:solidFill>
                            <a:schemeClr val="tx1"/>
                          </a:solidFill>
                          <a:effectLst/>
                          <a:latin typeface="Arial" panose="020B0604020202020204" pitchFamily="34" charset="0"/>
                          <a:cs typeface="Arial" panose="020B0604020202020204" pitchFamily="34" charset="0"/>
                        </a:rPr>
                        <a:t>Q3: 3</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marL="0" indent="0" algn="just" fontAlgn="t">
                        <a:buFont typeface="Arial" panose="020B0604020202020204" pitchFamily="34" charset="0"/>
                        <a:buNone/>
                      </a:pPr>
                      <a:r>
                        <a:rPr lang="en-US" altLang="en-US" sz="1800" dirty="0" smtClean="0">
                          <a:latin typeface="Arial" panose="020B0604020202020204" pitchFamily="34" charset="0"/>
                          <a:cs typeface="Arial" panose="020B0604020202020204" pitchFamily="34" charset="0"/>
                        </a:rPr>
                        <a:t>A</a:t>
                      </a:r>
                      <a:r>
                        <a:rPr lang="en-US" altLang="en-US" sz="1800" baseline="0" dirty="0" smtClean="0">
                          <a:latin typeface="Arial" panose="020B0604020202020204" pitchFamily="34" charset="0"/>
                          <a:cs typeface="Arial" panose="020B0604020202020204" pitchFamily="34" charset="0"/>
                        </a:rPr>
                        <a:t> total of 48 engagements held, with the following quarterly performance:</a:t>
                      </a:r>
                    </a:p>
                    <a:p>
                      <a:pPr marL="0" indent="0" algn="just" fontAlgn="t">
                        <a:buFont typeface="Arial" panose="020B0604020202020204" pitchFamily="34" charset="0"/>
                        <a:buNone/>
                      </a:pPr>
                      <a:r>
                        <a:rPr lang="en-US" altLang="en-US" sz="1800" dirty="0" smtClean="0">
                          <a:latin typeface="Arial" panose="020B0604020202020204" pitchFamily="34" charset="0"/>
                          <a:cs typeface="Arial" panose="020B0604020202020204" pitchFamily="34" charset="0"/>
                        </a:rPr>
                        <a:t>Q1:</a:t>
                      </a:r>
                      <a:r>
                        <a:rPr lang="en-US" altLang="en-US" sz="1800" baseline="0" dirty="0" smtClean="0">
                          <a:latin typeface="Arial" panose="020B0604020202020204" pitchFamily="34" charset="0"/>
                          <a:cs typeface="Arial" panose="020B0604020202020204" pitchFamily="34" charset="0"/>
                        </a:rPr>
                        <a:t> 18  (FS: 2, NW: 6, NC: 1, MPU: 1, LP: 4, National :4)</a:t>
                      </a:r>
                      <a:endParaRPr lang="en-US" altLang="en-US" sz="1800" dirty="0" smtClean="0">
                        <a:latin typeface="Arial" panose="020B0604020202020204" pitchFamily="34" charset="0"/>
                        <a:cs typeface="Arial" panose="020B0604020202020204" pitchFamily="34" charset="0"/>
                      </a:endParaRPr>
                    </a:p>
                    <a:p>
                      <a:pPr marL="0" indent="0" algn="just" fontAlgn="t">
                        <a:buFont typeface="Arial" panose="020B0604020202020204" pitchFamily="34" charset="0"/>
                        <a:buNone/>
                      </a:pPr>
                      <a:r>
                        <a:rPr lang="en-US" altLang="en-US" sz="1800" dirty="0" smtClean="0">
                          <a:latin typeface="Arial" panose="020B0604020202020204" pitchFamily="34" charset="0"/>
                          <a:cs typeface="Arial" panose="020B0604020202020204" pitchFamily="34" charset="0"/>
                        </a:rPr>
                        <a:t>Q2:  19 (National: 3, FS: 2, GP: 8, MPU:</a:t>
                      </a:r>
                      <a:r>
                        <a:rPr lang="en-US" altLang="en-US" sz="1800" baseline="0" dirty="0" smtClean="0">
                          <a:latin typeface="Arial" panose="020B0604020202020204" pitchFamily="34" charset="0"/>
                          <a:cs typeface="Arial" panose="020B0604020202020204" pitchFamily="34" charset="0"/>
                        </a:rPr>
                        <a:t> 2, NW: 2, WC: 2)</a:t>
                      </a:r>
                    </a:p>
                    <a:p>
                      <a:pPr marL="0" indent="0" algn="just" fontAlgn="t">
                        <a:buFont typeface="Arial" panose="020B0604020202020204" pitchFamily="34" charset="0"/>
                        <a:buNone/>
                      </a:pPr>
                      <a:r>
                        <a:rPr lang="en-US" altLang="en-US" sz="1800" baseline="0" dirty="0" smtClean="0">
                          <a:latin typeface="Arial" panose="020B0604020202020204" pitchFamily="34" charset="0"/>
                          <a:cs typeface="Arial" panose="020B0604020202020204" pitchFamily="34" charset="0"/>
                        </a:rPr>
                        <a:t>Q3: 11 (FS:3, GP:1, LP: 6 and WC: 1)</a:t>
                      </a:r>
                    </a:p>
                    <a:p>
                      <a:pPr marL="0" indent="0" algn="just" fontAlgn="t">
                        <a:buFont typeface="Arial" panose="020B0604020202020204" pitchFamily="34" charset="0"/>
                        <a:buNone/>
                      </a:pPr>
                      <a:endParaRPr lang="en-US" altLang="en-US" sz="1800" baseline="0" dirty="0" smtClean="0">
                        <a:latin typeface="Arial" panose="020B0604020202020204" pitchFamily="34" charset="0"/>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800" i="1" kern="1200" dirty="0" smtClean="0">
                          <a:solidFill>
                            <a:schemeClr val="dk1"/>
                          </a:solidFill>
                          <a:effectLst/>
                          <a:latin typeface="Arial" panose="020B0604020202020204" pitchFamily="34" charset="0"/>
                          <a:ea typeface="+mn-ea"/>
                          <a:cs typeface="Arial" panose="020B0604020202020204" pitchFamily="34" charset="0"/>
                        </a:rPr>
                        <a:t>Target exceeded due to invitations, seizing of </a:t>
                      </a:r>
                      <a:br>
                        <a:rPr lang="en-US" sz="1800" i="1" kern="1200" dirty="0" smtClean="0">
                          <a:solidFill>
                            <a:schemeClr val="dk1"/>
                          </a:solidFill>
                          <a:effectLst/>
                          <a:latin typeface="Arial" panose="020B0604020202020204" pitchFamily="34" charset="0"/>
                          <a:ea typeface="+mn-ea"/>
                          <a:cs typeface="Arial" panose="020B0604020202020204" pitchFamily="34" charset="0"/>
                        </a:rPr>
                      </a:br>
                      <a:r>
                        <a:rPr lang="en-US" sz="1800" i="1" kern="1200" dirty="0" smtClean="0">
                          <a:solidFill>
                            <a:schemeClr val="dk1"/>
                          </a:solidFill>
                          <a:effectLst/>
                          <a:latin typeface="Arial" panose="020B0604020202020204" pitchFamily="34" charset="0"/>
                          <a:ea typeface="+mn-ea"/>
                          <a:cs typeface="Arial" panose="020B0604020202020204" pitchFamily="34" charset="0"/>
                        </a:rPr>
                        <a:t>opportunities and requests from stakeholders </a:t>
                      </a:r>
                    </a:p>
                    <a:p>
                      <a:pPr marL="0" indent="0" algn="just" fontAlgn="t">
                        <a:buFont typeface="Arial" panose="020B0604020202020204" pitchFamily="34" charset="0"/>
                        <a:buNone/>
                      </a:pPr>
                      <a:endParaRPr lang="en-US" altLang="en-US" sz="1800" dirty="0" smtClean="0">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algn="ctr"/>
                      <a:r>
                        <a:rPr lang="en-US" sz="1800" dirty="0" smtClean="0">
                          <a:latin typeface="Arial" panose="020B0604020202020204" pitchFamily="34" charset="0"/>
                          <a:cs typeface="Arial" panose="020B0604020202020204" pitchFamily="34" charset="0"/>
                        </a:rPr>
                        <a:t>Exceeded</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a:t>
                      </a:r>
                      <a:endParaRPr lang="en-US" sz="1800" b="1" i="0" dirty="0" smtClean="0">
                        <a:latin typeface="Arial" panose="020B0604020202020204" pitchFamily="34" charset="0"/>
                        <a:cs typeface="Arial" panose="020B0604020202020204" pitchFamily="34" charset="0"/>
                      </a:endParaRPr>
                    </a:p>
                  </a:txBody>
                  <a:tcPr marL="14699" marR="14699" marT="0" marB="0" vert="vert27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411480">
                <a:tc vMerge="1">
                  <a:txBody>
                    <a:bodyPr/>
                    <a:lstStyle/>
                    <a:p>
                      <a:endParaRPr lang="en-US"/>
                    </a:p>
                  </a:txBody>
                  <a:tcPr/>
                </a:tc>
                <a:tc>
                  <a:txBody>
                    <a:bodyPr/>
                    <a:lstStyle/>
                    <a:p>
                      <a:pPr algn="l" fontAlgn="t"/>
                      <a:r>
                        <a:rPr lang="en-ZA" sz="1800" u="none" strike="noStrike" dirty="0" smtClean="0">
                          <a:solidFill>
                            <a:schemeClr val="tx1"/>
                          </a:solidFill>
                          <a:effectLst/>
                          <a:latin typeface="Arial" panose="020B0604020202020204" pitchFamily="34" charset="0"/>
                          <a:cs typeface="Arial" panose="020B0604020202020204" pitchFamily="34" charset="0"/>
                        </a:rPr>
                        <a:t>Annual: 10</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8095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KEY OUTPUTS ADDITIONAL TO APP (1)</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16</a:t>
            </a:fld>
            <a:endParaRPr lang="en-ZA"/>
          </a:p>
        </p:txBody>
      </p:sp>
      <p:sp>
        <p:nvSpPr>
          <p:cNvPr id="5" name="Rectangle 4"/>
          <p:cNvSpPr/>
          <p:nvPr/>
        </p:nvSpPr>
        <p:spPr>
          <a:xfrm>
            <a:off x="451522" y="620688"/>
            <a:ext cx="8163936" cy="6407908"/>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The </a:t>
            </a:r>
            <a:r>
              <a:rPr lang="en-US" dirty="0">
                <a:solidFill>
                  <a:srgbClr val="000000"/>
                </a:solidFill>
                <a:latin typeface="Arial" panose="020B0604020202020204" pitchFamily="34" charset="0"/>
                <a:cs typeface="Arial" panose="020B0604020202020204" pitchFamily="34" charset="0"/>
              </a:rPr>
              <a:t>PSC conducted 7 </a:t>
            </a:r>
            <a:r>
              <a:rPr lang="en-US" dirty="0" smtClean="0">
                <a:solidFill>
                  <a:srgbClr val="000000"/>
                </a:solidFill>
                <a:latin typeface="Arial" panose="020B0604020202020204" pitchFamily="34" charset="0"/>
                <a:cs typeface="Arial" panose="020B0604020202020204" pitchFamily="34" charset="0"/>
              </a:rPr>
              <a:t>engagements (National) </a:t>
            </a:r>
            <a:r>
              <a:rPr lang="en-US" dirty="0">
                <a:solidFill>
                  <a:srgbClr val="000000"/>
                </a:solidFill>
                <a:latin typeface="Arial" panose="020B0604020202020204" pitchFamily="34" charset="0"/>
                <a:cs typeface="Arial" panose="020B0604020202020204" pitchFamily="34" charset="0"/>
              </a:rPr>
              <a:t>in Celebration of Public Service Month (September and October 2019) through dialogues on public servants’ constitutional </a:t>
            </a:r>
            <a:r>
              <a:rPr lang="en-US" dirty="0" smtClean="0">
                <a:solidFill>
                  <a:srgbClr val="000000"/>
                </a:solidFill>
                <a:latin typeface="Arial" panose="020B0604020202020204" pitchFamily="34" charset="0"/>
                <a:cs typeface="Arial" panose="020B0604020202020204" pitchFamily="34" charset="0"/>
              </a:rPr>
              <a:t>responsibilities.</a:t>
            </a:r>
          </a:p>
          <a:p>
            <a:pPr marL="285750" indent="-285750" algn="just">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The PSC conducted an unannounced inspections at the Cecilia </a:t>
            </a:r>
            <a:r>
              <a:rPr lang="en-US" dirty="0" err="1">
                <a:latin typeface="Arial" panose="020B0604020202020204" pitchFamily="34" charset="0"/>
                <a:cs typeface="Arial" panose="020B0604020202020204" pitchFamily="34" charset="0"/>
              </a:rPr>
              <a:t>Makiwane</a:t>
            </a:r>
            <a:r>
              <a:rPr lang="en-US" dirty="0">
                <a:latin typeface="Arial" panose="020B0604020202020204" pitchFamily="34" charset="0"/>
                <a:cs typeface="Arial" panose="020B0604020202020204" pitchFamily="34" charset="0"/>
              </a:rPr>
              <a:t> (Mental Health Unit) and Frere Hospital (</a:t>
            </a:r>
            <a:r>
              <a:rPr lang="en-US" dirty="0" err="1">
                <a:latin typeface="Arial" panose="020B0604020202020204" pitchFamily="34" charset="0"/>
                <a:cs typeface="Arial" panose="020B0604020202020204" pitchFamily="34" charset="0"/>
              </a:rPr>
              <a:t>Nerina</a:t>
            </a:r>
            <a:r>
              <a:rPr lang="en-US" dirty="0">
                <a:latin typeface="Arial" panose="020B0604020202020204" pitchFamily="34" charset="0"/>
                <a:cs typeface="Arial" panose="020B0604020202020204" pitchFamily="34" charset="0"/>
              </a:rPr>
              <a:t> House Nurse’s Home)</a:t>
            </a:r>
            <a:r>
              <a:rPr lang="en-ZA"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August 2019. The unannounced inspections were </a:t>
            </a:r>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a result of media reports relating to the dire state of the </a:t>
            </a:r>
            <a:r>
              <a:rPr lang="en-US" dirty="0" smtClean="0">
                <a:latin typeface="Arial" panose="020B0604020202020204" pitchFamily="34" charset="0"/>
                <a:cs typeface="Arial" panose="020B0604020202020204" pitchFamily="34" charset="0"/>
              </a:rPr>
              <a:t>facilities.</a:t>
            </a:r>
            <a:endParaRPr lang="en-US"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Service delivery interventions were also undertaken at a Primary School and Heritage Site (Russel High School Heritage Sit Restoration Project) in </a:t>
            </a:r>
            <a:r>
              <a:rPr lang="en-US" dirty="0" smtClean="0">
                <a:latin typeface="Arial" panose="020B0604020202020204" pitchFamily="34" charset="0"/>
                <a:cs typeface="Arial" panose="020B0604020202020204" pitchFamily="34" charset="0"/>
              </a:rPr>
              <a:t>KZN.</a:t>
            </a:r>
            <a:endParaRPr lang="en-US"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The PSC in partnership with the South Africa -European Union Strategic Partnership’s Dialogue Facility and the University of South Africa (UNISA) hosted a Dialogue under the theme: </a:t>
            </a:r>
            <a:r>
              <a:rPr lang="en-US" i="1" dirty="0">
                <a:latin typeface="Arial" panose="020B0604020202020204" pitchFamily="34" charset="0"/>
                <a:cs typeface="Arial" panose="020B0604020202020204" pitchFamily="34" charset="0"/>
              </a:rPr>
              <a:t>Values-Driven Public Sector: Building State Capacity through Professional Ethics and Integrity </a:t>
            </a:r>
            <a:r>
              <a:rPr lang="en-US" dirty="0">
                <a:latin typeface="Arial" panose="020B0604020202020204" pitchFamily="34" charset="0"/>
                <a:cs typeface="Arial" panose="020B0604020202020204" pitchFamily="34" charset="0"/>
              </a:rPr>
              <a:t>from 30 September to 01 October </a:t>
            </a:r>
            <a:r>
              <a:rPr lang="en-US" dirty="0" smtClean="0">
                <a:latin typeface="Arial" panose="020B0604020202020204" pitchFamily="34" charset="0"/>
                <a:cs typeface="Arial" panose="020B0604020202020204" pitchFamily="34" charset="0"/>
              </a:rPr>
              <a:t>2019</a:t>
            </a:r>
            <a:r>
              <a:rPr lang="en-US" dirty="0" smtClean="0">
                <a:solidFill>
                  <a:srgbClr val="000000"/>
                </a:solidFill>
                <a:latin typeface="Arial" panose="020B0604020202020204" pitchFamily="34" charset="0"/>
                <a:cs typeface="Arial" panose="020B0604020202020204" pitchFamily="34" charset="0"/>
              </a:rPr>
              <a:t>.</a:t>
            </a:r>
          </a:p>
          <a:p>
            <a:pPr marL="285750" indent="-285750" algn="just">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The PSC attended the launch of the District Development Model.  It is important for the PSC to be switched-on to this approach to ensure effective oversight of the Public Service </a:t>
            </a:r>
          </a:p>
          <a:p>
            <a:pPr marL="285750" indent="-285750" algn="just">
              <a:lnSpc>
                <a:spcPct val="120000"/>
              </a:lnSpc>
              <a:buFont typeface="Arial" panose="020B0604020202020204" pitchFamily="34" charset="0"/>
              <a:buChar char="•"/>
            </a:pPr>
            <a:endParaRPr lang="en-US"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282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PROGRAMME 4: IAC</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17</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val="1966409178"/>
              </p:ext>
            </p:extLst>
          </p:nvPr>
        </p:nvGraphicFramePr>
        <p:xfrm>
          <a:off x="481677" y="606896"/>
          <a:ext cx="8215884" cy="3566160"/>
        </p:xfrm>
        <a:graphic>
          <a:graphicData uri="http://schemas.openxmlformats.org/drawingml/2006/table">
            <a:tbl>
              <a:tblPr firstRow="1" bandRow="1">
                <a:tableStyleId>{7DF18680-E054-41AD-8BC1-D1AEF772440D}</a:tableStyleId>
              </a:tblPr>
              <a:tblGrid>
                <a:gridCol w="2146107">
                  <a:extLst>
                    <a:ext uri="{9D8B030D-6E8A-4147-A177-3AD203B41FA5}">
                      <a16:colId xmlns:a16="http://schemas.microsoft.com/office/drawing/2014/main" val="20000"/>
                    </a:ext>
                  </a:extLst>
                </a:gridCol>
                <a:gridCol w="1921996">
                  <a:extLst>
                    <a:ext uri="{9D8B030D-6E8A-4147-A177-3AD203B41FA5}">
                      <a16:colId xmlns:a16="http://schemas.microsoft.com/office/drawing/2014/main" val="20001"/>
                    </a:ext>
                  </a:extLst>
                </a:gridCol>
                <a:gridCol w="3730024">
                  <a:extLst>
                    <a:ext uri="{9D8B030D-6E8A-4147-A177-3AD203B41FA5}">
                      <a16:colId xmlns:a16="http://schemas.microsoft.com/office/drawing/2014/main" val="20002"/>
                    </a:ext>
                  </a:extLst>
                </a:gridCol>
                <a:gridCol w="417757">
                  <a:extLst>
                    <a:ext uri="{9D8B030D-6E8A-4147-A177-3AD203B41FA5}">
                      <a16:colId xmlns:a16="http://schemas.microsoft.com/office/drawing/2014/main" val="20003"/>
                    </a:ext>
                  </a:extLst>
                </a:gridCol>
              </a:tblGrid>
              <a:tr h="223197">
                <a:tc>
                  <a:txBody>
                    <a:bodyPr/>
                    <a:lstStyle/>
                    <a:p>
                      <a:pPr marL="0" marR="0" algn="ctr">
                        <a:lnSpc>
                          <a:spcPct val="100000"/>
                        </a:lnSpc>
                        <a:spcBef>
                          <a:spcPts val="0"/>
                        </a:spcBef>
                        <a:spcAft>
                          <a:spcPts val="0"/>
                        </a:spcAft>
                      </a:pPr>
                      <a:r>
                        <a:rPr lang="en-GB" sz="1800" kern="0" dirty="0" smtClean="0">
                          <a:effectLst/>
                          <a:latin typeface="Arial" panose="020B0604020202020204" pitchFamily="34" charset="0"/>
                          <a:cs typeface="Arial" panose="020B0604020202020204" pitchFamily="34" charset="0"/>
                        </a:rPr>
                        <a:t>Annual Output</a:t>
                      </a:r>
                      <a:endParaRPr lang="en-US" sz="1800" b="1" kern="0" dirty="0">
                        <a:effectLst/>
                        <a:latin typeface="Arial" panose="020B0604020202020204" pitchFamily="34" charset="0"/>
                        <a:cs typeface="Arial" panose="020B0604020202020204" pitchFamily="34" charset="0"/>
                      </a:endParaRPr>
                    </a:p>
                  </a:txBody>
                  <a:tcPr marL="14699" marR="1469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APP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Q3 Achievement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747584">
                <a:tc rowSpan="2">
                  <a:txBody>
                    <a:bodyPr/>
                    <a:lstStyle/>
                    <a:p>
                      <a:pPr algn="just" fontAlgn="t"/>
                      <a:r>
                        <a:rPr lang="en-US" sz="1800" u="none" strike="noStrike" dirty="0" smtClean="0">
                          <a:effectLst/>
                          <a:latin typeface="Arial" panose="020B0604020202020204" pitchFamily="34" charset="0"/>
                          <a:cs typeface="Arial" panose="020B0604020202020204" pitchFamily="34" charset="0"/>
                        </a:rPr>
                        <a:t>70% of </a:t>
                      </a:r>
                      <a:r>
                        <a:rPr lang="en-US" sz="1800" u="none" strike="noStrike" dirty="0">
                          <a:effectLst/>
                          <a:latin typeface="Arial" panose="020B0604020202020204" pitchFamily="34" charset="0"/>
                          <a:cs typeface="Arial" panose="020B0604020202020204" pitchFamily="34" charset="0"/>
                        </a:rPr>
                        <a:t>public administration investigations finalised within 3 months upon receipt of all relevant information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800" baseline="0" dirty="0" smtClean="0">
                          <a:latin typeface="Arial" panose="020B0604020202020204" pitchFamily="34" charset="0"/>
                          <a:cs typeface="Arial" panose="020B0604020202020204" pitchFamily="34" charset="0"/>
                        </a:rPr>
                        <a:t>Q2:  45%</a:t>
                      </a:r>
                    </a:p>
                    <a:p>
                      <a:r>
                        <a:rPr lang="en-US" sz="1800" baseline="0" dirty="0" smtClean="0">
                          <a:latin typeface="Arial" panose="020B0604020202020204" pitchFamily="34" charset="0"/>
                          <a:cs typeface="Arial" panose="020B0604020202020204" pitchFamily="34" charset="0"/>
                        </a:rPr>
                        <a:t>Q3: 60%</a:t>
                      </a:r>
                    </a:p>
                    <a:p>
                      <a:endParaRPr lang="en-US" sz="1800" b="0" baseline="0" dirty="0" smtClean="0">
                        <a:solidFill>
                          <a:schemeClr val="tx1"/>
                        </a:solidFill>
                        <a:latin typeface="Arial" panose="020B0604020202020204" pitchFamily="34" charset="0"/>
                        <a:cs typeface="Arial" panose="020B0604020202020204" pitchFamily="34" charset="0"/>
                      </a:endParaRPr>
                    </a:p>
                    <a:p>
                      <a:endParaRPr lang="en-US" sz="1800" b="0" dirty="0">
                        <a:solidFill>
                          <a:schemeClr val="tx1"/>
                        </a:solidFill>
                        <a:latin typeface="Arial" panose="020B0604020202020204" pitchFamily="34" charset="0"/>
                        <a:cs typeface="Arial" panose="020B0604020202020204" pitchFamily="34" charset="0"/>
                      </a:endParaRPr>
                    </a:p>
                  </a:txBody>
                  <a:tcPr marL="51435" marR="514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Arial"/>
                        </a:rPr>
                        <a:t>Q2: </a:t>
                      </a:r>
                      <a:r>
                        <a:rPr lang="en-US" sz="1800" b="1" i="0" u="none" strike="noStrike" dirty="0" smtClean="0">
                          <a:solidFill>
                            <a:srgbClr val="000000"/>
                          </a:solidFill>
                          <a:effectLst/>
                          <a:latin typeface="Arial"/>
                        </a:rPr>
                        <a:t>94% (85/ 90) </a:t>
                      </a:r>
                      <a:r>
                        <a:rPr lang="en-US" sz="1800" b="0" i="0" u="none" strike="noStrike" dirty="0" smtClean="0">
                          <a:solidFill>
                            <a:srgbClr val="000000"/>
                          </a:solidFill>
                          <a:effectLst/>
                          <a:latin typeface="Arial"/>
                        </a:rPr>
                        <a:t>finalised,</a:t>
                      </a:r>
                      <a:r>
                        <a:rPr lang="en-US" sz="1800" b="1" i="0" u="none" strike="noStrike" dirty="0" smtClean="0">
                          <a:solidFill>
                            <a:srgbClr val="000000"/>
                          </a:solidFill>
                          <a:effectLst/>
                          <a:latin typeface="Arial"/>
                        </a:rPr>
                        <a:t> </a:t>
                      </a:r>
                      <a:r>
                        <a:rPr lang="en-US" sz="1800" b="0" i="0" u="none" strike="noStrike" dirty="0" smtClean="0">
                          <a:solidFill>
                            <a:srgbClr val="000000"/>
                          </a:solidFill>
                          <a:effectLst/>
                          <a:latin typeface="Arial"/>
                        </a:rPr>
                        <a:t>within 3 months of receipt of all relevant document</a:t>
                      </a:r>
                      <a:r>
                        <a:rPr lang="en-US" sz="1800" b="0" i="0" u="none" strike="noStrike" baseline="0" dirty="0" smtClean="0">
                          <a:solidFill>
                            <a:srgbClr val="000000"/>
                          </a:solidFill>
                          <a:effectLst/>
                          <a:latin typeface="Arial"/>
                        </a:rPr>
                        <a:t>s for the period ending 30 September 2019</a:t>
                      </a:r>
                      <a:endParaRPr lang="en-US" sz="1800" b="0" i="0" u="none" strike="noStrike" dirty="0" smtClean="0">
                        <a:solidFill>
                          <a:srgbClr val="000000"/>
                        </a:solidFill>
                        <a:effectLst/>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Arial"/>
                        </a:rPr>
                        <a:t>Q3: </a:t>
                      </a:r>
                      <a:r>
                        <a:rPr lang="en-US" sz="1800" b="1" i="0" u="none" strike="noStrike" dirty="0" smtClean="0">
                          <a:solidFill>
                            <a:srgbClr val="000000"/>
                          </a:solidFill>
                          <a:effectLst/>
                          <a:latin typeface="Arial"/>
                        </a:rPr>
                        <a:t>96.4% (132/137) </a:t>
                      </a:r>
                      <a:r>
                        <a:rPr lang="en-US" sz="1800" b="0" i="0" u="none" strike="noStrike" dirty="0" smtClean="0">
                          <a:solidFill>
                            <a:srgbClr val="000000"/>
                          </a:solidFill>
                          <a:effectLst/>
                          <a:latin typeface="Arial"/>
                        </a:rPr>
                        <a:t>finalised,</a:t>
                      </a:r>
                      <a:r>
                        <a:rPr lang="en-US" sz="1800" b="1" i="0" u="none" strike="noStrike" dirty="0" smtClean="0">
                          <a:solidFill>
                            <a:srgbClr val="000000"/>
                          </a:solidFill>
                          <a:effectLst/>
                          <a:latin typeface="Arial"/>
                        </a:rPr>
                        <a:t> </a:t>
                      </a:r>
                      <a:r>
                        <a:rPr lang="en-US" sz="1800" b="0" i="0" u="none" strike="noStrike" dirty="0" smtClean="0">
                          <a:solidFill>
                            <a:srgbClr val="000000"/>
                          </a:solidFill>
                          <a:effectLst/>
                          <a:latin typeface="Arial"/>
                        </a:rPr>
                        <a:t>within 3 months of receipt of all relevant documents</a:t>
                      </a:r>
                      <a:r>
                        <a:rPr lang="en-US" sz="1800" b="0" i="0" u="none" strike="noStrike" baseline="0" dirty="0" smtClean="0">
                          <a:solidFill>
                            <a:srgbClr val="000000"/>
                          </a:solidFill>
                          <a:effectLst/>
                          <a:latin typeface="Arial"/>
                        </a:rPr>
                        <a:t> for the period ending 31 December 2019</a:t>
                      </a:r>
                      <a:endParaRPr lang="en-US" sz="1800" b="0" i="0" u="none" strike="noStrike" dirty="0" smtClean="0">
                        <a:solidFill>
                          <a:srgbClr val="000000"/>
                        </a:solidFill>
                        <a:effectLst/>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effectLst/>
                          <a:latin typeface="Arial" panose="020B0604020202020204" pitchFamily="34" charset="0"/>
                          <a:ea typeface="+mn-ea"/>
                          <a:cs typeface="Arial" panose="020B0604020202020204" pitchFamily="34" charset="0"/>
                        </a:rPr>
                        <a:t>Target exceeded</a:t>
                      </a:r>
                      <a:r>
                        <a:rPr lang="en-US" sz="1800" b="0" i="1" u="none" strike="noStrike" kern="1200" baseline="0" dirty="0" smtClean="0">
                          <a:solidFill>
                            <a:schemeClr val="dk1"/>
                          </a:solidFill>
                          <a:effectLst/>
                          <a:latin typeface="Arial" panose="020B0604020202020204" pitchFamily="34" charset="0"/>
                          <a:ea typeface="+mn-ea"/>
                          <a:cs typeface="Arial" panose="020B0604020202020204" pitchFamily="34" charset="0"/>
                        </a:rPr>
                        <a:t> due to improved business processes</a:t>
                      </a:r>
                      <a:endParaRPr lang="en-US" sz="1800" b="0" i="0" u="none" strike="noStrike" dirty="0" smtClean="0">
                        <a:solidFill>
                          <a:srgbClr val="000000"/>
                        </a:solidFill>
                        <a:effectLst/>
                        <a:latin typeface="Arial"/>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1800" baseline="0" dirty="0" smtClean="0">
                          <a:effectLst/>
                          <a:latin typeface="Arial" panose="020B0604020202020204" pitchFamily="34" charset="0"/>
                          <a:cs typeface="Arial" panose="020B0604020202020204" pitchFamily="34" charset="0"/>
                        </a:rPr>
                        <a:t>Exceeded</a:t>
                      </a:r>
                      <a:endParaRPr lang="en-US" sz="18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00877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Arial" panose="020B0604020202020204" pitchFamily="34" charset="0"/>
                          <a:cs typeface="Arial" panose="020B0604020202020204" pitchFamily="34" charset="0"/>
                        </a:rPr>
                        <a:t>Annual: 70%</a:t>
                      </a:r>
                      <a:endParaRPr lang="en-US" sz="1800" dirty="0" smtClean="0">
                        <a:latin typeface="Arial" panose="020B0604020202020204" pitchFamily="34" charset="0"/>
                        <a:cs typeface="Arial" panose="020B0604020202020204" pitchFamily="34" charset="0"/>
                      </a:endParaRPr>
                    </a:p>
                    <a:p>
                      <a:endParaRPr lang="en-US" sz="1800" b="0" dirty="0">
                        <a:solidFill>
                          <a:schemeClr val="tx1"/>
                        </a:solidFill>
                        <a:latin typeface="Arial" panose="020B0604020202020204" pitchFamily="34" charset="0"/>
                        <a:cs typeface="Arial" panose="020B0604020202020204" pitchFamily="34" charset="0"/>
                      </a:endParaRPr>
                    </a:p>
                  </a:txBody>
                  <a:tcPr marL="51435" marR="51435"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1">
                        <a:lumMod val="40000"/>
                        <a:lumOff val="6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33795330"/>
                  </a:ext>
                </a:extLst>
              </a:tr>
            </a:tbl>
          </a:graphicData>
        </a:graphic>
      </p:graphicFrame>
    </p:spTree>
    <p:extLst>
      <p:ext uri="{BB962C8B-B14F-4D97-AF65-F5344CB8AC3E}">
        <p14:creationId xmlns:p14="http://schemas.microsoft.com/office/powerpoint/2010/main" val="1703284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PROGRAMME 4: IAC (2)</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18</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val="46243325"/>
              </p:ext>
            </p:extLst>
          </p:nvPr>
        </p:nvGraphicFramePr>
        <p:xfrm>
          <a:off x="584920" y="764704"/>
          <a:ext cx="8136904" cy="5212080"/>
        </p:xfrm>
        <a:graphic>
          <a:graphicData uri="http://schemas.openxmlformats.org/drawingml/2006/table">
            <a:tbl>
              <a:tblPr firstRow="1" bandRow="1">
                <a:tableStyleId>{7DF18680-E054-41AD-8BC1-D1AEF772440D}</a:tableStyleId>
              </a:tblPr>
              <a:tblGrid>
                <a:gridCol w="2392664">
                  <a:extLst>
                    <a:ext uri="{9D8B030D-6E8A-4147-A177-3AD203B41FA5}">
                      <a16:colId xmlns:a16="http://schemas.microsoft.com/office/drawing/2014/main" val="20000"/>
                    </a:ext>
                  </a:extLst>
                </a:gridCol>
                <a:gridCol w="1900057">
                  <a:extLst>
                    <a:ext uri="{9D8B030D-6E8A-4147-A177-3AD203B41FA5}">
                      <a16:colId xmlns:a16="http://schemas.microsoft.com/office/drawing/2014/main" val="20001"/>
                    </a:ext>
                  </a:extLst>
                </a:gridCol>
                <a:gridCol w="3492321">
                  <a:extLst>
                    <a:ext uri="{9D8B030D-6E8A-4147-A177-3AD203B41FA5}">
                      <a16:colId xmlns:a16="http://schemas.microsoft.com/office/drawing/2014/main" val="20002"/>
                    </a:ext>
                  </a:extLst>
                </a:gridCol>
                <a:gridCol w="351862">
                  <a:extLst>
                    <a:ext uri="{9D8B030D-6E8A-4147-A177-3AD203B41FA5}">
                      <a16:colId xmlns:a16="http://schemas.microsoft.com/office/drawing/2014/main" val="20003"/>
                    </a:ext>
                  </a:extLst>
                </a:gridCol>
              </a:tblGrid>
              <a:tr h="221709">
                <a:tc>
                  <a:txBody>
                    <a:bodyPr/>
                    <a:lstStyle/>
                    <a:p>
                      <a:pPr marL="0" marR="0" algn="ctr">
                        <a:lnSpc>
                          <a:spcPct val="100000"/>
                        </a:lnSpc>
                        <a:spcBef>
                          <a:spcPts val="0"/>
                        </a:spcBef>
                        <a:spcAft>
                          <a:spcPts val="0"/>
                        </a:spcAft>
                      </a:pPr>
                      <a:r>
                        <a:rPr lang="en-GB" sz="1800" kern="0" dirty="0" smtClean="0">
                          <a:effectLst/>
                          <a:latin typeface="Arial" panose="020B0604020202020204" pitchFamily="34" charset="0"/>
                          <a:cs typeface="Arial" panose="020B0604020202020204" pitchFamily="34" charset="0"/>
                        </a:rPr>
                        <a:t>Indicator</a:t>
                      </a:r>
                      <a:endParaRPr lang="en-US" sz="1800" b="1" kern="0" dirty="0">
                        <a:effectLst/>
                        <a:latin typeface="Arial" panose="020B0604020202020204" pitchFamily="34" charset="0"/>
                        <a:cs typeface="Arial" panose="020B0604020202020204" pitchFamily="34" charset="0"/>
                      </a:endParaRPr>
                    </a:p>
                  </a:txBody>
                  <a:tcPr marL="14699" marR="1469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APP</a:t>
                      </a:r>
                      <a:r>
                        <a:rPr lang="en-GB" sz="1800" baseline="0" dirty="0" smtClean="0">
                          <a:effectLst/>
                          <a:latin typeface="Arial" panose="020B0604020202020204" pitchFamily="34" charset="0"/>
                          <a:cs typeface="Arial" panose="020B0604020202020204" pitchFamily="34" charset="0"/>
                        </a:rPr>
                        <a:t>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Q2 &amp; Q3 Achievement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021824">
                <a:tc>
                  <a:txBody>
                    <a:bodyPr/>
                    <a:lstStyle/>
                    <a:p>
                      <a:pPr algn="just" fontAlgn="t"/>
                      <a:r>
                        <a:rPr lang="en-US" sz="1800" b="0" i="0" u="none" strike="noStrike" dirty="0" smtClean="0">
                          <a:solidFill>
                            <a:srgbClr val="000000"/>
                          </a:solidFill>
                          <a:effectLst/>
                          <a:latin typeface="Arial" panose="020B0604020202020204" pitchFamily="34" charset="0"/>
                          <a:cs typeface="Arial" panose="020B0604020202020204" pitchFamily="34" charset="0"/>
                        </a:rPr>
                        <a:t>Number of factsheets on financial misconduct</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 produced</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800" b="0" baseline="0" dirty="0" smtClean="0">
                          <a:solidFill>
                            <a:srgbClr val="000000"/>
                          </a:solidFill>
                          <a:latin typeface="Arial" panose="020B0604020202020204" pitchFamily="34" charset="0"/>
                          <a:cs typeface="Arial" panose="020B0604020202020204" pitchFamily="34" charset="0"/>
                        </a:rPr>
                        <a:t>Q2: No target due in Q2</a:t>
                      </a:r>
                    </a:p>
                    <a:p>
                      <a:r>
                        <a:rPr lang="en-US" sz="1800" b="0" baseline="0" dirty="0" smtClean="0">
                          <a:solidFill>
                            <a:srgbClr val="000000"/>
                          </a:solidFill>
                          <a:latin typeface="Arial" panose="020B0604020202020204" pitchFamily="34" charset="0"/>
                          <a:cs typeface="Arial" panose="020B0604020202020204" pitchFamily="34" charset="0"/>
                        </a:rPr>
                        <a:t>Q3: 1</a:t>
                      </a:r>
                    </a:p>
                    <a:p>
                      <a:r>
                        <a:rPr lang="en-US" sz="1800" b="0" baseline="0" dirty="0" smtClean="0">
                          <a:solidFill>
                            <a:srgbClr val="000000"/>
                          </a:solidFill>
                          <a:latin typeface="Arial" panose="020B0604020202020204" pitchFamily="34" charset="0"/>
                          <a:cs typeface="Arial" panose="020B0604020202020204" pitchFamily="34" charset="0"/>
                        </a:rPr>
                        <a:t>Annual: 1</a:t>
                      </a: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dirty="0" smtClean="0">
                          <a:latin typeface="Arial" panose="020B0604020202020204" pitchFamily="34" charset="0"/>
                          <a:cs typeface="Arial" panose="020B0604020202020204" pitchFamily="34" charset="0"/>
                        </a:rPr>
                        <a:t>Q2: No</a:t>
                      </a:r>
                      <a:r>
                        <a:rPr lang="en-US" baseline="0" dirty="0" smtClean="0">
                          <a:latin typeface="Arial" panose="020B0604020202020204" pitchFamily="34" charset="0"/>
                          <a:cs typeface="Arial" panose="020B0604020202020204" pitchFamily="34" charset="0"/>
                        </a:rPr>
                        <a:t> milestone target due.</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Q3: 1 Factsheet produced in November 2019.</a:t>
                      </a:r>
                      <a:endParaRPr lang="en-US" dirty="0">
                        <a:latin typeface="Arial" panose="020B0604020202020204" pitchFamily="34"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smtClean="0">
                          <a:effectLst/>
                          <a:latin typeface="Arial" panose="020B0604020202020204" pitchFamily="34" charset="0"/>
                          <a:cs typeface="Arial" panose="020B0604020202020204" pitchFamily="34" charset="0"/>
                        </a:rPr>
                        <a:t>Achieved</a:t>
                      </a:r>
                      <a:endParaRPr lang="en-US" sz="18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221709">
                <a:tc rowSpan="2">
                  <a:txBody>
                    <a:bodyPr/>
                    <a:lstStyle/>
                    <a:p>
                      <a:pPr algn="l" fontAlgn="t"/>
                      <a:r>
                        <a:rPr lang="en-US" sz="1800" u="none" strike="noStrike" dirty="0" smtClean="0">
                          <a:effectLst/>
                          <a:latin typeface="Arial" panose="020B0604020202020204" pitchFamily="34" charset="0"/>
                          <a:cs typeface="Arial" panose="020B0604020202020204" pitchFamily="34" charset="0"/>
                        </a:rPr>
                        <a:t>% </a:t>
                      </a:r>
                      <a:r>
                        <a:rPr lang="en-US" sz="1800" u="none" strike="noStrike" dirty="0">
                          <a:effectLst/>
                          <a:latin typeface="Arial" panose="020B0604020202020204" pitchFamily="34" charset="0"/>
                          <a:cs typeface="Arial" panose="020B0604020202020204" pitchFamily="34" charset="0"/>
                        </a:rPr>
                        <a:t>of NACH cases referred within 7 days of receipt of case report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t"/>
                      <a:r>
                        <a:rPr lang="en-US" sz="1800" u="none" strike="noStrike" dirty="0" smtClean="0">
                          <a:effectLst/>
                          <a:latin typeface="Arial" panose="020B0604020202020204" pitchFamily="34" charset="0"/>
                          <a:cs typeface="Arial" panose="020B0604020202020204" pitchFamily="34" charset="0"/>
                        </a:rPr>
                        <a:t>Q2:</a:t>
                      </a:r>
                      <a:r>
                        <a:rPr lang="en-US" sz="1800" u="none" strike="noStrike" baseline="0" dirty="0" smtClean="0">
                          <a:effectLst/>
                          <a:latin typeface="Arial" panose="020B0604020202020204" pitchFamily="34" charset="0"/>
                          <a:cs typeface="Arial" panose="020B0604020202020204" pitchFamily="34" charset="0"/>
                        </a:rPr>
                        <a:t> 90</a:t>
                      </a:r>
                      <a:r>
                        <a:rPr lang="en-US" sz="1800" u="none" strike="noStrike" dirty="0" smtClean="0">
                          <a:effectLst/>
                          <a:latin typeface="Arial" panose="020B0604020202020204" pitchFamily="34" charset="0"/>
                          <a:cs typeface="Arial" panose="020B0604020202020204" pitchFamily="34" charset="0"/>
                        </a:rPr>
                        <a:t>%</a:t>
                      </a:r>
                    </a:p>
                    <a:p>
                      <a:pPr algn="l" fontAlgn="t"/>
                      <a:r>
                        <a:rPr lang="en-US" sz="1800" b="0" i="0" u="none" strike="noStrike" dirty="0" smtClean="0">
                          <a:solidFill>
                            <a:srgbClr val="000000"/>
                          </a:solidFill>
                          <a:effectLst/>
                          <a:latin typeface="Arial" panose="020B0604020202020204" pitchFamily="34" charset="0"/>
                          <a:cs typeface="Arial" panose="020B0604020202020204" pitchFamily="34" charset="0"/>
                        </a:rPr>
                        <a:t>Q3:</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 90%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800" u="none" strike="noStrike" dirty="0" smtClean="0">
                          <a:effectLst/>
                          <a:latin typeface="Arial" panose="020B0604020202020204" pitchFamily="34" charset="0"/>
                          <a:cs typeface="Arial" panose="020B0604020202020204" pitchFamily="34" charset="0"/>
                        </a:rPr>
                        <a:t>Q1: 100% (343</a:t>
                      </a:r>
                      <a:r>
                        <a:rPr lang="en-US" sz="1800" u="none" strike="noStrike" baseline="0" dirty="0" smtClean="0">
                          <a:effectLst/>
                          <a:latin typeface="Arial" panose="020B0604020202020204" pitchFamily="34" charset="0"/>
                          <a:cs typeface="Arial" panose="020B0604020202020204" pitchFamily="34" charset="0"/>
                        </a:rPr>
                        <a:t> </a:t>
                      </a:r>
                      <a:r>
                        <a:rPr lang="en-US" sz="1800" u="none" strike="noStrike" dirty="0" smtClean="0">
                          <a:effectLst/>
                          <a:latin typeface="Arial" panose="020B0604020202020204" pitchFamily="34" charset="0"/>
                          <a:cs typeface="Arial" panose="020B0604020202020204" pitchFamily="34" charset="0"/>
                        </a:rPr>
                        <a:t>of 343) </a:t>
                      </a:r>
                    </a:p>
                    <a:p>
                      <a:pPr marL="0" marR="0" lvl="0" indent="0" algn="just" defTabSz="914400" rtl="0" eaLnBrk="1" fontAlgn="t" latinLnBrk="0" hangingPunct="1">
                        <a:lnSpc>
                          <a:spcPct val="100000"/>
                        </a:lnSpc>
                        <a:spcBef>
                          <a:spcPts val="0"/>
                        </a:spcBef>
                        <a:spcAft>
                          <a:spcPts val="0"/>
                        </a:spcAft>
                        <a:buClrTx/>
                        <a:buSzTx/>
                        <a:buFontTx/>
                        <a:buNone/>
                        <a:tabLst/>
                        <a:defRPr/>
                      </a:pPr>
                      <a:r>
                        <a:rPr lang="en-US" sz="1800" u="none" strike="noStrike" dirty="0" smtClean="0">
                          <a:effectLst/>
                          <a:latin typeface="Arial" panose="020B0604020202020204" pitchFamily="34" charset="0"/>
                          <a:cs typeface="Arial" panose="020B0604020202020204" pitchFamily="34" charset="0"/>
                        </a:rPr>
                        <a:t>Q2: 100% (460 of 460)</a:t>
                      </a:r>
                    </a:p>
                    <a:p>
                      <a:pPr marL="0" marR="0" lvl="0" indent="0" algn="just" defTabSz="914400" rtl="0" eaLnBrk="1" fontAlgn="t" latinLnBrk="0" hangingPunct="1">
                        <a:lnSpc>
                          <a:spcPct val="100000"/>
                        </a:lnSpc>
                        <a:spcBef>
                          <a:spcPts val="0"/>
                        </a:spcBef>
                        <a:spcAft>
                          <a:spcPts val="0"/>
                        </a:spcAft>
                        <a:buClrTx/>
                        <a:buSzTx/>
                        <a:buFontTx/>
                        <a:buNone/>
                        <a:tabLst/>
                        <a:defRPr/>
                      </a:pPr>
                      <a:r>
                        <a:rPr lang="en-US" sz="1800" u="none" strike="noStrike" dirty="0" smtClean="0">
                          <a:effectLst/>
                          <a:latin typeface="Arial" panose="020B0604020202020204" pitchFamily="34" charset="0"/>
                          <a:cs typeface="Arial" panose="020B0604020202020204" pitchFamily="34" charset="0"/>
                        </a:rPr>
                        <a:t>Q3: 100% (354 of 354)</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Arial" panose="020B0604020202020204" pitchFamily="34" charset="0"/>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GB" sz="1800" i="1" kern="1200" dirty="0" smtClean="0">
                          <a:solidFill>
                            <a:schemeClr val="dk1"/>
                          </a:solidFill>
                          <a:effectLst/>
                          <a:latin typeface="Arial" panose="020B0604020202020204" pitchFamily="34" charset="0"/>
                          <a:ea typeface="+mn-ea"/>
                          <a:cs typeface="Arial" panose="020B0604020202020204" pitchFamily="34" charset="0"/>
                        </a:rPr>
                        <a:t>The target was exceeded due to following and monitoring of the standard operating procedures</a:t>
                      </a:r>
                      <a:endParaRPr lang="en-US" sz="1800" b="0" i="1" u="none" strike="noStrike" dirty="0" smtClean="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4">
                  <a:txBody>
                    <a:bodyPr/>
                    <a:lstStyle/>
                    <a:p>
                      <a:pPr marL="0" marR="0" algn="ctr">
                        <a:lnSpc>
                          <a:spcPct val="100000"/>
                        </a:lnSpc>
                        <a:spcBef>
                          <a:spcPts val="0"/>
                        </a:spcBef>
                        <a:spcAft>
                          <a:spcPts val="0"/>
                        </a:spcAft>
                      </a:pPr>
                      <a:r>
                        <a:rPr lang="en-US" sz="1800" dirty="0" smtClean="0">
                          <a:effectLst/>
                          <a:latin typeface="Arial" panose="020B0604020202020204" pitchFamily="34" charset="0"/>
                          <a:cs typeface="Arial" panose="020B0604020202020204" pitchFamily="34" charset="0"/>
                        </a:rPr>
                        <a:t>Exceeded</a:t>
                      </a:r>
                      <a:endParaRPr lang="en-US" sz="1800" dirty="0">
                        <a:effectLst/>
                        <a:latin typeface="Arial" panose="020B0604020202020204" pitchFamily="34" charset="0"/>
                        <a:cs typeface="Arial" panose="020B0604020202020204" pitchFamily="34" charset="0"/>
                      </a:endParaRPr>
                    </a:p>
                    <a:p>
                      <a:pPr marL="0" marR="0" algn="ctr">
                        <a:lnSpc>
                          <a:spcPct val="100000"/>
                        </a:lnSpc>
                        <a:spcBef>
                          <a:spcPts val="0"/>
                        </a:spcBef>
                        <a:spcAft>
                          <a:spcPts val="0"/>
                        </a:spcAft>
                      </a:pPr>
                      <a:r>
                        <a:rPr lang="en-US" sz="1800" dirty="0" smtClean="0">
                          <a:effectLst/>
                          <a:latin typeface="Arial" panose="020B0604020202020204" pitchFamily="34" charset="0"/>
                          <a:cs typeface="Arial" panose="020B0604020202020204" pitchFamily="34" charset="0"/>
                        </a:rPr>
                        <a:t> </a:t>
                      </a:r>
                      <a:endParaRPr lang="en-US" sz="18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665127">
                <a:tc vMerge="1">
                  <a:txBody>
                    <a:bodyPr/>
                    <a:lstStyle/>
                    <a:p>
                      <a:endParaRPr lang="en-US"/>
                    </a:p>
                  </a:txBody>
                  <a:tcPr/>
                </a:tc>
                <a:tc>
                  <a:txBody>
                    <a:bodyPr/>
                    <a:lstStyle/>
                    <a:p>
                      <a:pPr algn="l" fontAlgn="t"/>
                      <a:r>
                        <a:rPr lang="en-US" sz="1800" u="none" strike="noStrike" dirty="0" smtClean="0">
                          <a:effectLst/>
                          <a:latin typeface="Arial" panose="020B0604020202020204" pitchFamily="34" charset="0"/>
                          <a:cs typeface="Arial" panose="020B0604020202020204" pitchFamily="34" charset="0"/>
                        </a:rPr>
                        <a:t>Annual: 90%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48641">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u="none" strike="noStrike" dirty="0" smtClean="0">
                          <a:effectLst/>
                          <a:latin typeface="Arial" panose="020B0604020202020204" pitchFamily="34" charset="0"/>
                          <a:cs typeface="Arial" panose="020B0604020202020204" pitchFamily="34" charset="0"/>
                        </a:rPr>
                        <a:t>% of investigations conducted through early resolution finalised within 45 days from date of receipt of all relevant</a:t>
                      </a:r>
                      <a:r>
                        <a:rPr lang="en-US" sz="1800" u="none" strike="noStrike" baseline="0" dirty="0" smtClean="0">
                          <a:effectLst/>
                          <a:latin typeface="Arial" panose="020B0604020202020204" pitchFamily="34" charset="0"/>
                          <a:cs typeface="Arial" panose="020B0604020202020204" pitchFamily="34" charset="0"/>
                        </a:rPr>
                        <a:t> information </a:t>
                      </a:r>
                      <a:endParaRPr lang="en-US" sz="1800" u="none" strike="noStrike" dirty="0" smtClean="0">
                        <a:effectLst/>
                        <a:latin typeface="Arial" panose="020B0604020202020204" pitchFamily="34" charset="0"/>
                        <a:cs typeface="Arial" panose="020B0604020202020204" pitchFamily="34" charset="0"/>
                      </a:endParaRPr>
                    </a:p>
                    <a:p>
                      <a:pPr algn="l" fontAlgn="t"/>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t"/>
                      <a:r>
                        <a:rPr lang="en-US" sz="1800" u="none" strike="noStrike" dirty="0" smtClean="0">
                          <a:effectLst/>
                          <a:latin typeface="Arial" panose="020B0604020202020204" pitchFamily="34" charset="0"/>
                          <a:cs typeface="Arial" panose="020B0604020202020204" pitchFamily="34" charset="0"/>
                        </a:rPr>
                        <a:t>Q2: 90%</a:t>
                      </a:r>
                    </a:p>
                    <a:p>
                      <a:pPr algn="l" fontAlgn="t"/>
                      <a:r>
                        <a:rPr lang="en-US" sz="1800" b="0" i="0" u="none" strike="noStrike" dirty="0" smtClean="0">
                          <a:solidFill>
                            <a:srgbClr val="000000"/>
                          </a:solidFill>
                          <a:effectLst/>
                          <a:latin typeface="Arial" panose="020B0604020202020204" pitchFamily="34" charset="0"/>
                          <a:cs typeface="Arial" panose="020B0604020202020204" pitchFamily="34" charset="0"/>
                        </a:rPr>
                        <a:t>Q3: 90%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800" u="none" strike="noStrike" dirty="0" smtClean="0">
                          <a:effectLst/>
                          <a:latin typeface="Arial" panose="020B0604020202020204" pitchFamily="34" charset="0"/>
                          <a:cs typeface="Arial" panose="020B0604020202020204" pitchFamily="34" charset="0"/>
                        </a:rPr>
                        <a:t>Q1: 19% (3 of 16)</a:t>
                      </a:r>
                      <a:endParaRPr lang="en-US" sz="1800" b="0" i="0" u="none" strike="noStrike" dirty="0" smtClean="0">
                        <a:solidFill>
                          <a:srgbClr val="000000"/>
                        </a:solidFill>
                        <a:effectLst/>
                        <a:latin typeface="Arial" panose="020B0604020202020204" pitchFamily="34" charset="0"/>
                        <a:cs typeface="Arial" panose="020B0604020202020204" pitchFamily="34" charset="0"/>
                      </a:endParaRPr>
                    </a:p>
                    <a:p>
                      <a:pPr algn="just" fontAlgn="t"/>
                      <a:r>
                        <a:rPr lang="en-US" sz="1800" u="none" strike="noStrike" dirty="0" smtClean="0">
                          <a:effectLst/>
                          <a:latin typeface="Arial" panose="020B0604020202020204" pitchFamily="34" charset="0"/>
                          <a:cs typeface="Arial" panose="020B0604020202020204" pitchFamily="34" charset="0"/>
                        </a:rPr>
                        <a:t>Q2: 100% (27 of 27)</a:t>
                      </a:r>
                    </a:p>
                    <a:p>
                      <a:pPr algn="just" fontAlgn="t"/>
                      <a:r>
                        <a:rPr lang="en-US" sz="1800" b="0" i="0" u="none" strike="noStrike" dirty="0" smtClean="0">
                          <a:solidFill>
                            <a:srgbClr val="000000"/>
                          </a:solidFill>
                          <a:effectLst/>
                          <a:latin typeface="Arial" panose="020B0604020202020204" pitchFamily="34" charset="0"/>
                          <a:cs typeface="Arial" panose="020B0604020202020204" pitchFamily="34" charset="0"/>
                        </a:rPr>
                        <a:t>Q3:</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 100% (5 of 5)</a:t>
                      </a:r>
                    </a:p>
                    <a:p>
                      <a:pPr algn="just" fontAlgn="t"/>
                      <a:endParaRPr lang="en-US" sz="1800" b="0" i="0" u="none" strike="noStrike" baseline="0" dirty="0" smtClean="0">
                        <a:solidFill>
                          <a:srgbClr val="000000"/>
                        </a:solidFill>
                        <a:effectLst/>
                        <a:latin typeface="Arial" panose="020B0604020202020204" pitchFamily="34" charset="0"/>
                        <a:cs typeface="Arial" panose="020B0604020202020204" pitchFamily="34" charset="0"/>
                      </a:endParaRPr>
                    </a:p>
                    <a:p>
                      <a:pPr algn="just" fontAlgn="t"/>
                      <a:r>
                        <a:rPr lang="en-GB" sz="1800" i="1" kern="1200" dirty="0" smtClean="0">
                          <a:solidFill>
                            <a:schemeClr val="dk1"/>
                          </a:solidFill>
                          <a:effectLst/>
                          <a:latin typeface="Arial" panose="020B0604020202020204" pitchFamily="34" charset="0"/>
                          <a:ea typeface="+mn-ea"/>
                          <a:cs typeface="Arial" panose="020B0604020202020204" pitchFamily="34" charset="0"/>
                        </a:rPr>
                        <a:t>The target was exceeded due to close monitoring and follow ups with relevant departments</a:t>
                      </a:r>
                      <a:endParaRPr lang="en-US" sz="1800" b="0" i="1" u="none" strike="noStrike" dirty="0" smtClean="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marL="0" marR="0" algn="ctr">
                        <a:lnSpc>
                          <a:spcPct val="100000"/>
                        </a:lnSpc>
                        <a:spcBef>
                          <a:spcPts val="0"/>
                        </a:spcBef>
                        <a:spcAft>
                          <a:spcPts val="0"/>
                        </a:spcAft>
                      </a:pPr>
                      <a:endParaRPr lang="en-US" sz="1400" b="1" i="0" dirty="0">
                        <a:effectLst/>
                        <a:latin typeface="+mn-lt"/>
                        <a:ea typeface="Times New Roman" panose="02020603050405020304" pitchFamily="18" charset="0"/>
                        <a:cs typeface="Times New Roman" panose="02020603050405020304" pitchFamily="18" charset="0"/>
                      </a:endParaRPr>
                    </a:p>
                  </a:txBody>
                  <a:tcPr marL="68580" marR="68580" marT="0" marB="0" vert="vert270">
                    <a:solidFill>
                      <a:srgbClr val="00B050"/>
                    </a:solidFill>
                  </a:tcPr>
                </a:tc>
                <a:extLst>
                  <a:ext uri="{0D108BD9-81ED-4DB2-BD59-A6C34878D82A}">
                    <a16:rowId xmlns:a16="http://schemas.microsoft.com/office/drawing/2014/main" val="10003"/>
                  </a:ext>
                </a:extLst>
              </a:tr>
              <a:tr h="960120">
                <a:tc vMerge="1">
                  <a:txBody>
                    <a:bodyPr/>
                    <a:lstStyle/>
                    <a:p>
                      <a:endParaRPr lang="en-US"/>
                    </a:p>
                  </a:txBody>
                  <a:tcPr/>
                </a:tc>
                <a:tc>
                  <a:txBody>
                    <a:bodyPr/>
                    <a:lstStyle/>
                    <a:p>
                      <a:pPr algn="l" fontAlgn="t"/>
                      <a:r>
                        <a:rPr lang="en-US" sz="1800" u="none" strike="noStrike" dirty="0" smtClean="0">
                          <a:effectLst/>
                          <a:latin typeface="Arial" panose="020B0604020202020204" pitchFamily="34" charset="0"/>
                          <a:cs typeface="Arial" panose="020B0604020202020204" pitchFamily="34" charset="0"/>
                        </a:rPr>
                        <a:t>Annual: 90%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57841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KEY OUTPUTS ADDITIONAL TO APP (1)</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19</a:t>
            </a:fld>
            <a:endParaRPr lang="en-ZA"/>
          </a:p>
        </p:txBody>
      </p:sp>
      <p:sp>
        <p:nvSpPr>
          <p:cNvPr id="5" name="Rectangle 4"/>
          <p:cNvSpPr/>
          <p:nvPr/>
        </p:nvSpPr>
        <p:spPr>
          <a:xfrm>
            <a:off x="459759" y="795801"/>
            <a:ext cx="8163936" cy="5078313"/>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PSC in partnership with the United Nations in South Africa, the Thembekile Mandela Foundation and the Moral Regeneration Movement, in July 2019 held a seminar at the Tshwane University of Technology on Ethical Leadership under the theme “</a:t>
            </a:r>
            <a:r>
              <a:rPr lang="en-US" i="1" dirty="0">
                <a:latin typeface="Arial" panose="020B0604020202020204" pitchFamily="34" charset="0"/>
                <a:cs typeface="Arial" panose="020B0604020202020204" pitchFamily="34" charset="0"/>
              </a:rPr>
              <a:t>Leading like Mandela, Dawn of the New Era of an Ethical, Values-Based and Conscious Leader</a:t>
            </a:r>
            <a:r>
              <a:rPr lang="en-US" dirty="0" smtClean="0">
                <a:latin typeface="Arial" panose="020B0604020202020204" pitchFamily="34" charset="0"/>
                <a:cs typeface="Arial" panose="020B0604020202020204" pitchFamily="34" charset="0"/>
              </a:rPr>
              <a:t>”.</a:t>
            </a:r>
          </a:p>
          <a:p>
            <a:pPr marL="285750" indent="-285750" algn="just">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The MPSA, with the support of the PSC and in partnership with the United Nations Office on Drugs and Crime, United Nations Development Programme, in December 2019 commemorated International Anti-Corruption Day at the University of South Africa  under the theme  </a:t>
            </a:r>
            <a:r>
              <a:rPr lang="en-US" i="1" dirty="0">
                <a:latin typeface="Arial" panose="020B0604020202020204" pitchFamily="34" charset="0"/>
                <a:cs typeface="Arial" panose="020B0604020202020204" pitchFamily="34" charset="0"/>
              </a:rPr>
              <a:t>“</a:t>
            </a:r>
            <a:r>
              <a:rPr lang="en-ZA" i="1" dirty="0">
                <a:latin typeface="Arial" panose="020B0604020202020204" pitchFamily="34" charset="0"/>
                <a:cs typeface="Arial" panose="020B0604020202020204" pitchFamily="34" charset="0"/>
              </a:rPr>
              <a:t>United Against Corruption: Building a Culture of Accountability for Sustainable Development</a:t>
            </a:r>
            <a:r>
              <a:rPr lang="en-US" i="1" dirty="0">
                <a:latin typeface="Arial" panose="020B0604020202020204" pitchFamily="34" charset="0"/>
                <a:cs typeface="Arial" panose="020B0604020202020204" pitchFamily="34" charset="0"/>
              </a:rPr>
              <a:t>”</a:t>
            </a:r>
          </a:p>
          <a:p>
            <a:pPr marL="285750" indent="-285750" algn="just">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Through these key additional outputs, the PSC impacts on the effectiveness and efficiency of the public service</a:t>
            </a:r>
          </a:p>
          <a:p>
            <a:pPr marL="285750" indent="-285750" algn="just">
              <a:lnSpc>
                <a:spcPct val="12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192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OUTLINE OF PRESENTATION</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2</a:t>
            </a:fld>
            <a:endParaRPr lang="en-ZA"/>
          </a:p>
        </p:txBody>
      </p:sp>
      <p:sp>
        <p:nvSpPr>
          <p:cNvPr id="5" name="Content Placeholder 2"/>
          <p:cNvSpPr txBox="1">
            <a:spLocks/>
          </p:cNvSpPr>
          <p:nvPr/>
        </p:nvSpPr>
        <p:spPr bwMode="auto">
          <a:xfrm>
            <a:off x="479941" y="764704"/>
            <a:ext cx="8107098" cy="417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285750" indent="-285750" algn="l">
              <a:lnSpc>
                <a:spcPct val="120000"/>
              </a:lnSpc>
              <a:buFont typeface="Arial" panose="020B0604020202020204" pitchFamily="34" charset="0"/>
              <a:buChar char="•"/>
            </a:pPr>
            <a:r>
              <a:rPr lang="en-ZA" sz="2000" b="0" dirty="0" smtClean="0"/>
              <a:t>2</a:t>
            </a:r>
            <a:r>
              <a:rPr lang="en-ZA" sz="2000" b="0" baseline="30000" dirty="0" smtClean="0"/>
              <a:t>nd</a:t>
            </a:r>
            <a:r>
              <a:rPr lang="en-ZA" sz="2000" b="0" dirty="0" smtClean="0"/>
              <a:t> and 3</a:t>
            </a:r>
            <a:r>
              <a:rPr lang="en-ZA" sz="2000" b="0" baseline="30000" dirty="0" smtClean="0"/>
              <a:t>rd</a:t>
            </a:r>
            <a:r>
              <a:rPr lang="en-ZA" sz="2000" b="0" dirty="0" smtClean="0"/>
              <a:t> Quarter Performance Report (2019/20)</a:t>
            </a:r>
          </a:p>
          <a:p>
            <a:pPr marL="800100" lvl="1" indent="-342900">
              <a:lnSpc>
                <a:spcPct val="120000"/>
              </a:lnSpc>
              <a:buFont typeface="Wingdings" panose="05000000000000000000" pitchFamily="2" charset="2"/>
              <a:buChar char="ü"/>
            </a:pPr>
            <a:r>
              <a:rPr lang="en-ZA" sz="2000" b="0" dirty="0" smtClean="0"/>
              <a:t>Summary of </a:t>
            </a:r>
            <a:r>
              <a:rPr lang="en-ZA" sz="2000" b="0" dirty="0"/>
              <a:t>2</a:t>
            </a:r>
            <a:r>
              <a:rPr lang="en-ZA" sz="2000" b="0" baseline="30000" dirty="0"/>
              <a:t>nd</a:t>
            </a:r>
            <a:r>
              <a:rPr lang="en-ZA" sz="2000" b="0" dirty="0"/>
              <a:t> and </a:t>
            </a:r>
            <a:r>
              <a:rPr lang="en-ZA" sz="2000" b="0" dirty="0" smtClean="0"/>
              <a:t>3</a:t>
            </a:r>
            <a:r>
              <a:rPr lang="en-ZA" sz="2000" b="0" baseline="30000" dirty="0" smtClean="0"/>
              <a:t>rd</a:t>
            </a:r>
            <a:r>
              <a:rPr lang="en-ZA" sz="2000" b="0" dirty="0" smtClean="0"/>
              <a:t>  Quarter Performance (2019/2020)</a:t>
            </a:r>
          </a:p>
          <a:p>
            <a:pPr marL="800100" lvl="1" indent="-342900">
              <a:lnSpc>
                <a:spcPct val="120000"/>
              </a:lnSpc>
              <a:buFont typeface="Wingdings" panose="05000000000000000000" pitchFamily="2" charset="2"/>
              <a:buChar char="ü"/>
            </a:pPr>
            <a:r>
              <a:rPr lang="en-ZA" sz="2000" b="0" dirty="0"/>
              <a:t>2</a:t>
            </a:r>
            <a:r>
              <a:rPr lang="en-ZA" sz="2000" b="0" baseline="30000" dirty="0"/>
              <a:t>nd</a:t>
            </a:r>
            <a:r>
              <a:rPr lang="en-ZA" sz="2000" b="0" dirty="0"/>
              <a:t> and 3</a:t>
            </a:r>
            <a:r>
              <a:rPr lang="en-ZA" sz="2000" b="0" baseline="30000" dirty="0"/>
              <a:t>rd </a:t>
            </a:r>
            <a:r>
              <a:rPr lang="en-ZA" sz="2000" b="0" dirty="0" smtClean="0"/>
              <a:t>Quarter (2019/20) Performance by Programme</a:t>
            </a:r>
          </a:p>
          <a:p>
            <a:pPr marL="800100" lvl="1" indent="-342900">
              <a:lnSpc>
                <a:spcPct val="120000"/>
              </a:lnSpc>
              <a:buFont typeface="Wingdings" panose="05000000000000000000" pitchFamily="2" charset="2"/>
              <a:buChar char="ü"/>
            </a:pPr>
            <a:r>
              <a:rPr lang="en-ZA" sz="2000" b="0" dirty="0" smtClean="0"/>
              <a:t>Key outputs additional to the APP</a:t>
            </a:r>
          </a:p>
          <a:p>
            <a:pPr algn="l">
              <a:lnSpc>
                <a:spcPct val="120000"/>
              </a:lnSpc>
              <a:buFont typeface="Arial" panose="020B0604020202020204" pitchFamily="34" charset="0"/>
              <a:buChar char="•"/>
            </a:pPr>
            <a:r>
              <a:rPr lang="en-ZA" sz="2000" b="0" dirty="0" smtClean="0"/>
              <a:t>Report on implementation of Audit Action Plans as at December 2019</a:t>
            </a:r>
          </a:p>
          <a:p>
            <a:pPr>
              <a:lnSpc>
                <a:spcPct val="120000"/>
              </a:lnSpc>
              <a:buFont typeface="Arial" panose="020B0604020202020204" pitchFamily="34" charset="0"/>
              <a:buChar char="•"/>
            </a:pPr>
            <a:r>
              <a:rPr lang="en-ZA" sz="2000" b="0" dirty="0"/>
              <a:t>2</a:t>
            </a:r>
            <a:r>
              <a:rPr lang="en-ZA" sz="2000" b="0" baseline="30000" dirty="0"/>
              <a:t>nd</a:t>
            </a:r>
            <a:r>
              <a:rPr lang="en-ZA" sz="2000" b="0" dirty="0"/>
              <a:t> </a:t>
            </a:r>
            <a:r>
              <a:rPr lang="en-ZA" sz="2000" b="0" dirty="0" smtClean="0"/>
              <a:t>and 3</a:t>
            </a:r>
            <a:r>
              <a:rPr lang="en-ZA" sz="2000" b="0" baseline="30000" dirty="0" smtClean="0"/>
              <a:t>rd</a:t>
            </a:r>
            <a:r>
              <a:rPr lang="en-ZA" sz="2000" b="0" dirty="0" smtClean="0"/>
              <a:t> Quarter </a:t>
            </a:r>
            <a:r>
              <a:rPr lang="en-ZA" sz="2000" b="0" dirty="0"/>
              <a:t>Report </a:t>
            </a:r>
            <a:r>
              <a:rPr lang="en-ZA" sz="2000" b="0" dirty="0" smtClean="0"/>
              <a:t>on Irregular/ Fruitless/ Wasteful Expenditure</a:t>
            </a:r>
          </a:p>
          <a:p>
            <a:pPr marL="0" indent="0" algn="l">
              <a:lnSpc>
                <a:spcPct val="120000"/>
              </a:lnSpc>
            </a:pPr>
            <a:endParaRPr lang="en-ZA" sz="2000" b="0" dirty="0" smtClean="0"/>
          </a:p>
          <a:p>
            <a:pPr marL="0" indent="0" algn="l">
              <a:lnSpc>
                <a:spcPct val="120000"/>
              </a:lnSpc>
            </a:pPr>
            <a:endParaRPr lang="en-US" sz="2000" b="0" dirty="0"/>
          </a:p>
          <a:p>
            <a:pPr marL="0" indent="0" algn="l">
              <a:lnSpc>
                <a:spcPct val="120000"/>
              </a:lnSpc>
            </a:pPr>
            <a:endParaRPr lang="en-ZA" sz="2000" b="0" dirty="0"/>
          </a:p>
          <a:p>
            <a:pPr marL="0" indent="0" algn="l">
              <a:lnSpc>
                <a:spcPct val="120000"/>
              </a:lnSpc>
            </a:pPr>
            <a:r>
              <a:rPr lang="en-ZA" sz="2000" b="0" dirty="0" smtClean="0"/>
              <a:t> </a:t>
            </a:r>
          </a:p>
        </p:txBody>
      </p:sp>
    </p:spTree>
    <p:extLst>
      <p:ext uri="{BB962C8B-B14F-4D97-AF65-F5344CB8AC3E}">
        <p14:creationId xmlns:p14="http://schemas.microsoft.com/office/powerpoint/2010/main" val="1920606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20</a:t>
            </a:fld>
            <a:endParaRPr lang="en-ZA"/>
          </a:p>
        </p:txBody>
      </p:sp>
      <p:sp>
        <p:nvSpPr>
          <p:cNvPr id="3" name="Rectangle 2"/>
          <p:cNvSpPr/>
          <p:nvPr/>
        </p:nvSpPr>
        <p:spPr>
          <a:xfrm>
            <a:off x="370346" y="836712"/>
            <a:ext cx="8326288" cy="1089529"/>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Commissioners Nzimande and Mthembu have been assisting in the Kwa-Zulu Natal and Mpumalanga provinces where there have been vacancies of posts of commissioner.</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KEY OUTPUTS ADDITIONAL TO APP (2)</a:t>
            </a:r>
            <a:endParaRPr lang="en-US" sz="2800" b="1"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451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9180000" cy="6885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482059"/>
            <a:ext cx="1800200" cy="2179189"/>
          </a:xfrm>
          <a:prstGeom prst="rect">
            <a:avLst/>
          </a:prstGeom>
        </p:spPr>
      </p:pic>
      <p:sp>
        <p:nvSpPr>
          <p:cNvPr id="2" name="Slide Number Placeholder 1"/>
          <p:cNvSpPr>
            <a:spLocks noGrp="1"/>
          </p:cNvSpPr>
          <p:nvPr>
            <p:ph type="sldNum" sz="quarter" idx="12"/>
          </p:nvPr>
        </p:nvSpPr>
        <p:spPr/>
        <p:txBody>
          <a:bodyPr/>
          <a:lstStyle/>
          <a:p>
            <a:fld id="{CDAF3C70-3F06-4597-AE16-5F5EF8F327DE}" type="slidenum">
              <a:rPr lang="en-ZA" smtClean="0"/>
              <a:t>21</a:t>
            </a:fld>
            <a:endParaRPr lang="en-ZA"/>
          </a:p>
        </p:txBody>
      </p:sp>
      <p:sp>
        <p:nvSpPr>
          <p:cNvPr id="6" name="TextBox 5"/>
          <p:cNvSpPr txBox="1"/>
          <p:nvPr/>
        </p:nvSpPr>
        <p:spPr>
          <a:xfrm>
            <a:off x="2516287" y="2508262"/>
            <a:ext cx="6349136" cy="1815882"/>
          </a:xfrm>
          <a:prstGeom prst="rect">
            <a:avLst/>
          </a:prstGeom>
          <a:noFill/>
        </p:spPr>
        <p:txBody>
          <a:bodyPr wrap="square" rtlCol="0">
            <a:spAutoFit/>
          </a:bodyPr>
          <a:lstStyle/>
          <a:p>
            <a:pPr algn="r"/>
            <a:r>
              <a:rPr lang="en-US" sz="2800" dirty="0" smtClean="0">
                <a:solidFill>
                  <a:srgbClr val="006666"/>
                </a:solidFill>
                <a:latin typeface="Arial Black" panose="020B0A04020102020204" pitchFamily="34" charset="0"/>
              </a:rPr>
              <a:t>SECTION B: </a:t>
            </a:r>
          </a:p>
          <a:p>
            <a:pPr algn="r"/>
            <a:r>
              <a:rPr lang="en-ZA" sz="2800" dirty="0" smtClean="0">
                <a:solidFill>
                  <a:srgbClr val="006666"/>
                </a:solidFill>
                <a:latin typeface="Arial Black" panose="020B0A04020102020204" pitchFamily="34" charset="0"/>
              </a:rPr>
              <a:t>Q2 AND Q3 REPORTS ON IMPLEMENTATION OF AUDIT ACTION PLAN</a:t>
            </a:r>
          </a:p>
        </p:txBody>
      </p:sp>
      <p:sp>
        <p:nvSpPr>
          <p:cNvPr id="8" name="Rectangle 7"/>
          <p:cNvSpPr/>
          <p:nvPr/>
        </p:nvSpPr>
        <p:spPr bwMode="auto">
          <a:xfrm>
            <a:off x="2516287" y="4324144"/>
            <a:ext cx="4359970" cy="648072"/>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ctr"/>
          <a:lstStyle/>
          <a:p>
            <a:pPr marL="182562" lvl="2">
              <a:defRPr/>
            </a:pPr>
            <a:r>
              <a:rPr lang="en-US" sz="1800" dirty="0" smtClean="0">
                <a:solidFill>
                  <a:srgbClr val="993300"/>
                </a:solidFill>
                <a:latin typeface="Arial" panose="020B0604020202020204" pitchFamily="34" charset="0"/>
                <a:cs typeface="Arial" panose="020B0604020202020204" pitchFamily="34" charset="0"/>
              </a:rPr>
              <a:t>PLEASE REFER TO ANNEXURE A</a:t>
            </a:r>
          </a:p>
        </p:txBody>
      </p:sp>
    </p:spTree>
    <p:extLst>
      <p:ext uri="{BB962C8B-B14F-4D97-AF65-F5344CB8AC3E}">
        <p14:creationId xmlns:p14="http://schemas.microsoft.com/office/powerpoint/2010/main" val="858080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9180000" cy="6885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482059"/>
            <a:ext cx="1800200" cy="2179189"/>
          </a:xfrm>
          <a:prstGeom prst="rect">
            <a:avLst/>
          </a:prstGeom>
        </p:spPr>
      </p:pic>
      <p:sp>
        <p:nvSpPr>
          <p:cNvPr id="2" name="Slide Number Placeholder 1"/>
          <p:cNvSpPr>
            <a:spLocks noGrp="1"/>
          </p:cNvSpPr>
          <p:nvPr>
            <p:ph type="sldNum" sz="quarter" idx="12"/>
          </p:nvPr>
        </p:nvSpPr>
        <p:spPr/>
        <p:txBody>
          <a:bodyPr/>
          <a:lstStyle/>
          <a:p>
            <a:fld id="{CDAF3C70-3F06-4597-AE16-5F5EF8F327DE}" type="slidenum">
              <a:rPr lang="en-ZA" smtClean="0"/>
              <a:t>22</a:t>
            </a:fld>
            <a:endParaRPr lang="en-ZA"/>
          </a:p>
        </p:txBody>
      </p:sp>
      <p:sp>
        <p:nvSpPr>
          <p:cNvPr id="6" name="TextBox 5"/>
          <p:cNvSpPr txBox="1"/>
          <p:nvPr/>
        </p:nvSpPr>
        <p:spPr>
          <a:xfrm>
            <a:off x="2516287" y="2508262"/>
            <a:ext cx="6349136" cy="1815882"/>
          </a:xfrm>
          <a:prstGeom prst="rect">
            <a:avLst/>
          </a:prstGeom>
          <a:noFill/>
        </p:spPr>
        <p:txBody>
          <a:bodyPr wrap="square" rtlCol="0">
            <a:spAutoFit/>
          </a:bodyPr>
          <a:lstStyle/>
          <a:p>
            <a:pPr algn="r"/>
            <a:r>
              <a:rPr lang="en-US" sz="2800" dirty="0">
                <a:solidFill>
                  <a:srgbClr val="006666"/>
                </a:solidFill>
                <a:latin typeface="Arial Black" panose="020B0A04020102020204" pitchFamily="34" charset="0"/>
              </a:rPr>
              <a:t>SECTION C: </a:t>
            </a:r>
          </a:p>
          <a:p>
            <a:pPr algn="r"/>
            <a:r>
              <a:rPr lang="en-US" sz="2800" dirty="0" smtClean="0">
                <a:solidFill>
                  <a:srgbClr val="006666"/>
                </a:solidFill>
                <a:latin typeface="Arial Black" panose="020B0A04020102020204" pitchFamily="34" charset="0"/>
              </a:rPr>
              <a:t>Q2 AND Q3 REPORTS </a:t>
            </a:r>
            <a:r>
              <a:rPr lang="en-US" sz="2800" dirty="0">
                <a:solidFill>
                  <a:srgbClr val="006666"/>
                </a:solidFill>
                <a:latin typeface="Arial Black" panose="020B0A04020102020204" pitchFamily="34" charset="0"/>
              </a:rPr>
              <a:t>ON IRREGULAR, FRUITLESS &amp; WASTEFUL EXPENDITURE</a:t>
            </a:r>
          </a:p>
        </p:txBody>
      </p:sp>
    </p:spTree>
    <p:extLst>
      <p:ext uri="{BB962C8B-B14F-4D97-AF65-F5344CB8AC3E}">
        <p14:creationId xmlns:p14="http://schemas.microsoft.com/office/powerpoint/2010/main" val="501841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6686" y="116632"/>
            <a:ext cx="8214643" cy="954107"/>
          </a:xfrm>
          <a:prstGeom prst="rect">
            <a:avLst/>
          </a:prstGeom>
          <a:noFill/>
        </p:spPr>
        <p:txBody>
          <a:bodyPr wrap="square" rtlCol="0">
            <a:spAutoFit/>
          </a:bodyPr>
          <a:lstStyle/>
          <a:p>
            <a:pPr algn="ctr"/>
            <a:r>
              <a:rPr lang="en-US" sz="2800" b="1" dirty="0">
                <a:solidFill>
                  <a:srgbClr val="006666"/>
                </a:solidFill>
                <a:latin typeface="Arial" panose="020B0604020202020204" pitchFamily="34" charset="0"/>
                <a:cs typeface="Arial" panose="020B0604020202020204" pitchFamily="34" charset="0"/>
              </a:rPr>
              <a:t>REPORT ON IRREGULAR, FRUITLESS &amp; WASTEFUL EXPENDITURE: </a:t>
            </a:r>
            <a:r>
              <a:rPr lang="en-US" sz="2800" b="1" dirty="0" smtClean="0">
                <a:solidFill>
                  <a:srgbClr val="006666"/>
                </a:solidFill>
                <a:latin typeface="Arial" panose="020B0604020202020204" pitchFamily="34" charset="0"/>
                <a:cs typeface="Arial" panose="020B0604020202020204" pitchFamily="34" charset="0"/>
              </a:rPr>
              <a:t>Q1, Q2 &amp; Q3 </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23</a:t>
            </a:fld>
            <a:endParaRPr lang="en-ZA"/>
          </a:p>
        </p:txBody>
      </p:sp>
      <p:sp>
        <p:nvSpPr>
          <p:cNvPr id="8" name="Rectangle 7"/>
          <p:cNvSpPr/>
          <p:nvPr/>
        </p:nvSpPr>
        <p:spPr bwMode="auto">
          <a:xfrm>
            <a:off x="536686" y="2600285"/>
            <a:ext cx="7851738" cy="1332771"/>
          </a:xfrm>
          <a:prstGeom prst="rect">
            <a:avLst/>
          </a:prstGeom>
          <a:noFill/>
          <a:ln w="76200">
            <a:noFill/>
            <a:headEnd type="none" w="med" len="med"/>
            <a:tailEnd type="none" w="med" len="med"/>
          </a:ln>
          <a:effectLst>
            <a:innerShdw blurRad="444500" dist="50800">
              <a:schemeClr val="accent1">
                <a:lumMod val="50000"/>
                <a:alpha val="50000"/>
              </a:schemeClr>
            </a:innerShdw>
          </a:effectLst>
        </p:spPr>
        <p:style>
          <a:lnRef idx="2">
            <a:schemeClr val="accent5"/>
          </a:lnRef>
          <a:fillRef idx="1">
            <a:schemeClr val="lt1"/>
          </a:fillRef>
          <a:effectRef idx="0">
            <a:schemeClr val="accent5"/>
          </a:effectRef>
          <a:fontRef idx="minor">
            <a:schemeClr val="dk1"/>
          </a:fontRef>
        </p:style>
        <p:txBody>
          <a:bodyPr rIns="36000" anchor="t" anchorCtr="0"/>
          <a:lstStyle/>
          <a:p>
            <a:pPr marL="468312" lvl="2" indent="-285750" algn="just">
              <a:buFont typeface="Arial" panose="020B0604020202020204" pitchFamily="34" charset="0"/>
              <a:buChar char="•"/>
              <a:defRPr/>
            </a:pPr>
            <a:r>
              <a:rPr lang="en-US" dirty="0" smtClean="0">
                <a:solidFill>
                  <a:srgbClr val="000000"/>
                </a:solidFill>
                <a:latin typeface="Arial" panose="020B0604020202020204" pitchFamily="34" charset="0"/>
                <a:cs typeface="Arial" panose="020B0604020202020204" pitchFamily="34" charset="0"/>
              </a:rPr>
              <a:t>The </a:t>
            </a:r>
            <a:r>
              <a:rPr lang="en-US" dirty="0">
                <a:solidFill>
                  <a:srgbClr val="000000"/>
                </a:solidFill>
                <a:latin typeface="Arial" panose="020B0604020202020204" pitchFamily="34" charset="0"/>
                <a:cs typeface="Arial" panose="020B0604020202020204" pitchFamily="34" charset="0"/>
              </a:rPr>
              <a:t>expenditure is a carry-through effect of a multi-year contract for a mandatory service (</a:t>
            </a:r>
            <a:r>
              <a:rPr lang="en-US" dirty="0" err="1">
                <a:solidFill>
                  <a:srgbClr val="000000"/>
                </a:solidFill>
                <a:latin typeface="Arial" panose="020B0604020202020204" pitchFamily="34" charset="0"/>
                <a:cs typeface="Arial" panose="020B0604020202020204" pitchFamily="34" charset="0"/>
              </a:rPr>
              <a:t>Datawarehouse</a:t>
            </a:r>
            <a:r>
              <a:rPr lang="en-US" dirty="0">
                <a:solidFill>
                  <a:srgbClr val="000000"/>
                </a:solidFill>
                <a:latin typeface="Arial" panose="020B0604020202020204" pitchFamily="34" charset="0"/>
                <a:cs typeface="Arial" panose="020B0604020202020204" pitchFamily="34" charset="0"/>
              </a:rPr>
              <a:t>) that was not procured through </a:t>
            </a:r>
            <a:r>
              <a:rPr lang="en-US" dirty="0" err="1">
                <a:solidFill>
                  <a:srgbClr val="000000"/>
                </a:solidFill>
                <a:latin typeface="Arial" panose="020B0604020202020204" pitchFamily="34" charset="0"/>
                <a:cs typeface="Arial" panose="020B0604020202020204" pitchFamily="34" charset="0"/>
              </a:rPr>
              <a:t>SITA</a:t>
            </a:r>
            <a:r>
              <a:rPr lang="en-US" dirty="0">
                <a:solidFill>
                  <a:srgbClr val="000000"/>
                </a:solidFill>
                <a:latin typeface="Arial" panose="020B0604020202020204" pitchFamily="34" charset="0"/>
                <a:cs typeface="Arial" panose="020B0604020202020204" pitchFamily="34" charset="0"/>
              </a:rPr>
              <a:t>. </a:t>
            </a:r>
          </a:p>
          <a:p>
            <a:pPr marL="468312" lvl="2" indent="-285750" algn="just">
              <a:buFont typeface="Arial" panose="020B0604020202020204" pitchFamily="34" charset="0"/>
              <a:buChar char="•"/>
              <a:defRPr/>
            </a:pPr>
            <a:endParaRPr lang="en-US" sz="1800" b="0" dirty="0" smtClean="0">
              <a:solidFill>
                <a:schemeClr val="tx1"/>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04613570"/>
              </p:ext>
            </p:extLst>
          </p:nvPr>
        </p:nvGraphicFramePr>
        <p:xfrm>
          <a:off x="827584" y="1241152"/>
          <a:ext cx="7200800" cy="1188720"/>
        </p:xfrm>
        <a:graphic>
          <a:graphicData uri="http://schemas.openxmlformats.org/drawingml/2006/table">
            <a:tbl>
              <a:tblPr bandRow="1">
                <a:tableStyleId>{7DF18680-E054-41AD-8BC1-D1AEF772440D}</a:tableStyleId>
              </a:tblPr>
              <a:tblGrid>
                <a:gridCol w="4848321">
                  <a:extLst>
                    <a:ext uri="{9D8B030D-6E8A-4147-A177-3AD203B41FA5}">
                      <a16:colId xmlns:a16="http://schemas.microsoft.com/office/drawing/2014/main" val="20000"/>
                    </a:ext>
                  </a:extLst>
                </a:gridCol>
                <a:gridCol w="2352479">
                  <a:extLst>
                    <a:ext uri="{9D8B030D-6E8A-4147-A177-3AD203B41FA5}">
                      <a16:colId xmlns:a16="http://schemas.microsoft.com/office/drawing/2014/main" val="20001"/>
                    </a:ext>
                  </a:extLst>
                </a:gridCol>
              </a:tblGrid>
              <a:tr h="370840">
                <a:tc>
                  <a:txBody>
                    <a:bodyPr/>
                    <a:lstStyle/>
                    <a:p>
                      <a:pPr algn="l"/>
                      <a:r>
                        <a:rPr lang="en-US" sz="2000" dirty="0" smtClean="0">
                          <a:latin typeface="Arial" panose="020B0604020202020204" pitchFamily="34" charset="0"/>
                          <a:cs typeface="Arial" panose="020B0604020202020204" pitchFamily="34" charset="0"/>
                        </a:rPr>
                        <a:t>Irregular</a:t>
                      </a:r>
                      <a:r>
                        <a:rPr lang="en-US" sz="2000" baseline="0" dirty="0" smtClean="0">
                          <a:latin typeface="Arial" panose="020B0604020202020204" pitchFamily="34" charset="0"/>
                          <a:cs typeface="Arial" panose="020B0604020202020204" pitchFamily="34" charset="0"/>
                        </a:rPr>
                        <a:t> Expenditure</a:t>
                      </a:r>
                      <a:endParaRPr lang="en-US" sz="20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US" sz="2000" dirty="0" smtClean="0">
                          <a:latin typeface="Arial" panose="020B0604020202020204" pitchFamily="34" charset="0"/>
                          <a:cs typeface="Arial" panose="020B0604020202020204" pitchFamily="34" charset="0"/>
                        </a:rPr>
                        <a:t>R370 000</a:t>
                      </a:r>
                      <a:endParaRPr lang="en-US" sz="20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lang="en-US" sz="2000" dirty="0" smtClean="0">
                          <a:latin typeface="Arial" panose="020B0604020202020204" pitchFamily="34" charset="0"/>
                          <a:cs typeface="Arial" panose="020B0604020202020204" pitchFamily="34" charset="0"/>
                        </a:rPr>
                        <a:t>Fruitless Expenditure</a:t>
                      </a:r>
                      <a:endParaRPr lang="en-US" sz="20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US" sz="2000" dirty="0" smtClean="0">
                          <a:latin typeface="Arial" panose="020B0604020202020204" pitchFamily="34" charset="0"/>
                          <a:cs typeface="Arial" panose="020B0604020202020204" pitchFamily="34" charset="0"/>
                        </a:rPr>
                        <a:t>R 0</a:t>
                      </a:r>
                      <a:endParaRPr lang="en-US" sz="20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l"/>
                      <a:r>
                        <a:rPr lang="en-US" sz="2000" dirty="0" smtClean="0">
                          <a:latin typeface="Arial" panose="020B0604020202020204" pitchFamily="34" charset="0"/>
                          <a:cs typeface="Arial" panose="020B0604020202020204" pitchFamily="34" charset="0"/>
                        </a:rPr>
                        <a:t>Waste</a:t>
                      </a:r>
                      <a:r>
                        <a:rPr lang="en-US" sz="2000" baseline="0" dirty="0" smtClean="0">
                          <a:latin typeface="Arial" panose="020B0604020202020204" pitchFamily="34" charset="0"/>
                          <a:cs typeface="Arial" panose="020B0604020202020204" pitchFamily="34" charset="0"/>
                        </a:rPr>
                        <a:t>ful Expenditure</a:t>
                      </a:r>
                      <a:endParaRPr lang="en-US" sz="20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US" sz="2000" dirty="0" smtClean="0">
                          <a:latin typeface="Arial" panose="020B0604020202020204" pitchFamily="34" charset="0"/>
                          <a:cs typeface="Arial" panose="020B0604020202020204" pitchFamily="34" charset="0"/>
                        </a:rPr>
                        <a:t>R 0</a:t>
                      </a:r>
                      <a:endParaRPr lang="en-US" sz="20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79286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0"/>
            <a:ext cx="9180000" cy="6885000"/>
          </a:xfrm>
          <a:prstGeom prst="rect">
            <a:avLst/>
          </a:prstGeom>
        </p:spPr>
      </p:pic>
      <p:sp>
        <p:nvSpPr>
          <p:cNvPr id="2" name="Slide Number Placeholder 1"/>
          <p:cNvSpPr>
            <a:spLocks noGrp="1"/>
          </p:cNvSpPr>
          <p:nvPr>
            <p:ph type="sldNum" sz="quarter" idx="12"/>
          </p:nvPr>
        </p:nvSpPr>
        <p:spPr/>
        <p:txBody>
          <a:bodyPr/>
          <a:lstStyle/>
          <a:p>
            <a:fld id="{CDAF3C70-3F06-4597-AE16-5F5EF8F327DE}" type="slidenum">
              <a:rPr lang="en-ZA" smtClean="0"/>
              <a:t>24</a:t>
            </a:fld>
            <a:endParaRPr lang="en-ZA"/>
          </a:p>
        </p:txBody>
      </p:sp>
    </p:spTree>
    <p:extLst>
      <p:ext uri="{BB962C8B-B14F-4D97-AF65-F5344CB8AC3E}">
        <p14:creationId xmlns:p14="http://schemas.microsoft.com/office/powerpoint/2010/main" val="2303448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 y="-27000"/>
            <a:ext cx="9180000" cy="6885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482059"/>
            <a:ext cx="1800200" cy="2179189"/>
          </a:xfrm>
          <a:prstGeom prst="rect">
            <a:avLst/>
          </a:prstGeom>
        </p:spPr>
      </p:pic>
      <p:sp>
        <p:nvSpPr>
          <p:cNvPr id="2" name="Slide Number Placeholder 1"/>
          <p:cNvSpPr>
            <a:spLocks noGrp="1"/>
          </p:cNvSpPr>
          <p:nvPr>
            <p:ph type="sldNum" sz="quarter" idx="12"/>
          </p:nvPr>
        </p:nvSpPr>
        <p:spPr/>
        <p:txBody>
          <a:bodyPr/>
          <a:lstStyle/>
          <a:p>
            <a:fld id="{CDAF3C70-3F06-4597-AE16-5F5EF8F327DE}" type="slidenum">
              <a:rPr lang="en-ZA" smtClean="0"/>
              <a:t>3</a:t>
            </a:fld>
            <a:endParaRPr lang="en-ZA"/>
          </a:p>
        </p:txBody>
      </p:sp>
      <p:sp>
        <p:nvSpPr>
          <p:cNvPr id="6" name="TextBox 5"/>
          <p:cNvSpPr txBox="1"/>
          <p:nvPr/>
        </p:nvSpPr>
        <p:spPr>
          <a:xfrm>
            <a:off x="2627784" y="3068960"/>
            <a:ext cx="6349136" cy="1200329"/>
          </a:xfrm>
          <a:prstGeom prst="rect">
            <a:avLst/>
          </a:prstGeom>
          <a:noFill/>
        </p:spPr>
        <p:txBody>
          <a:bodyPr wrap="square" rtlCol="0">
            <a:spAutoFit/>
          </a:bodyPr>
          <a:lstStyle/>
          <a:p>
            <a:pPr algn="r"/>
            <a:r>
              <a:rPr lang="en-ZA" sz="3600" dirty="0">
                <a:solidFill>
                  <a:srgbClr val="006666"/>
                </a:solidFill>
                <a:latin typeface="Arial Black" panose="020B0A04020102020204" pitchFamily="34" charset="0"/>
              </a:rPr>
              <a:t>2</a:t>
            </a:r>
            <a:r>
              <a:rPr lang="en-ZA" sz="3600" baseline="30000" dirty="0">
                <a:solidFill>
                  <a:srgbClr val="006666"/>
                </a:solidFill>
                <a:latin typeface="Arial Black" panose="020B0A04020102020204" pitchFamily="34" charset="0"/>
              </a:rPr>
              <a:t>nd</a:t>
            </a:r>
            <a:r>
              <a:rPr lang="en-ZA" sz="3600" dirty="0">
                <a:solidFill>
                  <a:srgbClr val="006666"/>
                </a:solidFill>
                <a:latin typeface="Arial Black" panose="020B0A04020102020204" pitchFamily="34" charset="0"/>
              </a:rPr>
              <a:t> </a:t>
            </a:r>
            <a:r>
              <a:rPr lang="en-ZA" sz="3600" dirty="0" smtClean="0">
                <a:solidFill>
                  <a:srgbClr val="006666"/>
                </a:solidFill>
                <a:latin typeface="Arial Black" panose="020B0A04020102020204" pitchFamily="34" charset="0"/>
              </a:rPr>
              <a:t>&amp; 3</a:t>
            </a:r>
            <a:r>
              <a:rPr lang="en-ZA" sz="3600" baseline="30000" dirty="0" smtClean="0">
                <a:solidFill>
                  <a:srgbClr val="006666"/>
                </a:solidFill>
                <a:latin typeface="Arial Black" panose="020B0A04020102020204" pitchFamily="34" charset="0"/>
              </a:rPr>
              <a:t>rd</a:t>
            </a:r>
            <a:r>
              <a:rPr lang="en-ZA" sz="3600" dirty="0" smtClean="0">
                <a:solidFill>
                  <a:srgbClr val="006666"/>
                </a:solidFill>
                <a:latin typeface="Arial Black" panose="020B0A04020102020204" pitchFamily="34" charset="0"/>
              </a:rPr>
              <a:t> </a:t>
            </a:r>
            <a:r>
              <a:rPr lang="en-US" sz="3600" dirty="0" smtClean="0">
                <a:solidFill>
                  <a:srgbClr val="006666"/>
                </a:solidFill>
                <a:latin typeface="Arial Black" panose="020B0A04020102020204" pitchFamily="34" charset="0"/>
              </a:rPr>
              <a:t>Quarter </a:t>
            </a:r>
          </a:p>
          <a:p>
            <a:pPr algn="r"/>
            <a:r>
              <a:rPr lang="en-US" sz="3600" dirty="0" smtClean="0">
                <a:solidFill>
                  <a:srgbClr val="006666"/>
                </a:solidFill>
                <a:latin typeface="Arial Black" panose="020B0A04020102020204" pitchFamily="34" charset="0"/>
              </a:rPr>
              <a:t>Performance Reports </a:t>
            </a:r>
            <a:endParaRPr lang="en-ZA" sz="3600" dirty="0" smtClean="0">
              <a:solidFill>
                <a:srgbClr val="006666"/>
              </a:solidFill>
              <a:latin typeface="Arial Black" panose="020B0A04020102020204" pitchFamily="34" charset="0"/>
            </a:endParaRPr>
          </a:p>
        </p:txBody>
      </p:sp>
    </p:spTree>
    <p:extLst>
      <p:ext uri="{BB962C8B-B14F-4D97-AF65-F5344CB8AC3E}">
        <p14:creationId xmlns:p14="http://schemas.microsoft.com/office/powerpoint/2010/main" val="3521637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a:solidFill>
                  <a:srgbClr val="006666"/>
                </a:solidFill>
                <a:latin typeface="Arial" panose="020B0604020202020204" pitchFamily="34" charset="0"/>
                <a:cs typeface="Arial" panose="020B0604020202020204" pitchFamily="34" charset="0"/>
              </a:rPr>
              <a:t>SUMMARY OF PERFORMANCE: </a:t>
            </a:r>
            <a:r>
              <a:rPr lang="en-US" sz="2800" b="1" dirty="0" smtClean="0">
                <a:solidFill>
                  <a:srgbClr val="006666"/>
                </a:solidFill>
                <a:latin typeface="Arial" panose="020B0604020202020204" pitchFamily="34" charset="0"/>
                <a:cs typeface="Arial" panose="020B0604020202020204" pitchFamily="34" charset="0"/>
              </a:rPr>
              <a:t>Q2 AND Q3</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4</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val="6853011"/>
              </p:ext>
            </p:extLst>
          </p:nvPr>
        </p:nvGraphicFramePr>
        <p:xfrm>
          <a:off x="574333" y="727661"/>
          <a:ext cx="8147491" cy="3779926"/>
        </p:xfrm>
        <a:graphic>
          <a:graphicData uri="http://schemas.openxmlformats.org/drawingml/2006/table">
            <a:tbl>
              <a:tblPr firstRow="1" bandRow="1">
                <a:tableStyleId>{7DF18680-E054-41AD-8BC1-D1AEF772440D}</a:tableStyleId>
              </a:tblPr>
              <a:tblGrid>
                <a:gridCol w="3015462">
                  <a:extLst>
                    <a:ext uri="{9D8B030D-6E8A-4147-A177-3AD203B41FA5}">
                      <a16:colId xmlns:a16="http://schemas.microsoft.com/office/drawing/2014/main" val="20000"/>
                    </a:ext>
                  </a:extLst>
                </a:gridCol>
                <a:gridCol w="1340855">
                  <a:extLst>
                    <a:ext uri="{9D8B030D-6E8A-4147-A177-3AD203B41FA5}">
                      <a16:colId xmlns:a16="http://schemas.microsoft.com/office/drawing/2014/main" val="20001"/>
                    </a:ext>
                  </a:extLst>
                </a:gridCol>
                <a:gridCol w="939598">
                  <a:extLst>
                    <a:ext uri="{9D8B030D-6E8A-4147-A177-3AD203B41FA5}">
                      <a16:colId xmlns:a16="http://schemas.microsoft.com/office/drawing/2014/main" val="20002"/>
                    </a:ext>
                  </a:extLst>
                </a:gridCol>
                <a:gridCol w="939598">
                  <a:extLst>
                    <a:ext uri="{9D8B030D-6E8A-4147-A177-3AD203B41FA5}">
                      <a16:colId xmlns:a16="http://schemas.microsoft.com/office/drawing/2014/main" val="20003"/>
                    </a:ext>
                  </a:extLst>
                </a:gridCol>
                <a:gridCol w="955989">
                  <a:extLst>
                    <a:ext uri="{9D8B030D-6E8A-4147-A177-3AD203B41FA5}">
                      <a16:colId xmlns:a16="http://schemas.microsoft.com/office/drawing/2014/main" val="20004"/>
                    </a:ext>
                  </a:extLst>
                </a:gridCol>
                <a:gridCol w="955989">
                  <a:extLst>
                    <a:ext uri="{9D8B030D-6E8A-4147-A177-3AD203B41FA5}">
                      <a16:colId xmlns:a16="http://schemas.microsoft.com/office/drawing/2014/main" val="20005"/>
                    </a:ext>
                  </a:extLst>
                </a:gridCol>
              </a:tblGrid>
              <a:tr h="642880">
                <a:tc rowSpan="2">
                  <a:txBody>
                    <a:bodyPr/>
                    <a:lstStyle/>
                    <a:p>
                      <a:r>
                        <a:rPr lang="en-US" sz="1800" dirty="0" smtClean="0">
                          <a:latin typeface="Arial" panose="020B0604020202020204" pitchFamily="34" charset="0"/>
                          <a:cs typeface="Arial" panose="020B0604020202020204" pitchFamily="34" charset="0"/>
                        </a:rPr>
                        <a:t>PROGRAMME</a:t>
                      </a:r>
                      <a:endParaRPr lang="en-US" sz="1800" dirty="0">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algn="ctr"/>
                      <a:r>
                        <a:rPr lang="en-US" sz="1800" dirty="0" smtClean="0">
                          <a:latin typeface="Arial" panose="020B0604020202020204" pitchFamily="34" charset="0"/>
                          <a:cs typeface="Arial" panose="020B0604020202020204" pitchFamily="34" charset="0"/>
                        </a:rPr>
                        <a:t>TOTAL</a:t>
                      </a:r>
                      <a:r>
                        <a:rPr lang="en-US" sz="1800" baseline="0" dirty="0" smtClean="0">
                          <a:latin typeface="Arial" panose="020B0604020202020204" pitchFamily="34" charset="0"/>
                          <a:cs typeface="Arial" panose="020B0604020202020204" pitchFamily="34" charset="0"/>
                        </a:rPr>
                        <a:t> NO OF APP TARGETS</a:t>
                      </a:r>
                      <a:endParaRPr lang="en-US" sz="1800" dirty="0">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2">
                  <a:txBody>
                    <a:bodyPr/>
                    <a:lstStyle/>
                    <a:p>
                      <a:pPr algn="ctr"/>
                      <a:r>
                        <a:rPr lang="en-US" sz="1800" dirty="0" smtClean="0">
                          <a:latin typeface="Arial" panose="020B0604020202020204" pitchFamily="34" charset="0"/>
                          <a:cs typeface="Arial" panose="020B0604020202020204" pitchFamily="34" charset="0"/>
                        </a:rPr>
                        <a:t>TOTAL</a:t>
                      </a:r>
                      <a:r>
                        <a:rPr lang="en-US" sz="1800" baseline="0" dirty="0" smtClean="0">
                          <a:latin typeface="Arial" panose="020B0604020202020204" pitchFamily="34" charset="0"/>
                          <a:cs typeface="Arial" panose="020B0604020202020204" pitchFamily="34" charset="0"/>
                        </a:rPr>
                        <a:t> MILESTONES DUE IN</a:t>
                      </a:r>
                      <a:endParaRPr lang="en-US" sz="1800" dirty="0">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en-US"/>
                    </a:p>
                  </a:txBody>
                  <a:tcPr/>
                </a:tc>
                <a:tc gridSpan="2">
                  <a:txBody>
                    <a:bodyPr/>
                    <a:lstStyle/>
                    <a:p>
                      <a:pPr algn="ctr"/>
                      <a:r>
                        <a:rPr lang="en-US" sz="1800" dirty="0" smtClean="0">
                          <a:latin typeface="Arial" panose="020B0604020202020204" pitchFamily="34" charset="0"/>
                          <a:cs typeface="Arial" panose="020B0604020202020204" pitchFamily="34" charset="0"/>
                        </a:rPr>
                        <a:t>TOTAL</a:t>
                      </a:r>
                      <a:r>
                        <a:rPr lang="en-US" sz="1800" baseline="0" dirty="0" smtClean="0">
                          <a:latin typeface="Arial" panose="020B0604020202020204" pitchFamily="34" charset="0"/>
                          <a:cs typeface="Arial" panose="020B0604020202020204" pitchFamily="34" charset="0"/>
                        </a:rPr>
                        <a:t>  MILESTONES ACHIEVED IN</a:t>
                      </a:r>
                      <a:endParaRPr lang="en-US" sz="18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49208">
                <a:tc vMerge="1">
                  <a:txBody>
                    <a:bodyPr/>
                    <a:lstStyle/>
                    <a:p>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algn="ct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sz="1800" dirty="0" smtClean="0">
                          <a:latin typeface="Arial" panose="020B0604020202020204" pitchFamily="34" charset="0"/>
                          <a:cs typeface="Arial" panose="020B0604020202020204" pitchFamily="34" charset="0"/>
                        </a:rPr>
                        <a:t>Q2</a:t>
                      </a:r>
                      <a:endParaRPr lang="en-US" sz="1800" dirty="0">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sz="1800" dirty="0" smtClean="0">
                          <a:latin typeface="Arial" panose="020B0604020202020204" pitchFamily="34" charset="0"/>
                          <a:cs typeface="Arial" panose="020B0604020202020204" pitchFamily="34" charset="0"/>
                        </a:rPr>
                        <a:t>Q3</a:t>
                      </a:r>
                      <a:endParaRPr lang="en-US" sz="1800" dirty="0">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sz="1800" dirty="0" smtClean="0">
                          <a:latin typeface="Arial" panose="020B0604020202020204" pitchFamily="34" charset="0"/>
                          <a:cs typeface="Arial" panose="020B0604020202020204" pitchFamily="34" charset="0"/>
                        </a:rPr>
                        <a:t>Q2</a:t>
                      </a:r>
                      <a:endParaRPr lang="en-US" sz="1800" dirty="0">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tc>
                  <a:txBody>
                    <a:bodyPr/>
                    <a:lstStyle/>
                    <a:p>
                      <a:pPr algn="ctr"/>
                      <a:r>
                        <a:rPr lang="en-US" sz="1800" dirty="0" smtClean="0">
                          <a:latin typeface="Arial" panose="020B0604020202020204" pitchFamily="34" charset="0"/>
                          <a:cs typeface="Arial" panose="020B0604020202020204" pitchFamily="34" charset="0"/>
                        </a:rPr>
                        <a:t>Q3</a:t>
                      </a:r>
                      <a:endParaRPr lang="en-US" sz="1800" dirty="0">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275875">
                <a:tc>
                  <a:txBody>
                    <a:bodyPr/>
                    <a:lstStyle/>
                    <a:p>
                      <a:r>
                        <a:rPr lang="en-US" sz="1800" dirty="0" smtClean="0">
                          <a:latin typeface="Arial" panose="020B0604020202020204" pitchFamily="34" charset="0"/>
                          <a:cs typeface="Arial" panose="020B0604020202020204" pitchFamily="34" charset="0"/>
                        </a:rPr>
                        <a:t>Administration</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4</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4</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88086">
                <a:tc>
                  <a:txBody>
                    <a:bodyPr/>
                    <a:lstStyle/>
                    <a:p>
                      <a:r>
                        <a:rPr lang="en-US" sz="1800" dirty="0" smtClean="0">
                          <a:latin typeface="Arial" panose="020B0604020202020204" pitchFamily="34" charset="0"/>
                          <a:cs typeface="Arial" panose="020B0604020202020204" pitchFamily="34" charset="0"/>
                        </a:rPr>
                        <a:t>Leadership</a:t>
                      </a:r>
                      <a:r>
                        <a:rPr lang="en-US" sz="1800" baseline="0" dirty="0" smtClean="0">
                          <a:latin typeface="Arial" panose="020B0604020202020204" pitchFamily="34" charset="0"/>
                          <a:cs typeface="Arial" panose="020B0604020202020204" pitchFamily="34" charset="0"/>
                        </a:rPr>
                        <a:t> and Management Practice</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5</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4</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4</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88086">
                <a:tc>
                  <a:txBody>
                    <a:bodyPr/>
                    <a:lstStyle/>
                    <a:p>
                      <a:r>
                        <a:rPr lang="en-US" sz="1800" dirty="0" smtClean="0">
                          <a:latin typeface="Arial" panose="020B0604020202020204" pitchFamily="34" charset="0"/>
                          <a:cs typeface="Arial" panose="020B0604020202020204" pitchFamily="34" charset="0"/>
                        </a:rPr>
                        <a:t>Monitoring</a:t>
                      </a:r>
                      <a:r>
                        <a:rPr lang="en-US" sz="1800" baseline="0" dirty="0" smtClean="0">
                          <a:latin typeface="Arial" panose="020B0604020202020204" pitchFamily="34" charset="0"/>
                          <a:cs typeface="Arial" panose="020B0604020202020204" pitchFamily="34" charset="0"/>
                        </a:rPr>
                        <a:t> and Evaluation</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88086">
                <a:tc>
                  <a:txBody>
                    <a:bodyPr/>
                    <a:lstStyle/>
                    <a:p>
                      <a:r>
                        <a:rPr lang="en-US" sz="1800" dirty="0" smtClean="0">
                          <a:latin typeface="Arial" panose="020B0604020202020204" pitchFamily="34" charset="0"/>
                          <a:cs typeface="Arial" panose="020B0604020202020204" pitchFamily="34" charset="0"/>
                        </a:rPr>
                        <a:t>Integrity</a:t>
                      </a:r>
                      <a:r>
                        <a:rPr lang="en-US" sz="1800" baseline="0" dirty="0" smtClean="0">
                          <a:latin typeface="Arial" panose="020B0604020202020204" pitchFamily="34" charset="0"/>
                          <a:cs typeface="Arial" panose="020B0604020202020204" pitchFamily="34" charset="0"/>
                        </a:rPr>
                        <a:t> and Anti-Corruption</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4</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4</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75875">
                <a:tc>
                  <a:txBody>
                    <a:bodyPr/>
                    <a:lstStyle/>
                    <a:p>
                      <a:r>
                        <a:rPr lang="en-US" sz="1800" dirty="0" smtClean="0">
                          <a:latin typeface="Arial" panose="020B0604020202020204" pitchFamily="34" charset="0"/>
                          <a:cs typeface="Arial" panose="020B0604020202020204" pitchFamily="34" charset="0"/>
                        </a:rPr>
                        <a:t>Total</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21</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12</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11</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12</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11</a:t>
                      </a:r>
                      <a:endParaRPr lang="en-US" sz="1800" dirty="0">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Rectangle 2"/>
          <p:cNvSpPr/>
          <p:nvPr/>
        </p:nvSpPr>
        <p:spPr>
          <a:xfrm>
            <a:off x="574690" y="4580626"/>
            <a:ext cx="7860334" cy="2031325"/>
          </a:xfrm>
          <a:prstGeom prst="rect">
            <a:avLst/>
          </a:prstGeom>
        </p:spPr>
        <p:txBody>
          <a:bodyPr wrap="square">
            <a:spAutoFit/>
          </a:bodyPr>
          <a:lstStyle/>
          <a:p>
            <a:pPr marL="285750" indent="-285750" algn="just">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The PSC had a total of </a:t>
            </a:r>
            <a:r>
              <a:rPr lang="en-US" dirty="0" smtClean="0">
                <a:solidFill>
                  <a:srgbClr val="000000"/>
                </a:solidFill>
                <a:latin typeface="Arial" panose="020B0604020202020204" pitchFamily="34" charset="0"/>
                <a:cs typeface="Arial" panose="020B0604020202020204" pitchFamily="34" charset="0"/>
              </a:rPr>
              <a:t>twenty-one </a:t>
            </a:r>
            <a:r>
              <a:rPr lang="en-US" dirty="0">
                <a:solidFill>
                  <a:srgbClr val="000000"/>
                </a:solidFill>
                <a:latin typeface="Arial" panose="020B0604020202020204" pitchFamily="34" charset="0"/>
                <a:cs typeface="Arial" panose="020B0604020202020204" pitchFamily="34" charset="0"/>
              </a:rPr>
              <a:t>(21) APP </a:t>
            </a:r>
            <a:r>
              <a:rPr lang="en-US" dirty="0" smtClean="0">
                <a:solidFill>
                  <a:srgbClr val="000000"/>
                </a:solidFill>
                <a:latin typeface="Arial" panose="020B0604020202020204" pitchFamily="34" charset="0"/>
                <a:cs typeface="Arial" panose="020B0604020202020204" pitchFamily="34" charset="0"/>
              </a:rPr>
              <a:t>targets.</a:t>
            </a:r>
          </a:p>
          <a:p>
            <a:pPr marL="742950" lvl="1" indent="-285750" algn="just">
              <a:buFont typeface="Wingdings" panose="05000000000000000000" pitchFamily="2" charset="2"/>
              <a:buChar char="ü"/>
            </a:pPr>
            <a:r>
              <a:rPr lang="en-US" dirty="0" smtClean="0">
                <a:solidFill>
                  <a:srgbClr val="000000"/>
                </a:solidFill>
                <a:latin typeface="Arial" panose="020B0604020202020204" pitchFamily="34" charset="0"/>
                <a:cs typeface="Arial" panose="020B0604020202020204" pitchFamily="34" charset="0"/>
              </a:rPr>
              <a:t>12 milestone targets were </a:t>
            </a:r>
            <a:r>
              <a:rPr lang="en-US" dirty="0">
                <a:solidFill>
                  <a:srgbClr val="000000"/>
                </a:solidFill>
                <a:latin typeface="Arial" panose="020B0604020202020204" pitchFamily="34" charset="0"/>
                <a:cs typeface="Arial" panose="020B0604020202020204" pitchFamily="34" charset="0"/>
              </a:rPr>
              <a:t>due in </a:t>
            </a:r>
            <a:r>
              <a:rPr lang="en-US" dirty="0" smtClean="0">
                <a:solidFill>
                  <a:srgbClr val="000000"/>
                </a:solidFill>
                <a:latin typeface="Arial" panose="020B0604020202020204" pitchFamily="34" charset="0"/>
                <a:cs typeface="Arial" panose="020B0604020202020204" pitchFamily="34" charset="0"/>
              </a:rPr>
              <a:t>Q2.  </a:t>
            </a:r>
            <a:r>
              <a:rPr lang="en-US" dirty="0">
                <a:solidFill>
                  <a:srgbClr val="000000"/>
                </a:solidFill>
                <a:latin typeface="Arial" panose="020B0604020202020204" pitchFamily="34" charset="0"/>
                <a:cs typeface="Arial" panose="020B0604020202020204" pitchFamily="34" charset="0"/>
              </a:rPr>
              <a:t>All </a:t>
            </a:r>
            <a:r>
              <a:rPr lang="en-US" dirty="0" smtClean="0">
                <a:solidFill>
                  <a:srgbClr val="000000"/>
                </a:solidFill>
                <a:latin typeface="Arial" panose="020B0604020202020204" pitchFamily="34" charset="0"/>
                <a:cs typeface="Arial" panose="020B0604020202020204" pitchFamily="34" charset="0"/>
              </a:rPr>
              <a:t>12 milestone targets were achieved</a:t>
            </a:r>
            <a:endParaRPr lang="en-US" dirty="0">
              <a:solidFill>
                <a:srgbClr val="000000"/>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n-US" dirty="0" smtClean="0">
                <a:solidFill>
                  <a:srgbClr val="000000"/>
                </a:solidFill>
                <a:latin typeface="Arial" panose="020B0604020202020204" pitchFamily="34" charset="0"/>
                <a:cs typeface="Arial" panose="020B0604020202020204" pitchFamily="34" charset="0"/>
              </a:rPr>
              <a:t>11 milestone targets were due in Q3. All 11 milestone targets were achieved</a:t>
            </a:r>
          </a:p>
          <a:p>
            <a:pPr marL="285750" indent="-285750" algn="just">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Substantive </a:t>
            </a:r>
            <a:r>
              <a:rPr lang="en-US" dirty="0">
                <a:solidFill>
                  <a:srgbClr val="000000"/>
                </a:solidFill>
                <a:latin typeface="Arial" panose="020B0604020202020204" pitchFamily="34" charset="0"/>
                <a:cs typeface="Arial" panose="020B0604020202020204" pitchFamily="34" charset="0"/>
              </a:rPr>
              <a:t>work on </a:t>
            </a:r>
            <a:r>
              <a:rPr lang="en-US" dirty="0" smtClean="0">
                <a:solidFill>
                  <a:srgbClr val="000000"/>
                </a:solidFill>
                <a:latin typeface="Arial" panose="020B0604020202020204" pitchFamily="34" charset="0"/>
                <a:cs typeface="Arial" panose="020B0604020202020204" pitchFamily="34" charset="0"/>
              </a:rPr>
              <a:t>annual </a:t>
            </a:r>
            <a:r>
              <a:rPr lang="en-US" dirty="0">
                <a:solidFill>
                  <a:srgbClr val="000000"/>
                </a:solidFill>
                <a:latin typeface="Arial" panose="020B0604020202020204" pitchFamily="34" charset="0"/>
                <a:cs typeface="Arial" panose="020B0604020202020204" pitchFamily="34" charset="0"/>
              </a:rPr>
              <a:t>targets due in </a:t>
            </a:r>
            <a:r>
              <a:rPr lang="en-US" dirty="0" smtClean="0">
                <a:solidFill>
                  <a:srgbClr val="000000"/>
                </a:solidFill>
                <a:latin typeface="Arial" panose="020B0604020202020204" pitchFamily="34" charset="0"/>
                <a:cs typeface="Arial" panose="020B0604020202020204" pitchFamily="34" charset="0"/>
              </a:rPr>
              <a:t>the last quarter has </a:t>
            </a:r>
            <a:r>
              <a:rPr lang="en-US" dirty="0">
                <a:solidFill>
                  <a:srgbClr val="000000"/>
                </a:solidFill>
                <a:latin typeface="Arial" panose="020B0604020202020204" pitchFamily="34" charset="0"/>
                <a:cs typeface="Arial" panose="020B0604020202020204" pitchFamily="34" charset="0"/>
              </a:rPr>
              <a:t>already commenced.</a:t>
            </a:r>
          </a:p>
        </p:txBody>
      </p:sp>
    </p:spTree>
    <p:extLst>
      <p:ext uri="{BB962C8B-B14F-4D97-AF65-F5344CB8AC3E}">
        <p14:creationId xmlns:p14="http://schemas.microsoft.com/office/powerpoint/2010/main" val="914012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954107"/>
          </a:xfrm>
          <a:prstGeom prst="rect">
            <a:avLst/>
          </a:prstGeom>
          <a:noFill/>
        </p:spPr>
        <p:txBody>
          <a:bodyPr wrap="square" rtlCol="0">
            <a:spAutoFit/>
          </a:bodyPr>
          <a:lstStyle/>
          <a:p>
            <a:pPr algn="ctr"/>
            <a:r>
              <a:rPr lang="en-US" sz="2800" b="1" dirty="0">
                <a:solidFill>
                  <a:srgbClr val="006666"/>
                </a:solidFill>
                <a:latin typeface="Arial" panose="020B0604020202020204" pitchFamily="34" charset="0"/>
                <a:cs typeface="Arial" panose="020B0604020202020204" pitchFamily="34" charset="0"/>
              </a:rPr>
              <a:t>EXPENDITURE AGAINST BUDGET </a:t>
            </a:r>
          </a:p>
          <a:p>
            <a:pPr algn="ctr"/>
            <a:r>
              <a:rPr lang="en-US" sz="2800" b="1" dirty="0">
                <a:solidFill>
                  <a:srgbClr val="006666"/>
                </a:solidFill>
                <a:latin typeface="Arial" panose="020B0604020202020204" pitchFamily="34" charset="0"/>
                <a:cs typeface="Arial" panose="020B0604020202020204" pitchFamily="34" charset="0"/>
              </a:rPr>
              <a:t>AS AT </a:t>
            </a:r>
            <a:r>
              <a:rPr lang="en-US" sz="2800" b="1" dirty="0" smtClean="0">
                <a:solidFill>
                  <a:srgbClr val="006666"/>
                </a:solidFill>
                <a:latin typeface="Arial" panose="020B0604020202020204" pitchFamily="34" charset="0"/>
                <a:cs typeface="Arial" panose="020B0604020202020204" pitchFamily="34" charset="0"/>
              </a:rPr>
              <a:t>31 DECEMBER 2019</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5</a:t>
            </a:fld>
            <a:endParaRPr lang="en-ZA"/>
          </a:p>
        </p:txBody>
      </p:sp>
      <p:sp>
        <p:nvSpPr>
          <p:cNvPr id="9" name="Rectangle 2"/>
          <p:cNvSpPr txBox="1">
            <a:spLocks noChangeArrowheads="1"/>
          </p:cNvSpPr>
          <p:nvPr/>
        </p:nvSpPr>
        <p:spPr bwMode="auto">
          <a:xfrm>
            <a:off x="503548" y="3933055"/>
            <a:ext cx="7987916" cy="224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just">
              <a:lnSpc>
                <a:spcPct val="120000"/>
              </a:lnSpc>
              <a:tabLst>
                <a:tab pos="87313" algn="l"/>
              </a:tabLst>
            </a:pPr>
            <a:r>
              <a:rPr lang="en-ZA" sz="1800" b="0" i="1" dirty="0"/>
              <a:t>Reasons for Variance</a:t>
            </a:r>
            <a:r>
              <a:rPr lang="en-ZA" sz="1800" b="0" i="1" dirty="0" smtClean="0"/>
              <a:t>:</a:t>
            </a:r>
          </a:p>
          <a:p>
            <a:pPr marL="285750" indent="-285750" algn="just">
              <a:lnSpc>
                <a:spcPct val="120000"/>
              </a:lnSpc>
              <a:buFont typeface="Arial" panose="020B0604020202020204" pitchFamily="34" charset="0"/>
              <a:buChar char="•"/>
            </a:pPr>
            <a:r>
              <a:rPr lang="en-ZA" sz="1800" b="0" dirty="0" smtClean="0">
                <a:latin typeface="Arial" panose="020B0604020202020204" pitchFamily="34" charset="0"/>
                <a:cs typeface="Arial" panose="020B0604020202020204" pitchFamily="34" charset="0"/>
              </a:rPr>
              <a:t>GOODS AND SERVICES:</a:t>
            </a:r>
          </a:p>
          <a:p>
            <a:pPr marL="630238" indent="-344488" algn="just">
              <a:lnSpc>
                <a:spcPct val="120000"/>
              </a:lnSpc>
              <a:buFont typeface="Wingdings" panose="05000000000000000000" pitchFamily="2" charset="2"/>
              <a:buChar char="ü"/>
            </a:pPr>
            <a:r>
              <a:rPr lang="en-ZA" sz="1800" b="0" dirty="0" smtClean="0">
                <a:latin typeface="Arial" panose="020B0604020202020204" pitchFamily="34" charset="0"/>
                <a:cs typeface="Arial" panose="020B0604020202020204" pitchFamily="34" charset="0"/>
              </a:rPr>
              <a:t>SITA delays </a:t>
            </a:r>
            <a:r>
              <a:rPr lang="en-ZA" sz="1800" b="0" dirty="0">
                <a:latin typeface="Arial" panose="020B0604020202020204" pitchFamily="34" charset="0"/>
                <a:cs typeface="Arial" panose="020B0604020202020204" pitchFamily="34" charset="0"/>
              </a:rPr>
              <a:t>in the procurement of the new video conference </a:t>
            </a:r>
            <a:r>
              <a:rPr lang="en-ZA" sz="1800" b="0" dirty="0" smtClean="0">
                <a:latin typeface="Arial" panose="020B0604020202020204" pitchFamily="34" charset="0"/>
                <a:cs typeface="Arial" panose="020B0604020202020204" pitchFamily="34" charset="0"/>
              </a:rPr>
              <a:t>facility</a:t>
            </a:r>
          </a:p>
          <a:p>
            <a:pPr marL="630238" indent="-344488" algn="just">
              <a:lnSpc>
                <a:spcPct val="120000"/>
              </a:lnSpc>
              <a:buFont typeface="Wingdings" panose="05000000000000000000" pitchFamily="2" charset="2"/>
              <a:buChar char="ü"/>
            </a:pPr>
            <a:r>
              <a:rPr lang="en-ZA" sz="1800" b="0" dirty="0" smtClean="0">
                <a:latin typeface="Arial" panose="020B0604020202020204" pitchFamily="34" charset="0"/>
                <a:cs typeface="Arial" panose="020B0604020202020204" pitchFamily="34" charset="0"/>
              </a:rPr>
              <a:t>Accruals as at 31 December amounted to R2.161 million</a:t>
            </a:r>
          </a:p>
          <a:p>
            <a:pPr marL="630238" indent="-344488" algn="just">
              <a:lnSpc>
                <a:spcPct val="120000"/>
              </a:lnSpc>
              <a:buFont typeface="Wingdings" panose="05000000000000000000" pitchFamily="2" charset="2"/>
              <a:buChar char="ü"/>
            </a:pPr>
            <a:r>
              <a:rPr lang="en-ZA" sz="1800" b="0" dirty="0" smtClean="0">
                <a:latin typeface="Arial" panose="020B0604020202020204" pitchFamily="34" charset="0"/>
                <a:cs typeface="Arial" panose="020B0604020202020204" pitchFamily="34" charset="0"/>
              </a:rPr>
              <a:t>Spending rate, including accrual was, 72.85%</a:t>
            </a:r>
            <a:endParaRPr lang="en-ZA" sz="1800" b="0" dirty="0">
              <a:latin typeface="Arial" panose="020B0604020202020204" pitchFamily="34" charset="0"/>
              <a:cs typeface="Arial" panose="020B0604020202020204" pitchFamily="34" charset="0"/>
            </a:endParaRPr>
          </a:p>
          <a:p>
            <a:pPr algn="just">
              <a:lnSpc>
                <a:spcPct val="120000"/>
              </a:lnSpc>
              <a:tabLst>
                <a:tab pos="87313" algn="l"/>
              </a:tabLst>
            </a:pPr>
            <a:r>
              <a:rPr lang="en-ZA" sz="1800" b="0" i="1" dirty="0" smtClean="0"/>
              <a:t> </a:t>
            </a:r>
            <a:endParaRPr lang="en-ZA" sz="1800" b="0" i="1" dirty="0"/>
          </a:p>
        </p:txBody>
      </p:sp>
      <p:graphicFrame>
        <p:nvGraphicFramePr>
          <p:cNvPr id="10" name="Content Placeholder 3"/>
          <p:cNvGraphicFramePr>
            <a:graphicFrameLocks/>
          </p:cNvGraphicFramePr>
          <p:nvPr>
            <p:extLst/>
          </p:nvPr>
        </p:nvGraphicFramePr>
        <p:xfrm>
          <a:off x="395536" y="1124744"/>
          <a:ext cx="8203940" cy="2592287"/>
        </p:xfrm>
        <a:graphic>
          <a:graphicData uri="http://schemas.openxmlformats.org/drawingml/2006/table">
            <a:tbl>
              <a:tblPr firstRow="1" bandRow="1">
                <a:tableStyleId>{FABFCF23-3B69-468F-B69F-88F6DE6A72F2}</a:tableStyleId>
              </a:tblPr>
              <a:tblGrid>
                <a:gridCol w="5637910">
                  <a:extLst>
                    <a:ext uri="{9D8B030D-6E8A-4147-A177-3AD203B41FA5}">
                      <a16:colId xmlns:a16="http://schemas.microsoft.com/office/drawing/2014/main" val="20000"/>
                    </a:ext>
                  </a:extLst>
                </a:gridCol>
                <a:gridCol w="2566030">
                  <a:extLst>
                    <a:ext uri="{9D8B030D-6E8A-4147-A177-3AD203B41FA5}">
                      <a16:colId xmlns:a16="http://schemas.microsoft.com/office/drawing/2014/main" val="20001"/>
                    </a:ext>
                  </a:extLst>
                </a:gridCol>
              </a:tblGrid>
              <a:tr h="458291">
                <a:tc>
                  <a:txBody>
                    <a:bodyPr/>
                    <a:lstStyle/>
                    <a:p>
                      <a:pPr algn="ctr"/>
                      <a:endParaRPr lang="en-ZA" sz="1800" dirty="0">
                        <a:solidFill>
                          <a:schemeClr val="tx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ZA" sz="1800" dirty="0" smtClean="0">
                          <a:latin typeface="Arial" panose="020B0604020202020204" pitchFamily="34" charset="0"/>
                          <a:cs typeface="Arial" panose="020B0604020202020204" pitchFamily="34" charset="0"/>
                        </a:rPr>
                        <a:t>R’000</a:t>
                      </a:r>
                      <a:endParaRPr lang="en-ZA" sz="1800" b="1" dirty="0">
                        <a:solidFill>
                          <a:schemeClr val="tx1"/>
                        </a:solidFill>
                        <a:latin typeface="Arial" panose="020B0604020202020204" pitchFamily="34" charset="0"/>
                        <a:cs typeface="Arial" panose="020B0604020202020204" pitchFamily="34" charset="0"/>
                      </a:endParaRPr>
                    </a:p>
                  </a:txBody>
                  <a:tcPr marL="91431" marR="91431" marT="45713" marB="45713"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55666">
                <a:tc>
                  <a:txBody>
                    <a:bodyPr/>
                    <a:lstStyle/>
                    <a:p>
                      <a:pPr algn="l" rtl="0" fontAlgn="ctr"/>
                      <a:r>
                        <a:rPr lang="en-ZA" sz="1800" u="none" strike="noStrike" dirty="0" smtClean="0">
                          <a:effectLst/>
                          <a:latin typeface="Arial" panose="020B0604020202020204" pitchFamily="34" charset="0"/>
                          <a:cs typeface="Arial" panose="020B0604020202020204" pitchFamily="34" charset="0"/>
                        </a:rPr>
                        <a:t>Allocated Budget</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b"/>
                      <a:r>
                        <a:rPr lang="en-ZA" sz="1800" u="none" strike="noStrike" dirty="0" smtClean="0">
                          <a:effectLst/>
                          <a:latin typeface="Arial" panose="020B0604020202020204" pitchFamily="34" charset="0"/>
                          <a:cs typeface="Arial" panose="020B0604020202020204" pitchFamily="34" charset="0"/>
                        </a:rPr>
                        <a:t>278,229</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355666">
                <a:tc>
                  <a:txBody>
                    <a:bodyPr/>
                    <a:lstStyle/>
                    <a:p>
                      <a:pPr algn="l" rtl="0" fontAlgn="ctr"/>
                      <a:r>
                        <a:rPr lang="en-ZA" sz="1800" u="none" strike="noStrike" dirty="0">
                          <a:effectLst/>
                          <a:latin typeface="Arial" panose="020B0604020202020204" pitchFamily="34" charset="0"/>
                          <a:cs typeface="Arial" panose="020B0604020202020204" pitchFamily="34" charset="0"/>
                        </a:rPr>
                        <a:t>Expenditure </a:t>
                      </a:r>
                      <a:r>
                        <a:rPr lang="en-ZA" sz="1800" u="none" strike="noStrike" dirty="0" smtClean="0">
                          <a:effectLst/>
                          <a:latin typeface="Arial" panose="020B0604020202020204" pitchFamily="34" charset="0"/>
                          <a:cs typeface="Arial" panose="020B0604020202020204" pitchFamily="34" charset="0"/>
                        </a:rPr>
                        <a:t>as at 31 December 2019</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Arial" panose="020B0604020202020204" pitchFamily="34" charset="0"/>
                          <a:cs typeface="Arial" panose="020B0604020202020204" pitchFamily="34" charset="0"/>
                        </a:rPr>
                        <a:t>200,522</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55666">
                <a:tc>
                  <a:txBody>
                    <a:bodyPr/>
                    <a:lstStyle/>
                    <a:p>
                      <a:pPr algn="l" rtl="0" fontAlgn="ctr"/>
                      <a:r>
                        <a:rPr lang="en-ZA" sz="1800" u="none" strike="noStrike" dirty="0">
                          <a:effectLst/>
                          <a:latin typeface="Arial" panose="020B0604020202020204" pitchFamily="34" charset="0"/>
                          <a:cs typeface="Arial" panose="020B0604020202020204" pitchFamily="34" charset="0"/>
                        </a:rPr>
                        <a:t>% Spending</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Arial" panose="020B0604020202020204" pitchFamily="34" charset="0"/>
                          <a:cs typeface="Arial" panose="020B0604020202020204" pitchFamily="34" charset="0"/>
                        </a:rPr>
                        <a:t>72.07%</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55666">
                <a:tc>
                  <a:txBody>
                    <a:bodyPr/>
                    <a:lstStyle/>
                    <a:p>
                      <a:pPr algn="l" rtl="0" fontAlgn="ctr"/>
                      <a:r>
                        <a:rPr lang="en-ZA" sz="1800" u="none" strike="noStrike" dirty="0" smtClean="0">
                          <a:effectLst/>
                          <a:latin typeface="Arial" panose="020B0604020202020204" pitchFamily="34" charset="0"/>
                          <a:cs typeface="Arial" panose="020B0604020202020204" pitchFamily="34" charset="0"/>
                        </a:rPr>
                        <a:t>Norm</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Arial" panose="020B0604020202020204" pitchFamily="34" charset="0"/>
                          <a:cs typeface="Arial" panose="020B0604020202020204" pitchFamily="34" charset="0"/>
                        </a:rPr>
                        <a:t>75.00%</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55666">
                <a:tc>
                  <a:txBody>
                    <a:bodyPr/>
                    <a:lstStyle/>
                    <a:p>
                      <a:pPr algn="l" rtl="0" fontAlgn="ctr"/>
                      <a:r>
                        <a:rPr lang="en-ZA" sz="1800" u="none" strike="noStrike" dirty="0">
                          <a:effectLst/>
                          <a:latin typeface="Arial" panose="020B0604020202020204" pitchFamily="34" charset="0"/>
                          <a:cs typeface="Arial" panose="020B0604020202020204" pitchFamily="34" charset="0"/>
                        </a:rPr>
                        <a:t>% Variance</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ZA" sz="1800" b="0" i="0" u="none" strike="noStrike" dirty="0" smtClean="0">
                          <a:solidFill>
                            <a:schemeClr val="tx1"/>
                          </a:solidFill>
                          <a:effectLst/>
                          <a:latin typeface="Arial" panose="020B0604020202020204" pitchFamily="34" charset="0"/>
                          <a:cs typeface="Arial" panose="020B0604020202020204" pitchFamily="34" charset="0"/>
                        </a:rPr>
                        <a:t>2.93%</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55666">
                <a:tc>
                  <a:txBody>
                    <a:bodyPr/>
                    <a:lstStyle/>
                    <a:p>
                      <a:pPr algn="l" rtl="0" fontAlgn="ctr"/>
                      <a:r>
                        <a:rPr lang="en-ZA" sz="1800" u="none" strike="noStrike" dirty="0" smtClean="0">
                          <a:effectLst/>
                          <a:latin typeface="Arial" panose="020B0604020202020204" pitchFamily="34" charset="0"/>
                          <a:cs typeface="Arial" panose="020B0604020202020204" pitchFamily="34" charset="0"/>
                        </a:rPr>
                        <a:t>Under/ (Over) </a:t>
                      </a:r>
                      <a:r>
                        <a:rPr lang="en-ZA" sz="1800" u="none" strike="noStrike" dirty="0">
                          <a:effectLst/>
                          <a:latin typeface="Arial" panose="020B0604020202020204" pitchFamily="34" charset="0"/>
                          <a:cs typeface="Arial" panose="020B0604020202020204" pitchFamily="34" charset="0"/>
                        </a:rPr>
                        <a:t>spending amount</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ZA" sz="1800" b="1" i="0" u="none" strike="noStrike" dirty="0" smtClean="0">
                          <a:solidFill>
                            <a:schemeClr val="tx1"/>
                          </a:solidFill>
                          <a:effectLst/>
                          <a:latin typeface="Arial" panose="020B0604020202020204" pitchFamily="34" charset="0"/>
                          <a:cs typeface="Arial" panose="020B0604020202020204" pitchFamily="34" charset="0"/>
                        </a:rPr>
                        <a:t>8,150</a:t>
                      </a:r>
                      <a:endParaRPr lang="en-ZA"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44769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1833" y="259977"/>
            <a:ext cx="8004350" cy="1126462"/>
          </a:xfrm>
          <a:prstGeom prst="rect">
            <a:avLst/>
          </a:prstGeom>
          <a:noFill/>
        </p:spPr>
        <p:txBody>
          <a:bodyPr wrap="square" rtlCol="0">
            <a:spAutoFit/>
          </a:bodyPr>
          <a:lstStyle/>
          <a:p>
            <a:pPr algn="ctr">
              <a:lnSpc>
                <a:spcPct val="80000"/>
              </a:lnSpc>
            </a:pPr>
            <a:r>
              <a:rPr lang="en-US" sz="2800" b="1" dirty="0">
                <a:solidFill>
                  <a:srgbClr val="006666"/>
                </a:solidFill>
                <a:latin typeface="Arial" panose="020B0604020202020204" pitchFamily="34" charset="0"/>
                <a:cs typeface="Arial" panose="020B0604020202020204" pitchFamily="34" charset="0"/>
              </a:rPr>
              <a:t>EXPENDITURE AGAINST BUDGET </a:t>
            </a:r>
          </a:p>
          <a:p>
            <a:pPr algn="ctr">
              <a:lnSpc>
                <a:spcPct val="80000"/>
              </a:lnSpc>
            </a:pPr>
            <a:r>
              <a:rPr lang="en-US" sz="2800" b="1" dirty="0">
                <a:solidFill>
                  <a:srgbClr val="006666"/>
                </a:solidFill>
                <a:latin typeface="Arial" panose="020B0604020202020204" pitchFamily="34" charset="0"/>
                <a:cs typeface="Arial" panose="020B0604020202020204" pitchFamily="34" charset="0"/>
              </a:rPr>
              <a:t>AS AT </a:t>
            </a:r>
            <a:r>
              <a:rPr lang="en-US" sz="2800" b="1" dirty="0" smtClean="0">
                <a:solidFill>
                  <a:srgbClr val="006666"/>
                </a:solidFill>
                <a:latin typeface="Arial" panose="020B0604020202020204" pitchFamily="34" charset="0"/>
                <a:cs typeface="Arial" panose="020B0604020202020204" pitchFamily="34" charset="0"/>
              </a:rPr>
              <a:t>31 DECEMBER 2019</a:t>
            </a:r>
            <a:endParaRPr lang="en-US" sz="2800" b="1" dirty="0">
              <a:solidFill>
                <a:srgbClr val="006666"/>
              </a:solidFill>
              <a:latin typeface="Arial" panose="020B0604020202020204" pitchFamily="34" charset="0"/>
              <a:cs typeface="Arial" panose="020B0604020202020204" pitchFamily="34" charset="0"/>
            </a:endParaRPr>
          </a:p>
          <a:p>
            <a:pPr algn="ctr">
              <a:lnSpc>
                <a:spcPct val="80000"/>
              </a:lnSpc>
            </a:pPr>
            <a:r>
              <a:rPr lang="en-US" sz="2800" b="1" dirty="0">
                <a:solidFill>
                  <a:srgbClr val="006666"/>
                </a:solidFill>
                <a:latin typeface="Arial" panose="020B0604020202020204" pitchFamily="34" charset="0"/>
                <a:cs typeface="Arial" panose="020B0604020202020204" pitchFamily="34" charset="0"/>
              </a:rPr>
              <a:t>PER ECONOMIC CLASSIFICATION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6</a:t>
            </a:fld>
            <a:endParaRPr lang="en-ZA"/>
          </a:p>
        </p:txBody>
      </p:sp>
      <p:graphicFrame>
        <p:nvGraphicFramePr>
          <p:cNvPr id="8" name="Table 7"/>
          <p:cNvGraphicFramePr>
            <a:graphicFrameLocks noGrp="1"/>
          </p:cNvGraphicFramePr>
          <p:nvPr>
            <p:extLst/>
          </p:nvPr>
        </p:nvGraphicFramePr>
        <p:xfrm>
          <a:off x="213010" y="1573796"/>
          <a:ext cx="8640960" cy="3989070"/>
        </p:xfrm>
        <a:graphic>
          <a:graphicData uri="http://schemas.openxmlformats.org/drawingml/2006/table">
            <a:tbl>
              <a:tblPr firstRow="1" bandRow="1">
                <a:tableStyleId>{7DF18680-E054-41AD-8BC1-D1AEF772440D}</a:tableStyleId>
              </a:tblPr>
              <a:tblGrid>
                <a:gridCol w="1800200">
                  <a:extLst>
                    <a:ext uri="{9D8B030D-6E8A-4147-A177-3AD203B41FA5}">
                      <a16:colId xmlns:a16="http://schemas.microsoft.com/office/drawing/2014/main" val="20000"/>
                    </a:ext>
                  </a:extLst>
                </a:gridCol>
                <a:gridCol w="1118630">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213697">
                  <a:extLst>
                    <a:ext uri="{9D8B030D-6E8A-4147-A177-3AD203B41FA5}">
                      <a16:colId xmlns:a16="http://schemas.microsoft.com/office/drawing/2014/main" val="20003"/>
                    </a:ext>
                  </a:extLst>
                </a:gridCol>
                <a:gridCol w="1279726">
                  <a:extLst>
                    <a:ext uri="{9D8B030D-6E8A-4147-A177-3AD203B41FA5}">
                      <a16:colId xmlns:a16="http://schemas.microsoft.com/office/drawing/2014/main" val="20004"/>
                    </a:ext>
                  </a:extLst>
                </a:gridCol>
                <a:gridCol w="1356499">
                  <a:extLst>
                    <a:ext uri="{9D8B030D-6E8A-4147-A177-3AD203B41FA5}">
                      <a16:colId xmlns:a16="http://schemas.microsoft.com/office/drawing/2014/main" val="20005"/>
                    </a:ext>
                  </a:extLst>
                </a:gridCol>
              </a:tblGrid>
              <a:tr h="897109">
                <a:tc>
                  <a:txBody>
                    <a:bodyPr/>
                    <a:lstStyle/>
                    <a:p>
                      <a:pPr algn="r"/>
                      <a:r>
                        <a:rPr lang="en-ZA" sz="1800" dirty="0" smtClean="0">
                          <a:latin typeface="Arial" panose="020B0604020202020204" pitchFamily="34" charset="0"/>
                          <a:cs typeface="Arial" panose="020B0604020202020204" pitchFamily="34" charset="0"/>
                        </a:rPr>
                        <a:t>Items</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ZA" sz="1800" dirty="0" smtClean="0">
                          <a:latin typeface="Arial" panose="020B0604020202020204" pitchFamily="34" charset="0"/>
                          <a:cs typeface="Arial" panose="020B0604020202020204" pitchFamily="34" charset="0"/>
                        </a:rPr>
                        <a:t>Original</a:t>
                      </a:r>
                    </a:p>
                    <a:p>
                      <a:pPr algn="r"/>
                      <a:r>
                        <a:rPr lang="en-ZA" sz="1800" dirty="0" smtClean="0">
                          <a:latin typeface="Arial" panose="020B0604020202020204" pitchFamily="34" charset="0"/>
                          <a:cs typeface="Arial" panose="020B0604020202020204" pitchFamily="34" charset="0"/>
                        </a:rPr>
                        <a:t>Budget</a:t>
                      </a:r>
                    </a:p>
                    <a:p>
                      <a:pPr algn="r"/>
                      <a:r>
                        <a:rPr lang="en-ZA" sz="1800" dirty="0" smtClean="0">
                          <a:latin typeface="Arial" panose="020B0604020202020204" pitchFamily="34" charset="0"/>
                          <a:cs typeface="Arial" panose="020B0604020202020204" pitchFamily="34" charset="0"/>
                        </a:rPr>
                        <a:t>R’000</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ZA" sz="1800" dirty="0" smtClean="0">
                          <a:latin typeface="Arial" panose="020B0604020202020204" pitchFamily="34" charset="0"/>
                          <a:cs typeface="Arial" panose="020B0604020202020204" pitchFamily="34" charset="0"/>
                        </a:rPr>
                        <a:t>Expenditure as at 31 Dec 2019</a:t>
                      </a:r>
                    </a:p>
                    <a:p>
                      <a:pPr algn="r"/>
                      <a:r>
                        <a:rPr lang="en-ZA" sz="1800" dirty="0" smtClean="0">
                          <a:latin typeface="Arial" panose="020B0604020202020204" pitchFamily="34" charset="0"/>
                          <a:cs typeface="Arial" panose="020B0604020202020204" pitchFamily="34" charset="0"/>
                        </a:rPr>
                        <a:t>R’000</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ZA" sz="1800" dirty="0" smtClean="0">
                          <a:latin typeface="Arial" panose="020B0604020202020204" pitchFamily="34" charset="0"/>
                          <a:cs typeface="Arial" panose="020B0604020202020204" pitchFamily="34" charset="0"/>
                        </a:rPr>
                        <a:t>Budget  spending</a:t>
                      </a:r>
                    </a:p>
                    <a:p>
                      <a:pPr algn="r"/>
                      <a:r>
                        <a:rPr lang="en-ZA" sz="1800" dirty="0" smtClean="0">
                          <a:latin typeface="Arial" panose="020B0604020202020204" pitchFamily="34" charset="0"/>
                          <a:cs typeface="Arial" panose="020B0604020202020204" pitchFamily="34" charset="0"/>
                        </a:rPr>
                        <a:t>%</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ZA" sz="1800" dirty="0" smtClean="0">
                          <a:latin typeface="Arial" panose="020B0604020202020204" pitchFamily="34" charset="0"/>
                          <a:cs typeface="Arial" panose="020B0604020202020204" pitchFamily="34" charset="0"/>
                        </a:rPr>
                        <a:t>Spending</a:t>
                      </a:r>
                      <a:r>
                        <a:rPr lang="en-ZA" sz="1800" baseline="0" dirty="0" smtClean="0">
                          <a:latin typeface="Arial" panose="020B0604020202020204" pitchFamily="34" charset="0"/>
                          <a:cs typeface="Arial" panose="020B0604020202020204" pitchFamily="34" charset="0"/>
                        </a:rPr>
                        <a:t> norms %</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ZA" sz="1800" dirty="0" smtClean="0">
                          <a:latin typeface="Arial" panose="020B0604020202020204" pitchFamily="34" charset="0"/>
                          <a:cs typeface="Arial" panose="020B0604020202020204" pitchFamily="34" charset="0"/>
                        </a:rPr>
                        <a:t>Spending</a:t>
                      </a:r>
                      <a:r>
                        <a:rPr lang="en-ZA" sz="1800" baseline="0" dirty="0" smtClean="0">
                          <a:latin typeface="Arial" panose="020B0604020202020204" pitchFamily="34" charset="0"/>
                          <a:cs typeface="Arial" panose="020B0604020202020204" pitchFamily="34" charset="0"/>
                        </a:rPr>
                        <a:t> variance</a:t>
                      </a:r>
                    </a:p>
                    <a:p>
                      <a:pPr algn="r"/>
                      <a:r>
                        <a:rPr lang="en-ZA" sz="1800" baseline="0" dirty="0" smtClean="0">
                          <a:latin typeface="Arial" panose="020B0604020202020204" pitchFamily="34" charset="0"/>
                          <a:cs typeface="Arial" panose="020B0604020202020204" pitchFamily="34" charset="0"/>
                        </a:rPr>
                        <a:t>%</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21239">
                <a:tc>
                  <a:txBody>
                    <a:bodyPr/>
                    <a:lstStyle/>
                    <a:p>
                      <a:pPr algn="l" fontAlgn="ctr"/>
                      <a:r>
                        <a:rPr lang="en-ZA" sz="1800" u="none" strike="noStrike" dirty="0" smtClean="0">
                          <a:effectLst/>
                          <a:latin typeface="Arial" panose="020B0604020202020204" pitchFamily="34" charset="0"/>
                          <a:cs typeface="Arial" panose="020B0604020202020204" pitchFamily="34" charset="0"/>
                        </a:rPr>
                        <a:t>Compensation of Employees</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u="none" strike="noStrike" dirty="0">
                          <a:effectLst/>
                          <a:latin typeface="Arial" panose="020B0604020202020204" pitchFamily="34" charset="0"/>
                          <a:cs typeface="Arial" panose="020B0604020202020204" pitchFamily="34" charset="0"/>
                        </a:rPr>
                        <a:t>212,866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159,262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74.82%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75.00%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0.18%</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21239">
                <a:tc>
                  <a:txBody>
                    <a:bodyPr/>
                    <a:lstStyle/>
                    <a:p>
                      <a:pPr algn="l" fontAlgn="ctr"/>
                      <a:r>
                        <a:rPr lang="en-ZA" sz="1800" u="none" strike="noStrike" dirty="0" smtClean="0">
                          <a:effectLst/>
                          <a:latin typeface="Arial" panose="020B0604020202020204" pitchFamily="34" charset="0"/>
                          <a:cs typeface="Arial" panose="020B0604020202020204" pitchFamily="34" charset="0"/>
                        </a:rPr>
                        <a:t>Goods &amp; Services</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u="none" strike="noStrike" dirty="0">
                          <a:effectLst/>
                          <a:latin typeface="Arial" panose="020B0604020202020204" pitchFamily="34" charset="0"/>
                          <a:cs typeface="Arial" panose="020B0604020202020204" pitchFamily="34" charset="0"/>
                        </a:rPr>
                        <a:t>60,021</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36,144</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60.22%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75.00%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14.78%</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21239">
                <a:tc>
                  <a:txBody>
                    <a:bodyPr/>
                    <a:lstStyle/>
                    <a:p>
                      <a:pPr algn="l" fontAlgn="ctr"/>
                      <a:r>
                        <a:rPr lang="en-ZA" sz="1800" b="0" i="0" u="none" strike="noStrike" dirty="0" smtClean="0">
                          <a:solidFill>
                            <a:schemeClr val="tx1"/>
                          </a:solidFill>
                          <a:effectLst/>
                          <a:latin typeface="Arial" panose="020B0604020202020204" pitchFamily="34" charset="0"/>
                          <a:cs typeface="Arial" panose="020B0604020202020204" pitchFamily="34" charset="0"/>
                        </a:rPr>
                        <a:t>Interest and rent on land</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0.00%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75.00%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0.00%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636852756"/>
                  </a:ext>
                </a:extLst>
              </a:tr>
              <a:tr h="421239">
                <a:tc>
                  <a:txBody>
                    <a:bodyPr/>
                    <a:lstStyle/>
                    <a:p>
                      <a:pPr algn="l" fontAlgn="ctr"/>
                      <a:r>
                        <a:rPr lang="en-ZA" sz="1800" u="none" strike="noStrike" dirty="0" smtClean="0">
                          <a:effectLst/>
                          <a:latin typeface="Arial" panose="020B0604020202020204" pitchFamily="34" charset="0"/>
                          <a:cs typeface="Arial" panose="020B0604020202020204" pitchFamily="34" charset="0"/>
                        </a:rPr>
                        <a:t>Transfers and subsidies</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u="none" strike="noStrike" dirty="0">
                          <a:effectLst/>
                          <a:latin typeface="Arial" panose="020B0604020202020204" pitchFamily="34" charset="0"/>
                          <a:cs typeface="Arial" panose="020B0604020202020204" pitchFamily="34" charset="0"/>
                        </a:rPr>
                        <a:t>1,420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1,616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113.80%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75.00%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rgbClr val="FF0000"/>
                          </a:solidFill>
                          <a:effectLst/>
                          <a:latin typeface="Arial" panose="020B0604020202020204" pitchFamily="34" charset="0"/>
                          <a:cs typeface="Arial" panose="020B0604020202020204" pitchFamily="34" charset="0"/>
                        </a:rPr>
                        <a:t>(38.80%)</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21239">
                <a:tc>
                  <a:txBody>
                    <a:bodyPr/>
                    <a:lstStyle/>
                    <a:p>
                      <a:pPr algn="l" fontAlgn="ctr"/>
                      <a:r>
                        <a:rPr lang="en-ZA" sz="1800" u="none" strike="noStrike" dirty="0" smtClean="0">
                          <a:effectLst/>
                          <a:latin typeface="Arial" panose="020B0604020202020204" pitchFamily="34" charset="0"/>
                          <a:cs typeface="Arial" panose="020B0604020202020204" pitchFamily="34" charset="0"/>
                        </a:rPr>
                        <a:t>Payments for capital assets</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u="none" strike="noStrike" dirty="0">
                          <a:effectLst/>
                          <a:latin typeface="Arial" panose="020B0604020202020204" pitchFamily="34" charset="0"/>
                          <a:cs typeface="Arial" panose="020B0604020202020204" pitchFamily="34" charset="0"/>
                        </a:rPr>
                        <a:t>3,922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3,495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89.11%</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75.00%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rgbClr val="FF0000"/>
                          </a:solidFill>
                          <a:effectLst/>
                          <a:latin typeface="Arial" panose="020B0604020202020204" pitchFamily="34" charset="0"/>
                          <a:cs typeface="Arial" panose="020B0604020202020204" pitchFamily="34" charset="0"/>
                        </a:rPr>
                        <a:t>(14.11%)</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15264">
                <a:tc>
                  <a:txBody>
                    <a:bodyPr/>
                    <a:lstStyle/>
                    <a:p>
                      <a:pPr algn="l" fontAlgn="ctr"/>
                      <a:r>
                        <a:rPr lang="en-ZA" sz="1800" u="none" strike="noStrike" dirty="0" smtClean="0">
                          <a:effectLst/>
                          <a:latin typeface="Arial" panose="020B0604020202020204" pitchFamily="34" charset="0"/>
                          <a:cs typeface="Arial" panose="020B0604020202020204" pitchFamily="34" charset="0"/>
                        </a:rPr>
                        <a:t>Total </a:t>
                      </a:r>
                      <a:endParaRPr lang="en-ZA"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u="none" strike="noStrike" dirty="0" smtClean="0">
                          <a:effectLst/>
                          <a:latin typeface="Arial" panose="020B0604020202020204" pitchFamily="34" charset="0"/>
                          <a:cs typeface="Arial" panose="020B0604020202020204" pitchFamily="34" charset="0"/>
                        </a:rPr>
                        <a:t>278,229</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200,522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72.07%</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75.00%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2.93%</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63576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1833" y="259977"/>
            <a:ext cx="8004350" cy="1126462"/>
          </a:xfrm>
          <a:prstGeom prst="rect">
            <a:avLst/>
          </a:prstGeom>
          <a:noFill/>
        </p:spPr>
        <p:txBody>
          <a:bodyPr wrap="square" rtlCol="0">
            <a:spAutoFit/>
          </a:bodyPr>
          <a:lstStyle/>
          <a:p>
            <a:pPr algn="ctr">
              <a:lnSpc>
                <a:spcPct val="80000"/>
              </a:lnSpc>
            </a:pPr>
            <a:r>
              <a:rPr lang="en-US" sz="2800" b="1" dirty="0">
                <a:solidFill>
                  <a:srgbClr val="006666"/>
                </a:solidFill>
                <a:latin typeface="Arial" panose="020B0604020202020204" pitchFamily="34" charset="0"/>
                <a:cs typeface="Arial" panose="020B0604020202020204" pitchFamily="34" charset="0"/>
              </a:rPr>
              <a:t>EXPENDITURE AGAINST BUDGET </a:t>
            </a:r>
          </a:p>
          <a:p>
            <a:pPr algn="ctr">
              <a:lnSpc>
                <a:spcPct val="80000"/>
              </a:lnSpc>
            </a:pPr>
            <a:r>
              <a:rPr lang="en-US" sz="2800" b="1" dirty="0">
                <a:solidFill>
                  <a:srgbClr val="006666"/>
                </a:solidFill>
                <a:latin typeface="Arial" panose="020B0604020202020204" pitchFamily="34" charset="0"/>
                <a:cs typeface="Arial" panose="020B0604020202020204" pitchFamily="34" charset="0"/>
              </a:rPr>
              <a:t>AS AT </a:t>
            </a:r>
            <a:r>
              <a:rPr lang="en-US" sz="2800" b="1" dirty="0" smtClean="0">
                <a:solidFill>
                  <a:srgbClr val="006666"/>
                </a:solidFill>
                <a:latin typeface="Arial" panose="020B0604020202020204" pitchFamily="34" charset="0"/>
                <a:cs typeface="Arial" panose="020B0604020202020204" pitchFamily="34" charset="0"/>
              </a:rPr>
              <a:t>31 DECEMBER 2019</a:t>
            </a:r>
            <a:endParaRPr lang="en-US" sz="2800" b="1" dirty="0">
              <a:solidFill>
                <a:srgbClr val="006666"/>
              </a:solidFill>
              <a:latin typeface="Arial" panose="020B0604020202020204" pitchFamily="34" charset="0"/>
              <a:cs typeface="Arial" panose="020B0604020202020204" pitchFamily="34" charset="0"/>
            </a:endParaRPr>
          </a:p>
          <a:p>
            <a:pPr algn="ctr">
              <a:lnSpc>
                <a:spcPct val="80000"/>
              </a:lnSpc>
            </a:pPr>
            <a:r>
              <a:rPr lang="en-US" sz="2800" b="1" dirty="0">
                <a:solidFill>
                  <a:srgbClr val="006666"/>
                </a:solidFill>
                <a:latin typeface="Arial" panose="020B0604020202020204" pitchFamily="34" charset="0"/>
                <a:cs typeface="Arial" panose="020B0604020202020204" pitchFamily="34" charset="0"/>
              </a:rPr>
              <a:t>PER ECONOMIC CLASSIFICATION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7</a:t>
            </a:fld>
            <a:endParaRPr lang="en-ZA" dirty="0"/>
          </a:p>
        </p:txBody>
      </p:sp>
      <p:sp>
        <p:nvSpPr>
          <p:cNvPr id="7" name="Rectangle 6"/>
          <p:cNvSpPr/>
          <p:nvPr/>
        </p:nvSpPr>
        <p:spPr>
          <a:xfrm>
            <a:off x="107504" y="1526059"/>
            <a:ext cx="8856984" cy="4154984"/>
          </a:xfrm>
          <a:prstGeom prst="rect">
            <a:avLst/>
          </a:prstGeom>
        </p:spPr>
        <p:txBody>
          <a:bodyPr wrap="square">
            <a:spAutoFit/>
          </a:bodyPr>
          <a:lstStyle/>
          <a:p>
            <a:pPr algn="just">
              <a:lnSpc>
                <a:spcPct val="120000"/>
              </a:lnSpc>
            </a:pPr>
            <a:r>
              <a:rPr lang="en-US" sz="2000" i="1" dirty="0" smtClean="0">
                <a:latin typeface="Arial" panose="020B0604020202020204" pitchFamily="34" charset="0"/>
                <a:cs typeface="Arial" panose="020B0604020202020204" pitchFamily="34" charset="0"/>
              </a:rPr>
              <a:t>Reasons for the variance:</a:t>
            </a:r>
          </a:p>
          <a:p>
            <a:pPr marL="285750" indent="-285750" algn="just">
              <a:lnSpc>
                <a:spcPct val="12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TRANSFERS </a:t>
            </a:r>
            <a:r>
              <a:rPr lang="en-US" sz="2000" dirty="0">
                <a:latin typeface="Arial" panose="020B0604020202020204" pitchFamily="34" charset="0"/>
                <a:cs typeface="Arial" panose="020B0604020202020204" pitchFamily="34" charset="0"/>
              </a:rPr>
              <a:t>AND SUBSIDIES AS AT 31 DECEMBER 2019</a:t>
            </a:r>
          </a:p>
          <a:p>
            <a:pPr marL="800100" lvl="1" indent="-342900" algn="just">
              <a:lnSpc>
                <a:spcPct val="12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R1.6 </a:t>
            </a:r>
            <a:r>
              <a:rPr lang="en-US" sz="2000" dirty="0">
                <a:latin typeface="Arial" panose="020B0604020202020204" pitchFamily="34" charset="0"/>
                <a:cs typeface="Arial" panose="020B0604020202020204" pitchFamily="34" charset="0"/>
              </a:rPr>
              <a:t>million </a:t>
            </a:r>
            <a:r>
              <a:rPr lang="en-US" sz="2000" dirty="0" smtClean="0">
                <a:latin typeface="Arial" panose="020B0604020202020204" pitchFamily="34" charset="0"/>
                <a:cs typeface="Arial" panose="020B0604020202020204" pitchFamily="34" charset="0"/>
              </a:rPr>
              <a:t>was spent on </a:t>
            </a:r>
            <a:r>
              <a:rPr lang="en-US" sz="2000" dirty="0">
                <a:latin typeface="Arial" panose="020B0604020202020204" pitchFamily="34" charset="0"/>
                <a:cs typeface="Arial" panose="020B0604020202020204" pitchFamily="34" charset="0"/>
              </a:rPr>
              <a:t>Transfers and Subsidies against the total budget of R1.4 million (113.8</a:t>
            </a:r>
            <a:r>
              <a:rPr lang="en-US" sz="2000" dirty="0" smtClean="0">
                <a:latin typeface="Arial" panose="020B0604020202020204" pitchFamily="34" charset="0"/>
                <a:cs typeface="Arial" panose="020B0604020202020204" pitchFamily="34" charset="0"/>
              </a:rPr>
              <a:t>%):</a:t>
            </a:r>
          </a:p>
          <a:p>
            <a:pPr marL="1257300" lvl="2" indent="-342900" algn="just">
              <a:lnSpc>
                <a:spcPct val="12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PD: Northern Cape was paid R574k for 154 capped leave days</a:t>
            </a:r>
          </a:p>
          <a:p>
            <a:pPr marL="1257300" lvl="2" indent="-342900" algn="just">
              <a:lnSpc>
                <a:spcPct val="12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DD: Western Cape was paid R389k  for 131 capped leave.</a:t>
            </a:r>
          </a:p>
          <a:p>
            <a:pPr marL="800100" lvl="1" indent="-342900" algn="just">
              <a:lnSpc>
                <a:spcPct val="12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The variance will be corrected during the final </a:t>
            </a:r>
            <a:r>
              <a:rPr lang="en-US" sz="2000" dirty="0" err="1" smtClean="0">
                <a:latin typeface="Arial" panose="020B0604020202020204" pitchFamily="34" charset="0"/>
                <a:cs typeface="Arial" panose="020B0604020202020204" pitchFamily="34" charset="0"/>
              </a:rPr>
              <a:t>virement</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PAYMENTS </a:t>
            </a:r>
            <a:r>
              <a:rPr lang="en-US" sz="2000" dirty="0">
                <a:latin typeface="Arial" panose="020B0604020202020204" pitchFamily="34" charset="0"/>
                <a:cs typeface="Arial" panose="020B0604020202020204" pitchFamily="34" charset="0"/>
              </a:rPr>
              <a:t>FOR CAPITAL ASSETS AS AT 31 DECEMBER 2019</a:t>
            </a:r>
          </a:p>
          <a:p>
            <a:pPr marL="742950" lvl="1" indent="-285750" algn="just">
              <a:lnSpc>
                <a:spcPct val="12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R364k was spent on security system</a:t>
            </a:r>
          </a:p>
          <a:p>
            <a:pPr marL="742950" lvl="1" indent="-285750" algn="just">
              <a:lnSpc>
                <a:spcPct val="12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R1 million </a:t>
            </a:r>
            <a:r>
              <a:rPr lang="en-US" sz="2000" dirty="0">
                <a:latin typeface="Arial" panose="020B0604020202020204" pitchFamily="34" charset="0"/>
                <a:cs typeface="Arial" panose="020B0604020202020204" pitchFamily="34" charset="0"/>
              </a:rPr>
              <a:t>was spent </a:t>
            </a:r>
            <a:r>
              <a:rPr lang="en-US" sz="2000" dirty="0" smtClean="0">
                <a:latin typeface="Arial" panose="020B0604020202020204" pitchFamily="34" charset="0"/>
                <a:cs typeface="Arial" panose="020B0604020202020204" pitchFamily="34" charset="0"/>
              </a:rPr>
              <a:t>on furniture</a:t>
            </a:r>
          </a:p>
          <a:p>
            <a:pPr marL="742950" lvl="1" indent="-285750" algn="just">
              <a:lnSpc>
                <a:spcPct val="12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R841k was spent </a:t>
            </a:r>
            <a:r>
              <a:rPr lang="en-US" sz="2000" dirty="0" smtClean="0">
                <a:latin typeface="Arial" panose="020B0604020202020204" pitchFamily="34" charset="0"/>
                <a:cs typeface="Arial" panose="020B0604020202020204" pitchFamily="34" charset="0"/>
              </a:rPr>
              <a:t>to replace aging laptops which were </a:t>
            </a:r>
            <a:r>
              <a:rPr lang="en-US" sz="2000" dirty="0" err="1" smtClean="0">
                <a:latin typeface="Arial" panose="020B0604020202020204" pitchFamily="34" charset="0"/>
                <a:cs typeface="Arial" panose="020B0604020202020204" pitchFamily="34" charset="0"/>
              </a:rPr>
              <a:t>unrealiable</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985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116632"/>
            <a:ext cx="8004350" cy="1384995"/>
          </a:xfrm>
          <a:prstGeom prst="rect">
            <a:avLst/>
          </a:prstGeom>
          <a:noFill/>
        </p:spPr>
        <p:txBody>
          <a:bodyPr wrap="square" rtlCol="0">
            <a:spAutoFit/>
          </a:bodyPr>
          <a:lstStyle/>
          <a:p>
            <a:pPr algn="ctr"/>
            <a:r>
              <a:rPr lang="en-US" sz="2800" b="1" dirty="0">
                <a:solidFill>
                  <a:srgbClr val="006666"/>
                </a:solidFill>
                <a:latin typeface="Arial" panose="020B0604020202020204" pitchFamily="34" charset="0"/>
                <a:cs typeface="Arial" panose="020B0604020202020204" pitchFamily="34" charset="0"/>
              </a:rPr>
              <a:t>EXPENDITURE AGAINST BUDGET </a:t>
            </a:r>
          </a:p>
          <a:p>
            <a:pPr algn="ctr"/>
            <a:r>
              <a:rPr lang="en-US" sz="2800" b="1" dirty="0">
                <a:solidFill>
                  <a:srgbClr val="006666"/>
                </a:solidFill>
                <a:latin typeface="Arial" panose="020B0604020202020204" pitchFamily="34" charset="0"/>
                <a:cs typeface="Arial" panose="020B0604020202020204" pitchFamily="34" charset="0"/>
              </a:rPr>
              <a:t>AS AT </a:t>
            </a:r>
            <a:r>
              <a:rPr lang="en-US" sz="2800" b="1" dirty="0" smtClean="0">
                <a:solidFill>
                  <a:srgbClr val="006666"/>
                </a:solidFill>
                <a:latin typeface="Arial" panose="020B0604020202020204" pitchFamily="34" charset="0"/>
                <a:cs typeface="Arial" panose="020B0604020202020204" pitchFamily="34" charset="0"/>
              </a:rPr>
              <a:t>31 DECEMBER 2019</a:t>
            </a:r>
            <a:endParaRPr lang="en-US" sz="2800" b="1" dirty="0">
              <a:solidFill>
                <a:srgbClr val="006666"/>
              </a:solidFill>
              <a:latin typeface="Arial" panose="020B0604020202020204" pitchFamily="34" charset="0"/>
              <a:cs typeface="Arial" panose="020B0604020202020204" pitchFamily="34" charset="0"/>
            </a:endParaRPr>
          </a:p>
          <a:p>
            <a:pPr algn="ctr"/>
            <a:r>
              <a:rPr lang="en-US" sz="2800" b="1" dirty="0">
                <a:solidFill>
                  <a:srgbClr val="006666"/>
                </a:solidFill>
                <a:latin typeface="Arial" panose="020B0604020202020204" pitchFamily="34" charset="0"/>
                <a:cs typeface="Arial" panose="020B0604020202020204" pitchFamily="34" charset="0"/>
              </a:rPr>
              <a:t>PER PROGRAMME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8</a:t>
            </a:fld>
            <a:endParaRPr lang="en-ZA"/>
          </a:p>
        </p:txBody>
      </p:sp>
      <p:graphicFrame>
        <p:nvGraphicFramePr>
          <p:cNvPr id="8" name="Table 7"/>
          <p:cNvGraphicFramePr>
            <a:graphicFrameLocks noGrp="1"/>
          </p:cNvGraphicFramePr>
          <p:nvPr>
            <p:extLst>
              <p:ext uri="{D42A27DB-BD31-4B8C-83A1-F6EECF244321}">
                <p14:modId xmlns:p14="http://schemas.microsoft.com/office/powerpoint/2010/main" val="848760577"/>
              </p:ext>
            </p:extLst>
          </p:nvPr>
        </p:nvGraphicFramePr>
        <p:xfrm>
          <a:off x="193755" y="1452040"/>
          <a:ext cx="8679470" cy="4177753"/>
        </p:xfrm>
        <a:graphic>
          <a:graphicData uri="http://schemas.openxmlformats.org/drawingml/2006/table">
            <a:tbl>
              <a:tblPr firstRow="1" bandRow="1">
                <a:tableStyleId>{7DF18680-E054-41AD-8BC1-D1AEF772440D}</a:tableStyleId>
              </a:tblPr>
              <a:tblGrid>
                <a:gridCol w="176670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tblGrid>
              <a:tr h="627068">
                <a:tc>
                  <a:txBody>
                    <a:bodyPr/>
                    <a:lstStyle/>
                    <a:p>
                      <a:pPr algn="r"/>
                      <a:r>
                        <a:rPr lang="en-ZA" sz="1800" dirty="0" smtClean="0">
                          <a:latin typeface="Arial" panose="020B0604020202020204" pitchFamily="34" charset="0"/>
                          <a:cs typeface="Arial" panose="020B0604020202020204" pitchFamily="34" charset="0"/>
                        </a:rPr>
                        <a:t>Programmes</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ZA" sz="1800" dirty="0" smtClean="0">
                          <a:latin typeface="Arial" panose="020B0604020202020204" pitchFamily="34" charset="0"/>
                          <a:cs typeface="Arial" panose="020B0604020202020204" pitchFamily="34" charset="0"/>
                        </a:rPr>
                        <a:t>Original</a:t>
                      </a:r>
                    </a:p>
                    <a:p>
                      <a:pPr algn="r"/>
                      <a:r>
                        <a:rPr lang="en-ZA" sz="1800" dirty="0" smtClean="0">
                          <a:latin typeface="Arial" panose="020B0604020202020204" pitchFamily="34" charset="0"/>
                          <a:cs typeface="Arial" panose="020B0604020202020204" pitchFamily="34" charset="0"/>
                        </a:rPr>
                        <a:t>budget</a:t>
                      </a:r>
                    </a:p>
                    <a:p>
                      <a:pPr algn="r"/>
                      <a:r>
                        <a:rPr lang="en-ZA" sz="1800" dirty="0" smtClean="0">
                          <a:latin typeface="Arial" panose="020B0604020202020204" pitchFamily="34" charset="0"/>
                          <a:cs typeface="Arial" panose="020B0604020202020204" pitchFamily="34" charset="0"/>
                        </a:rPr>
                        <a:t>R’000</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ZA" sz="1800" dirty="0" smtClean="0">
                          <a:latin typeface="Arial" panose="020B0604020202020204" pitchFamily="34" charset="0"/>
                          <a:cs typeface="Arial" panose="020B0604020202020204" pitchFamily="34" charset="0"/>
                        </a:rPr>
                        <a:t>Expenditure</a:t>
                      </a:r>
                      <a:r>
                        <a:rPr lang="en-ZA" sz="1800" baseline="0" dirty="0" smtClean="0">
                          <a:latin typeface="Arial" panose="020B0604020202020204" pitchFamily="34" charset="0"/>
                          <a:cs typeface="Arial" panose="020B0604020202020204" pitchFamily="34" charset="0"/>
                        </a:rPr>
                        <a:t> as at 31 Dec 2019</a:t>
                      </a:r>
                    </a:p>
                    <a:p>
                      <a:pPr algn="r"/>
                      <a:r>
                        <a:rPr lang="en-ZA" sz="1800" baseline="0" dirty="0" smtClean="0">
                          <a:latin typeface="Arial" panose="020B0604020202020204" pitchFamily="34" charset="0"/>
                          <a:cs typeface="Arial" panose="020B0604020202020204" pitchFamily="34" charset="0"/>
                        </a:rPr>
                        <a:t>R’000</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ZA" sz="1800" dirty="0" smtClean="0">
                          <a:latin typeface="Arial" panose="020B0604020202020204" pitchFamily="34" charset="0"/>
                          <a:cs typeface="Arial" panose="020B0604020202020204" pitchFamily="34" charset="0"/>
                        </a:rPr>
                        <a:t>Budget</a:t>
                      </a:r>
                      <a:r>
                        <a:rPr lang="en-ZA" sz="1800" baseline="0" dirty="0" smtClean="0">
                          <a:latin typeface="Arial" panose="020B0604020202020204" pitchFamily="34" charset="0"/>
                          <a:cs typeface="Arial" panose="020B0604020202020204" pitchFamily="34" charset="0"/>
                        </a:rPr>
                        <a:t> spending</a:t>
                      </a:r>
                    </a:p>
                    <a:p>
                      <a:pPr algn="r"/>
                      <a:r>
                        <a:rPr lang="en-ZA" sz="1800" baseline="0" dirty="0" smtClean="0">
                          <a:latin typeface="Arial" panose="020B0604020202020204" pitchFamily="34" charset="0"/>
                          <a:cs typeface="Arial" panose="020B0604020202020204" pitchFamily="34" charset="0"/>
                        </a:rPr>
                        <a:t>%</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ZA" sz="1800" dirty="0" smtClean="0">
                          <a:latin typeface="Arial" panose="020B0604020202020204" pitchFamily="34" charset="0"/>
                          <a:cs typeface="Arial" panose="020B0604020202020204" pitchFamily="34" charset="0"/>
                        </a:rPr>
                        <a:t>Spending</a:t>
                      </a:r>
                      <a:r>
                        <a:rPr lang="en-ZA" sz="1800" baseline="0" dirty="0" smtClean="0">
                          <a:latin typeface="Arial" panose="020B0604020202020204" pitchFamily="34" charset="0"/>
                          <a:cs typeface="Arial" panose="020B0604020202020204" pitchFamily="34" charset="0"/>
                        </a:rPr>
                        <a:t> norm % </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a:r>
                        <a:rPr lang="en-ZA" sz="1800" dirty="0" smtClean="0">
                          <a:latin typeface="Arial" panose="020B0604020202020204" pitchFamily="34" charset="0"/>
                          <a:cs typeface="Arial" panose="020B0604020202020204" pitchFamily="34" charset="0"/>
                        </a:rPr>
                        <a:t>Spending variance</a:t>
                      </a:r>
                    </a:p>
                    <a:p>
                      <a:pPr algn="r"/>
                      <a:r>
                        <a:rPr lang="en-ZA" sz="1800" dirty="0" smtClean="0">
                          <a:latin typeface="Arial" panose="020B0604020202020204" pitchFamily="34" charset="0"/>
                          <a:cs typeface="Arial" panose="020B0604020202020204" pitchFamily="34" charset="0"/>
                        </a:rPr>
                        <a:t>%</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28713">
                <a:tc>
                  <a:txBody>
                    <a:bodyPr/>
                    <a:lstStyle/>
                    <a:p>
                      <a:r>
                        <a:rPr lang="en-ZA" sz="1800" dirty="0" smtClean="0">
                          <a:latin typeface="Arial" panose="020B0604020202020204" pitchFamily="34" charset="0"/>
                          <a:cs typeface="Arial" panose="020B0604020202020204" pitchFamily="34" charset="0"/>
                        </a:rPr>
                        <a:t>Administration</a:t>
                      </a:r>
                      <a:r>
                        <a:rPr lang="en-ZA" sz="1800" baseline="0" dirty="0" smtClean="0">
                          <a:latin typeface="Arial" panose="020B0604020202020204" pitchFamily="34" charset="0"/>
                          <a:cs typeface="Arial" panose="020B0604020202020204" pitchFamily="34" charset="0"/>
                        </a:rPr>
                        <a:t> </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u="none" strike="noStrike" dirty="0">
                          <a:effectLst/>
                          <a:latin typeface="Arial" panose="020B0604020202020204" pitchFamily="34" charset="0"/>
                          <a:cs typeface="Arial" panose="020B0604020202020204" pitchFamily="34" charset="0"/>
                        </a:rPr>
                        <a:t>128,572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89,705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68.39%</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75.00%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6.61%</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92016">
                <a:tc>
                  <a:txBody>
                    <a:bodyPr/>
                    <a:lstStyle/>
                    <a:p>
                      <a:r>
                        <a:rPr lang="en-ZA" sz="1800" dirty="0" smtClean="0">
                          <a:latin typeface="Arial" panose="020B0604020202020204" pitchFamily="34" charset="0"/>
                          <a:cs typeface="Arial" panose="020B0604020202020204" pitchFamily="34" charset="0"/>
                        </a:rPr>
                        <a:t>Leadership &amp; Management Practices</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u="none" strike="noStrike" dirty="0">
                          <a:effectLst/>
                          <a:latin typeface="Arial" panose="020B0604020202020204" pitchFamily="34" charset="0"/>
                          <a:cs typeface="Arial" panose="020B0604020202020204" pitchFamily="34" charset="0"/>
                        </a:rPr>
                        <a:t>47,484</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36,442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79.19%</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75.00%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rgbClr val="FF0000"/>
                          </a:solidFill>
                          <a:effectLst/>
                          <a:latin typeface="Arial" panose="020B0604020202020204" pitchFamily="34" charset="0"/>
                          <a:cs typeface="Arial" panose="020B0604020202020204" pitchFamily="34" charset="0"/>
                        </a:rPr>
                        <a:t>(4.19%)</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84411">
                <a:tc>
                  <a:txBody>
                    <a:bodyPr/>
                    <a:lstStyle/>
                    <a:p>
                      <a:r>
                        <a:rPr lang="en-ZA" sz="1800" dirty="0" smtClean="0">
                          <a:latin typeface="Arial" panose="020B0604020202020204" pitchFamily="34" charset="0"/>
                          <a:cs typeface="Arial" panose="020B0604020202020204" pitchFamily="34" charset="0"/>
                        </a:rPr>
                        <a:t>Monitoring</a:t>
                      </a:r>
                      <a:r>
                        <a:rPr lang="en-ZA" sz="1800" baseline="0" dirty="0" smtClean="0">
                          <a:latin typeface="Arial" panose="020B0604020202020204" pitchFamily="34" charset="0"/>
                          <a:cs typeface="Arial" panose="020B0604020202020204" pitchFamily="34" charset="0"/>
                        </a:rPr>
                        <a:t> and Evaluation</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u="none" strike="noStrike" dirty="0">
                          <a:effectLst/>
                          <a:latin typeface="Arial" panose="020B0604020202020204" pitchFamily="34" charset="0"/>
                          <a:cs typeface="Arial" panose="020B0604020202020204" pitchFamily="34" charset="0"/>
                        </a:rPr>
                        <a:t>43,364</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32,019</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73.27%</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75.00%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1.73%</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84411">
                <a:tc>
                  <a:txBody>
                    <a:bodyPr/>
                    <a:lstStyle/>
                    <a:p>
                      <a:r>
                        <a:rPr lang="en-ZA" sz="1800" dirty="0" smtClean="0">
                          <a:latin typeface="Arial" panose="020B0604020202020204" pitchFamily="34" charset="0"/>
                          <a:cs typeface="Arial" panose="020B0604020202020204" pitchFamily="34" charset="0"/>
                        </a:rPr>
                        <a:t>Integrity and Anti- Corruption</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u="none" strike="noStrike" dirty="0">
                          <a:effectLst/>
                          <a:latin typeface="Arial" panose="020B0604020202020204" pitchFamily="34" charset="0"/>
                          <a:cs typeface="Arial" panose="020B0604020202020204" pitchFamily="34" charset="0"/>
                        </a:rPr>
                        <a:t>58,809</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42,356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73.85%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75.00%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1.15%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08157">
                <a:tc>
                  <a:txBody>
                    <a:bodyPr/>
                    <a:lstStyle/>
                    <a:p>
                      <a:r>
                        <a:rPr lang="en-ZA" sz="1800" dirty="0" smtClean="0">
                          <a:latin typeface="Arial" panose="020B0604020202020204" pitchFamily="34" charset="0"/>
                          <a:cs typeface="Arial" panose="020B0604020202020204" pitchFamily="34" charset="0"/>
                        </a:rPr>
                        <a:t>Total</a:t>
                      </a:r>
                      <a:endParaRPr lang="en-ZA"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b"/>
                      <a:r>
                        <a:rPr lang="en-US" sz="1800" u="none" strike="noStrike" dirty="0">
                          <a:effectLst/>
                          <a:latin typeface="Arial" panose="020B0604020202020204" pitchFamily="34" charset="0"/>
                          <a:cs typeface="Arial" panose="020B0604020202020204" pitchFamily="34" charset="0"/>
                        </a:rPr>
                        <a:t>278,229</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b"/>
                      <a:r>
                        <a:rPr lang="en-US" sz="1800" b="0" i="0" u="none" strike="noStrike" dirty="0" smtClean="0">
                          <a:solidFill>
                            <a:schemeClr val="tx1"/>
                          </a:solidFill>
                          <a:effectLst/>
                          <a:latin typeface="Arial" panose="020B0604020202020204" pitchFamily="34" charset="0"/>
                          <a:cs typeface="Arial" panose="020B0604020202020204" pitchFamily="34" charset="0"/>
                        </a:rPr>
                        <a:t>200,522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b"/>
                      <a:r>
                        <a:rPr lang="en-US" sz="1800" b="0" i="0" u="none" strike="noStrike" dirty="0" smtClean="0">
                          <a:solidFill>
                            <a:schemeClr val="tx1"/>
                          </a:solidFill>
                          <a:effectLst/>
                          <a:latin typeface="Arial" panose="020B0604020202020204" pitchFamily="34" charset="0"/>
                          <a:cs typeface="Arial" panose="020B0604020202020204" pitchFamily="34" charset="0"/>
                        </a:rPr>
                        <a:t>72.07%</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b"/>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75.00%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r" rtl="0" fontAlgn="ctr"/>
                      <a:r>
                        <a:rPr lang="en-US" sz="1800" b="0" i="0" u="none" strike="noStrike" dirty="0" smtClean="0">
                          <a:solidFill>
                            <a:schemeClr val="tx1"/>
                          </a:solidFill>
                          <a:effectLst/>
                          <a:latin typeface="Arial" panose="020B0604020202020204" pitchFamily="34" charset="0"/>
                          <a:cs typeface="Arial" panose="020B0604020202020204" pitchFamily="34" charset="0"/>
                        </a:rPr>
                        <a:t>2.93%</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Rectangle 2"/>
          <p:cNvSpPr/>
          <p:nvPr/>
        </p:nvSpPr>
        <p:spPr>
          <a:xfrm>
            <a:off x="193755" y="5503572"/>
            <a:ext cx="8679470" cy="1032142"/>
          </a:xfrm>
          <a:prstGeom prst="rect">
            <a:avLst/>
          </a:prstGeom>
        </p:spPr>
        <p:txBody>
          <a:bodyPr wrap="square">
            <a:spAutoFit/>
          </a:bodyPr>
          <a:lstStyle/>
          <a:p>
            <a:pPr algn="just">
              <a:lnSpc>
                <a:spcPct val="120000"/>
              </a:lnSpc>
            </a:pPr>
            <a:r>
              <a:rPr lang="en-US" sz="1750" i="1" dirty="0">
                <a:latin typeface="Arial" panose="020B0604020202020204" pitchFamily="34" charset="0"/>
                <a:cs typeface="Arial" panose="020B0604020202020204" pitchFamily="34" charset="0"/>
              </a:rPr>
              <a:t>Reasons for the variance under LMP:</a:t>
            </a:r>
          </a:p>
          <a:p>
            <a:pPr marL="342900" indent="-342900" algn="just">
              <a:lnSpc>
                <a:spcPct val="120000"/>
              </a:lnSpc>
              <a:buFont typeface="Wingdings" panose="05000000000000000000" pitchFamily="2" charset="2"/>
              <a:buChar char="ü"/>
            </a:pPr>
            <a:r>
              <a:rPr lang="en-US" sz="1750" dirty="0">
                <a:latin typeface="Arial" panose="020B0604020202020204" pitchFamily="34" charset="0"/>
                <a:cs typeface="Arial" panose="020B0604020202020204" pitchFamily="34" charset="0"/>
              </a:rPr>
              <a:t>It was due to travel related costs. It is projected that the programme will spend within the allocated budget at year-end.</a:t>
            </a:r>
          </a:p>
        </p:txBody>
      </p:sp>
    </p:spTree>
    <p:extLst>
      <p:ext uri="{BB962C8B-B14F-4D97-AF65-F5344CB8AC3E}">
        <p14:creationId xmlns:p14="http://schemas.microsoft.com/office/powerpoint/2010/main" val="3658543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523220"/>
          </a:xfrm>
          <a:prstGeom prst="rect">
            <a:avLst/>
          </a:prstGeom>
          <a:noFill/>
        </p:spPr>
        <p:txBody>
          <a:bodyPr wrap="square" rtlCol="0">
            <a:spAutoFit/>
          </a:bodyPr>
          <a:lstStyle/>
          <a:p>
            <a:pPr algn="ctr"/>
            <a:r>
              <a:rPr lang="en-US" sz="2800" b="1" dirty="0" smtClean="0">
                <a:solidFill>
                  <a:srgbClr val="006666"/>
                </a:solidFill>
                <a:latin typeface="Arial" panose="020B0604020202020204" pitchFamily="34" charset="0"/>
                <a:cs typeface="Arial" panose="020B0604020202020204" pitchFamily="34" charset="0"/>
              </a:rPr>
              <a:t>PROGRAMME 1: ADMINISTRATION</a:t>
            </a:r>
            <a:endParaRPr lang="en-US" sz="28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t>9</a:t>
            </a:fld>
            <a:endParaRPr lang="en-ZA"/>
          </a:p>
        </p:txBody>
      </p:sp>
      <p:graphicFrame>
        <p:nvGraphicFramePr>
          <p:cNvPr id="12" name="Table 11"/>
          <p:cNvGraphicFramePr>
            <a:graphicFrameLocks noGrp="1"/>
          </p:cNvGraphicFramePr>
          <p:nvPr>
            <p:extLst>
              <p:ext uri="{D42A27DB-BD31-4B8C-83A1-F6EECF244321}">
                <p14:modId xmlns:p14="http://schemas.microsoft.com/office/powerpoint/2010/main" val="1320867306"/>
              </p:ext>
            </p:extLst>
          </p:nvPr>
        </p:nvGraphicFramePr>
        <p:xfrm>
          <a:off x="329259" y="748861"/>
          <a:ext cx="8424936" cy="5644128"/>
        </p:xfrm>
        <a:graphic>
          <a:graphicData uri="http://schemas.openxmlformats.org/drawingml/2006/table">
            <a:tbl>
              <a:tblPr firstRow="1" bandRow="1">
                <a:tableStyleId>{7DF18680-E054-41AD-8BC1-D1AEF772440D}</a:tableStyleId>
              </a:tblPr>
              <a:tblGrid>
                <a:gridCol w="2448272">
                  <a:extLst>
                    <a:ext uri="{9D8B030D-6E8A-4147-A177-3AD203B41FA5}">
                      <a16:colId xmlns:a16="http://schemas.microsoft.com/office/drawing/2014/main" val="20000"/>
                    </a:ext>
                  </a:extLst>
                </a:gridCol>
                <a:gridCol w="1722461">
                  <a:extLst>
                    <a:ext uri="{9D8B030D-6E8A-4147-A177-3AD203B41FA5}">
                      <a16:colId xmlns:a16="http://schemas.microsoft.com/office/drawing/2014/main" val="20001"/>
                    </a:ext>
                  </a:extLst>
                </a:gridCol>
                <a:gridCol w="3894163">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tblGrid>
              <a:tr h="432048">
                <a:tc>
                  <a:txBody>
                    <a:bodyPr/>
                    <a:lstStyle/>
                    <a:p>
                      <a:pPr marL="0" marR="0" algn="ctr">
                        <a:lnSpc>
                          <a:spcPct val="100000"/>
                        </a:lnSpc>
                        <a:spcBef>
                          <a:spcPts val="0"/>
                        </a:spcBef>
                        <a:spcAft>
                          <a:spcPts val="0"/>
                        </a:spcAft>
                      </a:pPr>
                      <a:r>
                        <a:rPr lang="en-GB" sz="1800" kern="0" dirty="0" smtClean="0">
                          <a:effectLst/>
                          <a:latin typeface="Arial" panose="020B0604020202020204" pitchFamily="34" charset="0"/>
                          <a:cs typeface="Arial" panose="020B0604020202020204" pitchFamily="34" charset="0"/>
                        </a:rPr>
                        <a:t>Indicator</a:t>
                      </a:r>
                      <a:endParaRPr lang="en-US" sz="1800" b="1" kern="0" dirty="0">
                        <a:effectLst/>
                        <a:latin typeface="Arial" panose="020B0604020202020204" pitchFamily="34" charset="0"/>
                        <a:cs typeface="Arial" panose="020B0604020202020204" pitchFamily="34" charset="0"/>
                      </a:endParaRPr>
                    </a:p>
                  </a:txBody>
                  <a:tcPr marL="14699" marR="1469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800" dirty="0" smtClean="0">
                          <a:effectLst/>
                          <a:latin typeface="Arial" panose="020B0604020202020204" pitchFamily="34" charset="0"/>
                          <a:cs typeface="Arial" panose="020B0604020202020204" pitchFamily="34" charset="0"/>
                        </a:rPr>
                        <a:t>APP</a:t>
                      </a:r>
                      <a:r>
                        <a:rPr lang="en-GB" sz="1800" baseline="0" dirty="0" smtClean="0">
                          <a:effectLst/>
                          <a:latin typeface="Arial" panose="020B0604020202020204" pitchFamily="34" charset="0"/>
                          <a:cs typeface="Arial" panose="020B0604020202020204" pitchFamily="34" charset="0"/>
                        </a:rPr>
                        <a:t> Target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800" baseline="0" dirty="0" smtClean="0">
                          <a:effectLst/>
                          <a:latin typeface="Arial" panose="020B0604020202020204" pitchFamily="34" charset="0"/>
                          <a:cs typeface="Arial" panose="020B0604020202020204" pitchFamily="34" charset="0"/>
                        </a:rPr>
                        <a:t>Q 2 &amp; 3 Achievement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4699" marR="1469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24977">
                <a:tc rowSpan="2">
                  <a:txBody>
                    <a:bodyPr/>
                    <a:lstStyle/>
                    <a:p>
                      <a:pPr algn="just" fontAlgn="t">
                        <a:lnSpc>
                          <a:spcPct val="100000"/>
                        </a:lnSpc>
                      </a:pPr>
                      <a:r>
                        <a:rPr lang="en-US" sz="1800" u="none" strike="noStrike" dirty="0" smtClean="0">
                          <a:effectLst/>
                          <a:latin typeface="Arial" panose="020B0604020202020204" pitchFamily="34" charset="0"/>
                          <a:cs typeface="Arial" panose="020B0604020202020204" pitchFamily="34" charset="0"/>
                        </a:rPr>
                        <a:t>100% </a:t>
                      </a:r>
                      <a:r>
                        <a:rPr lang="en-US" sz="1800" u="none" strike="noStrike" dirty="0">
                          <a:effectLst/>
                          <a:latin typeface="Arial" panose="020B0604020202020204" pitchFamily="34" charset="0"/>
                          <a:cs typeface="Arial" panose="020B0604020202020204" pitchFamily="34" charset="0"/>
                        </a:rPr>
                        <a:t>of valid invoices paid within 30 days of receipt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a:lnSpc>
                          <a:spcPct val="100000"/>
                        </a:lnSpc>
                      </a:pPr>
                      <a:r>
                        <a:rPr lang="en-US" sz="1800" dirty="0" smtClean="0">
                          <a:latin typeface="Arial" panose="020B0604020202020204" pitchFamily="34" charset="0"/>
                          <a:cs typeface="Arial" panose="020B0604020202020204" pitchFamily="34" charset="0"/>
                        </a:rPr>
                        <a:t>Q2</a:t>
                      </a:r>
                      <a:r>
                        <a:rPr lang="en-US" sz="1800" baseline="0" dirty="0" smtClean="0">
                          <a:latin typeface="Arial" panose="020B0604020202020204" pitchFamily="34" charset="0"/>
                          <a:cs typeface="Arial" panose="020B0604020202020204" pitchFamily="34" charset="0"/>
                        </a:rPr>
                        <a:t>: 100%</a:t>
                      </a:r>
                    </a:p>
                    <a:p>
                      <a:pPr algn="l">
                        <a:lnSpc>
                          <a:spcPct val="100000"/>
                        </a:lnSpc>
                      </a:pPr>
                      <a:r>
                        <a:rPr lang="en-US" sz="1800" baseline="0" dirty="0" smtClean="0">
                          <a:latin typeface="Arial" panose="020B0604020202020204" pitchFamily="34" charset="0"/>
                          <a:cs typeface="Arial" panose="020B0604020202020204" pitchFamily="34" charset="0"/>
                        </a:rPr>
                        <a:t>Q3: 100%</a:t>
                      </a:r>
                      <a:endParaRPr lang="en-US" sz="1800" dirty="0">
                        <a:latin typeface="Arial" panose="020B0604020202020204" pitchFamily="34"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algn="l">
                        <a:lnSpc>
                          <a:spcPct val="100000"/>
                        </a:lnSpc>
                      </a:pPr>
                      <a:r>
                        <a:rPr lang="en-US" sz="1800" dirty="0" smtClean="0">
                          <a:latin typeface="Arial" panose="020B0604020202020204" pitchFamily="34" charset="0"/>
                          <a:cs typeface="Arial" panose="020B0604020202020204" pitchFamily="34" charset="0"/>
                        </a:rPr>
                        <a:t>100% of </a:t>
                      </a:r>
                      <a:r>
                        <a:rPr lang="en-US" sz="1800" baseline="0" dirty="0" smtClean="0">
                          <a:latin typeface="Arial" panose="020B0604020202020204" pitchFamily="34" charset="0"/>
                          <a:cs typeface="Arial" panose="020B0604020202020204" pitchFamily="34" charset="0"/>
                        </a:rPr>
                        <a:t>valid invoices paid within 30 days of receipt</a:t>
                      </a:r>
                    </a:p>
                    <a:p>
                      <a:pPr algn="l">
                        <a:lnSpc>
                          <a:spcPct val="100000"/>
                        </a:lnSpc>
                      </a:pPr>
                      <a:endParaRPr lang="en-US" sz="1800" baseline="0" dirty="0" smtClean="0">
                        <a:latin typeface="Arial" panose="020B0604020202020204" pitchFamily="34" charset="0"/>
                        <a:cs typeface="Arial" panose="020B0604020202020204" pitchFamily="34" charset="0"/>
                      </a:endParaRPr>
                    </a:p>
                    <a:p>
                      <a:pPr algn="l">
                        <a:lnSpc>
                          <a:spcPct val="100000"/>
                        </a:lnSpc>
                      </a:pPr>
                      <a:r>
                        <a:rPr lang="en-US" sz="1800" baseline="0" dirty="0" smtClean="0">
                          <a:latin typeface="Arial" panose="020B0604020202020204" pitchFamily="34" charset="0"/>
                          <a:cs typeface="Arial" panose="020B0604020202020204" pitchFamily="34" charset="0"/>
                        </a:rPr>
                        <a:t>Q1: 100% (717of 717)</a:t>
                      </a:r>
                    </a:p>
                    <a:p>
                      <a:pPr algn="l">
                        <a:lnSpc>
                          <a:spcPct val="100000"/>
                        </a:lnSpc>
                      </a:pPr>
                      <a:r>
                        <a:rPr lang="en-US" sz="1800" baseline="0" dirty="0" smtClean="0">
                          <a:latin typeface="Arial" panose="020B0604020202020204" pitchFamily="34" charset="0"/>
                          <a:cs typeface="Arial" panose="020B0604020202020204" pitchFamily="34" charset="0"/>
                        </a:rPr>
                        <a:t>Q2: 100%( 1 036 of 1 036)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Arial" panose="020B0604020202020204" pitchFamily="34" charset="0"/>
                          <a:cs typeface="Arial" panose="020B0604020202020204" pitchFamily="34" charset="0"/>
                        </a:rPr>
                        <a:t>Q3: 100% (717 of 717)</a:t>
                      </a: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panose="020B0604020202020204" pitchFamily="34" charset="0"/>
                          <a:cs typeface="Arial" panose="020B0604020202020204" pitchFamily="34" charset="0"/>
                        </a:rPr>
                        <a:t>Achieved</a:t>
                      </a:r>
                      <a:endParaRPr lang="en-US" sz="18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574516">
                <a:tc vMerge="1">
                  <a:txBody>
                    <a:bodyPr/>
                    <a:lstStyle/>
                    <a:p>
                      <a:pPr algn="just" fontAlgn="t"/>
                      <a:endParaRPr lang="en-US" sz="1600" b="0" i="0" u="none" strike="noStrike" dirty="0">
                        <a:solidFill>
                          <a:srgbClr val="000000"/>
                        </a:solidFill>
                        <a:effectLst/>
                        <a:latin typeface="+mn-lt"/>
                      </a:endParaRPr>
                    </a:p>
                  </a:txBody>
                  <a:tcPr marL="0" marR="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algn="l">
                        <a:lnSpc>
                          <a:spcPct val="100000"/>
                        </a:lnSpc>
                      </a:pPr>
                      <a:r>
                        <a:rPr lang="en-US" sz="1800" dirty="0" smtClean="0">
                          <a:latin typeface="Arial" panose="020B0604020202020204" pitchFamily="34" charset="0"/>
                          <a:cs typeface="Arial" panose="020B0604020202020204" pitchFamily="34" charset="0"/>
                        </a:rPr>
                        <a:t>Annual: 100%</a:t>
                      </a:r>
                      <a:endParaRPr lang="en-US" sz="1800" dirty="0">
                        <a:latin typeface="Arial" panose="020B0604020202020204" pitchFamily="34"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marL="0" marR="0" indent="0" algn="l">
                        <a:lnSpc>
                          <a:spcPct val="90000"/>
                        </a:lnSpc>
                        <a:spcBef>
                          <a:spcPts val="0"/>
                        </a:spcBef>
                        <a:spcAft>
                          <a:spcPts val="0"/>
                        </a:spcAft>
                        <a:buFont typeface="Arial" panose="020B0604020202020204" pitchFamily="34" charset="0"/>
                        <a:buNone/>
                      </a:pPr>
                      <a:endParaRPr lang="en-GB" sz="1600" kern="1200" dirty="0" smtClean="0">
                        <a:solidFill>
                          <a:schemeClr val="tx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400" b="1" dirty="0" smtClean="0">
                        <a:effectLst/>
                        <a:latin typeface="+mn-lt"/>
                        <a:ea typeface="Times New Roman" panose="02020603050405020304" pitchFamily="18" charset="0"/>
                        <a:cs typeface="Times New Roman" panose="02020603050405020304" pitchFamily="18" charset="0"/>
                      </a:endParaRP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319567">
                <a:tc rowSpan="2">
                  <a:txBody>
                    <a:bodyPr/>
                    <a:lstStyle/>
                    <a:p>
                      <a:pPr algn="just" fontAlgn="t">
                        <a:lnSpc>
                          <a:spcPct val="100000"/>
                        </a:lnSpc>
                      </a:pPr>
                      <a:r>
                        <a:rPr lang="en-US" sz="1800" u="none" strike="noStrike" dirty="0" smtClean="0">
                          <a:effectLst/>
                          <a:latin typeface="Arial" panose="020B0604020202020204" pitchFamily="34" charset="0"/>
                          <a:cs typeface="Arial" panose="020B0604020202020204" pitchFamily="34" charset="0"/>
                        </a:rPr>
                        <a:t>Number of risk management reports produced quarterly</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effectLst/>
                          <a:latin typeface="Arial" panose="020B0604020202020204" pitchFamily="34" charset="0"/>
                          <a:cs typeface="Arial" panose="020B0604020202020204" pitchFamily="34" charset="0"/>
                        </a:rPr>
                        <a:t>Q2: 1</a:t>
                      </a:r>
                    </a:p>
                    <a:p>
                      <a:pPr marL="0" marR="0" algn="just">
                        <a:lnSpc>
                          <a:spcPct val="100000"/>
                        </a:lnSpc>
                        <a:spcBef>
                          <a:spcPts val="0"/>
                        </a:spcBef>
                        <a:spcAft>
                          <a:spcPts val="0"/>
                        </a:spcAft>
                      </a:pPr>
                      <a:r>
                        <a:rPr lang="en-US" sz="1800" b="0" dirty="0" smtClean="0">
                          <a:effectLst/>
                          <a:latin typeface="Arial" panose="020B0604020202020204" pitchFamily="34" charset="0"/>
                          <a:ea typeface="Times New Roman" panose="02020603050405020304" pitchFamily="18" charset="0"/>
                          <a:cs typeface="Arial" panose="020B0604020202020204" pitchFamily="34" charset="0"/>
                        </a:rPr>
                        <a:t>Q3: 1</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marL="0" marR="0" indent="0" algn="just">
                        <a:lnSpc>
                          <a:spcPct val="100000"/>
                        </a:lnSpc>
                        <a:spcBef>
                          <a:spcPts val="0"/>
                        </a:spcBef>
                        <a:spcAft>
                          <a:spcPts val="0"/>
                        </a:spcAft>
                        <a:buFont typeface="Arial" panose="020B0604020202020204" pitchFamily="34" charset="0"/>
                        <a:buNone/>
                      </a:pPr>
                      <a:r>
                        <a:rPr lang="en-GB" sz="1800" kern="1200" dirty="0" smtClean="0">
                          <a:effectLst/>
                          <a:latin typeface="Arial" panose="020B0604020202020204" pitchFamily="34" charset="0"/>
                          <a:cs typeface="Arial" panose="020B0604020202020204" pitchFamily="34" charset="0"/>
                        </a:rPr>
                        <a:t>A total</a:t>
                      </a:r>
                      <a:r>
                        <a:rPr lang="en-GB" sz="1800" kern="1200" baseline="0" dirty="0" smtClean="0">
                          <a:effectLst/>
                          <a:latin typeface="Arial" panose="020B0604020202020204" pitchFamily="34" charset="0"/>
                          <a:cs typeface="Arial" panose="020B0604020202020204" pitchFamily="34" charset="0"/>
                        </a:rPr>
                        <a:t> of 3 risk management reports produced </a:t>
                      </a:r>
                    </a:p>
                    <a:p>
                      <a:pPr marL="0" marR="0" indent="0" algn="just">
                        <a:lnSpc>
                          <a:spcPct val="100000"/>
                        </a:lnSpc>
                        <a:spcBef>
                          <a:spcPts val="0"/>
                        </a:spcBef>
                        <a:spcAft>
                          <a:spcPts val="0"/>
                        </a:spcAft>
                        <a:buFont typeface="Arial" panose="020B0604020202020204" pitchFamily="34" charset="0"/>
                        <a:buNone/>
                      </a:pPr>
                      <a:endParaRPr lang="en-GB" sz="1800" kern="1200" baseline="0" dirty="0" smtClean="0">
                        <a:effectLst/>
                        <a:latin typeface="Arial" panose="020B0604020202020204" pitchFamily="34" charset="0"/>
                        <a:cs typeface="Arial" panose="020B0604020202020204" pitchFamily="34" charset="0"/>
                      </a:endParaRPr>
                    </a:p>
                    <a:p>
                      <a:pPr marL="0" marR="0" indent="0" algn="just">
                        <a:lnSpc>
                          <a:spcPct val="100000"/>
                        </a:lnSpc>
                        <a:spcBef>
                          <a:spcPts val="0"/>
                        </a:spcBef>
                        <a:spcAft>
                          <a:spcPts val="0"/>
                        </a:spcAft>
                        <a:buFont typeface="Arial" panose="020B0604020202020204" pitchFamily="34" charset="0"/>
                        <a:buNone/>
                      </a:pPr>
                      <a:r>
                        <a:rPr lang="en-GB" sz="1800" kern="1200" baseline="0" dirty="0" smtClean="0">
                          <a:effectLst/>
                          <a:latin typeface="Arial" panose="020B0604020202020204" pitchFamily="34" charset="0"/>
                          <a:cs typeface="Arial" panose="020B0604020202020204" pitchFamily="34" charset="0"/>
                        </a:rPr>
                        <a:t>Q1: Report produced in June 2019</a:t>
                      </a:r>
                    </a:p>
                    <a:p>
                      <a:pPr marL="0" marR="0" indent="0" algn="just">
                        <a:lnSpc>
                          <a:spcPct val="100000"/>
                        </a:lnSpc>
                        <a:spcBef>
                          <a:spcPts val="0"/>
                        </a:spcBef>
                        <a:spcAft>
                          <a:spcPts val="0"/>
                        </a:spcAft>
                        <a:buFont typeface="Arial" panose="020B0604020202020204" pitchFamily="34" charset="0"/>
                        <a:buNone/>
                      </a:pPr>
                      <a:r>
                        <a:rPr lang="en-GB" sz="1800" kern="1200" baseline="0" dirty="0" smtClean="0">
                          <a:effectLst/>
                          <a:latin typeface="Arial" panose="020B0604020202020204" pitchFamily="34" charset="0"/>
                          <a:cs typeface="Arial" panose="020B0604020202020204" pitchFamily="34" charset="0"/>
                        </a:rPr>
                        <a:t>Q2: Report produced in </a:t>
                      </a:r>
                      <a:r>
                        <a:rPr lang="en-GB" sz="1800" kern="1200" baseline="0" dirty="0" smtClean="0">
                          <a:solidFill>
                            <a:schemeClr val="tx1"/>
                          </a:solidFill>
                          <a:effectLst/>
                          <a:latin typeface="Arial" panose="020B0604020202020204" pitchFamily="34" charset="0"/>
                          <a:cs typeface="Arial" panose="020B0604020202020204" pitchFamily="34" charset="0"/>
                        </a:rPr>
                        <a:t>Sept 2019</a:t>
                      </a:r>
                    </a:p>
                    <a:p>
                      <a:pPr marL="0" marR="0" indent="0" algn="just">
                        <a:lnSpc>
                          <a:spcPct val="100000"/>
                        </a:lnSpc>
                        <a:spcBef>
                          <a:spcPts val="0"/>
                        </a:spcBef>
                        <a:spcAft>
                          <a:spcPts val="0"/>
                        </a:spcAft>
                        <a:buFont typeface="Arial" panose="020B0604020202020204" pitchFamily="34" charset="0"/>
                        <a:buNone/>
                      </a:pPr>
                      <a:r>
                        <a:rPr lang="en-GB" sz="1800" kern="1200" baseline="0" dirty="0" smtClean="0">
                          <a:solidFill>
                            <a:schemeClr val="tx1"/>
                          </a:solidFill>
                          <a:effectLst/>
                          <a:latin typeface="Arial" panose="020B0604020202020204" pitchFamily="34" charset="0"/>
                          <a:ea typeface="+mn-ea"/>
                          <a:cs typeface="Arial" panose="020B0604020202020204" pitchFamily="34" charset="0"/>
                        </a:rPr>
                        <a:t>Q3: Report produced in Dec 2019</a:t>
                      </a:r>
                      <a:endParaRPr lang="en-GB" sz="18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400" b="1" dirty="0" smtClean="0">
                        <a:effectLst/>
                        <a:latin typeface="+mn-lt"/>
                        <a:ea typeface="Times New Roman" panose="02020603050405020304" pitchFamily="18" charset="0"/>
                        <a:cs typeface="Times New Roman" panose="02020603050405020304" pitchFamily="18" charset="0"/>
                      </a:endParaRP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542207">
                <a:tc vMerge="1">
                  <a:txBody>
                    <a:bodyPr/>
                    <a:lstStyle/>
                    <a:p>
                      <a:endParaRPr lang="en-US"/>
                    </a:p>
                  </a:txBody>
                  <a:tcPr/>
                </a:tc>
                <a:tc>
                  <a:txBody>
                    <a:bodyPr/>
                    <a:lstStyle/>
                    <a:p>
                      <a:pPr marL="0" marR="0" algn="just">
                        <a:lnSpc>
                          <a:spcPct val="100000"/>
                        </a:lnSpc>
                        <a:spcBef>
                          <a:spcPts val="0"/>
                        </a:spcBef>
                        <a:spcAft>
                          <a:spcPts val="0"/>
                        </a:spcAft>
                      </a:pPr>
                      <a:r>
                        <a:rPr lang="en-US" sz="1800" dirty="0" smtClean="0">
                          <a:effectLst/>
                          <a:latin typeface="Arial" panose="020B0604020202020204" pitchFamily="34" charset="0"/>
                          <a:cs typeface="Arial" panose="020B0604020202020204" pitchFamily="34" charset="0"/>
                        </a:rPr>
                        <a:t>Annual</a:t>
                      </a:r>
                      <a:r>
                        <a:rPr lang="en-US" sz="1800" baseline="0" dirty="0" smtClean="0">
                          <a:effectLst/>
                          <a:latin typeface="Arial" panose="020B0604020202020204" pitchFamily="34" charset="0"/>
                          <a:cs typeface="Arial" panose="020B0604020202020204" pitchFamily="34" charset="0"/>
                        </a:rPr>
                        <a:t>: 4</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83373">
                <a:tc rowSpan="2">
                  <a:txBody>
                    <a:bodyPr/>
                    <a:lstStyle/>
                    <a:p>
                      <a:pPr algn="just" fontAlgn="t">
                        <a:lnSpc>
                          <a:spcPct val="100000"/>
                        </a:lnSpc>
                      </a:pPr>
                      <a:r>
                        <a:rPr lang="en-US" sz="1800" u="none" strike="noStrike" dirty="0" smtClean="0">
                          <a:effectLst/>
                          <a:latin typeface="Arial" panose="020B0604020202020204" pitchFamily="34" charset="0"/>
                          <a:cs typeface="Arial" panose="020B0604020202020204" pitchFamily="34" charset="0"/>
                        </a:rPr>
                        <a:t>Number of interim financial statements submitted</a:t>
                      </a:r>
                      <a:r>
                        <a:rPr lang="en-US" sz="1800" u="none" strike="noStrike" baseline="0" dirty="0" smtClean="0">
                          <a:effectLst/>
                          <a:latin typeface="Arial" panose="020B0604020202020204" pitchFamily="34" charset="0"/>
                          <a:cs typeface="Arial" panose="020B0604020202020204" pitchFamily="34" charset="0"/>
                        </a:rPr>
                        <a:t> to NT quarterly</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effectLst/>
                          <a:latin typeface="Arial" panose="020B0604020202020204" pitchFamily="34" charset="0"/>
                          <a:cs typeface="Arial" panose="020B0604020202020204" pitchFamily="34" charset="0"/>
                        </a:rPr>
                        <a:t>Q2: 1</a:t>
                      </a:r>
                    </a:p>
                    <a:p>
                      <a:pPr marL="0" marR="0" algn="just">
                        <a:lnSpc>
                          <a:spcPct val="100000"/>
                        </a:lnSpc>
                        <a:spcBef>
                          <a:spcPts val="0"/>
                        </a:spcBef>
                        <a:spcAft>
                          <a:spcPts val="0"/>
                        </a:spcAft>
                      </a:pPr>
                      <a:r>
                        <a:rPr lang="en-US" sz="1800" b="0" dirty="0" smtClean="0">
                          <a:effectLst/>
                          <a:latin typeface="Arial" panose="020B0604020202020204" pitchFamily="34" charset="0"/>
                          <a:ea typeface="Times New Roman" panose="02020603050405020304" pitchFamily="18" charset="0"/>
                          <a:cs typeface="Arial" panose="020B0604020202020204" pitchFamily="34" charset="0"/>
                        </a:rPr>
                        <a:t>Q3: 1</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rowSpan="2">
                  <a:txBody>
                    <a:bodyPr/>
                    <a:lstStyle/>
                    <a:p>
                      <a:pPr marL="0" marR="0" indent="0" algn="just">
                        <a:lnSpc>
                          <a:spcPct val="100000"/>
                        </a:lnSpc>
                        <a:spcBef>
                          <a:spcPts val="0"/>
                        </a:spcBef>
                        <a:spcAft>
                          <a:spcPts val="0"/>
                        </a:spcAft>
                        <a:buFont typeface="Arial" panose="020B0604020202020204" pitchFamily="34" charset="0"/>
                        <a:buNone/>
                      </a:pPr>
                      <a:r>
                        <a:rPr lang="en-US" sz="1800" u="none" strike="noStrike" dirty="0" smtClean="0">
                          <a:effectLst/>
                          <a:latin typeface="Arial" panose="020B0604020202020204" pitchFamily="34" charset="0"/>
                          <a:cs typeface="Arial" panose="020B0604020202020204" pitchFamily="34" charset="0"/>
                        </a:rPr>
                        <a:t> AFS &amp; IFS submitted to NT in May, July &amp; Oct 2019</a:t>
                      </a:r>
                    </a:p>
                    <a:p>
                      <a:pPr marL="0" marR="0" indent="0" algn="just">
                        <a:lnSpc>
                          <a:spcPct val="100000"/>
                        </a:lnSpc>
                        <a:spcBef>
                          <a:spcPts val="0"/>
                        </a:spcBef>
                        <a:spcAft>
                          <a:spcPts val="0"/>
                        </a:spcAft>
                        <a:buFont typeface="Arial" panose="020B0604020202020204" pitchFamily="34" charset="0"/>
                        <a:buNone/>
                      </a:pPr>
                      <a:endParaRPr lang="en-US" sz="1800" u="none" strike="noStrike" dirty="0" smtClean="0">
                        <a:effectLst/>
                        <a:latin typeface="Arial" panose="020B0604020202020204" pitchFamily="34" charset="0"/>
                        <a:cs typeface="Arial" panose="020B0604020202020204" pitchFamily="34" charset="0"/>
                      </a:endParaRPr>
                    </a:p>
                    <a:p>
                      <a:pPr marL="0" marR="0" indent="0" algn="just">
                        <a:lnSpc>
                          <a:spcPct val="100000"/>
                        </a:lnSpc>
                        <a:spcBef>
                          <a:spcPts val="0"/>
                        </a:spcBef>
                        <a:spcAft>
                          <a:spcPts val="0"/>
                        </a:spcAft>
                        <a:buFont typeface="Arial" panose="020B0604020202020204" pitchFamily="34" charset="0"/>
                        <a:buNone/>
                      </a:pPr>
                      <a:r>
                        <a:rPr lang="en-US" sz="1800" u="none" strike="noStrike" dirty="0" smtClean="0">
                          <a:effectLst/>
                          <a:latin typeface="Arial" panose="020B0604020202020204" pitchFamily="34" charset="0"/>
                          <a:cs typeface="Arial" panose="020B0604020202020204" pitchFamily="34" charset="0"/>
                        </a:rPr>
                        <a:t>Q1: March AFS submitted to</a:t>
                      </a:r>
                      <a:r>
                        <a:rPr lang="en-US" sz="1800" u="none" strike="noStrike" baseline="0" dirty="0" smtClean="0">
                          <a:effectLst/>
                          <a:latin typeface="Arial" panose="020B0604020202020204" pitchFamily="34" charset="0"/>
                          <a:cs typeface="Arial" panose="020B0604020202020204" pitchFamily="34" charset="0"/>
                        </a:rPr>
                        <a:t> NT in May 2019</a:t>
                      </a:r>
                    </a:p>
                    <a:p>
                      <a:pPr marL="0" marR="0" indent="0" algn="just">
                        <a:lnSpc>
                          <a:spcPct val="100000"/>
                        </a:lnSpc>
                        <a:spcBef>
                          <a:spcPts val="0"/>
                        </a:spcBef>
                        <a:spcAft>
                          <a:spcPts val="0"/>
                        </a:spcAft>
                        <a:buFont typeface="Arial" panose="020B0604020202020204" pitchFamily="34" charset="0"/>
                        <a:buNone/>
                      </a:pPr>
                      <a:r>
                        <a:rPr lang="en-US" sz="1800" u="none" strike="noStrike" baseline="0" dirty="0" smtClean="0">
                          <a:effectLst/>
                          <a:latin typeface="Arial" panose="020B0604020202020204" pitchFamily="34" charset="0"/>
                          <a:cs typeface="Arial" panose="020B0604020202020204" pitchFamily="34" charset="0"/>
                        </a:rPr>
                        <a:t>Q2: IFS submitted to NT in July 2019</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dirty="0" smtClean="0">
                          <a:solidFill>
                            <a:srgbClr val="000000"/>
                          </a:solidFill>
                          <a:effectLst/>
                          <a:latin typeface="Arial"/>
                        </a:rPr>
                        <a:t>Q3: IFS submitted to NT in Oct 2019</a:t>
                      </a: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400" b="1" dirty="0" smtClean="0">
                        <a:effectLst/>
                        <a:latin typeface="+mn-lt"/>
                        <a:ea typeface="Times New Roman" panose="02020603050405020304" pitchFamily="18" charset="0"/>
                        <a:cs typeface="Times New Roman" panose="02020603050405020304" pitchFamily="18" charset="0"/>
                      </a:endParaRP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765659">
                <a:tc vMerge="1">
                  <a:txBody>
                    <a:bodyPr/>
                    <a:lstStyle/>
                    <a:p>
                      <a:pPr algn="just" fontAlgn="t"/>
                      <a:endParaRPr lang="en-US" sz="1600" b="0" i="0" u="none" strike="noStrike" dirty="0">
                        <a:solidFill>
                          <a:srgbClr val="000000"/>
                        </a:solidFill>
                        <a:effectLst/>
                        <a:latin typeface="+mn-lt"/>
                      </a:endParaRPr>
                    </a:p>
                  </a:txBody>
                  <a:tcPr marL="0" marR="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a:txBody>
                    <a:bodyPr/>
                    <a:lstStyle/>
                    <a:p>
                      <a:pPr marL="0" marR="0" algn="just">
                        <a:lnSpc>
                          <a:spcPct val="100000"/>
                        </a:lnSpc>
                        <a:spcBef>
                          <a:spcPts val="0"/>
                        </a:spcBef>
                        <a:spcAft>
                          <a:spcPts val="0"/>
                        </a:spcAft>
                      </a:pPr>
                      <a:r>
                        <a:rPr lang="en-US" sz="1800" dirty="0" smtClean="0">
                          <a:effectLst/>
                          <a:latin typeface="Arial" panose="020B0604020202020204" pitchFamily="34" charset="0"/>
                          <a:cs typeface="Arial" panose="020B0604020202020204" pitchFamily="34" charset="0"/>
                        </a:rPr>
                        <a:t>Annual</a:t>
                      </a:r>
                      <a:r>
                        <a:rPr lang="en-US" sz="1800" baseline="0" dirty="0" smtClean="0">
                          <a:effectLst/>
                          <a:latin typeface="Arial" panose="020B0604020202020204" pitchFamily="34" charset="0"/>
                          <a:cs typeface="Arial" panose="020B0604020202020204" pitchFamily="34" charset="0"/>
                        </a:rPr>
                        <a:t>: 4</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vMerge="1">
                  <a:txBody>
                    <a:bodyPr/>
                    <a:lstStyle/>
                    <a:p>
                      <a:pPr marL="0" marR="0" indent="0" algn="just">
                        <a:lnSpc>
                          <a:spcPct val="90000"/>
                        </a:lnSpc>
                        <a:spcBef>
                          <a:spcPts val="0"/>
                        </a:spcBef>
                        <a:spcAft>
                          <a:spcPts val="0"/>
                        </a:spcAft>
                        <a:buFont typeface="Arial" panose="020B0604020202020204" pitchFamily="34" charset="0"/>
                        <a:buNone/>
                      </a:pPr>
                      <a:endParaRPr lang="en-GB" sz="1600" kern="1200" dirty="0" smtClean="0">
                        <a:solidFill>
                          <a:srgbClr val="FF0000"/>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90000"/>
                      </a:schemeClr>
                    </a:solidFill>
                  </a:tcPr>
                </a:tc>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400" b="1" dirty="0" smtClean="0">
                        <a:effectLst/>
                        <a:latin typeface="+mn-lt"/>
                        <a:ea typeface="Times New Roman" panose="02020603050405020304" pitchFamily="18" charset="0"/>
                        <a:cs typeface="Times New Roman" panose="02020603050405020304" pitchFamily="18" charset="0"/>
                      </a:endParaRP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90958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2229</Words>
  <Application>Microsoft Office PowerPoint</Application>
  <PresentationFormat>On-screen Show (4:3)</PresentationFormat>
  <Paragraphs>397</Paragraphs>
  <Slides>24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MS PGothic</vt:lpstr>
      <vt:lpstr>Arial</vt:lpstr>
      <vt:lpstr>Arial Black</vt:lpstr>
      <vt:lpstr>Calibri</vt:lpstr>
      <vt:lpstr>Calibri Light</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Thabiso Masia</dc:creator>
  <cp:lastModifiedBy>Masixole Zibeko</cp:lastModifiedBy>
  <cp:revision>212</cp:revision>
  <cp:lastPrinted>2020-02-17T11:05:06Z</cp:lastPrinted>
  <dcterms:created xsi:type="dcterms:W3CDTF">2018-10-23T09:11:45Z</dcterms:created>
  <dcterms:modified xsi:type="dcterms:W3CDTF">2020-02-20T12:36:33Z</dcterms:modified>
</cp:coreProperties>
</file>