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481" r:id="rId3"/>
    <p:sldId id="480" r:id="rId4"/>
    <p:sldId id="469" r:id="rId5"/>
    <p:sldId id="459" r:id="rId6"/>
    <p:sldId id="458" r:id="rId7"/>
    <p:sldId id="470" r:id="rId8"/>
    <p:sldId id="466" r:id="rId9"/>
    <p:sldId id="471" r:id="rId10"/>
    <p:sldId id="472" r:id="rId11"/>
    <p:sldId id="468" r:id="rId12"/>
    <p:sldId id="467" r:id="rId13"/>
    <p:sldId id="475" r:id="rId14"/>
    <p:sldId id="474" r:id="rId15"/>
    <p:sldId id="462" r:id="rId16"/>
    <p:sldId id="473" r:id="rId17"/>
    <p:sldId id="477" r:id="rId18"/>
    <p:sldId id="479" r:id="rId19"/>
    <p:sldId id="433"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DB9AF72E-29C5-47E4-9A50-12CFCF38BC44}">
          <p14:sldIdLst>
            <p14:sldId id="256"/>
          </p14:sldIdLst>
        </p14:section>
        <p14:section name="Untitled Section" id="{44D91D9A-0904-418A-8640-B163515CEBAA}">
          <p14:sldIdLst>
            <p14:sldId id="481"/>
          </p14:sldIdLst>
        </p14:section>
        <p14:section name="Untitled Section" id="{2E2955DE-1D1D-4E67-88F5-98D3555B7284}">
          <p14:sldIdLst>
            <p14:sldId id="480"/>
            <p14:sldId id="469"/>
            <p14:sldId id="459"/>
            <p14:sldId id="458"/>
            <p14:sldId id="470"/>
            <p14:sldId id="466"/>
            <p14:sldId id="471"/>
            <p14:sldId id="472"/>
            <p14:sldId id="468"/>
            <p14:sldId id="467"/>
            <p14:sldId id="475"/>
            <p14:sldId id="474"/>
            <p14:sldId id="462"/>
            <p14:sldId id="473"/>
            <p14:sldId id="477"/>
            <p14:sldId id="479"/>
            <p14:sldId id="43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8C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3" autoAdjust="0"/>
    <p:restoredTop sz="94730" autoAdjust="0"/>
  </p:normalViewPr>
  <p:slideViewPr>
    <p:cSldViewPr>
      <p:cViewPr varScale="1">
        <p:scale>
          <a:sx n="110" d="100"/>
          <a:sy n="110" d="100"/>
        </p:scale>
        <p:origin x="-1650" y="-90"/>
      </p:cViewPr>
      <p:guideLst>
        <p:guide orient="horz" pos="2160"/>
        <p:guide pos="2880"/>
      </p:guideLst>
    </p:cSldViewPr>
  </p:slideViewPr>
  <p:outlineViewPr>
    <p:cViewPr>
      <p:scale>
        <a:sx n="33" d="100"/>
        <a:sy n="33" d="100"/>
      </p:scale>
      <p:origin x="0" y="32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D:\MY%20DOCS\OVG\OVG%20parliament%20presentaion\February%202020\Presentation%20for%20Portfolio%20Committee%20Annual%20Report%202018%20OVG.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a:t>Responses</a:t>
            </a:r>
            <a:r>
              <a:rPr lang="en-ZA" baseline="0"/>
              <a:t> to findings</a:t>
            </a:r>
            <a:endParaRPr lang="en-ZA"/>
          </a:p>
        </c:rich>
      </c:tx>
      <c:layout/>
      <c:spPr>
        <a:noFill/>
        <a:ln>
          <a:noFill/>
        </a:ln>
        <a:effectLst/>
      </c:spPr>
    </c:title>
    <c:plotArea>
      <c:layout/>
      <c:lineChart>
        <c:grouping val="standard"/>
        <c:ser>
          <c:idx val="0"/>
          <c:order val="0"/>
          <c:tx>
            <c:strRef>
              <c:f>'[Presentation for Portfolio Committee Annual Report 2018 OVG.xlsx]Progress on Audit'!$B$1</c:f>
              <c:strCache>
                <c:ptCount val="1"/>
                <c:pt idx="0">
                  <c:v>2018</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'[Presentation for Portfolio Committee Annual Report 2018 OVG.xlsx]Progress on Audit'!$A$2:$A$5</c:f>
              <c:strCache>
                <c:ptCount val="4"/>
                <c:pt idx="0">
                  <c:v>New Findings</c:v>
                </c:pt>
                <c:pt idx="1">
                  <c:v>Unresolved Findings</c:v>
                </c:pt>
                <c:pt idx="2">
                  <c:v>Resolved Findings</c:v>
                </c:pt>
                <c:pt idx="3">
                  <c:v>Partially Resolved</c:v>
                </c:pt>
              </c:strCache>
            </c:strRef>
          </c:cat>
          <c:val>
            <c:numRef>
              <c:f>'[Presentation for Portfolio Committee Annual Report 2018 OVG.xlsx]Progress on Audit'!$B$2:$B$5</c:f>
              <c:numCache>
                <c:formatCode>General</c:formatCode>
                <c:ptCount val="4"/>
                <c:pt idx="0">
                  <c:v>6</c:v>
                </c:pt>
                <c:pt idx="1">
                  <c:v>0</c:v>
                </c:pt>
                <c:pt idx="2">
                  <c:v>6</c:v>
                </c:pt>
                <c:pt idx="3">
                  <c:v>0</c:v>
                </c:pt>
              </c:numCache>
            </c:numRef>
          </c:val>
          <c:extLst xmlns:c16r2="http://schemas.microsoft.com/office/drawing/2015/06/chart">
            <c:ext xmlns:c16="http://schemas.microsoft.com/office/drawing/2014/chart" uri="{C3380CC4-5D6E-409C-BE32-E72D297353CC}">
              <c16:uniqueId val="{00000000-45B2-4C85-A838-0A14317E42CA}"/>
            </c:ext>
          </c:extLst>
        </c:ser>
        <c:ser>
          <c:idx val="1"/>
          <c:order val="1"/>
          <c:tx>
            <c:strRef>
              <c:f>'[Presentation for Portfolio Committee Annual Report 2018 OVG.xlsx]Progress on Audit'!$C$1</c:f>
              <c:strCache>
                <c:ptCount val="1"/>
                <c:pt idx="0">
                  <c:v>2019</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'[Presentation for Portfolio Committee Annual Report 2018 OVG.xlsx]Progress on Audit'!$A$2:$A$5</c:f>
              <c:strCache>
                <c:ptCount val="4"/>
                <c:pt idx="0">
                  <c:v>New Findings</c:v>
                </c:pt>
                <c:pt idx="1">
                  <c:v>Unresolved Findings</c:v>
                </c:pt>
                <c:pt idx="2">
                  <c:v>Resolved Findings</c:v>
                </c:pt>
                <c:pt idx="3">
                  <c:v>Partially Resolved</c:v>
                </c:pt>
              </c:strCache>
            </c:strRef>
          </c:cat>
          <c:val>
            <c:numRef>
              <c:f>'[Presentation for Portfolio Committee Annual Report 2018 OVG.xlsx]Progress on Audit'!$C$2:$C$5</c:f>
              <c:numCache>
                <c:formatCode>General</c:formatCode>
                <c:ptCount val="4"/>
                <c:pt idx="0">
                  <c:v>13</c:v>
                </c:pt>
                <c:pt idx="1">
                  <c:v>2</c:v>
                </c:pt>
                <c:pt idx="2">
                  <c:v>11</c:v>
                </c:pt>
                <c:pt idx="3">
                  <c:v>0</c:v>
                </c:pt>
              </c:numCache>
            </c:numRef>
          </c:val>
          <c:extLst xmlns:c16r2="http://schemas.microsoft.com/office/drawing/2015/06/chart">
            <c:ext xmlns:c16="http://schemas.microsoft.com/office/drawing/2014/chart" uri="{C3380CC4-5D6E-409C-BE32-E72D297353CC}">
              <c16:uniqueId val="{00000001-45B2-4C85-A838-0A14317E42CA}"/>
            </c:ext>
          </c:extLst>
        </c:ser>
        <c:dLbls>
          <c:showVal val="1"/>
        </c:dLbls>
        <c:marker val="1"/>
        <c:axId val="74881280"/>
        <c:axId val="74985472"/>
      </c:lineChart>
      <c:catAx>
        <c:axId val="7488128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985472"/>
        <c:crosses val="autoZero"/>
        <c:auto val="1"/>
        <c:lblAlgn val="ctr"/>
        <c:lblOffset val="100"/>
      </c:catAx>
      <c:valAx>
        <c:axId val="7498547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48812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294" tIns="45647" rIns="91294" bIns="45647" rtlCol="0"/>
          <a:lstStyle>
            <a:lvl1pPr algn="r">
              <a:defRPr sz="1200"/>
            </a:lvl1pPr>
          </a:lstStyle>
          <a:p>
            <a:fld id="{55CD3180-700B-4A48-8FAA-EBE5AC19EDDF}" type="datetimeFigureOut">
              <a:rPr lang="en-ZA" smtClean="0"/>
              <a:pPr/>
              <a:t>2020/02/27</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94" tIns="45647" rIns="91294" bIns="45647" rtlCol="0" anchor="ctr"/>
          <a:lstStyle/>
          <a:p>
            <a:endParaRPr lang="en-ZA"/>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28584"/>
            <a:ext cx="2945659" cy="496332"/>
          </a:xfrm>
          <a:prstGeom prst="rect">
            <a:avLst/>
          </a:prstGeom>
        </p:spPr>
        <p:txBody>
          <a:bodyPr vert="horz" lIns="91294" tIns="45647" rIns="91294" bIns="45647"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294" tIns="45647" rIns="91294" bIns="45647" rtlCol="0" anchor="b"/>
          <a:lstStyle>
            <a:lvl1pPr algn="r">
              <a:defRPr sz="1200"/>
            </a:lvl1pPr>
          </a:lstStyle>
          <a:p>
            <a:fld id="{D56D592A-E08F-42E4-84C8-DD18334927C7}" type="slidenum">
              <a:rPr lang="en-ZA" smtClean="0"/>
              <a:pPr/>
              <a:t>‹#›</a:t>
            </a:fld>
            <a:endParaRPr lang="en-ZA"/>
          </a:p>
        </p:txBody>
      </p:sp>
    </p:spTree>
    <p:extLst>
      <p:ext uri="{BB962C8B-B14F-4D97-AF65-F5344CB8AC3E}">
        <p14:creationId xmlns:p14="http://schemas.microsoft.com/office/powerpoint/2010/main" xmlns="" val="313009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3</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12</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13</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14</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15</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16</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17</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18</a:t>
            </a:fld>
            <a:endParaRPr lang="en-ZA" dirty="0"/>
          </a:p>
        </p:txBody>
      </p:sp>
    </p:spTree>
    <p:extLst>
      <p:ext uri="{BB962C8B-B14F-4D97-AF65-F5344CB8AC3E}">
        <p14:creationId xmlns:p14="http://schemas.microsoft.com/office/powerpoint/2010/main" xmlns="" val="12601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19</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4</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5</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6</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7</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8</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9</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10</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56D592A-E08F-42E4-84C8-DD18334927C7}" type="slidenum">
              <a:rPr lang="en-ZA" smtClean="0"/>
              <a:pPr/>
              <a:t>11</a:t>
            </a:fld>
            <a:endParaRPr lang="en-ZA" dirty="0"/>
          </a:p>
        </p:txBody>
      </p:sp>
    </p:spTree>
    <p:extLst>
      <p:ext uri="{BB962C8B-B14F-4D97-AF65-F5344CB8AC3E}">
        <p14:creationId xmlns:p14="http://schemas.microsoft.com/office/powerpoint/2010/main" xmlns="" val="311308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A0255038-F1E7-445B-8C55-F76D12834B21}" type="datetime1">
              <a:rPr lang="en-ZA" smtClean="0"/>
              <a:pPr/>
              <a:t>2020/02/27</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421862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CF1BBAC-5172-4BF3-956B-744D26895818}" type="datetime1">
              <a:rPr lang="en-ZA" smtClean="0"/>
              <a:pPr/>
              <a:t>2020/02/27</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60580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4AA50A5E-F51A-4C3B-BC6B-F1A2E3F3B638}" type="datetime1">
              <a:rPr lang="en-ZA" smtClean="0"/>
              <a:pPr/>
              <a:t>2020/02/27</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65858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E0DB89DD-0018-4831-A12B-B6180D783403}" type="datetime1">
              <a:rPr lang="en-ZA" smtClean="0"/>
              <a:pPr/>
              <a:t>2020/02/27</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93672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F47060-F562-4EF0-A707-5F432811AF8C}" type="datetime1">
              <a:rPr lang="en-ZA" smtClean="0"/>
              <a:pPr/>
              <a:t>2020/02/27</a:t>
            </a:fld>
            <a:endParaRPr lang="en-ZA"/>
          </a:p>
        </p:txBody>
      </p:sp>
      <p:sp>
        <p:nvSpPr>
          <p:cNvPr id="5" name="Footer Placeholder 4"/>
          <p:cNvSpPr>
            <a:spLocks noGrp="1"/>
          </p:cNvSpPr>
          <p:nvPr>
            <p:ph type="ftr" sz="quarter" idx="11"/>
          </p:nvPr>
        </p:nvSpPr>
        <p:spPr/>
        <p:txBody>
          <a:bodyPr/>
          <a:lstStyle/>
          <a:p>
            <a:r>
              <a:rPr lang="en-ZA"/>
              <a:t>1</a:t>
            </a:r>
          </a:p>
        </p:txBody>
      </p:sp>
      <p:sp>
        <p:nvSpPr>
          <p:cNvPr id="6" name="Slide Number Placeholder 5"/>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73705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AB88BFB6-1447-4ED9-B8C6-1EF97B241A95}" type="datetime1">
              <a:rPr lang="en-ZA" smtClean="0"/>
              <a:pPr/>
              <a:t>2020/02/27</a:t>
            </a:fld>
            <a:endParaRPr lang="en-ZA"/>
          </a:p>
        </p:txBody>
      </p:sp>
      <p:sp>
        <p:nvSpPr>
          <p:cNvPr id="6" name="Footer Placeholder 5"/>
          <p:cNvSpPr>
            <a:spLocks noGrp="1"/>
          </p:cNvSpPr>
          <p:nvPr>
            <p:ph type="ftr" sz="quarter" idx="11"/>
          </p:nvPr>
        </p:nvSpPr>
        <p:spPr/>
        <p:txBody>
          <a:bodyPr/>
          <a:lstStyle/>
          <a:p>
            <a:r>
              <a:rPr lang="en-ZA"/>
              <a:t>1</a:t>
            </a:r>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6679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83847714-D01C-4C67-B444-3C1638350D5E}" type="datetime1">
              <a:rPr lang="en-ZA" smtClean="0"/>
              <a:pPr/>
              <a:t>2020/02/27</a:t>
            </a:fld>
            <a:endParaRPr lang="en-ZA"/>
          </a:p>
        </p:txBody>
      </p:sp>
      <p:sp>
        <p:nvSpPr>
          <p:cNvPr id="8" name="Footer Placeholder 7"/>
          <p:cNvSpPr>
            <a:spLocks noGrp="1"/>
          </p:cNvSpPr>
          <p:nvPr>
            <p:ph type="ftr" sz="quarter" idx="11"/>
          </p:nvPr>
        </p:nvSpPr>
        <p:spPr/>
        <p:txBody>
          <a:bodyPr/>
          <a:lstStyle/>
          <a:p>
            <a:r>
              <a:rPr lang="en-ZA"/>
              <a:t>1</a:t>
            </a:r>
          </a:p>
        </p:txBody>
      </p:sp>
      <p:sp>
        <p:nvSpPr>
          <p:cNvPr id="9" name="Slide Number Placeholder 8"/>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83963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858E1CE9-9F39-42B6-8D91-CBBF781BBC7B}" type="datetime1">
              <a:rPr lang="en-ZA" smtClean="0"/>
              <a:pPr/>
              <a:t>2020/02/27</a:t>
            </a:fld>
            <a:endParaRPr lang="en-ZA"/>
          </a:p>
        </p:txBody>
      </p:sp>
      <p:sp>
        <p:nvSpPr>
          <p:cNvPr id="4" name="Footer Placeholder 3"/>
          <p:cNvSpPr>
            <a:spLocks noGrp="1"/>
          </p:cNvSpPr>
          <p:nvPr>
            <p:ph type="ftr" sz="quarter" idx="11"/>
          </p:nvPr>
        </p:nvSpPr>
        <p:spPr/>
        <p:txBody>
          <a:bodyPr/>
          <a:lstStyle/>
          <a:p>
            <a:r>
              <a:rPr lang="en-ZA"/>
              <a:t>1</a:t>
            </a:r>
          </a:p>
        </p:txBody>
      </p:sp>
      <p:sp>
        <p:nvSpPr>
          <p:cNvPr id="5" name="Slide Number Placeholder 4"/>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54468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65C38-A80B-4207-AC3F-E75030082214}" type="datetime1">
              <a:rPr lang="en-ZA" smtClean="0"/>
              <a:pPr/>
              <a:t>2020/02/27</a:t>
            </a:fld>
            <a:endParaRPr lang="en-ZA"/>
          </a:p>
        </p:txBody>
      </p:sp>
      <p:sp>
        <p:nvSpPr>
          <p:cNvPr id="3" name="Footer Placeholder 2"/>
          <p:cNvSpPr>
            <a:spLocks noGrp="1"/>
          </p:cNvSpPr>
          <p:nvPr>
            <p:ph type="ftr" sz="quarter" idx="11"/>
          </p:nvPr>
        </p:nvSpPr>
        <p:spPr/>
        <p:txBody>
          <a:bodyPr/>
          <a:lstStyle/>
          <a:p>
            <a:r>
              <a:rPr lang="en-ZA"/>
              <a:t>1</a:t>
            </a:r>
          </a:p>
        </p:txBody>
      </p:sp>
      <p:sp>
        <p:nvSpPr>
          <p:cNvPr id="4" name="Slide Number Placeholder 3"/>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299629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2F7263-99DE-4C39-A177-48A388E7AAD7}" type="datetime1">
              <a:rPr lang="en-ZA" smtClean="0"/>
              <a:pPr/>
              <a:t>2020/02/27</a:t>
            </a:fld>
            <a:endParaRPr lang="en-ZA"/>
          </a:p>
        </p:txBody>
      </p:sp>
      <p:sp>
        <p:nvSpPr>
          <p:cNvPr id="6" name="Footer Placeholder 5"/>
          <p:cNvSpPr>
            <a:spLocks noGrp="1"/>
          </p:cNvSpPr>
          <p:nvPr>
            <p:ph type="ftr" sz="quarter" idx="11"/>
          </p:nvPr>
        </p:nvSpPr>
        <p:spPr/>
        <p:txBody>
          <a:bodyPr/>
          <a:lstStyle/>
          <a:p>
            <a:r>
              <a:rPr lang="en-ZA"/>
              <a:t>1</a:t>
            </a:r>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317093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C5DC2F-63C4-4F3D-B7D1-B68F3A787417}" type="datetime1">
              <a:rPr lang="en-ZA" smtClean="0"/>
              <a:pPr/>
              <a:t>2020/02/27</a:t>
            </a:fld>
            <a:endParaRPr lang="en-ZA"/>
          </a:p>
        </p:txBody>
      </p:sp>
      <p:sp>
        <p:nvSpPr>
          <p:cNvPr id="6" name="Footer Placeholder 5"/>
          <p:cNvSpPr>
            <a:spLocks noGrp="1"/>
          </p:cNvSpPr>
          <p:nvPr>
            <p:ph type="ftr" sz="quarter" idx="11"/>
          </p:nvPr>
        </p:nvSpPr>
        <p:spPr/>
        <p:txBody>
          <a:bodyPr/>
          <a:lstStyle/>
          <a:p>
            <a:r>
              <a:rPr lang="en-ZA"/>
              <a:t>1</a:t>
            </a:r>
          </a:p>
        </p:txBody>
      </p:sp>
      <p:sp>
        <p:nvSpPr>
          <p:cNvPr id="7" name="Slide Number Placeholder 6"/>
          <p:cNvSpPr>
            <a:spLocks noGrp="1"/>
          </p:cNvSpPr>
          <p:nvPr>
            <p:ph type="sldNum" sz="quarter" idx="12"/>
          </p:nvPr>
        </p:nvSpPr>
        <p:spPr/>
        <p:txBody>
          <a:body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05900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74AE1-C85F-458E-AB45-7E228E7E025A}" type="datetime1">
              <a:rPr lang="en-ZA" smtClean="0"/>
              <a:pPr/>
              <a:t>2020/02/27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B148F-02BF-4613-A9BA-F2252BA4600F}" type="slidenum">
              <a:rPr lang="en-ZA" smtClean="0"/>
              <a:pPr/>
              <a:t>‹#›</a:t>
            </a:fld>
            <a:endParaRPr lang="en-ZA"/>
          </a:p>
        </p:txBody>
      </p:sp>
    </p:spTree>
    <p:extLst>
      <p:ext uri="{BB962C8B-B14F-4D97-AF65-F5344CB8AC3E}">
        <p14:creationId xmlns:p14="http://schemas.microsoft.com/office/powerpoint/2010/main" xmlns="" val="112293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268761"/>
            <a:ext cx="8568952" cy="3600400"/>
          </a:xfrm>
        </p:spPr>
        <p:txBody>
          <a:bodyPr>
            <a:normAutofit fontScale="90000"/>
          </a:bodyPr>
          <a:lstStyle/>
          <a:p>
            <a:r>
              <a:rPr lang="en-US" sz="3200" b="1" dirty="0"/>
              <a:t>OVG 2019/20 QUARTER 2 PERFORMANCE REPORT</a:t>
            </a:r>
            <a:br>
              <a:rPr lang="en-US" sz="3200" b="1" dirty="0"/>
            </a:br>
            <a:r>
              <a:rPr lang="en-US" sz="3200" b="1" dirty="0"/>
              <a:t/>
            </a:r>
            <a:br>
              <a:rPr lang="en-US" sz="3200" b="1" dirty="0"/>
            </a:br>
            <a:r>
              <a:rPr lang="en-US" sz="3200" b="1" dirty="0"/>
              <a:t>PRESENTATION TO THE PORTFOLIO COMMITTEE ON AGRICULTURE, LAND REFORM AND RURAL DEVELOPMENT</a:t>
            </a:r>
            <a:br>
              <a:rPr lang="en-US" sz="3200" b="1" dirty="0"/>
            </a:br>
            <a:r>
              <a:rPr lang="en-US" sz="3200" b="1" dirty="0"/>
              <a:t/>
            </a:r>
            <a:br>
              <a:rPr lang="en-US" sz="3200" b="1" dirty="0"/>
            </a:br>
            <a:r>
              <a:rPr lang="en-US" sz="3200" b="1" dirty="0"/>
              <a:t>25 FEBRUARY 2020</a:t>
            </a:r>
          </a:p>
        </p:txBody>
      </p:sp>
    </p:spTree>
    <p:extLst>
      <p:ext uri="{BB962C8B-B14F-4D97-AF65-F5344CB8AC3E}">
        <p14:creationId xmlns:p14="http://schemas.microsoft.com/office/powerpoint/2010/main" xmlns="" val="628643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BACKLOG PROGRESS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10</a:t>
            </a:fld>
            <a:endParaRPr lang="en-ZA"/>
          </a:p>
        </p:txBody>
      </p:sp>
      <p:pic>
        <p:nvPicPr>
          <p:cNvPr id="7" name="Picture 6">
            <a:extLst>
              <a:ext uri="{FF2B5EF4-FFF2-40B4-BE49-F238E27FC236}">
                <a16:creationId xmlns:a16="http://schemas.microsoft.com/office/drawing/2014/main" xmlns="" id="{4BA6201E-DD58-4699-B4E6-966889295677}"/>
              </a:ext>
            </a:extLst>
          </p:cNvPr>
          <p:cNvPicPr>
            <a:picLocks noChangeAspect="1"/>
          </p:cNvPicPr>
          <p:nvPr/>
        </p:nvPicPr>
        <p:blipFill>
          <a:blip r:embed="rId4" cstate="print"/>
          <a:stretch>
            <a:fillRect/>
          </a:stretch>
        </p:blipFill>
        <p:spPr>
          <a:xfrm>
            <a:off x="683568" y="1196752"/>
            <a:ext cx="7920880" cy="3960439"/>
          </a:xfrm>
          <a:prstGeom prst="rect">
            <a:avLst/>
          </a:prstGeom>
        </p:spPr>
      </p:pic>
    </p:spTree>
    <p:extLst>
      <p:ext uri="{BB962C8B-B14F-4D97-AF65-F5344CB8AC3E}">
        <p14:creationId xmlns:p14="http://schemas.microsoft.com/office/powerpoint/2010/main" xmlns="" val="936347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2019/20 INDEPENDENTLY VERIFIED PERFORMANCE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11</a:t>
            </a:fld>
            <a:endParaRPr lang="en-ZA"/>
          </a:p>
        </p:txBody>
      </p:sp>
      <p:graphicFrame>
        <p:nvGraphicFramePr>
          <p:cNvPr id="8" name="Content Placeholder 3"/>
          <p:cNvGraphicFramePr>
            <a:graphicFrameLocks/>
          </p:cNvGraphicFramePr>
          <p:nvPr>
            <p:extLst>
              <p:ext uri="{D42A27DB-BD31-4B8C-83A1-F6EECF244321}">
                <p14:modId xmlns:p14="http://schemas.microsoft.com/office/powerpoint/2010/main" xmlns="" val="70366288"/>
              </p:ext>
            </p:extLst>
          </p:nvPr>
        </p:nvGraphicFramePr>
        <p:xfrm>
          <a:off x="251520" y="2348880"/>
          <a:ext cx="8496944" cy="2376263"/>
        </p:xfrm>
        <a:graphic>
          <a:graphicData uri="http://schemas.openxmlformats.org/drawingml/2006/table">
            <a:tbl>
              <a:tblPr/>
              <a:tblGrid>
                <a:gridCol w="2298614">
                  <a:extLst>
                    <a:ext uri="{9D8B030D-6E8A-4147-A177-3AD203B41FA5}">
                      <a16:colId xmlns:a16="http://schemas.microsoft.com/office/drawing/2014/main" xmlns="" val="20000"/>
                    </a:ext>
                  </a:extLst>
                </a:gridCol>
                <a:gridCol w="2108383">
                  <a:extLst>
                    <a:ext uri="{9D8B030D-6E8A-4147-A177-3AD203B41FA5}">
                      <a16:colId xmlns:a16="http://schemas.microsoft.com/office/drawing/2014/main" xmlns="" val="20001"/>
                    </a:ext>
                  </a:extLst>
                </a:gridCol>
                <a:gridCol w="2108383">
                  <a:extLst>
                    <a:ext uri="{9D8B030D-6E8A-4147-A177-3AD203B41FA5}">
                      <a16:colId xmlns:a16="http://schemas.microsoft.com/office/drawing/2014/main" xmlns="" val="20002"/>
                    </a:ext>
                  </a:extLst>
                </a:gridCol>
                <a:gridCol w="1062118">
                  <a:extLst>
                    <a:ext uri="{9D8B030D-6E8A-4147-A177-3AD203B41FA5}">
                      <a16:colId xmlns:a16="http://schemas.microsoft.com/office/drawing/2014/main" xmlns="" val="20003"/>
                    </a:ext>
                  </a:extLst>
                </a:gridCol>
                <a:gridCol w="919446">
                  <a:extLst>
                    <a:ext uri="{9D8B030D-6E8A-4147-A177-3AD203B41FA5}">
                      <a16:colId xmlns:a16="http://schemas.microsoft.com/office/drawing/2014/main" xmlns="" val="20004"/>
                    </a:ext>
                  </a:extLst>
                </a:gridCol>
              </a:tblGrid>
              <a:tr h="658131">
                <a:tc>
                  <a:txBody>
                    <a:bodyPr/>
                    <a:lstStyle/>
                    <a:p>
                      <a:pPr algn="l" fontAlgn="ctr"/>
                      <a:r>
                        <a:rPr lang="en-ZA" sz="1100" b="1" i="0" u="none" strike="noStrike" dirty="0">
                          <a:solidFill>
                            <a:srgbClr val="FFFFFF"/>
                          </a:solidFill>
                          <a:effectLst/>
                          <a:latin typeface="Arial"/>
                        </a:rPr>
                        <a:t>INDICATORS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ctr"/>
                      <a:r>
                        <a:rPr lang="en-US" sz="1100" b="1" i="0" u="none" strike="noStrike" dirty="0">
                          <a:solidFill>
                            <a:srgbClr val="FFFFFF"/>
                          </a:solidFill>
                          <a:effectLst/>
                          <a:latin typeface="Arial"/>
                        </a:rPr>
                        <a:t>ANNUAL</a:t>
                      </a:r>
                      <a:r>
                        <a:rPr lang="en-US" sz="1100" b="1" i="0" u="none" strike="noStrike" baseline="0" dirty="0">
                          <a:solidFill>
                            <a:srgbClr val="FFFFFF"/>
                          </a:solidFill>
                          <a:effectLst/>
                          <a:latin typeface="Arial"/>
                        </a:rPr>
                        <a:t> TARGET</a:t>
                      </a:r>
                      <a:endParaRPr lang="en-US" sz="1100" b="1" i="0" u="none" strike="noStrike" dirty="0">
                        <a:solidFill>
                          <a:srgbClr val="FFFFFF"/>
                        </a:solidFill>
                        <a:effectLst/>
                        <a:latin typeface="Arial"/>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b"/>
                      <a:r>
                        <a:rPr lang="en-US" sz="1100" b="1" i="0" u="none" strike="noStrike">
                          <a:solidFill>
                            <a:srgbClr val="FFFFFF"/>
                          </a:solidFill>
                          <a:effectLst/>
                          <a:latin typeface="Arial"/>
                        </a:rPr>
                        <a:t>ACHIEVED AS AT QUARTER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ZA" sz="1100" b="1" i="0" u="none" strike="noStrike">
                          <a:solidFill>
                            <a:srgbClr val="FFFFFF"/>
                          </a:solidFill>
                          <a:effectLst/>
                          <a:latin typeface="Arial"/>
                        </a:rPr>
                        <a:t>VARIANCE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ZA" sz="1100" b="1" i="0" u="none" strike="noStrike" dirty="0">
                          <a:solidFill>
                            <a:srgbClr val="FFFFFF"/>
                          </a:solidFill>
                          <a:effectLst/>
                          <a:latin typeface="Arial"/>
                        </a:rPr>
                        <a:t>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728022">
                <a:tc gridSpan="5">
                  <a:txBody>
                    <a:bodyPr/>
                    <a:lstStyle/>
                    <a:p>
                      <a:pPr algn="ctr" fontAlgn="ctr"/>
                      <a:r>
                        <a:rPr lang="en-US" sz="1100" b="1" i="1" u="none" strike="noStrike" dirty="0">
                          <a:solidFill>
                            <a:srgbClr val="FFFFFF"/>
                          </a:solidFill>
                          <a:effectLst/>
                          <a:latin typeface="Arial"/>
                        </a:rPr>
                        <a:t>Strategic objective: Criteria, procedures and guidelines determined in accordance with plan</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990110">
                <a:tc>
                  <a:txBody>
                    <a:bodyPr/>
                    <a:lstStyle/>
                    <a:p>
                      <a:pPr algn="l" fontAlgn="ctr"/>
                      <a:r>
                        <a:rPr lang="en-US" sz="1100" b="0" i="0" u="none" strike="noStrike">
                          <a:solidFill>
                            <a:srgbClr val="000000"/>
                          </a:solidFill>
                          <a:effectLst/>
                          <a:latin typeface="Arial"/>
                        </a:rPr>
                        <a:t>Implementation of the approved valuation criteria, procedures and guidelines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a:rPr>
                        <a:t>100% Implementation of the approved valuation criteria, procedures and guidelines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a:rPr>
                        <a:t>Implementation plan approved by Valuer-General</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ctr"/>
                      <a:r>
                        <a:rPr lang="en-ZA" sz="1100" b="0" i="0" u="none" strike="noStrike">
                          <a:solidFill>
                            <a:srgbClr val="000000"/>
                          </a:solidFill>
                          <a:effectLst/>
                          <a:latin typeface="Arial"/>
                        </a:rPr>
                        <a:t>-</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1100" b="0" i="0" u="none" strike="noStrike" dirty="0">
                          <a:solidFill>
                            <a:srgbClr val="000000"/>
                          </a:solidFill>
                          <a:effectLst/>
                          <a:latin typeface="Arial"/>
                        </a:rPr>
                        <a:t> Implementation</a:t>
                      </a:r>
                      <a:r>
                        <a:rPr lang="en-ZA" sz="1100" b="0" i="0" u="none" strike="noStrike" baseline="0" dirty="0">
                          <a:solidFill>
                            <a:srgbClr val="000000"/>
                          </a:solidFill>
                          <a:effectLst/>
                          <a:latin typeface="Arial"/>
                        </a:rPr>
                        <a:t> in progress and will be reported at year-end</a:t>
                      </a:r>
                      <a:endParaRPr lang="en-ZA" sz="1100" b="0" i="0" u="none" strike="noStrike" dirty="0">
                        <a:solidFill>
                          <a:srgbClr val="000000"/>
                        </a:solidFill>
                        <a:effectLst/>
                        <a:latin typeface="Arial"/>
                      </a:endParaRP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301341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2019/20 INDEPENDENTLY VERIFIED PERFORMANCE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12</a:t>
            </a:fld>
            <a:endParaRPr lang="en-ZA"/>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3098170230"/>
              </p:ext>
            </p:extLst>
          </p:nvPr>
        </p:nvGraphicFramePr>
        <p:xfrm>
          <a:off x="693912" y="1340768"/>
          <a:ext cx="7920879" cy="4412387"/>
        </p:xfrm>
        <a:graphic>
          <a:graphicData uri="http://schemas.openxmlformats.org/drawingml/2006/table">
            <a:tbl>
              <a:tblPr/>
              <a:tblGrid>
                <a:gridCol w="1721932">
                  <a:extLst>
                    <a:ext uri="{9D8B030D-6E8A-4147-A177-3AD203B41FA5}">
                      <a16:colId xmlns:a16="http://schemas.microsoft.com/office/drawing/2014/main" xmlns="" val="20000"/>
                    </a:ext>
                  </a:extLst>
                </a:gridCol>
                <a:gridCol w="1377544">
                  <a:extLst>
                    <a:ext uri="{9D8B030D-6E8A-4147-A177-3AD203B41FA5}">
                      <a16:colId xmlns:a16="http://schemas.microsoft.com/office/drawing/2014/main" xmlns="" val="20001"/>
                    </a:ext>
                  </a:extLst>
                </a:gridCol>
                <a:gridCol w="1377544">
                  <a:extLst>
                    <a:ext uri="{9D8B030D-6E8A-4147-A177-3AD203B41FA5}">
                      <a16:colId xmlns:a16="http://schemas.microsoft.com/office/drawing/2014/main" xmlns="" val="20002"/>
                    </a:ext>
                  </a:extLst>
                </a:gridCol>
                <a:gridCol w="1377544">
                  <a:extLst>
                    <a:ext uri="{9D8B030D-6E8A-4147-A177-3AD203B41FA5}">
                      <a16:colId xmlns:a16="http://schemas.microsoft.com/office/drawing/2014/main" xmlns="" val="20003"/>
                    </a:ext>
                  </a:extLst>
                </a:gridCol>
                <a:gridCol w="2066315">
                  <a:extLst>
                    <a:ext uri="{9D8B030D-6E8A-4147-A177-3AD203B41FA5}">
                      <a16:colId xmlns:a16="http://schemas.microsoft.com/office/drawing/2014/main" xmlns="" val="20004"/>
                    </a:ext>
                  </a:extLst>
                </a:gridCol>
              </a:tblGrid>
              <a:tr h="386660">
                <a:tc>
                  <a:txBody>
                    <a:bodyPr/>
                    <a:lstStyle/>
                    <a:p>
                      <a:pPr algn="l" fontAlgn="ctr"/>
                      <a:r>
                        <a:rPr lang="en-ZA" sz="900" b="1" i="0" u="none" strike="noStrike" dirty="0">
                          <a:solidFill>
                            <a:srgbClr val="FFFFFF"/>
                          </a:solidFill>
                          <a:effectLst/>
                          <a:latin typeface="Arial"/>
                        </a:rPr>
                        <a:t>INDICATORS</a:t>
                      </a:r>
                    </a:p>
                  </a:txBody>
                  <a:tcPr marL="4985" marR="4985" marT="4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ctr"/>
                      <a:r>
                        <a:rPr lang="en-ZA" sz="900" b="1" i="0" u="none" strike="noStrike">
                          <a:solidFill>
                            <a:srgbClr val="FFFFFF"/>
                          </a:solidFill>
                          <a:effectLst/>
                          <a:latin typeface="Arial"/>
                        </a:rPr>
                        <a:t>ANNUAL TARGET</a:t>
                      </a:r>
                    </a:p>
                  </a:txBody>
                  <a:tcPr marL="4985" marR="4985" marT="4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b"/>
                      <a:r>
                        <a:rPr lang="en-US" sz="900" b="1" i="0" u="none" strike="noStrike">
                          <a:solidFill>
                            <a:srgbClr val="FFFFFF"/>
                          </a:solidFill>
                          <a:effectLst/>
                          <a:latin typeface="Arial"/>
                        </a:rPr>
                        <a:t>ACHIEVED AS AT QUARTER 3</a:t>
                      </a:r>
                    </a:p>
                  </a:txBody>
                  <a:tcPr marL="4985" marR="4985" marT="4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ZA" sz="900" b="1" i="0" u="none" strike="noStrike">
                          <a:solidFill>
                            <a:srgbClr val="FFFFFF"/>
                          </a:solidFill>
                          <a:effectLst/>
                          <a:latin typeface="Arial"/>
                        </a:rPr>
                        <a:t>VARIANCE</a:t>
                      </a:r>
                    </a:p>
                  </a:txBody>
                  <a:tcPr marL="4985" marR="4985" marT="4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l" fontAlgn="b"/>
                      <a:r>
                        <a:rPr lang="en-ZA" sz="900" b="1" i="0" u="none" strike="noStrike">
                          <a:solidFill>
                            <a:srgbClr val="FFFFFF"/>
                          </a:solidFill>
                          <a:effectLst/>
                          <a:latin typeface="Arial"/>
                        </a:rPr>
                        <a:t>REASON</a:t>
                      </a:r>
                    </a:p>
                  </a:txBody>
                  <a:tcPr marL="4985" marR="4985" marT="4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150921">
                <a:tc gridSpan="5">
                  <a:txBody>
                    <a:bodyPr/>
                    <a:lstStyle/>
                    <a:p>
                      <a:pPr algn="ctr" fontAlgn="ctr"/>
                      <a:r>
                        <a:rPr lang="en-US" sz="900" b="0" i="0" u="none" strike="noStrike">
                          <a:solidFill>
                            <a:srgbClr val="FFFFFF"/>
                          </a:solidFill>
                          <a:effectLst/>
                          <a:latin typeface="Arial"/>
                        </a:rPr>
                        <a:t>Strategic objective: Grow the business from non-land-reform valuations</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733434">
                <a:tc>
                  <a:txBody>
                    <a:bodyPr/>
                    <a:lstStyle/>
                    <a:p>
                      <a:pPr algn="ctr" fontAlgn="ctr"/>
                      <a:r>
                        <a:rPr lang="en-US" sz="900" b="0" i="0" u="none" strike="noStrike">
                          <a:solidFill>
                            <a:srgbClr val="000000"/>
                          </a:solidFill>
                          <a:effectLst/>
                          <a:latin typeface="Arial"/>
                        </a:rPr>
                        <a:t>Number of potential target clients surveyed</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a:rPr>
                        <a:t>11</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0" u="none" strike="noStrike">
                          <a:solidFill>
                            <a:srgbClr val="000000"/>
                          </a:solidFill>
                          <a:effectLst/>
                          <a:latin typeface="Arial"/>
                        </a:rPr>
                        <a:t>3</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0" u="none" strike="noStrike">
                          <a:solidFill>
                            <a:srgbClr val="000000"/>
                          </a:solidFill>
                          <a:effectLst/>
                          <a:latin typeface="Arial"/>
                        </a:rPr>
                        <a:t>8</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900" b="0" i="0" u="none" strike="noStrike" dirty="0">
                          <a:solidFill>
                            <a:srgbClr val="000000"/>
                          </a:solidFill>
                          <a:effectLst/>
                          <a:latin typeface="Arial"/>
                        </a:rPr>
                        <a:t>Surveys were sent out however the response was not as anticipated. The OVG has</a:t>
                      </a:r>
                      <a:r>
                        <a:rPr lang="en-ZA" sz="900" b="0" i="0" u="none" strike="noStrike" baseline="0" dirty="0">
                          <a:solidFill>
                            <a:srgbClr val="000000"/>
                          </a:solidFill>
                          <a:effectLst/>
                          <a:latin typeface="Arial"/>
                        </a:rPr>
                        <a:t> increased the pool of potential clients to be sent the surveys to ensure the annual target is achieved. The annual target is in sight to be reached</a:t>
                      </a:r>
                      <a:endParaRPr lang="en-ZA" sz="900" b="0" i="0" u="none" strike="noStrike" dirty="0">
                        <a:solidFill>
                          <a:srgbClr val="000000"/>
                        </a:solidFill>
                        <a:effectLst/>
                        <a:latin typeface="Arial"/>
                      </a:endParaRP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50921">
                <a:tc gridSpan="5">
                  <a:txBody>
                    <a:bodyPr/>
                    <a:lstStyle/>
                    <a:p>
                      <a:pPr algn="ctr" fontAlgn="ctr"/>
                      <a:r>
                        <a:rPr lang="en-US" sz="900" b="0" i="0" u="none" strike="noStrike">
                          <a:solidFill>
                            <a:srgbClr val="FFFFFF"/>
                          </a:solidFill>
                          <a:effectLst/>
                          <a:latin typeface="Arial"/>
                        </a:rPr>
                        <a:t>Strategic Objective: Produce high quality valuations</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3"/>
                  </a:ext>
                </a:extLst>
              </a:tr>
              <a:tr h="1054949">
                <a:tc>
                  <a:txBody>
                    <a:bodyPr/>
                    <a:lstStyle/>
                    <a:p>
                      <a:pPr algn="ctr" fontAlgn="ctr"/>
                      <a:r>
                        <a:rPr lang="en-US" sz="900" b="0" i="0" u="none" strike="noStrike" dirty="0">
                          <a:solidFill>
                            <a:srgbClr val="000000"/>
                          </a:solidFill>
                          <a:effectLst/>
                          <a:latin typeface="Arial"/>
                        </a:rPr>
                        <a:t>Number of independent valuation review and quality assurance committee meetings held</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1" u="none" strike="noStrike">
                          <a:solidFill>
                            <a:srgbClr val="000000"/>
                          </a:solidFill>
                          <a:effectLst/>
                          <a:latin typeface="Arial"/>
                        </a:rPr>
                        <a:t>12</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1" u="none" strike="noStrike">
                          <a:solidFill>
                            <a:srgbClr val="000000"/>
                          </a:solidFill>
                          <a:effectLst/>
                          <a:latin typeface="Arial"/>
                        </a:rPr>
                        <a:t>8</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ZA" sz="900" b="0" i="1" u="none" strike="noStrike">
                          <a:solidFill>
                            <a:srgbClr val="000000"/>
                          </a:solidFill>
                          <a:effectLst/>
                          <a:latin typeface="Arial"/>
                        </a:rPr>
                        <a:t>4</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a:rPr>
                        <a:t>The process to appoint the VRAC was initiated in the previous financial year. The members were appointed in the second quarter and the committee began with their mandate.</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92075">
                <a:tc>
                  <a:txBody>
                    <a:bodyPr/>
                    <a:lstStyle/>
                    <a:p>
                      <a:pPr algn="ctr" fontAlgn="ctr"/>
                      <a:r>
                        <a:rPr lang="en-US" sz="900" b="0" i="0" u="none" strike="noStrike">
                          <a:solidFill>
                            <a:srgbClr val="000000"/>
                          </a:solidFill>
                          <a:effectLst/>
                          <a:latin typeface="Arial"/>
                        </a:rPr>
                        <a:t>Percentage of valuations reviewed by the quality review committee</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1" u="none" strike="noStrike">
                          <a:solidFill>
                            <a:srgbClr val="000000"/>
                          </a:solidFill>
                          <a:effectLst/>
                          <a:latin typeface="Arial"/>
                        </a:rPr>
                        <a:t>5,00%</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900" b="0" i="1" u="none" strike="noStrike">
                          <a:solidFill>
                            <a:srgbClr val="000000"/>
                          </a:solidFill>
                          <a:effectLst/>
                          <a:latin typeface="Arial"/>
                        </a:rPr>
                        <a:t>0%</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900" b="0" i="1" u="none" strike="noStrike" dirty="0">
                          <a:solidFill>
                            <a:srgbClr val="000000"/>
                          </a:solidFill>
                          <a:effectLst/>
                          <a:latin typeface="Arial"/>
                        </a:rPr>
                        <a:t>-5%</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Arial"/>
                        </a:rPr>
                        <a:t>Samples were</a:t>
                      </a:r>
                      <a:r>
                        <a:rPr lang="en-US" sz="900" b="0" i="0" u="none" strike="noStrike" baseline="0" dirty="0">
                          <a:solidFill>
                            <a:srgbClr val="000000"/>
                          </a:solidFill>
                          <a:effectLst/>
                          <a:latin typeface="Arial"/>
                        </a:rPr>
                        <a:t> selected per quarter and the reviews were done. The committee is in the process of improving its reports and finalizing such. This performance of on this indicator will only be counted once such reports have been signed off. The annual target on this indicator is in sight to be achieved,</a:t>
                      </a:r>
                      <a:endParaRPr lang="en-US" sz="900" b="0" i="0" u="none" strike="noStrike" dirty="0">
                        <a:solidFill>
                          <a:srgbClr val="000000"/>
                        </a:solidFill>
                        <a:effectLst/>
                        <a:latin typeface="Arial"/>
                      </a:endParaRP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0921">
                <a:tc gridSpan="5">
                  <a:txBody>
                    <a:bodyPr/>
                    <a:lstStyle/>
                    <a:p>
                      <a:pPr algn="ctr" fontAlgn="ctr"/>
                      <a:r>
                        <a:rPr lang="en-US" sz="900" b="0" i="0" u="none" strike="noStrike">
                          <a:solidFill>
                            <a:srgbClr val="FFFFFF"/>
                          </a:solidFill>
                          <a:effectLst/>
                          <a:latin typeface="Arial"/>
                        </a:rPr>
                        <a:t>Strategic objective: Establish operational and governance processes </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6"/>
                  </a:ext>
                </a:extLst>
              </a:tr>
              <a:tr h="587805">
                <a:tc>
                  <a:txBody>
                    <a:bodyPr/>
                    <a:lstStyle/>
                    <a:p>
                      <a:pPr algn="ctr" fontAlgn="ctr"/>
                      <a:r>
                        <a:rPr lang="en-US" sz="900" b="0" i="0" u="none" strike="noStrike">
                          <a:solidFill>
                            <a:srgbClr val="000000"/>
                          </a:solidFill>
                          <a:effectLst/>
                          <a:latin typeface="Arial"/>
                        </a:rPr>
                        <a:t>development of a property data management tool</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effectLst/>
                          <a:latin typeface="Arial"/>
                        </a:rPr>
                        <a:t>Implement</a:t>
                      </a:r>
                      <a:r>
                        <a:rPr lang="en-US" sz="900" b="0" i="0" u="none" strike="noStrike" baseline="0" dirty="0">
                          <a:solidFill>
                            <a:srgbClr val="000000"/>
                          </a:solidFill>
                          <a:effectLst/>
                          <a:latin typeface="Arial"/>
                        </a:rPr>
                        <a:t> property data tool in accordance with project plan approved by VG – 50% implementation</a:t>
                      </a:r>
                      <a:endParaRPr lang="en-US" sz="900" b="0" i="0" u="none" strike="noStrike" dirty="0">
                        <a:solidFill>
                          <a:srgbClr val="000000"/>
                        </a:solidFill>
                        <a:effectLst/>
                        <a:latin typeface="Arial"/>
                      </a:endParaRPr>
                    </a:p>
                  </a:txBody>
                  <a:tcPr marL="4985" marR="4985" marT="498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effectLst/>
                          <a:latin typeface="Arial"/>
                        </a:rPr>
                        <a:t>Project plan approved by Valuer-General</a:t>
                      </a:r>
                    </a:p>
                  </a:txBody>
                  <a:tcPr marL="4985" marR="4985" marT="498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ZA" sz="900" b="0" i="0" u="none" strike="noStrike">
                          <a:solidFill>
                            <a:srgbClr val="000000"/>
                          </a:solidFill>
                          <a:effectLst/>
                          <a:latin typeface="Arial"/>
                        </a:rPr>
                        <a:t>-</a:t>
                      </a:r>
                    </a:p>
                  </a:txBody>
                  <a:tcPr marL="4985" marR="4985" marT="498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ZA" sz="900" b="0" i="0" u="none" strike="noStrike" dirty="0">
                          <a:solidFill>
                            <a:srgbClr val="000000"/>
                          </a:solidFill>
                          <a:effectLst/>
                          <a:latin typeface="Arial"/>
                        </a:rPr>
                        <a:t> Implementation in progress and will be reported at year-end</a:t>
                      </a:r>
                    </a:p>
                  </a:txBody>
                  <a:tcPr marL="4985" marR="4985" marT="49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3956278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2800" u="sng" dirty="0"/>
              <a:t>PROGRAMME PERFORMANCE Q1-Q3 2019/20 </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13</a:t>
            </a:fld>
            <a:endParaRPr lang="en-ZA"/>
          </a:p>
        </p:txBody>
      </p:sp>
      <p:sp>
        <p:nvSpPr>
          <p:cNvPr id="5" name="Title 1"/>
          <p:cNvSpPr txBox="1">
            <a:spLocks/>
          </p:cNvSpPr>
          <p:nvPr/>
        </p:nvSpPr>
        <p:spPr>
          <a:xfrm>
            <a:off x="395536" y="2276872"/>
            <a:ext cx="8229600" cy="1930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endParaRPr lang="en-ZA" sz="2000" u="sng" dirty="0"/>
          </a:p>
        </p:txBody>
      </p:sp>
      <p:graphicFrame>
        <p:nvGraphicFramePr>
          <p:cNvPr id="3" name="Table 2"/>
          <p:cNvGraphicFramePr>
            <a:graphicFrameLocks noGrp="1"/>
          </p:cNvGraphicFramePr>
          <p:nvPr>
            <p:extLst>
              <p:ext uri="{D42A27DB-BD31-4B8C-83A1-F6EECF244321}">
                <p14:modId xmlns:p14="http://schemas.microsoft.com/office/powerpoint/2010/main" xmlns="" val="4163354955"/>
              </p:ext>
            </p:extLst>
          </p:nvPr>
        </p:nvGraphicFramePr>
        <p:xfrm>
          <a:off x="64096" y="1069086"/>
          <a:ext cx="8972399" cy="5842254"/>
        </p:xfrm>
        <a:graphic>
          <a:graphicData uri="http://schemas.openxmlformats.org/drawingml/2006/table">
            <a:tbl>
              <a:tblPr firstRow="1" bandRow="1">
                <a:tableStyleId>{5C22544A-7EE6-4342-B048-85BDC9FD1C3A}</a:tableStyleId>
              </a:tblPr>
              <a:tblGrid>
                <a:gridCol w="897240">
                  <a:extLst>
                    <a:ext uri="{9D8B030D-6E8A-4147-A177-3AD203B41FA5}">
                      <a16:colId xmlns:a16="http://schemas.microsoft.com/office/drawing/2014/main" xmlns="" val="1956927153"/>
                    </a:ext>
                  </a:extLst>
                </a:gridCol>
                <a:gridCol w="1256134">
                  <a:extLst>
                    <a:ext uri="{9D8B030D-6E8A-4147-A177-3AD203B41FA5}">
                      <a16:colId xmlns:a16="http://schemas.microsoft.com/office/drawing/2014/main" xmlns="" val="2587051011"/>
                    </a:ext>
                  </a:extLst>
                </a:gridCol>
                <a:gridCol w="672186">
                  <a:extLst>
                    <a:ext uri="{9D8B030D-6E8A-4147-A177-3AD203B41FA5}">
                      <a16:colId xmlns:a16="http://schemas.microsoft.com/office/drawing/2014/main" xmlns="" val="2977718289"/>
                    </a:ext>
                  </a:extLst>
                </a:gridCol>
                <a:gridCol w="763399">
                  <a:extLst>
                    <a:ext uri="{9D8B030D-6E8A-4147-A177-3AD203B41FA5}">
                      <a16:colId xmlns:a16="http://schemas.microsoft.com/office/drawing/2014/main" xmlns="" val="4245683654"/>
                    </a:ext>
                  </a:extLst>
                </a:gridCol>
                <a:gridCol w="897240">
                  <a:extLst>
                    <a:ext uri="{9D8B030D-6E8A-4147-A177-3AD203B41FA5}">
                      <a16:colId xmlns:a16="http://schemas.microsoft.com/office/drawing/2014/main" xmlns="" val="3644691122"/>
                    </a:ext>
                  </a:extLst>
                </a:gridCol>
                <a:gridCol w="897240">
                  <a:extLst>
                    <a:ext uri="{9D8B030D-6E8A-4147-A177-3AD203B41FA5}">
                      <a16:colId xmlns:a16="http://schemas.microsoft.com/office/drawing/2014/main" xmlns="" val="2000703151"/>
                    </a:ext>
                  </a:extLst>
                </a:gridCol>
                <a:gridCol w="897240">
                  <a:extLst>
                    <a:ext uri="{9D8B030D-6E8A-4147-A177-3AD203B41FA5}">
                      <a16:colId xmlns:a16="http://schemas.microsoft.com/office/drawing/2014/main" xmlns="" val="2584650243"/>
                    </a:ext>
                  </a:extLst>
                </a:gridCol>
                <a:gridCol w="897240">
                  <a:extLst>
                    <a:ext uri="{9D8B030D-6E8A-4147-A177-3AD203B41FA5}">
                      <a16:colId xmlns:a16="http://schemas.microsoft.com/office/drawing/2014/main" xmlns="" val="4274882889"/>
                    </a:ext>
                  </a:extLst>
                </a:gridCol>
                <a:gridCol w="897240">
                  <a:extLst>
                    <a:ext uri="{9D8B030D-6E8A-4147-A177-3AD203B41FA5}">
                      <a16:colId xmlns:a16="http://schemas.microsoft.com/office/drawing/2014/main" xmlns="" val="1499093273"/>
                    </a:ext>
                  </a:extLst>
                </a:gridCol>
                <a:gridCol w="897240">
                  <a:extLst>
                    <a:ext uri="{9D8B030D-6E8A-4147-A177-3AD203B41FA5}">
                      <a16:colId xmlns:a16="http://schemas.microsoft.com/office/drawing/2014/main" xmlns="" val="2088887162"/>
                    </a:ext>
                  </a:extLst>
                </a:gridCol>
              </a:tblGrid>
              <a:tr h="657050">
                <a:tc>
                  <a:txBody>
                    <a:bodyPr/>
                    <a:lstStyle/>
                    <a:p>
                      <a:pPr algn="ctr" rtl="0" fontAlgn="ctr"/>
                      <a:r>
                        <a:rPr lang="en-US" sz="1100" b="1" kern="1200" dirty="0">
                          <a:solidFill>
                            <a:schemeClr val="dk1"/>
                          </a:solidFill>
                          <a:effectLst/>
                          <a:latin typeface="Century Gothic" pitchFamily="34" charset="0"/>
                          <a:ea typeface="Calibri"/>
                          <a:cs typeface="Calibri"/>
                        </a:rPr>
                        <a:t>Goal </a:t>
                      </a: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Performance Indicator</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Annual target</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Shortfall to achieve</a:t>
                      </a:r>
                      <a:r>
                        <a:rPr lang="en-US" sz="1100" b="1" kern="1200" baseline="0" dirty="0">
                          <a:solidFill>
                            <a:schemeClr val="dk1"/>
                          </a:solidFill>
                          <a:effectLst/>
                          <a:latin typeface="Century Gothic" pitchFamily="34" charset="0"/>
                          <a:ea typeface="Calibri"/>
                          <a:cs typeface="Calibri"/>
                        </a:rPr>
                        <a:t> Annual target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extLst>
                  <a:ext uri="{0D108BD9-81ED-4DB2-BD59-A6C34878D82A}">
                    <a16:rowId xmlns:a16="http://schemas.microsoft.com/office/drawing/2014/main" xmlns="" val="4064789266"/>
                  </a:ext>
                </a:extLst>
              </a:tr>
              <a:tr h="1304891">
                <a:tc rowSpan="3">
                  <a:txBody>
                    <a:bodyPr/>
                    <a:lstStyle/>
                    <a:p>
                      <a:pPr algn="ctr" rtl="0" fontAlgn="ctr"/>
                      <a:r>
                        <a:rPr lang="en-US" sz="1100" b="1" i="0" u="none" strike="noStrike" dirty="0">
                          <a:solidFill>
                            <a:srgbClr val="000000"/>
                          </a:solidFill>
                          <a:effectLst/>
                          <a:latin typeface="Century Gothic" panose="020B0502020202020204" pitchFamily="34" charset="0"/>
                        </a:rPr>
                        <a:t>1. Support and reform </a:t>
                      </a: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i="0" dirty="0">
                          <a:effectLst/>
                          <a:latin typeface="Century Gothic" pitchFamily="34" charset="0"/>
                          <a:ea typeface="Times New Roman"/>
                          <a:cs typeface="Times New Roman"/>
                        </a:rPr>
                        <a:t>100% completion of valuations submitted by restitution within the specified times. </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100%</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0%</a:t>
                      </a:r>
                    </a:p>
                  </a:txBody>
                  <a:tcPr marL="0" marR="0" marT="0" marB="0" anchor="ctr">
                    <a:solidFill>
                      <a:srgbClr val="FF000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100%</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20%</a:t>
                      </a:r>
                    </a:p>
                  </a:txBody>
                  <a:tcPr marL="0" marR="0" marT="0" marB="0" anchor="ctr">
                    <a:solidFill>
                      <a:srgbClr val="FF000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100%</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49%</a:t>
                      </a:r>
                    </a:p>
                  </a:txBody>
                  <a:tcPr marL="0" marR="0" marT="0" marB="0" anchor="ctr">
                    <a:solidFill>
                      <a:srgbClr val="FF0000"/>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100%</a:t>
                      </a:r>
                    </a:p>
                  </a:txBody>
                  <a:tcPr marL="0" marR="0" marT="0" marB="0" anchor="ctr">
                    <a:solidFill>
                      <a:schemeClr val="accent1">
                        <a:lumMod val="20000"/>
                        <a:lumOff val="80000"/>
                      </a:schemeClr>
                    </a:solidFill>
                  </a:tcPr>
                </a:tc>
                <a:tc>
                  <a:txBody>
                    <a:bodyPr/>
                    <a:lstStyle/>
                    <a:p>
                      <a:pPr algn="ctr" rtl="0" fontAlgn="ctr"/>
                      <a:r>
                        <a:rPr lang="en-US" sz="900" b="1" i="0" u="none" strike="noStrike" dirty="0">
                          <a:solidFill>
                            <a:srgbClr val="000000"/>
                          </a:solidFill>
                          <a:effectLst/>
                          <a:latin typeface="Century Gothic" panose="020B0502020202020204" pitchFamily="34" charset="0"/>
                        </a:rPr>
                        <a:t>-</a:t>
                      </a:r>
                      <a:r>
                        <a:rPr lang="en-US" sz="900" b="1" i="0" u="none" strike="noStrike" baseline="0" dirty="0">
                          <a:solidFill>
                            <a:srgbClr val="000000"/>
                          </a:solidFill>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0" marR="0" marT="0" marB="0" anchor="ctr">
                    <a:solidFill>
                      <a:schemeClr val="accent1">
                        <a:lumMod val="20000"/>
                        <a:lumOff val="80000"/>
                      </a:schemeClr>
                    </a:solidFill>
                  </a:tcPr>
                </a:tc>
                <a:extLst>
                  <a:ext uri="{0D108BD9-81ED-4DB2-BD59-A6C34878D82A}">
                    <a16:rowId xmlns:a16="http://schemas.microsoft.com/office/drawing/2014/main" xmlns="" val="716537306"/>
                  </a:ext>
                </a:extLst>
              </a:tr>
              <a:tr h="738186">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i="0" dirty="0">
                          <a:effectLst/>
                          <a:latin typeface="Century Gothic" pitchFamily="34" charset="0"/>
                          <a:ea typeface="Times New Roman"/>
                          <a:cs typeface="Times New Roman"/>
                        </a:rPr>
                        <a:t>Number of completed backlog valuations</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i="0">
                          <a:effectLst/>
                          <a:latin typeface="Century Gothic" pitchFamily="34" charset="0"/>
                          <a:ea typeface="Times New Roman"/>
                          <a:cs typeface="Times New Roman"/>
                        </a:rPr>
                        <a:t>331</a:t>
                      </a:r>
                    </a:p>
                  </a:txBody>
                  <a:tcPr marL="68580" marR="68580" marT="0" marB="0" anchor="ctr">
                    <a:solidFill>
                      <a:schemeClr val="accent5">
                        <a:lumMod val="20000"/>
                        <a:lumOff val="80000"/>
                      </a:schemeClr>
                    </a:solidFill>
                  </a:tcPr>
                </a:tc>
                <a:tc>
                  <a:txBody>
                    <a:bodyPr/>
                    <a:lstStyle/>
                    <a:p>
                      <a:pPr algn="ctr" rtl="0" fontAlgn="ctr"/>
                      <a:r>
                        <a:rPr lang="is-IS" sz="1100" b="1" i="0" u="none" strike="noStrike" dirty="0">
                          <a:solidFill>
                            <a:srgbClr val="000000"/>
                          </a:solidFill>
                          <a:effectLst/>
                          <a:latin typeface="Century Gothic" panose="020B0502020202020204" pitchFamily="34" charset="0"/>
                        </a:rPr>
                        <a:t>175</a:t>
                      </a:r>
                    </a:p>
                  </a:txBody>
                  <a:tcPr marL="0" marR="0" marT="0" marB="0" anchor="ctr">
                    <a:solidFill>
                      <a:srgbClr val="FF000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332</a:t>
                      </a:r>
                    </a:p>
                  </a:txBody>
                  <a:tcPr marL="68580" marR="68580" marT="0" marB="0" anchor="ctr">
                    <a:solidFill>
                      <a:schemeClr val="accent5">
                        <a:lumMod val="20000"/>
                        <a:lumOff val="80000"/>
                      </a:schemeClr>
                    </a:solidFill>
                  </a:tcPr>
                </a:tc>
                <a:tc>
                  <a:txBody>
                    <a:bodyPr/>
                    <a:lstStyle/>
                    <a:p>
                      <a:pPr algn="ctr" rtl="0" fontAlgn="ctr"/>
                      <a:r>
                        <a:rPr lang="is-IS" sz="1100" b="1" i="0" u="none" strike="noStrike" dirty="0">
                          <a:solidFill>
                            <a:srgbClr val="000000"/>
                          </a:solidFill>
                          <a:effectLst/>
                          <a:latin typeface="Century Gothic" panose="020B0502020202020204" pitchFamily="34" charset="0"/>
                        </a:rPr>
                        <a:t>0</a:t>
                      </a:r>
                    </a:p>
                    <a:p>
                      <a:pPr algn="ctr" rtl="0" fontAlgn="ctr"/>
                      <a:endParaRPr lang="is-IS" sz="1100" b="1" i="0" u="none" strike="noStrike" dirty="0">
                        <a:solidFill>
                          <a:srgbClr val="000000"/>
                        </a:solidFill>
                        <a:effectLst/>
                        <a:latin typeface="Century Gothic" panose="020B0502020202020204" pitchFamily="34" charset="0"/>
                      </a:endParaRPr>
                    </a:p>
                    <a:p>
                      <a:pPr algn="ctr" rtl="0" fontAlgn="ctr"/>
                      <a:r>
                        <a:rPr lang="is-IS" sz="1100" b="1" i="0" u="none" strike="noStrike" dirty="0">
                          <a:solidFill>
                            <a:srgbClr val="000000"/>
                          </a:solidFill>
                          <a:effectLst/>
                          <a:latin typeface="Century Gothic" panose="020B0502020202020204" pitchFamily="34" charset="0"/>
                        </a:rPr>
                        <a:t>*(209)</a:t>
                      </a:r>
                    </a:p>
                  </a:txBody>
                  <a:tcPr marL="0" marR="0" marT="0" marB="0" anchor="ctr">
                    <a:solidFill>
                      <a:srgbClr val="FF000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332</a:t>
                      </a:r>
                    </a:p>
                  </a:txBody>
                  <a:tcPr marL="68580" marR="68580" marT="0" marB="0" anchor="ctr">
                    <a:solidFill>
                      <a:schemeClr val="accent5">
                        <a:lumMod val="20000"/>
                        <a:lumOff val="80000"/>
                      </a:schemeClr>
                    </a:solidFill>
                  </a:tcPr>
                </a:tc>
                <a:tc>
                  <a:txBody>
                    <a:bodyPr/>
                    <a:lstStyle/>
                    <a:p>
                      <a:pPr algn="ctr" rtl="0" fontAlgn="ctr"/>
                      <a:r>
                        <a:rPr lang="is-IS" sz="1100" b="1" i="0" u="none" strike="noStrike" dirty="0">
                          <a:solidFill>
                            <a:srgbClr val="000000"/>
                          </a:solidFill>
                          <a:effectLst/>
                          <a:latin typeface="Century Gothic" panose="020B0502020202020204" pitchFamily="34" charset="0"/>
                        </a:rPr>
                        <a:t>81</a:t>
                      </a:r>
                    </a:p>
                  </a:txBody>
                  <a:tcPr marL="0" marR="0" marT="0" marB="0" anchor="ctr">
                    <a:solidFill>
                      <a:srgbClr val="FF0000"/>
                    </a:solidFill>
                  </a:tcPr>
                </a:tc>
                <a:tc>
                  <a:txBody>
                    <a:bodyPr/>
                    <a:lstStyle/>
                    <a:p>
                      <a:pPr algn="ctr" rtl="0" fontAlgn="ctr"/>
                      <a:r>
                        <a:rPr lang="is-IS" sz="1100" b="0" i="0" u="none" strike="noStrike" dirty="0">
                          <a:solidFill>
                            <a:srgbClr val="000000"/>
                          </a:solidFill>
                          <a:effectLst/>
                          <a:latin typeface="Century Gothic" panose="020B0502020202020204" pitchFamily="34" charset="0"/>
                        </a:rPr>
                        <a:t>995</a:t>
                      </a:r>
                    </a:p>
                  </a:txBody>
                  <a:tcPr marL="0" marR="0" marT="0" marB="0" anchor="ctr">
                    <a:solidFill>
                      <a:schemeClr val="accent1">
                        <a:lumMod val="20000"/>
                        <a:lumOff val="80000"/>
                      </a:schemeClr>
                    </a:solidFill>
                  </a:tcPr>
                </a:tc>
                <a:tc>
                  <a:txBody>
                    <a:bodyPr/>
                    <a:lstStyle/>
                    <a:p>
                      <a:pPr algn="ctr" rtl="0" fontAlgn="ctr"/>
                      <a:r>
                        <a:rPr lang="is-IS" sz="1100" b="0" i="0" u="none" strike="noStrike" dirty="0">
                          <a:solidFill>
                            <a:srgbClr val="000000"/>
                          </a:solidFill>
                          <a:effectLst/>
                          <a:latin typeface="Century Gothic" panose="020B0502020202020204" pitchFamily="34" charset="0"/>
                        </a:rPr>
                        <a:t>739</a:t>
                      </a:r>
                    </a:p>
                    <a:p>
                      <a:pPr algn="ctr" rtl="0" fontAlgn="ctr"/>
                      <a:endParaRPr lang="is-IS" sz="1100" b="1" i="0" u="none" strike="noStrike" dirty="0">
                        <a:solidFill>
                          <a:srgbClr val="000000"/>
                        </a:solidFill>
                        <a:effectLst/>
                        <a:latin typeface="Century Gothic" panose="020B0502020202020204" pitchFamily="34" charset="0"/>
                      </a:endParaRPr>
                    </a:p>
                    <a:p>
                      <a:pPr algn="ctr" rtl="0" fontAlgn="ctr"/>
                      <a:r>
                        <a:rPr lang="is-IS" sz="1100" b="1" i="0" u="none" strike="noStrike" dirty="0">
                          <a:solidFill>
                            <a:srgbClr val="000000"/>
                          </a:solidFill>
                          <a:effectLst/>
                          <a:latin typeface="Century Gothic" panose="020B0502020202020204" pitchFamily="34" charset="0"/>
                        </a:rPr>
                        <a:t>*(530)</a:t>
                      </a:r>
                    </a:p>
                  </a:txBody>
                  <a:tcPr marL="0" marR="0" marT="0" marB="0" anchor="ctr">
                    <a:solidFill>
                      <a:schemeClr val="accent1">
                        <a:lumMod val="20000"/>
                        <a:lumOff val="80000"/>
                      </a:schemeClr>
                    </a:solidFill>
                  </a:tcPr>
                </a:tc>
                <a:extLst>
                  <a:ext uri="{0D108BD9-81ED-4DB2-BD59-A6C34878D82A}">
                    <a16:rowId xmlns:a16="http://schemas.microsoft.com/office/drawing/2014/main" xmlns="" val="2090771395"/>
                  </a:ext>
                </a:extLst>
              </a:tr>
              <a:tr h="1493793">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i="0" dirty="0">
                          <a:effectLst/>
                          <a:latin typeface="Century Gothic" pitchFamily="34" charset="0"/>
                          <a:ea typeface="Times New Roman"/>
                          <a:cs typeface="Times New Roman"/>
                        </a:rPr>
                        <a:t>Average number of days taken to issue a valuation certificate for valid valuation reports</a:t>
                      </a:r>
                    </a:p>
                    <a:p>
                      <a:pPr algn="ctr">
                        <a:lnSpc>
                          <a:spcPct val="115000"/>
                        </a:lnSpc>
                        <a:spcAft>
                          <a:spcPts val="0"/>
                        </a:spcAft>
                      </a:pPr>
                      <a:r>
                        <a:rPr lang="en-ZA" sz="1100" b="1" i="0" dirty="0">
                          <a:effectLst/>
                          <a:latin typeface="Century Gothic" pitchFamily="34" charset="0"/>
                          <a:ea typeface="Times New Roman"/>
                          <a:cs typeface="Times New Roman"/>
                        </a:rPr>
                        <a:t>(LRD and LTA)</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50 days </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29</a:t>
                      </a:r>
                    </a:p>
                  </a:txBody>
                  <a:tcPr marL="0" marR="0" marT="0" marB="0" anchor="ctr">
                    <a:solidFill>
                      <a:srgbClr val="92D05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50 days </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66</a:t>
                      </a:r>
                    </a:p>
                  </a:txBody>
                  <a:tcPr marL="0" marR="0" marT="0" marB="0" anchor="ctr">
                    <a:solidFill>
                      <a:srgbClr val="FF0000"/>
                    </a:solidFill>
                  </a:tcPr>
                </a:tc>
                <a:tc>
                  <a:txBody>
                    <a:bodyPr/>
                    <a:lstStyle/>
                    <a:p>
                      <a:pPr algn="ctr">
                        <a:lnSpc>
                          <a:spcPct val="115000"/>
                        </a:lnSpc>
                        <a:spcAft>
                          <a:spcPts val="0"/>
                        </a:spcAft>
                      </a:pPr>
                      <a:r>
                        <a:rPr lang="en-ZA" sz="1100" i="0" dirty="0">
                          <a:effectLst/>
                          <a:latin typeface="Century Gothic" pitchFamily="34" charset="0"/>
                          <a:ea typeface="Times New Roman"/>
                          <a:cs typeface="Times New Roman"/>
                        </a:rPr>
                        <a:t>50 days </a:t>
                      </a:r>
                    </a:p>
                  </a:txBody>
                  <a:tcPr marL="68580" marR="6858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125</a:t>
                      </a:r>
                    </a:p>
                  </a:txBody>
                  <a:tcPr marL="0" marR="0" marT="0" marB="0" anchor="ctr">
                    <a:solidFill>
                      <a:srgbClr val="FF0000"/>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50 days </a:t>
                      </a:r>
                    </a:p>
                  </a:txBody>
                  <a:tcPr marL="0" marR="0" marT="0" marB="0" anchor="ctr">
                    <a:solidFill>
                      <a:schemeClr val="accent1">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a:t>
                      </a:r>
                    </a:p>
                  </a:txBody>
                  <a:tcPr marL="0" marR="0" marT="0" marB="0" anchor="ctr">
                    <a:solidFill>
                      <a:schemeClr val="accent1">
                        <a:lumMod val="20000"/>
                        <a:lumOff val="80000"/>
                      </a:schemeClr>
                    </a:solidFill>
                  </a:tcPr>
                </a:tc>
                <a:extLst>
                  <a:ext uri="{0D108BD9-81ED-4DB2-BD59-A6C34878D82A}">
                    <a16:rowId xmlns:a16="http://schemas.microsoft.com/office/drawing/2014/main" xmlns="" val="551218701"/>
                  </a:ext>
                </a:extLst>
              </a:tr>
              <a:tr h="147836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entury Gothic" pitchFamily="34" charset="0"/>
                          <a:cs typeface="Arial" pitchFamily="34" charset="0"/>
                        </a:rPr>
                        <a:t>2. </a:t>
                      </a:r>
                      <a:r>
                        <a:rPr lang="en-ZA" sz="1100" b="1" dirty="0">
                          <a:effectLst/>
                          <a:latin typeface="Century Gothic" pitchFamily="34" charset="0"/>
                          <a:ea typeface="Times New Roman"/>
                          <a:cs typeface="Arial" pitchFamily="34" charset="0"/>
                        </a:rPr>
                        <a:t>Develop criteria, procedures and guidelines</a:t>
                      </a:r>
                      <a:endParaRPr lang="en-US" sz="1100" b="1" i="0" u="none" strike="noStrike" dirty="0">
                        <a:solidFill>
                          <a:srgbClr val="000000"/>
                        </a:solidFill>
                        <a:effectLst/>
                        <a:latin typeface="Century Gothic" pitchFamily="34" charset="0"/>
                        <a:cs typeface="Arial" pitchFamily="34" charset="0"/>
                      </a:endParaRPr>
                    </a:p>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dirty="0">
                          <a:effectLst/>
                          <a:latin typeface="Century Gothic" pitchFamily="34" charset="0"/>
                          <a:ea typeface="Times New Roman"/>
                        </a:rPr>
                        <a:t>Implementation of the approved valuation criteria, procedures and guidelines</a:t>
                      </a: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a:t>
                      </a:r>
                    </a:p>
                  </a:txBody>
                  <a:tcPr marL="0" marR="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a:t>
                      </a:r>
                    </a:p>
                  </a:txBody>
                  <a:tcPr marL="0" marR="0" marT="0" marB="0" anchor="ctr">
                    <a:solidFill>
                      <a:schemeClr val="accent5">
                        <a:lumMod val="20000"/>
                        <a:lumOff val="80000"/>
                      </a:schemeClr>
                    </a:solidFill>
                  </a:tcPr>
                </a:tc>
                <a:tc>
                  <a:txBody>
                    <a:bodyPr/>
                    <a:lstStyle/>
                    <a:p>
                      <a:pPr algn="ctr" rtl="0" fontAlgn="ctr"/>
                      <a:r>
                        <a:rPr lang="en-ZA" sz="1100" i="0" dirty="0">
                          <a:effectLst/>
                          <a:latin typeface="Century Gothic" pitchFamily="34" charset="0"/>
                          <a:ea typeface="Times New Roman"/>
                        </a:rPr>
                        <a:t>Implementation of plan approved by the Valuer-General</a:t>
                      </a: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OVG</a:t>
                      </a:r>
                      <a:r>
                        <a:rPr lang="en-US" sz="1100" b="1" i="0" u="none" strike="noStrike" baseline="0" dirty="0">
                          <a:solidFill>
                            <a:srgbClr val="000000"/>
                          </a:solidFill>
                          <a:effectLst/>
                          <a:latin typeface="Century Gothic" panose="020B0502020202020204" pitchFamily="34" charset="0"/>
                        </a:rPr>
                        <a:t> approved implementation plan </a:t>
                      </a:r>
                      <a:endParaRPr lang="en-US" sz="1100" b="1" i="0" u="none" strike="noStrike" dirty="0">
                        <a:solidFill>
                          <a:srgbClr val="000000"/>
                        </a:solidFill>
                        <a:effectLst/>
                        <a:latin typeface="Century Gothic" panose="020B0502020202020204" pitchFamily="34" charset="0"/>
                      </a:endParaRPr>
                    </a:p>
                  </a:txBody>
                  <a:tcPr marL="0" marR="0" marT="0" marB="0" anchor="ctr">
                    <a:solidFill>
                      <a:srgbClr val="92D050"/>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a:t>
                      </a:r>
                    </a:p>
                  </a:txBody>
                  <a:tcPr marL="0" marR="0" marT="0" marB="0" anchor="ctr">
                    <a:solidFill>
                      <a:schemeClr val="accent5">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a:t>
                      </a:r>
                    </a:p>
                  </a:txBody>
                  <a:tcPr marL="0" marR="0" marT="0" marB="0" anchor="ctr">
                    <a:solidFill>
                      <a:schemeClr val="accent5">
                        <a:lumMod val="20000"/>
                        <a:lumOff val="80000"/>
                      </a:schemeClr>
                    </a:solidFill>
                  </a:tcPr>
                </a:tc>
                <a:tc>
                  <a:txBody>
                    <a:bodyPr/>
                    <a:lstStyle/>
                    <a:p>
                      <a:pPr algn="ctr" rtl="0" fontAlgn="ctr"/>
                      <a:r>
                        <a:rPr lang="en-US" sz="1100" b="0" i="0" u="none" strike="noStrike" dirty="0">
                          <a:solidFill>
                            <a:srgbClr val="000000"/>
                          </a:solidFill>
                          <a:effectLst/>
                          <a:latin typeface="Century Gothic" panose="020B0502020202020204" pitchFamily="34" charset="0"/>
                        </a:rPr>
                        <a:t>***100% implementation of approved valuation criteria,</a:t>
                      </a:r>
                      <a:r>
                        <a:rPr lang="en-US" sz="1100" b="0" i="0" u="none" strike="noStrike" baseline="0" dirty="0">
                          <a:solidFill>
                            <a:srgbClr val="000000"/>
                          </a:solidFill>
                          <a:effectLst/>
                          <a:latin typeface="Century Gothic" panose="020B0502020202020204" pitchFamily="34" charset="0"/>
                        </a:rPr>
                        <a:t> procedures and guidelines. </a:t>
                      </a:r>
                      <a:endParaRPr lang="en-US" sz="1100" b="0" i="0" u="none" strike="noStrike" dirty="0">
                        <a:solidFill>
                          <a:srgbClr val="000000"/>
                        </a:solidFill>
                        <a:effectLst/>
                        <a:latin typeface="Century Gothic" panose="020B0502020202020204" pitchFamily="34" charset="0"/>
                      </a:endParaRPr>
                    </a:p>
                  </a:txBody>
                  <a:tcPr marL="0" marR="0" marT="0" marB="0" anchor="ctr">
                    <a:solidFill>
                      <a:schemeClr val="accent1">
                        <a:lumMod val="20000"/>
                        <a:lumOff val="80000"/>
                      </a:schemeClr>
                    </a:solidFill>
                  </a:tcPr>
                </a:tc>
                <a:tc>
                  <a:txBody>
                    <a:bodyPr/>
                    <a:lstStyle/>
                    <a:p>
                      <a:pPr algn="ctr" rtl="0" fontAlgn="ctr"/>
                      <a:r>
                        <a:rPr lang="en-US" sz="1100" b="1" i="0" u="none" strike="noStrike" dirty="0">
                          <a:solidFill>
                            <a:srgbClr val="000000"/>
                          </a:solidFill>
                          <a:effectLst/>
                          <a:latin typeface="Century Gothic" panose="020B0502020202020204" pitchFamily="34" charset="0"/>
                        </a:rPr>
                        <a:t>-</a:t>
                      </a:r>
                    </a:p>
                  </a:txBody>
                  <a:tcPr marL="0" marR="0" marT="0" marB="0" anchor="ctr">
                    <a:solidFill>
                      <a:schemeClr val="accent1">
                        <a:lumMod val="20000"/>
                        <a:lumOff val="80000"/>
                      </a:schemeClr>
                    </a:solidFill>
                  </a:tcPr>
                </a:tc>
                <a:extLst>
                  <a:ext uri="{0D108BD9-81ED-4DB2-BD59-A6C34878D82A}">
                    <a16:rowId xmlns:a16="http://schemas.microsoft.com/office/drawing/2014/main" xmlns="" val="1258957793"/>
                  </a:ext>
                </a:extLst>
              </a:tr>
            </a:tbl>
          </a:graphicData>
        </a:graphic>
      </p:graphicFrame>
    </p:spTree>
    <p:extLst>
      <p:ext uri="{BB962C8B-B14F-4D97-AF65-F5344CB8AC3E}">
        <p14:creationId xmlns:p14="http://schemas.microsoft.com/office/powerpoint/2010/main" xmlns="" val="306649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3600" u="sng" dirty="0"/>
              <a:t>PROGRAMME PERFORMANCE Q1-Q3 2019/20 </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14</a:t>
            </a:fld>
            <a:endParaRPr lang="en-ZA"/>
          </a:p>
        </p:txBody>
      </p:sp>
      <p:sp>
        <p:nvSpPr>
          <p:cNvPr id="5" name="Title 1"/>
          <p:cNvSpPr txBox="1">
            <a:spLocks/>
          </p:cNvSpPr>
          <p:nvPr/>
        </p:nvSpPr>
        <p:spPr>
          <a:xfrm>
            <a:off x="395536" y="2276872"/>
            <a:ext cx="8229600" cy="1930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endParaRPr lang="en-ZA" sz="2000" u="sng" dirty="0"/>
          </a:p>
        </p:txBody>
      </p:sp>
      <p:graphicFrame>
        <p:nvGraphicFramePr>
          <p:cNvPr id="3" name="Table 2"/>
          <p:cNvGraphicFramePr>
            <a:graphicFrameLocks noGrp="1"/>
          </p:cNvGraphicFramePr>
          <p:nvPr>
            <p:extLst>
              <p:ext uri="{D42A27DB-BD31-4B8C-83A1-F6EECF244321}">
                <p14:modId xmlns:p14="http://schemas.microsoft.com/office/powerpoint/2010/main" xmlns="" val="494589603"/>
              </p:ext>
            </p:extLst>
          </p:nvPr>
        </p:nvGraphicFramePr>
        <p:xfrm>
          <a:off x="179511" y="1600200"/>
          <a:ext cx="8856984" cy="3564681"/>
        </p:xfrm>
        <a:graphic>
          <a:graphicData uri="http://schemas.openxmlformats.org/drawingml/2006/table">
            <a:tbl>
              <a:tblPr firstRow="1" bandRow="1">
                <a:tableStyleId>{5C22544A-7EE6-4342-B048-85BDC9FD1C3A}</a:tableStyleId>
              </a:tblPr>
              <a:tblGrid>
                <a:gridCol w="917747">
                  <a:extLst>
                    <a:ext uri="{9D8B030D-6E8A-4147-A177-3AD203B41FA5}">
                      <a16:colId xmlns:a16="http://schemas.microsoft.com/office/drawing/2014/main" xmlns="" val="4147531711"/>
                    </a:ext>
                  </a:extLst>
                </a:gridCol>
                <a:gridCol w="2112272">
                  <a:extLst>
                    <a:ext uri="{9D8B030D-6E8A-4147-A177-3AD203B41FA5}">
                      <a16:colId xmlns:a16="http://schemas.microsoft.com/office/drawing/2014/main" xmlns="" val="3324290084"/>
                    </a:ext>
                  </a:extLst>
                </a:gridCol>
                <a:gridCol w="699236">
                  <a:extLst>
                    <a:ext uri="{9D8B030D-6E8A-4147-A177-3AD203B41FA5}">
                      <a16:colId xmlns:a16="http://schemas.microsoft.com/office/drawing/2014/main" xmlns="" val="2290979030"/>
                    </a:ext>
                  </a:extLst>
                </a:gridCol>
                <a:gridCol w="757505">
                  <a:extLst>
                    <a:ext uri="{9D8B030D-6E8A-4147-A177-3AD203B41FA5}">
                      <a16:colId xmlns:a16="http://schemas.microsoft.com/office/drawing/2014/main" xmlns="" val="1538324336"/>
                    </a:ext>
                  </a:extLst>
                </a:gridCol>
                <a:gridCol w="757505">
                  <a:extLst>
                    <a:ext uri="{9D8B030D-6E8A-4147-A177-3AD203B41FA5}">
                      <a16:colId xmlns:a16="http://schemas.microsoft.com/office/drawing/2014/main" xmlns="" val="3846523750"/>
                    </a:ext>
                  </a:extLst>
                </a:gridCol>
                <a:gridCol w="699236">
                  <a:extLst>
                    <a:ext uri="{9D8B030D-6E8A-4147-A177-3AD203B41FA5}">
                      <a16:colId xmlns:a16="http://schemas.microsoft.com/office/drawing/2014/main" xmlns="" val="1831728482"/>
                    </a:ext>
                  </a:extLst>
                </a:gridCol>
                <a:gridCol w="640965">
                  <a:extLst>
                    <a:ext uri="{9D8B030D-6E8A-4147-A177-3AD203B41FA5}">
                      <a16:colId xmlns:a16="http://schemas.microsoft.com/office/drawing/2014/main" xmlns="" val="672780524"/>
                    </a:ext>
                  </a:extLst>
                </a:gridCol>
                <a:gridCol w="757506">
                  <a:extLst>
                    <a:ext uri="{9D8B030D-6E8A-4147-A177-3AD203B41FA5}">
                      <a16:colId xmlns:a16="http://schemas.microsoft.com/office/drawing/2014/main" xmlns="" val="329412366"/>
                    </a:ext>
                  </a:extLst>
                </a:gridCol>
                <a:gridCol w="757506">
                  <a:extLst>
                    <a:ext uri="{9D8B030D-6E8A-4147-A177-3AD203B41FA5}">
                      <a16:colId xmlns:a16="http://schemas.microsoft.com/office/drawing/2014/main" xmlns="" val="493204273"/>
                    </a:ext>
                  </a:extLst>
                </a:gridCol>
                <a:gridCol w="757506">
                  <a:extLst>
                    <a:ext uri="{9D8B030D-6E8A-4147-A177-3AD203B41FA5}">
                      <a16:colId xmlns:a16="http://schemas.microsoft.com/office/drawing/2014/main" xmlns="" val="1661793116"/>
                    </a:ext>
                  </a:extLst>
                </a:gridCol>
              </a:tblGrid>
              <a:tr h="674131">
                <a:tc>
                  <a:txBody>
                    <a:bodyPr/>
                    <a:lstStyle/>
                    <a:p>
                      <a:pPr algn="ctr" rtl="0" fontAlgn="ctr"/>
                      <a:r>
                        <a:rPr lang="en-US" sz="1100" b="1" kern="1200" dirty="0">
                          <a:solidFill>
                            <a:schemeClr val="dk1"/>
                          </a:solidFill>
                          <a:effectLst/>
                          <a:latin typeface="Century Gothic" pitchFamily="34" charset="0"/>
                          <a:ea typeface="Calibri"/>
                          <a:cs typeface="Calibri"/>
                        </a:rPr>
                        <a:t>Goal </a:t>
                      </a: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Performance Indicator</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Annual target</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Shortfall to achieve</a:t>
                      </a:r>
                      <a:r>
                        <a:rPr lang="en-US" sz="1100" b="1" kern="1200" baseline="0" dirty="0">
                          <a:solidFill>
                            <a:schemeClr val="dk1"/>
                          </a:solidFill>
                          <a:effectLst/>
                          <a:latin typeface="Century Gothic" pitchFamily="34" charset="0"/>
                          <a:ea typeface="Calibri"/>
                          <a:cs typeface="Calibri"/>
                        </a:rPr>
                        <a:t> Annual target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extLst>
                  <a:ext uri="{0D108BD9-81ED-4DB2-BD59-A6C34878D82A}">
                    <a16:rowId xmlns:a16="http://schemas.microsoft.com/office/drawing/2014/main" xmlns="" val="18836354"/>
                  </a:ext>
                </a:extLst>
              </a:tr>
              <a:tr h="674131">
                <a:tc rowSpan="4">
                  <a:txBody>
                    <a:bodyPr/>
                    <a:lstStyle/>
                    <a:p>
                      <a:pPr algn="ctr" rtl="0" fontAlgn="ctr"/>
                      <a:r>
                        <a:rPr lang="en-US" sz="1100" b="1" i="0" u="none" strike="noStrike" dirty="0">
                          <a:solidFill>
                            <a:srgbClr val="000000"/>
                          </a:solidFill>
                          <a:effectLst/>
                          <a:latin typeface="Century Gothic" panose="020B0502020202020204" pitchFamily="34" charset="0"/>
                        </a:rPr>
                        <a:t>3. Organisational Sustainability </a:t>
                      </a: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Number of potential target clients surveyed</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0</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3</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3</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92D050"/>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4</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0</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FF0000"/>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11</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8</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2061219697"/>
                  </a:ext>
                </a:extLst>
              </a:tr>
              <a:tr h="674131">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Revenue from other non-land reform valuations as a percentage of annual fixed operating costs</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***0.25%</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2449045556"/>
                  </a:ext>
                </a:extLst>
              </a:tr>
              <a:tr h="674131">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Number of independent valuation review and quality assurance committee meetings held</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0</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4</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3</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92D050"/>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4</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5</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92D050"/>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12</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4</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3732958619"/>
                  </a:ext>
                </a:extLst>
              </a:tr>
              <a:tr h="674131">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Percentage of valuations reviewed by the quality review committee</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6.7%</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0</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FF0000"/>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6.6%</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0</a:t>
                      </a:r>
                      <a:endParaRPr lang="cs-CZ" sz="1100" b="1" i="0" u="none" strike="noStrike" dirty="0">
                        <a:solidFill>
                          <a:srgbClr val="000000"/>
                        </a:solidFill>
                        <a:effectLst/>
                        <a:latin typeface="Century Gothic" panose="020B0502020202020204" pitchFamily="34" charset="0"/>
                      </a:endParaRPr>
                    </a:p>
                  </a:txBody>
                  <a:tcPr marL="0" marR="0" marT="0" marB="0" anchor="ctr">
                    <a:solidFill>
                      <a:srgbClr val="FF0000"/>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5%</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1389567408"/>
                  </a:ext>
                </a:extLst>
              </a:tr>
            </a:tbl>
          </a:graphicData>
        </a:graphic>
      </p:graphicFrame>
    </p:spTree>
    <p:extLst>
      <p:ext uri="{BB962C8B-B14F-4D97-AF65-F5344CB8AC3E}">
        <p14:creationId xmlns:p14="http://schemas.microsoft.com/office/powerpoint/2010/main" xmlns="" val="212036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2019/20 INDICATORS NOT DUE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15</a:t>
            </a:fld>
            <a:endParaRPr lang="en-ZA"/>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28016481"/>
              </p:ext>
            </p:extLst>
          </p:nvPr>
        </p:nvGraphicFramePr>
        <p:xfrm>
          <a:off x="683568" y="1412776"/>
          <a:ext cx="7920880" cy="4824536"/>
        </p:xfrm>
        <a:graphic>
          <a:graphicData uri="http://schemas.openxmlformats.org/drawingml/2006/table">
            <a:tbl>
              <a:tblPr/>
              <a:tblGrid>
                <a:gridCol w="3029844">
                  <a:extLst>
                    <a:ext uri="{9D8B030D-6E8A-4147-A177-3AD203B41FA5}">
                      <a16:colId xmlns:a16="http://schemas.microsoft.com/office/drawing/2014/main" xmlns="" val="20000"/>
                    </a:ext>
                  </a:extLst>
                </a:gridCol>
                <a:gridCol w="2164175">
                  <a:extLst>
                    <a:ext uri="{9D8B030D-6E8A-4147-A177-3AD203B41FA5}">
                      <a16:colId xmlns:a16="http://schemas.microsoft.com/office/drawing/2014/main" xmlns="" val="20001"/>
                    </a:ext>
                  </a:extLst>
                </a:gridCol>
                <a:gridCol w="2726861">
                  <a:extLst>
                    <a:ext uri="{9D8B030D-6E8A-4147-A177-3AD203B41FA5}">
                      <a16:colId xmlns:a16="http://schemas.microsoft.com/office/drawing/2014/main" xmlns="" val="20002"/>
                    </a:ext>
                  </a:extLst>
                </a:gridCol>
              </a:tblGrid>
              <a:tr h="470244">
                <a:tc>
                  <a:txBody>
                    <a:bodyPr/>
                    <a:lstStyle/>
                    <a:p>
                      <a:pPr algn="l" fontAlgn="ctr"/>
                      <a:r>
                        <a:rPr lang="en-ZA" sz="1100" b="1" i="0" u="none" strike="noStrike" dirty="0">
                          <a:solidFill>
                            <a:srgbClr val="FFFFFF"/>
                          </a:solidFill>
                          <a:effectLst/>
                          <a:latin typeface="Arial"/>
                        </a:rPr>
                        <a:t>INDICATORS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ctr"/>
                      <a:r>
                        <a:rPr lang="en-ZA" sz="1100" b="1" i="0" u="none" strike="noStrike">
                          <a:solidFill>
                            <a:srgbClr val="FFFFFF"/>
                          </a:solidFill>
                          <a:effectLst/>
                          <a:latin typeface="Arial"/>
                        </a:rPr>
                        <a:t>ANNUAL TARGET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9933"/>
                    </a:solidFill>
                  </a:tcPr>
                </a:tc>
                <a:tc>
                  <a:txBody>
                    <a:bodyPr/>
                    <a:lstStyle/>
                    <a:p>
                      <a:pPr algn="l" fontAlgn="b"/>
                      <a:r>
                        <a:rPr lang="en-ZA" sz="1100" b="1" i="0" u="none" strike="noStrike">
                          <a:solidFill>
                            <a:srgbClr val="FFFFFF"/>
                          </a:solidFill>
                          <a:effectLst/>
                          <a:latin typeface="Arial"/>
                        </a:rPr>
                        <a:t>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644"/>
                    </a:solidFill>
                  </a:tcPr>
                </a:tc>
                <a:extLst>
                  <a:ext uri="{0D108BD9-81ED-4DB2-BD59-A6C34878D82A}">
                    <a16:rowId xmlns:a16="http://schemas.microsoft.com/office/drawing/2014/main" xmlns="" val="10000"/>
                  </a:ext>
                </a:extLst>
              </a:tr>
              <a:tr h="247497">
                <a:tc gridSpan="3">
                  <a:txBody>
                    <a:bodyPr/>
                    <a:lstStyle/>
                    <a:p>
                      <a:pPr algn="ctr" fontAlgn="ctr"/>
                      <a:r>
                        <a:rPr lang="en-US" sz="1100" b="0" i="0" u="none" strike="noStrike">
                          <a:solidFill>
                            <a:srgbClr val="FFFFFF"/>
                          </a:solidFill>
                          <a:effectLst/>
                          <a:latin typeface="Arial"/>
                        </a:rPr>
                        <a:t>Strategic objective: Achieve Operational sustainability</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1"/>
                  </a:ext>
                </a:extLst>
              </a:tr>
              <a:tr h="1163234">
                <a:tc>
                  <a:txBody>
                    <a:bodyPr/>
                    <a:lstStyle/>
                    <a:p>
                      <a:pPr algn="ctr" fontAlgn="ctr"/>
                      <a:r>
                        <a:rPr lang="en-US" sz="1100" b="0" i="0" u="none" strike="noStrike">
                          <a:solidFill>
                            <a:srgbClr val="000000"/>
                          </a:solidFill>
                          <a:effectLst/>
                          <a:latin typeface="Arial"/>
                        </a:rPr>
                        <a:t>Filling of vacancies and retention thereof in terms of the approved structure</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80%</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a:rPr>
                        <a:t>The</a:t>
                      </a:r>
                      <a:r>
                        <a:rPr lang="en-US" sz="1100" b="0" i="0" u="none" strike="noStrike" baseline="0" dirty="0">
                          <a:solidFill>
                            <a:srgbClr val="000000"/>
                          </a:solidFill>
                          <a:effectLst/>
                          <a:latin typeface="Arial"/>
                        </a:rPr>
                        <a:t> Minister approved 21 critical positions and management is initiating recruitment processes</a:t>
                      </a:r>
                      <a:r>
                        <a:rPr lang="en-US" sz="1100" b="0" i="0" u="none" strike="noStrike" dirty="0">
                          <a:solidFill>
                            <a:srgbClr val="000000"/>
                          </a:solidFill>
                          <a:effectLst/>
                          <a:latin typeface="Arial"/>
                        </a:rPr>
                        <a:t>.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163234">
                <a:tc>
                  <a:txBody>
                    <a:bodyPr/>
                    <a:lstStyle/>
                    <a:p>
                      <a:pPr algn="ctr" fontAlgn="ctr"/>
                      <a:r>
                        <a:rPr lang="en-US" sz="1100" b="0" i="0" u="none" strike="noStrike">
                          <a:solidFill>
                            <a:srgbClr val="000000"/>
                          </a:solidFill>
                          <a:effectLst/>
                          <a:latin typeface="Arial"/>
                        </a:rPr>
                        <a:t>Number of people attending the designated land reform valuation training courses </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12</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Arial"/>
                        </a:rPr>
                        <a:t>The OVG continues to track monthly and will report once achieved</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47497">
                <a:tc gridSpan="3">
                  <a:txBody>
                    <a:bodyPr/>
                    <a:lstStyle/>
                    <a:p>
                      <a:pPr algn="ctr" fontAlgn="ctr"/>
                      <a:r>
                        <a:rPr lang="en-US" sz="1100" b="0" i="0" u="none" strike="noStrike">
                          <a:solidFill>
                            <a:srgbClr val="FFFFFF"/>
                          </a:solidFill>
                          <a:effectLst/>
                          <a:latin typeface="Arial"/>
                        </a:rPr>
                        <a:t>Strategic objective: Grow the business from non-land-reform valuations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9900"/>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0004"/>
                  </a:ext>
                </a:extLst>
              </a:tr>
              <a:tr h="1532830">
                <a:tc>
                  <a:txBody>
                    <a:bodyPr/>
                    <a:lstStyle/>
                    <a:p>
                      <a:pPr algn="ctr" fontAlgn="ctr"/>
                      <a:r>
                        <a:rPr lang="en-US" sz="1100" b="0" i="0" u="none" strike="noStrike">
                          <a:solidFill>
                            <a:srgbClr val="000000"/>
                          </a:solidFill>
                          <a:effectLst/>
                          <a:latin typeface="Arial"/>
                        </a:rPr>
                        <a:t>Revenue from other non-land reform valuations as a percentage of annual fixed operating costs</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0,25%</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Arial"/>
                        </a:rPr>
                        <a:t>The office is yet to complete a Section 12(1)(B) valuation</a:t>
                      </a:r>
                      <a:br>
                        <a:rPr lang="en-US" sz="1100" b="0" i="0" u="none" strike="noStrike" dirty="0">
                          <a:solidFill>
                            <a:srgbClr val="000000"/>
                          </a:solidFill>
                          <a:effectLst/>
                          <a:latin typeface="Arial"/>
                        </a:rPr>
                      </a:br>
                      <a:r>
                        <a:rPr lang="en-US" sz="1100" b="0" i="0" u="none" strike="noStrike" dirty="0">
                          <a:solidFill>
                            <a:srgbClr val="000000"/>
                          </a:solidFill>
                          <a:effectLst/>
                          <a:latin typeface="Arial"/>
                        </a:rPr>
                        <a:t/>
                      </a:r>
                      <a:br>
                        <a:rPr lang="en-US" sz="1100" b="0" i="0" u="none" strike="noStrike" dirty="0">
                          <a:solidFill>
                            <a:srgbClr val="000000"/>
                          </a:solidFill>
                          <a:effectLst/>
                          <a:latin typeface="Arial"/>
                        </a:rPr>
                      </a:br>
                      <a:r>
                        <a:rPr lang="en-US" sz="1100" b="0" i="0" u="none" strike="noStrike" dirty="0">
                          <a:solidFill>
                            <a:srgbClr val="000000"/>
                          </a:solidFill>
                          <a:effectLst/>
                          <a:latin typeface="Arial"/>
                        </a:rPr>
                        <a:t>The OVG continues to track monthly and will report once achieved</a:t>
                      </a:r>
                    </a:p>
                  </a:txBody>
                  <a:tcPr marL="6350" marR="6350" marT="635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2939492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3600" u="sng" dirty="0"/>
              <a:t>PROGRAMME PERFORMANCE Q1-Q3 2019/20 </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16</a:t>
            </a:fld>
            <a:endParaRPr lang="en-ZA"/>
          </a:p>
        </p:txBody>
      </p:sp>
      <p:sp>
        <p:nvSpPr>
          <p:cNvPr id="5" name="Title 1"/>
          <p:cNvSpPr txBox="1">
            <a:spLocks/>
          </p:cNvSpPr>
          <p:nvPr/>
        </p:nvSpPr>
        <p:spPr>
          <a:xfrm>
            <a:off x="395536" y="2276872"/>
            <a:ext cx="8229600" cy="1930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endParaRPr lang="en-ZA" sz="2000" u="sng" dirty="0"/>
          </a:p>
        </p:txBody>
      </p:sp>
      <p:graphicFrame>
        <p:nvGraphicFramePr>
          <p:cNvPr id="3" name="Table 2"/>
          <p:cNvGraphicFramePr>
            <a:graphicFrameLocks noGrp="1"/>
          </p:cNvGraphicFramePr>
          <p:nvPr>
            <p:extLst>
              <p:ext uri="{D42A27DB-BD31-4B8C-83A1-F6EECF244321}">
                <p14:modId xmlns:p14="http://schemas.microsoft.com/office/powerpoint/2010/main" xmlns="" val="864512329"/>
              </p:ext>
            </p:extLst>
          </p:nvPr>
        </p:nvGraphicFramePr>
        <p:xfrm>
          <a:off x="251521" y="1600201"/>
          <a:ext cx="8640960" cy="4732579"/>
        </p:xfrm>
        <a:graphic>
          <a:graphicData uri="http://schemas.openxmlformats.org/drawingml/2006/table">
            <a:tbl>
              <a:tblPr firstRow="1" bandRow="1">
                <a:tableStyleId>{5C22544A-7EE6-4342-B048-85BDC9FD1C3A}</a:tableStyleId>
              </a:tblPr>
              <a:tblGrid>
                <a:gridCol w="895362">
                  <a:extLst>
                    <a:ext uri="{9D8B030D-6E8A-4147-A177-3AD203B41FA5}">
                      <a16:colId xmlns:a16="http://schemas.microsoft.com/office/drawing/2014/main" xmlns="" val="956330006"/>
                    </a:ext>
                  </a:extLst>
                </a:gridCol>
                <a:gridCol w="2060753">
                  <a:extLst>
                    <a:ext uri="{9D8B030D-6E8A-4147-A177-3AD203B41FA5}">
                      <a16:colId xmlns:a16="http://schemas.microsoft.com/office/drawing/2014/main" xmlns="" val="3768343237"/>
                    </a:ext>
                  </a:extLst>
                </a:gridCol>
                <a:gridCol w="682181">
                  <a:extLst>
                    <a:ext uri="{9D8B030D-6E8A-4147-A177-3AD203B41FA5}">
                      <a16:colId xmlns:a16="http://schemas.microsoft.com/office/drawing/2014/main" xmlns="" val="847590540"/>
                    </a:ext>
                  </a:extLst>
                </a:gridCol>
                <a:gridCol w="739029">
                  <a:extLst>
                    <a:ext uri="{9D8B030D-6E8A-4147-A177-3AD203B41FA5}">
                      <a16:colId xmlns:a16="http://schemas.microsoft.com/office/drawing/2014/main" xmlns="" val="1680215568"/>
                    </a:ext>
                  </a:extLst>
                </a:gridCol>
                <a:gridCol w="739029">
                  <a:extLst>
                    <a:ext uri="{9D8B030D-6E8A-4147-A177-3AD203B41FA5}">
                      <a16:colId xmlns:a16="http://schemas.microsoft.com/office/drawing/2014/main" xmlns="" val="2876636193"/>
                    </a:ext>
                  </a:extLst>
                </a:gridCol>
                <a:gridCol w="682181">
                  <a:extLst>
                    <a:ext uri="{9D8B030D-6E8A-4147-A177-3AD203B41FA5}">
                      <a16:colId xmlns:a16="http://schemas.microsoft.com/office/drawing/2014/main" xmlns="" val="109393543"/>
                    </a:ext>
                  </a:extLst>
                </a:gridCol>
                <a:gridCol w="625332">
                  <a:extLst>
                    <a:ext uri="{9D8B030D-6E8A-4147-A177-3AD203B41FA5}">
                      <a16:colId xmlns:a16="http://schemas.microsoft.com/office/drawing/2014/main" xmlns="" val="3957925917"/>
                    </a:ext>
                  </a:extLst>
                </a:gridCol>
                <a:gridCol w="739031">
                  <a:extLst>
                    <a:ext uri="{9D8B030D-6E8A-4147-A177-3AD203B41FA5}">
                      <a16:colId xmlns:a16="http://schemas.microsoft.com/office/drawing/2014/main" xmlns="" val="1767675296"/>
                    </a:ext>
                  </a:extLst>
                </a:gridCol>
                <a:gridCol w="739031">
                  <a:extLst>
                    <a:ext uri="{9D8B030D-6E8A-4147-A177-3AD203B41FA5}">
                      <a16:colId xmlns:a16="http://schemas.microsoft.com/office/drawing/2014/main" xmlns="" val="2543667204"/>
                    </a:ext>
                  </a:extLst>
                </a:gridCol>
                <a:gridCol w="739031">
                  <a:extLst>
                    <a:ext uri="{9D8B030D-6E8A-4147-A177-3AD203B41FA5}">
                      <a16:colId xmlns:a16="http://schemas.microsoft.com/office/drawing/2014/main" xmlns="" val="171112929"/>
                    </a:ext>
                  </a:extLst>
                </a:gridCol>
              </a:tblGrid>
              <a:tr h="629933">
                <a:tc>
                  <a:txBody>
                    <a:bodyPr/>
                    <a:lstStyle/>
                    <a:p>
                      <a:pPr algn="ctr" rtl="0" fontAlgn="ctr"/>
                      <a:r>
                        <a:rPr lang="en-US" sz="1100" b="1" kern="1200" dirty="0">
                          <a:solidFill>
                            <a:schemeClr val="dk1"/>
                          </a:solidFill>
                          <a:effectLst/>
                          <a:latin typeface="Century Gothic" pitchFamily="34" charset="0"/>
                          <a:ea typeface="Calibri"/>
                          <a:cs typeface="Calibri"/>
                        </a:rPr>
                        <a:t>Goal </a:t>
                      </a: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Performance Indicator</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Q1</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Q2</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 Targets</a:t>
                      </a:r>
                      <a:r>
                        <a:rPr lang="en-US" sz="1100" b="1" kern="1200" baseline="0" dirty="0">
                          <a:solidFill>
                            <a:schemeClr val="dk1"/>
                          </a:solidFill>
                          <a:effectLst/>
                          <a:latin typeface="Century Gothic" pitchFamily="34" charset="0"/>
                          <a:ea typeface="Calibri"/>
                          <a:cs typeface="Calibri"/>
                        </a:rPr>
                        <a:t> 19/20</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Q3</a:t>
                      </a:r>
                      <a:r>
                        <a:rPr lang="en-US" sz="1100" b="1" kern="1200" baseline="0" dirty="0">
                          <a:solidFill>
                            <a:schemeClr val="dk1"/>
                          </a:solidFill>
                          <a:effectLst/>
                          <a:latin typeface="Century Gothic" pitchFamily="34" charset="0"/>
                          <a:ea typeface="Calibri"/>
                          <a:cs typeface="Calibri"/>
                        </a:rPr>
                        <a:t> achievement</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Annual target</a:t>
                      </a:r>
                      <a:r>
                        <a:rPr lang="en-US" sz="1100" b="1" kern="1200" baseline="0" dirty="0">
                          <a:solidFill>
                            <a:schemeClr val="dk1"/>
                          </a:solidFill>
                          <a:effectLst/>
                          <a:latin typeface="Century Gothic" pitchFamily="34" charset="0"/>
                          <a:ea typeface="Calibri"/>
                          <a:cs typeface="Calibri"/>
                        </a:rPr>
                        <a: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tc>
                  <a:txBody>
                    <a:bodyPr/>
                    <a:lstStyle/>
                    <a:p>
                      <a:pPr algn="ctr" rtl="0" fontAlgn="ctr"/>
                      <a:r>
                        <a:rPr lang="en-US" sz="1100" b="1" kern="1200" dirty="0">
                          <a:solidFill>
                            <a:schemeClr val="dk1"/>
                          </a:solidFill>
                          <a:effectLst/>
                          <a:latin typeface="Century Gothic" pitchFamily="34" charset="0"/>
                          <a:ea typeface="Calibri"/>
                          <a:cs typeface="Calibri"/>
                        </a:rPr>
                        <a:t>Shortfall to achieve</a:t>
                      </a:r>
                      <a:r>
                        <a:rPr lang="en-US" sz="1100" b="1" kern="1200" baseline="0" dirty="0">
                          <a:solidFill>
                            <a:schemeClr val="dk1"/>
                          </a:solidFill>
                          <a:effectLst/>
                          <a:latin typeface="Century Gothic" pitchFamily="34" charset="0"/>
                          <a:ea typeface="Calibri"/>
                          <a:cs typeface="Calibri"/>
                        </a:rPr>
                        <a:t> Annual target </a:t>
                      </a:r>
                      <a:endParaRPr lang="en-US" sz="1100" b="1" kern="1200" dirty="0">
                        <a:solidFill>
                          <a:schemeClr val="dk1"/>
                        </a:solidFill>
                        <a:effectLst/>
                        <a:latin typeface="Century Gothic" pitchFamily="34" charset="0"/>
                        <a:ea typeface="Calibri"/>
                        <a:cs typeface="Calibri"/>
                      </a:endParaRPr>
                    </a:p>
                  </a:txBody>
                  <a:tcPr marL="0" marR="0" marT="0" marB="0" anchor="ctr">
                    <a:solidFill>
                      <a:srgbClr val="92D050"/>
                    </a:solidFill>
                  </a:tcPr>
                </a:tc>
                <a:extLst>
                  <a:ext uri="{0D108BD9-81ED-4DB2-BD59-A6C34878D82A}">
                    <a16:rowId xmlns:a16="http://schemas.microsoft.com/office/drawing/2014/main" xmlns="" val="3496439233"/>
                  </a:ext>
                </a:extLst>
              </a:tr>
              <a:tr h="2519731">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00" b="1" i="0" u="none" strike="noStrike" dirty="0">
                          <a:solidFill>
                            <a:srgbClr val="000000"/>
                          </a:solidFill>
                          <a:effectLst/>
                          <a:latin typeface="Century Gothic" panose="020B0502020202020204" pitchFamily="34" charset="0"/>
                        </a:rPr>
                        <a:t>3. Organisational Sustainability </a:t>
                      </a:r>
                    </a:p>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Development of property data management tool</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Project plan</a:t>
                      </a:r>
                      <a:r>
                        <a:rPr lang="en-ZA" sz="1100" baseline="0" dirty="0">
                          <a:effectLst/>
                          <a:latin typeface="Century Gothic" pitchFamily="34" charset="0"/>
                          <a:ea typeface="Times New Roman"/>
                          <a:cs typeface="Times New Roman"/>
                        </a:rPr>
                        <a:t> approved by OVG</a:t>
                      </a:r>
                      <a:endParaRPr lang="en-ZA" sz="1100" dirty="0">
                        <a:effectLst/>
                        <a:latin typeface="Century Gothic" pitchFamily="34" charset="0"/>
                        <a:ea typeface="Times New Roman"/>
                        <a:cs typeface="Times New Roman"/>
                      </a:endParaRPr>
                    </a:p>
                  </a:txBody>
                  <a:tcPr marL="68580" marR="68580" marT="0" marB="0" anchor="ctr">
                    <a:solidFill>
                      <a:srgbClr val="92D050"/>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OVG approved project plan </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****Implement</a:t>
                      </a:r>
                      <a:r>
                        <a:rPr lang="en-ZA" sz="1100" b="0" i="0" u="none" strike="noStrike" baseline="0" dirty="0">
                          <a:solidFill>
                            <a:srgbClr val="000000"/>
                          </a:solidFill>
                          <a:effectLst/>
                          <a:latin typeface="Century Gothic" panose="020B0502020202020204" pitchFamily="34" charset="0"/>
                        </a:rPr>
                        <a:t> a property data management tool in accordance with project plan approved by the VG – 50% implementation </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3564731259"/>
                  </a:ext>
                </a:extLst>
              </a:tr>
              <a:tr h="707720">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Filling of professional vacancies and retention thereof in terms of the approved structure</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****80%</a:t>
                      </a:r>
                      <a:endParaRPr lang="cs-CZ"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cs-CZ"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3005396806"/>
                  </a:ext>
                </a:extLst>
              </a:tr>
              <a:tr h="707720">
                <a:tc vMerge="1">
                  <a:txBody>
                    <a:bodyPr/>
                    <a:lstStyle/>
                    <a:p>
                      <a:pPr algn="ctr" rtl="0" fontAlgn="ctr"/>
                      <a:endParaRPr lang="en-US"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b="1" dirty="0">
                          <a:effectLst/>
                          <a:latin typeface="Century Gothic" pitchFamily="34" charset="0"/>
                          <a:ea typeface="Times New Roman"/>
                          <a:cs typeface="Times New Roman"/>
                        </a:rPr>
                        <a:t>Number of people attending the designated land reform valuation training courses </a:t>
                      </a:r>
                    </a:p>
                  </a:txBody>
                  <a:tcPr marL="68580" marR="6858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uk-UA"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uk-UA"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a:lnSpc>
                          <a:spcPct val="115000"/>
                        </a:lnSpc>
                        <a:spcAft>
                          <a:spcPts val="0"/>
                        </a:spcAft>
                      </a:pPr>
                      <a:r>
                        <a:rPr lang="en-ZA" sz="1100" dirty="0">
                          <a:effectLst/>
                          <a:latin typeface="Century Gothic" pitchFamily="34" charset="0"/>
                          <a:ea typeface="Times New Roman"/>
                          <a:cs typeface="Times New Roman"/>
                        </a:rPr>
                        <a:t>n/a</a:t>
                      </a:r>
                    </a:p>
                  </a:txBody>
                  <a:tcPr marL="68580" marR="6858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uk-UA"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0" i="0" u="none" strike="noStrike" dirty="0">
                          <a:solidFill>
                            <a:srgbClr val="000000"/>
                          </a:solidFill>
                          <a:effectLst/>
                          <a:latin typeface="Century Gothic" panose="020B0502020202020204" pitchFamily="34" charset="0"/>
                        </a:rPr>
                        <a:t>*****12</a:t>
                      </a:r>
                      <a:endParaRPr lang="uk-UA" sz="1100" b="0"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tc>
                  <a:txBody>
                    <a:bodyPr/>
                    <a:lstStyle/>
                    <a:p>
                      <a:pPr algn="ctr" rtl="0" fontAlgn="ctr"/>
                      <a:r>
                        <a:rPr lang="en-ZA" sz="1100" b="1" i="0" u="none" strike="noStrike" dirty="0">
                          <a:solidFill>
                            <a:srgbClr val="000000"/>
                          </a:solidFill>
                          <a:effectLst/>
                          <a:latin typeface="Century Gothic" panose="020B0502020202020204" pitchFamily="34" charset="0"/>
                        </a:rPr>
                        <a:t>-</a:t>
                      </a:r>
                      <a:endParaRPr lang="uk-UA" sz="1100" b="1" i="0" u="none" strike="noStrike" dirty="0">
                        <a:solidFill>
                          <a:srgbClr val="000000"/>
                        </a:solidFill>
                        <a:effectLst/>
                        <a:latin typeface="Century Gothic" panose="020B0502020202020204" pitchFamily="34" charset="0"/>
                      </a:endParaRPr>
                    </a:p>
                  </a:txBody>
                  <a:tcPr marL="0" marR="0" marT="0" marB="0" anchor="ctr">
                    <a:solidFill>
                      <a:schemeClr val="accent5">
                        <a:lumMod val="20000"/>
                        <a:lumOff val="80000"/>
                      </a:schemeClr>
                    </a:solidFill>
                  </a:tcPr>
                </a:tc>
                <a:extLst>
                  <a:ext uri="{0D108BD9-81ED-4DB2-BD59-A6C34878D82A}">
                    <a16:rowId xmlns:a16="http://schemas.microsoft.com/office/drawing/2014/main" xmlns="" val="3273003575"/>
                  </a:ext>
                </a:extLst>
              </a:tr>
            </a:tbl>
          </a:graphicData>
        </a:graphic>
      </p:graphicFrame>
    </p:spTree>
    <p:extLst>
      <p:ext uri="{BB962C8B-B14F-4D97-AF65-F5344CB8AC3E}">
        <p14:creationId xmlns:p14="http://schemas.microsoft.com/office/powerpoint/2010/main" xmlns="" val="148180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3600" u="sng" dirty="0"/>
              <a:t/>
            </a:r>
            <a:br>
              <a:rPr lang="en-ZA" sz="3600" u="sng" dirty="0"/>
            </a:br>
            <a:r>
              <a:rPr lang="en-ZA" sz="3600" u="sng" dirty="0"/>
              <a:t>CHALLENGES</a:t>
            </a:r>
            <a:br>
              <a:rPr lang="en-ZA" sz="3600" u="sng" dirty="0"/>
            </a:br>
            <a:r>
              <a:rPr lang="en-ZA" sz="3600" u="sng" dirty="0"/>
              <a:t/>
            </a:r>
            <a:br>
              <a:rPr lang="en-ZA" sz="3600" u="sng" dirty="0"/>
            </a:br>
            <a:endParaRPr lang="en-ZA" sz="3600"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17</a:t>
            </a:fld>
            <a:endParaRPr lang="en-ZA"/>
          </a:p>
        </p:txBody>
      </p:sp>
      <p:sp>
        <p:nvSpPr>
          <p:cNvPr id="5" name="Title 1"/>
          <p:cNvSpPr txBox="1">
            <a:spLocks/>
          </p:cNvSpPr>
          <p:nvPr/>
        </p:nvSpPr>
        <p:spPr>
          <a:xfrm>
            <a:off x="395536" y="2276872"/>
            <a:ext cx="8229600" cy="1930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endParaRPr lang="en-ZA" sz="2000" u="sng" dirty="0"/>
          </a:p>
        </p:txBody>
      </p:sp>
      <p:sp>
        <p:nvSpPr>
          <p:cNvPr id="7" name="Title 1"/>
          <p:cNvSpPr txBox="1">
            <a:spLocks/>
          </p:cNvSpPr>
          <p:nvPr/>
        </p:nvSpPr>
        <p:spPr>
          <a:xfrm>
            <a:off x="395536" y="1196752"/>
            <a:ext cx="8229600" cy="15121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r>
              <a:rPr lang="en-ZA" sz="2000" dirty="0"/>
              <a:t>Capacity is still a challenge</a:t>
            </a:r>
          </a:p>
          <a:p>
            <a:pPr marL="571500" indent="-571500" algn="l">
              <a:spcBef>
                <a:spcPts val="0"/>
              </a:spcBef>
              <a:buFont typeface="Arial" pitchFamily="34" charset="0"/>
              <a:buChar char="•"/>
              <a:defRPr/>
            </a:pPr>
            <a:r>
              <a:rPr lang="en-ZA" sz="2000" dirty="0"/>
              <a:t>Critical positions not yet filled</a:t>
            </a:r>
          </a:p>
          <a:p>
            <a:pPr marL="571500" indent="-571500" algn="l">
              <a:spcBef>
                <a:spcPts val="0"/>
              </a:spcBef>
              <a:buFont typeface="Arial" pitchFamily="34" charset="0"/>
              <a:buChar char="•"/>
              <a:defRPr/>
            </a:pPr>
            <a:endParaRPr lang="en-ZA" sz="2000" dirty="0"/>
          </a:p>
          <a:p>
            <a:pPr algn="l">
              <a:spcBef>
                <a:spcPts val="0"/>
              </a:spcBef>
              <a:defRPr/>
            </a:pPr>
            <a:endParaRPr lang="en-ZA" sz="2000" dirty="0"/>
          </a:p>
          <a:p>
            <a:pPr marL="571500" indent="-571500" algn="l">
              <a:spcBef>
                <a:spcPts val="0"/>
              </a:spcBef>
              <a:buFont typeface="Arial" pitchFamily="34" charset="0"/>
              <a:buChar char="•"/>
              <a:defRPr/>
            </a:pPr>
            <a:endParaRPr lang="en-ZA" sz="2000" u="sng" dirty="0"/>
          </a:p>
          <a:p>
            <a:pPr marL="571500" indent="-571500" algn="l">
              <a:spcBef>
                <a:spcPts val="0"/>
              </a:spcBef>
              <a:buFont typeface="Arial" pitchFamily="34" charset="0"/>
              <a:buChar char="•"/>
              <a:defRPr/>
            </a:pPr>
            <a:endParaRPr lang="en-ZA" sz="2000" u="sng" dirty="0"/>
          </a:p>
        </p:txBody>
      </p:sp>
    </p:spTree>
    <p:extLst>
      <p:ext uri="{BB962C8B-B14F-4D97-AF65-F5344CB8AC3E}">
        <p14:creationId xmlns:p14="http://schemas.microsoft.com/office/powerpoint/2010/main" xmlns="" val="3228759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504056"/>
          </a:xfrm>
        </p:spPr>
        <p:txBody>
          <a:bodyPr>
            <a:noAutofit/>
          </a:bodyPr>
          <a:lstStyle/>
          <a:p>
            <a:pPr>
              <a:spcBef>
                <a:spcPts val="0"/>
              </a:spcBef>
              <a:defRPr/>
            </a:pPr>
            <a:r>
              <a:rPr lang="en-ZA" sz="3600" u="sng" dirty="0"/>
              <a:t>SOLUTIONS</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18</a:t>
            </a:fld>
            <a:endParaRPr lang="en-ZA"/>
          </a:p>
        </p:txBody>
      </p:sp>
      <p:sp>
        <p:nvSpPr>
          <p:cNvPr id="5" name="Title 1"/>
          <p:cNvSpPr txBox="1">
            <a:spLocks/>
          </p:cNvSpPr>
          <p:nvPr/>
        </p:nvSpPr>
        <p:spPr>
          <a:xfrm>
            <a:off x="395536" y="2276872"/>
            <a:ext cx="8229600" cy="19302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spcBef>
                <a:spcPts val="0"/>
              </a:spcBef>
              <a:buFont typeface="Arial" pitchFamily="34" charset="0"/>
              <a:buChar char="•"/>
              <a:defRPr/>
            </a:pPr>
            <a:endParaRPr lang="en-ZA" sz="2000" u="sng" dirty="0"/>
          </a:p>
        </p:txBody>
      </p:sp>
      <p:sp>
        <p:nvSpPr>
          <p:cNvPr id="7" name="Title 1"/>
          <p:cNvSpPr txBox="1">
            <a:spLocks/>
          </p:cNvSpPr>
          <p:nvPr/>
        </p:nvSpPr>
        <p:spPr>
          <a:xfrm>
            <a:off x="395536" y="1196752"/>
            <a:ext cx="8229600" cy="46805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defRPr/>
            </a:pPr>
            <a:endParaRPr lang="en-ZA" sz="2000" u="sng" dirty="0"/>
          </a:p>
          <a:p>
            <a:pPr marL="571500" indent="-571500" algn="l">
              <a:spcBef>
                <a:spcPts val="0"/>
              </a:spcBef>
              <a:buFont typeface="Arial" pitchFamily="34" charset="0"/>
              <a:buChar char="•"/>
              <a:defRPr/>
            </a:pPr>
            <a:endParaRPr lang="en-ZA" sz="2000" u="sng" dirty="0"/>
          </a:p>
          <a:p>
            <a:pPr algn="l">
              <a:spcBef>
                <a:spcPts val="0"/>
              </a:spcBef>
              <a:defRPr/>
            </a:pPr>
            <a:endParaRPr lang="en-ZA" sz="2000" u="sng" dirty="0"/>
          </a:p>
          <a:p>
            <a:pPr marL="571500" indent="-571500" algn="l">
              <a:spcBef>
                <a:spcPts val="0"/>
              </a:spcBef>
              <a:buFont typeface="Arial" pitchFamily="34" charset="0"/>
              <a:buChar char="•"/>
              <a:defRPr/>
            </a:pPr>
            <a:endParaRPr lang="en-ZA" sz="2000" u="sng" dirty="0"/>
          </a:p>
          <a:p>
            <a:pPr marL="571500" indent="-571500" algn="l">
              <a:spcBef>
                <a:spcPts val="0"/>
              </a:spcBef>
              <a:buFont typeface="Arial" pitchFamily="34" charset="0"/>
              <a:buChar char="•"/>
              <a:defRPr/>
            </a:pPr>
            <a:endParaRPr lang="en-ZA" sz="2000" u="sng" dirty="0"/>
          </a:p>
        </p:txBody>
      </p:sp>
      <p:sp>
        <p:nvSpPr>
          <p:cNvPr id="3" name="Rectangle 2"/>
          <p:cNvSpPr/>
          <p:nvPr/>
        </p:nvSpPr>
        <p:spPr>
          <a:xfrm>
            <a:off x="107504" y="458956"/>
            <a:ext cx="8661648" cy="4708981"/>
          </a:xfrm>
          <a:prstGeom prst="rect">
            <a:avLst/>
          </a:prstGeom>
        </p:spPr>
        <p:txBody>
          <a:bodyPr wrap="square">
            <a:spAutoFit/>
          </a:bodyPr>
          <a:lstStyle/>
          <a:p>
            <a:pPr marL="571500" lvl="0" indent="-571500">
              <a:buFont typeface="Arial" pitchFamily="34" charset="0"/>
              <a:buChar char="•"/>
              <a:defRPr/>
            </a:pPr>
            <a:endParaRPr lang="en-ZA" sz="2000" u="sng" dirty="0">
              <a:solidFill>
                <a:prstClr val="black"/>
              </a:solidFill>
            </a:endParaRPr>
          </a:p>
          <a:p>
            <a:pPr marL="571500" lvl="0" indent="-571500">
              <a:buFont typeface="Arial" pitchFamily="34" charset="0"/>
              <a:buChar char="•"/>
              <a:defRPr/>
            </a:pPr>
            <a:endParaRPr lang="en-ZA" sz="2000" u="sng" dirty="0">
              <a:solidFill>
                <a:prstClr val="black"/>
              </a:solidFill>
            </a:endParaRPr>
          </a:p>
          <a:p>
            <a:pPr marL="571500" lvl="0" indent="-571500">
              <a:buFont typeface="Arial" pitchFamily="34" charset="0"/>
              <a:buChar char="•"/>
              <a:defRPr/>
            </a:pPr>
            <a:r>
              <a:rPr lang="en-ZA" sz="2000" dirty="0">
                <a:solidFill>
                  <a:prstClr val="black"/>
                </a:solidFill>
              </a:rPr>
              <a:t>Minister has concurred to the OVG organogram in February 2020</a:t>
            </a:r>
          </a:p>
          <a:p>
            <a:pPr marL="571500" lvl="0" indent="-571500">
              <a:buFont typeface="Arial" pitchFamily="34" charset="0"/>
              <a:buChar char="•"/>
              <a:defRPr/>
            </a:pPr>
            <a:r>
              <a:rPr lang="en-ZA" sz="2000" dirty="0">
                <a:solidFill>
                  <a:prstClr val="black"/>
                </a:solidFill>
              </a:rPr>
              <a:t>Recruitment drive has begun to more than double the current capacity</a:t>
            </a:r>
          </a:p>
          <a:p>
            <a:pPr lvl="0">
              <a:defRPr/>
            </a:pPr>
            <a:r>
              <a:rPr lang="en-ZA" sz="2000" dirty="0">
                <a:solidFill>
                  <a:prstClr val="black"/>
                </a:solidFill>
              </a:rPr>
              <a:t>          (warm bodies) of the OVG</a:t>
            </a:r>
          </a:p>
          <a:p>
            <a:pPr marL="571500" lvl="0" indent="-571500">
              <a:buFont typeface="Arial" pitchFamily="34" charset="0"/>
              <a:buChar char="•"/>
              <a:defRPr/>
            </a:pPr>
            <a:r>
              <a:rPr lang="en-ZA" sz="2000" dirty="0">
                <a:solidFill>
                  <a:prstClr val="black"/>
                </a:solidFill>
              </a:rPr>
              <a:t>Project Management Office established since December 2020 to improve efficiencies at the OVG</a:t>
            </a:r>
          </a:p>
          <a:p>
            <a:pPr marL="571500" lvl="0" indent="-571500">
              <a:buFont typeface="Arial" pitchFamily="34" charset="0"/>
              <a:buChar char="•"/>
              <a:defRPr/>
            </a:pPr>
            <a:r>
              <a:rPr lang="en-ZA" sz="2000" dirty="0">
                <a:solidFill>
                  <a:prstClr val="black"/>
                </a:solidFill>
              </a:rPr>
              <a:t>Oversight strengthened through the Ministry</a:t>
            </a:r>
          </a:p>
          <a:p>
            <a:pPr marL="571500" lvl="0" indent="-571500">
              <a:buFont typeface="Arial" pitchFamily="34" charset="0"/>
              <a:buChar char="•"/>
              <a:defRPr/>
            </a:pPr>
            <a:r>
              <a:rPr lang="en-ZA" sz="2000" dirty="0">
                <a:solidFill>
                  <a:prstClr val="black"/>
                </a:solidFill>
              </a:rPr>
              <a:t>Systems procured and being implemented to improved efficiencies in the OVG</a:t>
            </a:r>
          </a:p>
          <a:p>
            <a:pPr marL="571500" lvl="0" indent="-571500">
              <a:buFont typeface="Arial" pitchFamily="34" charset="0"/>
              <a:buChar char="•"/>
              <a:defRPr/>
            </a:pPr>
            <a:r>
              <a:rPr lang="en-ZA" sz="2000" dirty="0">
                <a:solidFill>
                  <a:prstClr val="black"/>
                </a:solidFill>
              </a:rPr>
              <a:t>Ministerial Advisory Panel (MAP) on the Property Valuation Act appointed by the Minister and 4 meetings held so far. </a:t>
            </a:r>
          </a:p>
          <a:p>
            <a:pPr marL="571500" lvl="0" indent="-571500">
              <a:buFont typeface="Arial" pitchFamily="34" charset="0"/>
              <a:buChar char="•"/>
              <a:defRPr/>
            </a:pPr>
            <a:r>
              <a:rPr lang="en-ZA" sz="2000" dirty="0">
                <a:solidFill>
                  <a:prstClr val="black"/>
                </a:solidFill>
              </a:rPr>
              <a:t>Project plan produced for the work of the MAP</a:t>
            </a:r>
          </a:p>
          <a:p>
            <a:pPr marL="571500" lvl="0" indent="-571500">
              <a:buFont typeface="Arial" pitchFamily="34" charset="0"/>
              <a:buChar char="•"/>
              <a:defRPr/>
            </a:pPr>
            <a:r>
              <a:rPr lang="en-ZA" sz="2000" dirty="0">
                <a:solidFill>
                  <a:prstClr val="black"/>
                </a:solidFill>
              </a:rPr>
              <a:t>Stakeholder mapping done by the MAP</a:t>
            </a:r>
          </a:p>
          <a:p>
            <a:pPr marL="571500" lvl="0" indent="-571500">
              <a:buFont typeface="Arial" pitchFamily="34" charset="0"/>
              <a:buChar char="•"/>
              <a:defRPr/>
            </a:pPr>
            <a:r>
              <a:rPr lang="en-ZA" sz="2000" dirty="0" err="1">
                <a:solidFill>
                  <a:prstClr val="black"/>
                </a:solidFill>
              </a:rPr>
              <a:t>Workstreams</a:t>
            </a:r>
            <a:r>
              <a:rPr lang="en-ZA" sz="2000" dirty="0">
                <a:solidFill>
                  <a:prstClr val="black"/>
                </a:solidFill>
              </a:rPr>
              <a:t> finalized to carry out the work of the MAP</a:t>
            </a:r>
          </a:p>
        </p:txBody>
      </p:sp>
    </p:spTree>
    <p:extLst>
      <p:ext uri="{BB962C8B-B14F-4D97-AF65-F5344CB8AC3E}">
        <p14:creationId xmlns:p14="http://schemas.microsoft.com/office/powerpoint/2010/main" xmlns="" val="4069608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994122"/>
          </a:xfrm>
        </p:spPr>
        <p:txBody>
          <a:bodyPr>
            <a:normAutofit/>
          </a:bodyPr>
          <a:lstStyle/>
          <a:p>
            <a:pPr>
              <a:spcBef>
                <a:spcPts val="0"/>
              </a:spcBef>
              <a:defRPr/>
            </a:pPr>
            <a:r>
              <a:rPr lang="en-ZA" dirty="0"/>
              <a:t>RE YA LEBOHA</a:t>
            </a:r>
          </a:p>
        </p:txBody>
      </p:sp>
      <p:sp>
        <p:nvSpPr>
          <p:cNvPr id="6" name="Slide Number Placeholder 5"/>
          <p:cNvSpPr>
            <a:spLocks noGrp="1"/>
          </p:cNvSpPr>
          <p:nvPr>
            <p:ph type="sldNum" sz="quarter" idx="12"/>
          </p:nvPr>
        </p:nvSpPr>
        <p:spPr/>
        <p:txBody>
          <a:bodyPr/>
          <a:lstStyle/>
          <a:p>
            <a:fld id="{06BB148F-02BF-4613-A9BA-F2252BA4600F}" type="slidenum">
              <a:rPr lang="en-ZA" smtClean="0"/>
              <a:pPr/>
              <a:t>19</a:t>
            </a:fld>
            <a:endParaRPr lang="en-ZA"/>
          </a:p>
        </p:txBody>
      </p:sp>
    </p:spTree>
    <p:extLst>
      <p:ext uri="{BB962C8B-B14F-4D97-AF65-F5344CB8AC3E}">
        <p14:creationId xmlns:p14="http://schemas.microsoft.com/office/powerpoint/2010/main" xmlns="" val="224296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sz="4000" u="sng" dirty="0"/>
              <a:t>TABLE OF CONTENTS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2748210815"/>
              </p:ext>
            </p:extLst>
          </p:nvPr>
        </p:nvGraphicFramePr>
        <p:xfrm>
          <a:off x="899592" y="980728"/>
          <a:ext cx="7992888" cy="3816422"/>
        </p:xfrm>
        <a:graphic>
          <a:graphicData uri="http://schemas.openxmlformats.org/drawingml/2006/table">
            <a:tbl>
              <a:tblPr>
                <a:tableStyleId>{5C22544A-7EE6-4342-B048-85BDC9FD1C3A}</a:tableStyleId>
              </a:tblPr>
              <a:tblGrid>
                <a:gridCol w="7992888">
                  <a:extLst>
                    <a:ext uri="{9D8B030D-6E8A-4147-A177-3AD203B41FA5}">
                      <a16:colId xmlns:a16="http://schemas.microsoft.com/office/drawing/2014/main" xmlns="" val="20000"/>
                    </a:ext>
                  </a:extLst>
                </a:gridCol>
              </a:tblGrid>
              <a:tr h="326026">
                <a:tc>
                  <a:txBody>
                    <a:bodyPr/>
                    <a:lstStyle/>
                    <a:p>
                      <a:pPr marL="342900" indent="-342900" algn="l" rtl="0" fontAlgn="ctr">
                        <a:buFont typeface="Calibri" pitchFamily="34" charset="0"/>
                        <a:buChar char="⃝"/>
                      </a:pPr>
                      <a:r>
                        <a:rPr lang="en-ZA" sz="2000" b="0" u="none" strike="noStrike" dirty="0">
                          <a:effectLst/>
                          <a:latin typeface="+mj-lt"/>
                        </a:rPr>
                        <a:t>Audit improvement                                                                                      3-4</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0"/>
                  </a:ext>
                </a:extLst>
              </a:tr>
              <a:tr h="316437">
                <a:tc>
                  <a:txBody>
                    <a:bodyPr/>
                    <a:lstStyle/>
                    <a:p>
                      <a:pPr marL="342900" indent="-342900" algn="l" rtl="0" fontAlgn="ctr">
                        <a:buFont typeface="Calibri" pitchFamily="34" charset="0"/>
                        <a:buChar char="⃝"/>
                      </a:pPr>
                      <a:r>
                        <a:rPr lang="en-ZA" sz="2000" b="0" u="none" strike="noStrike" dirty="0">
                          <a:effectLst/>
                          <a:latin typeface="+mj-lt"/>
                        </a:rPr>
                        <a:t>Financial performance                                                                                 5                                                                            </a:t>
                      </a:r>
                      <a:r>
                        <a:rPr lang="en-ZA" sz="2000" b="0" u="none" strike="noStrike" baseline="0" dirty="0">
                          <a:effectLst/>
                          <a:latin typeface="+mj-lt"/>
                        </a:rPr>
                        <a:t>   </a:t>
                      </a:r>
                      <a:r>
                        <a:rPr lang="en-ZA" sz="2000" b="0" u="none" strike="noStrike" dirty="0">
                          <a:effectLst/>
                          <a:latin typeface="+mj-lt"/>
                        </a:rPr>
                        <a:t>                                 </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1"/>
                  </a:ext>
                </a:extLst>
              </a:tr>
              <a:tr h="316437">
                <a:tc>
                  <a:txBody>
                    <a:bodyPr/>
                    <a:lstStyle/>
                    <a:p>
                      <a:pPr marL="342900" indent="-342900" algn="l" rtl="0" fontAlgn="ctr">
                        <a:buFont typeface="Calibri" pitchFamily="34" charset="0"/>
                        <a:buChar char="⃝"/>
                      </a:pPr>
                      <a:r>
                        <a:rPr lang="en-ZA" sz="2000" b="0" u="none" strike="noStrike" dirty="0">
                          <a:effectLst/>
                          <a:latin typeface="+mj-lt"/>
                        </a:rPr>
                        <a:t>Financial performance – executive summary                                          6</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2"/>
                  </a:ext>
                </a:extLst>
              </a:tr>
              <a:tr h="316437">
                <a:tc>
                  <a:txBody>
                    <a:bodyPr/>
                    <a:lstStyle/>
                    <a:p>
                      <a:pPr marL="342900" indent="-342900" algn="l" rtl="0" fontAlgn="ctr">
                        <a:buFont typeface="Calibri" pitchFamily="34" charset="0"/>
                        <a:buChar char="⃝"/>
                      </a:pPr>
                      <a:r>
                        <a:rPr lang="en-ZA" sz="2000" b="0" u="none" strike="noStrike" dirty="0">
                          <a:effectLst/>
                          <a:latin typeface="+mj-lt"/>
                        </a:rPr>
                        <a:t>Legend                                                                                                             7</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3"/>
                  </a:ext>
                </a:extLst>
              </a:tr>
              <a:tr h="316437">
                <a:tc>
                  <a:txBody>
                    <a:bodyPr/>
                    <a:lstStyle/>
                    <a:p>
                      <a:pPr marL="342900" indent="-342900" algn="l" rtl="0" fontAlgn="ctr">
                        <a:buFont typeface="Calibri" pitchFamily="34" charset="0"/>
                        <a:buChar char="⃝"/>
                      </a:pPr>
                      <a:r>
                        <a:rPr lang="en-GB" sz="2000" b="0" u="none" strike="noStrike" dirty="0">
                          <a:effectLst/>
                          <a:latin typeface="+mj-lt"/>
                        </a:rPr>
                        <a:t>2019/20 independently verified performance as at quarter 3         </a:t>
                      </a:r>
                      <a:r>
                        <a:rPr lang="en-GB" sz="2000" b="0" u="none" strike="noStrike" baseline="0" dirty="0">
                          <a:effectLst/>
                          <a:latin typeface="+mj-lt"/>
                        </a:rPr>
                        <a:t>    </a:t>
                      </a:r>
                      <a:r>
                        <a:rPr lang="en-GB" sz="2000" b="0" u="none" strike="noStrike" dirty="0">
                          <a:effectLst/>
                          <a:latin typeface="+mj-lt"/>
                        </a:rPr>
                        <a:t>8</a:t>
                      </a:r>
                      <a:endParaRPr lang="en-GB"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4"/>
                  </a:ext>
                </a:extLst>
              </a:tr>
              <a:tr h="316437">
                <a:tc>
                  <a:txBody>
                    <a:bodyPr/>
                    <a:lstStyle/>
                    <a:p>
                      <a:pPr marL="342900" indent="-342900" algn="l" rtl="0" fontAlgn="ctr">
                        <a:buFont typeface="Calibri" pitchFamily="34" charset="0"/>
                        <a:buChar char="⃝"/>
                      </a:pPr>
                      <a:r>
                        <a:rPr lang="en-GB" sz="2000" b="0" u="none" strike="noStrike" dirty="0">
                          <a:effectLst/>
                          <a:latin typeface="+mj-lt"/>
                        </a:rPr>
                        <a:t>Backlog as at quarter 3                                                                                 9-10</a:t>
                      </a:r>
                      <a:endParaRPr lang="en-GB"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5"/>
                  </a:ext>
                </a:extLst>
              </a:tr>
              <a:tr h="316437">
                <a:tc>
                  <a:txBody>
                    <a:bodyPr/>
                    <a:lstStyle/>
                    <a:p>
                      <a:pPr marL="342900" indent="-342900" algn="l" rtl="0" fontAlgn="ctr">
                        <a:buFont typeface="Calibri" pitchFamily="34" charset="0"/>
                        <a:buChar char="⃝"/>
                      </a:pPr>
                      <a:r>
                        <a:rPr lang="en-GB" sz="2000" b="0" u="none" strike="noStrike" dirty="0">
                          <a:effectLst/>
                          <a:latin typeface="+mj-lt"/>
                        </a:rPr>
                        <a:t>2019/20 independently verified performance as at quarter 3             11-12</a:t>
                      </a:r>
                      <a:endParaRPr lang="en-GB"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6"/>
                  </a:ext>
                </a:extLst>
              </a:tr>
              <a:tr h="316437">
                <a:tc>
                  <a:txBody>
                    <a:bodyPr/>
                    <a:lstStyle/>
                    <a:p>
                      <a:pPr marL="342900" indent="-342900" algn="l" rtl="0" fontAlgn="ctr">
                        <a:buFont typeface="Calibri" pitchFamily="34" charset="0"/>
                        <a:buChar char="⃝"/>
                      </a:pPr>
                      <a:r>
                        <a:rPr lang="en-ZA" sz="2000" b="0" u="none" strike="noStrike" dirty="0">
                          <a:effectLst/>
                          <a:latin typeface="+mj-lt"/>
                        </a:rPr>
                        <a:t>Programme performance Q1-Q3 2019/20                                               13-14</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7"/>
                  </a:ext>
                </a:extLst>
              </a:tr>
              <a:tr h="316437">
                <a:tc>
                  <a:txBody>
                    <a:bodyPr/>
                    <a:lstStyle/>
                    <a:p>
                      <a:pPr marL="342900" indent="-342900" algn="l" rtl="0" fontAlgn="ctr">
                        <a:buFont typeface="Calibri" pitchFamily="34" charset="0"/>
                        <a:buChar char="⃝"/>
                      </a:pPr>
                      <a:r>
                        <a:rPr lang="en-GB" sz="2000" b="0" u="none" strike="noStrike" dirty="0">
                          <a:effectLst/>
                          <a:latin typeface="+mj-lt"/>
                        </a:rPr>
                        <a:t>2019/20 indicators not due as at quarter 3                                             15</a:t>
                      </a:r>
                      <a:endParaRPr lang="en-GB"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8"/>
                  </a:ext>
                </a:extLst>
              </a:tr>
              <a:tr h="316437">
                <a:tc>
                  <a:txBody>
                    <a:bodyPr/>
                    <a:lstStyle/>
                    <a:p>
                      <a:pPr marL="342900" indent="-342900" algn="l" rtl="0" fontAlgn="ctr">
                        <a:buFont typeface="Calibri" pitchFamily="34" charset="0"/>
                        <a:buChar char="⃝"/>
                      </a:pPr>
                      <a:r>
                        <a:rPr lang="en-ZA" sz="2000" b="0" u="none" strike="noStrike" dirty="0">
                          <a:effectLst/>
                          <a:latin typeface="+mj-lt"/>
                        </a:rPr>
                        <a:t>Programme performance Q1-Q3 2019/20                                               16</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09"/>
                  </a:ext>
                </a:extLst>
              </a:tr>
              <a:tr h="316437">
                <a:tc>
                  <a:txBody>
                    <a:bodyPr/>
                    <a:lstStyle/>
                    <a:p>
                      <a:pPr marL="342900" indent="-342900" algn="l" rtl="0" fontAlgn="ctr">
                        <a:buFont typeface="Calibri" pitchFamily="34" charset="0"/>
                        <a:buChar char="⃝"/>
                      </a:pPr>
                      <a:r>
                        <a:rPr lang="en-ZA" sz="2000" b="0" u="none" strike="noStrike" dirty="0">
                          <a:effectLst/>
                          <a:latin typeface="+mj-lt"/>
                        </a:rPr>
                        <a:t>Challenges                                                                                                      17</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10"/>
                  </a:ext>
                </a:extLst>
              </a:tr>
              <a:tr h="326026">
                <a:tc>
                  <a:txBody>
                    <a:bodyPr/>
                    <a:lstStyle/>
                    <a:p>
                      <a:pPr marL="342900" indent="-342900" algn="l" rtl="0" fontAlgn="ctr">
                        <a:buFont typeface="Calibri" pitchFamily="34" charset="0"/>
                        <a:buChar char="⃝"/>
                      </a:pPr>
                      <a:r>
                        <a:rPr lang="en-ZA" sz="2000" b="0" u="none" strike="noStrike" dirty="0">
                          <a:effectLst/>
                          <a:latin typeface="+mj-lt"/>
                        </a:rPr>
                        <a:t>Solutions                                                                                                         18</a:t>
                      </a:r>
                      <a:endParaRPr lang="en-ZA" sz="2000" b="0" i="1"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xmlns="" val="3269034260"/>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a:bodyPr>
          <a:lstStyle/>
          <a:p>
            <a:pPr>
              <a:spcBef>
                <a:spcPts val="0"/>
              </a:spcBef>
              <a:defRPr/>
            </a:pPr>
            <a:r>
              <a:rPr lang="en-ZA" u="sng" dirty="0"/>
              <a:t>AUDIT IMPROVEMENT</a:t>
            </a:r>
          </a:p>
        </p:txBody>
      </p:sp>
      <p:sp>
        <p:nvSpPr>
          <p:cNvPr id="6" name="Slide Number Placeholder 5"/>
          <p:cNvSpPr>
            <a:spLocks noGrp="1"/>
          </p:cNvSpPr>
          <p:nvPr>
            <p:ph type="sldNum" sz="quarter" idx="12"/>
          </p:nvPr>
        </p:nvSpPr>
        <p:spPr/>
        <p:txBody>
          <a:bodyPr/>
          <a:lstStyle/>
          <a:p>
            <a:fld id="{06BB148F-02BF-4613-A9BA-F2252BA4600F}" type="slidenum">
              <a:rPr lang="en-ZA" smtClean="0"/>
              <a:pPr/>
              <a:t>3</a:t>
            </a:fld>
            <a:endParaRPr lang="en-ZA"/>
          </a:p>
        </p:txBody>
      </p:sp>
      <p:graphicFrame>
        <p:nvGraphicFramePr>
          <p:cNvPr id="9" name="Chart 8">
            <a:extLst>
              <a:ext uri="{FF2B5EF4-FFF2-40B4-BE49-F238E27FC236}">
                <a16:creationId xmlns:a16="http://schemas.microsoft.com/office/drawing/2014/main" xmlns="" id="{00000000-0008-0000-0600-000002000000}"/>
              </a:ext>
            </a:extLst>
          </p:cNvPr>
          <p:cNvGraphicFramePr>
            <a:graphicFrameLocks/>
          </p:cNvGraphicFramePr>
          <p:nvPr>
            <p:extLst>
              <p:ext uri="{D42A27DB-BD31-4B8C-83A1-F6EECF244321}">
                <p14:modId xmlns:p14="http://schemas.microsoft.com/office/powerpoint/2010/main" xmlns="" val="2667273175"/>
              </p:ext>
            </p:extLst>
          </p:nvPr>
        </p:nvGraphicFramePr>
        <p:xfrm>
          <a:off x="683568" y="1340768"/>
          <a:ext cx="7920880" cy="38164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26798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a:bodyPr>
          <a:lstStyle/>
          <a:p>
            <a:pPr>
              <a:spcBef>
                <a:spcPts val="0"/>
              </a:spcBef>
              <a:defRPr/>
            </a:pPr>
            <a:r>
              <a:rPr lang="en-ZA" u="sng" dirty="0"/>
              <a:t>AUDIT IMPROVEMENT</a:t>
            </a:r>
          </a:p>
        </p:txBody>
      </p:sp>
      <p:sp>
        <p:nvSpPr>
          <p:cNvPr id="6" name="Slide Number Placeholder 5"/>
          <p:cNvSpPr>
            <a:spLocks noGrp="1"/>
          </p:cNvSpPr>
          <p:nvPr>
            <p:ph type="sldNum" sz="quarter" idx="12"/>
          </p:nvPr>
        </p:nvSpPr>
        <p:spPr/>
        <p:txBody>
          <a:bodyPr/>
          <a:lstStyle/>
          <a:p>
            <a:fld id="{06BB148F-02BF-4613-A9BA-F2252BA4600F}" type="slidenum">
              <a:rPr lang="en-ZA" smtClean="0"/>
              <a:pPr/>
              <a:t>4</a:t>
            </a:fld>
            <a:endParaRPr lang="en-ZA"/>
          </a:p>
        </p:txBody>
      </p:sp>
      <p:sp>
        <p:nvSpPr>
          <p:cNvPr id="3" name="Content Placeholder 2"/>
          <p:cNvSpPr>
            <a:spLocks noGrp="1"/>
          </p:cNvSpPr>
          <p:nvPr>
            <p:ph idx="1"/>
          </p:nvPr>
        </p:nvSpPr>
        <p:spPr/>
        <p:txBody>
          <a:bodyPr>
            <a:normAutofit/>
          </a:bodyPr>
          <a:lstStyle/>
          <a:p>
            <a:pPr marL="171450" indent="-171450" algn="just">
              <a:lnSpc>
                <a:spcPct val="150000"/>
              </a:lnSpc>
              <a:spcBef>
                <a:spcPts val="600"/>
              </a:spcBef>
              <a:buFont typeface="Courier New" panose="02070309020205020404" pitchFamily="49" charset="0"/>
              <a:buChar char="o"/>
              <a:defRPr/>
            </a:pPr>
            <a:r>
              <a:rPr lang="en-ZA" sz="1700" dirty="0">
                <a:solidFill>
                  <a:schemeClr val="tx1">
                    <a:lumMod val="65000"/>
                    <a:lumOff val="35000"/>
                  </a:schemeClr>
                </a:solidFill>
                <a:latin typeface="Arial" panose="020B0604020202020204" pitchFamily="34" charset="0"/>
                <a:cs typeface="Arial" panose="020B0604020202020204" pitchFamily="34" charset="0"/>
              </a:rPr>
              <a:t>The OVG had </a:t>
            </a:r>
            <a:r>
              <a:rPr lang="en-ZA" sz="1700" b="1" dirty="0">
                <a:solidFill>
                  <a:schemeClr val="tx1">
                    <a:lumMod val="65000"/>
                    <a:lumOff val="35000"/>
                  </a:schemeClr>
                </a:solidFill>
                <a:latin typeface="Arial" panose="020B0604020202020204" pitchFamily="34" charset="0"/>
                <a:cs typeface="Arial" panose="020B0604020202020204" pitchFamily="34" charset="0"/>
              </a:rPr>
              <a:t>13</a:t>
            </a:r>
            <a:r>
              <a:rPr lang="en-ZA" sz="1700" dirty="0">
                <a:solidFill>
                  <a:schemeClr val="tx1">
                    <a:lumMod val="65000"/>
                    <a:lumOff val="35000"/>
                  </a:schemeClr>
                </a:solidFill>
                <a:latin typeface="Arial" panose="020B0604020202020204" pitchFamily="34" charset="0"/>
                <a:cs typeface="Arial" panose="020B0604020202020204" pitchFamily="34" charset="0"/>
              </a:rPr>
              <a:t> audit findings during the </a:t>
            </a:r>
            <a:r>
              <a:rPr lang="en-ZA" sz="1700" b="1" dirty="0">
                <a:solidFill>
                  <a:schemeClr val="tx1">
                    <a:lumMod val="65000"/>
                    <a:lumOff val="35000"/>
                  </a:schemeClr>
                </a:solidFill>
                <a:latin typeface="Arial" panose="020B0604020202020204" pitchFamily="34" charset="0"/>
                <a:cs typeface="Arial" panose="020B0604020202020204" pitchFamily="34" charset="0"/>
              </a:rPr>
              <a:t>2018/19</a:t>
            </a:r>
            <a:r>
              <a:rPr lang="en-ZA" sz="1700" dirty="0">
                <a:solidFill>
                  <a:schemeClr val="tx1">
                    <a:lumMod val="65000"/>
                    <a:lumOff val="35000"/>
                  </a:schemeClr>
                </a:solidFill>
                <a:latin typeface="Arial" panose="020B0604020202020204" pitchFamily="34" charset="0"/>
                <a:cs typeface="Arial" panose="020B0604020202020204" pitchFamily="34" charset="0"/>
              </a:rPr>
              <a:t> statutory audit all of which relate to other administrative matters. The 2 unresolved findings will be resolved before 31 March 2020.</a:t>
            </a:r>
          </a:p>
          <a:p>
            <a:pPr marL="171450" indent="-171450" algn="just">
              <a:lnSpc>
                <a:spcPct val="150000"/>
              </a:lnSpc>
              <a:spcBef>
                <a:spcPts val="600"/>
              </a:spcBef>
              <a:buFont typeface="Courier New" panose="02070309020205020404" pitchFamily="49" charset="0"/>
              <a:buChar char="o"/>
              <a:defRPr/>
            </a:pPr>
            <a:r>
              <a:rPr lang="en-ZA" sz="1700" dirty="0">
                <a:solidFill>
                  <a:schemeClr val="tx1">
                    <a:lumMod val="65000"/>
                    <a:lumOff val="35000"/>
                  </a:schemeClr>
                </a:solidFill>
                <a:latin typeface="Arial" panose="020B0604020202020204" pitchFamily="34" charset="0"/>
                <a:cs typeface="Arial" panose="020B0604020202020204" pitchFamily="34" charset="0"/>
              </a:rPr>
              <a:t>The OVG tabled the first APP for the 2018/19 financial year and had their first audit on performance information in the 2018/19 financial year</a:t>
            </a:r>
            <a:r>
              <a:rPr lang="en-ZA" sz="1600" dirty="0">
                <a:solidFill>
                  <a:schemeClr val="tx1">
                    <a:lumMod val="65000"/>
                    <a:lumOff val="35000"/>
                  </a:schemeClr>
                </a:solidFill>
                <a:latin typeface="Arial" panose="020B0604020202020204" pitchFamily="34" charset="0"/>
                <a:cs typeface="Arial" panose="020B0604020202020204" pitchFamily="34" charset="0"/>
              </a:rPr>
              <a:t>. </a:t>
            </a:r>
          </a:p>
          <a:p>
            <a:endParaRPr lang="en-ZA" dirty="0"/>
          </a:p>
        </p:txBody>
      </p:sp>
    </p:spTree>
    <p:extLst>
      <p:ext uri="{BB962C8B-B14F-4D97-AF65-F5344CB8AC3E}">
        <p14:creationId xmlns:p14="http://schemas.microsoft.com/office/powerpoint/2010/main" xmlns="" val="3857861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FINANCIAL PERFORMANCE</a:t>
            </a:r>
            <a:br>
              <a:rPr lang="en-ZA" u="sng" dirty="0"/>
            </a:br>
            <a:endParaRPr lang="en-ZA" u="sng" dirty="0"/>
          </a:p>
        </p:txBody>
      </p:sp>
      <p:sp>
        <p:nvSpPr>
          <p:cNvPr id="6" name="Slide Number Placeholder 5"/>
          <p:cNvSpPr>
            <a:spLocks noGrp="1"/>
          </p:cNvSpPr>
          <p:nvPr>
            <p:ph type="sldNum" sz="quarter" idx="12"/>
          </p:nvPr>
        </p:nvSpPr>
        <p:spPr/>
        <p:txBody>
          <a:bodyPr/>
          <a:lstStyle/>
          <a:p>
            <a:fld id="{06BB148F-02BF-4613-A9BA-F2252BA4600F}" type="slidenum">
              <a:rPr lang="en-ZA" smtClean="0"/>
              <a:pPr/>
              <a:t>5</a:t>
            </a:fld>
            <a:endParaRPr lang="en-ZA"/>
          </a:p>
        </p:txBody>
      </p:sp>
      <p:sp>
        <p:nvSpPr>
          <p:cNvPr id="3" name="Content Placeholder 2"/>
          <p:cNvSpPr>
            <a:spLocks noGrp="1"/>
          </p:cNvSpPr>
          <p:nvPr>
            <p:ph idx="1"/>
          </p:nvPr>
        </p:nvSpPr>
        <p:spPr/>
        <p:txBody>
          <a:bodyPr/>
          <a:lstStyle/>
          <a:p>
            <a:endParaRPr lang="en-ZA" dirty="0"/>
          </a:p>
        </p:txBody>
      </p:sp>
      <p:graphicFrame>
        <p:nvGraphicFramePr>
          <p:cNvPr id="7" name="Content Placeholder 1">
            <a:extLst>
              <a:ext uri="{FF2B5EF4-FFF2-40B4-BE49-F238E27FC236}">
                <a16:creationId xmlns:a16="http://schemas.microsoft.com/office/drawing/2014/main" xmlns="" id="{D776F811-DD1C-4DCE-A67C-39F2746325FF}"/>
              </a:ext>
            </a:extLst>
          </p:cNvPr>
          <p:cNvGraphicFramePr>
            <a:graphicFrameLocks/>
          </p:cNvGraphicFramePr>
          <p:nvPr>
            <p:extLst>
              <p:ext uri="{D42A27DB-BD31-4B8C-83A1-F6EECF244321}">
                <p14:modId xmlns:p14="http://schemas.microsoft.com/office/powerpoint/2010/main" xmlns="" val="3547448409"/>
              </p:ext>
            </p:extLst>
          </p:nvPr>
        </p:nvGraphicFramePr>
        <p:xfrm>
          <a:off x="179388" y="760413"/>
          <a:ext cx="8569325" cy="4714063"/>
        </p:xfrm>
        <a:graphic>
          <a:graphicData uri="http://schemas.openxmlformats.org/drawingml/2006/table">
            <a:tbl>
              <a:tblPr firstRow="1" bandRow="1">
                <a:tableStyleId>{F5AB1C69-6EDB-4FF4-983F-18BD219EF322}</a:tableStyleId>
              </a:tblPr>
              <a:tblGrid>
                <a:gridCol w="3455747">
                  <a:extLst>
                    <a:ext uri="{9D8B030D-6E8A-4147-A177-3AD203B41FA5}">
                      <a16:colId xmlns:a16="http://schemas.microsoft.com/office/drawing/2014/main" xmlns="" val="20000"/>
                    </a:ext>
                  </a:extLst>
                </a:gridCol>
                <a:gridCol w="1440921">
                  <a:extLst>
                    <a:ext uri="{9D8B030D-6E8A-4147-A177-3AD203B41FA5}">
                      <a16:colId xmlns:a16="http://schemas.microsoft.com/office/drawing/2014/main" xmlns="" val="20001"/>
                    </a:ext>
                  </a:extLst>
                </a:gridCol>
                <a:gridCol w="1292291">
                  <a:extLst>
                    <a:ext uri="{9D8B030D-6E8A-4147-A177-3AD203B41FA5}">
                      <a16:colId xmlns:a16="http://schemas.microsoft.com/office/drawing/2014/main" xmlns="" val="20002"/>
                    </a:ext>
                  </a:extLst>
                </a:gridCol>
                <a:gridCol w="1093112">
                  <a:extLst>
                    <a:ext uri="{9D8B030D-6E8A-4147-A177-3AD203B41FA5}">
                      <a16:colId xmlns:a16="http://schemas.microsoft.com/office/drawing/2014/main" xmlns="" val="20003"/>
                    </a:ext>
                  </a:extLst>
                </a:gridCol>
                <a:gridCol w="1287254">
                  <a:extLst>
                    <a:ext uri="{9D8B030D-6E8A-4147-A177-3AD203B41FA5}">
                      <a16:colId xmlns:a16="http://schemas.microsoft.com/office/drawing/2014/main" xmlns="" val="20004"/>
                    </a:ext>
                  </a:extLst>
                </a:gridCol>
              </a:tblGrid>
              <a:tr h="6052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outerShdw blurRad="38100" dist="38100" dir="2700000" algn="tl">
                              <a:srgbClr val="000000">
                                <a:alpha val="43137"/>
                              </a:srgbClr>
                            </a:outerShdw>
                          </a:effectLst>
                          <a:latin typeface="Arial" pitchFamily="34" charset="0"/>
                          <a:cs typeface="Arial" pitchFamily="34" charset="0"/>
                        </a:rPr>
                        <a:t>R’000</a:t>
                      </a:r>
                      <a:endParaRPr lang="en-GB" sz="1200" b="1" dirty="0">
                        <a:effectLst>
                          <a:outerShdw blurRad="38100" dist="38100" dir="2700000" algn="tl">
                            <a:srgbClr val="000000">
                              <a:alpha val="43137"/>
                            </a:srgbClr>
                          </a:outerShdw>
                        </a:effectLst>
                        <a:latin typeface="Arial" pitchFamily="34" charset="0"/>
                        <a:cs typeface="Arial" pitchFamily="34" charset="0"/>
                      </a:endParaRPr>
                    </a:p>
                  </a:txBody>
                  <a:tcPr marL="45718" marR="45718" marT="45687" marB="45687">
                    <a:solidFill>
                      <a:schemeClr val="accent3">
                        <a:lumMod val="75000"/>
                        <a:alpha val="80000"/>
                      </a:schemeClr>
                    </a:solidFill>
                  </a:tcPr>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Annual Transfer</a:t>
                      </a:r>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Fund Allocation</a:t>
                      </a: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txBody>
                  <a:tcPr marL="45718" marR="45718" marT="45687" marB="45687">
                    <a:solidFill>
                      <a:schemeClr val="accent3">
                        <a:lumMod val="75000"/>
                        <a:alpha val="80000"/>
                      </a:schemeClr>
                    </a:solidFill>
                  </a:tcPr>
                </a:tc>
                <a:tc>
                  <a:txBody>
                    <a:bodyPr/>
                    <a:lstStyle/>
                    <a:p>
                      <a:pPr algn="ctr" fontAlgn="t"/>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Allocation Received</a:t>
                      </a: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solidFill>
                      <a:schemeClr val="accent3">
                        <a:lumMod val="75000"/>
                        <a:alpha val="80000"/>
                      </a:schemeClr>
                    </a:solidFill>
                  </a:tcPr>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Balance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available</a:t>
                      </a:r>
                    </a:p>
                  </a:txBody>
                  <a:tcPr marL="45718" marR="45718" marT="45687" marB="45687">
                    <a:solidFill>
                      <a:schemeClr val="accent3">
                        <a:lumMod val="75000"/>
                        <a:alpha val="80000"/>
                      </a:schemeClr>
                    </a:solidFill>
                  </a:tcPr>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txBody>
                  <a:tcPr marL="45718" marR="45718" marT="45687" marB="45687">
                    <a:solidFill>
                      <a:schemeClr val="accent3">
                        <a:lumMod val="75000"/>
                        <a:alpha val="80000"/>
                      </a:schemeClr>
                    </a:solidFill>
                  </a:tcPr>
                </a:tc>
                <a:extLst>
                  <a:ext uri="{0D108BD9-81ED-4DB2-BD59-A6C34878D82A}">
                    <a16:rowId xmlns:a16="http://schemas.microsoft.com/office/drawing/2014/main" xmlns="" val="10000"/>
                  </a:ext>
                </a:extLst>
              </a:tr>
              <a:tr h="336287">
                <a:tc>
                  <a:txBody>
                    <a:bodyPr/>
                    <a:lstStyle/>
                    <a:p>
                      <a:pPr algn="l" fontAlgn="b"/>
                      <a:r>
                        <a:rPr lang="en-ZA" sz="1200" b="1" i="0" u="none" strike="noStrike" dirty="0">
                          <a:solidFill>
                            <a:srgbClr val="000000"/>
                          </a:solidFill>
                          <a:effectLst/>
                          <a:latin typeface="Arial" panose="020B0604020202020204" pitchFamily="34" charset="0"/>
                          <a:cs typeface="Arial" panose="020B0604020202020204" pitchFamily="34" charset="0"/>
                        </a:rPr>
                        <a:t>Balance</a:t>
                      </a:r>
                      <a:r>
                        <a:rPr lang="en-ZA" sz="1200" b="1" i="0" u="none" strike="noStrike" baseline="0" dirty="0">
                          <a:solidFill>
                            <a:srgbClr val="000000"/>
                          </a:solidFill>
                          <a:effectLst/>
                          <a:latin typeface="Arial" panose="020B0604020202020204" pitchFamily="34" charset="0"/>
                          <a:cs typeface="Arial" panose="020B0604020202020204" pitchFamily="34" charset="0"/>
                        </a:rPr>
                        <a:t> Brought Forward 2018/19</a:t>
                      </a: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1" i="0" u="none" strike="noStrike" dirty="0">
                          <a:solidFill>
                            <a:srgbClr val="000000"/>
                          </a:solidFill>
                          <a:effectLst/>
                          <a:latin typeface="Arial" panose="020B0604020202020204" pitchFamily="34" charset="0"/>
                          <a:cs typeface="Arial" panose="020B0604020202020204" pitchFamily="34" charset="0"/>
                        </a:rPr>
                        <a:t>127 065</a:t>
                      </a:r>
                    </a:p>
                  </a:txBody>
                  <a:tcPr marL="45718" marR="45718" marT="45687" marB="45687" anchor="ctr"/>
                </a:tc>
                <a:tc>
                  <a:txBody>
                    <a:bodyPr/>
                    <a:lstStyle/>
                    <a:p>
                      <a:pPr algn="r" fontAlgn="ct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extLst>
                  <a:ext uri="{0D108BD9-81ED-4DB2-BD59-A6C34878D82A}">
                    <a16:rowId xmlns:a16="http://schemas.microsoft.com/office/drawing/2014/main" xmlns="" val="10001"/>
                  </a:ext>
                </a:extLst>
              </a:tr>
              <a:tr h="365642">
                <a:tc>
                  <a:txBody>
                    <a:bodyPr/>
                    <a:lstStyle/>
                    <a:p>
                      <a:pPr algn="l" fontAlgn="b"/>
                      <a:r>
                        <a:rPr lang="en-ZA" sz="1200" b="1" i="0" u="none" strike="noStrike" dirty="0">
                          <a:solidFill>
                            <a:srgbClr val="000000"/>
                          </a:solidFill>
                          <a:effectLst/>
                          <a:latin typeface="Arial" panose="020B0604020202020204" pitchFamily="34" charset="0"/>
                          <a:cs typeface="Arial" panose="020B0604020202020204" pitchFamily="34" charset="0"/>
                        </a:rPr>
                        <a:t>2018/19 Surplus surrendered to NT</a:t>
                      </a:r>
                    </a:p>
                  </a:txBody>
                  <a:tcPr marL="45718" marR="45718" marT="45687" marB="45687" anchor="ctr"/>
                </a:tc>
                <a:tc>
                  <a:txBody>
                    <a:bodyPr/>
                    <a:lstStyle/>
                    <a:p>
                      <a:pPr algn="r" fontAlgn="ctr"/>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ctr" fontAlgn="ctr"/>
                      <a:r>
                        <a:rPr lang="en-ZA" sz="1200" b="1" i="0" u="none" strike="noStrike" dirty="0">
                          <a:solidFill>
                            <a:srgbClr val="000000"/>
                          </a:solidFill>
                          <a:effectLst/>
                          <a:latin typeface="Arial" panose="020B0604020202020204" pitchFamily="34" charset="0"/>
                          <a:cs typeface="Arial" panose="020B0604020202020204" pitchFamily="34" charset="0"/>
                        </a:rPr>
                        <a:t>            (123 100)</a:t>
                      </a:r>
                    </a:p>
                  </a:txBody>
                  <a:tcPr marL="45718" marR="45718" marT="45687" marB="45687" anchor="ctr"/>
                </a:tc>
                <a:tc>
                  <a:txBody>
                    <a:bodyPr/>
                    <a:lstStyle/>
                    <a:p>
                      <a:pPr algn="r" fontAlgn="ctr"/>
                      <a:endParaRPr lang="en-ZA" sz="1200" b="1" i="0" u="none" strike="noStrike" dirty="0">
                        <a:solidFill>
                          <a:srgbClr val="FF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extLst>
                  <a:ext uri="{0D108BD9-81ED-4DB2-BD59-A6C34878D82A}">
                    <a16:rowId xmlns:a16="http://schemas.microsoft.com/office/drawing/2014/main" xmlns="" val="10009"/>
                  </a:ext>
                </a:extLst>
              </a:tr>
              <a:tr h="440257">
                <a:tc>
                  <a:txBody>
                    <a:bodyPr/>
                    <a:lstStyle/>
                    <a:p>
                      <a:pPr algn="l" fontAlgn="b"/>
                      <a:r>
                        <a:rPr lang="en-ZA" sz="1200" b="1" i="0" u="none" strike="noStrike" dirty="0">
                          <a:solidFill>
                            <a:srgbClr val="000000"/>
                          </a:solidFill>
                          <a:effectLst/>
                          <a:latin typeface="Arial" panose="020B0604020202020204" pitchFamily="34" charset="0"/>
                          <a:cs typeface="Arial" panose="020B0604020202020204" pitchFamily="34" charset="0"/>
                        </a:rPr>
                        <a:t>Transfer Allocation from Department 2019/20</a:t>
                      </a:r>
                    </a:p>
                  </a:txBody>
                  <a:tcPr marL="45718" marR="45718" marT="45687" marB="45687" anchor="ctr"/>
                </a:tc>
                <a:tc>
                  <a:txBody>
                    <a:bodyPr/>
                    <a:lstStyle/>
                    <a:p>
                      <a:pPr algn="r" fontAlgn="ctr"/>
                      <a:endParaRPr lang="en-ZA" sz="1200" b="1" i="0" u="none" strike="noStrike" dirty="0">
                        <a:solidFill>
                          <a:srgbClr val="000000"/>
                        </a:solidFill>
                        <a:effectLst/>
                        <a:latin typeface="Arial" panose="020B0604020202020204" pitchFamily="34" charset="0"/>
                        <a:cs typeface="Arial" panose="020B0604020202020204" pitchFamily="34" charset="0"/>
                      </a:endParaRPr>
                    </a:p>
                    <a:p>
                      <a:pPr algn="r" fontAlgn="ctr"/>
                      <a:r>
                        <a:rPr lang="en-ZA" sz="1200" b="1" i="0" u="none" strike="noStrike" dirty="0">
                          <a:solidFill>
                            <a:srgbClr val="000000"/>
                          </a:solidFill>
                          <a:effectLst/>
                          <a:latin typeface="Arial" panose="020B0604020202020204" pitchFamily="34" charset="0"/>
                          <a:cs typeface="Arial" panose="020B0604020202020204" pitchFamily="34" charset="0"/>
                        </a:rPr>
                        <a:t>142 127</a:t>
                      </a:r>
                    </a:p>
                  </a:txBody>
                  <a:tcPr marL="45718" marR="45718" marT="45687" marB="45687" anchor="ctr"/>
                </a:tc>
                <a:tc>
                  <a:txBody>
                    <a:bodyPr/>
                    <a:lstStyle/>
                    <a:p>
                      <a:pPr algn="r" fontAlgn="ctr"/>
                      <a:r>
                        <a:rPr lang="en-ZA" sz="1200" b="1" i="0" u="none" strike="noStrike" dirty="0">
                          <a:solidFill>
                            <a:srgbClr val="000000"/>
                          </a:solidFill>
                          <a:effectLst/>
                          <a:latin typeface="Arial" panose="020B0604020202020204" pitchFamily="34" charset="0"/>
                          <a:cs typeface="Arial" panose="020B0604020202020204" pitchFamily="34" charset="0"/>
                        </a:rPr>
                        <a:t>                         </a:t>
                      </a:r>
                    </a:p>
                    <a:p>
                      <a:pPr algn="ctr" fontAlgn="ctr"/>
                      <a:r>
                        <a:rPr lang="en-ZA" sz="1200" b="1" i="0" u="none" strike="noStrike" dirty="0">
                          <a:solidFill>
                            <a:srgbClr val="000000"/>
                          </a:solidFill>
                          <a:effectLst/>
                          <a:latin typeface="Arial" panose="020B0604020202020204" pitchFamily="34" charset="0"/>
                          <a:cs typeface="Arial" panose="020B0604020202020204" pitchFamily="34" charset="0"/>
                        </a:rPr>
                        <a:t>               142 127</a:t>
                      </a:r>
                    </a:p>
                  </a:txBody>
                  <a:tcPr marL="45718" marR="45718" marT="45687" marB="45687" anchor="ctr"/>
                </a:tc>
                <a:tc>
                  <a:txBody>
                    <a:bodyPr/>
                    <a:lstStyle/>
                    <a:p>
                      <a:pPr algn="r" fontAlgn="ctr"/>
                      <a:endParaRPr lang="en-ZA" sz="1200" b="1" i="0" u="none" strike="noStrike" dirty="0">
                        <a:solidFill>
                          <a:srgbClr val="000000"/>
                        </a:solidFill>
                        <a:effectLst/>
                        <a:latin typeface="Arial" panose="020B0604020202020204" pitchFamily="34" charset="0"/>
                        <a:cs typeface="Arial" panose="020B0604020202020204" pitchFamily="34" charset="0"/>
                      </a:endParaRPr>
                    </a:p>
                    <a:p>
                      <a:pPr algn="r" fontAlgn="ctr"/>
                      <a:r>
                        <a:rPr lang="en-ZA" sz="1200" b="1" i="0" u="none" strike="noStrike" dirty="0">
                          <a:solidFill>
                            <a:srgbClr val="000000"/>
                          </a:solidFill>
                          <a:effectLst/>
                          <a:latin typeface="Arial" panose="020B0604020202020204" pitchFamily="34" charset="0"/>
                          <a:cs typeface="Arial" panose="020B0604020202020204" pitchFamily="34" charset="0"/>
                        </a:rPr>
                        <a:t>0                         </a:t>
                      </a:r>
                      <a:endParaRPr lang="en-ZA" sz="1200" b="1" i="0" u="none" strike="noStrike" dirty="0">
                        <a:solidFill>
                          <a:srgbClr val="FF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endParaRPr lang="en-ZA" sz="1200" b="1" i="0" u="none" strike="noStrike" dirty="0">
                        <a:solidFill>
                          <a:srgbClr val="000000"/>
                        </a:solidFill>
                        <a:effectLst/>
                        <a:latin typeface="Arial" panose="020B0604020202020204" pitchFamily="34" charset="0"/>
                        <a:cs typeface="Arial" panose="020B0604020202020204" pitchFamily="34" charset="0"/>
                      </a:endParaRPr>
                    </a:p>
                    <a:p>
                      <a:pPr algn="r" fontAlgn="b"/>
                      <a:r>
                        <a:rPr lang="en-ZA" sz="1200" b="1" i="0" u="none" strike="noStrike" dirty="0">
                          <a:solidFill>
                            <a:srgbClr val="000000"/>
                          </a:solidFill>
                          <a:effectLst/>
                          <a:latin typeface="Arial" panose="020B0604020202020204" pitchFamily="34" charset="0"/>
                          <a:cs typeface="Arial" panose="020B0604020202020204" pitchFamily="34" charset="0"/>
                        </a:rPr>
                        <a:t>100%</a:t>
                      </a:r>
                    </a:p>
                  </a:txBody>
                  <a:tcPr marL="45718" marR="45718" marT="45687" marB="45687" anchor="ctr"/>
                </a:tc>
                <a:extLst>
                  <a:ext uri="{0D108BD9-81ED-4DB2-BD59-A6C34878D82A}">
                    <a16:rowId xmlns:a16="http://schemas.microsoft.com/office/drawing/2014/main" xmlns="" val="10002"/>
                  </a:ext>
                </a:extLst>
              </a:tr>
              <a:tr h="440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dirty="0">
                        <a:effectLst>
                          <a:outerShdw blurRad="38100" dist="38100" dir="2700000" algn="tl">
                            <a:srgbClr val="000000">
                              <a:alpha val="43137"/>
                            </a:srgbClr>
                          </a:outerShdw>
                        </a:effectLst>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effectLst>
                            <a:outerShdw blurRad="38100" dist="38100" dir="2700000" algn="tl">
                              <a:srgbClr val="000000">
                                <a:alpha val="43137"/>
                              </a:srgbClr>
                            </a:outerShdw>
                          </a:effectLst>
                          <a:latin typeface="Arial" pitchFamily="34" charset="0"/>
                          <a:cs typeface="Arial" pitchFamily="34" charset="0"/>
                        </a:rPr>
                        <a:t>Total</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142 127</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146 092</a:t>
                      </a:r>
                    </a:p>
                  </a:txBody>
                  <a:tcPr marL="45718" marR="45718" marT="45687" marB="45687"/>
                </a:tc>
                <a:tc>
                  <a:txBody>
                    <a:bodyPr/>
                    <a:lstStyle/>
                    <a:p>
                      <a:pPr algn="ctr" fontAlgn="t"/>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txBody>
                  <a:tcPr marL="45718" marR="45718" marT="45687" marB="45687"/>
                </a:tc>
                <a:extLst>
                  <a:ext uri="{0D108BD9-81ED-4DB2-BD59-A6C34878D82A}">
                    <a16:rowId xmlns:a16="http://schemas.microsoft.com/office/drawing/2014/main" xmlns="" val="10003"/>
                  </a:ext>
                </a:extLst>
              </a:tr>
              <a:tr h="440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dirty="0">
                          <a:solidFill>
                            <a:srgbClr val="000000"/>
                          </a:solidFill>
                          <a:effectLst>
                            <a:outerShdw blurRad="38100" dist="38100" dir="2700000" algn="tl">
                              <a:srgbClr val="000000">
                                <a:alpha val="43137"/>
                              </a:srgbClr>
                            </a:outerShdw>
                          </a:effectLst>
                          <a:latin typeface="Arial" pitchFamily="34" charset="0"/>
                          <a:cs typeface="Arial" pitchFamily="34" charset="0"/>
                        </a:rPr>
                        <a:t>R’000</a:t>
                      </a:r>
                      <a:endParaRPr lang="en-GB" sz="1200" b="1" dirty="0">
                        <a:effectLst>
                          <a:outerShdw blurRad="38100" dist="38100" dir="2700000" algn="tl">
                            <a:srgbClr val="000000">
                              <a:alpha val="43137"/>
                            </a:srgbClr>
                          </a:outerShdw>
                        </a:effectLst>
                        <a:latin typeface="Arial" pitchFamily="34" charset="0"/>
                        <a:cs typeface="Arial" pitchFamily="34" charset="0"/>
                      </a:endParaRP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Annual Budget</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Cumulative</a:t>
                      </a:r>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Spending</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Balance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available</a:t>
                      </a:r>
                    </a:p>
                  </a:txBody>
                  <a:tcPr marL="45718" marR="45718" marT="45687" marB="45687"/>
                </a:tc>
                <a:tc>
                  <a:txBody>
                    <a:bodyPr/>
                    <a:lstStyle/>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fontAlgn="t"/>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spent </a:t>
                      </a:r>
                    </a:p>
                  </a:txBody>
                  <a:tcPr marL="45718" marR="45718" marT="45687" marB="45687"/>
                </a:tc>
                <a:extLst>
                  <a:ext uri="{0D108BD9-81ED-4DB2-BD59-A6C34878D82A}">
                    <a16:rowId xmlns:a16="http://schemas.microsoft.com/office/drawing/2014/main" xmlns="" val="10004"/>
                  </a:ext>
                </a:extLst>
              </a:tr>
              <a:tr h="440257">
                <a:tc>
                  <a:txBody>
                    <a:bodyPr/>
                    <a:lstStyle/>
                    <a:p>
                      <a:pPr algn="l" fontAlgn="b"/>
                      <a:r>
                        <a:rPr lang="en-ZA" sz="1200" b="0" i="0" u="none" strike="noStrike" dirty="0">
                          <a:solidFill>
                            <a:srgbClr val="000000"/>
                          </a:solidFill>
                          <a:effectLst/>
                          <a:latin typeface="Arial" panose="020B0604020202020204" pitchFamily="34" charset="0"/>
                          <a:cs typeface="Arial" panose="020B0604020202020204" pitchFamily="34" charset="0"/>
                        </a:rPr>
                        <a:t>Compensation</a:t>
                      </a:r>
                      <a:r>
                        <a:rPr lang="en-ZA" sz="1200" b="0" i="0" u="none" strike="noStrike" baseline="0" dirty="0">
                          <a:solidFill>
                            <a:srgbClr val="000000"/>
                          </a:solidFill>
                          <a:effectLst/>
                          <a:latin typeface="Arial" panose="020B0604020202020204" pitchFamily="34" charset="0"/>
                          <a:cs typeface="Arial" panose="020B0604020202020204" pitchFamily="34" charset="0"/>
                        </a:rPr>
                        <a:t> of Employee</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            </a:t>
                      </a:r>
                    </a:p>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75 680</a:t>
                      </a:r>
                    </a:p>
                  </a:txBody>
                  <a:tcPr marL="45718" marR="45718" marT="45687" marB="45687" anchor="ctr"/>
                </a:tc>
                <a:tc>
                  <a:txBody>
                    <a:bodyPr/>
                    <a:lstStyle/>
                    <a:p>
                      <a:pPr algn="r"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10 305</a:t>
                      </a:r>
                    </a:p>
                  </a:txBody>
                  <a:tcPr marL="45718" marR="45718" marT="45687" marB="45687" anchor="ctr"/>
                </a:tc>
                <a:tc>
                  <a:txBody>
                    <a:bodyPr/>
                    <a:lstStyle/>
                    <a:p>
                      <a:pPr algn="r" fontAlgn="ctr"/>
                      <a:endParaRPr lang="en-ZA" sz="1200" b="0" i="0" u="none" strike="noStrike" dirty="0">
                        <a:solidFill>
                          <a:srgbClr val="000000"/>
                        </a:solidFill>
                        <a:effectLst/>
                        <a:latin typeface="Arial" panose="020B0604020202020204" pitchFamily="34" charset="0"/>
                        <a:cs typeface="Arial" panose="020B0604020202020204" pitchFamily="34" charset="0"/>
                      </a:endParaRPr>
                    </a:p>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65 375</a:t>
                      </a:r>
                    </a:p>
                  </a:txBody>
                  <a:tcPr marL="45718" marR="45718" marT="45687" marB="45687" anchor="ctr"/>
                </a:tc>
                <a:tc>
                  <a:txBody>
                    <a:bodyPr/>
                    <a:lstStyle/>
                    <a:p>
                      <a:pPr algn="r" fontAlgn="b"/>
                      <a:endParaRPr lang="en-ZA" sz="1200" b="0" i="0" u="none" strike="noStrike" dirty="0">
                        <a:solidFill>
                          <a:srgbClr val="000000"/>
                        </a:solidFill>
                        <a:effectLst/>
                        <a:latin typeface="Arial" panose="020B0604020202020204" pitchFamily="34" charset="0"/>
                        <a:cs typeface="Arial" panose="020B0604020202020204" pitchFamily="34" charset="0"/>
                      </a:endParaRPr>
                    </a:p>
                    <a:p>
                      <a:pPr algn="r" fontAlgn="b"/>
                      <a:r>
                        <a:rPr lang="en-ZA" sz="1200" b="0" i="0" u="none" strike="noStrike" dirty="0">
                          <a:solidFill>
                            <a:srgbClr val="000000"/>
                          </a:solidFill>
                          <a:effectLst/>
                          <a:latin typeface="Arial" panose="020B0604020202020204" pitchFamily="34" charset="0"/>
                          <a:cs typeface="Arial" panose="020B0604020202020204" pitchFamily="34" charset="0"/>
                        </a:rPr>
                        <a:t>14%</a:t>
                      </a:r>
                    </a:p>
                  </a:txBody>
                  <a:tcPr marL="45718" marR="45718" marT="45687" marB="45687" anchor="ctr"/>
                </a:tc>
                <a:extLst>
                  <a:ext uri="{0D108BD9-81ED-4DB2-BD59-A6C34878D82A}">
                    <a16:rowId xmlns:a16="http://schemas.microsoft.com/office/drawing/2014/main" xmlns="" val="10005"/>
                  </a:ext>
                </a:extLst>
              </a:tr>
              <a:tr h="336283">
                <a:tc>
                  <a:txBody>
                    <a:bodyPr/>
                    <a:lstStyle/>
                    <a:p>
                      <a:pPr algn="l" fontAlgn="b"/>
                      <a:r>
                        <a:rPr lang="en-ZA" sz="1200" b="0" i="0" u="none" strike="noStrike" dirty="0">
                          <a:solidFill>
                            <a:srgbClr val="000000"/>
                          </a:solidFill>
                          <a:effectLst/>
                          <a:latin typeface="Arial" panose="020B0604020202020204" pitchFamily="34" charset="0"/>
                          <a:cs typeface="Arial" panose="020B0604020202020204" pitchFamily="34" charset="0"/>
                        </a:rPr>
                        <a:t>Goods</a:t>
                      </a:r>
                      <a:r>
                        <a:rPr lang="en-ZA" sz="1200" b="0" i="0" u="none" strike="noStrike" baseline="0" dirty="0">
                          <a:solidFill>
                            <a:srgbClr val="000000"/>
                          </a:solidFill>
                          <a:effectLst/>
                          <a:latin typeface="Arial" panose="020B0604020202020204" pitchFamily="34" charset="0"/>
                          <a:cs typeface="Arial" panose="020B0604020202020204" pitchFamily="34" charset="0"/>
                        </a:rPr>
                        <a:t> and Services</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66 447</a:t>
                      </a:r>
                    </a:p>
                  </a:txBody>
                  <a:tcPr marL="45718" marR="45718" marT="45687" marB="45687" anchor="ctr"/>
                </a:tc>
                <a:tc>
                  <a:txBody>
                    <a:bodyPr/>
                    <a:lstStyle/>
                    <a:p>
                      <a:pPr algn="r" fontAlgn="ctr"/>
                      <a:r>
                        <a:rPr lang="en-ZA" sz="1200" b="0" i="0" u="none" strike="noStrike" baseline="0" dirty="0">
                          <a:solidFill>
                            <a:srgbClr val="000000"/>
                          </a:solidFill>
                          <a:effectLst/>
                          <a:latin typeface="Arial" panose="020B0604020202020204" pitchFamily="34" charset="0"/>
                          <a:cs typeface="Arial" panose="020B0604020202020204" pitchFamily="34" charset="0"/>
                        </a:rPr>
                        <a:t>15 377</a:t>
                      </a:r>
                      <a:endParaRPr lang="en-ZA" sz="1200" b="0" i="0" u="none" strike="noStrike" dirty="0">
                        <a:solidFill>
                          <a:srgbClr val="000000"/>
                        </a:solidFill>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0" i="0" u="none" strike="noStrike" dirty="0">
                          <a:solidFill>
                            <a:srgbClr val="000000"/>
                          </a:solidFill>
                          <a:effectLst/>
                          <a:latin typeface="Arial" panose="020B0604020202020204" pitchFamily="34" charset="0"/>
                          <a:cs typeface="Arial" panose="020B0604020202020204" pitchFamily="34" charset="0"/>
                        </a:rPr>
                        <a:t>76 802</a:t>
                      </a:r>
                    </a:p>
                  </a:txBody>
                  <a:tcPr marL="45718" marR="45718" marT="45687" marB="45687" anchor="ctr"/>
                </a:tc>
                <a:tc>
                  <a:txBody>
                    <a:bodyPr/>
                    <a:lstStyle/>
                    <a:p>
                      <a:pPr algn="r" fontAlgn="b"/>
                      <a:r>
                        <a:rPr lang="en-ZA" sz="1200" b="0" i="0" u="none" strike="noStrike" dirty="0">
                          <a:solidFill>
                            <a:srgbClr val="000000"/>
                          </a:solidFill>
                          <a:effectLst/>
                          <a:latin typeface="Arial" panose="020B0604020202020204" pitchFamily="34" charset="0"/>
                          <a:cs typeface="Arial" panose="020B0604020202020204" pitchFamily="34" charset="0"/>
                        </a:rPr>
                        <a:t>23%</a:t>
                      </a:r>
                    </a:p>
                  </a:txBody>
                  <a:tcPr marL="45718" marR="45718" marT="45687" marB="45687" anchor="ctr"/>
                </a:tc>
                <a:extLst>
                  <a:ext uri="{0D108BD9-81ED-4DB2-BD59-A6C34878D82A}">
                    <a16:rowId xmlns:a16="http://schemas.microsoft.com/office/drawing/2014/main" xmlns="" val="10006"/>
                  </a:ext>
                </a:extLst>
              </a:tr>
              <a:tr h="327789">
                <a:tc>
                  <a:txBody>
                    <a:bodyPr/>
                    <a:lstStyle/>
                    <a:p>
                      <a:pPr algn="l" fontAlgn="b"/>
                      <a:r>
                        <a:rPr lang="en-ZA" sz="1200" b="0"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Total</a:t>
                      </a:r>
                      <a:r>
                        <a:rPr lang="en-ZA" sz="1200" b="0"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operational expenditure</a:t>
                      </a:r>
                      <a:endParaRPr lang="en-ZA" sz="1200" b="0"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142</a:t>
                      </a:r>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127</a:t>
                      </a: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25</a:t>
                      </a:r>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682</a:t>
                      </a: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116</a:t>
                      </a:r>
                      <a:r>
                        <a:rPr lang="en-ZA" sz="1200" b="1" i="0" u="none" strike="noStrike" baseline="0"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445</a:t>
                      </a: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18%</a:t>
                      </a:r>
                    </a:p>
                  </a:txBody>
                  <a:tcPr marL="45718" marR="45718" marT="45687" marB="45687" anchor="ctr"/>
                </a:tc>
                <a:extLst>
                  <a:ext uri="{0D108BD9-81ED-4DB2-BD59-A6C34878D82A}">
                    <a16:rowId xmlns:a16="http://schemas.microsoft.com/office/drawing/2014/main" xmlns="" val="10007"/>
                  </a:ext>
                </a:extLst>
              </a:tr>
              <a:tr h="616386">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Total Surplus/ </a:t>
                      </a:r>
                      <a:r>
                        <a:rPr lang="en-ZA" sz="1200" b="1" i="0" u="none" strike="noStrike"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(Deficit) </a:t>
                      </a: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from Operating Activities</a:t>
                      </a:r>
                    </a:p>
                    <a:p>
                      <a:pPr algn="l" fontAlgn="b"/>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fontAlgn="ctr"/>
                      <a:r>
                        <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120 410</a:t>
                      </a:r>
                    </a:p>
                  </a:txBody>
                  <a:tcPr marL="45718" marR="45718" marT="45687" marB="45687" anchor="ctr"/>
                </a:tc>
                <a:tc>
                  <a:txBody>
                    <a:bodyPr/>
                    <a:lstStyle/>
                    <a:p>
                      <a:pPr algn="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r" fontAlgn="b"/>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extLst>
                  <a:ext uri="{0D108BD9-81ED-4DB2-BD59-A6C34878D82A}">
                    <a16:rowId xmlns:a16="http://schemas.microsoft.com/office/drawing/2014/main" xmlns="" val="10008"/>
                  </a:ext>
                </a:extLst>
              </a:tr>
              <a:tr h="264129">
                <a:tc>
                  <a:txBody>
                    <a:bodyPr/>
                    <a:lstStyle/>
                    <a:p>
                      <a:pPr algn="l" fontAlgn="b"/>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ct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ctr"/>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tc>
                  <a:txBody>
                    <a:bodyPr/>
                    <a:lstStyle/>
                    <a:p>
                      <a:pPr algn="r" fontAlgn="b"/>
                      <a:endParaRPr lang="en-ZA" sz="1200" b="1" i="0" u="none" strike="noStrike" dirty="0">
                        <a:solidFill>
                          <a:srgbClr val="0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45718" marR="45718" marT="45687" marB="45687"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xmlns="" val="2514092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Autofit/>
          </a:bodyPr>
          <a:lstStyle/>
          <a:p>
            <a:pPr>
              <a:spcBef>
                <a:spcPts val="0"/>
              </a:spcBef>
              <a:defRPr/>
            </a:pPr>
            <a:r>
              <a:rPr lang="en-ZA" sz="3600" u="sng" dirty="0"/>
              <a:t>FINANCIAL PERFORMANCE – EXECUTIVE SUMMARY</a:t>
            </a:r>
          </a:p>
        </p:txBody>
      </p:sp>
      <p:sp>
        <p:nvSpPr>
          <p:cNvPr id="6" name="Slide Number Placeholder 5"/>
          <p:cNvSpPr>
            <a:spLocks noGrp="1"/>
          </p:cNvSpPr>
          <p:nvPr>
            <p:ph type="sldNum" sz="quarter" idx="12"/>
          </p:nvPr>
        </p:nvSpPr>
        <p:spPr/>
        <p:txBody>
          <a:bodyPr/>
          <a:lstStyle/>
          <a:p>
            <a:fld id="{06BB148F-02BF-4613-A9BA-F2252BA4600F}" type="slidenum">
              <a:rPr lang="en-ZA" smtClean="0"/>
              <a:pPr/>
              <a:t>6</a:t>
            </a:fld>
            <a:endParaRPr lang="en-ZA"/>
          </a:p>
        </p:txBody>
      </p:sp>
      <p:sp>
        <p:nvSpPr>
          <p:cNvPr id="5" name="Title 1"/>
          <p:cNvSpPr txBox="1">
            <a:spLocks/>
          </p:cNvSpPr>
          <p:nvPr/>
        </p:nvSpPr>
        <p:spPr>
          <a:xfrm>
            <a:off x="395536" y="1196752"/>
            <a:ext cx="8229600" cy="42484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28600" indent="-228600" algn="just">
              <a:buFont typeface="+mj-lt"/>
              <a:buAutoNum type="arabicPeriod"/>
              <a:defRPr/>
            </a:pPr>
            <a:r>
              <a:rPr lang="en-GB" sz="1400" dirty="0">
                <a:solidFill>
                  <a:prstClr val="black"/>
                </a:solidFill>
                <a:latin typeface="Arial" panose="020B0604020202020204" pitchFamily="34" charset="0"/>
                <a:cs typeface="Arial" panose="020B0604020202020204" pitchFamily="34" charset="0"/>
              </a:rPr>
              <a:t>Cash and cash equivalent as at the 31 March 2019 is R127 million.</a:t>
            </a:r>
          </a:p>
          <a:p>
            <a:pPr marL="228600" indent="-228600" algn="just">
              <a:buFont typeface="+mj-lt"/>
              <a:buAutoNum type="arabicPeriod"/>
              <a:defRPr/>
            </a:pPr>
            <a:r>
              <a:rPr lang="en-ZA" sz="1400" dirty="0">
                <a:latin typeface="Arial" panose="020B0604020202020204" pitchFamily="34" charset="0"/>
                <a:cs typeface="Arial" panose="020B0604020202020204" pitchFamily="34" charset="0"/>
              </a:rPr>
              <a:t>The amount of R123,1 million for OVG was surrendered into the National Revenue Fund</a:t>
            </a:r>
            <a:endParaRPr lang="en-GB" sz="1400" dirty="0">
              <a:solidFill>
                <a:prstClr val="black"/>
              </a:solidFill>
              <a:latin typeface="Arial" panose="020B0604020202020204" pitchFamily="34" charset="0"/>
              <a:cs typeface="Arial" panose="020B0604020202020204" pitchFamily="34" charset="0"/>
            </a:endParaRPr>
          </a:p>
          <a:p>
            <a:pPr marL="228600" indent="-228600" algn="just">
              <a:buFont typeface="+mj-lt"/>
              <a:buAutoNum type="arabicPeriod"/>
              <a:defRPr/>
            </a:pPr>
            <a:r>
              <a:rPr lang="en-GB" sz="1400" dirty="0">
                <a:solidFill>
                  <a:prstClr val="black"/>
                </a:solidFill>
                <a:latin typeface="Arial" panose="020B0604020202020204" pitchFamily="34" charset="0"/>
                <a:cs typeface="Arial" panose="020B0604020202020204" pitchFamily="34" charset="0"/>
              </a:rPr>
              <a:t>Department transferred grant amount of R142,1 million to Office of the </a:t>
            </a:r>
            <a:r>
              <a:rPr lang="en-GB" sz="1400" dirty="0" err="1">
                <a:solidFill>
                  <a:prstClr val="black"/>
                </a:solidFill>
                <a:latin typeface="Arial" panose="020B0604020202020204" pitchFamily="34" charset="0"/>
                <a:cs typeface="Arial" panose="020B0604020202020204" pitchFamily="34" charset="0"/>
              </a:rPr>
              <a:t>Valuer</a:t>
            </a:r>
            <a:r>
              <a:rPr lang="en-GB" sz="1400" dirty="0">
                <a:solidFill>
                  <a:prstClr val="black"/>
                </a:solidFill>
                <a:latin typeface="Arial" panose="020B0604020202020204" pitchFamily="34" charset="0"/>
                <a:cs typeface="Arial" panose="020B0604020202020204" pitchFamily="34" charset="0"/>
              </a:rPr>
              <a:t>-General during the third quarter for funding their priorities.</a:t>
            </a:r>
          </a:p>
          <a:p>
            <a:pPr marL="228600" indent="-228600" algn="just">
              <a:buFont typeface="+mj-lt"/>
              <a:buAutoNum type="arabicPeriod"/>
              <a:defRPr/>
            </a:pPr>
            <a:r>
              <a:rPr lang="en-GB" sz="1400" dirty="0">
                <a:solidFill>
                  <a:prstClr val="black"/>
                </a:solidFill>
                <a:latin typeface="Arial" panose="020B0604020202020204" pitchFamily="34" charset="0"/>
                <a:cs typeface="Arial" panose="020B0604020202020204" pitchFamily="34" charset="0"/>
              </a:rPr>
              <a:t>Spending as at 31 December 2019 amounted to R25.7 million, representing 18% of the total  annual budget of  R142.1,9 million. </a:t>
            </a:r>
          </a:p>
          <a:p>
            <a:pPr marL="228600" indent="-228600" algn="just">
              <a:buFont typeface="+mj-lt"/>
              <a:buAutoNum type="arabicPeriod"/>
              <a:defRPr/>
            </a:pPr>
            <a:r>
              <a:rPr lang="en-ZA" sz="1400" dirty="0">
                <a:latin typeface="Arial" panose="020B0604020202020204" pitchFamily="34" charset="0"/>
                <a:cs typeface="Arial" panose="020B0604020202020204" pitchFamily="34" charset="0"/>
              </a:rPr>
              <a:t>Compensation of Employees spending amounted to R10,3 million representing 14% of the allocated budget of R75,7 million. </a:t>
            </a:r>
          </a:p>
          <a:p>
            <a:pPr marL="228600" indent="-228600" algn="just">
              <a:buFont typeface="+mj-lt"/>
              <a:buAutoNum type="arabicPeriod"/>
              <a:defRPr/>
            </a:pPr>
            <a:r>
              <a:rPr lang="en-ZA" sz="1400" dirty="0">
                <a:latin typeface="Arial" panose="020B0604020202020204" pitchFamily="34" charset="0"/>
                <a:cs typeface="Arial" panose="020B0604020202020204" pitchFamily="34" charset="0"/>
              </a:rPr>
              <a:t>Good and Service spending amounted to R15.4 million representing 23% of the allocated budget of R66,4 million. </a:t>
            </a:r>
          </a:p>
          <a:p>
            <a:pPr marL="228600" indent="-228600" algn="just">
              <a:buFont typeface="+mj-lt"/>
              <a:buAutoNum type="arabicPeriod"/>
              <a:defRPr/>
            </a:pPr>
            <a:r>
              <a:rPr lang="en-ZA" sz="1400" dirty="0">
                <a:latin typeface="Arial" panose="020B0604020202020204" pitchFamily="34" charset="0"/>
                <a:cs typeface="Arial" panose="020B0604020202020204" pitchFamily="34" charset="0"/>
              </a:rPr>
              <a:t>Balance available as at 31 December 2019 amount to</a:t>
            </a:r>
            <a:r>
              <a:rPr lang="en-ZA" sz="1400" dirty="0">
                <a:solidFill>
                  <a:srgbClr val="FF0000"/>
                </a:solidFill>
                <a:latin typeface="Arial" panose="020B0604020202020204" pitchFamily="34" charset="0"/>
                <a:cs typeface="Arial" panose="020B0604020202020204" pitchFamily="34" charset="0"/>
              </a:rPr>
              <a:t> </a:t>
            </a:r>
            <a:r>
              <a:rPr lang="en-ZA" sz="1400" dirty="0">
                <a:latin typeface="Arial" panose="020B0604020202020204" pitchFamily="34" charset="0"/>
                <a:cs typeface="Arial" panose="020B0604020202020204" pitchFamily="34" charset="0"/>
              </a:rPr>
              <a:t>R120,4 million.</a:t>
            </a:r>
          </a:p>
          <a:p>
            <a:pPr marL="571500" indent="-571500" algn="l">
              <a:spcBef>
                <a:spcPts val="0"/>
              </a:spcBef>
              <a:buFont typeface="Arial" pitchFamily="34" charset="0"/>
              <a:buChar char="•"/>
              <a:defRPr/>
            </a:pPr>
            <a:endParaRPr lang="en-ZA" sz="2000" u="sng" dirty="0"/>
          </a:p>
        </p:txBody>
      </p:sp>
    </p:spTree>
    <p:extLst>
      <p:ext uri="{BB962C8B-B14F-4D97-AF65-F5344CB8AC3E}">
        <p14:creationId xmlns:p14="http://schemas.microsoft.com/office/powerpoint/2010/main" xmlns="" val="166472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a:bodyPr>
          <a:lstStyle/>
          <a:p>
            <a:pPr>
              <a:spcBef>
                <a:spcPts val="0"/>
              </a:spcBef>
              <a:defRPr/>
            </a:pPr>
            <a:r>
              <a:rPr lang="en-ZA" u="sng" dirty="0"/>
              <a:t>LEGEND</a:t>
            </a:r>
          </a:p>
        </p:txBody>
      </p:sp>
      <p:sp>
        <p:nvSpPr>
          <p:cNvPr id="6" name="Slide Number Placeholder 5"/>
          <p:cNvSpPr>
            <a:spLocks noGrp="1"/>
          </p:cNvSpPr>
          <p:nvPr>
            <p:ph type="sldNum" sz="quarter" idx="12"/>
          </p:nvPr>
        </p:nvSpPr>
        <p:spPr/>
        <p:txBody>
          <a:bodyPr/>
          <a:lstStyle/>
          <a:p>
            <a:fld id="{06BB148F-02BF-4613-A9BA-F2252BA4600F}" type="slidenum">
              <a:rPr lang="en-ZA" smtClean="0"/>
              <a:pPr/>
              <a:t>7</a:t>
            </a:fld>
            <a:endParaRPr lang="en-ZA"/>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171188274"/>
              </p:ext>
            </p:extLst>
          </p:nvPr>
        </p:nvGraphicFramePr>
        <p:xfrm>
          <a:off x="1907704" y="2060847"/>
          <a:ext cx="4032448" cy="1353569"/>
        </p:xfrm>
        <a:graphic>
          <a:graphicData uri="http://schemas.openxmlformats.org/drawingml/2006/table">
            <a:tbl>
              <a:tblPr/>
              <a:tblGrid>
                <a:gridCol w="2372029">
                  <a:extLst>
                    <a:ext uri="{9D8B030D-6E8A-4147-A177-3AD203B41FA5}">
                      <a16:colId xmlns:a16="http://schemas.microsoft.com/office/drawing/2014/main" xmlns="" val="20000"/>
                    </a:ext>
                  </a:extLst>
                </a:gridCol>
                <a:gridCol w="1660419">
                  <a:extLst>
                    <a:ext uri="{9D8B030D-6E8A-4147-A177-3AD203B41FA5}">
                      <a16:colId xmlns:a16="http://schemas.microsoft.com/office/drawing/2014/main" xmlns="" val="20001"/>
                    </a:ext>
                  </a:extLst>
                </a:gridCol>
              </a:tblGrid>
              <a:tr h="467597">
                <a:tc>
                  <a:txBody>
                    <a:bodyPr/>
                    <a:lstStyle/>
                    <a:p>
                      <a:pPr algn="ctr" rtl="0" fontAlgn="ctr"/>
                      <a:r>
                        <a:rPr lang="en-ZA" sz="1100" b="0" i="0" u="none" strike="noStrike" dirty="0">
                          <a:solidFill>
                            <a:srgbClr val="000000"/>
                          </a:solidFill>
                          <a:effectLst/>
                          <a:latin typeface="Calibri"/>
                        </a:rPr>
                        <a:t>PERFORMANCE:</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ZA" sz="1800" b="0" i="0" u="none" strike="noStrike">
                          <a:solidFill>
                            <a:srgbClr val="000000"/>
                          </a:solidFill>
                          <a:effectLst/>
                          <a:latin typeface="Arial"/>
                        </a:rPr>
                        <a:t> </a:t>
                      </a:r>
                    </a:p>
                  </a:txBody>
                  <a:tcPr marL="7620" marR="7620" marT="762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5324">
                <a:tc>
                  <a:txBody>
                    <a:bodyPr/>
                    <a:lstStyle/>
                    <a:p>
                      <a:pPr algn="ctr" rtl="0" fontAlgn="ctr"/>
                      <a:r>
                        <a:rPr lang="en-ZA" sz="1100" b="0" i="0" u="none" strike="noStrike">
                          <a:solidFill>
                            <a:srgbClr val="000000"/>
                          </a:solidFill>
                          <a:effectLst/>
                          <a:latin typeface="Calibri"/>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ZA" sz="1100" b="0" i="0" u="none" strike="noStrike">
                          <a:solidFill>
                            <a:srgbClr val="000000"/>
                          </a:solidFill>
                          <a:effectLst/>
                          <a:latin typeface="Calibri"/>
                        </a:rPr>
                        <a:t>ACHIEVED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95324">
                <a:tc>
                  <a:txBody>
                    <a:bodyPr/>
                    <a:lstStyle/>
                    <a:p>
                      <a:pPr algn="ctr" rtl="0" fontAlgn="ctr"/>
                      <a:r>
                        <a:rPr lang="en-ZA" sz="1100" b="0" i="0" u="none" strike="noStrike" dirty="0">
                          <a:solidFill>
                            <a:srgbClr val="000000"/>
                          </a:solidFill>
                          <a:effectLst/>
                          <a:latin typeface="Calibri"/>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ZA" sz="1100" b="0" i="0" u="none" strike="noStrike">
                          <a:solidFill>
                            <a:srgbClr val="000000"/>
                          </a:solidFill>
                          <a:effectLst/>
                          <a:latin typeface="Calibri"/>
                        </a:rPr>
                        <a:t>NOT ACHIEVED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95324">
                <a:tc>
                  <a:txBody>
                    <a:bodyPr/>
                    <a:lstStyle/>
                    <a:p>
                      <a:pPr algn="l" fontAlgn="b"/>
                      <a:r>
                        <a:rPr lang="en-ZA" sz="1100" b="0" i="0" u="none" strike="noStrike">
                          <a:solidFill>
                            <a:srgbClr val="000000"/>
                          </a:solidFill>
                          <a:effectLst/>
                          <a:latin typeface="Calibri"/>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dirty="0">
                          <a:solidFill>
                            <a:srgbClr val="000000"/>
                          </a:solidFill>
                          <a:effectLst/>
                          <a:latin typeface="Calibri"/>
                        </a:rPr>
                        <a:t>N/A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63625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2019/20 INDEPENDENTLY VERIFIED PERFORMANCE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8</a:t>
            </a:fld>
            <a:endParaRPr lang="en-ZA"/>
          </a:p>
        </p:txBody>
      </p:sp>
      <p:graphicFrame>
        <p:nvGraphicFramePr>
          <p:cNvPr id="5" name="Table 4"/>
          <p:cNvGraphicFramePr>
            <a:graphicFrameLocks noGrp="1"/>
          </p:cNvGraphicFramePr>
          <p:nvPr>
            <p:extLst>
              <p:ext uri="{D42A27DB-BD31-4B8C-83A1-F6EECF244321}">
                <p14:modId xmlns:p14="http://schemas.microsoft.com/office/powerpoint/2010/main" xmlns="" val="301846963"/>
              </p:ext>
            </p:extLst>
          </p:nvPr>
        </p:nvGraphicFramePr>
        <p:xfrm>
          <a:off x="323527" y="1484785"/>
          <a:ext cx="8208914" cy="3900834"/>
        </p:xfrm>
        <a:graphic>
          <a:graphicData uri="http://schemas.openxmlformats.org/drawingml/2006/table">
            <a:tbl>
              <a:tblPr/>
              <a:tblGrid>
                <a:gridCol w="2032976">
                  <a:extLst>
                    <a:ext uri="{9D8B030D-6E8A-4147-A177-3AD203B41FA5}">
                      <a16:colId xmlns:a16="http://schemas.microsoft.com/office/drawing/2014/main" xmlns="" val="20000"/>
                    </a:ext>
                  </a:extLst>
                </a:gridCol>
                <a:gridCol w="1432325">
                  <a:extLst>
                    <a:ext uri="{9D8B030D-6E8A-4147-A177-3AD203B41FA5}">
                      <a16:colId xmlns:a16="http://schemas.microsoft.com/office/drawing/2014/main" xmlns="" val="20001"/>
                    </a:ext>
                  </a:extLst>
                </a:gridCol>
                <a:gridCol w="970285">
                  <a:extLst>
                    <a:ext uri="{9D8B030D-6E8A-4147-A177-3AD203B41FA5}">
                      <a16:colId xmlns:a16="http://schemas.microsoft.com/office/drawing/2014/main" xmlns="" val="20002"/>
                    </a:ext>
                  </a:extLst>
                </a:gridCol>
                <a:gridCol w="939482">
                  <a:extLst>
                    <a:ext uri="{9D8B030D-6E8A-4147-A177-3AD203B41FA5}">
                      <a16:colId xmlns:a16="http://schemas.microsoft.com/office/drawing/2014/main" xmlns="" val="20003"/>
                    </a:ext>
                  </a:extLst>
                </a:gridCol>
                <a:gridCol w="1647943">
                  <a:extLst>
                    <a:ext uri="{9D8B030D-6E8A-4147-A177-3AD203B41FA5}">
                      <a16:colId xmlns:a16="http://schemas.microsoft.com/office/drawing/2014/main" xmlns="" val="20004"/>
                    </a:ext>
                  </a:extLst>
                </a:gridCol>
                <a:gridCol w="1185903">
                  <a:extLst>
                    <a:ext uri="{9D8B030D-6E8A-4147-A177-3AD203B41FA5}">
                      <a16:colId xmlns:a16="http://schemas.microsoft.com/office/drawing/2014/main" xmlns="" val="20005"/>
                    </a:ext>
                  </a:extLst>
                </a:gridCol>
              </a:tblGrid>
              <a:tr h="1083236">
                <a:tc>
                  <a:txBody>
                    <a:bodyPr/>
                    <a:lstStyle/>
                    <a:p>
                      <a:pPr algn="l" fontAlgn="ctr"/>
                      <a:r>
                        <a:rPr lang="en-ZA" sz="1100" b="1" i="0" u="none" strike="noStrike" dirty="0">
                          <a:solidFill>
                            <a:srgbClr val="FFFFFF"/>
                          </a:solidFill>
                          <a:effectLst/>
                          <a:latin typeface="Arial"/>
                        </a:rPr>
                        <a:t>INDICATORS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en-ZA" sz="1100" b="1" i="0" u="none" strike="noStrike">
                          <a:solidFill>
                            <a:srgbClr val="FFFFFF"/>
                          </a:solidFill>
                          <a:effectLst/>
                          <a:latin typeface="Arial"/>
                        </a:rPr>
                        <a:t>ANNUAL TARGET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b"/>
                      <a:r>
                        <a:rPr lang="en-US" sz="1100" b="1" i="0" u="none" strike="noStrike">
                          <a:solidFill>
                            <a:srgbClr val="FFFFFF"/>
                          </a:solidFill>
                          <a:effectLst/>
                          <a:latin typeface="Arial"/>
                        </a:rPr>
                        <a:t>ACHIEVED AS AT QUARTER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ZA" sz="1100" b="1" i="0" u="none" strike="noStrike">
                          <a:solidFill>
                            <a:srgbClr val="FFFFFF"/>
                          </a:solidFill>
                          <a:effectLst/>
                          <a:latin typeface="Arial"/>
                        </a:rPr>
                        <a:t>VARIANCE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ZA" sz="1100" b="1" i="0" u="none" strike="noStrike">
                          <a:solidFill>
                            <a:srgbClr val="FFFFFF"/>
                          </a:solidFill>
                          <a:effectLst/>
                          <a:latin typeface="Arial"/>
                        </a:rPr>
                        <a:t>REASON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ZA" sz="1100" b="1" i="0" u="none" strike="noStrike">
                          <a:solidFill>
                            <a:srgbClr val="FFFFFF"/>
                          </a:solidFill>
                          <a:effectLst/>
                          <a:latin typeface="Arial"/>
                        </a:rPr>
                        <a:t>ACTUAL VALUATIONS COMPLETED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0"/>
                  </a:ext>
                </a:extLst>
              </a:tr>
              <a:tr h="897538">
                <a:tc>
                  <a:txBody>
                    <a:bodyPr/>
                    <a:lstStyle/>
                    <a:p>
                      <a:pPr algn="l" fontAlgn="ctr"/>
                      <a:r>
                        <a:rPr lang="en-US" sz="1100" b="0" i="1" u="none" strike="noStrike">
                          <a:solidFill>
                            <a:srgbClr val="000000"/>
                          </a:solidFill>
                          <a:effectLst/>
                          <a:latin typeface="Arial"/>
                        </a:rPr>
                        <a:t>100% completion of valuations submitted by Restitution within the specified times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100%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dirty="0">
                          <a:solidFill>
                            <a:srgbClr val="000000"/>
                          </a:solidFill>
                          <a:effectLst/>
                          <a:latin typeface="Calibri"/>
                        </a:rPr>
                        <a:t>37%</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1100" b="0" i="0" u="none" strike="noStrike">
                          <a:solidFill>
                            <a:srgbClr val="000000"/>
                          </a:solidFill>
                          <a:effectLst/>
                          <a:latin typeface="Calibri"/>
                        </a:rPr>
                        <a:t>NA</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The OVG has capacity challenges.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74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48770">
                <a:tc>
                  <a:txBody>
                    <a:bodyPr/>
                    <a:lstStyle/>
                    <a:p>
                      <a:pPr algn="l" fontAlgn="ctr"/>
                      <a:r>
                        <a:rPr lang="en-US" sz="1100" b="0" i="1" u="none" strike="noStrike">
                          <a:solidFill>
                            <a:srgbClr val="000000"/>
                          </a:solidFill>
                          <a:effectLst/>
                          <a:latin typeface="Arial"/>
                        </a:rPr>
                        <a:t>Number of completed backlog valuations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995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465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1100" b="0" i="0" u="none" strike="noStrike">
                          <a:solidFill>
                            <a:srgbClr val="000000"/>
                          </a:solidFill>
                          <a:effectLst/>
                          <a:latin typeface="Calibri"/>
                        </a:rPr>
                        <a:t>530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The OVG has capacity challenges.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465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97538">
                <a:tc>
                  <a:txBody>
                    <a:bodyPr/>
                    <a:lstStyle/>
                    <a:p>
                      <a:pPr algn="l" fontAlgn="ctr"/>
                      <a:r>
                        <a:rPr lang="en-US" sz="1100" b="0" i="1" u="none" strike="noStrike">
                          <a:solidFill>
                            <a:srgbClr val="000000"/>
                          </a:solidFill>
                          <a:effectLst/>
                          <a:latin typeface="Arial"/>
                        </a:rPr>
                        <a:t>Average number of days taken to issue a valuation certificate for valid valuation reports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Arial"/>
                        </a:rPr>
                        <a:t>50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125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ZA" sz="1100" b="0" i="0" u="none" strike="noStrike">
                          <a:solidFill>
                            <a:srgbClr val="000000"/>
                          </a:solidFill>
                          <a:effectLst/>
                          <a:latin typeface="Calibri"/>
                        </a:rPr>
                        <a:t>75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Arial"/>
                        </a:rPr>
                        <a:t>The OVG has capacity challenges.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91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29228">
                <a:tc>
                  <a:txBody>
                    <a:bodyPr/>
                    <a:lstStyle/>
                    <a:p>
                      <a:pPr algn="l" fontAlgn="ctr"/>
                      <a:r>
                        <a:rPr lang="en-ZA" sz="1100" b="0" i="1" u="none" strike="noStrike" dirty="0">
                          <a:solidFill>
                            <a:srgbClr val="000000"/>
                          </a:solidFill>
                          <a:effectLst/>
                          <a:latin typeface="Arial"/>
                        </a:rPr>
                        <a:t>Parked valuations (Only to be reported at year-end)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ZA" sz="1100" b="0" i="0" u="none" strike="noStrike">
                          <a:solidFill>
                            <a:srgbClr val="000000"/>
                          </a:solidFill>
                          <a:effectLst/>
                          <a:latin typeface="Calibri"/>
                        </a:rPr>
                        <a:t>112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32122">
                <a:tc>
                  <a:txBody>
                    <a:bodyPr/>
                    <a:lstStyle/>
                    <a:p>
                      <a:pPr algn="l" fontAlgn="ctr"/>
                      <a:r>
                        <a:rPr lang="en-ZA" sz="1100" b="1" i="0" u="none" strike="noStrike">
                          <a:solidFill>
                            <a:srgbClr val="000000"/>
                          </a:solidFill>
                          <a:effectLst/>
                          <a:latin typeface="Arial"/>
                        </a:rPr>
                        <a:t>TOTAL</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a:rPr>
                        <a:t> </a:t>
                      </a:r>
                    </a:p>
                  </a:txBody>
                  <a:tcPr marL="6350" marR="6350" marT="635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a:t>
                      </a:r>
                    </a:p>
                  </a:txBody>
                  <a:tcPr marL="6350" marR="6350" marT="635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ZA" sz="1100" b="1" i="0" u="none" strike="noStrike" dirty="0">
                          <a:solidFill>
                            <a:srgbClr val="000000"/>
                          </a:solidFill>
                          <a:effectLst/>
                          <a:latin typeface="Calibri"/>
                        </a:rPr>
                        <a:t>742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197171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94122"/>
          </a:xfrm>
        </p:spPr>
        <p:txBody>
          <a:bodyPr>
            <a:normAutofit fontScale="90000"/>
          </a:bodyPr>
          <a:lstStyle/>
          <a:p>
            <a:pPr>
              <a:spcBef>
                <a:spcPts val="0"/>
              </a:spcBef>
              <a:defRPr/>
            </a:pPr>
            <a:r>
              <a:rPr lang="en-ZA" u="sng" dirty="0"/>
              <a:t>BACKLOG PROGRESS AS AT QUARTER 3</a:t>
            </a:r>
          </a:p>
        </p:txBody>
      </p:sp>
      <p:sp>
        <p:nvSpPr>
          <p:cNvPr id="6" name="Slide Number Placeholder 5"/>
          <p:cNvSpPr>
            <a:spLocks noGrp="1"/>
          </p:cNvSpPr>
          <p:nvPr>
            <p:ph type="sldNum" sz="quarter" idx="12"/>
          </p:nvPr>
        </p:nvSpPr>
        <p:spPr/>
        <p:txBody>
          <a:bodyPr/>
          <a:lstStyle/>
          <a:p>
            <a:fld id="{06BB148F-02BF-4613-A9BA-F2252BA4600F}" type="slidenum">
              <a:rPr lang="en-ZA" smtClean="0"/>
              <a:pPr/>
              <a:t>9</a:t>
            </a:fld>
            <a:endParaRPr lang="en-ZA"/>
          </a:p>
        </p:txBody>
      </p:sp>
      <p:pic>
        <p:nvPicPr>
          <p:cNvPr id="5" name="Picture 4">
            <a:extLst>
              <a:ext uri="{FF2B5EF4-FFF2-40B4-BE49-F238E27FC236}">
                <a16:creationId xmlns:a16="http://schemas.microsoft.com/office/drawing/2014/main" xmlns="" id="{B84AEF6B-3D41-4B50-ACEB-5C83A54CB0D4}"/>
              </a:ext>
            </a:extLst>
          </p:cNvPr>
          <p:cNvPicPr>
            <a:picLocks noChangeAspect="1"/>
          </p:cNvPicPr>
          <p:nvPr/>
        </p:nvPicPr>
        <p:blipFill>
          <a:blip r:embed="rId4" cstate="print"/>
          <a:stretch>
            <a:fillRect/>
          </a:stretch>
        </p:blipFill>
        <p:spPr>
          <a:xfrm>
            <a:off x="467544" y="1052736"/>
            <a:ext cx="7992888" cy="4176464"/>
          </a:xfrm>
          <a:prstGeom prst="rect">
            <a:avLst/>
          </a:prstGeom>
        </p:spPr>
      </p:pic>
    </p:spTree>
    <p:extLst>
      <p:ext uri="{BB962C8B-B14F-4D97-AF65-F5344CB8AC3E}">
        <p14:creationId xmlns:p14="http://schemas.microsoft.com/office/powerpoint/2010/main" xmlns="" val="2207656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12436</TotalTime>
  <Words>1427</Words>
  <Application>Microsoft Office PowerPoint</Application>
  <PresentationFormat>On-screen Show (4:3)</PresentationFormat>
  <Paragraphs>387</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OVG 2019/20 QUARTER 2 PERFORMANCE REPORT  PRESENTATION TO THE PORTFOLIO COMMITTEE ON AGRICULTURE, LAND REFORM AND RURAL DEVELOPMENT  25 FEBRUARY 2020</vt:lpstr>
      <vt:lpstr>TABLE OF CONTENTS</vt:lpstr>
      <vt:lpstr>AUDIT IMPROVEMENT</vt:lpstr>
      <vt:lpstr>AUDIT IMPROVEMENT</vt:lpstr>
      <vt:lpstr>FINANCIAL PERFORMANCE </vt:lpstr>
      <vt:lpstr>FINANCIAL PERFORMANCE – EXECUTIVE SUMMARY</vt:lpstr>
      <vt:lpstr>LEGEND</vt:lpstr>
      <vt:lpstr>2019/20 INDEPENDENTLY VERIFIED PERFORMANCE AS AT QUARTER 3</vt:lpstr>
      <vt:lpstr>BACKLOG PROGRESS AS AT QUARTER 3</vt:lpstr>
      <vt:lpstr>BACKLOG PROGRESS AS AT QUARTER 3</vt:lpstr>
      <vt:lpstr>2019/20 INDEPENDENTLY VERIFIED PERFORMANCE AS AT QUARTER 3</vt:lpstr>
      <vt:lpstr>2019/20 INDEPENDENTLY VERIFIED PERFORMANCE AS AT QUARTER 3</vt:lpstr>
      <vt:lpstr>PROGRAMME PERFORMANCE Q1-Q3 2019/20 </vt:lpstr>
      <vt:lpstr>PROGRAMME PERFORMANCE Q1-Q3 2019/20 </vt:lpstr>
      <vt:lpstr>2019/20 INDICATORS NOT DUE AS AT QUARTER 3</vt:lpstr>
      <vt:lpstr>PROGRAMME PERFORMANCE Q1-Q3 2019/20 </vt:lpstr>
      <vt:lpstr> CHALLENGES  </vt:lpstr>
      <vt:lpstr>SOLUTIONS</vt:lpstr>
      <vt:lpstr>RE YA LEBOHA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 HERE</dc:title>
  <dc:creator>user</dc:creator>
  <cp:lastModifiedBy>PUMZA</cp:lastModifiedBy>
  <cp:revision>313</cp:revision>
  <cp:lastPrinted>2020-02-20T10:49:47Z</cp:lastPrinted>
  <dcterms:created xsi:type="dcterms:W3CDTF">2016-10-20T13:36:22Z</dcterms:created>
  <dcterms:modified xsi:type="dcterms:W3CDTF">2020-02-27T09:34:10Z</dcterms:modified>
</cp:coreProperties>
</file>