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  <p:sldMasterId id="2147483816" r:id="rId15"/>
    <p:sldMasterId id="2147483828" r:id="rId16"/>
  </p:sldMasterIdLst>
  <p:notesMasterIdLst>
    <p:notesMasterId r:id="rId31"/>
  </p:notesMasterIdLst>
  <p:handoutMasterIdLst>
    <p:handoutMasterId r:id="rId32"/>
  </p:handoutMasterIdLst>
  <p:sldIdLst>
    <p:sldId id="283" r:id="rId17"/>
    <p:sldId id="257" r:id="rId18"/>
    <p:sldId id="258" r:id="rId19"/>
    <p:sldId id="271" r:id="rId20"/>
    <p:sldId id="278" r:id="rId21"/>
    <p:sldId id="281" r:id="rId22"/>
    <p:sldId id="260" r:id="rId23"/>
    <p:sldId id="279" r:id="rId24"/>
    <p:sldId id="261" r:id="rId25"/>
    <p:sldId id="272" r:id="rId26"/>
    <p:sldId id="273" r:id="rId27"/>
    <p:sldId id="274" r:id="rId28"/>
    <p:sldId id="282" r:id="rId29"/>
    <p:sldId id="270" r:id="rId3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6" autoAdjust="0"/>
    <p:restoredTop sz="86598" autoAdjust="0"/>
  </p:normalViewPr>
  <p:slideViewPr>
    <p:cSldViewPr snapToGrid="0">
      <p:cViewPr varScale="1">
        <p:scale>
          <a:sx n="100" d="100"/>
          <a:sy n="100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D108C3-CFFF-42B2-B184-F4EE08E13DAA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FEFCDB-C837-4370-9532-721877BA2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22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314D38-1491-4840-8868-95E6F1550FAA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70E315-3D5A-4827-9319-3A0A65DDF78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8951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South Africa’s foreign policy priorities and commitment to the consolidation of the African Agenda finds expression in the apex strategic framework of the country, the NDP.</a:t>
            </a:r>
          </a:p>
          <a:p>
            <a:r>
              <a:rPr lang="en-ZA" dirty="0" smtClean="0"/>
              <a:t>Chapter 7 of the NDP underlines South Africa’s vision to strengthening the AU, regional economic and political integration with the aim to achieve sustainable development within a peaceful and stable Africa as envisaged in Agenda 2063.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E315-3D5A-4827-9319-3A0A65DDF78E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7062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DBADD2-E077-4E72-A543-AA479F939231}" type="slidenum">
              <a:rPr lang="en-US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229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DBADD2-E077-4E72-A543-AA479F939231}" type="slidenum">
              <a:rPr lang="en-US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86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2440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7789021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86565093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0099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7575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2956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81601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2763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1254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34089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74441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74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615830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95870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65317109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3986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8106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35425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35364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09633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18135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14418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58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61986359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44674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29396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7317315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55633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30050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06492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15088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15811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30392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203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98977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72346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12612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96653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8616842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67842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92482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37568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51081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78241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723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88385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6571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60449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35597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11810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836546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63721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82088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95094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37996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881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8384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95341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022276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42811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18482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83146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3576138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33979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55178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71312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367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26475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041239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0141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29392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14287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100065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613151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18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3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89498835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09305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26726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17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039344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83460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12172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931563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57161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388568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50889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61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519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4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04658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935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642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570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518393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516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540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174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315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9608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73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721056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870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5668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1634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7165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15127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963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7519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790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408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68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953862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8653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3301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037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0438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273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5504838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6002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6566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2573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97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000628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1615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6409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4273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1550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053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4816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680761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00584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81242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30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39716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7700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1719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4723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257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0008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4249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9835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56288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310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656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272332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31152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2179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0014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7730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8060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2043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14298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0619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3046318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25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323847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8687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7258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5412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167267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73287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586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69706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9840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4625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56432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090643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55248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10683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6050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2409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6248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8352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31799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05951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8121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3B8D8-3014-4DA1-B8CA-7A81D07BB6B6}" type="datetimeFigureOut">
              <a:rPr lang="en-ZA" smtClean="0"/>
              <a:pPr/>
              <a:t>2020/02/27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FB8C-3D43-432A-8B7D-8DFA5A84A2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0689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37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44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33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39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44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13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18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3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5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38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65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63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11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89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79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11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21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06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f-ZA" sz="240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47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 sz="quarter"/>
          </p:nvPr>
        </p:nvSpPr>
        <p:spPr>
          <a:xfrm>
            <a:off x="1524000" y="1"/>
            <a:ext cx="8820150" cy="6250487"/>
          </a:xfrm>
        </p:spPr>
        <p:txBody>
          <a:bodyPr/>
          <a:lstStyle/>
          <a:p>
            <a:pPr algn="l" eaLnBrk="1" hangingPunct="1"/>
            <a:r>
              <a:rPr lang="en-ZA" altLang="en-US" sz="4400" dirty="0" smtClean="0">
                <a:cs typeface="Arial" panose="020B0604020202020204" pitchFamily="34" charset="0"/>
              </a:rPr>
              <a:t>OUTCOMES OF THE 33</a:t>
            </a:r>
            <a:r>
              <a:rPr lang="en-ZA" altLang="en-US" sz="4400" baseline="30000" dirty="0" smtClean="0">
                <a:cs typeface="Arial" panose="020B0604020202020204" pitchFamily="34" charset="0"/>
              </a:rPr>
              <a:t>RD</a:t>
            </a:r>
            <a:r>
              <a:rPr lang="en-ZA" altLang="en-US" sz="4400" dirty="0" smtClean="0">
                <a:cs typeface="Arial" panose="020B0604020202020204" pitchFamily="34" charset="0"/>
              </a:rPr>
              <a:t> ORDINARY SESSION OF THE ASSEMBLY OF HEADS AND GOVERNMENT OF STATE OF THE AFRICA UNION</a:t>
            </a:r>
            <a:r>
              <a:rPr lang="en-ZA" altLang="en-US" sz="4400" dirty="0">
                <a:cs typeface="Arial" panose="020B0604020202020204" pitchFamily="34" charset="0"/>
              </a:rPr>
              <a:t/>
            </a:r>
            <a:br>
              <a:rPr lang="en-ZA" altLang="en-US" sz="4400" dirty="0">
                <a:cs typeface="Arial" panose="020B0604020202020204" pitchFamily="34" charset="0"/>
              </a:rPr>
            </a:br>
            <a:r>
              <a:rPr lang="en-ZA" altLang="en-US" sz="4400" dirty="0" smtClean="0">
                <a:cs typeface="Arial" panose="020B0604020202020204" pitchFamily="34" charset="0"/>
              </a:rPr>
              <a:t/>
            </a:r>
            <a:br>
              <a:rPr lang="en-ZA" altLang="en-US" sz="4400" dirty="0" smtClean="0">
                <a:cs typeface="Arial" panose="020B0604020202020204" pitchFamily="34" charset="0"/>
              </a:rPr>
            </a:br>
            <a:r>
              <a:rPr lang="en-ZA" altLang="en-US" sz="2400" dirty="0" smtClean="0">
                <a:cs typeface="Arial" panose="020B0604020202020204" pitchFamily="34" charset="0"/>
              </a:rPr>
              <a:t>PRESENTATION </a:t>
            </a:r>
            <a:r>
              <a:rPr lang="en-ZA" altLang="en-US" sz="2400" dirty="0">
                <a:cs typeface="Arial" panose="020B0604020202020204" pitchFamily="34" charset="0"/>
              </a:rPr>
              <a:t>TO THE PORTFOLIO COMMITTEE</a:t>
            </a:r>
            <a:r>
              <a:rPr lang="en-ZA" altLang="en-US" sz="2400" dirty="0" smtClean="0">
                <a:cs typeface="Arial" panose="020B0604020202020204" pitchFamily="34" charset="0"/>
              </a:rPr>
              <a:t>:</a:t>
            </a:r>
            <a:br>
              <a:rPr lang="en-ZA" altLang="en-US" sz="2400" dirty="0" smtClean="0">
                <a:cs typeface="Arial" panose="020B0604020202020204" pitchFamily="34" charset="0"/>
              </a:rPr>
            </a:br>
            <a:r>
              <a:rPr lang="en-ZA" altLang="en-US" sz="2400" dirty="0" smtClean="0">
                <a:cs typeface="Arial" panose="020B0604020202020204" pitchFamily="34" charset="0"/>
              </a:rPr>
              <a:t>26 February 2020</a:t>
            </a:r>
            <a:br>
              <a:rPr lang="en-ZA" altLang="en-US" sz="2400" dirty="0" smtClean="0">
                <a:cs typeface="Arial" panose="020B0604020202020204" pitchFamily="34" charset="0"/>
              </a:rPr>
            </a:br>
            <a:r>
              <a:rPr lang="en-ZA" altLang="en-US" sz="2400" dirty="0">
                <a:cs typeface="Arial" panose="020B0604020202020204" pitchFamily="34" charset="0"/>
              </a:rPr>
              <a:t/>
            </a:r>
            <a:br>
              <a:rPr lang="en-ZA" altLang="en-US" sz="2400" dirty="0">
                <a:cs typeface="Arial" panose="020B0604020202020204" pitchFamily="34" charset="0"/>
              </a:rPr>
            </a:br>
            <a:r>
              <a:rPr lang="en-ZA" altLang="en-US" sz="2400" dirty="0">
                <a:cs typeface="Arial" panose="020B0604020202020204" pitchFamily="34" charset="0"/>
              </a:rPr>
              <a:t/>
            </a:r>
            <a:br>
              <a:rPr lang="en-ZA" altLang="en-US" sz="2400" dirty="0">
                <a:cs typeface="Arial" panose="020B0604020202020204" pitchFamily="34" charset="0"/>
              </a:rPr>
            </a:br>
            <a:endParaRPr lang="en-US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9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55D7C13-0050-7B4A-81B9-61C66FD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00189"/>
            <a:ext cx="11985522" cy="561423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On </a:t>
            </a:r>
            <a:r>
              <a:rPr lang="en-ZA" sz="3600" b="1" dirty="0">
                <a:solidFill>
                  <a:srgbClr val="000000"/>
                </a:solidFill>
                <a:latin typeface="Arial" panose="020B0604020202020204" pitchFamily="34" charset="0"/>
              </a:rPr>
              <a:t>Peace and Security 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- SA’s Chairship coincides with the end of the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AU’s 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Master Roadmap on Silencing of the Guns, that is year 2020, peace and security;</a:t>
            </a:r>
          </a:p>
          <a:p>
            <a:pPr>
              <a:spcBef>
                <a:spcPts val="0"/>
              </a:spcBef>
            </a:pP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This provides an opportunity to review, take stock of the progress made and the challenges that remain.</a:t>
            </a:r>
          </a:p>
          <a:p>
            <a:pPr>
              <a:spcBef>
                <a:spcPts val="0"/>
              </a:spcBef>
            </a:pP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South Africa has committed to work with the collective AU Membership and AU Commission to intensify efforts towards resolving conflicts on the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continent, Libya, South Sudan, Sahel, etc.</a:t>
            </a:r>
            <a:endParaRPr lang="en-US" sz="3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E3BCA3-82FF-2246-BE69-FAC5EE3AD4BA}"/>
              </a:ext>
            </a:extLst>
          </p:cNvPr>
          <p:cNvSpPr txBox="1">
            <a:spLocks/>
          </p:cNvSpPr>
          <p:nvPr/>
        </p:nvSpPr>
        <p:spPr bwMode="auto">
          <a:xfrm>
            <a:off x="1109700" y="225468"/>
            <a:ext cx="9252520" cy="75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rgbClr val="00B050"/>
                </a:solidFill>
              </a:rPr>
              <a:t> DISCUSSION</a:t>
            </a:r>
            <a:r>
              <a:rPr lang="en-US" kern="0" dirty="0">
                <a:solidFill>
                  <a:srgbClr val="00B050"/>
                </a:solidFill>
              </a:rPr>
              <a:t> (cont.)</a:t>
            </a:r>
            <a:endParaRPr lang="en-ZA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025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48" y="961104"/>
            <a:ext cx="11916697" cy="40386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3600" dirty="0">
                <a:solidFill>
                  <a:srgbClr val="000000"/>
                </a:solidFill>
              </a:rPr>
              <a:t>In this regard, an </a:t>
            </a:r>
            <a:r>
              <a:rPr lang="en-US" sz="3600" dirty="0" smtClean="0">
                <a:solidFill>
                  <a:srgbClr val="000000"/>
                </a:solidFill>
              </a:rPr>
              <a:t>Extraordinary </a:t>
            </a:r>
            <a:r>
              <a:rPr lang="en-US" sz="3600" dirty="0">
                <a:solidFill>
                  <a:srgbClr val="000000"/>
                </a:solidFill>
              </a:rPr>
              <a:t>Summit on the Silencing of the Guns has been scheduled to find a practical way-forward on this matter taking into account </a:t>
            </a:r>
            <a:r>
              <a:rPr lang="en-US" sz="3600" dirty="0" smtClean="0">
                <a:solidFill>
                  <a:srgbClr val="000000"/>
                </a:solidFill>
              </a:rPr>
              <a:t>the </a:t>
            </a:r>
            <a:r>
              <a:rPr lang="en-US" sz="3600" dirty="0">
                <a:solidFill>
                  <a:srgbClr val="000000"/>
                </a:solidFill>
              </a:rPr>
              <a:t>recommendations of the </a:t>
            </a:r>
            <a:r>
              <a:rPr lang="en-US" sz="3600" dirty="0" smtClean="0">
                <a:solidFill>
                  <a:srgbClr val="000000"/>
                </a:solidFill>
              </a:rPr>
              <a:t>AU Commission &amp; the </a:t>
            </a:r>
            <a:r>
              <a:rPr lang="en-US" sz="3600" dirty="0">
                <a:solidFill>
                  <a:srgbClr val="000000"/>
                </a:solidFill>
              </a:rPr>
              <a:t>PSC. </a:t>
            </a:r>
            <a:endParaRPr lang="en-US" sz="36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On the Sahel, South Africa pledged humanitarian support of $1million</a:t>
            </a:r>
          </a:p>
          <a:p>
            <a:pPr marL="342900" lvl="1" indent="-342900" algn="just">
              <a:spcBef>
                <a:spcPts val="0"/>
              </a:spcBef>
              <a:buFontTx/>
              <a:buChar char="•"/>
            </a:pPr>
            <a:r>
              <a:rPr lang="en-US" sz="3600" dirty="0"/>
              <a:t>The </a:t>
            </a:r>
            <a:r>
              <a:rPr lang="en-US" sz="3600" dirty="0" smtClean="0"/>
              <a:t>two (2) Summits </a:t>
            </a:r>
            <a:r>
              <a:rPr lang="en-US" sz="3600" dirty="0"/>
              <a:t>will be held on May 30, 2020 in South Africa </a:t>
            </a:r>
          </a:p>
          <a:p>
            <a:pPr algn="just"/>
            <a:endParaRPr lang="en-ZA" sz="3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FE3BCA3-82FF-2246-BE69-FAC5EE3AD4BA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67148" y="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rgbClr val="00B050"/>
                </a:solidFill>
              </a:rPr>
              <a:t> DISCUSSION</a:t>
            </a:r>
            <a:r>
              <a:rPr lang="en-US" kern="0" dirty="0">
                <a:solidFill>
                  <a:srgbClr val="00B050"/>
                </a:solidFill>
              </a:rPr>
              <a:t> (cont.)</a:t>
            </a:r>
            <a:endParaRPr lang="en-ZA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678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16" y="904568"/>
            <a:ext cx="11956026" cy="493579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3600" dirty="0" smtClean="0"/>
              <a:t>On </a:t>
            </a:r>
            <a:r>
              <a:rPr lang="en-US" sz="3600" b="1" dirty="0" smtClean="0"/>
              <a:t>Women</a:t>
            </a:r>
            <a:r>
              <a:rPr lang="en-US" sz="3600" dirty="0" smtClean="0"/>
              <a:t> – the Assembly declared 2020/30 as the Decade of Women’s Financial and Economic Inclusion;</a:t>
            </a:r>
          </a:p>
          <a:p>
            <a:pPr lvl="0"/>
            <a:r>
              <a:rPr lang="en-US" sz="3600" dirty="0" smtClean="0"/>
              <a:t>The Commission is expected </a:t>
            </a:r>
            <a:r>
              <a:rPr lang="en-ZA" sz="3600" dirty="0" smtClean="0"/>
              <a:t>to </a:t>
            </a:r>
            <a:r>
              <a:rPr lang="en-ZA" sz="3600" dirty="0"/>
              <a:t>develop a Roadmap for the Decade  - and to report biennially to the Assembly;</a:t>
            </a:r>
          </a:p>
          <a:p>
            <a:r>
              <a:rPr lang="en-ZA" sz="3600" dirty="0"/>
              <a:t>On the </a:t>
            </a:r>
            <a:r>
              <a:rPr lang="en-ZA" sz="3600" b="1" dirty="0"/>
              <a:t>Diaspora</a:t>
            </a:r>
            <a:r>
              <a:rPr lang="en-ZA" sz="3600" dirty="0"/>
              <a:t> – the Assembly adopted a Declaration promoting Closer Collaboration and Cooperation between the African Union, the African Diaspora, People of African descent in the Caribbean and Pacific </a:t>
            </a:r>
            <a:r>
              <a:rPr lang="en-ZA" sz="3600" dirty="0" smtClean="0"/>
              <a:t>Regions</a:t>
            </a:r>
            <a:endParaRPr lang="en-Z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FE3BCA3-82FF-2246-BE69-FAC5EE3AD4BA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609600" y="82275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rgbClr val="00B050"/>
                </a:solidFill>
              </a:rPr>
              <a:t> DISCUSSION</a:t>
            </a:r>
            <a:r>
              <a:rPr lang="en-US" kern="0" dirty="0">
                <a:solidFill>
                  <a:srgbClr val="00B050"/>
                </a:solidFill>
              </a:rPr>
              <a:t> (cont.)</a:t>
            </a:r>
            <a:endParaRPr lang="en-ZA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55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8" y="587478"/>
            <a:ext cx="12044516" cy="5046406"/>
          </a:xfrm>
        </p:spPr>
        <p:txBody>
          <a:bodyPr/>
          <a:lstStyle/>
          <a:p>
            <a:r>
              <a:rPr lang="en-ZA" sz="3400" dirty="0" smtClean="0"/>
              <a:t>Kenya to host Africa-CARICOM Summit  to advance linkages with people of African descent;</a:t>
            </a:r>
          </a:p>
          <a:p>
            <a:r>
              <a:rPr lang="en-ZA" sz="3400" dirty="0" smtClean="0"/>
              <a:t>Ghana to host a Summit on the 400</a:t>
            </a:r>
            <a:r>
              <a:rPr lang="en-ZA" sz="3400" baseline="30000" dirty="0" smtClean="0"/>
              <a:t>th</a:t>
            </a:r>
            <a:r>
              <a:rPr lang="en-ZA" sz="3400" dirty="0" smtClean="0"/>
              <a:t> Anniversary of the transatlantic slave trade;</a:t>
            </a:r>
          </a:p>
          <a:p>
            <a:r>
              <a:rPr lang="en-ZA" sz="3400" dirty="0" smtClean="0"/>
              <a:t>To implement the 2012 Global African Diaspora Summit decisions</a:t>
            </a:r>
            <a:r>
              <a:rPr lang="en-ZA" sz="3400" dirty="0"/>
              <a:t>.</a:t>
            </a:r>
            <a:r>
              <a:rPr lang="en-ZA" sz="3400" dirty="0" smtClean="0"/>
              <a:t> </a:t>
            </a:r>
          </a:p>
          <a:p>
            <a:pPr algn="just"/>
            <a:r>
              <a:rPr lang="en-ZA" sz="3400" dirty="0">
                <a:solidFill>
                  <a:srgbClr val="000000"/>
                </a:solidFill>
              </a:rPr>
              <a:t>S</a:t>
            </a:r>
            <a:r>
              <a:rPr lang="en-US" sz="3400" dirty="0">
                <a:solidFill>
                  <a:srgbClr val="000000"/>
                </a:solidFill>
              </a:rPr>
              <a:t>A’s</a:t>
            </a:r>
            <a:r>
              <a:rPr lang="en-ZA" sz="3400" dirty="0">
                <a:solidFill>
                  <a:srgbClr val="000000"/>
                </a:solidFill>
              </a:rPr>
              <a:t> Chairship of the AU coincides with that of the A</a:t>
            </a:r>
            <a:r>
              <a:rPr lang="en-US" sz="3400" dirty="0">
                <a:solidFill>
                  <a:srgbClr val="000000"/>
                </a:solidFill>
              </a:rPr>
              <a:t>PRM &amp; </a:t>
            </a:r>
            <a:r>
              <a:rPr lang="en-ZA" sz="3400" dirty="0">
                <a:solidFill>
                  <a:srgbClr val="000000"/>
                </a:solidFill>
              </a:rPr>
              <a:t>the </a:t>
            </a:r>
            <a:r>
              <a:rPr lang="en-US" sz="3400" dirty="0">
                <a:solidFill>
                  <a:srgbClr val="000000"/>
                </a:solidFill>
              </a:rPr>
              <a:t>Chairship of </a:t>
            </a:r>
            <a:r>
              <a:rPr lang="en-ZA" sz="3400" dirty="0">
                <a:solidFill>
                  <a:srgbClr val="000000"/>
                </a:solidFill>
              </a:rPr>
              <a:t>CAHOSCC</a:t>
            </a:r>
            <a:r>
              <a:rPr lang="en-US" sz="3400" dirty="0">
                <a:solidFill>
                  <a:srgbClr val="000000"/>
                </a:solidFill>
              </a:rPr>
              <a:t>;</a:t>
            </a:r>
            <a:r>
              <a:rPr lang="en-ZA" sz="3400" dirty="0">
                <a:solidFill>
                  <a:srgbClr val="000000"/>
                </a:solidFill>
              </a:rPr>
              <a:t>both for a </a:t>
            </a:r>
            <a:r>
              <a:rPr lang="en-US" sz="3400" dirty="0">
                <a:solidFill>
                  <a:srgbClr val="000000"/>
                </a:solidFill>
              </a:rPr>
              <a:t>2 -</a:t>
            </a:r>
            <a:r>
              <a:rPr lang="en-ZA" sz="3400" dirty="0">
                <a:solidFill>
                  <a:srgbClr val="000000"/>
                </a:solidFill>
              </a:rPr>
              <a:t> year term.</a:t>
            </a:r>
          </a:p>
          <a:p>
            <a:pPr algn="just"/>
            <a:r>
              <a:rPr lang="en-ZA" sz="3400" dirty="0">
                <a:solidFill>
                  <a:srgbClr val="000000"/>
                </a:solidFill>
              </a:rPr>
              <a:t>T</a:t>
            </a:r>
            <a:r>
              <a:rPr lang="en-GB" sz="3400" dirty="0"/>
              <a:t>he 9</a:t>
            </a:r>
            <a:r>
              <a:rPr lang="en-GB" sz="3400" baseline="30000" dirty="0"/>
              <a:t>th</a:t>
            </a:r>
            <a:r>
              <a:rPr lang="en-GB" sz="3400" dirty="0"/>
              <a:t> of March was declared as APRM </a:t>
            </a:r>
            <a:r>
              <a:rPr lang="en-GB" sz="3400" dirty="0" smtClean="0"/>
              <a:t>Day. </a:t>
            </a:r>
            <a:endParaRPr lang="en-GB" sz="3400" dirty="0"/>
          </a:p>
          <a:p>
            <a:endParaRPr lang="en-Z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 bwMode="auto">
          <a:xfrm>
            <a:off x="249560" y="-188026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rgbClr val="00B050"/>
                </a:solidFill>
              </a:rPr>
              <a:t> </a:t>
            </a:r>
            <a:r>
              <a:rPr lang="en-US" sz="4400" kern="0" dirty="0" smtClean="0">
                <a:solidFill>
                  <a:srgbClr val="00B050"/>
                </a:solidFill>
              </a:rPr>
              <a:t>DISCUSSIONS (Cont.)</a:t>
            </a:r>
            <a:endParaRPr lang="en-ZA" sz="44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344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3888432"/>
          </a:xfrm>
        </p:spPr>
        <p:txBody>
          <a:bodyPr/>
          <a:lstStyle/>
          <a:p>
            <a:r>
              <a:rPr lang="en-US" sz="6000" dirty="0">
                <a:solidFill>
                  <a:srgbClr val="00B050"/>
                </a:solidFill>
              </a:rPr>
              <a:t>THANK YOU</a:t>
            </a:r>
            <a:endParaRPr lang="en-ZA" sz="6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97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63815"/>
            <a:ext cx="8229600" cy="85496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4400" dirty="0">
                <a:solidFill>
                  <a:srgbClr val="00B050"/>
                </a:solidFill>
              </a:rPr>
              <a:t>PURPOSE </a:t>
            </a:r>
            <a:endParaRPr lang="en-ZA" sz="44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E4AA695-E700-5D4F-815E-DFEABF8E3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36" y="1157281"/>
            <a:ext cx="10972800" cy="4038600"/>
          </a:xfrm>
        </p:spPr>
        <p:txBody>
          <a:bodyPr/>
          <a:lstStyle/>
          <a:p>
            <a:pPr marL="0" indent="0" algn="ctr">
              <a:buNone/>
            </a:pPr>
            <a:r>
              <a:rPr lang="en-ZA" sz="3600" dirty="0">
                <a:solidFill>
                  <a:srgbClr val="000000"/>
                </a:solidFill>
              </a:rPr>
              <a:t>To inform </a:t>
            </a:r>
            <a:r>
              <a:rPr lang="en-ZA" sz="3600" dirty="0" smtClean="0">
                <a:solidFill>
                  <a:srgbClr val="000000"/>
                </a:solidFill>
              </a:rPr>
              <a:t>members of the outcomes of the 33</a:t>
            </a:r>
            <a:r>
              <a:rPr lang="en-ZA" sz="3600" baseline="30000" dirty="0" smtClean="0">
                <a:solidFill>
                  <a:srgbClr val="000000"/>
                </a:solidFill>
              </a:rPr>
              <a:t>rd </a:t>
            </a:r>
            <a:r>
              <a:rPr lang="en-ZA" sz="3600" dirty="0">
                <a:solidFill>
                  <a:srgbClr val="000000"/>
                </a:solidFill>
              </a:rPr>
              <a:t>Ordinary Session of the Assembly of Heads of State and Government of the African Union (AU).</a:t>
            </a:r>
            <a:r>
              <a:rPr lang="en-ZA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ZA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ZA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59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63816"/>
            <a:ext cx="8229600" cy="85496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4400" dirty="0">
                <a:solidFill>
                  <a:srgbClr val="00B050"/>
                </a:solidFill>
              </a:rPr>
              <a:t>SUMMARY </a:t>
            </a:r>
            <a:endParaRPr lang="en-ZA" sz="44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xmlns="" id="{75A88E2F-14D9-FB4F-B484-59EDAEE4E8A5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68826" y="1234149"/>
            <a:ext cx="12123174" cy="548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The 33</a:t>
            </a:r>
            <a:r>
              <a:rPr lang="en-ZA" sz="36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rd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Ordinary Session of the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Assembly convened  on 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9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10 February 2020 in Addis Ababa, Ethiopia.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It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was 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held under the theme for 2020: </a:t>
            </a:r>
            <a:r>
              <a:rPr lang="en-ZA" sz="3600" i="1" dirty="0">
                <a:solidFill>
                  <a:srgbClr val="000000"/>
                </a:solidFill>
                <a:latin typeface="Arial-ItalicMT"/>
              </a:rPr>
              <a:t>“Silencing the Guns creating Conducive Conditions for Africa’s Development.”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US" sz="3600" dirty="0" smtClean="0"/>
              <a:t>SA assumed the AU Chair </a:t>
            </a:r>
            <a:r>
              <a:rPr lang="en-US" sz="3600" dirty="0"/>
              <a:t>for </a:t>
            </a:r>
            <a:r>
              <a:rPr lang="en-US" sz="3600" dirty="0" smtClean="0"/>
              <a:t>2020 on 9 February 2020.</a:t>
            </a:r>
            <a:endParaRPr lang="en-US" sz="3600" dirty="0"/>
          </a:p>
          <a:p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The Chairship period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spans 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over a 12-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month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5694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3A3029-28E1-4304-83ED-AEB38E5A50F0}" type="slidenum">
              <a:rPr lang="en-GB" smtClean="0">
                <a:solidFill>
                  <a:srgbClr val="000000"/>
                </a:solidFill>
              </a:rPr>
              <a:pPr/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D3289C-54C8-0143-AC5E-FB3B8F7A7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5" y="589935"/>
            <a:ext cx="11926529" cy="5009397"/>
          </a:xfrm>
        </p:spPr>
        <p:txBody>
          <a:bodyPr/>
          <a:lstStyle/>
          <a:p>
            <a:endParaRPr lang="en-ZA" sz="29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Dr 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Naledi Pandor: Minister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DIRCO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led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delegation &amp; was accompanied by the following Ministers, assisting in various areas: </a:t>
            </a:r>
          </a:p>
          <a:p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Minister </a:t>
            </a:r>
            <a:r>
              <a:rPr lang="en-ZA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Mapisa-Nqakula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and Minister </a:t>
            </a:r>
            <a:r>
              <a:rPr lang="en-ZA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Dlodlo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on issues of peace and security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Minister </a:t>
            </a:r>
            <a:r>
              <a:rPr lang="en-ZA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Mthembu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on  AUDA/NEPAD;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Minister Patel- Economic Development &amp; the AfCFTA</a:t>
            </a:r>
            <a:endParaRPr lang="en-ZA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9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37184" y="211778"/>
            <a:ext cx="8229600" cy="85496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4400" dirty="0" smtClean="0">
                <a:solidFill>
                  <a:srgbClr val="00B050"/>
                </a:solidFill>
              </a:rPr>
              <a:t>SUMMARY (cont.) </a:t>
            </a:r>
            <a:endParaRPr lang="en-ZA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87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8" y="1187245"/>
            <a:ext cx="12113342" cy="43286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Minister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Nkoana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-Mashabane on Women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Minister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Nathi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Mthethwa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on Arts and Culture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Minister </a:t>
            </a:r>
            <a:r>
              <a:rPr lang="en-ZA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Creecy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on issues of climate change and CAHOSCC;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Minister </a:t>
            </a:r>
            <a:r>
              <a:rPr lang="en-ZA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Mchunu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on APRM issues;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Minister Stella </a:t>
            </a:r>
            <a:r>
              <a:rPr lang="en-ZA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Ndabeni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on the 4</a:t>
            </a:r>
            <a:r>
              <a:rPr lang="en-ZA" sz="36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th</a:t>
            </a:r>
            <a:r>
              <a:rPr lang="en-ZA" sz="3600" dirty="0">
                <a:solidFill>
                  <a:srgbClr val="000000"/>
                </a:solidFill>
                <a:latin typeface="Arial" panose="020B0604020202020204" pitchFamily="34" charset="0"/>
              </a:rPr>
              <a:t> Industrial Revolution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endParaRPr lang="en-Z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4400" dirty="0" smtClean="0">
                <a:solidFill>
                  <a:srgbClr val="00B050"/>
                </a:solidFill>
              </a:rPr>
              <a:t>SUMMARY (cont.) </a:t>
            </a:r>
            <a:endParaRPr lang="en-ZA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54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24192" y="5780960"/>
            <a:ext cx="2133600" cy="476250"/>
          </a:xfrm>
        </p:spPr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24000" y="233066"/>
            <a:ext cx="9144000" cy="8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rgbClr val="00B050"/>
                </a:solidFill>
              </a:rPr>
              <a:t>DISCUSSION</a:t>
            </a:r>
            <a:endParaRPr lang="en-ZA" sz="4400" kern="0" dirty="0">
              <a:solidFill>
                <a:srgbClr val="00B050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DF5307E7-DAE8-D946-A99D-CD5F5D4B40BF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108154" y="1038405"/>
            <a:ext cx="12083845" cy="466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ZA" sz="3400" dirty="0" smtClean="0">
                <a:solidFill>
                  <a:srgbClr val="000000"/>
                </a:solidFill>
                <a:latin typeface="+mj-lt"/>
              </a:rPr>
              <a:t>President </a:t>
            </a:r>
            <a:r>
              <a:rPr lang="en-ZA" sz="3400" dirty="0">
                <a:solidFill>
                  <a:srgbClr val="000000"/>
                </a:solidFill>
                <a:latin typeface="+mj-lt"/>
              </a:rPr>
              <a:t>Ramaphosa, as the Chairperson of the AU </a:t>
            </a:r>
            <a:r>
              <a:rPr lang="en-ZA" sz="3400" dirty="0" smtClean="0">
                <a:solidFill>
                  <a:srgbClr val="000000"/>
                </a:solidFill>
                <a:latin typeface="+mj-lt"/>
              </a:rPr>
              <a:t>is </a:t>
            </a:r>
            <a:r>
              <a:rPr lang="en-ZA" sz="3400" dirty="0">
                <a:solidFill>
                  <a:srgbClr val="000000"/>
                </a:solidFill>
                <a:latin typeface="+mj-lt"/>
              </a:rPr>
              <a:t>expected to </a:t>
            </a:r>
            <a:r>
              <a:rPr lang="en-ZA" sz="3400" dirty="0" smtClean="0">
                <a:solidFill>
                  <a:srgbClr val="000000"/>
                </a:solidFill>
                <a:latin typeface="+mj-lt"/>
              </a:rPr>
              <a:t>represent the AU in all areas of its competences; including participating in Partnership Summits, G20, World Economic Forum, </a:t>
            </a:r>
            <a:r>
              <a:rPr lang="en-ZA" sz="3400" dirty="0" err="1" smtClean="0">
                <a:solidFill>
                  <a:srgbClr val="000000"/>
                </a:solidFill>
                <a:latin typeface="+mj-lt"/>
              </a:rPr>
              <a:t>etc</a:t>
            </a:r>
            <a:r>
              <a:rPr lang="en-ZA" sz="3400" dirty="0" smtClean="0">
                <a:solidFill>
                  <a:srgbClr val="000000"/>
                </a:solidFill>
                <a:latin typeface="+mj-lt"/>
              </a:rPr>
              <a:t>;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+mj-lt"/>
              </a:rPr>
              <a:t>The composition of the Bureau for 2020 is Chair South Africa; 1</a:t>
            </a:r>
            <a:r>
              <a:rPr lang="en-US" sz="3400" baseline="30000" dirty="0" smtClean="0">
                <a:latin typeface="+mj-lt"/>
              </a:rPr>
              <a:t>st</a:t>
            </a:r>
            <a:r>
              <a:rPr lang="en-US" sz="3400" dirty="0" smtClean="0">
                <a:latin typeface="+mj-lt"/>
              </a:rPr>
              <a:t> Vice-Chair DRC; 2</a:t>
            </a:r>
            <a:r>
              <a:rPr lang="en-US" sz="3400" baseline="30000" dirty="0" smtClean="0">
                <a:latin typeface="+mj-lt"/>
              </a:rPr>
              <a:t>nd</a:t>
            </a:r>
            <a:r>
              <a:rPr lang="en-US" sz="3400" dirty="0" smtClean="0">
                <a:latin typeface="+mj-lt"/>
              </a:rPr>
              <a:t> Vice-Chair Mali; 3</a:t>
            </a:r>
            <a:r>
              <a:rPr lang="en-US" sz="3400" baseline="30000" dirty="0" smtClean="0">
                <a:latin typeface="+mj-lt"/>
              </a:rPr>
              <a:t>rd</a:t>
            </a:r>
            <a:r>
              <a:rPr lang="en-US" sz="3400" dirty="0" smtClean="0">
                <a:latin typeface="+mj-lt"/>
              </a:rPr>
              <a:t> vice-Chair Kenya and Egypt (Rapporteur);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+mj-lt"/>
              </a:rPr>
              <a:t>The DRC was elected as incoming Chair of the AU for 2022</a:t>
            </a:r>
            <a:endParaRPr lang="en-US" sz="3400" dirty="0">
              <a:latin typeface="+mj-lt"/>
            </a:endParaRPr>
          </a:p>
          <a:p>
            <a:pPr marL="284162" indent="0" algn="just">
              <a:spcBef>
                <a:spcPts val="0"/>
              </a:spcBef>
              <a:buNone/>
            </a:pPr>
            <a:endParaRPr lang="en-US" sz="32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5345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08085" y="279232"/>
            <a:ext cx="9252520" cy="70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rgbClr val="00B050"/>
                </a:solidFill>
              </a:rPr>
              <a:t> DISCUSSION</a:t>
            </a:r>
            <a:r>
              <a:rPr lang="en-US" kern="0" dirty="0">
                <a:solidFill>
                  <a:srgbClr val="00B050"/>
                </a:solidFill>
              </a:rPr>
              <a:t> (cont.)</a:t>
            </a:r>
            <a:endParaRPr lang="en-ZA" kern="0" dirty="0">
              <a:solidFill>
                <a:srgbClr val="00B05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C56246F-AB30-FF4C-9970-D55EFB74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689849"/>
            <a:ext cx="12024852" cy="5049041"/>
          </a:xfrm>
        </p:spPr>
        <p:txBody>
          <a:bodyPr/>
          <a:lstStyle/>
          <a:p>
            <a:pPr algn="just"/>
            <a:r>
              <a:rPr lang="en-ZA" sz="3600" dirty="0" smtClean="0">
                <a:solidFill>
                  <a:srgbClr val="000000"/>
                </a:solidFill>
                <a:latin typeface="+mj-lt"/>
              </a:rPr>
              <a:t>The </a:t>
            </a:r>
            <a:r>
              <a:rPr lang="en-ZA" sz="3600" dirty="0">
                <a:solidFill>
                  <a:srgbClr val="000000"/>
                </a:solidFill>
                <a:latin typeface="+mj-lt"/>
              </a:rPr>
              <a:t>Assembly received reports on the institutional reform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;</a:t>
            </a:r>
            <a:r>
              <a:rPr lang="en-ZA" sz="3600" dirty="0">
                <a:solidFill>
                  <a:srgbClr val="000000"/>
                </a:solidFill>
                <a:latin typeface="+mj-lt"/>
              </a:rPr>
              <a:t>  t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he</a:t>
            </a:r>
            <a:r>
              <a:rPr lang="en-ZA" sz="3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ZA" sz="3600" dirty="0" err="1">
                <a:solidFill>
                  <a:srgbClr val="000000"/>
                </a:solidFill>
                <a:latin typeface="+mj-lt"/>
              </a:rPr>
              <a:t>AfCFTA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 and Peace &amp; Security o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n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the Continent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ZA" sz="36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3600" dirty="0">
                <a:latin typeface="+mj-lt"/>
              </a:rPr>
              <a:t>It also considered reports of the Committees of the Assembly and from leaders on Specific Thematic </a:t>
            </a:r>
            <a:r>
              <a:rPr lang="en-US" sz="3600" dirty="0" smtClean="0">
                <a:latin typeface="+mj-lt"/>
              </a:rPr>
              <a:t>Area, </a:t>
            </a:r>
            <a:r>
              <a:rPr lang="en-US" sz="3600" dirty="0" err="1" smtClean="0">
                <a:latin typeface="+mj-lt"/>
              </a:rPr>
              <a:t>e.g</a:t>
            </a:r>
            <a:r>
              <a:rPr lang="en-US" sz="3600" dirty="0" smtClean="0">
                <a:latin typeface="+mj-lt"/>
              </a:rPr>
              <a:t> C10 on Security Council Reform, AU High Level Panel of Libya, NEPAD, APRM, etc.</a:t>
            </a:r>
            <a:endParaRPr lang="en-US" sz="3600" dirty="0">
              <a:latin typeface="+mj-lt"/>
            </a:endParaRPr>
          </a:p>
          <a:p>
            <a:r>
              <a:rPr lang="en-ZA" sz="3600" dirty="0">
                <a:solidFill>
                  <a:srgbClr val="000000"/>
                </a:solidFill>
                <a:latin typeface="+mj-lt"/>
              </a:rPr>
              <a:t>Lastly, the Summit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adopted</a:t>
            </a:r>
            <a:r>
              <a:rPr lang="en-ZA" sz="3600" dirty="0">
                <a:solidFill>
                  <a:srgbClr val="000000"/>
                </a:solidFill>
                <a:latin typeface="+mj-lt"/>
              </a:rPr>
              <a:t> legal instruments of the </a:t>
            </a:r>
            <a:r>
              <a:rPr lang="en-ZA" sz="3600" dirty="0" smtClean="0">
                <a:solidFill>
                  <a:srgbClr val="000000"/>
                </a:solidFill>
                <a:latin typeface="+mj-lt"/>
              </a:rPr>
              <a:t>AU </a:t>
            </a:r>
            <a:r>
              <a:rPr lang="en-ZA" sz="3600" dirty="0">
                <a:solidFill>
                  <a:srgbClr val="000000"/>
                </a:solidFill>
                <a:latin typeface="+mj-lt"/>
              </a:rPr>
              <a:t>and appointed candidates to AU Organs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7783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85467"/>
            <a:ext cx="12192000" cy="477791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ZA" sz="3600" dirty="0">
                <a:solidFill>
                  <a:srgbClr val="000000"/>
                </a:solidFill>
              </a:rPr>
              <a:t>South Africa’s priorities </a:t>
            </a:r>
            <a:r>
              <a:rPr lang="en-ZA" sz="3600" dirty="0" smtClean="0">
                <a:solidFill>
                  <a:srgbClr val="000000"/>
                </a:solidFill>
              </a:rPr>
              <a:t>during the </a:t>
            </a:r>
            <a:r>
              <a:rPr lang="en-ZA" sz="3600" dirty="0">
                <a:solidFill>
                  <a:srgbClr val="000000"/>
                </a:solidFill>
              </a:rPr>
              <a:t>Chairship </a:t>
            </a:r>
            <a:r>
              <a:rPr lang="en-ZA" sz="3600" dirty="0" smtClean="0">
                <a:solidFill>
                  <a:srgbClr val="000000"/>
                </a:solidFill>
              </a:rPr>
              <a:t>are the </a:t>
            </a:r>
            <a:r>
              <a:rPr lang="en-US" sz="3600" dirty="0" smtClean="0"/>
              <a:t>following:</a:t>
            </a:r>
          </a:p>
          <a:p>
            <a:pPr marL="285750" indent="-285750" algn="just">
              <a:spcBef>
                <a:spcPts val="0"/>
              </a:spcBef>
              <a:buNone/>
            </a:pPr>
            <a:r>
              <a:rPr lang="en-US" sz="3600" dirty="0" smtClean="0"/>
              <a:t>    -	</a:t>
            </a:r>
            <a:r>
              <a:rPr lang="en-US" sz="3400" dirty="0" smtClean="0"/>
              <a:t>Economic </a:t>
            </a:r>
            <a:r>
              <a:rPr lang="en-US" sz="3400" dirty="0"/>
              <a:t>Development, Trade &amp; Investment</a:t>
            </a:r>
          </a:p>
          <a:p>
            <a:pPr marL="403225" indent="107950" algn="just">
              <a:spcBef>
                <a:spcPts val="0"/>
              </a:spcBef>
              <a:buNone/>
            </a:pPr>
            <a:r>
              <a:rPr lang="en-US" sz="3400" dirty="0" smtClean="0"/>
              <a:t>-	Advance </a:t>
            </a:r>
            <a:r>
              <a:rPr lang="en-US" sz="3400" dirty="0"/>
              <a:t>Peace and Security &amp; Silencing the Guns</a:t>
            </a:r>
          </a:p>
          <a:p>
            <a:pPr marL="403225" indent="107950" algn="just">
              <a:spcBef>
                <a:spcPts val="0"/>
              </a:spcBef>
              <a:buNone/>
            </a:pPr>
            <a:r>
              <a:rPr lang="en-US" sz="3400" dirty="0" smtClean="0"/>
              <a:t>-	Advance </a:t>
            </a:r>
            <a:r>
              <a:rPr lang="en-US" sz="3400" dirty="0"/>
              <a:t>Women Empowerment &amp;  Entrepreneurship</a:t>
            </a:r>
          </a:p>
          <a:p>
            <a:pPr marL="403225" indent="107950" algn="just">
              <a:spcBef>
                <a:spcPts val="0"/>
              </a:spcBef>
              <a:buNone/>
            </a:pPr>
            <a:r>
              <a:rPr lang="it-IT" sz="3400" dirty="0" smtClean="0"/>
              <a:t>-	Support </a:t>
            </a:r>
            <a:r>
              <a:rPr lang="pt-PT" sz="3400" dirty="0"/>
              <a:t>Good Governance </a:t>
            </a:r>
            <a:r>
              <a:rPr lang="en-US" sz="3400" dirty="0"/>
              <a:t>and Democracy Agenda</a:t>
            </a:r>
          </a:p>
          <a:p>
            <a:pPr marL="403225" indent="107950" algn="just">
              <a:spcBef>
                <a:spcPts val="0"/>
              </a:spcBef>
              <a:buNone/>
            </a:pPr>
            <a:r>
              <a:rPr lang="en-US" sz="3400" dirty="0" smtClean="0"/>
              <a:t>-	Infra-Structure </a:t>
            </a:r>
            <a:r>
              <a:rPr lang="en-US" sz="3400" dirty="0"/>
              <a:t>Development</a:t>
            </a:r>
          </a:p>
          <a:p>
            <a:pPr marL="403225" indent="107950" algn="just">
              <a:spcBef>
                <a:spcPts val="0"/>
              </a:spcBef>
              <a:buNone/>
            </a:pPr>
            <a:r>
              <a:rPr lang="en-US" sz="3400" dirty="0" smtClean="0"/>
              <a:t>-	Advance </a:t>
            </a:r>
            <a:r>
              <a:rPr lang="en-US" sz="3400" dirty="0"/>
              <a:t>African Union (AU)</a:t>
            </a:r>
            <a:r>
              <a:rPr lang="nl-NL" sz="3400" dirty="0"/>
              <a:t>-United Nations</a:t>
            </a:r>
            <a:r>
              <a:rPr lang="en-US" sz="3400" dirty="0"/>
              <a:t> (UN) </a:t>
            </a:r>
            <a:r>
              <a:rPr lang="en-US" sz="3400" dirty="0" smtClean="0"/>
              <a:t>   Cooperation</a:t>
            </a:r>
            <a:endParaRPr lang="en-US" sz="3400" dirty="0"/>
          </a:p>
          <a:p>
            <a:endParaRPr lang="en-ZA" sz="2400" dirty="0"/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xfrm>
            <a:off x="609600" y="23045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rgbClr val="00B050"/>
                </a:solidFill>
              </a:rPr>
              <a:t> DISCUSSION</a:t>
            </a:r>
            <a:r>
              <a:rPr lang="en-US" kern="0" dirty="0">
                <a:solidFill>
                  <a:srgbClr val="00B050"/>
                </a:solidFill>
              </a:rPr>
              <a:t> (cont.)</a:t>
            </a:r>
            <a:endParaRPr lang="en-ZA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92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065623" y="279232"/>
            <a:ext cx="9252520" cy="62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rgbClr val="00B050"/>
                </a:solidFill>
              </a:rPr>
              <a:t> DISCUSSION</a:t>
            </a:r>
            <a:r>
              <a:rPr lang="en-US" sz="3600" kern="0" dirty="0">
                <a:solidFill>
                  <a:srgbClr val="00B050"/>
                </a:solidFill>
              </a:rPr>
              <a:t> (cont.)</a:t>
            </a:r>
            <a:endParaRPr lang="en-ZA" sz="3600" kern="0" dirty="0">
              <a:solidFill>
                <a:srgbClr val="00B05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C56246F-AB30-FF4C-9970-D55EFB74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1978"/>
            <a:ext cx="12083845" cy="5041232"/>
          </a:xfrm>
        </p:spPr>
        <p:txBody>
          <a:bodyPr/>
          <a:lstStyle/>
          <a:p>
            <a:r>
              <a:rPr lang="en-ZA" sz="3600" dirty="0"/>
              <a:t>On the </a:t>
            </a:r>
            <a:r>
              <a:rPr lang="en-ZA" sz="3600" b="1" dirty="0" smtClean="0"/>
              <a:t>Economic Development </a:t>
            </a:r>
            <a:r>
              <a:rPr lang="en-ZA" sz="3600" dirty="0" smtClean="0"/>
              <a:t>– South Africa’s focus will be on the operationalisation of the AfCFTA &amp; the implementation of the Presidential Infrastructure Champion Initiative (PICI) of NEPAD in support of the AfCFTA </a:t>
            </a:r>
          </a:p>
          <a:p>
            <a:r>
              <a:rPr lang="en-ZA" sz="3600" dirty="0" smtClean="0"/>
              <a:t>The </a:t>
            </a:r>
            <a:r>
              <a:rPr lang="en-ZA" sz="3600" dirty="0"/>
              <a:t>Assembly took a decision to convene an </a:t>
            </a:r>
            <a:r>
              <a:rPr lang="en-US" sz="3600" dirty="0"/>
              <a:t>Extraordinary Summit on the AfCFTA (back to back with </a:t>
            </a:r>
            <a:r>
              <a:rPr lang="en-US" sz="3600" dirty="0" smtClean="0"/>
              <a:t>that on </a:t>
            </a:r>
            <a:r>
              <a:rPr lang="en-US" sz="3600" dirty="0"/>
              <a:t>Silencing of the Guns) to </a:t>
            </a:r>
            <a:r>
              <a:rPr lang="en-US" sz="3600" dirty="0" err="1"/>
              <a:t>finalise</a:t>
            </a:r>
            <a:r>
              <a:rPr lang="en-US" sz="3600" dirty="0"/>
              <a:t> the outstanding issues before the start of the trading in July 2020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1124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791</Words>
  <Application>Microsoft Office PowerPoint</Application>
  <PresentationFormat>Custom</PresentationFormat>
  <Paragraphs>77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16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Office Theme</vt:lpstr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8_Blank Presentation</vt:lpstr>
      <vt:lpstr>9_Blank Presentation</vt:lpstr>
      <vt:lpstr>10_Blank Presentation</vt:lpstr>
      <vt:lpstr>11_Blank Presentation</vt:lpstr>
      <vt:lpstr>12_Blank Presentation</vt:lpstr>
      <vt:lpstr>13_Blank Presentation</vt:lpstr>
      <vt:lpstr>14_Blank Presentation</vt:lpstr>
      <vt:lpstr>OUTCOMES OF THE 33RD ORDINARY SESSION OF THE ASSEMBLY OF HEADS AND GOVERNMENT OF STATE OF THE AFRICA UNION  PRESENTATION TO THE PORTFOLIO COMMITTEE: 26 February 2020   </vt:lpstr>
      <vt:lpstr>PURPOSE </vt:lpstr>
      <vt:lpstr>SUMMARY </vt:lpstr>
      <vt:lpstr>SUMMARY (cont.) </vt:lpstr>
      <vt:lpstr>SUMMARY (cont.) </vt:lpstr>
      <vt:lpstr>Slide 6</vt:lpstr>
      <vt:lpstr>Slide 7</vt:lpstr>
      <vt:lpstr> DISCUSSION (cont.)</vt:lpstr>
      <vt:lpstr>Slide 9</vt:lpstr>
      <vt:lpstr>Slide 10</vt:lpstr>
      <vt:lpstr> DISCUSSION (cont.)</vt:lpstr>
      <vt:lpstr> DISCUSSION (cont.)</vt:lpstr>
      <vt:lpstr> DISCUSSIONS (Cont.)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33RD ORDINARY SESSION OF THE ASSEMBLY OF HEADS OF STATE AND GOVERNMENT OF THE AU</dc:title>
  <dc:creator>Tshangela, Z Ms : Dir African Union, DIRCO</dc:creator>
  <cp:lastModifiedBy>PUMZA</cp:lastModifiedBy>
  <cp:revision>35</cp:revision>
  <cp:lastPrinted>2020-02-24T13:16:45Z</cp:lastPrinted>
  <dcterms:created xsi:type="dcterms:W3CDTF">2020-01-24T13:49:04Z</dcterms:created>
  <dcterms:modified xsi:type="dcterms:W3CDTF">2020-02-27T09:21:21Z</dcterms:modified>
</cp:coreProperties>
</file>