
<file path=[Content_Types].xml><?xml version="1.0" encoding="utf-8"?>
<Types xmlns="http://schemas.openxmlformats.org/package/2006/content-types">
  <Override PartName="/ppt/theme/themeOverride12.xml" ContentType="application/vnd.openxmlformats-officedocument.themeOverr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drawings/drawing17.xml" ContentType="application/vnd.openxmlformats-officedocument.drawingml.chartshape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harts/chart7.xml" ContentType="application/vnd.openxmlformats-officedocument.drawingml.chart+xml"/>
  <Override PartName="/ppt/drawings/drawing13.xml" ContentType="application/vnd.openxmlformats-officedocument.drawingml.chartshapes+xml"/>
  <Override PartName="/ppt/theme/themeOverride17.xml" ContentType="application/vnd.openxmlformats-officedocument.themeOverride+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diagrams/drawing7.xml" ContentType="application/vnd.ms-office.drawingml.diagramDrawing+xml"/>
  <Override PartName="/ppt/drawings/drawing7.xml" ContentType="application/vnd.openxmlformats-officedocument.drawingml.chartshapes+xml"/>
  <Override PartName="/ppt/drawings/drawing20.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theme/themeOverride13.xml" ContentType="application/vnd.openxmlformats-officedocument.themeOverr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rawings/drawing3.xml" ContentType="application/vnd.openxmlformats-officedocument.drawingml.chartshapes+xml"/>
  <Override PartName="/ppt/theme/themeOverride20.xml" ContentType="application/vnd.openxmlformats-officedocument.themeOverr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charts/chart18.xml" ContentType="application/vnd.openxmlformats-officedocument.drawingml.char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charts/chart14.xml" ContentType="application/vnd.openxmlformats-officedocument.drawingml.chart+xml"/>
  <Override PartName="/ppt/drawings/drawing18.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10.xml" ContentType="application/vnd.openxmlformats-officedocument.drawingml.chart+xml"/>
  <Override PartName="/ppt/drawings/drawing14.xml" ContentType="application/vnd.openxmlformats-officedocument.drawingml.chartshapes+xml"/>
  <Override PartName="/ppt/theme/themeOverride18.xml" ContentType="application/vnd.openxmlformats-officedocument.themeOverride+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rawings/drawing8.xml" ContentType="application/vnd.openxmlformats-officedocument.drawingml.chartshapes+xml"/>
  <Override PartName="/ppt/drawings/drawing21.xml" ContentType="application/vnd.openxmlformats-officedocument.drawingml.chartshapes+xml"/>
  <Override PartName="/ppt/handoutMasters/handoutMaster1.xml" ContentType="application/vnd.openxmlformats-officedocument.presentationml.handoutMaster+xml"/>
  <Override PartName="/ppt/diagrams/drawing4.xml" ContentType="application/vnd.ms-office.drawingml.diagramDrawing+xml"/>
  <Override PartName="/ppt/drawings/drawing10.xml" ContentType="application/vnd.openxmlformats-officedocument.drawingml.chartshapes+xml"/>
  <Override PartName="/ppt/theme/themeOverride14.xml" ContentType="application/vnd.openxmlformats-officedocument.themeOverr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drawings/drawing19.xml" ContentType="application/vnd.openxmlformats-officedocument.drawingml.chartshape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theme/themeOverride19.xml" ContentType="application/vnd.openxmlformats-officedocument.themeOverride+xml"/>
  <Override PartName="/ppt/charts/chart22.xml" ContentType="application/vnd.openxmlformats-officedocument.drawingml.char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rawings/drawing9.xml" ContentType="application/vnd.openxmlformats-officedocument.drawingml.chartshapes+xml"/>
  <Override PartName="/ppt/diagrams/colors6.xml" ContentType="application/vnd.openxmlformats-officedocument.drawingml.diagramColors+xml"/>
  <Override PartName="/ppt/charts/chart5.xml" ContentType="application/vnd.openxmlformats-officedocument.drawingml.chart+xml"/>
  <Override PartName="/ppt/drawings/drawing11.xml" ContentType="application/vnd.openxmlformats-officedocument.drawingml.chartshapes+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12.xml" ContentType="application/vnd.openxmlformats-officedocument.drawingml.chart+xml"/>
  <Override PartName="/ppt/drawings/drawing16.xml" ContentType="application/vnd.openxmlformats-officedocument.drawingml.chartshapes+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drawing6.xml" ContentType="application/vnd.ms-office.drawingml.diagramDrawing+xml"/>
  <Override PartName="/ppt/drawings/drawing12.xml" ContentType="application/vnd.openxmlformats-officedocument.drawingml.chartshapes+xml"/>
  <Override PartName="/ppt/theme/themeOverride16.xml" ContentType="application/vnd.openxmlformats-officedocument.themeOverr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drawings/drawing6.xml" ContentType="application/vnd.openxmlformats-officedocument.drawingml.chartshapes+xml"/>
  <Override PartName="/ppt/theme/themeOverride9.xml" ContentType="application/vnd.openxmlformats-officedocument.themeOverride+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52"/>
  </p:notesMasterIdLst>
  <p:handoutMasterIdLst>
    <p:handoutMasterId r:id="rId53"/>
  </p:handoutMasterIdLst>
  <p:sldIdLst>
    <p:sldId id="826" r:id="rId6"/>
    <p:sldId id="933" r:id="rId7"/>
    <p:sldId id="886" r:id="rId8"/>
    <p:sldId id="896" r:id="rId9"/>
    <p:sldId id="898" r:id="rId10"/>
    <p:sldId id="968" r:id="rId11"/>
    <p:sldId id="969" r:id="rId12"/>
    <p:sldId id="970" r:id="rId13"/>
    <p:sldId id="971" r:id="rId14"/>
    <p:sldId id="972" r:id="rId15"/>
    <p:sldId id="899" r:id="rId16"/>
    <p:sldId id="904" r:id="rId17"/>
    <p:sldId id="901" r:id="rId18"/>
    <p:sldId id="958" r:id="rId19"/>
    <p:sldId id="903" r:id="rId20"/>
    <p:sldId id="905" r:id="rId21"/>
    <p:sldId id="934" r:id="rId22"/>
    <p:sldId id="907" r:id="rId23"/>
    <p:sldId id="935" r:id="rId24"/>
    <p:sldId id="936" r:id="rId25"/>
    <p:sldId id="937" r:id="rId26"/>
    <p:sldId id="959" r:id="rId27"/>
    <p:sldId id="910" r:id="rId28"/>
    <p:sldId id="938" r:id="rId29"/>
    <p:sldId id="939" r:id="rId30"/>
    <p:sldId id="940" r:id="rId31"/>
    <p:sldId id="966" r:id="rId32"/>
    <p:sldId id="973" r:id="rId33"/>
    <p:sldId id="918" r:id="rId34"/>
    <p:sldId id="960" r:id="rId35"/>
    <p:sldId id="961" r:id="rId36"/>
    <p:sldId id="922" r:id="rId37"/>
    <p:sldId id="945" r:id="rId38"/>
    <p:sldId id="946" r:id="rId39"/>
    <p:sldId id="947" r:id="rId40"/>
    <p:sldId id="948" r:id="rId41"/>
    <p:sldId id="949" r:id="rId42"/>
    <p:sldId id="950" r:id="rId43"/>
    <p:sldId id="951" r:id="rId44"/>
    <p:sldId id="952" r:id="rId45"/>
    <p:sldId id="953" r:id="rId46"/>
    <p:sldId id="962" r:id="rId47"/>
    <p:sldId id="963" r:id="rId48"/>
    <p:sldId id="964" r:id="rId49"/>
    <p:sldId id="965" r:id="rId50"/>
    <p:sldId id="932" r:id="rId51"/>
  </p:sldIdLst>
  <p:sldSz cx="9144000" cy="6858000" type="screen4x3"/>
  <p:notesSz cx="6797675" cy="9928225"/>
  <p:defaultTextStyle>
    <a:defPPr>
      <a:defRPr lang="en-US"/>
    </a:defPPr>
    <a:lvl1pPr marL="0" algn="l" defTabSz="913666" rtl="0" eaLnBrk="1" latinLnBrk="0" hangingPunct="1">
      <a:defRPr sz="1800" kern="1200">
        <a:solidFill>
          <a:schemeClr val="tx1"/>
        </a:solidFill>
        <a:latin typeface="+mn-lt"/>
        <a:ea typeface="+mn-ea"/>
        <a:cs typeface="+mn-cs"/>
      </a:defRPr>
    </a:lvl1pPr>
    <a:lvl2pPr marL="456833" algn="l" defTabSz="913666" rtl="0" eaLnBrk="1" latinLnBrk="0" hangingPunct="1">
      <a:defRPr sz="1800" kern="1200">
        <a:solidFill>
          <a:schemeClr val="tx1"/>
        </a:solidFill>
        <a:latin typeface="+mn-lt"/>
        <a:ea typeface="+mn-ea"/>
        <a:cs typeface="+mn-cs"/>
      </a:defRPr>
    </a:lvl2pPr>
    <a:lvl3pPr marL="913666" algn="l" defTabSz="913666" rtl="0" eaLnBrk="1" latinLnBrk="0" hangingPunct="1">
      <a:defRPr sz="1800" kern="1200">
        <a:solidFill>
          <a:schemeClr val="tx1"/>
        </a:solidFill>
        <a:latin typeface="+mn-lt"/>
        <a:ea typeface="+mn-ea"/>
        <a:cs typeface="+mn-cs"/>
      </a:defRPr>
    </a:lvl3pPr>
    <a:lvl4pPr marL="1370498" algn="l" defTabSz="913666" rtl="0" eaLnBrk="1" latinLnBrk="0" hangingPunct="1">
      <a:defRPr sz="1800" kern="1200">
        <a:solidFill>
          <a:schemeClr val="tx1"/>
        </a:solidFill>
        <a:latin typeface="+mn-lt"/>
        <a:ea typeface="+mn-ea"/>
        <a:cs typeface="+mn-cs"/>
      </a:defRPr>
    </a:lvl4pPr>
    <a:lvl5pPr marL="1827331" algn="l" defTabSz="913666" rtl="0" eaLnBrk="1" latinLnBrk="0" hangingPunct="1">
      <a:defRPr sz="1800" kern="1200">
        <a:solidFill>
          <a:schemeClr val="tx1"/>
        </a:solidFill>
        <a:latin typeface="+mn-lt"/>
        <a:ea typeface="+mn-ea"/>
        <a:cs typeface="+mn-cs"/>
      </a:defRPr>
    </a:lvl5pPr>
    <a:lvl6pPr marL="2284165" algn="l" defTabSz="913666" rtl="0" eaLnBrk="1" latinLnBrk="0" hangingPunct="1">
      <a:defRPr sz="1800" kern="1200">
        <a:solidFill>
          <a:schemeClr val="tx1"/>
        </a:solidFill>
        <a:latin typeface="+mn-lt"/>
        <a:ea typeface="+mn-ea"/>
        <a:cs typeface="+mn-cs"/>
      </a:defRPr>
    </a:lvl6pPr>
    <a:lvl7pPr marL="2740994" algn="l" defTabSz="913666" rtl="0" eaLnBrk="1" latinLnBrk="0" hangingPunct="1">
      <a:defRPr sz="1800" kern="1200">
        <a:solidFill>
          <a:schemeClr val="tx1"/>
        </a:solidFill>
        <a:latin typeface="+mn-lt"/>
        <a:ea typeface="+mn-ea"/>
        <a:cs typeface="+mn-cs"/>
      </a:defRPr>
    </a:lvl7pPr>
    <a:lvl8pPr marL="3197830" algn="l" defTabSz="913666" rtl="0" eaLnBrk="1" latinLnBrk="0" hangingPunct="1">
      <a:defRPr sz="1800" kern="1200">
        <a:solidFill>
          <a:schemeClr val="tx1"/>
        </a:solidFill>
        <a:latin typeface="+mn-lt"/>
        <a:ea typeface="+mn-ea"/>
        <a:cs typeface="+mn-cs"/>
      </a:defRPr>
    </a:lvl8pPr>
    <a:lvl9pPr marL="3654662" algn="l" defTabSz="91366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 id="1" name="KChiliza" initials="K" lastIdx="1" clrIdx="1"/>
  <p:cmAuthor id="2" name="Thokozile Masangu" initials="T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7A37"/>
    <a:srgbClr val="008000"/>
    <a:srgbClr val="339966"/>
    <a:srgbClr val="6699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88C07-849E-4D7E-90E6-71BC67FD8A0F}" v="4" dt="2020-02-20T15:31:24.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79" autoAdjust="0"/>
    <p:restoredTop sz="99385" autoAdjust="0"/>
  </p:normalViewPr>
  <p:slideViewPr>
    <p:cSldViewPr>
      <p:cViewPr varScale="1">
        <p:scale>
          <a:sx n="116" d="100"/>
          <a:sy n="116" d="100"/>
        </p:scale>
        <p:origin x="-1494" y="-96"/>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sorterViewPr>
    <p:cViewPr>
      <p:scale>
        <a:sx n="100" d="100"/>
        <a:sy n="100" d="100"/>
      </p:scale>
      <p:origin x="0" y="96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Office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Office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Office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Office_Excel_Worksheet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Office_Excel_Worksheet14.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Office_Excel_Worksheet15.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Office_Excel_Worksheet16.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Office_Excel_Worksheet17.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Office_Excel_Worksheet18.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Office_Excel_Worksheet19.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Office_Excel_Worksheet20.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Office_Excel_Worksheet21.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Office_Excel_Worksheet22.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Office_Excel_Worksheet23.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Office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doughnutChart>
        <c:varyColors val="1"/>
        <c:ser>
          <c:idx val="0"/>
          <c:order val="0"/>
          <c:spPr>
            <a:solidFill>
              <a:srgbClr val="FF0000"/>
            </a:solidFill>
            <a:ln>
              <a:solidFill>
                <a:srgbClr val="FF0000"/>
              </a:solidFill>
            </a:ln>
          </c:spPr>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00B050"/>
              </a:solidFill>
              <a:ln w="190500" cap="rnd">
                <a:solidFill>
                  <a:srgbClr val="00B050"/>
                </a:solidFill>
                <a:prstDash val="sysDot"/>
              </a:ln>
            </c:spPr>
            <c:extLst xmlns:c16r2="http://schemas.microsoft.com/office/drawing/2015/06/chart">
              <c:ext xmlns:c16="http://schemas.microsoft.com/office/drawing/2014/chart" uri="{C3380CC4-5D6E-409C-BE32-E72D297353CC}">
                <c16:uniqueId val="{00000003-29F9-4971-939E-A1246F8F7BAA}"/>
              </c:ext>
            </c:extLst>
          </c:dPt>
          <c:dLbls>
            <c:dLbl>
              <c:idx val="0"/>
              <c:layout/>
              <c:tx>
                <c:rich>
                  <a:bodyPr/>
                  <a:lstStyle/>
                  <a:p>
                    <a:r>
                      <a:rPr lang="en-US" sz="1200" dirty="0"/>
                      <a:t>71%</a:t>
                    </a:r>
                  </a:p>
                  <a:p>
                    <a:r>
                      <a:rPr lang="en-US" sz="1200" dirty="0"/>
                      <a:t>(17)</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F9-4971-939E-A1246F8F7BAA}"/>
                </c:ext>
              </c:extLst>
            </c:dLbl>
            <c:dLbl>
              <c:idx val="1"/>
              <c:layout/>
              <c:tx>
                <c:rich>
                  <a:bodyPr/>
                  <a:lstStyle/>
                  <a:p>
                    <a:r>
                      <a:rPr lang="en-US" sz="1200" dirty="0"/>
                      <a:t>29%</a:t>
                    </a:r>
                  </a:p>
                  <a:p>
                    <a:r>
                      <a:rPr lang="en-US" sz="1200" dirty="0"/>
                      <a:t>(7)</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F9-4971-939E-A1246F8F7BAA}"/>
                </c:ext>
              </c:extLst>
            </c:dLbl>
            <c:delete val="1"/>
            <c:spPr>
              <a:noFill/>
              <a:ln>
                <a:noFill/>
              </a:ln>
              <a:effectLst/>
            </c:spPr>
            <c:txPr>
              <a:bodyPr/>
              <a:lstStyle/>
              <a:p>
                <a:pPr>
                  <a:defRPr sz="1200" b="1"/>
                </a:pPr>
                <a:endParaRPr lang="en-US"/>
              </a:p>
            </c:txPr>
            <c:extLst xmlns:c16r2="http://schemas.microsoft.com/office/drawing/2015/06/chart">
              <c:ext xmlns:c15="http://schemas.microsoft.com/office/drawing/2012/chart" uri="{CE6537A1-D6FC-4f65-9D91-7224C49458BB}"/>
            </c:extLst>
          </c:dLbls>
          <c:cat>
            <c:strRef>
              <c:f>Sheet7!$B$3:$B$4</c:f>
              <c:strCache>
                <c:ptCount val="2"/>
                <c:pt idx="0">
                  <c:v>Not achieved </c:v>
                </c:pt>
                <c:pt idx="1">
                  <c:v>Achieved </c:v>
                </c:pt>
              </c:strCache>
            </c:strRef>
          </c:cat>
          <c:val>
            <c:numRef>
              <c:f>Sheet7!$C$3:$C$4</c:f>
              <c:numCache>
                <c:formatCode>0%</c:formatCode>
                <c:ptCount val="2"/>
                <c:pt idx="0">
                  <c:v>0.71000000000000008</c:v>
                </c:pt>
                <c:pt idx="1">
                  <c:v>0.29000000000000004</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FF0000"/>
            </a:solidFill>
            <a:ln>
              <a:solidFill>
                <a:srgbClr val="FF0000"/>
              </a:solidFill>
            </a:ln>
          </c:spPr>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0000"/>
              </a:solidFill>
              <a:ln w="190500" cap="rnd">
                <a:solidFill>
                  <a:srgbClr val="FF0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FF0000"/>
              </a:solidFill>
              <a:ln w="190500" cap="rnd">
                <a:solidFill>
                  <a:srgbClr val="FF000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00B050"/>
            </a:solidFill>
            <a:ln>
              <a:solidFill>
                <a:srgbClr val="00B050"/>
              </a:solidFill>
            </a:ln>
          </c:spPr>
          <c:dPt>
            <c:idx val="0"/>
            <c:spPr>
              <a:solidFill>
                <a:srgbClr val="00B050"/>
              </a:solidFill>
              <a:ln w="190500">
                <a:solidFill>
                  <a:srgbClr val="00B05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00B050"/>
              </a:solidFill>
              <a:ln w="190500" cap="rnd">
                <a:solidFill>
                  <a:srgbClr val="00B05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FF0000"/>
            </a:solidFill>
            <a:ln>
              <a:solidFill>
                <a:srgbClr val="FF0000"/>
              </a:solidFill>
            </a:ln>
          </c:spPr>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0000"/>
              </a:solidFill>
              <a:ln w="190500" cap="rnd">
                <a:solidFill>
                  <a:srgbClr val="FF0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FF0000"/>
              </a:solidFill>
              <a:ln w="190500" cap="rnd">
                <a:solidFill>
                  <a:srgbClr val="FF000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FF0000"/>
            </a:solidFill>
            <a:ln>
              <a:solidFill>
                <a:srgbClr val="FF0000"/>
              </a:solidFill>
            </a:ln>
          </c:spPr>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0000"/>
              </a:solidFill>
              <a:ln w="190500" cap="rnd">
                <a:solidFill>
                  <a:srgbClr val="FF0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FF0000"/>
              </a:solidFill>
              <a:ln w="190500" cap="rnd">
                <a:solidFill>
                  <a:srgbClr val="FF000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FF0000"/>
            </a:solidFill>
            <a:ln>
              <a:solidFill>
                <a:srgbClr val="FF0000"/>
              </a:solidFill>
            </a:ln>
          </c:spPr>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0000"/>
              </a:solidFill>
              <a:ln w="190500" cap="rnd">
                <a:solidFill>
                  <a:srgbClr val="FF0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FF0000"/>
              </a:solidFill>
              <a:ln w="190500" cap="rnd">
                <a:solidFill>
                  <a:srgbClr val="FF000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1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Sheet1!$B$1</c:f>
              <c:strCache>
                <c:ptCount val="1"/>
                <c:pt idx="0">
                  <c:v>Q1 19/20</c:v>
                </c:pt>
              </c:strCache>
            </c:strRef>
          </c:tx>
          <c:spPr>
            <a:solidFill>
              <a:schemeClr val="accent5">
                <a:lumMod val="40000"/>
                <a:lumOff val="60000"/>
              </a:schemeClr>
            </a:solidFill>
          </c:spPr>
          <c:dLbls>
            <c:dLbl>
              <c:idx val="0"/>
              <c:layout>
                <c:manualLayout>
                  <c:x val="-1.2121212121212118E-2"/>
                  <c:y val="3.2051282051282206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90-45D5-AD4D-555DF1AB1B59}"/>
                </c:ext>
              </c:extLst>
            </c:dLbl>
            <c:spPr>
              <a:noFill/>
              <a:ln>
                <a:noFill/>
              </a:ln>
              <a:effectLst/>
            </c:spPr>
            <c:txPr>
              <a:bodyPr/>
              <a:lstStyle/>
              <a:p>
                <a:pPr>
                  <a:defRPr sz="1200"/>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Programme 1</c:v>
                </c:pt>
                <c:pt idx="1">
                  <c:v>Programme 2</c:v>
                </c:pt>
                <c:pt idx="2">
                  <c:v>Programme 3</c:v>
                </c:pt>
                <c:pt idx="3">
                  <c:v>Programme 4</c:v>
                </c:pt>
                <c:pt idx="4">
                  <c:v>Programme 5</c:v>
                </c:pt>
              </c:strCache>
            </c:strRef>
          </c:cat>
          <c:val>
            <c:numRef>
              <c:f>Sheet1!$B$2:$B$6</c:f>
              <c:numCache>
                <c:formatCode>0%</c:formatCode>
                <c:ptCount val="5"/>
                <c:pt idx="0">
                  <c:v>0</c:v>
                </c:pt>
                <c:pt idx="1">
                  <c:v>0.67000000000000015</c:v>
                </c:pt>
                <c:pt idx="2">
                  <c:v>0.60000000000000009</c:v>
                </c:pt>
                <c:pt idx="3">
                  <c:v>0</c:v>
                </c:pt>
                <c:pt idx="4">
                  <c:v>0.63000000000000012</c:v>
                </c:pt>
              </c:numCache>
            </c:numRef>
          </c:val>
          <c:extLst xmlns:c16r2="http://schemas.microsoft.com/office/drawing/2015/06/chart">
            <c:ext xmlns:c16="http://schemas.microsoft.com/office/drawing/2014/chart" uri="{C3380CC4-5D6E-409C-BE32-E72D297353CC}">
              <c16:uniqueId val="{00000001-E890-45D5-AD4D-555DF1AB1B59}"/>
            </c:ext>
          </c:extLst>
        </c:ser>
        <c:ser>
          <c:idx val="1"/>
          <c:order val="1"/>
          <c:tx>
            <c:strRef>
              <c:f>Sheet1!$C$1</c:f>
              <c:strCache>
                <c:ptCount val="1"/>
                <c:pt idx="0">
                  <c:v>Q2 19/20</c:v>
                </c:pt>
              </c:strCache>
            </c:strRef>
          </c:tx>
          <c:spPr>
            <a:solidFill>
              <a:schemeClr val="accent4">
                <a:lumMod val="75000"/>
              </a:schemeClr>
            </a:solidFill>
          </c:spPr>
          <c:dLbls>
            <c:spPr>
              <a:noFill/>
              <a:ln>
                <a:noFill/>
              </a:ln>
              <a:effectLst/>
            </c:spPr>
            <c:txPr>
              <a:bodyPr/>
              <a:lstStyle/>
              <a:p>
                <a:pPr>
                  <a:defRPr sz="1200"/>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Programme 1</c:v>
                </c:pt>
                <c:pt idx="1">
                  <c:v>Programme 2</c:v>
                </c:pt>
                <c:pt idx="2">
                  <c:v>Programme 3</c:v>
                </c:pt>
                <c:pt idx="3">
                  <c:v>Programme 4</c:v>
                </c:pt>
                <c:pt idx="4">
                  <c:v>Programme 5</c:v>
                </c:pt>
              </c:strCache>
            </c:strRef>
          </c:cat>
          <c:val>
            <c:numRef>
              <c:f>Sheet1!$C$2:$C$6</c:f>
              <c:numCache>
                <c:formatCode>0%</c:formatCode>
                <c:ptCount val="5"/>
                <c:pt idx="0">
                  <c:v>0.5</c:v>
                </c:pt>
                <c:pt idx="1">
                  <c:v>0.56999999999999995</c:v>
                </c:pt>
                <c:pt idx="2">
                  <c:v>0.4</c:v>
                </c:pt>
                <c:pt idx="3">
                  <c:v>0</c:v>
                </c:pt>
                <c:pt idx="4">
                  <c:v>0</c:v>
                </c:pt>
              </c:numCache>
            </c:numRef>
          </c:val>
          <c:extLst xmlns:c16r2="http://schemas.microsoft.com/office/drawing/2015/06/chart">
            <c:ext xmlns:c16="http://schemas.microsoft.com/office/drawing/2014/chart" uri="{C3380CC4-5D6E-409C-BE32-E72D297353CC}">
              <c16:uniqueId val="{00000002-E890-45D5-AD4D-555DF1AB1B59}"/>
            </c:ext>
          </c:extLst>
        </c:ser>
        <c:dLbls/>
        <c:axId val="104128512"/>
        <c:axId val="104130048"/>
      </c:barChart>
      <c:catAx>
        <c:axId val="104128512"/>
        <c:scaling>
          <c:orientation val="minMax"/>
        </c:scaling>
        <c:axPos val="b"/>
        <c:numFmt formatCode="General" sourceLinked="0"/>
        <c:tickLblPos val="nextTo"/>
        <c:txPr>
          <a:bodyPr/>
          <a:lstStyle/>
          <a:p>
            <a:pPr>
              <a:defRPr sz="1200"/>
            </a:pPr>
            <a:endParaRPr lang="en-US"/>
          </a:p>
        </c:txPr>
        <c:crossAx val="104130048"/>
        <c:crosses val="autoZero"/>
        <c:auto val="1"/>
        <c:lblAlgn val="ctr"/>
        <c:lblOffset val="100"/>
      </c:catAx>
      <c:valAx>
        <c:axId val="104130048"/>
        <c:scaling>
          <c:orientation val="minMax"/>
        </c:scaling>
        <c:axPos val="l"/>
        <c:majorGridlines/>
        <c:numFmt formatCode="0%" sourceLinked="1"/>
        <c:tickLblPos val="nextTo"/>
        <c:txPr>
          <a:bodyPr/>
          <a:lstStyle/>
          <a:p>
            <a:pPr>
              <a:defRPr sz="1600"/>
            </a:pPr>
            <a:endParaRPr lang="en-US"/>
          </a:p>
        </c:txPr>
        <c:crossAx val="104128512"/>
        <c:crosses val="autoZero"/>
        <c:crossBetween val="between"/>
      </c:valAx>
    </c:plotArea>
    <c:legend>
      <c:legendPos val="r"/>
      <c:layout>
        <c:manualLayout>
          <c:xMode val="edge"/>
          <c:yMode val="edge"/>
          <c:x val="0.82002612741589131"/>
          <c:y val="0.34693847163335356"/>
          <c:w val="0.1708829634931997"/>
          <c:h val="0.24202049263072889"/>
        </c:manualLayout>
      </c:layout>
    </c:legend>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2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FF0000"/>
            </a:solidFill>
            <a:ln>
              <a:solidFill>
                <a:srgbClr val="FF0000"/>
              </a:solidFill>
            </a:ln>
          </c:spPr>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0000"/>
              </a:solidFill>
              <a:ln w="190500" cap="rnd">
                <a:solidFill>
                  <a:srgbClr val="FF0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FF0000"/>
              </a:solidFill>
              <a:ln w="190500" cap="rnd">
                <a:solidFill>
                  <a:srgbClr val="FF000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2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2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'Graphs '!$C$38</c:f>
              <c:strCache>
                <c:ptCount val="1"/>
                <c:pt idx="0">
                  <c:v>2015-16</c:v>
                </c:pt>
              </c:strCache>
            </c:strRef>
          </c:tx>
          <c:dLbls>
            <c:dLbl>
              <c:idx val="0"/>
              <c:layout>
                <c:manualLayout>
                  <c:x val="2.2099443668257075E-3"/>
                  <c:y val="8.57142970574071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95A-42C8-AC47-59E60F312C0F}"/>
                </c:ext>
              </c:extLst>
            </c:dLbl>
            <c:dLbl>
              <c:idx val="1"/>
              <c:layout>
                <c:manualLayout>
                  <c:x val="0"/>
                  <c:y val="8.067227958344205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95A-42C8-AC47-59E60F312C0F}"/>
                </c:ext>
              </c:extLst>
            </c:dLbl>
            <c:dLbl>
              <c:idx val="2"/>
              <c:layout>
                <c:manualLayout>
                  <c:x val="4.4198887336514151E-3"/>
                  <c:y val="8.067227958344204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95A-42C8-AC47-59E60F312C0F}"/>
                </c:ext>
              </c:extLst>
            </c:dLbl>
            <c:dLbl>
              <c:idx val="3"/>
              <c:layout>
                <c:manualLayout>
                  <c:x val="-8.1030357380672984E-17"/>
                  <c:y val="7.56302621094768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95A-42C8-AC47-59E60F312C0F}"/>
                </c:ext>
              </c:extLst>
            </c:dLbl>
            <c:dLbl>
              <c:idx val="4"/>
              <c:layout>
                <c:manualLayout>
                  <c:x val="0"/>
                  <c:y val="9.07563145313722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95A-42C8-AC47-59E60F312C0F}"/>
                </c:ext>
              </c:extLst>
            </c:dLbl>
            <c:spPr>
              <a:noFill/>
              <a:ln>
                <a:noFill/>
              </a:ln>
              <a:effectLst/>
            </c:spPr>
            <c:txPr>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'Graphs '!$B$39:$B$43</c:f>
              <c:strCache>
                <c:ptCount val="5"/>
                <c:pt idx="0">
                  <c:v>PRG 1</c:v>
                </c:pt>
                <c:pt idx="1">
                  <c:v>PRG 2</c:v>
                </c:pt>
                <c:pt idx="2">
                  <c:v>PRG 3</c:v>
                </c:pt>
                <c:pt idx="3">
                  <c:v>PRG 4</c:v>
                </c:pt>
                <c:pt idx="4">
                  <c:v>PRG 5</c:v>
                </c:pt>
              </c:strCache>
            </c:strRef>
          </c:cat>
          <c:val>
            <c:numRef>
              <c:f>'Graphs '!$C$39:$C$43</c:f>
              <c:numCache>
                <c:formatCode>0%</c:formatCode>
                <c:ptCount val="5"/>
                <c:pt idx="0">
                  <c:v>0.33000000000000007</c:v>
                </c:pt>
                <c:pt idx="1">
                  <c:v>0.42000000000000004</c:v>
                </c:pt>
                <c:pt idx="2">
                  <c:v>0.67000000000000015</c:v>
                </c:pt>
                <c:pt idx="3">
                  <c:v>1</c:v>
                </c:pt>
                <c:pt idx="4">
                  <c:v>0.44</c:v>
                </c:pt>
              </c:numCache>
            </c:numRef>
          </c:val>
          <c:extLst xmlns:c16r2="http://schemas.microsoft.com/office/drawing/2015/06/chart">
            <c:ext xmlns:c16="http://schemas.microsoft.com/office/drawing/2014/chart" uri="{C3380CC4-5D6E-409C-BE32-E72D297353CC}">
              <c16:uniqueId val="{00000005-B95A-42C8-AC47-59E60F312C0F}"/>
            </c:ext>
          </c:extLst>
        </c:ser>
        <c:ser>
          <c:idx val="1"/>
          <c:order val="1"/>
          <c:tx>
            <c:strRef>
              <c:f>'Graphs '!$D$38</c:f>
              <c:strCache>
                <c:ptCount val="1"/>
                <c:pt idx="0">
                  <c:v>2016-17</c:v>
                </c:pt>
              </c:strCache>
            </c:strRef>
          </c:tx>
          <c:dLbls>
            <c:dLbl>
              <c:idx val="0"/>
              <c:layout>
                <c:manualLayout>
                  <c:x val="0"/>
                  <c:y val="9.07563145313722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95A-42C8-AC47-59E60F312C0F}"/>
                </c:ext>
              </c:extLst>
            </c:dLbl>
            <c:dLbl>
              <c:idx val="1"/>
              <c:layout>
                <c:manualLayout>
                  <c:x val="0"/>
                  <c:y val="9.07563145313722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95A-42C8-AC47-59E60F312C0F}"/>
                </c:ext>
              </c:extLst>
            </c:dLbl>
            <c:dLbl>
              <c:idx val="2"/>
              <c:layout>
                <c:manualLayout>
                  <c:x val="0"/>
                  <c:y val="7.56302621094768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95A-42C8-AC47-59E60F312C0F}"/>
                </c:ext>
              </c:extLst>
            </c:dLbl>
            <c:dLbl>
              <c:idx val="3"/>
              <c:layout>
                <c:manualLayout>
                  <c:x val="2.8248587570621478E-3"/>
                  <c:y val="5.121664742681716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95A-42C8-AC47-59E60F312C0F}"/>
                </c:ext>
              </c:extLst>
            </c:dLbl>
            <c:dLbl>
              <c:idx val="4"/>
              <c:layout>
                <c:manualLayout>
                  <c:x val="2.2099443668257075E-3"/>
                  <c:y val="7.56302621094768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95A-42C8-AC47-59E60F312C0F}"/>
                </c:ext>
              </c:extLst>
            </c:dLbl>
            <c:spPr>
              <a:noFill/>
              <a:ln>
                <a:noFill/>
              </a:ln>
              <a:effectLst/>
            </c:spPr>
            <c:txPr>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'Graphs '!$B$39:$B$43</c:f>
              <c:strCache>
                <c:ptCount val="5"/>
                <c:pt idx="0">
                  <c:v>PRG 1</c:v>
                </c:pt>
                <c:pt idx="1">
                  <c:v>PRG 2</c:v>
                </c:pt>
                <c:pt idx="2">
                  <c:v>PRG 3</c:v>
                </c:pt>
                <c:pt idx="3">
                  <c:v>PRG 4</c:v>
                </c:pt>
                <c:pt idx="4">
                  <c:v>PRG 5</c:v>
                </c:pt>
              </c:strCache>
            </c:strRef>
          </c:cat>
          <c:val>
            <c:numRef>
              <c:f>'Graphs '!$D$39:$D$43</c:f>
              <c:numCache>
                <c:formatCode>0%</c:formatCode>
                <c:ptCount val="5"/>
                <c:pt idx="0">
                  <c:v>0.5</c:v>
                </c:pt>
                <c:pt idx="1">
                  <c:v>0.4</c:v>
                </c:pt>
                <c:pt idx="2">
                  <c:v>0.56999999999999995</c:v>
                </c:pt>
                <c:pt idx="3">
                  <c:v>0</c:v>
                </c:pt>
                <c:pt idx="4">
                  <c:v>0.8</c:v>
                </c:pt>
              </c:numCache>
            </c:numRef>
          </c:val>
          <c:extLst xmlns:c16r2="http://schemas.microsoft.com/office/drawing/2015/06/chart">
            <c:ext xmlns:c16="http://schemas.microsoft.com/office/drawing/2014/chart" uri="{C3380CC4-5D6E-409C-BE32-E72D297353CC}">
              <c16:uniqueId val="{0000000B-B95A-42C8-AC47-59E60F312C0F}"/>
            </c:ext>
          </c:extLst>
        </c:ser>
        <c:ser>
          <c:idx val="2"/>
          <c:order val="2"/>
          <c:tx>
            <c:strRef>
              <c:f>'Graphs '!$E$38</c:f>
              <c:strCache>
                <c:ptCount val="1"/>
                <c:pt idx="0">
                  <c:v>2017-18</c:v>
                </c:pt>
              </c:strCache>
            </c:strRef>
          </c:tx>
          <c:dLbls>
            <c:dLbl>
              <c:idx val="0"/>
              <c:layout>
                <c:manualLayout>
                  <c:x val="2.8248587570621478E-3"/>
                  <c:y val="7.04228902118735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95A-42C8-AC47-59E60F312C0F}"/>
                </c:ext>
              </c:extLst>
            </c:dLbl>
            <c:dLbl>
              <c:idx val="1"/>
              <c:layout>
                <c:manualLayout>
                  <c:x val="4.0515178690336474E-17"/>
                  <c:y val="8.067227958344204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95A-42C8-AC47-59E60F312C0F}"/>
                </c:ext>
              </c:extLst>
            </c:dLbl>
            <c:dLbl>
              <c:idx val="2"/>
              <c:layout>
                <c:manualLayout>
                  <c:x val="2.8248587570621478E-3"/>
                  <c:y val="3.36184863867562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95A-42C8-AC47-59E60F312C0F}"/>
                </c:ext>
              </c:extLst>
            </c:dLbl>
            <c:dLbl>
              <c:idx val="3"/>
              <c:layout>
                <c:manualLayout>
                  <c:x val="0"/>
                  <c:y val="8.067227958344204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95A-42C8-AC47-59E60F312C0F}"/>
                </c:ext>
              </c:extLst>
            </c:dLbl>
            <c:dLbl>
              <c:idx val="4"/>
              <c:layout>
                <c:manualLayout>
                  <c:x val="0"/>
                  <c:y val="9.579833200533741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95A-42C8-AC47-59E60F312C0F}"/>
                </c:ext>
              </c:extLst>
            </c:dLbl>
            <c:spPr>
              <a:noFill/>
              <a:ln>
                <a:noFill/>
              </a:ln>
              <a:effectLst/>
            </c:spPr>
            <c:txPr>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'Graphs '!$B$39:$B$43</c:f>
              <c:strCache>
                <c:ptCount val="5"/>
                <c:pt idx="0">
                  <c:v>PRG 1</c:v>
                </c:pt>
                <c:pt idx="1">
                  <c:v>PRG 2</c:v>
                </c:pt>
                <c:pt idx="2">
                  <c:v>PRG 3</c:v>
                </c:pt>
                <c:pt idx="3">
                  <c:v>PRG 4</c:v>
                </c:pt>
                <c:pt idx="4">
                  <c:v>PRG 5</c:v>
                </c:pt>
              </c:strCache>
            </c:strRef>
          </c:cat>
          <c:val>
            <c:numRef>
              <c:f>'Graphs '!$E$39:$E$43</c:f>
              <c:numCache>
                <c:formatCode>0%</c:formatCode>
                <c:ptCount val="5"/>
                <c:pt idx="0">
                  <c:v>0.5</c:v>
                </c:pt>
                <c:pt idx="1">
                  <c:v>0.5</c:v>
                </c:pt>
                <c:pt idx="2">
                  <c:v>0.71000000000000008</c:v>
                </c:pt>
                <c:pt idx="3">
                  <c:v>0.5</c:v>
                </c:pt>
                <c:pt idx="4">
                  <c:v>0.56000000000000005</c:v>
                </c:pt>
              </c:numCache>
            </c:numRef>
          </c:val>
          <c:extLst xmlns:c16r2="http://schemas.microsoft.com/office/drawing/2015/06/chart">
            <c:ext xmlns:c16="http://schemas.microsoft.com/office/drawing/2014/chart" uri="{C3380CC4-5D6E-409C-BE32-E72D297353CC}">
              <c16:uniqueId val="{00000011-B95A-42C8-AC47-59E60F312C0F}"/>
            </c:ext>
          </c:extLst>
        </c:ser>
        <c:ser>
          <c:idx val="3"/>
          <c:order val="3"/>
          <c:tx>
            <c:strRef>
              <c:f>'Graphs '!$F$38</c:f>
              <c:strCache>
                <c:ptCount val="1"/>
                <c:pt idx="0">
                  <c:v>2018-19</c:v>
                </c:pt>
              </c:strCache>
            </c:strRef>
          </c:tx>
          <c:dLbls>
            <c:dLbl>
              <c:idx val="0"/>
              <c:layout>
                <c:manualLayout>
                  <c:x val="2.8248587570621478E-3"/>
                  <c:y val="5.761872835516931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95A-42C8-AC47-59E60F312C0F}"/>
                </c:ext>
              </c:extLst>
            </c:dLbl>
            <c:dLbl>
              <c:idx val="1"/>
              <c:layout>
                <c:manualLayout>
                  <c:x val="0"/>
                  <c:y val="9.579833200533741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95A-42C8-AC47-59E60F312C0F}"/>
                </c:ext>
              </c:extLst>
            </c:dLbl>
            <c:dLbl>
              <c:idx val="2"/>
              <c:layout>
                <c:manualLayout>
                  <c:x val="0"/>
                  <c:y val="9.07563145313722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95A-42C8-AC47-59E60F312C0F}"/>
                </c:ext>
              </c:extLst>
            </c:dLbl>
            <c:dLbl>
              <c:idx val="3"/>
              <c:layout>
                <c:manualLayout>
                  <c:x val="0"/>
                  <c:y val="5.761872835516931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95A-42C8-AC47-59E60F312C0F}"/>
                </c:ext>
              </c:extLst>
            </c:dLbl>
            <c:dLbl>
              <c:idx val="4"/>
              <c:layout>
                <c:manualLayout>
                  <c:x val="2.2099443668257075E-3"/>
                  <c:y val="8.571429705740714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B95A-42C8-AC47-59E60F312C0F}"/>
                </c:ext>
              </c:extLst>
            </c:dLbl>
            <c:spPr>
              <a:noFill/>
              <a:ln>
                <a:noFill/>
              </a:ln>
              <a:effectLst/>
            </c:spPr>
            <c:txPr>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'Graphs '!$B$39:$B$43</c:f>
              <c:strCache>
                <c:ptCount val="5"/>
                <c:pt idx="0">
                  <c:v>PRG 1</c:v>
                </c:pt>
                <c:pt idx="1">
                  <c:v>PRG 2</c:v>
                </c:pt>
                <c:pt idx="2">
                  <c:v>PRG 3</c:v>
                </c:pt>
                <c:pt idx="3">
                  <c:v>PRG 4</c:v>
                </c:pt>
                <c:pt idx="4">
                  <c:v>PRG 5</c:v>
                </c:pt>
              </c:strCache>
            </c:strRef>
          </c:cat>
          <c:val>
            <c:numRef>
              <c:f>'Graphs '!$F$39:$F$43</c:f>
              <c:numCache>
                <c:formatCode>0%</c:formatCode>
                <c:ptCount val="5"/>
                <c:pt idx="0">
                  <c:v>0.5</c:v>
                </c:pt>
                <c:pt idx="1">
                  <c:v>0.2</c:v>
                </c:pt>
                <c:pt idx="2">
                  <c:v>0.44</c:v>
                </c:pt>
                <c:pt idx="3">
                  <c:v>0.33000000000000007</c:v>
                </c:pt>
                <c:pt idx="4">
                  <c:v>0.44</c:v>
                </c:pt>
              </c:numCache>
            </c:numRef>
          </c:val>
          <c:extLst xmlns:c16r2="http://schemas.microsoft.com/office/drawing/2015/06/chart">
            <c:ext xmlns:c16="http://schemas.microsoft.com/office/drawing/2014/chart" uri="{C3380CC4-5D6E-409C-BE32-E72D297353CC}">
              <c16:uniqueId val="{00000017-B95A-42C8-AC47-59E60F312C0F}"/>
            </c:ext>
          </c:extLst>
        </c:ser>
        <c:ser>
          <c:idx val="4"/>
          <c:order val="4"/>
          <c:tx>
            <c:strRef>
              <c:f>'Graphs '!$G$38</c:f>
              <c:strCache>
                <c:ptCount val="1"/>
                <c:pt idx="0">
                  <c:v>2019-2020</c:v>
                </c:pt>
              </c:strCache>
            </c:strRef>
          </c:tx>
          <c:dLbls>
            <c:dLbl>
              <c:idx val="0"/>
              <c:layout>
                <c:manualLayout>
                  <c:x val="0"/>
                  <c:y val="9.075631453137231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95A-42C8-AC47-59E60F312C0F}"/>
                </c:ext>
              </c:extLst>
            </c:dLbl>
            <c:dLbl>
              <c:idx val="1"/>
              <c:layout>
                <c:manualLayout>
                  <c:x val="0"/>
                  <c:y val="8.571429705740714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95A-42C8-AC47-59E60F312C0F}"/>
                </c:ext>
              </c:extLst>
            </c:dLbl>
            <c:dLbl>
              <c:idx val="2"/>
              <c:layout>
                <c:manualLayout>
                  <c:x val="0"/>
                  <c:y val="9.07563145313722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95A-42C8-AC47-59E60F312C0F}"/>
                </c:ext>
              </c:extLst>
            </c:dLbl>
            <c:dLbl>
              <c:idx val="3"/>
              <c:layout>
                <c:manualLayout>
                  <c:x val="5.6497175141242938E-3"/>
                  <c:y val="3.201040464176072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95A-42C8-AC47-59E60F312C0F}"/>
                </c:ext>
              </c:extLst>
            </c:dLbl>
            <c:dLbl>
              <c:idx val="4"/>
              <c:layout>
                <c:manualLayout>
                  <c:x val="7.0621468926553681E-3"/>
                  <c:y val="1.34504191598655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95A-42C8-AC47-59E60F312C0F}"/>
                </c:ext>
              </c:extLst>
            </c:dLbl>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'Graphs '!$B$39:$B$43</c:f>
              <c:strCache>
                <c:ptCount val="5"/>
                <c:pt idx="0">
                  <c:v>PRG 1</c:v>
                </c:pt>
                <c:pt idx="1">
                  <c:v>PRG 2</c:v>
                </c:pt>
                <c:pt idx="2">
                  <c:v>PRG 3</c:v>
                </c:pt>
                <c:pt idx="3">
                  <c:v>PRG 4</c:v>
                </c:pt>
                <c:pt idx="4">
                  <c:v>PRG 5</c:v>
                </c:pt>
              </c:strCache>
            </c:strRef>
          </c:cat>
          <c:val>
            <c:numRef>
              <c:f>'Graphs '!$G$39:$G$43</c:f>
              <c:numCache>
                <c:formatCode>0%</c:formatCode>
                <c:ptCount val="5"/>
                <c:pt idx="0">
                  <c:v>0.5</c:v>
                </c:pt>
                <c:pt idx="1">
                  <c:v>0.56999999999999995</c:v>
                </c:pt>
                <c:pt idx="2">
                  <c:v>0.4</c:v>
                </c:pt>
                <c:pt idx="3">
                  <c:v>0</c:v>
                </c:pt>
                <c:pt idx="4">
                  <c:v>0</c:v>
                </c:pt>
              </c:numCache>
            </c:numRef>
          </c:val>
          <c:extLst xmlns:c16r2="http://schemas.microsoft.com/office/drawing/2015/06/chart">
            <c:ext xmlns:c16="http://schemas.microsoft.com/office/drawing/2014/chart" uri="{C3380CC4-5D6E-409C-BE32-E72D297353CC}">
              <c16:uniqueId val="{0000001D-B95A-42C8-AC47-59E60F312C0F}"/>
            </c:ext>
          </c:extLst>
        </c:ser>
        <c:dLbls/>
        <c:axId val="109497344"/>
        <c:axId val="109560576"/>
      </c:barChart>
      <c:catAx>
        <c:axId val="109497344"/>
        <c:scaling>
          <c:orientation val="minMax"/>
        </c:scaling>
        <c:axPos val="b"/>
        <c:numFmt formatCode="General" sourceLinked="0"/>
        <c:tickLblPos val="nextTo"/>
        <c:crossAx val="109560576"/>
        <c:crosses val="autoZero"/>
        <c:auto val="1"/>
        <c:lblAlgn val="ctr"/>
        <c:lblOffset val="100"/>
      </c:catAx>
      <c:valAx>
        <c:axId val="109560576"/>
        <c:scaling>
          <c:orientation val="minMax"/>
        </c:scaling>
        <c:delete val="1"/>
        <c:axPos val="l"/>
        <c:majorGridlines/>
        <c:numFmt formatCode="0%" sourceLinked="1"/>
        <c:tickLblPos val="none"/>
        <c:crossAx val="109497344"/>
        <c:crosses val="autoZero"/>
        <c:crossBetween val="between"/>
      </c:valAx>
      <c:spPr>
        <a:solidFill>
          <a:schemeClr val="bg1">
            <a:lumMod val="75000"/>
          </a:schemeClr>
        </a:solidFill>
      </c:spPr>
    </c:plotArea>
    <c:legend>
      <c:legendPos val="b"/>
    </c:legend>
    <c:plotVisOnly val="1"/>
    <c:dispBlanksAs val="gap"/>
  </c:chart>
  <c:spPr>
    <a:solidFill>
      <a:schemeClr val="bg1">
        <a:lumMod val="75000"/>
      </a:schemeClr>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C000"/>
              </a:solidFill>
              <a:ln w="190500" cap="rnd">
                <a:solidFill>
                  <a:srgbClr val="FFC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FF0000"/>
            </a:solidFill>
            <a:ln>
              <a:solidFill>
                <a:srgbClr val="FF0000"/>
              </a:solidFill>
            </a:ln>
          </c:spPr>
          <c:dPt>
            <c:idx val="0"/>
            <c:spPr>
              <a:solidFill>
                <a:srgbClr val="FF000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FF0000"/>
              </a:solidFill>
              <a:ln w="190500" cap="rnd">
                <a:solidFill>
                  <a:srgbClr val="FF000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FF0000"/>
              </a:solidFill>
              <a:ln w="190500" cap="rnd">
                <a:solidFill>
                  <a:srgbClr val="FF000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5.3092757646193228E-2"/>
          <c:y val="0.16233613892185372"/>
          <c:w val="0.90266327764864573"/>
          <c:h val="0.71013492587710048"/>
        </c:manualLayout>
      </c:layout>
      <c:doughnutChart>
        <c:varyColors val="1"/>
        <c:ser>
          <c:idx val="0"/>
          <c:order val="0"/>
          <c:spPr>
            <a:solidFill>
              <a:srgbClr val="00B050"/>
            </a:solidFill>
          </c:spPr>
          <c:dPt>
            <c:idx val="0"/>
            <c:spPr>
              <a:solidFill>
                <a:srgbClr val="00B050"/>
              </a:solidFill>
              <a:ln w="190500">
                <a:solidFill>
                  <a:srgbClr val="FF0000"/>
                </a:solidFill>
                <a:prstDash val="sysDot"/>
              </a:ln>
            </c:spPr>
            <c:extLst xmlns:c16r2="http://schemas.microsoft.com/office/drawing/2015/06/chart">
              <c:ext xmlns:c16="http://schemas.microsoft.com/office/drawing/2014/chart" uri="{C3380CC4-5D6E-409C-BE32-E72D297353CC}">
                <c16:uniqueId val="{00000001-29F9-4971-939E-A1246F8F7BAA}"/>
              </c:ext>
            </c:extLst>
          </c:dPt>
          <c:dPt>
            <c:idx val="1"/>
            <c:spPr>
              <a:solidFill>
                <a:srgbClr val="00B050"/>
              </a:solidFill>
              <a:ln w="190500" cap="rnd">
                <a:solidFill>
                  <a:srgbClr val="00B050"/>
                </a:solidFill>
                <a:prstDash val="sysDot"/>
              </a:ln>
            </c:spPr>
            <c:extLst xmlns:c16r2="http://schemas.microsoft.com/office/drawing/2015/06/chart">
              <c:ext xmlns:c16="http://schemas.microsoft.com/office/drawing/2014/chart" uri="{C3380CC4-5D6E-409C-BE32-E72D297353CC}">
                <c16:uniqueId val="{00000003-29F9-4971-939E-A1246F8F7BAA}"/>
              </c:ext>
            </c:extLst>
          </c:dPt>
          <c:dPt>
            <c:idx val="2"/>
            <c:spPr>
              <a:solidFill>
                <a:srgbClr val="00B050"/>
              </a:solidFill>
              <a:ln w="190500" cap="rnd">
                <a:solidFill>
                  <a:srgbClr val="00B050"/>
                </a:solidFill>
              </a:ln>
            </c:spPr>
            <c:extLst xmlns:c16r2="http://schemas.microsoft.com/office/drawing/2015/06/chart">
              <c:ext xmlns:c16="http://schemas.microsoft.com/office/drawing/2014/chart" uri="{C3380CC4-5D6E-409C-BE32-E72D297353CC}">
                <c16:uniqueId val="{00000005-29F9-4971-939E-A1246F8F7BAA}"/>
              </c:ext>
            </c:extLst>
          </c:dPt>
          <c:cat>
            <c:strRef>
              <c:f>Sheet7!$B$3:$B$5</c:f>
              <c:strCache>
                <c:ptCount val="3"/>
                <c:pt idx="0">
                  <c:v>Not achieved </c:v>
                </c:pt>
                <c:pt idx="1">
                  <c:v>Partially achieved </c:v>
                </c:pt>
                <c:pt idx="2">
                  <c:v>Achieved </c:v>
                </c:pt>
              </c:strCache>
            </c:strRef>
          </c:cat>
          <c:val>
            <c:numRef>
              <c:f>Sheet7!$C$3:$C$5</c:f>
              <c:numCache>
                <c:formatCode>0%</c:formatCode>
                <c:ptCount val="3"/>
                <c:pt idx="0">
                  <c:v>0</c:v>
                </c:pt>
                <c:pt idx="1">
                  <c:v>1</c:v>
                </c:pt>
                <c:pt idx="2">
                  <c:v>0</c:v>
                </c:pt>
              </c:numCache>
            </c:numRef>
          </c:val>
          <c:extLst xmlns:c16r2="http://schemas.microsoft.com/office/drawing/2015/06/chart">
            <c:ext xmlns:c16="http://schemas.microsoft.com/office/drawing/2014/chart" uri="{C3380CC4-5D6E-409C-BE32-E72D297353CC}">
              <c16:uniqueId val="{00000008-29F9-4971-939E-A1246F8F7BAA}"/>
            </c:ext>
          </c:extLst>
        </c:ser>
        <c:dLbls/>
        <c:firstSliceAng val="0"/>
        <c:holeSize val="50"/>
      </c:doughnutChart>
    </c:plotArea>
    <c:plotVisOnly val="1"/>
    <c:dispBlanksAs val="zero"/>
  </c:chart>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FADD9-EA0F-407C-9C87-D8D8F4929712}"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ZA"/>
        </a:p>
      </dgm:t>
    </dgm:pt>
    <dgm:pt modelId="{D5B56A05-2FB7-45F5-8356-BB0FA0C92999}">
      <dgm:prSet phldrT="[Text]" custT="1"/>
      <dgm:spPr>
        <a:solidFill>
          <a:schemeClr val="accent1"/>
        </a:solidFill>
      </dgm:spPr>
      <dgm:t>
        <a:bodyPr/>
        <a:lstStyle/>
        <a:p>
          <a:r>
            <a:rPr lang="en-ZA" sz="1800" dirty="0"/>
            <a:t>DRDLR Performance Scorecard  </a:t>
          </a:r>
        </a:p>
      </dgm:t>
    </dgm:pt>
    <dgm:pt modelId="{527B9AED-EBC7-4E9A-8AFC-805C21168063}" type="parTrans" cxnId="{3298B156-A8A5-4D36-8D41-0BDAEB54AE7A}">
      <dgm:prSet/>
      <dgm:spPr/>
      <dgm:t>
        <a:bodyPr/>
        <a:lstStyle/>
        <a:p>
          <a:endParaRPr lang="en-ZA"/>
        </a:p>
      </dgm:t>
    </dgm:pt>
    <dgm:pt modelId="{C927185A-D48E-4A66-B3B5-EA60A97F454E}" type="sibTrans" cxnId="{3298B156-A8A5-4D36-8D41-0BDAEB54AE7A}">
      <dgm:prSet/>
      <dgm:spPr/>
      <dgm:t>
        <a:bodyPr/>
        <a:lstStyle/>
        <a:p>
          <a:endParaRPr lang="en-ZA"/>
        </a:p>
      </dgm:t>
    </dgm:pt>
    <dgm:pt modelId="{3524A2A6-9AB5-4B53-B3F2-4D93D94909D5}">
      <dgm:prSet phldrT="[Text]" custT="1"/>
      <dgm:spPr>
        <a:solidFill>
          <a:schemeClr val="accent1"/>
        </a:solidFill>
      </dgm:spPr>
      <dgm:t>
        <a:bodyPr/>
        <a:lstStyle/>
        <a:p>
          <a:r>
            <a:rPr lang="en-ZA" sz="1800" dirty="0"/>
            <a:t>Quarter 2 Programme Performance</a:t>
          </a:r>
        </a:p>
      </dgm:t>
    </dgm:pt>
    <dgm:pt modelId="{A1F7C3C2-5785-4994-886B-94D3D4544D38}" type="parTrans" cxnId="{0680DF68-B511-4451-9AB4-98A4B7DCB89A}">
      <dgm:prSet/>
      <dgm:spPr/>
      <dgm:t>
        <a:bodyPr/>
        <a:lstStyle/>
        <a:p>
          <a:endParaRPr lang="en-ZA"/>
        </a:p>
      </dgm:t>
    </dgm:pt>
    <dgm:pt modelId="{7F176557-13C9-4967-9FB1-61F051586B9C}" type="sibTrans" cxnId="{0680DF68-B511-4451-9AB4-98A4B7DCB89A}">
      <dgm:prSet/>
      <dgm:spPr/>
      <dgm:t>
        <a:bodyPr/>
        <a:lstStyle/>
        <a:p>
          <a:endParaRPr lang="en-ZA"/>
        </a:p>
      </dgm:t>
    </dgm:pt>
    <dgm:pt modelId="{0705476E-D3A3-4593-A019-43C6EB1B7AB6}">
      <dgm:prSet custT="1"/>
      <dgm:spPr>
        <a:solidFill>
          <a:schemeClr val="accent1"/>
        </a:solidFill>
      </dgm:spPr>
      <dgm:t>
        <a:bodyPr/>
        <a:lstStyle/>
        <a:p>
          <a:r>
            <a:rPr lang="en-ZA" sz="1800" dirty="0"/>
            <a:t>Performance Barometer </a:t>
          </a:r>
        </a:p>
      </dgm:t>
    </dgm:pt>
    <dgm:pt modelId="{D01A5CAD-0290-4ED6-A561-F4E9CE7C514B}" type="parTrans" cxnId="{839CC015-659F-4108-9CC8-A9F8B37820B7}">
      <dgm:prSet/>
      <dgm:spPr/>
      <dgm:t>
        <a:bodyPr/>
        <a:lstStyle/>
        <a:p>
          <a:endParaRPr lang="en-ZA"/>
        </a:p>
      </dgm:t>
    </dgm:pt>
    <dgm:pt modelId="{3E0B8069-C4EF-4665-9FFF-383CD018D430}" type="sibTrans" cxnId="{839CC015-659F-4108-9CC8-A9F8B37820B7}">
      <dgm:prSet/>
      <dgm:spPr/>
      <dgm:t>
        <a:bodyPr/>
        <a:lstStyle/>
        <a:p>
          <a:endParaRPr lang="en-ZA"/>
        </a:p>
      </dgm:t>
    </dgm:pt>
    <dgm:pt modelId="{543235F1-A88A-48E4-A6D1-2AB59AA967C3}" type="pres">
      <dgm:prSet presAssocID="{11AFADD9-EA0F-407C-9C87-D8D8F4929712}" presName="Name0" presStyleCnt="0">
        <dgm:presLayoutVars>
          <dgm:chMax val="7"/>
          <dgm:chPref val="7"/>
          <dgm:dir/>
        </dgm:presLayoutVars>
      </dgm:prSet>
      <dgm:spPr/>
      <dgm:t>
        <a:bodyPr/>
        <a:lstStyle/>
        <a:p>
          <a:endParaRPr lang="en-ZA"/>
        </a:p>
      </dgm:t>
    </dgm:pt>
    <dgm:pt modelId="{FD2D307D-69D9-44E9-9FFC-1DD37F36EB91}" type="pres">
      <dgm:prSet presAssocID="{11AFADD9-EA0F-407C-9C87-D8D8F4929712}" presName="Name1" presStyleCnt="0"/>
      <dgm:spPr/>
    </dgm:pt>
    <dgm:pt modelId="{788C19C0-BE66-4ECF-9023-03F3EFA48FAB}" type="pres">
      <dgm:prSet presAssocID="{11AFADD9-EA0F-407C-9C87-D8D8F4929712}" presName="cycle" presStyleCnt="0"/>
      <dgm:spPr/>
    </dgm:pt>
    <dgm:pt modelId="{2D22A5DE-60D2-402B-8D9F-51AE2181844D}" type="pres">
      <dgm:prSet presAssocID="{11AFADD9-EA0F-407C-9C87-D8D8F4929712}" presName="srcNode" presStyleLbl="node1" presStyleIdx="0" presStyleCnt="3"/>
      <dgm:spPr/>
    </dgm:pt>
    <dgm:pt modelId="{D927E667-7985-45E1-8A3A-A03D8A84D532}" type="pres">
      <dgm:prSet presAssocID="{11AFADD9-EA0F-407C-9C87-D8D8F4929712}" presName="conn" presStyleLbl="parChTrans1D2" presStyleIdx="0" presStyleCnt="1"/>
      <dgm:spPr/>
      <dgm:t>
        <a:bodyPr/>
        <a:lstStyle/>
        <a:p>
          <a:endParaRPr lang="en-ZA"/>
        </a:p>
      </dgm:t>
    </dgm:pt>
    <dgm:pt modelId="{AE5FE6DC-AD66-48BC-9CFF-E09F2B20946B}" type="pres">
      <dgm:prSet presAssocID="{11AFADD9-EA0F-407C-9C87-D8D8F4929712}" presName="extraNode" presStyleLbl="node1" presStyleIdx="0" presStyleCnt="3"/>
      <dgm:spPr/>
    </dgm:pt>
    <dgm:pt modelId="{7FACAC3C-B227-4BEE-97C9-D63A08C76C16}" type="pres">
      <dgm:prSet presAssocID="{11AFADD9-EA0F-407C-9C87-D8D8F4929712}" presName="dstNode" presStyleLbl="node1" presStyleIdx="0" presStyleCnt="3"/>
      <dgm:spPr/>
    </dgm:pt>
    <dgm:pt modelId="{61D4991C-DB44-4D1F-834A-D1B0932EEBE6}" type="pres">
      <dgm:prSet presAssocID="{D5B56A05-2FB7-45F5-8356-BB0FA0C92999}" presName="text_1" presStyleLbl="node1" presStyleIdx="0" presStyleCnt="3">
        <dgm:presLayoutVars>
          <dgm:bulletEnabled val="1"/>
        </dgm:presLayoutVars>
      </dgm:prSet>
      <dgm:spPr/>
      <dgm:t>
        <a:bodyPr/>
        <a:lstStyle/>
        <a:p>
          <a:endParaRPr lang="en-ZA"/>
        </a:p>
      </dgm:t>
    </dgm:pt>
    <dgm:pt modelId="{255809BC-D1F9-4308-96C0-498F4EE5D947}" type="pres">
      <dgm:prSet presAssocID="{D5B56A05-2FB7-45F5-8356-BB0FA0C92999}" presName="accent_1" presStyleCnt="0"/>
      <dgm:spPr/>
    </dgm:pt>
    <dgm:pt modelId="{113DAA17-5D3E-424E-83B9-C9FE0668F7B5}" type="pres">
      <dgm:prSet presAssocID="{D5B56A05-2FB7-45F5-8356-BB0FA0C92999}" presName="accentRepeatNode" presStyleLbl="solidFgAcc1" presStyleIdx="0" presStyleCnt="3"/>
      <dgm:spPr/>
    </dgm:pt>
    <dgm:pt modelId="{14C0A8A4-8A86-4709-9C5C-C1C060FF7BF1}" type="pres">
      <dgm:prSet presAssocID="{3524A2A6-9AB5-4B53-B3F2-4D93D94909D5}" presName="text_2" presStyleLbl="node1" presStyleIdx="1" presStyleCnt="3">
        <dgm:presLayoutVars>
          <dgm:bulletEnabled val="1"/>
        </dgm:presLayoutVars>
      </dgm:prSet>
      <dgm:spPr/>
      <dgm:t>
        <a:bodyPr/>
        <a:lstStyle/>
        <a:p>
          <a:endParaRPr lang="en-ZA"/>
        </a:p>
      </dgm:t>
    </dgm:pt>
    <dgm:pt modelId="{A24F052C-3DBF-49D4-89C7-BDFCBCEACC82}" type="pres">
      <dgm:prSet presAssocID="{3524A2A6-9AB5-4B53-B3F2-4D93D94909D5}" presName="accent_2" presStyleCnt="0"/>
      <dgm:spPr/>
    </dgm:pt>
    <dgm:pt modelId="{8A8BCC24-05B4-4404-AC03-8DD4C0376258}" type="pres">
      <dgm:prSet presAssocID="{3524A2A6-9AB5-4B53-B3F2-4D93D94909D5}" presName="accentRepeatNode" presStyleLbl="solidFgAcc1" presStyleIdx="1" presStyleCnt="3"/>
      <dgm:spPr/>
    </dgm:pt>
    <dgm:pt modelId="{8A68C0D0-F75C-4659-9E09-834F8CE8EEA9}" type="pres">
      <dgm:prSet presAssocID="{0705476E-D3A3-4593-A019-43C6EB1B7AB6}" presName="text_3" presStyleLbl="node1" presStyleIdx="2" presStyleCnt="3">
        <dgm:presLayoutVars>
          <dgm:bulletEnabled val="1"/>
        </dgm:presLayoutVars>
      </dgm:prSet>
      <dgm:spPr/>
      <dgm:t>
        <a:bodyPr/>
        <a:lstStyle/>
        <a:p>
          <a:endParaRPr lang="en-ZA"/>
        </a:p>
      </dgm:t>
    </dgm:pt>
    <dgm:pt modelId="{FDF4F119-C5CD-467E-BBB1-BF460EAD2C67}" type="pres">
      <dgm:prSet presAssocID="{0705476E-D3A3-4593-A019-43C6EB1B7AB6}" presName="accent_3" presStyleCnt="0"/>
      <dgm:spPr/>
    </dgm:pt>
    <dgm:pt modelId="{B90D7F16-D342-45EA-85B3-604B426DD916}" type="pres">
      <dgm:prSet presAssocID="{0705476E-D3A3-4593-A019-43C6EB1B7AB6}" presName="accentRepeatNode" presStyleLbl="solidFgAcc1" presStyleIdx="2" presStyleCnt="3"/>
      <dgm:spPr/>
    </dgm:pt>
  </dgm:ptLst>
  <dgm:cxnLst>
    <dgm:cxn modelId="{3298B156-A8A5-4D36-8D41-0BDAEB54AE7A}" srcId="{11AFADD9-EA0F-407C-9C87-D8D8F4929712}" destId="{D5B56A05-2FB7-45F5-8356-BB0FA0C92999}" srcOrd="0" destOrd="0" parTransId="{527B9AED-EBC7-4E9A-8AFC-805C21168063}" sibTransId="{C927185A-D48E-4A66-B3B5-EA60A97F454E}"/>
    <dgm:cxn modelId="{5A8A4FD1-C06A-49DF-9DD3-E0515730F1D9}" type="presOf" srcId="{11AFADD9-EA0F-407C-9C87-D8D8F4929712}" destId="{543235F1-A88A-48E4-A6D1-2AB59AA967C3}" srcOrd="0" destOrd="0" presId="urn:microsoft.com/office/officeart/2008/layout/VerticalCurvedList"/>
    <dgm:cxn modelId="{0A6420EA-A344-4C5D-9896-AE0F3090B1E7}" type="presOf" srcId="{0705476E-D3A3-4593-A019-43C6EB1B7AB6}" destId="{8A68C0D0-F75C-4659-9E09-834F8CE8EEA9}" srcOrd="0" destOrd="0" presId="urn:microsoft.com/office/officeart/2008/layout/VerticalCurvedList"/>
    <dgm:cxn modelId="{F8DD2D9F-2D4C-4EC9-AF51-41E98E3BEBB1}" type="presOf" srcId="{D5B56A05-2FB7-45F5-8356-BB0FA0C92999}" destId="{61D4991C-DB44-4D1F-834A-D1B0932EEBE6}" srcOrd="0" destOrd="0" presId="urn:microsoft.com/office/officeart/2008/layout/VerticalCurvedList"/>
    <dgm:cxn modelId="{F1B0F9C1-1159-4D4B-A91B-41278FDFCAD1}" type="presOf" srcId="{3524A2A6-9AB5-4B53-B3F2-4D93D94909D5}" destId="{14C0A8A4-8A86-4709-9C5C-C1C060FF7BF1}" srcOrd="0" destOrd="0" presId="urn:microsoft.com/office/officeart/2008/layout/VerticalCurvedList"/>
    <dgm:cxn modelId="{0680DF68-B511-4451-9AB4-98A4B7DCB89A}" srcId="{11AFADD9-EA0F-407C-9C87-D8D8F4929712}" destId="{3524A2A6-9AB5-4B53-B3F2-4D93D94909D5}" srcOrd="1" destOrd="0" parTransId="{A1F7C3C2-5785-4994-886B-94D3D4544D38}" sibTransId="{7F176557-13C9-4967-9FB1-61F051586B9C}"/>
    <dgm:cxn modelId="{839CC015-659F-4108-9CC8-A9F8B37820B7}" srcId="{11AFADD9-EA0F-407C-9C87-D8D8F4929712}" destId="{0705476E-D3A3-4593-A019-43C6EB1B7AB6}" srcOrd="2" destOrd="0" parTransId="{D01A5CAD-0290-4ED6-A561-F4E9CE7C514B}" sibTransId="{3E0B8069-C4EF-4665-9FFF-383CD018D430}"/>
    <dgm:cxn modelId="{263DC906-9D37-4871-8B79-29EC542AB638}" type="presOf" srcId="{C927185A-D48E-4A66-B3B5-EA60A97F454E}" destId="{D927E667-7985-45E1-8A3A-A03D8A84D532}" srcOrd="0" destOrd="0" presId="urn:microsoft.com/office/officeart/2008/layout/VerticalCurvedList"/>
    <dgm:cxn modelId="{27BB594D-AC4D-4423-AD26-E606A20DD41E}" type="presParOf" srcId="{543235F1-A88A-48E4-A6D1-2AB59AA967C3}" destId="{FD2D307D-69D9-44E9-9FFC-1DD37F36EB91}" srcOrd="0" destOrd="0" presId="urn:microsoft.com/office/officeart/2008/layout/VerticalCurvedList"/>
    <dgm:cxn modelId="{8BDCBB2A-27C1-417B-92FF-16A518A5931B}" type="presParOf" srcId="{FD2D307D-69D9-44E9-9FFC-1DD37F36EB91}" destId="{788C19C0-BE66-4ECF-9023-03F3EFA48FAB}" srcOrd="0" destOrd="0" presId="urn:microsoft.com/office/officeart/2008/layout/VerticalCurvedList"/>
    <dgm:cxn modelId="{3F8F72F7-FFEA-45E3-8B08-DE564D2095D9}" type="presParOf" srcId="{788C19C0-BE66-4ECF-9023-03F3EFA48FAB}" destId="{2D22A5DE-60D2-402B-8D9F-51AE2181844D}" srcOrd="0" destOrd="0" presId="urn:microsoft.com/office/officeart/2008/layout/VerticalCurvedList"/>
    <dgm:cxn modelId="{39A3375F-51D1-46BC-A673-51C3F3F6772B}" type="presParOf" srcId="{788C19C0-BE66-4ECF-9023-03F3EFA48FAB}" destId="{D927E667-7985-45E1-8A3A-A03D8A84D532}" srcOrd="1" destOrd="0" presId="urn:microsoft.com/office/officeart/2008/layout/VerticalCurvedList"/>
    <dgm:cxn modelId="{ED475498-5FA9-4FB5-9579-2C20B5E51BEF}" type="presParOf" srcId="{788C19C0-BE66-4ECF-9023-03F3EFA48FAB}" destId="{AE5FE6DC-AD66-48BC-9CFF-E09F2B20946B}" srcOrd="2" destOrd="0" presId="urn:microsoft.com/office/officeart/2008/layout/VerticalCurvedList"/>
    <dgm:cxn modelId="{A5680B90-38DC-46BB-B48A-AB738DD2AAE4}" type="presParOf" srcId="{788C19C0-BE66-4ECF-9023-03F3EFA48FAB}" destId="{7FACAC3C-B227-4BEE-97C9-D63A08C76C16}" srcOrd="3" destOrd="0" presId="urn:microsoft.com/office/officeart/2008/layout/VerticalCurvedList"/>
    <dgm:cxn modelId="{7BE1C8A6-B233-4D79-89D4-F84D74CC1164}" type="presParOf" srcId="{FD2D307D-69D9-44E9-9FFC-1DD37F36EB91}" destId="{61D4991C-DB44-4D1F-834A-D1B0932EEBE6}" srcOrd="1" destOrd="0" presId="urn:microsoft.com/office/officeart/2008/layout/VerticalCurvedList"/>
    <dgm:cxn modelId="{74238777-C060-47EE-BF9A-0F440AFDD439}" type="presParOf" srcId="{FD2D307D-69D9-44E9-9FFC-1DD37F36EB91}" destId="{255809BC-D1F9-4308-96C0-498F4EE5D947}" srcOrd="2" destOrd="0" presId="urn:microsoft.com/office/officeart/2008/layout/VerticalCurvedList"/>
    <dgm:cxn modelId="{60C34C69-69D3-47FB-BF1A-BB8604F575FC}" type="presParOf" srcId="{255809BC-D1F9-4308-96C0-498F4EE5D947}" destId="{113DAA17-5D3E-424E-83B9-C9FE0668F7B5}" srcOrd="0" destOrd="0" presId="urn:microsoft.com/office/officeart/2008/layout/VerticalCurvedList"/>
    <dgm:cxn modelId="{FFBD23C3-622D-4138-9D57-D84788578D74}" type="presParOf" srcId="{FD2D307D-69D9-44E9-9FFC-1DD37F36EB91}" destId="{14C0A8A4-8A86-4709-9C5C-C1C060FF7BF1}" srcOrd="3" destOrd="0" presId="urn:microsoft.com/office/officeart/2008/layout/VerticalCurvedList"/>
    <dgm:cxn modelId="{9F305844-3AF9-4F7C-AC07-9E33CC0C7092}" type="presParOf" srcId="{FD2D307D-69D9-44E9-9FFC-1DD37F36EB91}" destId="{A24F052C-3DBF-49D4-89C7-BDFCBCEACC82}" srcOrd="4" destOrd="0" presId="urn:microsoft.com/office/officeart/2008/layout/VerticalCurvedList"/>
    <dgm:cxn modelId="{73F9824B-8FCF-462B-82D1-DD16EF5DC4B6}" type="presParOf" srcId="{A24F052C-3DBF-49D4-89C7-BDFCBCEACC82}" destId="{8A8BCC24-05B4-4404-AC03-8DD4C0376258}" srcOrd="0" destOrd="0" presId="urn:microsoft.com/office/officeart/2008/layout/VerticalCurvedList"/>
    <dgm:cxn modelId="{FDED5E2A-91C6-45F2-B46B-0618BE019990}" type="presParOf" srcId="{FD2D307D-69D9-44E9-9FFC-1DD37F36EB91}" destId="{8A68C0D0-F75C-4659-9E09-834F8CE8EEA9}" srcOrd="5" destOrd="0" presId="urn:microsoft.com/office/officeart/2008/layout/VerticalCurvedList"/>
    <dgm:cxn modelId="{5244BCBE-A0EB-4621-9708-E98E12E5F45D}" type="presParOf" srcId="{FD2D307D-69D9-44E9-9FFC-1DD37F36EB91}" destId="{FDF4F119-C5CD-467E-BBB1-BF460EAD2C67}" srcOrd="6" destOrd="0" presId="urn:microsoft.com/office/officeart/2008/layout/VerticalCurvedList"/>
    <dgm:cxn modelId="{DD716226-60AF-46EC-BC83-AA8728DE899A}" type="presParOf" srcId="{FDF4F119-C5CD-467E-BBB1-BF460EAD2C67}" destId="{B90D7F16-D342-45EA-85B3-604B426DD91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DB5B1-172B-43E8-9A9D-CFDD2FD665F6}" type="doc">
      <dgm:prSet loTypeId="urn:microsoft.com/office/officeart/2005/8/layout/pyramid3" loCatId="pyramid" qsTypeId="urn:microsoft.com/office/officeart/2005/8/quickstyle/simple1" qsCatId="simple" csTypeId="urn:microsoft.com/office/officeart/2005/8/colors/accent1_2" csCatId="accent1" phldr="1"/>
      <dgm:spPr/>
    </dgm:pt>
    <dgm:pt modelId="{C9382D6C-D0CB-4985-AEB0-FB4EF3A6AC21}">
      <dgm:prSet phldrT="[Text]" custT="1"/>
      <dgm:spPr>
        <a:solidFill>
          <a:srgbClr val="00B050"/>
        </a:solidFill>
      </dgm:spPr>
      <dgm:t>
        <a:bodyPr/>
        <a:lstStyle/>
        <a:p>
          <a:r>
            <a:rPr lang="en-ZA" sz="1600" b="1" dirty="0">
              <a:latin typeface="Century Gothic" pitchFamily="34" charset="0"/>
            </a:rPr>
            <a:t>55%</a:t>
          </a:r>
        </a:p>
      </dgm:t>
    </dgm:pt>
    <dgm:pt modelId="{A48FF91E-ED88-448D-B969-25AB0A473508}" type="parTrans" cxnId="{CAE401B8-243A-4652-B6B0-2A3FD218373D}">
      <dgm:prSet/>
      <dgm:spPr/>
      <dgm:t>
        <a:bodyPr/>
        <a:lstStyle/>
        <a:p>
          <a:endParaRPr lang="en-ZA"/>
        </a:p>
      </dgm:t>
    </dgm:pt>
    <dgm:pt modelId="{4733A5B3-864B-44E3-8D8A-894B9FBD113B}" type="sibTrans" cxnId="{CAE401B8-243A-4652-B6B0-2A3FD218373D}">
      <dgm:prSet/>
      <dgm:spPr/>
      <dgm:t>
        <a:bodyPr/>
        <a:lstStyle/>
        <a:p>
          <a:endParaRPr lang="en-ZA"/>
        </a:p>
      </dgm:t>
    </dgm:pt>
    <dgm:pt modelId="{2344D9F6-3855-4F40-98EE-85062D89DA87}">
      <dgm:prSet phldrT="[Text]" custT="1"/>
      <dgm:spPr>
        <a:solidFill>
          <a:srgbClr val="FF0000"/>
        </a:solidFill>
      </dgm:spPr>
      <dgm:t>
        <a:bodyPr/>
        <a:lstStyle/>
        <a:p>
          <a:r>
            <a:rPr lang="en-ZA" sz="1600" b="1" dirty="0">
              <a:latin typeface="Century Gothic" pitchFamily="34" charset="0"/>
            </a:rPr>
            <a:t>45%</a:t>
          </a:r>
        </a:p>
      </dgm:t>
    </dgm:pt>
    <dgm:pt modelId="{C106DEF2-1977-44AD-AE4E-06DF712945CA}" type="parTrans" cxnId="{C6E61CAE-3746-453F-BE9A-26BFD3FE30C1}">
      <dgm:prSet/>
      <dgm:spPr/>
      <dgm:t>
        <a:bodyPr/>
        <a:lstStyle/>
        <a:p>
          <a:endParaRPr lang="en-ZA"/>
        </a:p>
      </dgm:t>
    </dgm:pt>
    <dgm:pt modelId="{A55920D0-6EB8-4A4A-9595-5C8392D8C3AF}" type="sibTrans" cxnId="{C6E61CAE-3746-453F-BE9A-26BFD3FE30C1}">
      <dgm:prSet/>
      <dgm:spPr/>
      <dgm:t>
        <a:bodyPr/>
        <a:lstStyle/>
        <a:p>
          <a:endParaRPr lang="en-ZA"/>
        </a:p>
      </dgm:t>
    </dgm:pt>
    <dgm:pt modelId="{28F6285D-0DDE-47F0-8EA0-491C65FEF0F7}" type="pres">
      <dgm:prSet presAssocID="{58CDB5B1-172B-43E8-9A9D-CFDD2FD665F6}" presName="Name0" presStyleCnt="0">
        <dgm:presLayoutVars>
          <dgm:dir/>
          <dgm:animLvl val="lvl"/>
          <dgm:resizeHandles val="exact"/>
        </dgm:presLayoutVars>
      </dgm:prSet>
      <dgm:spPr/>
    </dgm:pt>
    <dgm:pt modelId="{C85EF4D6-918D-4BE4-B10E-3ECC3AE08761}" type="pres">
      <dgm:prSet presAssocID="{C9382D6C-D0CB-4985-AEB0-FB4EF3A6AC21}" presName="Name8" presStyleCnt="0"/>
      <dgm:spPr/>
    </dgm:pt>
    <dgm:pt modelId="{E1AA8F41-7804-4836-B8EA-DD8C5FF35635}" type="pres">
      <dgm:prSet presAssocID="{C9382D6C-D0CB-4985-AEB0-FB4EF3A6AC21}" presName="level" presStyleLbl="node1" presStyleIdx="0" presStyleCnt="2">
        <dgm:presLayoutVars>
          <dgm:chMax val="1"/>
          <dgm:bulletEnabled val="1"/>
        </dgm:presLayoutVars>
      </dgm:prSet>
      <dgm:spPr/>
      <dgm:t>
        <a:bodyPr/>
        <a:lstStyle/>
        <a:p>
          <a:endParaRPr lang="en-ZA"/>
        </a:p>
      </dgm:t>
    </dgm:pt>
    <dgm:pt modelId="{555E2A57-7AE3-4E63-BE8C-76D7A02741EA}" type="pres">
      <dgm:prSet presAssocID="{C9382D6C-D0CB-4985-AEB0-FB4EF3A6AC21}" presName="levelTx" presStyleLbl="revTx" presStyleIdx="0" presStyleCnt="0">
        <dgm:presLayoutVars>
          <dgm:chMax val="1"/>
          <dgm:bulletEnabled val="1"/>
        </dgm:presLayoutVars>
      </dgm:prSet>
      <dgm:spPr/>
      <dgm:t>
        <a:bodyPr/>
        <a:lstStyle/>
        <a:p>
          <a:endParaRPr lang="en-ZA"/>
        </a:p>
      </dgm:t>
    </dgm:pt>
    <dgm:pt modelId="{790FCEE4-9874-4942-BD20-360F3FDE3A0E}" type="pres">
      <dgm:prSet presAssocID="{2344D9F6-3855-4F40-98EE-85062D89DA87}" presName="Name8" presStyleCnt="0"/>
      <dgm:spPr/>
    </dgm:pt>
    <dgm:pt modelId="{8D4588B2-D723-4610-8D11-CF4C153931DF}" type="pres">
      <dgm:prSet presAssocID="{2344D9F6-3855-4F40-98EE-85062D89DA87}" presName="level" presStyleLbl="node1" presStyleIdx="1" presStyleCnt="2" custScaleY="122116">
        <dgm:presLayoutVars>
          <dgm:chMax val="1"/>
          <dgm:bulletEnabled val="1"/>
        </dgm:presLayoutVars>
      </dgm:prSet>
      <dgm:spPr/>
      <dgm:t>
        <a:bodyPr/>
        <a:lstStyle/>
        <a:p>
          <a:endParaRPr lang="en-ZA"/>
        </a:p>
      </dgm:t>
    </dgm:pt>
    <dgm:pt modelId="{AD989C19-8915-4F27-AB68-5600832DADB5}" type="pres">
      <dgm:prSet presAssocID="{2344D9F6-3855-4F40-98EE-85062D89DA87}" presName="levelTx" presStyleLbl="revTx" presStyleIdx="0" presStyleCnt="0">
        <dgm:presLayoutVars>
          <dgm:chMax val="1"/>
          <dgm:bulletEnabled val="1"/>
        </dgm:presLayoutVars>
      </dgm:prSet>
      <dgm:spPr/>
      <dgm:t>
        <a:bodyPr/>
        <a:lstStyle/>
        <a:p>
          <a:endParaRPr lang="en-ZA"/>
        </a:p>
      </dgm:t>
    </dgm:pt>
  </dgm:ptLst>
  <dgm:cxnLst>
    <dgm:cxn modelId="{DE1A4D4B-EA3F-41CD-A773-F4E22ED8F199}" type="presOf" srcId="{C9382D6C-D0CB-4985-AEB0-FB4EF3A6AC21}" destId="{555E2A57-7AE3-4E63-BE8C-76D7A02741EA}" srcOrd="1" destOrd="0" presId="urn:microsoft.com/office/officeart/2005/8/layout/pyramid3"/>
    <dgm:cxn modelId="{71C0EB3E-CE4C-4263-837C-B3F71642ED14}" type="presOf" srcId="{C9382D6C-D0CB-4985-AEB0-FB4EF3A6AC21}" destId="{E1AA8F41-7804-4836-B8EA-DD8C5FF35635}" srcOrd="0" destOrd="0" presId="urn:microsoft.com/office/officeart/2005/8/layout/pyramid3"/>
    <dgm:cxn modelId="{E15164F1-7A9F-4239-BFE8-28B1EA2B45ED}" type="presOf" srcId="{2344D9F6-3855-4F40-98EE-85062D89DA87}" destId="{8D4588B2-D723-4610-8D11-CF4C153931DF}" srcOrd="0" destOrd="0" presId="urn:microsoft.com/office/officeart/2005/8/layout/pyramid3"/>
    <dgm:cxn modelId="{80564A59-284A-4BF1-BE99-046FB68EC47E}" type="presOf" srcId="{58CDB5B1-172B-43E8-9A9D-CFDD2FD665F6}" destId="{28F6285D-0DDE-47F0-8EA0-491C65FEF0F7}" srcOrd="0" destOrd="0" presId="urn:microsoft.com/office/officeart/2005/8/layout/pyramid3"/>
    <dgm:cxn modelId="{CAE401B8-243A-4652-B6B0-2A3FD218373D}" srcId="{58CDB5B1-172B-43E8-9A9D-CFDD2FD665F6}" destId="{C9382D6C-D0CB-4985-AEB0-FB4EF3A6AC21}" srcOrd="0" destOrd="0" parTransId="{A48FF91E-ED88-448D-B969-25AB0A473508}" sibTransId="{4733A5B3-864B-44E3-8D8A-894B9FBD113B}"/>
    <dgm:cxn modelId="{C6E61CAE-3746-453F-BE9A-26BFD3FE30C1}" srcId="{58CDB5B1-172B-43E8-9A9D-CFDD2FD665F6}" destId="{2344D9F6-3855-4F40-98EE-85062D89DA87}" srcOrd="1" destOrd="0" parTransId="{C106DEF2-1977-44AD-AE4E-06DF712945CA}" sibTransId="{A55920D0-6EB8-4A4A-9595-5C8392D8C3AF}"/>
    <dgm:cxn modelId="{24264FBF-FF18-4DAE-B6FB-3ED00417C124}" type="presOf" srcId="{2344D9F6-3855-4F40-98EE-85062D89DA87}" destId="{AD989C19-8915-4F27-AB68-5600832DADB5}" srcOrd="1" destOrd="0" presId="urn:microsoft.com/office/officeart/2005/8/layout/pyramid3"/>
    <dgm:cxn modelId="{A96B275C-3576-4937-9FE1-78982A36DAD1}" type="presParOf" srcId="{28F6285D-0DDE-47F0-8EA0-491C65FEF0F7}" destId="{C85EF4D6-918D-4BE4-B10E-3ECC3AE08761}" srcOrd="0" destOrd="0" presId="urn:microsoft.com/office/officeart/2005/8/layout/pyramid3"/>
    <dgm:cxn modelId="{3B81F7D9-18DE-4752-90D2-B8C2B6DC188C}" type="presParOf" srcId="{C85EF4D6-918D-4BE4-B10E-3ECC3AE08761}" destId="{E1AA8F41-7804-4836-B8EA-DD8C5FF35635}" srcOrd="0" destOrd="0" presId="urn:microsoft.com/office/officeart/2005/8/layout/pyramid3"/>
    <dgm:cxn modelId="{FE4A30F1-8194-4319-A40E-8C815877817E}" type="presParOf" srcId="{C85EF4D6-918D-4BE4-B10E-3ECC3AE08761}" destId="{555E2A57-7AE3-4E63-BE8C-76D7A02741EA}" srcOrd="1" destOrd="0" presId="urn:microsoft.com/office/officeart/2005/8/layout/pyramid3"/>
    <dgm:cxn modelId="{A636F079-CC65-4080-B623-205E1C2AEFEA}" type="presParOf" srcId="{28F6285D-0DDE-47F0-8EA0-491C65FEF0F7}" destId="{790FCEE4-9874-4942-BD20-360F3FDE3A0E}" srcOrd="1" destOrd="0" presId="urn:microsoft.com/office/officeart/2005/8/layout/pyramid3"/>
    <dgm:cxn modelId="{5143C1F7-7DDF-4063-A23B-9876E7984BC2}" type="presParOf" srcId="{790FCEE4-9874-4942-BD20-360F3FDE3A0E}" destId="{8D4588B2-D723-4610-8D11-CF4C153931DF}" srcOrd="0" destOrd="0" presId="urn:microsoft.com/office/officeart/2005/8/layout/pyramid3"/>
    <dgm:cxn modelId="{CF35298C-CF42-4FA3-B9BA-2FD07AC07F9A}" type="presParOf" srcId="{790FCEE4-9874-4942-BD20-360F3FDE3A0E}" destId="{AD989C19-8915-4F27-AB68-5600832DADB5}"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CDB5B1-172B-43E8-9A9D-CFDD2FD665F6}" type="doc">
      <dgm:prSet loTypeId="urn:microsoft.com/office/officeart/2005/8/layout/pyramid3" loCatId="pyramid" qsTypeId="urn:microsoft.com/office/officeart/2005/8/quickstyle/simple1" qsCatId="simple" csTypeId="urn:microsoft.com/office/officeart/2005/8/colors/accent1_2" csCatId="accent1" phldr="1"/>
      <dgm:spPr/>
    </dgm:pt>
    <dgm:pt modelId="{C9382D6C-D0CB-4985-AEB0-FB4EF3A6AC21}">
      <dgm:prSet phldrT="[Text]" custT="1"/>
      <dgm:spPr>
        <a:solidFill>
          <a:srgbClr val="FF0000"/>
        </a:solidFill>
      </dgm:spPr>
      <dgm:t>
        <a:bodyPr/>
        <a:lstStyle/>
        <a:p>
          <a:r>
            <a:rPr lang="en-ZA" sz="1600" b="1" dirty="0">
              <a:latin typeface="Century Gothic" pitchFamily="34" charset="0"/>
            </a:rPr>
            <a:t>71%</a:t>
          </a:r>
        </a:p>
      </dgm:t>
    </dgm:pt>
    <dgm:pt modelId="{A48FF91E-ED88-448D-B969-25AB0A473508}" type="parTrans" cxnId="{CAE401B8-243A-4652-B6B0-2A3FD218373D}">
      <dgm:prSet/>
      <dgm:spPr/>
      <dgm:t>
        <a:bodyPr/>
        <a:lstStyle/>
        <a:p>
          <a:endParaRPr lang="en-ZA"/>
        </a:p>
      </dgm:t>
    </dgm:pt>
    <dgm:pt modelId="{4733A5B3-864B-44E3-8D8A-894B9FBD113B}" type="sibTrans" cxnId="{CAE401B8-243A-4652-B6B0-2A3FD218373D}">
      <dgm:prSet/>
      <dgm:spPr/>
      <dgm:t>
        <a:bodyPr/>
        <a:lstStyle/>
        <a:p>
          <a:endParaRPr lang="en-ZA"/>
        </a:p>
      </dgm:t>
    </dgm:pt>
    <dgm:pt modelId="{2344D9F6-3855-4F40-98EE-85062D89DA87}">
      <dgm:prSet phldrT="[Text]" custT="1"/>
      <dgm:spPr>
        <a:solidFill>
          <a:srgbClr val="00B050"/>
        </a:solidFill>
      </dgm:spPr>
      <dgm:t>
        <a:bodyPr/>
        <a:lstStyle/>
        <a:p>
          <a:r>
            <a:rPr lang="en-ZA" sz="1600" b="1" dirty="0">
              <a:latin typeface="Century Gothic" pitchFamily="34" charset="0"/>
            </a:rPr>
            <a:t>29%</a:t>
          </a:r>
        </a:p>
      </dgm:t>
    </dgm:pt>
    <dgm:pt modelId="{C106DEF2-1977-44AD-AE4E-06DF712945CA}" type="parTrans" cxnId="{C6E61CAE-3746-453F-BE9A-26BFD3FE30C1}">
      <dgm:prSet/>
      <dgm:spPr/>
      <dgm:t>
        <a:bodyPr/>
        <a:lstStyle/>
        <a:p>
          <a:endParaRPr lang="en-ZA"/>
        </a:p>
      </dgm:t>
    </dgm:pt>
    <dgm:pt modelId="{A55920D0-6EB8-4A4A-9595-5C8392D8C3AF}" type="sibTrans" cxnId="{C6E61CAE-3746-453F-BE9A-26BFD3FE30C1}">
      <dgm:prSet/>
      <dgm:spPr/>
      <dgm:t>
        <a:bodyPr/>
        <a:lstStyle/>
        <a:p>
          <a:endParaRPr lang="en-ZA"/>
        </a:p>
      </dgm:t>
    </dgm:pt>
    <dgm:pt modelId="{28F6285D-0DDE-47F0-8EA0-491C65FEF0F7}" type="pres">
      <dgm:prSet presAssocID="{58CDB5B1-172B-43E8-9A9D-CFDD2FD665F6}" presName="Name0" presStyleCnt="0">
        <dgm:presLayoutVars>
          <dgm:dir/>
          <dgm:animLvl val="lvl"/>
          <dgm:resizeHandles val="exact"/>
        </dgm:presLayoutVars>
      </dgm:prSet>
      <dgm:spPr/>
    </dgm:pt>
    <dgm:pt modelId="{C85EF4D6-918D-4BE4-B10E-3ECC3AE08761}" type="pres">
      <dgm:prSet presAssocID="{C9382D6C-D0CB-4985-AEB0-FB4EF3A6AC21}" presName="Name8" presStyleCnt="0"/>
      <dgm:spPr/>
    </dgm:pt>
    <dgm:pt modelId="{E1AA8F41-7804-4836-B8EA-DD8C5FF35635}" type="pres">
      <dgm:prSet presAssocID="{C9382D6C-D0CB-4985-AEB0-FB4EF3A6AC21}" presName="level" presStyleLbl="node1" presStyleIdx="0" presStyleCnt="2">
        <dgm:presLayoutVars>
          <dgm:chMax val="1"/>
          <dgm:bulletEnabled val="1"/>
        </dgm:presLayoutVars>
      </dgm:prSet>
      <dgm:spPr/>
      <dgm:t>
        <a:bodyPr/>
        <a:lstStyle/>
        <a:p>
          <a:endParaRPr lang="en-ZA"/>
        </a:p>
      </dgm:t>
    </dgm:pt>
    <dgm:pt modelId="{555E2A57-7AE3-4E63-BE8C-76D7A02741EA}" type="pres">
      <dgm:prSet presAssocID="{C9382D6C-D0CB-4985-AEB0-FB4EF3A6AC21}" presName="levelTx" presStyleLbl="revTx" presStyleIdx="0" presStyleCnt="0">
        <dgm:presLayoutVars>
          <dgm:chMax val="1"/>
          <dgm:bulletEnabled val="1"/>
        </dgm:presLayoutVars>
      </dgm:prSet>
      <dgm:spPr/>
      <dgm:t>
        <a:bodyPr/>
        <a:lstStyle/>
        <a:p>
          <a:endParaRPr lang="en-ZA"/>
        </a:p>
      </dgm:t>
    </dgm:pt>
    <dgm:pt modelId="{790FCEE4-9874-4942-BD20-360F3FDE3A0E}" type="pres">
      <dgm:prSet presAssocID="{2344D9F6-3855-4F40-98EE-85062D89DA87}" presName="Name8" presStyleCnt="0"/>
      <dgm:spPr/>
    </dgm:pt>
    <dgm:pt modelId="{8D4588B2-D723-4610-8D11-CF4C153931DF}" type="pres">
      <dgm:prSet presAssocID="{2344D9F6-3855-4F40-98EE-85062D89DA87}" presName="level" presStyleLbl="node1" presStyleIdx="1" presStyleCnt="2" custScaleY="83331">
        <dgm:presLayoutVars>
          <dgm:chMax val="1"/>
          <dgm:bulletEnabled val="1"/>
        </dgm:presLayoutVars>
      </dgm:prSet>
      <dgm:spPr/>
      <dgm:t>
        <a:bodyPr/>
        <a:lstStyle/>
        <a:p>
          <a:endParaRPr lang="en-ZA"/>
        </a:p>
      </dgm:t>
    </dgm:pt>
    <dgm:pt modelId="{AD989C19-8915-4F27-AB68-5600832DADB5}" type="pres">
      <dgm:prSet presAssocID="{2344D9F6-3855-4F40-98EE-85062D89DA87}" presName="levelTx" presStyleLbl="revTx" presStyleIdx="0" presStyleCnt="0">
        <dgm:presLayoutVars>
          <dgm:chMax val="1"/>
          <dgm:bulletEnabled val="1"/>
        </dgm:presLayoutVars>
      </dgm:prSet>
      <dgm:spPr/>
      <dgm:t>
        <a:bodyPr/>
        <a:lstStyle/>
        <a:p>
          <a:endParaRPr lang="en-ZA"/>
        </a:p>
      </dgm:t>
    </dgm:pt>
  </dgm:ptLst>
  <dgm:cxnLst>
    <dgm:cxn modelId="{B7986062-A13B-40D8-B1D1-316ECB015ED8}" type="presOf" srcId="{2344D9F6-3855-4F40-98EE-85062D89DA87}" destId="{AD989C19-8915-4F27-AB68-5600832DADB5}" srcOrd="1" destOrd="0" presId="urn:microsoft.com/office/officeart/2005/8/layout/pyramid3"/>
    <dgm:cxn modelId="{948ADF3D-29A3-4DA5-B543-D0758D3AB3CE}" type="presOf" srcId="{58CDB5B1-172B-43E8-9A9D-CFDD2FD665F6}" destId="{28F6285D-0DDE-47F0-8EA0-491C65FEF0F7}" srcOrd="0" destOrd="0" presId="urn:microsoft.com/office/officeart/2005/8/layout/pyramid3"/>
    <dgm:cxn modelId="{CAE401B8-243A-4652-B6B0-2A3FD218373D}" srcId="{58CDB5B1-172B-43E8-9A9D-CFDD2FD665F6}" destId="{C9382D6C-D0CB-4985-AEB0-FB4EF3A6AC21}" srcOrd="0" destOrd="0" parTransId="{A48FF91E-ED88-448D-B969-25AB0A473508}" sibTransId="{4733A5B3-864B-44E3-8D8A-894B9FBD113B}"/>
    <dgm:cxn modelId="{04CAADA9-175C-4EFE-BB60-CB16533B8346}" type="presOf" srcId="{C9382D6C-D0CB-4985-AEB0-FB4EF3A6AC21}" destId="{E1AA8F41-7804-4836-B8EA-DD8C5FF35635}" srcOrd="0" destOrd="0" presId="urn:microsoft.com/office/officeart/2005/8/layout/pyramid3"/>
    <dgm:cxn modelId="{C6E61CAE-3746-453F-BE9A-26BFD3FE30C1}" srcId="{58CDB5B1-172B-43E8-9A9D-CFDD2FD665F6}" destId="{2344D9F6-3855-4F40-98EE-85062D89DA87}" srcOrd="1" destOrd="0" parTransId="{C106DEF2-1977-44AD-AE4E-06DF712945CA}" sibTransId="{A55920D0-6EB8-4A4A-9595-5C8392D8C3AF}"/>
    <dgm:cxn modelId="{F4822036-DB88-4543-8BAF-F2B4654FDE8D}" type="presOf" srcId="{2344D9F6-3855-4F40-98EE-85062D89DA87}" destId="{8D4588B2-D723-4610-8D11-CF4C153931DF}" srcOrd="0" destOrd="0" presId="urn:microsoft.com/office/officeart/2005/8/layout/pyramid3"/>
    <dgm:cxn modelId="{D320BB1D-4A07-4E1F-A2BE-03668FE526BA}" type="presOf" srcId="{C9382D6C-D0CB-4985-AEB0-FB4EF3A6AC21}" destId="{555E2A57-7AE3-4E63-BE8C-76D7A02741EA}" srcOrd="1" destOrd="0" presId="urn:microsoft.com/office/officeart/2005/8/layout/pyramid3"/>
    <dgm:cxn modelId="{8F7E9BCA-5109-4A3C-A105-B15B45AAE28E}" type="presParOf" srcId="{28F6285D-0DDE-47F0-8EA0-491C65FEF0F7}" destId="{C85EF4D6-918D-4BE4-B10E-3ECC3AE08761}" srcOrd="0" destOrd="0" presId="urn:microsoft.com/office/officeart/2005/8/layout/pyramid3"/>
    <dgm:cxn modelId="{BB0B979D-BCEC-4D9C-9523-01050113032C}" type="presParOf" srcId="{C85EF4D6-918D-4BE4-B10E-3ECC3AE08761}" destId="{E1AA8F41-7804-4836-B8EA-DD8C5FF35635}" srcOrd="0" destOrd="0" presId="urn:microsoft.com/office/officeart/2005/8/layout/pyramid3"/>
    <dgm:cxn modelId="{1FC00837-2244-4F84-A2F5-584A3330CE39}" type="presParOf" srcId="{C85EF4D6-918D-4BE4-B10E-3ECC3AE08761}" destId="{555E2A57-7AE3-4E63-BE8C-76D7A02741EA}" srcOrd="1" destOrd="0" presId="urn:microsoft.com/office/officeart/2005/8/layout/pyramid3"/>
    <dgm:cxn modelId="{719A2110-0DF1-4126-BFBF-4DE21BFFB491}" type="presParOf" srcId="{28F6285D-0DDE-47F0-8EA0-491C65FEF0F7}" destId="{790FCEE4-9874-4942-BD20-360F3FDE3A0E}" srcOrd="1" destOrd="0" presId="urn:microsoft.com/office/officeart/2005/8/layout/pyramid3"/>
    <dgm:cxn modelId="{7DB5BD10-0276-427D-89A6-A5B64FC5E1BE}" type="presParOf" srcId="{790FCEE4-9874-4942-BD20-360F3FDE3A0E}" destId="{8D4588B2-D723-4610-8D11-CF4C153931DF}" srcOrd="0" destOrd="0" presId="urn:microsoft.com/office/officeart/2005/8/layout/pyramid3"/>
    <dgm:cxn modelId="{95322F70-FE67-4F07-B834-19466F9A22D5}" type="presParOf" srcId="{790FCEE4-9874-4942-BD20-360F3FDE3A0E}" destId="{AD989C19-8915-4F27-AB68-5600832DADB5}" srcOrd="1" destOrd="0" presId="urn:microsoft.com/office/officeart/2005/8/layout/pyramid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pt>
    <dgm:pt modelId="{84FAB3A3-0C0D-4AAA-B297-9BF628878DDD}">
      <dgm:prSet phldrT="[Text]" custT="1"/>
      <dgm:spPr>
        <a:solidFill>
          <a:srgbClr val="00B050"/>
        </a:solidFill>
      </dgm:spPr>
      <dgm:t>
        <a:bodyPr/>
        <a:lstStyle/>
        <a:p>
          <a:r>
            <a:rPr lang="en-ZA" sz="1600" b="1" dirty="0">
              <a:solidFill>
                <a:schemeClr val="bg1"/>
              </a:solidFill>
            </a:rPr>
            <a:t>Quarter 2 target:  Unqualified Audit Opinion</a:t>
          </a:r>
        </a:p>
        <a:p>
          <a:endParaRPr lang="en-ZA" sz="1600" dirty="0"/>
        </a:p>
        <a:p>
          <a:r>
            <a:rPr lang="en-ZA" sz="1600" b="1" dirty="0">
              <a:solidFill>
                <a:schemeClr val="bg1"/>
              </a:solidFill>
            </a:rPr>
            <a:t>Output: </a:t>
          </a:r>
          <a:r>
            <a:rPr lang="en-ZA" sz="1600" b="1" dirty="0">
              <a:solidFill>
                <a:schemeClr val="tx1"/>
              </a:solidFill>
            </a:rPr>
            <a:t>Unqualified Audit Opinion</a:t>
          </a:r>
          <a:r>
            <a:rPr lang="en-ZA" sz="1600" dirty="0">
              <a:solidFill>
                <a:schemeClr val="tx1"/>
              </a:solidFill>
            </a:rPr>
            <a:t> </a:t>
          </a: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55963">
        <dgm:presLayoutVars>
          <dgm:bulletEnabled val="1"/>
        </dgm:presLayoutVars>
      </dgm:prSet>
      <dgm:spPr/>
      <dgm:t>
        <a:bodyPr/>
        <a:lstStyle/>
        <a:p>
          <a:endParaRPr lang="en-ZA"/>
        </a:p>
      </dgm:t>
    </dgm:pt>
  </dgm:ptLst>
  <dgm:cxnLst>
    <dgm:cxn modelId="{719BFD15-A17C-4C76-89C9-1740E13407CD}" srcId="{38A96C8B-A3BE-4312-BF4A-8F251599E387}" destId="{84FAB3A3-0C0D-4AAA-B297-9BF628878DDD}" srcOrd="0" destOrd="0" parTransId="{D24EACDB-C76B-458C-A4CB-51D9A7769131}" sibTransId="{5B51E383-10BD-47BF-9EEB-D5818BD0D892}"/>
    <dgm:cxn modelId="{32945F39-7D0A-4793-A36C-52DB6A523478}" type="presOf" srcId="{84FAB3A3-0C0D-4AAA-B297-9BF628878DDD}" destId="{4B57B3EA-3E83-421C-8858-F2468BF0FAE3}" srcOrd="0" destOrd="0" presId="urn:microsoft.com/office/officeart/2005/8/layout/hProcess9"/>
    <dgm:cxn modelId="{15D30A84-5C0C-408B-A472-04F136DE2783}" type="presOf" srcId="{38A96C8B-A3BE-4312-BF4A-8F251599E387}" destId="{3E2FA9FF-51E2-499E-A412-F8B1EC2F856A}" srcOrd="0" destOrd="0" presId="urn:microsoft.com/office/officeart/2005/8/layout/hProcess9"/>
    <dgm:cxn modelId="{CB5DB5BF-B1A8-457C-91A8-F38253C88C6C}" type="presParOf" srcId="{3E2FA9FF-51E2-499E-A412-F8B1EC2F856A}" destId="{2A316711-9DA7-456B-88A4-D914574BEE53}" srcOrd="0" destOrd="0" presId="urn:microsoft.com/office/officeart/2005/8/layout/hProcess9"/>
    <dgm:cxn modelId="{7CD72FF6-4586-4E6A-941F-D912BE756C6F}" type="presParOf" srcId="{3E2FA9FF-51E2-499E-A412-F8B1EC2F856A}" destId="{0EF5E942-6DBE-46A1-BEFA-18CA8E9A481F}" srcOrd="1" destOrd="0" presId="urn:microsoft.com/office/officeart/2005/8/layout/hProcess9"/>
    <dgm:cxn modelId="{ADE612A0-1315-4D38-ABE9-BA49908DDB6C}"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pt>
    <dgm:pt modelId="{84FAB3A3-0C0D-4AAA-B297-9BF628878DDD}">
      <dgm:prSet phldrT="[Text]" custT="1"/>
      <dgm:spPr>
        <a:solidFill>
          <a:srgbClr val="00B050"/>
        </a:solidFill>
      </dgm:spPr>
      <dgm:t>
        <a:bodyPr/>
        <a:lstStyle/>
        <a:p>
          <a:r>
            <a:rPr lang="en-ZA" sz="1600" b="1" dirty="0">
              <a:solidFill>
                <a:schemeClr val="bg1"/>
              </a:solidFill>
            </a:rPr>
            <a:t>Quarter 2 target:  Diagnostic report </a:t>
          </a:r>
        </a:p>
        <a:p>
          <a:endParaRPr lang="en-ZA" sz="1600" dirty="0"/>
        </a:p>
        <a:p>
          <a:r>
            <a:rPr lang="en-ZA" sz="1600" b="1" dirty="0">
              <a:solidFill>
                <a:schemeClr val="bg1"/>
              </a:solidFill>
            </a:rPr>
            <a:t>Output: </a:t>
          </a:r>
          <a:r>
            <a:rPr lang="en-ZA" sz="1600" b="1" dirty="0">
              <a:solidFill>
                <a:schemeClr val="tx1"/>
              </a:solidFill>
            </a:rPr>
            <a:t>Diagnostic Report</a:t>
          </a:r>
          <a:endParaRPr lang="en-ZA" sz="1600" dirty="0">
            <a:solidFill>
              <a:schemeClr val="tx1"/>
            </a:solidFill>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pt>
    <dgm:pt modelId="{2A316711-9DA7-456B-88A4-D914574BEE53}" type="pres">
      <dgm:prSet presAssocID="{38A96C8B-A3BE-4312-BF4A-8F251599E387}" presName="arrow" presStyleLbl="bgShp" presStyleIdx="0" presStyleCnt="1" custScaleX="117647"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50151">
        <dgm:presLayoutVars>
          <dgm:bulletEnabled val="1"/>
        </dgm:presLayoutVars>
      </dgm:prSet>
      <dgm:spPr/>
      <dgm:t>
        <a:bodyPr/>
        <a:lstStyle/>
        <a:p>
          <a:endParaRPr lang="en-ZA"/>
        </a:p>
      </dgm:t>
    </dgm:pt>
  </dgm:ptLst>
  <dgm:cxnLst>
    <dgm:cxn modelId="{719BFD15-A17C-4C76-89C9-1740E13407CD}" srcId="{38A96C8B-A3BE-4312-BF4A-8F251599E387}" destId="{84FAB3A3-0C0D-4AAA-B297-9BF628878DDD}" srcOrd="0" destOrd="0" parTransId="{D24EACDB-C76B-458C-A4CB-51D9A7769131}" sibTransId="{5B51E383-10BD-47BF-9EEB-D5818BD0D892}"/>
    <dgm:cxn modelId="{1287D511-D2B7-4F4E-91C1-6DE755EEB261}" type="presOf" srcId="{84FAB3A3-0C0D-4AAA-B297-9BF628878DDD}" destId="{4B57B3EA-3E83-421C-8858-F2468BF0FAE3}" srcOrd="0" destOrd="0" presId="urn:microsoft.com/office/officeart/2005/8/layout/hProcess9"/>
    <dgm:cxn modelId="{39A258CB-447B-44F2-A486-5158733D7BC9}" type="presOf" srcId="{38A96C8B-A3BE-4312-BF4A-8F251599E387}" destId="{3E2FA9FF-51E2-499E-A412-F8B1EC2F856A}" srcOrd="0" destOrd="0" presId="urn:microsoft.com/office/officeart/2005/8/layout/hProcess9"/>
    <dgm:cxn modelId="{D8047D85-E531-489F-9380-39AF5DC05E26}" type="presParOf" srcId="{3E2FA9FF-51E2-499E-A412-F8B1EC2F856A}" destId="{2A316711-9DA7-456B-88A4-D914574BEE53}" srcOrd="0" destOrd="0" presId="urn:microsoft.com/office/officeart/2005/8/layout/hProcess9"/>
    <dgm:cxn modelId="{9C401A89-FF2B-400C-AE42-E38C1DD275AD}" type="presParOf" srcId="{3E2FA9FF-51E2-499E-A412-F8B1EC2F856A}" destId="{0EF5E942-6DBE-46A1-BEFA-18CA8E9A481F}" srcOrd="1" destOrd="0" presId="urn:microsoft.com/office/officeart/2005/8/layout/hProcess9"/>
    <dgm:cxn modelId="{5E3F2738-32D0-4A52-A6AB-C5CA012624C7}"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pt>
    <dgm:pt modelId="{84FAB3A3-0C0D-4AAA-B297-9BF628878DDD}">
      <dgm:prSet phldrT="[Text]" custT="1"/>
      <dgm:spPr>
        <a:solidFill>
          <a:srgbClr val="00B050"/>
        </a:solidFill>
      </dgm:spPr>
      <dgm:t>
        <a:bodyPr/>
        <a:lstStyle/>
        <a:p>
          <a:endParaRPr lang="en-ZA" sz="1600" b="1" dirty="0">
            <a:solidFill>
              <a:schemeClr val="bg1"/>
            </a:solidFill>
          </a:endParaRPr>
        </a:p>
        <a:p>
          <a:endParaRPr lang="en-ZA" sz="1600" b="1" dirty="0">
            <a:solidFill>
              <a:schemeClr val="bg1"/>
            </a:solidFill>
          </a:endParaRPr>
        </a:p>
        <a:p>
          <a:r>
            <a:rPr lang="en-ZA" sz="1600" b="1" dirty="0">
              <a:solidFill>
                <a:schemeClr val="bg1"/>
              </a:solidFill>
            </a:rPr>
            <a:t>Quarter 2 target:  NSDF submission for approval</a:t>
          </a:r>
        </a:p>
        <a:p>
          <a:endParaRPr lang="en-ZA" sz="1600" dirty="0"/>
        </a:p>
        <a:p>
          <a:r>
            <a:rPr lang="en-ZA" sz="1600" b="1" dirty="0">
              <a:solidFill>
                <a:schemeClr val="bg1"/>
              </a:solidFill>
            </a:rPr>
            <a:t>Output: </a:t>
          </a:r>
          <a:r>
            <a:rPr lang="en-ZA" sz="1600" b="1" dirty="0">
              <a:solidFill>
                <a:schemeClr val="tx1"/>
              </a:solidFill>
            </a:rPr>
            <a:t>Achieved</a:t>
          </a:r>
          <a:endParaRPr lang="en-ZA" sz="1600" dirty="0">
            <a:solidFill>
              <a:schemeClr val="tx1"/>
            </a:solidFill>
          </a:endParaRPr>
        </a:p>
        <a:p>
          <a:endParaRPr lang="en-ZA" sz="1600" dirty="0"/>
        </a:p>
        <a:p>
          <a:endParaRPr lang="en-ZA" sz="1600" dirty="0"/>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14955" custScaleY="103609">
        <dgm:presLayoutVars>
          <dgm:bulletEnabled val="1"/>
        </dgm:presLayoutVars>
      </dgm:prSet>
      <dgm:spPr/>
      <dgm:t>
        <a:bodyPr/>
        <a:lstStyle/>
        <a:p>
          <a:endParaRPr lang="en-ZA"/>
        </a:p>
      </dgm:t>
    </dgm:pt>
  </dgm:ptLst>
  <dgm:cxnLst>
    <dgm:cxn modelId="{719BFD15-A17C-4C76-89C9-1740E13407CD}" srcId="{38A96C8B-A3BE-4312-BF4A-8F251599E387}" destId="{84FAB3A3-0C0D-4AAA-B297-9BF628878DDD}" srcOrd="0" destOrd="0" parTransId="{D24EACDB-C76B-458C-A4CB-51D9A7769131}" sibTransId="{5B51E383-10BD-47BF-9EEB-D5818BD0D892}"/>
    <dgm:cxn modelId="{965C6E27-12D4-4494-A00B-7312B3A0AD04}" type="presOf" srcId="{84FAB3A3-0C0D-4AAA-B297-9BF628878DDD}" destId="{4B57B3EA-3E83-421C-8858-F2468BF0FAE3}" srcOrd="0" destOrd="0" presId="urn:microsoft.com/office/officeart/2005/8/layout/hProcess9"/>
    <dgm:cxn modelId="{7E674EFD-778F-4B0C-B96F-2C4DEEF32D9D}" type="presOf" srcId="{38A96C8B-A3BE-4312-BF4A-8F251599E387}" destId="{3E2FA9FF-51E2-499E-A412-F8B1EC2F856A}" srcOrd="0" destOrd="0" presId="urn:microsoft.com/office/officeart/2005/8/layout/hProcess9"/>
    <dgm:cxn modelId="{97FB9365-F78F-49EB-8D6A-546C506A83DE}" type="presParOf" srcId="{3E2FA9FF-51E2-499E-A412-F8B1EC2F856A}" destId="{2A316711-9DA7-456B-88A4-D914574BEE53}" srcOrd="0" destOrd="0" presId="urn:microsoft.com/office/officeart/2005/8/layout/hProcess9"/>
    <dgm:cxn modelId="{466FDFB4-EFA9-4FE4-AA9C-2A50325A5ED1}" type="presParOf" srcId="{3E2FA9FF-51E2-499E-A412-F8B1EC2F856A}" destId="{0EF5E942-6DBE-46A1-BEFA-18CA8E9A481F}" srcOrd="1" destOrd="0" presId="urn:microsoft.com/office/officeart/2005/8/layout/hProcess9"/>
    <dgm:cxn modelId="{1927F3E6-B0DE-4B50-9DD9-7F19CF6F06E1}"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a:solidFill>
                <a:schemeClr val="bg1"/>
              </a:solidFill>
            </a:rPr>
            <a:t>Quarter 2 target:  Policy Research Report</a:t>
          </a:r>
        </a:p>
        <a:p>
          <a:endParaRPr lang="en-ZA" sz="1600" dirty="0"/>
        </a:p>
        <a:p>
          <a:r>
            <a:rPr lang="en-ZA" sz="1600" b="1" dirty="0">
              <a:solidFill>
                <a:schemeClr val="bg1"/>
              </a:solidFill>
            </a:rPr>
            <a:t>Output: </a:t>
          </a:r>
          <a:r>
            <a:rPr lang="en-ZA" sz="1600" dirty="0"/>
            <a:t> </a:t>
          </a:r>
          <a:r>
            <a:rPr lang="en-ZA" sz="1600" b="1" dirty="0"/>
            <a:t>Not achieved </a:t>
          </a: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ZA"/>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85034" custScaleY="175131">
        <dgm:presLayoutVars>
          <dgm:bulletEnabled val="1"/>
        </dgm:presLayoutVars>
      </dgm:prSet>
      <dgm:spPr/>
      <dgm:t>
        <a:bodyPr/>
        <a:lstStyle/>
        <a:p>
          <a:endParaRPr lang="en-ZA"/>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27E667-7985-45E1-8A3A-A03D8A84D532}">
      <dsp:nvSpPr>
        <dsp:cNvPr id="0" name=""/>
        <dsp:cNvSpPr/>
      </dsp:nvSpPr>
      <dsp:spPr>
        <a:xfrm>
          <a:off x="-5645873" y="-864415"/>
          <a:ext cx="6723105" cy="6723105"/>
        </a:xfrm>
        <a:prstGeom prst="blockArc">
          <a:avLst>
            <a:gd name="adj1" fmla="val 18900000"/>
            <a:gd name="adj2" fmla="val 2700000"/>
            <a:gd name="adj3" fmla="val 321"/>
          </a:avLst>
        </a:pr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4991C-DB44-4D1F-834A-D1B0932EEBE6}">
      <dsp:nvSpPr>
        <dsp:cNvPr id="0" name=""/>
        <dsp:cNvSpPr/>
      </dsp:nvSpPr>
      <dsp:spPr>
        <a:xfrm>
          <a:off x="693205" y="499427"/>
          <a:ext cx="7034085" cy="998855"/>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841" tIns="45720" rIns="45720" bIns="45720" numCol="1" spcCol="1270" anchor="ctr" anchorCtr="0">
          <a:noAutofit/>
        </a:bodyPr>
        <a:lstStyle/>
        <a:p>
          <a:pPr lvl="0" algn="l" defTabSz="800100">
            <a:lnSpc>
              <a:spcPct val="90000"/>
            </a:lnSpc>
            <a:spcBef>
              <a:spcPct val="0"/>
            </a:spcBef>
            <a:spcAft>
              <a:spcPct val="35000"/>
            </a:spcAft>
          </a:pPr>
          <a:r>
            <a:rPr lang="en-ZA" sz="1800" kern="1200" dirty="0"/>
            <a:t>DRDLR Performance Scorecard  </a:t>
          </a:r>
        </a:p>
      </dsp:txBody>
      <dsp:txXfrm>
        <a:off x="693205" y="499427"/>
        <a:ext cx="7034085" cy="998855"/>
      </dsp:txXfrm>
    </dsp:sp>
    <dsp:sp modelId="{113DAA17-5D3E-424E-83B9-C9FE0668F7B5}">
      <dsp:nvSpPr>
        <dsp:cNvPr id="0" name=""/>
        <dsp:cNvSpPr/>
      </dsp:nvSpPr>
      <dsp:spPr>
        <a:xfrm>
          <a:off x="68920" y="374570"/>
          <a:ext cx="1248568" cy="1248568"/>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0A8A4-8A86-4709-9C5C-C1C060FF7BF1}">
      <dsp:nvSpPr>
        <dsp:cNvPr id="0" name=""/>
        <dsp:cNvSpPr/>
      </dsp:nvSpPr>
      <dsp:spPr>
        <a:xfrm>
          <a:off x="1056289" y="1997710"/>
          <a:ext cx="6671001" cy="998855"/>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841" tIns="45720" rIns="45720" bIns="45720" numCol="1" spcCol="1270" anchor="ctr" anchorCtr="0">
          <a:noAutofit/>
        </a:bodyPr>
        <a:lstStyle/>
        <a:p>
          <a:pPr lvl="0" algn="l" defTabSz="800100">
            <a:lnSpc>
              <a:spcPct val="90000"/>
            </a:lnSpc>
            <a:spcBef>
              <a:spcPct val="0"/>
            </a:spcBef>
            <a:spcAft>
              <a:spcPct val="35000"/>
            </a:spcAft>
          </a:pPr>
          <a:r>
            <a:rPr lang="en-ZA" sz="1800" kern="1200" dirty="0"/>
            <a:t>Quarter 2 Programme Performance</a:t>
          </a:r>
        </a:p>
      </dsp:txBody>
      <dsp:txXfrm>
        <a:off x="1056289" y="1997710"/>
        <a:ext cx="6671001" cy="998855"/>
      </dsp:txXfrm>
    </dsp:sp>
    <dsp:sp modelId="{8A8BCC24-05B4-4404-AC03-8DD4C0376258}">
      <dsp:nvSpPr>
        <dsp:cNvPr id="0" name=""/>
        <dsp:cNvSpPr/>
      </dsp:nvSpPr>
      <dsp:spPr>
        <a:xfrm>
          <a:off x="432004" y="1872853"/>
          <a:ext cx="1248568" cy="1248568"/>
        </a:xfrm>
        <a:prstGeom prst="ellipse">
          <a:avLst/>
        </a:prstGeom>
        <a:solidFill>
          <a:schemeClr val="lt1">
            <a:hueOff val="0"/>
            <a:satOff val="0"/>
            <a:lumOff val="0"/>
            <a:alphaOff val="0"/>
          </a:schemeClr>
        </a:solidFill>
        <a:ln w="15875" cap="flat" cmpd="sng" algn="ctr">
          <a:solidFill>
            <a:schemeClr val="accent1">
              <a:shade val="80000"/>
              <a:hueOff val="292136"/>
              <a:satOff val="-26265"/>
              <a:lumOff val="18324"/>
              <a:alphaOff val="0"/>
            </a:schemeClr>
          </a:solidFill>
          <a:prstDash val="solid"/>
        </a:ln>
        <a:effectLst/>
      </dsp:spPr>
      <dsp:style>
        <a:lnRef idx="2">
          <a:scrgbClr r="0" g="0" b="0"/>
        </a:lnRef>
        <a:fillRef idx="1">
          <a:scrgbClr r="0" g="0" b="0"/>
        </a:fillRef>
        <a:effectRef idx="0">
          <a:scrgbClr r="0" g="0" b="0"/>
        </a:effectRef>
        <a:fontRef idx="minor"/>
      </dsp:style>
    </dsp:sp>
    <dsp:sp modelId="{8A68C0D0-F75C-4659-9E09-834F8CE8EEA9}">
      <dsp:nvSpPr>
        <dsp:cNvPr id="0" name=""/>
        <dsp:cNvSpPr/>
      </dsp:nvSpPr>
      <dsp:spPr>
        <a:xfrm>
          <a:off x="693205" y="3495992"/>
          <a:ext cx="7034085" cy="998855"/>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841" tIns="45720" rIns="45720" bIns="45720" numCol="1" spcCol="1270" anchor="ctr" anchorCtr="0">
          <a:noAutofit/>
        </a:bodyPr>
        <a:lstStyle/>
        <a:p>
          <a:pPr lvl="0" algn="l" defTabSz="800100">
            <a:lnSpc>
              <a:spcPct val="90000"/>
            </a:lnSpc>
            <a:spcBef>
              <a:spcPct val="0"/>
            </a:spcBef>
            <a:spcAft>
              <a:spcPct val="35000"/>
            </a:spcAft>
          </a:pPr>
          <a:r>
            <a:rPr lang="en-ZA" sz="1800" kern="1200" dirty="0"/>
            <a:t>Performance Barometer </a:t>
          </a:r>
        </a:p>
      </dsp:txBody>
      <dsp:txXfrm>
        <a:off x="693205" y="3495992"/>
        <a:ext cx="7034085" cy="998855"/>
      </dsp:txXfrm>
    </dsp:sp>
    <dsp:sp modelId="{B90D7F16-D342-45EA-85B3-604B426DD916}">
      <dsp:nvSpPr>
        <dsp:cNvPr id="0" name=""/>
        <dsp:cNvSpPr/>
      </dsp:nvSpPr>
      <dsp:spPr>
        <a:xfrm>
          <a:off x="68920" y="3371135"/>
          <a:ext cx="1248568" cy="1248568"/>
        </a:xfrm>
        <a:prstGeom prst="ellipse">
          <a:avLst/>
        </a:prstGeom>
        <a:solidFill>
          <a:schemeClr val="lt1">
            <a:hueOff val="0"/>
            <a:satOff val="0"/>
            <a:lumOff val="0"/>
            <a:alphaOff val="0"/>
          </a:schemeClr>
        </a:solidFill>
        <a:ln w="15875" cap="flat" cmpd="sng" algn="ctr">
          <a:solidFill>
            <a:schemeClr val="accent1">
              <a:shade val="80000"/>
              <a:hueOff val="584272"/>
              <a:satOff val="-52530"/>
              <a:lumOff val="3664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AA8F41-7804-4836-B8EA-DD8C5FF35635}">
      <dsp:nvSpPr>
        <dsp:cNvPr id="0" name=""/>
        <dsp:cNvSpPr/>
      </dsp:nvSpPr>
      <dsp:spPr>
        <a:xfrm rot="10800000">
          <a:off x="0" y="0"/>
          <a:ext cx="3505200" cy="1378211"/>
        </a:xfrm>
        <a:prstGeom prst="trapezoid">
          <a:avLst>
            <a:gd name="adj" fmla="val 57252"/>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a:latin typeface="Century Gothic" pitchFamily="34" charset="0"/>
            </a:rPr>
            <a:t>55%</a:t>
          </a:r>
        </a:p>
      </dsp:txBody>
      <dsp:txXfrm>
        <a:off x="613409" y="0"/>
        <a:ext cx="2278380" cy="1378211"/>
      </dsp:txXfrm>
    </dsp:sp>
    <dsp:sp modelId="{8D4588B2-D723-4610-8D11-CF4C153931DF}">
      <dsp:nvSpPr>
        <dsp:cNvPr id="0" name=""/>
        <dsp:cNvSpPr/>
      </dsp:nvSpPr>
      <dsp:spPr>
        <a:xfrm rot="10800000">
          <a:off x="789047" y="1378211"/>
          <a:ext cx="1927105" cy="1683017"/>
        </a:xfrm>
        <a:prstGeom prst="trapezoid">
          <a:avLst>
            <a:gd name="adj" fmla="val 57252"/>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a:latin typeface="Century Gothic" pitchFamily="34" charset="0"/>
            </a:rPr>
            <a:t>45%</a:t>
          </a:r>
        </a:p>
      </dsp:txBody>
      <dsp:txXfrm>
        <a:off x="789047" y="1378211"/>
        <a:ext cx="1927105" cy="16830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AA8F41-7804-4836-B8EA-DD8C5FF35635}">
      <dsp:nvSpPr>
        <dsp:cNvPr id="0" name=""/>
        <dsp:cNvSpPr/>
      </dsp:nvSpPr>
      <dsp:spPr>
        <a:xfrm rot="10800000">
          <a:off x="0" y="0"/>
          <a:ext cx="3505200" cy="1669782"/>
        </a:xfrm>
        <a:prstGeom prst="trapezoid">
          <a:avLst>
            <a:gd name="adj" fmla="val 57252"/>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a:latin typeface="Century Gothic" pitchFamily="34" charset="0"/>
            </a:rPr>
            <a:t>71%</a:t>
          </a:r>
        </a:p>
      </dsp:txBody>
      <dsp:txXfrm>
        <a:off x="613409" y="0"/>
        <a:ext cx="2278380" cy="1669782"/>
      </dsp:txXfrm>
    </dsp:sp>
    <dsp:sp modelId="{8D4588B2-D723-4610-8D11-CF4C153931DF}">
      <dsp:nvSpPr>
        <dsp:cNvPr id="0" name=""/>
        <dsp:cNvSpPr/>
      </dsp:nvSpPr>
      <dsp:spPr>
        <a:xfrm rot="10800000">
          <a:off x="955975" y="1669782"/>
          <a:ext cx="1593248" cy="1391446"/>
        </a:xfrm>
        <a:prstGeom prst="trapezoid">
          <a:avLst>
            <a:gd name="adj" fmla="val 57252"/>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b="1" kern="1200" dirty="0">
              <a:latin typeface="Century Gothic" pitchFamily="34" charset="0"/>
            </a:rPr>
            <a:t>29%</a:t>
          </a:r>
        </a:p>
      </dsp:txBody>
      <dsp:txXfrm>
        <a:off x="955975" y="1669782"/>
        <a:ext cx="1593248" cy="13914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0.37165</cdr:x>
      <cdr:y>0.44186</cdr:y>
    </cdr:from>
    <cdr:to>
      <cdr:x>0.69021</cdr:x>
      <cdr:y>0.55039</cdr:y>
    </cdr:to>
    <cdr:sp macro="" textlink="">
      <cdr:nvSpPr>
        <cdr:cNvPr id="2" name="TextBox 1"/>
        <cdr:cNvSpPr txBox="1"/>
      </cdr:nvSpPr>
      <cdr:spPr>
        <a:xfrm xmlns:a="http://schemas.openxmlformats.org/drawingml/2006/main">
          <a:off x="1066800" y="2171700"/>
          <a:ext cx="914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2800" b="1" dirty="0">
              <a:solidFill>
                <a:srgbClr val="00B050"/>
              </a:solidFill>
            </a:rPr>
            <a:t>29%</a:t>
          </a:r>
        </a:p>
      </cdr:txBody>
    </cdr:sp>
  </cdr:relSizeAnchor>
</c:userShapes>
</file>

<file path=ppt/drawings/drawing10.xml><?xml version="1.0" encoding="utf-8"?>
<c:userShapes xmlns:c="http://schemas.openxmlformats.org/drawingml/2006/chart">
  <cdr:relSizeAnchor xmlns:cdr="http://schemas.openxmlformats.org/drawingml/2006/chartDrawing">
    <cdr:from>
      <cdr:x>0.31938</cdr:x>
      <cdr:y>0.46154</cdr:y>
    </cdr:from>
    <cdr:to>
      <cdr:x>0.6975</cdr:x>
      <cdr:y>0.70022</cdr:y>
    </cdr:to>
    <cdr:sp macro="" textlink="">
      <cdr:nvSpPr>
        <cdr:cNvPr id="2" name="TextBox 1"/>
        <cdr:cNvSpPr txBox="1"/>
      </cdr:nvSpPr>
      <cdr:spPr>
        <a:xfrm xmlns:a="http://schemas.openxmlformats.org/drawingml/2006/main">
          <a:off x="827450" y="1371600"/>
          <a:ext cx="979633" cy="709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600" b="1" dirty="0">
              <a:solidFill>
                <a:srgbClr val="00B050"/>
              </a:solidFill>
            </a:rPr>
            <a:t>2 226</a:t>
          </a:r>
        </a:p>
      </cdr:txBody>
    </cdr:sp>
  </cdr:relSizeAnchor>
</c:userShapes>
</file>

<file path=ppt/drawings/drawing11.xml><?xml version="1.0" encoding="utf-8"?>
<c:userShapes xmlns:c="http://schemas.openxmlformats.org/drawingml/2006/chart">
  <cdr:relSizeAnchor xmlns:cdr="http://schemas.openxmlformats.org/drawingml/2006/chartDrawing">
    <cdr:from>
      <cdr:x>0.31938</cdr:x>
      <cdr:y>0.43189</cdr:y>
    </cdr:from>
    <cdr:to>
      <cdr:x>0.6975</cdr:x>
      <cdr:y>0.70022</cdr:y>
    </cdr:to>
    <cdr:sp macro="" textlink="">
      <cdr:nvSpPr>
        <cdr:cNvPr id="2" name="TextBox 1"/>
        <cdr:cNvSpPr txBox="1"/>
      </cdr:nvSpPr>
      <cdr:spPr>
        <a:xfrm xmlns:a="http://schemas.openxmlformats.org/drawingml/2006/main">
          <a:off x="965437" y="753071"/>
          <a:ext cx="1142999" cy="4678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600" b="1" dirty="0">
              <a:solidFill>
                <a:srgbClr val="FF0000"/>
              </a:solidFill>
            </a:rPr>
            <a:t>1 559</a:t>
          </a:r>
        </a:p>
      </cdr:txBody>
    </cdr:sp>
  </cdr:relSizeAnchor>
</c:userShapes>
</file>

<file path=ppt/drawings/drawing12.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dirty="0">
              <a:solidFill>
                <a:srgbClr val="FF0000"/>
              </a:solidFill>
            </a:rPr>
            <a:t>110</a:t>
          </a:r>
        </a:p>
      </cdr:txBody>
    </cdr:sp>
  </cdr:relSizeAnchor>
</c:userShapes>
</file>

<file path=ppt/drawings/drawing13.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dirty="0">
              <a:solidFill>
                <a:srgbClr val="FF0000"/>
              </a:solidFill>
            </a:rPr>
            <a:t>71</a:t>
          </a:r>
        </a:p>
      </cdr:txBody>
    </cdr:sp>
  </cdr:relSizeAnchor>
</c:userShapes>
</file>

<file path=ppt/drawings/drawing14.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b="1" dirty="0">
              <a:solidFill>
                <a:srgbClr val="FF0000"/>
              </a:solidFill>
            </a:rPr>
            <a:t>11 579</a:t>
          </a:r>
        </a:p>
      </cdr:txBody>
    </cdr:sp>
  </cdr:relSizeAnchor>
</c:userShapes>
</file>

<file path=ppt/drawings/drawing15.xml><?xml version="1.0" encoding="utf-8"?>
<c:userShapes xmlns:c="http://schemas.openxmlformats.org/drawingml/2006/chart">
  <cdr:relSizeAnchor xmlns:cdr="http://schemas.openxmlformats.org/drawingml/2006/chartDrawing">
    <cdr:from>
      <cdr:x>0.31938</cdr:x>
      <cdr:y>0.44</cdr:y>
    </cdr:from>
    <cdr:to>
      <cdr:x>0.6975</cdr:x>
      <cdr:y>0.70022</cdr:y>
    </cdr:to>
    <cdr:sp macro="" textlink="">
      <cdr:nvSpPr>
        <cdr:cNvPr id="2" name="TextBox 1"/>
        <cdr:cNvSpPr txBox="1"/>
      </cdr:nvSpPr>
      <cdr:spPr>
        <a:xfrm xmlns:a="http://schemas.openxmlformats.org/drawingml/2006/main">
          <a:off x="941100" y="838198"/>
          <a:ext cx="1114187" cy="49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b="1" dirty="0">
              <a:solidFill>
                <a:srgbClr val="FF0000"/>
              </a:solidFill>
            </a:rPr>
            <a:t>2 100</a:t>
          </a:r>
        </a:p>
      </cdr:txBody>
    </cdr:sp>
  </cdr:relSizeAnchor>
</c:userShapes>
</file>

<file path=ppt/drawings/drawing16.xml><?xml version="1.0" encoding="utf-8"?>
<c:userShapes xmlns:c="http://schemas.openxmlformats.org/drawingml/2006/chart">
  <cdr:relSizeAnchor xmlns:cdr="http://schemas.openxmlformats.org/drawingml/2006/chartDrawing">
    <cdr:from>
      <cdr:x>0.31323</cdr:x>
      <cdr:y>0.3887</cdr:y>
    </cdr:from>
    <cdr:to>
      <cdr:x>0.69135</cdr:x>
      <cdr:y>0.64892</cdr:y>
    </cdr:to>
    <cdr:sp macro="" textlink="">
      <cdr:nvSpPr>
        <cdr:cNvPr id="2" name="TextBox 1"/>
        <cdr:cNvSpPr txBox="1"/>
      </cdr:nvSpPr>
      <cdr:spPr>
        <a:xfrm xmlns:a="http://schemas.openxmlformats.org/drawingml/2006/main">
          <a:off x="922965" y="838201"/>
          <a:ext cx="1114187" cy="561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rgbClr val="FF0000"/>
              </a:solidFill>
            </a:rPr>
            <a:t>5</a:t>
          </a:r>
        </a:p>
      </cdr:txBody>
    </cdr:sp>
  </cdr:relSizeAnchor>
</c:userShapes>
</file>

<file path=ppt/drawings/drawing17.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rgbClr val="FF0000"/>
              </a:solidFill>
            </a:rPr>
            <a:t>19</a:t>
          </a:r>
        </a:p>
      </cdr:txBody>
    </cdr:sp>
  </cdr:relSizeAnchor>
</c:userShapes>
</file>

<file path=ppt/drawings/drawing18.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rgbClr val="FF0000"/>
              </a:solidFill>
            </a:rPr>
            <a:t>0</a:t>
          </a:r>
        </a:p>
      </cdr:txBody>
    </cdr:sp>
  </cdr:relSizeAnchor>
</c:userShapes>
</file>

<file path=ppt/drawings/drawing19.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rgbClr val="FF0000"/>
              </a:solidFill>
            </a:rPr>
            <a:t>117</a:t>
          </a:r>
        </a:p>
      </cdr:txBody>
    </cdr:sp>
  </cdr:relSizeAnchor>
</c:userShapes>
</file>

<file path=ppt/drawings/drawing2.xml><?xml version="1.0" encoding="utf-8"?>
<c:userShapes xmlns:c="http://schemas.openxmlformats.org/drawingml/2006/chart">
  <cdr:relSizeAnchor xmlns:cdr="http://schemas.openxmlformats.org/drawingml/2006/chartDrawing">
    <cdr:from>
      <cdr:x>0.37165</cdr:x>
      <cdr:y>0.42734</cdr:y>
    </cdr:from>
    <cdr:to>
      <cdr:x>0.66366</cdr:x>
      <cdr:y>0.57905</cdr:y>
    </cdr:to>
    <cdr:sp macro="" textlink="">
      <cdr:nvSpPr>
        <cdr:cNvPr id="2" name="TextBox 1"/>
        <cdr:cNvSpPr txBox="1"/>
      </cdr:nvSpPr>
      <cdr:spPr>
        <a:xfrm xmlns:a="http://schemas.openxmlformats.org/drawingml/2006/main">
          <a:off x="1066800" y="1009471"/>
          <a:ext cx="838200" cy="358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FF0000"/>
              </a:solidFill>
            </a:rPr>
            <a:t>95%</a:t>
          </a:r>
        </a:p>
      </cdr:txBody>
    </cdr:sp>
  </cdr:relSizeAnchor>
</c:userShapes>
</file>

<file path=ppt/drawings/drawing20.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rgbClr val="FF0000"/>
              </a:solidFill>
            </a:rPr>
            <a:t>23</a:t>
          </a:r>
        </a:p>
      </cdr:txBody>
    </cdr:sp>
  </cdr:relSizeAnchor>
</c:userShapes>
</file>

<file path=ppt/drawings/drawing21.xml><?xml version="1.0" encoding="utf-8"?>
<c:userShapes xmlns:c="http://schemas.openxmlformats.org/drawingml/2006/chart">
  <cdr:relSizeAnchor xmlns:cdr="http://schemas.openxmlformats.org/drawingml/2006/chartDrawing">
    <cdr:from>
      <cdr:x>0.31323</cdr:x>
      <cdr:y>0.42404</cdr:y>
    </cdr:from>
    <cdr:to>
      <cdr:x>0.69135</cdr:x>
      <cdr:y>0.64892</cdr:y>
    </cdr:to>
    <cdr:sp macro="" textlink="">
      <cdr:nvSpPr>
        <cdr:cNvPr id="2" name="TextBox 1"/>
        <cdr:cNvSpPr txBox="1"/>
      </cdr:nvSpPr>
      <cdr:spPr>
        <a:xfrm xmlns:a="http://schemas.openxmlformats.org/drawingml/2006/main">
          <a:off x="922979" y="914400"/>
          <a:ext cx="1114186" cy="48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800" b="1" dirty="0">
              <a:solidFill>
                <a:srgbClr val="FF0000"/>
              </a:solidFill>
            </a:rPr>
            <a:t>0</a:t>
          </a:r>
        </a:p>
      </cdr:txBody>
    </cdr:sp>
  </cdr:relSizeAnchor>
</c:userShapes>
</file>

<file path=ppt/drawings/drawing3.xml><?xml version="1.0" encoding="utf-8"?>
<c:userShapes xmlns:c="http://schemas.openxmlformats.org/drawingml/2006/chart">
  <cdr:relSizeAnchor xmlns:cdr="http://schemas.openxmlformats.org/drawingml/2006/chartDrawing">
    <cdr:from>
      <cdr:x>0.37165</cdr:x>
      <cdr:y>0.4375</cdr:y>
    </cdr:from>
    <cdr:to>
      <cdr:x>0.66366</cdr:x>
      <cdr:y>0.56683</cdr:y>
    </cdr:to>
    <cdr:sp macro="" textlink="">
      <cdr:nvSpPr>
        <cdr:cNvPr id="2" name="TextBox 1"/>
        <cdr:cNvSpPr txBox="1"/>
      </cdr:nvSpPr>
      <cdr:spPr>
        <a:xfrm xmlns:a="http://schemas.openxmlformats.org/drawingml/2006/main">
          <a:off x="1066800" y="1066800"/>
          <a:ext cx="838200" cy="3153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FF0000"/>
              </a:solidFill>
            </a:rPr>
            <a:t>93%</a:t>
          </a:r>
        </a:p>
      </cdr:txBody>
    </cdr:sp>
  </cdr:relSizeAnchor>
</c:userShapes>
</file>

<file path=ppt/drawings/drawing4.xml><?xml version="1.0" encoding="utf-8"?>
<c:userShapes xmlns:c="http://schemas.openxmlformats.org/drawingml/2006/chart">
  <cdr:relSizeAnchor xmlns:cdr="http://schemas.openxmlformats.org/drawingml/2006/chartDrawing">
    <cdr:from>
      <cdr:x>0.34459</cdr:x>
      <cdr:y>0.4169</cdr:y>
    </cdr:from>
    <cdr:to>
      <cdr:x>0.6723</cdr:x>
      <cdr:y>0.59127</cdr:y>
    </cdr:to>
    <cdr:sp macro="" textlink="">
      <cdr:nvSpPr>
        <cdr:cNvPr id="2" name="TextBox 1"/>
        <cdr:cNvSpPr txBox="1"/>
      </cdr:nvSpPr>
      <cdr:spPr>
        <a:xfrm xmlns:a="http://schemas.openxmlformats.org/drawingml/2006/main">
          <a:off x="1041648" y="921256"/>
          <a:ext cx="990600" cy="385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00B050"/>
              </a:solidFill>
            </a:rPr>
            <a:t>56</a:t>
          </a:r>
        </a:p>
      </cdr:txBody>
    </cdr:sp>
  </cdr:relSizeAnchor>
</c:userShapes>
</file>

<file path=ppt/drawings/drawing5.xml><?xml version="1.0" encoding="utf-8"?>
<c:userShapes xmlns:c="http://schemas.openxmlformats.org/drawingml/2006/chart">
  <cdr:relSizeAnchor xmlns:cdr="http://schemas.openxmlformats.org/drawingml/2006/chartDrawing">
    <cdr:from>
      <cdr:x>0.34459</cdr:x>
      <cdr:y>0.40357</cdr:y>
    </cdr:from>
    <cdr:to>
      <cdr:x>0.6723</cdr:x>
      <cdr:y>0.6654</cdr:y>
    </cdr:to>
    <cdr:sp macro="" textlink="">
      <cdr:nvSpPr>
        <cdr:cNvPr id="2" name="TextBox 1"/>
        <cdr:cNvSpPr txBox="1"/>
      </cdr:nvSpPr>
      <cdr:spPr>
        <a:xfrm xmlns:a="http://schemas.openxmlformats.org/drawingml/2006/main">
          <a:off x="1041648" y="891808"/>
          <a:ext cx="990618" cy="578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00B050"/>
              </a:solidFill>
            </a:rPr>
            <a:t>13</a:t>
          </a:r>
        </a:p>
      </cdr:txBody>
    </cdr:sp>
  </cdr:relSizeAnchor>
</c:userShapes>
</file>

<file path=ppt/drawings/drawing6.xml><?xml version="1.0" encoding="utf-8"?>
<c:userShapes xmlns:c="http://schemas.openxmlformats.org/drawingml/2006/chart">
  <cdr:relSizeAnchor xmlns:cdr="http://schemas.openxmlformats.org/drawingml/2006/chartDrawing">
    <cdr:from>
      <cdr:x>0.34459</cdr:x>
      <cdr:y>0.40357</cdr:y>
    </cdr:from>
    <cdr:to>
      <cdr:x>0.6723</cdr:x>
      <cdr:y>0.6654</cdr:y>
    </cdr:to>
    <cdr:sp macro="" textlink="">
      <cdr:nvSpPr>
        <cdr:cNvPr id="2" name="TextBox 1"/>
        <cdr:cNvSpPr txBox="1"/>
      </cdr:nvSpPr>
      <cdr:spPr>
        <a:xfrm xmlns:a="http://schemas.openxmlformats.org/drawingml/2006/main">
          <a:off x="1041648" y="891808"/>
          <a:ext cx="990618" cy="578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FF0000"/>
              </a:solidFill>
            </a:rPr>
            <a:t>0</a:t>
          </a:r>
        </a:p>
      </cdr:txBody>
    </cdr:sp>
  </cdr:relSizeAnchor>
</c:userShapes>
</file>

<file path=ppt/drawings/drawing7.xml><?xml version="1.0" encoding="utf-8"?>
<c:userShapes xmlns:c="http://schemas.openxmlformats.org/drawingml/2006/chart">
  <cdr:relSizeAnchor xmlns:cdr="http://schemas.openxmlformats.org/drawingml/2006/chartDrawing">
    <cdr:from>
      <cdr:x>0.29418</cdr:x>
      <cdr:y>0.41379</cdr:y>
    </cdr:from>
    <cdr:to>
      <cdr:x>0.72271</cdr:x>
      <cdr:y>0.70022</cdr:y>
    </cdr:to>
    <cdr:sp macro="" textlink="">
      <cdr:nvSpPr>
        <cdr:cNvPr id="2" name="TextBox 1"/>
        <cdr:cNvSpPr txBox="1"/>
      </cdr:nvSpPr>
      <cdr:spPr>
        <a:xfrm xmlns:a="http://schemas.openxmlformats.org/drawingml/2006/main">
          <a:off x="889248" y="914393"/>
          <a:ext cx="1295399" cy="6329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00B050"/>
              </a:solidFill>
            </a:rPr>
            <a:t>45</a:t>
          </a:r>
        </a:p>
      </cdr:txBody>
    </cdr:sp>
  </cdr:relSizeAnchor>
</c:userShapes>
</file>

<file path=ppt/drawings/drawing8.xml><?xml version="1.0" encoding="utf-8"?>
<c:userShapes xmlns:c="http://schemas.openxmlformats.org/drawingml/2006/chart">
  <cdr:relSizeAnchor xmlns:cdr="http://schemas.openxmlformats.org/drawingml/2006/chartDrawing">
    <cdr:from>
      <cdr:x>0.31938</cdr:x>
      <cdr:y>0.41379</cdr:y>
    </cdr:from>
    <cdr:to>
      <cdr:x>0.6723</cdr:x>
      <cdr:y>0.70022</cdr:y>
    </cdr:to>
    <cdr:sp macro="" textlink="">
      <cdr:nvSpPr>
        <cdr:cNvPr id="2" name="TextBox 1"/>
        <cdr:cNvSpPr txBox="1"/>
      </cdr:nvSpPr>
      <cdr:spPr>
        <a:xfrm xmlns:a="http://schemas.openxmlformats.org/drawingml/2006/main">
          <a:off x="965448" y="914400"/>
          <a:ext cx="1066818" cy="6329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FF0000"/>
              </a:solidFill>
            </a:rPr>
            <a:t>81</a:t>
          </a:r>
        </a:p>
      </cdr:txBody>
    </cdr:sp>
  </cdr:relSizeAnchor>
</c:userShapes>
</file>

<file path=ppt/drawings/drawing9.xml><?xml version="1.0" encoding="utf-8"?>
<c:userShapes xmlns:c="http://schemas.openxmlformats.org/drawingml/2006/chart">
  <cdr:relSizeAnchor xmlns:cdr="http://schemas.openxmlformats.org/drawingml/2006/chartDrawing">
    <cdr:from>
      <cdr:x>0.31938</cdr:x>
      <cdr:y>0.41379</cdr:y>
    </cdr:from>
    <cdr:to>
      <cdr:x>0.6975</cdr:x>
      <cdr:y>0.70022</cdr:y>
    </cdr:to>
    <cdr:sp macro="" textlink="">
      <cdr:nvSpPr>
        <cdr:cNvPr id="2" name="TextBox 1"/>
        <cdr:cNvSpPr txBox="1"/>
      </cdr:nvSpPr>
      <cdr:spPr>
        <a:xfrm xmlns:a="http://schemas.openxmlformats.org/drawingml/2006/main">
          <a:off x="965436" y="914393"/>
          <a:ext cx="1143011" cy="6329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a:solidFill>
                <a:srgbClr val="FF0000"/>
              </a:solidFill>
            </a:rPr>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34BFEF87-EA96-4995-99A0-EC19F1B614E0}" type="datetimeFigureOut">
              <a:rPr lang="en-ZA" smtClean="0"/>
              <a:pPr/>
              <a:t>2020/02/27</a:t>
            </a:fld>
            <a:endParaRPr lang="en-ZA"/>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r>
              <a:rPr lang="en-ZA"/>
              <a:t>1</a:t>
            </a:r>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6DD361AC-7AF0-4968-ACEE-5654914BCAE6}" type="slidenum">
              <a:rPr lang="en-ZA" smtClean="0"/>
              <a:pPr/>
              <a:t>‹#›</a:t>
            </a:fld>
            <a:endParaRPr lang="en-ZA"/>
          </a:p>
        </p:txBody>
      </p:sp>
    </p:spTree>
    <p:extLst>
      <p:ext uri="{BB962C8B-B14F-4D97-AF65-F5344CB8AC3E}">
        <p14:creationId xmlns:p14="http://schemas.microsoft.com/office/powerpoint/2010/main" xmlns="" val="413438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96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1"/>
            <a:ext cx="2946400" cy="496967"/>
          </a:xfrm>
          <a:prstGeom prst="rect">
            <a:avLst/>
          </a:prstGeom>
        </p:spPr>
        <p:txBody>
          <a:bodyPr vert="horz" lIns="91440" tIns="45720" rIns="91440" bIns="45720" rtlCol="0"/>
          <a:lstStyle>
            <a:lvl1pPr algn="r">
              <a:defRPr sz="1200"/>
            </a:lvl1pPr>
          </a:lstStyle>
          <a:p>
            <a:fld id="{45C8BD61-585C-449A-A3CC-AA94BF5498E1}" type="datetimeFigureOut">
              <a:rPr lang="en-ZA" smtClean="0"/>
              <a:pPr/>
              <a:t>2020/02/27</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5631"/>
            <a:ext cx="5438775" cy="44679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a:defRPr sz="1200"/>
            </a:lvl1pPr>
          </a:lstStyle>
          <a:p>
            <a:r>
              <a:rPr lang="en-ZA"/>
              <a:t>1</a:t>
            </a:r>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vl1pPr>
          </a:lstStyle>
          <a:p>
            <a:fld id="{C47337C1-80CF-414B-90BA-8349712925FA}" type="slidenum">
              <a:rPr lang="en-ZA" smtClean="0"/>
              <a:pPr/>
              <a:t>‹#›</a:t>
            </a:fld>
            <a:endParaRPr lang="en-ZA"/>
          </a:p>
        </p:txBody>
      </p:sp>
    </p:spTree>
    <p:extLst>
      <p:ext uri="{BB962C8B-B14F-4D97-AF65-F5344CB8AC3E}">
        <p14:creationId xmlns:p14="http://schemas.microsoft.com/office/powerpoint/2010/main" xmlns="" val="2031817886"/>
      </p:ext>
    </p:extLst>
  </p:cSld>
  <p:clrMap bg1="lt1" tx1="dk1" bg2="lt2" tx2="dk2" accent1="accent1" accent2="accent2" accent3="accent3" accent4="accent4" accent5="accent5" accent6="accent6" hlink="hlink" folHlink="folHlink"/>
  <p:hf hdr="0" ftr="0" dt="0"/>
  <p:notesStyle>
    <a:lvl1pPr marL="0" algn="l" defTabSz="913666" rtl="0" eaLnBrk="1" latinLnBrk="0" hangingPunct="1">
      <a:defRPr sz="1200" kern="1200">
        <a:solidFill>
          <a:schemeClr val="tx1"/>
        </a:solidFill>
        <a:latin typeface="+mn-lt"/>
        <a:ea typeface="+mn-ea"/>
        <a:cs typeface="+mn-cs"/>
      </a:defRPr>
    </a:lvl1pPr>
    <a:lvl2pPr marL="456833" algn="l" defTabSz="913666" rtl="0" eaLnBrk="1" latinLnBrk="0" hangingPunct="1">
      <a:defRPr sz="1200" kern="1200">
        <a:solidFill>
          <a:schemeClr val="tx1"/>
        </a:solidFill>
        <a:latin typeface="+mn-lt"/>
        <a:ea typeface="+mn-ea"/>
        <a:cs typeface="+mn-cs"/>
      </a:defRPr>
    </a:lvl2pPr>
    <a:lvl3pPr marL="913666" algn="l" defTabSz="913666" rtl="0" eaLnBrk="1" latinLnBrk="0" hangingPunct="1">
      <a:defRPr sz="1200" kern="1200">
        <a:solidFill>
          <a:schemeClr val="tx1"/>
        </a:solidFill>
        <a:latin typeface="+mn-lt"/>
        <a:ea typeface="+mn-ea"/>
        <a:cs typeface="+mn-cs"/>
      </a:defRPr>
    </a:lvl3pPr>
    <a:lvl4pPr marL="1370498" algn="l" defTabSz="913666" rtl="0" eaLnBrk="1" latinLnBrk="0" hangingPunct="1">
      <a:defRPr sz="1200" kern="1200">
        <a:solidFill>
          <a:schemeClr val="tx1"/>
        </a:solidFill>
        <a:latin typeface="+mn-lt"/>
        <a:ea typeface="+mn-ea"/>
        <a:cs typeface="+mn-cs"/>
      </a:defRPr>
    </a:lvl4pPr>
    <a:lvl5pPr marL="1827331" algn="l" defTabSz="913666" rtl="0" eaLnBrk="1" latinLnBrk="0" hangingPunct="1">
      <a:defRPr sz="1200" kern="1200">
        <a:solidFill>
          <a:schemeClr val="tx1"/>
        </a:solidFill>
        <a:latin typeface="+mn-lt"/>
        <a:ea typeface="+mn-ea"/>
        <a:cs typeface="+mn-cs"/>
      </a:defRPr>
    </a:lvl5pPr>
    <a:lvl6pPr marL="2284165" algn="l" defTabSz="913666" rtl="0" eaLnBrk="1" latinLnBrk="0" hangingPunct="1">
      <a:defRPr sz="1200" kern="1200">
        <a:solidFill>
          <a:schemeClr val="tx1"/>
        </a:solidFill>
        <a:latin typeface="+mn-lt"/>
        <a:ea typeface="+mn-ea"/>
        <a:cs typeface="+mn-cs"/>
      </a:defRPr>
    </a:lvl6pPr>
    <a:lvl7pPr marL="2740994" algn="l" defTabSz="913666" rtl="0" eaLnBrk="1" latinLnBrk="0" hangingPunct="1">
      <a:defRPr sz="1200" kern="1200">
        <a:solidFill>
          <a:schemeClr val="tx1"/>
        </a:solidFill>
        <a:latin typeface="+mn-lt"/>
        <a:ea typeface="+mn-ea"/>
        <a:cs typeface="+mn-cs"/>
      </a:defRPr>
    </a:lvl7pPr>
    <a:lvl8pPr marL="3197830" algn="l" defTabSz="913666" rtl="0" eaLnBrk="1" latinLnBrk="0" hangingPunct="1">
      <a:defRPr sz="1200" kern="1200">
        <a:solidFill>
          <a:schemeClr val="tx1"/>
        </a:solidFill>
        <a:latin typeface="+mn-lt"/>
        <a:ea typeface="+mn-ea"/>
        <a:cs typeface="+mn-cs"/>
      </a:defRPr>
    </a:lvl8pPr>
    <a:lvl9pPr marL="3654662" algn="l" defTabSz="9136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47337C1-80CF-414B-90BA-8349712925FA}" type="slidenum">
              <a:rPr lang="en-ZA" smtClean="0"/>
              <a:pPr/>
              <a:t>1</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8"/>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1981200"/>
            <a:ext cx="6400800" cy="1752600"/>
          </a:xfrm>
        </p:spPr>
        <p:txBody>
          <a:bodyPr/>
          <a:lstStyle>
            <a:lvl1pPr marL="0" indent="0" algn="ctr">
              <a:buNone/>
              <a:defRPr>
                <a:solidFill>
                  <a:schemeClr val="tx1">
                    <a:tint val="75000"/>
                  </a:schemeClr>
                </a:solidFill>
              </a:defRPr>
            </a:lvl1pPr>
            <a:lvl2pPr marL="456702" indent="0" algn="ctr">
              <a:buNone/>
              <a:defRPr>
                <a:solidFill>
                  <a:schemeClr val="tx1">
                    <a:tint val="75000"/>
                  </a:schemeClr>
                </a:solidFill>
              </a:defRPr>
            </a:lvl2pPr>
            <a:lvl3pPr marL="913403" indent="0" algn="ctr">
              <a:buNone/>
              <a:defRPr>
                <a:solidFill>
                  <a:schemeClr val="tx1">
                    <a:tint val="75000"/>
                  </a:schemeClr>
                </a:solidFill>
              </a:defRPr>
            </a:lvl3pPr>
            <a:lvl4pPr marL="1370104" indent="0" algn="ctr">
              <a:buNone/>
              <a:defRPr>
                <a:solidFill>
                  <a:schemeClr val="tx1">
                    <a:tint val="75000"/>
                  </a:schemeClr>
                </a:solidFill>
              </a:defRPr>
            </a:lvl4pPr>
            <a:lvl5pPr marL="1826806" indent="0" algn="ctr">
              <a:buNone/>
              <a:defRPr>
                <a:solidFill>
                  <a:schemeClr val="tx1">
                    <a:tint val="75000"/>
                  </a:schemeClr>
                </a:solidFill>
              </a:defRPr>
            </a:lvl5pPr>
            <a:lvl6pPr marL="2283510" indent="0" algn="ctr">
              <a:buNone/>
              <a:defRPr>
                <a:solidFill>
                  <a:schemeClr val="tx1">
                    <a:tint val="75000"/>
                  </a:schemeClr>
                </a:solidFill>
              </a:defRPr>
            </a:lvl6pPr>
            <a:lvl7pPr marL="2740208" indent="0" algn="ctr">
              <a:buNone/>
              <a:defRPr>
                <a:solidFill>
                  <a:schemeClr val="tx1">
                    <a:tint val="75000"/>
                  </a:schemeClr>
                </a:solidFill>
              </a:defRPr>
            </a:lvl7pPr>
            <a:lvl8pPr marL="3196913" indent="0" algn="ctr">
              <a:buNone/>
              <a:defRPr>
                <a:solidFill>
                  <a:schemeClr val="tx1">
                    <a:tint val="75000"/>
                  </a:schemeClr>
                </a:solidFill>
              </a:defRPr>
            </a:lvl8pPr>
            <a:lvl9pPr marL="365361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136261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2186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287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2879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358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756C700-325B-E741-9D5D-6030AB79B708}"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72" name="Picture 71" descr="DRDLR Powerpoint Presentation.jpg"/>
          <p:cNvPicPr>
            <a:picLocks noChangeAspect="1"/>
          </p:cNvPicPr>
          <p:nvPr userDrawn="1"/>
        </p:nvPicPr>
        <p:blipFill>
          <a:blip r:embed="rId2" cstate="print"/>
          <a:stretch>
            <a:fillRect/>
          </a:stretch>
        </p:blipFill>
        <p:spPr>
          <a:xfrm>
            <a:off x="-66598" y="-303505"/>
            <a:ext cx="9439198" cy="7161399"/>
          </a:xfrm>
          <a:prstGeom prst="rect">
            <a:avLst/>
          </a:prstGeom>
        </p:spPr>
      </p:pic>
    </p:spTree>
    <p:extLst>
      <p:ext uri="{BB962C8B-B14F-4D97-AF65-F5344CB8AC3E}">
        <p14:creationId xmlns:p14="http://schemas.microsoft.com/office/powerpoint/2010/main" xmlns="" val="69816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344417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669854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solidFill>
                  <a:srgbClr val="94C600"/>
                </a:solidFill>
              </a:rPr>
              <a:t>1</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01309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solidFill>
                  <a:srgbClr val="94C600"/>
                </a:solidFill>
              </a:rPr>
              <a:t>1</a:t>
            </a:r>
            <a:endParaRPr lang="en-US" dirty="0">
              <a:solidFill>
                <a:srgbClr val="94C600"/>
              </a:solidFill>
            </a:endParaRPr>
          </a:p>
        </p:txBody>
      </p:sp>
      <p:sp>
        <p:nvSpPr>
          <p:cNvPr id="9" name="Slide Number Placeholder 8"/>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274069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solidFill>
                  <a:srgbClr val="94C600"/>
                </a:solidFill>
              </a:rPr>
              <a:t>1</a:t>
            </a:r>
            <a:endParaRPr lang="en-US" dirty="0">
              <a:solidFill>
                <a:srgbClr val="94C600"/>
              </a:solidFill>
            </a:endParaRPr>
          </a:p>
        </p:txBody>
      </p:sp>
      <p:sp>
        <p:nvSpPr>
          <p:cNvPr id="5" name="Slide Number Placeholder 4"/>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321620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solidFill>
                  <a:srgbClr val="94C600"/>
                </a:solidFill>
              </a:rPr>
              <a:t>1</a:t>
            </a:r>
            <a:endParaRPr lang="en-US" dirty="0">
              <a:solidFill>
                <a:srgbClr val="94C600"/>
              </a:solidFill>
            </a:endParaRPr>
          </a:p>
        </p:txBody>
      </p:sp>
      <p:sp>
        <p:nvSpPr>
          <p:cNvPr id="4" name="Slide Number Placeholder 3"/>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88575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94C600"/>
                </a:solidFill>
              </a:rPr>
              <a:t>1</a:t>
            </a:r>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88801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906121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94C600"/>
                </a:solidFill>
              </a:rPr>
              <a:t>1</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1876435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4234632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solidFill>
                  <a:srgbClr val="94C600"/>
                </a:solidFill>
              </a:rPr>
              <a:t>1</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A756C700-325B-E741-9D5D-6030AB79B708}" type="slidenum">
              <a:rPr lang="en-US" smtClean="0"/>
              <a:pPr/>
              <a:t>‹#›</a:t>
            </a:fld>
            <a:endParaRPr lang="en-US" dirty="0"/>
          </a:p>
        </p:txBody>
      </p:sp>
    </p:spTree>
    <p:extLst>
      <p:ext uri="{BB962C8B-B14F-4D97-AF65-F5344CB8AC3E}">
        <p14:creationId xmlns:p14="http://schemas.microsoft.com/office/powerpoint/2010/main" xmlns="" val="1171317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r>
              <a:rPr lang="en-US">
                <a:solidFill>
                  <a:srgbClr val="94C600"/>
                </a:solidFill>
              </a:rPr>
              <a:t>1</a:t>
            </a:r>
            <a:endParaRPr lang="en-US" dirty="0">
              <a:solidFill>
                <a:srgbClr val="94C600"/>
              </a:solidFill>
            </a:endParaRPr>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304800"/>
            <a:ext cx="3276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4343400" y="304800"/>
            <a:ext cx="4495800" cy="312531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914400" y="3429000"/>
            <a:ext cx="32766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4191000" y="3429000"/>
            <a:ext cx="4648200" cy="3048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80801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19"/>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09600" y="228607"/>
            <a:ext cx="7772400" cy="1500187"/>
          </a:xfrm>
        </p:spPr>
        <p:txBody>
          <a:bodyPr anchor="b"/>
          <a:lstStyle>
            <a:lvl1pPr marL="0" indent="0">
              <a:buNone/>
              <a:defRPr sz="2000">
                <a:solidFill>
                  <a:schemeClr val="tx1">
                    <a:tint val="75000"/>
                  </a:schemeClr>
                </a:solidFill>
              </a:defRPr>
            </a:lvl1pPr>
            <a:lvl2pPr marL="456702" indent="0">
              <a:buNone/>
              <a:defRPr sz="1800">
                <a:solidFill>
                  <a:schemeClr val="tx1">
                    <a:tint val="75000"/>
                  </a:schemeClr>
                </a:solidFill>
              </a:defRPr>
            </a:lvl2pPr>
            <a:lvl3pPr marL="913403" indent="0">
              <a:buNone/>
              <a:defRPr sz="1600">
                <a:solidFill>
                  <a:schemeClr val="tx1">
                    <a:tint val="75000"/>
                  </a:schemeClr>
                </a:solidFill>
              </a:defRPr>
            </a:lvl3pPr>
            <a:lvl4pPr marL="1370104" indent="0">
              <a:buNone/>
              <a:defRPr sz="1400">
                <a:solidFill>
                  <a:schemeClr val="tx1">
                    <a:tint val="75000"/>
                  </a:schemeClr>
                </a:solidFill>
              </a:defRPr>
            </a:lvl4pPr>
            <a:lvl5pPr marL="1826806" indent="0">
              <a:buNone/>
              <a:defRPr sz="1400">
                <a:solidFill>
                  <a:schemeClr val="tx1">
                    <a:tint val="75000"/>
                  </a:schemeClr>
                </a:solidFill>
              </a:defRPr>
            </a:lvl5pPr>
            <a:lvl6pPr marL="2283510" indent="0">
              <a:buNone/>
              <a:defRPr sz="1400">
                <a:solidFill>
                  <a:schemeClr val="tx1">
                    <a:tint val="75000"/>
                  </a:schemeClr>
                </a:solidFill>
              </a:defRPr>
            </a:lvl6pPr>
            <a:lvl7pPr marL="2740208" indent="0">
              <a:buNone/>
              <a:defRPr sz="1400">
                <a:solidFill>
                  <a:schemeClr val="tx1">
                    <a:tint val="75000"/>
                  </a:schemeClr>
                </a:solidFill>
              </a:defRPr>
            </a:lvl7pPr>
            <a:lvl8pPr marL="3196913" indent="0">
              <a:buNone/>
              <a:defRPr sz="1400">
                <a:solidFill>
                  <a:schemeClr val="tx1">
                    <a:tint val="75000"/>
                  </a:schemeClr>
                </a:solidFill>
              </a:defRPr>
            </a:lvl8pPr>
            <a:lvl9pPr marL="3653613"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92726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263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02" indent="0">
              <a:buNone/>
              <a:defRPr sz="2000" b="1"/>
            </a:lvl2pPr>
            <a:lvl3pPr marL="913403" indent="0">
              <a:buNone/>
              <a:defRPr sz="1800" b="1"/>
            </a:lvl3pPr>
            <a:lvl4pPr marL="1370104" indent="0">
              <a:buNone/>
              <a:defRPr sz="1600" b="1"/>
            </a:lvl4pPr>
            <a:lvl5pPr marL="1826806" indent="0">
              <a:buNone/>
              <a:defRPr sz="1600" b="1"/>
            </a:lvl5pPr>
            <a:lvl6pPr marL="2283510" indent="0">
              <a:buNone/>
              <a:defRPr sz="1600" b="1"/>
            </a:lvl6pPr>
            <a:lvl7pPr marL="2740208" indent="0">
              <a:buNone/>
              <a:defRPr sz="1600" b="1"/>
            </a:lvl7pPr>
            <a:lvl8pPr marL="3196913" indent="0">
              <a:buNone/>
              <a:defRPr sz="1600" b="1"/>
            </a:lvl8pPr>
            <a:lvl9pPr marL="36536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94"/>
            <a:ext cx="4040188"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702" indent="0">
              <a:buNone/>
              <a:defRPr sz="2000" b="1"/>
            </a:lvl2pPr>
            <a:lvl3pPr marL="913403" indent="0">
              <a:buNone/>
              <a:defRPr sz="1800" b="1"/>
            </a:lvl3pPr>
            <a:lvl4pPr marL="1370104" indent="0">
              <a:buNone/>
              <a:defRPr sz="1600" b="1"/>
            </a:lvl4pPr>
            <a:lvl5pPr marL="1826806" indent="0">
              <a:buNone/>
              <a:defRPr sz="1600" b="1"/>
            </a:lvl5pPr>
            <a:lvl6pPr marL="2283510" indent="0">
              <a:buNone/>
              <a:defRPr sz="1600" b="1"/>
            </a:lvl6pPr>
            <a:lvl7pPr marL="2740208" indent="0">
              <a:buNone/>
              <a:defRPr sz="1600" b="1"/>
            </a:lvl7pPr>
            <a:lvl8pPr marL="3196913" indent="0">
              <a:buNone/>
              <a:defRPr sz="1600" b="1"/>
            </a:lvl8pPr>
            <a:lvl9pPr marL="36536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94"/>
            <a:ext cx="4041775" cy="338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9618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97484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8264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289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127500"/>
          </a:xfrm>
        </p:spPr>
        <p:txBody>
          <a:bodyPr/>
          <a:lstStyle>
            <a:lvl1pPr marL="0" indent="0">
              <a:buNone/>
              <a:defRPr sz="1400"/>
            </a:lvl1pPr>
            <a:lvl2pPr marL="456702" indent="0">
              <a:buNone/>
              <a:defRPr sz="1200"/>
            </a:lvl2pPr>
            <a:lvl3pPr marL="913403" indent="0">
              <a:buNone/>
              <a:defRPr sz="1000"/>
            </a:lvl3pPr>
            <a:lvl4pPr marL="1370104" indent="0">
              <a:buNone/>
              <a:defRPr sz="900"/>
            </a:lvl4pPr>
            <a:lvl5pPr marL="1826806" indent="0">
              <a:buNone/>
              <a:defRPr sz="900"/>
            </a:lvl5pPr>
            <a:lvl6pPr marL="2283510" indent="0">
              <a:buNone/>
              <a:defRPr sz="900"/>
            </a:lvl6pPr>
            <a:lvl7pPr marL="2740208" indent="0">
              <a:buNone/>
              <a:defRPr sz="900"/>
            </a:lvl7pPr>
            <a:lvl8pPr marL="3196913" indent="0">
              <a:buNone/>
              <a:defRPr sz="900"/>
            </a:lvl8pPr>
            <a:lvl9pPr marL="3653613" indent="0">
              <a:buNone/>
              <a:defRPr sz="900"/>
            </a:lvl9pPr>
          </a:lstStyle>
          <a:p>
            <a:pPr lvl="0"/>
            <a:r>
              <a:rPr lang="en-US"/>
              <a:t>Click to edit Master text styles</a:t>
            </a:r>
          </a:p>
        </p:txBody>
      </p:sp>
    </p:spTree>
    <p:extLst>
      <p:ext uri="{BB962C8B-B14F-4D97-AF65-F5344CB8AC3E}">
        <p14:creationId xmlns:p14="http://schemas.microsoft.com/office/powerpoint/2010/main" xmlns="" val="355949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2" indent="0">
              <a:buNone/>
              <a:defRPr sz="2800"/>
            </a:lvl2pPr>
            <a:lvl3pPr marL="913403" indent="0">
              <a:buNone/>
              <a:defRPr sz="2400"/>
            </a:lvl3pPr>
            <a:lvl4pPr marL="1370104" indent="0">
              <a:buNone/>
              <a:defRPr sz="2000"/>
            </a:lvl4pPr>
            <a:lvl5pPr marL="1826806" indent="0">
              <a:buNone/>
              <a:defRPr sz="2000"/>
            </a:lvl5pPr>
            <a:lvl6pPr marL="2283510" indent="0">
              <a:buNone/>
              <a:defRPr sz="2000"/>
            </a:lvl6pPr>
            <a:lvl7pPr marL="2740208" indent="0">
              <a:buNone/>
              <a:defRPr sz="2000"/>
            </a:lvl7pPr>
            <a:lvl8pPr marL="3196913" indent="0">
              <a:buNone/>
              <a:defRPr sz="2000"/>
            </a:lvl8pPr>
            <a:lvl9pPr marL="3653613" indent="0">
              <a:buNone/>
              <a:defRPr sz="2000"/>
            </a:lvl9pPr>
          </a:lstStyle>
          <a:p>
            <a:endParaRPr lang="en-US"/>
          </a:p>
        </p:txBody>
      </p:sp>
    </p:spTree>
    <p:extLst>
      <p:ext uri="{BB962C8B-B14F-4D97-AF65-F5344CB8AC3E}">
        <p14:creationId xmlns:p14="http://schemas.microsoft.com/office/powerpoint/2010/main" xmlns="" val="365027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41" tIns="45673" rIns="91341" bIns="45673" rtlCol="0" anchor="ctr">
            <a:normAutofit/>
          </a:bodyPr>
          <a:lstStyle/>
          <a:p>
            <a:r>
              <a:rPr lang="en-US"/>
              <a:t>Click to edit Master title style</a:t>
            </a:r>
          </a:p>
        </p:txBody>
      </p:sp>
      <p:sp>
        <p:nvSpPr>
          <p:cNvPr id="3" name="Text Placeholder 2"/>
          <p:cNvSpPr>
            <a:spLocks noGrp="1"/>
          </p:cNvSpPr>
          <p:nvPr>
            <p:ph type="body" idx="1"/>
          </p:nvPr>
        </p:nvSpPr>
        <p:spPr>
          <a:xfrm>
            <a:off x="457200" y="1600220"/>
            <a:ext cx="8229600" cy="3944111"/>
          </a:xfrm>
          <a:prstGeom prst="rect">
            <a:avLst/>
          </a:prstGeom>
        </p:spPr>
        <p:txBody>
          <a:bodyPr vert="horz" lIns="91341" tIns="45673" rIns="91341" bIns="4567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5544312"/>
            <a:ext cx="9144000" cy="1313688"/>
          </a:xfrm>
          <a:prstGeom prst="rect">
            <a:avLst/>
          </a:prstGeom>
        </p:spPr>
      </p:pic>
    </p:spTree>
    <p:extLst>
      <p:ext uri="{BB962C8B-B14F-4D97-AF65-F5344CB8AC3E}">
        <p14:creationId xmlns:p14="http://schemas.microsoft.com/office/powerpoint/2010/main" xmlns="" val="2149081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3403" rtl="0" eaLnBrk="1" latinLnBrk="0" hangingPunct="1">
        <a:spcBef>
          <a:spcPct val="0"/>
        </a:spcBef>
        <a:buNone/>
        <a:defRPr sz="4400" kern="1200">
          <a:solidFill>
            <a:schemeClr val="tx1"/>
          </a:solidFill>
          <a:latin typeface="+mj-lt"/>
          <a:ea typeface="+mj-ea"/>
          <a:cs typeface="+mj-cs"/>
        </a:defRPr>
      </a:lvl1pPr>
    </p:titleStyle>
    <p:bodyStyle>
      <a:lvl1pPr marL="342529" indent="-342529" algn="l" defTabSz="91340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136" indent="-285441" algn="l" defTabSz="91340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755" indent="-228350" algn="l" defTabSz="91340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455"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157"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846"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559"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262"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964" indent="-228350" algn="l" defTabSz="9134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403" rtl="0" eaLnBrk="1" latinLnBrk="0" hangingPunct="1">
        <a:defRPr sz="1800" kern="1200">
          <a:solidFill>
            <a:schemeClr val="tx1"/>
          </a:solidFill>
          <a:latin typeface="+mn-lt"/>
          <a:ea typeface="+mn-ea"/>
          <a:cs typeface="+mn-cs"/>
        </a:defRPr>
      </a:lvl1pPr>
      <a:lvl2pPr marL="456702" algn="l" defTabSz="913403" rtl="0" eaLnBrk="1" latinLnBrk="0" hangingPunct="1">
        <a:defRPr sz="1800" kern="1200">
          <a:solidFill>
            <a:schemeClr val="tx1"/>
          </a:solidFill>
          <a:latin typeface="+mn-lt"/>
          <a:ea typeface="+mn-ea"/>
          <a:cs typeface="+mn-cs"/>
        </a:defRPr>
      </a:lvl2pPr>
      <a:lvl3pPr marL="913403" algn="l" defTabSz="913403" rtl="0" eaLnBrk="1" latinLnBrk="0" hangingPunct="1">
        <a:defRPr sz="1800" kern="1200">
          <a:solidFill>
            <a:schemeClr val="tx1"/>
          </a:solidFill>
          <a:latin typeface="+mn-lt"/>
          <a:ea typeface="+mn-ea"/>
          <a:cs typeface="+mn-cs"/>
        </a:defRPr>
      </a:lvl3pPr>
      <a:lvl4pPr marL="1370104" algn="l" defTabSz="913403" rtl="0" eaLnBrk="1" latinLnBrk="0" hangingPunct="1">
        <a:defRPr sz="1800" kern="1200">
          <a:solidFill>
            <a:schemeClr val="tx1"/>
          </a:solidFill>
          <a:latin typeface="+mn-lt"/>
          <a:ea typeface="+mn-ea"/>
          <a:cs typeface="+mn-cs"/>
        </a:defRPr>
      </a:lvl4pPr>
      <a:lvl5pPr marL="1826806" algn="l" defTabSz="913403" rtl="0" eaLnBrk="1" latinLnBrk="0" hangingPunct="1">
        <a:defRPr sz="1800" kern="1200">
          <a:solidFill>
            <a:schemeClr val="tx1"/>
          </a:solidFill>
          <a:latin typeface="+mn-lt"/>
          <a:ea typeface="+mn-ea"/>
          <a:cs typeface="+mn-cs"/>
        </a:defRPr>
      </a:lvl5pPr>
      <a:lvl6pPr marL="2283510" algn="l" defTabSz="913403" rtl="0" eaLnBrk="1" latinLnBrk="0" hangingPunct="1">
        <a:defRPr sz="1800" kern="1200">
          <a:solidFill>
            <a:schemeClr val="tx1"/>
          </a:solidFill>
          <a:latin typeface="+mn-lt"/>
          <a:ea typeface="+mn-ea"/>
          <a:cs typeface="+mn-cs"/>
        </a:defRPr>
      </a:lvl6pPr>
      <a:lvl7pPr marL="2740208" algn="l" defTabSz="913403" rtl="0" eaLnBrk="1" latinLnBrk="0" hangingPunct="1">
        <a:defRPr sz="1800" kern="1200">
          <a:solidFill>
            <a:schemeClr val="tx1"/>
          </a:solidFill>
          <a:latin typeface="+mn-lt"/>
          <a:ea typeface="+mn-ea"/>
          <a:cs typeface="+mn-cs"/>
        </a:defRPr>
      </a:lvl7pPr>
      <a:lvl8pPr marL="3196913" algn="l" defTabSz="913403" rtl="0" eaLnBrk="1" latinLnBrk="0" hangingPunct="1">
        <a:defRPr sz="1800" kern="1200">
          <a:solidFill>
            <a:schemeClr val="tx1"/>
          </a:solidFill>
          <a:latin typeface="+mn-lt"/>
          <a:ea typeface="+mn-ea"/>
          <a:cs typeface="+mn-cs"/>
        </a:defRPr>
      </a:lvl8pPr>
      <a:lvl9pPr marL="3653613" algn="l" defTabSz="9134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defTabSz="457200"/>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defTabSz="457200"/>
            <a:r>
              <a:rPr lang="en-US">
                <a:solidFill>
                  <a:srgbClr val="94C600"/>
                </a:solidFill>
              </a:rPr>
              <a:t>1</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defTabSz="457200"/>
            <a:fld id="{A756C700-325B-E741-9D5D-6030AB79B708}" type="slidenum">
              <a:rPr lang="en-US" smtClean="0"/>
              <a:pPr defTabSz="457200"/>
              <a:t>‹#›</a:t>
            </a:fld>
            <a:endParaRPr lang="en-US" dirty="0"/>
          </a:p>
        </p:txBody>
      </p:sp>
      <p:pic>
        <p:nvPicPr>
          <p:cNvPr id="61" name="Picture 60" descr="DRDLR Powerpoint Presentation.jpg"/>
          <p:cNvPicPr>
            <a:picLocks noChangeAspect="1"/>
          </p:cNvPicPr>
          <p:nvPr userDrawn="1"/>
        </p:nvPicPr>
        <p:blipFill>
          <a:blip r:embed="rId14" cstate="print"/>
          <a:stretch>
            <a:fillRect/>
          </a:stretch>
        </p:blipFill>
        <p:spPr>
          <a:xfrm>
            <a:off x="0" y="-151125"/>
            <a:ext cx="9296400" cy="7053060"/>
          </a:xfrm>
          <a:prstGeom prst="rect">
            <a:avLst/>
          </a:prstGeom>
        </p:spPr>
      </p:pic>
    </p:spTree>
    <p:extLst>
      <p:ext uri="{BB962C8B-B14F-4D97-AF65-F5344CB8AC3E}">
        <p14:creationId xmlns:p14="http://schemas.microsoft.com/office/powerpoint/2010/main" xmlns="" val="2243893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normAutofit/>
          </a:bodyPr>
          <a:lstStyle/>
          <a:p>
            <a:r>
              <a:rPr lang="en-US" b="1" dirty="0">
                <a:solidFill>
                  <a:schemeClr val="bg1"/>
                </a:solidFill>
                <a:latin typeface="Arial" pitchFamily="34" charset="0"/>
                <a:cs typeface="Arial" pitchFamily="34" charset="0"/>
              </a:rPr>
              <a:t/>
            </a:r>
            <a:br>
              <a:rPr lang="en-US" b="1" dirty="0">
                <a:solidFill>
                  <a:schemeClr val="bg1"/>
                </a:solidFill>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524000" y="2743200"/>
            <a:ext cx="6705600" cy="2168414"/>
          </a:xfrm>
          <a:prstGeom prst="rect">
            <a:avLst/>
          </a:prstGeom>
          <a:noFill/>
        </p:spPr>
        <p:txBody>
          <a:bodyPr wrap="square" rtlCol="0">
            <a:spAutoFit/>
          </a:bodyPr>
          <a:lstStyle/>
          <a:p>
            <a:pPr algn="ctr" defTabSz="975700">
              <a:lnSpc>
                <a:spcPct val="120000"/>
              </a:lnSpc>
              <a:defRPr/>
            </a:pPr>
            <a:r>
              <a:rPr lang="en-ZA" kern="0" dirty="0">
                <a:solidFill>
                  <a:prstClr val="black"/>
                </a:solidFill>
                <a:latin typeface="Arial" pitchFamily="34" charset="0"/>
                <a:cs typeface="Arial" pitchFamily="34" charset="0"/>
              </a:rPr>
              <a:t>   </a:t>
            </a:r>
            <a:r>
              <a:rPr lang="en-ZA" sz="1600" b="1" kern="0" dirty="0">
                <a:solidFill>
                  <a:schemeClr val="bg1"/>
                </a:solidFill>
                <a:latin typeface="Century Gothic" pitchFamily="34" charset="0"/>
                <a:cs typeface="Arial" pitchFamily="34" charset="0"/>
              </a:rPr>
              <a:t>DRDLR 2019/20 QUARTER 2 ACTUAL</a:t>
            </a:r>
          </a:p>
          <a:p>
            <a:pPr algn="ctr" defTabSz="975700">
              <a:lnSpc>
                <a:spcPct val="120000"/>
              </a:lnSpc>
              <a:defRPr/>
            </a:pPr>
            <a:r>
              <a:rPr lang="en-ZA" sz="1600" b="1" kern="0" dirty="0">
                <a:solidFill>
                  <a:schemeClr val="bg1"/>
                </a:solidFill>
                <a:latin typeface="Century Gothic" pitchFamily="34" charset="0"/>
                <a:cs typeface="Arial" pitchFamily="34" charset="0"/>
              </a:rPr>
              <a:t>ORGANISATIONAL PERFORMANCE REPORT</a:t>
            </a:r>
          </a:p>
          <a:p>
            <a:pPr algn="ctr" defTabSz="975700">
              <a:lnSpc>
                <a:spcPct val="120000"/>
              </a:lnSpc>
              <a:defRPr/>
            </a:pPr>
            <a:endParaRPr lang="en-ZA" sz="1600" b="1" kern="0" dirty="0">
              <a:solidFill>
                <a:schemeClr val="bg1"/>
              </a:solidFill>
              <a:latin typeface="Century Gothic" pitchFamily="34" charset="0"/>
              <a:cs typeface="Arial" pitchFamily="34" charset="0"/>
            </a:endParaRPr>
          </a:p>
          <a:p>
            <a:pPr algn="ctr" defTabSz="975700">
              <a:lnSpc>
                <a:spcPct val="120000"/>
              </a:lnSpc>
              <a:defRPr/>
            </a:pPr>
            <a:r>
              <a:rPr lang="en-ZA" sz="1600" b="1" kern="0" dirty="0">
                <a:solidFill>
                  <a:schemeClr val="bg1"/>
                </a:solidFill>
                <a:latin typeface="Century Gothic" pitchFamily="34" charset="0"/>
                <a:cs typeface="Arial" pitchFamily="34" charset="0"/>
              </a:rPr>
              <a:t>PRESENTATION TO THE PORTFOLIO COMMITTEE ON AGRICULTURE, LAND REFORM AND RURAL DEVELOPMENT</a:t>
            </a:r>
          </a:p>
          <a:p>
            <a:pPr algn="ctr" defTabSz="975700">
              <a:lnSpc>
                <a:spcPct val="120000"/>
              </a:lnSpc>
              <a:defRPr/>
            </a:pPr>
            <a:endParaRPr lang="en-ZA" sz="1600" b="1" kern="0" dirty="0">
              <a:solidFill>
                <a:schemeClr val="bg1"/>
              </a:solidFill>
              <a:latin typeface="Century Gothic" pitchFamily="34" charset="0"/>
              <a:cs typeface="Arial" pitchFamily="34" charset="0"/>
            </a:endParaRPr>
          </a:p>
          <a:p>
            <a:pPr algn="ctr" defTabSz="975700">
              <a:lnSpc>
                <a:spcPct val="120000"/>
              </a:lnSpc>
              <a:defRPr/>
            </a:pPr>
            <a:r>
              <a:rPr lang="en-ZA" sz="1600" b="1" kern="0" dirty="0">
                <a:solidFill>
                  <a:schemeClr val="bg1"/>
                </a:solidFill>
                <a:latin typeface="Century Gothic" pitchFamily="34" charset="0"/>
                <a:cs typeface="Arial" pitchFamily="34" charset="0"/>
              </a:rPr>
              <a:t>25 FEBRUARY 2</a:t>
            </a:r>
          </a:p>
        </p:txBody>
      </p:sp>
      <p:sp>
        <p:nvSpPr>
          <p:cNvPr id="6" name="TextBox 5"/>
          <p:cNvSpPr txBox="1"/>
          <p:nvPr/>
        </p:nvSpPr>
        <p:spPr>
          <a:xfrm>
            <a:off x="7696200" y="6248400"/>
            <a:ext cx="533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a:t>
            </a: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414871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05840" y="3429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sz="2000" b="1" dirty="0">
                <a:solidFill>
                  <a:srgbClr val="94C600"/>
                </a:solidFill>
                <a:effectLst>
                  <a:outerShdw blurRad="38100" dist="38100" dir="2700000" algn="tl">
                    <a:srgbClr val="000000">
                      <a:alpha val="43137"/>
                    </a:srgbClr>
                  </a:outerShdw>
                </a:effectLst>
                <a:latin typeface="Century Gothic"/>
              </a:rPr>
              <a:t>Q2 PERFORMANCE COMPARISON PER PROGRAMME </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10</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526827558"/>
              </p:ext>
            </p:extLst>
          </p:nvPr>
        </p:nvGraphicFramePr>
        <p:xfrm>
          <a:off x="0" y="990600"/>
          <a:ext cx="9144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6200" y="4724400"/>
            <a:ext cx="8991600" cy="1077218"/>
          </a:xfrm>
          <a:prstGeom prst="rect">
            <a:avLst/>
          </a:prstGeom>
          <a:noFill/>
        </p:spPr>
        <p:txBody>
          <a:bodyPr wrap="square" rtlCol="0">
            <a:spAutoFit/>
          </a:bodyPr>
          <a:lstStyle/>
          <a:p>
            <a:r>
              <a:rPr lang="en-ZA" sz="1600" dirty="0">
                <a:solidFill>
                  <a:prstClr val="black"/>
                </a:solidFill>
              </a:rPr>
              <a:t>Programme 2 at 57% scored the highest performance since 2015/16.</a:t>
            </a:r>
          </a:p>
          <a:p>
            <a:r>
              <a:rPr lang="en-ZA" sz="1600" dirty="0">
                <a:solidFill>
                  <a:prstClr val="black"/>
                </a:solidFill>
              </a:rPr>
              <a:t>Programmes 1 maintained the score of 50% achieved in the previous FY.</a:t>
            </a:r>
          </a:p>
          <a:p>
            <a:r>
              <a:rPr lang="en-ZA" sz="1600" dirty="0">
                <a:solidFill>
                  <a:prstClr val="black"/>
                </a:solidFill>
              </a:rPr>
              <a:t>Programme </a:t>
            </a:r>
            <a:r>
              <a:rPr lang="en-ZA" sz="1600">
                <a:solidFill>
                  <a:prstClr val="black"/>
                </a:solidFill>
              </a:rPr>
              <a:t>3 regressed on </a:t>
            </a:r>
            <a:r>
              <a:rPr lang="en-ZA" sz="1600" dirty="0">
                <a:solidFill>
                  <a:prstClr val="black"/>
                </a:solidFill>
              </a:rPr>
              <a:t>the scores achieved in the previous financial year.</a:t>
            </a:r>
          </a:p>
          <a:p>
            <a:r>
              <a:rPr lang="en-ZA" sz="1600" dirty="0">
                <a:solidFill>
                  <a:prstClr val="black"/>
                </a:solidFill>
              </a:rPr>
              <a:t>Programmes 4 and 5 presents a decline in performance for the past two financial years.</a:t>
            </a:r>
          </a:p>
        </p:txBody>
      </p:sp>
    </p:spTree>
    <p:extLst>
      <p:ext uri="{BB962C8B-B14F-4D97-AF65-F5344CB8AC3E}">
        <p14:creationId xmlns:p14="http://schemas.microsoft.com/office/powerpoint/2010/main" xmlns="" val="158683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800" b="1" dirty="0">
              <a:solidFill>
                <a:srgbClr val="94C600"/>
              </a:solidFill>
              <a:effectLst>
                <a:outerShdw blurRad="38100" dist="38100" dir="2700000" algn="tl">
                  <a:srgbClr val="000000">
                    <a:alpha val="43137"/>
                  </a:srgbClr>
                </a:outerShdw>
              </a:effectLst>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ZA" sz="2800" b="1" dirty="0">
                <a:solidFill>
                  <a:srgbClr val="94C600"/>
                </a:solidFill>
                <a:effectLst>
                  <a:outerShdw blurRad="38100" dist="38100" dir="2700000" algn="tl">
                    <a:srgbClr val="000000">
                      <a:alpha val="43137"/>
                    </a:srgbClr>
                  </a:outerShdw>
                </a:effectLst>
                <a:latin typeface="Century Gothic"/>
              </a:rPr>
              <a:t>Q2 PROGRAMME PERFORMANCE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ZA" dirty="0"/>
              <a:t>11</a:t>
            </a:r>
          </a:p>
        </p:txBody>
      </p:sp>
    </p:spTree>
    <p:extLst>
      <p:ext uri="{BB962C8B-B14F-4D97-AF65-F5344CB8AC3E}">
        <p14:creationId xmlns:p14="http://schemas.microsoft.com/office/powerpoint/2010/main" xmlns="" val="13897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66800" y="152400"/>
            <a:ext cx="7010400" cy="5867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a:solidFill>
                <a:srgbClr val="94C600"/>
              </a:solidFill>
              <a:latin typeface="Century Gothic"/>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outerShdw blurRad="38100" dist="38100" dir="2700000" algn="tl">
                  <a:srgbClr val="000000">
                    <a:alpha val="43137"/>
                  </a:srgbClr>
                </a:outerShdw>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ZA" sz="2000" b="1" dirty="0">
                <a:solidFill>
                  <a:srgbClr val="94C600"/>
                </a:solidFill>
                <a:effectLst>
                  <a:outerShdw blurRad="38100" dist="38100" dir="2700000" algn="tl">
                    <a:srgbClr val="000000">
                      <a:alpha val="43137"/>
                    </a:srgbClr>
                  </a:outerShdw>
                </a:effectLst>
                <a:latin typeface="Century Gothic"/>
              </a:rPr>
              <a:t>PROGRAMME 1: ADMINISTRATION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ZA" sz="2000" b="1" dirty="0">
              <a:solidFill>
                <a:srgbClr val="94C600"/>
              </a:solidFill>
              <a:latin typeface="Century Gothic"/>
            </a:endParaRPr>
          </a:p>
          <a:p>
            <a:pPr lvl="0" algn="just" defTabSz="913403">
              <a:lnSpc>
                <a:spcPct val="115000"/>
              </a:lnSpc>
              <a:spcBef>
                <a:spcPct val="20000"/>
              </a:spcBef>
            </a:pPr>
            <a:r>
              <a:rPr lang="en-ZA" sz="1400" b="1" dirty="0">
                <a:solidFill>
                  <a:prstClr val="black"/>
                </a:solidFill>
                <a:latin typeface="Century Gothic" pitchFamily="34" charset="0"/>
                <a:ea typeface="Calibri"/>
                <a:cs typeface="Arial"/>
              </a:rPr>
              <a:t>Purpose:</a:t>
            </a:r>
            <a:r>
              <a:rPr lang="en-ZA" sz="1400" dirty="0">
                <a:solidFill>
                  <a:prstClr val="black"/>
                </a:solidFill>
                <a:latin typeface="Century Gothic" pitchFamily="34" charset="0"/>
                <a:ea typeface="Calibri"/>
                <a:cs typeface="Arial"/>
              </a:rPr>
              <a:t> Provide strategic leadership, management and support services to the department. </a:t>
            </a:r>
            <a:endParaRPr lang="en-ZA" sz="1400" b="1" dirty="0">
              <a:solidFill>
                <a:prstClr val="black"/>
              </a:solidFill>
              <a:latin typeface="Century Gothic" pitchFamily="34" charset="0"/>
              <a:ea typeface="Calibri"/>
              <a:cs typeface="Arial"/>
            </a:endParaRPr>
          </a:p>
          <a:p>
            <a:pPr lvl="0" algn="just" defTabSz="913403">
              <a:lnSpc>
                <a:spcPct val="150000"/>
              </a:lnSpc>
              <a:spcBef>
                <a:spcPct val="20000"/>
              </a:spcBef>
            </a:pPr>
            <a:endParaRPr lang="en-ZA" sz="1400" b="1" dirty="0">
              <a:solidFill>
                <a:prstClr val="black"/>
              </a:solidFill>
              <a:latin typeface="Century Gothic" pitchFamily="34" charset="0"/>
              <a:ea typeface="Calibri"/>
              <a:cs typeface="Arial"/>
            </a:endParaRPr>
          </a:p>
          <a:p>
            <a:pPr lvl="0" algn="just" defTabSz="913403">
              <a:lnSpc>
                <a:spcPct val="150000"/>
              </a:lnSpc>
              <a:spcBef>
                <a:spcPct val="20000"/>
              </a:spcBef>
            </a:pPr>
            <a:r>
              <a:rPr lang="en-ZA" sz="1400" b="1" dirty="0">
                <a:solidFill>
                  <a:prstClr val="black"/>
                </a:solidFill>
                <a:latin typeface="Century Gothic" pitchFamily="34" charset="0"/>
                <a:ea typeface="Calibri"/>
                <a:cs typeface="Arial"/>
              </a:rPr>
              <a:t>Sub-programmes</a:t>
            </a:r>
            <a:endParaRPr lang="en-ZA" sz="1400" dirty="0">
              <a:solidFill>
                <a:prstClr val="black"/>
              </a:solidFill>
              <a:latin typeface="Century Gothic" pitchFamily="34" charset="0"/>
              <a:ea typeface="Calibri"/>
              <a:cs typeface="Times New Roman"/>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Ministry</a:t>
            </a:r>
            <a:endParaRPr lang="en-ZA" sz="1400" dirty="0">
              <a:solidFill>
                <a:prstClr val="black"/>
              </a:solidFill>
              <a:latin typeface="Century Gothic" pitchFamily="34" charset="0"/>
              <a:ea typeface="+mn-ea"/>
              <a:cs typeface="+mn-cs"/>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Office of the Director-General</a:t>
            </a:r>
            <a:endParaRPr lang="en-ZA" sz="1400" dirty="0">
              <a:solidFill>
                <a:prstClr val="black"/>
              </a:solidFill>
              <a:latin typeface="Century Gothic" pitchFamily="34" charset="0"/>
              <a:ea typeface="+mn-ea"/>
              <a:cs typeface="+mn-cs"/>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Corporate Support Services</a:t>
            </a:r>
            <a:endParaRPr lang="en-ZA" sz="1400" dirty="0">
              <a:solidFill>
                <a:prstClr val="black"/>
              </a:solidFill>
              <a:latin typeface="Century Gothic" pitchFamily="34" charset="0"/>
              <a:ea typeface="+mn-ea"/>
              <a:cs typeface="+mn-cs"/>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Financial Services</a:t>
            </a:r>
            <a:endParaRPr lang="en-ZA" sz="1400" dirty="0">
              <a:solidFill>
                <a:prstClr val="black"/>
              </a:solidFill>
              <a:latin typeface="Century Gothic" pitchFamily="34" charset="0"/>
              <a:ea typeface="+mn-ea"/>
              <a:cs typeface="+mn-cs"/>
            </a:endParaRPr>
          </a:p>
          <a:p>
            <a:pPr marL="342529" lvl="0" indent="-342529" algn="just" defTabSz="913403">
              <a:spcBef>
                <a:spcPct val="20000"/>
              </a:spcBef>
              <a:buFont typeface="Arial" panose="020B0604020202020204" pitchFamily="34" charset="0"/>
              <a:buChar char="•"/>
              <a:tabLst>
                <a:tab pos="540385" algn="l"/>
              </a:tabLst>
            </a:pPr>
            <a:r>
              <a:rPr lang="en-ZA" sz="1400" dirty="0">
                <a:solidFill>
                  <a:prstClr val="black"/>
                </a:solidFill>
                <a:latin typeface="Century Gothic" pitchFamily="34" charset="0"/>
                <a:ea typeface="+mn-ea"/>
                <a:cs typeface="Arial"/>
              </a:rPr>
              <a:t>Provincial Coordination</a:t>
            </a:r>
            <a:r>
              <a:rPr lang="en-ZA" sz="1400" dirty="0">
                <a:solidFill>
                  <a:prstClr val="black"/>
                </a:solidFill>
                <a:latin typeface="Century Gothic" pitchFamily="34" charset="0"/>
                <a:ea typeface="Calibri"/>
                <a:cs typeface="Arial"/>
              </a:rPr>
              <a:t> </a:t>
            </a:r>
          </a:p>
          <a:p>
            <a:pPr lvl="0" algn="just" defTabSz="913403">
              <a:spcBef>
                <a:spcPct val="20000"/>
              </a:spcBef>
              <a:tabLst>
                <a:tab pos="540385" algn="l"/>
              </a:tabLst>
            </a:pPr>
            <a:endParaRPr lang="en-ZA" sz="1400" dirty="0">
              <a:solidFill>
                <a:prstClr val="black"/>
              </a:solidFill>
              <a:latin typeface="Century Gothic" pitchFamily="34" charset="0"/>
              <a:ea typeface="Calibri"/>
              <a:cs typeface="Times New Roman"/>
            </a:endParaRPr>
          </a:p>
          <a:p>
            <a:pPr lvl="0" algn="just" defTabSz="913403">
              <a:lnSpc>
                <a:spcPct val="150000"/>
              </a:lnSpc>
              <a:spcBef>
                <a:spcPct val="20000"/>
              </a:spcBef>
            </a:pPr>
            <a:r>
              <a:rPr lang="en-ZA" sz="1400" b="1" dirty="0">
                <a:solidFill>
                  <a:prstClr val="black"/>
                </a:solidFill>
                <a:latin typeface="Century Gothic" pitchFamily="34" charset="0"/>
                <a:ea typeface="Calibri"/>
                <a:cs typeface="Arial"/>
              </a:rPr>
              <a:t>Strategic Objectives</a:t>
            </a:r>
            <a:endParaRPr lang="en-ZA" sz="1400" dirty="0">
              <a:solidFill>
                <a:prstClr val="black"/>
              </a:solidFill>
              <a:latin typeface="Century Gothic"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r>
              <a:rPr lang="en-ZA" sz="1400" dirty="0">
                <a:solidFill>
                  <a:prstClr val="black"/>
                </a:solidFill>
                <a:latin typeface="Century Gothic" pitchFamily="34" charset="0"/>
                <a:ea typeface="Calibri"/>
                <a:cs typeface="Arial"/>
              </a:rPr>
              <a:t>The following are the strategic objectives of Programme 1: Administration</a:t>
            </a:r>
            <a:endParaRPr lang="en-ZA" sz="1400" dirty="0">
              <a:solidFill>
                <a:prstClr val="black"/>
              </a:solidFill>
              <a:latin typeface="Century Gothic" pitchFamily="34" charset="0"/>
              <a:ea typeface="Calibri"/>
              <a:cs typeface="Times New Roman"/>
            </a:endParaRP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MT"/>
              </a:rPr>
              <a:t>Ensure 100% compliance with government regulations and legal prescripts by 2020</a:t>
            </a:r>
            <a:endParaRPr lang="en-ZA" sz="1400" dirty="0">
              <a:solidFill>
                <a:prstClr val="black"/>
              </a:solidFill>
              <a:latin typeface="Century Gothic" pitchFamily="34" charset="0"/>
              <a:ea typeface="+mn-ea"/>
              <a:cs typeface="+mn-cs"/>
            </a:endParaRPr>
          </a:p>
          <a:p>
            <a:pPr marL="342529" lvl="0" indent="-342529" defTabSz="913403">
              <a:spcBef>
                <a:spcPct val="20000"/>
              </a:spcBef>
              <a:buFont typeface="Arial" panose="020B0604020202020204" pitchFamily="34" charset="0"/>
              <a:buChar char="•"/>
            </a:pPr>
            <a:r>
              <a:rPr lang="en-US" sz="1400" dirty="0">
                <a:solidFill>
                  <a:prstClr val="black"/>
                </a:solidFill>
                <a:latin typeface="Century Gothic" pitchFamily="34" charset="0"/>
                <a:ea typeface="+mn-ea"/>
                <a:cs typeface="ArialMT"/>
              </a:rPr>
              <a:t>Obtain an unqualified regularity audit opinion on financial and non-financial performance by 2020.</a:t>
            </a:r>
            <a:endParaRPr lang="en-ZA" sz="1400" dirty="0">
              <a:solidFill>
                <a:prstClr val="black"/>
              </a:solidFill>
              <a:latin typeface="Century Gothic"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ZA" dirty="0"/>
              <a:t>12</a:t>
            </a:r>
          </a:p>
        </p:txBody>
      </p:sp>
    </p:spTree>
    <p:extLst>
      <p:ext uri="{BB962C8B-B14F-4D97-AF65-F5344CB8AC3E}">
        <p14:creationId xmlns:p14="http://schemas.microsoft.com/office/powerpoint/2010/main" xmlns="" val="423634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000" b="1" dirty="0">
                <a:solidFill>
                  <a:srgbClr val="94C600"/>
                </a:solidFill>
                <a:effectLst>
                  <a:outerShdw blurRad="38100" dist="38100" dir="2700000" algn="tl">
                    <a:srgbClr val="000000">
                      <a:alpha val="43137"/>
                    </a:srgbClr>
                  </a:outerShdw>
                </a:effectLst>
                <a:latin typeface="Century Gothic"/>
              </a:rPr>
              <a:t>PROGRAMME 1: ADMINISTRATION </a:t>
            </a:r>
            <a:endParaRPr kumimoji="0" lang="en-ZA" sz="2000" b="1" i="0" u="none" strike="noStrike" kern="1200" cap="none" spc="0" normalizeH="0" baseline="0" noProof="0" dirty="0">
              <a:ln>
                <a:noFill/>
              </a:ln>
              <a:solidFill>
                <a:srgbClr val="94C600"/>
              </a:solidFill>
              <a:effectLst>
                <a:outerShdw blurRad="38100" dist="38100" dir="2700000" algn="tl">
                  <a:srgbClr val="000000">
                    <a:alpha val="43137"/>
                  </a:srgbClr>
                </a:outerShdw>
              </a:effectLst>
              <a:uLnTx/>
              <a:uFillTx/>
              <a:latin typeface="Century Gothic"/>
            </a:endParaRPr>
          </a:p>
        </p:txBody>
      </p:sp>
      <p:sp>
        <p:nvSpPr>
          <p:cNvPr id="3" name="TextBox 2"/>
          <p:cNvSpPr txBox="1"/>
          <p:nvPr/>
        </p:nvSpPr>
        <p:spPr>
          <a:xfrm>
            <a:off x="457200" y="1066800"/>
            <a:ext cx="7848600" cy="861774"/>
          </a:xfrm>
          <a:prstGeom prst="rect">
            <a:avLst/>
          </a:prstGeom>
          <a:noFill/>
        </p:spPr>
        <p:txBody>
          <a:bodyPr wrap="square" rtlCol="0">
            <a:spAutoFit/>
          </a:bodyPr>
          <a:lstStyle/>
          <a:p>
            <a:r>
              <a:rPr lang="en-ZA" b="1" dirty="0"/>
              <a:t>Performance indicator: % of valid invoices paid within 30 days upon receipt by the department and its entities (PLAS and Deeds Registration).</a:t>
            </a:r>
          </a:p>
          <a:p>
            <a:r>
              <a:rPr lang="en-ZA" sz="1400" b="1" dirty="0">
                <a:solidFill>
                  <a:srgbClr val="00B0F0"/>
                </a:solidFill>
              </a:rPr>
              <a:t>Annual Target: 100%</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ZA" dirty="0"/>
              <a:t>13</a:t>
            </a:r>
          </a:p>
        </p:txBody>
      </p:sp>
      <p:graphicFrame>
        <p:nvGraphicFramePr>
          <p:cNvPr id="7" name="Chart 6"/>
          <p:cNvGraphicFramePr>
            <a:graphicFrameLocks/>
          </p:cNvGraphicFramePr>
          <p:nvPr>
            <p:extLst>
              <p:ext uri="{D42A27DB-BD31-4B8C-83A1-F6EECF244321}">
                <p14:modId xmlns:p14="http://schemas.microsoft.com/office/powerpoint/2010/main" xmlns="" val="1926707507"/>
              </p:ext>
            </p:extLst>
          </p:nvPr>
        </p:nvGraphicFramePr>
        <p:xfrm>
          <a:off x="304800" y="1928574"/>
          <a:ext cx="3048000" cy="2236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971775440"/>
              </p:ext>
            </p:extLst>
          </p:nvPr>
        </p:nvGraphicFramePr>
        <p:xfrm>
          <a:off x="76201" y="4343400"/>
          <a:ext cx="8991600" cy="17526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997547">
                  <a:extLst>
                    <a:ext uri="{9D8B030D-6E8A-4147-A177-3AD203B41FA5}">
                      <a16:colId xmlns:a16="http://schemas.microsoft.com/office/drawing/2014/main" xmlns="" val="20000"/>
                    </a:ext>
                  </a:extLst>
                </a:gridCol>
                <a:gridCol w="596793">
                  <a:extLst>
                    <a:ext uri="{9D8B030D-6E8A-4147-A177-3AD203B41FA5}">
                      <a16:colId xmlns:a16="http://schemas.microsoft.com/office/drawing/2014/main" xmlns="" val="20001"/>
                    </a:ext>
                  </a:extLst>
                </a:gridCol>
                <a:gridCol w="455522">
                  <a:extLst>
                    <a:ext uri="{9D8B030D-6E8A-4147-A177-3AD203B41FA5}">
                      <a16:colId xmlns:a16="http://schemas.microsoft.com/office/drawing/2014/main" xmlns="" val="20002"/>
                    </a:ext>
                  </a:extLst>
                </a:gridCol>
                <a:gridCol w="455522">
                  <a:extLst>
                    <a:ext uri="{9D8B030D-6E8A-4147-A177-3AD203B41FA5}">
                      <a16:colId xmlns:a16="http://schemas.microsoft.com/office/drawing/2014/main" xmlns="" val="20003"/>
                    </a:ext>
                  </a:extLst>
                </a:gridCol>
                <a:gridCol w="455522">
                  <a:extLst>
                    <a:ext uri="{9D8B030D-6E8A-4147-A177-3AD203B41FA5}">
                      <a16:colId xmlns:a16="http://schemas.microsoft.com/office/drawing/2014/main" xmlns="" val="20004"/>
                    </a:ext>
                  </a:extLst>
                </a:gridCol>
                <a:gridCol w="512463">
                  <a:extLst>
                    <a:ext uri="{9D8B030D-6E8A-4147-A177-3AD203B41FA5}">
                      <a16:colId xmlns:a16="http://schemas.microsoft.com/office/drawing/2014/main" xmlns="" val="20005"/>
                    </a:ext>
                  </a:extLst>
                </a:gridCol>
                <a:gridCol w="512463">
                  <a:extLst>
                    <a:ext uri="{9D8B030D-6E8A-4147-A177-3AD203B41FA5}">
                      <a16:colId xmlns:a16="http://schemas.microsoft.com/office/drawing/2014/main" xmlns="" val="20006"/>
                    </a:ext>
                  </a:extLst>
                </a:gridCol>
                <a:gridCol w="569404">
                  <a:extLst>
                    <a:ext uri="{9D8B030D-6E8A-4147-A177-3AD203B41FA5}">
                      <a16:colId xmlns:a16="http://schemas.microsoft.com/office/drawing/2014/main" xmlns="" val="20007"/>
                    </a:ext>
                  </a:extLst>
                </a:gridCol>
                <a:gridCol w="512463">
                  <a:extLst>
                    <a:ext uri="{9D8B030D-6E8A-4147-A177-3AD203B41FA5}">
                      <a16:colId xmlns:a16="http://schemas.microsoft.com/office/drawing/2014/main" xmlns="" val="20008"/>
                    </a:ext>
                  </a:extLst>
                </a:gridCol>
                <a:gridCol w="522435">
                  <a:extLst>
                    <a:ext uri="{9D8B030D-6E8A-4147-A177-3AD203B41FA5}">
                      <a16:colId xmlns:a16="http://schemas.microsoft.com/office/drawing/2014/main" xmlns="" val="20009"/>
                    </a:ext>
                  </a:extLst>
                </a:gridCol>
                <a:gridCol w="566911">
                  <a:extLst>
                    <a:ext uri="{9D8B030D-6E8A-4147-A177-3AD203B41FA5}">
                      <a16:colId xmlns:a16="http://schemas.microsoft.com/office/drawing/2014/main" xmlns="" val="20010"/>
                    </a:ext>
                  </a:extLst>
                </a:gridCol>
                <a:gridCol w="566911">
                  <a:extLst>
                    <a:ext uri="{9D8B030D-6E8A-4147-A177-3AD203B41FA5}">
                      <a16:colId xmlns:a16="http://schemas.microsoft.com/office/drawing/2014/main" xmlns="" val="20011"/>
                    </a:ext>
                  </a:extLst>
                </a:gridCol>
                <a:gridCol w="566911">
                  <a:extLst>
                    <a:ext uri="{9D8B030D-6E8A-4147-A177-3AD203B41FA5}">
                      <a16:colId xmlns:a16="http://schemas.microsoft.com/office/drawing/2014/main" xmlns="" val="20012"/>
                    </a:ext>
                  </a:extLst>
                </a:gridCol>
                <a:gridCol w="566911">
                  <a:extLst>
                    <a:ext uri="{9D8B030D-6E8A-4147-A177-3AD203B41FA5}">
                      <a16:colId xmlns:a16="http://schemas.microsoft.com/office/drawing/2014/main" xmlns="" val="20013"/>
                    </a:ext>
                  </a:extLst>
                </a:gridCol>
                <a:gridCol w="566911">
                  <a:extLst>
                    <a:ext uri="{9D8B030D-6E8A-4147-A177-3AD203B41FA5}">
                      <a16:colId xmlns:a16="http://schemas.microsoft.com/office/drawing/2014/main" xmlns="" val="20014"/>
                    </a:ext>
                  </a:extLst>
                </a:gridCol>
                <a:gridCol w="566911">
                  <a:extLst>
                    <a:ext uri="{9D8B030D-6E8A-4147-A177-3AD203B41FA5}">
                      <a16:colId xmlns:a16="http://schemas.microsoft.com/office/drawing/2014/main" xmlns="" val="20015"/>
                    </a:ext>
                  </a:extLst>
                </a:gridCol>
              </a:tblGrid>
              <a:tr h="24318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Office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SG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DEEDS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ALHA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CLCC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5775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endParaRPr lang="en-ZA" sz="1000" b="0" i="0" u="none" strike="noStrike" dirty="0">
                        <a:solidFill>
                          <a:srgbClr val="000000"/>
                        </a:solidFill>
                        <a:effectLst/>
                        <a:latin typeface="Century Gothic" pitchFamily="34" charset="0"/>
                      </a:endParaRPr>
                    </a:p>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7959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057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72062">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3505200" y="1869968"/>
            <a:ext cx="5410200" cy="2400657"/>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400" b="1" dirty="0">
              <a:solidFill>
                <a:prstClr val="black"/>
              </a:solidFill>
            </a:endParaRPr>
          </a:p>
          <a:p>
            <a:pPr lvl="0" algn="just" defTabSz="913403"/>
            <a:r>
              <a:rPr lang="en-US" sz="1000" dirty="0">
                <a:solidFill>
                  <a:prstClr val="black"/>
                </a:solidFill>
                <a:latin typeface="Century Gothic" pitchFamily="34" charset="0"/>
              </a:rPr>
              <a:t>The bulk of the invoices contributing to non-achievement of the target relate to rates and taxes invoices. </a:t>
            </a:r>
          </a:p>
          <a:p>
            <a:pPr lvl="0" algn="just" defTabSz="913403"/>
            <a:r>
              <a:rPr lang="en-US" sz="1000" dirty="0">
                <a:solidFill>
                  <a:prstClr val="black"/>
                </a:solidFill>
                <a:latin typeface="Century Gothic" pitchFamily="34" charset="0"/>
              </a:rPr>
              <a:t> </a:t>
            </a:r>
          </a:p>
          <a:p>
            <a:pPr lvl="0" algn="just" defTabSz="913403"/>
            <a:r>
              <a:rPr lang="en-US" sz="1000" dirty="0">
                <a:solidFill>
                  <a:prstClr val="black"/>
                </a:solidFill>
                <a:latin typeface="Century Gothic" pitchFamily="34" charset="0"/>
              </a:rPr>
              <a:t>The delays in processing these invoices was as a result of  long verification process applied in ensuring the completeness and accuracy of these invoices before the payment can be processed</a:t>
            </a:r>
          </a:p>
          <a:p>
            <a:pPr lvl="0" algn="just" defTabSz="913403"/>
            <a:endParaRPr lang="en-US" sz="1200" dirty="0">
              <a:solidFill>
                <a:srgbClr val="FF0000"/>
              </a:solidFill>
            </a:endParaRPr>
          </a:p>
          <a:p>
            <a:pPr lvl="0"/>
            <a:r>
              <a:rPr lang="en-US" sz="1400" dirty="0">
                <a:solidFill>
                  <a:srgbClr val="FF0000"/>
                </a:solidFill>
              </a:rPr>
              <a:t> </a:t>
            </a:r>
            <a:r>
              <a:rPr lang="en-ZA" sz="1400" b="1" dirty="0">
                <a:solidFill>
                  <a:prstClr val="black"/>
                </a:solidFill>
              </a:rPr>
              <a:t>Planned intervention </a:t>
            </a:r>
          </a:p>
          <a:p>
            <a:pPr lvl="0"/>
            <a:endParaRPr lang="en-ZA" sz="1200" b="1" dirty="0">
              <a:solidFill>
                <a:prstClr val="black"/>
              </a:solidFill>
            </a:endParaRPr>
          </a:p>
          <a:p>
            <a:pPr lvl="0" algn="just" defTabSz="913403"/>
            <a:r>
              <a:rPr lang="en-US" sz="1000" dirty="0" err="1">
                <a:solidFill>
                  <a:prstClr val="black"/>
                </a:solidFill>
                <a:latin typeface="Century Gothic" pitchFamily="34" charset="0"/>
              </a:rPr>
              <a:t>Strenghten</a:t>
            </a:r>
            <a:r>
              <a:rPr lang="en-US" sz="1000" dirty="0">
                <a:solidFill>
                  <a:prstClr val="black"/>
                </a:solidFill>
                <a:latin typeface="Century Gothic" pitchFamily="34" charset="0"/>
              </a:rPr>
              <a:t> internal controls relating to the verification of municipal rates and taxes invoices to reduce the lead time. </a:t>
            </a:r>
          </a:p>
        </p:txBody>
      </p:sp>
    </p:spTree>
    <p:extLst>
      <p:ext uri="{BB962C8B-B14F-4D97-AF65-F5344CB8AC3E}">
        <p14:creationId xmlns:p14="http://schemas.microsoft.com/office/powerpoint/2010/main" xmlns="" val="323728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1: ADMINISTRATION </a:t>
            </a:r>
          </a:p>
        </p:txBody>
      </p:sp>
      <p:sp>
        <p:nvSpPr>
          <p:cNvPr id="3" name="TextBox 2"/>
          <p:cNvSpPr txBox="1"/>
          <p:nvPr/>
        </p:nvSpPr>
        <p:spPr>
          <a:xfrm>
            <a:off x="457200" y="1066800"/>
            <a:ext cx="7848600" cy="861774"/>
          </a:xfrm>
          <a:prstGeom prst="rect">
            <a:avLst/>
          </a:prstGeom>
          <a:noFill/>
        </p:spPr>
        <p:txBody>
          <a:bodyPr wrap="square" rtlCol="0">
            <a:spAutoFit/>
          </a:bodyPr>
          <a:lstStyle/>
          <a:p>
            <a:r>
              <a:rPr lang="en-ZA" b="1" dirty="0">
                <a:solidFill>
                  <a:prstClr val="black"/>
                </a:solidFill>
              </a:rPr>
              <a:t>Performance indicator:  Unqualified Audit Opinion</a:t>
            </a:r>
          </a:p>
          <a:p>
            <a:endParaRPr lang="en-ZA" b="1" dirty="0">
              <a:solidFill>
                <a:srgbClr val="00B0F0"/>
              </a:solidFill>
            </a:endParaRPr>
          </a:p>
          <a:p>
            <a:r>
              <a:rPr lang="en-ZA" sz="1400" b="1" dirty="0">
                <a:solidFill>
                  <a:srgbClr val="00B0F0"/>
                </a:solidFill>
              </a:rPr>
              <a:t>Annual Target: Unqualified Audit Opinion </a:t>
            </a:r>
          </a:p>
        </p:txBody>
      </p:sp>
      <p:graphicFrame>
        <p:nvGraphicFramePr>
          <p:cNvPr id="2" name="Diagram 1"/>
          <p:cNvGraphicFramePr/>
          <p:nvPr>
            <p:extLst>
              <p:ext uri="{D42A27DB-BD31-4B8C-83A1-F6EECF244321}">
                <p14:modId xmlns:p14="http://schemas.microsoft.com/office/powerpoint/2010/main" xmlns="" val="2903594227"/>
              </p:ext>
            </p:extLst>
          </p:nvPr>
        </p:nvGraphicFramePr>
        <p:xfrm>
          <a:off x="457200" y="2057400"/>
          <a:ext cx="8305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14</a:t>
            </a:r>
            <a:endParaRPr lang="en-ZA" dirty="0">
              <a:solidFill>
                <a:prstClr val="black"/>
              </a:solidFill>
            </a:endParaRPr>
          </a:p>
        </p:txBody>
      </p:sp>
    </p:spTree>
    <p:extLst>
      <p:ext uri="{BB962C8B-B14F-4D97-AF65-F5344CB8AC3E}">
        <p14:creationId xmlns:p14="http://schemas.microsoft.com/office/powerpoint/2010/main" xmlns="" val="267005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81000"/>
            <a:ext cx="7024688"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000" b="1" dirty="0">
                <a:solidFill>
                  <a:srgbClr val="94C600"/>
                </a:solidFill>
                <a:effectLst>
                  <a:outerShdw blurRad="38100" dist="38100" dir="2700000" algn="tl">
                    <a:srgbClr val="000000">
                      <a:alpha val="43137"/>
                    </a:srgbClr>
                  </a:outerShdw>
                </a:effectLst>
                <a:latin typeface="Century Gothic"/>
              </a:rPr>
              <a:t>PROGRAMME 2: GEOSPATIAL AND CADASTRAL SERVICES </a:t>
            </a:r>
          </a:p>
          <a:p>
            <a:pPr lvl="0" defTabSz="913403">
              <a:spcBef>
                <a:spcPct val="20000"/>
              </a:spcBef>
            </a:pPr>
            <a:endParaRPr lang="en-ZA" sz="2000" b="1" dirty="0">
              <a:solidFill>
                <a:srgbClr val="94C600"/>
              </a:solidFill>
              <a:latin typeface="Century Gothic"/>
              <a:ea typeface="+mn-ea"/>
              <a:cs typeface="Arial" pitchFamily="34" charset="0"/>
            </a:endParaRPr>
          </a:p>
          <a:p>
            <a:pPr lvl="0" defTabSz="913403">
              <a:spcBef>
                <a:spcPct val="20000"/>
              </a:spcBef>
            </a:pPr>
            <a:r>
              <a:rPr lang="en-ZA" sz="1400" b="1" dirty="0">
                <a:solidFill>
                  <a:prstClr val="black"/>
                </a:solidFill>
                <a:latin typeface="Century Gothic" pitchFamily="34" charset="0"/>
                <a:ea typeface="+mn-ea"/>
                <a:cs typeface="Arial" pitchFamily="34" charset="0"/>
              </a:rPr>
              <a:t>Purpose</a:t>
            </a:r>
            <a:r>
              <a:rPr lang="en-ZA" sz="1400" dirty="0">
                <a:solidFill>
                  <a:prstClr val="black"/>
                </a:solidFill>
                <a:latin typeface="Century Gothic" pitchFamily="34" charset="0"/>
                <a:ea typeface="+mn-ea"/>
                <a:cs typeface="Arial" pitchFamily="34" charset="0"/>
              </a:rPr>
              <a:t>: Provide geospatial information, cadastral surveys, deeds registration and spatial planning as well as technical services in support of sustainable land development.</a:t>
            </a:r>
          </a:p>
          <a:p>
            <a:pPr lvl="0" defTabSz="913403">
              <a:spcBef>
                <a:spcPct val="20000"/>
              </a:spcBef>
            </a:pPr>
            <a:endParaRPr lang="en-ZA" sz="1400" dirty="0">
              <a:solidFill>
                <a:prstClr val="black"/>
              </a:solidFill>
              <a:latin typeface="Century Gothic" pitchFamily="34" charset="0"/>
              <a:ea typeface="+mn-ea"/>
              <a:cs typeface="Arial" pitchFamily="34" charset="0"/>
            </a:endParaRPr>
          </a:p>
          <a:p>
            <a:pPr lvl="0" defTabSz="913403">
              <a:spcBef>
                <a:spcPct val="20000"/>
              </a:spcBef>
            </a:pPr>
            <a:r>
              <a:rPr lang="en-ZA" sz="1400" b="1" dirty="0">
                <a:solidFill>
                  <a:prstClr val="black"/>
                </a:solidFill>
                <a:latin typeface="Century Gothic" pitchFamily="34" charset="0"/>
                <a:ea typeface="+mn-ea"/>
                <a:cs typeface="Arial" pitchFamily="34" charset="0"/>
              </a:rPr>
              <a:t>Sub-programmes </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Registration of Deeds Trading Account</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National Geomatics Management Services</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Spatial Planning and Land Use Management</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South African Council for Planners</a:t>
            </a:r>
          </a:p>
          <a:p>
            <a:pPr lvl="0" defTabSz="913403">
              <a:spcBef>
                <a:spcPct val="20000"/>
              </a:spcBef>
            </a:pPr>
            <a:endParaRPr lang="en-ZA" sz="1400" dirty="0">
              <a:solidFill>
                <a:prstClr val="black"/>
              </a:solidFill>
              <a:latin typeface="Century Gothic" pitchFamily="34" charset="0"/>
              <a:ea typeface="+mn-ea"/>
              <a:cs typeface="Arial" pitchFamily="34" charset="0"/>
            </a:endParaRPr>
          </a:p>
          <a:p>
            <a:pPr lvl="0" defTabSz="913403">
              <a:spcBef>
                <a:spcPct val="20000"/>
              </a:spcBef>
            </a:pPr>
            <a:r>
              <a:rPr lang="en-ZA" sz="1400" b="1" dirty="0">
                <a:solidFill>
                  <a:prstClr val="black"/>
                </a:solidFill>
                <a:latin typeface="Century Gothic" pitchFamily="34" charset="0"/>
                <a:ea typeface="+mn-ea"/>
                <a:cs typeface="Arial" pitchFamily="34" charset="0"/>
              </a:rPr>
              <a:t>Strategic Objectives</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Facilitate integrated spatial planning and land use management in all provinces through the application of relevant legislation by 2020</a:t>
            </a:r>
          </a:p>
          <a:p>
            <a:pPr marL="342529" lvl="0" indent="-342529" defTabSz="913403">
              <a:spcBef>
                <a:spcPct val="20000"/>
              </a:spcBef>
              <a:buFont typeface="Arial" panose="020B0604020202020204" pitchFamily="34" charset="0"/>
              <a:buChar char="•"/>
            </a:pPr>
            <a:r>
              <a:rPr lang="en-ZA" sz="1400" dirty="0">
                <a:solidFill>
                  <a:prstClr val="black"/>
                </a:solidFill>
                <a:latin typeface="Century Gothic" pitchFamily="34" charset="0"/>
                <a:ea typeface="+mn-ea"/>
                <a:cs typeface="Arial" pitchFamily="34" charset="0"/>
              </a:rPr>
              <a:t>Ensure an integrated and comprehensive land administration system</a:t>
            </a:r>
          </a:p>
          <a:p>
            <a:pPr algn="ctr"/>
            <a:endParaRPr lang="en-ZA" sz="2000" b="1" dirty="0">
              <a:solidFill>
                <a:srgbClr val="94C600"/>
              </a:solidFill>
              <a:latin typeface="Century Gothic"/>
            </a:endParaRPr>
          </a:p>
          <a:p>
            <a:pPr algn="ctr"/>
            <a:r>
              <a:rPr lang="en-ZA" sz="2000" b="1" dirty="0">
                <a:solidFill>
                  <a:srgbClr val="94C600"/>
                </a:solidFill>
                <a:latin typeface="Century Gothic"/>
              </a:rPr>
              <a:t> </a:t>
            </a: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a:t>15</a:t>
            </a:r>
            <a:endParaRPr lang="en-ZA" dirty="0"/>
          </a:p>
        </p:txBody>
      </p:sp>
    </p:spTree>
    <p:extLst>
      <p:ext uri="{BB962C8B-B14F-4D97-AF65-F5344CB8AC3E}">
        <p14:creationId xmlns:p14="http://schemas.microsoft.com/office/powerpoint/2010/main" xmlns="" val="364812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2: GEOSPATIAL AND CADASTRAL SERVICES </a:t>
            </a:r>
          </a:p>
        </p:txBody>
      </p:sp>
      <p:sp>
        <p:nvSpPr>
          <p:cNvPr id="3" name="TextBox 2"/>
          <p:cNvSpPr txBox="1"/>
          <p:nvPr/>
        </p:nvSpPr>
        <p:spPr>
          <a:xfrm>
            <a:off x="457200" y="1066800"/>
            <a:ext cx="7848600" cy="1138773"/>
          </a:xfrm>
          <a:prstGeom prst="rect">
            <a:avLst/>
          </a:prstGeom>
          <a:noFill/>
        </p:spPr>
        <p:txBody>
          <a:bodyPr wrap="square" rtlCol="0">
            <a:spAutoFit/>
          </a:bodyPr>
          <a:lstStyle/>
          <a:p>
            <a:r>
              <a:rPr lang="en-ZA" b="1" dirty="0">
                <a:solidFill>
                  <a:prstClr val="black"/>
                </a:solidFill>
              </a:rPr>
              <a:t>Performance indicator:  Land Use Master Plan for Land Reform developed to facilitate effective implementation of the Land reform programme </a:t>
            </a:r>
          </a:p>
          <a:p>
            <a:endParaRPr lang="en-ZA" b="1" dirty="0">
              <a:solidFill>
                <a:srgbClr val="00B0F0"/>
              </a:solidFill>
            </a:endParaRPr>
          </a:p>
          <a:p>
            <a:r>
              <a:rPr lang="en-ZA" sz="1400" b="1" dirty="0">
                <a:solidFill>
                  <a:srgbClr val="00B0F0"/>
                </a:solidFill>
              </a:rPr>
              <a:t>Annual Target: Draft Land Use Master Plan  </a:t>
            </a:r>
          </a:p>
        </p:txBody>
      </p:sp>
      <p:graphicFrame>
        <p:nvGraphicFramePr>
          <p:cNvPr id="2" name="Diagram 1"/>
          <p:cNvGraphicFramePr/>
          <p:nvPr>
            <p:extLst>
              <p:ext uri="{D42A27DB-BD31-4B8C-83A1-F6EECF244321}">
                <p14:modId xmlns:p14="http://schemas.microsoft.com/office/powerpoint/2010/main" xmlns="" val="2964303773"/>
              </p:ext>
            </p:extLst>
          </p:nvPr>
        </p:nvGraphicFramePr>
        <p:xfrm>
          <a:off x="457200" y="2057400"/>
          <a:ext cx="8305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43800" y="6096000"/>
            <a:ext cx="533400" cy="369332"/>
          </a:xfrm>
          <a:prstGeom prst="rect">
            <a:avLst/>
          </a:prstGeom>
          <a:noFill/>
        </p:spPr>
        <p:txBody>
          <a:bodyPr wrap="square" rtlCol="0">
            <a:spAutoFit/>
          </a:bodyPr>
          <a:lstStyle/>
          <a:p>
            <a:pPr algn="ctr"/>
            <a:r>
              <a:rPr lang="en-US" dirty="0"/>
              <a:t>16</a:t>
            </a:r>
            <a:endParaRPr lang="en-ZA" dirty="0"/>
          </a:p>
        </p:txBody>
      </p:sp>
    </p:spTree>
    <p:extLst>
      <p:ext uri="{BB962C8B-B14F-4D97-AF65-F5344CB8AC3E}">
        <p14:creationId xmlns:p14="http://schemas.microsoft.com/office/powerpoint/2010/main" xmlns="" val="78648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2: GEOSPATIAL AND CADASTRAL SERVICES </a:t>
            </a:r>
          </a:p>
        </p:txBody>
      </p:sp>
      <p:sp>
        <p:nvSpPr>
          <p:cNvPr id="3" name="TextBox 2"/>
          <p:cNvSpPr txBox="1"/>
          <p:nvPr/>
        </p:nvSpPr>
        <p:spPr>
          <a:xfrm>
            <a:off x="457200" y="1066800"/>
            <a:ext cx="7848600" cy="1415772"/>
          </a:xfrm>
          <a:prstGeom prst="rect">
            <a:avLst/>
          </a:prstGeom>
          <a:noFill/>
        </p:spPr>
        <p:txBody>
          <a:bodyPr wrap="square" rtlCol="0">
            <a:spAutoFit/>
          </a:bodyPr>
          <a:lstStyle/>
          <a:p>
            <a:r>
              <a:rPr lang="en-ZA" b="1" dirty="0">
                <a:solidFill>
                  <a:prstClr val="black"/>
                </a:solidFill>
              </a:rPr>
              <a:t>Performance indicator:  National Spatial Development framework (NSDF) implementation strategy developed </a:t>
            </a:r>
          </a:p>
          <a:p>
            <a:endParaRPr lang="en-ZA" b="1" dirty="0">
              <a:solidFill>
                <a:srgbClr val="00B0F0"/>
              </a:solidFill>
            </a:endParaRPr>
          </a:p>
          <a:p>
            <a:r>
              <a:rPr lang="en-ZA" sz="1400" b="1" dirty="0">
                <a:solidFill>
                  <a:srgbClr val="00B0F0"/>
                </a:solidFill>
              </a:rPr>
              <a:t>Annual Target: National Spatial Development framework (NSDF) implementation strategy </a:t>
            </a:r>
          </a:p>
          <a:p>
            <a:endParaRPr lang="en-ZA" b="1" dirty="0">
              <a:solidFill>
                <a:srgbClr val="00B0F0"/>
              </a:solidFill>
            </a:endParaRPr>
          </a:p>
        </p:txBody>
      </p:sp>
      <p:sp>
        <p:nvSpPr>
          <p:cNvPr id="5" name="TextBox 4"/>
          <p:cNvSpPr txBox="1"/>
          <p:nvPr/>
        </p:nvSpPr>
        <p:spPr>
          <a:xfrm>
            <a:off x="7543800" y="6096000"/>
            <a:ext cx="533400" cy="369332"/>
          </a:xfrm>
          <a:prstGeom prst="rect">
            <a:avLst/>
          </a:prstGeom>
          <a:noFill/>
        </p:spPr>
        <p:txBody>
          <a:bodyPr wrap="square" rtlCol="0">
            <a:spAutoFit/>
          </a:bodyPr>
          <a:lstStyle/>
          <a:p>
            <a:pPr algn="ctr"/>
            <a:r>
              <a:rPr lang="en-US" dirty="0"/>
              <a:t>17</a:t>
            </a:r>
            <a:endParaRPr lang="en-ZA" dirty="0"/>
          </a:p>
        </p:txBody>
      </p:sp>
      <p:graphicFrame>
        <p:nvGraphicFramePr>
          <p:cNvPr id="6" name="Diagram 5"/>
          <p:cNvGraphicFramePr/>
          <p:nvPr>
            <p:extLst>
              <p:ext uri="{D42A27DB-BD31-4B8C-83A1-F6EECF244321}">
                <p14:modId xmlns:p14="http://schemas.microsoft.com/office/powerpoint/2010/main" xmlns="" val="3152502346"/>
              </p:ext>
            </p:extLst>
          </p:nvPr>
        </p:nvGraphicFramePr>
        <p:xfrm>
          <a:off x="457200" y="2286000"/>
          <a:ext cx="8305800"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1129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2: </a:t>
            </a:r>
            <a:r>
              <a:rPr lang="en-ZA" sz="2000" b="1" dirty="0">
                <a:solidFill>
                  <a:srgbClr val="94C600"/>
                </a:solidFill>
                <a:effectLst>
                  <a:outerShdw blurRad="38100" dist="38100" dir="2700000" algn="tl">
                    <a:srgbClr val="000000">
                      <a:alpha val="43137"/>
                    </a:srgbClr>
                  </a:outerShdw>
                </a:effectLst>
                <a:latin typeface="Century Gothic"/>
                <a:ea typeface="+mn-ea"/>
                <a:cs typeface="+mn-cs"/>
              </a:rPr>
              <a:t>GEOSPATIAL AND CADASTRAL SERVICES</a:t>
            </a:r>
            <a:r>
              <a:rPr lang="en-ZA" sz="2000" b="1" dirty="0">
                <a:solidFill>
                  <a:srgbClr val="94C600"/>
                </a:solidFill>
                <a:effectLst>
                  <a:outerShdw blurRad="38100" dist="38100" dir="2700000" algn="tl">
                    <a:srgbClr val="000000">
                      <a:alpha val="43137"/>
                    </a:srgbClr>
                  </a:outerShdw>
                </a:effectLst>
                <a:latin typeface="Century Gothic"/>
              </a:rPr>
              <a:t> </a:t>
            </a:r>
          </a:p>
        </p:txBody>
      </p:sp>
      <p:sp>
        <p:nvSpPr>
          <p:cNvPr id="3" name="TextBox 2"/>
          <p:cNvSpPr txBox="1"/>
          <p:nvPr/>
        </p:nvSpPr>
        <p:spPr>
          <a:xfrm>
            <a:off x="457200" y="1066800"/>
            <a:ext cx="8153400" cy="861774"/>
          </a:xfrm>
          <a:prstGeom prst="rect">
            <a:avLst/>
          </a:prstGeom>
          <a:noFill/>
        </p:spPr>
        <p:txBody>
          <a:bodyPr wrap="square" rtlCol="0">
            <a:spAutoFit/>
          </a:bodyPr>
          <a:lstStyle/>
          <a:p>
            <a:r>
              <a:rPr lang="en-ZA" b="1" dirty="0">
                <a:solidFill>
                  <a:prstClr val="black"/>
                </a:solidFill>
              </a:rPr>
              <a:t>Performance indicator:  % of deeds made available within 7 days from lodgement for execution</a:t>
            </a:r>
          </a:p>
          <a:p>
            <a:r>
              <a:rPr lang="en-ZA" sz="1400" b="1" dirty="0">
                <a:solidFill>
                  <a:srgbClr val="00B0F0"/>
                </a:solidFill>
              </a:rPr>
              <a:t>Annual Target: 95%</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t>18</a:t>
            </a:r>
            <a:endParaRPr lang="en-ZA" dirty="0"/>
          </a:p>
        </p:txBody>
      </p:sp>
      <p:graphicFrame>
        <p:nvGraphicFramePr>
          <p:cNvPr id="7" name="Chart 6"/>
          <p:cNvGraphicFramePr>
            <a:graphicFrameLocks/>
          </p:cNvGraphicFramePr>
          <p:nvPr>
            <p:extLst>
              <p:ext uri="{D42A27DB-BD31-4B8C-83A1-F6EECF244321}">
                <p14:modId xmlns:p14="http://schemas.microsoft.com/office/powerpoint/2010/main" xmlns="" val="3582161071"/>
              </p:ext>
            </p:extLst>
          </p:nvPr>
        </p:nvGraphicFramePr>
        <p:xfrm>
          <a:off x="76200" y="1981200"/>
          <a:ext cx="3022848"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324062697"/>
              </p:ext>
            </p:extLst>
          </p:nvPr>
        </p:nvGraphicFramePr>
        <p:xfrm>
          <a:off x="76200" y="4495800"/>
          <a:ext cx="8928995" cy="113581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008116">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2"/>
                    </a:ext>
                  </a:extLst>
                </a:gridCol>
                <a:gridCol w="576064">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gridCol w="648072">
                  <a:extLst>
                    <a:ext uri="{9D8B030D-6E8A-4147-A177-3AD203B41FA5}">
                      <a16:colId xmlns:a16="http://schemas.microsoft.com/office/drawing/2014/main" xmlns="" val="20006"/>
                    </a:ext>
                  </a:extLst>
                </a:gridCol>
                <a:gridCol w="720080">
                  <a:extLst>
                    <a:ext uri="{9D8B030D-6E8A-4147-A177-3AD203B41FA5}">
                      <a16:colId xmlns:a16="http://schemas.microsoft.com/office/drawing/2014/main" xmlns="" val="20007"/>
                    </a:ext>
                  </a:extLst>
                </a:gridCol>
                <a:gridCol w="648072">
                  <a:extLst>
                    <a:ext uri="{9D8B030D-6E8A-4147-A177-3AD203B41FA5}">
                      <a16:colId xmlns:a16="http://schemas.microsoft.com/office/drawing/2014/main" xmlns="" val="20008"/>
                    </a:ext>
                  </a:extLst>
                </a:gridCol>
                <a:gridCol w="660683">
                  <a:extLst>
                    <a:ext uri="{9D8B030D-6E8A-4147-A177-3AD203B41FA5}">
                      <a16:colId xmlns:a16="http://schemas.microsoft.com/office/drawing/2014/main" xmlns="" val="20009"/>
                    </a:ext>
                  </a:extLst>
                </a:gridCol>
                <a:gridCol w="716927">
                  <a:extLst>
                    <a:ext uri="{9D8B030D-6E8A-4147-A177-3AD203B41FA5}">
                      <a16:colId xmlns:a16="http://schemas.microsoft.com/office/drawing/2014/main" xmlns="" val="20010"/>
                    </a:ext>
                  </a:extLst>
                </a:gridCol>
                <a:gridCol w="716927">
                  <a:extLst>
                    <a:ext uri="{9D8B030D-6E8A-4147-A177-3AD203B41FA5}">
                      <a16:colId xmlns:a16="http://schemas.microsoft.com/office/drawing/2014/main" xmlns="" val="20011"/>
                    </a:ext>
                  </a:extLst>
                </a:gridCol>
                <a:gridCol w="716927">
                  <a:extLst>
                    <a:ext uri="{9D8B030D-6E8A-4147-A177-3AD203B41FA5}">
                      <a16:colId xmlns:a16="http://schemas.microsoft.com/office/drawing/2014/main" xmlns="" val="20012"/>
                    </a:ext>
                  </a:extLst>
                </a:gridCol>
                <a:gridCol w="716927">
                  <a:extLst>
                    <a:ext uri="{9D8B030D-6E8A-4147-A177-3AD203B41FA5}">
                      <a16:colId xmlns:a16="http://schemas.microsoft.com/office/drawing/2014/main" xmlns="" val="20013"/>
                    </a:ext>
                  </a:extLst>
                </a:gridCol>
              </a:tblGrid>
              <a:tr h="142816">
                <a:tc>
                  <a:txBody>
                    <a:bodyPr/>
                    <a:lstStyle/>
                    <a:p>
                      <a:pPr algn="l" rtl="0" fontAlgn="b"/>
                      <a:r>
                        <a:rPr lang="en-ZA" sz="1000" b="1" i="0" u="none" strike="noStrike" dirty="0">
                          <a:solidFill>
                            <a:srgbClr val="000000"/>
                          </a:solidFill>
                          <a:effectLst/>
                          <a:latin typeface="Century Gothic" panose="020B0502020202020204" pitchFamily="34" charset="0"/>
                        </a:rPr>
                        <a:t>Deeds Offices </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BLM </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CTN</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JHB</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KMB</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KWT</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LIM</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MPU</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PMB</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PTA</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UMT</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VBG</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panose="020B0502020202020204" pitchFamily="34" charset="0"/>
                        </a:rPr>
                        <a:t>Total</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7998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8592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a:solidFill>
                            <a:srgbClr val="000000"/>
                          </a:solidFill>
                          <a:effectLst/>
                          <a:latin typeface="Century Gothic" panose="020B0502020202020204" pitchFamily="34" charset="0"/>
                          <a:ea typeface="Century Gothic" charset="0"/>
                          <a:cs typeface="Century Gothic" charset="0"/>
                        </a:rPr>
                        <a:t>95%</a:t>
                      </a:r>
                      <a:endParaRPr lang="en-ZA" sz="1000" b="0" i="0" u="none" strike="noStrike" dirty="0">
                        <a:solidFill>
                          <a:srgbClr val="000000"/>
                        </a:solidFill>
                        <a:effectLst/>
                        <a:latin typeface="Century Gothic" panose="020B0502020202020204" pitchFamily="34" charset="0"/>
                        <a:ea typeface="Century Gothic" charset="0"/>
                        <a:cs typeface="Century Gothic"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panose="020B0502020202020204" pitchFamily="34" charset="0"/>
                          <a:ea typeface="Century Gothic" charset="0"/>
                          <a:cs typeface="Century Gothic" charset="0"/>
                        </a:rPr>
                        <a:t>95%</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854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b="1" dirty="0">
                          <a:solidFill>
                            <a:schemeClr val="tx1"/>
                          </a:solidFill>
                          <a:latin typeface="Century Gothic" panose="020B0502020202020204" pitchFamily="34" charset="0"/>
                        </a:rPr>
                        <a:t>98%</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1" dirty="0">
                          <a:solidFill>
                            <a:schemeClr val="tx1"/>
                          </a:solidFill>
                          <a:latin typeface="Century Gothic" panose="020B0502020202020204" pitchFamily="34" charset="0"/>
                        </a:rPr>
                        <a:t>96%</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1" dirty="0">
                          <a:solidFill>
                            <a:schemeClr val="tx1"/>
                          </a:solidFill>
                          <a:latin typeface="Century Gothic" panose="020B0502020202020204" pitchFamily="34" charset="0"/>
                        </a:rPr>
                        <a:t>96%</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1" dirty="0">
                          <a:solidFill>
                            <a:schemeClr val="tx1"/>
                          </a:solidFill>
                          <a:latin typeface="Century Gothic" panose="020B0502020202020204" pitchFamily="34" charset="0"/>
                        </a:rPr>
                        <a:t>96%</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1" dirty="0">
                          <a:solidFill>
                            <a:schemeClr val="tx1"/>
                          </a:solidFill>
                          <a:latin typeface="Century Gothic" panose="020B0502020202020204" pitchFamily="34" charset="0"/>
                        </a:rPr>
                        <a:t>100%</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1" dirty="0">
                          <a:solidFill>
                            <a:schemeClr val="tx1"/>
                          </a:solidFill>
                          <a:latin typeface="Century Gothic" panose="020B0502020202020204" pitchFamily="34" charset="0"/>
                        </a:rPr>
                        <a:t>94%</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000" b="1" dirty="0">
                          <a:solidFill>
                            <a:schemeClr val="tx1"/>
                          </a:solidFill>
                          <a:latin typeface="Century Gothic" panose="020B0502020202020204" pitchFamily="34" charset="0"/>
                        </a:rPr>
                        <a:t>99%</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1" dirty="0">
                          <a:solidFill>
                            <a:schemeClr val="tx1"/>
                          </a:solidFill>
                          <a:latin typeface="Century Gothic" panose="020B0502020202020204" pitchFamily="34" charset="0"/>
                        </a:rPr>
                        <a:t>92%</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000" b="1" dirty="0">
                          <a:solidFill>
                            <a:schemeClr val="tx1"/>
                          </a:solidFill>
                          <a:latin typeface="Century Gothic" panose="020B0502020202020204" pitchFamily="34" charset="0"/>
                        </a:rPr>
                        <a:t>87%</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000" b="1" dirty="0">
                          <a:solidFill>
                            <a:schemeClr val="tx1"/>
                          </a:solidFill>
                          <a:latin typeface="Century Gothic" panose="020B0502020202020204" pitchFamily="34" charset="0"/>
                        </a:rPr>
                        <a:t>100%</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000" b="1" dirty="0">
                          <a:solidFill>
                            <a:schemeClr val="tx1"/>
                          </a:solidFill>
                          <a:latin typeface="Century Gothic" panose="020B0502020202020204" pitchFamily="34" charset="0"/>
                        </a:rPr>
                        <a:t>99%</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anose="020B0502020202020204" pitchFamily="34" charset="0"/>
                          <a:ea typeface="Calibri"/>
                          <a:cs typeface="Arial" panose="020B0604020202020204" pitchFamily="34" charset="0"/>
                        </a:rPr>
                        <a:t>93%</a:t>
                      </a:r>
                    </a:p>
                  </a:txBody>
                  <a:tcPr marL="9529" marR="9529"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2857500" y="1928574"/>
            <a:ext cx="5981700" cy="2014526"/>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400" b="1" dirty="0">
              <a:solidFill>
                <a:prstClr val="black"/>
              </a:solidFill>
            </a:endParaRPr>
          </a:p>
          <a:p>
            <a:pPr lvl="0" algn="just" defTabSz="990570" fontAlgn="ctr"/>
            <a:r>
              <a:rPr lang="en-ZA" sz="1000" dirty="0">
                <a:solidFill>
                  <a:prstClr val="black"/>
                </a:solidFill>
                <a:latin typeface="Century Gothic" pitchFamily="34" charset="0"/>
                <a:cs typeface="Arial" pitchFamily="34" charset="0"/>
              </a:rPr>
              <a:t>The variance is as a result of inefficiencies in workflow management which were not adequately monitored in the period under review.  </a:t>
            </a:r>
          </a:p>
          <a:p>
            <a:pPr lvl="0"/>
            <a:endParaRPr lang="en-ZA" sz="1400" b="1" dirty="0">
              <a:solidFill>
                <a:prstClr val="black"/>
              </a:solidFill>
            </a:endParaRPr>
          </a:p>
          <a:p>
            <a:pPr lvl="0"/>
            <a:r>
              <a:rPr lang="en-ZA" sz="1400" b="1" dirty="0">
                <a:solidFill>
                  <a:prstClr val="black"/>
                </a:solidFill>
              </a:rPr>
              <a:t>Planned intervention </a:t>
            </a:r>
          </a:p>
          <a:p>
            <a:pPr lvl="0"/>
            <a:endParaRPr lang="en-ZA" sz="1400" b="1" dirty="0">
              <a:solidFill>
                <a:prstClr val="black"/>
              </a:solidFill>
            </a:endParaRPr>
          </a:p>
          <a:p>
            <a:pPr lvl="0" defTabSz="990570">
              <a:lnSpc>
                <a:spcPct val="115000"/>
              </a:lnSpc>
            </a:pPr>
            <a:r>
              <a:rPr lang="en-ZA" sz="1000" dirty="0">
                <a:solidFill>
                  <a:prstClr val="black"/>
                </a:solidFill>
                <a:latin typeface="Century Gothic" pitchFamily="34" charset="0"/>
                <a:ea typeface="Calibri" panose="020F0502020204030204" pitchFamily="34" charset="0"/>
                <a:cs typeface="Arial" pitchFamily="34" charset="0"/>
              </a:rPr>
              <a:t>Registrars of Deeds of affected offices will put in place  frequent workflow monitoring processes for early detection and resolution</a:t>
            </a:r>
            <a:r>
              <a:rPr lang="en-ZA" sz="1000" dirty="0">
                <a:solidFill>
                  <a:prstClr val="black"/>
                </a:solidFill>
                <a:latin typeface="Century Gothic" pitchFamily="34" charset="0"/>
                <a:ea typeface="Calibri" panose="020F0502020204030204" pitchFamily="34" charset="0"/>
                <a:cs typeface="Times New Roman" panose="02020603050405020304" pitchFamily="18" charset="0"/>
              </a:rPr>
              <a:t>.  </a:t>
            </a:r>
          </a:p>
          <a:p>
            <a:pPr lvl="0" defTabSz="990570">
              <a:lnSpc>
                <a:spcPct val="115000"/>
              </a:lnSpc>
            </a:pPr>
            <a:endParaRPr lang="en-ZA"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76617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2: GEOSPATIAL AND CADASTRAL SERVICES </a:t>
            </a:r>
          </a:p>
        </p:txBody>
      </p:sp>
      <p:sp>
        <p:nvSpPr>
          <p:cNvPr id="3" name="TextBox 2"/>
          <p:cNvSpPr txBox="1"/>
          <p:nvPr/>
        </p:nvSpPr>
        <p:spPr>
          <a:xfrm>
            <a:off x="457200" y="1066800"/>
            <a:ext cx="7848600" cy="584775"/>
          </a:xfrm>
          <a:prstGeom prst="rect">
            <a:avLst/>
          </a:prstGeom>
          <a:noFill/>
        </p:spPr>
        <p:txBody>
          <a:bodyPr wrap="square" rtlCol="0">
            <a:spAutoFit/>
          </a:bodyPr>
          <a:lstStyle/>
          <a:p>
            <a:r>
              <a:rPr lang="en-ZA" b="1" dirty="0">
                <a:solidFill>
                  <a:prstClr val="black"/>
                </a:solidFill>
              </a:rPr>
              <a:t>Performance indicator:  Deeds transformation policy approved </a:t>
            </a:r>
          </a:p>
          <a:p>
            <a:r>
              <a:rPr lang="en-ZA" sz="1400" b="1" dirty="0">
                <a:solidFill>
                  <a:srgbClr val="00B0F0"/>
                </a:solidFill>
              </a:rPr>
              <a:t>Annual Target: Deeds transformation policy approved</a:t>
            </a:r>
          </a:p>
        </p:txBody>
      </p:sp>
      <p:graphicFrame>
        <p:nvGraphicFramePr>
          <p:cNvPr id="2" name="Diagram 1"/>
          <p:cNvGraphicFramePr/>
          <p:nvPr>
            <p:extLst>
              <p:ext uri="{D42A27DB-BD31-4B8C-83A1-F6EECF244321}">
                <p14:modId xmlns:p14="http://schemas.microsoft.com/office/powerpoint/2010/main" xmlns="" val="832033537"/>
              </p:ext>
            </p:extLst>
          </p:nvPr>
        </p:nvGraphicFramePr>
        <p:xfrm>
          <a:off x="454077" y="1729370"/>
          <a:ext cx="83058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19</a:t>
            </a:r>
            <a:endParaRPr lang="en-ZA" dirty="0">
              <a:solidFill>
                <a:prstClr val="black"/>
              </a:solidFill>
            </a:endParaRPr>
          </a:p>
        </p:txBody>
      </p:sp>
      <p:sp>
        <p:nvSpPr>
          <p:cNvPr id="7" name="TextBox 6"/>
          <p:cNvSpPr txBox="1"/>
          <p:nvPr/>
        </p:nvSpPr>
        <p:spPr>
          <a:xfrm>
            <a:off x="304800" y="3581400"/>
            <a:ext cx="8534400" cy="1785104"/>
          </a:xfrm>
          <a:prstGeom prst="rect">
            <a:avLst/>
          </a:prstGeom>
          <a:noFill/>
        </p:spPr>
        <p:txBody>
          <a:bodyPr wrap="square" rtlCol="0">
            <a:spAutoFit/>
          </a:bodyPr>
          <a:lstStyle/>
          <a:p>
            <a:r>
              <a:rPr lang="en-ZA" sz="1400" b="1" dirty="0"/>
              <a:t>Reason for deviation</a:t>
            </a:r>
          </a:p>
          <a:p>
            <a:endParaRPr lang="en-ZA" sz="1400" b="1" dirty="0"/>
          </a:p>
          <a:p>
            <a:r>
              <a:rPr lang="en-ZA" sz="1000" dirty="0">
                <a:latin typeface="Century Gothic" pitchFamily="34" charset="0"/>
              </a:rPr>
              <a:t>Non-achievement is due to late finalisation of the Policy Discussion Document which was due in Q1 but only delivered in Q2, pushing back the policy development milestones. </a:t>
            </a:r>
          </a:p>
          <a:p>
            <a:endParaRPr lang="en-ZA" sz="1400" b="1" dirty="0"/>
          </a:p>
          <a:p>
            <a:r>
              <a:rPr lang="en-ZA" sz="1400" b="1" dirty="0"/>
              <a:t>Planned intervention </a:t>
            </a:r>
          </a:p>
          <a:p>
            <a:endParaRPr lang="en-ZA" sz="1400" b="1" dirty="0"/>
          </a:p>
          <a:p>
            <a:r>
              <a:rPr lang="en-ZA" sz="1000" dirty="0">
                <a:latin typeface="Century Gothic" pitchFamily="34" charset="0"/>
              </a:rPr>
              <a:t>Policy Development Action Plan developed in Q2 to be fully implemented and areas of possible delays to be proactively communicated. The Policy Research document will now be finalised in Q3 with the SEIAS. </a:t>
            </a:r>
          </a:p>
        </p:txBody>
      </p:sp>
    </p:spTree>
    <p:extLst>
      <p:ext uri="{BB962C8B-B14F-4D97-AF65-F5344CB8AC3E}">
        <p14:creationId xmlns:p14="http://schemas.microsoft.com/office/powerpoint/2010/main" xmlns="" val="131669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62000"/>
            <a:ext cx="8229600" cy="3944111"/>
          </a:xfrm>
        </p:spPr>
        <p:txBody>
          <a:bodyPr>
            <a:normAutofit/>
          </a:bodyPr>
          <a:lstStyle/>
          <a:p>
            <a:pPr marL="0" indent="0" algn="ctr">
              <a:buNone/>
            </a:pPr>
            <a:endParaRPr lang="en-ZA" sz="2800" dirty="0">
              <a:solidFill>
                <a:srgbClr val="000000"/>
              </a:solidFill>
              <a:latin typeface="Century Gothic" pitchFamily="34" charset="0"/>
            </a:endParaRPr>
          </a:p>
          <a:p>
            <a:pPr marL="0" lvl="0" indent="0" algn="ctr" defTabSz="457200" eaLnBrk="0" fontAlgn="base" hangingPunct="0">
              <a:spcBef>
                <a:spcPts val="0"/>
              </a:spcBef>
              <a:spcAft>
                <a:spcPct val="0"/>
              </a:spcAft>
              <a:buNone/>
              <a:defRPr/>
            </a:pPr>
            <a:r>
              <a:rPr lang="en-US" sz="1600" b="1" dirty="0">
                <a:latin typeface="Century Gothic" panose="020B0502020202020204" pitchFamily="34" charset="0"/>
              </a:rPr>
              <a:t>VISION</a:t>
            </a:r>
          </a:p>
          <a:p>
            <a:pPr marL="0" lvl="0" indent="0" algn="ctr" defTabSz="457200" eaLnBrk="0" fontAlgn="base" hangingPunct="0">
              <a:spcBef>
                <a:spcPts val="0"/>
              </a:spcBef>
              <a:spcAft>
                <a:spcPct val="0"/>
              </a:spcAft>
              <a:buNone/>
              <a:defRPr/>
            </a:pPr>
            <a:endParaRPr lang="en-US" sz="1600" b="1" dirty="0">
              <a:latin typeface="Century Gothic" panose="020B0502020202020204" pitchFamily="34" charset="0"/>
            </a:endParaRPr>
          </a:p>
          <a:p>
            <a:pPr marL="0" lvl="0" indent="0" algn="ctr" defTabSz="457200" eaLnBrk="0" fontAlgn="base" hangingPunct="0">
              <a:spcBef>
                <a:spcPts val="0"/>
              </a:spcBef>
              <a:spcAft>
                <a:spcPct val="0"/>
              </a:spcAft>
              <a:buNone/>
              <a:defRPr/>
            </a:pPr>
            <a:r>
              <a:rPr lang="en-US" sz="1600" dirty="0">
                <a:latin typeface="Century Gothic" panose="020B0502020202020204" pitchFamily="34" charset="0"/>
              </a:rPr>
              <a:t>Vibrant, equitable and sustainable rural communities.</a:t>
            </a:r>
          </a:p>
          <a:p>
            <a:pPr marL="457200" lvl="0" indent="-457200" algn="ctr" defTabSz="457200" eaLnBrk="0" fontAlgn="base" hangingPunct="0">
              <a:spcBef>
                <a:spcPts val="0"/>
              </a:spcBef>
              <a:spcAft>
                <a:spcPct val="0"/>
              </a:spcAft>
              <a:buNone/>
              <a:defRPr/>
            </a:pPr>
            <a:endParaRPr lang="en-US" sz="1600" dirty="0">
              <a:latin typeface="Century Gothic" panose="020B0502020202020204" pitchFamily="34" charset="0"/>
            </a:endParaRPr>
          </a:p>
          <a:p>
            <a:pPr marL="0" lvl="0" indent="0" algn="ctr" defTabSz="457200" eaLnBrk="0" fontAlgn="base" hangingPunct="0">
              <a:spcBef>
                <a:spcPts val="1800"/>
              </a:spcBef>
              <a:spcAft>
                <a:spcPct val="0"/>
              </a:spcAft>
              <a:buNone/>
              <a:defRPr/>
            </a:pPr>
            <a:r>
              <a:rPr lang="en-US" sz="1600" b="1" dirty="0">
                <a:latin typeface="Century Gothic" panose="020B0502020202020204" pitchFamily="34" charset="0"/>
              </a:rPr>
              <a:t>MISSION</a:t>
            </a:r>
          </a:p>
          <a:p>
            <a:pPr marL="0" lvl="0" indent="0" algn="ctr" defTabSz="457200" eaLnBrk="0" fontAlgn="base" hangingPunct="0">
              <a:spcBef>
                <a:spcPts val="1800"/>
              </a:spcBef>
              <a:spcAft>
                <a:spcPct val="0"/>
              </a:spcAft>
              <a:buNone/>
              <a:defRPr/>
            </a:pPr>
            <a:endParaRPr lang="en-US" sz="1600" b="1" dirty="0">
              <a:latin typeface="Century Gothic" panose="020B0502020202020204" pitchFamily="34" charset="0"/>
            </a:endParaRPr>
          </a:p>
          <a:p>
            <a:pPr marL="0" lvl="0" indent="0" algn="ctr" defTabSz="457200" eaLnBrk="0" fontAlgn="base" hangingPunct="0">
              <a:spcBef>
                <a:spcPts val="0"/>
              </a:spcBef>
              <a:spcAft>
                <a:spcPct val="0"/>
              </a:spcAft>
              <a:buNone/>
              <a:defRPr/>
            </a:pPr>
            <a:r>
              <a:rPr lang="en-US" sz="1600" dirty="0">
                <a:latin typeface="Century Gothic" panose="020B0502020202020204" pitchFamily="34" charset="0"/>
              </a:rPr>
              <a:t>To initiate, facilitate, coordinate, </a:t>
            </a:r>
            <a:r>
              <a:rPr lang="en-US" sz="1600" dirty="0" err="1">
                <a:latin typeface="Century Gothic" panose="020B0502020202020204" pitchFamily="34" charset="0"/>
              </a:rPr>
              <a:t>catalyse</a:t>
            </a:r>
            <a:r>
              <a:rPr lang="en-US" sz="1600" dirty="0">
                <a:latin typeface="Century Gothic" panose="020B0502020202020204" pitchFamily="34" charset="0"/>
              </a:rPr>
              <a:t> and implement rural development and land reform programmes to achieve agrarian transformation.</a:t>
            </a:r>
          </a:p>
        </p:txBody>
      </p:sp>
      <p:sp>
        <p:nvSpPr>
          <p:cNvPr id="5" name="TextBox 4"/>
          <p:cNvSpPr txBox="1"/>
          <p:nvPr/>
        </p:nvSpPr>
        <p:spPr>
          <a:xfrm>
            <a:off x="7696200" y="6248400"/>
            <a:ext cx="533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rPr>
              <a:t>2</a:t>
            </a: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51793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2: GEOSPATIAL AND CADASTRAL SERVICES </a:t>
            </a:r>
          </a:p>
        </p:txBody>
      </p:sp>
      <p:sp>
        <p:nvSpPr>
          <p:cNvPr id="3" name="TextBox 2"/>
          <p:cNvSpPr txBox="1"/>
          <p:nvPr/>
        </p:nvSpPr>
        <p:spPr>
          <a:xfrm>
            <a:off x="457200" y="1066800"/>
            <a:ext cx="8153400" cy="584775"/>
          </a:xfrm>
          <a:prstGeom prst="rect">
            <a:avLst/>
          </a:prstGeom>
          <a:noFill/>
        </p:spPr>
        <p:txBody>
          <a:bodyPr wrap="square" rtlCol="0">
            <a:spAutoFit/>
          </a:bodyPr>
          <a:lstStyle/>
          <a:p>
            <a:r>
              <a:rPr lang="en-ZA" b="1" dirty="0">
                <a:solidFill>
                  <a:prstClr val="black"/>
                </a:solidFill>
              </a:rPr>
              <a:t>Performance indicator:  Number of the maps of the National Map Series Produced</a:t>
            </a:r>
          </a:p>
          <a:p>
            <a:r>
              <a:rPr lang="en-ZA" sz="1400" b="1" dirty="0">
                <a:solidFill>
                  <a:srgbClr val="00B0F0"/>
                </a:solidFill>
              </a:rPr>
              <a:t>Annual Target: 200</a:t>
            </a:r>
          </a:p>
        </p:txBody>
      </p:sp>
      <p:sp>
        <p:nvSpPr>
          <p:cNvPr id="4" name="TextBox 3"/>
          <p:cNvSpPr txBox="1"/>
          <p:nvPr/>
        </p:nvSpPr>
        <p:spPr>
          <a:xfrm>
            <a:off x="3145971" y="1662461"/>
            <a:ext cx="5617029" cy="2092881"/>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400" b="1" dirty="0">
              <a:solidFill>
                <a:prstClr val="black"/>
              </a:solidFill>
            </a:endParaRPr>
          </a:p>
          <a:p>
            <a:pPr lvl="0" defTabSz="913403" fontAlgn="ctr"/>
            <a:r>
              <a:rPr lang="en-ZA" sz="1000" dirty="0">
                <a:solidFill>
                  <a:srgbClr val="000000"/>
                </a:solidFill>
                <a:latin typeface="Century Gothic"/>
              </a:rPr>
              <a:t>The less the features exist in a particular area the quicker it is for the maps to be produced and vice versa.  The maps that were allocated for this quarter did not have much features to be added and thus the production was much faster. More maps were produced than planned.</a:t>
            </a:r>
          </a:p>
          <a:p>
            <a:pPr lvl="0" defTabSz="913403" fontAlgn="ctr"/>
            <a:endParaRPr lang="en-US" sz="1000" dirty="0">
              <a:solidFill>
                <a:srgbClr val="000000"/>
              </a:solidFill>
              <a:latin typeface="Century Gothic"/>
            </a:endParaRPr>
          </a:p>
          <a:p>
            <a:pPr lvl="0" defTabSz="913403" fontAlgn="ctr"/>
            <a:endParaRPr lang="en-ZA" sz="1400" b="1" dirty="0">
              <a:solidFill>
                <a:prstClr val="black"/>
              </a:solidFill>
            </a:endParaRPr>
          </a:p>
          <a:p>
            <a:pPr lvl="0"/>
            <a:r>
              <a:rPr lang="en-ZA" sz="1400" b="1" dirty="0">
                <a:solidFill>
                  <a:prstClr val="black"/>
                </a:solidFill>
              </a:rPr>
              <a:t>Planned intervention </a:t>
            </a:r>
          </a:p>
          <a:p>
            <a:pPr lvl="0"/>
            <a:endParaRPr lang="en-ZA" sz="1400" b="1" dirty="0">
              <a:solidFill>
                <a:prstClr val="black"/>
              </a:solidFill>
            </a:endParaRPr>
          </a:p>
          <a:p>
            <a:pPr lvl="0"/>
            <a:r>
              <a:rPr lang="en-ZA" sz="1000" dirty="0">
                <a:solidFill>
                  <a:srgbClr val="000000"/>
                </a:solidFill>
                <a:latin typeface="Century Gothic"/>
              </a:rPr>
              <a:t>Continue to manage the working pace and work plan for under-achieved provinces.</a:t>
            </a:r>
            <a:endParaRPr lang="en-US" sz="1000" dirty="0">
              <a:solidFill>
                <a:srgbClr val="000000"/>
              </a:solidFill>
              <a:latin typeface="Century Gothic"/>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20</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816583440"/>
              </p:ext>
            </p:extLst>
          </p:nvPr>
        </p:nvGraphicFramePr>
        <p:xfrm>
          <a:off x="101352" y="1722408"/>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178187912"/>
              </p:ext>
            </p:extLst>
          </p:nvPr>
        </p:nvGraphicFramePr>
        <p:xfrm>
          <a:off x="304799" y="4114800"/>
          <a:ext cx="8458202" cy="1447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a16="http://schemas.microsoft.com/office/drawing/2014/main" xmlns="" val="20000"/>
                    </a:ext>
                  </a:extLst>
                </a:gridCol>
                <a:gridCol w="650083">
                  <a:extLst>
                    <a:ext uri="{9D8B030D-6E8A-4147-A177-3AD203B41FA5}">
                      <a16:colId xmlns:a16="http://schemas.microsoft.com/office/drawing/2014/main" xmlns="" val="20002"/>
                    </a:ext>
                  </a:extLst>
                </a:gridCol>
                <a:gridCol w="650083">
                  <a:extLst>
                    <a:ext uri="{9D8B030D-6E8A-4147-A177-3AD203B41FA5}">
                      <a16:colId xmlns:a16="http://schemas.microsoft.com/office/drawing/2014/main" xmlns="" val="20003"/>
                    </a:ext>
                  </a:extLst>
                </a:gridCol>
                <a:gridCol w="650083">
                  <a:extLst>
                    <a:ext uri="{9D8B030D-6E8A-4147-A177-3AD203B41FA5}">
                      <a16:colId xmlns:a16="http://schemas.microsoft.com/office/drawing/2014/main" xmlns="" val="20004"/>
                    </a:ext>
                  </a:extLst>
                </a:gridCol>
                <a:gridCol w="731344">
                  <a:extLst>
                    <a:ext uri="{9D8B030D-6E8A-4147-A177-3AD203B41FA5}">
                      <a16:colId xmlns:a16="http://schemas.microsoft.com/office/drawing/2014/main" xmlns="" val="20005"/>
                    </a:ext>
                  </a:extLst>
                </a:gridCol>
                <a:gridCol w="731344">
                  <a:extLst>
                    <a:ext uri="{9D8B030D-6E8A-4147-A177-3AD203B41FA5}">
                      <a16:colId xmlns:a16="http://schemas.microsoft.com/office/drawing/2014/main" xmlns="" val="20006"/>
                    </a:ext>
                  </a:extLst>
                </a:gridCol>
                <a:gridCol w="812604">
                  <a:extLst>
                    <a:ext uri="{9D8B030D-6E8A-4147-A177-3AD203B41FA5}">
                      <a16:colId xmlns:a16="http://schemas.microsoft.com/office/drawing/2014/main" xmlns="" val="20007"/>
                    </a:ext>
                  </a:extLst>
                </a:gridCol>
                <a:gridCol w="731344">
                  <a:extLst>
                    <a:ext uri="{9D8B030D-6E8A-4147-A177-3AD203B41FA5}">
                      <a16:colId xmlns:a16="http://schemas.microsoft.com/office/drawing/2014/main" xmlns="" val="20008"/>
                    </a:ext>
                  </a:extLst>
                </a:gridCol>
                <a:gridCol w="745576">
                  <a:extLst>
                    <a:ext uri="{9D8B030D-6E8A-4147-A177-3AD203B41FA5}">
                      <a16:colId xmlns:a16="http://schemas.microsoft.com/office/drawing/2014/main" xmlns="" val="20009"/>
                    </a:ext>
                  </a:extLst>
                </a:gridCol>
                <a:gridCol w="809046">
                  <a:extLst>
                    <a:ext uri="{9D8B030D-6E8A-4147-A177-3AD203B41FA5}">
                      <a16:colId xmlns:a16="http://schemas.microsoft.com/office/drawing/2014/main" xmlns="" val="20010"/>
                    </a:ext>
                  </a:extLst>
                </a:gridCol>
                <a:gridCol w="809046">
                  <a:extLst>
                    <a:ext uri="{9D8B030D-6E8A-4147-A177-3AD203B41FA5}">
                      <a16:colId xmlns:a16="http://schemas.microsoft.com/office/drawing/2014/main" xmlns="" val="20011"/>
                    </a:ext>
                  </a:extLst>
                </a:gridCol>
              </a:tblGrid>
              <a:tr h="2052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549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919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Century Gothic" pitchFamily="34"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rgbClr val="000000"/>
                          </a:solidFill>
                          <a:effectLst/>
                          <a:latin typeface="Century Gothic"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Century Gothic" pitchFamily="34"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100" dirty="0">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rgbClr val="000000"/>
                          </a:solidFill>
                          <a:effectLst/>
                          <a:latin typeface="Century Gothic"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Century Gothic" pitchFamily="34"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Century Gothic" pitchFamily="34" charset="0"/>
                          <a:ea typeface="+mn-ea"/>
                          <a:cs typeface="+mn-cs"/>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chemeClr val="tx1"/>
                          </a:solidFill>
                          <a:effectLst/>
                          <a:uLnTx/>
                          <a:uFillTx/>
                          <a:latin typeface="Century Gothic" pitchFamily="34" charset="0"/>
                          <a:ea typeface="+mn-ea"/>
                          <a:cs typeface="+mn-cs"/>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84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Arial" panose="020B0604020202020204" pitchFamily="34" charset="0"/>
                          <a:ea typeface="Calibri"/>
                          <a:cs typeface="Arial" panose="020B0604020202020204" pitchFamily="34" charset="0"/>
                        </a:rPr>
                        <a:t>2</a:t>
                      </a: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Arial" panose="020B0604020202020204" pitchFamily="34" charset="0"/>
                          <a:ea typeface="Calibri"/>
                          <a:cs typeface="Arial" panose="020B0604020202020204" pitchFamily="34" charset="0"/>
                        </a:rPr>
                        <a:t>3</a:t>
                      </a: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Arial" panose="020B0604020202020204" pitchFamily="34" charset="0"/>
                          <a:ea typeface="Calibri"/>
                          <a:cs typeface="Arial" panose="020B0604020202020204" pitchFamily="34" charset="0"/>
                        </a:rPr>
                        <a:t>0</a:t>
                      </a: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Arial" panose="020B0604020202020204" pitchFamily="34" charset="0"/>
                          <a:ea typeface="Calibri"/>
                          <a:cs typeface="Arial" panose="020B0604020202020204" pitchFamily="34" charset="0"/>
                        </a:rPr>
                        <a:t>0</a:t>
                      </a: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Arial" panose="020B0604020202020204" pitchFamily="34" charset="0"/>
                          <a:ea typeface="Calibri"/>
                          <a:cs typeface="Arial" panose="020B0604020202020204" pitchFamily="34" charset="0"/>
                        </a:rPr>
                        <a:t>5</a:t>
                      </a: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Arial" panose="020B0604020202020204" pitchFamily="34" charset="0"/>
                          <a:ea typeface="Calibri"/>
                          <a:cs typeface="Arial" panose="020B0604020202020204" pitchFamily="34" charset="0"/>
                        </a:rPr>
                        <a:t>0</a:t>
                      </a: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Century Gothic" pitchFamily="34" charset="0"/>
                          <a:ea typeface="Calibri"/>
                          <a:cs typeface="Calibri"/>
                        </a:rPr>
                        <a:t>29</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Century Gothic" pitchFamily="34" charset="0"/>
                          <a:ea typeface="Calibri"/>
                          <a:cs typeface="Calibri"/>
                        </a:rPr>
                        <a:t>17</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Century Gothic" pitchFamily="34" charset="0"/>
                          <a:ea typeface="Calibri"/>
                          <a:cs typeface="Calibri"/>
                        </a:rPr>
                        <a:t>56</a:t>
                      </a:r>
                      <a:endParaRPr lang="en-ZA" sz="10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078955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2: GEOSPATIAL AND CADASTRAL SERVICES </a:t>
            </a:r>
          </a:p>
        </p:txBody>
      </p:sp>
      <p:sp>
        <p:nvSpPr>
          <p:cNvPr id="3" name="TextBox 2"/>
          <p:cNvSpPr txBox="1"/>
          <p:nvPr/>
        </p:nvSpPr>
        <p:spPr>
          <a:xfrm>
            <a:off x="457200" y="1066800"/>
            <a:ext cx="8382000" cy="861774"/>
          </a:xfrm>
          <a:prstGeom prst="rect">
            <a:avLst/>
          </a:prstGeom>
          <a:noFill/>
        </p:spPr>
        <p:txBody>
          <a:bodyPr wrap="square" rtlCol="0">
            <a:spAutoFit/>
          </a:bodyPr>
          <a:lstStyle/>
          <a:p>
            <a:r>
              <a:rPr lang="en-ZA" b="1" dirty="0">
                <a:solidFill>
                  <a:prstClr val="black"/>
                </a:solidFill>
              </a:rPr>
              <a:t>Performance indicator:  Average number of working days taken to process registerable diagrams, sectional plans and general plans</a:t>
            </a:r>
          </a:p>
          <a:p>
            <a:r>
              <a:rPr lang="en-ZA" sz="1400" b="1" dirty="0">
                <a:solidFill>
                  <a:srgbClr val="00B0F0"/>
                </a:solidFill>
              </a:rPr>
              <a:t>Annual Target: 14 Days </a:t>
            </a:r>
          </a:p>
        </p:txBody>
      </p:sp>
      <p:sp>
        <p:nvSpPr>
          <p:cNvPr id="4" name="TextBox 3"/>
          <p:cNvSpPr txBox="1"/>
          <p:nvPr/>
        </p:nvSpPr>
        <p:spPr>
          <a:xfrm>
            <a:off x="3124200" y="1752600"/>
            <a:ext cx="5791200" cy="2246769"/>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400" b="1" dirty="0">
              <a:solidFill>
                <a:prstClr val="black"/>
              </a:solidFill>
            </a:endParaRPr>
          </a:p>
          <a:p>
            <a:pPr lvl="0" defTabSz="913403" fontAlgn="t"/>
            <a:r>
              <a:rPr lang="en-ZA" sz="1000" dirty="0">
                <a:latin typeface="Century Gothic"/>
              </a:rPr>
              <a:t>The poor quality of work submitted still results in the high number of rejections. Staff shortages and work overloads in some offices resulted in increased turn-around times. Other offices have performed above average because some are well resourced  and in some, less jobs were received from clients and which is beyond their control.</a:t>
            </a:r>
          </a:p>
          <a:p>
            <a:pPr lvl="0" defTabSz="913403" fontAlgn="t"/>
            <a:endParaRPr lang="en-US" sz="1000" dirty="0">
              <a:latin typeface="Century Gothic"/>
            </a:endParaRPr>
          </a:p>
          <a:p>
            <a:pPr lvl="0" defTabSz="913403" fontAlgn="ctr"/>
            <a:endParaRPr lang="en-ZA" sz="1400" b="1" dirty="0"/>
          </a:p>
          <a:p>
            <a:pPr lvl="0"/>
            <a:r>
              <a:rPr lang="en-ZA" sz="1400" b="1" dirty="0"/>
              <a:t>Planned intervention </a:t>
            </a:r>
          </a:p>
          <a:p>
            <a:pPr lvl="0"/>
            <a:endParaRPr lang="en-ZA" sz="1400" b="1" dirty="0"/>
          </a:p>
          <a:p>
            <a:pPr lvl="0"/>
            <a:r>
              <a:rPr lang="en-ZA" sz="1000" dirty="0">
                <a:latin typeface="Century Gothic"/>
              </a:rPr>
              <a:t>Ongoing engagements with Professional Land Surveyors. Continue to push for advertising and filling of vacant  critical priority posts.</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21</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573007109"/>
              </p:ext>
            </p:extLst>
          </p:nvPr>
        </p:nvGraphicFramePr>
        <p:xfrm>
          <a:off x="101352" y="1828800"/>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425206627"/>
              </p:ext>
            </p:extLst>
          </p:nvPr>
        </p:nvGraphicFramePr>
        <p:xfrm>
          <a:off x="304799" y="4114800"/>
          <a:ext cx="8458202" cy="1447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a16="http://schemas.microsoft.com/office/drawing/2014/main" xmlns="" val="20000"/>
                    </a:ext>
                  </a:extLst>
                </a:gridCol>
                <a:gridCol w="650083">
                  <a:extLst>
                    <a:ext uri="{9D8B030D-6E8A-4147-A177-3AD203B41FA5}">
                      <a16:colId xmlns:a16="http://schemas.microsoft.com/office/drawing/2014/main" xmlns="" val="20002"/>
                    </a:ext>
                  </a:extLst>
                </a:gridCol>
                <a:gridCol w="650083">
                  <a:extLst>
                    <a:ext uri="{9D8B030D-6E8A-4147-A177-3AD203B41FA5}">
                      <a16:colId xmlns:a16="http://schemas.microsoft.com/office/drawing/2014/main" xmlns="" val="20003"/>
                    </a:ext>
                  </a:extLst>
                </a:gridCol>
                <a:gridCol w="650083">
                  <a:extLst>
                    <a:ext uri="{9D8B030D-6E8A-4147-A177-3AD203B41FA5}">
                      <a16:colId xmlns:a16="http://schemas.microsoft.com/office/drawing/2014/main" xmlns="" val="20004"/>
                    </a:ext>
                  </a:extLst>
                </a:gridCol>
                <a:gridCol w="731344">
                  <a:extLst>
                    <a:ext uri="{9D8B030D-6E8A-4147-A177-3AD203B41FA5}">
                      <a16:colId xmlns:a16="http://schemas.microsoft.com/office/drawing/2014/main" xmlns="" val="20005"/>
                    </a:ext>
                  </a:extLst>
                </a:gridCol>
                <a:gridCol w="731344">
                  <a:extLst>
                    <a:ext uri="{9D8B030D-6E8A-4147-A177-3AD203B41FA5}">
                      <a16:colId xmlns:a16="http://schemas.microsoft.com/office/drawing/2014/main" xmlns="" val="20006"/>
                    </a:ext>
                  </a:extLst>
                </a:gridCol>
                <a:gridCol w="812604">
                  <a:extLst>
                    <a:ext uri="{9D8B030D-6E8A-4147-A177-3AD203B41FA5}">
                      <a16:colId xmlns:a16="http://schemas.microsoft.com/office/drawing/2014/main" xmlns="" val="20007"/>
                    </a:ext>
                  </a:extLst>
                </a:gridCol>
                <a:gridCol w="731344">
                  <a:extLst>
                    <a:ext uri="{9D8B030D-6E8A-4147-A177-3AD203B41FA5}">
                      <a16:colId xmlns:a16="http://schemas.microsoft.com/office/drawing/2014/main" xmlns="" val="20008"/>
                    </a:ext>
                  </a:extLst>
                </a:gridCol>
                <a:gridCol w="745576">
                  <a:extLst>
                    <a:ext uri="{9D8B030D-6E8A-4147-A177-3AD203B41FA5}">
                      <a16:colId xmlns:a16="http://schemas.microsoft.com/office/drawing/2014/main" xmlns="" val="20009"/>
                    </a:ext>
                  </a:extLst>
                </a:gridCol>
                <a:gridCol w="809046">
                  <a:extLst>
                    <a:ext uri="{9D8B030D-6E8A-4147-A177-3AD203B41FA5}">
                      <a16:colId xmlns:a16="http://schemas.microsoft.com/office/drawing/2014/main" xmlns="" val="20010"/>
                    </a:ext>
                  </a:extLst>
                </a:gridCol>
                <a:gridCol w="809046">
                  <a:extLst>
                    <a:ext uri="{9D8B030D-6E8A-4147-A177-3AD203B41FA5}">
                      <a16:colId xmlns:a16="http://schemas.microsoft.com/office/drawing/2014/main" xmlns="" val="20011"/>
                    </a:ext>
                  </a:extLst>
                </a:gridCol>
              </a:tblGrid>
              <a:tr h="2052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549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a:solidFill>
                            <a:schemeClr val="dk1"/>
                          </a:solidFill>
                          <a:effectLst/>
                          <a:latin typeface="Century Gothic" pitchFamily="34" charset="0"/>
                          <a:ea typeface="Calibri"/>
                          <a:cs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a:solidFill>
                            <a:schemeClr val="dk1"/>
                          </a:solidFill>
                          <a:effectLst/>
                          <a:latin typeface="Century Gothic" pitchFamily="34" charset="0"/>
                          <a:ea typeface="Calibri"/>
                          <a:cs typeface="Calibr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919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a:solidFill>
                            <a:schemeClr val="dk1"/>
                          </a:solidFill>
                          <a:effectLst/>
                          <a:latin typeface="Century Gothic" pitchFamily="34" charset="0"/>
                          <a:ea typeface="Calibri"/>
                          <a:cs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0" kern="1200" dirty="0">
                          <a:solidFill>
                            <a:schemeClr val="dk1"/>
                          </a:solidFill>
                          <a:effectLst/>
                          <a:latin typeface="Century Gothic" pitchFamily="34" charset="0"/>
                          <a:ea typeface="Calibri"/>
                          <a:cs typeface="Calibr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000" b="0" i="0" u="none" strike="noStrike" dirty="0">
                          <a:solidFill>
                            <a:srgbClr val="000000"/>
                          </a:solidFill>
                          <a:effectLst/>
                          <a:latin typeface="Century Gothic" charset="0"/>
                          <a:ea typeface="Century Gothic" charset="0"/>
                          <a:cs typeface="Century Gothic"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84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15</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13</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18</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18</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5</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12</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7</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13</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13</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878744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048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2: GEOSPATIAL AND CADASTRAL SERVICES </a:t>
            </a:r>
          </a:p>
        </p:txBody>
      </p:sp>
      <p:sp>
        <p:nvSpPr>
          <p:cNvPr id="3" name="TextBox 2"/>
          <p:cNvSpPr txBox="1"/>
          <p:nvPr/>
        </p:nvSpPr>
        <p:spPr>
          <a:xfrm>
            <a:off x="457200" y="1066800"/>
            <a:ext cx="8382000" cy="861774"/>
          </a:xfrm>
          <a:prstGeom prst="rect">
            <a:avLst/>
          </a:prstGeom>
          <a:noFill/>
        </p:spPr>
        <p:txBody>
          <a:bodyPr wrap="square" rtlCol="0">
            <a:spAutoFit/>
          </a:bodyPr>
          <a:lstStyle/>
          <a:p>
            <a:r>
              <a:rPr lang="en-ZA" b="1" dirty="0">
                <a:solidFill>
                  <a:prstClr val="black"/>
                </a:solidFill>
              </a:rPr>
              <a:t>Performance indicator:  </a:t>
            </a:r>
            <a:r>
              <a:rPr lang="en-US" b="1" dirty="0">
                <a:solidFill>
                  <a:prstClr val="black"/>
                </a:solidFill>
              </a:rPr>
              <a:t>Number of State Land parcels surveyed</a:t>
            </a:r>
          </a:p>
          <a:p>
            <a:endParaRPr lang="en-ZA" b="1" dirty="0">
              <a:solidFill>
                <a:prstClr val="black"/>
              </a:solidFill>
            </a:endParaRPr>
          </a:p>
          <a:p>
            <a:r>
              <a:rPr lang="en-ZA" sz="1400" b="1" dirty="0">
                <a:solidFill>
                  <a:srgbClr val="00B0F0"/>
                </a:solidFill>
              </a:rPr>
              <a:t>Annual Target: 1 500</a:t>
            </a:r>
          </a:p>
        </p:txBody>
      </p:sp>
      <p:sp>
        <p:nvSpPr>
          <p:cNvPr id="4" name="TextBox 3"/>
          <p:cNvSpPr txBox="1"/>
          <p:nvPr/>
        </p:nvSpPr>
        <p:spPr>
          <a:xfrm>
            <a:off x="3048000" y="1828800"/>
            <a:ext cx="5791200" cy="2400657"/>
          </a:xfrm>
          <a:prstGeom prst="rect">
            <a:avLst/>
          </a:prstGeom>
          <a:noFill/>
        </p:spPr>
        <p:txBody>
          <a:bodyPr wrap="square" rtlCol="0">
            <a:spAutoFit/>
          </a:bodyPr>
          <a:lstStyle/>
          <a:p>
            <a:r>
              <a:rPr lang="en-ZA" sz="1400" b="1" dirty="0">
                <a:solidFill>
                  <a:prstClr val="black"/>
                </a:solidFill>
              </a:rPr>
              <a:t>Reason for deviation</a:t>
            </a:r>
          </a:p>
          <a:p>
            <a:endParaRPr lang="en-ZA" sz="1400" b="1" dirty="0">
              <a:solidFill>
                <a:prstClr val="black"/>
              </a:solidFill>
            </a:endParaRPr>
          </a:p>
          <a:p>
            <a:pPr defTabSz="913403" fontAlgn="t"/>
            <a:r>
              <a:rPr lang="en-US" sz="1000" dirty="0">
                <a:solidFill>
                  <a:srgbClr val="000000"/>
                </a:solidFill>
                <a:latin typeface="Century Gothic"/>
              </a:rPr>
              <a:t>The Department of Public Works received funding from National Treasury to proceed with the same project as the asset owner.  The Department,  in avoiding duplication of efforts and wastage of resources will going forward  provide Technical Support to Public Works. The function is now being undertaken by Public Works and the Department will no longer be reporting performance against this target .</a:t>
            </a:r>
          </a:p>
          <a:p>
            <a:pPr defTabSz="913403" fontAlgn="t"/>
            <a:endParaRPr lang="en-US" sz="1000" dirty="0">
              <a:solidFill>
                <a:srgbClr val="000000"/>
              </a:solidFill>
              <a:latin typeface="Century Gothic"/>
            </a:endParaRPr>
          </a:p>
          <a:p>
            <a:pPr defTabSz="913403" fontAlgn="ctr"/>
            <a:endParaRPr lang="en-ZA" sz="1400" b="1" dirty="0">
              <a:solidFill>
                <a:prstClr val="black"/>
              </a:solidFill>
            </a:endParaRPr>
          </a:p>
          <a:p>
            <a:r>
              <a:rPr lang="en-ZA" sz="1400" b="1" dirty="0">
                <a:solidFill>
                  <a:prstClr val="black"/>
                </a:solidFill>
              </a:rPr>
              <a:t>Planned intervention </a:t>
            </a:r>
          </a:p>
          <a:p>
            <a:endParaRPr lang="en-ZA" sz="1400" b="1" dirty="0">
              <a:solidFill>
                <a:prstClr val="black"/>
              </a:solidFill>
            </a:endParaRPr>
          </a:p>
          <a:p>
            <a:r>
              <a:rPr lang="en-US" sz="1000" dirty="0">
                <a:solidFill>
                  <a:srgbClr val="000000"/>
                </a:solidFill>
                <a:latin typeface="Century Gothic"/>
              </a:rPr>
              <a:t>No intervention needed. The department will only be offering technical support to the Department of Public Works project team. </a:t>
            </a:r>
          </a:p>
        </p:txBody>
      </p:sp>
      <p:sp>
        <p:nvSpPr>
          <p:cNvPr id="6" name="TextBox 5"/>
          <p:cNvSpPr txBox="1"/>
          <p:nvPr/>
        </p:nvSpPr>
        <p:spPr>
          <a:xfrm>
            <a:off x="7540658" y="6096000"/>
            <a:ext cx="533400" cy="369332"/>
          </a:xfrm>
          <a:prstGeom prst="rect">
            <a:avLst/>
          </a:prstGeom>
          <a:noFill/>
        </p:spPr>
        <p:txBody>
          <a:bodyPr wrap="square" rtlCol="0">
            <a:spAutoFit/>
          </a:bodyPr>
          <a:lstStyle/>
          <a:p>
            <a:pPr algn="ctr"/>
            <a:r>
              <a:rPr lang="en-US" dirty="0">
                <a:solidFill>
                  <a:prstClr val="black"/>
                </a:solidFill>
              </a:rPr>
              <a:t>22</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671783328"/>
              </p:ext>
            </p:extLst>
          </p:nvPr>
        </p:nvGraphicFramePr>
        <p:xfrm>
          <a:off x="101352" y="1828800"/>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890104720"/>
              </p:ext>
            </p:extLst>
          </p:nvPr>
        </p:nvGraphicFramePr>
        <p:xfrm>
          <a:off x="165653" y="4343400"/>
          <a:ext cx="8686799" cy="1154238"/>
        </p:xfrm>
        <a:graphic>
          <a:graphicData uri="http://schemas.openxmlformats.org/drawingml/2006/table">
            <a:tbl>
              <a:tblPr>
                <a:tableStyleId>{5C22544A-7EE6-4342-B048-85BDC9FD1C3A}</a:tableStyleId>
              </a:tblPr>
              <a:tblGrid>
                <a:gridCol w="1057523">
                  <a:extLst>
                    <a:ext uri="{9D8B030D-6E8A-4147-A177-3AD203B41FA5}">
                      <a16:colId xmlns:a16="http://schemas.microsoft.com/office/drawing/2014/main" xmlns="" val="20000"/>
                    </a:ext>
                  </a:extLst>
                </a:gridCol>
                <a:gridCol w="830911">
                  <a:extLst>
                    <a:ext uri="{9D8B030D-6E8A-4147-A177-3AD203B41FA5}">
                      <a16:colId xmlns:a16="http://schemas.microsoft.com/office/drawing/2014/main" xmlns="" val="20001"/>
                    </a:ext>
                  </a:extLst>
                </a:gridCol>
                <a:gridCol w="679837">
                  <a:extLst>
                    <a:ext uri="{9D8B030D-6E8A-4147-A177-3AD203B41FA5}">
                      <a16:colId xmlns:a16="http://schemas.microsoft.com/office/drawing/2014/main" xmlns="" val="20002"/>
                    </a:ext>
                  </a:extLst>
                </a:gridCol>
                <a:gridCol w="604299">
                  <a:extLst>
                    <a:ext uri="{9D8B030D-6E8A-4147-A177-3AD203B41FA5}">
                      <a16:colId xmlns:a16="http://schemas.microsoft.com/office/drawing/2014/main" xmlns="" val="20003"/>
                    </a:ext>
                  </a:extLst>
                </a:gridCol>
                <a:gridCol w="679837">
                  <a:extLst>
                    <a:ext uri="{9D8B030D-6E8A-4147-A177-3AD203B41FA5}">
                      <a16:colId xmlns:a16="http://schemas.microsoft.com/office/drawing/2014/main" xmlns="" val="20004"/>
                    </a:ext>
                  </a:extLst>
                </a:gridCol>
                <a:gridCol w="679837">
                  <a:extLst>
                    <a:ext uri="{9D8B030D-6E8A-4147-A177-3AD203B41FA5}">
                      <a16:colId xmlns:a16="http://schemas.microsoft.com/office/drawing/2014/main" xmlns="" val="20005"/>
                    </a:ext>
                  </a:extLst>
                </a:gridCol>
                <a:gridCol w="830911">
                  <a:extLst>
                    <a:ext uri="{9D8B030D-6E8A-4147-A177-3AD203B41FA5}">
                      <a16:colId xmlns:a16="http://schemas.microsoft.com/office/drawing/2014/main" xmlns="" val="20006"/>
                    </a:ext>
                  </a:extLst>
                </a:gridCol>
                <a:gridCol w="830911">
                  <a:extLst>
                    <a:ext uri="{9D8B030D-6E8A-4147-A177-3AD203B41FA5}">
                      <a16:colId xmlns:a16="http://schemas.microsoft.com/office/drawing/2014/main" xmlns="" val="20007"/>
                    </a:ext>
                  </a:extLst>
                </a:gridCol>
                <a:gridCol w="830911">
                  <a:extLst>
                    <a:ext uri="{9D8B030D-6E8A-4147-A177-3AD203B41FA5}">
                      <a16:colId xmlns:a16="http://schemas.microsoft.com/office/drawing/2014/main" xmlns="" val="20008"/>
                    </a:ext>
                  </a:extLst>
                </a:gridCol>
                <a:gridCol w="830911">
                  <a:extLst>
                    <a:ext uri="{9D8B030D-6E8A-4147-A177-3AD203B41FA5}">
                      <a16:colId xmlns:a16="http://schemas.microsoft.com/office/drawing/2014/main" xmlns="" val="20009"/>
                    </a:ext>
                  </a:extLst>
                </a:gridCol>
                <a:gridCol w="830911">
                  <a:extLst>
                    <a:ext uri="{9D8B030D-6E8A-4147-A177-3AD203B41FA5}">
                      <a16:colId xmlns:a16="http://schemas.microsoft.com/office/drawing/2014/main" xmlns="" val="20010"/>
                    </a:ext>
                  </a:extLst>
                </a:gridCol>
              </a:tblGrid>
              <a:tr h="320611">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441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Annual</a:t>
                      </a:r>
                      <a:r>
                        <a:rPr lang="en-ZA" sz="1100" b="1" kern="1200" baseline="0" dirty="0">
                          <a:solidFill>
                            <a:schemeClr val="dk1"/>
                          </a:solidFill>
                          <a:effectLst/>
                          <a:latin typeface="Century Gothic" pitchFamily="34" charset="0"/>
                          <a:ea typeface="Calibri"/>
                          <a:cs typeface="Calibri"/>
                        </a:rPr>
                        <a:t> </a:t>
                      </a:r>
                      <a:r>
                        <a:rPr lang="en-ZA" sz="11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1 500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0" kern="1200" dirty="0">
                          <a:solidFill>
                            <a:schemeClr val="dk1"/>
                          </a:solidFill>
                          <a:effectLst/>
                          <a:latin typeface="Century Gothic" pitchFamily="34" charset="0"/>
                          <a:ea typeface="Calibri"/>
                          <a:cs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0" kern="1200" dirty="0">
                          <a:solidFill>
                            <a:schemeClr val="dk1"/>
                          </a:solidFill>
                          <a:effectLst/>
                          <a:latin typeface="Century Gothic" pitchFamily="34" charset="0"/>
                          <a:ea typeface="Calibri"/>
                          <a:cs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1" i="0" u="none" strike="noStrike" dirty="0">
                          <a:solidFill>
                            <a:srgbClr val="000000"/>
                          </a:solidFill>
                          <a:effectLst/>
                          <a:latin typeface="Century Gothic" charset="0"/>
                          <a:ea typeface="Century Gothic" charset="0"/>
                          <a:cs typeface="Century Gothic"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4441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0" kern="1200" dirty="0">
                          <a:solidFill>
                            <a:schemeClr val="dk1"/>
                          </a:solidFill>
                          <a:effectLst/>
                          <a:latin typeface="Century Gothic" pitchFamily="34" charset="0"/>
                          <a:ea typeface="Calibri"/>
                          <a:cs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0" kern="1200" dirty="0">
                          <a:solidFill>
                            <a:schemeClr val="dk1"/>
                          </a:solidFill>
                          <a:effectLst/>
                          <a:latin typeface="Century Gothic" pitchFamily="34" charset="0"/>
                          <a:ea typeface="Calibri"/>
                          <a:cs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0" i="0" u="none" strike="noStrike" dirty="0">
                          <a:solidFill>
                            <a:srgbClr val="000000"/>
                          </a:solidFill>
                          <a:effectLst/>
                          <a:latin typeface="Century Gothic" charset="0"/>
                          <a:ea typeface="Century Gothic" charset="0"/>
                          <a:cs typeface="Century Gothic"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ZA" sz="1100" b="1" i="0" u="none" strike="noStrike" dirty="0">
                          <a:solidFill>
                            <a:srgbClr val="000000"/>
                          </a:solidFill>
                          <a:effectLst/>
                          <a:latin typeface="Century Gothic" charset="0"/>
                          <a:ea typeface="Century Gothic" charset="0"/>
                          <a:cs typeface="Century Gothic"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736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Q2 </a:t>
                      </a:r>
                    </a:p>
                    <a:p>
                      <a:pPr marL="0" marR="0" indent="0" algn="ctr" defTabSz="457200" rtl="0" eaLnBrk="1" fontAlgn="b" latinLnBrk="0" hangingPunct="1">
                        <a:lnSpc>
                          <a:spcPct val="100000"/>
                        </a:lnSpc>
                        <a:spcBef>
                          <a:spcPts val="0"/>
                        </a:spcBef>
                        <a:spcAft>
                          <a:spcPts val="0"/>
                        </a:spcAft>
                        <a:buClrTx/>
                        <a:buSzTx/>
                        <a:buFontTx/>
                        <a:buNone/>
                        <a:tabLst/>
                        <a:defRPr/>
                      </a:pPr>
                      <a:r>
                        <a:rPr lang="en-ZA" sz="11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0</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Century Gothic" pitchFamily="34" charset="0"/>
                          <a:ea typeface="Calibri"/>
                          <a:cs typeface="Calibri"/>
                        </a:rPr>
                        <a:t>0</a:t>
                      </a:r>
                      <a:endParaRPr lang="en-ZA" sz="1100" b="1" kern="1200" dirty="0">
                        <a:solidFill>
                          <a:schemeClr val="dk1"/>
                        </a:solidFill>
                        <a:effectLst/>
                        <a:latin typeface="Century Gothic" pitchFamily="34" charset="0"/>
                        <a:ea typeface="Calibri"/>
                        <a:cs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714716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81000"/>
            <a:ext cx="7024688" cy="5562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000" b="1" dirty="0">
                <a:solidFill>
                  <a:srgbClr val="94C600"/>
                </a:solidFill>
                <a:effectLst>
                  <a:outerShdw blurRad="38100" dist="38100" dir="2700000" algn="tl">
                    <a:srgbClr val="000000">
                      <a:alpha val="43137"/>
                    </a:srgbClr>
                  </a:outerShdw>
                </a:effectLst>
                <a:latin typeface="Century Gothic"/>
              </a:rPr>
              <a:t>PROGRAMME 3: RURAL DEVELOPMENT</a:t>
            </a:r>
          </a:p>
          <a:p>
            <a:endParaRPr lang="en-ZA" sz="2000" b="1" dirty="0">
              <a:solidFill>
                <a:srgbClr val="94C600"/>
              </a:solidFill>
              <a:latin typeface="Century Gothic"/>
              <a:cs typeface="Arial" pitchFamily="34" charset="0"/>
            </a:endParaRPr>
          </a:p>
          <a:p>
            <a:r>
              <a:rPr lang="en-ZA" sz="1400" b="1" dirty="0">
                <a:solidFill>
                  <a:schemeClr val="tx1"/>
                </a:solidFill>
                <a:latin typeface="Century Gothic" panose="020B0502020202020204" pitchFamily="34" charset="0"/>
              </a:rPr>
              <a:t>Purpose: </a:t>
            </a:r>
            <a:r>
              <a:rPr lang="en-ZA" sz="1400" dirty="0">
                <a:solidFill>
                  <a:schemeClr val="tx1"/>
                </a:solidFill>
                <a:latin typeface="Century Gothic" panose="020B0502020202020204" pitchFamily="34" charset="0"/>
              </a:rPr>
              <a:t>Initiate, facilitate, coordinate and act as a catalyst for the implementation of a Comprehensive Rural Development Programme (CRDP) leading to sustainable and vibrant rural communities. </a:t>
            </a:r>
          </a:p>
          <a:p>
            <a:endParaRPr lang="en-ZA" sz="1400" b="1" dirty="0">
              <a:solidFill>
                <a:schemeClr val="tx1"/>
              </a:solidFill>
              <a:latin typeface="Century Gothic" panose="020B0502020202020204" pitchFamily="34" charset="0"/>
            </a:endParaRPr>
          </a:p>
          <a:p>
            <a:r>
              <a:rPr lang="en-ZA" sz="1400" b="1" dirty="0">
                <a:solidFill>
                  <a:schemeClr val="tx1"/>
                </a:solidFill>
                <a:latin typeface="Century Gothic" panose="020B0502020202020204" pitchFamily="34" charset="0"/>
              </a:rPr>
              <a:t>Programme Structure: </a:t>
            </a:r>
            <a:endParaRPr lang="en-ZA" sz="1400" dirty="0">
              <a:solidFill>
                <a:schemeClr val="tx1"/>
              </a:solidFill>
              <a:latin typeface="Century Gothic" panose="020B0502020202020204" pitchFamily="34" charset="0"/>
            </a:endParaRPr>
          </a:p>
          <a:p>
            <a:r>
              <a:rPr lang="en-ZA" sz="1400" dirty="0">
                <a:solidFill>
                  <a:schemeClr val="tx1"/>
                </a:solidFill>
                <a:latin typeface="Century Gothic" panose="020B0502020202020204" pitchFamily="34" charset="0"/>
              </a:rPr>
              <a:t>Rural Infrastructure Development </a:t>
            </a:r>
          </a:p>
          <a:p>
            <a:r>
              <a:rPr lang="en-ZA" sz="1400" dirty="0">
                <a:solidFill>
                  <a:schemeClr val="tx1"/>
                </a:solidFill>
                <a:latin typeface="Century Gothic" panose="020B0502020202020204" pitchFamily="34" charset="0"/>
              </a:rPr>
              <a:t>Rural Enterprises and Industrial Development </a:t>
            </a:r>
          </a:p>
          <a:p>
            <a:r>
              <a:rPr lang="en-ZA" sz="1400" dirty="0">
                <a:solidFill>
                  <a:schemeClr val="tx1"/>
                </a:solidFill>
                <a:latin typeface="Century Gothic" panose="020B0502020202020204" pitchFamily="34" charset="0"/>
              </a:rPr>
              <a:t>National Rural Youth Services Corps </a:t>
            </a:r>
          </a:p>
          <a:p>
            <a:r>
              <a:rPr lang="en-ZA" sz="1400" dirty="0">
                <a:solidFill>
                  <a:schemeClr val="tx1"/>
                </a:solidFill>
                <a:latin typeface="Century Gothic" panose="020B0502020202020204" pitchFamily="34" charset="0"/>
              </a:rPr>
              <a:t> </a:t>
            </a:r>
          </a:p>
          <a:p>
            <a:r>
              <a:rPr lang="en-ZA" sz="1400" b="1" dirty="0">
                <a:solidFill>
                  <a:schemeClr val="tx1"/>
                </a:solidFill>
                <a:latin typeface="Century Gothic" panose="020B0502020202020204" pitchFamily="34" charset="0"/>
              </a:rPr>
              <a:t>Strategic Objectives:</a:t>
            </a:r>
            <a:r>
              <a:rPr lang="en-ZA" sz="1400" dirty="0">
                <a:solidFill>
                  <a:schemeClr val="tx1"/>
                </a:solidFill>
                <a:latin typeface="Century Gothic" panose="020B0502020202020204" pitchFamily="34" charset="0"/>
              </a:rPr>
              <a:t> </a:t>
            </a:r>
          </a:p>
          <a:p>
            <a:r>
              <a:rPr lang="en-ZA" sz="1400" dirty="0">
                <a:solidFill>
                  <a:schemeClr val="tx1"/>
                </a:solidFill>
                <a:latin typeface="Century Gothic" panose="020B0502020202020204" pitchFamily="34" charset="0"/>
              </a:rPr>
              <a:t>Provide support to rural communities in prioritised rural districts to enable them to improve their livelihoods by 2020.</a:t>
            </a:r>
          </a:p>
          <a:p>
            <a:r>
              <a:rPr lang="en-ZA" sz="1400" dirty="0">
                <a:solidFill>
                  <a:schemeClr val="tx1"/>
                </a:solidFill>
                <a:latin typeface="Century Gothic" panose="020B0502020202020204" pitchFamily="34" charset="0"/>
              </a:rPr>
              <a:t>Facilitation of infrastructure development to support rural economic transformation by 2020.</a:t>
            </a:r>
          </a:p>
          <a:p>
            <a:r>
              <a:rPr lang="en-ZA" sz="1400" dirty="0">
                <a:solidFill>
                  <a:schemeClr val="tx1"/>
                </a:solidFill>
                <a:latin typeface="Century Gothic" panose="020B0502020202020204" pitchFamily="34" charset="0"/>
              </a:rPr>
              <a:t>Facilitate the development of rural enterprises and industries in areas with economic development potential and opportunities by 2020 </a:t>
            </a:r>
          </a:p>
          <a:p>
            <a:r>
              <a:rPr lang="en-ZA" sz="1400" dirty="0">
                <a:solidFill>
                  <a:schemeClr val="tx1"/>
                </a:solidFill>
                <a:latin typeface="Century Gothic" panose="020B0502020202020204" pitchFamily="34" charset="0"/>
              </a:rPr>
              <a:t>Increase job opportunities and ensure skills development through CRDP and land reform initiatives by 2020.</a:t>
            </a:r>
          </a:p>
          <a:p>
            <a:pPr algn="ctr"/>
            <a:endParaRPr lang="en-ZA" sz="2000" b="1" dirty="0">
              <a:solidFill>
                <a:srgbClr val="94C600"/>
              </a:solidFill>
              <a:latin typeface="Century Gothic"/>
            </a:endParaRPr>
          </a:p>
          <a:p>
            <a:pPr algn="ctr"/>
            <a:r>
              <a:rPr lang="en-ZA" sz="2000" b="1" dirty="0">
                <a:solidFill>
                  <a:srgbClr val="94C600"/>
                </a:solidFill>
                <a:latin typeface="Century Gothic"/>
              </a:rPr>
              <a:t> </a:t>
            </a: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a:t>23</a:t>
            </a:r>
            <a:endParaRPr lang="en-ZA" dirty="0"/>
          </a:p>
        </p:txBody>
      </p:sp>
    </p:spTree>
    <p:extLst>
      <p:ext uri="{BB962C8B-B14F-4D97-AF65-F5344CB8AC3E}">
        <p14:creationId xmlns:p14="http://schemas.microsoft.com/office/powerpoint/2010/main" xmlns="" val="973245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3: RURAL DEVELOPMENT </a:t>
            </a:r>
          </a:p>
        </p:txBody>
      </p:sp>
      <p:sp>
        <p:nvSpPr>
          <p:cNvPr id="3" name="TextBox 2"/>
          <p:cNvSpPr txBox="1"/>
          <p:nvPr/>
        </p:nvSpPr>
        <p:spPr>
          <a:xfrm>
            <a:off x="491992" y="914399"/>
            <a:ext cx="8382000" cy="584775"/>
          </a:xfrm>
          <a:prstGeom prst="rect">
            <a:avLst/>
          </a:prstGeom>
          <a:noFill/>
        </p:spPr>
        <p:txBody>
          <a:bodyPr wrap="square" rtlCol="0">
            <a:spAutoFit/>
          </a:bodyPr>
          <a:lstStyle/>
          <a:p>
            <a:r>
              <a:rPr lang="en-ZA" b="1" dirty="0">
                <a:solidFill>
                  <a:prstClr val="black"/>
                </a:solidFill>
              </a:rPr>
              <a:t>Performance indicator:  Number of infrastructure projects Completed </a:t>
            </a:r>
          </a:p>
          <a:p>
            <a:r>
              <a:rPr lang="en-ZA" sz="1400" b="1" dirty="0">
                <a:solidFill>
                  <a:srgbClr val="00B0F0"/>
                </a:solidFill>
              </a:rPr>
              <a:t>Annual Target: 122 Infrastructure projects  </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24</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876837272"/>
              </p:ext>
            </p:extLst>
          </p:nvPr>
        </p:nvGraphicFramePr>
        <p:xfrm>
          <a:off x="101352" y="1565727"/>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851142988"/>
              </p:ext>
            </p:extLst>
          </p:nvPr>
        </p:nvGraphicFramePr>
        <p:xfrm>
          <a:off x="304799" y="4114800"/>
          <a:ext cx="8458202" cy="1447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a16="http://schemas.microsoft.com/office/drawing/2014/main" xmlns="" val="20000"/>
                    </a:ext>
                  </a:extLst>
                </a:gridCol>
                <a:gridCol w="650083">
                  <a:extLst>
                    <a:ext uri="{9D8B030D-6E8A-4147-A177-3AD203B41FA5}">
                      <a16:colId xmlns:a16="http://schemas.microsoft.com/office/drawing/2014/main" xmlns="" val="20002"/>
                    </a:ext>
                  </a:extLst>
                </a:gridCol>
                <a:gridCol w="650083">
                  <a:extLst>
                    <a:ext uri="{9D8B030D-6E8A-4147-A177-3AD203B41FA5}">
                      <a16:colId xmlns:a16="http://schemas.microsoft.com/office/drawing/2014/main" xmlns="" val="20003"/>
                    </a:ext>
                  </a:extLst>
                </a:gridCol>
                <a:gridCol w="650083">
                  <a:extLst>
                    <a:ext uri="{9D8B030D-6E8A-4147-A177-3AD203B41FA5}">
                      <a16:colId xmlns:a16="http://schemas.microsoft.com/office/drawing/2014/main" xmlns="" val="20004"/>
                    </a:ext>
                  </a:extLst>
                </a:gridCol>
                <a:gridCol w="731344">
                  <a:extLst>
                    <a:ext uri="{9D8B030D-6E8A-4147-A177-3AD203B41FA5}">
                      <a16:colId xmlns:a16="http://schemas.microsoft.com/office/drawing/2014/main" xmlns="" val="20005"/>
                    </a:ext>
                  </a:extLst>
                </a:gridCol>
                <a:gridCol w="731344">
                  <a:extLst>
                    <a:ext uri="{9D8B030D-6E8A-4147-A177-3AD203B41FA5}">
                      <a16:colId xmlns:a16="http://schemas.microsoft.com/office/drawing/2014/main" xmlns="" val="20006"/>
                    </a:ext>
                  </a:extLst>
                </a:gridCol>
                <a:gridCol w="812604">
                  <a:extLst>
                    <a:ext uri="{9D8B030D-6E8A-4147-A177-3AD203B41FA5}">
                      <a16:colId xmlns:a16="http://schemas.microsoft.com/office/drawing/2014/main" xmlns="" val="20007"/>
                    </a:ext>
                  </a:extLst>
                </a:gridCol>
                <a:gridCol w="731344">
                  <a:extLst>
                    <a:ext uri="{9D8B030D-6E8A-4147-A177-3AD203B41FA5}">
                      <a16:colId xmlns:a16="http://schemas.microsoft.com/office/drawing/2014/main" xmlns="" val="20008"/>
                    </a:ext>
                  </a:extLst>
                </a:gridCol>
                <a:gridCol w="745576">
                  <a:extLst>
                    <a:ext uri="{9D8B030D-6E8A-4147-A177-3AD203B41FA5}">
                      <a16:colId xmlns:a16="http://schemas.microsoft.com/office/drawing/2014/main" xmlns="" val="20009"/>
                    </a:ext>
                  </a:extLst>
                </a:gridCol>
                <a:gridCol w="809046">
                  <a:extLst>
                    <a:ext uri="{9D8B030D-6E8A-4147-A177-3AD203B41FA5}">
                      <a16:colId xmlns:a16="http://schemas.microsoft.com/office/drawing/2014/main" xmlns="" val="20010"/>
                    </a:ext>
                  </a:extLst>
                </a:gridCol>
                <a:gridCol w="809046">
                  <a:extLst>
                    <a:ext uri="{9D8B030D-6E8A-4147-A177-3AD203B41FA5}">
                      <a16:colId xmlns:a16="http://schemas.microsoft.com/office/drawing/2014/main" xmlns="" val="20011"/>
                    </a:ext>
                  </a:extLst>
                </a:gridCol>
              </a:tblGrid>
              <a:tr h="2052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549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919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3 </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5 </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2 </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14</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2</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3</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itchFamily="34" charset="0"/>
                        </a:rPr>
                        <a:t>4</a:t>
                      </a:r>
                      <a:endParaRPr lang="en-ZA" sz="1000" b="0"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84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a:solidFill>
                            <a:srgbClr val="000000"/>
                          </a:solidFill>
                          <a:effectLst/>
                          <a:latin typeface="Century Gothic" pitchFamily="34" charset="0"/>
                        </a:rPr>
                        <a:t>2</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itchFamily="34" charset="0"/>
                        </a:rPr>
                        <a:t>2</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itchFamily="34" charset="0"/>
                        </a:rPr>
                        <a:t>1</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itchFamily="34" charset="0"/>
                        </a:rPr>
                        <a:t>15</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itchFamily="34" charset="0"/>
                        </a:rPr>
                        <a:t>5</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itchFamily="34" charset="0"/>
                        </a:rPr>
                        <a:t>13</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itchFamily="34" charset="0"/>
                        </a:rPr>
                        <a:t>0</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itchFamily="34" charset="0"/>
                        </a:rPr>
                        <a:t>1</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itchFamily="34" charset="0"/>
                        </a:rPr>
                        <a:t>6</a:t>
                      </a:r>
                      <a:endParaRPr lang="en-ZA" sz="1000" b="1" i="0" u="none" strike="noStrike" dirty="0">
                        <a:solidFill>
                          <a:srgbClr val="000000"/>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itchFamily="34" charset="0"/>
                        </a:rPr>
                        <a:t>45</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2895600" y="1905000"/>
            <a:ext cx="5562600" cy="1477328"/>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400" b="1" dirty="0">
              <a:solidFill>
                <a:prstClr val="black"/>
              </a:solidFill>
              <a:latin typeface="Century Gothic"/>
              <a:ea typeface="Calibri"/>
              <a:cs typeface="Arial"/>
            </a:endParaRPr>
          </a:p>
          <a:p>
            <a:pPr lvl="0"/>
            <a:r>
              <a:rPr lang="en-US" sz="1000" dirty="0">
                <a:solidFill>
                  <a:prstClr val="black"/>
                </a:solidFill>
                <a:latin typeface="Century Gothic"/>
                <a:ea typeface="Calibri"/>
                <a:cs typeface="Arial"/>
              </a:rPr>
              <a:t>Target over achieved by 7 due to Contractors finishing earlier than expected. </a:t>
            </a:r>
          </a:p>
          <a:p>
            <a:pPr lvl="0" defTabSz="913403" fontAlgn="ctr"/>
            <a:endParaRPr lang="en-ZA" sz="1400" b="1" dirty="0">
              <a:solidFill>
                <a:prstClr val="black"/>
              </a:solidFill>
            </a:endParaRPr>
          </a:p>
          <a:p>
            <a:pPr lvl="0"/>
            <a:r>
              <a:rPr lang="en-ZA" sz="1400" b="1" dirty="0">
                <a:solidFill>
                  <a:prstClr val="black"/>
                </a:solidFill>
              </a:rPr>
              <a:t>Planned intervention </a:t>
            </a:r>
          </a:p>
          <a:p>
            <a:pPr lvl="0"/>
            <a:endParaRPr lang="en-ZA" sz="1400" b="1" dirty="0">
              <a:solidFill>
                <a:prstClr val="black"/>
              </a:solidFill>
            </a:endParaRPr>
          </a:p>
          <a:p>
            <a:pPr lvl="0"/>
            <a:r>
              <a:rPr lang="en-US" sz="1000" dirty="0">
                <a:solidFill>
                  <a:prstClr val="black"/>
                </a:solidFill>
                <a:latin typeface="Century Gothic" pitchFamily="34" charset="0"/>
              </a:rPr>
              <a:t>Align quarterly targets with quarterly achievements .</a:t>
            </a:r>
            <a:endParaRPr lang="en-ZA" sz="1000" dirty="0">
              <a:solidFill>
                <a:prstClr val="black"/>
              </a:solidFill>
              <a:latin typeface="Century Gothic"/>
            </a:endParaRPr>
          </a:p>
        </p:txBody>
      </p:sp>
    </p:spTree>
    <p:extLst>
      <p:ext uri="{BB962C8B-B14F-4D97-AF65-F5344CB8AC3E}">
        <p14:creationId xmlns:p14="http://schemas.microsoft.com/office/powerpoint/2010/main" xmlns="" val="245235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3: RURAL DEVELOPMENT </a:t>
            </a:r>
          </a:p>
        </p:txBody>
      </p:sp>
      <p:sp>
        <p:nvSpPr>
          <p:cNvPr id="3" name="TextBox 2"/>
          <p:cNvSpPr txBox="1"/>
          <p:nvPr/>
        </p:nvSpPr>
        <p:spPr>
          <a:xfrm>
            <a:off x="491992" y="914399"/>
            <a:ext cx="8382000" cy="584775"/>
          </a:xfrm>
          <a:prstGeom prst="rect">
            <a:avLst/>
          </a:prstGeom>
          <a:noFill/>
        </p:spPr>
        <p:txBody>
          <a:bodyPr wrap="square" rtlCol="0">
            <a:spAutoFit/>
          </a:bodyPr>
          <a:lstStyle/>
          <a:p>
            <a:r>
              <a:rPr lang="en-ZA" b="1" dirty="0">
                <a:solidFill>
                  <a:prstClr val="black"/>
                </a:solidFill>
              </a:rPr>
              <a:t>Performance indicator:  Number of rural  enterprises supported</a:t>
            </a:r>
          </a:p>
          <a:p>
            <a:r>
              <a:rPr lang="en-ZA" sz="1400" b="1" dirty="0">
                <a:solidFill>
                  <a:srgbClr val="00B0F0"/>
                </a:solidFill>
              </a:rPr>
              <a:t>Annual Target: 227 Enterprises  </a:t>
            </a:r>
          </a:p>
        </p:txBody>
      </p:sp>
      <p:sp>
        <p:nvSpPr>
          <p:cNvPr id="4" name="TextBox 3"/>
          <p:cNvSpPr txBox="1"/>
          <p:nvPr/>
        </p:nvSpPr>
        <p:spPr>
          <a:xfrm>
            <a:off x="2829171" y="1752600"/>
            <a:ext cx="5978392" cy="1646605"/>
          </a:xfrm>
          <a:prstGeom prst="rect">
            <a:avLst/>
          </a:prstGeom>
          <a:noFill/>
        </p:spPr>
        <p:txBody>
          <a:bodyPr wrap="square" rtlCol="0">
            <a:spAutoFit/>
          </a:bodyPr>
          <a:lstStyle/>
          <a:p>
            <a:pPr lvl="0"/>
            <a:r>
              <a:rPr lang="en-ZA" sz="1400" b="1" dirty="0"/>
              <a:t>Reason for deviation</a:t>
            </a:r>
          </a:p>
          <a:p>
            <a:pPr lvl="0"/>
            <a:endParaRPr lang="en-ZA" sz="1100" b="1" dirty="0">
              <a:latin typeface="Century Gothic" pitchFamily="34" charset="0"/>
            </a:endParaRPr>
          </a:p>
          <a:p>
            <a:pPr lvl="0" algn="just" defTabSz="913403"/>
            <a:r>
              <a:rPr lang="en-US" sz="1000" dirty="0">
                <a:latin typeface="Century Gothic" charset="0"/>
                <a:ea typeface="Century Gothic" charset="0"/>
                <a:cs typeface="Century Gothic" charset="0"/>
              </a:rPr>
              <a:t>At the time of reporting, 29 enterprises that were supported could not be counted because they did not have adequate supporting documents required for reporting standards</a:t>
            </a:r>
            <a:endParaRPr lang="en-ZA" sz="1100" b="1" dirty="0">
              <a:latin typeface="Century Gothic" pitchFamily="34" charset="0"/>
            </a:endParaRPr>
          </a:p>
          <a:p>
            <a:pPr lvl="0"/>
            <a:endParaRPr lang="en-ZA" sz="1100" dirty="0">
              <a:latin typeface="Century Gothic" pitchFamily="34" charset="0"/>
              <a:ea typeface="Calibri"/>
              <a:cs typeface="Arial"/>
            </a:endParaRPr>
          </a:p>
          <a:p>
            <a:pPr lvl="0"/>
            <a:r>
              <a:rPr lang="en-ZA" sz="1400" b="1" dirty="0"/>
              <a:t>Planned intervention </a:t>
            </a:r>
          </a:p>
          <a:p>
            <a:pPr lvl="0"/>
            <a:endParaRPr lang="en-ZA" sz="1100" b="1" dirty="0">
              <a:latin typeface="Century Gothic" pitchFamily="34" charset="0"/>
            </a:endParaRPr>
          </a:p>
          <a:p>
            <a:pPr lvl="0" algn="just" defTabSz="913403"/>
            <a:r>
              <a:rPr lang="en-US" sz="1000" dirty="0">
                <a:latin typeface="Century Gothic" charset="0"/>
                <a:ea typeface="Century Gothic" charset="0"/>
                <a:cs typeface="Century Gothic" charset="0"/>
              </a:rPr>
              <a:t>Provinces are correcting the PoE and re-submitting. These will then be counted during the adjustment period for 2019/20 FY performance</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25</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052006105"/>
              </p:ext>
            </p:extLst>
          </p:nvPr>
        </p:nvGraphicFramePr>
        <p:xfrm>
          <a:off x="101352" y="1676400"/>
          <a:ext cx="2727819"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28827562"/>
              </p:ext>
            </p:extLst>
          </p:nvPr>
        </p:nvGraphicFramePr>
        <p:xfrm>
          <a:off x="396740" y="4114800"/>
          <a:ext cx="8458202" cy="1447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a16="http://schemas.microsoft.com/office/drawing/2014/main" xmlns="" val="20000"/>
                    </a:ext>
                  </a:extLst>
                </a:gridCol>
                <a:gridCol w="650083">
                  <a:extLst>
                    <a:ext uri="{9D8B030D-6E8A-4147-A177-3AD203B41FA5}">
                      <a16:colId xmlns:a16="http://schemas.microsoft.com/office/drawing/2014/main" xmlns="" val="20002"/>
                    </a:ext>
                  </a:extLst>
                </a:gridCol>
                <a:gridCol w="650083">
                  <a:extLst>
                    <a:ext uri="{9D8B030D-6E8A-4147-A177-3AD203B41FA5}">
                      <a16:colId xmlns:a16="http://schemas.microsoft.com/office/drawing/2014/main" xmlns="" val="20003"/>
                    </a:ext>
                  </a:extLst>
                </a:gridCol>
                <a:gridCol w="650083">
                  <a:extLst>
                    <a:ext uri="{9D8B030D-6E8A-4147-A177-3AD203B41FA5}">
                      <a16:colId xmlns:a16="http://schemas.microsoft.com/office/drawing/2014/main" xmlns="" val="20004"/>
                    </a:ext>
                  </a:extLst>
                </a:gridCol>
                <a:gridCol w="731344">
                  <a:extLst>
                    <a:ext uri="{9D8B030D-6E8A-4147-A177-3AD203B41FA5}">
                      <a16:colId xmlns:a16="http://schemas.microsoft.com/office/drawing/2014/main" xmlns="" val="20005"/>
                    </a:ext>
                  </a:extLst>
                </a:gridCol>
                <a:gridCol w="731344">
                  <a:extLst>
                    <a:ext uri="{9D8B030D-6E8A-4147-A177-3AD203B41FA5}">
                      <a16:colId xmlns:a16="http://schemas.microsoft.com/office/drawing/2014/main" xmlns="" val="20006"/>
                    </a:ext>
                  </a:extLst>
                </a:gridCol>
                <a:gridCol w="812604">
                  <a:extLst>
                    <a:ext uri="{9D8B030D-6E8A-4147-A177-3AD203B41FA5}">
                      <a16:colId xmlns:a16="http://schemas.microsoft.com/office/drawing/2014/main" xmlns="" val="20007"/>
                    </a:ext>
                  </a:extLst>
                </a:gridCol>
                <a:gridCol w="731344">
                  <a:extLst>
                    <a:ext uri="{9D8B030D-6E8A-4147-A177-3AD203B41FA5}">
                      <a16:colId xmlns:a16="http://schemas.microsoft.com/office/drawing/2014/main" xmlns="" val="20008"/>
                    </a:ext>
                  </a:extLst>
                </a:gridCol>
                <a:gridCol w="745576">
                  <a:extLst>
                    <a:ext uri="{9D8B030D-6E8A-4147-A177-3AD203B41FA5}">
                      <a16:colId xmlns:a16="http://schemas.microsoft.com/office/drawing/2014/main" xmlns="" val="20009"/>
                    </a:ext>
                  </a:extLst>
                </a:gridCol>
                <a:gridCol w="809046">
                  <a:extLst>
                    <a:ext uri="{9D8B030D-6E8A-4147-A177-3AD203B41FA5}">
                      <a16:colId xmlns:a16="http://schemas.microsoft.com/office/drawing/2014/main" xmlns="" val="20010"/>
                    </a:ext>
                  </a:extLst>
                </a:gridCol>
                <a:gridCol w="809046">
                  <a:extLst>
                    <a:ext uri="{9D8B030D-6E8A-4147-A177-3AD203B41FA5}">
                      <a16:colId xmlns:a16="http://schemas.microsoft.com/office/drawing/2014/main" xmlns="" val="20011"/>
                    </a:ext>
                  </a:extLst>
                </a:gridCol>
              </a:tblGrid>
              <a:tr h="2052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549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chemeClr val="tx1"/>
                          </a:solidFill>
                          <a:effectLst/>
                          <a:latin typeface="Century Gothic" pitchFamily="34" charset="0"/>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919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kern="1200" dirty="0">
                          <a:solidFill>
                            <a:srgbClr val="000000"/>
                          </a:solidFill>
                          <a:effectLst/>
                          <a:latin typeface="Century Gothic" pitchFamily="34" charset="0"/>
                          <a:ea typeface="+mn-ea"/>
                          <a:cs typeface="+mn-cs"/>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b="0" i="0" u="none" strike="noStrike" kern="1200" dirty="0">
                          <a:solidFill>
                            <a:srgbClr val="000000"/>
                          </a:solidFill>
                          <a:effectLst/>
                          <a:latin typeface="Century Gothic" pitchFamily="34"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84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rgbClr val="000000"/>
                          </a:solidFill>
                          <a:effectLst/>
                          <a:latin typeface="Century Gothic"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6493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3: RURAL DEVELOPMENT </a:t>
            </a:r>
          </a:p>
        </p:txBody>
      </p:sp>
      <p:sp>
        <p:nvSpPr>
          <p:cNvPr id="3" name="TextBox 2"/>
          <p:cNvSpPr txBox="1"/>
          <p:nvPr/>
        </p:nvSpPr>
        <p:spPr>
          <a:xfrm>
            <a:off x="491992" y="914399"/>
            <a:ext cx="8382000" cy="861774"/>
          </a:xfrm>
          <a:prstGeom prst="rect">
            <a:avLst/>
          </a:prstGeom>
          <a:noFill/>
        </p:spPr>
        <p:txBody>
          <a:bodyPr wrap="square" rtlCol="0">
            <a:spAutoFit/>
          </a:bodyPr>
          <a:lstStyle/>
          <a:p>
            <a:pPr lvl="0" defTabSz="913403"/>
            <a:r>
              <a:rPr lang="en-ZA" b="1" dirty="0">
                <a:solidFill>
                  <a:prstClr val="black"/>
                </a:solidFill>
              </a:rPr>
              <a:t>Performance indicator:  </a:t>
            </a:r>
            <a:r>
              <a:rPr lang="en-US" b="1" dirty="0">
                <a:solidFill>
                  <a:prstClr val="black"/>
                </a:solidFill>
              </a:rPr>
              <a:t>Number of Farmer production support units (FPSUs) functional </a:t>
            </a:r>
          </a:p>
          <a:p>
            <a:r>
              <a:rPr lang="en-ZA" sz="1400" b="1" dirty="0">
                <a:solidFill>
                  <a:srgbClr val="00B0F0"/>
                </a:solidFill>
              </a:rPr>
              <a:t>Annual Target: 27 Functional FPSUs  </a:t>
            </a:r>
          </a:p>
        </p:txBody>
      </p:sp>
      <p:sp>
        <p:nvSpPr>
          <p:cNvPr id="4" name="TextBox 3"/>
          <p:cNvSpPr txBox="1"/>
          <p:nvPr/>
        </p:nvSpPr>
        <p:spPr>
          <a:xfrm>
            <a:off x="3096440" y="1776173"/>
            <a:ext cx="5791200" cy="2308324"/>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400" b="1" dirty="0">
              <a:solidFill>
                <a:prstClr val="black"/>
              </a:solidFill>
            </a:endParaRPr>
          </a:p>
          <a:p>
            <a:pPr lvl="0" algn="just"/>
            <a:r>
              <a:rPr lang="en-US" sz="1100" dirty="0">
                <a:latin typeface="Century Gothic" pitchFamily="34" charset="0"/>
                <a:ea typeface="Century Gothic" charset="0"/>
                <a:cs typeface="Century Gothic" charset="0"/>
              </a:rPr>
              <a:t>The process to fully operationalize the FPSUs is taking more than anticipated in some cases additional budgets are required whilst in some cases the Department experienced problems with the service providers especially in relation to high prices. </a:t>
            </a:r>
          </a:p>
          <a:p>
            <a:pPr lvl="0" algn="just"/>
            <a:endParaRPr lang="en-US" sz="1100" dirty="0">
              <a:latin typeface="Century Gothic" pitchFamily="34" charset="0"/>
              <a:ea typeface="Century Gothic" charset="0"/>
              <a:cs typeface="Century Gothic" charset="0"/>
            </a:endParaRPr>
          </a:p>
          <a:p>
            <a:pPr lvl="0" defTabSz="913403" fontAlgn="ctr"/>
            <a:endParaRPr lang="en-ZA" sz="1100" b="1" dirty="0">
              <a:latin typeface="Century Gothic" pitchFamily="34" charset="0"/>
            </a:endParaRPr>
          </a:p>
          <a:p>
            <a:pPr lvl="0"/>
            <a:r>
              <a:rPr lang="en-ZA" sz="1400" b="1" dirty="0"/>
              <a:t>Planned intervention</a:t>
            </a:r>
          </a:p>
          <a:p>
            <a:pPr lvl="0"/>
            <a:endParaRPr lang="en-ZA" sz="1400" b="1" dirty="0"/>
          </a:p>
          <a:p>
            <a:pPr lvl="0"/>
            <a:r>
              <a:rPr lang="en-US" sz="1100" dirty="0">
                <a:latin typeface="Century Gothic" pitchFamily="34" charset="0"/>
                <a:ea typeface="Century Gothic" charset="0"/>
                <a:cs typeface="Century Gothic" charset="0"/>
              </a:rPr>
              <a:t>The Department is reprioritizing budgets where required and  is now liaising with provincial agriculture to participate in their contracts. </a:t>
            </a:r>
            <a:endParaRPr lang="en-ZA" sz="1100" b="1" dirty="0"/>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26</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090920232"/>
              </p:ext>
            </p:extLst>
          </p:nvPr>
        </p:nvGraphicFramePr>
        <p:xfrm>
          <a:off x="101352" y="1981200"/>
          <a:ext cx="302284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571537161"/>
              </p:ext>
            </p:extLst>
          </p:nvPr>
        </p:nvGraphicFramePr>
        <p:xfrm>
          <a:off x="304800" y="4419600"/>
          <a:ext cx="8458202" cy="12192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7649">
                  <a:extLst>
                    <a:ext uri="{9D8B030D-6E8A-4147-A177-3AD203B41FA5}">
                      <a16:colId xmlns:a16="http://schemas.microsoft.com/office/drawing/2014/main" xmlns="" val="20000"/>
                    </a:ext>
                  </a:extLst>
                </a:gridCol>
                <a:gridCol w="650083">
                  <a:extLst>
                    <a:ext uri="{9D8B030D-6E8A-4147-A177-3AD203B41FA5}">
                      <a16:colId xmlns:a16="http://schemas.microsoft.com/office/drawing/2014/main" xmlns="" val="20002"/>
                    </a:ext>
                  </a:extLst>
                </a:gridCol>
                <a:gridCol w="650083">
                  <a:extLst>
                    <a:ext uri="{9D8B030D-6E8A-4147-A177-3AD203B41FA5}">
                      <a16:colId xmlns:a16="http://schemas.microsoft.com/office/drawing/2014/main" xmlns="" val="20003"/>
                    </a:ext>
                  </a:extLst>
                </a:gridCol>
                <a:gridCol w="650083">
                  <a:extLst>
                    <a:ext uri="{9D8B030D-6E8A-4147-A177-3AD203B41FA5}">
                      <a16:colId xmlns:a16="http://schemas.microsoft.com/office/drawing/2014/main" xmlns="" val="20004"/>
                    </a:ext>
                  </a:extLst>
                </a:gridCol>
                <a:gridCol w="731344">
                  <a:extLst>
                    <a:ext uri="{9D8B030D-6E8A-4147-A177-3AD203B41FA5}">
                      <a16:colId xmlns:a16="http://schemas.microsoft.com/office/drawing/2014/main" xmlns="" val="20005"/>
                    </a:ext>
                  </a:extLst>
                </a:gridCol>
                <a:gridCol w="731344">
                  <a:extLst>
                    <a:ext uri="{9D8B030D-6E8A-4147-A177-3AD203B41FA5}">
                      <a16:colId xmlns:a16="http://schemas.microsoft.com/office/drawing/2014/main" xmlns="" val="20006"/>
                    </a:ext>
                  </a:extLst>
                </a:gridCol>
                <a:gridCol w="812604">
                  <a:extLst>
                    <a:ext uri="{9D8B030D-6E8A-4147-A177-3AD203B41FA5}">
                      <a16:colId xmlns:a16="http://schemas.microsoft.com/office/drawing/2014/main" xmlns="" val="20007"/>
                    </a:ext>
                  </a:extLst>
                </a:gridCol>
                <a:gridCol w="731344">
                  <a:extLst>
                    <a:ext uri="{9D8B030D-6E8A-4147-A177-3AD203B41FA5}">
                      <a16:colId xmlns:a16="http://schemas.microsoft.com/office/drawing/2014/main" xmlns="" val="20008"/>
                    </a:ext>
                  </a:extLst>
                </a:gridCol>
                <a:gridCol w="745576">
                  <a:extLst>
                    <a:ext uri="{9D8B030D-6E8A-4147-A177-3AD203B41FA5}">
                      <a16:colId xmlns:a16="http://schemas.microsoft.com/office/drawing/2014/main" xmlns="" val="20009"/>
                    </a:ext>
                  </a:extLst>
                </a:gridCol>
                <a:gridCol w="809046">
                  <a:extLst>
                    <a:ext uri="{9D8B030D-6E8A-4147-A177-3AD203B41FA5}">
                      <a16:colId xmlns:a16="http://schemas.microsoft.com/office/drawing/2014/main" xmlns="" val="20010"/>
                    </a:ext>
                  </a:extLst>
                </a:gridCol>
                <a:gridCol w="809046">
                  <a:extLst>
                    <a:ext uri="{9D8B030D-6E8A-4147-A177-3AD203B41FA5}">
                      <a16:colId xmlns:a16="http://schemas.microsoft.com/office/drawing/2014/main" xmlns="" val="20011"/>
                    </a:ext>
                  </a:extLst>
                </a:gridCol>
              </a:tblGrid>
              <a:tr h="17284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9887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1195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552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95970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3: RURAL DEVELOPMENT </a:t>
            </a:r>
          </a:p>
        </p:txBody>
      </p:sp>
      <p:sp>
        <p:nvSpPr>
          <p:cNvPr id="3" name="TextBox 2"/>
          <p:cNvSpPr txBox="1"/>
          <p:nvPr/>
        </p:nvSpPr>
        <p:spPr>
          <a:xfrm>
            <a:off x="491992" y="781877"/>
            <a:ext cx="8382000" cy="861774"/>
          </a:xfrm>
          <a:prstGeom prst="rect">
            <a:avLst/>
          </a:prstGeom>
          <a:noFill/>
        </p:spPr>
        <p:txBody>
          <a:bodyPr wrap="square" rtlCol="0">
            <a:spAutoFit/>
          </a:bodyPr>
          <a:lstStyle/>
          <a:p>
            <a:pPr defTabSz="913403"/>
            <a:r>
              <a:rPr lang="en-ZA" b="1" dirty="0">
                <a:solidFill>
                  <a:prstClr val="black"/>
                </a:solidFill>
              </a:rPr>
              <a:t>Performance indicator:  Number of skills development opportunities provided in rural development initiatives</a:t>
            </a:r>
          </a:p>
          <a:p>
            <a:r>
              <a:rPr lang="en-ZA" sz="1400" b="1" dirty="0">
                <a:solidFill>
                  <a:srgbClr val="00B0F0"/>
                </a:solidFill>
              </a:rPr>
              <a:t>Annual Target: 7 465 </a:t>
            </a:r>
            <a:r>
              <a:rPr lang="en-ZA" sz="1400" i="1" dirty="0">
                <a:solidFill>
                  <a:srgbClr val="00B0F0"/>
                </a:solidFill>
              </a:rPr>
              <a:t>(REID: 3486, RID: 2000 &amp; NARYSEC: 1979)</a:t>
            </a:r>
            <a:endParaRPr lang="en-ZA" sz="1400" dirty="0">
              <a:solidFill>
                <a:srgbClr val="00B0F0"/>
              </a:solidFill>
            </a:endParaRPr>
          </a:p>
        </p:txBody>
      </p:sp>
      <p:sp>
        <p:nvSpPr>
          <p:cNvPr id="4" name="TextBox 3"/>
          <p:cNvSpPr txBox="1"/>
          <p:nvPr/>
        </p:nvSpPr>
        <p:spPr>
          <a:xfrm>
            <a:off x="2514600" y="1643651"/>
            <a:ext cx="6553200" cy="3354765"/>
          </a:xfrm>
          <a:prstGeom prst="rect">
            <a:avLst/>
          </a:prstGeom>
          <a:noFill/>
        </p:spPr>
        <p:txBody>
          <a:bodyPr wrap="square" rtlCol="0">
            <a:spAutoFit/>
          </a:bodyPr>
          <a:lstStyle/>
          <a:p>
            <a:pPr algn="just"/>
            <a:r>
              <a:rPr lang="en-ZA" sz="1400" b="1" dirty="0">
                <a:solidFill>
                  <a:prstClr val="black"/>
                </a:solidFill>
              </a:rPr>
              <a:t>Reason for deviation</a:t>
            </a:r>
          </a:p>
          <a:p>
            <a:pPr lvl="0" algn="just"/>
            <a:endParaRPr lang="en-ZA" sz="1000" b="1" dirty="0">
              <a:solidFill>
                <a:prstClr val="black"/>
              </a:solidFill>
              <a:latin typeface="Century Gothic" pitchFamily="34" charset="0"/>
              <a:ea typeface="Calibri"/>
              <a:cs typeface="Arial"/>
            </a:endParaRPr>
          </a:p>
          <a:p>
            <a:pPr lvl="0" algn="just"/>
            <a:r>
              <a:rPr lang="en-ZA" sz="1000" b="1" dirty="0">
                <a:solidFill>
                  <a:prstClr val="black"/>
                </a:solidFill>
                <a:latin typeface="Century Gothic" pitchFamily="34" charset="0"/>
                <a:ea typeface="Calibri"/>
                <a:cs typeface="Arial"/>
              </a:rPr>
              <a:t>RID: </a:t>
            </a:r>
            <a:r>
              <a:rPr lang="en-US" sz="1000" dirty="0">
                <a:solidFill>
                  <a:prstClr val="black"/>
                </a:solidFill>
                <a:latin typeface="Century Gothic" pitchFamily="34" charset="0"/>
                <a:ea typeface="Calibri"/>
                <a:cs typeface="Arial"/>
              </a:rPr>
              <a:t>Cumulative Targets (Q1+Q2: 1 460). Cumulative Achievements (Q1: 731+Q2: 1 009 = 1 731)  Skills target was over achieved during Q1 period hence cumulative achievement is above cumulative targets. </a:t>
            </a:r>
          </a:p>
          <a:p>
            <a:pPr lvl="0" algn="just"/>
            <a:endParaRPr lang="en-US" sz="1000" dirty="0">
              <a:solidFill>
                <a:srgbClr val="FF0000"/>
              </a:solidFill>
              <a:latin typeface="Century Gothic" pitchFamily="34" charset="0"/>
              <a:ea typeface="Calibri"/>
              <a:cs typeface="Arial"/>
            </a:endParaRPr>
          </a:p>
          <a:p>
            <a:pPr lvl="0" algn="just"/>
            <a:r>
              <a:rPr lang="en-ZA" sz="1000" b="1" dirty="0">
                <a:solidFill>
                  <a:prstClr val="black"/>
                </a:solidFill>
                <a:latin typeface="Century Gothic" pitchFamily="34" charset="0"/>
                <a:ea typeface="Calibri"/>
                <a:cs typeface="Arial"/>
              </a:rPr>
              <a:t>REID: </a:t>
            </a:r>
            <a:r>
              <a:rPr lang="en-US" sz="1000" dirty="0">
                <a:solidFill>
                  <a:prstClr val="black"/>
                </a:solidFill>
                <a:latin typeface="Century Gothic" pitchFamily="34" charset="0"/>
                <a:ea typeface="Calibri"/>
                <a:cs typeface="Arial"/>
              </a:rPr>
              <a:t>GP: Tshwane: Due to the </a:t>
            </a:r>
            <a:r>
              <a:rPr lang="en-ZA" sz="1000" dirty="0">
                <a:solidFill>
                  <a:prstClr val="black"/>
                </a:solidFill>
                <a:latin typeface="Century Gothic" pitchFamily="34" charset="0"/>
                <a:ea typeface="Calibri"/>
                <a:cs typeface="Arial"/>
              </a:rPr>
              <a:t>vastness of the district, training was provided to more farmers attending the grazing land management and beef cattle management training.</a:t>
            </a:r>
            <a:r>
              <a:rPr lang="en-US" sz="1000" dirty="0">
                <a:solidFill>
                  <a:prstClr val="black"/>
                </a:solidFill>
                <a:latin typeface="Century Gothic" pitchFamily="34" charset="0"/>
                <a:ea typeface="Calibri"/>
                <a:cs typeface="Arial"/>
              </a:rPr>
              <a:t> Sedibeng: Training for financial management was supposed to take place in Aug. However, service provider confirmed and trained on 9-13 September. KZN: SLA partner contribution: training of new Community Health Workers following their replacement. The nature of goats agri-business requires follow up training now and again. Also more farmers demanded training. WC: More beneficiaries than anticipated were interested and could be accommodated in the arts and craft and cooperatives training in Cape Metro and West Coast. FS: Skills for advanced start-up and for financial management were conducted earlier by service providers who work according to their own schedule which was earlier than envisaged </a:t>
            </a:r>
          </a:p>
          <a:p>
            <a:pPr algn="just"/>
            <a:r>
              <a:rPr lang="en-US" sz="1000" dirty="0">
                <a:solidFill>
                  <a:prstClr val="black"/>
                </a:solidFill>
                <a:latin typeface="Century Gothic" pitchFamily="34" charset="0"/>
                <a:ea typeface="Calibri"/>
                <a:cs typeface="Arial"/>
              </a:rPr>
              <a:t> </a:t>
            </a:r>
            <a:endParaRPr lang="en-ZA" sz="1400" dirty="0">
              <a:solidFill>
                <a:prstClr val="black"/>
              </a:solidFill>
            </a:endParaRPr>
          </a:p>
          <a:p>
            <a:pPr algn="just"/>
            <a:r>
              <a:rPr lang="en-ZA" sz="1400" b="1" dirty="0">
                <a:solidFill>
                  <a:prstClr val="black"/>
                </a:solidFill>
              </a:rPr>
              <a:t>Planned intervention </a:t>
            </a:r>
          </a:p>
          <a:p>
            <a:pPr algn="just"/>
            <a:endParaRPr lang="en-ZA" sz="1400" b="1" dirty="0">
              <a:solidFill>
                <a:prstClr val="black"/>
              </a:solidFill>
            </a:endParaRPr>
          </a:p>
          <a:p>
            <a:pPr algn="just"/>
            <a:r>
              <a:rPr lang="en-ZA" sz="1000" b="1" dirty="0">
                <a:solidFill>
                  <a:prstClr val="black"/>
                </a:solidFill>
                <a:latin typeface="Century Gothic" pitchFamily="34" charset="0"/>
              </a:rPr>
              <a:t>RID: </a:t>
            </a:r>
            <a:r>
              <a:rPr lang="en-US" sz="1000" dirty="0">
                <a:solidFill>
                  <a:prstClr val="black"/>
                </a:solidFill>
                <a:latin typeface="Century Gothic" pitchFamily="34" charset="0"/>
              </a:rPr>
              <a:t>Close monitoring of skills projects to deliver within timelines and aligned to the budget.</a:t>
            </a:r>
          </a:p>
          <a:p>
            <a:pPr algn="just"/>
            <a:r>
              <a:rPr lang="en-ZA" sz="1000" b="1" dirty="0">
                <a:solidFill>
                  <a:prstClr val="black"/>
                </a:solidFill>
                <a:latin typeface="Century Gothic" pitchFamily="34" charset="0"/>
              </a:rPr>
              <a:t>REID: </a:t>
            </a:r>
            <a:r>
              <a:rPr lang="en-ZA" sz="1000" dirty="0">
                <a:solidFill>
                  <a:prstClr val="black"/>
                </a:solidFill>
                <a:latin typeface="Century Gothic" pitchFamily="34" charset="0"/>
              </a:rPr>
              <a:t>Not necessary</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21</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4208039407"/>
              </p:ext>
            </p:extLst>
          </p:nvPr>
        </p:nvGraphicFramePr>
        <p:xfrm>
          <a:off x="76200" y="1828800"/>
          <a:ext cx="25908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354994510"/>
              </p:ext>
            </p:extLst>
          </p:nvPr>
        </p:nvGraphicFramePr>
        <p:xfrm>
          <a:off x="1" y="4998417"/>
          <a:ext cx="9143999" cy="1772406"/>
        </p:xfrm>
        <a:graphic>
          <a:graphicData uri="http://schemas.openxmlformats.org/drawingml/2006/table">
            <a:tbl>
              <a:tblPr>
                <a:tableStyleId>{5C22544A-7EE6-4342-B048-85BDC9FD1C3A}</a:tableStyleId>
              </a:tblPr>
              <a:tblGrid>
                <a:gridCol w="1113183">
                  <a:extLst>
                    <a:ext uri="{9D8B030D-6E8A-4147-A177-3AD203B41FA5}">
                      <a16:colId xmlns:a16="http://schemas.microsoft.com/office/drawing/2014/main" xmlns="" val="20000"/>
                    </a:ext>
                  </a:extLst>
                </a:gridCol>
                <a:gridCol w="874644">
                  <a:extLst>
                    <a:ext uri="{9D8B030D-6E8A-4147-A177-3AD203B41FA5}">
                      <a16:colId xmlns:a16="http://schemas.microsoft.com/office/drawing/2014/main" xmlns="" val="20001"/>
                    </a:ext>
                  </a:extLst>
                </a:gridCol>
                <a:gridCol w="715617">
                  <a:extLst>
                    <a:ext uri="{9D8B030D-6E8A-4147-A177-3AD203B41FA5}">
                      <a16:colId xmlns:a16="http://schemas.microsoft.com/office/drawing/2014/main" xmlns="" val="20002"/>
                    </a:ext>
                  </a:extLst>
                </a:gridCol>
                <a:gridCol w="636104">
                  <a:extLst>
                    <a:ext uri="{9D8B030D-6E8A-4147-A177-3AD203B41FA5}">
                      <a16:colId xmlns:a16="http://schemas.microsoft.com/office/drawing/2014/main" xmlns="" val="20003"/>
                    </a:ext>
                  </a:extLst>
                </a:gridCol>
                <a:gridCol w="715617">
                  <a:extLst>
                    <a:ext uri="{9D8B030D-6E8A-4147-A177-3AD203B41FA5}">
                      <a16:colId xmlns:a16="http://schemas.microsoft.com/office/drawing/2014/main" xmlns="" val="20004"/>
                    </a:ext>
                  </a:extLst>
                </a:gridCol>
                <a:gridCol w="715617">
                  <a:extLst>
                    <a:ext uri="{9D8B030D-6E8A-4147-A177-3AD203B41FA5}">
                      <a16:colId xmlns:a16="http://schemas.microsoft.com/office/drawing/2014/main" xmlns="" val="20005"/>
                    </a:ext>
                  </a:extLst>
                </a:gridCol>
                <a:gridCol w="874644">
                  <a:extLst>
                    <a:ext uri="{9D8B030D-6E8A-4147-A177-3AD203B41FA5}">
                      <a16:colId xmlns:a16="http://schemas.microsoft.com/office/drawing/2014/main" xmlns="" val="20006"/>
                    </a:ext>
                  </a:extLst>
                </a:gridCol>
                <a:gridCol w="681179">
                  <a:extLst>
                    <a:ext uri="{9D8B030D-6E8A-4147-A177-3AD203B41FA5}">
                      <a16:colId xmlns:a16="http://schemas.microsoft.com/office/drawing/2014/main" xmlns="" val="20007"/>
                    </a:ext>
                  </a:extLst>
                </a:gridCol>
                <a:gridCol w="882316">
                  <a:extLst>
                    <a:ext uri="{9D8B030D-6E8A-4147-A177-3AD203B41FA5}">
                      <a16:colId xmlns:a16="http://schemas.microsoft.com/office/drawing/2014/main" xmlns="" val="20008"/>
                    </a:ext>
                  </a:extLst>
                </a:gridCol>
                <a:gridCol w="882316">
                  <a:extLst>
                    <a:ext uri="{9D8B030D-6E8A-4147-A177-3AD203B41FA5}">
                      <a16:colId xmlns:a16="http://schemas.microsoft.com/office/drawing/2014/main" xmlns="" val="20009"/>
                    </a:ext>
                  </a:extLst>
                </a:gridCol>
                <a:gridCol w="1052762">
                  <a:extLst>
                    <a:ext uri="{9D8B030D-6E8A-4147-A177-3AD203B41FA5}">
                      <a16:colId xmlns:a16="http://schemas.microsoft.com/office/drawing/2014/main" xmlns="" val="20010"/>
                    </a:ext>
                  </a:extLst>
                </a:gridCol>
              </a:tblGrid>
              <a:tr h="18992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969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Annual</a:t>
                      </a:r>
                      <a:r>
                        <a:rPr lang="en-ZA" sz="900" b="1" kern="1200" baseline="0" dirty="0">
                          <a:solidFill>
                            <a:schemeClr val="dk1"/>
                          </a:solidFill>
                          <a:effectLst/>
                          <a:latin typeface="Century Gothic" pitchFamily="34" charset="0"/>
                          <a:ea typeface="Calibri"/>
                          <a:cs typeface="Calibri"/>
                        </a:rPr>
                        <a:t> </a:t>
                      </a:r>
                      <a:r>
                        <a:rPr lang="en-ZA" sz="9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310</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470</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645</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300</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500</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589</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149</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807</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chemeClr val="tx1"/>
                          </a:solidFill>
                          <a:effectLst/>
                          <a:latin typeface="Century Gothic" pitchFamily="34" charset="0"/>
                        </a:rPr>
                        <a:t>209</a:t>
                      </a:r>
                      <a:endParaRPr lang="en-ZA" sz="900" b="0"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chemeClr val="tx1"/>
                          </a:solidFill>
                          <a:effectLst/>
                          <a:latin typeface="Century Gothic" pitchFamily="34" charset="0"/>
                        </a:rPr>
                        <a:t>3 979</a:t>
                      </a:r>
                      <a:endParaRPr lang="en-ZA" sz="900" b="1"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6077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9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393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164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0" i="0" u="none" strike="noStrike" dirty="0">
                          <a:solidFill>
                            <a:srgbClr val="000000"/>
                          </a:solidFill>
                          <a:effectLst/>
                          <a:latin typeface="Century Gothic" pitchFamily="34" charset="0"/>
                        </a:rPr>
                        <a:t>157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n-NO" sz="900" b="1" i="0" u="none" strike="noStrike" dirty="0">
                          <a:solidFill>
                            <a:srgbClr val="000000"/>
                          </a:solidFill>
                          <a:effectLst/>
                          <a:latin typeface="Century Gothic" pitchFamily="34" charset="0"/>
                        </a:rPr>
                        <a:t>2 103</a:t>
                      </a:r>
                    </a:p>
                    <a:p>
                      <a:pPr algn="ctr" fontAlgn="b"/>
                      <a:endParaRPr lang="nn-NO" sz="900" b="1" i="0" u="none" strike="noStrike" dirty="0">
                        <a:solidFill>
                          <a:srgbClr val="000000"/>
                        </a:solidFill>
                        <a:effectLst/>
                        <a:latin typeface="Century Gothic" pitchFamily="34" charset="0"/>
                      </a:endParaRPr>
                    </a:p>
                    <a:p>
                      <a:pPr algn="ctr" fontAlgn="b"/>
                      <a:r>
                        <a:rPr lang="nn-NO" sz="900" b="1" i="0" u="none" strike="noStrike" dirty="0">
                          <a:solidFill>
                            <a:srgbClr val="000000"/>
                          </a:solidFill>
                          <a:effectLst/>
                          <a:latin typeface="Century Gothic" pitchFamily="34" charset="0"/>
                        </a:rPr>
                        <a:t>REID: 988</a:t>
                      </a:r>
                    </a:p>
                    <a:p>
                      <a:pPr algn="ctr" fontAlgn="b"/>
                      <a:r>
                        <a:rPr lang="nn-NO" sz="900" b="1" i="0" u="none" strike="noStrike" dirty="0">
                          <a:solidFill>
                            <a:srgbClr val="000000"/>
                          </a:solidFill>
                          <a:effectLst/>
                          <a:latin typeface="Century Gothic" pitchFamily="34" charset="0"/>
                        </a:rPr>
                        <a:t>RID: 700</a:t>
                      </a:r>
                    </a:p>
                    <a:p>
                      <a:pPr algn="ctr" fontAlgn="b"/>
                      <a:r>
                        <a:rPr lang="nn-NO" sz="900" b="1" i="0" u="none" strike="noStrike" dirty="0">
                          <a:solidFill>
                            <a:srgbClr val="000000"/>
                          </a:solidFill>
                          <a:effectLst/>
                          <a:latin typeface="Century Gothic" pitchFamily="34" charset="0"/>
                        </a:rPr>
                        <a:t>NARYSEC: 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5956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baseline="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900" b="1" kern="1200" baseline="0" dirty="0">
                          <a:solidFill>
                            <a:schemeClr val="dk1"/>
                          </a:solidFill>
                          <a:effectLst/>
                          <a:latin typeface="Century Gothic" pitchFamily="34" charset="0"/>
                          <a:ea typeface="Calibri"/>
                          <a:cs typeface="Calibri"/>
                        </a:rPr>
                        <a:t>A</a:t>
                      </a:r>
                      <a:r>
                        <a:rPr lang="en-ZA" sz="900" b="1" kern="1200" dirty="0">
                          <a:solidFill>
                            <a:schemeClr val="dk1"/>
                          </a:solidFill>
                          <a:effectLst/>
                          <a:latin typeface="Century Gothic" pitchFamily="34" charset="0"/>
                          <a:ea typeface="Calibri"/>
                          <a:cs typeface="Calibri"/>
                        </a:rPr>
                        <a:t>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900" b="1" i="0" u="none" strike="noStrike" dirty="0">
                          <a:solidFill>
                            <a:srgbClr val="000000"/>
                          </a:solidFill>
                          <a:effectLst/>
                          <a:latin typeface="Calibri"/>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900" b="1" i="0" u="none" strike="noStrike" dirty="0">
                          <a:solidFill>
                            <a:srgbClr val="000000"/>
                          </a:solidFill>
                          <a:effectLst/>
                          <a:latin typeface="Calibri"/>
                        </a:rPr>
                        <a:t>137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900" b="1" i="0" u="none" strike="noStrike" dirty="0">
                          <a:solidFill>
                            <a:srgbClr val="000000"/>
                          </a:solidFill>
                          <a:effectLst/>
                          <a:latin typeface="Calibri"/>
                        </a:rPr>
                        <a:t>478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900" b="1" i="0" u="none" strike="noStrike" dirty="0">
                          <a:solidFill>
                            <a:srgbClr val="000000"/>
                          </a:solidFill>
                          <a:effectLst/>
                          <a:latin typeface="Calibri"/>
                        </a:rPr>
                        <a:t>679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900" b="1" i="0" u="none" strike="noStrike" dirty="0">
                          <a:solidFill>
                            <a:srgbClr val="000000"/>
                          </a:solidFill>
                          <a:effectLst/>
                          <a:latin typeface="Calibri"/>
                        </a:rPr>
                        <a:t>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900" b="1" i="0" u="none" strike="noStrike" dirty="0">
                          <a:solidFill>
                            <a:srgbClr val="000000"/>
                          </a:solidFill>
                          <a:effectLst/>
                          <a:latin typeface="Calibri"/>
                        </a:rPr>
                        <a:t>402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900" b="1" i="0" u="none" strike="noStrike" dirty="0">
                          <a:solidFill>
                            <a:srgbClr val="000000"/>
                          </a:solidFill>
                          <a:effectLst/>
                          <a:latin typeface="Calibri"/>
                        </a:rPr>
                        <a:t>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900" b="1" i="0" u="none" strike="noStrike" dirty="0">
                          <a:solidFill>
                            <a:srgbClr val="000000"/>
                          </a:solidFill>
                          <a:effectLst/>
                          <a:latin typeface="Calibri"/>
                        </a:rPr>
                        <a:t>203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900" b="1" i="0" u="none" strike="noStrike" dirty="0">
                          <a:solidFill>
                            <a:srgbClr val="000000"/>
                          </a:solidFill>
                          <a:effectLst/>
                          <a:latin typeface="Calibri"/>
                        </a:rPr>
                        <a:t>176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nn-NO" sz="900" b="1" i="0" u="none" strike="noStrike" dirty="0">
                          <a:solidFill>
                            <a:srgbClr val="000000"/>
                          </a:solidFill>
                          <a:effectLst/>
                          <a:latin typeface="Century Gothic" pitchFamily="34" charset="0"/>
                        </a:rPr>
                        <a:t>2</a:t>
                      </a:r>
                      <a:r>
                        <a:rPr lang="nn-NO" sz="900" b="1" i="0" u="none" strike="noStrike" baseline="0" dirty="0">
                          <a:solidFill>
                            <a:srgbClr val="000000"/>
                          </a:solidFill>
                          <a:effectLst/>
                          <a:latin typeface="Century Gothic" pitchFamily="34" charset="0"/>
                        </a:rPr>
                        <a:t> 226</a:t>
                      </a:r>
                      <a:endParaRPr lang="nn-NO" sz="900" b="1" i="0" u="none" strike="noStrike" dirty="0">
                        <a:solidFill>
                          <a:srgbClr val="000000"/>
                        </a:solidFill>
                        <a:effectLst/>
                        <a:latin typeface="Century Gothic" pitchFamily="34" charset="0"/>
                      </a:endParaRPr>
                    </a:p>
                    <a:p>
                      <a:pPr algn="ctr" fontAlgn="b"/>
                      <a:endParaRPr lang="nn-NO" sz="900" b="1" i="0" u="none" strike="noStrike" dirty="0">
                        <a:solidFill>
                          <a:srgbClr val="000000"/>
                        </a:solidFill>
                        <a:effectLst/>
                        <a:latin typeface="Century Gothic" pitchFamily="34" charset="0"/>
                      </a:endParaRPr>
                    </a:p>
                    <a:p>
                      <a:pPr algn="ctr" fontAlgn="b"/>
                      <a:r>
                        <a:rPr lang="nn-NO" sz="900" b="1" i="0" u="none" strike="noStrike" dirty="0">
                          <a:solidFill>
                            <a:srgbClr val="000000"/>
                          </a:solidFill>
                          <a:effectLst/>
                          <a:latin typeface="Century Gothic" pitchFamily="34" charset="0"/>
                        </a:rPr>
                        <a:t>REID: 1193</a:t>
                      </a:r>
                    </a:p>
                    <a:p>
                      <a:pPr algn="ctr" fontAlgn="b"/>
                      <a:r>
                        <a:rPr lang="nn-NO" sz="900" b="1" i="0" u="none" strike="noStrike" dirty="0">
                          <a:solidFill>
                            <a:srgbClr val="000000"/>
                          </a:solidFill>
                          <a:effectLst/>
                          <a:latin typeface="Century Gothic" pitchFamily="34" charset="0"/>
                        </a:rPr>
                        <a:t>RID: 614</a:t>
                      </a:r>
                    </a:p>
                    <a:p>
                      <a:pPr algn="ctr" fontAlgn="b"/>
                      <a:r>
                        <a:rPr lang="nn-NO" sz="900" b="1" i="0" u="none" strike="noStrike" dirty="0">
                          <a:solidFill>
                            <a:srgbClr val="000000"/>
                          </a:solidFill>
                          <a:effectLst/>
                          <a:latin typeface="Century Gothic" pitchFamily="34" charset="0"/>
                        </a:rPr>
                        <a:t>NARYSEC: 419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056679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3: RURAL DEVELOPMENT </a:t>
            </a:r>
          </a:p>
        </p:txBody>
      </p:sp>
      <p:sp>
        <p:nvSpPr>
          <p:cNvPr id="3" name="TextBox 2"/>
          <p:cNvSpPr txBox="1"/>
          <p:nvPr/>
        </p:nvSpPr>
        <p:spPr>
          <a:xfrm>
            <a:off x="472114" y="662226"/>
            <a:ext cx="8382000" cy="861774"/>
          </a:xfrm>
          <a:prstGeom prst="rect">
            <a:avLst/>
          </a:prstGeom>
          <a:noFill/>
        </p:spPr>
        <p:txBody>
          <a:bodyPr wrap="square" rtlCol="0">
            <a:spAutoFit/>
          </a:bodyPr>
          <a:lstStyle/>
          <a:p>
            <a:pPr defTabSz="913403"/>
            <a:r>
              <a:rPr lang="en-ZA" b="1" dirty="0">
                <a:solidFill>
                  <a:prstClr val="black"/>
                </a:solidFill>
              </a:rPr>
              <a:t>Performance indicator:  Number of job opportunities created in rural development initiatives</a:t>
            </a:r>
          </a:p>
          <a:p>
            <a:pPr defTabSz="913403"/>
            <a:r>
              <a:rPr lang="en-ZA" sz="1400" b="1" dirty="0">
                <a:solidFill>
                  <a:srgbClr val="00B0F0"/>
                </a:solidFill>
              </a:rPr>
              <a:t>Annual Target: </a:t>
            </a:r>
            <a:r>
              <a:rPr lang="nn-NO" sz="1400" b="1" dirty="0">
                <a:solidFill>
                  <a:srgbClr val="00B0F0"/>
                </a:solidFill>
              </a:rPr>
              <a:t>5 909</a:t>
            </a:r>
            <a:endParaRPr lang="nn-NO" sz="1400" i="1" dirty="0">
              <a:solidFill>
                <a:srgbClr val="00B0F0"/>
              </a:solidFill>
            </a:endParaRPr>
          </a:p>
        </p:txBody>
      </p:sp>
      <p:sp>
        <p:nvSpPr>
          <p:cNvPr id="4" name="TextBox 3"/>
          <p:cNvSpPr txBox="1"/>
          <p:nvPr/>
        </p:nvSpPr>
        <p:spPr>
          <a:xfrm>
            <a:off x="2590800" y="1093113"/>
            <a:ext cx="6400799" cy="2739211"/>
          </a:xfrm>
          <a:prstGeom prst="rect">
            <a:avLst/>
          </a:prstGeom>
          <a:noFill/>
        </p:spPr>
        <p:txBody>
          <a:bodyPr wrap="square" rtlCol="0">
            <a:spAutoFit/>
          </a:bodyPr>
          <a:lstStyle/>
          <a:p>
            <a:r>
              <a:rPr lang="en-ZA" sz="1400" b="1" dirty="0">
                <a:solidFill>
                  <a:prstClr val="black"/>
                </a:solidFill>
              </a:rPr>
              <a:t>Reason for deviation</a:t>
            </a:r>
          </a:p>
          <a:p>
            <a:r>
              <a:rPr lang="en-ZA" sz="1000" b="1" dirty="0">
                <a:solidFill>
                  <a:prstClr val="black"/>
                </a:solidFill>
                <a:latin typeface="Century Gothic" pitchFamily="34" charset="0"/>
                <a:ea typeface="Calibri"/>
                <a:cs typeface="Arial"/>
              </a:rPr>
              <a:t>RID: </a:t>
            </a:r>
            <a:r>
              <a:rPr lang="en-US" sz="1000" dirty="0">
                <a:solidFill>
                  <a:prstClr val="black"/>
                </a:solidFill>
                <a:latin typeface="Century Gothic" pitchFamily="34" charset="0"/>
                <a:ea typeface="Calibri"/>
                <a:cs typeface="Arial"/>
              </a:rPr>
              <a:t>Cumulative Targets (Q1+Q2: 755) . </a:t>
            </a:r>
            <a:r>
              <a:rPr lang="en-US" sz="1000" dirty="0">
                <a:latin typeface="Century Gothic" pitchFamily="34" charset="0"/>
                <a:ea typeface="Calibri"/>
                <a:cs typeface="Arial"/>
              </a:rPr>
              <a:t>Cumulative Achievements (Q1: 390+Q2: 425 = 815)</a:t>
            </a:r>
          </a:p>
          <a:p>
            <a:r>
              <a:rPr lang="en-US" sz="1000" dirty="0">
                <a:latin typeface="Century Gothic" pitchFamily="34" charset="0"/>
                <a:ea typeface="Calibri"/>
                <a:cs typeface="Arial"/>
              </a:rPr>
              <a:t>Jobs target was over achieved during Q1 period hence cumulative achievement is above cumulative targets. Planned projects  yielded more jobs than expected. </a:t>
            </a:r>
          </a:p>
          <a:p>
            <a:endParaRPr lang="en-ZA" sz="1000" dirty="0">
              <a:latin typeface="Century Gothic" pitchFamily="34" charset="0"/>
              <a:ea typeface="Calibri"/>
              <a:cs typeface="Arial"/>
            </a:endParaRPr>
          </a:p>
          <a:p>
            <a:pPr algn="just"/>
            <a:r>
              <a:rPr lang="en-ZA" sz="1000" b="1" dirty="0">
                <a:latin typeface="Century Gothic" pitchFamily="34" charset="0"/>
                <a:ea typeface="Calibri"/>
                <a:cs typeface="Arial"/>
              </a:rPr>
              <a:t>REID: Some of the jobs could not be created due to challenges that affected the full operationalisation of the FPSUs as they were directly linked to the FPSUs. </a:t>
            </a:r>
            <a:r>
              <a:rPr lang="en-US" sz="1000" dirty="0">
                <a:latin typeface="Century Gothic" pitchFamily="34" charset="0"/>
                <a:ea typeface="Calibri"/>
                <a:cs typeface="Arial"/>
              </a:rPr>
              <a:t>KZN: Mid-term jobs have been achieved already in Q1. </a:t>
            </a:r>
          </a:p>
          <a:p>
            <a:pPr algn="just"/>
            <a:endParaRPr lang="en-ZA" sz="1400" b="1" dirty="0">
              <a:solidFill>
                <a:prstClr val="black"/>
              </a:solidFill>
            </a:endParaRPr>
          </a:p>
          <a:p>
            <a:r>
              <a:rPr lang="en-ZA" sz="1400" b="1" dirty="0">
                <a:solidFill>
                  <a:prstClr val="black"/>
                </a:solidFill>
              </a:rPr>
              <a:t>Planned intervention </a:t>
            </a:r>
          </a:p>
          <a:p>
            <a:r>
              <a:rPr lang="en-ZA" sz="1000" b="1" dirty="0">
                <a:solidFill>
                  <a:prstClr val="black"/>
                </a:solidFill>
                <a:latin typeface="Century Gothic" pitchFamily="34" charset="0"/>
              </a:rPr>
              <a:t>RID: </a:t>
            </a:r>
            <a:r>
              <a:rPr lang="en-US" sz="1000" dirty="0">
                <a:solidFill>
                  <a:prstClr val="black"/>
                </a:solidFill>
                <a:latin typeface="Century Gothic" pitchFamily="34" charset="0"/>
              </a:rPr>
              <a:t>Close monitoring of jobs projects to deliver within timelines and aligned to the targets.  </a:t>
            </a:r>
          </a:p>
          <a:p>
            <a:r>
              <a:rPr lang="en-US" sz="1000" dirty="0">
                <a:solidFill>
                  <a:prstClr val="black"/>
                </a:solidFill>
                <a:latin typeface="Century Gothic" pitchFamily="34" charset="0"/>
              </a:rPr>
              <a:t>Create more jobs to boost the economy. </a:t>
            </a:r>
          </a:p>
          <a:p>
            <a:endParaRPr lang="en-US" sz="1000" dirty="0">
              <a:solidFill>
                <a:prstClr val="black"/>
              </a:solidFill>
              <a:latin typeface="Century Gothic" pitchFamily="34" charset="0"/>
            </a:endParaRPr>
          </a:p>
          <a:p>
            <a:r>
              <a:rPr lang="en-ZA" sz="1000" b="1" dirty="0">
                <a:solidFill>
                  <a:prstClr val="black"/>
                </a:solidFill>
                <a:latin typeface="Century Gothic" pitchFamily="34" charset="0"/>
              </a:rPr>
              <a:t>REID: </a:t>
            </a:r>
            <a:r>
              <a:rPr lang="en-ZA" sz="1000" dirty="0">
                <a:solidFill>
                  <a:prstClr val="black"/>
                </a:solidFill>
                <a:latin typeface="Century Gothic" pitchFamily="34" charset="0"/>
              </a:rPr>
              <a:t>The jobs linked to the FPSUs will be addressed when the budget is reprioritised and approvals to participate in provincial contracts have been finalised and implemented </a:t>
            </a:r>
            <a:r>
              <a:rPr lang="en-US" sz="1000" dirty="0">
                <a:solidFill>
                  <a:prstClr val="black"/>
                </a:solidFill>
                <a:latin typeface="Century Gothic" pitchFamily="34" charset="0"/>
              </a:rPr>
              <a:t>. </a:t>
            </a:r>
          </a:p>
          <a:p>
            <a:endParaRPr lang="en-ZA" sz="1000" dirty="0">
              <a:solidFill>
                <a:prstClr val="black"/>
              </a:solidFill>
              <a:latin typeface="Century Gothic" pitchFamily="34" charset="0"/>
            </a:endParaRP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28</a:t>
            </a:r>
            <a:endParaRPr lang="en-ZA"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4255002448"/>
              </p:ext>
            </p:extLst>
          </p:nvPr>
        </p:nvGraphicFramePr>
        <p:xfrm>
          <a:off x="0" y="3994667"/>
          <a:ext cx="9143999" cy="2101333"/>
        </p:xfrm>
        <a:graphic>
          <a:graphicData uri="http://schemas.openxmlformats.org/drawingml/2006/table">
            <a:tbl>
              <a:tblPr>
                <a:tableStyleId>{5C22544A-7EE6-4342-B048-85BDC9FD1C3A}</a:tableStyleId>
              </a:tblPr>
              <a:tblGrid>
                <a:gridCol w="1100237">
                  <a:extLst>
                    <a:ext uri="{9D8B030D-6E8A-4147-A177-3AD203B41FA5}">
                      <a16:colId xmlns:a16="http://schemas.microsoft.com/office/drawing/2014/main" xmlns="" val="20000"/>
                    </a:ext>
                  </a:extLst>
                </a:gridCol>
                <a:gridCol w="864472">
                  <a:extLst>
                    <a:ext uri="{9D8B030D-6E8A-4147-A177-3AD203B41FA5}">
                      <a16:colId xmlns:a16="http://schemas.microsoft.com/office/drawing/2014/main" xmlns="" val="20001"/>
                    </a:ext>
                  </a:extLst>
                </a:gridCol>
                <a:gridCol w="707297">
                  <a:extLst>
                    <a:ext uri="{9D8B030D-6E8A-4147-A177-3AD203B41FA5}">
                      <a16:colId xmlns:a16="http://schemas.microsoft.com/office/drawing/2014/main" xmlns="" val="20002"/>
                    </a:ext>
                  </a:extLst>
                </a:gridCol>
                <a:gridCol w="628707">
                  <a:extLst>
                    <a:ext uri="{9D8B030D-6E8A-4147-A177-3AD203B41FA5}">
                      <a16:colId xmlns:a16="http://schemas.microsoft.com/office/drawing/2014/main" xmlns="" val="20003"/>
                    </a:ext>
                  </a:extLst>
                </a:gridCol>
                <a:gridCol w="707297">
                  <a:extLst>
                    <a:ext uri="{9D8B030D-6E8A-4147-A177-3AD203B41FA5}">
                      <a16:colId xmlns:a16="http://schemas.microsoft.com/office/drawing/2014/main" xmlns="" val="20004"/>
                    </a:ext>
                  </a:extLst>
                </a:gridCol>
                <a:gridCol w="707297">
                  <a:extLst>
                    <a:ext uri="{9D8B030D-6E8A-4147-A177-3AD203B41FA5}">
                      <a16:colId xmlns:a16="http://schemas.microsoft.com/office/drawing/2014/main" xmlns="" val="20005"/>
                    </a:ext>
                  </a:extLst>
                </a:gridCol>
                <a:gridCol w="864472">
                  <a:extLst>
                    <a:ext uri="{9D8B030D-6E8A-4147-A177-3AD203B41FA5}">
                      <a16:colId xmlns:a16="http://schemas.microsoft.com/office/drawing/2014/main" xmlns="" val="20006"/>
                    </a:ext>
                  </a:extLst>
                </a:gridCol>
                <a:gridCol w="864472">
                  <a:extLst>
                    <a:ext uri="{9D8B030D-6E8A-4147-A177-3AD203B41FA5}">
                      <a16:colId xmlns:a16="http://schemas.microsoft.com/office/drawing/2014/main" xmlns="" val="20007"/>
                    </a:ext>
                  </a:extLst>
                </a:gridCol>
                <a:gridCol w="864472">
                  <a:extLst>
                    <a:ext uri="{9D8B030D-6E8A-4147-A177-3AD203B41FA5}">
                      <a16:colId xmlns:a16="http://schemas.microsoft.com/office/drawing/2014/main" xmlns="" val="20008"/>
                    </a:ext>
                  </a:extLst>
                </a:gridCol>
                <a:gridCol w="936606">
                  <a:extLst>
                    <a:ext uri="{9D8B030D-6E8A-4147-A177-3AD203B41FA5}">
                      <a16:colId xmlns:a16="http://schemas.microsoft.com/office/drawing/2014/main" xmlns="" val="20009"/>
                    </a:ext>
                  </a:extLst>
                </a:gridCol>
                <a:gridCol w="898670">
                  <a:extLst>
                    <a:ext uri="{9D8B030D-6E8A-4147-A177-3AD203B41FA5}">
                      <a16:colId xmlns:a16="http://schemas.microsoft.com/office/drawing/2014/main" xmlns="" val="20010"/>
                    </a:ext>
                  </a:extLst>
                </a:gridCol>
              </a:tblGrid>
              <a:tr h="277204">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7720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510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510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2 300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510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426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558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a:solidFill>
                            <a:schemeClr val="tx1"/>
                          </a:solidFill>
                          <a:effectLst/>
                          <a:latin typeface="Century Gothic"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000" b="1" i="0" u="none" strike="noStrike" dirty="0">
                          <a:solidFill>
                            <a:schemeClr val="tx1"/>
                          </a:solidFill>
                          <a:effectLst/>
                          <a:latin typeface="Century Gothic" pitchFamily="34" charset="0"/>
                        </a:rPr>
                        <a:t>5</a:t>
                      </a:r>
                      <a:r>
                        <a:rPr lang="en-US" sz="1000" b="1" i="0" u="none" strike="noStrike" baseline="0" dirty="0">
                          <a:solidFill>
                            <a:schemeClr val="tx1"/>
                          </a:solidFill>
                          <a:effectLst/>
                          <a:latin typeface="Century Gothic" pitchFamily="34" charset="0"/>
                        </a:rPr>
                        <a:t> 909</a:t>
                      </a:r>
                      <a:endParaRPr lang="en-ZA" sz="1000" b="1" i="0" u="none" strike="noStrike" dirty="0">
                        <a:solidFill>
                          <a:schemeClr val="tx1"/>
                        </a:solidFill>
                        <a:effectLst/>
                        <a:latin typeface="Century Gothic"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7425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145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610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152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rgbClr val="000000"/>
                          </a:solidFill>
                          <a:effectLst/>
                          <a:latin typeface="Century Gothic" pitchFamily="34" charset="0"/>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n-NO" sz="1000" b="1" i="0" u="none" strike="noStrike" dirty="0">
                          <a:solidFill>
                            <a:schemeClr val="tx1"/>
                          </a:solidFill>
                          <a:effectLst/>
                          <a:latin typeface="Century Gothic" pitchFamily="34" charset="0"/>
                        </a:rPr>
                        <a:t>1 661</a:t>
                      </a:r>
                    </a:p>
                    <a:p>
                      <a:pPr algn="ctr" fontAlgn="b"/>
                      <a:endParaRPr lang="nn-NO" sz="1000" b="1" i="0" u="none" strike="noStrike" dirty="0">
                        <a:solidFill>
                          <a:schemeClr val="tx1"/>
                        </a:solidFill>
                        <a:effectLst/>
                        <a:latin typeface="Century Gothic" pitchFamily="34" charset="0"/>
                      </a:endParaRPr>
                    </a:p>
                    <a:p>
                      <a:pPr algn="ctr" fontAlgn="b"/>
                      <a:r>
                        <a:rPr lang="nn-NO" sz="1000" b="1" i="0" u="none" strike="noStrike" dirty="0">
                          <a:solidFill>
                            <a:schemeClr val="tx1"/>
                          </a:solidFill>
                          <a:effectLst/>
                          <a:latin typeface="Century Gothic" pitchFamily="34" charset="0"/>
                        </a:rPr>
                        <a:t>REID: 1 176</a:t>
                      </a:r>
                    </a:p>
                    <a:p>
                      <a:pPr algn="ctr" fontAlgn="b"/>
                      <a:r>
                        <a:rPr lang="nn-NO" sz="1000" b="1" i="0" u="none" strike="noStrike" dirty="0">
                          <a:solidFill>
                            <a:schemeClr val="tx1"/>
                          </a:solidFill>
                          <a:effectLst/>
                          <a:latin typeface="Century Gothic" pitchFamily="34" charset="0"/>
                        </a:rPr>
                        <a:t>RID: 485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7266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baseline="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baseline="0" dirty="0">
                          <a:solidFill>
                            <a:schemeClr val="dk1"/>
                          </a:solidFill>
                          <a:effectLst/>
                          <a:latin typeface="Century Gothic" pitchFamily="34" charset="0"/>
                          <a:ea typeface="Calibri"/>
                          <a:cs typeface="Calibri"/>
                        </a:rPr>
                        <a:t>A</a:t>
                      </a:r>
                      <a:r>
                        <a:rPr lang="en-ZA" sz="1000" b="1" kern="1200" dirty="0">
                          <a:solidFill>
                            <a:schemeClr val="dk1"/>
                          </a:solidFill>
                          <a:effectLst/>
                          <a:latin typeface="Century Gothic" pitchFamily="34" charset="0"/>
                          <a:ea typeface="Calibri"/>
                          <a:cs typeface="Calibri"/>
                        </a:rPr>
                        <a:t>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ZA" sz="1000" b="1" i="0" u="none" strike="noStrike" dirty="0">
                          <a:solidFill>
                            <a:srgbClr val="000000"/>
                          </a:solidFill>
                          <a:effectLst/>
                          <a:latin typeface="Century Gothic"/>
                        </a:rPr>
                        <a:t>340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ZA" sz="1000" b="1" i="0" u="none" strike="noStrike" dirty="0">
                          <a:solidFill>
                            <a:srgbClr val="000000"/>
                          </a:solidFill>
                          <a:effectLst/>
                          <a:latin typeface="Century Gothic"/>
                        </a:rPr>
                        <a:t>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ZA" sz="1000" b="1" i="0" u="none" strike="noStrike" dirty="0">
                          <a:solidFill>
                            <a:srgbClr val="000000"/>
                          </a:solidFill>
                          <a:effectLst/>
                          <a:latin typeface="Century Gothic"/>
                        </a:rPr>
                        <a:t>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ZA" sz="1000" b="1" i="0" u="none" strike="noStrike" dirty="0">
                          <a:solidFill>
                            <a:srgbClr val="000000"/>
                          </a:solidFill>
                          <a:effectLst/>
                          <a:latin typeface="Century Gothic"/>
                        </a:rPr>
                        <a:t>511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ZA" sz="1000" b="1" i="0" u="none" strike="noStrike" dirty="0">
                          <a:solidFill>
                            <a:srgbClr val="000000"/>
                          </a:solidFill>
                          <a:effectLst/>
                          <a:latin typeface="Century Gothic"/>
                        </a:rPr>
                        <a:t>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ZA" sz="1000" b="1" i="0" u="none" strike="noStrike" dirty="0">
                          <a:solidFill>
                            <a:srgbClr val="000000"/>
                          </a:solidFill>
                          <a:effectLst/>
                          <a:latin typeface="Century Gothic"/>
                        </a:rPr>
                        <a:t>105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ZA" sz="1000" b="1" i="0" u="none" strike="noStrike" dirty="0">
                          <a:solidFill>
                            <a:srgbClr val="000000"/>
                          </a:solidFill>
                          <a:effectLst/>
                          <a:latin typeface="Century Gothic"/>
                        </a:rPr>
                        <a:t>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ZA" sz="1000" b="1" i="0" u="none" strike="noStrike" dirty="0">
                          <a:solidFill>
                            <a:srgbClr val="000000"/>
                          </a:solidFill>
                          <a:effectLst/>
                          <a:latin typeface="Century Gothic"/>
                        </a:rPr>
                        <a:t>119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ZA" sz="1000" b="1" i="0" u="none" strike="noStrike" dirty="0">
                          <a:solidFill>
                            <a:srgbClr val="000000"/>
                          </a:solidFill>
                          <a:effectLst/>
                          <a:latin typeface="Century Gothic"/>
                        </a:rPr>
                        <a:t>158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nn-NO" sz="1000" b="1" i="0" u="none" strike="noStrike" dirty="0">
                          <a:solidFill>
                            <a:schemeClr val="tx1"/>
                          </a:solidFill>
                          <a:effectLst/>
                          <a:latin typeface="Century Gothic" panose="020B0502020202020204" pitchFamily="34" charset="0"/>
                          <a:ea typeface="Century Gothic" charset="0"/>
                          <a:cs typeface="Century Gothic" charset="0"/>
                        </a:rPr>
                        <a:t>1</a:t>
                      </a:r>
                      <a:r>
                        <a:rPr lang="nn-NO" sz="1000" b="1" i="0" u="none" strike="noStrike" baseline="0" dirty="0">
                          <a:solidFill>
                            <a:schemeClr val="tx1"/>
                          </a:solidFill>
                          <a:effectLst/>
                          <a:latin typeface="Century Gothic" panose="020B0502020202020204" pitchFamily="34" charset="0"/>
                          <a:ea typeface="Century Gothic" charset="0"/>
                          <a:cs typeface="Century Gothic" charset="0"/>
                        </a:rPr>
                        <a:t> 559</a:t>
                      </a:r>
                      <a:endParaRPr lang="nn-NO" sz="1000" b="1" i="0" u="none" strike="noStrike" dirty="0">
                        <a:solidFill>
                          <a:schemeClr val="tx1"/>
                        </a:solidFill>
                        <a:effectLst/>
                        <a:latin typeface="Century Gothic" panose="020B0502020202020204" pitchFamily="34" charset="0"/>
                        <a:ea typeface="Century Gothic" charset="0"/>
                        <a:cs typeface="Century Gothic" charset="0"/>
                      </a:endParaRPr>
                    </a:p>
                    <a:p>
                      <a:pPr algn="ctr"/>
                      <a:endParaRPr lang="nn-NO" sz="1000" b="1" i="0" u="none" strike="noStrike" dirty="0">
                        <a:solidFill>
                          <a:schemeClr val="tx1"/>
                        </a:solidFill>
                        <a:effectLst/>
                        <a:latin typeface="Century Gothic" panose="020B0502020202020204" pitchFamily="34" charset="0"/>
                        <a:ea typeface="Century Gothic" charset="0"/>
                        <a:cs typeface="Century Gothic" charset="0"/>
                      </a:endParaRPr>
                    </a:p>
                    <a:p>
                      <a:pPr algn="ctr"/>
                      <a:r>
                        <a:rPr lang="nn-NO" sz="1000" b="1" i="0" u="none" strike="noStrike" dirty="0">
                          <a:solidFill>
                            <a:schemeClr val="tx1"/>
                          </a:solidFill>
                          <a:effectLst/>
                          <a:latin typeface="Century Gothic" panose="020B0502020202020204" pitchFamily="34" charset="0"/>
                          <a:ea typeface="Century Gothic" charset="0"/>
                          <a:cs typeface="Century Gothic" charset="0"/>
                        </a:rPr>
                        <a:t>REID:</a:t>
                      </a:r>
                      <a:r>
                        <a:rPr lang="nn-NO" sz="1000" b="1" i="0" u="none" strike="noStrike" baseline="0" dirty="0">
                          <a:solidFill>
                            <a:schemeClr val="tx1"/>
                          </a:solidFill>
                          <a:effectLst/>
                          <a:latin typeface="Century Gothic" panose="020B0502020202020204" pitchFamily="34" charset="0"/>
                          <a:ea typeface="Century Gothic" charset="0"/>
                          <a:cs typeface="Century Gothic" charset="0"/>
                        </a:rPr>
                        <a:t> 1 060</a:t>
                      </a:r>
                    </a:p>
                    <a:p>
                      <a:pPr algn="ctr"/>
                      <a:r>
                        <a:rPr lang="nn-NO" sz="1000" b="1" i="0" u="none" strike="noStrike" baseline="0" dirty="0">
                          <a:solidFill>
                            <a:schemeClr val="tx1"/>
                          </a:solidFill>
                          <a:effectLst/>
                          <a:latin typeface="Century Gothic" panose="020B0502020202020204" pitchFamily="34" charset="0"/>
                          <a:ea typeface="Century Gothic" charset="0"/>
                          <a:cs typeface="Century Gothic" charset="0"/>
                        </a:rPr>
                        <a:t>RID: 499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xmlns="" val="1975406132"/>
              </p:ext>
            </p:extLst>
          </p:nvPr>
        </p:nvGraphicFramePr>
        <p:xfrm>
          <a:off x="76200" y="1524001"/>
          <a:ext cx="2540124" cy="228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5047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81000"/>
            <a:ext cx="7024688" cy="5562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000" b="1" dirty="0">
                <a:solidFill>
                  <a:srgbClr val="94C600"/>
                </a:solidFill>
                <a:effectLst>
                  <a:outerShdw blurRad="38100" dist="38100" dir="2700000" algn="tl">
                    <a:srgbClr val="000000">
                      <a:alpha val="43137"/>
                    </a:srgbClr>
                  </a:outerShdw>
                </a:effectLst>
                <a:latin typeface="Century Gothic"/>
              </a:rPr>
              <a:t>PROGRAMME 4: RESTITUTION </a:t>
            </a:r>
          </a:p>
          <a:p>
            <a:endParaRPr lang="en-ZA" sz="2000" b="1" dirty="0">
              <a:solidFill>
                <a:srgbClr val="94C600"/>
              </a:solidFill>
              <a:latin typeface="Century Gothic"/>
            </a:endParaRPr>
          </a:p>
          <a:p>
            <a:endParaRPr lang="en-ZA" sz="2000" b="1" dirty="0">
              <a:solidFill>
                <a:srgbClr val="94C600"/>
              </a:solidFill>
              <a:latin typeface="Century Gothic"/>
              <a:cs typeface="Arial" pitchFamily="34" charset="0"/>
            </a:endParaRPr>
          </a:p>
          <a:p>
            <a:pPr lvl="0" algn="just" defTabSz="913403">
              <a:lnSpc>
                <a:spcPct val="115000"/>
              </a:lnSpc>
              <a:spcBef>
                <a:spcPct val="20000"/>
              </a:spcBef>
            </a:pPr>
            <a:r>
              <a:rPr lang="en-ZA" sz="1400" b="1" dirty="0">
                <a:solidFill>
                  <a:prstClr val="black"/>
                </a:solidFill>
                <a:latin typeface="Century Gothic" panose="020B0502020202020204" pitchFamily="34" charset="0"/>
                <a:ea typeface="Calibri"/>
                <a:cs typeface="Arial"/>
              </a:rPr>
              <a:t>Purpose:</a:t>
            </a:r>
            <a:r>
              <a:rPr lang="en-ZA" sz="1400" dirty="0">
                <a:solidFill>
                  <a:prstClr val="black"/>
                </a:solidFill>
                <a:latin typeface="Century Gothic" panose="020B0502020202020204" pitchFamily="34" charset="0"/>
                <a:ea typeface="Calibri"/>
                <a:cs typeface="Arial"/>
              </a:rPr>
              <a:t> Settle and finalise land restitution claims under the Restitution of Land Rights Act, (Act 22 of 1994). </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endParaRPr lang="en-ZA" sz="1400" b="1" dirty="0">
              <a:solidFill>
                <a:prstClr val="black"/>
              </a:solidFill>
              <a:latin typeface="Century Gothic" panose="020B0502020202020204" pitchFamily="34" charset="0"/>
              <a:ea typeface="Calibri"/>
              <a:cs typeface="Arial"/>
            </a:endParaRPr>
          </a:p>
          <a:p>
            <a:pPr lvl="0" algn="just" defTabSz="913403">
              <a:lnSpc>
                <a:spcPct val="115000"/>
              </a:lnSpc>
              <a:spcBef>
                <a:spcPct val="20000"/>
              </a:spcBef>
            </a:pPr>
            <a:r>
              <a:rPr lang="en-ZA" sz="1400" b="1" dirty="0">
                <a:solidFill>
                  <a:prstClr val="black"/>
                </a:solidFill>
                <a:latin typeface="Century Gothic" panose="020B0502020202020204" pitchFamily="34" charset="0"/>
                <a:ea typeface="Calibri"/>
                <a:cs typeface="Arial"/>
              </a:rPr>
              <a:t>Programme Structure: </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r>
              <a:rPr lang="en-ZA" sz="1400" dirty="0">
                <a:solidFill>
                  <a:prstClr val="black"/>
                </a:solidFill>
                <a:latin typeface="Century Gothic" panose="020B0502020202020204" pitchFamily="34" charset="0"/>
                <a:ea typeface="Calibri"/>
                <a:cs typeface="Arial"/>
              </a:rPr>
              <a:t>Restitution National Office</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r>
              <a:rPr lang="en-ZA" sz="1400" dirty="0">
                <a:solidFill>
                  <a:prstClr val="black"/>
                </a:solidFill>
                <a:latin typeface="Century Gothic" panose="020B0502020202020204" pitchFamily="34" charset="0"/>
                <a:ea typeface="Calibri"/>
                <a:cs typeface="Arial"/>
              </a:rPr>
              <a:t>Restitution Regional Offices </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15000"/>
              </a:lnSpc>
              <a:spcBef>
                <a:spcPct val="20000"/>
              </a:spcBef>
              <a:buFont typeface="Arial" panose="020B0604020202020204" pitchFamily="34" charset="0"/>
              <a:buChar char="•"/>
            </a:pPr>
            <a:r>
              <a:rPr lang="en-ZA" sz="1400" dirty="0">
                <a:solidFill>
                  <a:prstClr val="black"/>
                </a:solidFill>
                <a:latin typeface="Century Gothic" panose="020B0502020202020204" pitchFamily="34" charset="0"/>
                <a:ea typeface="Calibri"/>
                <a:cs typeface="Arial"/>
              </a:rPr>
              <a:t>Restitution Grants</a:t>
            </a:r>
            <a:endParaRPr lang="en-ZA" sz="1400" dirty="0">
              <a:solidFill>
                <a:prstClr val="black"/>
              </a:solidFill>
              <a:latin typeface="Century Gothic" panose="020B0502020202020204" pitchFamily="34" charset="0"/>
              <a:ea typeface="Calibri"/>
              <a:cs typeface="Times New Roman"/>
            </a:endParaRPr>
          </a:p>
          <a:p>
            <a:pPr lvl="0" algn="just" defTabSz="913403">
              <a:lnSpc>
                <a:spcPct val="115000"/>
              </a:lnSpc>
              <a:spcBef>
                <a:spcPct val="20000"/>
              </a:spcBef>
            </a:pPr>
            <a:endParaRPr lang="en-ZA" sz="1400" dirty="0">
              <a:solidFill>
                <a:prstClr val="black"/>
              </a:solidFill>
              <a:latin typeface="Century Gothic" panose="020B0502020202020204" pitchFamily="34" charset="0"/>
              <a:ea typeface="Calibri"/>
              <a:cs typeface="Times New Roman"/>
            </a:endParaRPr>
          </a:p>
          <a:p>
            <a:pPr lvl="0" algn="just" defTabSz="913403">
              <a:lnSpc>
                <a:spcPct val="115000"/>
              </a:lnSpc>
              <a:spcBef>
                <a:spcPct val="20000"/>
              </a:spcBef>
            </a:pPr>
            <a:r>
              <a:rPr lang="en-ZA" sz="1400" b="1" dirty="0">
                <a:solidFill>
                  <a:prstClr val="black"/>
                </a:solidFill>
                <a:latin typeface="Century Gothic" panose="020B0502020202020204" pitchFamily="34" charset="0"/>
                <a:ea typeface="Calibri"/>
                <a:cs typeface="Arial"/>
              </a:rPr>
              <a:t>Strategic Objectives:</a:t>
            </a:r>
            <a:endParaRPr lang="en-ZA" sz="1400" dirty="0">
              <a:solidFill>
                <a:prstClr val="black"/>
              </a:solidFill>
              <a:latin typeface="Century Gothic" panose="020B0502020202020204" pitchFamily="34" charset="0"/>
              <a:ea typeface="Calibri"/>
              <a:cs typeface="Times New Roman"/>
            </a:endParaRPr>
          </a:p>
          <a:p>
            <a:pPr marL="342529" lvl="0" indent="-342529" algn="just" defTabSz="913403">
              <a:lnSpc>
                <a:spcPct val="150000"/>
              </a:lnSpc>
              <a:spcBef>
                <a:spcPct val="20000"/>
              </a:spcBef>
              <a:buFont typeface="Arial" panose="020B0604020202020204" pitchFamily="34" charset="0"/>
              <a:buChar char="•"/>
            </a:pPr>
            <a:r>
              <a:rPr lang="en-ZA" sz="1400" dirty="0">
                <a:solidFill>
                  <a:prstClr val="black"/>
                </a:solidFill>
                <a:latin typeface="Century Gothic" panose="020B0502020202020204" pitchFamily="34" charset="0"/>
                <a:ea typeface="+mn-ea"/>
                <a:cs typeface="Arial"/>
              </a:rPr>
              <a:t>Facilitate restoration of land rights or alternative forms of equitable redress by 2020.</a:t>
            </a:r>
            <a:endParaRPr lang="en-ZA" sz="1400" dirty="0">
              <a:solidFill>
                <a:prstClr val="black"/>
              </a:solidFill>
              <a:latin typeface="Century Gothic" panose="020B0502020202020204" pitchFamily="34" charset="0"/>
              <a:ea typeface="+mn-ea"/>
              <a:cs typeface="+mn-cs"/>
            </a:endParaRPr>
          </a:p>
          <a:p>
            <a:pPr algn="ctr"/>
            <a:endParaRPr lang="en-ZA" sz="2000" b="1" dirty="0">
              <a:solidFill>
                <a:srgbClr val="94C600"/>
              </a:solidFill>
              <a:latin typeface="Century Gothic"/>
            </a:endParaRPr>
          </a:p>
          <a:p>
            <a:pPr algn="ctr"/>
            <a:r>
              <a:rPr lang="en-ZA" sz="2000" b="1" dirty="0">
                <a:solidFill>
                  <a:srgbClr val="94C600"/>
                </a:solidFill>
                <a:latin typeface="Century Gothic"/>
              </a:rPr>
              <a:t> </a:t>
            </a: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a:t>29</a:t>
            </a:r>
            <a:endParaRPr lang="en-ZA" dirty="0"/>
          </a:p>
        </p:txBody>
      </p:sp>
    </p:spTree>
    <p:extLst>
      <p:ext uri="{BB962C8B-B14F-4D97-AF65-F5344CB8AC3E}">
        <p14:creationId xmlns:p14="http://schemas.microsoft.com/office/powerpoint/2010/main" xmlns="" val="202917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024744" cy="762000"/>
          </a:xfrm>
        </p:spPr>
        <p:txBody>
          <a:bodyPr>
            <a:normAutofit/>
          </a:bodyPr>
          <a:lstStyle/>
          <a:p>
            <a:r>
              <a:rPr lang="en-ZA" sz="2800" b="1" dirty="0">
                <a:effectLst>
                  <a:outerShdw blurRad="38100" dist="38100" dir="2700000" algn="tl">
                    <a:srgbClr val="000000">
                      <a:alpha val="43137"/>
                    </a:srgbClr>
                  </a:outerShdw>
                </a:effectLst>
              </a:rPr>
              <a:t>OUTLINE</a:t>
            </a:r>
            <a:r>
              <a:rPr lang="en-ZA" sz="2400" dirty="0"/>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44952638"/>
              </p:ext>
            </p:extLst>
          </p:nvPr>
        </p:nvGraphicFramePr>
        <p:xfrm>
          <a:off x="1042988" y="838200"/>
          <a:ext cx="7796212" cy="499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0175" y="1524000"/>
            <a:ext cx="685800" cy="584775"/>
          </a:xfrm>
          <a:prstGeom prst="rect">
            <a:avLst/>
          </a:prstGeom>
          <a:noFill/>
        </p:spPr>
        <p:txBody>
          <a:bodyPr wrap="square" rtlCol="0">
            <a:spAutoFit/>
          </a:bodyPr>
          <a:lstStyle/>
          <a:p>
            <a:pPr algn="ctr"/>
            <a:r>
              <a:rPr lang="en-ZA" sz="3200" b="1" dirty="0">
                <a:solidFill>
                  <a:schemeClr val="accent1"/>
                </a:solidFill>
              </a:rPr>
              <a:t>1</a:t>
            </a:r>
          </a:p>
        </p:txBody>
      </p:sp>
      <p:sp>
        <p:nvSpPr>
          <p:cNvPr id="8" name="TextBox 7"/>
          <p:cNvSpPr txBox="1"/>
          <p:nvPr/>
        </p:nvSpPr>
        <p:spPr>
          <a:xfrm>
            <a:off x="1905000" y="3048000"/>
            <a:ext cx="533400" cy="584775"/>
          </a:xfrm>
          <a:prstGeom prst="rect">
            <a:avLst/>
          </a:prstGeom>
          <a:noFill/>
        </p:spPr>
        <p:txBody>
          <a:bodyPr wrap="square" rtlCol="0">
            <a:spAutoFit/>
          </a:bodyPr>
          <a:lstStyle/>
          <a:p>
            <a:r>
              <a:rPr lang="en-ZA" sz="3200" b="1" dirty="0">
                <a:solidFill>
                  <a:schemeClr val="accent1"/>
                </a:solidFill>
              </a:rPr>
              <a:t>2</a:t>
            </a:r>
          </a:p>
        </p:txBody>
      </p:sp>
      <p:sp>
        <p:nvSpPr>
          <p:cNvPr id="10" name="TextBox 9"/>
          <p:cNvSpPr txBox="1"/>
          <p:nvPr/>
        </p:nvSpPr>
        <p:spPr>
          <a:xfrm>
            <a:off x="7543800" y="6096000"/>
            <a:ext cx="533400" cy="369332"/>
          </a:xfrm>
          <a:prstGeom prst="rect">
            <a:avLst/>
          </a:prstGeom>
          <a:noFill/>
        </p:spPr>
        <p:txBody>
          <a:bodyPr wrap="square" rtlCol="0">
            <a:spAutoFit/>
          </a:bodyPr>
          <a:lstStyle/>
          <a:p>
            <a:pPr algn="ctr"/>
            <a:r>
              <a:rPr lang="en-US" dirty="0"/>
              <a:t>3</a:t>
            </a:r>
            <a:endParaRPr lang="en-ZA" dirty="0"/>
          </a:p>
        </p:txBody>
      </p:sp>
      <p:sp>
        <p:nvSpPr>
          <p:cNvPr id="11" name="Slide Number Placeholder 10"/>
          <p:cNvSpPr>
            <a:spLocks noGrp="1"/>
          </p:cNvSpPr>
          <p:nvPr>
            <p:ph type="sldNum" sz="quarter" idx="12"/>
          </p:nvPr>
        </p:nvSpPr>
        <p:spPr/>
        <p:txBody>
          <a:bodyPr/>
          <a:lstStyle/>
          <a:p>
            <a:fld id="{A756C700-325B-E741-9D5D-6030AB79B708}" type="slidenum">
              <a:rPr lang="en-US" smtClean="0"/>
              <a:pPr/>
              <a:t>3</a:t>
            </a:fld>
            <a:endParaRPr lang="en-US" dirty="0"/>
          </a:p>
        </p:txBody>
      </p:sp>
      <p:sp>
        <p:nvSpPr>
          <p:cNvPr id="12" name="TextBox 11"/>
          <p:cNvSpPr txBox="1"/>
          <p:nvPr/>
        </p:nvSpPr>
        <p:spPr>
          <a:xfrm>
            <a:off x="1552575" y="4571998"/>
            <a:ext cx="533400" cy="584775"/>
          </a:xfrm>
          <a:prstGeom prst="rect">
            <a:avLst/>
          </a:prstGeom>
          <a:noFill/>
        </p:spPr>
        <p:txBody>
          <a:bodyPr wrap="square" rtlCol="0">
            <a:spAutoFit/>
          </a:bodyPr>
          <a:lstStyle/>
          <a:p>
            <a:r>
              <a:rPr lang="en-ZA" sz="3200" b="1" dirty="0">
                <a:solidFill>
                  <a:schemeClr val="accent1"/>
                </a:solidFill>
              </a:rPr>
              <a:t>3</a:t>
            </a:r>
          </a:p>
        </p:txBody>
      </p:sp>
    </p:spTree>
    <p:extLst>
      <p:ext uri="{BB962C8B-B14F-4D97-AF65-F5344CB8AC3E}">
        <p14:creationId xmlns:p14="http://schemas.microsoft.com/office/powerpoint/2010/main" xmlns="" val="3074801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4: RESTITUTION  </a:t>
            </a: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a:solidFill>
                  <a:prstClr val="black"/>
                </a:solidFill>
              </a:rPr>
              <a:t>Performance indicator:  Number of land claims finalised</a:t>
            </a:r>
          </a:p>
          <a:p>
            <a:pPr defTabSz="913403"/>
            <a:r>
              <a:rPr lang="en-ZA" sz="1400" b="1" dirty="0">
                <a:solidFill>
                  <a:srgbClr val="00B0F0"/>
                </a:solidFill>
              </a:rPr>
              <a:t>Annual Target: </a:t>
            </a:r>
            <a:r>
              <a:rPr lang="nn-NO" sz="1400" b="1" dirty="0">
                <a:solidFill>
                  <a:srgbClr val="00B0F0"/>
                </a:solidFill>
              </a:rPr>
              <a:t>637</a:t>
            </a:r>
            <a:endParaRPr lang="nn-NO" sz="1400" i="1" dirty="0">
              <a:solidFill>
                <a:srgbClr val="00B0F0"/>
              </a:solidFill>
            </a:endParaRPr>
          </a:p>
        </p:txBody>
      </p:sp>
      <p:sp>
        <p:nvSpPr>
          <p:cNvPr id="4" name="TextBox 3"/>
          <p:cNvSpPr txBox="1"/>
          <p:nvPr/>
        </p:nvSpPr>
        <p:spPr>
          <a:xfrm>
            <a:off x="2438400" y="1206786"/>
            <a:ext cx="6705600" cy="3785652"/>
          </a:xfrm>
          <a:prstGeom prst="rect">
            <a:avLst/>
          </a:prstGeom>
          <a:noFill/>
        </p:spPr>
        <p:txBody>
          <a:bodyPr wrap="square" rtlCol="0">
            <a:spAutoFit/>
          </a:bodyPr>
          <a:lstStyle/>
          <a:p>
            <a:pPr lvl="0"/>
            <a:r>
              <a:rPr lang="en-ZA" sz="1400" b="1" dirty="0">
                <a:solidFill>
                  <a:prstClr val="black"/>
                </a:solidFill>
              </a:rPr>
              <a:t>Reason for deviation</a:t>
            </a:r>
          </a:p>
          <a:p>
            <a:pPr lvl="0" defTabSz="913403" fontAlgn="b"/>
            <a:r>
              <a:rPr lang="en-ZA" sz="900" b="1" dirty="0">
                <a:solidFill>
                  <a:prstClr val="black"/>
                </a:solidFill>
                <a:latin typeface="Century Gothic" charset="0"/>
                <a:ea typeface="Century Gothic" charset="0"/>
                <a:cs typeface="Century Gothic" charset="0"/>
              </a:rPr>
              <a:t>The reasons for variance for the Q2 target, </a:t>
            </a:r>
            <a:r>
              <a:rPr lang="en-ZA" sz="900" dirty="0">
                <a:solidFill>
                  <a:prstClr val="black"/>
                </a:solidFill>
                <a:latin typeface="Century Gothic" charset="0"/>
                <a:ea typeface="Century Gothic" charset="0"/>
                <a:cs typeface="Century Gothic" charset="0"/>
              </a:rPr>
              <a:t>i.e. </a:t>
            </a:r>
            <a:r>
              <a:rPr lang="en-ZA" sz="900" b="1" dirty="0">
                <a:solidFill>
                  <a:prstClr val="black"/>
                </a:solidFill>
                <a:latin typeface="Century Gothic" charset="0"/>
                <a:ea typeface="Century Gothic" charset="0"/>
                <a:cs typeface="Century Gothic" charset="0"/>
              </a:rPr>
              <a:t>59</a:t>
            </a:r>
            <a:r>
              <a:rPr lang="en-ZA" sz="900" dirty="0">
                <a:solidFill>
                  <a:prstClr val="black"/>
                </a:solidFill>
                <a:latin typeface="Century Gothic" charset="0"/>
                <a:ea typeface="Century Gothic" charset="0"/>
                <a:cs typeface="Century Gothic" charset="0"/>
              </a:rPr>
              <a:t> </a:t>
            </a:r>
            <a:r>
              <a:rPr lang="en-ZA" sz="900" b="1" dirty="0">
                <a:solidFill>
                  <a:prstClr val="black"/>
                </a:solidFill>
                <a:latin typeface="Century Gothic" charset="0"/>
                <a:ea typeface="Century Gothic" charset="0"/>
                <a:cs typeface="Century Gothic" charset="0"/>
              </a:rPr>
              <a:t>claims</a:t>
            </a:r>
            <a:r>
              <a:rPr lang="en-ZA" sz="900" dirty="0">
                <a:solidFill>
                  <a:prstClr val="black"/>
                </a:solidFill>
                <a:latin typeface="Century Gothic" charset="0"/>
                <a:ea typeface="Century Gothic" charset="0"/>
                <a:cs typeface="Century Gothic" charset="0"/>
              </a:rPr>
              <a:t> attributed to the following:</a:t>
            </a:r>
          </a:p>
          <a:p>
            <a:pPr lvl="0" defTabSz="913403" fontAlgn="b"/>
            <a:r>
              <a:rPr lang="en-ZA" sz="900" b="1" dirty="0">
                <a:solidFill>
                  <a:prstClr val="black"/>
                </a:solidFill>
                <a:latin typeface="Century Gothic" charset="0"/>
                <a:ea typeface="Century Gothic" charset="0"/>
                <a:cs typeface="Century Gothic" charset="0"/>
              </a:rPr>
              <a:t>EC (2) </a:t>
            </a:r>
            <a:r>
              <a:rPr lang="en-ZA" sz="900" dirty="0">
                <a:solidFill>
                  <a:prstClr val="black"/>
                </a:solidFill>
                <a:latin typeface="Century Gothic" charset="0"/>
                <a:ea typeface="Century Gothic" charset="0"/>
                <a:cs typeface="Century Gothic" charset="0"/>
              </a:rPr>
              <a:t>– Grebe (1) and Bell/</a:t>
            </a:r>
            <a:r>
              <a:rPr lang="en-ZA" sz="900" dirty="0" err="1">
                <a:solidFill>
                  <a:prstClr val="black"/>
                </a:solidFill>
                <a:latin typeface="Century Gothic" charset="0"/>
                <a:ea typeface="Century Gothic" charset="0"/>
                <a:cs typeface="Century Gothic" charset="0"/>
              </a:rPr>
              <a:t>Jambela</a:t>
            </a:r>
            <a:r>
              <a:rPr lang="en-ZA" sz="900" dirty="0">
                <a:solidFill>
                  <a:prstClr val="black"/>
                </a:solidFill>
                <a:latin typeface="Century Gothic" charset="0"/>
                <a:ea typeface="Century Gothic" charset="0"/>
                <a:cs typeface="Century Gothic" charset="0"/>
              </a:rPr>
              <a:t> (1) - Payments only submitted 19/9/2019, whereas the payment process is 6 weeks. </a:t>
            </a:r>
            <a:r>
              <a:rPr lang="en-ZA" sz="900" b="1" dirty="0">
                <a:solidFill>
                  <a:prstClr val="black"/>
                </a:solidFill>
                <a:latin typeface="Century Gothic" charset="0"/>
                <a:ea typeface="Century Gothic" charset="0"/>
                <a:cs typeface="Century Gothic" charset="0"/>
              </a:rPr>
              <a:t>FS (5) </a:t>
            </a:r>
            <a:r>
              <a:rPr lang="en-ZA" sz="900" dirty="0" err="1">
                <a:solidFill>
                  <a:prstClr val="black"/>
                </a:solidFill>
                <a:latin typeface="Century Gothic" charset="0"/>
                <a:ea typeface="Century Gothic" charset="0"/>
                <a:cs typeface="Century Gothic" charset="0"/>
              </a:rPr>
              <a:t>Hetloo</a:t>
            </a:r>
            <a:r>
              <a:rPr lang="en-ZA" sz="900" dirty="0">
                <a:solidFill>
                  <a:prstClr val="black"/>
                </a:solidFill>
                <a:latin typeface="Century Gothic" charset="0"/>
                <a:ea typeface="Century Gothic" charset="0"/>
                <a:cs typeface="Century Gothic" charset="0"/>
              </a:rPr>
              <a:t> (1), </a:t>
            </a:r>
            <a:r>
              <a:rPr lang="en-ZA" sz="900" dirty="0" err="1">
                <a:solidFill>
                  <a:prstClr val="black"/>
                </a:solidFill>
                <a:latin typeface="Century Gothic" charset="0"/>
                <a:ea typeface="Century Gothic" charset="0"/>
                <a:cs typeface="Century Gothic" charset="0"/>
              </a:rPr>
              <a:t>Eerstezending</a:t>
            </a:r>
            <a:r>
              <a:rPr lang="en-ZA" sz="900" dirty="0">
                <a:solidFill>
                  <a:prstClr val="black"/>
                </a:solidFill>
                <a:latin typeface="Century Gothic" charset="0"/>
                <a:ea typeface="Century Gothic" charset="0"/>
                <a:cs typeface="Century Gothic" charset="0"/>
              </a:rPr>
              <a:t> (1), </a:t>
            </a:r>
            <a:r>
              <a:rPr lang="en-ZA" sz="900" dirty="0" err="1">
                <a:solidFill>
                  <a:prstClr val="black"/>
                </a:solidFill>
                <a:latin typeface="Century Gothic" charset="0"/>
                <a:ea typeface="Century Gothic" charset="0"/>
                <a:cs typeface="Century Gothic" charset="0"/>
              </a:rPr>
              <a:t>Harrismith</a:t>
            </a:r>
            <a:r>
              <a:rPr lang="en-ZA" sz="900" dirty="0">
                <a:solidFill>
                  <a:prstClr val="black"/>
                </a:solidFill>
                <a:latin typeface="Century Gothic" charset="0"/>
                <a:ea typeface="Century Gothic" charset="0"/>
                <a:cs typeface="Century Gothic" charset="0"/>
              </a:rPr>
              <a:t> (1), Senekal (2) Underreporting for </a:t>
            </a:r>
            <a:r>
              <a:rPr lang="en-ZA" sz="900" dirty="0" err="1">
                <a:solidFill>
                  <a:prstClr val="black"/>
                </a:solidFill>
                <a:latin typeface="Century Gothic" charset="0"/>
                <a:ea typeface="Century Gothic" charset="0"/>
                <a:cs typeface="Century Gothic" charset="0"/>
              </a:rPr>
              <a:t>Marabastad</a:t>
            </a:r>
            <a:r>
              <a:rPr lang="en-ZA" sz="900" dirty="0">
                <a:solidFill>
                  <a:prstClr val="black"/>
                </a:solidFill>
                <a:latin typeface="Century Gothic" charset="0"/>
                <a:ea typeface="Century Gothic" charset="0"/>
                <a:cs typeface="Century Gothic" charset="0"/>
              </a:rPr>
              <a:t>, Offer rejected by land owners;  Lack of cooperation from interim chairperson during verification process (possible court referral); Reconciliation for projects to be finalised and to trace beneficiaries. </a:t>
            </a:r>
            <a:r>
              <a:rPr lang="en-ZA" sz="900" b="1" dirty="0">
                <a:solidFill>
                  <a:prstClr val="black"/>
                </a:solidFill>
                <a:latin typeface="Century Gothic" charset="0"/>
                <a:ea typeface="Century Gothic" charset="0"/>
                <a:cs typeface="Century Gothic" charset="0"/>
              </a:rPr>
              <a:t>KZN (25) </a:t>
            </a:r>
            <a:r>
              <a:rPr lang="en-ZA" sz="900" dirty="0">
                <a:solidFill>
                  <a:prstClr val="black"/>
                </a:solidFill>
                <a:latin typeface="Century Gothic" charset="0"/>
                <a:ea typeface="Century Gothic" charset="0"/>
                <a:cs typeface="Century Gothic" charset="0"/>
              </a:rPr>
              <a:t>– delay in payments (7) </a:t>
            </a:r>
            <a:r>
              <a:rPr lang="en-ZA" sz="900" dirty="0" err="1">
                <a:solidFill>
                  <a:prstClr val="black"/>
                </a:solidFill>
                <a:latin typeface="Century Gothic" charset="0"/>
                <a:ea typeface="Century Gothic" charset="0"/>
                <a:cs typeface="Century Gothic" charset="0"/>
              </a:rPr>
              <a:t>Mbona</a:t>
            </a:r>
            <a:r>
              <a:rPr lang="en-ZA" sz="900" dirty="0">
                <a:solidFill>
                  <a:prstClr val="black"/>
                </a:solidFill>
                <a:latin typeface="Century Gothic" charset="0"/>
                <a:ea typeface="Century Gothic" charset="0"/>
                <a:cs typeface="Century Gothic" charset="0"/>
              </a:rPr>
              <a:t> (1), D Frank (1), Govender (1), Block AK (3), </a:t>
            </a:r>
            <a:r>
              <a:rPr lang="en-ZA" sz="900" dirty="0" err="1">
                <a:solidFill>
                  <a:prstClr val="black"/>
                </a:solidFill>
                <a:latin typeface="Century Gothic" charset="0"/>
                <a:ea typeface="Century Gothic" charset="0"/>
                <a:cs typeface="Century Gothic" charset="0"/>
              </a:rPr>
              <a:t>Siyasokola</a:t>
            </a:r>
            <a:r>
              <a:rPr lang="en-ZA" sz="900" dirty="0">
                <a:solidFill>
                  <a:prstClr val="black"/>
                </a:solidFill>
                <a:latin typeface="Century Gothic" charset="0"/>
                <a:ea typeface="Century Gothic" charset="0"/>
                <a:cs typeface="Century Gothic" charset="0"/>
              </a:rPr>
              <a:t> (1); Under reporting on Cato Manor (about 18) claims which  were not factored in during reporting. </a:t>
            </a:r>
            <a:r>
              <a:rPr lang="en-ZA" sz="900" b="1" dirty="0">
                <a:solidFill>
                  <a:prstClr val="black"/>
                </a:solidFill>
                <a:latin typeface="Century Gothic" charset="0"/>
                <a:ea typeface="Century Gothic" charset="0"/>
                <a:cs typeface="Century Gothic" charset="0"/>
              </a:rPr>
              <a:t>MP (2) </a:t>
            </a:r>
            <a:r>
              <a:rPr lang="en-ZA" sz="900" dirty="0">
                <a:solidFill>
                  <a:prstClr val="black"/>
                </a:solidFill>
                <a:latin typeface="Century Gothic" charset="0"/>
                <a:ea typeface="Century Gothic" charset="0"/>
                <a:cs typeface="Century Gothic" charset="0"/>
              </a:rPr>
              <a:t>- Outstanding beneficiaries on different claims to be finalised due to ID issues </a:t>
            </a:r>
            <a:r>
              <a:rPr lang="en-ZA" sz="900" dirty="0" err="1">
                <a:solidFill>
                  <a:prstClr val="black"/>
                </a:solidFill>
                <a:latin typeface="Century Gothic" charset="0"/>
                <a:ea typeface="Century Gothic" charset="0"/>
                <a:cs typeface="Century Gothic" charset="0"/>
              </a:rPr>
              <a:t>Mshazda</a:t>
            </a:r>
            <a:r>
              <a:rPr lang="en-ZA" sz="900" dirty="0">
                <a:solidFill>
                  <a:prstClr val="black"/>
                </a:solidFill>
                <a:latin typeface="Century Gothic" charset="0"/>
                <a:ea typeface="Century Gothic" charset="0"/>
                <a:cs typeface="Century Gothic" charset="0"/>
              </a:rPr>
              <a:t> (2KRPS); Mashego (1KRP); </a:t>
            </a:r>
            <a:r>
              <a:rPr lang="en-ZA" sz="900" dirty="0" err="1">
                <a:solidFill>
                  <a:prstClr val="black"/>
                </a:solidFill>
                <a:latin typeface="Century Gothic" charset="0"/>
                <a:ea typeface="Century Gothic" charset="0"/>
                <a:cs typeface="Century Gothic" charset="0"/>
              </a:rPr>
              <a:t>Nyathikazi</a:t>
            </a:r>
            <a:r>
              <a:rPr lang="en-ZA" sz="900" dirty="0">
                <a:solidFill>
                  <a:prstClr val="black"/>
                </a:solidFill>
                <a:latin typeface="Century Gothic" charset="0"/>
                <a:ea typeface="Century Gothic" charset="0"/>
                <a:cs typeface="Century Gothic" charset="0"/>
              </a:rPr>
              <a:t> (1KRP); </a:t>
            </a:r>
            <a:r>
              <a:rPr lang="en-ZA" sz="900" dirty="0" err="1">
                <a:solidFill>
                  <a:prstClr val="black"/>
                </a:solidFill>
                <a:latin typeface="Century Gothic" charset="0"/>
                <a:ea typeface="Century Gothic" charset="0"/>
                <a:cs typeface="Century Gothic" charset="0"/>
              </a:rPr>
              <a:t>Mahlomuza</a:t>
            </a:r>
            <a:r>
              <a:rPr lang="en-ZA" sz="900" dirty="0">
                <a:solidFill>
                  <a:prstClr val="black"/>
                </a:solidFill>
                <a:latin typeface="Century Gothic" charset="0"/>
                <a:ea typeface="Century Gothic" charset="0"/>
                <a:cs typeface="Century Gothic" charset="0"/>
              </a:rPr>
              <a:t> and </a:t>
            </a:r>
            <a:r>
              <a:rPr lang="en-ZA" sz="900" dirty="0" err="1">
                <a:solidFill>
                  <a:prstClr val="black"/>
                </a:solidFill>
                <a:latin typeface="Century Gothic" charset="0"/>
                <a:ea typeface="Century Gothic" charset="0"/>
                <a:cs typeface="Century Gothic" charset="0"/>
              </a:rPr>
              <a:t>Mthimunye</a:t>
            </a:r>
            <a:r>
              <a:rPr lang="en-ZA" sz="900" dirty="0">
                <a:solidFill>
                  <a:prstClr val="black"/>
                </a:solidFill>
                <a:latin typeface="Century Gothic" charset="0"/>
                <a:ea typeface="Century Gothic" charset="0"/>
                <a:cs typeface="Century Gothic" charset="0"/>
              </a:rPr>
              <a:t>(2KRPS). Total of 6 claims. </a:t>
            </a:r>
            <a:r>
              <a:rPr lang="en-ZA" sz="900" b="1" dirty="0">
                <a:solidFill>
                  <a:prstClr val="black"/>
                </a:solidFill>
                <a:latin typeface="Century Gothic" charset="0"/>
                <a:ea typeface="Century Gothic" charset="0"/>
                <a:cs typeface="Century Gothic" charset="0"/>
              </a:rPr>
              <a:t>NW (3) </a:t>
            </a:r>
            <a:r>
              <a:rPr lang="en-ZA" sz="900" dirty="0">
                <a:solidFill>
                  <a:prstClr val="black"/>
                </a:solidFill>
                <a:latin typeface="Century Gothic" charset="0"/>
                <a:ea typeface="Century Gothic" charset="0"/>
                <a:cs typeface="Century Gothic" charset="0"/>
              </a:rPr>
              <a:t>– </a:t>
            </a:r>
            <a:r>
              <a:rPr lang="en-ZA" sz="900" dirty="0" err="1">
                <a:solidFill>
                  <a:prstClr val="black"/>
                </a:solidFill>
                <a:latin typeface="Century Gothic" charset="0"/>
                <a:ea typeface="Century Gothic" charset="0"/>
                <a:cs typeface="Century Gothic" charset="0"/>
              </a:rPr>
              <a:t>Bakgatla</a:t>
            </a:r>
            <a:r>
              <a:rPr lang="en-ZA" sz="900" dirty="0">
                <a:solidFill>
                  <a:prstClr val="black"/>
                </a:solidFill>
                <a:latin typeface="Century Gothic" charset="0"/>
                <a:ea typeface="Century Gothic" charset="0"/>
                <a:cs typeface="Century Gothic" charset="0"/>
              </a:rPr>
              <a:t> Ba </a:t>
            </a:r>
            <a:r>
              <a:rPr lang="en-ZA" sz="900" dirty="0" err="1">
                <a:solidFill>
                  <a:prstClr val="black"/>
                </a:solidFill>
                <a:latin typeface="Century Gothic" charset="0"/>
                <a:ea typeface="Century Gothic" charset="0"/>
                <a:cs typeface="Century Gothic" charset="0"/>
              </a:rPr>
              <a:t>Kgafela</a:t>
            </a:r>
            <a:r>
              <a:rPr lang="en-ZA" sz="900" dirty="0">
                <a:solidFill>
                  <a:prstClr val="black"/>
                </a:solidFill>
                <a:latin typeface="Century Gothic" charset="0"/>
                <a:ea typeface="Century Gothic" charset="0"/>
                <a:cs typeface="Century Gothic" charset="0"/>
              </a:rPr>
              <a:t> (34 claims) – state land earmarked for transfer by 30/09/2019. Rejected due to subdivisions not registered. </a:t>
            </a:r>
            <a:r>
              <a:rPr lang="en-ZA" sz="900" b="1" dirty="0">
                <a:solidFill>
                  <a:prstClr val="black"/>
                </a:solidFill>
                <a:latin typeface="Century Gothic" charset="0"/>
                <a:ea typeface="Century Gothic" charset="0"/>
                <a:cs typeface="Century Gothic" charset="0"/>
              </a:rPr>
              <a:t>WC (27) </a:t>
            </a:r>
            <a:r>
              <a:rPr lang="en-ZA" sz="900" dirty="0">
                <a:solidFill>
                  <a:prstClr val="black"/>
                </a:solidFill>
                <a:latin typeface="Century Gothic" charset="0"/>
                <a:ea typeface="Century Gothic" charset="0"/>
                <a:cs typeface="Century Gothic" charset="0"/>
              </a:rPr>
              <a:t>– Tracing of beneficiaries (12 claims), in payment process (15 claims) </a:t>
            </a:r>
          </a:p>
          <a:p>
            <a:pPr lvl="0"/>
            <a:endParaRPr lang="en-ZA" sz="1400" b="1" dirty="0">
              <a:solidFill>
                <a:prstClr val="black"/>
              </a:solidFill>
            </a:endParaRPr>
          </a:p>
          <a:p>
            <a:pPr lvl="0"/>
            <a:r>
              <a:rPr lang="en-ZA" sz="1400" b="1" dirty="0">
                <a:solidFill>
                  <a:prstClr val="black"/>
                </a:solidFill>
              </a:rPr>
              <a:t>Planned intervention </a:t>
            </a:r>
          </a:p>
          <a:p>
            <a:pPr lvl="0" defTabSz="913403"/>
            <a:r>
              <a:rPr lang="en-US" sz="900" b="1" dirty="0">
                <a:solidFill>
                  <a:prstClr val="black"/>
                </a:solidFill>
                <a:latin typeface="Century Gothic" charset="0"/>
                <a:ea typeface="Century Gothic" charset="0"/>
                <a:cs typeface="Century Gothic" charset="0"/>
              </a:rPr>
              <a:t>The planned interventions for Q2 variance are as follows: </a:t>
            </a:r>
            <a:r>
              <a:rPr lang="en-US" sz="900" dirty="0">
                <a:solidFill>
                  <a:prstClr val="black"/>
                </a:solidFill>
                <a:latin typeface="Century Gothic" charset="0"/>
                <a:ea typeface="Century Gothic" charset="0"/>
                <a:cs typeface="Century Gothic" charset="0"/>
              </a:rPr>
              <a:t>Payments nationally will cover the variance (October 2019).  Reconciliation to be done for under reported claim for </a:t>
            </a:r>
            <a:r>
              <a:rPr lang="en-US" sz="900" b="1" dirty="0" err="1">
                <a:solidFill>
                  <a:prstClr val="black"/>
                </a:solidFill>
                <a:latin typeface="Century Gothic" charset="0"/>
                <a:ea typeface="Century Gothic" charset="0"/>
                <a:cs typeface="Century Gothic" charset="0"/>
              </a:rPr>
              <a:t>Marabastad</a:t>
            </a:r>
            <a:r>
              <a:rPr lang="en-US" sz="900" b="1" dirty="0">
                <a:solidFill>
                  <a:prstClr val="black"/>
                </a:solidFill>
                <a:latin typeface="Century Gothic" charset="0"/>
                <a:ea typeface="Century Gothic" charset="0"/>
                <a:cs typeface="Century Gothic" charset="0"/>
              </a:rPr>
              <a:t> (1 claim) </a:t>
            </a:r>
            <a:r>
              <a:rPr lang="en-US" sz="900" dirty="0">
                <a:solidFill>
                  <a:prstClr val="black"/>
                </a:solidFill>
                <a:latin typeface="Century Gothic" charset="0"/>
                <a:ea typeface="Century Gothic" charset="0"/>
                <a:cs typeface="Century Gothic" charset="0"/>
              </a:rPr>
              <a:t>between national and regional finance and then to be reported in Q4. </a:t>
            </a:r>
            <a:r>
              <a:rPr lang="en-US" sz="900" b="1" dirty="0" err="1">
                <a:solidFill>
                  <a:prstClr val="black"/>
                </a:solidFill>
                <a:latin typeface="Century Gothic" charset="0"/>
                <a:ea typeface="Century Gothic" charset="0"/>
                <a:cs typeface="Century Gothic" charset="0"/>
              </a:rPr>
              <a:t>Marabastad</a:t>
            </a:r>
            <a:r>
              <a:rPr lang="en-US" sz="900" b="1" dirty="0">
                <a:solidFill>
                  <a:prstClr val="black"/>
                </a:solidFill>
                <a:latin typeface="Century Gothic" charset="0"/>
                <a:ea typeface="Century Gothic" charset="0"/>
                <a:cs typeface="Century Gothic" charset="0"/>
              </a:rPr>
              <a:t> (3) </a:t>
            </a:r>
            <a:r>
              <a:rPr lang="en-US" sz="900" dirty="0">
                <a:solidFill>
                  <a:prstClr val="black"/>
                </a:solidFill>
                <a:latin typeface="Century Gothic" charset="0"/>
                <a:ea typeface="Century Gothic" charset="0"/>
                <a:cs typeface="Century Gothic" charset="0"/>
              </a:rPr>
              <a:t>- </a:t>
            </a:r>
            <a:r>
              <a:rPr lang="en-US" sz="900" dirty="0" err="1">
                <a:solidFill>
                  <a:prstClr val="black"/>
                </a:solidFill>
                <a:latin typeface="Century Gothic" charset="0"/>
                <a:ea typeface="Century Gothic" charset="0"/>
                <a:cs typeface="Century Gothic" charset="0"/>
              </a:rPr>
              <a:t>Tsunke</a:t>
            </a:r>
            <a:r>
              <a:rPr lang="en-US" sz="900" dirty="0">
                <a:solidFill>
                  <a:prstClr val="black"/>
                </a:solidFill>
                <a:latin typeface="Century Gothic" charset="0"/>
                <a:ea typeface="Century Gothic" charset="0"/>
                <a:cs typeface="Century Gothic" charset="0"/>
              </a:rPr>
              <a:t> B (1 claim ); Jester Hardy (2 claims).  signing of settlement agreement and in payment process.  </a:t>
            </a:r>
            <a:r>
              <a:rPr lang="en-US" sz="900" b="1" dirty="0" err="1">
                <a:solidFill>
                  <a:prstClr val="black"/>
                </a:solidFill>
                <a:latin typeface="Century Gothic" charset="0"/>
                <a:ea typeface="Century Gothic" charset="0"/>
                <a:cs typeface="Century Gothic" charset="0"/>
              </a:rPr>
              <a:t>Harrismith</a:t>
            </a:r>
            <a:r>
              <a:rPr lang="en-US" sz="900" b="1" dirty="0">
                <a:solidFill>
                  <a:prstClr val="black"/>
                </a:solidFill>
                <a:latin typeface="Century Gothic" charset="0"/>
                <a:ea typeface="Century Gothic" charset="0"/>
                <a:cs typeface="Century Gothic" charset="0"/>
              </a:rPr>
              <a:t> (1) </a:t>
            </a:r>
            <a:r>
              <a:rPr lang="en-US" sz="900" dirty="0">
                <a:solidFill>
                  <a:prstClr val="black"/>
                </a:solidFill>
                <a:latin typeface="Century Gothic" charset="0"/>
                <a:ea typeface="Century Gothic" charset="0"/>
                <a:cs typeface="Century Gothic" charset="0"/>
              </a:rPr>
              <a:t>– tracing of beneficiaries and collection of outstanding documentation from beneficiaries which will enable payment process to commence in Q3.  Payments national will cover variance of </a:t>
            </a:r>
            <a:r>
              <a:rPr lang="en-US" sz="900" b="1" dirty="0">
                <a:solidFill>
                  <a:prstClr val="black"/>
                </a:solidFill>
                <a:latin typeface="Century Gothic" charset="0"/>
                <a:ea typeface="Century Gothic" charset="0"/>
                <a:cs typeface="Century Gothic" charset="0"/>
              </a:rPr>
              <a:t>7 claims. </a:t>
            </a:r>
            <a:r>
              <a:rPr lang="en-US" sz="900" dirty="0">
                <a:solidFill>
                  <a:prstClr val="black"/>
                </a:solidFill>
                <a:latin typeface="Century Gothic" charset="0"/>
                <a:ea typeface="Century Gothic" charset="0"/>
                <a:cs typeface="Century Gothic" charset="0"/>
              </a:rPr>
              <a:t>Reconciliation between national and regional finance on Cato Manor Claims  </a:t>
            </a:r>
            <a:r>
              <a:rPr lang="en-US" sz="900" b="1" dirty="0">
                <a:solidFill>
                  <a:prstClr val="black"/>
                </a:solidFill>
                <a:latin typeface="Century Gothic" charset="0"/>
                <a:ea typeface="Century Gothic" charset="0"/>
                <a:cs typeface="Century Gothic" charset="0"/>
              </a:rPr>
              <a:t>(about 18 claims) </a:t>
            </a:r>
            <a:r>
              <a:rPr lang="en-US" sz="900" dirty="0">
                <a:solidFill>
                  <a:prstClr val="black"/>
                </a:solidFill>
                <a:latin typeface="Century Gothic" charset="0"/>
                <a:ea typeface="Century Gothic" charset="0"/>
                <a:cs typeface="Century Gothic" charset="0"/>
              </a:rPr>
              <a:t>finalised that was not reported in Q2 and if not, to be reported in Q4. Payments lists nationally, for </a:t>
            </a:r>
            <a:r>
              <a:rPr lang="en-US" sz="900" b="1" dirty="0">
                <a:solidFill>
                  <a:prstClr val="black"/>
                </a:solidFill>
                <a:latin typeface="Century Gothic" charset="0"/>
                <a:ea typeface="Century Gothic" charset="0"/>
                <a:cs typeface="Century Gothic" charset="0"/>
              </a:rPr>
              <a:t>8 claims  </a:t>
            </a:r>
            <a:r>
              <a:rPr lang="en-US" sz="900" dirty="0">
                <a:solidFill>
                  <a:prstClr val="black"/>
                </a:solidFill>
                <a:latin typeface="Century Gothic" charset="0"/>
                <a:ea typeface="Century Gothic" charset="0"/>
                <a:cs typeface="Century Gothic" charset="0"/>
              </a:rPr>
              <a:t>i.e. Nkosi family </a:t>
            </a:r>
            <a:r>
              <a:rPr lang="en-US" sz="900" dirty="0" err="1">
                <a:solidFill>
                  <a:prstClr val="black"/>
                </a:solidFill>
                <a:latin typeface="Century Gothic" charset="0"/>
                <a:ea typeface="Century Gothic" charset="0"/>
                <a:cs typeface="Century Gothic" charset="0"/>
              </a:rPr>
              <a:t>Tafelkoppies</a:t>
            </a:r>
            <a:r>
              <a:rPr lang="en-US" sz="900" dirty="0">
                <a:solidFill>
                  <a:prstClr val="black"/>
                </a:solidFill>
                <a:latin typeface="Century Gothic" charset="0"/>
                <a:ea typeface="Century Gothic" charset="0"/>
                <a:cs typeface="Century Gothic" charset="0"/>
              </a:rPr>
              <a:t> (1KRP); </a:t>
            </a:r>
            <a:r>
              <a:rPr lang="en-US" sz="900" dirty="0" err="1">
                <a:solidFill>
                  <a:prstClr val="black"/>
                </a:solidFill>
                <a:latin typeface="Century Gothic" charset="0"/>
                <a:ea typeface="Century Gothic" charset="0"/>
                <a:cs typeface="Century Gothic" charset="0"/>
              </a:rPr>
              <a:t>Motubatse</a:t>
            </a:r>
            <a:r>
              <a:rPr lang="en-US" sz="900" dirty="0">
                <a:solidFill>
                  <a:prstClr val="black"/>
                </a:solidFill>
                <a:latin typeface="Century Gothic" charset="0"/>
                <a:ea typeface="Century Gothic" charset="0"/>
                <a:cs typeface="Century Gothic" charset="0"/>
              </a:rPr>
              <a:t> Family(4KRP); Ngomane Family (1KRP); Malinga Family(1KRP); </a:t>
            </a:r>
            <a:r>
              <a:rPr lang="en-US" sz="900" dirty="0" err="1">
                <a:solidFill>
                  <a:prstClr val="black"/>
                </a:solidFill>
                <a:latin typeface="Century Gothic" charset="0"/>
                <a:ea typeface="Century Gothic" charset="0"/>
                <a:cs typeface="Century Gothic" charset="0"/>
              </a:rPr>
              <a:t>Ngele</a:t>
            </a:r>
            <a:r>
              <a:rPr lang="en-US" sz="900" dirty="0">
                <a:solidFill>
                  <a:prstClr val="black"/>
                </a:solidFill>
                <a:latin typeface="Century Gothic" charset="0"/>
                <a:ea typeface="Century Gothic" charset="0"/>
                <a:cs typeface="Century Gothic" charset="0"/>
              </a:rPr>
              <a:t> Family (1KRP) would cover the variance of 2 claims. </a:t>
            </a:r>
            <a:r>
              <a:rPr lang="en-US" sz="900" dirty="0" err="1">
                <a:solidFill>
                  <a:prstClr val="black"/>
                </a:solidFill>
                <a:latin typeface="Century Gothic" charset="0"/>
                <a:ea typeface="Century Gothic" charset="0"/>
                <a:cs typeface="Century Gothic" charset="0"/>
              </a:rPr>
              <a:t>Conveyancer’s</a:t>
            </a:r>
            <a:r>
              <a:rPr lang="en-US" sz="900" dirty="0">
                <a:solidFill>
                  <a:prstClr val="black"/>
                </a:solidFill>
                <a:latin typeface="Century Gothic" charset="0"/>
                <a:ea typeface="Century Gothic" charset="0"/>
                <a:cs typeface="Century Gothic" charset="0"/>
              </a:rPr>
              <a:t> mandate has been extended to include the registration of subdivisions. The properties will be </a:t>
            </a:r>
            <a:r>
              <a:rPr lang="en-US" sz="900" dirty="0" err="1">
                <a:solidFill>
                  <a:prstClr val="black"/>
                </a:solidFill>
                <a:latin typeface="Century Gothic" charset="0"/>
                <a:ea typeface="Century Gothic" charset="0"/>
                <a:cs typeface="Century Gothic" charset="0"/>
              </a:rPr>
              <a:t>relodged</a:t>
            </a:r>
            <a:r>
              <a:rPr lang="en-US" sz="900" dirty="0">
                <a:solidFill>
                  <a:prstClr val="black"/>
                </a:solidFill>
                <a:latin typeface="Century Gothic" charset="0"/>
                <a:ea typeface="Century Gothic" charset="0"/>
                <a:cs typeface="Century Gothic" charset="0"/>
              </a:rPr>
              <a:t> at the Deeds Office during November 2019. </a:t>
            </a:r>
            <a:r>
              <a:rPr lang="en-US" sz="900" b="1" dirty="0">
                <a:solidFill>
                  <a:prstClr val="black"/>
                </a:solidFill>
                <a:latin typeface="Century Gothic" charset="0"/>
                <a:ea typeface="Century Gothic" charset="0"/>
                <a:cs typeface="Century Gothic" charset="0"/>
              </a:rPr>
              <a:t>These 34 claims will cover the variance of 3. </a:t>
            </a:r>
            <a:r>
              <a:rPr lang="en-US" sz="900" dirty="0">
                <a:solidFill>
                  <a:prstClr val="black"/>
                </a:solidFill>
                <a:latin typeface="Century Gothic" charset="0"/>
                <a:ea typeface="Century Gothic" charset="0"/>
                <a:cs typeface="Century Gothic" charset="0"/>
              </a:rPr>
              <a:t>Tracing of beneficiaries will continue and the WC office will follow up on the conclusion of the payment process.</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27</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358859442"/>
              </p:ext>
            </p:extLst>
          </p:nvPr>
        </p:nvGraphicFramePr>
        <p:xfrm>
          <a:off x="101352" y="1499174"/>
          <a:ext cx="2565648" cy="223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794707983"/>
              </p:ext>
            </p:extLst>
          </p:nvPr>
        </p:nvGraphicFramePr>
        <p:xfrm>
          <a:off x="-4" y="5105400"/>
          <a:ext cx="9144004" cy="1752599"/>
        </p:xfrm>
        <a:graphic>
          <a:graphicData uri="http://schemas.openxmlformats.org/drawingml/2006/table">
            <a:tbl>
              <a:tblPr>
                <a:tableStyleId>{5C22544A-7EE6-4342-B048-85BDC9FD1C3A}</a:tableStyleId>
              </a:tblPr>
              <a:tblGrid>
                <a:gridCol w="1113183">
                  <a:extLst>
                    <a:ext uri="{9D8B030D-6E8A-4147-A177-3AD203B41FA5}">
                      <a16:colId xmlns:a16="http://schemas.microsoft.com/office/drawing/2014/main" xmlns="" val="20000"/>
                    </a:ext>
                  </a:extLst>
                </a:gridCol>
                <a:gridCol w="874644">
                  <a:extLst>
                    <a:ext uri="{9D8B030D-6E8A-4147-A177-3AD203B41FA5}">
                      <a16:colId xmlns:a16="http://schemas.microsoft.com/office/drawing/2014/main" xmlns="" val="20001"/>
                    </a:ext>
                  </a:extLst>
                </a:gridCol>
                <a:gridCol w="715618">
                  <a:extLst>
                    <a:ext uri="{9D8B030D-6E8A-4147-A177-3AD203B41FA5}">
                      <a16:colId xmlns:a16="http://schemas.microsoft.com/office/drawing/2014/main" xmlns="" val="20002"/>
                    </a:ext>
                  </a:extLst>
                </a:gridCol>
                <a:gridCol w="636103">
                  <a:extLst>
                    <a:ext uri="{9D8B030D-6E8A-4147-A177-3AD203B41FA5}">
                      <a16:colId xmlns:a16="http://schemas.microsoft.com/office/drawing/2014/main" xmlns="" val="20003"/>
                    </a:ext>
                  </a:extLst>
                </a:gridCol>
                <a:gridCol w="715618">
                  <a:extLst>
                    <a:ext uri="{9D8B030D-6E8A-4147-A177-3AD203B41FA5}">
                      <a16:colId xmlns:a16="http://schemas.microsoft.com/office/drawing/2014/main" xmlns="" val="20004"/>
                    </a:ext>
                  </a:extLst>
                </a:gridCol>
                <a:gridCol w="715618">
                  <a:extLst>
                    <a:ext uri="{9D8B030D-6E8A-4147-A177-3AD203B41FA5}">
                      <a16:colId xmlns:a16="http://schemas.microsoft.com/office/drawing/2014/main" xmlns="" val="20005"/>
                    </a:ext>
                  </a:extLst>
                </a:gridCol>
                <a:gridCol w="874644">
                  <a:extLst>
                    <a:ext uri="{9D8B030D-6E8A-4147-A177-3AD203B41FA5}">
                      <a16:colId xmlns:a16="http://schemas.microsoft.com/office/drawing/2014/main" xmlns="" val="20006"/>
                    </a:ext>
                  </a:extLst>
                </a:gridCol>
                <a:gridCol w="874644">
                  <a:extLst>
                    <a:ext uri="{9D8B030D-6E8A-4147-A177-3AD203B41FA5}">
                      <a16:colId xmlns:a16="http://schemas.microsoft.com/office/drawing/2014/main" xmlns="" val="20007"/>
                    </a:ext>
                  </a:extLst>
                </a:gridCol>
                <a:gridCol w="874644">
                  <a:extLst>
                    <a:ext uri="{9D8B030D-6E8A-4147-A177-3AD203B41FA5}">
                      <a16:colId xmlns:a16="http://schemas.microsoft.com/office/drawing/2014/main" xmlns="" val="20008"/>
                    </a:ext>
                  </a:extLst>
                </a:gridCol>
                <a:gridCol w="874644">
                  <a:extLst>
                    <a:ext uri="{9D8B030D-6E8A-4147-A177-3AD203B41FA5}">
                      <a16:colId xmlns:a16="http://schemas.microsoft.com/office/drawing/2014/main" xmlns="" val="20009"/>
                    </a:ext>
                  </a:extLst>
                </a:gridCol>
                <a:gridCol w="874644">
                  <a:extLst>
                    <a:ext uri="{9D8B030D-6E8A-4147-A177-3AD203B41FA5}">
                      <a16:colId xmlns:a16="http://schemas.microsoft.com/office/drawing/2014/main" xmlns="" val="20010"/>
                    </a:ext>
                  </a:extLst>
                </a:gridCol>
              </a:tblGrid>
              <a:tr h="305197">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2748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chemeClr val="tx1"/>
                          </a:solidFill>
                          <a:effectLst/>
                          <a:latin typeface="Century Gothic" pitchFamily="34" charset="0"/>
                        </a:rPr>
                        <a:t>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2748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chemeClr val="tx1"/>
                          </a:solidFill>
                          <a:effectLst/>
                          <a:latin typeface="Century Gothic" pitchFamily="34" charset="0"/>
                        </a:rPr>
                        <a:t>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9244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chemeClr val="tx1"/>
                          </a:solidFill>
                          <a:effectLst/>
                          <a:latin typeface="Century Gothic"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chemeClr val="tx1"/>
                          </a:solidFill>
                          <a:effectLst/>
                          <a:latin typeface="Century Gothic"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chemeClr val="tx1"/>
                          </a:solidFill>
                          <a:effectLst/>
                          <a:latin typeface="Century Gothic"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chemeClr val="tx1"/>
                          </a:solidFill>
                          <a:effectLst/>
                          <a:latin typeface="Century Gothic"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110</a:t>
                      </a:r>
                      <a:endParaRPr lang="en-ZA" sz="900" b="1" i="0" u="none" strike="noStrike" dirty="0">
                        <a:solidFill>
                          <a:schemeClr val="tx1"/>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647551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4: RESTITUTION  </a:t>
            </a: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a:solidFill>
                  <a:prstClr val="black"/>
                </a:solidFill>
              </a:rPr>
              <a:t>Performance indicator:  Number of Land Claims Settled</a:t>
            </a:r>
          </a:p>
          <a:p>
            <a:pPr defTabSz="913403"/>
            <a:r>
              <a:rPr lang="en-ZA" sz="1400" b="1" dirty="0">
                <a:solidFill>
                  <a:srgbClr val="00B0F0"/>
                </a:solidFill>
              </a:rPr>
              <a:t>Annual Target: </a:t>
            </a:r>
            <a:r>
              <a:rPr lang="nn-NO" sz="1400" b="1" dirty="0">
                <a:solidFill>
                  <a:srgbClr val="00B0F0"/>
                </a:solidFill>
              </a:rPr>
              <a:t>428</a:t>
            </a:r>
            <a:endParaRPr lang="nn-NO" sz="1400" i="1" dirty="0">
              <a:solidFill>
                <a:srgbClr val="00B0F0"/>
              </a:solidFill>
            </a:endParaRPr>
          </a:p>
        </p:txBody>
      </p:sp>
      <p:sp>
        <p:nvSpPr>
          <p:cNvPr id="4" name="TextBox 3"/>
          <p:cNvSpPr txBox="1"/>
          <p:nvPr/>
        </p:nvSpPr>
        <p:spPr>
          <a:xfrm>
            <a:off x="2667001" y="1295400"/>
            <a:ext cx="6206992" cy="3801041"/>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000" b="1" dirty="0">
              <a:solidFill>
                <a:prstClr val="black"/>
              </a:solidFill>
              <a:latin typeface="Century Gothic" pitchFamily="34" charset="0"/>
              <a:ea typeface="Calibri"/>
              <a:cs typeface="Arial"/>
            </a:endParaRPr>
          </a:p>
          <a:p>
            <a:pPr lvl="0" defTabSz="913403" fontAlgn="b">
              <a:defRPr/>
            </a:pPr>
            <a:r>
              <a:rPr lang="en-ZA" sz="1000" b="1" dirty="0">
                <a:solidFill>
                  <a:prstClr val="black"/>
                </a:solidFill>
                <a:latin typeface="Century Gothic" charset="0"/>
                <a:ea typeface="Century Gothic" charset="0"/>
                <a:cs typeface="Century Gothic" charset="0"/>
              </a:rPr>
              <a:t>The variance of Q2 target, i.e. 61 claims is attributed to the following: </a:t>
            </a:r>
            <a:r>
              <a:rPr lang="en-ZA" sz="1000" dirty="0">
                <a:solidFill>
                  <a:prstClr val="black"/>
                </a:solidFill>
                <a:latin typeface="Century Gothic" charset="0"/>
                <a:ea typeface="Century Gothic" charset="0"/>
                <a:cs typeface="Century Gothic" charset="0"/>
              </a:rPr>
              <a:t>Inconsistent sitting of earmarked QCC (July 10 &amp; 25; 1 – 14 Aug and 13 &amp; 27 Sept 2019).  Only two QCC sittings for Q2 (14 Aug and 13 Sept 2019), i.e. </a:t>
            </a:r>
            <a:r>
              <a:rPr lang="en-ZA" sz="1000" b="1" dirty="0">
                <a:solidFill>
                  <a:prstClr val="black"/>
                </a:solidFill>
                <a:latin typeface="Century Gothic" charset="0"/>
                <a:ea typeface="Century Gothic" charset="0"/>
                <a:cs typeface="Century Gothic" charset="0"/>
              </a:rPr>
              <a:t>MP (10); KZN (18); LP (3); NC (1) and WC (10). FS (2) </a:t>
            </a:r>
            <a:r>
              <a:rPr lang="en-ZA" sz="1000" dirty="0">
                <a:solidFill>
                  <a:prstClr val="black"/>
                </a:solidFill>
                <a:latin typeface="Century Gothic" charset="0"/>
                <a:ea typeface="Century Gothic" charset="0"/>
                <a:cs typeface="Century Gothic" charset="0"/>
              </a:rPr>
              <a:t>– lack of cooperation from interim chairperson - </a:t>
            </a:r>
            <a:r>
              <a:rPr lang="en-ZA" sz="1000" dirty="0" err="1">
                <a:solidFill>
                  <a:prstClr val="black"/>
                </a:solidFill>
                <a:latin typeface="Century Gothic" charset="0"/>
                <a:ea typeface="Century Gothic" charset="0"/>
                <a:cs typeface="Century Gothic" charset="0"/>
              </a:rPr>
              <a:t>Eerstezending</a:t>
            </a:r>
            <a:r>
              <a:rPr lang="en-ZA" sz="1000" dirty="0">
                <a:solidFill>
                  <a:prstClr val="black"/>
                </a:solidFill>
                <a:latin typeface="Century Gothic" charset="0"/>
                <a:ea typeface="Century Gothic" charset="0"/>
                <a:cs typeface="Century Gothic" charset="0"/>
              </a:rPr>
              <a:t>(1) and rejected offer (</a:t>
            </a:r>
            <a:r>
              <a:rPr lang="en-ZA" sz="1000" dirty="0" err="1">
                <a:solidFill>
                  <a:prstClr val="black"/>
                </a:solidFill>
                <a:latin typeface="Century Gothic" charset="0"/>
                <a:ea typeface="Century Gothic" charset="0"/>
                <a:cs typeface="Century Gothic" charset="0"/>
              </a:rPr>
              <a:t>Groenhof</a:t>
            </a:r>
            <a:r>
              <a:rPr lang="en-ZA" sz="1000" dirty="0">
                <a:solidFill>
                  <a:prstClr val="black"/>
                </a:solidFill>
                <a:latin typeface="Century Gothic" charset="0"/>
                <a:ea typeface="Century Gothic" charset="0"/>
                <a:cs typeface="Century Gothic" charset="0"/>
              </a:rPr>
              <a:t> / </a:t>
            </a:r>
            <a:r>
              <a:rPr lang="en-ZA" sz="1000" dirty="0" err="1">
                <a:solidFill>
                  <a:prstClr val="black"/>
                </a:solidFill>
                <a:latin typeface="Century Gothic" charset="0"/>
                <a:ea typeface="Century Gothic" charset="0"/>
                <a:cs typeface="Century Gothic" charset="0"/>
              </a:rPr>
              <a:t>Geluksvlei</a:t>
            </a:r>
            <a:r>
              <a:rPr lang="en-ZA" sz="1000" dirty="0">
                <a:solidFill>
                  <a:prstClr val="black"/>
                </a:solidFill>
                <a:latin typeface="Century Gothic" charset="0"/>
                <a:ea typeface="Century Gothic" charset="0"/>
                <a:cs typeface="Century Gothic" charset="0"/>
              </a:rPr>
              <a:t> (1). </a:t>
            </a:r>
            <a:r>
              <a:rPr lang="en-ZA" sz="1000" b="1" dirty="0">
                <a:solidFill>
                  <a:prstClr val="black"/>
                </a:solidFill>
                <a:latin typeface="Century Gothic" charset="0"/>
                <a:ea typeface="Century Gothic" charset="0"/>
                <a:cs typeface="Century Gothic" charset="0"/>
              </a:rPr>
              <a:t>LP (16) </a:t>
            </a:r>
            <a:r>
              <a:rPr lang="en-ZA" sz="1000" dirty="0">
                <a:solidFill>
                  <a:prstClr val="black"/>
                </a:solidFill>
                <a:latin typeface="Century Gothic" charset="0"/>
                <a:ea typeface="Century Gothic" charset="0"/>
                <a:cs typeface="Century Gothic" charset="0"/>
              </a:rPr>
              <a:t>– Delays in signing of settlement agreements. </a:t>
            </a:r>
            <a:r>
              <a:rPr lang="en-ZA" sz="1000" b="1" dirty="0">
                <a:solidFill>
                  <a:prstClr val="black"/>
                </a:solidFill>
                <a:latin typeface="Century Gothic" charset="0"/>
                <a:ea typeface="Century Gothic" charset="0"/>
                <a:cs typeface="Century Gothic" charset="0"/>
              </a:rPr>
              <a:t>NC (1) </a:t>
            </a:r>
            <a:r>
              <a:rPr lang="en-ZA" sz="1000" dirty="0">
                <a:solidFill>
                  <a:prstClr val="black"/>
                </a:solidFill>
                <a:latin typeface="Century Gothic" charset="0"/>
                <a:ea typeface="Century Gothic" charset="0"/>
                <a:cs typeface="Century Gothic" charset="0"/>
              </a:rPr>
              <a:t>– Fortune Family (1) offer rejected by family. </a:t>
            </a:r>
            <a:r>
              <a:rPr lang="en-ZA" sz="1000" b="1" dirty="0">
                <a:solidFill>
                  <a:prstClr val="black"/>
                </a:solidFill>
                <a:latin typeface="Century Gothic" charset="0"/>
                <a:ea typeface="Century Gothic" charset="0"/>
                <a:cs typeface="Century Gothic" charset="0"/>
              </a:rPr>
              <a:t>NW (3) </a:t>
            </a:r>
            <a:r>
              <a:rPr lang="en-ZA" sz="1000" dirty="0">
                <a:solidFill>
                  <a:prstClr val="black"/>
                </a:solidFill>
                <a:latin typeface="Century Gothic" charset="0"/>
                <a:ea typeface="Century Gothic" charset="0"/>
                <a:cs typeface="Century Gothic" charset="0"/>
              </a:rPr>
              <a:t>– </a:t>
            </a:r>
            <a:r>
              <a:rPr lang="en-ZA" sz="1000" dirty="0" err="1">
                <a:solidFill>
                  <a:prstClr val="black"/>
                </a:solidFill>
                <a:latin typeface="Century Gothic" charset="0"/>
                <a:ea typeface="Century Gothic" charset="0"/>
                <a:cs typeface="Century Gothic" charset="0"/>
              </a:rPr>
              <a:t>Bakgatla</a:t>
            </a:r>
            <a:r>
              <a:rPr lang="en-ZA" sz="1000" dirty="0">
                <a:solidFill>
                  <a:prstClr val="black"/>
                </a:solidFill>
                <a:latin typeface="Century Gothic" charset="0"/>
                <a:ea typeface="Century Gothic" charset="0"/>
                <a:cs typeface="Century Gothic" charset="0"/>
              </a:rPr>
              <a:t> Ba </a:t>
            </a:r>
            <a:r>
              <a:rPr lang="en-ZA" sz="1000" dirty="0" err="1">
                <a:solidFill>
                  <a:prstClr val="black"/>
                </a:solidFill>
                <a:latin typeface="Century Gothic" charset="0"/>
                <a:ea typeface="Century Gothic" charset="0"/>
                <a:cs typeface="Century Gothic" charset="0"/>
              </a:rPr>
              <a:t>Kgafela</a:t>
            </a:r>
            <a:r>
              <a:rPr lang="en-ZA" sz="1000" dirty="0">
                <a:solidFill>
                  <a:prstClr val="black"/>
                </a:solidFill>
                <a:latin typeface="Century Gothic" charset="0"/>
                <a:ea typeface="Century Gothic" charset="0"/>
                <a:cs typeface="Century Gothic" charset="0"/>
              </a:rPr>
              <a:t> (8 claims), the S42d earmarked for 13 Sept 2019 QCC, however  routed to State land for support. </a:t>
            </a:r>
            <a:r>
              <a:rPr lang="en-ZA" sz="1000" b="1" dirty="0">
                <a:solidFill>
                  <a:prstClr val="black"/>
                </a:solidFill>
                <a:latin typeface="Century Gothic" charset="0"/>
                <a:ea typeface="Century Gothic" charset="0"/>
                <a:cs typeface="Century Gothic" charset="0"/>
              </a:rPr>
              <a:t>WC (6) </a:t>
            </a:r>
            <a:r>
              <a:rPr lang="en-ZA" sz="1000" dirty="0">
                <a:solidFill>
                  <a:prstClr val="black"/>
                </a:solidFill>
                <a:latin typeface="Century Gothic" charset="0"/>
                <a:ea typeface="Century Gothic" charset="0"/>
                <a:cs typeface="Century Gothic" charset="0"/>
              </a:rPr>
              <a:t>The reasons for the variance of 6 is as follows; 3 submissions were referred back to the region due to (S193: Verification, H438 : Research amendment &amp; S85 : CPA / TRUST formation as per QCC advice) and the other 3 couldn’t be submitted due to GG notices (S433 &amp; C182) &amp; WC 10 outstanding Letters of Executor.</a:t>
            </a:r>
          </a:p>
          <a:p>
            <a:pPr lvl="0" defTabSz="913403" fontAlgn="ctr"/>
            <a:endParaRPr lang="en-ZA" sz="1400" b="1" dirty="0">
              <a:solidFill>
                <a:prstClr val="black"/>
              </a:solidFill>
            </a:endParaRPr>
          </a:p>
          <a:p>
            <a:pPr lvl="0"/>
            <a:r>
              <a:rPr lang="en-ZA" sz="1400" b="1" dirty="0">
                <a:solidFill>
                  <a:prstClr val="black"/>
                </a:solidFill>
              </a:rPr>
              <a:t>Planned intervention </a:t>
            </a:r>
          </a:p>
          <a:p>
            <a:pPr lvl="0" defTabSz="913403"/>
            <a:endParaRPr lang="en-US" sz="1000" b="1" dirty="0">
              <a:solidFill>
                <a:prstClr val="black"/>
              </a:solidFill>
              <a:latin typeface="Century Gothic" charset="0"/>
              <a:ea typeface="Century Gothic" charset="0"/>
              <a:cs typeface="Century Gothic" charset="0"/>
            </a:endParaRPr>
          </a:p>
          <a:p>
            <a:pPr lvl="0" defTabSz="913403"/>
            <a:r>
              <a:rPr lang="en-US" sz="1000" b="1" dirty="0">
                <a:solidFill>
                  <a:prstClr val="black"/>
                </a:solidFill>
                <a:latin typeface="Century Gothic" charset="0"/>
                <a:ea typeface="Century Gothic" charset="0"/>
                <a:cs typeface="Century Gothic" charset="0"/>
              </a:rPr>
              <a:t>The planned intervention for Q2 variance is as follows: </a:t>
            </a:r>
            <a:r>
              <a:rPr lang="en-US" sz="1000" dirty="0">
                <a:solidFill>
                  <a:prstClr val="black"/>
                </a:solidFill>
                <a:latin typeface="Century Gothic" charset="0"/>
                <a:ea typeface="Century Gothic" charset="0"/>
                <a:cs typeface="Century Gothic" charset="0"/>
              </a:rPr>
              <a:t>The QCC meeting dated 10 Oct 2019 presented 48 submissions, which supported approximately 86 claims.  The regional offices should submit their S42ds to NDQA in line with deadlines for earmarked QCC dates for 3 &amp; 17 Oct; 14 &amp; 28 Nov and 4 &amp; 19 Dec 2019). NDQA office to communicate availability with QCC members in advance before the earmarked QCC dates. Regional intervention meetings (SDC) will continue on a request basis , if needed. NDQA office to follow up on the NW (8 claims) with State Land Unit. Rejected offer by claimant in  NC (1); and rejected offer </a:t>
            </a:r>
            <a:r>
              <a:rPr lang="en-US" sz="900" dirty="0">
                <a:solidFill>
                  <a:prstClr val="black"/>
                </a:solidFill>
                <a:latin typeface="Century Gothic" charset="0"/>
                <a:ea typeface="Century Gothic" charset="0"/>
                <a:cs typeface="Century Gothic" charset="0"/>
              </a:rPr>
              <a:t>by land owners in FS (1) must be communicated to NDQA office for possible intervention by OVG. </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28</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874259696"/>
              </p:ext>
            </p:extLst>
          </p:nvPr>
        </p:nvGraphicFramePr>
        <p:xfrm>
          <a:off x="152401" y="1499174"/>
          <a:ext cx="2438400" cy="223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4008017250"/>
              </p:ext>
            </p:extLst>
          </p:nvPr>
        </p:nvGraphicFramePr>
        <p:xfrm>
          <a:off x="9525" y="5181599"/>
          <a:ext cx="9144000" cy="1676401"/>
        </p:xfrm>
        <a:graphic>
          <a:graphicData uri="http://schemas.openxmlformats.org/drawingml/2006/table">
            <a:tbl>
              <a:tblPr>
                <a:tableStyleId>{5C22544A-7EE6-4342-B048-85BDC9FD1C3A}</a:tableStyleId>
              </a:tblPr>
              <a:tblGrid>
                <a:gridCol w="1113184">
                  <a:extLst>
                    <a:ext uri="{9D8B030D-6E8A-4147-A177-3AD203B41FA5}">
                      <a16:colId xmlns:a16="http://schemas.microsoft.com/office/drawing/2014/main" xmlns="" val="20000"/>
                    </a:ext>
                  </a:extLst>
                </a:gridCol>
                <a:gridCol w="874643">
                  <a:extLst>
                    <a:ext uri="{9D8B030D-6E8A-4147-A177-3AD203B41FA5}">
                      <a16:colId xmlns:a16="http://schemas.microsoft.com/office/drawing/2014/main" xmlns="" val="20001"/>
                    </a:ext>
                  </a:extLst>
                </a:gridCol>
                <a:gridCol w="715618">
                  <a:extLst>
                    <a:ext uri="{9D8B030D-6E8A-4147-A177-3AD203B41FA5}">
                      <a16:colId xmlns:a16="http://schemas.microsoft.com/office/drawing/2014/main" xmlns="" val="20002"/>
                    </a:ext>
                  </a:extLst>
                </a:gridCol>
                <a:gridCol w="636104">
                  <a:extLst>
                    <a:ext uri="{9D8B030D-6E8A-4147-A177-3AD203B41FA5}">
                      <a16:colId xmlns:a16="http://schemas.microsoft.com/office/drawing/2014/main" xmlns="" val="20003"/>
                    </a:ext>
                  </a:extLst>
                </a:gridCol>
                <a:gridCol w="715618">
                  <a:extLst>
                    <a:ext uri="{9D8B030D-6E8A-4147-A177-3AD203B41FA5}">
                      <a16:colId xmlns:a16="http://schemas.microsoft.com/office/drawing/2014/main" xmlns="" val="20004"/>
                    </a:ext>
                  </a:extLst>
                </a:gridCol>
                <a:gridCol w="715618">
                  <a:extLst>
                    <a:ext uri="{9D8B030D-6E8A-4147-A177-3AD203B41FA5}">
                      <a16:colId xmlns:a16="http://schemas.microsoft.com/office/drawing/2014/main" xmlns="" val="20005"/>
                    </a:ext>
                  </a:extLst>
                </a:gridCol>
                <a:gridCol w="874643">
                  <a:extLst>
                    <a:ext uri="{9D8B030D-6E8A-4147-A177-3AD203B41FA5}">
                      <a16:colId xmlns:a16="http://schemas.microsoft.com/office/drawing/2014/main" xmlns="" val="20006"/>
                    </a:ext>
                  </a:extLst>
                </a:gridCol>
                <a:gridCol w="874643">
                  <a:extLst>
                    <a:ext uri="{9D8B030D-6E8A-4147-A177-3AD203B41FA5}">
                      <a16:colId xmlns:a16="http://schemas.microsoft.com/office/drawing/2014/main" xmlns="" val="20007"/>
                    </a:ext>
                  </a:extLst>
                </a:gridCol>
                <a:gridCol w="874643">
                  <a:extLst>
                    <a:ext uri="{9D8B030D-6E8A-4147-A177-3AD203B41FA5}">
                      <a16:colId xmlns:a16="http://schemas.microsoft.com/office/drawing/2014/main" xmlns="" val="20008"/>
                    </a:ext>
                  </a:extLst>
                </a:gridCol>
                <a:gridCol w="874643">
                  <a:extLst>
                    <a:ext uri="{9D8B030D-6E8A-4147-A177-3AD203B41FA5}">
                      <a16:colId xmlns:a16="http://schemas.microsoft.com/office/drawing/2014/main" xmlns="" val="20009"/>
                    </a:ext>
                  </a:extLst>
                </a:gridCol>
                <a:gridCol w="874643">
                  <a:extLst>
                    <a:ext uri="{9D8B030D-6E8A-4147-A177-3AD203B41FA5}">
                      <a16:colId xmlns:a16="http://schemas.microsoft.com/office/drawing/2014/main" xmlns="" val="20010"/>
                    </a:ext>
                  </a:extLst>
                </a:gridCol>
              </a:tblGrid>
              <a:tr h="36948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5551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baseline="0" dirty="0">
                          <a:solidFill>
                            <a:schemeClr val="tx1"/>
                          </a:solidFill>
                          <a:effectLst/>
                          <a:latin typeface="Century Gothic" pitchFamily="34" charset="0"/>
                        </a:rPr>
                        <a:t>61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n-ZA" sz="1000" b="0" i="0" u="none" strike="noStrike" dirty="0">
                        <a:solidFill>
                          <a:schemeClr val="tx1"/>
                        </a:solidFill>
                        <a:effectLst/>
                        <a:latin typeface="Century Gothic" pitchFamily="34" charset="0"/>
                      </a:endParaRPr>
                    </a:p>
                    <a:p>
                      <a:pPr algn="ctr" fontAlgn="t"/>
                      <a:r>
                        <a:rPr lang="en-ZA" sz="1000" b="0" i="0" u="none" strike="noStrike" dirty="0">
                          <a:solidFill>
                            <a:schemeClr val="tx1"/>
                          </a:solidFill>
                          <a:effectLst/>
                          <a:latin typeface="Century Gothic" pitchFamily="34" charset="0"/>
                        </a:rPr>
                        <a:t>72 </a:t>
                      </a:r>
                      <a:br>
                        <a:rPr lang="en-ZA" sz="1000" b="0" i="0" u="none" strike="noStrike" dirty="0">
                          <a:solidFill>
                            <a:schemeClr val="tx1"/>
                          </a:solidFill>
                          <a:effectLst/>
                          <a:latin typeface="Century Gothic" pitchFamily="34" charset="0"/>
                        </a:rPr>
                      </a:br>
                      <a:endParaRPr lang="en-ZA" sz="1000" b="0" i="0" u="none" strike="noStrike" dirty="0">
                        <a:solidFill>
                          <a:schemeClr val="tx1"/>
                        </a:solidFill>
                        <a:effectLst/>
                        <a:latin typeface="Century Gothic"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16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chemeClr val="tx1"/>
                          </a:solidFill>
                          <a:effectLst/>
                          <a:latin typeface="Century Gothic" pitchFamily="34" charset="0"/>
                        </a:rPr>
                        <a:t>428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6948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chemeClr val="tx1"/>
                          </a:solidFill>
                          <a:effectLst/>
                          <a:latin typeface="Century Gothic"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chemeClr val="tx1"/>
                          </a:solidFill>
                          <a:effectLst/>
                          <a:latin typeface="Century Gothic" pitchFamily="34" charset="0"/>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8191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chemeClr val="tx1"/>
                          </a:solidFill>
                          <a:effectLst/>
                          <a:latin typeface="Century Gothic"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chemeClr val="tx1"/>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chemeClr val="tx1"/>
                          </a:solidFill>
                          <a:effectLst/>
                          <a:latin typeface="Century Gothic"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chemeClr val="tx1"/>
                          </a:solidFill>
                          <a:effectLst/>
                          <a:latin typeface="Century Gothic" pitchFamily="34" charset="0"/>
                        </a:rPr>
                        <a:t>71</a:t>
                      </a:r>
                      <a:endParaRPr lang="en-ZA" sz="900" b="1" i="0" u="none" strike="noStrike" dirty="0">
                        <a:solidFill>
                          <a:schemeClr val="tx1"/>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8244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381000"/>
            <a:ext cx="7024688" cy="5562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2000" b="1" dirty="0">
                <a:solidFill>
                  <a:srgbClr val="94C600"/>
                </a:solidFill>
                <a:effectLst>
                  <a:outerShdw blurRad="38100" dist="38100" dir="2700000" algn="tl">
                    <a:srgbClr val="000000">
                      <a:alpha val="43137"/>
                    </a:srgbClr>
                  </a:outerShdw>
                </a:effectLst>
                <a:latin typeface="Century Gothic"/>
              </a:rPr>
              <a:t>PROGRAMME 5: LAND REFORM  </a:t>
            </a:r>
          </a:p>
          <a:p>
            <a:endParaRPr lang="en-ZA" sz="2000" b="1" dirty="0">
              <a:solidFill>
                <a:srgbClr val="94C600"/>
              </a:solidFill>
              <a:latin typeface="Century Gothic"/>
            </a:endParaRPr>
          </a:p>
          <a:p>
            <a:endParaRPr lang="en-ZA" sz="2000" b="1" dirty="0">
              <a:solidFill>
                <a:srgbClr val="94C600"/>
              </a:solidFill>
              <a:latin typeface="Century Gothic"/>
              <a:cs typeface="Arial" pitchFamily="34" charset="0"/>
            </a:endParaRPr>
          </a:p>
          <a:p>
            <a:r>
              <a:rPr lang="en-ZA" sz="1400" b="1" dirty="0">
                <a:solidFill>
                  <a:schemeClr val="tx1"/>
                </a:solidFill>
                <a:latin typeface="Century Gothic" pitchFamily="34" charset="0"/>
                <a:cs typeface="Arial" pitchFamily="34" charset="0"/>
              </a:rPr>
              <a:t>Purpose:</a:t>
            </a:r>
            <a:r>
              <a:rPr lang="en-ZA" sz="1400" dirty="0">
                <a:solidFill>
                  <a:schemeClr val="tx1"/>
                </a:solidFill>
                <a:latin typeface="Century Gothic" pitchFamily="34" charset="0"/>
                <a:cs typeface="Arial" pitchFamily="34" charset="0"/>
              </a:rPr>
              <a:t> Initiate sustainable Land Reform Programmes in South Africa. </a:t>
            </a:r>
          </a:p>
          <a:p>
            <a:endParaRPr lang="en-ZA" sz="1400" b="1" dirty="0">
              <a:solidFill>
                <a:schemeClr val="tx1"/>
              </a:solidFill>
              <a:latin typeface="Century Gothic" pitchFamily="34" charset="0"/>
              <a:cs typeface="Arial" pitchFamily="34" charset="0"/>
            </a:endParaRPr>
          </a:p>
          <a:p>
            <a:r>
              <a:rPr lang="en-ZA" sz="1400" b="1" dirty="0">
                <a:solidFill>
                  <a:schemeClr val="tx1"/>
                </a:solidFill>
                <a:latin typeface="Century Gothic" pitchFamily="34" charset="0"/>
                <a:cs typeface="Arial" pitchFamily="34" charset="0"/>
              </a:rPr>
              <a:t>Sub-programmes </a:t>
            </a:r>
            <a:endParaRPr lang="en-ZA" sz="1400" dirty="0">
              <a:solidFill>
                <a:schemeClr val="tx1"/>
              </a:solidFill>
              <a:latin typeface="Century Gothic" pitchFamily="34" charset="0"/>
              <a:cs typeface="Arial" pitchFamily="34" charset="0"/>
            </a:endParaRPr>
          </a:p>
          <a:p>
            <a:r>
              <a:rPr lang="en-ZA" sz="1400" dirty="0">
                <a:solidFill>
                  <a:schemeClr val="tx1"/>
                </a:solidFill>
                <a:latin typeface="Century Gothic" pitchFamily="34" charset="0"/>
                <a:cs typeface="Arial" pitchFamily="34" charset="0"/>
              </a:rPr>
              <a:t>Land Reform National Office</a:t>
            </a:r>
          </a:p>
          <a:p>
            <a:r>
              <a:rPr lang="en-ZA" sz="1400" dirty="0">
                <a:solidFill>
                  <a:schemeClr val="tx1"/>
                </a:solidFill>
                <a:latin typeface="Century Gothic" pitchFamily="34" charset="0"/>
                <a:cs typeface="Arial" pitchFamily="34" charset="0"/>
              </a:rPr>
              <a:t>Land Reform Provincial Offices</a:t>
            </a:r>
          </a:p>
          <a:p>
            <a:r>
              <a:rPr lang="en-ZA" sz="1400" dirty="0">
                <a:solidFill>
                  <a:schemeClr val="tx1"/>
                </a:solidFill>
                <a:latin typeface="Century Gothic" pitchFamily="34" charset="0"/>
                <a:cs typeface="Arial" pitchFamily="34" charset="0"/>
              </a:rPr>
              <a:t>Land Reform Grants </a:t>
            </a:r>
          </a:p>
          <a:p>
            <a:r>
              <a:rPr lang="en-ZA" sz="1400" dirty="0">
                <a:solidFill>
                  <a:schemeClr val="tx1"/>
                </a:solidFill>
                <a:latin typeface="Century Gothic" pitchFamily="34" charset="0"/>
                <a:cs typeface="Arial" pitchFamily="34" charset="0"/>
              </a:rPr>
              <a:t>KwaZulu-Natal Ingonyama Trust Board </a:t>
            </a:r>
          </a:p>
          <a:p>
            <a:r>
              <a:rPr lang="en-ZA" sz="1400" dirty="0">
                <a:solidFill>
                  <a:schemeClr val="tx1"/>
                </a:solidFill>
                <a:latin typeface="Century Gothic" pitchFamily="34" charset="0"/>
                <a:cs typeface="Arial" pitchFamily="34" charset="0"/>
              </a:rPr>
              <a:t>Communal Land Rights Programme</a:t>
            </a:r>
          </a:p>
          <a:p>
            <a:r>
              <a:rPr lang="en-ZA" sz="1400" dirty="0">
                <a:solidFill>
                  <a:schemeClr val="tx1"/>
                </a:solidFill>
                <a:latin typeface="Century Gothic" pitchFamily="34" charset="0"/>
                <a:cs typeface="Arial" pitchFamily="34" charset="0"/>
              </a:rPr>
              <a:t>Agricultural Land Holding Account </a:t>
            </a:r>
          </a:p>
          <a:p>
            <a:r>
              <a:rPr lang="en-ZA" sz="1400" dirty="0">
                <a:solidFill>
                  <a:schemeClr val="tx1"/>
                </a:solidFill>
                <a:latin typeface="Century Gothic" pitchFamily="34" charset="0"/>
                <a:cs typeface="Arial" pitchFamily="34" charset="0"/>
              </a:rPr>
              <a:t> </a:t>
            </a:r>
          </a:p>
          <a:p>
            <a:r>
              <a:rPr lang="en-ZA" sz="1400" b="1" dirty="0">
                <a:solidFill>
                  <a:schemeClr val="tx1"/>
                </a:solidFill>
                <a:latin typeface="Century Gothic" pitchFamily="34" charset="0"/>
                <a:cs typeface="Arial" pitchFamily="34" charset="0"/>
              </a:rPr>
              <a:t>Strategic Objectives</a:t>
            </a:r>
            <a:endParaRPr lang="en-ZA" sz="1400" dirty="0">
              <a:solidFill>
                <a:schemeClr val="tx1"/>
              </a:solidFill>
              <a:latin typeface="Century Gothic" pitchFamily="34" charset="0"/>
              <a:cs typeface="Arial" pitchFamily="34" charset="0"/>
            </a:endParaRPr>
          </a:p>
          <a:p>
            <a:r>
              <a:rPr lang="en-ZA" sz="1400" dirty="0">
                <a:solidFill>
                  <a:schemeClr val="tx1"/>
                </a:solidFill>
                <a:latin typeface="Century Gothic" pitchFamily="34" charset="0"/>
                <a:cs typeface="Arial" pitchFamily="34" charset="0"/>
              </a:rPr>
              <a:t>Promote equitable land redistribution and agricultural development by acquiring located land by 2020.</a:t>
            </a:r>
          </a:p>
          <a:p>
            <a:r>
              <a:rPr lang="en-ZA" sz="1400" dirty="0">
                <a:solidFill>
                  <a:schemeClr val="tx1"/>
                </a:solidFill>
                <a:latin typeface="Century Gothic" pitchFamily="34" charset="0"/>
                <a:cs typeface="Arial" pitchFamily="34" charset="0"/>
              </a:rPr>
              <a:t>Provide comprehensive farm development support to smallholder farmers and land reform beneficiaries for agrarian transformation by 2019.</a:t>
            </a:r>
          </a:p>
          <a:p>
            <a:r>
              <a:rPr lang="en-ZA" sz="1400" dirty="0">
                <a:solidFill>
                  <a:schemeClr val="tx1"/>
                </a:solidFill>
                <a:latin typeface="Century Gothic" pitchFamily="34" charset="0"/>
                <a:cs typeface="Arial" pitchFamily="34" charset="0"/>
              </a:rPr>
              <a:t>Functional systems and institutional arrangements for tenure and land administration to enable agrarian reform in all provinces by 2020.</a:t>
            </a:r>
          </a:p>
          <a:p>
            <a:pPr algn="ctr"/>
            <a:endParaRPr lang="en-ZA" sz="2000" b="1" dirty="0">
              <a:solidFill>
                <a:srgbClr val="94C600"/>
              </a:solidFill>
              <a:latin typeface="Century Gothic"/>
            </a:endParaRPr>
          </a:p>
          <a:p>
            <a:pPr algn="ctr"/>
            <a:r>
              <a:rPr lang="en-ZA" sz="2000" b="1" dirty="0">
                <a:solidFill>
                  <a:srgbClr val="94C600"/>
                </a:solidFill>
                <a:latin typeface="Century Gothic"/>
              </a:rPr>
              <a:t> </a:t>
            </a: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a:t>32</a:t>
            </a:r>
            <a:endParaRPr lang="en-ZA" dirty="0"/>
          </a:p>
        </p:txBody>
      </p:sp>
    </p:spTree>
    <p:extLst>
      <p:ext uri="{BB962C8B-B14F-4D97-AF65-F5344CB8AC3E}">
        <p14:creationId xmlns:p14="http://schemas.microsoft.com/office/powerpoint/2010/main" xmlns="" val="2658456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5: LAND REFORM  </a:t>
            </a: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a:solidFill>
                  <a:prstClr val="black"/>
                </a:solidFill>
              </a:rPr>
              <a:t>Performance indicator:  Number of hectares acquired</a:t>
            </a:r>
          </a:p>
          <a:p>
            <a:pPr defTabSz="913403"/>
            <a:r>
              <a:rPr lang="en-ZA" sz="1400" b="1" dirty="0">
                <a:solidFill>
                  <a:srgbClr val="00B0F0"/>
                </a:solidFill>
              </a:rPr>
              <a:t>Annual Target: </a:t>
            </a:r>
            <a:r>
              <a:rPr lang="nn-NO" sz="1400" b="1" dirty="0">
                <a:solidFill>
                  <a:srgbClr val="00B0F0"/>
                </a:solidFill>
              </a:rPr>
              <a:t>94 050</a:t>
            </a:r>
            <a:endParaRPr lang="nn-NO" sz="1400" i="1" dirty="0">
              <a:solidFill>
                <a:srgbClr val="00B0F0"/>
              </a:solidFill>
            </a:endParaRPr>
          </a:p>
        </p:txBody>
      </p:sp>
      <p:sp>
        <p:nvSpPr>
          <p:cNvPr id="4" name="TextBox 3"/>
          <p:cNvSpPr txBox="1"/>
          <p:nvPr/>
        </p:nvSpPr>
        <p:spPr>
          <a:xfrm>
            <a:off x="3014283" y="1837729"/>
            <a:ext cx="5791200" cy="2523768"/>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000" b="1" dirty="0">
              <a:solidFill>
                <a:prstClr val="black"/>
              </a:solidFill>
              <a:latin typeface="Century Gothic" pitchFamily="34" charset="0"/>
              <a:ea typeface="Calibri"/>
              <a:cs typeface="Arial"/>
            </a:endParaRPr>
          </a:p>
          <a:p>
            <a:pPr lvl="0"/>
            <a:r>
              <a:rPr lang="en-US" sz="1000" dirty="0">
                <a:solidFill>
                  <a:prstClr val="black"/>
                </a:solidFill>
                <a:latin typeface="Century Gothic" pitchFamily="34" charset="0"/>
                <a:ea typeface="Calibri"/>
                <a:cs typeface="Arial"/>
              </a:rPr>
              <a:t>There was a high level of rejection of offers by the sellers that led to less than anticipated number of farms being acquire. Other properties  were affected by disputes on water rights, rates and taxes of insolvent estates and one property affected by divorce proceedings. </a:t>
            </a:r>
          </a:p>
          <a:p>
            <a:pPr lvl="0" defTabSz="913403" fontAlgn="ctr"/>
            <a:endParaRPr lang="en-ZA" sz="1400" b="1" dirty="0">
              <a:solidFill>
                <a:prstClr val="black"/>
              </a:solidFill>
            </a:endParaRPr>
          </a:p>
          <a:p>
            <a:pPr lvl="0"/>
            <a:r>
              <a:rPr lang="en-ZA" sz="1400" b="1" dirty="0">
                <a:solidFill>
                  <a:prstClr val="black"/>
                </a:solidFill>
              </a:rPr>
              <a:t>Planned intervention </a:t>
            </a:r>
          </a:p>
          <a:p>
            <a:pPr lvl="0"/>
            <a:endParaRPr lang="en-ZA" sz="1400" b="1" dirty="0">
              <a:solidFill>
                <a:prstClr val="black"/>
              </a:solidFill>
            </a:endParaRPr>
          </a:p>
          <a:p>
            <a:pPr lvl="0"/>
            <a:r>
              <a:rPr lang="en-ZA" sz="1400" dirty="0">
                <a:solidFill>
                  <a:prstClr val="black"/>
                </a:solidFill>
              </a:rPr>
              <a:t>Negotiations will be held with the sellers.</a:t>
            </a:r>
          </a:p>
          <a:p>
            <a:pPr lvl="0"/>
            <a:endParaRPr lang="en-ZA" sz="1400" b="1" dirty="0">
              <a:solidFill>
                <a:prstClr val="black"/>
              </a:solidFill>
            </a:endParaRPr>
          </a:p>
          <a:p>
            <a:pPr lvl="0"/>
            <a:r>
              <a:rPr lang="en-US" sz="1000" dirty="0">
                <a:solidFill>
                  <a:prstClr val="black"/>
                </a:solidFill>
                <a:latin typeface="Century Gothic" pitchFamily="34" charset="0"/>
              </a:rPr>
              <a:t>. </a:t>
            </a:r>
          </a:p>
          <a:p>
            <a:endParaRPr lang="en-ZA" sz="1400" b="1" dirty="0">
              <a:solidFill>
                <a:prstClr val="black"/>
              </a:solidFill>
            </a:endParaRPr>
          </a:p>
        </p:txBody>
      </p:sp>
      <p:sp>
        <p:nvSpPr>
          <p:cNvPr id="6" name="TextBox 5"/>
          <p:cNvSpPr txBox="1"/>
          <p:nvPr/>
        </p:nvSpPr>
        <p:spPr>
          <a:xfrm>
            <a:off x="7543800" y="6088988"/>
            <a:ext cx="533400" cy="369332"/>
          </a:xfrm>
          <a:prstGeom prst="rect">
            <a:avLst/>
          </a:prstGeom>
          <a:noFill/>
        </p:spPr>
        <p:txBody>
          <a:bodyPr wrap="square" rtlCol="0">
            <a:spAutoFit/>
          </a:bodyPr>
          <a:lstStyle/>
          <a:p>
            <a:pPr algn="ctr"/>
            <a:r>
              <a:rPr lang="en-US" dirty="0">
                <a:solidFill>
                  <a:prstClr val="black"/>
                </a:solidFill>
              </a:rPr>
              <a:t>33</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722703344"/>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73003051"/>
              </p:ext>
            </p:extLst>
          </p:nvPr>
        </p:nvGraphicFramePr>
        <p:xfrm>
          <a:off x="76199" y="3824726"/>
          <a:ext cx="8991600"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04689">
                  <a:extLst>
                    <a:ext uri="{9D8B030D-6E8A-4147-A177-3AD203B41FA5}">
                      <a16:colId xmlns:a16="http://schemas.microsoft.com/office/drawing/2014/main" xmlns="" val="20000"/>
                    </a:ext>
                  </a:extLst>
                </a:gridCol>
                <a:gridCol w="732775">
                  <a:extLst>
                    <a:ext uri="{9D8B030D-6E8A-4147-A177-3AD203B41FA5}">
                      <a16:colId xmlns:a16="http://schemas.microsoft.com/office/drawing/2014/main" xmlns="" val="20002"/>
                    </a:ext>
                  </a:extLst>
                </a:gridCol>
                <a:gridCol w="670662">
                  <a:extLst>
                    <a:ext uri="{9D8B030D-6E8A-4147-A177-3AD203B41FA5}">
                      <a16:colId xmlns:a16="http://schemas.microsoft.com/office/drawing/2014/main" xmlns="" val="20003"/>
                    </a:ext>
                  </a:extLst>
                </a:gridCol>
                <a:gridCol w="745178">
                  <a:extLst>
                    <a:ext uri="{9D8B030D-6E8A-4147-A177-3AD203B41FA5}">
                      <a16:colId xmlns:a16="http://schemas.microsoft.com/office/drawing/2014/main" xmlns="" val="20004"/>
                    </a:ext>
                  </a:extLst>
                </a:gridCol>
                <a:gridCol w="692917">
                  <a:extLst>
                    <a:ext uri="{9D8B030D-6E8A-4147-A177-3AD203B41FA5}">
                      <a16:colId xmlns:a16="http://schemas.microsoft.com/office/drawing/2014/main" xmlns="" val="20005"/>
                    </a:ext>
                  </a:extLst>
                </a:gridCol>
                <a:gridCol w="722923">
                  <a:extLst>
                    <a:ext uri="{9D8B030D-6E8A-4147-A177-3AD203B41FA5}">
                      <a16:colId xmlns:a16="http://schemas.microsoft.com/office/drawing/2014/main" xmlns="" val="20006"/>
                    </a:ext>
                  </a:extLst>
                </a:gridCol>
                <a:gridCol w="745178">
                  <a:extLst>
                    <a:ext uri="{9D8B030D-6E8A-4147-A177-3AD203B41FA5}">
                      <a16:colId xmlns:a16="http://schemas.microsoft.com/office/drawing/2014/main" xmlns="" val="20007"/>
                    </a:ext>
                  </a:extLst>
                </a:gridCol>
                <a:gridCol w="745178">
                  <a:extLst>
                    <a:ext uri="{9D8B030D-6E8A-4147-A177-3AD203B41FA5}">
                      <a16:colId xmlns:a16="http://schemas.microsoft.com/office/drawing/2014/main" xmlns="" val="20008"/>
                    </a:ext>
                  </a:extLst>
                </a:gridCol>
                <a:gridCol w="933783">
                  <a:extLst>
                    <a:ext uri="{9D8B030D-6E8A-4147-A177-3AD203B41FA5}">
                      <a16:colId xmlns:a16="http://schemas.microsoft.com/office/drawing/2014/main" xmlns="" val="20009"/>
                    </a:ext>
                  </a:extLst>
                </a:gridCol>
                <a:gridCol w="824230">
                  <a:extLst>
                    <a:ext uri="{9D8B030D-6E8A-4147-A177-3AD203B41FA5}">
                      <a16:colId xmlns:a16="http://schemas.microsoft.com/office/drawing/2014/main" xmlns="" val="20010"/>
                    </a:ext>
                  </a:extLst>
                </a:gridCol>
                <a:gridCol w="974087">
                  <a:extLst>
                    <a:ext uri="{9D8B030D-6E8A-4147-A177-3AD203B41FA5}">
                      <a16:colId xmlns:a16="http://schemas.microsoft.com/office/drawing/2014/main" xmlns="" val="20011"/>
                    </a:ext>
                  </a:extLst>
                </a:gridCol>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solidFill>
                            <a:schemeClr val="tx1"/>
                          </a:solidFill>
                          <a:effectLst/>
                          <a:latin typeface="Century Gothic" panose="020B0502020202020204" pitchFamily="34" charset="0"/>
                        </a:rPr>
                        <a:t>13 797</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solidFill>
                            <a:schemeClr val="tx1"/>
                          </a:solidFill>
                          <a:effectLst/>
                          <a:latin typeface="Century Gothic" panose="020B0502020202020204" pitchFamily="34" charset="0"/>
                        </a:rPr>
                        <a:t>12 789</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solidFill>
                            <a:schemeClr val="tx1"/>
                          </a:solidFill>
                          <a:effectLst/>
                          <a:latin typeface="Century Gothic" panose="020B0502020202020204" pitchFamily="34" charset="0"/>
                        </a:rPr>
                        <a:t>2 500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en-ZA" sz="1000" u="none" strike="noStrike" kern="1200" cap="none" spc="0" normalizeH="0" baseline="0" noProof="0" dirty="0">
                          <a:ln>
                            <a:noFill/>
                          </a:ln>
                          <a:solidFill>
                            <a:schemeClr val="tx1"/>
                          </a:solidFill>
                          <a:effectLst/>
                          <a:uLnTx/>
                          <a:uFillTx/>
                          <a:latin typeface="Century Gothic" panose="020B0502020202020204" pitchFamily="34" charset="0"/>
                        </a:rPr>
                        <a:t>11 446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solidFill>
                            <a:schemeClr val="tx1"/>
                          </a:solidFill>
                          <a:effectLst/>
                          <a:latin typeface="Century Gothic" panose="020B0502020202020204" pitchFamily="34" charset="0"/>
                        </a:rPr>
                        <a:t>6 325</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solidFill>
                            <a:schemeClr val="tx1"/>
                          </a:solidFill>
                          <a:effectLst/>
                          <a:latin typeface="Century Gothic" panose="020B0502020202020204" pitchFamily="34" charset="0"/>
                        </a:rPr>
                        <a:t>10 500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solidFill>
                            <a:schemeClr val="tx1"/>
                          </a:solidFill>
                          <a:effectLst/>
                          <a:latin typeface="Century Gothic" panose="020B0502020202020204" pitchFamily="34" charset="0"/>
                        </a:rPr>
                        <a:t>15 760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solidFill>
                            <a:schemeClr val="tx1"/>
                          </a:solidFill>
                          <a:effectLst/>
                          <a:latin typeface="Century Gothic" panose="020B0502020202020204" pitchFamily="34" charset="0"/>
                        </a:rPr>
                        <a:t>15 000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solidFill>
                            <a:schemeClr val="tx1"/>
                          </a:solidFill>
                          <a:effectLst/>
                          <a:latin typeface="Century Gothic" panose="020B0502020202020204" pitchFamily="34" charset="0"/>
                        </a:rPr>
                        <a:t>5 933</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b="1" u="none" strike="noStrike" dirty="0">
                          <a:solidFill>
                            <a:schemeClr val="tx1"/>
                          </a:solidFill>
                          <a:effectLst/>
                          <a:latin typeface="Century Gothic" panose="020B0502020202020204" pitchFamily="34" charset="0"/>
                        </a:rPr>
                        <a:t>94 050</a:t>
                      </a:r>
                      <a:endParaRPr lang="en-ZA" sz="1000" b="1" i="0" u="none" strike="noStrike" dirty="0">
                        <a:solidFill>
                          <a:schemeClr val="tx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6 451</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1 529</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700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3 717</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2 758</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3 600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4 500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3 800</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5 862</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anose="020B0502020202020204" pitchFamily="34" charset="0"/>
                        </a:rPr>
                        <a:t>32 917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1 365.7564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3 602.6688</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6 610.096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11 578.5212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648949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5: LAND REFORM  </a:t>
            </a: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a:solidFill>
                  <a:prstClr val="black"/>
                </a:solidFill>
              </a:rPr>
              <a:t>Performance indicator:  Number of hectares allocated to Smallholder farmers </a:t>
            </a:r>
          </a:p>
          <a:p>
            <a:pPr defTabSz="913403"/>
            <a:r>
              <a:rPr lang="en-ZA" sz="1400" b="1" dirty="0">
                <a:solidFill>
                  <a:srgbClr val="00B0F0"/>
                </a:solidFill>
              </a:rPr>
              <a:t>Annual Target: </a:t>
            </a:r>
            <a:r>
              <a:rPr lang="nn-NO" sz="1400" b="1" dirty="0">
                <a:solidFill>
                  <a:srgbClr val="00B0F0"/>
                </a:solidFill>
              </a:rPr>
              <a:t>42 750</a:t>
            </a:r>
          </a:p>
        </p:txBody>
      </p:sp>
      <p:sp>
        <p:nvSpPr>
          <p:cNvPr id="4" name="TextBox 3"/>
          <p:cNvSpPr txBox="1"/>
          <p:nvPr/>
        </p:nvSpPr>
        <p:spPr>
          <a:xfrm>
            <a:off x="3014283" y="1371600"/>
            <a:ext cx="5791200" cy="1569660"/>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000" b="1" dirty="0">
              <a:solidFill>
                <a:srgbClr val="FF0000"/>
              </a:solidFill>
              <a:latin typeface="Century Gothic" pitchFamily="34" charset="0"/>
              <a:ea typeface="Calibri"/>
              <a:cs typeface="Arial"/>
            </a:endParaRPr>
          </a:p>
          <a:p>
            <a:pPr lvl="0"/>
            <a:r>
              <a:rPr lang="en-ZA" sz="1000" dirty="0">
                <a:solidFill>
                  <a:prstClr val="black"/>
                </a:solidFill>
                <a:latin typeface="Century Gothic" pitchFamily="34" charset="0"/>
                <a:ea typeface="Calibri"/>
                <a:cs typeface="Arial"/>
              </a:rPr>
              <a:t>The high number of rejection of offers by the sellers resulted in fewer hectares available for allocation to smallholder farmers.</a:t>
            </a:r>
          </a:p>
          <a:p>
            <a:pPr lvl="0"/>
            <a:endParaRPr lang="en-ZA" sz="1400" b="1" dirty="0">
              <a:solidFill>
                <a:prstClr val="black"/>
              </a:solidFill>
            </a:endParaRPr>
          </a:p>
          <a:p>
            <a:pPr lvl="0"/>
            <a:r>
              <a:rPr lang="en-ZA" sz="1400" b="1" dirty="0">
                <a:solidFill>
                  <a:prstClr val="black"/>
                </a:solidFill>
              </a:rPr>
              <a:t>Planned intervention </a:t>
            </a:r>
          </a:p>
          <a:p>
            <a:pPr lvl="0"/>
            <a:endParaRPr lang="en-ZA" sz="1000" b="1" dirty="0">
              <a:solidFill>
                <a:prstClr val="black"/>
              </a:solidFill>
              <a:latin typeface="Century Gothic" pitchFamily="34" charset="0"/>
            </a:endParaRPr>
          </a:p>
          <a:p>
            <a:pPr lvl="0"/>
            <a:r>
              <a:rPr lang="en-ZA" sz="1400" dirty="0">
                <a:solidFill>
                  <a:prstClr val="black"/>
                </a:solidFill>
              </a:rPr>
              <a:t>The Department will negotiate with the sellers. </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34</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222714298"/>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218396527"/>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a16="http://schemas.microsoft.com/office/drawing/2014/main" xmlns="" val="20000"/>
                    </a:ext>
                  </a:extLst>
                </a:gridCol>
                <a:gridCol w="745195">
                  <a:extLst>
                    <a:ext uri="{9D8B030D-6E8A-4147-A177-3AD203B41FA5}">
                      <a16:colId xmlns:a16="http://schemas.microsoft.com/office/drawing/2014/main" xmlns="" val="20002"/>
                    </a:ext>
                  </a:extLst>
                </a:gridCol>
                <a:gridCol w="682028">
                  <a:extLst>
                    <a:ext uri="{9D8B030D-6E8A-4147-A177-3AD203B41FA5}">
                      <a16:colId xmlns:a16="http://schemas.microsoft.com/office/drawing/2014/main" xmlns="" val="20003"/>
                    </a:ext>
                  </a:extLst>
                </a:gridCol>
                <a:gridCol w="757808">
                  <a:extLst>
                    <a:ext uri="{9D8B030D-6E8A-4147-A177-3AD203B41FA5}">
                      <a16:colId xmlns:a16="http://schemas.microsoft.com/office/drawing/2014/main" xmlns="" val="20004"/>
                    </a:ext>
                  </a:extLst>
                </a:gridCol>
                <a:gridCol w="704661">
                  <a:extLst>
                    <a:ext uri="{9D8B030D-6E8A-4147-A177-3AD203B41FA5}">
                      <a16:colId xmlns:a16="http://schemas.microsoft.com/office/drawing/2014/main" xmlns="" val="20005"/>
                    </a:ext>
                  </a:extLst>
                </a:gridCol>
                <a:gridCol w="735175">
                  <a:extLst>
                    <a:ext uri="{9D8B030D-6E8A-4147-A177-3AD203B41FA5}">
                      <a16:colId xmlns:a16="http://schemas.microsoft.com/office/drawing/2014/main" xmlns="" val="20006"/>
                    </a:ext>
                  </a:extLst>
                </a:gridCol>
                <a:gridCol w="757808">
                  <a:extLst>
                    <a:ext uri="{9D8B030D-6E8A-4147-A177-3AD203B41FA5}">
                      <a16:colId xmlns:a16="http://schemas.microsoft.com/office/drawing/2014/main" xmlns="" val="20007"/>
                    </a:ext>
                  </a:extLst>
                </a:gridCol>
                <a:gridCol w="757808">
                  <a:extLst>
                    <a:ext uri="{9D8B030D-6E8A-4147-A177-3AD203B41FA5}">
                      <a16:colId xmlns:a16="http://schemas.microsoft.com/office/drawing/2014/main" xmlns="" val="20008"/>
                    </a:ext>
                  </a:extLst>
                </a:gridCol>
                <a:gridCol w="949609">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990597">
                  <a:extLst>
                    <a:ext uri="{9D8B030D-6E8A-4147-A177-3AD203B41FA5}">
                      <a16:colId xmlns:a16="http://schemas.microsoft.com/office/drawing/2014/main" xmlns="" val="20011"/>
                    </a:ext>
                  </a:extLst>
                </a:gridCol>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7 675</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3 200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1 000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4 793</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4 199</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6 500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8 312</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5 000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2 071</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b="1" dirty="0">
                          <a:effectLst/>
                          <a:latin typeface="Century Gothic" panose="020B0502020202020204" pitchFamily="34" charset="0"/>
                        </a:rPr>
                        <a:t>42 750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3 000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700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200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1 431</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1 300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1 800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3 432</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1 100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2</a:t>
                      </a:r>
                      <a:r>
                        <a:rPr lang="en-US" sz="1000" b="0" baseline="0" dirty="0">
                          <a:effectLst/>
                          <a:latin typeface="Century Gothic" panose="020B0502020202020204" pitchFamily="34" charset="0"/>
                          <a:ea typeface="Calibri"/>
                          <a:cs typeface="Times New Roman"/>
                        </a:rPr>
                        <a:t> 000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ZA" sz="1000" b="1" dirty="0">
                          <a:effectLst/>
                          <a:latin typeface="Century Gothic" panose="020B0502020202020204" pitchFamily="34" charset="0"/>
                          <a:ea typeface="Calibri"/>
                          <a:cs typeface="Times New Roman"/>
                        </a:rPr>
                        <a:t>14 963</a:t>
                      </a: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2 100,0634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2 100,0634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483661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5: LAND REFORM  </a:t>
            </a: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a:solidFill>
                  <a:prstClr val="black"/>
                </a:solidFill>
              </a:rPr>
              <a:t>Performance indicator:  Number of smallholder farmers beneficiaries allocated land </a:t>
            </a:r>
          </a:p>
          <a:p>
            <a:pPr defTabSz="913403"/>
            <a:r>
              <a:rPr lang="en-ZA" sz="1400" b="1" dirty="0">
                <a:solidFill>
                  <a:srgbClr val="00B0F0"/>
                </a:solidFill>
              </a:rPr>
              <a:t>Annual Target: </a:t>
            </a:r>
            <a:r>
              <a:rPr lang="nn-NO" sz="1400" b="1" dirty="0">
                <a:solidFill>
                  <a:srgbClr val="00B0F0"/>
                </a:solidFill>
              </a:rPr>
              <a:t>89</a:t>
            </a:r>
          </a:p>
        </p:txBody>
      </p:sp>
      <p:sp>
        <p:nvSpPr>
          <p:cNvPr id="4" name="TextBox 3"/>
          <p:cNvSpPr txBox="1"/>
          <p:nvPr/>
        </p:nvSpPr>
        <p:spPr>
          <a:xfrm>
            <a:off x="3014283" y="1499174"/>
            <a:ext cx="5791200" cy="1508105"/>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000" b="1" dirty="0">
              <a:solidFill>
                <a:prstClr val="black"/>
              </a:solidFill>
              <a:latin typeface="Century Gothic" pitchFamily="34" charset="0"/>
              <a:ea typeface="Calibri"/>
              <a:cs typeface="Arial"/>
            </a:endParaRPr>
          </a:p>
          <a:p>
            <a:pPr lvl="0"/>
            <a:r>
              <a:rPr lang="en-ZA" sz="1000" dirty="0">
                <a:solidFill>
                  <a:prstClr val="black"/>
                </a:solidFill>
                <a:latin typeface="Century Gothic" pitchFamily="34" charset="0"/>
                <a:ea typeface="Calibri"/>
                <a:cs typeface="Arial"/>
              </a:rPr>
              <a:t>Insufficient number of hectares of land available to be  allocated to the targeted 32 smallholder farmers/beneficiaries. </a:t>
            </a:r>
          </a:p>
          <a:p>
            <a:pPr lvl="0"/>
            <a:endParaRPr lang="en-ZA" sz="1400" b="1" dirty="0">
              <a:solidFill>
                <a:prstClr val="black"/>
              </a:solidFill>
            </a:endParaRPr>
          </a:p>
          <a:p>
            <a:pPr lvl="0"/>
            <a:r>
              <a:rPr lang="en-ZA" sz="1400" b="1" dirty="0">
                <a:solidFill>
                  <a:prstClr val="black"/>
                </a:solidFill>
              </a:rPr>
              <a:t>Planned intervention </a:t>
            </a:r>
          </a:p>
          <a:p>
            <a:pPr lvl="0"/>
            <a:endParaRPr lang="en-ZA" sz="1000" dirty="0">
              <a:solidFill>
                <a:prstClr val="black"/>
              </a:solidFill>
              <a:latin typeface="Century Gothic" pitchFamily="34" charset="0"/>
            </a:endParaRPr>
          </a:p>
          <a:p>
            <a:pPr lvl="0"/>
            <a:r>
              <a:rPr lang="en-ZA" sz="1000" dirty="0">
                <a:solidFill>
                  <a:prstClr val="black"/>
                </a:solidFill>
                <a:latin typeface="Century Gothic" pitchFamily="34" charset="0"/>
              </a:rPr>
              <a:t>Negotiate with land sellers. </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35</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488078624"/>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795583408"/>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a16="http://schemas.microsoft.com/office/drawing/2014/main" xmlns="" val="20000"/>
                    </a:ext>
                  </a:extLst>
                </a:gridCol>
                <a:gridCol w="745195">
                  <a:extLst>
                    <a:ext uri="{9D8B030D-6E8A-4147-A177-3AD203B41FA5}">
                      <a16:colId xmlns:a16="http://schemas.microsoft.com/office/drawing/2014/main" xmlns="" val="20002"/>
                    </a:ext>
                  </a:extLst>
                </a:gridCol>
                <a:gridCol w="682028">
                  <a:extLst>
                    <a:ext uri="{9D8B030D-6E8A-4147-A177-3AD203B41FA5}">
                      <a16:colId xmlns:a16="http://schemas.microsoft.com/office/drawing/2014/main" xmlns="" val="20003"/>
                    </a:ext>
                  </a:extLst>
                </a:gridCol>
                <a:gridCol w="757808">
                  <a:extLst>
                    <a:ext uri="{9D8B030D-6E8A-4147-A177-3AD203B41FA5}">
                      <a16:colId xmlns:a16="http://schemas.microsoft.com/office/drawing/2014/main" xmlns="" val="20004"/>
                    </a:ext>
                  </a:extLst>
                </a:gridCol>
                <a:gridCol w="704661">
                  <a:extLst>
                    <a:ext uri="{9D8B030D-6E8A-4147-A177-3AD203B41FA5}">
                      <a16:colId xmlns:a16="http://schemas.microsoft.com/office/drawing/2014/main" xmlns="" val="20005"/>
                    </a:ext>
                  </a:extLst>
                </a:gridCol>
                <a:gridCol w="735175">
                  <a:extLst>
                    <a:ext uri="{9D8B030D-6E8A-4147-A177-3AD203B41FA5}">
                      <a16:colId xmlns:a16="http://schemas.microsoft.com/office/drawing/2014/main" xmlns="" val="20006"/>
                    </a:ext>
                  </a:extLst>
                </a:gridCol>
                <a:gridCol w="757808">
                  <a:extLst>
                    <a:ext uri="{9D8B030D-6E8A-4147-A177-3AD203B41FA5}">
                      <a16:colId xmlns:a16="http://schemas.microsoft.com/office/drawing/2014/main" xmlns="" val="20007"/>
                    </a:ext>
                  </a:extLst>
                </a:gridCol>
                <a:gridCol w="757808">
                  <a:extLst>
                    <a:ext uri="{9D8B030D-6E8A-4147-A177-3AD203B41FA5}">
                      <a16:colId xmlns:a16="http://schemas.microsoft.com/office/drawing/2014/main" xmlns="" val="20008"/>
                    </a:ext>
                  </a:extLst>
                </a:gridCol>
                <a:gridCol w="949609">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990597">
                  <a:extLst>
                    <a:ext uri="{9D8B030D-6E8A-4147-A177-3AD203B41FA5}">
                      <a16:colId xmlns:a16="http://schemas.microsoft.com/office/drawing/2014/main" xmlns="" val="20011"/>
                    </a:ext>
                  </a:extLst>
                </a:gridCol>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13</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18</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5</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b="1" u="none" strike="noStrike" dirty="0">
                          <a:effectLst/>
                          <a:latin typeface="Century Gothic" panose="020B0502020202020204" pitchFamily="34" charset="0"/>
                        </a:rPr>
                        <a:t>89</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4</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5</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2</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4</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3</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2</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6</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4</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2</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anose="020B0502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5</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324818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5: LAND REFORM  </a:t>
            </a:r>
          </a:p>
        </p:txBody>
      </p:sp>
      <p:sp>
        <p:nvSpPr>
          <p:cNvPr id="3" name="TextBox 2"/>
          <p:cNvSpPr txBox="1"/>
          <p:nvPr/>
        </p:nvSpPr>
        <p:spPr>
          <a:xfrm>
            <a:off x="491992" y="914399"/>
            <a:ext cx="8382000" cy="861774"/>
          </a:xfrm>
          <a:prstGeom prst="rect">
            <a:avLst/>
          </a:prstGeom>
          <a:noFill/>
        </p:spPr>
        <p:txBody>
          <a:bodyPr wrap="square" rtlCol="0">
            <a:spAutoFit/>
          </a:bodyPr>
          <a:lstStyle/>
          <a:p>
            <a:pPr defTabSz="913403"/>
            <a:r>
              <a:rPr lang="en-ZA" b="1" dirty="0">
                <a:solidFill>
                  <a:prstClr val="black"/>
                </a:solidFill>
              </a:rPr>
              <a:t>Performance indicator:  Number of farms supported through the Land Development Support Programme  </a:t>
            </a:r>
          </a:p>
          <a:p>
            <a:pPr defTabSz="913403"/>
            <a:r>
              <a:rPr lang="en-ZA" sz="1400" b="1" dirty="0">
                <a:solidFill>
                  <a:srgbClr val="00B0F0"/>
                </a:solidFill>
              </a:rPr>
              <a:t>Annual Target: </a:t>
            </a:r>
            <a:r>
              <a:rPr lang="nn-NO" sz="1400" b="1" dirty="0">
                <a:solidFill>
                  <a:srgbClr val="00B0F0"/>
                </a:solidFill>
              </a:rPr>
              <a:t>162</a:t>
            </a:r>
          </a:p>
        </p:txBody>
      </p:sp>
      <p:sp>
        <p:nvSpPr>
          <p:cNvPr id="4" name="TextBox 3"/>
          <p:cNvSpPr txBox="1"/>
          <p:nvPr/>
        </p:nvSpPr>
        <p:spPr>
          <a:xfrm>
            <a:off x="3014283" y="1837729"/>
            <a:ext cx="5791200" cy="1877437"/>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000" b="1" dirty="0">
              <a:solidFill>
                <a:prstClr val="black"/>
              </a:solidFill>
              <a:latin typeface="Century Gothic" pitchFamily="34" charset="0"/>
              <a:ea typeface="Calibri"/>
              <a:cs typeface="Arial"/>
            </a:endParaRPr>
          </a:p>
          <a:p>
            <a:pPr lvl="0"/>
            <a:r>
              <a:rPr lang="en-US" sz="1000" dirty="0">
                <a:solidFill>
                  <a:prstClr val="black"/>
                </a:solidFill>
                <a:latin typeface="Century Gothic" pitchFamily="34" charset="0"/>
                <a:ea typeface="Calibri"/>
                <a:cs typeface="Arial"/>
              </a:rPr>
              <a:t>Famer’s Holding Accounts delayed due to Treasury Regulation (Sect 66) that requires concurrence of the Executive Authority. Also stringent FICA requirements on the part of Banks added to delays. </a:t>
            </a:r>
          </a:p>
          <a:p>
            <a:pPr lvl="0"/>
            <a:endParaRPr lang="en-ZA" sz="1400" b="1" dirty="0">
              <a:solidFill>
                <a:prstClr val="black"/>
              </a:solidFill>
            </a:endParaRPr>
          </a:p>
          <a:p>
            <a:pPr lvl="0"/>
            <a:r>
              <a:rPr lang="en-ZA" sz="1400" b="1" dirty="0">
                <a:solidFill>
                  <a:prstClr val="black"/>
                </a:solidFill>
              </a:rPr>
              <a:t>Planned intervention </a:t>
            </a:r>
          </a:p>
          <a:p>
            <a:pPr lvl="0"/>
            <a:endParaRPr lang="en-ZA" sz="1400" b="1" dirty="0">
              <a:solidFill>
                <a:prstClr val="black"/>
              </a:solidFill>
            </a:endParaRPr>
          </a:p>
          <a:p>
            <a:pPr lvl="0"/>
            <a:r>
              <a:rPr lang="en-US" sz="1000" dirty="0">
                <a:solidFill>
                  <a:prstClr val="black"/>
                </a:solidFill>
                <a:latin typeface="Century Gothic" pitchFamily="34" charset="0"/>
              </a:rPr>
              <a:t>Request for approval for the transfer of the portion of projects funds into the bank account of the commodity organizations</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36</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856191762"/>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605429727"/>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a16="http://schemas.microsoft.com/office/drawing/2014/main" xmlns="" val="20000"/>
                    </a:ext>
                  </a:extLst>
                </a:gridCol>
                <a:gridCol w="745195">
                  <a:extLst>
                    <a:ext uri="{9D8B030D-6E8A-4147-A177-3AD203B41FA5}">
                      <a16:colId xmlns:a16="http://schemas.microsoft.com/office/drawing/2014/main" xmlns="" val="20002"/>
                    </a:ext>
                  </a:extLst>
                </a:gridCol>
                <a:gridCol w="682028">
                  <a:extLst>
                    <a:ext uri="{9D8B030D-6E8A-4147-A177-3AD203B41FA5}">
                      <a16:colId xmlns:a16="http://schemas.microsoft.com/office/drawing/2014/main" xmlns="" val="20003"/>
                    </a:ext>
                  </a:extLst>
                </a:gridCol>
                <a:gridCol w="757808">
                  <a:extLst>
                    <a:ext uri="{9D8B030D-6E8A-4147-A177-3AD203B41FA5}">
                      <a16:colId xmlns:a16="http://schemas.microsoft.com/office/drawing/2014/main" xmlns="" val="20004"/>
                    </a:ext>
                  </a:extLst>
                </a:gridCol>
                <a:gridCol w="704661">
                  <a:extLst>
                    <a:ext uri="{9D8B030D-6E8A-4147-A177-3AD203B41FA5}">
                      <a16:colId xmlns:a16="http://schemas.microsoft.com/office/drawing/2014/main" xmlns="" val="20005"/>
                    </a:ext>
                  </a:extLst>
                </a:gridCol>
                <a:gridCol w="735175">
                  <a:extLst>
                    <a:ext uri="{9D8B030D-6E8A-4147-A177-3AD203B41FA5}">
                      <a16:colId xmlns:a16="http://schemas.microsoft.com/office/drawing/2014/main" xmlns="" val="20006"/>
                    </a:ext>
                  </a:extLst>
                </a:gridCol>
                <a:gridCol w="757808">
                  <a:extLst>
                    <a:ext uri="{9D8B030D-6E8A-4147-A177-3AD203B41FA5}">
                      <a16:colId xmlns:a16="http://schemas.microsoft.com/office/drawing/2014/main" xmlns="" val="20007"/>
                    </a:ext>
                  </a:extLst>
                </a:gridCol>
                <a:gridCol w="757808">
                  <a:extLst>
                    <a:ext uri="{9D8B030D-6E8A-4147-A177-3AD203B41FA5}">
                      <a16:colId xmlns:a16="http://schemas.microsoft.com/office/drawing/2014/main" xmlns="" val="20008"/>
                    </a:ext>
                  </a:extLst>
                </a:gridCol>
                <a:gridCol w="949609">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990597">
                  <a:extLst>
                    <a:ext uri="{9D8B030D-6E8A-4147-A177-3AD203B41FA5}">
                      <a16:colId xmlns:a16="http://schemas.microsoft.com/office/drawing/2014/main" xmlns="" val="20011"/>
                    </a:ext>
                  </a:extLst>
                </a:gridCol>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26</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13</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marL="0" marR="0" indent="0" algn="ctr" defTabSz="913666" rtl="0" eaLnBrk="1" fontAlgn="t" latinLnBrk="0" hangingPunct="1">
                        <a:lnSpc>
                          <a:spcPct val="100000"/>
                        </a:lnSpc>
                        <a:spcBef>
                          <a:spcPts val="0"/>
                        </a:spcBef>
                        <a:spcAft>
                          <a:spcPts val="0"/>
                        </a:spcAft>
                        <a:buClrTx/>
                        <a:buSzTx/>
                        <a:buFontTx/>
                        <a:buNone/>
                        <a:tabLst/>
                        <a:defRPr/>
                      </a:pPr>
                      <a:endParaRPr lang="en-ZA" sz="1000" dirty="0">
                        <a:effectLst/>
                        <a:latin typeface="Century Gothic" panose="020B0502020202020204" pitchFamily="34" charset="0"/>
                      </a:endParaRPr>
                    </a:p>
                    <a:p>
                      <a:pPr marL="0" marR="0" indent="0" algn="ctr" defTabSz="913666" rtl="0" eaLnBrk="1" fontAlgn="t" latinLnBrk="0" hangingPunct="1">
                        <a:lnSpc>
                          <a:spcPct val="100000"/>
                        </a:lnSpc>
                        <a:spcBef>
                          <a:spcPts val="0"/>
                        </a:spcBef>
                        <a:spcAft>
                          <a:spcPts val="0"/>
                        </a:spcAft>
                        <a:buClrTx/>
                        <a:buSzTx/>
                        <a:buFontTx/>
                        <a:buNone/>
                        <a:tabLst/>
                        <a:defRPr/>
                      </a:pPr>
                      <a:r>
                        <a:rPr lang="en-ZA" sz="1000" dirty="0">
                          <a:effectLst/>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17</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19</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22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41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u="none" strike="noStrike" dirty="0">
                          <a:effectLst/>
                          <a:latin typeface="Century Gothic" panose="020B0502020202020204" pitchFamily="34" charset="0"/>
                        </a:rPr>
                        <a:t>3</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t"/>
                      <a:r>
                        <a:rPr lang="en-ZA" sz="1000" b="1" u="none" strike="noStrike" dirty="0">
                          <a:effectLst/>
                          <a:latin typeface="Century Gothic" panose="020B0502020202020204" pitchFamily="34" charset="0"/>
                        </a:rPr>
                        <a:t>162</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4</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9</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4</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3</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6</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7</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8</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14</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0" i="0" u="none" strike="noStrike" dirty="0">
                          <a:solidFill>
                            <a:srgbClr val="000000"/>
                          </a:solidFill>
                          <a:effectLst/>
                          <a:latin typeface="Century Gothic" panose="020B0502020202020204" pitchFamily="34" charset="0"/>
                        </a:rPr>
                        <a:t>1</a:t>
                      </a:r>
                      <a:endParaRPr lang="en-ZA" sz="10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anose="020B0502020202020204" pitchFamily="34"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3</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11</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entury Gothic" panose="020B0502020202020204" pitchFamily="34" charset="0"/>
                        </a:rPr>
                        <a:t>4</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19</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100765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5: LAND REFORM  </a:t>
            </a: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a:solidFill>
                  <a:prstClr val="black"/>
                </a:solidFill>
              </a:rPr>
              <a:t>Performance indicator:  Number of households supported under 1HH1HA</a:t>
            </a:r>
          </a:p>
          <a:p>
            <a:pPr defTabSz="913403"/>
            <a:r>
              <a:rPr lang="en-ZA" sz="1400" b="1" dirty="0">
                <a:solidFill>
                  <a:srgbClr val="00B0F0"/>
                </a:solidFill>
              </a:rPr>
              <a:t>Annual Target: </a:t>
            </a:r>
            <a:r>
              <a:rPr lang="nn-NO" sz="1400" b="1" dirty="0">
                <a:solidFill>
                  <a:srgbClr val="00B0F0"/>
                </a:solidFill>
              </a:rPr>
              <a:t>2 656</a:t>
            </a:r>
          </a:p>
        </p:txBody>
      </p:sp>
      <p:sp>
        <p:nvSpPr>
          <p:cNvPr id="4" name="TextBox 3"/>
          <p:cNvSpPr txBox="1"/>
          <p:nvPr/>
        </p:nvSpPr>
        <p:spPr>
          <a:xfrm>
            <a:off x="3014283" y="1499174"/>
            <a:ext cx="5791200" cy="1785104"/>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400" b="1" dirty="0">
              <a:solidFill>
                <a:prstClr val="black"/>
              </a:solidFill>
            </a:endParaRPr>
          </a:p>
          <a:p>
            <a:pPr lvl="0"/>
            <a:r>
              <a:rPr lang="en-US" sz="1000" dirty="0">
                <a:solidFill>
                  <a:prstClr val="black"/>
                </a:solidFill>
                <a:latin typeface="Century Gothic" pitchFamily="34" charset="0"/>
                <a:ea typeface="Calibri"/>
                <a:cs typeface="Arial"/>
              </a:rPr>
              <a:t>Lengthy  stakeholder consultation process and disputes among the beneficiaries led to unforeseen delays.  </a:t>
            </a:r>
          </a:p>
          <a:p>
            <a:pPr lvl="0"/>
            <a:endParaRPr lang="en-ZA" sz="1400" b="1" dirty="0">
              <a:solidFill>
                <a:prstClr val="black"/>
              </a:solidFill>
            </a:endParaRPr>
          </a:p>
          <a:p>
            <a:pPr lvl="0"/>
            <a:r>
              <a:rPr lang="en-ZA" sz="1400" b="1" dirty="0">
                <a:solidFill>
                  <a:prstClr val="black"/>
                </a:solidFill>
              </a:rPr>
              <a:t>Planned intervention </a:t>
            </a:r>
          </a:p>
          <a:p>
            <a:pPr lvl="0"/>
            <a:endParaRPr lang="en-ZA" sz="1400" b="1" dirty="0">
              <a:solidFill>
                <a:prstClr val="black"/>
              </a:solidFill>
            </a:endParaRPr>
          </a:p>
          <a:p>
            <a:pPr lvl="0"/>
            <a:r>
              <a:rPr lang="en-US" sz="1000" dirty="0">
                <a:solidFill>
                  <a:prstClr val="black"/>
                </a:solidFill>
                <a:latin typeface="Century Gothic" charset="0"/>
                <a:ea typeface="Century Gothic" charset="0"/>
                <a:cs typeface="Century Gothic" charset="0"/>
              </a:rPr>
              <a:t>Continuous engagement with households/ beneficiaries with the aim of concluding the consultations.</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37</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369455120"/>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580183494"/>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a16="http://schemas.microsoft.com/office/drawing/2014/main" xmlns="" val="20000"/>
                    </a:ext>
                  </a:extLst>
                </a:gridCol>
                <a:gridCol w="745195">
                  <a:extLst>
                    <a:ext uri="{9D8B030D-6E8A-4147-A177-3AD203B41FA5}">
                      <a16:colId xmlns:a16="http://schemas.microsoft.com/office/drawing/2014/main" xmlns="" val="20002"/>
                    </a:ext>
                  </a:extLst>
                </a:gridCol>
                <a:gridCol w="682028">
                  <a:extLst>
                    <a:ext uri="{9D8B030D-6E8A-4147-A177-3AD203B41FA5}">
                      <a16:colId xmlns:a16="http://schemas.microsoft.com/office/drawing/2014/main" xmlns="" val="20003"/>
                    </a:ext>
                  </a:extLst>
                </a:gridCol>
                <a:gridCol w="757808">
                  <a:extLst>
                    <a:ext uri="{9D8B030D-6E8A-4147-A177-3AD203B41FA5}">
                      <a16:colId xmlns:a16="http://schemas.microsoft.com/office/drawing/2014/main" xmlns="" val="20004"/>
                    </a:ext>
                  </a:extLst>
                </a:gridCol>
                <a:gridCol w="704661">
                  <a:extLst>
                    <a:ext uri="{9D8B030D-6E8A-4147-A177-3AD203B41FA5}">
                      <a16:colId xmlns:a16="http://schemas.microsoft.com/office/drawing/2014/main" xmlns="" val="20005"/>
                    </a:ext>
                  </a:extLst>
                </a:gridCol>
                <a:gridCol w="735175">
                  <a:extLst>
                    <a:ext uri="{9D8B030D-6E8A-4147-A177-3AD203B41FA5}">
                      <a16:colId xmlns:a16="http://schemas.microsoft.com/office/drawing/2014/main" xmlns="" val="20006"/>
                    </a:ext>
                  </a:extLst>
                </a:gridCol>
                <a:gridCol w="757808">
                  <a:extLst>
                    <a:ext uri="{9D8B030D-6E8A-4147-A177-3AD203B41FA5}">
                      <a16:colId xmlns:a16="http://schemas.microsoft.com/office/drawing/2014/main" xmlns="" val="20007"/>
                    </a:ext>
                  </a:extLst>
                </a:gridCol>
                <a:gridCol w="757808">
                  <a:extLst>
                    <a:ext uri="{9D8B030D-6E8A-4147-A177-3AD203B41FA5}">
                      <a16:colId xmlns:a16="http://schemas.microsoft.com/office/drawing/2014/main" xmlns="" val="20008"/>
                    </a:ext>
                  </a:extLst>
                </a:gridCol>
                <a:gridCol w="949609">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990597">
                  <a:extLst>
                    <a:ext uri="{9D8B030D-6E8A-4147-A177-3AD203B41FA5}">
                      <a16:colId xmlns:a16="http://schemas.microsoft.com/office/drawing/2014/main" xmlns="" val="20011"/>
                    </a:ext>
                  </a:extLst>
                </a:gridCol>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584</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480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30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208</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450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367</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200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40</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dirty="0">
                          <a:effectLst/>
                          <a:latin typeface="Century Gothic" panose="020B0502020202020204" pitchFamily="34" charset="0"/>
                        </a:rPr>
                        <a:t>297</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3666" rtl="0" eaLnBrk="1" latinLnBrk="0" hangingPunct="1">
                        <a:defRPr sz="1800" kern="1200">
                          <a:solidFill>
                            <a:schemeClr val="tx1"/>
                          </a:solidFill>
                          <a:latin typeface="Calibri"/>
                        </a:defRPr>
                      </a:lvl1pPr>
                      <a:lvl2pPr marL="456833" algn="l" defTabSz="913666" rtl="0" eaLnBrk="1" latinLnBrk="0" hangingPunct="1">
                        <a:defRPr sz="1800" kern="1200">
                          <a:solidFill>
                            <a:schemeClr val="tx1"/>
                          </a:solidFill>
                          <a:latin typeface="Calibri"/>
                        </a:defRPr>
                      </a:lvl2pPr>
                      <a:lvl3pPr marL="913666" algn="l" defTabSz="913666" rtl="0" eaLnBrk="1" latinLnBrk="0" hangingPunct="1">
                        <a:defRPr sz="1800" kern="1200">
                          <a:solidFill>
                            <a:schemeClr val="tx1"/>
                          </a:solidFill>
                          <a:latin typeface="Calibri"/>
                        </a:defRPr>
                      </a:lvl3pPr>
                      <a:lvl4pPr marL="1370498" algn="l" defTabSz="913666" rtl="0" eaLnBrk="1" latinLnBrk="0" hangingPunct="1">
                        <a:defRPr sz="1800" kern="1200">
                          <a:solidFill>
                            <a:schemeClr val="tx1"/>
                          </a:solidFill>
                          <a:latin typeface="Calibri"/>
                        </a:defRPr>
                      </a:lvl4pPr>
                      <a:lvl5pPr marL="1827331" algn="l" defTabSz="913666" rtl="0" eaLnBrk="1" latinLnBrk="0" hangingPunct="1">
                        <a:defRPr sz="1800" kern="1200">
                          <a:solidFill>
                            <a:schemeClr val="tx1"/>
                          </a:solidFill>
                          <a:latin typeface="Calibri"/>
                        </a:defRPr>
                      </a:lvl5pPr>
                      <a:lvl6pPr marL="2284165" algn="l" defTabSz="913666" rtl="0" eaLnBrk="1" latinLnBrk="0" hangingPunct="1">
                        <a:defRPr sz="1800" kern="1200">
                          <a:solidFill>
                            <a:schemeClr val="tx1"/>
                          </a:solidFill>
                          <a:latin typeface="Calibri"/>
                        </a:defRPr>
                      </a:lvl6pPr>
                      <a:lvl7pPr marL="2740994" algn="l" defTabSz="913666" rtl="0" eaLnBrk="1" latinLnBrk="0" hangingPunct="1">
                        <a:defRPr sz="1800" kern="1200">
                          <a:solidFill>
                            <a:schemeClr val="tx1"/>
                          </a:solidFill>
                          <a:latin typeface="Calibri"/>
                        </a:defRPr>
                      </a:lvl7pPr>
                      <a:lvl8pPr marL="3197830" algn="l" defTabSz="913666" rtl="0" eaLnBrk="1" latinLnBrk="0" hangingPunct="1">
                        <a:defRPr sz="1800" kern="1200">
                          <a:solidFill>
                            <a:schemeClr val="tx1"/>
                          </a:solidFill>
                          <a:latin typeface="Calibri"/>
                        </a:defRPr>
                      </a:lvl8pPr>
                      <a:lvl9pPr marL="3654662" algn="l" defTabSz="913666" rtl="0" eaLnBrk="1" latinLnBrk="0" hangingPunct="1">
                        <a:defRPr sz="1800" kern="1200">
                          <a:solidFill>
                            <a:schemeClr val="tx1"/>
                          </a:solidFill>
                          <a:latin typeface="Calibri"/>
                        </a:defRPr>
                      </a:lvl9pPr>
                    </a:lstStyle>
                    <a:p>
                      <a:pPr algn="ctr" fontAlgn="b">
                        <a:lnSpc>
                          <a:spcPct val="115000"/>
                        </a:lnSpc>
                        <a:spcAft>
                          <a:spcPts val="0"/>
                        </a:spcAft>
                      </a:pPr>
                      <a:r>
                        <a:rPr lang="en-ZA" sz="1000" b="1" dirty="0">
                          <a:effectLst/>
                          <a:latin typeface="Century Gothic" panose="020B0502020202020204" pitchFamily="34" charset="0"/>
                        </a:rPr>
                        <a:t>2 656</a:t>
                      </a:r>
                      <a:endParaRPr lang="en-ZA" sz="1000" b="1"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204</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160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52</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150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115</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70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10</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US" sz="1000" b="0" dirty="0">
                          <a:effectLst/>
                          <a:latin typeface="Century Gothic" panose="020B0502020202020204" pitchFamily="34" charset="0"/>
                          <a:ea typeface="Calibri"/>
                          <a:cs typeface="Times New Roman"/>
                        </a:rPr>
                        <a:t>44</a:t>
                      </a:r>
                      <a:endParaRPr lang="en-ZA" sz="1000" b="0" dirty="0">
                        <a:effectLst/>
                        <a:latin typeface="Century Gothic" panose="020B0502020202020204" pitchFamily="34" charset="0"/>
                        <a:ea typeface="Calibri"/>
                        <a:cs typeface="Times New Roman"/>
                      </a:endParaRP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r>
                        <a:rPr lang="en-ZA" sz="1000" b="1" dirty="0">
                          <a:effectLst/>
                          <a:latin typeface="Century Gothic" panose="020B0502020202020204" pitchFamily="34" charset="0"/>
                          <a:ea typeface="Calibri"/>
                          <a:cs typeface="Times New Roman"/>
                        </a:rPr>
                        <a:t>805</a:t>
                      </a:r>
                    </a:p>
                  </a:txBody>
                  <a:tcPr marL="7312" marR="7312" marT="73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US" sz="1000" b="1" i="0" u="none" strike="noStrike" dirty="0">
                          <a:solidFill>
                            <a:srgbClr val="000000"/>
                          </a:solidFill>
                          <a:effectLst/>
                          <a:latin typeface="Century Gothic" panose="020B0502020202020204" pitchFamily="34" charset="0"/>
                        </a:rPr>
                        <a:t>0</a:t>
                      </a:r>
                      <a:endParaRPr lang="en-ZA" sz="1000" b="1"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5487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5: LAND REFORM  </a:t>
            </a:r>
          </a:p>
        </p:txBody>
      </p:sp>
      <p:sp>
        <p:nvSpPr>
          <p:cNvPr id="3" name="TextBox 2"/>
          <p:cNvSpPr txBox="1"/>
          <p:nvPr/>
        </p:nvSpPr>
        <p:spPr>
          <a:xfrm>
            <a:off x="491992" y="914399"/>
            <a:ext cx="8382000" cy="861774"/>
          </a:xfrm>
          <a:prstGeom prst="rect">
            <a:avLst/>
          </a:prstGeom>
          <a:noFill/>
        </p:spPr>
        <p:txBody>
          <a:bodyPr wrap="square" rtlCol="0">
            <a:spAutoFit/>
          </a:bodyPr>
          <a:lstStyle/>
          <a:p>
            <a:pPr defTabSz="913403"/>
            <a:r>
              <a:rPr lang="en-ZA" b="1" dirty="0">
                <a:solidFill>
                  <a:prstClr val="black"/>
                </a:solidFill>
              </a:rPr>
              <a:t>Performance indicator:  Number of communal property associations supported to be compliant with legislation </a:t>
            </a:r>
          </a:p>
          <a:p>
            <a:pPr defTabSz="913403"/>
            <a:r>
              <a:rPr lang="en-ZA" sz="1400" b="1" dirty="0">
                <a:solidFill>
                  <a:srgbClr val="00B0F0"/>
                </a:solidFill>
              </a:rPr>
              <a:t>Annual Target: </a:t>
            </a:r>
            <a:r>
              <a:rPr lang="nn-NO" sz="1400" b="1" dirty="0">
                <a:solidFill>
                  <a:srgbClr val="00B0F0"/>
                </a:solidFill>
              </a:rPr>
              <a:t>443</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38</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42553342"/>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502622223"/>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a16="http://schemas.microsoft.com/office/drawing/2014/main" xmlns="" val="20000"/>
                    </a:ext>
                  </a:extLst>
                </a:gridCol>
                <a:gridCol w="745195">
                  <a:extLst>
                    <a:ext uri="{9D8B030D-6E8A-4147-A177-3AD203B41FA5}">
                      <a16:colId xmlns:a16="http://schemas.microsoft.com/office/drawing/2014/main" xmlns="" val="20002"/>
                    </a:ext>
                  </a:extLst>
                </a:gridCol>
                <a:gridCol w="682028">
                  <a:extLst>
                    <a:ext uri="{9D8B030D-6E8A-4147-A177-3AD203B41FA5}">
                      <a16:colId xmlns:a16="http://schemas.microsoft.com/office/drawing/2014/main" xmlns="" val="20003"/>
                    </a:ext>
                  </a:extLst>
                </a:gridCol>
                <a:gridCol w="757808">
                  <a:extLst>
                    <a:ext uri="{9D8B030D-6E8A-4147-A177-3AD203B41FA5}">
                      <a16:colId xmlns:a16="http://schemas.microsoft.com/office/drawing/2014/main" xmlns="" val="20004"/>
                    </a:ext>
                  </a:extLst>
                </a:gridCol>
                <a:gridCol w="704661">
                  <a:extLst>
                    <a:ext uri="{9D8B030D-6E8A-4147-A177-3AD203B41FA5}">
                      <a16:colId xmlns:a16="http://schemas.microsoft.com/office/drawing/2014/main" xmlns="" val="20005"/>
                    </a:ext>
                  </a:extLst>
                </a:gridCol>
                <a:gridCol w="735175">
                  <a:extLst>
                    <a:ext uri="{9D8B030D-6E8A-4147-A177-3AD203B41FA5}">
                      <a16:colId xmlns:a16="http://schemas.microsoft.com/office/drawing/2014/main" xmlns="" val="20006"/>
                    </a:ext>
                  </a:extLst>
                </a:gridCol>
                <a:gridCol w="757808">
                  <a:extLst>
                    <a:ext uri="{9D8B030D-6E8A-4147-A177-3AD203B41FA5}">
                      <a16:colId xmlns:a16="http://schemas.microsoft.com/office/drawing/2014/main" xmlns="" val="20007"/>
                    </a:ext>
                  </a:extLst>
                </a:gridCol>
                <a:gridCol w="757808">
                  <a:extLst>
                    <a:ext uri="{9D8B030D-6E8A-4147-A177-3AD203B41FA5}">
                      <a16:colId xmlns:a16="http://schemas.microsoft.com/office/drawing/2014/main" xmlns="" val="20008"/>
                    </a:ext>
                  </a:extLst>
                </a:gridCol>
                <a:gridCol w="949609">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990597">
                  <a:extLst>
                    <a:ext uri="{9D8B030D-6E8A-4147-A177-3AD203B41FA5}">
                      <a16:colId xmlns:a16="http://schemas.microsoft.com/office/drawing/2014/main" xmlns="" val="20011"/>
                    </a:ext>
                  </a:extLst>
                </a:gridCol>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a:solidFill>
                            <a:srgbClr val="000000"/>
                          </a:solidFill>
                          <a:effectLst/>
                          <a:latin typeface="Century Gothic" pitchFamily="34" charset="0"/>
                        </a:rPr>
                        <a:t>443</a:t>
                      </a:r>
                      <a:endParaRPr lang="en-ZA" sz="1000" b="1" i="0" u="none" strike="noStrike" dirty="0">
                        <a:solidFill>
                          <a:srgbClr val="000000"/>
                        </a:solidFill>
                        <a:effectLst/>
                        <a:latin typeface="Century Gothic"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100" b="0" i="0" u="none" strike="noStrike" dirty="0">
                          <a:solidFill>
                            <a:schemeClr val="tx1"/>
                          </a:solidFill>
                          <a:effectLst/>
                          <a:latin typeface="Century Gothic"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chemeClr val="tx1"/>
                          </a:solidFill>
                          <a:effectLst/>
                          <a:latin typeface="Century Gothic"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2895600" y="1558767"/>
            <a:ext cx="5940872" cy="2185214"/>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000" b="1" dirty="0">
              <a:solidFill>
                <a:srgbClr val="FF0000"/>
              </a:solidFill>
              <a:latin typeface="Century Gothic" pitchFamily="34" charset="0"/>
              <a:ea typeface="Calibri"/>
              <a:cs typeface="Arial"/>
            </a:endParaRPr>
          </a:p>
          <a:p>
            <a:pPr lvl="0"/>
            <a:r>
              <a:rPr lang="en-ZA" sz="1000" dirty="0">
                <a:solidFill>
                  <a:prstClr val="black"/>
                </a:solidFill>
                <a:latin typeface="Century Gothic" pitchFamily="34" charset="0"/>
                <a:ea typeface="Calibri"/>
                <a:cs typeface="Arial"/>
              </a:rPr>
              <a:t>The variance was due to some provinces, i.e. the Northern Cape achieving their current quarterly targets under review in the previous quarter, hence the cumulative APR target has been over-achieved (Mid-year target : 198 vs 206 mid-year achievement). </a:t>
            </a:r>
          </a:p>
          <a:p>
            <a:pPr lvl="0"/>
            <a:endParaRPr lang="en-ZA" sz="1000" dirty="0">
              <a:solidFill>
                <a:prstClr val="black"/>
              </a:solidFill>
              <a:latin typeface="Century Gothic" pitchFamily="34" charset="0"/>
              <a:ea typeface="Calibri"/>
              <a:cs typeface="Arial"/>
            </a:endParaRPr>
          </a:p>
          <a:p>
            <a:pPr lvl="0" defTabSz="913403" fontAlgn="ctr"/>
            <a:endParaRPr lang="en-ZA" sz="1400" b="1" dirty="0">
              <a:solidFill>
                <a:prstClr val="black"/>
              </a:solidFill>
            </a:endParaRPr>
          </a:p>
          <a:p>
            <a:pPr lvl="0"/>
            <a:r>
              <a:rPr lang="en-ZA" sz="1400" b="1" dirty="0">
                <a:solidFill>
                  <a:prstClr val="black"/>
                </a:solidFill>
              </a:rPr>
              <a:t>Planned intervention </a:t>
            </a:r>
          </a:p>
          <a:p>
            <a:pPr lvl="0"/>
            <a:endParaRPr lang="en-ZA" sz="1400" b="1" dirty="0">
              <a:solidFill>
                <a:prstClr val="black"/>
              </a:solidFill>
            </a:endParaRPr>
          </a:p>
          <a:p>
            <a:pPr lvl="0"/>
            <a:r>
              <a:rPr lang="en-ZA" sz="1000" dirty="0">
                <a:solidFill>
                  <a:prstClr val="black"/>
                </a:solidFill>
                <a:latin typeface="Century Gothic" charset="0"/>
                <a:ea typeface="Century Gothic" charset="0"/>
                <a:cs typeface="Century Gothic" charset="0"/>
              </a:rPr>
              <a:t>Current overall performance standards will be maintained for performing provinces but strategies to ensure catch-up by other under-performing provinces (EC,FS, KZN, &amp; WC)  would be developed.</a:t>
            </a:r>
            <a:endParaRPr lang="en-ZA" sz="1000" dirty="0">
              <a:solidFill>
                <a:prstClr val="black"/>
              </a:solidFill>
              <a:latin typeface="Century Gothic" pitchFamily="34" charset="0"/>
            </a:endParaRPr>
          </a:p>
        </p:txBody>
      </p:sp>
    </p:spTree>
    <p:extLst>
      <p:ext uri="{BB962C8B-B14F-4D97-AF65-F5344CB8AC3E}">
        <p14:creationId xmlns:p14="http://schemas.microsoft.com/office/powerpoint/2010/main" xmlns="" val="772547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5: LAND REFORM  </a:t>
            </a:r>
          </a:p>
        </p:txBody>
      </p:sp>
      <p:sp>
        <p:nvSpPr>
          <p:cNvPr id="3" name="TextBox 2"/>
          <p:cNvSpPr txBox="1"/>
          <p:nvPr/>
        </p:nvSpPr>
        <p:spPr>
          <a:xfrm>
            <a:off x="491992" y="914399"/>
            <a:ext cx="8382000" cy="584775"/>
          </a:xfrm>
          <a:prstGeom prst="rect">
            <a:avLst/>
          </a:prstGeom>
          <a:noFill/>
        </p:spPr>
        <p:txBody>
          <a:bodyPr wrap="square" rtlCol="0">
            <a:spAutoFit/>
          </a:bodyPr>
          <a:lstStyle/>
          <a:p>
            <a:pPr defTabSz="913403"/>
            <a:r>
              <a:rPr lang="en-ZA" b="1" dirty="0">
                <a:solidFill>
                  <a:prstClr val="black"/>
                </a:solidFill>
              </a:rPr>
              <a:t>Performance indicator:  Number of labour tenants' applications settled </a:t>
            </a:r>
          </a:p>
          <a:p>
            <a:pPr defTabSz="913403"/>
            <a:r>
              <a:rPr lang="en-ZA" sz="1400" b="1" dirty="0">
                <a:solidFill>
                  <a:srgbClr val="00B0F0"/>
                </a:solidFill>
              </a:rPr>
              <a:t>Annual Target: </a:t>
            </a:r>
            <a:r>
              <a:rPr lang="nn-NO" sz="1400" b="1" dirty="0">
                <a:solidFill>
                  <a:srgbClr val="00B0F0"/>
                </a:solidFill>
              </a:rPr>
              <a:t>3 666</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39</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886422056"/>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903790284"/>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a16="http://schemas.microsoft.com/office/drawing/2014/main" xmlns="" val="20000"/>
                    </a:ext>
                  </a:extLst>
                </a:gridCol>
                <a:gridCol w="745195">
                  <a:extLst>
                    <a:ext uri="{9D8B030D-6E8A-4147-A177-3AD203B41FA5}">
                      <a16:colId xmlns:a16="http://schemas.microsoft.com/office/drawing/2014/main" xmlns="" val="20002"/>
                    </a:ext>
                  </a:extLst>
                </a:gridCol>
                <a:gridCol w="682028">
                  <a:extLst>
                    <a:ext uri="{9D8B030D-6E8A-4147-A177-3AD203B41FA5}">
                      <a16:colId xmlns:a16="http://schemas.microsoft.com/office/drawing/2014/main" xmlns="" val="20003"/>
                    </a:ext>
                  </a:extLst>
                </a:gridCol>
                <a:gridCol w="757808">
                  <a:extLst>
                    <a:ext uri="{9D8B030D-6E8A-4147-A177-3AD203B41FA5}">
                      <a16:colId xmlns:a16="http://schemas.microsoft.com/office/drawing/2014/main" xmlns="" val="20004"/>
                    </a:ext>
                  </a:extLst>
                </a:gridCol>
                <a:gridCol w="704661">
                  <a:extLst>
                    <a:ext uri="{9D8B030D-6E8A-4147-A177-3AD203B41FA5}">
                      <a16:colId xmlns:a16="http://schemas.microsoft.com/office/drawing/2014/main" xmlns="" val="20005"/>
                    </a:ext>
                  </a:extLst>
                </a:gridCol>
                <a:gridCol w="735175">
                  <a:extLst>
                    <a:ext uri="{9D8B030D-6E8A-4147-A177-3AD203B41FA5}">
                      <a16:colId xmlns:a16="http://schemas.microsoft.com/office/drawing/2014/main" xmlns="" val="20006"/>
                    </a:ext>
                  </a:extLst>
                </a:gridCol>
                <a:gridCol w="757808">
                  <a:extLst>
                    <a:ext uri="{9D8B030D-6E8A-4147-A177-3AD203B41FA5}">
                      <a16:colId xmlns:a16="http://schemas.microsoft.com/office/drawing/2014/main" xmlns="" val="20007"/>
                    </a:ext>
                  </a:extLst>
                </a:gridCol>
                <a:gridCol w="757808">
                  <a:extLst>
                    <a:ext uri="{9D8B030D-6E8A-4147-A177-3AD203B41FA5}">
                      <a16:colId xmlns:a16="http://schemas.microsoft.com/office/drawing/2014/main" xmlns="" val="20008"/>
                    </a:ext>
                  </a:extLst>
                </a:gridCol>
                <a:gridCol w="949609">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990597">
                  <a:extLst>
                    <a:ext uri="{9D8B030D-6E8A-4147-A177-3AD203B41FA5}">
                      <a16:colId xmlns:a16="http://schemas.microsoft.com/office/drawing/2014/main" xmlns="" val="20011"/>
                    </a:ext>
                  </a:extLst>
                </a:gridCol>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1 536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3 666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en-ZA" sz="1000" b="1" i="0" u="none" strike="noStrike" dirty="0">
                          <a:solidFill>
                            <a:srgbClr val="000000"/>
                          </a:solidFill>
                          <a:effectLst/>
                          <a:latin typeface="Century Gothic"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2610781" y="1537167"/>
            <a:ext cx="6206992" cy="1600438"/>
          </a:xfrm>
          <a:prstGeom prst="rect">
            <a:avLst/>
          </a:prstGeom>
          <a:noFill/>
        </p:spPr>
        <p:txBody>
          <a:bodyPr wrap="square" rtlCol="0">
            <a:spAutoFit/>
          </a:bodyPr>
          <a:lstStyle/>
          <a:p>
            <a:pPr lvl="0"/>
            <a:r>
              <a:rPr lang="en-ZA" sz="1400" b="1" dirty="0">
                <a:solidFill>
                  <a:prstClr val="black"/>
                </a:solidFill>
              </a:rPr>
              <a:t>Reason for deviation</a:t>
            </a:r>
          </a:p>
          <a:p>
            <a:pPr lvl="0"/>
            <a:r>
              <a:rPr lang="en-ZA" sz="1000" dirty="0">
                <a:solidFill>
                  <a:prstClr val="black"/>
                </a:solidFill>
                <a:latin typeface="Century Gothic" pitchFamily="34" charset="0"/>
                <a:ea typeface="Calibri"/>
                <a:cs typeface="Arial"/>
              </a:rPr>
              <a:t>Untraceable applicants on the applications that were identified for settlement and some delays in valuating properties. </a:t>
            </a:r>
          </a:p>
          <a:p>
            <a:pPr lvl="0"/>
            <a:endParaRPr lang="en-ZA" sz="1000" dirty="0">
              <a:solidFill>
                <a:prstClr val="black"/>
              </a:solidFill>
              <a:latin typeface="Century Gothic" pitchFamily="34" charset="0"/>
              <a:ea typeface="Calibri"/>
              <a:cs typeface="Arial"/>
            </a:endParaRPr>
          </a:p>
          <a:p>
            <a:pPr lvl="0"/>
            <a:r>
              <a:rPr lang="en-ZA" sz="1400" b="1" dirty="0">
                <a:solidFill>
                  <a:prstClr val="black"/>
                </a:solidFill>
              </a:rPr>
              <a:t>Planned intervention </a:t>
            </a:r>
          </a:p>
          <a:p>
            <a:pPr lvl="0"/>
            <a:r>
              <a:rPr lang="en-ZA" sz="1000" dirty="0">
                <a:solidFill>
                  <a:prstClr val="black"/>
                </a:solidFill>
                <a:latin typeface="Century Gothic" charset="0"/>
                <a:ea typeface="Century Gothic" charset="0"/>
                <a:cs typeface="Century Gothic" charset="0"/>
              </a:rPr>
              <a:t>46 additional officials have been assigned to work on labour tenant applications, and a new labour tenant implementation plan has been developed and implemented. A legal opinion has been requested on how to deal with untraceable applicants . Regular visits to District Offices are taking place to support implementation.</a:t>
            </a:r>
          </a:p>
        </p:txBody>
      </p:sp>
    </p:spTree>
    <p:extLst>
      <p:ext uri="{BB962C8B-B14F-4D97-AF65-F5344CB8AC3E}">
        <p14:creationId xmlns:p14="http://schemas.microsoft.com/office/powerpoint/2010/main" xmlns="" val="380789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90600" y="228600"/>
            <a:ext cx="7024688" cy="596900"/>
          </a:xfrm>
        </p:spPr>
        <p:txBody>
          <a:bodyPr>
            <a:noAutofit/>
          </a:bodyPr>
          <a:lstStyle/>
          <a:p>
            <a:pPr algn="ctr"/>
            <a:r>
              <a:rPr lang="en-ZA" sz="2800" b="1" dirty="0">
                <a:effectLst>
                  <a:outerShdw blurRad="38100" dist="38100" dir="2700000" algn="tl">
                    <a:srgbClr val="000000">
                      <a:alpha val="43137"/>
                    </a:srgbClr>
                  </a:outerShdw>
                </a:effectLst>
              </a:rPr>
              <a:t>DRDLR PERFORMANCE RATING SCALE </a:t>
            </a:r>
          </a:p>
        </p:txBody>
      </p:sp>
      <p:graphicFrame>
        <p:nvGraphicFramePr>
          <p:cNvPr id="3" name="Table 2"/>
          <p:cNvGraphicFramePr>
            <a:graphicFrameLocks noGrp="1"/>
          </p:cNvGraphicFramePr>
          <p:nvPr>
            <p:extLst>
              <p:ext uri="{D42A27DB-BD31-4B8C-83A1-F6EECF244321}">
                <p14:modId xmlns:p14="http://schemas.microsoft.com/office/powerpoint/2010/main" xmlns="" val="557042828"/>
              </p:ext>
            </p:extLst>
          </p:nvPr>
        </p:nvGraphicFramePr>
        <p:xfrm>
          <a:off x="1524000" y="2112346"/>
          <a:ext cx="6096000" cy="93565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467827">
                <a:tc>
                  <a:txBody>
                    <a:bodyPr/>
                    <a:lstStyle/>
                    <a:p>
                      <a:r>
                        <a:rPr lang="en-ZA" b="1" dirty="0">
                          <a:solidFill>
                            <a:schemeClr val="tx1"/>
                          </a:solidFill>
                        </a:rPr>
                        <a:t>Target achieved </a:t>
                      </a:r>
                    </a:p>
                  </a:txBody>
                  <a:tcPr>
                    <a:solidFill>
                      <a:schemeClr val="bg1"/>
                    </a:solidFill>
                  </a:tcPr>
                </a:tc>
                <a:tc>
                  <a:txBody>
                    <a:bodyPr/>
                    <a:lstStyle/>
                    <a:p>
                      <a:pPr algn="ctr"/>
                      <a:r>
                        <a:rPr lang="en-ZA" sz="1400" b="1" i="1" dirty="0">
                          <a:solidFill>
                            <a:schemeClr val="tx1"/>
                          </a:solidFill>
                        </a:rPr>
                        <a:t>100%</a:t>
                      </a:r>
                    </a:p>
                  </a:txBody>
                  <a:tcPr>
                    <a:solidFill>
                      <a:srgbClr val="00B050"/>
                    </a:solidFill>
                  </a:tcPr>
                </a:tc>
                <a:extLst>
                  <a:ext uri="{0D108BD9-81ED-4DB2-BD59-A6C34878D82A}">
                    <a16:rowId xmlns:a16="http://schemas.microsoft.com/office/drawing/2014/main" xmlns="" val="10000"/>
                  </a:ext>
                </a:extLst>
              </a:tr>
              <a:tr h="467827">
                <a:tc>
                  <a:txBody>
                    <a:bodyPr/>
                    <a:lstStyle/>
                    <a:p>
                      <a:r>
                        <a:rPr lang="en-ZA" b="1" dirty="0">
                          <a:solidFill>
                            <a:schemeClr val="tx1"/>
                          </a:solidFill>
                        </a:rPr>
                        <a:t>Target not achieved</a:t>
                      </a:r>
                      <a:r>
                        <a:rPr lang="en-ZA" b="1" baseline="0" dirty="0">
                          <a:solidFill>
                            <a:schemeClr val="tx1"/>
                          </a:solidFill>
                        </a:rPr>
                        <a:t> </a:t>
                      </a:r>
                      <a:endParaRPr lang="en-ZA" b="1" dirty="0">
                        <a:solidFill>
                          <a:schemeClr val="tx1"/>
                        </a:solidFill>
                      </a:endParaRPr>
                    </a:p>
                  </a:txBody>
                  <a:tcPr>
                    <a:solidFill>
                      <a:schemeClr val="bg1"/>
                    </a:solidFill>
                  </a:tcPr>
                </a:tc>
                <a:tc>
                  <a:txBody>
                    <a:bodyPr/>
                    <a:lstStyle/>
                    <a:p>
                      <a:pPr algn="ctr"/>
                      <a:r>
                        <a:rPr lang="en-ZA" sz="1400" b="1" i="1" dirty="0">
                          <a:solidFill>
                            <a:schemeClr val="tx1"/>
                          </a:solidFill>
                        </a:rPr>
                        <a:t>0%-99%</a:t>
                      </a:r>
                    </a:p>
                  </a:txBody>
                  <a:tcPr>
                    <a:solidFill>
                      <a:srgbClr val="FF0000"/>
                    </a:solidFill>
                  </a:tcPr>
                </a:tc>
                <a:extLst>
                  <a:ext uri="{0D108BD9-81ED-4DB2-BD59-A6C34878D82A}">
                    <a16:rowId xmlns:a16="http://schemas.microsoft.com/office/drawing/2014/main" xmlns="" val="10001"/>
                  </a:ext>
                </a:extLst>
              </a:tr>
            </a:tbl>
          </a:graphicData>
        </a:graphic>
      </p:graphicFrame>
      <p:sp>
        <p:nvSpPr>
          <p:cNvPr id="7" name="Slide Number Placeholder 6"/>
          <p:cNvSpPr>
            <a:spLocks noGrp="1"/>
          </p:cNvSpPr>
          <p:nvPr>
            <p:ph type="sldNum" sz="quarter" idx="12"/>
          </p:nvPr>
        </p:nvSpPr>
        <p:spPr/>
        <p:txBody>
          <a:bodyPr/>
          <a:lstStyle/>
          <a:p>
            <a:fld id="{A756C700-325B-E741-9D5D-6030AB79B708}" type="slidenum">
              <a:rPr lang="en-US" smtClean="0"/>
              <a:pPr/>
              <a:t>4</a:t>
            </a:fld>
            <a:endParaRPr lang="en-US" dirty="0"/>
          </a:p>
        </p:txBody>
      </p:sp>
      <p:sp>
        <p:nvSpPr>
          <p:cNvPr id="8" name="TextBox 7"/>
          <p:cNvSpPr txBox="1"/>
          <p:nvPr/>
        </p:nvSpPr>
        <p:spPr>
          <a:xfrm>
            <a:off x="7543800" y="6096000"/>
            <a:ext cx="533400" cy="369332"/>
          </a:xfrm>
          <a:prstGeom prst="rect">
            <a:avLst/>
          </a:prstGeom>
          <a:noFill/>
        </p:spPr>
        <p:txBody>
          <a:bodyPr wrap="square" rtlCol="0">
            <a:spAutoFit/>
          </a:bodyPr>
          <a:lstStyle/>
          <a:p>
            <a:pPr algn="ctr"/>
            <a:r>
              <a:rPr lang="en-US" dirty="0"/>
              <a:t>4</a:t>
            </a:r>
            <a:endParaRPr lang="en-ZA" dirty="0"/>
          </a:p>
        </p:txBody>
      </p:sp>
    </p:spTree>
    <p:extLst>
      <p:ext uri="{BB962C8B-B14F-4D97-AF65-F5344CB8AC3E}">
        <p14:creationId xmlns:p14="http://schemas.microsoft.com/office/powerpoint/2010/main" xmlns="" val="275879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ZA" sz="2000" b="1" dirty="0">
                <a:solidFill>
                  <a:srgbClr val="94C600"/>
                </a:solidFill>
                <a:effectLst>
                  <a:outerShdw blurRad="38100" dist="38100" dir="2700000" algn="tl">
                    <a:srgbClr val="000000">
                      <a:alpha val="43137"/>
                    </a:srgbClr>
                  </a:outerShdw>
                </a:effectLst>
                <a:latin typeface="Century Gothic"/>
              </a:rPr>
              <a:t>PROGRAMME 5: LAND REFORM  </a:t>
            </a:r>
          </a:p>
        </p:txBody>
      </p:sp>
      <p:sp>
        <p:nvSpPr>
          <p:cNvPr id="3" name="TextBox 2"/>
          <p:cNvSpPr txBox="1"/>
          <p:nvPr/>
        </p:nvSpPr>
        <p:spPr>
          <a:xfrm>
            <a:off x="491992" y="914399"/>
            <a:ext cx="8382000" cy="861774"/>
          </a:xfrm>
          <a:prstGeom prst="rect">
            <a:avLst/>
          </a:prstGeom>
          <a:noFill/>
        </p:spPr>
        <p:txBody>
          <a:bodyPr wrap="square" rtlCol="0">
            <a:spAutoFit/>
          </a:bodyPr>
          <a:lstStyle/>
          <a:p>
            <a:pPr defTabSz="913403"/>
            <a:r>
              <a:rPr lang="en-ZA" b="1" dirty="0">
                <a:solidFill>
                  <a:prstClr val="black"/>
                </a:solidFill>
              </a:rPr>
              <a:t>Performance indicator:  Number of hectares allocated to farm dwellers and/or labour tenants </a:t>
            </a:r>
          </a:p>
          <a:p>
            <a:pPr defTabSz="913403"/>
            <a:r>
              <a:rPr lang="en-ZA" sz="1400" b="1" dirty="0">
                <a:solidFill>
                  <a:srgbClr val="00B0F0"/>
                </a:solidFill>
              </a:rPr>
              <a:t>Annual Target: </a:t>
            </a:r>
            <a:r>
              <a:rPr lang="nn-NO" sz="1400" b="1" dirty="0">
                <a:solidFill>
                  <a:srgbClr val="00B0F0"/>
                </a:solidFill>
              </a:rPr>
              <a:t>8 750</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40</a:t>
            </a:r>
            <a:endParaRPr lang="en-ZA"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810377700"/>
              </p:ext>
            </p:extLst>
          </p:nvPr>
        </p:nvGraphicFramePr>
        <p:xfrm>
          <a:off x="67635" y="1600199"/>
          <a:ext cx="2946648" cy="2156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4007368515"/>
              </p:ext>
            </p:extLst>
          </p:nvPr>
        </p:nvGraphicFramePr>
        <p:xfrm>
          <a:off x="1" y="3824726"/>
          <a:ext cx="9143996" cy="181407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25107">
                  <a:extLst>
                    <a:ext uri="{9D8B030D-6E8A-4147-A177-3AD203B41FA5}">
                      <a16:colId xmlns:a16="http://schemas.microsoft.com/office/drawing/2014/main" xmlns="" val="20000"/>
                    </a:ext>
                  </a:extLst>
                </a:gridCol>
                <a:gridCol w="745195">
                  <a:extLst>
                    <a:ext uri="{9D8B030D-6E8A-4147-A177-3AD203B41FA5}">
                      <a16:colId xmlns:a16="http://schemas.microsoft.com/office/drawing/2014/main" xmlns="" val="20002"/>
                    </a:ext>
                  </a:extLst>
                </a:gridCol>
                <a:gridCol w="682028">
                  <a:extLst>
                    <a:ext uri="{9D8B030D-6E8A-4147-A177-3AD203B41FA5}">
                      <a16:colId xmlns:a16="http://schemas.microsoft.com/office/drawing/2014/main" xmlns="" val="20003"/>
                    </a:ext>
                  </a:extLst>
                </a:gridCol>
                <a:gridCol w="757808">
                  <a:extLst>
                    <a:ext uri="{9D8B030D-6E8A-4147-A177-3AD203B41FA5}">
                      <a16:colId xmlns:a16="http://schemas.microsoft.com/office/drawing/2014/main" xmlns="" val="20004"/>
                    </a:ext>
                  </a:extLst>
                </a:gridCol>
                <a:gridCol w="704661">
                  <a:extLst>
                    <a:ext uri="{9D8B030D-6E8A-4147-A177-3AD203B41FA5}">
                      <a16:colId xmlns:a16="http://schemas.microsoft.com/office/drawing/2014/main" xmlns="" val="20005"/>
                    </a:ext>
                  </a:extLst>
                </a:gridCol>
                <a:gridCol w="735175">
                  <a:extLst>
                    <a:ext uri="{9D8B030D-6E8A-4147-A177-3AD203B41FA5}">
                      <a16:colId xmlns:a16="http://schemas.microsoft.com/office/drawing/2014/main" xmlns="" val="20006"/>
                    </a:ext>
                  </a:extLst>
                </a:gridCol>
                <a:gridCol w="757808">
                  <a:extLst>
                    <a:ext uri="{9D8B030D-6E8A-4147-A177-3AD203B41FA5}">
                      <a16:colId xmlns:a16="http://schemas.microsoft.com/office/drawing/2014/main" xmlns="" val="20007"/>
                    </a:ext>
                  </a:extLst>
                </a:gridCol>
                <a:gridCol w="757808">
                  <a:extLst>
                    <a:ext uri="{9D8B030D-6E8A-4147-A177-3AD203B41FA5}">
                      <a16:colId xmlns:a16="http://schemas.microsoft.com/office/drawing/2014/main" xmlns="" val="20008"/>
                    </a:ext>
                  </a:extLst>
                </a:gridCol>
                <a:gridCol w="949609">
                  <a:extLst>
                    <a:ext uri="{9D8B030D-6E8A-4147-A177-3AD203B41FA5}">
                      <a16:colId xmlns:a16="http://schemas.microsoft.com/office/drawing/2014/main" xmlns="" val="20009"/>
                    </a:ext>
                  </a:extLst>
                </a:gridCol>
                <a:gridCol w="838200">
                  <a:extLst>
                    <a:ext uri="{9D8B030D-6E8A-4147-A177-3AD203B41FA5}">
                      <a16:colId xmlns:a16="http://schemas.microsoft.com/office/drawing/2014/main" xmlns="" val="20010"/>
                    </a:ext>
                  </a:extLst>
                </a:gridCol>
                <a:gridCol w="990597">
                  <a:extLst>
                    <a:ext uri="{9D8B030D-6E8A-4147-A177-3AD203B41FA5}">
                      <a16:colId xmlns:a16="http://schemas.microsoft.com/office/drawing/2014/main" xmlns="" val="20011"/>
                    </a:ext>
                  </a:extLst>
                </a:gridCol>
              </a:tblGrid>
              <a:tr h="21013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929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Annual</a:t>
                      </a:r>
                      <a:r>
                        <a:rPr lang="en-ZA" sz="1000" b="1" kern="1200" baseline="0" dirty="0">
                          <a:solidFill>
                            <a:schemeClr val="dk1"/>
                          </a:solidFill>
                          <a:effectLst/>
                          <a:latin typeface="Century Gothic" pitchFamily="34" charset="0"/>
                          <a:ea typeface="Calibri"/>
                          <a:cs typeface="Calibri"/>
                        </a:rPr>
                        <a:t> </a:t>
                      </a:r>
                      <a:r>
                        <a:rPr lang="en-ZA" sz="1000" b="1" kern="1200" dirty="0">
                          <a:solidFill>
                            <a:schemeClr val="dk1"/>
                          </a:solidFill>
                          <a:effectLst/>
                          <a:latin typeface="Century Gothic" pitchFamily="34" charset="0"/>
                          <a:ea typeface="Calibri"/>
                          <a:cs typeface="Calibri"/>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350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2 750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1 000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0" i="0" u="none" strike="noStrike" dirty="0">
                          <a:solidFill>
                            <a:srgbClr val="000000"/>
                          </a:solidFill>
                          <a:effectLst/>
                          <a:latin typeface="Century Gothic"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8 750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12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250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875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250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250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0"/>
                        </a:spcAft>
                      </a:pPr>
                      <a:r>
                        <a:rPr lang="en-ZA" sz="1000" b="0" dirty="0">
                          <a:effectLst/>
                          <a:latin typeface="Century Gothic" pitchFamily="34" charset="0"/>
                          <a:ea typeface="Calibri"/>
                          <a:cs typeface="Calibri"/>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000" b="1" i="0" u="none" strike="noStrike" dirty="0">
                          <a:solidFill>
                            <a:srgbClr val="000000"/>
                          </a:solidFill>
                          <a:effectLst/>
                          <a:latin typeface="Century Gothic" pitchFamily="34" charset="0"/>
                        </a:rPr>
                        <a:t>1 875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079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Q2</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dirty="0">
                          <a:solidFill>
                            <a:srgbClr val="000000"/>
                          </a:solidFill>
                          <a:effectLst/>
                          <a:latin typeface="Century Gothic" panose="020B0502020202020204" pitchFamily="34" charset="0"/>
                          <a:ea typeface="Calibri"/>
                          <a:cs typeface="Times New Roman"/>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Century Gothic" pitchFamily="34" charset="0"/>
                          <a:ea typeface="Calibri"/>
                          <a:cs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dirty="0">
                          <a:solidFill>
                            <a:srgbClr val="000000"/>
                          </a:solidFill>
                          <a:effectLst/>
                          <a:latin typeface="Century Gothic" panose="020B0502020202020204" pitchFamily="34" charset="0"/>
                          <a:ea typeface="Calibri"/>
                          <a:cs typeface="Times New Roman"/>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2674691" y="1600200"/>
            <a:ext cx="6130792" cy="1446550"/>
          </a:xfrm>
          <a:prstGeom prst="rect">
            <a:avLst/>
          </a:prstGeom>
          <a:noFill/>
        </p:spPr>
        <p:txBody>
          <a:bodyPr wrap="square" rtlCol="0">
            <a:spAutoFit/>
          </a:bodyPr>
          <a:lstStyle/>
          <a:p>
            <a:pPr lvl="0"/>
            <a:r>
              <a:rPr lang="en-ZA" sz="1400" b="1" dirty="0">
                <a:solidFill>
                  <a:prstClr val="black"/>
                </a:solidFill>
              </a:rPr>
              <a:t>Reason for deviation</a:t>
            </a:r>
          </a:p>
          <a:p>
            <a:pPr lvl="0"/>
            <a:endParaRPr lang="en-ZA" sz="1000" b="1" dirty="0">
              <a:solidFill>
                <a:srgbClr val="FF0000"/>
              </a:solidFill>
              <a:latin typeface="Century Gothic" pitchFamily="34" charset="0"/>
              <a:ea typeface="Calibri"/>
              <a:cs typeface="Arial"/>
            </a:endParaRPr>
          </a:p>
          <a:p>
            <a:pPr lvl="0"/>
            <a:r>
              <a:rPr lang="en-US" sz="1000" dirty="0">
                <a:solidFill>
                  <a:prstClr val="black"/>
                </a:solidFill>
                <a:latin typeface="Century Gothic" pitchFamily="34" charset="0"/>
                <a:ea typeface="Calibri"/>
                <a:cs typeface="Arial"/>
              </a:rPr>
              <a:t>The high level of rejection of offers by the sellers (for land acquisition target) contributed to non-achievement of this target. </a:t>
            </a:r>
          </a:p>
          <a:p>
            <a:pPr lvl="0"/>
            <a:endParaRPr lang="en-ZA" sz="1000" b="1" dirty="0">
              <a:solidFill>
                <a:prstClr val="black"/>
              </a:solidFill>
              <a:latin typeface="Century Gothic" panose="020B0502020202020204" pitchFamily="34" charset="0"/>
            </a:endParaRPr>
          </a:p>
          <a:p>
            <a:pPr lvl="0"/>
            <a:r>
              <a:rPr lang="en-ZA" sz="1400" b="1" dirty="0">
                <a:solidFill>
                  <a:prstClr val="black"/>
                </a:solidFill>
              </a:rPr>
              <a:t>Planned intervention </a:t>
            </a:r>
          </a:p>
          <a:p>
            <a:pPr lvl="0"/>
            <a:endParaRPr lang="en-ZA" sz="1000" dirty="0">
              <a:solidFill>
                <a:prstClr val="black"/>
              </a:solidFill>
              <a:latin typeface="Century Gothic" charset="0"/>
              <a:ea typeface="Century Gothic" charset="0"/>
              <a:cs typeface="Century Gothic" charset="0"/>
            </a:endParaRPr>
          </a:p>
          <a:p>
            <a:pPr lvl="0"/>
            <a:r>
              <a:rPr lang="en-ZA" sz="1000" dirty="0">
                <a:solidFill>
                  <a:prstClr val="black"/>
                </a:solidFill>
                <a:latin typeface="Century Gothic" charset="0"/>
                <a:ea typeface="Century Gothic" charset="0"/>
                <a:cs typeface="Century Gothic" charset="0"/>
              </a:rPr>
              <a:t>Negotiations with sellers </a:t>
            </a:r>
          </a:p>
        </p:txBody>
      </p:sp>
    </p:spTree>
    <p:extLst>
      <p:ext uri="{BB962C8B-B14F-4D97-AF65-F5344CB8AC3E}">
        <p14:creationId xmlns:p14="http://schemas.microsoft.com/office/powerpoint/2010/main" xmlns="" val="2745649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r>
              <a:rPr lang="en-ZA" sz="2800" b="1" dirty="0">
                <a:solidFill>
                  <a:srgbClr val="94C600"/>
                </a:solidFill>
                <a:effectLst>
                  <a:outerShdw blurRad="38100" dist="38100" dir="2700000" algn="tl">
                    <a:srgbClr val="000000">
                      <a:alpha val="43137"/>
                    </a:srgbClr>
                  </a:outerShdw>
                </a:effectLst>
                <a:latin typeface="Century Gothic"/>
              </a:rPr>
              <a:t>PERFORMANCE BAROMETER</a:t>
            </a: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41</a:t>
            </a:r>
            <a:endParaRPr lang="en-ZA" dirty="0">
              <a:solidFill>
                <a:prstClr val="black"/>
              </a:solidFill>
            </a:endParaRPr>
          </a:p>
        </p:txBody>
      </p:sp>
    </p:spTree>
    <p:extLst>
      <p:ext uri="{BB962C8B-B14F-4D97-AF65-F5344CB8AC3E}">
        <p14:creationId xmlns:p14="http://schemas.microsoft.com/office/powerpoint/2010/main" xmlns="" val="4218268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42</a:t>
            </a:r>
            <a:endParaRPr lang="en-ZA"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811701378"/>
              </p:ext>
            </p:extLst>
          </p:nvPr>
        </p:nvGraphicFramePr>
        <p:xfrm>
          <a:off x="76199" y="152401"/>
          <a:ext cx="8991601" cy="5577840"/>
        </p:xfrm>
        <a:graphic>
          <a:graphicData uri="http://schemas.openxmlformats.org/drawingml/2006/table">
            <a:tbl>
              <a:tblPr firstRow="1" bandRow="1">
                <a:effectLst/>
                <a:tableStyleId>{5C22544A-7EE6-4342-B048-85BDC9FD1C3A}</a:tableStyleId>
              </a:tblPr>
              <a:tblGrid>
                <a:gridCol w="3200401">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408610">
                  <a:extLst>
                    <a:ext uri="{9D8B030D-6E8A-4147-A177-3AD203B41FA5}">
                      <a16:colId xmlns:a16="http://schemas.microsoft.com/office/drawing/2014/main" xmlns="" val="20003"/>
                    </a:ext>
                  </a:extLst>
                </a:gridCol>
                <a:gridCol w="1639390">
                  <a:extLst>
                    <a:ext uri="{9D8B030D-6E8A-4147-A177-3AD203B41FA5}">
                      <a16:colId xmlns:a16="http://schemas.microsoft.com/office/drawing/2014/main" xmlns="" val="20004"/>
                    </a:ext>
                  </a:extLst>
                </a:gridCol>
              </a:tblGrid>
              <a:tr h="528592">
                <a:tc>
                  <a:txBody>
                    <a:bodyPr/>
                    <a:lstStyle/>
                    <a:p>
                      <a:pPr algn="ctr"/>
                      <a:r>
                        <a:rPr lang="en-ZA" sz="1600" b="1" i="0" dirty="0">
                          <a:solidFill>
                            <a:srgbClr val="92D050"/>
                          </a:solidFill>
                          <a:latin typeface="Century Gothic" pitchFamily="34" charset="0"/>
                        </a:rPr>
                        <a:t>Performance</a:t>
                      </a:r>
                      <a:r>
                        <a:rPr lang="en-ZA" sz="1600" b="1" i="0" baseline="0" dirty="0">
                          <a:solidFill>
                            <a:srgbClr val="92D050"/>
                          </a:solidFill>
                          <a:latin typeface="Century Gothic" pitchFamily="34" charset="0"/>
                        </a:rPr>
                        <a:t> i</a:t>
                      </a:r>
                      <a:r>
                        <a:rPr lang="en-ZA" sz="1600" b="1" i="0" dirty="0">
                          <a:solidFill>
                            <a:srgbClr val="92D050"/>
                          </a:solidFill>
                          <a:latin typeface="Century Gothic" pitchFamily="34" charset="0"/>
                        </a:rPr>
                        <a:t>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Mid-Year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Performance</a:t>
                      </a:r>
                      <a:r>
                        <a:rPr lang="en-ZA" sz="1600" b="1" i="0" baseline="0" dirty="0">
                          <a:solidFill>
                            <a:srgbClr val="92D050"/>
                          </a:solidFill>
                          <a:latin typeface="Century Gothic" pitchFamily="34" charset="0"/>
                        </a:rPr>
                        <a:t> </a:t>
                      </a:r>
                      <a:r>
                        <a:rPr lang="en-ZA" sz="1600" b="1" i="0" baseline="0" dirty="0" err="1">
                          <a:solidFill>
                            <a:srgbClr val="92D050"/>
                          </a:solidFill>
                          <a:latin typeface="Century Gothic" pitchFamily="34" charset="0"/>
                        </a:rPr>
                        <a:t>vs</a:t>
                      </a:r>
                      <a:r>
                        <a:rPr lang="en-ZA" sz="1600" b="1" i="0" baseline="0" dirty="0">
                          <a:solidFill>
                            <a:srgbClr val="92D050"/>
                          </a:solidFill>
                          <a:latin typeface="Century Gothic" pitchFamily="34" charset="0"/>
                        </a:rPr>
                        <a:t> </a:t>
                      </a:r>
                      <a:r>
                        <a:rPr lang="en-ZA" sz="1600" b="1" i="0" dirty="0">
                          <a:solidFill>
                            <a:srgbClr val="92D050"/>
                          </a:solidFill>
                          <a:latin typeface="Century Gothic" pitchFamily="34" charset="0"/>
                        </a:rPr>
                        <a:t>Mid-year target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32810">
                <a:tc>
                  <a:txBody>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 of valid invoices paid within 30 days upon receipt by the department and its entities (PLAS and Deeds Trading Entities).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1600" b="0" i="0" dirty="0">
                        <a:solidFill>
                          <a:schemeClr val="tx1"/>
                        </a:solidFill>
                        <a:latin typeface="Century Gothic" pitchFamily="34" charset="0"/>
                      </a:endParaRPr>
                    </a:p>
                    <a:p>
                      <a:pPr algn="ctr"/>
                      <a:r>
                        <a:rPr lang="en-ZA" sz="1600" b="0" i="0" dirty="0">
                          <a:solidFill>
                            <a:schemeClr val="tx1"/>
                          </a:solidFill>
                          <a:latin typeface="Century Gothic" pitchFamily="34" charset="0"/>
                        </a:rPr>
                        <a:t>95% </a:t>
                      </a:r>
                    </a:p>
                    <a:p>
                      <a:pPr algn="ctr"/>
                      <a:endParaRPr lang="en-ZA" sz="1600" b="0" i="0" dirty="0">
                        <a:solidFill>
                          <a:schemeClr val="tx1"/>
                        </a:solidFill>
                        <a:latin typeface="Century Gothic" pitchFamily="34" charset="0"/>
                      </a:endParaRPr>
                    </a:p>
                    <a:p>
                      <a:pPr algn="ctr"/>
                      <a:r>
                        <a:rPr lang="en-ZA" sz="1400" b="0" i="0" dirty="0">
                          <a:solidFill>
                            <a:schemeClr val="tx1"/>
                          </a:solidFill>
                          <a:latin typeface="Century Gothic" pitchFamily="34" charset="0"/>
                        </a:rPr>
                        <a:t>(Average</a:t>
                      </a:r>
                      <a:r>
                        <a:rPr lang="en-ZA" sz="1400" b="0" i="0" baseline="0" dirty="0">
                          <a:solidFill>
                            <a:schemeClr val="tx1"/>
                          </a:solidFill>
                          <a:latin typeface="Century Gothic" pitchFamily="34" charset="0"/>
                        </a:rPr>
                        <a:t> of %</a:t>
                      </a:r>
                      <a:r>
                        <a:rPr lang="en-ZA" sz="1400" b="0" i="0" dirty="0">
                          <a:solidFill>
                            <a:schemeClr val="tx1"/>
                          </a:solidFill>
                          <a:latin typeface="Century Gothic"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443597">
                <a:tc>
                  <a:txBody>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Unqualified Audit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ZA" sz="1600" b="0" i="0">
                          <a:solidFill>
                            <a:schemeClr val="tx1"/>
                          </a:solidFill>
                          <a:latin typeface="Century Gothic" pitchFamily="34" charset="0"/>
                        </a:rPr>
                        <a:t>Unqualified Audit Report</a:t>
                      </a:r>
                      <a:endParaRPr lang="en-ZA" sz="1600" b="0" i="0" dirty="0">
                        <a:solidFill>
                          <a:schemeClr val="tx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Unqualified Audit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Unqualified Audit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443597">
                <a:tc>
                  <a:txBody>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Land Use Master Plan for Land Reform developed to facilitate effective implementation of the Land reform programme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i="0" dirty="0">
                          <a:solidFill>
                            <a:schemeClr val="tx1"/>
                          </a:solidFill>
                          <a:latin typeface="Century Gothic" pitchFamily="34" charset="0"/>
                        </a:rPr>
                        <a:t>Synthesis</a:t>
                      </a:r>
                    </a:p>
                    <a:p>
                      <a:pPr algn="ctr"/>
                      <a:r>
                        <a:rPr lang="en-US" sz="1600" b="0" i="0" dirty="0">
                          <a:solidFill>
                            <a:schemeClr val="tx1"/>
                          </a:solidFill>
                          <a:latin typeface="Century Gothic" pitchFamily="34" charset="0"/>
                        </a:rPr>
                        <a:t>report</a:t>
                      </a:r>
                      <a:endParaRPr lang="en-ZA" sz="1600" b="0" i="0" dirty="0">
                        <a:solidFill>
                          <a:schemeClr val="tx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Diagnostic</a:t>
                      </a:r>
                    </a:p>
                    <a:p>
                      <a:pPr algn="ctr"/>
                      <a:r>
                        <a:rPr lang="en-ZA" sz="1600" b="0" i="0" dirty="0">
                          <a:solidFill>
                            <a:schemeClr val="tx1"/>
                          </a:solidFill>
                          <a:latin typeface="Century Gothic" pitchFamily="34" charset="0"/>
                        </a:rPr>
                        <a:t>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Diagnostic</a:t>
                      </a:r>
                    </a:p>
                    <a:p>
                      <a:pPr algn="ctr"/>
                      <a:r>
                        <a:rPr lang="en-ZA" sz="1600" b="0" i="0" dirty="0">
                          <a:solidFill>
                            <a:schemeClr val="tx1"/>
                          </a:solidFill>
                          <a:latin typeface="Century Gothic" pitchFamily="34" charset="0"/>
                        </a:rPr>
                        <a:t>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Diagnostic</a:t>
                      </a:r>
                    </a:p>
                    <a:p>
                      <a:pPr algn="ctr"/>
                      <a:r>
                        <a:rPr lang="en-ZA" sz="1600" b="0" i="0" dirty="0">
                          <a:solidFill>
                            <a:schemeClr val="tx1"/>
                          </a:solidFill>
                          <a:latin typeface="Century Gothic" pitchFamily="34" charset="0"/>
                        </a:rPr>
                        <a:t>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443597">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National Spatial Development framework (NSDF) implementation strategy developed </a:t>
                      </a:r>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i="0" dirty="0">
                          <a:solidFill>
                            <a:schemeClr val="tx1"/>
                          </a:solidFill>
                          <a:latin typeface="Century Gothic" pitchFamily="34" charset="0"/>
                        </a:rPr>
                        <a:t>Stakeholder</a:t>
                      </a:r>
                    </a:p>
                    <a:p>
                      <a:pPr algn="ctr"/>
                      <a:r>
                        <a:rPr lang="en-US" sz="1600" b="0" i="0" dirty="0">
                          <a:solidFill>
                            <a:schemeClr val="tx1"/>
                          </a:solidFill>
                          <a:latin typeface="Century Gothic" pitchFamily="34" charset="0"/>
                        </a:rPr>
                        <a:t>engagement</a:t>
                      </a:r>
                    </a:p>
                    <a:p>
                      <a:pPr algn="ctr"/>
                      <a:r>
                        <a:rPr lang="en-US" sz="1600" b="0" i="0" dirty="0">
                          <a:solidFill>
                            <a:schemeClr val="tx1"/>
                          </a:solidFill>
                          <a:latin typeface="Century Gothic" pitchFamily="34" charset="0"/>
                        </a:rPr>
                        <a:t>NSDF</a:t>
                      </a:r>
                    </a:p>
                    <a:p>
                      <a:pPr algn="ctr"/>
                      <a:r>
                        <a:rPr lang="en-US" sz="1600" b="0" i="0" dirty="0">
                          <a:solidFill>
                            <a:schemeClr val="tx1"/>
                          </a:solidFill>
                          <a:latin typeface="Century Gothic" pitchFamily="34" charset="0"/>
                        </a:rPr>
                        <a:t>submission for</a:t>
                      </a:r>
                    </a:p>
                    <a:p>
                      <a:pPr algn="ctr"/>
                      <a:r>
                        <a:rPr lang="en-US" sz="1600" b="0" i="0" dirty="0">
                          <a:solidFill>
                            <a:schemeClr val="tx1"/>
                          </a:solidFill>
                          <a:latin typeface="Century Gothic" pitchFamily="34" charset="0"/>
                        </a:rPr>
                        <a:t>approval</a:t>
                      </a:r>
                      <a:endParaRPr lang="en-ZA" sz="1600" b="0" i="0" dirty="0">
                        <a:solidFill>
                          <a:schemeClr val="tx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NSDF</a:t>
                      </a:r>
                    </a:p>
                    <a:p>
                      <a:pPr algn="ctr"/>
                      <a:r>
                        <a:rPr lang="en-ZA" sz="1600" b="0" i="0" dirty="0">
                          <a:solidFill>
                            <a:schemeClr val="tx1"/>
                          </a:solidFill>
                          <a:latin typeface="Century Gothic" pitchFamily="34" charset="0"/>
                        </a:rPr>
                        <a:t>submission for</a:t>
                      </a:r>
                    </a:p>
                    <a:p>
                      <a:pPr algn="ctr"/>
                      <a:r>
                        <a:rPr lang="en-ZA" sz="1600" b="0" i="0" dirty="0">
                          <a:solidFill>
                            <a:schemeClr val="tx1"/>
                          </a:solidFill>
                          <a:latin typeface="Century Gothic" pitchFamily="34" charset="0"/>
                        </a:rPr>
                        <a:t>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NSDF</a:t>
                      </a:r>
                    </a:p>
                    <a:p>
                      <a:pPr algn="ctr"/>
                      <a:r>
                        <a:rPr lang="en-ZA" sz="1600" b="0" i="0" dirty="0">
                          <a:solidFill>
                            <a:schemeClr val="tx1"/>
                          </a:solidFill>
                          <a:latin typeface="Century Gothic" pitchFamily="34" charset="0"/>
                        </a:rPr>
                        <a:t>submission for</a:t>
                      </a:r>
                    </a:p>
                    <a:p>
                      <a:pPr algn="ctr"/>
                      <a:r>
                        <a:rPr lang="en-ZA" sz="1600" b="0" i="0" dirty="0">
                          <a:solidFill>
                            <a:schemeClr val="tx1"/>
                          </a:solidFill>
                          <a:latin typeface="Century Gothic" pitchFamily="34" charset="0"/>
                        </a:rPr>
                        <a:t>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NSDF</a:t>
                      </a:r>
                    </a:p>
                    <a:p>
                      <a:pPr algn="ctr"/>
                      <a:r>
                        <a:rPr lang="en-ZA" sz="1600" b="0" i="0" dirty="0">
                          <a:solidFill>
                            <a:schemeClr val="tx1"/>
                          </a:solidFill>
                          <a:latin typeface="Century Gothic" pitchFamily="34" charset="0"/>
                        </a:rPr>
                        <a:t>submission for</a:t>
                      </a:r>
                    </a:p>
                    <a:p>
                      <a:pPr algn="ctr"/>
                      <a:r>
                        <a:rPr lang="en-ZA" sz="1600" b="0" i="0" dirty="0">
                          <a:solidFill>
                            <a:schemeClr val="tx1"/>
                          </a:solidFill>
                          <a:latin typeface="Century Gothic" pitchFamily="34" charset="0"/>
                        </a:rPr>
                        <a:t>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86479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43</a:t>
            </a:r>
            <a:endParaRPr lang="en-ZA"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406068978"/>
              </p:ext>
            </p:extLst>
          </p:nvPr>
        </p:nvGraphicFramePr>
        <p:xfrm>
          <a:off x="1" y="152399"/>
          <a:ext cx="9144000" cy="5844540"/>
        </p:xfrm>
        <a:graphic>
          <a:graphicData uri="http://schemas.openxmlformats.org/drawingml/2006/table">
            <a:tbl>
              <a:tblPr firstRow="1" bandRow="1">
                <a:effectLst/>
                <a:tableStyleId>{5C22544A-7EE6-4342-B048-85BDC9FD1C3A}</a:tableStyleId>
              </a:tblPr>
              <a:tblGrid>
                <a:gridCol w="3254645">
                  <a:extLst>
                    <a:ext uri="{9D8B030D-6E8A-4147-A177-3AD203B41FA5}">
                      <a16:colId xmlns:a16="http://schemas.microsoft.com/office/drawing/2014/main" xmlns="" val="20000"/>
                    </a:ext>
                  </a:extLst>
                </a:gridCol>
                <a:gridCol w="1782305">
                  <a:extLst>
                    <a:ext uri="{9D8B030D-6E8A-4147-A177-3AD203B41FA5}">
                      <a16:colId xmlns:a16="http://schemas.microsoft.com/office/drawing/2014/main" xmlns="" val="20001"/>
                    </a:ext>
                  </a:extLst>
                </a:gridCol>
                <a:gridCol w="1353894">
                  <a:extLst>
                    <a:ext uri="{9D8B030D-6E8A-4147-A177-3AD203B41FA5}">
                      <a16:colId xmlns:a16="http://schemas.microsoft.com/office/drawing/2014/main" xmlns="" val="20002"/>
                    </a:ext>
                  </a:extLst>
                </a:gridCol>
                <a:gridCol w="1085980">
                  <a:extLst>
                    <a:ext uri="{9D8B030D-6E8A-4147-A177-3AD203B41FA5}">
                      <a16:colId xmlns:a16="http://schemas.microsoft.com/office/drawing/2014/main" xmlns="" val="20003"/>
                    </a:ext>
                  </a:extLst>
                </a:gridCol>
                <a:gridCol w="1667176">
                  <a:extLst>
                    <a:ext uri="{9D8B030D-6E8A-4147-A177-3AD203B41FA5}">
                      <a16:colId xmlns:a16="http://schemas.microsoft.com/office/drawing/2014/main" xmlns="" val="20004"/>
                    </a:ext>
                  </a:extLst>
                </a:gridCol>
              </a:tblGrid>
              <a:tr h="1028700">
                <a:tc>
                  <a:txBody>
                    <a:bodyPr/>
                    <a:lstStyle/>
                    <a:p>
                      <a:pPr algn="ctr"/>
                      <a:r>
                        <a:rPr lang="en-ZA" sz="1600" b="1" i="0" dirty="0">
                          <a:solidFill>
                            <a:srgbClr val="92D050"/>
                          </a:solidFill>
                          <a:latin typeface="Century Gothic" pitchFamily="34" charset="0"/>
                        </a:rPr>
                        <a:t>Performance</a:t>
                      </a:r>
                      <a:r>
                        <a:rPr lang="en-ZA" sz="1600" b="1" i="0" baseline="0" dirty="0">
                          <a:solidFill>
                            <a:srgbClr val="92D050"/>
                          </a:solidFill>
                          <a:latin typeface="Century Gothic" pitchFamily="34" charset="0"/>
                        </a:rPr>
                        <a:t> i</a:t>
                      </a:r>
                      <a:r>
                        <a:rPr lang="en-ZA" sz="1600" b="1" i="0" dirty="0">
                          <a:solidFill>
                            <a:srgbClr val="92D050"/>
                          </a:solidFill>
                          <a:latin typeface="Century Gothic" pitchFamily="34" charset="0"/>
                        </a:rPr>
                        <a:t>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Mid-Year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Performance</a:t>
                      </a:r>
                      <a:r>
                        <a:rPr lang="en-ZA" sz="1600" b="1" i="0" baseline="0" dirty="0">
                          <a:solidFill>
                            <a:srgbClr val="92D050"/>
                          </a:solidFill>
                          <a:latin typeface="Century Gothic" pitchFamily="34" charset="0"/>
                        </a:rPr>
                        <a:t> </a:t>
                      </a:r>
                      <a:r>
                        <a:rPr lang="en-ZA" sz="1600" b="1" i="0" baseline="0" dirty="0" err="1">
                          <a:solidFill>
                            <a:srgbClr val="92D050"/>
                          </a:solidFill>
                          <a:latin typeface="Century Gothic" pitchFamily="34" charset="0"/>
                        </a:rPr>
                        <a:t>vs</a:t>
                      </a:r>
                      <a:r>
                        <a:rPr lang="en-ZA" sz="1600" b="1" i="0" baseline="0" dirty="0">
                          <a:solidFill>
                            <a:srgbClr val="92D050"/>
                          </a:solidFill>
                          <a:latin typeface="Century Gothic" pitchFamily="34" charset="0"/>
                        </a:rPr>
                        <a:t> </a:t>
                      </a:r>
                      <a:r>
                        <a:rPr lang="en-ZA" sz="1600" b="1" i="0" dirty="0">
                          <a:solidFill>
                            <a:srgbClr val="92D050"/>
                          </a:solidFill>
                          <a:latin typeface="Century Gothic" pitchFamily="34" charset="0"/>
                        </a:rPr>
                        <a:t>Mid-year target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23900">
                <a:tc>
                  <a:txBody>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 of deeds made available within 7 days from lodgement for execution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1028700">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Deeds transformation policy approved </a:t>
                      </a:r>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latin typeface="Century Gothic" pitchFamily="34" charset="0"/>
                        </a:rPr>
                        <a:t>Missed</a:t>
                      </a:r>
                      <a:r>
                        <a:rPr lang="en-ZA" sz="1600" b="1" i="0" baseline="0" dirty="0">
                          <a:latin typeface="Century Gothic" pitchFamily="34" charset="0"/>
                        </a:rPr>
                        <a:t> target: </a:t>
                      </a:r>
                      <a:r>
                        <a:rPr lang="en-ZA" sz="1600" b="0" i="0" dirty="0">
                          <a:latin typeface="Century Gothic" pitchFamily="34" charset="0"/>
                        </a:rPr>
                        <a:t>Policy</a:t>
                      </a:r>
                    </a:p>
                    <a:p>
                      <a:pPr algn="ctr"/>
                      <a:r>
                        <a:rPr lang="en-ZA" sz="1600" b="0" i="0" dirty="0">
                          <a:latin typeface="Century Gothic" pitchFamily="34" charset="0"/>
                        </a:rPr>
                        <a:t>discussion</a:t>
                      </a:r>
                    </a:p>
                    <a:p>
                      <a:pPr algn="ctr"/>
                      <a:r>
                        <a:rPr lang="en-ZA" sz="1600" b="0" i="0" dirty="0">
                          <a:latin typeface="Century Gothic" pitchFamily="34" charset="0"/>
                        </a:rPr>
                        <a:t>document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1" i="0" dirty="0">
                          <a:latin typeface="Century Gothic" pitchFamily="34" charset="0"/>
                        </a:rPr>
                        <a:t>Missed target: </a:t>
                      </a:r>
                      <a:r>
                        <a:rPr lang="en-ZA" sz="1600" b="0" i="0" dirty="0">
                          <a:latin typeface="Century Gothic" pitchFamily="34" charset="0"/>
                        </a:rPr>
                        <a:t>Policy</a:t>
                      </a:r>
                    </a:p>
                    <a:p>
                      <a:pPr algn="ctr"/>
                      <a:r>
                        <a:rPr lang="en-ZA" sz="1600" b="0" i="0" dirty="0">
                          <a:latin typeface="Century Gothic" pitchFamily="34" charset="0"/>
                        </a:rPr>
                        <a:t>research</a:t>
                      </a:r>
                    </a:p>
                    <a:p>
                      <a:pPr algn="ctr"/>
                      <a:r>
                        <a:rPr lang="en-ZA" sz="1600" b="0" i="0" dirty="0">
                          <a:latin typeface="Century Gothic" pitchFamily="34" charset="0"/>
                        </a:rPr>
                        <a:t>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Policy</a:t>
                      </a:r>
                    </a:p>
                    <a:p>
                      <a:pPr algn="ctr"/>
                      <a:r>
                        <a:rPr lang="en-ZA" sz="1600" b="0" i="0" dirty="0">
                          <a:latin typeface="Century Gothic" pitchFamily="34" charset="0"/>
                        </a:rPr>
                        <a:t>research</a:t>
                      </a:r>
                    </a:p>
                    <a:p>
                      <a:pPr algn="ctr"/>
                      <a:r>
                        <a:rPr lang="en-ZA" sz="1600" b="0" i="0" dirty="0">
                          <a:latin typeface="Century Gothic" pitchFamily="34" charset="0"/>
                        </a:rPr>
                        <a:t>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latin typeface="Century Gothic" pitchFamily="34" charset="0"/>
                        </a:rPr>
                        <a:t>Missed target: </a:t>
                      </a:r>
                      <a:r>
                        <a:rPr lang="en-ZA" sz="1600" b="0" i="0" dirty="0">
                          <a:latin typeface="Century Gothic" pitchFamily="34" charset="0"/>
                        </a:rPr>
                        <a:t>Policy</a:t>
                      </a:r>
                    </a:p>
                    <a:p>
                      <a:pPr algn="ctr"/>
                      <a:r>
                        <a:rPr lang="en-ZA" sz="1600" b="0" i="0" dirty="0">
                          <a:latin typeface="Century Gothic" pitchFamily="34" charset="0"/>
                        </a:rPr>
                        <a:t>research</a:t>
                      </a:r>
                    </a:p>
                    <a:p>
                      <a:pPr algn="ctr"/>
                      <a:r>
                        <a:rPr lang="en-ZA" sz="1600" b="0" i="0" dirty="0">
                          <a:latin typeface="Century Gothic" pitchFamily="34" charset="0"/>
                        </a:rPr>
                        <a:t>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723900">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the maps of the National Map Series Produced</a:t>
                      </a:r>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latin typeface="Century Gothic"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latin typeface="Century Gothic"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333500">
                <a:tc>
                  <a:txBody>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Average number of working days taken to process registerable diagrams, sectional plans and general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a:latin typeface="Century Gothic" pitchFamily="34" charset="0"/>
                        </a:rPr>
                        <a:t>13</a:t>
                      </a:r>
                      <a:endParaRPr lang="en-ZA" sz="1600" b="0" i="0"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latin typeface="Century Gothic"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723900">
                <a:tc>
                  <a:txBody>
                    <a:bodyPr/>
                    <a:lstStyle/>
                    <a:p>
                      <a:pPr marL="0" marR="0" indent="0" algn="l" defTabSz="913403" rtl="0" eaLnBrk="1" fontAlgn="auto" latinLnBrk="0" hangingPunct="1">
                        <a:lnSpc>
                          <a:spcPct val="100000"/>
                        </a:lnSpc>
                        <a:spcBef>
                          <a:spcPts val="0"/>
                        </a:spcBef>
                        <a:spcAft>
                          <a:spcPts val="0"/>
                        </a:spcAft>
                        <a:buClrTx/>
                        <a:buSzTx/>
                        <a:buFontTx/>
                        <a:buNone/>
                        <a:tabLst/>
                        <a:defRPr/>
                      </a:pPr>
                      <a:r>
                        <a:rPr lang="en-US" sz="1600" b="1" dirty="0">
                          <a:solidFill>
                            <a:prstClr val="black"/>
                          </a:solidFill>
                        </a:rPr>
                        <a:t>Number of State Land parcels surveyed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ZA" sz="1600" b="0" i="0" dirty="0">
                          <a:latin typeface="Century Gothic"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834890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44</a:t>
            </a:r>
            <a:endParaRPr lang="en-ZA"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887439955"/>
              </p:ext>
            </p:extLst>
          </p:nvPr>
        </p:nvGraphicFramePr>
        <p:xfrm>
          <a:off x="0" y="152399"/>
          <a:ext cx="9144000" cy="5943601"/>
        </p:xfrm>
        <a:graphic>
          <a:graphicData uri="http://schemas.openxmlformats.org/drawingml/2006/table">
            <a:tbl>
              <a:tblPr firstRow="1" bandRow="1">
                <a:effectLst/>
                <a:tableStyleId>{5C22544A-7EE6-4342-B048-85BDC9FD1C3A}</a:tableStyleId>
              </a:tblPr>
              <a:tblGrid>
                <a:gridCol w="4572002">
                  <a:extLst>
                    <a:ext uri="{9D8B030D-6E8A-4147-A177-3AD203B41FA5}">
                      <a16:colId xmlns:a16="http://schemas.microsoft.com/office/drawing/2014/main" xmlns="" val="20000"/>
                    </a:ext>
                  </a:extLst>
                </a:gridCol>
                <a:gridCol w="984738">
                  <a:extLst>
                    <a:ext uri="{9D8B030D-6E8A-4147-A177-3AD203B41FA5}">
                      <a16:colId xmlns:a16="http://schemas.microsoft.com/office/drawing/2014/main" xmlns="" val="20001"/>
                    </a:ext>
                  </a:extLst>
                </a:gridCol>
                <a:gridCol w="984738">
                  <a:extLst>
                    <a:ext uri="{9D8B030D-6E8A-4147-A177-3AD203B41FA5}">
                      <a16:colId xmlns:a16="http://schemas.microsoft.com/office/drawing/2014/main" xmlns="" val="20002"/>
                    </a:ext>
                  </a:extLst>
                </a:gridCol>
                <a:gridCol w="984738">
                  <a:extLst>
                    <a:ext uri="{9D8B030D-6E8A-4147-A177-3AD203B41FA5}">
                      <a16:colId xmlns:a16="http://schemas.microsoft.com/office/drawing/2014/main" xmlns="" val="20003"/>
                    </a:ext>
                  </a:extLst>
                </a:gridCol>
                <a:gridCol w="1617784">
                  <a:extLst>
                    <a:ext uri="{9D8B030D-6E8A-4147-A177-3AD203B41FA5}">
                      <a16:colId xmlns:a16="http://schemas.microsoft.com/office/drawing/2014/main" xmlns="" val="20004"/>
                    </a:ext>
                  </a:extLst>
                </a:gridCol>
              </a:tblGrid>
              <a:tr h="838796">
                <a:tc>
                  <a:txBody>
                    <a:bodyPr/>
                    <a:lstStyle/>
                    <a:p>
                      <a:pPr algn="ctr"/>
                      <a:r>
                        <a:rPr lang="en-ZA" sz="1600" b="1" i="0" dirty="0">
                          <a:solidFill>
                            <a:srgbClr val="92D050"/>
                          </a:solidFill>
                          <a:latin typeface="Century Gothic" pitchFamily="34" charset="0"/>
                        </a:rPr>
                        <a:t>Performance</a:t>
                      </a:r>
                      <a:r>
                        <a:rPr lang="en-ZA" sz="1600" b="1" i="0" baseline="0" dirty="0">
                          <a:solidFill>
                            <a:srgbClr val="92D050"/>
                          </a:solidFill>
                          <a:latin typeface="Century Gothic" pitchFamily="34" charset="0"/>
                        </a:rPr>
                        <a:t> i</a:t>
                      </a:r>
                      <a:r>
                        <a:rPr lang="en-ZA" sz="1600" b="1" i="0" dirty="0">
                          <a:solidFill>
                            <a:srgbClr val="92D050"/>
                          </a:solidFill>
                          <a:latin typeface="Century Gothic" pitchFamily="34" charset="0"/>
                        </a:rPr>
                        <a:t>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Mid-Year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Performance</a:t>
                      </a:r>
                      <a:r>
                        <a:rPr lang="en-ZA" sz="1600" b="1" i="0" baseline="0" dirty="0">
                          <a:solidFill>
                            <a:srgbClr val="92D050"/>
                          </a:solidFill>
                          <a:latin typeface="Century Gothic" pitchFamily="34" charset="0"/>
                        </a:rPr>
                        <a:t> </a:t>
                      </a:r>
                      <a:r>
                        <a:rPr lang="en-ZA" sz="1600" b="1" i="0" baseline="0" dirty="0" err="1">
                          <a:solidFill>
                            <a:srgbClr val="92D050"/>
                          </a:solidFill>
                          <a:latin typeface="Century Gothic" pitchFamily="34" charset="0"/>
                        </a:rPr>
                        <a:t>vs</a:t>
                      </a:r>
                      <a:r>
                        <a:rPr lang="en-ZA" sz="1600" b="1" i="0" baseline="0" dirty="0">
                          <a:solidFill>
                            <a:srgbClr val="92D050"/>
                          </a:solidFill>
                          <a:latin typeface="Century Gothic" pitchFamily="34" charset="0"/>
                        </a:rPr>
                        <a:t> </a:t>
                      </a:r>
                      <a:r>
                        <a:rPr lang="en-ZA" sz="1600" b="1" i="0" dirty="0">
                          <a:solidFill>
                            <a:srgbClr val="92D050"/>
                          </a:solidFill>
                          <a:latin typeface="Century Gothic" pitchFamily="34" charset="0"/>
                        </a:rPr>
                        <a:t>Mid-year target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70734">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infrastructure projects Completed </a:t>
                      </a:r>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46245">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rural  enterprises supported</a:t>
                      </a:r>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670734">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Number of Farmer production support units (FPSUs) functional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658102">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Number of skills development opportunities provided in rural development initiatives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1 658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2 226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2 768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3 884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621330">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Number of job opportunities created in rural development initiatives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1 472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latin typeface="Century Gothic" pitchFamily="34" charset="0"/>
                        </a:rPr>
                        <a:t>1 559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2 475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3</a:t>
                      </a:r>
                      <a:r>
                        <a:rPr lang="en-ZA" sz="1600" b="0" i="0" baseline="0" dirty="0">
                          <a:latin typeface="Century Gothic" pitchFamily="34" charset="0"/>
                        </a:rPr>
                        <a:t> 031</a:t>
                      </a:r>
                      <a:endParaRPr lang="en-ZA" sz="1600" b="0" i="0"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543436">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land claims finalised</a:t>
                      </a:r>
                      <a:endParaRPr lang="en-ZA" sz="1600" b="0" i="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181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r h="435159">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Number of Land Claims Settled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7"/>
                  </a:ext>
                </a:extLst>
              </a:tr>
              <a:tr h="388331">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hectares acquired</a:t>
                      </a:r>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31</a:t>
                      </a:r>
                      <a:r>
                        <a:rPr lang="en-ZA" sz="1600" b="0" i="0" baseline="0" dirty="0">
                          <a:latin typeface="Century Gothic" pitchFamily="34" charset="0"/>
                        </a:rPr>
                        <a:t> </a:t>
                      </a:r>
                      <a:r>
                        <a:rPr lang="en-ZA" sz="1600" b="0" i="0" dirty="0">
                          <a:latin typeface="Century Gothic" pitchFamily="34" charset="0"/>
                        </a:rPr>
                        <a:t>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latin typeface="Century Gothic" pitchFamily="34" charset="0"/>
                        </a:rPr>
                        <a:t>11 579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47 025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43 075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r h="670734">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hectares allocated to Smallholder farmers</a:t>
                      </a:r>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20 491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latin typeface="Century Gothic" pitchFamily="34" charset="0"/>
                        </a:rPr>
                        <a:t>2 100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21 375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21 194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11354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09800"/>
            <a:ext cx="86106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a:p>
            <a:pPr algn="ctr">
              <a:defRPr/>
            </a:pPr>
            <a:endParaRPr lang="en-ZA" sz="2000" b="1" dirty="0">
              <a:solidFill>
                <a:srgbClr val="94C600"/>
              </a:solidFill>
              <a:latin typeface="Century Gothic"/>
            </a:endParaRPr>
          </a:p>
        </p:txBody>
      </p:sp>
      <p:sp>
        <p:nvSpPr>
          <p:cNvPr id="4" name="TextBox 3"/>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45</a:t>
            </a:r>
            <a:endParaRPr lang="en-ZA"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108583119"/>
              </p:ext>
            </p:extLst>
          </p:nvPr>
        </p:nvGraphicFramePr>
        <p:xfrm>
          <a:off x="152400" y="152400"/>
          <a:ext cx="8839201" cy="5486399"/>
        </p:xfrm>
        <a:graphic>
          <a:graphicData uri="http://schemas.openxmlformats.org/drawingml/2006/table">
            <a:tbl>
              <a:tblPr firstRow="1" bandRow="1">
                <a:effectLst/>
                <a:tableStyleId>{5C22544A-7EE6-4342-B048-85BDC9FD1C3A}</a:tableStyleId>
              </a:tblPr>
              <a:tblGrid>
                <a:gridCol w="3921149">
                  <a:extLst>
                    <a:ext uri="{9D8B030D-6E8A-4147-A177-3AD203B41FA5}">
                      <a16:colId xmlns:a16="http://schemas.microsoft.com/office/drawing/2014/main" xmlns="" val="20000"/>
                    </a:ext>
                  </a:extLst>
                </a:gridCol>
                <a:gridCol w="1063362">
                  <a:extLst>
                    <a:ext uri="{9D8B030D-6E8A-4147-A177-3AD203B41FA5}">
                      <a16:colId xmlns:a16="http://schemas.microsoft.com/office/drawing/2014/main" xmlns="" val="20001"/>
                    </a:ext>
                  </a:extLst>
                </a:gridCol>
                <a:gridCol w="1129823">
                  <a:extLst>
                    <a:ext uri="{9D8B030D-6E8A-4147-A177-3AD203B41FA5}">
                      <a16:colId xmlns:a16="http://schemas.microsoft.com/office/drawing/2014/main" xmlns="" val="20002"/>
                    </a:ext>
                  </a:extLst>
                </a:gridCol>
                <a:gridCol w="1129823">
                  <a:extLst>
                    <a:ext uri="{9D8B030D-6E8A-4147-A177-3AD203B41FA5}">
                      <a16:colId xmlns:a16="http://schemas.microsoft.com/office/drawing/2014/main" xmlns="" val="20003"/>
                    </a:ext>
                  </a:extLst>
                </a:gridCol>
                <a:gridCol w="1595044">
                  <a:extLst>
                    <a:ext uri="{9D8B030D-6E8A-4147-A177-3AD203B41FA5}">
                      <a16:colId xmlns:a16="http://schemas.microsoft.com/office/drawing/2014/main" xmlns="" val="20004"/>
                    </a:ext>
                  </a:extLst>
                </a:gridCol>
              </a:tblGrid>
              <a:tr h="943521">
                <a:tc>
                  <a:txBody>
                    <a:bodyPr/>
                    <a:lstStyle/>
                    <a:p>
                      <a:pPr algn="ctr"/>
                      <a:r>
                        <a:rPr lang="en-ZA" sz="1600" b="1" i="0" dirty="0">
                          <a:solidFill>
                            <a:srgbClr val="92D050"/>
                          </a:solidFill>
                          <a:latin typeface="Century Gothic" pitchFamily="34" charset="0"/>
                        </a:rPr>
                        <a:t>Performance</a:t>
                      </a:r>
                      <a:r>
                        <a:rPr lang="en-ZA" sz="1600" b="1" i="0" baseline="0" dirty="0">
                          <a:solidFill>
                            <a:srgbClr val="92D050"/>
                          </a:solidFill>
                          <a:latin typeface="Century Gothic" pitchFamily="34" charset="0"/>
                        </a:rPr>
                        <a:t> i</a:t>
                      </a:r>
                      <a:r>
                        <a:rPr lang="en-ZA" sz="1600" b="1" i="0" dirty="0">
                          <a:solidFill>
                            <a:srgbClr val="92D050"/>
                          </a:solidFill>
                          <a:latin typeface="Century Gothic" pitchFamily="34" charset="0"/>
                        </a:rPr>
                        <a:t>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Mid-Year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i="0" dirty="0">
                          <a:solidFill>
                            <a:srgbClr val="92D050"/>
                          </a:solidFill>
                          <a:latin typeface="Century Gothic" pitchFamily="34" charset="0"/>
                        </a:rPr>
                        <a:t>Performance</a:t>
                      </a:r>
                      <a:r>
                        <a:rPr lang="en-ZA" sz="1600" b="1" i="0" baseline="0" dirty="0">
                          <a:solidFill>
                            <a:srgbClr val="92D050"/>
                          </a:solidFill>
                          <a:latin typeface="Century Gothic" pitchFamily="34" charset="0"/>
                        </a:rPr>
                        <a:t> </a:t>
                      </a:r>
                      <a:r>
                        <a:rPr lang="en-ZA" sz="1600" b="1" i="0" baseline="0" dirty="0" err="1">
                          <a:solidFill>
                            <a:srgbClr val="92D050"/>
                          </a:solidFill>
                          <a:latin typeface="Century Gothic" pitchFamily="34" charset="0"/>
                        </a:rPr>
                        <a:t>vs</a:t>
                      </a:r>
                      <a:r>
                        <a:rPr lang="en-ZA" sz="1600" b="1" i="0" baseline="0" dirty="0">
                          <a:solidFill>
                            <a:srgbClr val="92D050"/>
                          </a:solidFill>
                          <a:latin typeface="Century Gothic" pitchFamily="34" charset="0"/>
                        </a:rPr>
                        <a:t> </a:t>
                      </a:r>
                      <a:r>
                        <a:rPr lang="en-ZA" sz="1600" b="1" i="0" dirty="0">
                          <a:solidFill>
                            <a:srgbClr val="92D050"/>
                          </a:solidFill>
                          <a:latin typeface="Century Gothic" pitchFamily="34" charset="0"/>
                        </a:rPr>
                        <a:t>Mid-year target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63959">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smallholder farmers beneficiaries allocated land</a:t>
                      </a:r>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663959">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Number of farms supported through the Land development support programme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663959">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households supported under 1HH1HA</a:t>
                      </a:r>
                      <a:endParaRPr lang="en-ZA" sz="1600" b="0" i="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1 278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663959">
                <a:tc>
                  <a:txBody>
                    <a:bodyPr/>
                    <a:lstStyle/>
                    <a:p>
                      <a:pPr algn="l"/>
                      <a:r>
                        <a:rPr kumimoji="0" lang="en-ZA" sz="1600" b="1" i="0" u="none" strike="noStrike" kern="1200" cap="none" spc="0" normalizeH="0" baseline="0" noProof="0" dirty="0">
                          <a:ln>
                            <a:noFill/>
                          </a:ln>
                          <a:solidFill>
                            <a:prstClr val="black"/>
                          </a:solidFill>
                          <a:effectLst/>
                          <a:uLnTx/>
                          <a:uFillTx/>
                          <a:latin typeface="+mn-lt"/>
                          <a:ea typeface="+mn-ea"/>
                          <a:cs typeface="+mn-cs"/>
                        </a:rPr>
                        <a:t>Number of communal property associations supported to be compliant with legislation </a:t>
                      </a:r>
                      <a:endParaRPr lang="en-ZA" sz="1600" b="0" i="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solidFill>
                            <a:schemeClr val="tx1"/>
                          </a:solidFill>
                          <a:latin typeface="Century Gothic" pitchFamily="34" charset="0"/>
                        </a:rPr>
                        <a:t>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943521">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Number of labour tenants applications settled </a:t>
                      </a:r>
                    </a:p>
                    <a:p>
                      <a:pPr algn="l"/>
                      <a:endParaRPr lang="en-ZA" sz="1600" b="0" i="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dirty="0">
                          <a:latin typeface="Century Gothic" pitchFamily="34" charset="0"/>
                        </a:rPr>
                        <a:t>1 238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latin typeface="Century Gothic" pitchFamily="34" charset="0"/>
                        </a:rPr>
                        <a:t>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943521">
                <a:tc>
                  <a:txBody>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Number of hectares allocated to farm dwellers and/or labour tenants </a:t>
                      </a:r>
                    </a:p>
                    <a:p>
                      <a:pPr algn="l"/>
                      <a:endParaRPr lang="en-ZA" sz="1600" b="0" i="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1 775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ZA" sz="1600" b="0" i="0" dirty="0">
                          <a:solidFill>
                            <a:schemeClr val="tx1"/>
                          </a:solidFill>
                          <a:latin typeface="Century Gothic"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ZA" sz="1600" b="0" i="0">
                          <a:solidFill>
                            <a:schemeClr val="tx1"/>
                          </a:solidFill>
                          <a:latin typeface="Century Gothic" pitchFamily="34" charset="0"/>
                        </a:rPr>
                        <a:t>3 000</a:t>
                      </a:r>
                      <a:endParaRPr lang="en-ZA" sz="1600" b="0" i="0" dirty="0">
                        <a:solidFill>
                          <a:schemeClr val="tx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0" i="0" dirty="0">
                          <a:solidFill>
                            <a:schemeClr val="tx1"/>
                          </a:solidFill>
                          <a:latin typeface="Century Gothic" pitchFamily="34" charset="0"/>
                        </a:rPr>
                        <a:t>1 775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19932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xmlns="" val="336611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90600" y="28194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800" b="1" dirty="0">
                <a:solidFill>
                  <a:srgbClr val="94C600"/>
                </a:solidFill>
                <a:effectLst>
                  <a:outerShdw blurRad="38100" dist="38100" dir="2700000" algn="tl">
                    <a:srgbClr val="000000">
                      <a:alpha val="43137"/>
                    </a:srgbClr>
                  </a:outerShdw>
                </a:effectLst>
                <a:latin typeface="Century Gothic"/>
              </a:rPr>
              <a:t>Q2 </a:t>
            </a:r>
            <a:r>
              <a:rPr kumimoji="0" lang="en-ZA" sz="2800" b="1" i="0" u="none" strike="noStrike" kern="1200" cap="none" spc="0" normalizeH="0" baseline="0" noProof="0" dirty="0">
                <a:ln>
                  <a:noFill/>
                </a:ln>
                <a:solidFill>
                  <a:srgbClr val="94C600"/>
                </a:solidFill>
                <a:effectLst>
                  <a:outerShdw blurRad="38100" dist="38100" dir="2700000" algn="tl">
                    <a:srgbClr val="000000">
                      <a:alpha val="43137"/>
                    </a:srgbClr>
                  </a:outerShdw>
                </a:effectLst>
                <a:uLnTx/>
                <a:uFillTx/>
                <a:latin typeface="Century Gothic"/>
              </a:rPr>
              <a:t>PERFORMANCE</a:t>
            </a:r>
            <a:r>
              <a:rPr kumimoji="0" lang="en-ZA" sz="2800" b="1" i="0" u="none" strike="noStrike" kern="1200" cap="none" spc="0" normalizeH="0" noProof="0" dirty="0">
                <a:ln>
                  <a:noFill/>
                </a:ln>
                <a:solidFill>
                  <a:srgbClr val="94C600"/>
                </a:solidFill>
                <a:effectLst>
                  <a:outerShdw blurRad="38100" dist="38100" dir="2700000" algn="tl">
                    <a:srgbClr val="000000">
                      <a:alpha val="43137"/>
                    </a:srgbClr>
                  </a:outerShdw>
                </a:effectLst>
                <a:uLnTx/>
                <a:uFillTx/>
                <a:latin typeface="Century Gothic"/>
              </a:rPr>
              <a:t> SCORECARD</a:t>
            </a:r>
            <a:endParaRPr kumimoji="0" lang="en-ZA" sz="2800" b="1" i="0" u="none" strike="noStrike" kern="1200" cap="none" spc="0" normalizeH="0" baseline="0" noProof="0" dirty="0">
              <a:ln>
                <a:noFill/>
              </a:ln>
              <a:solidFill>
                <a:srgbClr val="94C600"/>
              </a:solidFill>
              <a:effectLst>
                <a:outerShdw blurRad="38100" dist="38100" dir="2700000" algn="tl">
                  <a:srgbClr val="000000">
                    <a:alpha val="43137"/>
                  </a:srgbClr>
                </a:outerShdw>
              </a:effectLst>
              <a:uLnTx/>
              <a:uFillTx/>
              <a:latin typeface="Century Gothic"/>
            </a:endParaRPr>
          </a:p>
        </p:txBody>
      </p:sp>
      <p:sp>
        <p:nvSpPr>
          <p:cNvPr id="3" name="TextBox 2"/>
          <p:cNvSpPr txBox="1"/>
          <p:nvPr/>
        </p:nvSpPr>
        <p:spPr>
          <a:xfrm>
            <a:off x="7543800" y="6096000"/>
            <a:ext cx="533400" cy="369332"/>
          </a:xfrm>
          <a:prstGeom prst="rect">
            <a:avLst/>
          </a:prstGeom>
          <a:noFill/>
        </p:spPr>
        <p:txBody>
          <a:bodyPr wrap="square" rtlCol="0">
            <a:spAutoFit/>
          </a:bodyPr>
          <a:lstStyle/>
          <a:p>
            <a:pPr algn="ctr"/>
            <a:r>
              <a:rPr lang="en-US" dirty="0"/>
              <a:t>5</a:t>
            </a:r>
            <a:endParaRPr lang="en-ZA" dirty="0"/>
          </a:p>
        </p:txBody>
      </p:sp>
    </p:spTree>
    <p:extLst>
      <p:ext uri="{BB962C8B-B14F-4D97-AF65-F5344CB8AC3E}">
        <p14:creationId xmlns:p14="http://schemas.microsoft.com/office/powerpoint/2010/main" xmlns="" val="367203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05840" y="3429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sz="2400" b="1" dirty="0">
                <a:solidFill>
                  <a:srgbClr val="94C600"/>
                </a:solidFill>
                <a:effectLst>
                  <a:outerShdw blurRad="38100" dist="38100" dir="2700000" algn="tl">
                    <a:srgbClr val="000000">
                      <a:alpha val="43137"/>
                    </a:srgbClr>
                  </a:outerShdw>
                </a:effectLst>
                <a:latin typeface="Century Gothic"/>
              </a:rPr>
              <a:t>Q2 PERFORMANCE SCORECARD </a:t>
            </a:r>
          </a:p>
        </p:txBody>
      </p:sp>
      <p:graphicFrame>
        <p:nvGraphicFramePr>
          <p:cNvPr id="14" name="Table 13"/>
          <p:cNvGraphicFramePr>
            <a:graphicFrameLocks noGrp="1"/>
          </p:cNvGraphicFramePr>
          <p:nvPr>
            <p:extLst>
              <p:ext uri="{D42A27DB-BD31-4B8C-83A1-F6EECF244321}">
                <p14:modId xmlns:p14="http://schemas.microsoft.com/office/powerpoint/2010/main" xmlns="" val="986821326"/>
              </p:ext>
            </p:extLst>
          </p:nvPr>
        </p:nvGraphicFramePr>
        <p:xfrm>
          <a:off x="3352800" y="1295400"/>
          <a:ext cx="5486400" cy="3505201"/>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tblGrid>
              <a:tr h="483476">
                <a:tc>
                  <a:txBody>
                    <a:bodyPr/>
                    <a:lstStyle/>
                    <a:p>
                      <a:pPr algn="ctr" rtl="0" fontAlgn="ctr"/>
                      <a:r>
                        <a:rPr lang="en-US" sz="1000" b="1" kern="1200" dirty="0">
                          <a:solidFill>
                            <a:schemeClr val="dk1"/>
                          </a:solidFill>
                          <a:effectLst/>
                          <a:latin typeface="Century Gothic" pitchFamily="34" charset="0"/>
                          <a:ea typeface="Calibri"/>
                          <a:cs typeface="Calibri"/>
                        </a:rPr>
                        <a:t>Programmes</a:t>
                      </a:r>
                    </a:p>
                  </a:txBody>
                  <a:tcPr marL="0" marR="0" marT="0" marB="0" anchor="ctr">
                    <a:solidFill>
                      <a:srgbClr val="92D050"/>
                    </a:solidFill>
                  </a:tcPr>
                </a:tc>
                <a:tc>
                  <a:txBody>
                    <a:bodyPr/>
                    <a:lstStyle/>
                    <a:p>
                      <a:pPr algn="ctr" rtl="0" fontAlgn="ctr"/>
                      <a:r>
                        <a:rPr lang="en-US" sz="1000" b="1" kern="1200" dirty="0">
                          <a:solidFill>
                            <a:schemeClr val="dk1"/>
                          </a:solidFill>
                          <a:effectLst/>
                          <a:latin typeface="Century Gothic" pitchFamily="34" charset="0"/>
                          <a:ea typeface="Calibri"/>
                          <a:cs typeface="Calibri"/>
                        </a:rPr>
                        <a:t>Q1 Targets</a:t>
                      </a:r>
                      <a:r>
                        <a:rPr lang="en-US" sz="1000" b="1" kern="1200" baseline="0" dirty="0">
                          <a:solidFill>
                            <a:schemeClr val="dk1"/>
                          </a:solidFill>
                          <a:effectLst/>
                          <a:latin typeface="Century Gothic" pitchFamily="34" charset="0"/>
                          <a:ea typeface="Calibri"/>
                          <a:cs typeface="Calibri"/>
                        </a:rPr>
                        <a:t> 19/20</a:t>
                      </a:r>
                      <a:endParaRPr lang="en-US" sz="1000" b="1" kern="1200" dirty="0">
                        <a:solidFill>
                          <a:schemeClr val="dk1"/>
                        </a:solidFill>
                        <a:effectLst/>
                        <a:latin typeface="Century Gothic" pitchFamily="34" charset="0"/>
                        <a:ea typeface="Calibri"/>
                        <a:cs typeface="Calibri"/>
                      </a:endParaRPr>
                    </a:p>
                  </a:txBody>
                  <a:tcPr marL="0" marR="0" marT="0" marB="0" anchor="ctr">
                    <a:solidFill>
                      <a:srgbClr val="92D050"/>
                    </a:solidFill>
                  </a:tcPr>
                </a:tc>
                <a:tc>
                  <a:txBody>
                    <a:bodyPr/>
                    <a:lstStyle/>
                    <a:p>
                      <a:pPr algn="ctr" rtl="0" fontAlgn="ctr"/>
                      <a:r>
                        <a:rPr lang="en-US" sz="1000" b="1" kern="1200" dirty="0">
                          <a:solidFill>
                            <a:schemeClr val="dk1"/>
                          </a:solidFill>
                          <a:effectLst/>
                          <a:latin typeface="Century Gothic" pitchFamily="34" charset="0"/>
                          <a:ea typeface="Calibri"/>
                          <a:cs typeface="Calibri"/>
                        </a:rPr>
                        <a:t>Q1 Targets</a:t>
                      </a:r>
                      <a:r>
                        <a:rPr lang="en-US" sz="1000" b="1" kern="1200" baseline="0" dirty="0">
                          <a:solidFill>
                            <a:schemeClr val="dk1"/>
                          </a:solidFill>
                          <a:effectLst/>
                          <a:latin typeface="Century Gothic" pitchFamily="34" charset="0"/>
                          <a:ea typeface="Calibri"/>
                          <a:cs typeface="Calibri"/>
                        </a:rPr>
                        <a:t> achieved</a:t>
                      </a:r>
                      <a:endParaRPr lang="en-US" sz="1000" b="1" kern="1200" dirty="0">
                        <a:solidFill>
                          <a:schemeClr val="dk1"/>
                        </a:solidFill>
                        <a:effectLst/>
                        <a:latin typeface="Century Gothic" pitchFamily="34" charset="0"/>
                        <a:ea typeface="Calibri"/>
                        <a:cs typeface="Calibri"/>
                      </a:endParaRPr>
                    </a:p>
                  </a:txBody>
                  <a:tcPr marL="0" marR="0" marT="0" marB="0" anchor="ctr">
                    <a:solidFill>
                      <a:srgbClr val="92D050"/>
                    </a:solidFill>
                  </a:tcPr>
                </a:tc>
                <a:tc>
                  <a:txBody>
                    <a:bodyPr/>
                    <a:lstStyle/>
                    <a:p>
                      <a:pPr algn="ctr" rtl="0" fontAlgn="ctr"/>
                      <a:r>
                        <a:rPr lang="en-US" sz="1000" b="1" kern="1200" dirty="0">
                          <a:solidFill>
                            <a:schemeClr val="dk1"/>
                          </a:solidFill>
                          <a:effectLst/>
                          <a:latin typeface="Century Gothic" pitchFamily="34" charset="0"/>
                          <a:ea typeface="Calibri"/>
                          <a:cs typeface="Calibri"/>
                        </a:rPr>
                        <a:t>Q2 Targets</a:t>
                      </a:r>
                      <a:r>
                        <a:rPr lang="en-US" sz="1000" b="1" kern="1200" baseline="0" dirty="0">
                          <a:solidFill>
                            <a:schemeClr val="dk1"/>
                          </a:solidFill>
                          <a:effectLst/>
                          <a:latin typeface="Century Gothic" pitchFamily="34" charset="0"/>
                          <a:ea typeface="Calibri"/>
                          <a:cs typeface="Calibri"/>
                        </a:rPr>
                        <a:t> 19/20</a:t>
                      </a:r>
                      <a:endParaRPr lang="en-US" sz="1000" b="1" kern="1200" dirty="0">
                        <a:solidFill>
                          <a:schemeClr val="dk1"/>
                        </a:solidFill>
                        <a:effectLst/>
                        <a:latin typeface="Century Gothic" pitchFamily="34" charset="0"/>
                        <a:ea typeface="Calibri"/>
                        <a:cs typeface="Calibri"/>
                      </a:endParaRPr>
                    </a:p>
                  </a:txBody>
                  <a:tcPr marL="0" marR="0" marT="0" marB="0" anchor="ctr">
                    <a:solidFill>
                      <a:srgbClr val="92D050"/>
                    </a:solidFill>
                  </a:tcPr>
                </a:tc>
                <a:tc>
                  <a:txBody>
                    <a:bodyPr/>
                    <a:lstStyle/>
                    <a:p>
                      <a:pPr algn="ctr" rtl="0" fontAlgn="ctr"/>
                      <a:r>
                        <a:rPr lang="en-US" sz="1000" b="1" kern="1200" dirty="0">
                          <a:solidFill>
                            <a:schemeClr val="dk1"/>
                          </a:solidFill>
                          <a:effectLst/>
                          <a:latin typeface="Century Gothic" pitchFamily="34" charset="0"/>
                          <a:ea typeface="Calibri"/>
                          <a:cs typeface="Calibri"/>
                        </a:rPr>
                        <a:t>Q2 Targets</a:t>
                      </a:r>
                      <a:r>
                        <a:rPr lang="en-US" sz="1000" b="1" kern="1200" baseline="0" dirty="0">
                          <a:solidFill>
                            <a:schemeClr val="dk1"/>
                          </a:solidFill>
                          <a:effectLst/>
                          <a:latin typeface="Century Gothic" pitchFamily="34" charset="0"/>
                          <a:ea typeface="Calibri"/>
                          <a:cs typeface="Calibri"/>
                        </a:rPr>
                        <a:t> achieved</a:t>
                      </a:r>
                      <a:endParaRPr lang="en-US" sz="1000" b="1" kern="1200" dirty="0">
                        <a:solidFill>
                          <a:schemeClr val="dk1"/>
                        </a:solidFill>
                        <a:effectLst/>
                        <a:latin typeface="Century Gothic" pitchFamily="34" charset="0"/>
                        <a:ea typeface="Calibri"/>
                        <a:cs typeface="Calibri"/>
                      </a:endParaRPr>
                    </a:p>
                  </a:txBody>
                  <a:tcPr marL="0" marR="0" marT="0" marB="0" anchor="ctr">
                    <a:solidFill>
                      <a:srgbClr val="92D050"/>
                    </a:solidFill>
                  </a:tcPr>
                </a:tc>
                <a:tc>
                  <a:txBody>
                    <a:bodyPr/>
                    <a:lstStyle/>
                    <a:p>
                      <a:pPr algn="ctr" rtl="0" fontAlgn="ctr"/>
                      <a:r>
                        <a:rPr lang="en-US" sz="1000" b="1" kern="1200" dirty="0">
                          <a:solidFill>
                            <a:schemeClr val="dk1"/>
                          </a:solidFill>
                          <a:effectLst/>
                          <a:latin typeface="Century Gothic" pitchFamily="34" charset="0"/>
                          <a:ea typeface="Calibri"/>
                          <a:cs typeface="Calibri"/>
                        </a:rPr>
                        <a:t>% Achievement </a:t>
                      </a:r>
                    </a:p>
                  </a:txBody>
                  <a:tcPr marL="0" marR="0" marT="0" marB="0" anchor="ctr">
                    <a:solidFill>
                      <a:srgbClr val="92D050"/>
                    </a:solidFill>
                  </a:tcPr>
                </a:tc>
                <a:extLst>
                  <a:ext uri="{0D108BD9-81ED-4DB2-BD59-A6C34878D82A}">
                    <a16:rowId xmlns:a16="http://schemas.microsoft.com/office/drawing/2014/main" xmlns="" val="10000"/>
                  </a:ext>
                </a:extLst>
              </a:tr>
              <a:tr h="483476">
                <a:tc>
                  <a:txBody>
                    <a:bodyPr/>
                    <a:lstStyle/>
                    <a:p>
                      <a:pPr algn="ctr" rtl="0" fontAlgn="ctr"/>
                      <a:r>
                        <a:rPr lang="en-US" sz="1000" b="1" u="none" strike="noStrike" dirty="0">
                          <a:effectLst/>
                          <a:latin typeface="Century Gothic" panose="020B0502020202020204" pitchFamily="34" charset="0"/>
                        </a:rPr>
                        <a:t>Administration </a:t>
                      </a:r>
                      <a:endParaRPr lang="en-US" sz="10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000" b="0" i="0" u="none" strike="noStrike" dirty="0">
                          <a:solidFill>
                            <a:srgbClr val="000000"/>
                          </a:solidFill>
                          <a:effectLst/>
                          <a:latin typeface="Century Gothic" panose="020B0502020202020204" pitchFamily="34" charset="0"/>
                        </a:rPr>
                        <a:t>1</a:t>
                      </a:r>
                    </a:p>
                  </a:txBody>
                  <a:tcPr marL="0" marR="0" marT="0" marB="0" anchor="ctr">
                    <a:solidFill>
                      <a:schemeClr val="accent1">
                        <a:lumMod val="20000"/>
                        <a:lumOff val="80000"/>
                      </a:schemeClr>
                    </a:solidFill>
                  </a:tcPr>
                </a:tc>
                <a:tc>
                  <a:txBody>
                    <a:bodyPr/>
                    <a:lstStyle/>
                    <a:p>
                      <a:pPr algn="ctr" rtl="0" fontAlgn="ctr"/>
                      <a:r>
                        <a:rPr lang="en-US" sz="1100" b="1" i="0" u="none" strike="noStrike" dirty="0">
                          <a:solidFill>
                            <a:srgbClr val="000000"/>
                          </a:solidFill>
                          <a:effectLst/>
                          <a:latin typeface="Century Gothic" panose="020B0502020202020204" pitchFamily="34" charset="0"/>
                        </a:rPr>
                        <a:t>0</a:t>
                      </a:r>
                    </a:p>
                  </a:txBody>
                  <a:tcPr marL="0" marR="0" marT="0" marB="0" anchor="ctr">
                    <a:solidFill>
                      <a:schemeClr val="accent1">
                        <a:lumMod val="20000"/>
                        <a:lumOff val="80000"/>
                      </a:schemeClr>
                    </a:solidFill>
                  </a:tcPr>
                </a:tc>
                <a:tc>
                  <a:txBody>
                    <a:bodyPr/>
                    <a:lstStyle/>
                    <a:p>
                      <a:pPr algn="ctr" rtl="0" fontAlgn="ctr"/>
                      <a:r>
                        <a:rPr lang="en-US" sz="1000" b="0" i="0" u="none" strike="noStrike" dirty="0">
                          <a:solidFill>
                            <a:srgbClr val="000000"/>
                          </a:solidFill>
                          <a:effectLst/>
                          <a:latin typeface="Century Gothic" panose="020B0502020202020204" pitchFamily="34" charset="0"/>
                        </a:rPr>
                        <a:t>2</a:t>
                      </a:r>
                    </a:p>
                  </a:txBody>
                  <a:tcPr marL="0" marR="0" marT="0" marB="0" anchor="ctr">
                    <a:solidFill>
                      <a:schemeClr val="accent5">
                        <a:lumMod val="20000"/>
                        <a:lumOff val="80000"/>
                      </a:schemeClr>
                    </a:solidFill>
                  </a:tcPr>
                </a:tc>
                <a:tc>
                  <a:txBody>
                    <a:bodyPr/>
                    <a:lstStyle/>
                    <a:p>
                      <a:pPr algn="ctr" rtl="0" fontAlgn="ctr"/>
                      <a:r>
                        <a:rPr lang="en-US" sz="1000" b="1" i="0" u="none" strike="noStrike" dirty="0">
                          <a:solidFill>
                            <a:schemeClr val="tx1"/>
                          </a:solidFill>
                          <a:effectLst/>
                          <a:latin typeface="Century Gothic" panose="020B0502020202020204" pitchFamily="34" charset="0"/>
                        </a:rPr>
                        <a:t>1</a:t>
                      </a:r>
                    </a:p>
                  </a:txBody>
                  <a:tcPr marL="0" marR="0" marT="0" marB="0" anchor="ctr">
                    <a:solidFill>
                      <a:schemeClr val="accent5">
                        <a:lumMod val="20000"/>
                        <a:lumOff val="80000"/>
                      </a:schemeClr>
                    </a:solidFill>
                  </a:tcPr>
                </a:tc>
                <a:tc>
                  <a:txBody>
                    <a:bodyPr/>
                    <a:lstStyle/>
                    <a:p>
                      <a:pPr algn="ctr" rtl="0" fontAlgn="ctr"/>
                      <a:r>
                        <a:rPr lang="en-US" sz="1000" b="1" i="0" u="none" strike="noStrike" dirty="0">
                          <a:solidFill>
                            <a:srgbClr val="000000"/>
                          </a:solidFill>
                          <a:effectLst/>
                          <a:latin typeface="Century Gothic" panose="020B0502020202020204" pitchFamily="34" charset="0"/>
                        </a:rPr>
                        <a:t>50%</a:t>
                      </a:r>
                    </a:p>
                  </a:txBody>
                  <a:tcPr marL="0" marR="0" marT="0" marB="0" anchor="ctr">
                    <a:solidFill>
                      <a:srgbClr val="FF0000"/>
                    </a:solidFill>
                  </a:tcPr>
                </a:tc>
                <a:extLst>
                  <a:ext uri="{0D108BD9-81ED-4DB2-BD59-A6C34878D82A}">
                    <a16:rowId xmlns:a16="http://schemas.microsoft.com/office/drawing/2014/main" xmlns="" val="10001"/>
                  </a:ext>
                </a:extLst>
              </a:tr>
              <a:tr h="483476">
                <a:tc>
                  <a:txBody>
                    <a:bodyPr/>
                    <a:lstStyle/>
                    <a:p>
                      <a:pPr algn="ctr" rtl="0" fontAlgn="ctr"/>
                      <a:r>
                        <a:rPr lang="en-US" sz="1000" b="1" u="none" strike="noStrike" dirty="0">
                          <a:effectLst/>
                          <a:latin typeface="Century Gothic" panose="020B0502020202020204" pitchFamily="34" charset="0"/>
                        </a:rPr>
                        <a:t>Geospatial and Cadastral Services</a:t>
                      </a:r>
                      <a:endParaRPr lang="en-US" sz="10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is-IS" sz="1000" b="0" i="0" u="none" strike="noStrike" dirty="0">
                          <a:solidFill>
                            <a:srgbClr val="000000"/>
                          </a:solidFill>
                          <a:effectLst/>
                          <a:latin typeface="Century Gothic" panose="020B0502020202020204" pitchFamily="34" charset="0"/>
                        </a:rPr>
                        <a:t>6</a:t>
                      </a:r>
                    </a:p>
                  </a:txBody>
                  <a:tcPr marL="0" marR="0" marT="0" marB="0" anchor="ctr">
                    <a:solidFill>
                      <a:schemeClr val="accent1">
                        <a:lumMod val="20000"/>
                        <a:lumOff val="80000"/>
                      </a:schemeClr>
                    </a:solidFill>
                  </a:tcPr>
                </a:tc>
                <a:tc>
                  <a:txBody>
                    <a:bodyPr/>
                    <a:lstStyle/>
                    <a:p>
                      <a:pPr algn="ctr" rtl="0" fontAlgn="ctr"/>
                      <a:r>
                        <a:rPr lang="is-IS" sz="1100" b="1" i="0" u="none" strike="noStrike" dirty="0">
                          <a:solidFill>
                            <a:srgbClr val="000000"/>
                          </a:solidFill>
                          <a:effectLst/>
                          <a:latin typeface="Century Gothic" panose="020B0502020202020204" pitchFamily="34" charset="0"/>
                        </a:rPr>
                        <a:t>4</a:t>
                      </a:r>
                    </a:p>
                  </a:txBody>
                  <a:tcPr marL="0" marR="0" marT="0" marB="0" anchor="ctr">
                    <a:solidFill>
                      <a:schemeClr val="accent1">
                        <a:lumMod val="20000"/>
                        <a:lumOff val="80000"/>
                      </a:schemeClr>
                    </a:solidFill>
                  </a:tcPr>
                </a:tc>
                <a:tc>
                  <a:txBody>
                    <a:bodyPr/>
                    <a:lstStyle/>
                    <a:p>
                      <a:pPr algn="ctr" rtl="0" fontAlgn="ctr"/>
                      <a:r>
                        <a:rPr lang="is-IS" sz="1000" b="0" i="0" u="none" strike="noStrike" dirty="0">
                          <a:solidFill>
                            <a:srgbClr val="000000"/>
                          </a:solidFill>
                          <a:effectLst/>
                          <a:latin typeface="Century Gothic" panose="020B0502020202020204" pitchFamily="34" charset="0"/>
                        </a:rPr>
                        <a:t>7</a:t>
                      </a:r>
                    </a:p>
                  </a:txBody>
                  <a:tcPr marL="0" marR="0" marT="0" marB="0" anchor="ctr">
                    <a:solidFill>
                      <a:schemeClr val="accent5">
                        <a:lumMod val="20000"/>
                        <a:lumOff val="80000"/>
                      </a:schemeClr>
                    </a:solidFill>
                  </a:tcPr>
                </a:tc>
                <a:tc>
                  <a:txBody>
                    <a:bodyPr/>
                    <a:lstStyle/>
                    <a:p>
                      <a:pPr algn="ctr" rtl="0" fontAlgn="ctr"/>
                      <a:r>
                        <a:rPr lang="is-IS" sz="1000" b="1" i="0" u="none" strike="noStrike" dirty="0">
                          <a:solidFill>
                            <a:schemeClr val="tx1"/>
                          </a:solidFill>
                          <a:effectLst/>
                          <a:latin typeface="Century Gothic" panose="020B0502020202020204" pitchFamily="34" charset="0"/>
                        </a:rPr>
                        <a:t>4</a:t>
                      </a:r>
                    </a:p>
                  </a:txBody>
                  <a:tcPr marL="0" marR="0" marT="0" marB="0" anchor="ctr">
                    <a:solidFill>
                      <a:schemeClr val="accent5">
                        <a:lumMod val="20000"/>
                        <a:lumOff val="80000"/>
                      </a:schemeClr>
                    </a:solidFill>
                  </a:tcPr>
                </a:tc>
                <a:tc>
                  <a:txBody>
                    <a:bodyPr/>
                    <a:lstStyle/>
                    <a:p>
                      <a:pPr algn="ctr" rtl="0" fontAlgn="ctr"/>
                      <a:r>
                        <a:rPr lang="is-IS" sz="1000" b="1" i="0" u="none" strike="noStrike" dirty="0">
                          <a:solidFill>
                            <a:srgbClr val="000000"/>
                          </a:solidFill>
                          <a:effectLst/>
                          <a:latin typeface="Century Gothic" panose="020B0502020202020204" pitchFamily="34" charset="0"/>
                        </a:rPr>
                        <a:t>57%</a:t>
                      </a:r>
                    </a:p>
                  </a:txBody>
                  <a:tcPr marL="0" marR="0" marT="0" marB="0" anchor="ctr">
                    <a:solidFill>
                      <a:srgbClr val="FF0000"/>
                    </a:solidFill>
                  </a:tcPr>
                </a:tc>
                <a:extLst>
                  <a:ext uri="{0D108BD9-81ED-4DB2-BD59-A6C34878D82A}">
                    <a16:rowId xmlns:a16="http://schemas.microsoft.com/office/drawing/2014/main" xmlns="" val="10002"/>
                  </a:ext>
                </a:extLst>
              </a:tr>
              <a:tr h="483476">
                <a:tc>
                  <a:txBody>
                    <a:bodyPr/>
                    <a:lstStyle/>
                    <a:p>
                      <a:pPr algn="ctr" rtl="0" fontAlgn="ctr"/>
                      <a:r>
                        <a:rPr lang="en-US" sz="1000" b="1" u="none" strike="noStrike" dirty="0">
                          <a:effectLst/>
                          <a:latin typeface="Century Gothic" panose="020B0502020202020204" pitchFamily="34" charset="0"/>
                        </a:rPr>
                        <a:t>Rural Development </a:t>
                      </a:r>
                      <a:endParaRPr lang="en-US" sz="10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000" b="0" i="0" u="none" strike="noStrike" dirty="0">
                          <a:solidFill>
                            <a:srgbClr val="000000"/>
                          </a:solidFill>
                          <a:effectLst/>
                          <a:latin typeface="Century Gothic" panose="020B0502020202020204" pitchFamily="34" charset="0"/>
                        </a:rPr>
                        <a:t>5</a:t>
                      </a:r>
                    </a:p>
                  </a:txBody>
                  <a:tcPr marL="0" marR="0" marT="0" marB="0" anchor="ctr">
                    <a:solidFill>
                      <a:schemeClr val="accent1">
                        <a:lumMod val="20000"/>
                        <a:lumOff val="80000"/>
                      </a:schemeClr>
                    </a:solidFill>
                  </a:tcPr>
                </a:tc>
                <a:tc>
                  <a:txBody>
                    <a:bodyPr/>
                    <a:lstStyle/>
                    <a:p>
                      <a:pPr algn="ctr" rtl="0" fontAlgn="ctr"/>
                      <a:r>
                        <a:rPr lang="en-US" sz="1100" b="1" i="0" u="none" strike="noStrike" dirty="0">
                          <a:solidFill>
                            <a:srgbClr val="000000"/>
                          </a:solidFill>
                          <a:effectLst/>
                          <a:latin typeface="Century Gothic" panose="020B0502020202020204" pitchFamily="34" charset="0"/>
                        </a:rPr>
                        <a:t>3</a:t>
                      </a:r>
                    </a:p>
                  </a:txBody>
                  <a:tcPr marL="0" marR="0" marT="0" marB="0" anchor="ctr">
                    <a:solidFill>
                      <a:schemeClr val="accent1">
                        <a:lumMod val="20000"/>
                        <a:lumOff val="80000"/>
                      </a:schemeClr>
                    </a:solidFill>
                  </a:tcPr>
                </a:tc>
                <a:tc>
                  <a:txBody>
                    <a:bodyPr/>
                    <a:lstStyle/>
                    <a:p>
                      <a:pPr algn="ctr" rtl="0" fontAlgn="ctr"/>
                      <a:r>
                        <a:rPr lang="en-US" sz="1000" b="0" i="0" u="none" strike="noStrike" dirty="0">
                          <a:solidFill>
                            <a:srgbClr val="000000"/>
                          </a:solidFill>
                          <a:effectLst/>
                          <a:latin typeface="Century Gothic" panose="020B0502020202020204" pitchFamily="34" charset="0"/>
                        </a:rPr>
                        <a:t>5</a:t>
                      </a:r>
                    </a:p>
                  </a:txBody>
                  <a:tcPr marL="0" marR="0" marT="0" marB="0" anchor="ctr">
                    <a:solidFill>
                      <a:schemeClr val="accent5">
                        <a:lumMod val="20000"/>
                        <a:lumOff val="80000"/>
                      </a:schemeClr>
                    </a:solidFill>
                  </a:tcPr>
                </a:tc>
                <a:tc>
                  <a:txBody>
                    <a:bodyPr/>
                    <a:lstStyle/>
                    <a:p>
                      <a:pPr algn="ctr" rtl="0" fontAlgn="ctr"/>
                      <a:r>
                        <a:rPr lang="en-US" sz="1000" b="1" i="0" u="none" strike="noStrike" dirty="0">
                          <a:solidFill>
                            <a:schemeClr val="tx1"/>
                          </a:solidFill>
                          <a:effectLst/>
                          <a:latin typeface="Century Gothic" panose="020B0502020202020204" pitchFamily="34" charset="0"/>
                        </a:rPr>
                        <a:t>2</a:t>
                      </a:r>
                    </a:p>
                  </a:txBody>
                  <a:tcPr marL="0" marR="0" marT="0" marB="0" anchor="ctr">
                    <a:solidFill>
                      <a:schemeClr val="accent5">
                        <a:lumMod val="20000"/>
                        <a:lumOff val="80000"/>
                      </a:schemeClr>
                    </a:solidFill>
                  </a:tcPr>
                </a:tc>
                <a:tc>
                  <a:txBody>
                    <a:bodyPr/>
                    <a:lstStyle/>
                    <a:p>
                      <a:pPr algn="ctr" rtl="0" fontAlgn="ctr"/>
                      <a:r>
                        <a:rPr lang="en-US" sz="1000" b="1" i="0" u="none" strike="noStrike" dirty="0">
                          <a:solidFill>
                            <a:srgbClr val="000000"/>
                          </a:solidFill>
                          <a:effectLst/>
                          <a:latin typeface="Century Gothic" panose="020B0502020202020204" pitchFamily="34" charset="0"/>
                        </a:rPr>
                        <a:t>40%</a:t>
                      </a:r>
                    </a:p>
                  </a:txBody>
                  <a:tcPr marL="0" marR="0" marT="0" marB="0" anchor="ctr">
                    <a:solidFill>
                      <a:srgbClr val="FF0000"/>
                    </a:solidFill>
                  </a:tcPr>
                </a:tc>
                <a:extLst>
                  <a:ext uri="{0D108BD9-81ED-4DB2-BD59-A6C34878D82A}">
                    <a16:rowId xmlns:a16="http://schemas.microsoft.com/office/drawing/2014/main" xmlns="" val="10003"/>
                  </a:ext>
                </a:extLst>
              </a:tr>
              <a:tr h="483476">
                <a:tc>
                  <a:txBody>
                    <a:bodyPr/>
                    <a:lstStyle/>
                    <a:p>
                      <a:pPr algn="ctr" rtl="0" fontAlgn="ctr"/>
                      <a:r>
                        <a:rPr lang="en-US" sz="1000" b="1" u="none" strike="noStrike" dirty="0">
                          <a:effectLst/>
                          <a:latin typeface="Century Gothic" panose="020B0502020202020204" pitchFamily="34" charset="0"/>
                        </a:rPr>
                        <a:t>Restitution </a:t>
                      </a:r>
                      <a:endParaRPr lang="en-US" sz="10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000" b="0" i="0" u="none" strike="noStrike" dirty="0">
                          <a:solidFill>
                            <a:srgbClr val="000000"/>
                          </a:solidFill>
                          <a:effectLst/>
                          <a:latin typeface="Century Gothic" panose="020B0502020202020204" pitchFamily="34" charset="0"/>
                        </a:rPr>
                        <a:t>2</a:t>
                      </a:r>
                    </a:p>
                  </a:txBody>
                  <a:tcPr marL="0" marR="0" marT="0" marB="0" anchor="ctr">
                    <a:solidFill>
                      <a:schemeClr val="accent1">
                        <a:lumMod val="20000"/>
                        <a:lumOff val="80000"/>
                      </a:schemeClr>
                    </a:solidFill>
                  </a:tcPr>
                </a:tc>
                <a:tc>
                  <a:txBody>
                    <a:bodyPr/>
                    <a:lstStyle/>
                    <a:p>
                      <a:pPr algn="ctr" rtl="0" fontAlgn="ctr"/>
                      <a:r>
                        <a:rPr lang="en-US" sz="1100" b="1" i="0" u="none" strike="noStrike" dirty="0">
                          <a:solidFill>
                            <a:srgbClr val="000000"/>
                          </a:solidFill>
                          <a:effectLst/>
                          <a:latin typeface="Century Gothic" panose="020B0502020202020204" pitchFamily="34" charset="0"/>
                        </a:rPr>
                        <a:t>0</a:t>
                      </a:r>
                    </a:p>
                  </a:txBody>
                  <a:tcPr marL="0" marR="0" marT="0" marB="0" anchor="ctr">
                    <a:solidFill>
                      <a:schemeClr val="accent1">
                        <a:lumMod val="20000"/>
                        <a:lumOff val="80000"/>
                      </a:schemeClr>
                    </a:solidFill>
                  </a:tcPr>
                </a:tc>
                <a:tc>
                  <a:txBody>
                    <a:bodyPr/>
                    <a:lstStyle/>
                    <a:p>
                      <a:pPr algn="ctr" rtl="0" fontAlgn="ctr"/>
                      <a:r>
                        <a:rPr lang="en-US" sz="1000" b="0" i="0" u="none" strike="noStrike" dirty="0">
                          <a:solidFill>
                            <a:srgbClr val="000000"/>
                          </a:solidFill>
                          <a:effectLst/>
                          <a:latin typeface="Century Gothic" panose="020B0502020202020204" pitchFamily="34" charset="0"/>
                        </a:rPr>
                        <a:t>2</a:t>
                      </a:r>
                    </a:p>
                  </a:txBody>
                  <a:tcPr marL="0" marR="0" marT="0" marB="0" anchor="ctr">
                    <a:solidFill>
                      <a:schemeClr val="accent5">
                        <a:lumMod val="20000"/>
                        <a:lumOff val="80000"/>
                      </a:schemeClr>
                    </a:solidFill>
                  </a:tcPr>
                </a:tc>
                <a:tc>
                  <a:txBody>
                    <a:bodyPr/>
                    <a:lstStyle/>
                    <a:p>
                      <a:pPr algn="ctr" rtl="0" fontAlgn="ctr"/>
                      <a:r>
                        <a:rPr lang="en-US" sz="1000" b="1" i="0" u="none" strike="noStrike" dirty="0">
                          <a:solidFill>
                            <a:schemeClr val="tx1"/>
                          </a:solidFill>
                          <a:effectLst/>
                          <a:latin typeface="Century Gothic" panose="020B0502020202020204" pitchFamily="34" charset="0"/>
                        </a:rPr>
                        <a:t>0</a:t>
                      </a:r>
                    </a:p>
                  </a:txBody>
                  <a:tcPr marL="0" marR="0" marT="0" marB="0" anchor="ctr">
                    <a:solidFill>
                      <a:schemeClr val="accent5">
                        <a:lumMod val="20000"/>
                        <a:lumOff val="80000"/>
                      </a:schemeClr>
                    </a:solidFill>
                  </a:tcPr>
                </a:tc>
                <a:tc>
                  <a:txBody>
                    <a:bodyPr/>
                    <a:lstStyle/>
                    <a:p>
                      <a:pPr algn="ctr" rtl="0" fontAlgn="ctr"/>
                      <a:r>
                        <a:rPr lang="en-US" sz="1000" b="1" i="0" u="none" strike="noStrike" dirty="0">
                          <a:solidFill>
                            <a:srgbClr val="000000"/>
                          </a:solidFill>
                          <a:effectLst/>
                          <a:latin typeface="Century Gothic" panose="020B0502020202020204" pitchFamily="34" charset="0"/>
                        </a:rPr>
                        <a:t>0%</a:t>
                      </a:r>
                    </a:p>
                  </a:txBody>
                  <a:tcPr marL="0" marR="0" marT="0" marB="0" anchor="ctr">
                    <a:solidFill>
                      <a:srgbClr val="FF0000"/>
                    </a:solidFill>
                  </a:tcPr>
                </a:tc>
                <a:extLst>
                  <a:ext uri="{0D108BD9-81ED-4DB2-BD59-A6C34878D82A}">
                    <a16:rowId xmlns:a16="http://schemas.microsoft.com/office/drawing/2014/main" xmlns="" val="10004"/>
                  </a:ext>
                </a:extLst>
              </a:tr>
              <a:tr h="483476">
                <a:tc>
                  <a:txBody>
                    <a:bodyPr/>
                    <a:lstStyle/>
                    <a:p>
                      <a:pPr algn="ctr" rtl="0" fontAlgn="ctr"/>
                      <a:r>
                        <a:rPr lang="en-US" sz="1000" b="1" u="none" strike="noStrike" dirty="0">
                          <a:effectLst/>
                          <a:latin typeface="Century Gothic" panose="020B0502020202020204" pitchFamily="34" charset="0"/>
                        </a:rPr>
                        <a:t>Land Reform</a:t>
                      </a:r>
                      <a:endParaRPr lang="en-US" sz="10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000" b="0" i="0" u="none" strike="noStrike" dirty="0">
                          <a:solidFill>
                            <a:srgbClr val="000000"/>
                          </a:solidFill>
                          <a:effectLst/>
                          <a:latin typeface="Century Gothic" panose="020B0502020202020204" pitchFamily="34" charset="0"/>
                        </a:rPr>
                        <a:t>8</a:t>
                      </a:r>
                      <a:endParaRPr lang="cs-CZ" sz="1000" b="0"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100" b="1" i="0" u="none" strike="noStrike" dirty="0">
                          <a:solidFill>
                            <a:srgbClr val="000000"/>
                          </a:solidFill>
                          <a:effectLst/>
                          <a:latin typeface="Century Gothic" panose="020B0502020202020204" pitchFamily="34" charset="0"/>
                        </a:rPr>
                        <a:t>5</a:t>
                      </a:r>
                      <a:endParaRPr lang="cs-CZ"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000" b="0" i="0" u="none" strike="noStrike" dirty="0">
                          <a:solidFill>
                            <a:srgbClr val="000000"/>
                          </a:solidFill>
                          <a:effectLst/>
                          <a:latin typeface="Century Gothic" panose="020B0502020202020204" pitchFamily="34" charset="0"/>
                        </a:rPr>
                        <a:t>8</a:t>
                      </a:r>
                      <a:endParaRPr lang="cs-CZ" sz="1000" b="0" i="0" u="none" strike="noStrike" dirty="0">
                        <a:solidFill>
                          <a:srgbClr val="000000"/>
                        </a:solidFill>
                        <a:effectLst/>
                        <a:latin typeface="Century Gothic" panose="020B0502020202020204" pitchFamily="34" charset="0"/>
                      </a:endParaRPr>
                    </a:p>
                  </a:txBody>
                  <a:tcPr marL="0" marR="0" marT="0" marB="0" anchor="ctr">
                    <a:solidFill>
                      <a:schemeClr val="accent5">
                        <a:lumMod val="20000"/>
                        <a:lumOff val="80000"/>
                      </a:schemeClr>
                    </a:solidFill>
                  </a:tcPr>
                </a:tc>
                <a:tc>
                  <a:txBody>
                    <a:bodyPr/>
                    <a:lstStyle/>
                    <a:p>
                      <a:pPr algn="ctr" rtl="0" fontAlgn="ctr"/>
                      <a:r>
                        <a:rPr lang="en-ZA" sz="1000" b="1" i="0" u="none" strike="noStrike" dirty="0">
                          <a:solidFill>
                            <a:schemeClr val="tx1"/>
                          </a:solidFill>
                          <a:effectLst/>
                          <a:latin typeface="Century Gothic" panose="020B0502020202020204" pitchFamily="34" charset="0"/>
                        </a:rPr>
                        <a:t>0</a:t>
                      </a:r>
                      <a:endParaRPr lang="cs-CZ" sz="1000" b="1" i="0" u="none" strike="noStrike" dirty="0">
                        <a:solidFill>
                          <a:schemeClr val="tx1"/>
                        </a:solidFill>
                        <a:effectLst/>
                        <a:latin typeface="Century Gothic" panose="020B0502020202020204" pitchFamily="34" charset="0"/>
                      </a:endParaRPr>
                    </a:p>
                  </a:txBody>
                  <a:tcPr marL="0" marR="0" marT="0" marB="0" anchor="ctr">
                    <a:solidFill>
                      <a:schemeClr val="accent5">
                        <a:lumMod val="20000"/>
                        <a:lumOff val="80000"/>
                      </a:schemeClr>
                    </a:solidFill>
                  </a:tcPr>
                </a:tc>
                <a:tc>
                  <a:txBody>
                    <a:bodyPr/>
                    <a:lstStyle/>
                    <a:p>
                      <a:pPr algn="ctr" rtl="0" fontAlgn="ctr"/>
                      <a:r>
                        <a:rPr lang="en-ZA" sz="1000" b="1" i="0" u="none" strike="noStrike" dirty="0">
                          <a:solidFill>
                            <a:srgbClr val="000000"/>
                          </a:solidFill>
                          <a:effectLst/>
                          <a:latin typeface="Century Gothic" panose="020B0502020202020204" pitchFamily="34" charset="0"/>
                        </a:rPr>
                        <a:t>0%</a:t>
                      </a:r>
                      <a:endParaRPr lang="cs-CZ" sz="1000" b="1" i="0" u="none" strike="noStrike" dirty="0">
                        <a:solidFill>
                          <a:srgbClr val="000000"/>
                        </a:solidFill>
                        <a:effectLst/>
                        <a:latin typeface="Century Gothic" panose="020B0502020202020204" pitchFamily="34" charset="0"/>
                      </a:endParaRPr>
                    </a:p>
                  </a:txBody>
                  <a:tcPr marL="0" marR="0" marT="0" marB="0" anchor="ctr">
                    <a:solidFill>
                      <a:srgbClr val="FF0000"/>
                    </a:solidFill>
                  </a:tcPr>
                </a:tc>
                <a:extLst>
                  <a:ext uri="{0D108BD9-81ED-4DB2-BD59-A6C34878D82A}">
                    <a16:rowId xmlns:a16="http://schemas.microsoft.com/office/drawing/2014/main" xmlns="" val="10005"/>
                  </a:ext>
                </a:extLst>
              </a:tr>
              <a:tr h="604345">
                <a:tc>
                  <a:txBody>
                    <a:bodyPr/>
                    <a:lstStyle/>
                    <a:p>
                      <a:pPr algn="ctr" rtl="0" fontAlgn="ctr"/>
                      <a:r>
                        <a:rPr lang="en-US" sz="1000" b="1" u="none" strike="noStrike" dirty="0">
                          <a:effectLst/>
                          <a:latin typeface="Century Gothic" panose="020B0502020202020204" pitchFamily="34" charset="0"/>
                        </a:rPr>
                        <a:t>Overall  Performance </a:t>
                      </a:r>
                      <a:endParaRPr lang="en-US" sz="10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000" b="1" i="0" u="none" strike="noStrike" dirty="0">
                          <a:solidFill>
                            <a:srgbClr val="000000"/>
                          </a:solidFill>
                          <a:effectLst/>
                          <a:latin typeface="Century Gothic" panose="020B0502020202020204" pitchFamily="34" charset="0"/>
                        </a:rPr>
                        <a:t>22</a:t>
                      </a:r>
                      <a:endParaRPr lang="uk-UA" sz="10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100" b="1" i="0" u="none" strike="noStrike" dirty="0">
                          <a:solidFill>
                            <a:srgbClr val="000000"/>
                          </a:solidFill>
                          <a:effectLst/>
                          <a:latin typeface="Century Gothic" panose="020B0502020202020204" pitchFamily="34" charset="0"/>
                        </a:rPr>
                        <a:t>12</a:t>
                      </a:r>
                      <a:endParaRPr lang="uk-UA" sz="1100" b="1" i="0" u="none" strike="noStrike" dirty="0">
                        <a:solidFill>
                          <a:srgbClr val="000000"/>
                        </a:solidFill>
                        <a:effectLst/>
                        <a:latin typeface="Century Gothic" panose="020B0502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000" b="1" i="0" u="none" strike="noStrike" dirty="0">
                          <a:solidFill>
                            <a:srgbClr val="000000"/>
                          </a:solidFill>
                          <a:effectLst/>
                          <a:latin typeface="Century Gothic" panose="020B0502020202020204" pitchFamily="34" charset="0"/>
                        </a:rPr>
                        <a:t>24</a:t>
                      </a:r>
                      <a:endParaRPr lang="uk-UA" sz="1000" b="1" i="0" u="none" strike="noStrike" dirty="0">
                        <a:solidFill>
                          <a:srgbClr val="000000"/>
                        </a:solidFill>
                        <a:effectLst/>
                        <a:latin typeface="Century Gothic" panose="020B0502020202020204" pitchFamily="34" charset="0"/>
                      </a:endParaRPr>
                    </a:p>
                  </a:txBody>
                  <a:tcPr marL="0" marR="0" marT="0" marB="0" anchor="ctr">
                    <a:solidFill>
                      <a:schemeClr val="accent5">
                        <a:lumMod val="20000"/>
                        <a:lumOff val="80000"/>
                      </a:schemeClr>
                    </a:solidFill>
                  </a:tcPr>
                </a:tc>
                <a:tc>
                  <a:txBody>
                    <a:bodyPr/>
                    <a:lstStyle/>
                    <a:p>
                      <a:pPr algn="ctr" rtl="0" fontAlgn="ctr"/>
                      <a:r>
                        <a:rPr lang="en-ZA" sz="1000" b="1" i="0" u="none" strike="noStrike" dirty="0">
                          <a:solidFill>
                            <a:schemeClr val="tx1"/>
                          </a:solidFill>
                          <a:effectLst/>
                          <a:latin typeface="Century Gothic" panose="020B0502020202020204" pitchFamily="34" charset="0"/>
                        </a:rPr>
                        <a:t>7</a:t>
                      </a:r>
                      <a:endParaRPr lang="uk-UA" sz="1000" b="1" i="0" u="none" strike="noStrike" dirty="0">
                        <a:solidFill>
                          <a:schemeClr val="tx1"/>
                        </a:solidFill>
                        <a:effectLst/>
                        <a:latin typeface="Century Gothic" panose="020B0502020202020204" pitchFamily="34" charset="0"/>
                      </a:endParaRPr>
                    </a:p>
                  </a:txBody>
                  <a:tcPr marL="0" marR="0" marT="0" marB="0" anchor="ctr">
                    <a:solidFill>
                      <a:schemeClr val="accent5">
                        <a:lumMod val="20000"/>
                        <a:lumOff val="80000"/>
                      </a:schemeClr>
                    </a:solidFill>
                  </a:tcPr>
                </a:tc>
                <a:tc>
                  <a:txBody>
                    <a:bodyPr/>
                    <a:lstStyle/>
                    <a:p>
                      <a:pPr algn="ctr" rtl="0" fontAlgn="ctr"/>
                      <a:r>
                        <a:rPr lang="en-ZA" sz="1000" b="1" i="0" u="none" strike="noStrike" dirty="0">
                          <a:solidFill>
                            <a:srgbClr val="000000"/>
                          </a:solidFill>
                          <a:effectLst/>
                          <a:latin typeface="Century Gothic" panose="020B0502020202020204" pitchFamily="34" charset="0"/>
                        </a:rPr>
                        <a:t>29%</a:t>
                      </a:r>
                      <a:endParaRPr lang="uk-UA" sz="1000" b="1" i="0" u="none" strike="noStrike" dirty="0">
                        <a:solidFill>
                          <a:srgbClr val="000000"/>
                        </a:solidFill>
                        <a:effectLst/>
                        <a:latin typeface="Century Gothic" panose="020B0502020202020204" pitchFamily="34" charset="0"/>
                      </a:endParaRPr>
                    </a:p>
                  </a:txBody>
                  <a:tcPr marL="0" marR="0" marT="0" marB="0" anchor="ctr">
                    <a:solidFill>
                      <a:srgbClr val="FF0000"/>
                    </a:solidFill>
                  </a:tcPr>
                </a:tc>
                <a:extLst>
                  <a:ext uri="{0D108BD9-81ED-4DB2-BD59-A6C34878D82A}">
                    <a16:rowId xmlns:a16="http://schemas.microsoft.com/office/drawing/2014/main" xmlns="" val="10006"/>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xmlns="" val="2671465477"/>
              </p:ext>
            </p:extLst>
          </p:nvPr>
        </p:nvGraphicFramePr>
        <p:xfrm>
          <a:off x="304800" y="800100"/>
          <a:ext cx="2870448" cy="49149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6</a:t>
            </a:r>
            <a:endParaRPr lang="en-ZA" dirty="0">
              <a:solidFill>
                <a:prstClr val="black"/>
              </a:solidFill>
            </a:endParaRPr>
          </a:p>
        </p:txBody>
      </p:sp>
      <p:sp>
        <p:nvSpPr>
          <p:cNvPr id="8" name="TextBox 7"/>
          <p:cNvSpPr txBox="1"/>
          <p:nvPr/>
        </p:nvSpPr>
        <p:spPr>
          <a:xfrm>
            <a:off x="381000" y="5107632"/>
            <a:ext cx="8534400" cy="461665"/>
          </a:xfrm>
          <a:prstGeom prst="rect">
            <a:avLst/>
          </a:prstGeom>
          <a:noFill/>
        </p:spPr>
        <p:txBody>
          <a:bodyPr wrap="square" rtlCol="0">
            <a:spAutoFit/>
          </a:bodyPr>
          <a:lstStyle/>
          <a:p>
            <a:pPr>
              <a:spcBef>
                <a:spcPts val="650"/>
              </a:spcBef>
            </a:pPr>
            <a:r>
              <a:rPr lang="en-ZA" altLang="en-US" sz="1200" dirty="0">
                <a:solidFill>
                  <a:prstClr val="black"/>
                </a:solidFill>
                <a:latin typeface="Century Gothic" pitchFamily="34" charset="0"/>
              </a:rPr>
              <a:t>The department planned to achieve </a:t>
            </a:r>
            <a:r>
              <a:rPr lang="en-ZA" altLang="en-US" sz="1200" b="1" dirty="0">
                <a:solidFill>
                  <a:prstClr val="black"/>
                </a:solidFill>
                <a:latin typeface="Century Gothic" pitchFamily="34" charset="0"/>
              </a:rPr>
              <a:t>24 </a:t>
            </a:r>
            <a:r>
              <a:rPr lang="en-ZA" altLang="en-US" sz="1200" dirty="0">
                <a:solidFill>
                  <a:prstClr val="black"/>
                </a:solidFill>
                <a:latin typeface="Century Gothic" pitchFamily="34" charset="0"/>
              </a:rPr>
              <a:t>targets during quarter two of the 2019/20 financial year. A total of </a:t>
            </a:r>
            <a:r>
              <a:rPr lang="en-ZA" altLang="en-US" sz="1200" b="1" dirty="0">
                <a:solidFill>
                  <a:prstClr val="black"/>
                </a:solidFill>
                <a:latin typeface="Century Gothic" pitchFamily="34" charset="0"/>
              </a:rPr>
              <a:t>7 </a:t>
            </a:r>
            <a:r>
              <a:rPr lang="en-ZA" altLang="en-US" sz="1200" dirty="0">
                <a:solidFill>
                  <a:prstClr val="black"/>
                </a:solidFill>
                <a:latin typeface="Century Gothic" pitchFamily="34" charset="0"/>
              </a:rPr>
              <a:t>targets were achieved, and </a:t>
            </a:r>
            <a:r>
              <a:rPr lang="en-ZA" altLang="en-US" sz="1200" b="1" dirty="0">
                <a:solidFill>
                  <a:prstClr val="black"/>
                </a:solidFill>
                <a:latin typeface="Century Gothic" pitchFamily="34" charset="0"/>
              </a:rPr>
              <a:t>17 </a:t>
            </a:r>
            <a:r>
              <a:rPr lang="en-ZA" altLang="en-US" sz="1200" dirty="0">
                <a:solidFill>
                  <a:prstClr val="black"/>
                </a:solidFill>
                <a:latin typeface="Century Gothic" pitchFamily="34" charset="0"/>
              </a:rPr>
              <a:t>were not achieved. </a:t>
            </a:r>
          </a:p>
        </p:txBody>
      </p:sp>
    </p:spTree>
    <p:extLst>
      <p:ext uri="{BB962C8B-B14F-4D97-AF65-F5344CB8AC3E}">
        <p14:creationId xmlns:p14="http://schemas.microsoft.com/office/powerpoint/2010/main" xmlns="" val="253188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05840" y="3429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sz="2400" b="1" dirty="0">
                <a:solidFill>
                  <a:srgbClr val="94C600"/>
                </a:solidFill>
                <a:effectLst>
                  <a:outerShdw blurRad="38100" dist="38100" dir="2700000" algn="tl">
                    <a:srgbClr val="000000">
                      <a:alpha val="43137"/>
                    </a:srgbClr>
                  </a:outerShdw>
                </a:effectLst>
                <a:latin typeface="Century Gothic"/>
              </a:rPr>
              <a:t>Q1 VS Q2 2019 PERFORMANCE  SCORECARD </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7</a:t>
            </a:r>
            <a:endParaRPr lang="en-ZA" dirty="0">
              <a:solidFill>
                <a:prstClr val="black"/>
              </a:solidFill>
            </a:endParaRPr>
          </a:p>
        </p:txBody>
      </p:sp>
      <p:sp>
        <p:nvSpPr>
          <p:cNvPr id="3" name="TextBox 2"/>
          <p:cNvSpPr txBox="1"/>
          <p:nvPr/>
        </p:nvSpPr>
        <p:spPr>
          <a:xfrm>
            <a:off x="381000" y="4876800"/>
            <a:ext cx="8534400" cy="738664"/>
          </a:xfrm>
          <a:prstGeom prst="rect">
            <a:avLst/>
          </a:prstGeom>
          <a:noFill/>
        </p:spPr>
        <p:txBody>
          <a:bodyPr wrap="square" rtlCol="0">
            <a:spAutoFit/>
          </a:bodyPr>
          <a:lstStyle/>
          <a:p>
            <a:pPr>
              <a:spcBef>
                <a:spcPts val="650"/>
              </a:spcBef>
            </a:pPr>
            <a:r>
              <a:rPr lang="en-ZA" altLang="en-US" sz="1400" dirty="0">
                <a:solidFill>
                  <a:prstClr val="black"/>
                </a:solidFill>
                <a:latin typeface="Century Gothic" pitchFamily="34" charset="0"/>
              </a:rPr>
              <a:t> The chart above  indicate that the department regressed by </a:t>
            </a:r>
            <a:r>
              <a:rPr lang="en-ZA" altLang="en-US" sz="1400" b="1" dirty="0">
                <a:solidFill>
                  <a:prstClr val="black"/>
                </a:solidFill>
                <a:latin typeface="Century Gothic" pitchFamily="34" charset="0"/>
              </a:rPr>
              <a:t>26%</a:t>
            </a:r>
            <a:r>
              <a:rPr lang="en-ZA" altLang="en-US" sz="1400" dirty="0">
                <a:solidFill>
                  <a:prstClr val="black"/>
                </a:solidFill>
                <a:latin typeface="Century Gothic" pitchFamily="34" charset="0"/>
              </a:rPr>
              <a:t> in quarter 2 compared to quarter 1. Also important to note is a sharp increase in the number of targets not achieved in Q2 compared to Q1. </a:t>
            </a:r>
          </a:p>
        </p:txBody>
      </p:sp>
      <p:graphicFrame>
        <p:nvGraphicFramePr>
          <p:cNvPr id="7" name="Diagram 6"/>
          <p:cNvGraphicFramePr/>
          <p:nvPr>
            <p:extLst>
              <p:ext uri="{D42A27DB-BD31-4B8C-83A1-F6EECF244321}">
                <p14:modId xmlns:p14="http://schemas.microsoft.com/office/powerpoint/2010/main" xmlns="" val="1249446343"/>
              </p:ext>
            </p:extLst>
          </p:nvPr>
        </p:nvGraphicFramePr>
        <p:xfrm>
          <a:off x="838200" y="1371600"/>
          <a:ext cx="3505200" cy="3061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70073986"/>
              </p:ext>
            </p:extLst>
          </p:nvPr>
        </p:nvGraphicFramePr>
        <p:xfrm>
          <a:off x="914400" y="990600"/>
          <a:ext cx="7162800" cy="3708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xmlns="" val="20000"/>
                    </a:ext>
                  </a:extLst>
                </a:gridCol>
                <a:gridCol w="3581400">
                  <a:extLst>
                    <a:ext uri="{9D8B030D-6E8A-4147-A177-3AD203B41FA5}">
                      <a16:colId xmlns:a16="http://schemas.microsoft.com/office/drawing/2014/main" xmlns="" val="20001"/>
                    </a:ext>
                  </a:extLst>
                </a:gridCol>
              </a:tblGrid>
              <a:tr h="370840">
                <a:tc>
                  <a:txBody>
                    <a:bodyPr/>
                    <a:lstStyle/>
                    <a:p>
                      <a:pPr algn="ctr"/>
                      <a:r>
                        <a:rPr lang="en-ZA" dirty="0">
                          <a:solidFill>
                            <a:schemeClr val="tx1"/>
                          </a:solidFill>
                        </a:rPr>
                        <a:t>Q1 </a:t>
                      </a:r>
                    </a:p>
                  </a:txBody>
                  <a:tcPr anchor="ctr">
                    <a:solidFill>
                      <a:schemeClr val="bg1">
                        <a:lumMod val="95000"/>
                      </a:schemeClr>
                    </a:solidFill>
                  </a:tcPr>
                </a:tc>
                <a:tc>
                  <a:txBody>
                    <a:bodyPr/>
                    <a:lstStyle/>
                    <a:p>
                      <a:pPr algn="ctr"/>
                      <a:r>
                        <a:rPr lang="en-ZA" dirty="0">
                          <a:solidFill>
                            <a:schemeClr val="tx1"/>
                          </a:solidFill>
                        </a:rPr>
                        <a:t>Q2</a:t>
                      </a:r>
                    </a:p>
                  </a:txBody>
                  <a:tcPr anchor="ctr">
                    <a:solidFill>
                      <a:schemeClr val="bg1">
                        <a:lumMod val="95000"/>
                      </a:schemeClr>
                    </a:solidFill>
                  </a:tcPr>
                </a:tc>
                <a:extLst>
                  <a:ext uri="{0D108BD9-81ED-4DB2-BD59-A6C34878D82A}">
                    <a16:rowId xmlns:a16="http://schemas.microsoft.com/office/drawing/2014/main" xmlns="" val="10000"/>
                  </a:ext>
                </a:extLst>
              </a:tr>
            </a:tbl>
          </a:graphicData>
        </a:graphic>
      </p:graphicFrame>
      <p:graphicFrame>
        <p:nvGraphicFramePr>
          <p:cNvPr id="8" name="Diagram 7"/>
          <p:cNvGraphicFramePr/>
          <p:nvPr>
            <p:extLst>
              <p:ext uri="{D42A27DB-BD31-4B8C-83A1-F6EECF244321}">
                <p14:modId xmlns:p14="http://schemas.microsoft.com/office/powerpoint/2010/main" xmlns="" val="2494287006"/>
              </p:ext>
            </p:extLst>
          </p:nvPr>
        </p:nvGraphicFramePr>
        <p:xfrm>
          <a:off x="4572000" y="1371600"/>
          <a:ext cx="3505200" cy="3061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17917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05840" y="3429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sz="2400" b="1" dirty="0">
                <a:solidFill>
                  <a:srgbClr val="94C600"/>
                </a:solidFill>
                <a:effectLst>
                  <a:outerShdw blurRad="38100" dist="38100" dir="2700000" algn="tl">
                    <a:srgbClr val="000000">
                      <a:alpha val="43137"/>
                    </a:srgbClr>
                  </a:outerShdw>
                </a:effectLst>
                <a:latin typeface="Century Gothic"/>
              </a:rPr>
              <a:t>TREND ANALYSIS </a:t>
            </a:r>
          </a:p>
        </p:txBody>
      </p:sp>
      <p:sp>
        <p:nvSpPr>
          <p:cNvPr id="6" name="TextBox 5"/>
          <p:cNvSpPr txBox="1"/>
          <p:nvPr/>
        </p:nvSpPr>
        <p:spPr>
          <a:xfrm>
            <a:off x="7543800" y="6096000"/>
            <a:ext cx="533400" cy="369332"/>
          </a:xfrm>
          <a:prstGeom prst="rect">
            <a:avLst/>
          </a:prstGeom>
          <a:noFill/>
        </p:spPr>
        <p:txBody>
          <a:bodyPr wrap="square" rtlCol="0">
            <a:spAutoFit/>
          </a:bodyPr>
          <a:lstStyle/>
          <a:p>
            <a:pPr algn="ctr"/>
            <a:r>
              <a:rPr lang="en-US" dirty="0">
                <a:solidFill>
                  <a:prstClr val="black"/>
                </a:solidFill>
              </a:rPr>
              <a:t>8</a:t>
            </a:r>
            <a:endParaRPr lang="en-ZA" dirty="0">
              <a:solidFill>
                <a:prstClr val="black"/>
              </a:solidFill>
            </a:endParaRPr>
          </a:p>
        </p:txBody>
      </p:sp>
      <p:sp>
        <p:nvSpPr>
          <p:cNvPr id="3" name="TextBox 2"/>
          <p:cNvSpPr txBox="1"/>
          <p:nvPr/>
        </p:nvSpPr>
        <p:spPr>
          <a:xfrm>
            <a:off x="381000" y="5129311"/>
            <a:ext cx="8534400" cy="523220"/>
          </a:xfrm>
          <a:prstGeom prst="rect">
            <a:avLst/>
          </a:prstGeom>
          <a:noFill/>
        </p:spPr>
        <p:txBody>
          <a:bodyPr wrap="square" rtlCol="0">
            <a:spAutoFit/>
          </a:bodyPr>
          <a:lstStyle/>
          <a:p>
            <a:pPr>
              <a:spcBef>
                <a:spcPts val="650"/>
              </a:spcBef>
            </a:pPr>
            <a:r>
              <a:rPr lang="en-ZA" altLang="en-US" sz="1400" dirty="0">
                <a:solidFill>
                  <a:prstClr val="black"/>
                </a:solidFill>
                <a:latin typeface="Century Gothic" pitchFamily="34" charset="0"/>
              </a:rPr>
              <a:t>The chart above  indicate that the department regressed substantially under programme 2, 3 and 5 compared to Q1. Programme 4 continued to underperform during the 2</a:t>
            </a:r>
            <a:r>
              <a:rPr lang="en-ZA" altLang="en-US" sz="1400" baseline="30000" dirty="0">
                <a:solidFill>
                  <a:prstClr val="black"/>
                </a:solidFill>
                <a:latin typeface="Century Gothic" pitchFamily="34" charset="0"/>
              </a:rPr>
              <a:t>nd</a:t>
            </a:r>
            <a:r>
              <a:rPr lang="en-ZA" altLang="en-US" sz="1400" dirty="0">
                <a:solidFill>
                  <a:prstClr val="black"/>
                </a:solidFill>
                <a:latin typeface="Century Gothic" pitchFamily="34" charset="0"/>
              </a:rPr>
              <a:t> quarter. </a:t>
            </a:r>
          </a:p>
        </p:txBody>
      </p:sp>
      <p:graphicFrame>
        <p:nvGraphicFramePr>
          <p:cNvPr id="2" name="Chart 1"/>
          <p:cNvGraphicFramePr/>
          <p:nvPr>
            <p:extLst>
              <p:ext uri="{D42A27DB-BD31-4B8C-83A1-F6EECF244321}">
                <p14:modId xmlns:p14="http://schemas.microsoft.com/office/powerpoint/2010/main" xmlns="" val="3435393707"/>
              </p:ext>
            </p:extLst>
          </p:nvPr>
        </p:nvGraphicFramePr>
        <p:xfrm>
          <a:off x="381000" y="914400"/>
          <a:ext cx="83820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6538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5.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6.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7.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8.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9.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0.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0.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5.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6.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7.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8.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19.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0.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5.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6.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7.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8.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9.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EF4DF405C2B541AA7DD0FD02E6EFBA" ma:contentTypeVersion="4" ma:contentTypeDescription="Create a new document." ma:contentTypeScope="" ma:versionID="f5eee5d94656b593c7468dd407815981">
  <xsd:schema xmlns:xsd="http://www.w3.org/2001/XMLSchema" xmlns:xs="http://www.w3.org/2001/XMLSchema" xmlns:p="http://schemas.microsoft.com/office/2006/metadata/properties" xmlns:ns3="3835f9b5-07e0-4c00-a72e-b3d20549d0c2" targetNamespace="http://schemas.microsoft.com/office/2006/metadata/properties" ma:root="true" ma:fieldsID="391e35f1449357539be1fe846e1d2aad" ns3:_="">
    <xsd:import namespace="3835f9b5-07e0-4c00-a72e-b3d20549d0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5f9b5-07e0-4c00-a72e-b3d20549d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F1354-AF39-4BE1-85A4-3FDC01A97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5f9b5-07e0-4c00-a72e-b3d20549d0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ED74EA-F118-46C0-A96C-78E0BA6404AC}">
  <ds:schemaRefs>
    <ds:schemaRef ds:uri="http://schemas.microsoft.com/office/2006/metadata/properties"/>
    <ds:schemaRef ds:uri="3835f9b5-07e0-4c00-a72e-b3d20549d0c2"/>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A3B25F6-58CC-4188-98A6-15C816CE41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30501</TotalTime>
  <Words>4871</Words>
  <Application>Microsoft Office PowerPoint</Application>
  <PresentationFormat>On-screen Show (4:3)</PresentationFormat>
  <Paragraphs>1622</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1_Office Theme</vt:lpstr>
      <vt:lpstr>Austin</vt:lpstr>
      <vt:lpstr>  </vt:lpstr>
      <vt:lpstr>Slide 2</vt:lpstr>
      <vt:lpstr>OUTLINE </vt:lpstr>
      <vt:lpstr>DRDLR PERFORMANCE RATING SCALE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Helena Smit</dc:creator>
  <cp:lastModifiedBy>PUMZA</cp:lastModifiedBy>
  <cp:revision>2217</cp:revision>
  <cp:lastPrinted>2019-05-29T12:23:57Z</cp:lastPrinted>
  <dcterms:created xsi:type="dcterms:W3CDTF">2015-05-27T06:21:51Z</dcterms:created>
  <dcterms:modified xsi:type="dcterms:W3CDTF">2020-02-27T09:35:58Z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0x01010083EF4DF405C2B541AA7DD0FD02E6EFBA</vt:lpwstr>
  </property>
</Properties>
</file>