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6"/>
  </p:notesMasterIdLst>
  <p:handoutMasterIdLst>
    <p:handoutMasterId r:id="rId67"/>
  </p:handoutMasterIdLst>
  <p:sldIdLst>
    <p:sldId id="415" r:id="rId3"/>
    <p:sldId id="260" r:id="rId4"/>
    <p:sldId id="316" r:id="rId5"/>
    <p:sldId id="382" r:id="rId6"/>
    <p:sldId id="345" r:id="rId7"/>
    <p:sldId id="383" r:id="rId8"/>
    <p:sldId id="347" r:id="rId9"/>
    <p:sldId id="405" r:id="rId10"/>
    <p:sldId id="388" r:id="rId11"/>
    <p:sldId id="284" r:id="rId12"/>
    <p:sldId id="374" r:id="rId13"/>
    <p:sldId id="367" r:id="rId14"/>
    <p:sldId id="419" r:id="rId15"/>
    <p:sldId id="369" r:id="rId16"/>
    <p:sldId id="420" r:id="rId17"/>
    <p:sldId id="373" r:id="rId18"/>
    <p:sldId id="422" r:id="rId19"/>
    <p:sldId id="421" r:id="rId20"/>
    <p:sldId id="377" r:id="rId21"/>
    <p:sldId id="306" r:id="rId22"/>
    <p:sldId id="379" r:id="rId23"/>
    <p:sldId id="380" r:id="rId24"/>
    <p:sldId id="376" r:id="rId25"/>
    <p:sldId id="349" r:id="rId26"/>
    <p:sldId id="364" r:id="rId27"/>
    <p:sldId id="386" r:id="rId28"/>
    <p:sldId id="365" r:id="rId29"/>
    <p:sldId id="366" r:id="rId30"/>
    <p:sldId id="355" r:id="rId31"/>
    <p:sldId id="392" r:id="rId32"/>
    <p:sldId id="318" r:id="rId33"/>
    <p:sldId id="310" r:id="rId34"/>
    <p:sldId id="340" r:id="rId35"/>
    <p:sldId id="417" r:id="rId36"/>
    <p:sldId id="418" r:id="rId37"/>
    <p:sldId id="313" r:id="rId38"/>
    <p:sldId id="363" r:id="rId39"/>
    <p:sldId id="361" r:id="rId40"/>
    <p:sldId id="423" r:id="rId41"/>
    <p:sldId id="362" r:id="rId42"/>
    <p:sldId id="393" r:id="rId43"/>
    <p:sldId id="394" r:id="rId44"/>
    <p:sldId id="412" r:id="rId45"/>
    <p:sldId id="413" r:id="rId46"/>
    <p:sldId id="395" r:id="rId47"/>
    <p:sldId id="416" r:id="rId48"/>
    <p:sldId id="396" r:id="rId49"/>
    <p:sldId id="397" r:id="rId50"/>
    <p:sldId id="398" r:id="rId51"/>
    <p:sldId id="399" r:id="rId52"/>
    <p:sldId id="414" r:id="rId53"/>
    <p:sldId id="400" r:id="rId54"/>
    <p:sldId id="401" r:id="rId55"/>
    <p:sldId id="402" r:id="rId56"/>
    <p:sldId id="403" r:id="rId57"/>
    <p:sldId id="404" r:id="rId58"/>
    <p:sldId id="406" r:id="rId59"/>
    <p:sldId id="407" r:id="rId60"/>
    <p:sldId id="408" r:id="rId61"/>
    <p:sldId id="410" r:id="rId62"/>
    <p:sldId id="411" r:id="rId63"/>
    <p:sldId id="409" r:id="rId64"/>
    <p:sldId id="353" r:id="rId6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014929"/>
    <a:srgbClr val="DCE2DC"/>
    <a:srgbClr val="909591"/>
    <a:srgbClr val="006600"/>
    <a:srgbClr val="7B9486"/>
    <a:srgbClr val="CC9900"/>
    <a:srgbClr val="009900"/>
    <a:srgbClr val="3D6040"/>
    <a:srgbClr val="5880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33" autoAdjust="0"/>
  </p:normalViewPr>
  <p:slideViewPr>
    <p:cSldViewPr snapToGrid="0">
      <p:cViewPr varScale="1">
        <p:scale>
          <a:sx n="112" d="100"/>
          <a:sy n="112" d="100"/>
        </p:scale>
        <p:origin x="-15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15"/>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Sheet1!$A$2</c:f>
              <c:strCache>
                <c:ptCount val="1"/>
                <c:pt idx="0">
                  <c:v>Achieved</c:v>
                </c:pt>
              </c:strCache>
            </c:strRef>
          </c:tx>
          <c:spPr>
            <a:solidFill>
              <a:srgbClr val="006600"/>
            </a:solidFill>
            <a:ln>
              <a:noFill/>
            </a:ln>
            <a:effectLst/>
            <a:sp3d/>
          </c:spPr>
          <c:cat>
            <c:strRef>
              <c:f>Sheet1!$B$1:$E$1</c:f>
              <c:strCache>
                <c:ptCount val="4"/>
                <c:pt idx="0">
                  <c:v>Q1</c:v>
                </c:pt>
                <c:pt idx="1">
                  <c:v>Q2</c:v>
                </c:pt>
                <c:pt idx="2">
                  <c:v>Q3</c:v>
                </c:pt>
                <c:pt idx="3">
                  <c:v>Q4</c:v>
                </c:pt>
              </c:strCache>
            </c:strRef>
          </c:cat>
          <c:val>
            <c:numRef>
              <c:f>Sheet1!$B$2:$E$2</c:f>
              <c:numCache>
                <c:formatCode>General</c:formatCode>
                <c:ptCount val="4"/>
                <c:pt idx="0">
                  <c:v>16</c:v>
                </c:pt>
                <c:pt idx="1">
                  <c:v>18</c:v>
                </c:pt>
                <c:pt idx="2">
                  <c:v>16</c:v>
                </c:pt>
                <c:pt idx="3">
                  <c:v>0</c:v>
                </c:pt>
              </c:numCache>
            </c:numRef>
          </c:val>
        </c:ser>
        <c:ser>
          <c:idx val="1"/>
          <c:order val="1"/>
          <c:tx>
            <c:strRef>
              <c:f>Sheet1!$A$3</c:f>
              <c:strCache>
                <c:ptCount val="1"/>
                <c:pt idx="0">
                  <c:v>Not Achieved</c:v>
                </c:pt>
              </c:strCache>
            </c:strRef>
          </c:tx>
          <c:spPr>
            <a:solidFill>
              <a:srgbClr val="C00000"/>
            </a:solidFill>
            <a:ln>
              <a:noFill/>
            </a:ln>
            <a:effectLst/>
            <a:sp3d/>
          </c:spPr>
          <c:cat>
            <c:strRef>
              <c:f>Sheet1!$B$1:$E$1</c:f>
              <c:strCache>
                <c:ptCount val="4"/>
                <c:pt idx="0">
                  <c:v>Q1</c:v>
                </c:pt>
                <c:pt idx="1">
                  <c:v>Q2</c:v>
                </c:pt>
                <c:pt idx="2">
                  <c:v>Q3</c:v>
                </c:pt>
                <c:pt idx="3">
                  <c:v>Q4</c:v>
                </c:pt>
              </c:strCache>
            </c:strRef>
          </c:cat>
          <c:val>
            <c:numRef>
              <c:f>Sheet1!$B$3:$E$3</c:f>
              <c:numCache>
                <c:formatCode>General</c:formatCode>
                <c:ptCount val="4"/>
                <c:pt idx="0">
                  <c:v>8</c:v>
                </c:pt>
                <c:pt idx="1">
                  <c:v>9</c:v>
                </c:pt>
                <c:pt idx="2">
                  <c:v>5</c:v>
                </c:pt>
                <c:pt idx="3">
                  <c:v>0</c:v>
                </c:pt>
              </c:numCache>
            </c:numRef>
          </c:val>
        </c:ser>
        <c:ser>
          <c:idx val="2"/>
          <c:order val="2"/>
          <c:tx>
            <c:strRef>
              <c:f>Sheet1!$A$4</c:f>
              <c:strCache>
                <c:ptCount val="1"/>
                <c:pt idx="0">
                  <c:v>Total per Q</c:v>
                </c:pt>
              </c:strCache>
            </c:strRef>
          </c:tx>
          <c:spPr>
            <a:gradFill>
              <a:gsLst>
                <a:gs pos="100000">
                  <a:schemeClr val="accent3">
                    <a:alpha val="0"/>
                  </a:schemeClr>
                </a:gs>
                <a:gs pos="50000">
                  <a:schemeClr val="accent3"/>
                </a:gs>
              </a:gsLst>
              <a:lin ang="5400000" scaled="0"/>
            </a:gradFill>
            <a:ln>
              <a:noFill/>
            </a:ln>
            <a:effectLst/>
            <a:sp3d/>
          </c:spPr>
          <c:cat>
            <c:strRef>
              <c:f>Sheet1!$B$1:$E$1</c:f>
              <c:strCache>
                <c:ptCount val="4"/>
                <c:pt idx="0">
                  <c:v>Q1</c:v>
                </c:pt>
                <c:pt idx="1">
                  <c:v>Q2</c:v>
                </c:pt>
                <c:pt idx="2">
                  <c:v>Q3</c:v>
                </c:pt>
                <c:pt idx="3">
                  <c:v>Q4</c:v>
                </c:pt>
              </c:strCache>
            </c:strRef>
          </c:cat>
          <c:val>
            <c:numRef>
              <c:f>Sheet1!$B$4:$E$4</c:f>
              <c:numCache>
                <c:formatCode>General</c:formatCode>
                <c:ptCount val="4"/>
                <c:pt idx="0">
                  <c:v>24</c:v>
                </c:pt>
                <c:pt idx="1">
                  <c:v>27</c:v>
                </c:pt>
                <c:pt idx="2">
                  <c:v>21</c:v>
                </c:pt>
                <c:pt idx="3">
                  <c:v>68</c:v>
                </c:pt>
              </c:numCache>
            </c:numRef>
          </c:val>
        </c:ser>
        <c:dLbls/>
        <c:gapWidth val="75"/>
        <c:shape val="box"/>
        <c:axId val="119496704"/>
        <c:axId val="119498240"/>
        <c:axId val="0"/>
      </c:bar3DChart>
      <c:catAx>
        <c:axId val="1194967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9498240"/>
        <c:crosses val="autoZero"/>
        <c:auto val="1"/>
        <c:lblAlgn val="ctr"/>
        <c:lblOffset val="100"/>
      </c:catAx>
      <c:valAx>
        <c:axId val="119498240"/>
        <c:scaling>
          <c:orientation val="minMax"/>
        </c:scaling>
        <c:axPos val="l"/>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496704"/>
        <c:crosses val="autoZero"/>
        <c:crossBetween val="between"/>
      </c:valAx>
      <c:spPr>
        <a:noFill/>
        <a:ln>
          <a:noFill/>
        </a:ln>
        <a:effectLst/>
      </c:spPr>
    </c:plotArea>
    <c:legend>
      <c:legendPos val="b"/>
      <c:layout>
        <c:manualLayout>
          <c:xMode val="edge"/>
          <c:yMode val="edge"/>
          <c:x val="0.28330319089012179"/>
          <c:y val="6.6961553219064801E-2"/>
          <c:w val="0.39199141142238858"/>
          <c:h val="8.1396721794102858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555F12B5-37C5-4E14-9293-F6949D308B93}" type="datetimeFigureOut">
              <a:rPr lang="en-GB" smtClean="0"/>
              <a:pPr/>
              <a:t>27/02/2020</a:t>
            </a:fld>
            <a:endParaRPr lang="en-GB"/>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D2C682DD-DAA9-4A1C-9A9D-6687605C8BFF}" type="slidenum">
              <a:rPr lang="en-GB" smtClean="0"/>
              <a:pPr/>
              <a:t>‹#›</a:t>
            </a:fld>
            <a:endParaRPr lang="en-GB"/>
          </a:p>
        </p:txBody>
      </p:sp>
    </p:spTree>
    <p:extLst>
      <p:ext uri="{BB962C8B-B14F-4D97-AF65-F5344CB8AC3E}">
        <p14:creationId xmlns:p14="http://schemas.microsoft.com/office/powerpoint/2010/main" xmlns="" val="204211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5E8F3D5-CF13-4CD1-A225-FB7E780EC312}" type="datetimeFigureOut">
              <a:rPr lang="en-ZA" smtClean="0"/>
              <a:pPr/>
              <a:t>2020/02/27</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3ECDE70-A295-4F11-A227-2FAFACF5E9CC}" type="slidenum">
              <a:rPr lang="en-ZA" smtClean="0"/>
              <a:pPr/>
              <a:t>‹#›</a:t>
            </a:fld>
            <a:endParaRPr lang="en-ZA"/>
          </a:p>
        </p:txBody>
      </p:sp>
    </p:spTree>
    <p:extLst>
      <p:ext uri="{BB962C8B-B14F-4D97-AF65-F5344CB8AC3E}">
        <p14:creationId xmlns:p14="http://schemas.microsoft.com/office/powerpoint/2010/main" xmlns="" val="378932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ECDE70-A295-4F11-A227-2FAFACF5E9CC}" type="slidenum">
              <a:rPr lang="en-ZA" smtClean="0"/>
              <a:pPr/>
              <a:t>3</a:t>
            </a:fld>
            <a:endParaRPr lang="en-ZA" dirty="0"/>
          </a:p>
        </p:txBody>
      </p:sp>
    </p:spTree>
    <p:extLst>
      <p:ext uri="{BB962C8B-B14F-4D97-AF65-F5344CB8AC3E}">
        <p14:creationId xmlns:p14="http://schemas.microsoft.com/office/powerpoint/2010/main" xmlns="" val="66676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49</a:t>
            </a:fld>
            <a:endParaRPr lang="en-ZA"/>
          </a:p>
        </p:txBody>
      </p:sp>
    </p:spTree>
    <p:extLst>
      <p:ext uri="{BB962C8B-B14F-4D97-AF65-F5344CB8AC3E}">
        <p14:creationId xmlns:p14="http://schemas.microsoft.com/office/powerpoint/2010/main" xmlns="" val="23493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50</a:t>
            </a:fld>
            <a:endParaRPr lang="en-ZA"/>
          </a:p>
        </p:txBody>
      </p:sp>
    </p:spTree>
    <p:extLst>
      <p:ext uri="{BB962C8B-B14F-4D97-AF65-F5344CB8AC3E}">
        <p14:creationId xmlns:p14="http://schemas.microsoft.com/office/powerpoint/2010/main" xmlns="" val="81986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51</a:t>
            </a:fld>
            <a:endParaRPr lang="en-ZA"/>
          </a:p>
        </p:txBody>
      </p:sp>
    </p:spTree>
    <p:extLst>
      <p:ext uri="{BB962C8B-B14F-4D97-AF65-F5344CB8AC3E}">
        <p14:creationId xmlns:p14="http://schemas.microsoft.com/office/powerpoint/2010/main" xmlns="" val="421732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52</a:t>
            </a:fld>
            <a:endParaRPr lang="en-ZA"/>
          </a:p>
        </p:txBody>
      </p:sp>
    </p:spTree>
    <p:extLst>
      <p:ext uri="{BB962C8B-B14F-4D97-AF65-F5344CB8AC3E}">
        <p14:creationId xmlns:p14="http://schemas.microsoft.com/office/powerpoint/2010/main" xmlns="" val="317551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53</a:t>
            </a:fld>
            <a:endParaRPr lang="en-ZA"/>
          </a:p>
        </p:txBody>
      </p:sp>
    </p:spTree>
    <p:extLst>
      <p:ext uri="{BB962C8B-B14F-4D97-AF65-F5344CB8AC3E}">
        <p14:creationId xmlns:p14="http://schemas.microsoft.com/office/powerpoint/2010/main" xmlns="" val="3169204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pPr/>
              <a:t>63</a:t>
            </a:fld>
            <a:endParaRPr lang="en-ZA"/>
          </a:p>
        </p:txBody>
      </p:sp>
    </p:spTree>
    <p:extLst>
      <p:ext uri="{BB962C8B-B14F-4D97-AF65-F5344CB8AC3E}">
        <p14:creationId xmlns:p14="http://schemas.microsoft.com/office/powerpoint/2010/main" xmlns="" val="101180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ECDE70-A295-4F11-A227-2FAFACF5E9CC}" type="slidenum">
              <a:rPr lang="en-ZA" smtClean="0"/>
              <a:pPr/>
              <a:t>4</a:t>
            </a:fld>
            <a:endParaRPr lang="en-ZA" dirty="0"/>
          </a:p>
        </p:txBody>
      </p:sp>
    </p:spTree>
    <p:extLst>
      <p:ext uri="{BB962C8B-B14F-4D97-AF65-F5344CB8AC3E}">
        <p14:creationId xmlns:p14="http://schemas.microsoft.com/office/powerpoint/2010/main" xmlns="" val="109877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42</a:t>
            </a:fld>
            <a:endParaRPr lang="en-ZA"/>
          </a:p>
        </p:txBody>
      </p:sp>
    </p:spTree>
    <p:extLst>
      <p:ext uri="{BB962C8B-B14F-4D97-AF65-F5344CB8AC3E}">
        <p14:creationId xmlns:p14="http://schemas.microsoft.com/office/powerpoint/2010/main" xmlns="" val="164453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43</a:t>
            </a:fld>
            <a:endParaRPr lang="en-ZA"/>
          </a:p>
        </p:txBody>
      </p:sp>
    </p:spTree>
    <p:extLst>
      <p:ext uri="{BB962C8B-B14F-4D97-AF65-F5344CB8AC3E}">
        <p14:creationId xmlns:p14="http://schemas.microsoft.com/office/powerpoint/2010/main" xmlns="" val="230872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44</a:t>
            </a:fld>
            <a:endParaRPr lang="en-ZA"/>
          </a:p>
        </p:txBody>
      </p:sp>
    </p:spTree>
    <p:extLst>
      <p:ext uri="{BB962C8B-B14F-4D97-AF65-F5344CB8AC3E}">
        <p14:creationId xmlns:p14="http://schemas.microsoft.com/office/powerpoint/2010/main" xmlns="" val="308985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45</a:t>
            </a:fld>
            <a:endParaRPr lang="en-ZA"/>
          </a:p>
        </p:txBody>
      </p:sp>
    </p:spTree>
    <p:extLst>
      <p:ext uri="{BB962C8B-B14F-4D97-AF65-F5344CB8AC3E}">
        <p14:creationId xmlns:p14="http://schemas.microsoft.com/office/powerpoint/2010/main" xmlns="" val="196255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46</a:t>
            </a:fld>
            <a:endParaRPr lang="en-ZA"/>
          </a:p>
        </p:txBody>
      </p:sp>
    </p:spTree>
    <p:extLst>
      <p:ext uri="{BB962C8B-B14F-4D97-AF65-F5344CB8AC3E}">
        <p14:creationId xmlns:p14="http://schemas.microsoft.com/office/powerpoint/2010/main" xmlns="" val="127866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47</a:t>
            </a:fld>
            <a:endParaRPr lang="en-ZA"/>
          </a:p>
        </p:txBody>
      </p:sp>
    </p:spTree>
    <p:extLst>
      <p:ext uri="{BB962C8B-B14F-4D97-AF65-F5344CB8AC3E}">
        <p14:creationId xmlns:p14="http://schemas.microsoft.com/office/powerpoint/2010/main" xmlns="" val="114795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A209AB-54BA-4DE2-A4CD-3A1DB9EDCF74}" type="slidenum">
              <a:rPr lang="en-ZA" smtClean="0"/>
              <a:pPr/>
              <a:t>48</a:t>
            </a:fld>
            <a:endParaRPr lang="en-ZA"/>
          </a:p>
        </p:txBody>
      </p:sp>
    </p:spTree>
    <p:extLst>
      <p:ext uri="{BB962C8B-B14F-4D97-AF65-F5344CB8AC3E}">
        <p14:creationId xmlns:p14="http://schemas.microsoft.com/office/powerpoint/2010/main" xmlns="" val="196558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6717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162863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244075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54" b="1">
                <a:solidFill>
                  <a:schemeClr val="bg2"/>
                </a:solidFill>
                <a:effectLs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a:defRPr>
                <a:solidFill>
                  <a:schemeClr val="bg2"/>
                </a:solidFill>
                <a:effectLst/>
              </a:defRPr>
            </a:lvl1pPr>
            <a:lvl2pPr>
              <a:defRPr>
                <a:solidFill>
                  <a:schemeClr val="bg2"/>
                </a:solidFill>
                <a:effectLst/>
              </a:defRPr>
            </a:lvl2pPr>
            <a:lvl3pPr>
              <a:defRPr>
                <a:solidFill>
                  <a:schemeClr val="bg2"/>
                </a:solidFill>
                <a:effectLst/>
              </a:defRPr>
            </a:lvl3pPr>
            <a:lvl4pPr>
              <a:defRPr>
                <a:solidFill>
                  <a:schemeClr val="bg2"/>
                </a:solidFill>
                <a:effectLst/>
              </a:defRPr>
            </a:lvl4pPr>
            <a:lvl5pPr>
              <a:defRPr>
                <a:solidFill>
                  <a:schemeClr val="bg2"/>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Rectangle 3"/>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smtClean="0">
                <a:solidFill>
                  <a:prstClr val="black"/>
                </a:solidFill>
              </a:rPr>
              <a:t>RESTRICTED</a:t>
            </a:r>
            <a:endParaRPr lang="en-US" dirty="0">
              <a:solidFill>
                <a:prstClr val="black"/>
              </a:solidFill>
            </a:endParaRPr>
          </a:p>
        </p:txBody>
      </p:sp>
      <p:sp>
        <p:nvSpPr>
          <p:cNvPr id="5" name="Rectangle 4"/>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A435E877-8877-4687-8C36-80F9BEB75CF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891770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6" name="Picture 6" descr="G:\COA-Photoshop.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10"/>
          <p:cNvSpPr/>
          <p:nvPr userDrawn="1"/>
        </p:nvSpPr>
        <p:spPr>
          <a:xfrm>
            <a:off x="0" y="7"/>
            <a:ext cx="9144000" cy="5084763"/>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defTabSz="844083">
              <a:defRPr/>
            </a:pPr>
            <a:endParaRPr lang="en-US" sz="1662">
              <a:solidFill>
                <a:prstClr val="black"/>
              </a:solidFill>
            </a:endParaRPr>
          </a:p>
        </p:txBody>
      </p:sp>
      <p:sp>
        <p:nvSpPr>
          <p:cNvPr id="7" name="Rectangle 15"/>
          <p:cNvSpPr>
            <a:spLocks noGrp="1"/>
          </p:cNvSpPr>
          <p:nvPr>
            <p:ph type="sldNum" sz="quarter" idx="10"/>
          </p:nvPr>
        </p:nvSpPr>
        <p:spPr/>
        <p:txBody>
          <a:bodyPr/>
          <a:lstStyle>
            <a:lvl1pPr>
              <a:defRPr sz="1108">
                <a:latin typeface="Arial" panose="020B0604020202020204" pitchFamily="34" charset="0"/>
                <a:cs typeface="Arial" panose="020B0604020202020204" pitchFamily="34" charset="0"/>
              </a:defRPr>
            </a:lvl1pPr>
            <a:extLst/>
          </a:lstStyle>
          <a:p>
            <a:pPr>
              <a:defRPr/>
            </a:pPr>
            <a:fld id="{55C916AF-1DF0-4DE0-AFEC-5E20B4260D2F}" type="slidenum">
              <a:rPr lang="en-US" smtClean="0">
                <a:solidFill>
                  <a:prstClr val="black"/>
                </a:solidFill>
              </a:rPr>
              <a:pPr>
                <a:defRPr/>
              </a:pPr>
              <a:t>‹#›</a:t>
            </a:fld>
            <a:endParaRPr lang="en-US" dirty="0">
              <a:solidFill>
                <a:prstClr val="black"/>
              </a:solidFill>
            </a:endParaRPr>
          </a:p>
        </p:txBody>
      </p:sp>
      <p:sp>
        <p:nvSpPr>
          <p:cNvPr id="8" name="Rectangle 16"/>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dirty="0" smtClean="0">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xmlns="" val="6477837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3"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smtClean="0">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xmlns="" val="395684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4"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smtClean="0">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xmlns="" val="99107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305981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181278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147793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310171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155239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28345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92575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pPr/>
              <a:t>2020/02/27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22462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DA3F-58B1-453C-866A-2C31CB231A63}" type="datetimeFigureOut">
              <a:rPr lang="en-ZA" smtClean="0"/>
              <a:pPr/>
              <a:t>2020/02/27</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70D2B-0835-49A3-ACEE-56E9604391EE}" type="slidenum">
              <a:rPr lang="en-ZA" smtClean="0"/>
              <a:pPr/>
              <a:t>‹#›</a:t>
            </a:fld>
            <a:endParaRPr lang="en-ZA"/>
          </a:p>
        </p:txBody>
      </p:sp>
    </p:spTree>
    <p:extLst>
      <p:ext uri="{BB962C8B-B14F-4D97-AF65-F5344CB8AC3E}">
        <p14:creationId xmlns:p14="http://schemas.microsoft.com/office/powerpoint/2010/main" xmlns="" val="2736439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COA-Photoshop.jp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9731" name="Rectangle 3"/>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108">
                <a:solidFill>
                  <a:srgbClr val="006600"/>
                </a:solidFill>
                <a:cs typeface="Arial" pitchFamily="34" charset="0"/>
              </a:defRPr>
            </a:lvl1pPr>
          </a:lstStyle>
          <a:p>
            <a:pPr defTabSz="844083" fontAlgn="base">
              <a:spcBef>
                <a:spcPct val="0"/>
              </a:spcBef>
              <a:spcAft>
                <a:spcPct val="0"/>
              </a:spcAft>
              <a:defRPr/>
            </a:pPr>
            <a:r>
              <a:rPr lang="en-US" smtClean="0">
                <a:solidFill>
                  <a:prstClr val="black"/>
                </a:solidFill>
                <a:latin typeface="Arial" pitchFamily="34" charset="0"/>
              </a:rPr>
              <a:t>RESTRICTED</a:t>
            </a:r>
            <a:endParaRPr lang="en-US" dirty="0">
              <a:solidFill>
                <a:prstClr val="black"/>
              </a:solidFill>
              <a:latin typeface="Arial" pitchFamily="34" charset="0"/>
            </a:endParaRPr>
          </a:p>
        </p:txBody>
      </p:sp>
      <p:sp>
        <p:nvSpPr>
          <p:cNvPr id="329732" name="Rectangle 4"/>
          <p:cNvSpPr>
            <a:spLocks noGrp="1" noChangeArrowheads="1"/>
          </p:cNvSpPr>
          <p:nvPr>
            <p:ph type="sldNum" sz="quarter" idx="4"/>
          </p:nvPr>
        </p:nvSpPr>
        <p:spPr bwMode="auto">
          <a:xfrm>
            <a:off x="6948264"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108">
                <a:solidFill>
                  <a:schemeClr val="bg2"/>
                </a:solidFill>
                <a:latin typeface="Arial" pitchFamily="34" charset="0"/>
                <a:cs typeface="Arial" pitchFamily="34" charset="0"/>
              </a:defRPr>
            </a:lvl1pPr>
          </a:lstStyle>
          <a:p>
            <a:pPr defTabSz="844083" fontAlgn="base">
              <a:spcBef>
                <a:spcPct val="0"/>
              </a:spcBef>
              <a:spcAft>
                <a:spcPct val="0"/>
              </a:spcAft>
              <a:defRPr/>
            </a:pPr>
            <a:fld id="{323D7853-DBEF-4228-89DD-C265517686E6}" type="slidenum">
              <a:rPr lang="en-US" smtClean="0">
                <a:solidFill>
                  <a:prstClr val="black"/>
                </a:solidFill>
              </a:rPr>
              <a:pPr defTabSz="844083" fontAlgn="base">
                <a:spcBef>
                  <a:spcPct val="0"/>
                </a:spcBef>
                <a:spcAft>
                  <a:spcPct val="0"/>
                </a:spcAft>
                <a:defRPr/>
              </a:pPr>
              <a:t>‹#›</a:t>
            </a:fld>
            <a:endParaRPr lang="en-US" dirty="0">
              <a:solidFill>
                <a:prstClr val="black"/>
              </a:solidFill>
            </a:endParaRPr>
          </a:p>
        </p:txBody>
      </p:sp>
      <p:sp>
        <p:nvSpPr>
          <p:cNvPr id="329733" name="Rectangle 5"/>
          <p:cNvSpPr>
            <a:spLocks noGrp="1" noChangeArrowheads="1"/>
          </p:cNvSpPr>
          <p:nvPr>
            <p:ph type="body" idx="1"/>
          </p:nvPr>
        </p:nvSpPr>
        <p:spPr bwMode="auto">
          <a:xfrm>
            <a:off x="457200" y="1340774"/>
            <a:ext cx="8229600" cy="472665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9734" name="Rectangle 6"/>
          <p:cNvSpPr>
            <a:spLocks noGrp="1" noChangeArrowheads="1"/>
          </p:cNvSpPr>
          <p:nvPr>
            <p:ph type="title"/>
          </p:nvPr>
        </p:nvSpPr>
        <p:spPr bwMode="auto">
          <a:xfrm>
            <a:off x="457200" y="277819"/>
            <a:ext cx="8229600" cy="11398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6123869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hf hdr="0" dt="0"/>
  <p:txStyles>
    <p:titleStyle>
      <a:lvl1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5pPr>
      <a:lvl6pPr marL="422041"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6pPr>
      <a:lvl7pPr marL="844083"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7pPr>
      <a:lvl8pPr marL="1266124"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8pPr>
      <a:lvl9pPr marL="1688165"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16531" indent="-316531" algn="l" rtl="0" eaLnBrk="0" fontAlgn="base" hangingPunct="0">
        <a:spcBef>
          <a:spcPct val="20000"/>
        </a:spcBef>
        <a:spcAft>
          <a:spcPct val="0"/>
        </a:spcAft>
        <a:buClr>
          <a:schemeClr val="tx1"/>
        </a:buClr>
        <a:buFont typeface="Wingdings" pitchFamily="2" charset="2"/>
        <a:buChar char="Ø"/>
        <a:defRPr sz="2954">
          <a:solidFill>
            <a:schemeClr val="tx1"/>
          </a:solidFill>
          <a:effectLst>
            <a:outerShdw blurRad="38100" dist="38100" dir="2700000" algn="tl">
              <a:srgbClr val="000000"/>
            </a:outerShdw>
          </a:effectLst>
          <a:latin typeface="+mn-lt"/>
          <a:ea typeface="+mn-ea"/>
          <a:cs typeface="+mn-cs"/>
        </a:defRPr>
      </a:lvl1pPr>
      <a:lvl2pPr marL="685817" indent="-263776" algn="l" rtl="0" eaLnBrk="0" fontAlgn="base" hangingPunct="0">
        <a:spcBef>
          <a:spcPct val="20000"/>
        </a:spcBef>
        <a:spcAft>
          <a:spcPct val="0"/>
        </a:spcAft>
        <a:buClr>
          <a:schemeClr val="tx1"/>
        </a:buClr>
        <a:buFont typeface="Wingdings" pitchFamily="2" charset="2"/>
        <a:buChar char="Ø"/>
        <a:defRPr sz="2585">
          <a:solidFill>
            <a:schemeClr val="tx1"/>
          </a:solidFill>
          <a:effectLst>
            <a:outerShdw blurRad="38100" dist="38100" dir="2700000" algn="tl">
              <a:srgbClr val="000000"/>
            </a:outerShdw>
          </a:effectLst>
          <a:latin typeface="+mn-lt"/>
          <a:cs typeface="+mn-cs"/>
        </a:defRPr>
      </a:lvl2pPr>
      <a:lvl3pPr marL="1055103" indent="-211021" algn="l" rtl="0" eaLnBrk="0" fontAlgn="base" hangingPunct="0">
        <a:spcBef>
          <a:spcPct val="20000"/>
        </a:spcBef>
        <a:spcAft>
          <a:spcPct val="0"/>
        </a:spcAft>
        <a:buClr>
          <a:schemeClr val="tx1"/>
        </a:buClr>
        <a:buFont typeface="Wingdings" pitchFamily="2" charset="2"/>
        <a:buChar char="Ø"/>
        <a:defRPr sz="2215">
          <a:solidFill>
            <a:schemeClr val="tx1"/>
          </a:solidFill>
          <a:effectLst>
            <a:outerShdw blurRad="38100" dist="38100" dir="2700000" algn="tl">
              <a:srgbClr val="000000"/>
            </a:outerShdw>
          </a:effectLst>
          <a:latin typeface="+mn-lt"/>
          <a:cs typeface="+mn-cs"/>
        </a:defRPr>
      </a:lvl3pPr>
      <a:lvl4pPr marL="1477145"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4pPr>
      <a:lvl5pPr marL="1899186"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5pPr>
      <a:lvl6pPr marL="2321227"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6pPr>
      <a:lvl7pPr marL="2743269"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7pPr>
      <a:lvl8pPr marL="3165310"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8pPr>
      <a:lvl9pPr marL="3587351"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5E0BE92-52A3-0C45-9B3B-665CA5079A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924" y="0"/>
            <a:ext cx="4573583" cy="4958565"/>
          </a:xfrm>
          <a:prstGeom prst="rect">
            <a:avLst/>
          </a:prstGeom>
        </p:spPr>
      </p:pic>
      <p:pic>
        <p:nvPicPr>
          <p:cNvPr id="5" name="Picture 4">
            <a:extLst>
              <a:ext uri="{FF2B5EF4-FFF2-40B4-BE49-F238E27FC236}">
                <a16:creationId xmlns="" xmlns:a16="http://schemas.microsoft.com/office/drawing/2014/main" id="{82DE43F4-AC2F-2540-B1D3-A3B211703107}"/>
              </a:ext>
            </a:extLst>
          </p:cNvPr>
          <p:cNvPicPr>
            <a:picLocks noChangeAspect="1"/>
          </p:cNvPicPr>
          <p:nvPr/>
        </p:nvPicPr>
        <p:blipFill>
          <a:blip r:embed="rId3" cstate="print"/>
          <a:stretch>
            <a:fillRect/>
          </a:stretch>
        </p:blipFill>
        <p:spPr>
          <a:xfrm>
            <a:off x="0" y="0"/>
            <a:ext cx="9144000" cy="6858000"/>
          </a:xfrm>
          <a:prstGeom prst="rect">
            <a:avLst/>
          </a:prstGeom>
        </p:spPr>
      </p:pic>
      <p:sp>
        <p:nvSpPr>
          <p:cNvPr id="12" name="TextBox 11">
            <a:extLst>
              <a:ext uri="{FF2B5EF4-FFF2-40B4-BE49-F238E27FC236}">
                <a16:creationId xmlns:a16="http://schemas.microsoft.com/office/drawing/2014/main" xmlns="" id="{B960634B-D1B3-4971-B56B-3344BA73CED8}"/>
              </a:ext>
            </a:extLst>
          </p:cNvPr>
          <p:cNvSpPr txBox="1"/>
          <p:nvPr/>
        </p:nvSpPr>
        <p:spPr>
          <a:xfrm>
            <a:off x="2823876" y="5821414"/>
            <a:ext cx="6084000" cy="432000"/>
          </a:xfrm>
          <a:prstGeom prst="rect">
            <a:avLst/>
          </a:prstGeom>
          <a:noFill/>
          <a:ln>
            <a:noFill/>
          </a:ln>
        </p:spPr>
        <p:txBody>
          <a:bodyPr wrap="none" rtlCol="0">
            <a:prstTxWarp prst="textPlain">
              <a:avLst/>
            </a:prstTxWarp>
            <a:spAutoFit/>
          </a:bodyPr>
          <a:lstStyle/>
          <a:p>
            <a:r>
              <a:rPr lang="en-GB" sz="2800" b="1" spc="-150" dirty="0" smtClean="0">
                <a:solidFill>
                  <a:srgbClr val="014929"/>
                </a:solidFill>
                <a:latin typeface="Arial Black" panose="020B0A04020102020204" pitchFamily="34" charset="0"/>
              </a:rPr>
              <a:t>Presentation to the </a:t>
            </a:r>
            <a:r>
              <a:rPr lang="en-GB" sz="2800" b="1" spc="-150" dirty="0" err="1" smtClean="0">
                <a:solidFill>
                  <a:srgbClr val="014929"/>
                </a:solidFill>
                <a:latin typeface="Arial Black" panose="020B0A04020102020204" pitchFamily="34" charset="0"/>
              </a:rPr>
              <a:t>PCD&amp;MV</a:t>
            </a:r>
            <a:endParaRPr lang="en-GB" sz="2800" b="1" spc="-150" dirty="0">
              <a:solidFill>
                <a:srgbClr val="014929"/>
              </a:solidFill>
              <a:latin typeface="Arial Black" panose="020B0A04020102020204" pitchFamily="34" charset="0"/>
            </a:endParaRPr>
          </a:p>
        </p:txBody>
      </p:sp>
      <p:sp>
        <p:nvSpPr>
          <p:cNvPr id="13" name="TextBox 12">
            <a:extLst>
              <a:ext uri="{FF2B5EF4-FFF2-40B4-BE49-F238E27FC236}">
                <a16:creationId xmlns:a16="http://schemas.microsoft.com/office/drawing/2014/main" xmlns="" id="{5098FD61-33EF-4761-8036-8B7B7F634A42}"/>
              </a:ext>
            </a:extLst>
          </p:cNvPr>
          <p:cNvSpPr txBox="1"/>
          <p:nvPr/>
        </p:nvSpPr>
        <p:spPr>
          <a:xfrm>
            <a:off x="6361713" y="6343387"/>
            <a:ext cx="2616421" cy="461665"/>
          </a:xfrm>
          <a:prstGeom prst="rect">
            <a:avLst/>
          </a:prstGeom>
          <a:noFill/>
        </p:spPr>
        <p:txBody>
          <a:bodyPr wrap="none" rtlCol="0">
            <a:spAutoFit/>
          </a:bodyPr>
          <a:lstStyle/>
          <a:p>
            <a:pPr algn="r"/>
            <a:r>
              <a:rPr lang="en-GB" sz="2400" dirty="0" smtClean="0">
                <a:solidFill>
                  <a:srgbClr val="004828"/>
                </a:solidFill>
                <a:latin typeface="Arial" panose="020B0604020202020204" pitchFamily="34" charset="0"/>
                <a:cs typeface="Arial" panose="020B0604020202020204" pitchFamily="34" charset="0"/>
              </a:rPr>
              <a:t>26 February 2020</a:t>
            </a:r>
            <a:endParaRPr lang="en-GB" sz="2400" dirty="0">
              <a:solidFill>
                <a:srgbClr val="004828"/>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AB172BBE-DA9D-4AB5-A498-978AA188EE0F}"/>
              </a:ext>
            </a:extLst>
          </p:cNvPr>
          <p:cNvSpPr txBox="1"/>
          <p:nvPr/>
        </p:nvSpPr>
        <p:spPr>
          <a:xfrm>
            <a:off x="4856813" y="5289777"/>
            <a:ext cx="4343981" cy="400110"/>
          </a:xfrm>
          <a:prstGeom prst="rect">
            <a:avLst/>
          </a:prstGeom>
          <a:noFill/>
        </p:spPr>
        <p:txBody>
          <a:bodyPr wrap="square" rtlCol="0">
            <a:spAutoFit/>
          </a:bodyPr>
          <a:lstStyle/>
          <a:p>
            <a:r>
              <a:rPr lang="en-GB" sz="2000" spc="200" dirty="0" smtClean="0">
                <a:solidFill>
                  <a:srgbClr val="3D6040"/>
                </a:solidFill>
                <a:latin typeface="Arial" panose="020B0604020202020204" pitchFamily="34" charset="0"/>
                <a:cs typeface="Arial" panose="020B0604020202020204" pitchFamily="34" charset="0"/>
              </a:rPr>
              <a:t>DEPARTMENT OF DEFENCE</a:t>
            </a:r>
            <a:endParaRPr lang="en-GB" sz="2000" spc="200" dirty="0">
              <a:solidFill>
                <a:srgbClr val="3D6040"/>
              </a:solidFill>
              <a:latin typeface="Arial" panose="020B0604020202020204" pitchFamily="34" charset="0"/>
              <a:cs typeface="Arial" panose="020B0604020202020204" pitchFamily="34" charset="0"/>
            </a:endParaRPr>
          </a:p>
        </p:txBody>
      </p:sp>
      <p:sp>
        <p:nvSpPr>
          <p:cNvPr id="15" name="TextBox 14"/>
          <p:cNvSpPr txBox="1"/>
          <p:nvPr/>
        </p:nvSpPr>
        <p:spPr>
          <a:xfrm>
            <a:off x="6228002" y="4483100"/>
            <a:ext cx="2653661" cy="675150"/>
          </a:xfrm>
          <a:prstGeom prst="rect">
            <a:avLst/>
          </a:prstGeom>
          <a:noFill/>
        </p:spPr>
        <p:txBody>
          <a:bodyPr wrap="square" rtlCol="0">
            <a:prstTxWarp prst="textPlain">
              <a:avLst/>
            </a:prstTxWarp>
            <a:spAutoFit/>
          </a:bodyPr>
          <a:lstStyle/>
          <a:p>
            <a:r>
              <a:rPr lang="en-GB" sz="4000" b="1" dirty="0" smtClean="0">
                <a:gradFill flip="none" rotWithShape="1">
                  <a:gsLst>
                    <a:gs pos="59000">
                      <a:srgbClr val="7B9486">
                        <a:tint val="66000"/>
                        <a:satMod val="160000"/>
                      </a:srgbClr>
                    </a:gs>
                    <a:gs pos="88000">
                      <a:srgbClr val="7B9486">
                        <a:tint val="44500"/>
                        <a:satMod val="160000"/>
                      </a:srgbClr>
                    </a:gs>
                    <a:gs pos="100000">
                      <a:srgbClr val="7B9486">
                        <a:tint val="23500"/>
                        <a:satMod val="160000"/>
                      </a:srgbClr>
                    </a:gs>
                  </a:gsLst>
                  <a:lin ang="5400000" scaled="1"/>
                  <a:tileRect/>
                </a:gradFill>
                <a:latin typeface="Arial Black" panose="020B0A04020102020204" pitchFamily="34" charset="0"/>
                <a:cs typeface="Arial" panose="020B0604020202020204" pitchFamily="34" charset="0"/>
              </a:rPr>
              <a:t>2019/20</a:t>
            </a:r>
            <a:endParaRPr lang="en-GB" sz="4000" b="1" dirty="0">
              <a:gradFill flip="none" rotWithShape="1">
                <a:gsLst>
                  <a:gs pos="59000">
                    <a:srgbClr val="7B9486">
                      <a:tint val="66000"/>
                      <a:satMod val="160000"/>
                    </a:srgbClr>
                  </a:gs>
                  <a:gs pos="88000">
                    <a:srgbClr val="7B9486">
                      <a:tint val="44500"/>
                      <a:satMod val="160000"/>
                    </a:srgbClr>
                  </a:gs>
                  <a:gs pos="100000">
                    <a:srgbClr val="7B9486">
                      <a:tint val="23500"/>
                      <a:satMod val="160000"/>
                    </a:srgbClr>
                  </a:gs>
                </a:gsLst>
                <a:lin ang="5400000" scaled="1"/>
                <a:tileRect/>
              </a:gradFill>
              <a:latin typeface="Arial Black" panose="020B0A040201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0CCC7CF6-F59B-45F8-B781-D742A998BDD3}"/>
              </a:ext>
            </a:extLst>
          </p:cNvPr>
          <p:cNvCxnSpPr/>
          <p:nvPr/>
        </p:nvCxnSpPr>
        <p:spPr>
          <a:xfrm>
            <a:off x="4594674" y="5749292"/>
            <a:ext cx="4279306" cy="0"/>
          </a:xfrm>
          <a:prstGeom prst="line">
            <a:avLst/>
          </a:prstGeom>
          <a:ln w="19050">
            <a:solidFill>
              <a:srgbClr val="5A83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3098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a:t>
            </a:r>
            <a:r>
              <a:rPr lang="en-US" altLang="en-US" sz="2800" b="1" dirty="0" smtClean="0">
                <a:solidFill>
                  <a:prstClr val="white"/>
                </a:solidFill>
                <a:latin typeface="Arial" panose="020B0604020202020204" pitchFamily="34" charset="0"/>
              </a:rPr>
              <a:t>DOD Targets </a:t>
            </a:r>
            <a:r>
              <a:rPr lang="en-US" altLang="en-US" sz="2800" b="1" dirty="0">
                <a:solidFill>
                  <a:prstClr val="white"/>
                </a:solidFill>
                <a:latin typeface="Arial" panose="020B0604020202020204" pitchFamily="34" charset="0"/>
              </a:rPr>
              <a:t>per </a:t>
            </a:r>
            <a:r>
              <a:rPr lang="en-US" altLang="en-US" sz="2800" b="1" dirty="0" smtClean="0">
                <a:solidFill>
                  <a:prstClr val="white"/>
                </a:solidFill>
                <a:latin typeface="Arial" panose="020B0604020202020204" pitchFamily="34" charset="0"/>
              </a:rPr>
              <a:t>Main </a:t>
            </a:r>
            <a:r>
              <a:rPr lang="en-US" altLang="en-US" sz="2800" b="1" dirty="0" err="1" smtClean="0">
                <a:solidFill>
                  <a:prstClr val="white"/>
                </a:solidFill>
                <a:latin typeface="Arial" panose="020B0604020202020204" pitchFamily="34" charset="0"/>
              </a:rPr>
              <a:t>Programme</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10</a:t>
            </a:fld>
            <a:endParaRPr lang="en-US" altLang="en-US" sz="2400" dirty="0" smtClean="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6233675"/>
              </p:ext>
            </p:extLst>
          </p:nvPr>
        </p:nvGraphicFramePr>
        <p:xfrm>
          <a:off x="223419" y="850178"/>
          <a:ext cx="8691983" cy="4021065"/>
        </p:xfrm>
        <a:graphic>
          <a:graphicData uri="http://schemas.openxmlformats.org/drawingml/2006/table">
            <a:tbl>
              <a:tblPr firstRow="1" bandRow="1"/>
              <a:tblGrid>
                <a:gridCol w="3903413">
                  <a:extLst>
                    <a:ext uri="{9D8B030D-6E8A-4147-A177-3AD203B41FA5}">
                      <a16:colId xmlns:a16="http://schemas.microsoft.com/office/drawing/2014/main" xmlns="" val="20000"/>
                    </a:ext>
                  </a:extLst>
                </a:gridCol>
                <a:gridCol w="957714">
                  <a:extLst>
                    <a:ext uri="{9D8B030D-6E8A-4147-A177-3AD203B41FA5}">
                      <a16:colId xmlns:a16="http://schemas.microsoft.com/office/drawing/2014/main" xmlns="" val="20001"/>
                    </a:ext>
                  </a:extLst>
                </a:gridCol>
                <a:gridCol w="957714">
                  <a:extLst>
                    <a:ext uri="{9D8B030D-6E8A-4147-A177-3AD203B41FA5}">
                      <a16:colId xmlns:a16="http://schemas.microsoft.com/office/drawing/2014/main" xmlns="" val="20002"/>
                    </a:ext>
                  </a:extLst>
                </a:gridCol>
                <a:gridCol w="957714">
                  <a:extLst>
                    <a:ext uri="{9D8B030D-6E8A-4147-A177-3AD203B41FA5}">
                      <a16:colId xmlns:a16="http://schemas.microsoft.com/office/drawing/2014/main" xmlns="" val="20003"/>
                    </a:ext>
                  </a:extLst>
                </a:gridCol>
                <a:gridCol w="957714">
                  <a:extLst>
                    <a:ext uri="{9D8B030D-6E8A-4147-A177-3AD203B41FA5}">
                      <a16:colId xmlns:a16="http://schemas.microsoft.com/office/drawing/2014/main" xmlns="" val="20004"/>
                    </a:ext>
                  </a:extLst>
                </a:gridCol>
                <a:gridCol w="957714">
                  <a:extLst>
                    <a:ext uri="{9D8B030D-6E8A-4147-A177-3AD203B41FA5}">
                      <a16:colId xmlns:a16="http://schemas.microsoft.com/office/drawing/2014/main" xmlns="" val="20005"/>
                    </a:ext>
                  </a:extLst>
                </a:gridCol>
              </a:tblGrid>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Programme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Q1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Q2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Q3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Q4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Total</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xmlns="" val="10000"/>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500" b="1" dirty="0">
                          <a:solidFill>
                            <a:schemeClr val="tx1"/>
                          </a:solidFill>
                          <a:latin typeface="Arial" panose="020B0604020202020204" pitchFamily="34" charset="0"/>
                          <a:cs typeface="Arial" panose="020B0604020202020204" pitchFamily="34" charset="0"/>
                        </a:rPr>
                        <a:t>Administration</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15</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16</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11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47</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smtClean="0">
                          <a:solidFill>
                            <a:srgbClr val="014929"/>
                          </a:solidFill>
                          <a:latin typeface="Arial" panose="020B0604020202020204" pitchFamily="34" charset="0"/>
                          <a:ea typeface="+mn-ea"/>
                          <a:cs typeface="Arial" panose="020B0604020202020204" pitchFamily="34" charset="0"/>
                        </a:rPr>
                        <a:t>89</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1"/>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Force Employment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smtClean="0">
                          <a:solidFill>
                            <a:srgbClr val="014929"/>
                          </a:solidFill>
                          <a:latin typeface="Arial" panose="020B0604020202020204" pitchFamily="34" charset="0"/>
                          <a:ea typeface="+mn-ea"/>
                          <a:cs typeface="Arial" panose="020B0604020202020204" pitchFamily="34" charset="0"/>
                        </a:rPr>
                        <a:t>5</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2"/>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Landward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6</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3"/>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Air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6</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4"/>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Maritime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6</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5"/>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Military Health Support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8</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6"/>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Defence Intelligence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smtClean="0">
                          <a:solidFill>
                            <a:srgbClr val="014929"/>
                          </a:solidFill>
                          <a:latin typeface="Arial" panose="020B0604020202020204" pitchFamily="34" charset="0"/>
                          <a:ea typeface="+mn-ea"/>
                          <a:cs typeface="Arial" panose="020B0604020202020204" pitchFamily="34" charset="0"/>
                        </a:rPr>
                        <a:t>8</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7"/>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General Support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smtClean="0">
                          <a:solidFill>
                            <a:srgbClr val="014929"/>
                          </a:solidFill>
                          <a:latin typeface="Arial" panose="020B0604020202020204" pitchFamily="34" charset="0"/>
                          <a:ea typeface="+mn-ea"/>
                          <a:cs typeface="Arial" panose="020B0604020202020204" pitchFamily="34" charset="0"/>
                        </a:rPr>
                        <a:t>12</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8"/>
                  </a:ext>
                </a:extLst>
              </a:tr>
              <a:tr h="46499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r>
                        <a:rPr lang="en-ZA" sz="1600" b="1" dirty="0" smtClean="0">
                          <a:solidFill>
                            <a:srgbClr val="014929"/>
                          </a:solidFill>
                          <a:latin typeface="Arial" panose="020B0604020202020204" pitchFamily="34" charset="0"/>
                          <a:cs typeface="Arial" panose="020B0604020202020204" pitchFamily="34" charset="0"/>
                        </a:rPr>
                        <a:t>TOTAL</a:t>
                      </a:r>
                      <a:endParaRPr lang="en-ZA" sz="1200" b="1" i="1" dirty="0">
                        <a:solidFill>
                          <a:srgbClr val="014929"/>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marL="0" algn="ctr" defTabSz="914400" rtl="0" eaLnBrk="1" latinLnBrk="0" hangingPunct="1">
                        <a:spcAft>
                          <a:spcPts val="0"/>
                        </a:spcAft>
                      </a:pPr>
                      <a:r>
                        <a:rPr lang="en-ZA" sz="1600" b="1" kern="1200" dirty="0" smtClean="0">
                          <a:solidFill>
                            <a:srgbClr val="014929"/>
                          </a:solidFill>
                          <a:latin typeface="Arial" panose="020B0604020202020204" pitchFamily="34" charset="0"/>
                          <a:ea typeface="+mn-ea"/>
                          <a:cs typeface="Arial" panose="020B0604020202020204" pitchFamily="34" charset="0"/>
                        </a:rPr>
                        <a:t>24</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marL="0" algn="ctr" defTabSz="914400" rtl="0" eaLnBrk="1" latinLnBrk="0" hangingPunct="1">
                        <a:spcAft>
                          <a:spcPts val="0"/>
                        </a:spcAft>
                      </a:pPr>
                      <a:r>
                        <a:rPr lang="en-ZA" sz="1600" b="1" kern="1200" dirty="0" smtClean="0">
                          <a:solidFill>
                            <a:srgbClr val="014929"/>
                          </a:solidFill>
                          <a:latin typeface="Arial" panose="020B0604020202020204" pitchFamily="34" charset="0"/>
                          <a:ea typeface="+mn-ea"/>
                          <a:cs typeface="Arial" panose="020B0604020202020204" pitchFamily="34" charset="0"/>
                        </a:rPr>
                        <a:t>27</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marL="0" algn="ctr" defTabSz="914400" rtl="0" eaLnBrk="1" latinLnBrk="0" hangingPunct="1">
                        <a:spcAft>
                          <a:spcPts val="0"/>
                        </a:spcAft>
                      </a:pPr>
                      <a:r>
                        <a:rPr lang="en-ZA" sz="1600" b="1" kern="1200" dirty="0" smtClean="0">
                          <a:solidFill>
                            <a:srgbClr val="014929"/>
                          </a:solidFill>
                          <a:latin typeface="Arial" panose="020B0604020202020204" pitchFamily="34" charset="0"/>
                          <a:ea typeface="+mn-ea"/>
                          <a:cs typeface="Arial" panose="020B0604020202020204" pitchFamily="34" charset="0"/>
                        </a:rPr>
                        <a:t>21</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marL="0" algn="ctr" defTabSz="914400" rtl="0" eaLnBrk="1" latinLnBrk="0" hangingPunct="1">
                        <a:spcAft>
                          <a:spcPts val="0"/>
                        </a:spcAft>
                      </a:pPr>
                      <a:r>
                        <a:rPr lang="en-ZA" sz="1600" b="1" kern="1200" dirty="0" smtClean="0">
                          <a:solidFill>
                            <a:srgbClr val="014929"/>
                          </a:solidFill>
                          <a:latin typeface="Arial" panose="020B0604020202020204" pitchFamily="34" charset="0"/>
                          <a:ea typeface="+mn-ea"/>
                          <a:cs typeface="Arial" panose="020B0604020202020204" pitchFamily="34" charset="0"/>
                        </a:rPr>
                        <a:t>68</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smtClean="0">
                          <a:solidFill>
                            <a:srgbClr val="014929"/>
                          </a:solidFill>
                          <a:latin typeface="Arial" panose="020B0604020202020204" pitchFamily="34" charset="0"/>
                          <a:cs typeface="Arial" panose="020B0604020202020204" pitchFamily="34" charset="0"/>
                        </a:rPr>
                        <a:t>140</a:t>
                      </a:r>
                      <a:endParaRPr lang="en-ZA" sz="1600" b="1" dirty="0">
                        <a:solidFill>
                          <a:srgbClr val="014929"/>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xmlns="" val="10009"/>
                  </a:ext>
                </a:extLst>
              </a:tr>
            </a:tbl>
          </a:graphicData>
        </a:graphic>
      </p:graphicFrame>
      <p:sp>
        <p:nvSpPr>
          <p:cNvPr id="2" name="Rounded Rectangle 1"/>
          <p:cNvSpPr/>
          <p:nvPr/>
        </p:nvSpPr>
        <p:spPr>
          <a:xfrm>
            <a:off x="6239660" y="1275128"/>
            <a:ext cx="582706" cy="3538920"/>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10734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smtClean="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smtClean="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smtClean="0">
                <a:solidFill>
                  <a:srgbClr val="014929"/>
                </a:solidFill>
                <a:effectLst>
                  <a:outerShdw blurRad="38100" dist="38100" dir="2700000" algn="tl">
                    <a:srgbClr val="000000">
                      <a:alpha val="43137"/>
                    </a:srgbClr>
                  </a:outerShdw>
                </a:effectLst>
                <a:latin typeface="Arial" charset="0"/>
                <a:cs typeface="Arial" charset="0"/>
              </a:rPr>
              <a:t>Q3 Strategic Overview</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xmlns="" val="776101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SA </a:t>
            </a:r>
            <a:r>
              <a:rPr lang="en-US" altLang="en-US" sz="2800" b="1" dirty="0" err="1" smtClean="0">
                <a:solidFill>
                  <a:prstClr val="white"/>
                </a:solidFill>
                <a:latin typeface="Arial" panose="020B0604020202020204" pitchFamily="34" charset="0"/>
              </a:rPr>
              <a:t>Defence</a:t>
            </a:r>
            <a:r>
              <a:rPr lang="en-US" altLang="en-US" sz="2800" b="1" dirty="0" smtClean="0">
                <a:solidFill>
                  <a:prstClr val="white"/>
                </a:solidFill>
                <a:latin typeface="Arial" panose="020B0604020202020204" pitchFamily="34" charset="0"/>
              </a:rPr>
              <a:t> Review 2015 Implementation Status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lgn="just" defTabSz="914400" fontAlgn="base">
              <a:spcBef>
                <a:spcPct val="0"/>
              </a:spcBef>
              <a:spcAft>
                <a:spcPct val="0"/>
              </a:spcAft>
            </a:pPr>
            <a:r>
              <a:rPr lang="en-ZA" sz="2200" dirty="0" smtClean="0">
                <a:latin typeface="Arial" charset="0"/>
                <a:cs typeface="Arial" charset="0"/>
              </a:rPr>
              <a:t>The </a:t>
            </a:r>
            <a:r>
              <a:rPr lang="en-ZA" sz="2200" dirty="0">
                <a:latin typeface="Arial" charset="0"/>
                <a:cs typeface="Arial" charset="0"/>
              </a:rPr>
              <a:t>implementation of the Defence Review 2015 remains totally dependent on an improved funding trajectory to the </a:t>
            </a:r>
            <a:r>
              <a:rPr lang="en-ZA" sz="2200" dirty="0" smtClean="0">
                <a:latin typeface="Arial" charset="0"/>
                <a:cs typeface="Arial" charset="0"/>
              </a:rPr>
              <a:t>DOD.  The following </a:t>
            </a:r>
            <a:r>
              <a:rPr lang="en-ZA" sz="2200" b="1" dirty="0" smtClean="0">
                <a:latin typeface="Arial" charset="0"/>
                <a:cs typeface="Arial" charset="0"/>
              </a:rPr>
              <a:t>two processes </a:t>
            </a:r>
            <a:r>
              <a:rPr lang="en-ZA" sz="2200" dirty="0" smtClean="0">
                <a:latin typeface="Arial" charset="0"/>
                <a:cs typeface="Arial" charset="0"/>
              </a:rPr>
              <a:t>are pertinent.</a:t>
            </a: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b="1" dirty="0" smtClean="0">
                <a:effectLst>
                  <a:outerShdw blurRad="38100" dist="38100" dir="2700000" algn="tl">
                    <a:srgbClr val="000000">
                      <a:alpha val="43137"/>
                    </a:srgbClr>
                  </a:outerShdw>
                </a:effectLst>
                <a:latin typeface="Arial" charset="0"/>
                <a:cs typeface="Arial" charset="0"/>
              </a:rPr>
              <a:t>Defence Sustainability Strategy</a:t>
            </a:r>
            <a:r>
              <a:rPr lang="en-ZA" sz="2200" dirty="0" smtClean="0">
                <a:latin typeface="Arial" charset="0"/>
                <a:cs typeface="Arial" charset="0"/>
              </a:rPr>
              <a:t> </a:t>
            </a: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800100" lvl="2" indent="-342900" algn="just" defTabSz="914400" fontAlgn="base">
              <a:spcBef>
                <a:spcPct val="0"/>
              </a:spcBef>
              <a:spcAft>
                <a:spcPct val="0"/>
              </a:spcAft>
              <a:buFont typeface="Arial" panose="020B0604020202020204" pitchFamily="34" charset="0"/>
              <a:buChar char="•"/>
            </a:pPr>
            <a:r>
              <a:rPr lang="en-ZA" sz="2200" dirty="0" smtClean="0">
                <a:latin typeface="Arial" charset="0"/>
                <a:cs typeface="Arial" charset="0"/>
              </a:rPr>
              <a:t>A </a:t>
            </a:r>
            <a:r>
              <a:rPr lang="en-ZA" sz="2200" dirty="0">
                <a:latin typeface="Arial" charset="0"/>
                <a:cs typeface="Arial" charset="0"/>
              </a:rPr>
              <a:t>strategic approach and policy framework for sustainability </a:t>
            </a:r>
            <a:r>
              <a:rPr lang="en-ZA" sz="2200" dirty="0" smtClean="0">
                <a:latin typeface="Arial" charset="0"/>
                <a:cs typeface="Arial" charset="0"/>
              </a:rPr>
              <a:t>was developed to </a:t>
            </a:r>
            <a:r>
              <a:rPr lang="en-ZA" sz="2200" dirty="0">
                <a:latin typeface="Arial" charset="0"/>
                <a:cs typeface="Arial" charset="0"/>
              </a:rPr>
              <a:t>assist the DOD in coping with the expected funding deficits over the next two </a:t>
            </a:r>
            <a:r>
              <a:rPr lang="en-ZA" sz="2200" dirty="0" smtClean="0">
                <a:latin typeface="Arial" charset="0"/>
                <a:cs typeface="Arial" charset="0"/>
              </a:rPr>
              <a:t>MTSF periods </a:t>
            </a:r>
            <a:r>
              <a:rPr lang="en-ZA" sz="2200" dirty="0">
                <a:latin typeface="Arial" charset="0"/>
                <a:cs typeface="Arial" charset="0"/>
              </a:rPr>
              <a:t>as was indicated in the 2019/20 </a:t>
            </a:r>
            <a:r>
              <a:rPr lang="en-ZA" sz="2200" dirty="0" smtClean="0">
                <a:latin typeface="Arial" charset="0"/>
                <a:cs typeface="Arial" charset="0"/>
              </a:rPr>
              <a:t>MTEF </a:t>
            </a:r>
            <a:r>
              <a:rPr lang="en-ZA" sz="2200" dirty="0">
                <a:latin typeface="Arial" charset="0"/>
                <a:cs typeface="Arial" charset="0"/>
              </a:rPr>
              <a:t>Allocation Letter. The conceptual approach to the Defence Sustainability Strategy was constantly assessed and adjusted, in case it should be necessary to develop a “fall-back” position in terms of the “Revised Plan to Arrest the Defence Decline”.</a:t>
            </a:r>
            <a:endParaRPr lang="en-ZA" sz="2200" dirty="0" smtClean="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endParaRPr lang="en-ZA" sz="2200" dirty="0">
              <a:solidFill>
                <a:srgbClr val="C00000"/>
              </a:solidFill>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endParaRPr lang="en-ZA" sz="2200" dirty="0">
              <a:solidFill>
                <a:srgbClr val="C00000"/>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12</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899852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SA </a:t>
            </a:r>
            <a:r>
              <a:rPr lang="en-US" altLang="en-US" sz="2800" b="1" dirty="0" err="1" smtClean="0">
                <a:solidFill>
                  <a:prstClr val="white"/>
                </a:solidFill>
                <a:latin typeface="Arial" panose="020B0604020202020204" pitchFamily="34" charset="0"/>
              </a:rPr>
              <a:t>Defence</a:t>
            </a:r>
            <a:r>
              <a:rPr lang="en-US" altLang="en-US" sz="2800" b="1" dirty="0" smtClean="0">
                <a:solidFill>
                  <a:prstClr val="white"/>
                </a:solidFill>
                <a:latin typeface="Arial" panose="020B0604020202020204" pitchFamily="34" charset="0"/>
              </a:rPr>
              <a:t> Review 2015 Implementation Status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lvl="1" indent="-342900" algn="just" defTabSz="914400" fontAlgn="base">
              <a:spcBef>
                <a:spcPct val="0"/>
              </a:spcBef>
              <a:spcAft>
                <a:spcPct val="0"/>
              </a:spcAft>
              <a:buFont typeface="Arial" panose="020B0604020202020204" pitchFamily="34" charset="0"/>
              <a:buChar char="•"/>
            </a:pPr>
            <a:r>
              <a:rPr lang="en-ZA" sz="2200" b="1" dirty="0" smtClean="0">
                <a:effectLst>
                  <a:outerShdw blurRad="38100" dist="38100" dir="2700000" algn="tl">
                    <a:srgbClr val="000000">
                      <a:alpha val="43137"/>
                    </a:srgbClr>
                  </a:outerShdw>
                </a:effectLst>
                <a:latin typeface="Arial" charset="0"/>
                <a:cs typeface="Arial" charset="0"/>
              </a:rPr>
              <a:t>Revised Plan to Arrest the Defence Decline</a:t>
            </a:r>
            <a:endParaRPr lang="en-ZA" sz="2200" dirty="0" smtClean="0">
              <a:latin typeface="Arial" charset="0"/>
              <a:cs typeface="Arial" charset="0"/>
            </a:endParaRPr>
          </a:p>
          <a:p>
            <a:pPr marL="800100" lvl="2"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800100" lvl="2" indent="-342900" algn="just" defTabSz="914400" fontAlgn="base">
              <a:spcBef>
                <a:spcPct val="0"/>
              </a:spcBef>
              <a:spcAft>
                <a:spcPct val="0"/>
              </a:spcAft>
              <a:buFont typeface="Arial" panose="020B0604020202020204" pitchFamily="34" charset="0"/>
              <a:buChar char="•"/>
            </a:pPr>
            <a:r>
              <a:rPr lang="en-ZA" sz="2200" dirty="0" smtClean="0">
                <a:latin typeface="Arial" charset="0"/>
                <a:cs typeface="Arial" charset="0"/>
              </a:rPr>
              <a:t>The </a:t>
            </a:r>
            <a:r>
              <a:rPr lang="en-ZA" sz="2200" dirty="0">
                <a:latin typeface="Arial" charset="0"/>
                <a:cs typeface="Arial" charset="0"/>
              </a:rPr>
              <a:t>DOD, including the use of specialised capabilities within </a:t>
            </a:r>
            <a:r>
              <a:rPr lang="en-ZA" sz="2200" dirty="0" smtClean="0">
                <a:latin typeface="Arial" charset="0"/>
                <a:cs typeface="Arial" charset="0"/>
              </a:rPr>
              <a:t>ARMSCOR DDSI, </a:t>
            </a:r>
            <a:r>
              <a:rPr lang="en-ZA" sz="2200" dirty="0">
                <a:latin typeface="Arial" charset="0"/>
                <a:cs typeface="Arial" charset="0"/>
              </a:rPr>
              <a:t>has continued to contribute </a:t>
            </a:r>
            <a:r>
              <a:rPr lang="en-ZA" sz="2200" dirty="0" smtClean="0">
                <a:latin typeface="Arial" charset="0"/>
                <a:cs typeface="Arial" charset="0"/>
              </a:rPr>
              <a:t>to </a:t>
            </a:r>
            <a:r>
              <a:rPr lang="en-ZA" sz="2200" dirty="0">
                <a:latin typeface="Arial" charset="0"/>
                <a:cs typeface="Arial" charset="0"/>
              </a:rPr>
              <a:t>the development of the “Revised Plan to Arrest the Defence Decline”.  </a:t>
            </a:r>
            <a:endParaRPr lang="en-ZA" sz="2200" dirty="0" smtClean="0">
              <a:latin typeface="Arial" charset="0"/>
              <a:cs typeface="Arial" charset="0"/>
            </a:endParaRPr>
          </a:p>
          <a:p>
            <a:pPr marL="800100" lvl="2"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800100" lvl="2" indent="-342900" algn="just" defTabSz="914400" fontAlgn="base">
              <a:spcBef>
                <a:spcPct val="0"/>
              </a:spcBef>
              <a:spcAft>
                <a:spcPct val="0"/>
              </a:spcAft>
              <a:buFont typeface="Arial" panose="020B0604020202020204" pitchFamily="34" charset="0"/>
              <a:buChar char="•"/>
            </a:pPr>
            <a:r>
              <a:rPr lang="en-ZA" sz="2200" dirty="0" smtClean="0">
                <a:latin typeface="Arial" charset="0"/>
                <a:cs typeface="Arial" charset="0"/>
              </a:rPr>
              <a:t>A </a:t>
            </a:r>
            <a:r>
              <a:rPr lang="en-ZA" sz="2200" dirty="0">
                <a:latin typeface="Arial" charset="0"/>
                <a:cs typeface="Arial" charset="0"/>
              </a:rPr>
              <a:t>Special </a:t>
            </a:r>
            <a:r>
              <a:rPr lang="en-ZA" sz="2200" dirty="0" smtClean="0">
                <a:latin typeface="Arial" charset="0"/>
                <a:cs typeface="Arial" charset="0"/>
              </a:rPr>
              <a:t>PDSC </a:t>
            </a:r>
            <a:r>
              <a:rPr lang="en-ZA" sz="2200" dirty="0">
                <a:latin typeface="Arial" charset="0"/>
                <a:cs typeface="Arial" charset="0"/>
              </a:rPr>
              <a:t>was convened on 13 </a:t>
            </a:r>
            <a:r>
              <a:rPr lang="en-ZA" sz="2200" dirty="0" smtClean="0">
                <a:latin typeface="Arial" charset="0"/>
                <a:cs typeface="Arial" charset="0"/>
              </a:rPr>
              <a:t>Nov </a:t>
            </a:r>
            <a:r>
              <a:rPr lang="en-ZA" sz="2200" dirty="0">
                <a:latin typeface="Arial" charset="0"/>
                <a:cs typeface="Arial" charset="0"/>
              </a:rPr>
              <a:t>2019 </a:t>
            </a:r>
            <a:r>
              <a:rPr lang="en-ZA" sz="2200" dirty="0" smtClean="0">
                <a:latin typeface="Arial" charset="0"/>
                <a:cs typeface="Arial" charset="0"/>
              </a:rPr>
              <a:t>to discuss </a:t>
            </a:r>
            <a:r>
              <a:rPr lang="en-ZA" sz="2200" dirty="0">
                <a:latin typeface="Arial" charset="0"/>
                <a:cs typeface="Arial" charset="0"/>
              </a:rPr>
              <a:t>the </a:t>
            </a:r>
            <a:r>
              <a:rPr lang="en-ZA" sz="2200" dirty="0" smtClean="0">
                <a:latin typeface="Arial" charset="0"/>
                <a:cs typeface="Arial" charset="0"/>
              </a:rPr>
              <a:t>NT Letter </a:t>
            </a:r>
            <a:r>
              <a:rPr lang="en-ZA" sz="2200" dirty="0">
                <a:latin typeface="Arial" charset="0"/>
                <a:cs typeface="Arial" charset="0"/>
              </a:rPr>
              <a:t>concerning the 2020/21 MTEF Defence Allocation. It was decided that the Secretary for Defence will work with the </a:t>
            </a:r>
            <a:r>
              <a:rPr lang="en-ZA" sz="2200" dirty="0" smtClean="0">
                <a:latin typeface="Arial" charset="0"/>
                <a:cs typeface="Arial" charset="0"/>
              </a:rPr>
              <a:t>DG </a:t>
            </a:r>
            <a:r>
              <a:rPr lang="en-ZA" sz="2200" dirty="0">
                <a:latin typeface="Arial" charset="0"/>
                <a:cs typeface="Arial" charset="0"/>
              </a:rPr>
              <a:t>in the Presidency to convene a high-level meeting to discuss the future size and shape of the </a:t>
            </a:r>
            <a:r>
              <a:rPr lang="en-ZA" sz="2200" dirty="0" smtClean="0">
                <a:latin typeface="Arial" charset="0"/>
                <a:cs typeface="Arial" charset="0"/>
              </a:rPr>
              <a:t>Defence. </a:t>
            </a:r>
          </a:p>
          <a:p>
            <a:pPr marL="800100" lvl="2"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800100" lvl="2"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A</a:t>
            </a:r>
            <a:r>
              <a:rPr lang="en-ZA" sz="2200" dirty="0" smtClean="0">
                <a:latin typeface="Arial" charset="0"/>
                <a:cs typeface="Arial" charset="0"/>
              </a:rPr>
              <a:t> high-level presentation, based </a:t>
            </a:r>
            <a:r>
              <a:rPr lang="en-ZA" sz="2200" dirty="0">
                <a:latin typeface="Arial" charset="0"/>
                <a:cs typeface="Arial" charset="0"/>
              </a:rPr>
              <a:t>on the 15 Jan 2019 briefing to the </a:t>
            </a:r>
            <a:r>
              <a:rPr lang="en-ZA" sz="2200" dirty="0" smtClean="0">
                <a:latin typeface="Arial" charset="0"/>
                <a:cs typeface="Arial" charset="0"/>
              </a:rPr>
              <a:t>President, will </a:t>
            </a:r>
            <a:r>
              <a:rPr lang="en-ZA" sz="2200" dirty="0">
                <a:latin typeface="Arial" charset="0"/>
                <a:cs typeface="Arial" charset="0"/>
              </a:rPr>
              <a:t>be developed</a:t>
            </a:r>
            <a:r>
              <a:rPr lang="en-ZA" sz="2200" dirty="0" smtClean="0">
                <a:latin typeface="Arial" charset="0"/>
                <a:cs typeface="Arial" charset="0"/>
              </a:rPr>
              <a:t> </a:t>
            </a:r>
            <a:r>
              <a:rPr lang="en-ZA" sz="2200" dirty="0">
                <a:latin typeface="Arial" charset="0"/>
                <a:cs typeface="Arial" charset="0"/>
              </a:rPr>
              <a:t>for the </a:t>
            </a:r>
            <a:r>
              <a:rPr lang="en-ZA" sz="2200" dirty="0" smtClean="0">
                <a:latin typeface="Arial" charset="0"/>
                <a:cs typeface="Arial" charset="0"/>
              </a:rPr>
              <a:t>meeting.</a:t>
            </a:r>
            <a:endParaRPr lang="en-ZA" sz="2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endParaRPr lang="en-ZA" sz="2200" dirty="0">
              <a:solidFill>
                <a:srgbClr val="C00000"/>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13</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217556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Corporate Human Resource Status</a:t>
            </a:r>
          </a:p>
        </p:txBody>
      </p:sp>
      <p:sp>
        <p:nvSpPr>
          <p:cNvPr id="6" name="Rectangle 13"/>
          <p:cNvSpPr>
            <a:spLocks noChangeArrowheads="1"/>
          </p:cNvSpPr>
          <p:nvPr/>
        </p:nvSpPr>
        <p:spPr bwMode="auto">
          <a:xfrm>
            <a:off x="288979" y="772920"/>
            <a:ext cx="8565502" cy="3282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Correspondence received </a:t>
            </a:r>
            <a:r>
              <a:rPr lang="en-ZA" sz="2200" dirty="0" smtClean="0">
                <a:solidFill>
                  <a:prstClr val="black"/>
                </a:solidFill>
                <a:latin typeface="Arial" charset="0"/>
                <a:cs typeface="Arial" charset="0"/>
              </a:rPr>
              <a:t>from the </a:t>
            </a:r>
            <a:r>
              <a:rPr lang="en-ZA" sz="2200" dirty="0">
                <a:solidFill>
                  <a:prstClr val="black"/>
                </a:solidFill>
                <a:latin typeface="Arial" charset="0"/>
                <a:cs typeface="Arial" charset="0"/>
              </a:rPr>
              <a:t>Minister of </a:t>
            </a:r>
            <a:r>
              <a:rPr lang="en-ZA" sz="2200" dirty="0" smtClean="0">
                <a:solidFill>
                  <a:prstClr val="black"/>
                </a:solidFill>
                <a:latin typeface="Arial" charset="0"/>
                <a:cs typeface="Arial" charset="0"/>
              </a:rPr>
              <a:t>Finance dated </a:t>
            </a:r>
            <a:br>
              <a:rPr lang="en-ZA" sz="2200" dirty="0" smtClean="0">
                <a:solidFill>
                  <a:prstClr val="black"/>
                </a:solidFill>
                <a:latin typeface="Arial" charset="0"/>
                <a:cs typeface="Arial" charset="0"/>
              </a:rPr>
            </a:br>
            <a:r>
              <a:rPr lang="en-ZA" sz="2200" dirty="0" smtClean="0">
                <a:solidFill>
                  <a:prstClr val="black"/>
                </a:solidFill>
                <a:latin typeface="Arial" charset="0"/>
                <a:cs typeface="Arial" charset="0"/>
              </a:rPr>
              <a:t>25 Oct </a:t>
            </a:r>
            <a:r>
              <a:rPr lang="en-ZA" sz="2200" dirty="0">
                <a:solidFill>
                  <a:prstClr val="black"/>
                </a:solidFill>
                <a:latin typeface="Arial" charset="0"/>
                <a:cs typeface="Arial" charset="0"/>
              </a:rPr>
              <a:t>2019</a:t>
            </a:r>
            <a:r>
              <a:rPr lang="en-ZA" sz="2200" dirty="0" smtClean="0">
                <a:solidFill>
                  <a:prstClr val="black"/>
                </a:solidFill>
                <a:latin typeface="Arial" charset="0"/>
                <a:cs typeface="Arial" charset="0"/>
              </a:rPr>
              <a:t>, </a:t>
            </a:r>
            <a:r>
              <a:rPr lang="en-ZA" sz="2200" dirty="0">
                <a:solidFill>
                  <a:prstClr val="black"/>
                </a:solidFill>
                <a:latin typeface="Arial" charset="0"/>
                <a:cs typeface="Arial" charset="0"/>
              </a:rPr>
              <a:t>referred to the 19 </a:t>
            </a:r>
            <a:r>
              <a:rPr lang="en-ZA" sz="2200" dirty="0" smtClean="0">
                <a:solidFill>
                  <a:prstClr val="black"/>
                </a:solidFill>
                <a:latin typeface="Arial" charset="0"/>
                <a:cs typeface="Arial" charset="0"/>
              </a:rPr>
              <a:t>Oct </a:t>
            </a:r>
            <a:r>
              <a:rPr lang="en-ZA" sz="2200" dirty="0">
                <a:solidFill>
                  <a:prstClr val="black"/>
                </a:solidFill>
                <a:latin typeface="Arial" charset="0"/>
                <a:cs typeface="Arial" charset="0"/>
              </a:rPr>
              <a:t>2019 </a:t>
            </a:r>
            <a:r>
              <a:rPr lang="en-ZA" sz="2200" dirty="0" err="1">
                <a:solidFill>
                  <a:prstClr val="black"/>
                </a:solidFill>
                <a:latin typeface="Arial" charset="0"/>
                <a:cs typeface="Arial" charset="0"/>
              </a:rPr>
              <a:t>Magoebaskloof</a:t>
            </a:r>
            <a:r>
              <a:rPr lang="en-ZA" sz="2200" dirty="0">
                <a:solidFill>
                  <a:prstClr val="black"/>
                </a:solidFill>
                <a:latin typeface="Arial" charset="0"/>
                <a:cs typeface="Arial" charset="0"/>
              </a:rPr>
              <a:t> </a:t>
            </a:r>
            <a:r>
              <a:rPr lang="en-ZA" sz="2200" dirty="0" smtClean="0">
                <a:solidFill>
                  <a:prstClr val="black"/>
                </a:solidFill>
                <a:latin typeface="Arial" charset="0"/>
                <a:cs typeface="Arial" charset="0"/>
              </a:rPr>
              <a:t>meeting with </a:t>
            </a:r>
            <a:r>
              <a:rPr lang="en-ZA" sz="2200" dirty="0">
                <a:solidFill>
                  <a:prstClr val="black"/>
                </a:solidFill>
                <a:latin typeface="Arial" charset="0"/>
                <a:cs typeface="Arial" charset="0"/>
              </a:rPr>
              <a:t>the </a:t>
            </a:r>
            <a:r>
              <a:rPr lang="en-ZA" sz="2200" dirty="0" smtClean="0">
                <a:solidFill>
                  <a:prstClr val="black"/>
                </a:solidFill>
                <a:latin typeface="Arial" charset="0"/>
                <a:cs typeface="Arial" charset="0"/>
              </a:rPr>
              <a:t>CSANDF</a:t>
            </a:r>
            <a:r>
              <a:rPr lang="en-ZA" sz="2200" dirty="0">
                <a:solidFill>
                  <a:prstClr val="black"/>
                </a:solidFill>
                <a:latin typeface="Arial" charset="0"/>
                <a:cs typeface="Arial" charset="0"/>
              </a:rPr>
              <a:t>.  During the meeting it was indicated that Government’s Wage Bill remains unsustainable and re-emphasised that a Rejuvenation Plan </a:t>
            </a:r>
            <a:r>
              <a:rPr lang="en-ZA" sz="2200" dirty="0" smtClean="0">
                <a:solidFill>
                  <a:prstClr val="black"/>
                </a:solidFill>
                <a:latin typeface="Arial" charset="0"/>
                <a:cs typeface="Arial" charset="0"/>
              </a:rPr>
              <a:t>are to be submitted and presented </a:t>
            </a:r>
            <a:r>
              <a:rPr lang="en-ZA" sz="2200" dirty="0">
                <a:solidFill>
                  <a:prstClr val="black"/>
                </a:solidFill>
                <a:latin typeface="Arial" charset="0"/>
                <a:cs typeface="Arial" charset="0"/>
              </a:rPr>
              <a:t>to </a:t>
            </a:r>
            <a:r>
              <a:rPr lang="en-ZA" sz="2200" dirty="0" smtClean="0">
                <a:solidFill>
                  <a:prstClr val="black"/>
                </a:solidFill>
                <a:latin typeface="Arial" charset="0"/>
                <a:cs typeface="Arial" charset="0"/>
              </a:rPr>
              <a:t>NT.  </a:t>
            </a:r>
          </a:p>
          <a:p>
            <a:pPr marL="357188" lvl="1"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 </a:t>
            </a:r>
            <a:r>
              <a:rPr lang="en-ZA" sz="2200" dirty="0">
                <a:solidFill>
                  <a:prstClr val="black"/>
                </a:solidFill>
                <a:latin typeface="Arial" charset="0"/>
                <a:cs typeface="Arial" charset="0"/>
              </a:rPr>
              <a:t>final Letter of Allocation from </a:t>
            </a:r>
            <a:r>
              <a:rPr lang="en-ZA" sz="2200" dirty="0" smtClean="0">
                <a:solidFill>
                  <a:prstClr val="black"/>
                </a:solidFill>
                <a:latin typeface="Arial" charset="0"/>
                <a:cs typeface="Arial" charset="0"/>
              </a:rPr>
              <a:t>NT dated </a:t>
            </a:r>
            <a:r>
              <a:rPr lang="en-ZA" sz="2200" dirty="0">
                <a:solidFill>
                  <a:prstClr val="black"/>
                </a:solidFill>
                <a:latin typeface="Arial" charset="0"/>
                <a:cs typeface="Arial" charset="0"/>
              </a:rPr>
              <a:t>08 </a:t>
            </a:r>
            <a:r>
              <a:rPr lang="en-ZA" sz="2200" dirty="0" smtClean="0">
                <a:solidFill>
                  <a:prstClr val="black"/>
                </a:solidFill>
                <a:latin typeface="Arial" charset="0"/>
                <a:cs typeface="Arial" charset="0"/>
              </a:rPr>
              <a:t>Nov </a:t>
            </a:r>
            <a:r>
              <a:rPr lang="en-ZA" sz="2200" dirty="0">
                <a:solidFill>
                  <a:prstClr val="black"/>
                </a:solidFill>
                <a:latin typeface="Arial" charset="0"/>
                <a:cs typeface="Arial" charset="0"/>
              </a:rPr>
              <a:t>2019 </a:t>
            </a:r>
            <a:r>
              <a:rPr lang="en-ZA" sz="2200" dirty="0" smtClean="0">
                <a:solidFill>
                  <a:prstClr val="black"/>
                </a:solidFill>
                <a:latin typeface="Arial" charset="0"/>
                <a:cs typeface="Arial" charset="0"/>
              </a:rPr>
              <a:t>emphasised </a:t>
            </a:r>
            <a:r>
              <a:rPr lang="en-ZA" sz="2200" dirty="0">
                <a:solidFill>
                  <a:prstClr val="black"/>
                </a:solidFill>
                <a:latin typeface="Arial" charset="0"/>
                <a:cs typeface="Arial" charset="0"/>
              </a:rPr>
              <a:t>the urgent requirement of a high-level meeting between the </a:t>
            </a:r>
            <a:r>
              <a:rPr lang="en-ZA" sz="2200" dirty="0" smtClean="0">
                <a:solidFill>
                  <a:prstClr val="black"/>
                </a:solidFill>
                <a:latin typeface="Arial" charset="0"/>
                <a:cs typeface="Arial" charset="0"/>
              </a:rPr>
              <a:t>President, the </a:t>
            </a:r>
            <a:r>
              <a:rPr lang="en-ZA" sz="2200" dirty="0">
                <a:solidFill>
                  <a:prstClr val="black"/>
                </a:solidFill>
                <a:latin typeface="Arial" charset="0"/>
                <a:cs typeface="Arial" charset="0"/>
              </a:rPr>
              <a:t>Ministers of Finance, Public Service and Administration and Department of Defence and Military </a:t>
            </a:r>
            <a:r>
              <a:rPr lang="en-ZA" sz="2200" dirty="0" smtClean="0">
                <a:solidFill>
                  <a:prstClr val="black"/>
                </a:solidFill>
                <a:latin typeface="Arial" charset="0"/>
                <a:cs typeface="Arial" charset="0"/>
              </a:rPr>
              <a:t>Veterans.</a:t>
            </a:r>
          </a:p>
          <a:p>
            <a:pPr marL="0" lvl="1"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14</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187612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Corporate Human Resource Status</a:t>
            </a:r>
          </a:p>
        </p:txBody>
      </p:sp>
      <p:sp>
        <p:nvSpPr>
          <p:cNvPr id="6" name="Rectangle 13"/>
          <p:cNvSpPr>
            <a:spLocks noChangeArrowheads="1"/>
          </p:cNvSpPr>
          <p:nvPr/>
        </p:nvSpPr>
        <p:spPr bwMode="auto">
          <a:xfrm>
            <a:off x="288979" y="772920"/>
            <a:ext cx="8565502" cy="3282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 </a:t>
            </a:r>
            <a:r>
              <a:rPr lang="en-ZA" sz="2200" dirty="0">
                <a:solidFill>
                  <a:prstClr val="black"/>
                </a:solidFill>
                <a:latin typeface="Arial" charset="0"/>
                <a:cs typeface="Arial" charset="0"/>
              </a:rPr>
              <a:t>DOD requires an average HR strength of 77 000.  </a:t>
            </a:r>
            <a:r>
              <a:rPr lang="en-ZA" sz="2200" dirty="0" smtClean="0">
                <a:solidFill>
                  <a:prstClr val="black"/>
                </a:solidFill>
                <a:latin typeface="Arial" charset="0"/>
                <a:cs typeface="Arial" charset="0"/>
              </a:rPr>
              <a:t>In </a:t>
            </a:r>
            <a:r>
              <a:rPr lang="en-ZA" sz="2200" dirty="0">
                <a:solidFill>
                  <a:prstClr val="black"/>
                </a:solidFill>
                <a:latin typeface="Arial" charset="0"/>
                <a:cs typeface="Arial" charset="0"/>
              </a:rPr>
              <a:t>order to assure a more sustainable defence capability, an average HR strength of 75 500 will however be maintained. </a:t>
            </a:r>
            <a:endParaRPr lang="en-ZA" sz="2200" dirty="0" smtClean="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a:t>
            </a:r>
            <a:r>
              <a:rPr lang="en-ZA" sz="2200" dirty="0" smtClean="0">
                <a:solidFill>
                  <a:prstClr val="black"/>
                </a:solidFill>
                <a:latin typeface="Arial" charset="0"/>
                <a:cs typeface="Arial" charset="0"/>
              </a:rPr>
              <a:t>reduced </a:t>
            </a:r>
            <a:r>
              <a:rPr lang="en-ZA" sz="2200" dirty="0">
                <a:solidFill>
                  <a:prstClr val="black"/>
                </a:solidFill>
                <a:latin typeface="Arial" charset="0"/>
                <a:cs typeface="Arial" charset="0"/>
              </a:rPr>
              <a:t>its strength from</a:t>
            </a:r>
            <a:r>
              <a:rPr lang="en-ZA" sz="2200" b="1" dirty="0">
                <a:solidFill>
                  <a:prstClr val="black"/>
                </a:solidFill>
                <a:latin typeface="Arial" charset="0"/>
                <a:cs typeface="Arial" charset="0"/>
              </a:rPr>
              <a:t> 78 632 on </a:t>
            </a:r>
            <a:r>
              <a:rPr lang="en-ZA" sz="2200" b="1" dirty="0" smtClean="0">
                <a:solidFill>
                  <a:prstClr val="black"/>
                </a:solidFill>
                <a:latin typeface="Arial" charset="0"/>
                <a:cs typeface="Arial" charset="0"/>
              </a:rPr>
              <a:t/>
            </a:r>
            <a:br>
              <a:rPr lang="en-ZA" sz="2200" b="1" dirty="0" smtClean="0">
                <a:solidFill>
                  <a:prstClr val="black"/>
                </a:solidFill>
                <a:latin typeface="Arial" charset="0"/>
                <a:cs typeface="Arial" charset="0"/>
              </a:rPr>
            </a:br>
            <a:r>
              <a:rPr lang="en-ZA" sz="2200" b="1" dirty="0" smtClean="0">
                <a:solidFill>
                  <a:prstClr val="black"/>
                </a:solidFill>
                <a:latin typeface="Arial" charset="0"/>
                <a:cs typeface="Arial" charset="0"/>
              </a:rPr>
              <a:t>31 Mar </a:t>
            </a:r>
            <a:r>
              <a:rPr lang="en-ZA" sz="2200" b="1" dirty="0">
                <a:solidFill>
                  <a:prstClr val="black"/>
                </a:solidFill>
                <a:latin typeface="Arial" charset="0"/>
                <a:cs typeface="Arial" charset="0"/>
              </a:rPr>
              <a:t>2014 to 72 768 on </a:t>
            </a:r>
            <a:r>
              <a:rPr lang="en-ZA" sz="2200" b="1" dirty="0" smtClean="0">
                <a:solidFill>
                  <a:prstClr val="black"/>
                </a:solidFill>
                <a:latin typeface="Arial" charset="0"/>
                <a:cs typeface="Arial" charset="0"/>
              </a:rPr>
              <a:t>31 Dec </a:t>
            </a:r>
            <a:r>
              <a:rPr lang="en-ZA" sz="2200" b="1" dirty="0">
                <a:solidFill>
                  <a:prstClr val="black"/>
                </a:solidFill>
                <a:latin typeface="Arial" charset="0"/>
                <a:cs typeface="Arial" charset="0"/>
              </a:rPr>
              <a:t>2019</a:t>
            </a:r>
            <a:r>
              <a:rPr lang="en-ZA" sz="2200" dirty="0">
                <a:solidFill>
                  <a:prstClr val="black"/>
                </a:solidFill>
                <a:latin typeface="Arial" charset="0"/>
                <a:cs typeface="Arial" charset="0"/>
              </a:rPr>
              <a:t>, </a:t>
            </a:r>
            <a:r>
              <a:rPr lang="en-ZA" sz="2200" dirty="0" smtClean="0">
                <a:solidFill>
                  <a:prstClr val="black"/>
                </a:solidFill>
                <a:latin typeface="Arial" charset="0"/>
                <a:cs typeface="Arial" charset="0"/>
              </a:rPr>
              <a:t>constituting </a:t>
            </a:r>
            <a:r>
              <a:rPr lang="en-ZA" sz="2200" dirty="0">
                <a:solidFill>
                  <a:prstClr val="black"/>
                </a:solidFill>
                <a:latin typeface="Arial" charset="0"/>
                <a:cs typeface="Arial" charset="0"/>
              </a:rPr>
              <a:t>a reduction in strength of 5 864 over </a:t>
            </a:r>
            <a:r>
              <a:rPr lang="en-ZA" sz="2200" dirty="0" smtClean="0">
                <a:solidFill>
                  <a:prstClr val="black"/>
                </a:solidFill>
                <a:latin typeface="Arial" charset="0"/>
                <a:cs typeface="Arial" charset="0"/>
              </a:rPr>
              <a:t>this period.</a:t>
            </a:r>
          </a:p>
          <a:p>
            <a:pPr marL="357188" lvl="1" indent="-357188"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planned average strength of the DOD for the FY2019/20 is reduced from 74 901 to 74 104 at a cost of Rb31.89, resulting in a </a:t>
            </a:r>
            <a:r>
              <a:rPr lang="en-ZA" sz="2200" b="1" dirty="0">
                <a:solidFill>
                  <a:prstClr val="black"/>
                </a:solidFill>
                <a:effectLst>
                  <a:outerShdw blurRad="38100" dist="38100" dir="2700000" algn="tl">
                    <a:srgbClr val="000000">
                      <a:alpha val="43137"/>
                    </a:srgbClr>
                  </a:outerShdw>
                </a:effectLst>
                <a:latin typeface="Arial" charset="0"/>
                <a:cs typeface="Arial" charset="0"/>
              </a:rPr>
              <a:t>shortfall of R2.7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billion</a:t>
            </a:r>
            <a:r>
              <a:rPr lang="en-ZA" sz="2200" dirty="0" smtClean="0">
                <a:solidFill>
                  <a:prstClr val="black"/>
                </a:solidFill>
                <a:latin typeface="Arial" charset="0"/>
                <a:cs typeface="Arial" charset="0"/>
              </a:rPr>
              <a:t>.</a:t>
            </a:r>
            <a:endParaRPr lang="en-ZA" sz="22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357188" lvl="1" indent="-357188"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15</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284209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smtClean="0">
                <a:effectLst>
                  <a:outerShdw blurRad="38100" dist="38100" dir="2700000" algn="tl">
                    <a:srgbClr val="000000">
                      <a:alpha val="43137"/>
                    </a:srgbClr>
                  </a:outerShdw>
                </a:effectLst>
                <a:latin typeface="Arial" charset="0"/>
                <a:cs typeface="Arial" charset="0"/>
              </a:rPr>
              <a:t>Financial Management</a:t>
            </a: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 </a:t>
            </a:r>
            <a:r>
              <a:rPr lang="en-ZA" sz="2200" dirty="0">
                <a:solidFill>
                  <a:prstClr val="black"/>
                </a:solidFill>
                <a:latin typeface="Arial" charset="0"/>
                <a:cs typeface="Arial" charset="0"/>
              </a:rPr>
              <a:t>DOD endeavoured to ensure compliance with the PFMA and NT Instruction Note 34 requirement to pay suppliers within 30 days of receipt of legitimate invoices.  </a:t>
            </a: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During Q3, the DOD </a:t>
            </a:r>
            <a:r>
              <a:rPr lang="en-ZA" sz="2200" dirty="0">
                <a:solidFill>
                  <a:prstClr val="black"/>
                </a:solidFill>
                <a:latin typeface="Arial" charset="0"/>
                <a:cs typeface="Arial" charset="0"/>
              </a:rPr>
              <a:t>paid a total of 95 406 legitimate invoices out </a:t>
            </a:r>
            <a:r>
              <a:rPr lang="en-ZA" sz="2200" dirty="0" smtClean="0">
                <a:solidFill>
                  <a:prstClr val="black"/>
                </a:solidFill>
                <a:latin typeface="Arial" charset="0"/>
                <a:cs typeface="Arial" charset="0"/>
              </a:rPr>
              <a:t>of </a:t>
            </a:r>
            <a:r>
              <a:rPr lang="en-ZA" sz="2200" dirty="0">
                <a:solidFill>
                  <a:prstClr val="black"/>
                </a:solidFill>
                <a:latin typeface="Arial" charset="0"/>
                <a:cs typeface="Arial" charset="0"/>
              </a:rPr>
              <a:t>114 593 invoices received, which is 83.3</a:t>
            </a:r>
            <a:r>
              <a:rPr lang="en-ZA" sz="2200" dirty="0" smtClean="0">
                <a:solidFill>
                  <a:prstClr val="black"/>
                </a:solidFill>
                <a:latin typeface="Arial" charset="0"/>
                <a:cs typeface="Arial" charset="0"/>
              </a:rPr>
              <a:t>% legitimate </a:t>
            </a:r>
            <a:r>
              <a:rPr lang="en-ZA" sz="2200" dirty="0">
                <a:solidFill>
                  <a:prstClr val="black"/>
                </a:solidFill>
                <a:latin typeface="Arial" charset="0"/>
                <a:cs typeface="Arial" charset="0"/>
              </a:rPr>
              <a:t>invoices paid within a period of 30 days. </a:t>
            </a: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 </a:t>
            </a:r>
            <a:r>
              <a:rPr lang="en-ZA" sz="2200" dirty="0">
                <a:solidFill>
                  <a:prstClr val="black"/>
                </a:solidFill>
                <a:latin typeface="Arial" charset="0"/>
                <a:cs typeface="Arial" charset="0"/>
              </a:rPr>
              <a:t>DOD is aware of its obligation to pay 100% of legitimate invoices within 30 days. Legacy DOD Information Systems is the main contributing factor hampering payment of invoices within 30 days.</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16</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1494487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smtClean="0">
                <a:effectLst>
                  <a:outerShdw blurRad="38100" dist="38100" dir="2700000" algn="tl">
                    <a:srgbClr val="000000">
                      <a:alpha val="43137"/>
                    </a:srgbClr>
                  </a:outerShdw>
                </a:effectLst>
                <a:latin typeface="Arial" charset="0"/>
                <a:cs typeface="Arial" charset="0"/>
              </a:rPr>
              <a:t>Defence Diplomacy</a:t>
            </a:r>
          </a:p>
          <a:p>
            <a:pPr algn="just" defTabSz="914400" fontAlgn="base">
              <a:spcBef>
                <a:spcPct val="0"/>
              </a:spcBef>
              <a:spcAft>
                <a:spcPct val="0"/>
              </a:spcAft>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a:t>
            </a:r>
            <a:r>
              <a:rPr lang="en-ZA" sz="2200" dirty="0" smtClean="0">
                <a:solidFill>
                  <a:prstClr val="black"/>
                </a:solidFill>
                <a:latin typeface="Arial" charset="0"/>
                <a:cs typeface="Arial" charset="0"/>
              </a:rPr>
              <a:t>he </a:t>
            </a:r>
            <a:r>
              <a:rPr lang="en-ZA" sz="2200" dirty="0">
                <a:solidFill>
                  <a:prstClr val="black"/>
                </a:solidFill>
                <a:latin typeface="Arial" charset="0"/>
                <a:cs typeface="Arial" charset="0"/>
              </a:rPr>
              <a:t>DOD was able to ensure the 100% validity of the enabling bilateral international agreements mandating the conducting of bilateral and multilateral engagements with Europe and America (</a:t>
            </a:r>
            <a:r>
              <a:rPr lang="en-ZA" sz="2200" dirty="0" err="1">
                <a:solidFill>
                  <a:prstClr val="black"/>
                </a:solidFill>
                <a:latin typeface="Arial" charset="0"/>
                <a:cs typeface="Arial" charset="0"/>
              </a:rPr>
              <a:t>ie</a:t>
            </a:r>
            <a:r>
              <a:rPr lang="en-ZA" sz="2200" dirty="0">
                <a:solidFill>
                  <a:prstClr val="black"/>
                </a:solidFill>
                <a:latin typeface="Arial" charset="0"/>
                <a:cs typeface="Arial" charset="0"/>
              </a:rPr>
              <a:t> </a:t>
            </a:r>
            <a:r>
              <a:rPr lang="en-ZA" sz="2200" dirty="0" smtClean="0">
                <a:solidFill>
                  <a:prstClr val="black"/>
                </a:solidFill>
                <a:latin typeface="Arial" charset="0"/>
                <a:cs typeface="Arial" charset="0"/>
              </a:rPr>
              <a:t>USA, </a:t>
            </a:r>
            <a:r>
              <a:rPr lang="en-ZA" sz="2200" dirty="0">
                <a:solidFill>
                  <a:prstClr val="black"/>
                </a:solidFill>
                <a:latin typeface="Arial" charset="0"/>
                <a:cs typeface="Arial" charset="0"/>
              </a:rPr>
              <a:t>Brazil, Italy and Canada), Africa (</a:t>
            </a:r>
            <a:r>
              <a:rPr lang="en-ZA" sz="2200" dirty="0" err="1">
                <a:solidFill>
                  <a:prstClr val="black"/>
                </a:solidFill>
                <a:latin typeface="Arial" charset="0"/>
                <a:cs typeface="Arial" charset="0"/>
              </a:rPr>
              <a:t>ie</a:t>
            </a:r>
            <a:r>
              <a:rPr lang="en-ZA" sz="2200" dirty="0">
                <a:solidFill>
                  <a:prstClr val="black"/>
                </a:solidFill>
                <a:latin typeface="Arial" charset="0"/>
                <a:cs typeface="Arial" charset="0"/>
              </a:rPr>
              <a:t> Chad, Zimbabwe, Kenya, Togo, Ghana and Egypt), as well as Asia and the Middle East (</a:t>
            </a:r>
            <a:r>
              <a:rPr lang="en-ZA" sz="2200" dirty="0" err="1">
                <a:solidFill>
                  <a:prstClr val="black"/>
                </a:solidFill>
                <a:latin typeface="Arial" charset="0"/>
                <a:cs typeface="Arial" charset="0"/>
              </a:rPr>
              <a:t>ie</a:t>
            </a:r>
            <a:r>
              <a:rPr lang="en-ZA" sz="2200" dirty="0">
                <a:solidFill>
                  <a:prstClr val="black"/>
                </a:solidFill>
                <a:latin typeface="Arial" charset="0"/>
                <a:cs typeface="Arial" charset="0"/>
              </a:rPr>
              <a:t> Thailand</a:t>
            </a:r>
            <a:r>
              <a:rPr lang="en-ZA" sz="2200" dirty="0" smtClean="0">
                <a:solidFill>
                  <a:prstClr val="black"/>
                </a:solidFill>
                <a:latin typeface="Arial" charset="0"/>
                <a:cs typeface="Arial" charset="0"/>
              </a:rPr>
              <a:t>).</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participated in </a:t>
            </a:r>
            <a:r>
              <a:rPr lang="en-ZA" sz="2200" dirty="0" smtClean="0">
                <a:solidFill>
                  <a:prstClr val="black"/>
                </a:solidFill>
                <a:latin typeface="Arial" charset="0"/>
                <a:cs typeface="Arial" charset="0"/>
              </a:rPr>
              <a:t>multilateral </a:t>
            </a:r>
            <a:r>
              <a:rPr lang="en-ZA" sz="2200" dirty="0">
                <a:solidFill>
                  <a:prstClr val="black"/>
                </a:solidFill>
                <a:latin typeface="Arial" charset="0"/>
                <a:cs typeface="Arial" charset="0"/>
              </a:rPr>
              <a:t>engagements in the </a:t>
            </a:r>
            <a:r>
              <a:rPr lang="en-ZA" sz="2200" dirty="0" smtClean="0">
                <a:solidFill>
                  <a:prstClr val="black"/>
                </a:solidFill>
                <a:latin typeface="Arial" charset="0"/>
                <a:cs typeface="Arial" charset="0"/>
              </a:rPr>
              <a:t>UN, AU and </a:t>
            </a:r>
            <a:r>
              <a:rPr lang="en-ZA" sz="2200" dirty="0">
                <a:solidFill>
                  <a:prstClr val="black"/>
                </a:solidFill>
                <a:latin typeface="Arial" charset="0"/>
                <a:cs typeface="Arial" charset="0"/>
              </a:rPr>
              <a:t>the </a:t>
            </a:r>
            <a:r>
              <a:rPr lang="en-ZA" sz="2200" dirty="0" smtClean="0">
                <a:solidFill>
                  <a:prstClr val="black"/>
                </a:solidFill>
                <a:latin typeface="Arial" charset="0"/>
                <a:cs typeface="Arial" charset="0"/>
              </a:rPr>
              <a:t>SADC initiatives </a:t>
            </a:r>
            <a:r>
              <a:rPr lang="en-ZA" sz="2200" dirty="0">
                <a:solidFill>
                  <a:prstClr val="black"/>
                </a:solidFill>
                <a:latin typeface="Arial" charset="0"/>
                <a:cs typeface="Arial" charset="0"/>
              </a:rPr>
              <a:t>in support of the role of the MOD&amp;MV. </a:t>
            </a:r>
            <a:r>
              <a:rPr lang="en-ZA" sz="2200" dirty="0" smtClean="0">
                <a:solidFill>
                  <a:prstClr val="black"/>
                </a:solidFill>
                <a:latin typeface="Arial" charset="0"/>
                <a:cs typeface="Arial" charset="0"/>
              </a:rPr>
              <a:t>During Q3, the </a:t>
            </a:r>
            <a:r>
              <a:rPr lang="en-ZA" sz="2200" dirty="0">
                <a:solidFill>
                  <a:prstClr val="black"/>
                </a:solidFill>
                <a:latin typeface="Arial" charset="0"/>
                <a:cs typeface="Arial" charset="0"/>
              </a:rPr>
              <a:t>DOD supported the MOD&amp;MV during the Double Troika, F</a:t>
            </a:r>
            <a:r>
              <a:rPr lang="en-ZA" sz="2200" dirty="0" smtClean="0">
                <a:solidFill>
                  <a:prstClr val="black"/>
                </a:solidFill>
                <a:latin typeface="Arial" charset="0"/>
                <a:cs typeface="Arial" charset="0"/>
              </a:rPr>
              <a:t>IB Troop </a:t>
            </a:r>
            <a:r>
              <a:rPr lang="en-ZA" sz="2200" dirty="0">
                <a:solidFill>
                  <a:prstClr val="black"/>
                </a:solidFill>
                <a:latin typeface="Arial" charset="0"/>
                <a:cs typeface="Arial" charset="0"/>
              </a:rPr>
              <a:t>contributing countries in the </a:t>
            </a:r>
            <a:r>
              <a:rPr lang="en-ZA" sz="2200" dirty="0" smtClean="0">
                <a:solidFill>
                  <a:prstClr val="black"/>
                </a:solidFill>
                <a:latin typeface="Arial" charset="0"/>
                <a:cs typeface="Arial" charset="0"/>
              </a:rPr>
              <a:t>DRC, </a:t>
            </a:r>
            <a:r>
              <a:rPr lang="en-ZA" sz="2200" dirty="0">
                <a:solidFill>
                  <a:prstClr val="black"/>
                </a:solidFill>
                <a:latin typeface="Arial" charset="0"/>
                <a:cs typeface="Arial" charset="0"/>
              </a:rPr>
              <a:t>which was hosted in Dar </a:t>
            </a:r>
            <a:r>
              <a:rPr lang="en-ZA" sz="2200" dirty="0" err="1">
                <a:solidFill>
                  <a:prstClr val="black"/>
                </a:solidFill>
                <a:latin typeface="Arial" charset="0"/>
                <a:cs typeface="Arial" charset="0"/>
              </a:rPr>
              <a:t>Es</a:t>
            </a:r>
            <a:r>
              <a:rPr lang="en-ZA" sz="2200" dirty="0">
                <a:solidFill>
                  <a:prstClr val="black"/>
                </a:solidFill>
                <a:latin typeface="Arial" charset="0"/>
                <a:cs typeface="Arial" charset="0"/>
              </a:rPr>
              <a:t> </a:t>
            </a:r>
            <a:r>
              <a:rPr lang="en-ZA" sz="2200" dirty="0" smtClean="0">
                <a:solidFill>
                  <a:prstClr val="black"/>
                </a:solidFill>
                <a:latin typeface="Arial" charset="0"/>
                <a:cs typeface="Arial" charset="0"/>
              </a:rPr>
              <a:t>Salaam over </a:t>
            </a:r>
            <a:r>
              <a:rPr lang="en-ZA" sz="2200" dirty="0">
                <a:solidFill>
                  <a:prstClr val="black"/>
                </a:solidFill>
                <a:latin typeface="Arial" charset="0"/>
                <a:cs typeface="Arial" charset="0"/>
              </a:rPr>
              <a:t>the period 12 to 13 </a:t>
            </a:r>
            <a:r>
              <a:rPr lang="en-ZA" sz="2200" dirty="0" smtClean="0">
                <a:solidFill>
                  <a:prstClr val="black"/>
                </a:solidFill>
                <a:latin typeface="Arial" charset="0"/>
                <a:cs typeface="Arial" charset="0"/>
              </a:rPr>
              <a:t>Nov </a:t>
            </a:r>
            <a:r>
              <a:rPr lang="en-ZA" sz="2200" dirty="0">
                <a:solidFill>
                  <a:prstClr val="black"/>
                </a:solidFill>
                <a:latin typeface="Arial" charset="0"/>
                <a:cs typeface="Arial" charset="0"/>
              </a:rPr>
              <a:t>2019.</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17</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1671274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fontAlgn="base">
              <a:spcBef>
                <a:spcPct val="0"/>
              </a:spcBef>
              <a:spcAft>
                <a:spcPct val="0"/>
              </a:spcAft>
            </a:pPr>
            <a:r>
              <a:rPr lang="en-ZA" sz="2200" b="1" dirty="0" smtClean="0">
                <a:effectLst>
                  <a:outerShdw blurRad="38100" dist="38100" dir="2700000" algn="tl">
                    <a:srgbClr val="000000">
                      <a:alpha val="43137"/>
                    </a:srgbClr>
                  </a:outerShdw>
                </a:effectLst>
                <a:latin typeface="Arial" charset="0"/>
                <a:cs typeface="Arial" charset="0"/>
              </a:rPr>
              <a:t>Armaments Acquisition And Technology Development</a:t>
            </a:r>
          </a:p>
          <a:p>
            <a:pPr algn="just" defTabSz="914400" fontAlgn="base">
              <a:spcBef>
                <a:spcPct val="0"/>
              </a:spcBef>
              <a:spcAft>
                <a:spcPct val="0"/>
              </a:spcAft>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During the </a:t>
            </a:r>
            <a:r>
              <a:rPr lang="en-ZA" sz="2200" dirty="0" smtClean="0">
                <a:solidFill>
                  <a:prstClr val="black"/>
                </a:solidFill>
                <a:latin typeface="Arial" charset="0"/>
                <a:cs typeface="Arial" charset="0"/>
              </a:rPr>
              <a:t>NDIC </a:t>
            </a:r>
            <a:r>
              <a:rPr lang="en-ZA" sz="2200" dirty="0">
                <a:solidFill>
                  <a:prstClr val="black"/>
                </a:solidFill>
                <a:latin typeface="Arial" charset="0"/>
                <a:cs typeface="Arial" charset="0"/>
              </a:rPr>
              <a:t>meeting of </a:t>
            </a:r>
            <a:r>
              <a:rPr lang="en-ZA" sz="2200" dirty="0" smtClean="0">
                <a:solidFill>
                  <a:prstClr val="black"/>
                </a:solidFill>
                <a:latin typeface="Arial" charset="0"/>
                <a:cs typeface="Arial" charset="0"/>
              </a:rPr>
              <a:t>Nov </a:t>
            </a:r>
            <a:r>
              <a:rPr lang="en-ZA" sz="2200" dirty="0">
                <a:solidFill>
                  <a:prstClr val="black"/>
                </a:solidFill>
                <a:latin typeface="Arial" charset="0"/>
                <a:cs typeface="Arial" charset="0"/>
              </a:rPr>
              <a:t>2019, the NDIC Task Team on Denel </a:t>
            </a:r>
            <a:r>
              <a:rPr lang="en-ZA" sz="2200" dirty="0" smtClean="0">
                <a:solidFill>
                  <a:prstClr val="black"/>
                </a:solidFill>
                <a:latin typeface="Arial" charset="0"/>
                <a:cs typeface="Arial" charset="0"/>
              </a:rPr>
              <a:t>was </a:t>
            </a:r>
            <a:r>
              <a:rPr lang="en-ZA" sz="2200" dirty="0">
                <a:solidFill>
                  <a:prstClr val="black"/>
                </a:solidFill>
                <a:latin typeface="Arial" charset="0"/>
                <a:cs typeface="Arial" charset="0"/>
              </a:rPr>
              <a:t>instructed to compile a comprehensive Report on the Causes, Remedies and Recommendations on the liquidity and operational challenges of Denel. </a:t>
            </a: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 </a:t>
            </a:r>
            <a:r>
              <a:rPr lang="en-ZA" sz="2200" dirty="0">
                <a:solidFill>
                  <a:prstClr val="black"/>
                </a:solidFill>
                <a:latin typeface="Arial" charset="0"/>
                <a:cs typeface="Arial" charset="0"/>
              </a:rPr>
              <a:t>NDIC Task Team on Denel </a:t>
            </a:r>
            <a:r>
              <a:rPr lang="en-ZA" sz="2200" dirty="0" smtClean="0">
                <a:solidFill>
                  <a:prstClr val="black"/>
                </a:solidFill>
                <a:latin typeface="Arial" charset="0"/>
                <a:cs typeface="Arial" charset="0"/>
              </a:rPr>
              <a:t>presented </a:t>
            </a:r>
            <a:r>
              <a:rPr lang="en-ZA" sz="2200" dirty="0">
                <a:solidFill>
                  <a:prstClr val="black"/>
                </a:solidFill>
                <a:latin typeface="Arial" charset="0"/>
                <a:cs typeface="Arial" charset="0"/>
              </a:rPr>
              <a:t>the Report to the Deputy </a:t>
            </a:r>
            <a:r>
              <a:rPr lang="en-ZA" sz="2200" dirty="0" smtClean="0">
                <a:solidFill>
                  <a:prstClr val="black"/>
                </a:solidFill>
                <a:latin typeface="Arial" charset="0"/>
                <a:cs typeface="Arial" charset="0"/>
              </a:rPr>
              <a:t>MOD&amp;MV </a:t>
            </a:r>
            <a:r>
              <a:rPr lang="en-ZA" sz="2200" dirty="0">
                <a:solidFill>
                  <a:prstClr val="black"/>
                </a:solidFill>
                <a:latin typeface="Arial" charset="0"/>
                <a:cs typeface="Arial" charset="0"/>
              </a:rPr>
              <a:t>as well as </a:t>
            </a:r>
            <a:r>
              <a:rPr lang="en-ZA" sz="2200" dirty="0" smtClean="0">
                <a:solidFill>
                  <a:prstClr val="black"/>
                </a:solidFill>
                <a:latin typeface="Arial" charset="0"/>
                <a:cs typeface="Arial" charset="0"/>
              </a:rPr>
              <a:t>NT during </a:t>
            </a:r>
            <a:r>
              <a:rPr lang="en-ZA" sz="2200" dirty="0">
                <a:solidFill>
                  <a:prstClr val="black"/>
                </a:solidFill>
                <a:latin typeface="Arial" charset="0"/>
                <a:cs typeface="Arial" charset="0"/>
              </a:rPr>
              <a:t>the period under review</a:t>
            </a:r>
            <a:r>
              <a:rPr lang="en-ZA" sz="2200" dirty="0" smtClean="0">
                <a:solidFill>
                  <a:prstClr val="black"/>
                </a:solidFill>
                <a:latin typeface="Arial" charset="0"/>
                <a:cs typeface="Arial" charset="0"/>
              </a:rPr>
              <a:t>.</a:t>
            </a: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18</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3343518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In terms of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Support to the People</a:t>
            </a:r>
            <a:r>
              <a:rPr lang="en-ZA" sz="2200" dirty="0" smtClean="0">
                <a:solidFill>
                  <a:prstClr val="black"/>
                </a:solidFill>
                <a:effectLst>
                  <a:outerShdw blurRad="38100" dist="38100" dir="2700000" algn="tl">
                    <a:srgbClr val="000000">
                      <a:alpha val="43137"/>
                    </a:srgbClr>
                  </a:outerShdw>
                </a:effectLst>
                <a:latin typeface="Arial" charset="0"/>
                <a:cs typeface="Arial" charset="0"/>
              </a:rPr>
              <a:t>, in </a:t>
            </a:r>
            <a:r>
              <a:rPr lang="en-ZA" sz="2200" dirty="0">
                <a:solidFill>
                  <a:prstClr val="black"/>
                </a:solidFill>
                <a:effectLst>
                  <a:outerShdw blurRad="38100" dist="38100" dir="2700000" algn="tl">
                    <a:srgbClr val="000000">
                      <a:alpha val="43137"/>
                    </a:srgbClr>
                  </a:outerShdw>
                </a:effectLst>
                <a:latin typeface="Arial" charset="0"/>
                <a:cs typeface="Arial" charset="0"/>
              </a:rPr>
              <a:t>support of </a:t>
            </a:r>
            <a:r>
              <a:rPr lang="en-ZA" sz="2200" b="1" dirty="0">
                <a:solidFill>
                  <a:prstClr val="black"/>
                </a:solidFill>
                <a:effectLst>
                  <a:outerShdw blurRad="38100" dist="38100" dir="2700000" algn="tl">
                    <a:srgbClr val="000000">
                      <a:alpha val="43137"/>
                    </a:srgbClr>
                  </a:outerShdw>
                </a:effectLst>
                <a:latin typeface="Arial" charset="0"/>
                <a:cs typeface="Arial" charset="0"/>
              </a:rPr>
              <a:t>Outcome 3</a:t>
            </a:r>
            <a:r>
              <a:rPr lang="en-ZA" sz="2200" dirty="0">
                <a:solidFill>
                  <a:prstClr val="black"/>
                </a:solidFill>
                <a:latin typeface="Arial" charset="0"/>
                <a:cs typeface="Arial" charset="0"/>
              </a:rPr>
              <a:t>, “</a:t>
            </a:r>
            <a:r>
              <a:rPr lang="en-ZA" sz="2200" i="1" dirty="0">
                <a:solidFill>
                  <a:prstClr val="black"/>
                </a:solidFill>
                <a:latin typeface="Arial" charset="0"/>
                <a:cs typeface="Arial" charset="0"/>
              </a:rPr>
              <a:t>All people in South Africa are and feel safe</a:t>
            </a:r>
            <a:r>
              <a:rPr lang="en-ZA" sz="2200" dirty="0">
                <a:solidFill>
                  <a:prstClr val="black"/>
                </a:solidFill>
                <a:latin typeface="Arial" charset="0"/>
                <a:cs typeface="Arial" charset="0"/>
              </a:rPr>
              <a:t>” the SANDF deployed 15 sub-units to execute </a:t>
            </a:r>
            <a:r>
              <a:rPr lang="en-ZA" sz="2200" dirty="0" smtClean="0">
                <a:solidFill>
                  <a:prstClr val="black"/>
                </a:solidFill>
                <a:effectLst>
                  <a:outerShdw blurRad="38100" dist="38100" dir="2700000" algn="tl">
                    <a:srgbClr val="000000">
                      <a:alpha val="43137"/>
                    </a:srgbClr>
                  </a:outerShdw>
                </a:effectLst>
                <a:latin typeface="Arial" charset="0"/>
                <a:cs typeface="Arial" charset="0"/>
              </a:rPr>
              <a:t>Op </a:t>
            </a:r>
            <a:r>
              <a:rPr lang="en-ZA" sz="2200" dirty="0">
                <a:solidFill>
                  <a:prstClr val="black"/>
                </a:solidFill>
                <a:effectLst>
                  <a:outerShdw blurRad="38100" dist="38100" dir="2700000" algn="tl">
                    <a:srgbClr val="000000">
                      <a:alpha val="43137"/>
                    </a:srgbClr>
                  </a:outerShdw>
                </a:effectLst>
                <a:latin typeface="Arial" charset="0"/>
                <a:cs typeface="Arial" charset="0"/>
              </a:rPr>
              <a:t>CORONA </a:t>
            </a:r>
            <a:r>
              <a:rPr lang="en-ZA" sz="2200" dirty="0">
                <a:solidFill>
                  <a:prstClr val="black"/>
                </a:solidFill>
                <a:latin typeface="Arial" charset="0"/>
                <a:cs typeface="Arial" charset="0"/>
              </a:rPr>
              <a:t>(Border Safeguarding) in Limpopo, Mpumalanga, KwaZulu-Natal, Free State, Eastern Cape, Northern Cape and North-West Provinces</a:t>
            </a:r>
            <a:r>
              <a:rPr lang="en-ZA" sz="2200" dirty="0" smtClean="0">
                <a:solidFill>
                  <a:prstClr val="black"/>
                </a:solidFill>
                <a:latin typeface="Arial" charset="0"/>
                <a:cs typeface="Arial" charset="0"/>
              </a:rPr>
              <a:t>.</a:t>
            </a:r>
          </a:p>
          <a:p>
            <a:pPr marL="357188" indent="-357188"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An </a:t>
            </a:r>
            <a:r>
              <a:rPr lang="en-ZA" sz="2200" dirty="0">
                <a:solidFill>
                  <a:prstClr val="black"/>
                </a:solidFill>
                <a:effectLst>
                  <a:outerShdw blurRad="38100" dist="38100" dir="2700000" algn="tl">
                    <a:srgbClr val="000000">
                      <a:alpha val="43137"/>
                    </a:srgbClr>
                  </a:outerShdw>
                </a:effectLst>
                <a:latin typeface="Arial" charset="0"/>
                <a:cs typeface="Arial" charset="0"/>
              </a:rPr>
              <a:t>Op CORONA</a:t>
            </a:r>
            <a:r>
              <a:rPr lang="en-ZA" sz="2200" dirty="0">
                <a:solidFill>
                  <a:prstClr val="black"/>
                </a:solidFill>
                <a:latin typeface="Arial" charset="0"/>
                <a:cs typeface="Arial" charset="0"/>
              </a:rPr>
              <a:t> maritime patrol </a:t>
            </a:r>
            <a:r>
              <a:rPr lang="en-ZA" sz="2200" dirty="0" smtClean="0">
                <a:solidFill>
                  <a:prstClr val="black"/>
                </a:solidFill>
                <a:latin typeface="Arial" charset="0"/>
                <a:cs typeface="Arial" charset="0"/>
              </a:rPr>
              <a:t>along the East Coast </a:t>
            </a:r>
            <a:r>
              <a:rPr lang="en-ZA" sz="2200" dirty="0">
                <a:solidFill>
                  <a:prstClr val="black"/>
                </a:solidFill>
                <a:latin typeface="Arial" charset="0"/>
                <a:cs typeface="Arial" charset="0"/>
              </a:rPr>
              <a:t>was executed in the Durban, Richards Bay, </a:t>
            </a:r>
            <a:r>
              <a:rPr lang="en-ZA" sz="2200" dirty="0" err="1">
                <a:solidFill>
                  <a:prstClr val="black"/>
                </a:solidFill>
                <a:latin typeface="Arial" charset="0"/>
                <a:cs typeface="Arial" charset="0"/>
              </a:rPr>
              <a:t>Sodwana</a:t>
            </a:r>
            <a:r>
              <a:rPr lang="en-ZA" sz="2200" dirty="0">
                <a:solidFill>
                  <a:prstClr val="black"/>
                </a:solidFill>
                <a:latin typeface="Arial" charset="0"/>
                <a:cs typeface="Arial" charset="0"/>
              </a:rPr>
              <a:t> Bay, </a:t>
            </a:r>
            <a:r>
              <a:rPr lang="en-ZA" sz="2200" dirty="0" err="1">
                <a:solidFill>
                  <a:prstClr val="black"/>
                </a:solidFill>
                <a:latin typeface="Arial" charset="0"/>
                <a:cs typeface="Arial" charset="0"/>
              </a:rPr>
              <a:t>Kosi</a:t>
            </a:r>
            <a:r>
              <a:rPr lang="en-ZA" sz="2200" dirty="0">
                <a:solidFill>
                  <a:prstClr val="black"/>
                </a:solidFill>
                <a:latin typeface="Arial" charset="0"/>
                <a:cs typeface="Arial" charset="0"/>
              </a:rPr>
              <a:t> Bay areas, up to the RSA/Mozambique border </a:t>
            </a:r>
            <a:r>
              <a:rPr lang="en-ZA" sz="2200" dirty="0" smtClean="0">
                <a:solidFill>
                  <a:prstClr val="black"/>
                </a:solidFill>
                <a:latin typeface="Arial" charset="0"/>
                <a:cs typeface="Arial" charset="0"/>
              </a:rPr>
              <a:t>over the </a:t>
            </a:r>
            <a:r>
              <a:rPr lang="en-ZA" sz="2200" dirty="0">
                <a:solidFill>
                  <a:prstClr val="black"/>
                </a:solidFill>
                <a:latin typeface="Arial" charset="0"/>
                <a:cs typeface="Arial" charset="0"/>
              </a:rPr>
              <a:t>period </a:t>
            </a:r>
            <a:r>
              <a:rPr lang="en-ZA" sz="2200" dirty="0" smtClean="0">
                <a:solidFill>
                  <a:prstClr val="black"/>
                </a:solidFill>
                <a:latin typeface="Arial" charset="0"/>
                <a:cs typeface="Arial" charset="0"/>
              </a:rPr>
              <a:t/>
            </a:r>
            <a:br>
              <a:rPr lang="en-ZA" sz="2200" dirty="0" smtClean="0">
                <a:solidFill>
                  <a:prstClr val="black"/>
                </a:solidFill>
                <a:latin typeface="Arial" charset="0"/>
                <a:cs typeface="Arial" charset="0"/>
              </a:rPr>
            </a:br>
            <a:r>
              <a:rPr lang="en-ZA" sz="2200" dirty="0" smtClean="0">
                <a:solidFill>
                  <a:prstClr val="black"/>
                </a:solidFill>
                <a:latin typeface="Arial" charset="0"/>
                <a:cs typeface="Arial" charset="0"/>
              </a:rPr>
              <a:t>11 to 28 Nov 2019</a:t>
            </a:r>
            <a:r>
              <a:rPr lang="en-ZA" sz="2200" dirty="0">
                <a:solidFill>
                  <a:prstClr val="black"/>
                </a:solidFill>
                <a:latin typeface="Arial" charset="0"/>
                <a:cs typeface="Arial" charset="0"/>
              </a:rPr>
              <a:t>.</a:t>
            </a: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19</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340540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1798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Aim</a:t>
            </a:r>
            <a:endParaRPr lang="en-US" altLang="en-US" sz="2000" b="1" dirty="0" smtClean="0">
              <a:solidFill>
                <a:prstClr val="white"/>
              </a:solidFill>
              <a:latin typeface="Arial" panose="020B0604020202020204" pitchFamily="34" charset="0"/>
            </a:endParaRPr>
          </a:p>
        </p:txBody>
      </p:sp>
      <p:sp>
        <p:nvSpPr>
          <p:cNvPr id="6" name="Rectangle 13"/>
          <p:cNvSpPr>
            <a:spLocks noChangeArrowheads="1"/>
          </p:cNvSpPr>
          <p:nvPr/>
        </p:nvSpPr>
        <p:spPr bwMode="auto">
          <a:xfrm>
            <a:off x="298580" y="908720"/>
            <a:ext cx="8565502" cy="25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fontAlgn="base">
              <a:spcBef>
                <a:spcPct val="0"/>
              </a:spcBef>
              <a:spcAft>
                <a:spcPct val="0"/>
              </a:spcAft>
            </a:pPr>
            <a:r>
              <a:rPr lang="en-ZA" sz="3000" dirty="0" smtClean="0">
                <a:solidFill>
                  <a:prstClr val="black"/>
                </a:solidFill>
                <a:latin typeface="Arial" charset="0"/>
                <a:cs typeface="Arial" charset="0"/>
              </a:rPr>
              <a:t>Information brief to the </a:t>
            </a:r>
          </a:p>
          <a:p>
            <a:pPr algn="ctr" defTabSz="914400" fontAlgn="base">
              <a:spcBef>
                <a:spcPct val="0"/>
              </a:spcBef>
              <a:spcAft>
                <a:spcPct val="0"/>
              </a:spcAft>
            </a:pPr>
            <a:endParaRPr lang="en-ZA" sz="2800" dirty="0" smtClean="0">
              <a:solidFill>
                <a:prstClr val="black"/>
              </a:solidFill>
              <a:latin typeface="Arial" charset="0"/>
              <a:cs typeface="Arial" charset="0"/>
            </a:endParaRPr>
          </a:p>
          <a:p>
            <a:pPr algn="ctr" defTabSz="914400" fontAlgn="base">
              <a:spcBef>
                <a:spcPct val="0"/>
              </a:spcBef>
              <a:spcAft>
                <a:spcPct val="0"/>
              </a:spcAft>
            </a:pPr>
            <a:r>
              <a:rPr lang="en-ZA" sz="3200" b="1" dirty="0">
                <a:solidFill>
                  <a:srgbClr val="014929"/>
                </a:solidFill>
                <a:effectLst>
                  <a:outerShdw blurRad="38100" dist="38100" dir="2700000" algn="tl">
                    <a:srgbClr val="000000">
                      <a:alpha val="43137"/>
                    </a:srgbClr>
                  </a:outerShdw>
                </a:effectLst>
                <a:latin typeface="Arial" charset="0"/>
                <a:cs typeface="Arial" charset="0"/>
              </a:rPr>
              <a:t>Portfolio Committee of Defence and Military </a:t>
            </a:r>
            <a:r>
              <a:rPr lang="en-ZA" sz="3200" b="1" dirty="0" smtClean="0">
                <a:solidFill>
                  <a:srgbClr val="014929"/>
                </a:solidFill>
                <a:effectLst>
                  <a:outerShdw blurRad="38100" dist="38100" dir="2700000" algn="tl">
                    <a:srgbClr val="000000">
                      <a:alpha val="43137"/>
                    </a:srgbClr>
                  </a:outerShdw>
                </a:effectLst>
                <a:latin typeface="Arial" charset="0"/>
                <a:cs typeface="Arial" charset="0"/>
              </a:rPr>
              <a:t>Veterans</a:t>
            </a:r>
          </a:p>
          <a:p>
            <a:pPr algn="ctr" defTabSz="914400" fontAlgn="base">
              <a:spcBef>
                <a:spcPct val="0"/>
              </a:spcBef>
              <a:spcAft>
                <a:spcPct val="0"/>
              </a:spcAft>
            </a:pPr>
            <a:r>
              <a:rPr lang="en-US" sz="2800" dirty="0" smtClean="0">
                <a:solidFill>
                  <a:prstClr val="black"/>
                </a:solidFill>
                <a:latin typeface="Arial" charset="0"/>
                <a:cs typeface="Arial" charset="0"/>
              </a:rPr>
              <a:t/>
            </a:r>
            <a:br>
              <a:rPr lang="en-US" sz="2800" dirty="0" smtClean="0">
                <a:solidFill>
                  <a:prstClr val="black"/>
                </a:solidFill>
                <a:latin typeface="Arial" charset="0"/>
                <a:cs typeface="Arial" charset="0"/>
              </a:rPr>
            </a:br>
            <a:r>
              <a:rPr lang="en-US" sz="3000" dirty="0" smtClean="0">
                <a:solidFill>
                  <a:prstClr val="black"/>
                </a:solidFill>
                <a:latin typeface="Arial" charset="0"/>
                <a:cs typeface="Arial" charset="0"/>
              </a:rPr>
              <a:t>on the</a:t>
            </a:r>
          </a:p>
          <a:p>
            <a:pPr algn="ctr" defTabSz="914400" fontAlgn="base">
              <a:spcBef>
                <a:spcPct val="0"/>
              </a:spcBef>
              <a:spcAft>
                <a:spcPct val="0"/>
              </a:spcAft>
            </a:pPr>
            <a:r>
              <a:rPr lang="en-US" sz="2800" dirty="0" smtClean="0">
                <a:solidFill>
                  <a:prstClr val="black"/>
                </a:solidFill>
                <a:latin typeface="Arial" charset="0"/>
                <a:cs typeface="Arial" charset="0"/>
              </a:rPr>
              <a:t/>
            </a:r>
            <a:br>
              <a:rPr lang="en-US" sz="2800" dirty="0" smtClean="0">
                <a:solidFill>
                  <a:prstClr val="black"/>
                </a:solidFill>
                <a:latin typeface="Arial" charset="0"/>
                <a:cs typeface="Arial" charset="0"/>
              </a:rPr>
            </a:br>
            <a:r>
              <a:rPr lang="en-US" sz="2800" dirty="0" smtClean="0">
                <a:solidFill>
                  <a:prstClr val="black"/>
                </a:solidFill>
                <a:effectLst>
                  <a:outerShdw blurRad="38100" dist="38100" dir="2700000" algn="tl">
                    <a:srgbClr val="000000">
                      <a:alpha val="43137"/>
                    </a:srgbClr>
                  </a:outerShdw>
                </a:effectLst>
                <a:latin typeface="Arial" charset="0"/>
                <a:cs typeface="Arial" charset="0"/>
              </a:rPr>
              <a:t>(</a:t>
            </a:r>
            <a:r>
              <a:rPr lang="en-US" sz="3000" dirty="0" smtClean="0">
                <a:effectLst>
                  <a:outerShdw blurRad="38100" dist="38100" dir="2700000" algn="tl">
                    <a:srgbClr val="000000">
                      <a:alpha val="43137"/>
                    </a:srgbClr>
                  </a:outerShdw>
                </a:effectLst>
                <a:latin typeface="Arial" charset="0"/>
                <a:cs typeface="Arial" charset="0"/>
              </a:rPr>
              <a:t>1) </a:t>
            </a:r>
            <a:r>
              <a:rPr lang="en-US" sz="3000" dirty="0">
                <a:effectLst>
                  <a:outerShdw blurRad="38100" dist="38100" dir="2700000" algn="tl">
                    <a:srgbClr val="000000">
                      <a:alpha val="43137"/>
                    </a:srgbClr>
                  </a:outerShdw>
                </a:effectLst>
                <a:latin typeface="Arial" charset="0"/>
                <a:cs typeface="Arial" charset="0"/>
              </a:rPr>
              <a:t>DOD </a:t>
            </a:r>
            <a:r>
              <a:rPr lang="en-US" sz="3000" dirty="0" smtClean="0">
                <a:effectLst>
                  <a:outerShdw blurRad="38100" dist="38100" dir="2700000" algn="tl">
                    <a:srgbClr val="000000">
                      <a:alpha val="43137"/>
                    </a:srgbClr>
                  </a:outerShdw>
                </a:effectLst>
                <a:latin typeface="Arial" charset="0"/>
                <a:cs typeface="Arial" charset="0"/>
              </a:rPr>
              <a:t>Q3 </a:t>
            </a:r>
            <a:r>
              <a:rPr lang="en-US" sz="3000" dirty="0">
                <a:effectLst>
                  <a:outerShdw blurRad="38100" dist="38100" dir="2700000" algn="tl">
                    <a:srgbClr val="000000">
                      <a:alpha val="43137"/>
                    </a:srgbClr>
                  </a:outerShdw>
                </a:effectLst>
                <a:latin typeface="Arial" charset="0"/>
                <a:cs typeface="Arial" charset="0"/>
              </a:rPr>
              <a:t>Performance </a:t>
            </a:r>
            <a:r>
              <a:rPr lang="en-US" sz="3000" dirty="0" smtClean="0">
                <a:effectLst>
                  <a:outerShdw blurRad="38100" dist="38100" dir="2700000" algn="tl">
                    <a:srgbClr val="000000">
                      <a:alpha val="43137"/>
                    </a:srgbClr>
                  </a:outerShdw>
                </a:effectLst>
                <a:latin typeface="Arial" charset="0"/>
                <a:cs typeface="Arial" charset="0"/>
              </a:rPr>
              <a:t>Report</a:t>
            </a:r>
          </a:p>
          <a:p>
            <a:pPr algn="ctr" defTabSz="914400" fontAlgn="base">
              <a:spcBef>
                <a:spcPct val="0"/>
              </a:spcBef>
              <a:spcAft>
                <a:spcPct val="0"/>
              </a:spcAft>
            </a:pPr>
            <a:r>
              <a:rPr lang="en-US" sz="3000" dirty="0" smtClean="0">
                <a:effectLst>
                  <a:outerShdw blurRad="38100" dist="38100" dir="2700000" algn="tl">
                    <a:srgbClr val="000000">
                      <a:alpha val="43137"/>
                    </a:srgbClr>
                  </a:outerShdw>
                </a:effectLst>
                <a:latin typeface="Arial" charset="0"/>
                <a:cs typeface="Arial" charset="0"/>
              </a:rPr>
              <a:t>(2</a:t>
            </a:r>
            <a:r>
              <a:rPr lang="en-US" sz="3000" dirty="0">
                <a:effectLst>
                  <a:outerShdw blurRad="38100" dist="38100" dir="2700000" algn="tl">
                    <a:srgbClr val="000000">
                      <a:alpha val="43137"/>
                    </a:srgbClr>
                  </a:outerShdw>
                </a:effectLst>
                <a:latin typeface="Arial" charset="0"/>
                <a:cs typeface="Arial" charset="0"/>
              </a:rPr>
              <a:t>)</a:t>
            </a:r>
            <a:r>
              <a:rPr lang="en-US" sz="3000" dirty="0" smtClean="0">
                <a:effectLst>
                  <a:outerShdw blurRad="38100" dist="38100" dir="2700000" algn="tl">
                    <a:srgbClr val="000000">
                      <a:alpha val="43137"/>
                    </a:srgbClr>
                  </a:outerShdw>
                </a:effectLst>
                <a:latin typeface="Arial" charset="0"/>
                <a:cs typeface="Arial" charset="0"/>
              </a:rPr>
              <a:t> Status on BRRR </a:t>
            </a:r>
          </a:p>
          <a:p>
            <a:pPr algn="ctr" defTabSz="914400" fontAlgn="base">
              <a:spcBef>
                <a:spcPct val="0"/>
              </a:spcBef>
              <a:spcAft>
                <a:spcPct val="0"/>
              </a:spcAft>
            </a:pPr>
            <a:r>
              <a:rPr lang="en-US" sz="3000" dirty="0" smtClean="0">
                <a:effectLst>
                  <a:outerShdw blurRad="38100" dist="38100" dir="2700000" algn="tl">
                    <a:srgbClr val="000000">
                      <a:alpha val="43137"/>
                    </a:srgbClr>
                  </a:outerShdw>
                </a:effectLst>
                <a:latin typeface="Arial" charset="0"/>
                <a:cs typeface="Arial" charset="0"/>
              </a:rPr>
              <a:t>(3</a:t>
            </a:r>
            <a:r>
              <a:rPr lang="en-US" sz="3000" dirty="0">
                <a:effectLst>
                  <a:outerShdw blurRad="38100" dist="38100" dir="2700000" algn="tl">
                    <a:srgbClr val="000000">
                      <a:alpha val="43137"/>
                    </a:srgbClr>
                  </a:outerShdw>
                </a:effectLst>
                <a:latin typeface="Arial" charset="0"/>
                <a:cs typeface="Arial" charset="0"/>
              </a:rPr>
              <a:t>)</a:t>
            </a:r>
            <a:r>
              <a:rPr lang="en-US" sz="3000" dirty="0" smtClean="0">
                <a:effectLst>
                  <a:outerShdw blurRad="38100" dist="38100" dir="2700000" algn="tl">
                    <a:srgbClr val="000000">
                      <a:alpha val="43137"/>
                    </a:srgbClr>
                  </a:outerShdw>
                </a:effectLst>
                <a:latin typeface="Arial" charset="0"/>
                <a:cs typeface="Arial" charset="0"/>
              </a:rPr>
              <a:t> Status on Audit Action Plans</a:t>
            </a:r>
            <a:endParaRPr lang="en-US" sz="3000" dirty="0" smtClean="0">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1926865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Q3 Operational Successes</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20</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384905456"/>
              </p:ext>
            </p:extLst>
          </p:nvPr>
        </p:nvGraphicFramePr>
        <p:xfrm>
          <a:off x="144529" y="807119"/>
          <a:ext cx="8855090" cy="3581285"/>
        </p:xfrm>
        <a:graphic>
          <a:graphicData uri="http://schemas.openxmlformats.org/drawingml/2006/table">
            <a:tbl>
              <a:tblPr firstRow="1" firstCol="1" bandRow="1"/>
              <a:tblGrid>
                <a:gridCol w="2773600">
                  <a:extLst>
                    <a:ext uri="{9D8B030D-6E8A-4147-A177-3AD203B41FA5}">
                      <a16:colId xmlns:a16="http://schemas.microsoft.com/office/drawing/2014/main" xmlns="" val="20000"/>
                    </a:ext>
                  </a:extLst>
                </a:gridCol>
                <a:gridCol w="1216298">
                  <a:extLst>
                    <a:ext uri="{9D8B030D-6E8A-4147-A177-3AD203B41FA5}">
                      <a16:colId xmlns:a16="http://schemas.microsoft.com/office/drawing/2014/main" xmlns="" val="20001"/>
                    </a:ext>
                  </a:extLst>
                </a:gridCol>
                <a:gridCol w="1216298"/>
                <a:gridCol w="1216298"/>
                <a:gridCol w="1216298"/>
                <a:gridCol w="1216298"/>
              </a:tblGrid>
              <a:tr h="341151">
                <a:tc gridSpan="6">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Force Employment Performance Status for FY2019/20</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497558">
                <a:tc>
                  <a:txBody>
                    <a:bodyPr/>
                    <a:lstStyle/>
                    <a:p>
                      <a:pPr algn="l">
                        <a:spcAft>
                          <a:spcPts val="0"/>
                        </a:spcAft>
                      </a:pPr>
                      <a:r>
                        <a:rPr lang="en-US" sz="1800" b="1" dirty="0" smtClean="0">
                          <a:solidFill>
                            <a:srgbClr val="006600"/>
                          </a:solidFill>
                          <a:effectLst/>
                          <a:latin typeface="Arial Narrow"/>
                          <a:ea typeface="Calibri"/>
                          <a:cs typeface="Times New Roman"/>
                        </a:rPr>
                        <a:t>Operational Successes</a:t>
                      </a:r>
                      <a:endParaRPr lang="en-US" sz="18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800" b="1" kern="1200" dirty="0" smtClean="0">
                          <a:solidFill>
                            <a:srgbClr val="006600"/>
                          </a:solidFill>
                          <a:effectLst/>
                          <a:latin typeface="Arial Narrow"/>
                          <a:ea typeface="Calibri"/>
                          <a:cs typeface="Times New Roman"/>
                        </a:rPr>
                        <a:t>Q1</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smtClean="0">
                          <a:solidFill>
                            <a:srgbClr val="006600"/>
                          </a:solidFill>
                          <a:effectLst/>
                          <a:latin typeface="Arial Narrow"/>
                          <a:ea typeface="Calibri"/>
                          <a:cs typeface="Times New Roman"/>
                        </a:rPr>
                        <a:t>Q2</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smtClean="0">
                          <a:solidFill>
                            <a:srgbClr val="006600"/>
                          </a:solidFill>
                          <a:effectLst/>
                          <a:latin typeface="Arial Narrow"/>
                          <a:ea typeface="Calibri"/>
                          <a:cs typeface="Times New Roman"/>
                        </a:rPr>
                        <a:t>Q3</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smtClean="0">
                          <a:solidFill>
                            <a:srgbClr val="006600"/>
                          </a:solidFill>
                          <a:effectLst/>
                          <a:latin typeface="Arial Narrow"/>
                          <a:ea typeface="Calibri"/>
                          <a:cs typeface="Times New Roman"/>
                        </a:rPr>
                        <a:t>Q4</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smtClean="0">
                          <a:solidFill>
                            <a:srgbClr val="006600"/>
                          </a:solidFill>
                          <a:effectLst/>
                          <a:latin typeface="Arial Narrow"/>
                          <a:ea typeface="Calibri"/>
                          <a:cs typeface="Times New Roman"/>
                        </a:rPr>
                        <a:t>YTD</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3"/>
                  </a:ext>
                </a:extLst>
              </a:tr>
              <a:tr h="342822">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Weapons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8</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16</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11</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smtClean="0">
                          <a:solidFill>
                            <a:srgbClr val="000000"/>
                          </a:solidFill>
                          <a:effectLst/>
                          <a:latin typeface="Arial Narrow" panose="020B0606020202030204" pitchFamily="34" charset="0"/>
                        </a:rPr>
                        <a:t>35</a:t>
                      </a:r>
                      <a:endParaRPr lang="en-ZA" sz="1600" b="1"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xmlns="" val="10004"/>
                  </a:ext>
                </a:extLst>
              </a:tr>
              <a:tr h="342822">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Illegal Foreigners Apprehended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2 629</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1 291</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2 093 </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smtClean="0">
                          <a:solidFill>
                            <a:srgbClr val="000000"/>
                          </a:solidFill>
                          <a:effectLst/>
                          <a:latin typeface="Arial Narrow" panose="020B0606020202030204" pitchFamily="34" charset="0"/>
                        </a:rPr>
                        <a:t>6 013</a:t>
                      </a:r>
                      <a:endParaRPr lang="en-ZA" sz="1600" b="1"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Criminals Arrested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162</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192</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149</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smtClean="0">
                          <a:solidFill>
                            <a:srgbClr val="000000"/>
                          </a:solidFill>
                          <a:effectLst/>
                          <a:latin typeface="Arial Narrow" panose="020B0606020202030204" pitchFamily="34" charset="0"/>
                        </a:rPr>
                        <a:t>503</a:t>
                      </a:r>
                      <a:endParaRPr lang="en-ZA" sz="1600" b="1"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Stolen Vehicles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48</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50</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41</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smtClean="0">
                          <a:solidFill>
                            <a:srgbClr val="000000"/>
                          </a:solidFill>
                          <a:effectLst/>
                          <a:latin typeface="Arial Narrow" panose="020B0606020202030204" pitchFamily="34" charset="0"/>
                        </a:rPr>
                        <a:t>139</a:t>
                      </a:r>
                      <a:endParaRPr lang="en-ZA" sz="1600" b="1"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Dagga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3 477 kg</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2 175kg</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2 018kg</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smtClean="0">
                          <a:solidFill>
                            <a:srgbClr val="000000"/>
                          </a:solidFill>
                          <a:effectLst/>
                          <a:latin typeface="Arial Narrow" panose="020B0606020202030204" pitchFamily="34" charset="0"/>
                        </a:rPr>
                        <a:t>7 670kg</a:t>
                      </a:r>
                      <a:endParaRPr lang="en-ZA" sz="1600" b="1"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Live-stock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818</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1 069</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1 941</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smtClean="0">
                          <a:solidFill>
                            <a:srgbClr val="000000"/>
                          </a:solidFill>
                          <a:effectLst/>
                          <a:latin typeface="Arial Narrow" panose="020B0606020202030204" pitchFamily="34" charset="0"/>
                        </a:rPr>
                        <a:t>3 828</a:t>
                      </a:r>
                      <a:endParaRPr lang="en-ZA" sz="1600" b="1"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Contraband Goods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R8.6 million</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R16 million</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R12 million</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smtClean="0">
                          <a:solidFill>
                            <a:srgbClr val="000000"/>
                          </a:solidFill>
                          <a:effectLst/>
                          <a:latin typeface="Arial Narrow" panose="020B0606020202030204" pitchFamily="34" charset="0"/>
                        </a:rPr>
                        <a:t>R36.6 million</a:t>
                      </a:r>
                      <a:endParaRPr lang="en-ZA" sz="1600" b="1"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600" b="1" dirty="0" smtClean="0">
                          <a:solidFill>
                            <a:schemeClr val="tx1"/>
                          </a:solidFill>
                          <a:effectLst/>
                          <a:latin typeface="Arial Narrow" panose="020B0606020202030204" pitchFamily="34" charset="0"/>
                          <a:ea typeface="Calibri"/>
                          <a:cs typeface="Times New Roman"/>
                        </a:rPr>
                        <a:t>Precious Metals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929 kg</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smtClean="0">
                          <a:solidFill>
                            <a:srgbClr val="000000"/>
                          </a:solidFill>
                          <a:effectLst/>
                          <a:latin typeface="Arial Narrow" panose="020B0606020202030204" pitchFamily="34" charset="0"/>
                        </a:rPr>
                        <a:t>929 kg</a:t>
                      </a:r>
                      <a:endParaRPr lang="en-ZA" sz="1600" b="1"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bl>
          </a:graphicData>
        </a:graphic>
      </p:graphicFrame>
      <p:sp>
        <p:nvSpPr>
          <p:cNvPr id="8" name="Rounded Rectangle 7"/>
          <p:cNvSpPr/>
          <p:nvPr/>
        </p:nvSpPr>
        <p:spPr>
          <a:xfrm>
            <a:off x="5474670" y="1190631"/>
            <a:ext cx="996461" cy="3265716"/>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972836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731025"/>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support to Government Departments (</a:t>
            </a:r>
            <a:r>
              <a:rPr lang="en-ZA" sz="2200" dirty="0">
                <a:solidFill>
                  <a:prstClr val="black"/>
                </a:solidFill>
                <a:effectLst>
                  <a:outerShdw blurRad="38100" dist="38100" dir="2700000" algn="tl">
                    <a:srgbClr val="000000">
                      <a:alpha val="43137"/>
                    </a:srgbClr>
                  </a:outerShdw>
                </a:effectLst>
                <a:latin typeface="Arial" charset="0"/>
                <a:cs typeface="Arial" charset="0"/>
              </a:rPr>
              <a:t>Op PROSPER</a:t>
            </a:r>
            <a:r>
              <a:rPr lang="en-ZA" sz="2200" dirty="0">
                <a:solidFill>
                  <a:prstClr val="black"/>
                </a:solidFill>
                <a:latin typeface="Arial" charset="0"/>
                <a:cs typeface="Arial" charset="0"/>
              </a:rPr>
              <a:t>), the SANDF operational concept for Safety and Security Support is to employ multi-rolled military capabilities on request. </a:t>
            </a:r>
            <a:r>
              <a:rPr lang="en-ZA" sz="2200" dirty="0" smtClean="0">
                <a:solidFill>
                  <a:prstClr val="black"/>
                </a:solidFill>
                <a:latin typeface="Arial" charset="0"/>
                <a:cs typeface="Arial" charset="0"/>
              </a:rPr>
              <a:t>The </a:t>
            </a:r>
            <a:r>
              <a:rPr lang="en-ZA" sz="2200" dirty="0">
                <a:solidFill>
                  <a:prstClr val="black"/>
                </a:solidFill>
                <a:latin typeface="Arial" charset="0"/>
                <a:cs typeface="Arial" charset="0"/>
              </a:rPr>
              <a:t>SANDF received and responded to </a:t>
            </a:r>
            <a:r>
              <a:rPr lang="en-ZA" sz="2200" dirty="0" smtClean="0">
                <a:solidFill>
                  <a:prstClr val="black"/>
                </a:solidFill>
                <a:latin typeface="Arial" charset="0"/>
                <a:cs typeface="Arial" charset="0"/>
              </a:rPr>
              <a:t>the following requests </a:t>
            </a:r>
            <a:r>
              <a:rPr lang="en-ZA" sz="2200" dirty="0">
                <a:solidFill>
                  <a:prstClr val="black"/>
                </a:solidFill>
                <a:latin typeface="Arial" charset="0"/>
                <a:cs typeface="Arial" charset="0"/>
              </a:rPr>
              <a:t>to conduct operations in support of other Departments:</a:t>
            </a:r>
            <a:endParaRPr lang="en-ZA" sz="2200" dirty="0" smtClean="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1100" dirty="0" smtClean="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SANDF continued assisting the North-West Provincial Government in the Department of Water and Sanitation by providing infrastructure support in order to maintain essential services in the </a:t>
            </a:r>
            <a:r>
              <a:rPr lang="en-ZA" sz="2000" dirty="0" err="1">
                <a:solidFill>
                  <a:prstClr val="black"/>
                </a:solidFill>
                <a:latin typeface="Arial" charset="0"/>
                <a:cs typeface="Arial" charset="0"/>
              </a:rPr>
              <a:t>Ditsobotla</a:t>
            </a:r>
            <a:r>
              <a:rPr lang="en-ZA" sz="2000" dirty="0">
                <a:solidFill>
                  <a:prstClr val="black"/>
                </a:solidFill>
                <a:latin typeface="Arial" charset="0"/>
                <a:cs typeface="Arial" charset="0"/>
              </a:rPr>
              <a:t> Local Municipality </a:t>
            </a:r>
            <a:r>
              <a:rPr lang="en-ZA" sz="2000" dirty="0" smtClean="0">
                <a:solidFill>
                  <a:prstClr val="black"/>
                </a:solidFill>
                <a:latin typeface="Arial" charset="0"/>
                <a:cs typeface="Arial" charset="0"/>
              </a:rPr>
              <a:t>area.</a:t>
            </a:r>
          </a:p>
          <a:p>
            <a:pPr marL="814388" lvl="2" indent="-357188" algn="just" defTabSz="914400" fontAlgn="base">
              <a:spcBef>
                <a:spcPct val="0"/>
              </a:spcBef>
              <a:spcAft>
                <a:spcPct val="0"/>
              </a:spcAft>
              <a:buFont typeface="Arial" panose="020B0604020202020204" pitchFamily="34" charset="0"/>
              <a:buChar char="•"/>
            </a:pPr>
            <a:endParaRPr lang="en-ZA" sz="800" dirty="0" smtClean="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SANDF rendered Safety and Security Support against Gang Violence to the </a:t>
            </a:r>
            <a:r>
              <a:rPr lang="en-ZA" sz="2000" dirty="0" smtClean="0">
                <a:solidFill>
                  <a:prstClr val="black"/>
                </a:solidFill>
                <a:latin typeface="Arial" charset="0"/>
                <a:cs typeface="Arial" charset="0"/>
              </a:rPr>
              <a:t>SAPS </a:t>
            </a:r>
            <a:r>
              <a:rPr lang="en-ZA" sz="2000" dirty="0">
                <a:solidFill>
                  <a:prstClr val="black"/>
                </a:solidFill>
                <a:latin typeface="Arial" charset="0"/>
                <a:cs typeface="Arial" charset="0"/>
              </a:rPr>
              <a:t>in the Cape </a:t>
            </a:r>
            <a:r>
              <a:rPr lang="en-ZA" sz="2000" dirty="0" smtClean="0">
                <a:solidFill>
                  <a:prstClr val="black"/>
                </a:solidFill>
                <a:latin typeface="Arial" charset="0"/>
                <a:cs typeface="Arial" charset="0"/>
              </a:rPr>
              <a:t>Flats since </a:t>
            </a:r>
            <a:br>
              <a:rPr lang="en-ZA" sz="2000" dirty="0" smtClean="0">
                <a:solidFill>
                  <a:prstClr val="black"/>
                </a:solidFill>
                <a:latin typeface="Arial" charset="0"/>
                <a:cs typeface="Arial" charset="0"/>
              </a:rPr>
            </a:br>
            <a:r>
              <a:rPr lang="en-ZA" sz="2000" dirty="0" smtClean="0">
                <a:solidFill>
                  <a:prstClr val="black"/>
                </a:solidFill>
                <a:latin typeface="Arial" charset="0"/>
                <a:cs typeface="Arial" charset="0"/>
              </a:rPr>
              <a:t>12 Jul 2019.</a:t>
            </a:r>
          </a:p>
          <a:p>
            <a:pPr marL="814388" lvl="2" indent="-357188" algn="just" defTabSz="914400" fontAlgn="base">
              <a:spcBef>
                <a:spcPct val="0"/>
              </a:spcBef>
              <a:spcAft>
                <a:spcPct val="0"/>
              </a:spcAft>
              <a:buFont typeface="Arial" panose="020B0604020202020204" pitchFamily="34" charset="0"/>
              <a:buChar char="•"/>
            </a:pPr>
            <a:endParaRPr lang="en-ZA" sz="800" dirty="0" smtClean="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The </a:t>
            </a:r>
            <a:r>
              <a:rPr lang="en-ZA" sz="2000" dirty="0">
                <a:solidFill>
                  <a:prstClr val="black"/>
                </a:solidFill>
                <a:latin typeface="Arial" charset="0"/>
                <a:cs typeface="Arial" charset="0"/>
              </a:rPr>
              <a:t>SAAF assisted the SAPS in the recovery of a body of a hiker </a:t>
            </a:r>
            <a:r>
              <a:rPr lang="en-ZA" sz="2000" dirty="0" smtClean="0">
                <a:solidFill>
                  <a:prstClr val="black"/>
                </a:solidFill>
                <a:latin typeface="Arial" charset="0"/>
                <a:cs typeface="Arial" charset="0"/>
              </a:rPr>
              <a:t>in </a:t>
            </a:r>
            <a:r>
              <a:rPr lang="en-ZA" sz="2000" dirty="0">
                <a:solidFill>
                  <a:prstClr val="black"/>
                </a:solidFill>
                <a:latin typeface="Arial" charset="0"/>
                <a:cs typeface="Arial" charset="0"/>
              </a:rPr>
              <a:t>the </a:t>
            </a:r>
            <a:r>
              <a:rPr lang="en-ZA" sz="2000" dirty="0" err="1">
                <a:solidFill>
                  <a:prstClr val="black"/>
                </a:solidFill>
                <a:latin typeface="Arial" charset="0"/>
                <a:cs typeface="Arial" charset="0"/>
              </a:rPr>
              <a:t>Wolkeberg</a:t>
            </a:r>
            <a:r>
              <a:rPr lang="en-ZA" sz="2000" dirty="0">
                <a:solidFill>
                  <a:prstClr val="black"/>
                </a:solidFill>
                <a:latin typeface="Arial" charset="0"/>
                <a:cs typeface="Arial" charset="0"/>
              </a:rPr>
              <a:t>, Limpopo on 28 </a:t>
            </a:r>
            <a:r>
              <a:rPr lang="en-ZA" sz="2000" dirty="0" smtClean="0">
                <a:solidFill>
                  <a:prstClr val="black"/>
                </a:solidFill>
                <a:latin typeface="Arial" charset="0"/>
                <a:cs typeface="Arial" charset="0"/>
              </a:rPr>
              <a:t>Oct </a:t>
            </a:r>
            <a:r>
              <a:rPr lang="en-ZA" sz="2000" dirty="0">
                <a:solidFill>
                  <a:prstClr val="black"/>
                </a:solidFill>
                <a:latin typeface="Arial" charset="0"/>
                <a:cs typeface="Arial" charset="0"/>
              </a:rPr>
              <a:t>2019. </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21</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4134996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Disaster Aid and Relief (</a:t>
            </a:r>
            <a:r>
              <a:rPr lang="en-ZA" sz="2200" dirty="0">
                <a:solidFill>
                  <a:prstClr val="black"/>
                </a:solidFill>
                <a:effectLst>
                  <a:outerShdw blurRad="38100" dist="38100" dir="2700000" algn="tl">
                    <a:srgbClr val="000000">
                      <a:alpha val="43137"/>
                    </a:srgbClr>
                  </a:outerShdw>
                </a:effectLst>
                <a:latin typeface="Arial" charset="0"/>
                <a:cs typeface="Arial" charset="0"/>
              </a:rPr>
              <a:t>Op CHARIOT</a:t>
            </a:r>
            <a:r>
              <a:rPr lang="en-ZA" sz="2200" dirty="0">
                <a:solidFill>
                  <a:prstClr val="black"/>
                </a:solidFill>
                <a:latin typeface="Arial" charset="0"/>
                <a:cs typeface="Arial" charset="0"/>
              </a:rPr>
              <a:t>), the SA Air Force </a:t>
            </a:r>
            <a:r>
              <a:rPr lang="en-ZA" sz="2200" dirty="0" smtClean="0">
                <a:solidFill>
                  <a:prstClr val="black"/>
                </a:solidFill>
                <a:latin typeface="Arial" charset="0"/>
                <a:cs typeface="Arial" charset="0"/>
              </a:rPr>
              <a:t>assisted  in:</a:t>
            </a:r>
            <a:endParaRPr lang="en-ZA" sz="22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Air-lifting a </a:t>
            </a:r>
            <a:r>
              <a:rPr lang="en-ZA" sz="2000" dirty="0">
                <a:solidFill>
                  <a:prstClr val="black"/>
                </a:solidFill>
                <a:latin typeface="Arial" charset="0"/>
                <a:cs typeface="Arial" charset="0"/>
              </a:rPr>
              <a:t>jogger that fell from a cliff near </a:t>
            </a:r>
            <a:r>
              <a:rPr lang="en-ZA" sz="2000" dirty="0" err="1">
                <a:solidFill>
                  <a:prstClr val="black"/>
                </a:solidFill>
                <a:latin typeface="Arial" charset="0"/>
                <a:cs typeface="Arial" charset="0"/>
              </a:rPr>
              <a:t>Sudwala</a:t>
            </a:r>
            <a:r>
              <a:rPr lang="en-ZA" sz="2000" dirty="0">
                <a:solidFill>
                  <a:prstClr val="black"/>
                </a:solidFill>
                <a:latin typeface="Arial" charset="0"/>
                <a:cs typeface="Arial" charset="0"/>
              </a:rPr>
              <a:t> Caves in Mpumalanga on </a:t>
            </a:r>
            <a:r>
              <a:rPr lang="en-ZA" sz="2000" dirty="0" smtClean="0">
                <a:solidFill>
                  <a:prstClr val="black"/>
                </a:solidFill>
                <a:latin typeface="Arial" charset="0"/>
                <a:cs typeface="Arial" charset="0"/>
              </a:rPr>
              <a:t>12 Oct </a:t>
            </a:r>
            <a:r>
              <a:rPr lang="en-ZA" sz="2000" dirty="0">
                <a:solidFill>
                  <a:prstClr val="black"/>
                </a:solidFill>
                <a:latin typeface="Arial" charset="0"/>
                <a:cs typeface="Arial" charset="0"/>
              </a:rPr>
              <a:t>2019.</a:t>
            </a:r>
          </a:p>
          <a:p>
            <a:pPr marL="357188" lvl="1"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Air-lifting </a:t>
            </a:r>
            <a:r>
              <a:rPr lang="en-ZA" sz="2000" dirty="0">
                <a:solidFill>
                  <a:prstClr val="black"/>
                </a:solidFill>
                <a:latin typeface="Arial" charset="0"/>
                <a:cs typeface="Arial" charset="0"/>
              </a:rPr>
              <a:t>a tourist that fell from </a:t>
            </a:r>
            <a:r>
              <a:rPr lang="en-ZA" sz="2000" dirty="0" smtClean="0">
                <a:solidFill>
                  <a:prstClr val="black"/>
                </a:solidFill>
                <a:latin typeface="Arial" charset="0"/>
                <a:cs typeface="Arial" charset="0"/>
              </a:rPr>
              <a:t>Table Mountain on 04 Dec </a:t>
            </a:r>
            <a:r>
              <a:rPr lang="en-ZA" sz="2000" dirty="0">
                <a:solidFill>
                  <a:prstClr val="black"/>
                </a:solidFill>
                <a:latin typeface="Arial" charset="0"/>
                <a:cs typeface="Arial" charset="0"/>
              </a:rPr>
              <a:t>2019.</a:t>
            </a:r>
          </a:p>
          <a:p>
            <a:pPr marL="357188" lvl="1"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Air-lifting </a:t>
            </a:r>
            <a:r>
              <a:rPr lang="en-ZA" sz="2000" dirty="0">
                <a:solidFill>
                  <a:prstClr val="black"/>
                </a:solidFill>
                <a:latin typeface="Arial" charset="0"/>
                <a:cs typeface="Arial" charset="0"/>
              </a:rPr>
              <a:t>a hiker that fell from </a:t>
            </a:r>
            <a:r>
              <a:rPr lang="en-ZA" sz="2000" dirty="0" smtClean="0">
                <a:solidFill>
                  <a:prstClr val="black"/>
                </a:solidFill>
                <a:latin typeface="Arial" charset="0"/>
                <a:cs typeface="Arial" charset="0"/>
              </a:rPr>
              <a:t>‘the </a:t>
            </a:r>
            <a:r>
              <a:rPr lang="en-ZA" sz="2000" dirty="0">
                <a:solidFill>
                  <a:prstClr val="black"/>
                </a:solidFill>
                <a:latin typeface="Arial" charset="0"/>
                <a:cs typeface="Arial" charset="0"/>
              </a:rPr>
              <a:t>chain </a:t>
            </a:r>
            <a:r>
              <a:rPr lang="en-ZA" sz="2000" dirty="0" smtClean="0">
                <a:solidFill>
                  <a:prstClr val="black"/>
                </a:solidFill>
                <a:latin typeface="Arial" charset="0"/>
                <a:cs typeface="Arial" charset="0"/>
              </a:rPr>
              <a:t>ladders’ </a:t>
            </a:r>
            <a:r>
              <a:rPr lang="en-ZA" sz="2000" dirty="0">
                <a:solidFill>
                  <a:prstClr val="black"/>
                </a:solidFill>
                <a:latin typeface="Arial" charset="0"/>
                <a:cs typeface="Arial" charset="0"/>
              </a:rPr>
              <a:t>at the </a:t>
            </a:r>
            <a:r>
              <a:rPr lang="en-ZA" sz="2000" dirty="0" smtClean="0">
                <a:solidFill>
                  <a:prstClr val="black"/>
                </a:solidFill>
                <a:latin typeface="Arial" charset="0"/>
                <a:cs typeface="Arial" charset="0"/>
              </a:rPr>
              <a:t>Drakensberg Amphitheatre on </a:t>
            </a:r>
            <a:r>
              <a:rPr lang="en-ZA" sz="2000" dirty="0">
                <a:solidFill>
                  <a:prstClr val="black"/>
                </a:solidFill>
                <a:latin typeface="Arial" charset="0"/>
                <a:cs typeface="Arial" charset="0"/>
              </a:rPr>
              <a:t>08 </a:t>
            </a:r>
            <a:r>
              <a:rPr lang="en-ZA" sz="2000" dirty="0" smtClean="0">
                <a:solidFill>
                  <a:prstClr val="black"/>
                </a:solidFill>
                <a:latin typeface="Arial" charset="0"/>
                <a:cs typeface="Arial" charset="0"/>
              </a:rPr>
              <a:t>Dec </a:t>
            </a:r>
            <a:r>
              <a:rPr lang="en-ZA" sz="2000" dirty="0">
                <a:solidFill>
                  <a:prstClr val="black"/>
                </a:solidFill>
                <a:latin typeface="Arial" charset="0"/>
                <a:cs typeface="Arial" charset="0"/>
              </a:rPr>
              <a:t>2019.</a:t>
            </a:r>
          </a:p>
          <a:p>
            <a:pPr marL="357188" lvl="1"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Air-lifting </a:t>
            </a:r>
            <a:r>
              <a:rPr lang="en-ZA" sz="2000" dirty="0">
                <a:solidFill>
                  <a:prstClr val="black"/>
                </a:solidFill>
                <a:latin typeface="Arial" charset="0"/>
                <a:cs typeface="Arial" charset="0"/>
              </a:rPr>
              <a:t>missions </a:t>
            </a:r>
            <a:r>
              <a:rPr lang="en-ZA" sz="2000" dirty="0" smtClean="0">
                <a:solidFill>
                  <a:prstClr val="black"/>
                </a:solidFill>
                <a:latin typeface="Arial" charset="0"/>
                <a:cs typeface="Arial" charset="0"/>
              </a:rPr>
              <a:t>in </a:t>
            </a:r>
            <a:r>
              <a:rPr lang="en-ZA" sz="2000" dirty="0">
                <a:solidFill>
                  <a:prstClr val="black"/>
                </a:solidFill>
                <a:latin typeface="Arial" charset="0"/>
                <a:cs typeface="Arial" charset="0"/>
              </a:rPr>
              <a:t>Centurion and </a:t>
            </a:r>
            <a:r>
              <a:rPr lang="en-ZA" sz="2000" dirty="0" err="1">
                <a:solidFill>
                  <a:prstClr val="black"/>
                </a:solidFill>
                <a:latin typeface="Arial" charset="0"/>
                <a:cs typeface="Arial" charset="0"/>
              </a:rPr>
              <a:t>Mamelodi</a:t>
            </a:r>
            <a:r>
              <a:rPr lang="en-ZA" sz="2000" dirty="0">
                <a:solidFill>
                  <a:prstClr val="black"/>
                </a:solidFill>
                <a:latin typeface="Arial" charset="0"/>
                <a:cs typeface="Arial" charset="0"/>
              </a:rPr>
              <a:t> which were affected by heavy rains and flooding </a:t>
            </a:r>
            <a:r>
              <a:rPr lang="en-ZA" sz="2000" dirty="0" smtClean="0">
                <a:solidFill>
                  <a:prstClr val="black"/>
                </a:solidFill>
                <a:latin typeface="Arial" charset="0"/>
                <a:cs typeface="Arial" charset="0"/>
              </a:rPr>
              <a:t>between 09 </a:t>
            </a:r>
            <a:r>
              <a:rPr lang="en-ZA" sz="2000" dirty="0">
                <a:solidFill>
                  <a:prstClr val="black"/>
                </a:solidFill>
                <a:latin typeface="Arial" charset="0"/>
                <a:cs typeface="Arial" charset="0"/>
              </a:rPr>
              <a:t>to 10 </a:t>
            </a:r>
            <a:r>
              <a:rPr lang="en-ZA" sz="2000" dirty="0" smtClean="0">
                <a:solidFill>
                  <a:prstClr val="black"/>
                </a:solidFill>
                <a:latin typeface="Arial" charset="0"/>
                <a:cs typeface="Arial" charset="0"/>
              </a:rPr>
              <a:t>Dec </a:t>
            </a:r>
            <a:r>
              <a:rPr lang="en-ZA" sz="2000" dirty="0">
                <a:solidFill>
                  <a:prstClr val="black"/>
                </a:solidFill>
                <a:latin typeface="Arial" charset="0"/>
                <a:cs typeface="Arial" charset="0"/>
              </a:rPr>
              <a:t>2019. </a:t>
            </a:r>
            <a:endParaRPr lang="en-ZA" sz="2000" dirty="0" smtClean="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In terms </a:t>
            </a:r>
            <a:r>
              <a:rPr lang="en-ZA" sz="2200" dirty="0">
                <a:solidFill>
                  <a:prstClr val="black"/>
                </a:solidFill>
                <a:latin typeface="Arial" charset="0"/>
                <a:cs typeface="Arial" charset="0"/>
              </a:rPr>
              <a:t>of search and </a:t>
            </a:r>
            <a:r>
              <a:rPr lang="en-ZA" sz="2200" dirty="0" smtClean="0">
                <a:solidFill>
                  <a:prstClr val="black"/>
                </a:solidFill>
                <a:latin typeface="Arial" charset="0"/>
                <a:cs typeface="Arial" charset="0"/>
              </a:rPr>
              <a:t>rescue (</a:t>
            </a:r>
            <a:r>
              <a:rPr lang="en-ZA" sz="2200" dirty="0">
                <a:solidFill>
                  <a:prstClr val="black"/>
                </a:solidFill>
                <a:effectLst>
                  <a:outerShdw blurRad="38100" dist="38100" dir="2700000" algn="tl">
                    <a:srgbClr val="000000">
                      <a:alpha val="43137"/>
                    </a:srgbClr>
                  </a:outerShdw>
                </a:effectLst>
                <a:latin typeface="Arial" charset="0"/>
                <a:cs typeface="Arial" charset="0"/>
              </a:rPr>
              <a:t>Op ARABELLA</a:t>
            </a:r>
            <a:r>
              <a:rPr lang="en-ZA" sz="2200" dirty="0">
                <a:solidFill>
                  <a:prstClr val="black"/>
                </a:solidFill>
                <a:latin typeface="Arial" charset="0"/>
                <a:cs typeface="Arial" charset="0"/>
              </a:rPr>
              <a:t>) </a:t>
            </a:r>
            <a:r>
              <a:rPr lang="en-ZA" sz="2200" dirty="0" smtClean="0">
                <a:solidFill>
                  <a:prstClr val="black"/>
                </a:solidFill>
                <a:latin typeface="Arial" charset="0"/>
                <a:cs typeface="Arial" charset="0"/>
              </a:rPr>
              <a:t>, </a:t>
            </a:r>
            <a:r>
              <a:rPr lang="en-ZA" sz="2200" dirty="0">
                <a:solidFill>
                  <a:prstClr val="black"/>
                </a:solidFill>
                <a:latin typeface="Arial" charset="0"/>
                <a:cs typeface="Arial" charset="0"/>
              </a:rPr>
              <a:t>The SANDF were not requested to provide assistance during the time </a:t>
            </a:r>
            <a:r>
              <a:rPr lang="en-ZA" sz="2200" dirty="0" smtClean="0">
                <a:solidFill>
                  <a:prstClr val="black"/>
                </a:solidFill>
                <a:latin typeface="Arial" charset="0"/>
                <a:cs typeface="Arial" charset="0"/>
              </a:rPr>
              <a:t>under review.</a:t>
            </a:r>
            <a:endParaRPr lang="en-ZA" sz="2000" dirty="0" smtClean="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800" dirty="0" smtClean="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22</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253290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Regional Security</a:t>
            </a:r>
            <a:r>
              <a:rPr lang="en-ZA" sz="2200" dirty="0">
                <a:solidFill>
                  <a:prstClr val="black"/>
                </a:solidFill>
                <a:latin typeface="Arial" charset="0"/>
                <a:cs typeface="Arial" charset="0"/>
              </a:rPr>
              <a:t>, </a:t>
            </a:r>
            <a:r>
              <a:rPr lang="en-ZA" sz="2200" dirty="0">
                <a:solidFill>
                  <a:prstClr val="black"/>
                </a:solidFill>
                <a:effectLst>
                  <a:outerShdw blurRad="38100" dist="38100" dir="2700000" algn="tl">
                    <a:srgbClr val="000000">
                      <a:alpha val="43137"/>
                    </a:srgbClr>
                  </a:outerShdw>
                </a:effectLst>
                <a:latin typeface="Arial" charset="0"/>
                <a:cs typeface="Arial" charset="0"/>
              </a:rPr>
              <a:t>in support of </a:t>
            </a:r>
            <a:r>
              <a:rPr lang="en-ZA" sz="2200" b="1" dirty="0">
                <a:solidFill>
                  <a:prstClr val="black"/>
                </a:solidFill>
                <a:effectLst>
                  <a:outerShdw blurRad="38100" dist="38100" dir="2700000" algn="tl">
                    <a:srgbClr val="000000">
                      <a:alpha val="43137"/>
                    </a:srgbClr>
                  </a:outerShdw>
                </a:effectLst>
                <a:latin typeface="Arial" charset="0"/>
                <a:cs typeface="Arial" charset="0"/>
              </a:rPr>
              <a:t>Outcome 11</a:t>
            </a:r>
            <a:r>
              <a:rPr lang="en-ZA" sz="2200" dirty="0">
                <a:solidFill>
                  <a:prstClr val="black"/>
                </a:solidFill>
                <a:latin typeface="Arial" charset="0"/>
                <a:cs typeface="Arial" charset="0"/>
              </a:rPr>
              <a:t>, “</a:t>
            </a:r>
            <a:r>
              <a:rPr lang="en-ZA" sz="2200" i="1" dirty="0">
                <a:solidFill>
                  <a:prstClr val="black"/>
                </a:solidFill>
                <a:latin typeface="Arial" charset="0"/>
                <a:cs typeface="Arial" charset="0"/>
              </a:rPr>
              <a:t>Creating a better South Africa and contributing to a better and safer Africa in a better World</a:t>
            </a:r>
            <a:r>
              <a:rPr lang="en-ZA" sz="2200" dirty="0">
                <a:solidFill>
                  <a:prstClr val="black"/>
                </a:solidFill>
                <a:latin typeface="Arial" charset="0"/>
                <a:cs typeface="Arial" charset="0"/>
              </a:rPr>
              <a:t>”, the SANDF continued </a:t>
            </a:r>
            <a:r>
              <a:rPr lang="en-ZA" sz="2200" dirty="0" smtClean="0">
                <a:solidFill>
                  <a:prstClr val="black"/>
                </a:solidFill>
                <a:latin typeface="Arial" charset="0"/>
                <a:cs typeface="Arial" charset="0"/>
              </a:rPr>
              <a:t>to:</a:t>
            </a:r>
          </a:p>
          <a:p>
            <a:pPr marL="357188" indent="-357188" algn="just" defTabSz="914400" fontAlgn="base">
              <a:spcBef>
                <a:spcPct val="0"/>
              </a:spcBef>
              <a:spcAft>
                <a:spcPct val="0"/>
              </a:spcAft>
              <a:buFont typeface="Arial" panose="020B0604020202020204" pitchFamily="34" charset="0"/>
              <a:buChar char="•"/>
            </a:pPr>
            <a:endParaRPr lang="en-ZA" sz="1100" dirty="0" smtClean="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Provide </a:t>
            </a:r>
            <a:r>
              <a:rPr lang="en-ZA" sz="2000" dirty="0">
                <a:solidFill>
                  <a:prstClr val="black"/>
                </a:solidFill>
                <a:latin typeface="Arial" charset="0"/>
                <a:cs typeface="Arial" charset="0"/>
              </a:rPr>
              <a:t>Force Structure </a:t>
            </a:r>
            <a:r>
              <a:rPr lang="en-ZA" sz="2000" dirty="0" smtClean="0">
                <a:solidFill>
                  <a:prstClr val="black"/>
                </a:solidFill>
                <a:latin typeface="Arial" charset="0"/>
                <a:cs typeface="Arial" charset="0"/>
              </a:rPr>
              <a:t>Elements to the </a:t>
            </a:r>
            <a:r>
              <a:rPr lang="en-ZA" sz="2000" dirty="0">
                <a:solidFill>
                  <a:prstClr val="black"/>
                </a:solidFill>
                <a:latin typeface="Arial" charset="0"/>
                <a:cs typeface="Arial" charset="0"/>
              </a:rPr>
              <a:t>United Nations </a:t>
            </a:r>
            <a:r>
              <a:rPr lang="en-ZA" sz="2000" dirty="0" smtClean="0">
                <a:solidFill>
                  <a:prstClr val="black"/>
                </a:solidFill>
                <a:latin typeface="Arial" charset="0"/>
                <a:cs typeface="Arial" charset="0"/>
              </a:rPr>
              <a:t>PSO </a:t>
            </a:r>
            <a:r>
              <a:rPr lang="en-ZA" sz="2000" dirty="0">
                <a:solidFill>
                  <a:prstClr val="black"/>
                </a:solidFill>
                <a:latin typeface="Arial" charset="0"/>
                <a:cs typeface="Arial" charset="0"/>
              </a:rPr>
              <a:t>in the </a:t>
            </a:r>
            <a:r>
              <a:rPr lang="en-ZA" sz="2000" dirty="0" smtClean="0">
                <a:solidFill>
                  <a:prstClr val="black"/>
                </a:solidFill>
                <a:latin typeface="Arial" charset="0"/>
                <a:cs typeface="Arial" charset="0"/>
              </a:rPr>
              <a:t>DRC </a:t>
            </a:r>
            <a:r>
              <a:rPr lang="en-ZA" sz="2000" dirty="0">
                <a:solidFill>
                  <a:prstClr val="black"/>
                </a:solidFill>
                <a:latin typeface="Arial" charset="0"/>
                <a:cs typeface="Arial" charset="0"/>
              </a:rPr>
              <a:t>(</a:t>
            </a:r>
            <a:r>
              <a:rPr lang="en-ZA" sz="2000" dirty="0">
                <a:solidFill>
                  <a:prstClr val="black"/>
                </a:solidFill>
                <a:effectLst>
                  <a:outerShdw blurRad="38100" dist="38100" dir="2700000" algn="tl">
                    <a:srgbClr val="000000">
                      <a:alpha val="43137"/>
                    </a:srgbClr>
                  </a:outerShdw>
                </a:effectLst>
                <a:latin typeface="Arial" charset="0"/>
                <a:cs typeface="Arial" charset="0"/>
              </a:rPr>
              <a:t>Op MISTRAL</a:t>
            </a:r>
            <a:r>
              <a:rPr lang="en-ZA" sz="2000" dirty="0" smtClean="0">
                <a:solidFill>
                  <a:prstClr val="black"/>
                </a:solidFill>
                <a:latin typeface="Arial" charset="0"/>
                <a:cs typeface="Arial" charset="0"/>
              </a:rPr>
              <a:t>). </a:t>
            </a:r>
          </a:p>
          <a:p>
            <a:pPr marL="814388" lvl="2" indent="-357188" algn="just" defTabSz="914400" fontAlgn="base">
              <a:spcBef>
                <a:spcPct val="0"/>
              </a:spcBef>
              <a:spcAft>
                <a:spcPct val="0"/>
              </a:spcAft>
              <a:buFont typeface="Arial" panose="020B0604020202020204" pitchFamily="34" charset="0"/>
              <a:buChar char="•"/>
            </a:pPr>
            <a:endParaRPr lang="en-ZA" sz="800" dirty="0" smtClean="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Provide </a:t>
            </a:r>
            <a:r>
              <a:rPr lang="en-ZA" sz="2000" dirty="0">
                <a:solidFill>
                  <a:prstClr val="black"/>
                </a:solidFill>
                <a:latin typeface="Arial" charset="0"/>
                <a:cs typeface="Arial" charset="0"/>
              </a:rPr>
              <a:t>counter-piracy operations support to the Mozambican Defence </a:t>
            </a:r>
            <a:r>
              <a:rPr lang="en-ZA" sz="2000" dirty="0" smtClean="0">
                <a:solidFill>
                  <a:prstClr val="black"/>
                </a:solidFill>
                <a:latin typeface="Arial" charset="0"/>
                <a:cs typeface="Arial" charset="0"/>
              </a:rPr>
              <a:t>Force </a:t>
            </a:r>
            <a:r>
              <a:rPr lang="en-ZA" sz="2000" dirty="0">
                <a:solidFill>
                  <a:prstClr val="black"/>
                </a:solidFill>
                <a:latin typeface="Arial" charset="0"/>
                <a:cs typeface="Arial" charset="0"/>
              </a:rPr>
              <a:t>as part of </a:t>
            </a:r>
            <a:r>
              <a:rPr lang="en-ZA" sz="2000" dirty="0">
                <a:solidFill>
                  <a:prstClr val="black"/>
                </a:solidFill>
                <a:effectLst>
                  <a:outerShdw blurRad="38100" dist="38100" dir="2700000" algn="tl">
                    <a:srgbClr val="000000">
                      <a:alpha val="43137"/>
                    </a:srgbClr>
                  </a:outerShdw>
                </a:effectLst>
                <a:latin typeface="Arial" charset="0"/>
                <a:cs typeface="Arial" charset="0"/>
              </a:rPr>
              <a:t>Op COPPER</a:t>
            </a:r>
            <a:r>
              <a:rPr lang="en-ZA" sz="2000" dirty="0" smtClean="0">
                <a:solidFill>
                  <a:prstClr val="black"/>
                </a:solidFill>
                <a:latin typeface="Arial" charset="0"/>
                <a:cs typeface="Arial" charset="0"/>
              </a:rPr>
              <a:t>. A </a:t>
            </a:r>
            <a:r>
              <a:rPr lang="en-ZA" sz="2000" dirty="0">
                <a:solidFill>
                  <a:prstClr val="black"/>
                </a:solidFill>
                <a:latin typeface="Arial" charset="0"/>
                <a:cs typeface="Arial" charset="0"/>
              </a:rPr>
              <a:t>visual air reconnaissance patrol in the Mozambique </a:t>
            </a:r>
            <a:r>
              <a:rPr lang="en-ZA" sz="2000" dirty="0" smtClean="0">
                <a:solidFill>
                  <a:prstClr val="black"/>
                </a:solidFill>
                <a:latin typeface="Arial" charset="0"/>
                <a:cs typeface="Arial" charset="0"/>
              </a:rPr>
              <a:t>Channel were </a:t>
            </a:r>
            <a:r>
              <a:rPr lang="en-ZA" sz="2000" dirty="0">
                <a:solidFill>
                  <a:prstClr val="black"/>
                </a:solidFill>
                <a:latin typeface="Arial" charset="0"/>
                <a:cs typeface="Arial" charset="0"/>
              </a:rPr>
              <a:t>conducted prior </a:t>
            </a:r>
            <a:r>
              <a:rPr lang="en-ZA" sz="2000" dirty="0" smtClean="0">
                <a:solidFill>
                  <a:prstClr val="black"/>
                </a:solidFill>
                <a:latin typeface="Arial" charset="0"/>
                <a:cs typeface="Arial" charset="0"/>
              </a:rPr>
              <a:t>to </a:t>
            </a:r>
            <a:r>
              <a:rPr lang="en-ZA" sz="2000" dirty="0">
                <a:solidFill>
                  <a:prstClr val="black"/>
                </a:solidFill>
                <a:latin typeface="Arial" charset="0"/>
                <a:cs typeface="Arial" charset="0"/>
              </a:rPr>
              <a:t>the operation </a:t>
            </a:r>
            <a:r>
              <a:rPr lang="en-ZA" sz="2000" dirty="0" smtClean="0">
                <a:solidFill>
                  <a:prstClr val="black"/>
                </a:solidFill>
                <a:latin typeface="Arial" charset="0"/>
                <a:cs typeface="Arial" charset="0"/>
              </a:rPr>
              <a:t>being cancelled for Q3.</a:t>
            </a:r>
          </a:p>
          <a:p>
            <a:pPr marL="814388" lvl="2" indent="-357188" algn="just" defTabSz="914400" fontAlgn="base">
              <a:spcBef>
                <a:spcPct val="0"/>
              </a:spcBef>
              <a:spcAft>
                <a:spcPct val="0"/>
              </a:spcAft>
              <a:buFont typeface="Arial" panose="020B0604020202020204" pitchFamily="34" charset="0"/>
              <a:buChar char="•"/>
            </a:pPr>
            <a:endParaRPr lang="en-ZA" sz="800" dirty="0" smtClean="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Provide </a:t>
            </a:r>
            <a:r>
              <a:rPr lang="en-ZA" sz="2000" dirty="0">
                <a:solidFill>
                  <a:prstClr val="black"/>
                </a:solidFill>
                <a:latin typeface="Arial" charset="0"/>
                <a:cs typeface="Arial" charset="0"/>
              </a:rPr>
              <a:t>disaster relief response and humanitarian aid support </a:t>
            </a:r>
            <a:r>
              <a:rPr lang="en-ZA" sz="2000" dirty="0" smtClean="0">
                <a:solidFill>
                  <a:prstClr val="black"/>
                </a:solidFill>
                <a:latin typeface="Arial" charset="0"/>
                <a:cs typeface="Arial" charset="0"/>
              </a:rPr>
              <a:t/>
            </a:r>
            <a:br>
              <a:rPr lang="en-ZA" sz="2000" dirty="0" smtClean="0">
                <a:solidFill>
                  <a:prstClr val="black"/>
                </a:solidFill>
                <a:latin typeface="Arial" charset="0"/>
                <a:cs typeface="Arial" charset="0"/>
              </a:rPr>
            </a:br>
            <a:r>
              <a:rPr lang="en-ZA" sz="2000" dirty="0" smtClean="0">
                <a:solidFill>
                  <a:prstClr val="black"/>
                </a:solidFill>
                <a:latin typeface="Arial" charset="0"/>
                <a:cs typeface="Arial" charset="0"/>
              </a:rPr>
              <a:t>(</a:t>
            </a:r>
            <a:r>
              <a:rPr lang="en-ZA" sz="2000" dirty="0">
                <a:solidFill>
                  <a:prstClr val="black"/>
                </a:solidFill>
                <a:effectLst>
                  <a:outerShdw blurRad="38100" dist="38100" dir="2700000" algn="tl">
                    <a:srgbClr val="000000">
                      <a:alpha val="43137"/>
                    </a:srgbClr>
                  </a:outerShdw>
                </a:effectLst>
                <a:latin typeface="Arial" charset="0"/>
                <a:cs typeface="Arial" charset="0"/>
              </a:rPr>
              <a:t>Op UKUWELA</a:t>
            </a:r>
            <a:r>
              <a:rPr lang="en-ZA" sz="2000" dirty="0">
                <a:solidFill>
                  <a:prstClr val="black"/>
                </a:solidFill>
                <a:latin typeface="Arial" charset="0"/>
                <a:cs typeface="Arial" charset="0"/>
              </a:rPr>
              <a:t>) to the Government of Zimbabwe from </a:t>
            </a:r>
            <a:r>
              <a:rPr lang="en-ZA" sz="2000" dirty="0" smtClean="0">
                <a:solidFill>
                  <a:prstClr val="black"/>
                </a:solidFill>
                <a:latin typeface="Arial" charset="0"/>
                <a:cs typeface="Arial" charset="0"/>
              </a:rPr>
              <a:t/>
            </a:r>
            <a:br>
              <a:rPr lang="en-ZA" sz="2000" dirty="0" smtClean="0">
                <a:solidFill>
                  <a:prstClr val="black"/>
                </a:solidFill>
                <a:latin typeface="Arial" charset="0"/>
                <a:cs typeface="Arial" charset="0"/>
              </a:rPr>
            </a:br>
            <a:r>
              <a:rPr lang="en-ZA" sz="2000" dirty="0" smtClean="0">
                <a:solidFill>
                  <a:prstClr val="black"/>
                </a:solidFill>
                <a:latin typeface="Arial" charset="0"/>
                <a:cs typeface="Arial" charset="0"/>
              </a:rPr>
              <a:t>19 </a:t>
            </a:r>
            <a:r>
              <a:rPr lang="en-ZA" sz="2000" dirty="0">
                <a:solidFill>
                  <a:prstClr val="black"/>
                </a:solidFill>
                <a:latin typeface="Arial" charset="0"/>
                <a:cs typeface="Arial" charset="0"/>
              </a:rPr>
              <a:t>July </a:t>
            </a:r>
            <a:r>
              <a:rPr lang="en-ZA" sz="2000" dirty="0" smtClean="0">
                <a:solidFill>
                  <a:prstClr val="black"/>
                </a:solidFill>
                <a:latin typeface="Arial" charset="0"/>
                <a:cs typeface="Arial" charset="0"/>
              </a:rPr>
              <a:t>to 15 Dec 2019.</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23</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3580959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6"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smtClean="0">
              <a:solidFill>
                <a:prstClr val="black"/>
              </a:solidFill>
              <a:latin typeface="Arial" charset="0"/>
              <a:cs typeface="Arial" charset="0"/>
            </a:endParaRPr>
          </a:p>
          <a:p>
            <a:pPr algn="ctr" defTabSz="914400" fontAlgn="base">
              <a:spcBef>
                <a:spcPct val="0"/>
              </a:spcBef>
              <a:spcAft>
                <a:spcPct val="0"/>
              </a:spcAft>
            </a:pPr>
            <a:endParaRPr lang="en-ZA" sz="4800" b="1" dirty="0" smtClean="0">
              <a:solidFill>
                <a:srgbClr val="014929"/>
              </a:solidFill>
              <a:effectLst>
                <a:outerShdw blurRad="38100" dist="38100" dir="2700000" algn="tl">
                  <a:srgbClr val="000000">
                    <a:alpha val="43137"/>
                  </a:srgbClr>
                </a:outerShdw>
              </a:effectLst>
              <a:latin typeface="Arial" charset="0"/>
              <a:cs typeface="Arial" charset="0"/>
            </a:endParaRPr>
          </a:p>
          <a:p>
            <a:pPr algn="ct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DOD Selected </a:t>
            </a:r>
          </a:p>
          <a:p>
            <a:pPr algn="ctr"/>
            <a:r>
              <a:rPr lang="en-GB" sz="40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(included in the  ENE) </a:t>
            </a: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a:t>
            </a: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Indicators</a:t>
            </a:r>
          </a:p>
        </p:txBody>
      </p:sp>
    </p:spTree>
    <p:extLst>
      <p:ext uri="{BB962C8B-B14F-4D97-AF65-F5344CB8AC3E}">
        <p14:creationId xmlns:p14="http://schemas.microsoft.com/office/powerpoint/2010/main" xmlns="" val="2667699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Selected Performance Indicator Summary</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25</a:t>
            </a:fld>
            <a:endParaRPr lang="en-US" altLang="en-US" sz="2400" dirty="0" smtClean="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56173464"/>
              </p:ext>
            </p:extLst>
          </p:nvPr>
        </p:nvGraphicFramePr>
        <p:xfrm>
          <a:off x="126158" y="742032"/>
          <a:ext cx="8858817" cy="3025765"/>
        </p:xfrm>
        <a:graphic>
          <a:graphicData uri="http://schemas.openxmlformats.org/drawingml/2006/table">
            <a:tbl>
              <a:tblPr firstRow="1" bandRow="1"/>
              <a:tblGrid>
                <a:gridCol w="3777627"/>
                <a:gridCol w="1016238"/>
                <a:gridCol w="1016238"/>
                <a:gridCol w="1016238"/>
                <a:gridCol w="1016238"/>
                <a:gridCol w="1016238"/>
              </a:tblGrid>
              <a:tr h="31405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Performance Indicator</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Target</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Q1</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Q2</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smtClean="0">
                          <a:solidFill>
                            <a:schemeClr val="bg1"/>
                          </a:solidFill>
                          <a:latin typeface="Arial" panose="020B0604020202020204" pitchFamily="34" charset="0"/>
                          <a:cs typeface="Arial" panose="020B0604020202020204" pitchFamily="34" charset="0"/>
                        </a:rPr>
                        <a:t>Q3</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Progress</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r>
              <a:tr h="479633">
                <a:tc>
                  <a:txBody>
                    <a:bodyPr/>
                    <a:lstStyle/>
                    <a:p>
                      <a:pPr algn="l"/>
                      <a:r>
                        <a:rPr lang="en-ZA" sz="1400" b="0" dirty="0" smtClean="0">
                          <a:solidFill>
                            <a:schemeClr val="tx1"/>
                          </a:solidFill>
                          <a:latin typeface="Arial" panose="020B0604020202020204" pitchFamily="34" charset="0"/>
                          <a:cs typeface="Arial" panose="020B0604020202020204" pitchFamily="34" charset="0"/>
                        </a:rPr>
                        <a:t>Total number of Defence Attaché Offices</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ZA" sz="1400" b="1" kern="1200" dirty="0" smtClean="0">
                          <a:solidFill>
                            <a:schemeClr val="tx1"/>
                          </a:solidFill>
                          <a:latin typeface="Arial" panose="020B0604020202020204" pitchFamily="34" charset="0"/>
                          <a:ea typeface="+mn-ea"/>
                          <a:cs typeface="Arial" panose="020B0604020202020204" pitchFamily="34" charset="0"/>
                        </a:rPr>
                        <a:t>44</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44</a:t>
                      </a:r>
                      <a:endParaRPr lang="en-GB"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44</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44</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314058">
                <a:tc>
                  <a:txBody>
                    <a:bodyPr/>
                    <a:lstStyle/>
                    <a:p>
                      <a:pPr algn="l"/>
                      <a:r>
                        <a:rPr lang="en-ZA" sz="1400" b="0" dirty="0" smtClean="0">
                          <a:solidFill>
                            <a:schemeClr val="tx1"/>
                          </a:solidFill>
                          <a:latin typeface="Arial" panose="020B0604020202020204" pitchFamily="34" charset="0"/>
                          <a:cs typeface="Arial" panose="020B0604020202020204" pitchFamily="34" charset="0"/>
                        </a:rPr>
                        <a:t>Number of Military Skills Development Members in the System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1" kern="1200" dirty="0" smtClean="0">
                          <a:solidFill>
                            <a:schemeClr val="tx1"/>
                          </a:solidFill>
                          <a:latin typeface="Arial" panose="020B0604020202020204" pitchFamily="34" charset="0"/>
                          <a:ea typeface="+mn-ea"/>
                          <a:cs typeface="Arial" panose="020B0604020202020204" pitchFamily="34" charset="0"/>
                        </a:rPr>
                        <a:t>3 510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3 374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3 295</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3 226</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91%</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485336">
                <a:tc>
                  <a:txBody>
                    <a:bodyPr/>
                    <a:lstStyle/>
                    <a:p>
                      <a:pPr algn="l"/>
                      <a:r>
                        <a:rPr lang="en-ZA" sz="1400" b="0" dirty="0" smtClean="0">
                          <a:solidFill>
                            <a:schemeClr val="tx1"/>
                          </a:solidFill>
                          <a:latin typeface="Arial" panose="020B0604020202020204" pitchFamily="34" charset="0"/>
                          <a:cs typeface="Arial" panose="020B0604020202020204" pitchFamily="34" charset="0"/>
                        </a:rPr>
                        <a:t>Number of reserve force </a:t>
                      </a:r>
                      <a:r>
                        <a:rPr lang="en-ZA" sz="1400" b="0" dirty="0" err="1" smtClean="0">
                          <a:solidFill>
                            <a:schemeClr val="tx1"/>
                          </a:solidFill>
                          <a:latin typeface="Arial" panose="020B0604020202020204" pitchFamily="34" charset="0"/>
                          <a:cs typeface="Arial" panose="020B0604020202020204" pitchFamily="34" charset="0"/>
                        </a:rPr>
                        <a:t>mandays</a:t>
                      </a:r>
                      <a:endParaRPr lang="en-ZA" sz="1400" b="0" dirty="0" smtClean="0">
                        <a:solidFill>
                          <a:schemeClr val="tx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2 693 048</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Arial" panose="020B0604020202020204" pitchFamily="34" charset="0"/>
                          <a:ea typeface="+mn-ea"/>
                          <a:cs typeface="Arial" panose="020B0604020202020204" pitchFamily="34" charset="0"/>
                        </a:rPr>
                        <a:t>655 104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691 782</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700 957</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tx1"/>
                          </a:solidFill>
                          <a:latin typeface="Arial" panose="020B0604020202020204" pitchFamily="34" charset="0"/>
                          <a:ea typeface="+mn-ea"/>
                          <a:cs typeface="Arial" panose="020B0604020202020204" pitchFamily="34" charset="0"/>
                        </a:rPr>
                        <a:t>76%</a:t>
                      </a:r>
                      <a:endParaRPr lang="en-GB"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Arial" panose="020B0604020202020204" pitchFamily="34" charset="0"/>
                          <a:cs typeface="Arial" panose="020B0604020202020204" pitchFamily="34" charset="0"/>
                        </a:rPr>
                        <a:t>Percentage compliance with the Southern African Development Community Standby Force Pledge</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100%</a:t>
                      </a:r>
                      <a:endParaRPr lang="en-GB"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100%</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100%</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Arial" panose="020B0604020202020204" pitchFamily="34" charset="0"/>
                          <a:cs typeface="Arial" panose="020B0604020202020204" pitchFamily="34" charset="0"/>
                        </a:rPr>
                        <a:t>Percentage compliance with number of ordered commitments</a:t>
                      </a:r>
                      <a:r>
                        <a:rPr lang="en-ZA" sz="1400" b="0" baseline="0" dirty="0" smtClean="0">
                          <a:solidFill>
                            <a:schemeClr val="tx1"/>
                          </a:solidFill>
                          <a:latin typeface="Arial" panose="020B0604020202020204" pitchFamily="34" charset="0"/>
                          <a:cs typeface="Arial" panose="020B0604020202020204" pitchFamily="34" charset="0"/>
                        </a:rPr>
                        <a:t> </a:t>
                      </a:r>
                      <a:r>
                        <a:rPr lang="en-ZA" sz="1400" b="0" kern="1200" dirty="0" smtClean="0">
                          <a:solidFill>
                            <a:schemeClr val="accent6">
                              <a:lumMod val="75000"/>
                            </a:schemeClr>
                          </a:solidFill>
                          <a:latin typeface="Arial" panose="020B0604020202020204" pitchFamily="34" charset="0"/>
                          <a:ea typeface="+mn-ea"/>
                          <a:cs typeface="Arial" panose="020B0604020202020204" pitchFamily="34" charset="0"/>
                        </a:rPr>
                        <a:t>(external operations)</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100%</a:t>
                      </a:r>
                      <a:endParaRPr lang="en-GB"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100%</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100%</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bl>
          </a:graphicData>
        </a:graphic>
      </p:graphicFrame>
    </p:spTree>
    <p:extLst>
      <p:ext uri="{BB962C8B-B14F-4D97-AF65-F5344CB8AC3E}">
        <p14:creationId xmlns:p14="http://schemas.microsoft.com/office/powerpoint/2010/main" xmlns="" val="2638429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Selected Performance Indicator Summary</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26</a:t>
            </a:fld>
            <a:endParaRPr lang="en-US" altLang="en-US" sz="2400" dirty="0" smtClean="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79172732"/>
              </p:ext>
            </p:extLst>
          </p:nvPr>
        </p:nvGraphicFramePr>
        <p:xfrm>
          <a:off x="126158" y="742032"/>
          <a:ext cx="8858817" cy="3058590"/>
        </p:xfrm>
        <a:graphic>
          <a:graphicData uri="http://schemas.openxmlformats.org/drawingml/2006/table">
            <a:tbl>
              <a:tblPr firstRow="1" bandRow="1"/>
              <a:tblGrid>
                <a:gridCol w="3777627"/>
                <a:gridCol w="1016238"/>
                <a:gridCol w="1016238"/>
                <a:gridCol w="1016238"/>
                <a:gridCol w="1016238"/>
                <a:gridCol w="1016238"/>
              </a:tblGrid>
              <a:tr h="31405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Performance Indicator</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Target</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Q1</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Q2</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smtClean="0">
                          <a:solidFill>
                            <a:schemeClr val="bg1"/>
                          </a:solidFill>
                          <a:latin typeface="Arial" panose="020B0604020202020204" pitchFamily="34" charset="0"/>
                          <a:cs typeface="Arial" panose="020B0604020202020204" pitchFamily="34" charset="0"/>
                        </a:rPr>
                        <a:t>Progress</a:t>
                      </a:r>
                      <a:endParaRPr lang="en-ZA" sz="1500" b="1" dirty="0">
                        <a:solidFill>
                          <a:schemeClr val="bg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Arial" panose="020B0604020202020204" pitchFamily="34" charset="0"/>
                          <a:cs typeface="Arial" panose="020B0604020202020204" pitchFamily="34" charset="0"/>
                        </a:rPr>
                        <a:t>Percentage compliance with number of ordered commitments</a:t>
                      </a:r>
                      <a:r>
                        <a:rPr lang="en-ZA" sz="1400" b="0" baseline="0" dirty="0" smtClean="0">
                          <a:solidFill>
                            <a:schemeClr val="tx1"/>
                          </a:solidFill>
                          <a:latin typeface="Arial" panose="020B0604020202020204" pitchFamily="34" charset="0"/>
                          <a:cs typeface="Arial" panose="020B0604020202020204" pitchFamily="34" charset="0"/>
                        </a:rPr>
                        <a:t> </a:t>
                      </a:r>
                      <a:r>
                        <a:rPr lang="en-ZA" sz="1400" b="0" kern="1200" dirty="0" smtClean="0">
                          <a:solidFill>
                            <a:schemeClr val="accent6">
                              <a:lumMod val="75000"/>
                            </a:schemeClr>
                          </a:solidFill>
                          <a:latin typeface="Arial" panose="020B0604020202020204" pitchFamily="34" charset="0"/>
                          <a:ea typeface="+mn-ea"/>
                          <a:cs typeface="Arial" panose="020B0604020202020204" pitchFamily="34" charset="0"/>
                        </a:rPr>
                        <a:t>(internal operations)</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100%</a:t>
                      </a:r>
                      <a:endParaRPr lang="en-GB"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100%</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100%</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Arial" panose="020B0604020202020204" pitchFamily="34" charset="0"/>
                          <a:cs typeface="Arial" panose="020B0604020202020204" pitchFamily="34" charset="0"/>
                        </a:rPr>
                        <a:t>Number of joint, interdepartmental, interagency and multinational military exercises conducted per year</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a:t>
                      </a:r>
                      <a:endParaRPr lang="en-GB"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Arial" panose="020B0604020202020204" pitchFamily="34" charset="0"/>
                          <a:cs typeface="Arial" panose="020B0604020202020204" pitchFamily="34" charset="0"/>
                        </a:rPr>
                        <a:t>Number of landward sub-units deployed on border safeguarding per year</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15</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15</a:t>
                      </a:r>
                      <a:endParaRPr lang="en-GB"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15</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15</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493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Arial" panose="020B0604020202020204" pitchFamily="34" charset="0"/>
                          <a:cs typeface="Arial" panose="020B0604020202020204" pitchFamily="34" charset="0"/>
                        </a:rPr>
                        <a:t>Number of hours flown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17 200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4 369.60</a:t>
                      </a:r>
                      <a:endParaRPr lang="en-GB"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4 573.20</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3 891.80</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75%</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504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Arial" panose="020B0604020202020204" pitchFamily="34" charset="0"/>
                          <a:cs typeface="Arial" panose="020B0604020202020204" pitchFamily="34" charset="0"/>
                        </a:rPr>
                        <a:t>Number of hours at sea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10 000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smtClean="0">
                          <a:solidFill>
                            <a:schemeClr val="tx1"/>
                          </a:solidFill>
                          <a:latin typeface="Arial" panose="020B0604020202020204" pitchFamily="34" charset="0"/>
                          <a:ea typeface="+mn-ea"/>
                          <a:cs typeface="Arial" panose="020B0604020202020204" pitchFamily="34" charset="0"/>
                        </a:rPr>
                        <a:t>1 336.84</a:t>
                      </a:r>
                      <a:endParaRPr lang="en-GB"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2 690.93</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smtClean="0">
                          <a:solidFill>
                            <a:schemeClr val="tx1"/>
                          </a:solidFill>
                          <a:latin typeface="Arial" panose="020B0604020202020204" pitchFamily="34" charset="0"/>
                          <a:ea typeface="+mn-ea"/>
                          <a:cs typeface="Arial" panose="020B0604020202020204" pitchFamily="34" charset="0"/>
                        </a:rPr>
                        <a:t>1 332.14</a:t>
                      </a:r>
                      <a:endParaRPr lang="en-ZA"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smtClean="0">
                          <a:solidFill>
                            <a:schemeClr val="tx1"/>
                          </a:solidFill>
                          <a:latin typeface="Arial" panose="020B0604020202020204" pitchFamily="34" charset="0"/>
                          <a:ea typeface="+mn-ea"/>
                          <a:cs typeface="Arial" panose="020B0604020202020204" pitchFamily="34" charset="0"/>
                        </a:rPr>
                        <a:t>54%</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bl>
          </a:graphicData>
        </a:graphic>
      </p:graphicFrame>
      <p:sp>
        <p:nvSpPr>
          <p:cNvPr id="2" name="TextBox 1"/>
          <p:cNvSpPr txBox="1"/>
          <p:nvPr/>
        </p:nvSpPr>
        <p:spPr>
          <a:xfrm>
            <a:off x="122945" y="3849701"/>
            <a:ext cx="8867374" cy="1569660"/>
          </a:xfrm>
          <a:prstGeom prst="rect">
            <a:avLst/>
          </a:prstGeom>
          <a:noFill/>
        </p:spPr>
        <p:txBody>
          <a:bodyPr wrap="square" rtlCol="0">
            <a:spAutoFit/>
          </a:bodyPr>
          <a:lstStyle/>
          <a:p>
            <a:r>
              <a:rPr lang="en-ZA" sz="1600" b="1" dirty="0" smtClean="0">
                <a:latin typeface="Arial Narrow" panose="020B0606020202030204" pitchFamily="34" charset="0"/>
              </a:rPr>
              <a:t>Note</a:t>
            </a:r>
            <a:r>
              <a:rPr lang="en-ZA" sz="1600" dirty="0" smtClean="0">
                <a:latin typeface="Arial Narrow" panose="020B0606020202030204" pitchFamily="34" charset="0"/>
              </a:rPr>
              <a:t>:</a:t>
            </a:r>
          </a:p>
          <a:p>
            <a:r>
              <a:rPr lang="en-ZA" sz="1600" dirty="0" smtClean="0">
                <a:latin typeface="Arial Narrow" panose="020B0606020202030204" pitchFamily="34" charset="0"/>
              </a:rPr>
              <a:t>The SANDF successfully participated in a combat-readiness exercise during Q3. </a:t>
            </a:r>
          </a:p>
          <a:p>
            <a:r>
              <a:rPr lang="en-ZA" sz="1600" dirty="0" smtClean="0">
                <a:latin typeface="Arial Narrow" panose="020B0606020202030204" pitchFamily="34" charset="0"/>
              </a:rPr>
              <a:t>Exercise MOSI was a Joint, Multi-National Maritime exercise between the Chinese, Russian and South African Naval Forces with the primary aim to maintain and to promote navigation and sea economic activities between the countries. The Exercise was conducted on the Western Coast of South Africa between Cape Columbine and the Cape of Good Hope over the period 21 to 30 Nov 2019.</a:t>
            </a:r>
            <a:endParaRPr lang="en-ZA" sz="1600" dirty="0">
              <a:latin typeface="Arial Narrow" panose="020B0606020202030204" pitchFamily="34" charset="0"/>
            </a:endParaRPr>
          </a:p>
        </p:txBody>
      </p:sp>
    </p:spTree>
    <p:extLst>
      <p:ext uri="{BB962C8B-B14F-4D97-AF65-F5344CB8AC3E}">
        <p14:creationId xmlns:p14="http://schemas.microsoft.com/office/powerpoint/2010/main" xmlns="" val="131845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a:t>
            </a:r>
            <a:r>
              <a:rPr lang="en-ZA" altLang="en-US" sz="2800" b="1" dirty="0" smtClean="0">
                <a:solidFill>
                  <a:prstClr val="white"/>
                </a:solidFill>
                <a:latin typeface="Arial" panose="020B0604020202020204" pitchFamily="34" charset="0"/>
              </a:rPr>
              <a:t>Number of Hours Flown per Year</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27</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68338399"/>
              </p:ext>
            </p:extLst>
          </p:nvPr>
        </p:nvGraphicFramePr>
        <p:xfrm>
          <a:off x="144529" y="807119"/>
          <a:ext cx="8832494" cy="3175791"/>
        </p:xfrm>
        <a:graphic>
          <a:graphicData uri="http://schemas.openxmlformats.org/drawingml/2006/table">
            <a:tbl>
              <a:tblPr firstRow="1" firstCol="1" bandRow="1"/>
              <a:tblGrid>
                <a:gridCol w="2034128">
                  <a:extLst>
                    <a:ext uri="{9D8B030D-6E8A-4147-A177-3AD203B41FA5}">
                      <a16:colId xmlns="" xmlns:a16="http://schemas.microsoft.com/office/drawing/2014/main" val="20000"/>
                    </a:ext>
                  </a:extLst>
                </a:gridCol>
                <a:gridCol w="1133061"/>
                <a:gridCol w="1133061"/>
                <a:gridCol w="1133061"/>
                <a:gridCol w="1133061"/>
                <a:gridCol w="1133061"/>
                <a:gridCol w="1133061"/>
              </a:tblGrid>
              <a:tr h="341151">
                <a:tc gridSpan="7">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Flying Hours</a:t>
                      </a:r>
                      <a:r>
                        <a:rPr lang="en-ZA" sz="1700" b="1" baseline="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Year-On-Year Analysis</a:t>
                      </a: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0"/>
                  </a:ext>
                </a:extLst>
              </a:tr>
              <a:tr h="236393">
                <a:tc rowSpan="2">
                  <a:txBody>
                    <a:bodyPr/>
                    <a:lstStyle/>
                    <a:p>
                      <a:pPr algn="ctr">
                        <a:spcAft>
                          <a:spcPts val="0"/>
                        </a:spcAft>
                      </a:pPr>
                      <a:r>
                        <a:rPr lang="en-US" sz="1500" b="1" dirty="0" smtClean="0">
                          <a:solidFill>
                            <a:srgbClr val="006600"/>
                          </a:solidFill>
                          <a:effectLst/>
                          <a:latin typeface="Arial Narrow"/>
                          <a:ea typeface="Calibri"/>
                          <a:cs typeface="Times New Roman"/>
                        </a:rPr>
                        <a:t>Flying Hour</a:t>
                      </a:r>
                      <a:r>
                        <a:rPr lang="en-US" sz="1500" b="1" baseline="0" dirty="0" smtClean="0">
                          <a:solidFill>
                            <a:srgbClr val="006600"/>
                          </a:solidFill>
                          <a:effectLst/>
                          <a:latin typeface="Arial Narrow"/>
                          <a:ea typeface="Calibri"/>
                          <a:cs typeface="Times New Roman"/>
                        </a:rPr>
                        <a:t> Type</a:t>
                      </a:r>
                      <a:endParaRPr lang="en-US" sz="15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smtClean="0">
                          <a:solidFill>
                            <a:srgbClr val="006600"/>
                          </a:solidFill>
                          <a:effectLst/>
                          <a:latin typeface="Arial Narrow"/>
                          <a:ea typeface="Calibri"/>
                          <a:cs typeface="Times New Roman"/>
                        </a:rPr>
                        <a:t>FY2017/18</a:t>
                      </a:r>
                      <a:endParaRPr lang="en-GB" sz="1500" b="1" kern="1200" dirty="0" smtClean="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sz="16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smtClean="0">
                          <a:solidFill>
                            <a:srgbClr val="006600"/>
                          </a:solidFill>
                          <a:effectLst/>
                          <a:latin typeface="Arial Narrow"/>
                          <a:ea typeface="Calibri"/>
                          <a:cs typeface="Times New Roman"/>
                        </a:rPr>
                        <a:t>FY2018/19</a:t>
                      </a:r>
                      <a:endParaRPr lang="en-GB" sz="1500" b="1" kern="1200" dirty="0" smtClean="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lang="en-GB" sz="16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smtClean="0">
                          <a:solidFill>
                            <a:sysClr val="windowText" lastClr="000000"/>
                          </a:solidFill>
                          <a:effectLst/>
                          <a:latin typeface="Arial Narrow"/>
                          <a:ea typeface="Calibri"/>
                          <a:cs typeface="Times New Roman"/>
                        </a:rPr>
                        <a:t>FY2019/20</a:t>
                      </a:r>
                      <a:endParaRPr lang="en-GB" sz="1500" b="1" kern="1200" dirty="0">
                        <a:solidFill>
                          <a:sysClr val="windowText" lastClr="0000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0747">
                <a:tc vMerge="1">
                  <a:txBody>
                    <a:bodyPr/>
                    <a:lstStyle/>
                    <a:p>
                      <a:pPr algn="ctr">
                        <a:spcAft>
                          <a:spcPts val="0"/>
                        </a:spcAft>
                      </a:pPr>
                      <a:endParaRPr lang="en-US" sz="16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smtClean="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smtClean="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smtClean="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en-ZA" sz="1500" b="0" kern="1200" dirty="0" smtClean="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smtClean="0">
                          <a:solidFill>
                            <a:sysClr val="windowText" lastClr="000000"/>
                          </a:solidFill>
                          <a:effectLst/>
                          <a:latin typeface="Arial Narrow"/>
                          <a:ea typeface="Calibri"/>
                          <a:cs typeface="Times New Roman"/>
                        </a:rPr>
                        <a:t>Planned</a:t>
                      </a:r>
                      <a:endParaRPr lang="en-GB" sz="1500" b="1" kern="1200" dirty="0" smtClean="0">
                        <a:solidFill>
                          <a:sysClr val="windowText" lastClr="0000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smtClean="0">
                          <a:solidFill>
                            <a:sysClr val="windowText" lastClr="000000"/>
                          </a:solidFill>
                          <a:effectLst/>
                          <a:latin typeface="Arial Narrow"/>
                          <a:ea typeface="Calibri"/>
                          <a:cs typeface="Times New Roman"/>
                        </a:rPr>
                        <a:t>YTD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 xmlns:a16="http://schemas.microsoft.com/office/drawing/2014/main" val="10003"/>
                  </a:ext>
                </a:extLst>
              </a:tr>
              <a:tr h="342822">
                <a:tc>
                  <a:txBody>
                    <a:bodyPr/>
                    <a:lstStyle/>
                    <a:p>
                      <a:pPr algn="l">
                        <a:spcAft>
                          <a:spcPts val="0"/>
                        </a:spcAft>
                      </a:pPr>
                      <a:r>
                        <a:rPr lang="en-ZA" sz="1500" b="1" dirty="0" smtClean="0">
                          <a:solidFill>
                            <a:schemeClr val="tx1"/>
                          </a:solidFill>
                          <a:effectLst/>
                          <a:latin typeface="Arial Narrow" panose="020B0606020202030204" pitchFamily="34" charset="0"/>
                          <a:ea typeface="Calibri"/>
                          <a:cs typeface="Times New Roman"/>
                        </a:rPr>
                        <a:t>Force Employment</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solidFill>
                            <a:schemeClr val="tx1"/>
                          </a:solidFill>
                          <a:latin typeface="Arial Narrow" panose="020B0606020202030204" pitchFamily="34" charset="0"/>
                        </a:rPr>
                        <a:t>4 000</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solidFill>
                            <a:schemeClr val="tx1"/>
                          </a:solidFill>
                          <a:latin typeface="Arial Narrow" panose="020B0606020202030204" pitchFamily="34" charset="0"/>
                        </a:rPr>
                        <a:t>3 629.20</a:t>
                      </a:r>
                    </a:p>
                    <a:p>
                      <a:pPr algn="r"/>
                      <a:r>
                        <a:rPr lang="en-GB" sz="1500" dirty="0" smtClean="0">
                          <a:solidFill>
                            <a:schemeClr val="tx1"/>
                          </a:solidFill>
                          <a:latin typeface="Arial Narrow" panose="020B0606020202030204" pitchFamily="34" charset="0"/>
                        </a:rPr>
                        <a:t>(90.7%)</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solidFill>
                            <a:schemeClr val="tx1"/>
                          </a:solidFill>
                          <a:latin typeface="Arial Narrow" panose="020B0606020202030204" pitchFamily="34" charset="0"/>
                        </a:rPr>
                        <a:t>4 000</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smtClean="0">
                          <a:solidFill>
                            <a:schemeClr val="tx1"/>
                          </a:solidFill>
                          <a:latin typeface="Arial Narrow" panose="020B0606020202030204" pitchFamily="34" charset="0"/>
                        </a:rPr>
                        <a:t>2 441.60</a:t>
                      </a:r>
                    </a:p>
                    <a:p>
                      <a:pPr algn="r"/>
                      <a:r>
                        <a:rPr lang="en-ZA" sz="1500" dirty="0" smtClean="0">
                          <a:solidFill>
                            <a:schemeClr val="tx1"/>
                          </a:solidFill>
                          <a:latin typeface="Arial Narrow" panose="020B0606020202030204" pitchFamily="34" charset="0"/>
                        </a:rPr>
                        <a:t>(61%)</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ZA" sz="1500" kern="1200" dirty="0" smtClean="0">
                          <a:solidFill>
                            <a:schemeClr val="tx1"/>
                          </a:solidFill>
                          <a:latin typeface="Arial Narrow" panose="020B0606020202030204" pitchFamily="34" charset="0"/>
                          <a:ea typeface="+mn-ea"/>
                          <a:cs typeface="+mn-cs"/>
                        </a:rPr>
                        <a:t>4 000</a:t>
                      </a:r>
                      <a:endParaRPr lang="en-GB" sz="1500" kern="1200" dirty="0">
                        <a:solidFill>
                          <a:schemeClr val="tx1"/>
                        </a:solidFill>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2 156.30</a:t>
                      </a:r>
                    </a:p>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(54%)</a:t>
                      </a:r>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 xmlns:a16="http://schemas.microsoft.com/office/drawing/2014/main" val="10004"/>
                  </a:ext>
                </a:extLst>
              </a:tr>
              <a:tr h="342822">
                <a:tc>
                  <a:txBody>
                    <a:bodyPr/>
                    <a:lstStyle/>
                    <a:p>
                      <a:pPr algn="l">
                        <a:spcAft>
                          <a:spcPts val="0"/>
                        </a:spcAft>
                      </a:pPr>
                      <a:r>
                        <a:rPr lang="en-ZA" sz="1500" b="1" dirty="0" smtClean="0">
                          <a:solidFill>
                            <a:schemeClr val="tx1"/>
                          </a:solidFill>
                          <a:effectLst/>
                          <a:latin typeface="Arial Narrow" panose="020B0606020202030204" pitchFamily="34" charset="0"/>
                          <a:ea typeface="Calibri"/>
                          <a:cs typeface="Times New Roman"/>
                        </a:rPr>
                        <a:t>VVIP</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latin typeface="Arial Narrow" panose="020B0606020202030204" pitchFamily="34" charset="0"/>
                        </a:rPr>
                        <a:t>1 000</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latin typeface="Arial Narrow" panose="020B0606020202030204" pitchFamily="34" charset="0"/>
                        </a:rPr>
                        <a:t>496.30</a:t>
                      </a:r>
                    </a:p>
                    <a:p>
                      <a:pPr algn="r"/>
                      <a:r>
                        <a:rPr lang="en-GB" sz="1500" dirty="0" smtClean="0">
                          <a:latin typeface="Arial Narrow" panose="020B0606020202030204" pitchFamily="34" charset="0"/>
                        </a:rPr>
                        <a:t>(49.6%)</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latin typeface="Arial Narrow" panose="020B0606020202030204" pitchFamily="34" charset="0"/>
                        </a:rPr>
                        <a:t>1 000</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smtClean="0">
                          <a:latin typeface="Arial Narrow" panose="020B0606020202030204" pitchFamily="34" charset="0"/>
                        </a:rPr>
                        <a:t>545.70</a:t>
                      </a:r>
                    </a:p>
                    <a:p>
                      <a:pPr algn="r"/>
                      <a:r>
                        <a:rPr lang="en-ZA" sz="1500" dirty="0" smtClean="0">
                          <a:latin typeface="Arial Narrow" panose="020B0606020202030204" pitchFamily="34" charset="0"/>
                        </a:rPr>
                        <a:t>(54.6%)</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ZA" sz="1500" kern="1200" dirty="0" smtClean="0">
                          <a:solidFill>
                            <a:schemeClr val="tx1"/>
                          </a:solidFill>
                          <a:latin typeface="Arial Narrow" panose="020B0606020202030204" pitchFamily="34" charset="0"/>
                          <a:ea typeface="+mn-ea"/>
                          <a:cs typeface="+mn-cs"/>
                        </a:rPr>
                        <a:t>1 000</a:t>
                      </a:r>
                      <a:endParaRPr lang="en-GB" sz="1500" kern="1200" dirty="0">
                        <a:solidFill>
                          <a:schemeClr val="tx1"/>
                        </a:solidFill>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737.30</a:t>
                      </a:r>
                    </a:p>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(74%)</a:t>
                      </a:r>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500" b="1" dirty="0" smtClean="0">
                          <a:solidFill>
                            <a:schemeClr val="tx1"/>
                          </a:solidFill>
                          <a:effectLst/>
                          <a:latin typeface="Arial Narrow" panose="020B0606020202030204" pitchFamily="34" charset="0"/>
                          <a:ea typeface="Calibri"/>
                          <a:cs typeface="Times New Roman"/>
                        </a:rPr>
                        <a:t>Force Preparation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latin typeface="Arial Narrow" panose="020B0606020202030204" pitchFamily="34" charset="0"/>
                        </a:rPr>
                        <a:t>–</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latin typeface="Arial Narrow" panose="020B0606020202030204" pitchFamily="34" charset="0"/>
                        </a:rPr>
                        <a:t>–</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latin typeface="Arial Narrow" panose="020B0606020202030204" pitchFamily="34" charset="0"/>
                        </a:rPr>
                        <a:t>20 000</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smtClean="0">
                          <a:latin typeface="Arial Narrow" panose="020B0606020202030204" pitchFamily="34" charset="0"/>
                        </a:rPr>
                        <a:t>14 882.90</a:t>
                      </a:r>
                    </a:p>
                    <a:p>
                      <a:pPr algn="r"/>
                      <a:r>
                        <a:rPr lang="en-ZA" sz="1500" dirty="0" smtClean="0">
                          <a:latin typeface="Arial Narrow" panose="020B0606020202030204" pitchFamily="34" charset="0"/>
                        </a:rPr>
                        <a:t>(74.4%)</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ZA" sz="1500" b="0" kern="1200" dirty="0" smtClean="0">
                          <a:solidFill>
                            <a:schemeClr val="tx1"/>
                          </a:solidFill>
                          <a:effectLst/>
                          <a:latin typeface="Arial Narrow" panose="020B0606020202030204" pitchFamily="34" charset="0"/>
                          <a:ea typeface="+mn-ea"/>
                          <a:cs typeface="+mn-cs"/>
                        </a:rPr>
                        <a:t>12 200</a:t>
                      </a:r>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9 941.00</a:t>
                      </a:r>
                    </a:p>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(81%)</a:t>
                      </a:r>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500" b="1" dirty="0" smtClean="0">
                          <a:solidFill>
                            <a:schemeClr val="tx1"/>
                          </a:solidFill>
                          <a:effectLst/>
                          <a:latin typeface="Arial Narrow" panose="020B0606020202030204" pitchFamily="34" charset="0"/>
                          <a:ea typeface="Calibri"/>
                          <a:cs typeface="Times New Roman"/>
                        </a:rPr>
                        <a:t>TOTAL</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smtClean="0">
                          <a:latin typeface="Arial Narrow" panose="020B0606020202030204" pitchFamily="34" charset="0"/>
                        </a:rPr>
                        <a:t>5 000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smtClean="0">
                          <a:latin typeface="Arial Narrow" panose="020B0606020202030204" pitchFamily="34" charset="0"/>
                        </a:rPr>
                        <a:t>4 125.50</a:t>
                      </a:r>
                    </a:p>
                    <a:p>
                      <a:pPr algn="r"/>
                      <a:r>
                        <a:rPr lang="en-ZA" sz="1500" b="1" dirty="0" smtClean="0">
                          <a:latin typeface="Arial Narrow" panose="020B0606020202030204" pitchFamily="34" charset="0"/>
                        </a:rPr>
                        <a:t>(82.5%)</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smtClean="0">
                          <a:latin typeface="Arial Narrow" panose="020B0606020202030204" pitchFamily="34" charset="0"/>
                        </a:rPr>
                        <a:t>25 000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GB" sz="1500" b="1" dirty="0" smtClean="0">
                          <a:latin typeface="Arial Narrow" panose="020B0606020202030204" pitchFamily="34" charset="0"/>
                        </a:rPr>
                        <a:t>17 870.20</a:t>
                      </a:r>
                    </a:p>
                    <a:p>
                      <a:pPr algn="r"/>
                      <a:r>
                        <a:rPr lang="en-GB" sz="1500" b="1" dirty="0" smtClean="0">
                          <a:latin typeface="Arial Narrow" panose="020B0606020202030204" pitchFamily="34" charset="0"/>
                        </a:rPr>
                        <a:t>(71.5%)</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ZA" sz="1500" b="1" kern="1200" dirty="0" smtClean="0">
                          <a:solidFill>
                            <a:schemeClr val="tx1"/>
                          </a:solidFill>
                          <a:latin typeface="Arial Narrow" panose="020B0606020202030204" pitchFamily="34" charset="0"/>
                          <a:ea typeface="+mn-ea"/>
                          <a:cs typeface="+mn-cs"/>
                        </a:rPr>
                        <a:t>17 200</a:t>
                      </a:r>
                      <a:endParaRPr lang="en-GB" sz="1500" b="1" kern="1200" dirty="0">
                        <a:solidFill>
                          <a:schemeClr val="tx1"/>
                        </a:solidFill>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1" kern="1200" dirty="0" smtClean="0">
                          <a:solidFill>
                            <a:schemeClr val="tx1"/>
                          </a:solidFill>
                          <a:latin typeface="Arial Narrow" panose="020B0606020202030204" pitchFamily="34" charset="0"/>
                          <a:ea typeface="+mn-ea"/>
                          <a:cs typeface="+mn-cs"/>
                        </a:rPr>
                        <a:t>12 834.60</a:t>
                      </a:r>
                    </a:p>
                    <a:p>
                      <a:pPr marL="0" algn="r" defTabSz="914400" rtl="0" eaLnBrk="1" latinLnBrk="0" hangingPunct="1"/>
                      <a:r>
                        <a:rPr lang="en-GB" sz="1500" b="1" kern="1200" dirty="0" smtClean="0">
                          <a:solidFill>
                            <a:schemeClr val="tx1"/>
                          </a:solidFill>
                          <a:latin typeface="Arial Narrow" panose="020B0606020202030204" pitchFamily="34" charset="0"/>
                          <a:ea typeface="+mn-ea"/>
                          <a:cs typeface="+mn-cs"/>
                        </a:rPr>
                        <a:t>(75%)</a:t>
                      </a:r>
                      <a:endParaRPr lang="en-GB" sz="1500" b="1" kern="1200" dirty="0">
                        <a:solidFill>
                          <a:schemeClr val="tx1"/>
                        </a:solidFill>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bl>
          </a:graphicData>
        </a:graphic>
      </p:graphicFrame>
    </p:spTree>
    <p:extLst>
      <p:ext uri="{BB962C8B-B14F-4D97-AF65-F5344CB8AC3E}">
        <p14:creationId xmlns:p14="http://schemas.microsoft.com/office/powerpoint/2010/main" xmlns="" val="3498820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a:t>
            </a:r>
            <a:r>
              <a:rPr lang="en-ZA" altLang="en-US" sz="2800" b="1" dirty="0" smtClean="0">
                <a:solidFill>
                  <a:prstClr val="white"/>
                </a:solidFill>
                <a:latin typeface="Arial" panose="020B0604020202020204" pitchFamily="34" charset="0"/>
              </a:rPr>
              <a:t>Number of Hours at Sea per Year</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28</a:t>
            </a:fld>
            <a:endParaRPr lang="en-US" altLang="en-US" sz="2400" dirty="0">
              <a:solidFill>
                <a:srgbClr val="014929"/>
              </a:solidFill>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936860007"/>
              </p:ext>
            </p:extLst>
          </p:nvPr>
        </p:nvGraphicFramePr>
        <p:xfrm>
          <a:off x="144529" y="807112"/>
          <a:ext cx="8832494" cy="2627151"/>
        </p:xfrm>
        <a:graphic>
          <a:graphicData uri="http://schemas.openxmlformats.org/drawingml/2006/table">
            <a:tbl>
              <a:tblPr firstRow="1" firstCol="1" bandRow="1"/>
              <a:tblGrid>
                <a:gridCol w="2034128">
                  <a:extLst>
                    <a:ext uri="{9D8B030D-6E8A-4147-A177-3AD203B41FA5}">
                      <a16:colId xmlns="" xmlns:a16="http://schemas.microsoft.com/office/drawing/2014/main" val="20000"/>
                    </a:ext>
                  </a:extLst>
                </a:gridCol>
                <a:gridCol w="1133061"/>
                <a:gridCol w="1133061"/>
                <a:gridCol w="1133061"/>
                <a:gridCol w="1133061"/>
                <a:gridCol w="1133061"/>
                <a:gridCol w="1133061"/>
              </a:tblGrid>
              <a:tr h="341151">
                <a:tc gridSpan="7">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Sea Hours</a:t>
                      </a:r>
                      <a:r>
                        <a:rPr lang="en-ZA" sz="1700" b="1" baseline="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Year-On-Year Analysis</a:t>
                      </a: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 xmlns:a16="http://schemas.microsoft.com/office/drawing/2014/main" val="10000"/>
                  </a:ext>
                </a:extLst>
              </a:tr>
              <a:tr h="236393">
                <a:tc rowSpan="2">
                  <a:txBody>
                    <a:bodyPr/>
                    <a:lstStyle/>
                    <a:p>
                      <a:pPr algn="ctr">
                        <a:spcAft>
                          <a:spcPts val="0"/>
                        </a:spcAft>
                      </a:pPr>
                      <a:r>
                        <a:rPr lang="en-US" sz="1500" b="1" dirty="0" smtClean="0">
                          <a:solidFill>
                            <a:srgbClr val="006600"/>
                          </a:solidFill>
                          <a:effectLst/>
                          <a:latin typeface="Arial Narrow"/>
                          <a:ea typeface="Calibri"/>
                          <a:cs typeface="Times New Roman"/>
                        </a:rPr>
                        <a:t>Sea Hour</a:t>
                      </a:r>
                      <a:r>
                        <a:rPr lang="en-US" sz="1500" b="1" baseline="0" dirty="0" smtClean="0">
                          <a:solidFill>
                            <a:srgbClr val="006600"/>
                          </a:solidFill>
                          <a:effectLst/>
                          <a:latin typeface="Arial Narrow"/>
                          <a:ea typeface="Calibri"/>
                          <a:cs typeface="Times New Roman"/>
                        </a:rPr>
                        <a:t> Type</a:t>
                      </a:r>
                      <a:endParaRPr lang="en-US" sz="15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smtClean="0">
                          <a:solidFill>
                            <a:srgbClr val="006600"/>
                          </a:solidFill>
                          <a:effectLst/>
                          <a:latin typeface="Arial Narrow"/>
                          <a:ea typeface="Calibri"/>
                          <a:cs typeface="Times New Roman"/>
                        </a:rPr>
                        <a:t>FY2017/18</a:t>
                      </a:r>
                      <a:endParaRPr lang="en-GB" sz="1500" b="1" kern="1200" dirty="0" smtClean="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sz="16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smtClean="0">
                          <a:solidFill>
                            <a:srgbClr val="006600"/>
                          </a:solidFill>
                          <a:effectLst/>
                          <a:latin typeface="Arial Narrow"/>
                          <a:ea typeface="Calibri"/>
                          <a:cs typeface="Times New Roman"/>
                        </a:rPr>
                        <a:t>FY2018/19</a:t>
                      </a:r>
                      <a:endParaRPr lang="en-GB" sz="1500" b="1" kern="1200" dirty="0" smtClean="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lang="en-GB" sz="16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smtClean="0">
                          <a:solidFill>
                            <a:sysClr val="windowText" lastClr="000000"/>
                          </a:solidFill>
                          <a:effectLst/>
                          <a:latin typeface="Arial Narrow"/>
                          <a:ea typeface="Calibri"/>
                          <a:cs typeface="Times New Roman"/>
                        </a:rPr>
                        <a:t>FY2019/20</a:t>
                      </a:r>
                      <a:endParaRPr lang="en-GB" sz="1500" b="1" kern="1200" dirty="0">
                        <a:solidFill>
                          <a:sysClr val="windowText" lastClr="0000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0747">
                <a:tc vMerge="1">
                  <a:txBody>
                    <a:bodyPr/>
                    <a:lstStyle/>
                    <a:p>
                      <a:pPr algn="ctr">
                        <a:spcAft>
                          <a:spcPts val="0"/>
                        </a:spcAft>
                      </a:pPr>
                      <a:endParaRPr lang="en-US" sz="16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smtClean="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smtClean="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smtClean="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en-ZA" sz="1500" b="0" kern="1200" dirty="0" smtClean="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smtClean="0">
                          <a:solidFill>
                            <a:sysClr val="windowText" lastClr="000000"/>
                          </a:solidFill>
                          <a:effectLst/>
                          <a:latin typeface="Arial Narrow"/>
                          <a:ea typeface="Calibri"/>
                          <a:cs typeface="Times New Roman"/>
                        </a:rPr>
                        <a:t>Planned</a:t>
                      </a:r>
                      <a:endParaRPr lang="en-GB" sz="1500" b="1" kern="1200" dirty="0" smtClean="0">
                        <a:solidFill>
                          <a:sysClr val="windowText" lastClr="0000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smtClean="0">
                          <a:solidFill>
                            <a:sysClr val="windowText" lastClr="000000"/>
                          </a:solidFill>
                          <a:effectLst/>
                          <a:latin typeface="Arial Narrow"/>
                          <a:ea typeface="Calibri"/>
                          <a:cs typeface="Times New Roman"/>
                        </a:rPr>
                        <a:t>YTD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 xmlns:a16="http://schemas.microsoft.com/office/drawing/2014/main" val="10003"/>
                  </a:ext>
                </a:extLst>
              </a:tr>
              <a:tr h="342822">
                <a:tc>
                  <a:txBody>
                    <a:bodyPr/>
                    <a:lstStyle/>
                    <a:p>
                      <a:pPr algn="l">
                        <a:spcAft>
                          <a:spcPts val="0"/>
                        </a:spcAft>
                      </a:pPr>
                      <a:r>
                        <a:rPr lang="en-ZA" sz="1500" b="1" dirty="0" smtClean="0">
                          <a:solidFill>
                            <a:schemeClr val="tx1"/>
                          </a:solidFill>
                          <a:effectLst/>
                          <a:latin typeface="Arial Narrow" panose="020B0606020202030204" pitchFamily="34" charset="0"/>
                          <a:ea typeface="Calibri"/>
                          <a:cs typeface="Times New Roman"/>
                        </a:rPr>
                        <a:t>Force Employment</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r>
                        <a:rPr lang="en-ZA" sz="1500" dirty="0" smtClean="0">
                          <a:solidFill>
                            <a:schemeClr val="tx1"/>
                          </a:solidFill>
                          <a:latin typeface="Arial Narrow" panose="020B0606020202030204" pitchFamily="34" charset="0"/>
                        </a:rPr>
                        <a:t>12 000</a:t>
                      </a:r>
                      <a:endParaRPr lang="en-GB" sz="1500" dirty="0">
                        <a:solidFill>
                          <a:schemeClr val="tx1"/>
                        </a:solidFill>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smtClean="0">
                          <a:solidFill>
                            <a:schemeClr val="tx1"/>
                          </a:solidFill>
                          <a:latin typeface="Arial Narrow" panose="020B0606020202030204" pitchFamily="34" charset="0"/>
                        </a:rPr>
                        <a:t>3 470.26</a:t>
                      </a:r>
                    </a:p>
                    <a:p>
                      <a:pPr algn="r"/>
                      <a:r>
                        <a:rPr lang="en-ZA" sz="1500" dirty="0" smtClean="0">
                          <a:solidFill>
                            <a:schemeClr val="tx1"/>
                          </a:solidFill>
                          <a:latin typeface="Arial Narrow" panose="020B0606020202030204" pitchFamily="34" charset="0"/>
                        </a:rPr>
                        <a:t>(28.9%)</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r>
                        <a:rPr lang="en-ZA" sz="1500" dirty="0" smtClean="0">
                          <a:solidFill>
                            <a:schemeClr val="tx1"/>
                          </a:solidFill>
                          <a:latin typeface="Arial Narrow" panose="020B0606020202030204" pitchFamily="34" charset="0"/>
                        </a:rPr>
                        <a:t>12 000</a:t>
                      </a:r>
                      <a:endParaRPr lang="en-GB" sz="1500" dirty="0">
                        <a:solidFill>
                          <a:schemeClr val="tx1"/>
                        </a:solidFill>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smtClean="0">
                          <a:solidFill>
                            <a:schemeClr val="tx1"/>
                          </a:solidFill>
                          <a:latin typeface="Arial Narrow" panose="020B0606020202030204" pitchFamily="34" charset="0"/>
                        </a:rPr>
                        <a:t>4 545.00</a:t>
                      </a:r>
                    </a:p>
                    <a:p>
                      <a:pPr algn="r"/>
                      <a:r>
                        <a:rPr lang="en-ZA" sz="1500" dirty="0" smtClean="0">
                          <a:solidFill>
                            <a:schemeClr val="tx1"/>
                          </a:solidFill>
                          <a:latin typeface="Arial Narrow" panose="020B0606020202030204" pitchFamily="34" charset="0"/>
                        </a:rPr>
                        <a:t>(37.9%)</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r" defTabSz="914400" rtl="0" eaLnBrk="1" latinLnBrk="0" hangingPunct="1"/>
                      <a:r>
                        <a:rPr lang="en-ZA" sz="1500" b="0" kern="1200" dirty="0" smtClean="0">
                          <a:solidFill>
                            <a:schemeClr val="tx1"/>
                          </a:solidFill>
                          <a:effectLst/>
                          <a:latin typeface="Arial Narrow" panose="020B0606020202030204" pitchFamily="34" charset="0"/>
                          <a:ea typeface="+mn-ea"/>
                          <a:cs typeface="+mn-cs"/>
                        </a:rPr>
                        <a:t>10 000</a:t>
                      </a:r>
                      <a:endParaRPr lang="en-GB" sz="1500" b="0" kern="1200" dirty="0">
                        <a:solidFill>
                          <a:schemeClr val="tx1"/>
                        </a:solidFill>
                        <a:effectLst/>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2 467.00</a:t>
                      </a:r>
                    </a:p>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(25%)</a:t>
                      </a:r>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 xmlns:a16="http://schemas.microsoft.com/office/drawing/2014/main" val="10004"/>
                  </a:ext>
                </a:extLst>
              </a:tr>
              <a:tr h="342822">
                <a:tc>
                  <a:txBody>
                    <a:bodyPr/>
                    <a:lstStyle/>
                    <a:p>
                      <a:pPr algn="l">
                        <a:spcAft>
                          <a:spcPts val="0"/>
                        </a:spcAft>
                      </a:pPr>
                      <a:r>
                        <a:rPr lang="en-ZA" sz="1500" b="1" dirty="0" smtClean="0">
                          <a:solidFill>
                            <a:schemeClr val="tx1"/>
                          </a:solidFill>
                          <a:effectLst/>
                          <a:latin typeface="Arial Narrow" panose="020B0606020202030204" pitchFamily="34" charset="0"/>
                          <a:ea typeface="Calibri"/>
                          <a:cs typeface="Times New Roman"/>
                        </a:rPr>
                        <a:t>Force Preparation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500" dirty="0" smtClean="0">
                          <a:latin typeface="Arial Narrow" panose="020B0606020202030204" pitchFamily="34" charset="0"/>
                        </a:rPr>
                        <a:t>2 576.42</a:t>
                      </a:r>
                      <a:endParaRPr lang="en-GB" sz="1500" dirty="0" smtClean="0">
                        <a:latin typeface="Arial Narrow" panose="020B0606020202030204" pitchFamily="34" charset="0"/>
                      </a:endParaRPr>
                    </a:p>
                    <a:p>
                      <a:pPr algn="r"/>
                      <a:r>
                        <a:rPr lang="en-GB" sz="1500" dirty="0" smtClean="0">
                          <a:latin typeface="Arial Narrow" panose="020B0606020202030204" pitchFamily="34" charset="0"/>
                        </a:rPr>
                        <a:t>(21.5%)</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smtClean="0">
                          <a:latin typeface="Arial Narrow" panose="020B0606020202030204" pitchFamily="34" charset="0"/>
                        </a:rPr>
                        <a:t>3 159.13</a:t>
                      </a:r>
                    </a:p>
                    <a:p>
                      <a:pPr algn="r"/>
                      <a:r>
                        <a:rPr lang="en-ZA" sz="1500" dirty="0" smtClean="0">
                          <a:latin typeface="Arial Narrow" panose="020B0606020202030204" pitchFamily="34" charset="0"/>
                        </a:rPr>
                        <a:t>(26.3%)</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r" defTabSz="914400" rtl="0" eaLnBrk="1" latinLnBrk="0" hangingPunct="1"/>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2 892.91</a:t>
                      </a:r>
                    </a:p>
                    <a:p>
                      <a:pPr marL="0" algn="r" defTabSz="914400" rtl="0" eaLnBrk="1" latinLnBrk="0" hangingPunct="1"/>
                      <a:r>
                        <a:rPr lang="en-GB" sz="1500" b="0" kern="1200" dirty="0" smtClean="0">
                          <a:solidFill>
                            <a:schemeClr val="tx1"/>
                          </a:solidFill>
                          <a:effectLst/>
                          <a:latin typeface="Arial Narrow" panose="020B0606020202030204" pitchFamily="34" charset="0"/>
                          <a:ea typeface="+mn-ea"/>
                          <a:cs typeface="+mn-cs"/>
                        </a:rPr>
                        <a:t>(29%)</a:t>
                      </a:r>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r h="342822">
                <a:tc>
                  <a:txBody>
                    <a:bodyPr/>
                    <a:lstStyle/>
                    <a:p>
                      <a:pPr algn="l">
                        <a:spcAft>
                          <a:spcPts val="0"/>
                        </a:spcAft>
                      </a:pPr>
                      <a:r>
                        <a:rPr lang="en-ZA" sz="1500" b="1" dirty="0" smtClean="0">
                          <a:solidFill>
                            <a:schemeClr val="tx1"/>
                          </a:solidFill>
                          <a:effectLst/>
                          <a:latin typeface="Arial Narrow" panose="020B0606020202030204" pitchFamily="34" charset="0"/>
                          <a:ea typeface="Calibri"/>
                          <a:cs typeface="Times New Roman"/>
                        </a:rPr>
                        <a:t>TOTAL</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smtClean="0">
                          <a:latin typeface="Arial Narrow" panose="020B0606020202030204" pitchFamily="34" charset="0"/>
                        </a:rPr>
                        <a:t>12 000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smtClean="0">
                          <a:latin typeface="Arial Narrow" panose="020B0606020202030204" pitchFamily="34" charset="0"/>
                        </a:rPr>
                        <a:t>6 046.68</a:t>
                      </a:r>
                    </a:p>
                    <a:p>
                      <a:pPr algn="r"/>
                      <a:r>
                        <a:rPr lang="en-ZA" sz="1500" b="1" dirty="0" smtClean="0">
                          <a:latin typeface="Arial Narrow" panose="020B0606020202030204" pitchFamily="34" charset="0"/>
                        </a:rPr>
                        <a:t>(50.4%)</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smtClean="0">
                          <a:latin typeface="Arial Narrow" panose="020B0606020202030204" pitchFamily="34" charset="0"/>
                        </a:rPr>
                        <a:t>12 000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GB" sz="1500" b="1" dirty="0" smtClean="0">
                          <a:latin typeface="Arial Narrow" panose="020B0606020202030204" pitchFamily="34" charset="0"/>
                        </a:rPr>
                        <a:t>7 704.13</a:t>
                      </a:r>
                    </a:p>
                    <a:p>
                      <a:pPr algn="r"/>
                      <a:r>
                        <a:rPr lang="en-GB" sz="1500" b="1" dirty="0" smtClean="0">
                          <a:latin typeface="Arial Narrow" panose="020B0606020202030204" pitchFamily="34" charset="0"/>
                        </a:rPr>
                        <a:t>(64.2%)</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ZA" sz="1500" b="1" kern="1200" dirty="0" smtClean="0">
                          <a:solidFill>
                            <a:schemeClr val="tx1"/>
                          </a:solidFill>
                          <a:latin typeface="Arial Narrow" panose="020B0606020202030204" pitchFamily="34" charset="0"/>
                          <a:ea typeface="+mn-ea"/>
                          <a:cs typeface="+mn-cs"/>
                        </a:rPr>
                        <a:t>10 000</a:t>
                      </a:r>
                      <a:endParaRPr lang="en-GB" sz="1500" b="1" kern="1200" dirty="0">
                        <a:solidFill>
                          <a:schemeClr val="tx1"/>
                        </a:solidFill>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1" kern="1200" dirty="0" smtClean="0">
                          <a:solidFill>
                            <a:schemeClr val="tx1"/>
                          </a:solidFill>
                          <a:latin typeface="Arial Narrow" panose="020B0606020202030204" pitchFamily="34" charset="0"/>
                          <a:ea typeface="+mn-ea"/>
                          <a:cs typeface="+mn-cs"/>
                        </a:rPr>
                        <a:t>5</a:t>
                      </a:r>
                      <a:r>
                        <a:rPr lang="en-GB" sz="1500" b="1" kern="1200" baseline="0" dirty="0" smtClean="0">
                          <a:solidFill>
                            <a:schemeClr val="tx1"/>
                          </a:solidFill>
                          <a:latin typeface="Arial Narrow" panose="020B0606020202030204" pitchFamily="34" charset="0"/>
                          <a:ea typeface="+mn-ea"/>
                          <a:cs typeface="+mn-cs"/>
                        </a:rPr>
                        <a:t> 359.91</a:t>
                      </a:r>
                      <a:endParaRPr lang="en-GB" sz="1500" b="1" kern="1200" dirty="0" smtClean="0">
                        <a:solidFill>
                          <a:schemeClr val="tx1"/>
                        </a:solidFill>
                        <a:latin typeface="Arial Narrow" panose="020B0606020202030204" pitchFamily="34" charset="0"/>
                        <a:ea typeface="+mn-ea"/>
                        <a:cs typeface="+mn-cs"/>
                      </a:endParaRPr>
                    </a:p>
                    <a:p>
                      <a:pPr marL="0" algn="r" defTabSz="914400" rtl="0" eaLnBrk="1" latinLnBrk="0" hangingPunct="1"/>
                      <a:r>
                        <a:rPr lang="en-GB" sz="1500" b="1" kern="1200" dirty="0" smtClean="0">
                          <a:solidFill>
                            <a:schemeClr val="tx1"/>
                          </a:solidFill>
                          <a:latin typeface="Arial Narrow" panose="020B0606020202030204" pitchFamily="34" charset="0"/>
                          <a:ea typeface="+mn-ea"/>
                          <a:cs typeface="+mn-cs"/>
                        </a:rPr>
                        <a:t>(54%)</a:t>
                      </a:r>
                      <a:endParaRPr lang="en-GB" sz="1500" b="1" kern="1200" dirty="0">
                        <a:solidFill>
                          <a:schemeClr val="tx1"/>
                        </a:solidFill>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bl>
          </a:graphicData>
        </a:graphic>
      </p:graphicFrame>
    </p:spTree>
    <p:extLst>
      <p:ext uri="{BB962C8B-B14F-4D97-AF65-F5344CB8AC3E}">
        <p14:creationId xmlns:p14="http://schemas.microsoft.com/office/powerpoint/2010/main" xmlns="" val="2577791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smtClean="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smtClean="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smtClean="0">
                <a:solidFill>
                  <a:srgbClr val="014929"/>
                </a:solidFill>
                <a:effectLst>
                  <a:outerShdw blurRad="38100" dist="38100" dir="2700000" algn="tl">
                    <a:srgbClr val="000000">
                      <a:alpha val="43137"/>
                    </a:srgbClr>
                  </a:outerShdw>
                </a:effectLst>
                <a:latin typeface="Arial" charset="0"/>
                <a:cs typeface="Arial" charset="0"/>
              </a:rPr>
              <a:t>Q3 Performance Status</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xmlns="" val="528650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357395" y="837727"/>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fontAlgn="base">
              <a:lnSpc>
                <a:spcPct val="150000"/>
              </a:lnSpc>
              <a:spcBef>
                <a:spcPct val="0"/>
              </a:spcBef>
              <a:spcAft>
                <a:spcPct val="0"/>
              </a:spcAft>
            </a:pPr>
            <a:r>
              <a:rPr lang="en-ZA" sz="2600" dirty="0" smtClean="0">
                <a:latin typeface="Arial" charset="0"/>
                <a:cs typeface="Arial" charset="0"/>
              </a:rPr>
              <a:t>Legislative Requirements</a:t>
            </a:r>
          </a:p>
          <a:p>
            <a:pPr defTabSz="914400" fontAlgn="base">
              <a:lnSpc>
                <a:spcPct val="150000"/>
              </a:lnSpc>
              <a:spcBef>
                <a:spcPct val="0"/>
              </a:spcBef>
              <a:spcAft>
                <a:spcPct val="0"/>
              </a:spcAft>
            </a:pPr>
            <a:r>
              <a:rPr lang="en-ZA" sz="2600" b="1" dirty="0" smtClean="0">
                <a:effectLst>
                  <a:outerShdw blurRad="38100" dist="38100" dir="2700000" algn="tl">
                    <a:srgbClr val="000000">
                      <a:alpha val="43137"/>
                    </a:srgbClr>
                  </a:outerShdw>
                </a:effectLst>
                <a:latin typeface="Arial" charset="0"/>
                <a:cs typeface="Arial" charset="0"/>
              </a:rPr>
              <a:t>Part 1</a:t>
            </a:r>
            <a:r>
              <a:rPr lang="en-ZA" sz="2600" b="1" dirty="0" smtClean="0">
                <a:latin typeface="Arial" charset="0"/>
                <a:cs typeface="Arial" charset="0"/>
              </a:rPr>
              <a:t>: </a:t>
            </a:r>
            <a:r>
              <a:rPr lang="en-ZA" sz="2600" dirty="0" smtClean="0">
                <a:latin typeface="Arial" charset="0"/>
                <a:cs typeface="Arial" charset="0"/>
              </a:rPr>
              <a:t>DOD Q3 Performance Report as on 31 Dec 2019</a:t>
            </a:r>
          </a:p>
          <a:p>
            <a:pPr marL="914400" lvl="1" indent="-457200" defTabSz="914400" fontAlgn="base">
              <a:lnSpc>
                <a:spcPct val="150000"/>
              </a:lnSpc>
              <a:spcBef>
                <a:spcPct val="0"/>
              </a:spcBef>
              <a:spcAft>
                <a:spcPct val="0"/>
              </a:spcAft>
              <a:buFont typeface="Arial" panose="020B0604020202020204" pitchFamily="34" charset="0"/>
              <a:buChar char="•"/>
            </a:pPr>
            <a:r>
              <a:rPr lang="en-ZA" sz="2600" dirty="0" smtClean="0">
                <a:latin typeface="Arial" charset="0"/>
                <a:cs typeface="Arial" charset="0"/>
              </a:rPr>
              <a:t>Analysis of DOD Performance Indicators</a:t>
            </a:r>
          </a:p>
          <a:p>
            <a:pPr marL="914400" lvl="1" indent="-457200" defTabSz="914400" fontAlgn="base">
              <a:lnSpc>
                <a:spcPct val="150000"/>
              </a:lnSpc>
              <a:spcBef>
                <a:spcPct val="0"/>
              </a:spcBef>
              <a:spcAft>
                <a:spcPct val="0"/>
              </a:spcAft>
              <a:buFont typeface="Arial" panose="020B0604020202020204" pitchFamily="34" charset="0"/>
              <a:buChar char="•"/>
            </a:pPr>
            <a:r>
              <a:rPr lang="en-ZA" sz="2600" dirty="0" smtClean="0">
                <a:latin typeface="Arial" charset="0"/>
                <a:cs typeface="Arial" charset="0"/>
              </a:rPr>
              <a:t>Q3 Strategic Overview</a:t>
            </a:r>
          </a:p>
          <a:p>
            <a:pPr marL="914400" lvl="1" indent="-457200" defTabSz="914400" fontAlgn="base">
              <a:lnSpc>
                <a:spcPct val="150000"/>
              </a:lnSpc>
              <a:spcBef>
                <a:spcPct val="0"/>
              </a:spcBef>
              <a:spcAft>
                <a:spcPct val="0"/>
              </a:spcAft>
              <a:buFont typeface="Arial" panose="020B0604020202020204" pitchFamily="34" charset="0"/>
              <a:buChar char="•"/>
            </a:pPr>
            <a:r>
              <a:rPr lang="en-ZA" sz="2600" dirty="0">
                <a:latin typeface="Arial" charset="0"/>
                <a:cs typeface="Arial" charset="0"/>
              </a:rPr>
              <a:t>DOD Selected Performance Indicators</a:t>
            </a:r>
          </a:p>
          <a:p>
            <a:pPr marL="914400" lvl="1" indent="-457200" defTabSz="914400" fontAlgn="base">
              <a:lnSpc>
                <a:spcPct val="150000"/>
              </a:lnSpc>
              <a:spcBef>
                <a:spcPct val="0"/>
              </a:spcBef>
              <a:spcAft>
                <a:spcPct val="0"/>
              </a:spcAft>
              <a:buFont typeface="Arial" panose="020B0604020202020204" pitchFamily="34" charset="0"/>
              <a:buChar char="•"/>
            </a:pPr>
            <a:r>
              <a:rPr lang="en-ZA" sz="2600" dirty="0" smtClean="0">
                <a:latin typeface="Arial" charset="0"/>
                <a:cs typeface="Arial" charset="0"/>
              </a:rPr>
              <a:t>Q3 </a:t>
            </a:r>
            <a:r>
              <a:rPr lang="en-ZA" sz="2600" dirty="0">
                <a:latin typeface="Arial" charset="0"/>
                <a:cs typeface="Arial" charset="0"/>
              </a:rPr>
              <a:t>Performance Status</a:t>
            </a:r>
          </a:p>
          <a:p>
            <a:pPr marL="914400" lvl="1" indent="-457200" defTabSz="914400" fontAlgn="base">
              <a:lnSpc>
                <a:spcPct val="150000"/>
              </a:lnSpc>
              <a:spcBef>
                <a:spcPct val="0"/>
              </a:spcBef>
              <a:spcAft>
                <a:spcPct val="0"/>
              </a:spcAft>
              <a:buFont typeface="Arial" panose="020B0604020202020204" pitchFamily="34" charset="0"/>
              <a:buChar char="•"/>
            </a:pPr>
            <a:r>
              <a:rPr lang="en-ZA" sz="2400" dirty="0" smtClean="0">
                <a:latin typeface="Arial" charset="0"/>
                <a:cs typeface="Arial" charset="0"/>
              </a:rPr>
              <a:t>Q3 </a:t>
            </a:r>
            <a:r>
              <a:rPr lang="en-ZA" sz="2600" dirty="0">
                <a:latin typeface="Arial" charset="0"/>
                <a:cs typeface="Arial" charset="0"/>
              </a:rPr>
              <a:t>Financial Performance Information</a:t>
            </a:r>
          </a:p>
          <a:p>
            <a:pPr marL="914400" lvl="1" indent="-457200" defTabSz="914400" fontAlgn="base">
              <a:lnSpc>
                <a:spcPct val="150000"/>
              </a:lnSpc>
              <a:spcBef>
                <a:spcPct val="0"/>
              </a:spcBef>
              <a:spcAft>
                <a:spcPct val="0"/>
              </a:spcAft>
              <a:buFont typeface="Arial" panose="020B0604020202020204" pitchFamily="34" charset="0"/>
              <a:buChar char="•"/>
            </a:pPr>
            <a:endParaRPr lang="en-ZA" sz="2600" dirty="0" smtClean="0">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xmlns="" val="643172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Performance Status on Targets per Quarter</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30</a:t>
            </a:fld>
            <a:endParaRPr lang="en-US" altLang="en-US" sz="2400" dirty="0" smtClean="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496068685"/>
              </p:ext>
            </p:extLst>
          </p:nvPr>
        </p:nvGraphicFramePr>
        <p:xfrm>
          <a:off x="271936" y="803758"/>
          <a:ext cx="8619399" cy="2240678"/>
        </p:xfrm>
        <a:graphic>
          <a:graphicData uri="http://schemas.openxmlformats.org/drawingml/2006/table">
            <a:tbl>
              <a:tblPr firstRow="1" bandRow="1"/>
              <a:tblGrid>
                <a:gridCol w="1715890"/>
                <a:gridCol w="1323892"/>
                <a:gridCol w="1323892"/>
                <a:gridCol w="1323892"/>
                <a:gridCol w="1323892"/>
                <a:gridCol w="1607941"/>
              </a:tblGrid>
              <a:tr h="51615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bg1"/>
                          </a:solidFill>
                          <a:latin typeface="Arial" panose="020B0604020202020204" pitchFamily="34" charset="0"/>
                          <a:cs typeface="Arial" panose="020B0604020202020204" pitchFamily="34" charset="0"/>
                        </a:rPr>
                        <a:t>Q1</a:t>
                      </a: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bg1"/>
                          </a:solidFill>
                          <a:latin typeface="Arial" panose="020B0604020202020204" pitchFamily="34" charset="0"/>
                          <a:cs typeface="Arial" panose="020B0604020202020204" pitchFamily="34" charset="0"/>
                        </a:rPr>
                        <a:t>Q2</a:t>
                      </a: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bg1"/>
                          </a:solidFill>
                          <a:latin typeface="Arial" panose="020B0604020202020204" pitchFamily="34" charset="0"/>
                          <a:cs typeface="Arial" panose="020B0604020202020204" pitchFamily="34" charset="0"/>
                        </a:rPr>
                        <a:t>Q3</a:t>
                      </a: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smtClean="0">
                          <a:solidFill>
                            <a:schemeClr val="bg1"/>
                          </a:solidFill>
                          <a:latin typeface="Arial" panose="020B0604020202020204" pitchFamily="34" charset="0"/>
                          <a:cs typeface="Arial" panose="020B0604020202020204" pitchFamily="34" charset="0"/>
                        </a:rPr>
                        <a:t>Q4</a:t>
                      </a: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2000" b="1" dirty="0" smtClean="0">
                          <a:solidFill>
                            <a:schemeClr val="bg1"/>
                          </a:solidFill>
                          <a:latin typeface="Arial" panose="020B0604020202020204" pitchFamily="34" charset="0"/>
                          <a:cs typeface="Arial" panose="020B0604020202020204" pitchFamily="34" charset="0"/>
                        </a:rPr>
                        <a:t>YTD Status</a:t>
                      </a: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r>
              <a:tr h="64116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800" b="1" dirty="0" smtClean="0">
                          <a:solidFill>
                            <a:schemeClr val="tx1"/>
                          </a:solidFill>
                          <a:latin typeface="Arial" panose="020B0604020202020204" pitchFamily="34" charset="0"/>
                          <a:cs typeface="Arial" panose="020B0604020202020204" pitchFamily="34" charset="0"/>
                        </a:rPr>
                        <a:t>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16</a:t>
                      </a:r>
                    </a:p>
                    <a:p>
                      <a:pPr algn="ctr"/>
                      <a:r>
                        <a:rPr lang="en-ZA" sz="1800" b="1" dirty="0" smtClean="0">
                          <a:solidFill>
                            <a:schemeClr val="tx1"/>
                          </a:solidFill>
                          <a:latin typeface="Arial" panose="020B0604020202020204" pitchFamily="34" charset="0"/>
                          <a:cs typeface="Arial" panose="020B0604020202020204" pitchFamily="34" charset="0"/>
                        </a:rPr>
                        <a:t>(66.7%)</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18</a:t>
                      </a:r>
                    </a:p>
                    <a:p>
                      <a:pPr algn="ctr"/>
                      <a:r>
                        <a:rPr lang="en-ZA" sz="1800" b="1" dirty="0" smtClean="0">
                          <a:solidFill>
                            <a:schemeClr val="tx1"/>
                          </a:solidFill>
                          <a:latin typeface="Arial" panose="020B0604020202020204" pitchFamily="34" charset="0"/>
                          <a:cs typeface="Arial" panose="020B0604020202020204" pitchFamily="34" charset="0"/>
                        </a:rPr>
                        <a:t>(66.7%)</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16</a:t>
                      </a:r>
                    </a:p>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(76%)</a:t>
                      </a:r>
                      <a:endParaRPr lang="en-ZA" sz="1800" b="1" kern="1200" dirty="0">
                        <a:solidFill>
                          <a:srgbClr val="0066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smtClean="0">
                          <a:solidFill>
                            <a:srgbClr val="006600"/>
                          </a:solidFill>
                          <a:latin typeface="Arial" panose="020B0604020202020204" pitchFamily="34" charset="0"/>
                          <a:ea typeface="+mn-ea"/>
                          <a:cs typeface="Arial" panose="020B0604020202020204" pitchFamily="34" charset="0"/>
                        </a:rPr>
                        <a:t>-</a:t>
                      </a:r>
                      <a:endParaRPr lang="en-ZA" sz="1800" b="1" kern="1200" dirty="0">
                        <a:solidFill>
                          <a:srgbClr val="0066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69%</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64879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800" b="1" dirty="0" smtClean="0">
                          <a:solidFill>
                            <a:schemeClr val="tx1"/>
                          </a:solidFill>
                          <a:latin typeface="Arial" panose="020B0604020202020204" pitchFamily="34" charset="0"/>
                          <a:cs typeface="Arial" panose="020B0604020202020204" pitchFamily="34" charset="0"/>
                        </a:rPr>
                        <a:t>Not Achieved</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8</a:t>
                      </a:r>
                    </a:p>
                    <a:p>
                      <a:pPr algn="ctr"/>
                      <a:r>
                        <a:rPr lang="en-ZA" sz="1800" b="1" dirty="0" smtClean="0">
                          <a:solidFill>
                            <a:schemeClr val="tx1"/>
                          </a:solidFill>
                          <a:latin typeface="Arial" panose="020B0604020202020204" pitchFamily="34" charset="0"/>
                          <a:cs typeface="Arial" panose="020B0604020202020204" pitchFamily="34" charset="0"/>
                        </a:rPr>
                        <a:t>(33.3%)</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9</a:t>
                      </a:r>
                    </a:p>
                    <a:p>
                      <a:pPr algn="ctr"/>
                      <a:r>
                        <a:rPr lang="en-ZA" sz="1800" b="1" dirty="0" smtClean="0">
                          <a:solidFill>
                            <a:schemeClr val="tx1"/>
                          </a:solidFill>
                          <a:latin typeface="Arial" panose="020B0604020202020204" pitchFamily="34" charset="0"/>
                          <a:cs typeface="Arial" panose="020B0604020202020204" pitchFamily="34" charset="0"/>
                        </a:rPr>
                        <a:t>(33.3%)</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5</a:t>
                      </a:r>
                    </a:p>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(24%)</a:t>
                      </a:r>
                      <a:endParaRPr lang="en-ZA" sz="1800" b="1" kern="1200" dirty="0">
                        <a:solidFill>
                          <a:srgbClr val="C000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smtClean="0">
                          <a:solidFill>
                            <a:srgbClr val="C00000"/>
                          </a:solidFill>
                          <a:latin typeface="Arial" panose="020B0604020202020204" pitchFamily="34" charset="0"/>
                          <a:ea typeface="+mn-ea"/>
                          <a:cs typeface="Arial" panose="020B0604020202020204" pitchFamily="34" charset="0"/>
                        </a:rPr>
                        <a:t>-</a:t>
                      </a:r>
                      <a:endParaRPr lang="en-ZA" sz="1800" b="1" kern="1200" dirty="0">
                        <a:solidFill>
                          <a:srgbClr val="C00000"/>
                        </a:solidFill>
                        <a:latin typeface="Arial" panose="020B0604020202020204" pitchFamily="34" charset="0"/>
                        <a:ea typeface="+mn-ea"/>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31%</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r h="43455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800" b="1" dirty="0" smtClean="0">
                          <a:solidFill>
                            <a:schemeClr val="tx1"/>
                          </a:solidFill>
                          <a:latin typeface="Arial" panose="020B0604020202020204" pitchFamily="34" charset="0"/>
                          <a:cs typeface="Arial" panose="020B0604020202020204" pitchFamily="34" charset="0"/>
                        </a:rPr>
                        <a:t>TOTAL</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24</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27</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21</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smtClean="0">
                          <a:solidFill>
                            <a:schemeClr val="tx1"/>
                          </a:solidFill>
                          <a:latin typeface="Arial" panose="020B0604020202020204" pitchFamily="34" charset="0"/>
                          <a:cs typeface="Arial" panose="020B0604020202020204" pitchFamily="34" charset="0"/>
                        </a:rPr>
                        <a:t>68</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1800" b="1" dirty="0" smtClean="0">
                          <a:solidFill>
                            <a:schemeClr val="tx1"/>
                          </a:solidFill>
                          <a:latin typeface="Arial" panose="020B0604020202020204" pitchFamily="34" charset="0"/>
                          <a:cs typeface="Arial" panose="020B0604020202020204" pitchFamily="34" charset="0"/>
                        </a:rPr>
                        <a:t>140</a:t>
                      </a:r>
                      <a:endParaRPr lang="en-ZA" sz="1800" b="1" dirty="0">
                        <a:solidFill>
                          <a:schemeClr val="tx1"/>
                        </a:solidFill>
                        <a:latin typeface="Arial" panose="020B0604020202020204" pitchFamily="34" charset="0"/>
                        <a:cs typeface="Arial" panose="020B0604020202020204" pitchFamily="34" charset="0"/>
                      </a:endParaRP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r>
            </a:tbl>
          </a:graphicData>
        </a:graphic>
      </p:graphicFrame>
      <p:graphicFrame>
        <p:nvGraphicFramePr>
          <p:cNvPr id="32" name="Chart 31"/>
          <p:cNvGraphicFramePr/>
          <p:nvPr>
            <p:extLst>
              <p:ext uri="{D42A27DB-BD31-4B8C-83A1-F6EECF244321}">
                <p14:modId xmlns:p14="http://schemas.microsoft.com/office/powerpoint/2010/main" xmlns="" val="1319213133"/>
              </p:ext>
            </p:extLst>
          </p:nvPr>
        </p:nvGraphicFramePr>
        <p:xfrm>
          <a:off x="1038550" y="2931537"/>
          <a:ext cx="7127823" cy="3380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55008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3046988"/>
          </a:xfrm>
          <a:prstGeom prst="rect">
            <a:avLst/>
          </a:prstGeom>
          <a:noFill/>
        </p:spPr>
        <p:txBody>
          <a:bodyPr wrap="square" rtlCol="0">
            <a:spAutoFit/>
          </a:bodyPr>
          <a:lstStyle/>
          <a:p>
            <a:pPr algn="ctr"/>
            <a:endPar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Q3 Financial </a:t>
            </a:r>
            <a:b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Information</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62765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a:t>
            </a:r>
            <a:r>
              <a:rPr lang="en-ZA" altLang="en-US" sz="2800" b="1" dirty="0" smtClean="0">
                <a:solidFill>
                  <a:prstClr val="white"/>
                </a:solidFill>
                <a:latin typeface="Arial" panose="020B0604020202020204" pitchFamily="34" charset="0"/>
              </a:rPr>
              <a:t>Expenditure: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32</a:t>
            </a:fld>
            <a:endParaRPr lang="en-US" altLang="en-US" sz="2400" dirty="0" smtClean="0">
              <a:solidFill>
                <a:srgbClr val="014929"/>
              </a:solidFill>
              <a:latin typeface="Arial" panose="020B0604020202020204" pitchFamily="34" charset="0"/>
            </a:endParaRPr>
          </a:p>
        </p:txBody>
      </p:sp>
      <p:sp>
        <p:nvSpPr>
          <p:cNvPr id="10" name="TextBox 9"/>
          <p:cNvSpPr txBox="1"/>
          <p:nvPr/>
        </p:nvSpPr>
        <p:spPr>
          <a:xfrm>
            <a:off x="1589309" y="999870"/>
            <a:ext cx="5943600"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DOD Planned Expenditure: </a:t>
            </a:r>
            <a:r>
              <a:rPr lang="en-GB" sz="28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71.7%</a:t>
            </a:r>
            <a:r>
              <a:rPr lang="en-GB" sz="2800" b="1" dirty="0" smtClean="0">
                <a:latin typeface="Arial" panose="020B0604020202020204" pitchFamily="34" charset="0"/>
                <a:cs typeface="Arial" panose="020B0604020202020204" pitchFamily="34" charset="0"/>
              </a:rPr>
              <a:t>  </a:t>
            </a:r>
            <a:endParaRPr lang="en-GB" sz="28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207439586"/>
              </p:ext>
            </p:extLst>
          </p:nvPr>
        </p:nvGraphicFramePr>
        <p:xfrm>
          <a:off x="247650" y="1800225"/>
          <a:ext cx="8655050" cy="2187575"/>
        </p:xfrm>
        <a:graphic>
          <a:graphicData uri="http://schemas.openxmlformats.org/drawingml/2006/table">
            <a:tbl>
              <a:tblPr firstRow="1" bandRow="1"/>
              <a:tblGrid>
                <a:gridCol w="6465417">
                  <a:extLst>
                    <a:ext uri="{9D8B030D-6E8A-4147-A177-3AD203B41FA5}"/>
                  </a:extLst>
                </a:gridCol>
                <a:gridCol w="2189633">
                  <a:extLst>
                    <a:ext uri="{9D8B030D-6E8A-4147-A177-3AD203B41FA5}"/>
                  </a:extLst>
                </a:gridCol>
              </a:tblGrid>
              <a:tr h="417921">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ctr"/>
                      <a:endParaRPr lang="en-ZA" sz="1800" b="1" dirty="0">
                        <a:solidFill>
                          <a:schemeClr val="tx1"/>
                        </a:solidFill>
                        <a:latin typeface="Arial" panose="020B0604020202020204" pitchFamily="34" charset="0"/>
                        <a:cs typeface="Arial" panose="020B0604020202020204" pitchFamily="34" charset="0"/>
                      </a:endParaRPr>
                    </a:p>
                  </a:txBody>
                  <a:tcPr marL="99055" marR="99055" marT="45718" marB="45718"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smtClean="0">
                          <a:solidFill>
                            <a:schemeClr val="bg1">
                              <a:lumMod val="95000"/>
                            </a:schemeClr>
                          </a:solidFill>
                          <a:latin typeface="Arial" panose="020B0604020202020204" pitchFamily="34" charset="0"/>
                          <a:cs typeface="Arial" panose="020B0604020202020204" pitchFamily="34" charset="0"/>
                        </a:rPr>
                        <a:t>R’000</a:t>
                      </a:r>
                      <a:endParaRPr lang="en-ZA" sz="1800" b="1" dirty="0">
                        <a:solidFill>
                          <a:schemeClr val="bg1">
                            <a:lumMod val="95000"/>
                          </a:schemeClr>
                        </a:solidFill>
                        <a:latin typeface="Arial" panose="020B0604020202020204" pitchFamily="34" charset="0"/>
                        <a:cs typeface="Arial" panose="020B0604020202020204" pitchFamily="34" charset="0"/>
                      </a:endParaRP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extLst>
              </a:tr>
              <a:tr h="45066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smtClean="0">
                          <a:solidFill>
                            <a:schemeClr val="tx1"/>
                          </a:solidFill>
                          <a:latin typeface="Arial" panose="020B0604020202020204" pitchFamily="34" charset="0"/>
                          <a:cs typeface="Arial" panose="020B0604020202020204" pitchFamily="34" charset="0"/>
                        </a:rPr>
                        <a:t>Budget Allocation</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smtClean="0">
                          <a:solidFill>
                            <a:schemeClr val="tx1"/>
                          </a:solidFill>
                          <a:latin typeface="Arial" panose="020B0604020202020204" pitchFamily="34" charset="0"/>
                          <a:cs typeface="Arial" panose="020B0604020202020204" pitchFamily="34" charset="0"/>
                        </a:rPr>
                        <a:t>50</a:t>
                      </a:r>
                      <a:r>
                        <a:rPr lang="en-ZA" sz="1800" b="1" baseline="0" dirty="0" smtClean="0">
                          <a:solidFill>
                            <a:schemeClr val="tx1"/>
                          </a:solidFill>
                          <a:latin typeface="Arial" panose="020B0604020202020204" pitchFamily="34" charset="0"/>
                          <a:cs typeface="Arial" panose="020B0604020202020204" pitchFamily="34" charset="0"/>
                        </a:rPr>
                        <a:t> </a:t>
                      </a:r>
                      <a:r>
                        <a:rPr lang="en-ZA" sz="1800" b="1" dirty="0" smtClean="0">
                          <a:solidFill>
                            <a:schemeClr val="tx1"/>
                          </a:solidFill>
                          <a:latin typeface="Arial" panose="020B0604020202020204" pitchFamily="34" charset="0"/>
                          <a:cs typeface="Arial" panose="020B0604020202020204" pitchFamily="34" charset="0"/>
                        </a:rPr>
                        <a:t>888</a:t>
                      </a:r>
                      <a:r>
                        <a:rPr lang="en-ZA" sz="1800" b="1" baseline="0" dirty="0" smtClean="0">
                          <a:solidFill>
                            <a:schemeClr val="tx1"/>
                          </a:solidFill>
                          <a:latin typeface="Arial" panose="020B0604020202020204" pitchFamily="34" charset="0"/>
                          <a:cs typeface="Arial" panose="020B0604020202020204" pitchFamily="34" charset="0"/>
                        </a:rPr>
                        <a:t> </a:t>
                      </a:r>
                      <a:r>
                        <a:rPr lang="en-ZA" sz="1800" b="1" dirty="0" smtClean="0">
                          <a:solidFill>
                            <a:schemeClr val="tx1"/>
                          </a:solidFill>
                          <a:latin typeface="Arial" panose="020B0604020202020204" pitchFamily="34" charset="0"/>
                          <a:cs typeface="Arial" panose="020B0604020202020204" pitchFamily="34" charset="0"/>
                        </a:rPr>
                        <a:t>132</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44514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smtClean="0">
                          <a:solidFill>
                            <a:schemeClr val="tx1"/>
                          </a:solidFill>
                          <a:latin typeface="Arial" panose="020B0604020202020204" pitchFamily="34" charset="0"/>
                          <a:cs typeface="Arial" panose="020B0604020202020204" pitchFamily="34" charset="0"/>
                        </a:rPr>
                        <a:t>Less: Expenditure</a:t>
                      </a:r>
                      <a:endParaRPr lang="en-ZA" sz="1800" b="1" dirty="0">
                        <a:solidFill>
                          <a:schemeClr val="tx1"/>
                        </a:solidFill>
                        <a:latin typeface="Arial" panose="020B0604020202020204" pitchFamily="34" charset="0"/>
                        <a:cs typeface="Arial" panose="020B0604020202020204" pitchFamily="34" charset="0"/>
                      </a:endParaRP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smtClean="0">
                          <a:solidFill>
                            <a:schemeClr val="tx1"/>
                          </a:solidFill>
                          <a:latin typeface="Arial" panose="020B0604020202020204" pitchFamily="34" charset="0"/>
                          <a:cs typeface="Arial" panose="020B0604020202020204" pitchFamily="34" charset="0"/>
                        </a:rPr>
                        <a:t>36</a:t>
                      </a:r>
                      <a:r>
                        <a:rPr lang="en-ZA" sz="1800" b="1" baseline="0" dirty="0" smtClean="0">
                          <a:solidFill>
                            <a:schemeClr val="tx1"/>
                          </a:solidFill>
                          <a:latin typeface="Arial" panose="020B0604020202020204" pitchFamily="34" charset="0"/>
                          <a:cs typeface="Arial" panose="020B0604020202020204" pitchFamily="34" charset="0"/>
                        </a:rPr>
                        <a:t> </a:t>
                      </a:r>
                      <a:r>
                        <a:rPr lang="en-ZA" sz="1800" b="1" dirty="0" smtClean="0">
                          <a:solidFill>
                            <a:schemeClr val="tx1"/>
                          </a:solidFill>
                          <a:latin typeface="Arial" panose="020B0604020202020204" pitchFamily="34" charset="0"/>
                          <a:cs typeface="Arial" panose="020B0604020202020204" pitchFamily="34" charset="0"/>
                        </a:rPr>
                        <a:t>837</a:t>
                      </a:r>
                      <a:r>
                        <a:rPr lang="en-ZA" sz="1800" b="1" baseline="0" dirty="0" smtClean="0">
                          <a:solidFill>
                            <a:schemeClr val="tx1"/>
                          </a:solidFill>
                          <a:latin typeface="Arial" panose="020B0604020202020204" pitchFamily="34" charset="0"/>
                          <a:cs typeface="Arial" panose="020B0604020202020204" pitchFamily="34" charset="0"/>
                        </a:rPr>
                        <a:t> </a:t>
                      </a:r>
                      <a:r>
                        <a:rPr lang="en-ZA" sz="1800" b="1" dirty="0" smtClean="0">
                          <a:solidFill>
                            <a:schemeClr val="tx1"/>
                          </a:solidFill>
                          <a:latin typeface="Arial" panose="020B0604020202020204" pitchFamily="34" charset="0"/>
                          <a:cs typeface="Arial" panose="020B0604020202020204" pitchFamily="34" charset="0"/>
                        </a:rPr>
                        <a:t>613</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445146">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r>
                        <a:rPr lang="en-ZA" sz="1800" b="1" dirty="0" smtClean="0">
                          <a:solidFill>
                            <a:schemeClr val="tx1"/>
                          </a:solidFill>
                          <a:latin typeface="Arial" panose="020B0604020202020204" pitchFamily="34" charset="0"/>
                          <a:cs typeface="Arial" panose="020B0604020202020204" pitchFamily="34" charset="0"/>
                        </a:rPr>
                        <a:t>Total Amount Available</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r"/>
                      <a:r>
                        <a:rPr lang="en-ZA" sz="1800" b="1" dirty="0" smtClean="0">
                          <a:solidFill>
                            <a:schemeClr val="tx1"/>
                          </a:solidFill>
                          <a:latin typeface="Arial" panose="020B0604020202020204" pitchFamily="34" charset="0"/>
                          <a:cs typeface="Arial" panose="020B0604020202020204" pitchFamily="34" charset="0"/>
                        </a:rPr>
                        <a:t>14</a:t>
                      </a:r>
                      <a:r>
                        <a:rPr lang="en-ZA" sz="1800" b="1" baseline="0" dirty="0" smtClean="0">
                          <a:solidFill>
                            <a:schemeClr val="tx1"/>
                          </a:solidFill>
                          <a:latin typeface="Arial" panose="020B0604020202020204" pitchFamily="34" charset="0"/>
                          <a:cs typeface="Arial" panose="020B0604020202020204" pitchFamily="34" charset="0"/>
                        </a:rPr>
                        <a:t> </a:t>
                      </a:r>
                      <a:r>
                        <a:rPr lang="en-ZA" sz="1800" b="1" dirty="0" smtClean="0">
                          <a:solidFill>
                            <a:schemeClr val="tx1"/>
                          </a:solidFill>
                          <a:latin typeface="Arial" panose="020B0604020202020204" pitchFamily="34" charset="0"/>
                          <a:cs typeface="Arial" panose="020B0604020202020204" pitchFamily="34" charset="0"/>
                        </a:rPr>
                        <a:t>050</a:t>
                      </a:r>
                      <a:r>
                        <a:rPr lang="en-ZA" sz="1800" b="1" baseline="0" dirty="0" smtClean="0">
                          <a:solidFill>
                            <a:schemeClr val="tx1"/>
                          </a:solidFill>
                          <a:latin typeface="Arial" panose="020B0604020202020204" pitchFamily="34" charset="0"/>
                          <a:cs typeface="Arial" panose="020B0604020202020204" pitchFamily="34" charset="0"/>
                        </a:rPr>
                        <a:t> </a:t>
                      </a:r>
                      <a:r>
                        <a:rPr lang="en-ZA" sz="1800" b="1" dirty="0" smtClean="0">
                          <a:solidFill>
                            <a:schemeClr val="tx1"/>
                          </a:solidFill>
                          <a:latin typeface="Arial" panose="020B0604020202020204" pitchFamily="34" charset="0"/>
                          <a:cs typeface="Arial" panose="020B0604020202020204" pitchFamily="34" charset="0"/>
                        </a:rPr>
                        <a:t>519</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869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smtClean="0">
                          <a:solidFill>
                            <a:schemeClr val="tx1"/>
                          </a:solidFill>
                          <a:latin typeface="Arial" panose="020B0604020202020204" pitchFamily="34" charset="0"/>
                          <a:cs typeface="Arial" panose="020B0604020202020204" pitchFamily="34" charset="0"/>
                        </a:rPr>
                        <a:t>% Expenditure (Paid)</a:t>
                      </a:r>
                      <a:endParaRPr lang="en-ZA" sz="1800" b="1" dirty="0">
                        <a:solidFill>
                          <a:schemeClr val="tx1"/>
                        </a:solidFill>
                        <a:latin typeface="Arial" panose="020B0604020202020204" pitchFamily="34" charset="0"/>
                        <a:cs typeface="Arial" panose="020B0604020202020204" pitchFamily="34" charset="0"/>
                      </a:endParaRP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smtClean="0">
                          <a:solidFill>
                            <a:schemeClr val="tx1"/>
                          </a:solidFill>
                          <a:latin typeface="Arial" panose="020B0604020202020204" pitchFamily="34" charset="0"/>
                          <a:cs typeface="Arial" panose="020B0604020202020204" pitchFamily="34" charset="0"/>
                        </a:rPr>
                        <a:t>72.4%</a:t>
                      </a:r>
                    </a:p>
                  </a:txBody>
                  <a:tcPr marL="84402" marR="84402" marT="42201" marB="4220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extLst>
              </a:tr>
            </a:tbl>
          </a:graphicData>
        </a:graphic>
      </p:graphicFrame>
      <p:sp>
        <p:nvSpPr>
          <p:cNvPr id="11" name="Rounded Rectangle 10"/>
          <p:cNvSpPr/>
          <p:nvPr/>
        </p:nvSpPr>
        <p:spPr>
          <a:xfrm>
            <a:off x="8013085" y="3598986"/>
            <a:ext cx="833580" cy="346754"/>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380316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a:t>
            </a:r>
            <a:r>
              <a:rPr lang="en-ZA" altLang="en-US" sz="2800" b="1" dirty="0" smtClean="0">
                <a:solidFill>
                  <a:prstClr val="white"/>
                </a:solidFill>
                <a:latin typeface="Arial" panose="020B0604020202020204" pitchFamily="34" charset="0"/>
              </a:rPr>
              <a:t>Expenditure: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33</a:t>
            </a:fld>
            <a:endParaRPr lang="en-US" altLang="en-US" sz="2400" dirty="0" smtClean="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09019396"/>
              </p:ext>
            </p:extLst>
          </p:nvPr>
        </p:nvGraphicFramePr>
        <p:xfrm>
          <a:off x="191407" y="810419"/>
          <a:ext cx="8748486" cy="3505246"/>
        </p:xfrm>
        <a:graphic>
          <a:graphicData uri="http://schemas.openxmlformats.org/drawingml/2006/table">
            <a:tbl>
              <a:tblPr/>
              <a:tblGrid>
                <a:gridCol w="1555750"/>
                <a:gridCol w="899092"/>
                <a:gridCol w="899092"/>
                <a:gridCol w="899092"/>
                <a:gridCol w="899092"/>
                <a:gridCol w="899092"/>
                <a:gridCol w="899092"/>
                <a:gridCol w="899092"/>
                <a:gridCol w="899092"/>
              </a:tblGrid>
              <a:tr h="445229">
                <a:tc rowSpan="2">
                  <a:txBody>
                    <a:bodyPr/>
                    <a:lstStyle/>
                    <a:p>
                      <a:pPr algn="ctr" fontAlgn="ctr"/>
                      <a:r>
                        <a:rPr lang="en-GB" sz="1400" b="1" i="0" u="none" strike="noStrike" dirty="0">
                          <a:solidFill>
                            <a:schemeClr val="bg1"/>
                          </a:solidFill>
                          <a:effectLst/>
                          <a:latin typeface="Arial Narrow" panose="020B0606020202030204" pitchFamily="34" charset="0"/>
                          <a:cs typeface="Arial" panose="020B0604020202020204" pitchFamily="34" charset="0"/>
                        </a:rPr>
                        <a:t>Programme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1" i="0" u="none" strike="noStrike" dirty="0" smtClean="0">
                          <a:solidFill>
                            <a:schemeClr val="bg1"/>
                          </a:solidFill>
                          <a:effectLst/>
                          <a:latin typeface="Arial Narrow" panose="020B0606020202030204" pitchFamily="34" charset="0"/>
                          <a:cs typeface="Arial" panose="020B0604020202020204" pitchFamily="34" charset="0"/>
                        </a:rPr>
                        <a:t>2019/20</a:t>
                      </a:r>
                      <a:r>
                        <a:rPr lang="en-GB" sz="1400" b="1" i="0" u="none" strike="noStrike" dirty="0">
                          <a:solidFill>
                            <a:schemeClr val="bg1"/>
                          </a:solidFill>
                          <a:effectLst/>
                          <a:latin typeface="Arial Narrow" panose="020B0606020202030204" pitchFamily="34" charset="0"/>
                          <a:cs typeface="Arial" panose="020B0604020202020204" pitchFamily="34" charset="0"/>
                        </a:rPr>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Available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smtClean="0">
                          <a:solidFill>
                            <a:schemeClr val="bg1"/>
                          </a:solidFill>
                          <a:effectLst/>
                          <a:latin typeface="Arial Narrow" panose="020B0606020202030204" pitchFamily="34" charset="0"/>
                          <a:cs typeface="Arial" panose="020B0604020202020204" pitchFamily="34" charset="0"/>
                        </a:rPr>
                        <a:t>Variance</a:t>
                      </a:r>
                      <a:endParaRPr lang="en-GB" sz="1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r>
              <a:tr h="222614">
                <a:tc vMerge="1">
                  <a:txBody>
                    <a:bodyPr/>
                    <a:lstStyle/>
                    <a:p>
                      <a:endParaRPr lang="en-ZA"/>
                    </a:p>
                  </a:txBody>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r>
              <a:tr h="222614">
                <a:tc>
                  <a:txBody>
                    <a:bodyPr/>
                    <a:lstStyle/>
                    <a:p>
                      <a:pPr algn="ctr" fontAlgn="b"/>
                      <a:r>
                        <a:rPr lang="en-GB" sz="1400" b="0" i="0" u="none" strike="noStrike" dirty="0">
                          <a:effectLst/>
                          <a:latin typeface="Arial Narrow" panose="020B0606020202030204" pitchFamily="34" charset="0"/>
                          <a:cs typeface="Arial" panose="020B060402020202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e=(d/c)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g=(f/c)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h=(d-f)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=(h/d)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r>
              <a:tr h="288000">
                <a:tc>
                  <a:txBody>
                    <a:bodyPr/>
                    <a:lstStyle/>
                    <a:p>
                      <a:pPr algn="l" fontAlgn="b"/>
                      <a:r>
                        <a:rPr lang="en-GB" sz="1400" b="0" i="0" u="none" strike="noStrike" dirty="0" smtClean="0">
                          <a:effectLst/>
                          <a:latin typeface="Arial Narrow" panose="020B0606020202030204" pitchFamily="34" charset="0"/>
                          <a:cs typeface="Arial" panose="020B0604020202020204" pitchFamily="34" charset="0"/>
                        </a:rPr>
                        <a:t>Administration</a:t>
                      </a:r>
                      <a:endParaRPr lang="en-GB" sz="1400" b="0"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6 187 144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6 177 144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4 595 288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4 314 336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280 952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00">
                <a:tc>
                  <a:txBody>
                    <a:bodyPr/>
                    <a:lstStyle/>
                    <a:p>
                      <a:pPr algn="l" fontAlgn="b"/>
                      <a:r>
                        <a:rPr lang="en-GB" sz="1400" b="0" i="0" u="none" strike="noStrike" dirty="0" smtClean="0">
                          <a:effectLst/>
                          <a:latin typeface="Arial Narrow" panose="020B0606020202030204" pitchFamily="34" charset="0"/>
                          <a:cs typeface="Arial" panose="020B0604020202020204" pitchFamily="34" charset="0"/>
                        </a:rPr>
                        <a:t>Force Employment</a:t>
                      </a:r>
                      <a:endParaRPr lang="en-GB" sz="1400" b="0"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3 620 718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3 620 718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2 536 259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2 411 092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125 167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00">
                <a:tc>
                  <a:txBody>
                    <a:bodyPr/>
                    <a:lstStyle/>
                    <a:p>
                      <a:pPr algn="l" fontAlgn="b"/>
                      <a:r>
                        <a:rPr lang="en-GB" sz="1400" b="0" i="0" u="none" strike="noStrike" dirty="0" smtClean="0">
                          <a:effectLst/>
                          <a:latin typeface="Arial Narrow" panose="020B0606020202030204" pitchFamily="34" charset="0"/>
                          <a:cs typeface="Arial" panose="020B0604020202020204" pitchFamily="34" charset="0"/>
                        </a:rPr>
                        <a:t>Landward Defence</a:t>
                      </a:r>
                      <a:endParaRPr lang="en-GB" sz="1400" b="0"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16 464 299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16 432 002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12 162 577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12 743 817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-581 240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00">
                <a:tc>
                  <a:txBody>
                    <a:bodyPr/>
                    <a:lstStyle/>
                    <a:p>
                      <a:pPr algn="l" fontAlgn="b"/>
                      <a:r>
                        <a:rPr lang="en-GB" sz="1400" b="0" i="0" u="none" strike="noStrike" dirty="0" smtClean="0">
                          <a:effectLst/>
                          <a:latin typeface="Arial Narrow" panose="020B0606020202030204" pitchFamily="34" charset="0"/>
                          <a:cs typeface="Arial" panose="020B0604020202020204" pitchFamily="34" charset="0"/>
                        </a:rPr>
                        <a:t>Air Defence</a:t>
                      </a:r>
                      <a:endParaRPr lang="en-GB" sz="1400" b="0"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6 977 747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6 943 775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4 842 142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4 941 951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-99 809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00">
                <a:tc>
                  <a:txBody>
                    <a:bodyPr/>
                    <a:lstStyle/>
                    <a:p>
                      <a:pPr algn="l" fontAlgn="b"/>
                      <a:r>
                        <a:rPr lang="en-GB" sz="1400" b="0" i="0" u="none" strike="noStrike" dirty="0" smtClean="0">
                          <a:effectLst/>
                          <a:latin typeface="Arial Narrow" panose="020B0606020202030204" pitchFamily="34" charset="0"/>
                          <a:cs typeface="Arial" panose="020B0604020202020204" pitchFamily="34" charset="0"/>
                        </a:rPr>
                        <a:t>Maritime Defence</a:t>
                      </a:r>
                      <a:endParaRPr lang="en-GB" sz="1400" b="0"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4 517 878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4 838 487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3 249 785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3 092 191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157 594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00">
                <a:tc>
                  <a:txBody>
                    <a:bodyPr/>
                    <a:lstStyle/>
                    <a:p>
                      <a:pPr algn="l" fontAlgn="b"/>
                      <a:r>
                        <a:rPr lang="en-GB" sz="1400" b="0" i="0" u="none" strike="noStrike" dirty="0" smtClean="0">
                          <a:effectLst/>
                          <a:latin typeface="Arial Narrow" panose="020B0606020202030204" pitchFamily="34" charset="0"/>
                          <a:cs typeface="Arial" panose="020B0604020202020204" pitchFamily="34" charset="0"/>
                        </a:rPr>
                        <a:t>Military Health Support</a:t>
                      </a:r>
                      <a:endParaRPr lang="en-GB" sz="1400" b="0"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5 375 266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5 358 966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3 950 102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3 869 515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80 587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00">
                <a:tc>
                  <a:txBody>
                    <a:bodyPr/>
                    <a:lstStyle/>
                    <a:p>
                      <a:pPr algn="l" fontAlgn="b"/>
                      <a:r>
                        <a:rPr lang="en-GB" sz="1400" b="0" i="0" u="none" strike="noStrike" dirty="0" smtClean="0">
                          <a:effectLst/>
                          <a:latin typeface="Arial Narrow" panose="020B0606020202030204" pitchFamily="34" charset="0"/>
                          <a:cs typeface="Arial" panose="020B0604020202020204" pitchFamily="34" charset="0"/>
                        </a:rPr>
                        <a:t>Defence Intelligence</a:t>
                      </a:r>
                      <a:endParaRPr lang="en-GB" sz="1400" b="0"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1 020 469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1 020 469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747 809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732 477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15 332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00">
                <a:tc>
                  <a:txBody>
                    <a:bodyPr/>
                    <a:lstStyle/>
                    <a:p>
                      <a:pPr algn="l" fontAlgn="b"/>
                      <a:r>
                        <a:rPr lang="en-GB" sz="1400" b="0" i="0" u="none" strike="noStrike" dirty="0" smtClean="0">
                          <a:effectLst/>
                          <a:latin typeface="Arial Narrow" panose="020B0606020202030204" pitchFamily="34" charset="0"/>
                          <a:cs typeface="Arial" panose="020B0604020202020204" pitchFamily="34" charset="0"/>
                        </a:rPr>
                        <a:t>General Support</a:t>
                      </a:r>
                      <a:endParaRPr lang="en-GB" sz="1400" b="0"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6 349 471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6 496 571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4 380 595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4 732 234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-351 639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247">
                <a:tc>
                  <a:txBody>
                    <a:bodyPr/>
                    <a:lstStyle/>
                    <a:p>
                      <a:pPr algn="l" fontAlgn="b"/>
                      <a:r>
                        <a:rPr lang="en-GB" sz="1400" b="1" i="0" u="none" strike="noStrike" dirty="0" smtClean="0">
                          <a:effectLst/>
                          <a:latin typeface="Arial Narrow" panose="020B0606020202030204" pitchFamily="34" charset="0"/>
                          <a:cs typeface="Arial" panose="020B0604020202020204" pitchFamily="34" charset="0"/>
                        </a:rPr>
                        <a:t>Total</a:t>
                      </a:r>
                      <a:endParaRPr lang="en-GB" sz="1400" b="1" i="0" u="none" strike="noStrike" dirty="0">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50 512 992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50 888 132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36 464 557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36 837 613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-373 056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solidFill>
                            <a:schemeClr val="tx1"/>
                          </a:solidFill>
                          <a:effectLst/>
                          <a:latin typeface="Arial Narrow" panose="020B060602020203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bl>
          </a:graphicData>
        </a:graphic>
      </p:graphicFrame>
    </p:spTree>
    <p:extLst>
      <p:ext uri="{BB962C8B-B14F-4D97-AF65-F5344CB8AC3E}">
        <p14:creationId xmlns:p14="http://schemas.microsoft.com/office/powerpoint/2010/main" xmlns="" val="41860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a:t>
            </a:r>
            <a:r>
              <a:rPr lang="en-ZA" altLang="en-US" sz="2800" b="1" dirty="0" smtClean="0">
                <a:solidFill>
                  <a:prstClr val="white"/>
                </a:solidFill>
                <a:latin typeface="Arial" panose="020B0604020202020204" pitchFamily="34" charset="0"/>
              </a:rPr>
              <a:t>per</a:t>
            </a:r>
          </a:p>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Programme: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34</a:t>
            </a:fld>
            <a:endParaRPr lang="en-US" altLang="en-US" sz="2400" dirty="0" smtClean="0">
              <a:solidFill>
                <a:srgbClr val="014929"/>
              </a:solidFill>
              <a:latin typeface="Arial" panose="020B0604020202020204" pitchFamily="34" charset="0"/>
            </a:endParaRPr>
          </a:p>
        </p:txBody>
      </p:sp>
      <p:sp>
        <p:nvSpPr>
          <p:cNvPr id="6" name="TextBox 5"/>
          <p:cNvSpPr txBox="1"/>
          <p:nvPr/>
        </p:nvSpPr>
        <p:spPr>
          <a:xfrm>
            <a:off x="154792" y="1014984"/>
            <a:ext cx="8638873" cy="3970318"/>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a:t>
            </a:r>
            <a:r>
              <a:rPr lang="en-GB" b="1" dirty="0" smtClean="0">
                <a:latin typeface="Arial" panose="020B0604020202020204" pitchFamily="34" charset="0"/>
                <a:cs typeface="Arial" panose="020B0604020202020204" pitchFamily="34" charset="0"/>
              </a:rPr>
              <a:t>8% </a:t>
            </a:r>
            <a:r>
              <a:rPr lang="en-GB" b="1" dirty="0">
                <a:latin typeface="Arial" panose="020B0604020202020204" pitchFamily="34" charset="0"/>
                <a:cs typeface="Arial" panose="020B0604020202020204" pitchFamily="34" charset="0"/>
              </a:rPr>
              <a:t>of actual drawings</a:t>
            </a:r>
            <a:r>
              <a:rPr lang="en-ZA" b="1" dirty="0">
                <a:latin typeface="Arial" panose="020B0604020202020204" pitchFamily="34" charset="0"/>
                <a:cs typeface="Arial" panose="020B0604020202020204" pitchFamily="34" charset="0"/>
              </a:rPr>
              <a:t> per economic classification are as follows</a:t>
            </a:r>
            <a:r>
              <a:rPr lang="en-ZA" dirty="0">
                <a:latin typeface="Arial" panose="020B0604020202020204" pitchFamily="34" charset="0"/>
                <a:cs typeface="Arial" panose="020B0604020202020204" pitchFamily="34" charset="0"/>
              </a:rPr>
              <a:t>:</a:t>
            </a:r>
          </a:p>
          <a:p>
            <a:pPr marL="342900" lvl="1" indent="-342900" algn="just" defTabSz="914400" fontAlgn="base">
              <a:spcBef>
                <a:spcPct val="0"/>
              </a:spcBef>
              <a:spcAft>
                <a:spcPct val="0"/>
              </a:spcAft>
              <a:buFont typeface="+mj-lt"/>
              <a:buAutoNum type="arabicPeriod"/>
              <a:defRPr/>
            </a:pPr>
            <a:endParaRPr lang="en-ZA" dirty="0" smtClean="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r>
              <a:rPr lang="en-GB" b="1" u="sng" dirty="0" smtClean="0">
                <a:latin typeface="Arial" panose="020B0604020202020204" pitchFamily="34" charset="0"/>
                <a:cs typeface="Arial" panose="020B0604020202020204" pitchFamily="34" charset="0"/>
              </a:rPr>
              <a:t>General Support</a:t>
            </a:r>
            <a:r>
              <a:rPr lang="en-GB"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Over expenditure of R351.639 million was mainly due to:</a:t>
            </a:r>
            <a:endParaRPr lang="en-GB" dirty="0" smtClean="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r>
              <a:rPr lang="en-ZA" dirty="0">
                <a:latin typeface="Arial" panose="020B0604020202020204" pitchFamily="34" charset="0"/>
                <a:cs typeface="Arial" panose="020B0604020202020204" pitchFamily="34" charset="0"/>
              </a:rPr>
              <a:t>The </a:t>
            </a:r>
            <a:r>
              <a:rPr lang="en-ZA" dirty="0" err="1" smtClean="0">
                <a:latin typeface="Arial" panose="020B0604020202020204" pitchFamily="34" charset="0"/>
                <a:cs typeface="Arial" panose="020B0604020202020204" pitchFamily="34" charset="0"/>
              </a:rPr>
              <a:t>CoE</a:t>
            </a:r>
            <a:r>
              <a:rPr lang="en-ZA" dirty="0" smtClean="0">
                <a:latin typeface="Arial" panose="020B0604020202020204" pitchFamily="34" charset="0"/>
                <a:cs typeface="Arial" panose="020B0604020202020204" pitchFamily="34" charset="0"/>
              </a:rPr>
              <a:t> ceiling </a:t>
            </a:r>
            <a:r>
              <a:rPr lang="en-ZA" dirty="0">
                <a:latin typeface="Arial" panose="020B0604020202020204" pitchFamily="34" charset="0"/>
                <a:cs typeface="Arial" panose="020B0604020202020204" pitchFamily="34" charset="0"/>
              </a:rPr>
              <a:t>set by the NT not supporting the current strength of the Department.</a:t>
            </a:r>
          </a:p>
          <a:p>
            <a:pPr marL="820738" lvl="3" indent="-285750" algn="just" defTabSz="914400" fontAlgn="base">
              <a:spcBef>
                <a:spcPct val="0"/>
              </a:spcBef>
              <a:spcAft>
                <a:spcPct val="0"/>
              </a:spcAft>
              <a:buFont typeface="Arial" panose="020B0604020202020204" pitchFamily="34" charset="0"/>
              <a:buChar char="•"/>
              <a:defRPr/>
            </a:pPr>
            <a:endParaRPr lang="en-ZA" dirty="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r>
              <a:rPr lang="en-ZA" dirty="0">
                <a:latin typeface="Arial" panose="020B0604020202020204" pitchFamily="34" charset="0"/>
                <a:cs typeface="Arial" panose="020B0604020202020204" pitchFamily="34" charset="0"/>
              </a:rPr>
              <a:t>Payments made regarding the refurbishment of 1 Military Hospital managed by the National Department of Public Works &amp; Infrastructure as well as the Defence Works Formation being higher than the original cash flow plan submitted.</a:t>
            </a:r>
          </a:p>
          <a:p>
            <a:pPr marL="820738" lvl="3" indent="-285750" algn="just" defTabSz="914400" fontAlgn="base">
              <a:spcBef>
                <a:spcPct val="0"/>
              </a:spcBef>
              <a:spcAft>
                <a:spcPct val="0"/>
              </a:spcAft>
              <a:buFont typeface="Arial" panose="020B0604020202020204" pitchFamily="34" charset="0"/>
              <a:buChar char="•"/>
              <a:defRPr/>
            </a:pPr>
            <a:endParaRPr lang="en-ZA" dirty="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r>
              <a:rPr lang="en-ZA" dirty="0">
                <a:latin typeface="Arial" panose="020B0604020202020204" pitchFamily="34" charset="0"/>
                <a:cs typeface="Arial" panose="020B0604020202020204" pitchFamily="34" charset="0"/>
              </a:rPr>
              <a:t>Payment of Microsoft Office and Mainframe software license fees</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79296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a:t>
            </a:r>
            <a:r>
              <a:rPr lang="en-ZA" altLang="en-US" sz="2800" b="1" dirty="0" smtClean="0">
                <a:solidFill>
                  <a:prstClr val="white"/>
                </a:solidFill>
                <a:latin typeface="Arial" panose="020B0604020202020204" pitchFamily="34" charset="0"/>
              </a:rPr>
              <a:t>per</a:t>
            </a:r>
          </a:p>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Programme: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35</a:t>
            </a:fld>
            <a:endParaRPr lang="en-US" altLang="en-US" sz="2400" dirty="0" smtClean="0">
              <a:solidFill>
                <a:srgbClr val="014929"/>
              </a:solidFill>
              <a:latin typeface="Arial" panose="020B0604020202020204" pitchFamily="34" charset="0"/>
            </a:endParaRPr>
          </a:p>
        </p:txBody>
      </p:sp>
      <p:sp>
        <p:nvSpPr>
          <p:cNvPr id="6" name="TextBox 5"/>
          <p:cNvSpPr txBox="1"/>
          <p:nvPr/>
        </p:nvSpPr>
        <p:spPr>
          <a:xfrm>
            <a:off x="154792" y="1014984"/>
            <a:ext cx="8638873" cy="4524315"/>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a:t>
            </a:r>
            <a:r>
              <a:rPr lang="en-GB" b="1" dirty="0" smtClean="0">
                <a:latin typeface="Arial" panose="020B0604020202020204" pitchFamily="34" charset="0"/>
                <a:cs typeface="Arial" panose="020B0604020202020204" pitchFamily="34" charset="0"/>
              </a:rPr>
              <a:t>8% </a:t>
            </a:r>
            <a:r>
              <a:rPr lang="en-GB" b="1" dirty="0">
                <a:latin typeface="Arial" panose="020B0604020202020204" pitchFamily="34" charset="0"/>
                <a:cs typeface="Arial" panose="020B0604020202020204" pitchFamily="34" charset="0"/>
              </a:rPr>
              <a:t>of actual drawings</a:t>
            </a:r>
            <a:r>
              <a:rPr lang="en-ZA" b="1" dirty="0">
                <a:latin typeface="Arial" panose="020B0604020202020204" pitchFamily="34" charset="0"/>
                <a:cs typeface="Arial" panose="020B0604020202020204" pitchFamily="34" charset="0"/>
              </a:rPr>
              <a:t> per economic classification are as follows</a:t>
            </a:r>
            <a:r>
              <a:rPr lang="en-ZA" dirty="0">
                <a:latin typeface="Arial" panose="020B0604020202020204" pitchFamily="34" charset="0"/>
                <a:cs typeface="Arial" panose="020B0604020202020204" pitchFamily="34" charset="0"/>
              </a:rPr>
              <a:t>:</a:t>
            </a:r>
          </a:p>
          <a:p>
            <a:pPr marL="342900" lvl="1" indent="-342900" algn="just" defTabSz="914400" fontAlgn="base">
              <a:spcBef>
                <a:spcPct val="0"/>
              </a:spcBef>
              <a:spcAft>
                <a:spcPct val="0"/>
              </a:spcAft>
              <a:buFont typeface="+mj-lt"/>
              <a:buAutoNum type="arabicPeriod"/>
              <a:defRPr/>
            </a:pPr>
            <a:endParaRPr lang="en-ZA" dirty="0" smtClean="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r>
              <a:rPr lang="en-GB" b="1" u="sng" dirty="0" smtClean="0">
                <a:latin typeface="Arial" panose="020B0604020202020204" pitchFamily="34" charset="0"/>
                <a:cs typeface="Arial" panose="020B0604020202020204" pitchFamily="34" charset="0"/>
              </a:rPr>
              <a:t>General Support</a:t>
            </a:r>
            <a:r>
              <a:rPr lang="en-GB"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Over expenditure of R351.639 million was mainly due to:</a:t>
            </a:r>
            <a:endParaRPr lang="en-GB" dirty="0" smtClean="0">
              <a:latin typeface="Arial" panose="020B0604020202020204" pitchFamily="34" charset="0"/>
              <a:cs typeface="Arial" panose="020B0604020202020204" pitchFamily="34" charset="0"/>
            </a:endParaRPr>
          </a:p>
          <a:p>
            <a:pPr marL="534988" lvl="3" algn="just" defTabSz="914400" fontAlgn="base">
              <a:spcBef>
                <a:spcPct val="0"/>
              </a:spcBef>
              <a:spcAft>
                <a:spcPct val="0"/>
              </a:spcAft>
              <a:defRPr/>
            </a:pPr>
            <a:endParaRPr lang="en-ZA" dirty="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r>
              <a:rPr lang="en-ZA" dirty="0">
                <a:latin typeface="Arial" panose="020B0604020202020204" pitchFamily="34" charset="0"/>
                <a:cs typeface="Arial" panose="020B0604020202020204" pitchFamily="34" charset="0"/>
              </a:rPr>
              <a:t>The procurement of network management software effective to develop, configure and integrate various platforms for the management, monitoring and control of the network elements for the entire National Telecommunication Backbone </a:t>
            </a:r>
            <a:r>
              <a:rPr lang="en-ZA" dirty="0" smtClean="0">
                <a:latin typeface="Arial" panose="020B0604020202020204" pitchFamily="34" charset="0"/>
                <a:cs typeface="Arial" panose="020B0604020202020204" pitchFamily="34" charset="0"/>
              </a:rPr>
              <a:t>Infrastructure </a:t>
            </a:r>
            <a:r>
              <a:rPr lang="en-ZA" dirty="0">
                <a:latin typeface="Arial" panose="020B0604020202020204" pitchFamily="34" charset="0"/>
                <a:cs typeface="Arial" panose="020B0604020202020204" pitchFamily="34" charset="0"/>
              </a:rPr>
              <a:t>network.</a:t>
            </a:r>
          </a:p>
          <a:p>
            <a:pPr marL="820738" lvl="3" indent="-285750" algn="just" defTabSz="914400" fontAlgn="base">
              <a:spcBef>
                <a:spcPct val="0"/>
              </a:spcBef>
              <a:spcAft>
                <a:spcPct val="0"/>
              </a:spcAft>
              <a:buFont typeface="Arial" panose="020B0604020202020204" pitchFamily="34" charset="0"/>
              <a:buChar char="•"/>
              <a:defRPr/>
            </a:pPr>
            <a:endParaRPr lang="en-ZA" dirty="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r>
              <a:rPr lang="en-ZA" dirty="0">
                <a:latin typeface="Arial" panose="020B0604020202020204" pitchFamily="34" charset="0"/>
                <a:cs typeface="Arial" panose="020B0604020202020204" pitchFamily="34" charset="0"/>
              </a:rPr>
              <a:t>The payment of completed modules for the implementation of the Allied Codification Publication 1 (ACODP-1) NATO Compliant Codification System.</a:t>
            </a:r>
          </a:p>
          <a:p>
            <a:pPr marL="820738" lvl="3" indent="-285750" algn="just" defTabSz="914400" fontAlgn="base">
              <a:spcBef>
                <a:spcPct val="0"/>
              </a:spcBef>
              <a:spcAft>
                <a:spcPct val="0"/>
              </a:spcAft>
              <a:buFont typeface="Arial" panose="020B0604020202020204" pitchFamily="34" charset="0"/>
              <a:buChar char="•"/>
              <a:defRPr/>
            </a:pPr>
            <a:endParaRPr lang="en-ZA" dirty="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marL="1104900" lvl="3" indent="-285750" algn="just" defTabSz="914400" fontAlgn="base">
              <a:spcBef>
                <a:spcPct val="0"/>
              </a:spcBef>
              <a:spcAft>
                <a:spcPct val="0"/>
              </a:spcAft>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0132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Expenditure </a:t>
            </a:r>
            <a:endParaRPr lang="en-ZA" altLang="en-US" sz="2800" b="1" dirty="0" smtClean="0">
              <a:solidFill>
                <a:prstClr val="white"/>
              </a:solidFill>
              <a:latin typeface="Arial" panose="020B0604020202020204" pitchFamily="34" charset="0"/>
            </a:endParaRPr>
          </a:p>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per </a:t>
            </a:r>
            <a:r>
              <a:rPr lang="en-ZA" altLang="en-US" sz="2800" b="1" dirty="0">
                <a:solidFill>
                  <a:prstClr val="white"/>
                </a:solidFill>
                <a:latin typeface="Arial" panose="020B0604020202020204" pitchFamily="34" charset="0"/>
              </a:rPr>
              <a:t>Economic </a:t>
            </a:r>
            <a:r>
              <a:rPr lang="en-ZA" altLang="en-US" sz="2800" b="1" dirty="0" smtClean="0">
                <a:solidFill>
                  <a:prstClr val="white"/>
                </a:solidFill>
                <a:latin typeface="Arial" panose="020B0604020202020204" pitchFamily="34" charset="0"/>
              </a:rPr>
              <a:t>Classification: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36</a:t>
            </a:fld>
            <a:endParaRPr lang="en-US" altLang="en-US" sz="2400" dirty="0" smtClean="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060945149"/>
              </p:ext>
            </p:extLst>
          </p:nvPr>
        </p:nvGraphicFramePr>
        <p:xfrm>
          <a:off x="108365" y="1009860"/>
          <a:ext cx="8919239" cy="2664000"/>
        </p:xfrm>
        <a:graphic>
          <a:graphicData uri="http://schemas.openxmlformats.org/drawingml/2006/table">
            <a:tbl>
              <a:tblPr/>
              <a:tblGrid>
                <a:gridCol w="2036268"/>
                <a:gridCol w="899032"/>
                <a:gridCol w="922084"/>
                <a:gridCol w="883664"/>
                <a:gridCol w="806824"/>
                <a:gridCol w="983556"/>
                <a:gridCol w="891348"/>
                <a:gridCol w="794338"/>
                <a:gridCol w="702125"/>
              </a:tblGrid>
              <a:tr h="497458">
                <a:tc rowSpan="2">
                  <a:txBody>
                    <a:bodyPr/>
                    <a:lstStyle/>
                    <a:p>
                      <a:pPr algn="ctr" fontAlgn="ctr"/>
                      <a:r>
                        <a:rPr lang="en-GB" sz="1400" b="1" i="0" u="none" strike="noStrike" dirty="0">
                          <a:solidFill>
                            <a:schemeClr val="bg1"/>
                          </a:solidFill>
                          <a:effectLst/>
                          <a:latin typeface="Arial Narrow" panose="020B0606020202030204" pitchFamily="34" charset="0"/>
                        </a:rPr>
                        <a:t>Economic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1" i="0" u="none" strike="noStrike" dirty="0" smtClean="0">
                          <a:solidFill>
                            <a:schemeClr val="bg1"/>
                          </a:solidFill>
                          <a:effectLst/>
                          <a:latin typeface="Arial Narrow" panose="020B0606020202030204" pitchFamily="34" charset="0"/>
                        </a:rPr>
                        <a:t>2019/20</a:t>
                      </a:r>
                      <a:r>
                        <a:rPr lang="en-GB" sz="1400" b="1" i="0" u="none" strike="noStrike" dirty="0">
                          <a:solidFill>
                            <a:schemeClr val="bg1"/>
                          </a:solidFill>
                          <a:effectLst/>
                          <a:latin typeface="Arial Narrow" panose="020B0606020202030204" pitchFamily="34" charset="0"/>
                        </a:rPr>
                        <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Available </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Approved</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Approved</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Actual </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Actual </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smtClean="0">
                          <a:solidFill>
                            <a:schemeClr val="bg1"/>
                          </a:solidFill>
                          <a:effectLst/>
                          <a:latin typeface="Arial Narrow" panose="020B0606020202030204" pitchFamily="34" charset="0"/>
                        </a:rPr>
                        <a:t>Variance</a:t>
                      </a:r>
                      <a:endParaRPr lang="en-GB" sz="1400" b="1" i="0" u="none" strike="noStrike" dirty="0">
                        <a:solidFill>
                          <a:schemeClr val="bg1"/>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r>
              <a:tr h="230270">
                <a:tc vMerge="1">
                  <a:txBody>
                    <a:bodyPr/>
                    <a:lstStyle/>
                    <a:p>
                      <a:endParaRPr lang="en-ZA"/>
                    </a:p>
                  </a:txBody>
                  <a:tcPr/>
                </a:tc>
                <a:tc>
                  <a:txBody>
                    <a:bodyPr/>
                    <a:lstStyle/>
                    <a:p>
                      <a:pPr algn="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a:solidFill>
                            <a:schemeClr val="bg1"/>
                          </a:solidFill>
                          <a:effectLst/>
                          <a:latin typeface="Arial Narrow" panose="020B0606020202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r>
              <a:tr h="230270">
                <a:tc>
                  <a:txBody>
                    <a:bodyPr/>
                    <a:lstStyle/>
                    <a:p>
                      <a:pPr algn="ctr" fontAlgn="b"/>
                      <a:r>
                        <a:rPr lang="en-GB" sz="1400" b="0" i="0" u="none" strike="noStrike">
                          <a:effectLst/>
                          <a:latin typeface="Arial Narrow" panose="020B060602020203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a:effectLst/>
                          <a:latin typeface="Arial Narrow" panose="020B060602020203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a:effectLst/>
                          <a:latin typeface="Arial Narrow" panose="020B060602020203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e=(d/c)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g=(f/c)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h=(d-f)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err="1">
                          <a:effectLst/>
                          <a:latin typeface="Arial Narrow" panose="020B0606020202030204" pitchFamily="34" charset="0"/>
                        </a:rPr>
                        <a:t>i</a:t>
                      </a:r>
                      <a:r>
                        <a:rPr lang="en-GB" sz="1400" b="0" i="0" u="none" strike="noStrike" dirty="0">
                          <a:effectLst/>
                          <a:latin typeface="Arial Narrow" panose="020B0606020202030204" pitchFamily="34" charset="0"/>
                        </a:rPr>
                        <a:t>=(h/d)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r>
              <a:tr h="281573">
                <a:tc>
                  <a:txBody>
                    <a:bodyPr/>
                    <a:lstStyle/>
                    <a:p>
                      <a:pPr algn="l" fontAlgn="b"/>
                      <a:r>
                        <a:rPr lang="en-GB" sz="1400" b="0" i="0" u="none" strike="noStrike" dirty="0">
                          <a:effectLst/>
                          <a:latin typeface="Arial Narrow" panose="020B0606020202030204" pitchFamily="34" charset="0"/>
                        </a:rPr>
                        <a:t>Compensation of </a:t>
                      </a:r>
                      <a:r>
                        <a:rPr lang="en-GB" sz="1400" b="0" i="0" u="none" strike="noStrike" dirty="0" smtClean="0">
                          <a:effectLst/>
                          <a:latin typeface="Arial Narrow" panose="020B0606020202030204" pitchFamily="34" charset="0"/>
                        </a:rPr>
                        <a:t>Employees </a:t>
                      </a:r>
                      <a:endParaRPr lang="en-GB" sz="1400" b="0" i="0" u="none" strike="noStrike" dirty="0">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29 193 710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29 193 710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21 897 121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23 516 492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-1 619 371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573">
                <a:tc>
                  <a:txBody>
                    <a:bodyPr/>
                    <a:lstStyle/>
                    <a:p>
                      <a:pPr algn="l" fontAlgn="b"/>
                      <a:r>
                        <a:rPr lang="en-GB" sz="1400" b="0" i="0" u="none" strike="noStrike" dirty="0">
                          <a:effectLst/>
                          <a:latin typeface="Arial Narrow" panose="020B0606020202030204" pitchFamily="34" charset="0"/>
                        </a:rPr>
                        <a:t>Goods and </a:t>
                      </a:r>
                      <a:r>
                        <a:rPr lang="en-GB" sz="1400" b="0" i="0" u="none" strike="noStrike" dirty="0" smtClean="0">
                          <a:effectLst/>
                          <a:latin typeface="Arial Narrow" panose="020B0606020202030204" pitchFamily="34" charset="0"/>
                        </a:rPr>
                        <a:t>Services </a:t>
                      </a:r>
                      <a:endParaRPr lang="en-GB" sz="1400" b="0" i="0" u="none" strike="noStrike" dirty="0">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12 934 153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12 932 578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8 879 946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7 263 315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1 616 631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18.2%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573">
                <a:tc>
                  <a:txBody>
                    <a:bodyPr/>
                    <a:lstStyle/>
                    <a:p>
                      <a:pPr algn="l" fontAlgn="b"/>
                      <a:r>
                        <a:rPr lang="en-GB" sz="1400" b="0" i="0" u="none" strike="noStrike" dirty="0">
                          <a:effectLst/>
                          <a:latin typeface="Arial Narrow" panose="020B0606020202030204" pitchFamily="34" charset="0"/>
                        </a:rPr>
                        <a:t>Total </a:t>
                      </a:r>
                      <a:r>
                        <a:rPr lang="en-GB" sz="1400" b="0" i="0" u="none" strike="noStrike" dirty="0" smtClean="0">
                          <a:effectLst/>
                          <a:latin typeface="Arial Narrow" panose="020B0606020202030204" pitchFamily="34" charset="0"/>
                        </a:rPr>
                        <a:t>Transfers and Subsidies</a:t>
                      </a:r>
                      <a:endParaRPr lang="en-GB" sz="1400" b="0" i="0" u="none" strike="noStrike" dirty="0">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7 622 351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7 997 491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5 325 820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5 327 379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-1 559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573">
                <a:tc>
                  <a:txBody>
                    <a:bodyPr/>
                    <a:lstStyle/>
                    <a:p>
                      <a:pPr algn="l" fontAlgn="b"/>
                      <a:r>
                        <a:rPr lang="en-GB" sz="1400" b="0" i="0" u="none" strike="noStrike" dirty="0">
                          <a:effectLst/>
                          <a:latin typeface="Arial Narrow" panose="020B0606020202030204" pitchFamily="34" charset="0"/>
                        </a:rPr>
                        <a:t>Payments for </a:t>
                      </a:r>
                      <a:r>
                        <a:rPr lang="en-GB" sz="1400" b="0" i="0" u="none" strike="noStrike" dirty="0" smtClean="0">
                          <a:effectLst/>
                          <a:latin typeface="Arial Narrow" panose="020B0606020202030204" pitchFamily="34" charset="0"/>
                        </a:rPr>
                        <a:t>Capital Assets</a:t>
                      </a:r>
                      <a:endParaRPr lang="en-GB" sz="1400" b="0" i="0" u="none" strike="noStrike" dirty="0">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762 778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762 778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361 670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727 096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-365 426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-101.0%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573">
                <a:tc>
                  <a:txBody>
                    <a:bodyPr/>
                    <a:lstStyle/>
                    <a:p>
                      <a:pPr algn="l" fontAlgn="b"/>
                      <a:r>
                        <a:rPr lang="en-GB" sz="1400" b="0" i="0" u="none" strike="noStrike" dirty="0">
                          <a:effectLst/>
                          <a:latin typeface="Arial Narrow" panose="020B0606020202030204" pitchFamily="34" charset="0"/>
                        </a:rPr>
                        <a:t>Payments for </a:t>
                      </a:r>
                      <a:r>
                        <a:rPr lang="en-GB" sz="1400" b="0" i="0" u="none" strike="noStrike" dirty="0" smtClean="0">
                          <a:effectLst/>
                          <a:latin typeface="Arial Narrow" panose="020B0606020202030204" pitchFamily="34" charset="0"/>
                        </a:rPr>
                        <a:t>Financial Assets</a:t>
                      </a:r>
                      <a:endParaRPr lang="en-GB" sz="1400" b="0" i="0" u="none" strike="noStrike" dirty="0">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3 331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chemeClr val="tx1"/>
                          </a:solidFill>
                          <a:effectLst/>
                          <a:latin typeface="Arial Narrow" panose="020B0606020202030204" pitchFamily="34" charset="0"/>
                        </a:rPr>
                        <a:t>-3 331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chemeClr val="tx1"/>
                          </a:solidFill>
                          <a:effectLst/>
                          <a:latin typeface="Arial Narrow" panose="020B0606020202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37">
                <a:tc>
                  <a:txBody>
                    <a:bodyPr/>
                    <a:lstStyle/>
                    <a:p>
                      <a:pPr algn="l" fontAlgn="b"/>
                      <a:r>
                        <a:rPr lang="en-GB" sz="1400" b="1" i="0" u="none" strike="noStrike">
                          <a:effectLst/>
                          <a:latin typeface="Arial Narrow" panose="020B0606020202030204" pitchFamily="34" charset="0"/>
                        </a:rPr>
                        <a:t>Total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50 512 992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50 886 557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solidFill>
                            <a:schemeClr val="tx1"/>
                          </a:solidFill>
                          <a:effectLst/>
                          <a:latin typeface="Arial Narrow" panose="020B0606020202030204" pitchFamily="34" charset="0"/>
                        </a:rPr>
                        <a:t>36 464 557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solidFill>
                            <a:schemeClr val="tx1"/>
                          </a:solidFill>
                          <a:effectLst/>
                          <a:latin typeface="Arial Narrow" panose="020B060602020203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solidFill>
                            <a:schemeClr val="tx1"/>
                          </a:solidFill>
                          <a:effectLst/>
                          <a:latin typeface="Arial Narrow" panose="020B0606020202030204" pitchFamily="34" charset="0"/>
                        </a:rPr>
                        <a:t>36 837 613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solidFill>
                            <a:schemeClr val="tx1"/>
                          </a:solidFill>
                          <a:effectLst/>
                          <a:latin typeface="Arial Narrow" panose="020B060602020203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solidFill>
                            <a:schemeClr val="tx1"/>
                          </a:solidFill>
                          <a:effectLst/>
                          <a:latin typeface="Arial Narrow" panose="020B0606020202030204" pitchFamily="34" charset="0"/>
                        </a:rPr>
                        <a:t>-373 056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solidFill>
                            <a:schemeClr val="tx1"/>
                          </a:solidFill>
                          <a:effectLst/>
                          <a:latin typeface="Arial Narrow" panose="020B060602020203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r>
            </a:tbl>
          </a:graphicData>
        </a:graphic>
      </p:graphicFrame>
    </p:spTree>
    <p:extLst>
      <p:ext uri="{BB962C8B-B14F-4D97-AF65-F5344CB8AC3E}">
        <p14:creationId xmlns:p14="http://schemas.microsoft.com/office/powerpoint/2010/main" xmlns="" val="2861992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a:t>
            </a:r>
            <a:r>
              <a:rPr lang="en-ZA" altLang="en-US" sz="2800" b="1" dirty="0" smtClean="0">
                <a:solidFill>
                  <a:prstClr val="white"/>
                </a:solidFill>
                <a:latin typeface="Arial" panose="020B0604020202020204" pitchFamily="34" charset="0"/>
              </a:rPr>
              <a:t>per</a:t>
            </a:r>
          </a:p>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Economic Classification: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37</a:t>
            </a:fld>
            <a:endParaRPr lang="en-US" altLang="en-US" sz="2400" dirty="0" smtClean="0">
              <a:solidFill>
                <a:srgbClr val="014929"/>
              </a:solidFill>
              <a:latin typeface="Arial" panose="020B0604020202020204" pitchFamily="34" charset="0"/>
            </a:endParaRPr>
          </a:p>
        </p:txBody>
      </p:sp>
      <p:sp>
        <p:nvSpPr>
          <p:cNvPr id="6" name="TextBox 5"/>
          <p:cNvSpPr txBox="1"/>
          <p:nvPr/>
        </p:nvSpPr>
        <p:spPr>
          <a:xfrm>
            <a:off x="154792" y="1014984"/>
            <a:ext cx="8638873" cy="4939814"/>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a:t>
            </a:r>
            <a:r>
              <a:rPr lang="en-GB" b="1" dirty="0" smtClean="0">
                <a:latin typeface="Arial" panose="020B0604020202020204" pitchFamily="34" charset="0"/>
                <a:cs typeface="Arial" panose="020B0604020202020204" pitchFamily="34" charset="0"/>
              </a:rPr>
              <a:t>8% </a:t>
            </a:r>
            <a:r>
              <a:rPr lang="en-GB" b="1" dirty="0">
                <a:latin typeface="Arial" panose="020B0604020202020204" pitchFamily="34" charset="0"/>
                <a:cs typeface="Arial" panose="020B0604020202020204" pitchFamily="34" charset="0"/>
              </a:rPr>
              <a:t>of actual drawings</a:t>
            </a:r>
            <a:r>
              <a:rPr lang="en-ZA" b="1" dirty="0">
                <a:latin typeface="Arial" panose="020B0604020202020204" pitchFamily="34" charset="0"/>
                <a:cs typeface="Arial" panose="020B0604020202020204" pitchFamily="34" charset="0"/>
              </a:rPr>
              <a:t> per economic classification are as follows</a:t>
            </a:r>
            <a:r>
              <a:rPr lang="en-ZA" dirty="0">
                <a:latin typeface="Arial" panose="020B0604020202020204" pitchFamily="34" charset="0"/>
                <a:cs typeface="Arial" panose="020B0604020202020204" pitchFamily="34" charset="0"/>
              </a:rPr>
              <a:t>:</a:t>
            </a:r>
          </a:p>
          <a:p>
            <a:pPr marL="77788" lvl="2" algn="just" defTabSz="914400" fontAlgn="base">
              <a:spcBef>
                <a:spcPct val="0"/>
              </a:spcBef>
              <a:spcAft>
                <a:spcPct val="0"/>
              </a:spcAft>
              <a:defRPr/>
            </a:pPr>
            <a:endParaRPr lang="en-GB" dirty="0" smtClean="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r>
              <a:rPr lang="en-ZA" sz="1700" b="1" u="sng" dirty="0" smtClean="0">
                <a:latin typeface="Arial" panose="020B0604020202020204" pitchFamily="34" charset="0"/>
                <a:cs typeface="Arial" panose="020B0604020202020204" pitchFamily="34" charset="0"/>
              </a:rPr>
              <a:t>Goods and Services</a:t>
            </a:r>
            <a:r>
              <a:rPr lang="en-ZA" sz="1700" dirty="0" smtClean="0">
                <a:latin typeface="Arial" panose="020B0604020202020204" pitchFamily="34" charset="0"/>
                <a:cs typeface="Arial" panose="020B0604020202020204" pitchFamily="34" charset="0"/>
              </a:rPr>
              <a:t>.  Under </a:t>
            </a:r>
            <a:r>
              <a:rPr lang="en-ZA" sz="1700" dirty="0">
                <a:latin typeface="Arial" panose="020B0604020202020204" pitchFamily="34" charset="0"/>
                <a:cs typeface="Arial" panose="020B0604020202020204" pitchFamily="34" charset="0"/>
              </a:rPr>
              <a:t>expenditure of R1.617 billion was mainly due </a:t>
            </a:r>
            <a:r>
              <a:rPr lang="en-ZA" sz="1700" dirty="0" smtClean="0">
                <a:latin typeface="Arial" panose="020B0604020202020204" pitchFamily="34" charset="0"/>
                <a:cs typeface="Arial" panose="020B0604020202020204" pitchFamily="34" charset="0"/>
              </a:rPr>
              <a:t>to:</a:t>
            </a:r>
          </a:p>
          <a:p>
            <a:pPr marL="363538" lvl="2" indent="-285750" algn="just" defTabSz="914400" fontAlgn="base">
              <a:spcBef>
                <a:spcPct val="0"/>
              </a:spcBef>
              <a:spcAft>
                <a:spcPct val="0"/>
              </a:spcAft>
              <a:buFont typeface="Arial" panose="020B0604020202020204" pitchFamily="34" charset="0"/>
              <a:buChar char="•"/>
              <a:defRPr/>
            </a:pPr>
            <a:endParaRPr lang="en-ZA" dirty="0" smtClean="0">
              <a:latin typeface="Arial" panose="020B0604020202020204" pitchFamily="34" charset="0"/>
              <a:cs typeface="Arial" panose="020B0604020202020204" pitchFamily="34" charset="0"/>
            </a:endParaRPr>
          </a:p>
          <a:p>
            <a:pPr marL="809625" lvl="3" indent="-285750" algn="just" defTabSz="914400" fontAlgn="base">
              <a:spcBef>
                <a:spcPct val="0"/>
              </a:spcBef>
              <a:spcAft>
                <a:spcPct val="0"/>
              </a:spcAft>
              <a:buFont typeface="Arial" panose="020B0604020202020204" pitchFamily="34" charset="0"/>
              <a:buChar char="•"/>
              <a:defRPr/>
            </a:pPr>
            <a:r>
              <a:rPr lang="en-ZA" sz="1600" dirty="0">
                <a:solidFill>
                  <a:srgbClr val="000000"/>
                </a:solidFill>
                <a:latin typeface="Arial" charset="0"/>
                <a:cs typeface="Arial" charset="0"/>
              </a:rPr>
              <a:t>The contingency budget provided for the envisaged shortfall on Compensation of Employees. R1.223 billion was inherently encapsulated within the cash flow projections made for Goods and Services, which was based on historical expenditure percentage trends.</a:t>
            </a:r>
          </a:p>
          <a:p>
            <a:pPr marL="809625" lvl="3" indent="-285750" algn="just" defTabSz="914400" fontAlgn="base">
              <a:spcBef>
                <a:spcPct val="0"/>
              </a:spcBef>
              <a:spcAft>
                <a:spcPct val="0"/>
              </a:spcAft>
              <a:buFont typeface="Arial" panose="020B0604020202020204" pitchFamily="34" charset="0"/>
              <a:buChar char="•"/>
              <a:defRPr/>
            </a:pPr>
            <a:endParaRPr lang="en-ZA" sz="1600" dirty="0">
              <a:solidFill>
                <a:srgbClr val="000000"/>
              </a:solidFill>
              <a:latin typeface="Arial" charset="0"/>
              <a:cs typeface="Arial" charset="0"/>
            </a:endParaRPr>
          </a:p>
          <a:p>
            <a:pPr marL="809625" lvl="3" indent="-285750" algn="just" defTabSz="914400" fontAlgn="base">
              <a:spcBef>
                <a:spcPct val="0"/>
              </a:spcBef>
              <a:spcAft>
                <a:spcPct val="0"/>
              </a:spcAft>
              <a:buFont typeface="Arial" panose="020B0604020202020204" pitchFamily="34" charset="0"/>
              <a:buChar char="•"/>
              <a:defRPr/>
            </a:pPr>
            <a:r>
              <a:rPr lang="en-ZA" sz="1600" dirty="0">
                <a:solidFill>
                  <a:srgbClr val="000000"/>
                </a:solidFill>
                <a:latin typeface="Arial" charset="0"/>
                <a:cs typeface="Arial" charset="0"/>
              </a:rPr>
              <a:t>The ‘switch over’ from the primary data centre to the secondary data centre of the Department resulted in the non-functioning of the interface link between the DOD Financial Management </a:t>
            </a:r>
            <a:r>
              <a:rPr lang="en-ZA" sz="1600" dirty="0" smtClean="0">
                <a:solidFill>
                  <a:srgbClr val="000000"/>
                </a:solidFill>
                <a:latin typeface="Arial" charset="0"/>
                <a:cs typeface="Arial" charset="0"/>
              </a:rPr>
              <a:t>System (FMS) </a:t>
            </a:r>
            <a:r>
              <a:rPr lang="en-ZA" sz="1600" dirty="0">
                <a:solidFill>
                  <a:srgbClr val="000000"/>
                </a:solidFill>
                <a:latin typeface="Arial" charset="0"/>
                <a:cs typeface="Arial" charset="0"/>
              </a:rPr>
              <a:t>and the ARMSCOR system.  This situation negatively affected payments reported as the FMS </a:t>
            </a:r>
            <a:r>
              <a:rPr lang="en-ZA" sz="1600" dirty="0" smtClean="0">
                <a:solidFill>
                  <a:srgbClr val="000000"/>
                </a:solidFill>
                <a:latin typeface="Arial" charset="0"/>
                <a:cs typeface="Arial" charset="0"/>
              </a:rPr>
              <a:t>was </a:t>
            </a:r>
            <a:r>
              <a:rPr lang="en-ZA" sz="1600" dirty="0">
                <a:solidFill>
                  <a:srgbClr val="000000"/>
                </a:solidFill>
                <a:latin typeface="Arial" charset="0"/>
                <a:cs typeface="Arial" charset="0"/>
              </a:rPr>
              <a:t>not updated with all the relevant payment transactions done by ARMSCOR (±R107.295 million).</a:t>
            </a:r>
          </a:p>
          <a:p>
            <a:pPr marL="809625" lvl="3" indent="-285750" algn="just" defTabSz="914400" fontAlgn="base">
              <a:spcBef>
                <a:spcPct val="0"/>
              </a:spcBef>
              <a:spcAft>
                <a:spcPct val="0"/>
              </a:spcAft>
              <a:buFont typeface="Arial" panose="020B0604020202020204" pitchFamily="34" charset="0"/>
              <a:buChar char="•"/>
              <a:defRPr/>
            </a:pPr>
            <a:endParaRPr lang="en-ZA" sz="1600" dirty="0">
              <a:solidFill>
                <a:srgbClr val="000000"/>
              </a:solidFill>
              <a:latin typeface="Arial" charset="0"/>
              <a:cs typeface="Arial" charset="0"/>
            </a:endParaRPr>
          </a:p>
          <a:p>
            <a:pPr marL="809625" lvl="3" indent="-285750" algn="just" defTabSz="914400" fontAlgn="base">
              <a:spcBef>
                <a:spcPct val="0"/>
              </a:spcBef>
              <a:spcAft>
                <a:spcPct val="0"/>
              </a:spcAft>
              <a:buFont typeface="Arial" panose="020B0604020202020204" pitchFamily="34" charset="0"/>
              <a:buChar char="•"/>
              <a:defRPr/>
            </a:pPr>
            <a:r>
              <a:rPr lang="en-ZA" sz="1600" dirty="0">
                <a:solidFill>
                  <a:srgbClr val="000000"/>
                </a:solidFill>
                <a:latin typeface="Arial" charset="0"/>
                <a:cs typeface="Arial" charset="0"/>
              </a:rPr>
              <a:t>Invoices for Municipality Services were not processed timely for payment during December 2019. </a:t>
            </a:r>
          </a:p>
          <a:p>
            <a:pPr marL="1104900" lvl="3" indent="-285750" algn="just" defTabSz="914400" fontAlgn="base">
              <a:spcBef>
                <a:spcPct val="0"/>
              </a:spcBef>
              <a:spcAft>
                <a:spcPct val="0"/>
              </a:spcAft>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41789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a:t>
            </a:r>
            <a:r>
              <a:rPr lang="en-ZA" altLang="en-US" sz="2800" b="1" dirty="0" smtClean="0">
                <a:solidFill>
                  <a:prstClr val="white"/>
                </a:solidFill>
                <a:latin typeface="Arial" panose="020B0604020202020204" pitchFamily="34" charset="0"/>
              </a:rPr>
              <a:t>per</a:t>
            </a:r>
          </a:p>
          <a:p>
            <a:pPr algn="ctr" defTabSz="914400" fontAlgn="base">
              <a:spcBef>
                <a:spcPct val="0"/>
              </a:spcBef>
              <a:spcAft>
                <a:spcPct val="0"/>
              </a:spcAft>
            </a:pPr>
            <a:r>
              <a:rPr lang="en-ZA" altLang="en-US" sz="2600" b="1" dirty="0" smtClean="0">
                <a:solidFill>
                  <a:prstClr val="white"/>
                </a:solidFill>
                <a:latin typeface="Arial" panose="020B0604020202020204" pitchFamily="34" charset="0"/>
              </a:rPr>
              <a:t>Economic</a:t>
            </a:r>
            <a:r>
              <a:rPr lang="en-ZA" altLang="en-US" sz="2800" b="1" dirty="0" smtClean="0">
                <a:solidFill>
                  <a:prstClr val="white"/>
                </a:solidFill>
                <a:latin typeface="Arial" panose="020B0604020202020204" pitchFamily="34" charset="0"/>
              </a:rPr>
              <a:t> Classification: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38</a:t>
            </a:fld>
            <a:endParaRPr lang="en-US" altLang="en-US" sz="2400" dirty="0" smtClean="0">
              <a:solidFill>
                <a:srgbClr val="014929"/>
              </a:solidFill>
              <a:latin typeface="Arial" panose="020B0604020202020204" pitchFamily="34" charset="0"/>
            </a:endParaRPr>
          </a:p>
        </p:txBody>
      </p:sp>
      <p:sp>
        <p:nvSpPr>
          <p:cNvPr id="6" name="TextBox 5"/>
          <p:cNvSpPr txBox="1"/>
          <p:nvPr/>
        </p:nvSpPr>
        <p:spPr>
          <a:xfrm>
            <a:off x="179434" y="866847"/>
            <a:ext cx="8772738" cy="4431983"/>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a:t>
            </a:r>
            <a:r>
              <a:rPr lang="en-GB" b="1" dirty="0" smtClean="0">
                <a:latin typeface="Arial" panose="020B0604020202020204" pitchFamily="34" charset="0"/>
                <a:cs typeface="Arial" panose="020B0604020202020204" pitchFamily="34" charset="0"/>
              </a:rPr>
              <a:t>8% </a:t>
            </a:r>
            <a:r>
              <a:rPr lang="en-GB" b="1" dirty="0">
                <a:latin typeface="Arial" panose="020B0604020202020204" pitchFamily="34" charset="0"/>
                <a:cs typeface="Arial" panose="020B0604020202020204" pitchFamily="34" charset="0"/>
              </a:rPr>
              <a:t>of actual drawings</a:t>
            </a:r>
            <a:r>
              <a:rPr lang="en-ZA" b="1" dirty="0">
                <a:latin typeface="Arial" panose="020B0604020202020204" pitchFamily="34" charset="0"/>
                <a:cs typeface="Arial" panose="020B0604020202020204" pitchFamily="34" charset="0"/>
              </a:rPr>
              <a:t> per economic classification are as follows</a:t>
            </a:r>
            <a:r>
              <a:rPr lang="en-ZA" dirty="0">
                <a:latin typeface="Arial" panose="020B0604020202020204" pitchFamily="34" charset="0"/>
                <a:cs typeface="Arial" panose="020B0604020202020204" pitchFamily="34" charset="0"/>
              </a:rPr>
              <a:t>:</a:t>
            </a:r>
          </a:p>
          <a:p>
            <a:pPr marL="342900" lvl="1" indent="-342900" algn="just" defTabSz="914400" fontAlgn="base">
              <a:spcBef>
                <a:spcPct val="0"/>
              </a:spcBef>
              <a:spcAft>
                <a:spcPct val="0"/>
              </a:spcAft>
              <a:buFont typeface="+mj-lt"/>
              <a:buAutoNum type="arabicPeriod"/>
              <a:defRPr/>
            </a:pPr>
            <a:endParaRPr lang="en-ZA" sz="1200" dirty="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r>
              <a:rPr lang="en-GB" b="1" u="sng" dirty="0" smtClean="0">
                <a:latin typeface="Arial" panose="020B0604020202020204" pitchFamily="34" charset="0"/>
                <a:cs typeface="Arial" panose="020B0604020202020204" pitchFamily="34" charset="0"/>
              </a:rPr>
              <a:t>Payments </a:t>
            </a:r>
            <a:r>
              <a:rPr lang="en-GB" b="1" u="sng" dirty="0">
                <a:latin typeface="Arial" panose="020B0604020202020204" pitchFamily="34" charset="0"/>
                <a:cs typeface="Arial" panose="020B0604020202020204" pitchFamily="34" charset="0"/>
              </a:rPr>
              <a:t>for Capital Assets</a:t>
            </a:r>
            <a:r>
              <a:rPr lang="en-GB"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The over expenditure of R365.426 million was as a result </a:t>
            </a:r>
            <a:r>
              <a:rPr lang="en-ZA" dirty="0" smtClean="0">
                <a:latin typeface="Arial" panose="020B0604020202020204" pitchFamily="34" charset="0"/>
                <a:cs typeface="Arial" panose="020B0604020202020204" pitchFamily="34" charset="0"/>
              </a:rPr>
              <a:t>of:</a:t>
            </a:r>
          </a:p>
          <a:p>
            <a:pPr marL="363538" lvl="2" indent="-285750" algn="just" defTabSz="914400" fontAlgn="base">
              <a:spcBef>
                <a:spcPct val="0"/>
              </a:spcBef>
              <a:spcAft>
                <a:spcPct val="0"/>
              </a:spcAft>
              <a:buFont typeface="Arial" panose="020B0604020202020204" pitchFamily="34" charset="0"/>
              <a:buChar char="•"/>
              <a:defRPr/>
            </a:pPr>
            <a:endParaRPr lang="en-ZA" sz="1000" dirty="0" smtClean="0">
              <a:latin typeface="Arial" panose="020B0604020202020204" pitchFamily="34" charset="0"/>
              <a:cs typeface="Arial" panose="020B0604020202020204" pitchFamily="34" charset="0"/>
            </a:endParaRPr>
          </a:p>
          <a:p>
            <a:pPr marL="809625" lvl="3" indent="-285750" algn="just" defTabSz="914400" fontAlgn="base">
              <a:spcBef>
                <a:spcPct val="0"/>
              </a:spcBef>
              <a:spcAft>
                <a:spcPct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Payment of completed modules for the implementation of the Allied Codification Publication 1 (ACODP-1) NATO Compliant Codification System.  The NATO Compliant Codification system ensures that the Department is compliant to the rules and regulations of the Allied Codification Publication and would replace the current codification system which are being used by the National Codification Bureau of South </a:t>
            </a:r>
            <a:r>
              <a:rPr lang="en-GB" dirty="0" smtClean="0">
                <a:latin typeface="Arial" panose="020B0604020202020204" pitchFamily="34" charset="0"/>
                <a:cs typeface="Arial" panose="020B0604020202020204" pitchFamily="34" charset="0"/>
              </a:rPr>
              <a:t>Africa.</a:t>
            </a:r>
          </a:p>
          <a:p>
            <a:pPr marL="809625" lvl="3" indent="-285750" algn="just" defTabSz="914400" fontAlgn="base">
              <a:spcBef>
                <a:spcPct val="0"/>
              </a:spcBef>
              <a:spcAft>
                <a:spcPct val="0"/>
              </a:spcAft>
              <a:buFont typeface="Arial" panose="020B0604020202020204" pitchFamily="34" charset="0"/>
              <a:buChar char="•"/>
              <a:defRPr/>
            </a:pPr>
            <a:endParaRPr lang="en-ZA" dirty="0">
              <a:latin typeface="Arial" panose="020B0604020202020204" pitchFamily="34" charset="0"/>
              <a:cs typeface="Arial" panose="020B0604020202020204" pitchFamily="34" charset="0"/>
            </a:endParaRPr>
          </a:p>
          <a:p>
            <a:pPr marL="809625" lvl="3" indent="-285750" algn="just" defTabSz="914400" fontAlgn="base">
              <a:spcBef>
                <a:spcPct val="0"/>
              </a:spcBef>
              <a:spcAft>
                <a:spcPct val="0"/>
              </a:spcAft>
              <a:buFont typeface="Arial" panose="020B0604020202020204" pitchFamily="34" charset="0"/>
              <a:buChar char="•"/>
              <a:defRPr/>
            </a:pPr>
            <a:r>
              <a:rPr lang="en-GB" dirty="0" smtClean="0">
                <a:latin typeface="Arial" panose="020B0604020202020204" pitchFamily="34" charset="0"/>
                <a:cs typeface="Arial" panose="020B0604020202020204" pitchFamily="34" charset="0"/>
              </a:rPr>
              <a:t>Higher </a:t>
            </a:r>
            <a:r>
              <a:rPr lang="en-GB" dirty="0">
                <a:latin typeface="Arial" panose="020B0604020202020204" pitchFamily="34" charset="0"/>
                <a:cs typeface="Arial" panose="020B0604020202020204" pitchFamily="34" charset="0"/>
              </a:rPr>
              <a:t>than planned expenditure regarding the upgrading and rehabilitation of </a:t>
            </a:r>
            <a:r>
              <a:rPr lang="en-GB" dirty="0" smtClean="0">
                <a:latin typeface="Arial" panose="020B0604020202020204" pitchFamily="34" charset="0"/>
                <a:cs typeface="Arial" panose="020B0604020202020204" pitchFamily="34" charset="0"/>
              </a:rPr>
              <a:t>buildings, i.e. the building of living in quarters at Lords Ground KZN and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1 Military Hospital.</a:t>
            </a:r>
          </a:p>
          <a:p>
            <a:pPr marL="809625" lvl="3" indent="-285750" algn="just" defTabSz="914400" fontAlgn="base">
              <a:spcBef>
                <a:spcPct val="0"/>
              </a:spcBef>
              <a:spcAft>
                <a:spcPct val="0"/>
              </a:spcAft>
              <a:buFont typeface="Arial" panose="020B0604020202020204" pitchFamily="34" charset="0"/>
              <a:buChar char="•"/>
              <a:defRPr/>
            </a:pP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34507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a:t>
            </a:r>
            <a:r>
              <a:rPr lang="en-ZA" altLang="en-US" sz="2800" b="1" dirty="0" smtClean="0">
                <a:solidFill>
                  <a:prstClr val="white"/>
                </a:solidFill>
                <a:latin typeface="Arial" panose="020B0604020202020204" pitchFamily="34" charset="0"/>
              </a:rPr>
              <a:t>per</a:t>
            </a:r>
          </a:p>
          <a:p>
            <a:pPr algn="ctr" defTabSz="914400" fontAlgn="base">
              <a:spcBef>
                <a:spcPct val="0"/>
              </a:spcBef>
              <a:spcAft>
                <a:spcPct val="0"/>
              </a:spcAft>
            </a:pPr>
            <a:r>
              <a:rPr lang="en-ZA" altLang="en-US" sz="2600" b="1" dirty="0" smtClean="0">
                <a:solidFill>
                  <a:prstClr val="white"/>
                </a:solidFill>
                <a:latin typeface="Arial" panose="020B0604020202020204" pitchFamily="34" charset="0"/>
              </a:rPr>
              <a:t>Economic</a:t>
            </a:r>
            <a:r>
              <a:rPr lang="en-ZA" altLang="en-US" sz="2800" b="1" dirty="0" smtClean="0">
                <a:solidFill>
                  <a:prstClr val="white"/>
                </a:solidFill>
                <a:latin typeface="Arial" panose="020B0604020202020204" pitchFamily="34" charset="0"/>
              </a:rPr>
              <a:t> Classification: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39</a:t>
            </a:fld>
            <a:endParaRPr lang="en-US" altLang="en-US" sz="2400" dirty="0" smtClean="0">
              <a:solidFill>
                <a:srgbClr val="014929"/>
              </a:solidFill>
              <a:latin typeface="Arial" panose="020B0604020202020204" pitchFamily="34" charset="0"/>
            </a:endParaRPr>
          </a:p>
        </p:txBody>
      </p:sp>
      <p:sp>
        <p:nvSpPr>
          <p:cNvPr id="6" name="TextBox 5"/>
          <p:cNvSpPr txBox="1"/>
          <p:nvPr/>
        </p:nvSpPr>
        <p:spPr>
          <a:xfrm>
            <a:off x="179434" y="866847"/>
            <a:ext cx="8772738" cy="3600986"/>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a:t>
            </a:r>
            <a:r>
              <a:rPr lang="en-GB" b="1" dirty="0" smtClean="0">
                <a:latin typeface="Arial" panose="020B0604020202020204" pitchFamily="34" charset="0"/>
                <a:cs typeface="Arial" panose="020B0604020202020204" pitchFamily="34" charset="0"/>
              </a:rPr>
              <a:t>8% </a:t>
            </a:r>
            <a:r>
              <a:rPr lang="en-GB" b="1" dirty="0">
                <a:latin typeface="Arial" panose="020B0604020202020204" pitchFamily="34" charset="0"/>
                <a:cs typeface="Arial" panose="020B0604020202020204" pitchFamily="34" charset="0"/>
              </a:rPr>
              <a:t>of actual drawings</a:t>
            </a:r>
            <a:r>
              <a:rPr lang="en-ZA" b="1" dirty="0">
                <a:latin typeface="Arial" panose="020B0604020202020204" pitchFamily="34" charset="0"/>
                <a:cs typeface="Arial" panose="020B0604020202020204" pitchFamily="34" charset="0"/>
              </a:rPr>
              <a:t> per economic classification are as follows</a:t>
            </a:r>
            <a:r>
              <a:rPr lang="en-ZA" dirty="0">
                <a:latin typeface="Arial" panose="020B0604020202020204" pitchFamily="34" charset="0"/>
                <a:cs typeface="Arial" panose="020B0604020202020204" pitchFamily="34" charset="0"/>
              </a:rPr>
              <a:t>:</a:t>
            </a:r>
          </a:p>
          <a:p>
            <a:pPr marL="342900" lvl="1" indent="-342900" algn="just" defTabSz="914400" fontAlgn="base">
              <a:spcBef>
                <a:spcPct val="0"/>
              </a:spcBef>
              <a:spcAft>
                <a:spcPct val="0"/>
              </a:spcAft>
              <a:buFont typeface="+mj-lt"/>
              <a:buAutoNum type="arabicPeriod"/>
              <a:defRPr/>
            </a:pPr>
            <a:endParaRPr lang="en-ZA" sz="1200" dirty="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r>
              <a:rPr lang="en-GB" b="1" u="sng" dirty="0" smtClean="0">
                <a:latin typeface="Arial" panose="020B0604020202020204" pitchFamily="34" charset="0"/>
                <a:cs typeface="Arial" panose="020B0604020202020204" pitchFamily="34" charset="0"/>
              </a:rPr>
              <a:t>Payments </a:t>
            </a:r>
            <a:r>
              <a:rPr lang="en-GB" b="1" u="sng" dirty="0">
                <a:latin typeface="Arial" panose="020B0604020202020204" pitchFamily="34" charset="0"/>
                <a:cs typeface="Arial" panose="020B0604020202020204" pitchFamily="34" charset="0"/>
              </a:rPr>
              <a:t>for Capital </a:t>
            </a:r>
            <a:r>
              <a:rPr lang="en-GB" b="1" u="sng" dirty="0" smtClean="0">
                <a:latin typeface="Arial" panose="020B0604020202020204" pitchFamily="34" charset="0"/>
                <a:cs typeface="Arial" panose="020B0604020202020204" pitchFamily="34" charset="0"/>
              </a:rPr>
              <a:t>Assets</a:t>
            </a:r>
            <a:r>
              <a:rPr lang="en-GB" b="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(continued). </a:t>
            </a:r>
            <a:r>
              <a:rPr lang="en-ZA" dirty="0">
                <a:latin typeface="Arial" panose="020B0604020202020204" pitchFamily="34" charset="0"/>
                <a:cs typeface="Arial" panose="020B0604020202020204" pitchFamily="34" charset="0"/>
              </a:rPr>
              <a:t>The over expenditure of R365.426 million was </a:t>
            </a:r>
            <a:r>
              <a:rPr lang="en-ZA" dirty="0" smtClean="0">
                <a:latin typeface="Arial" panose="020B0604020202020204" pitchFamily="34" charset="0"/>
                <a:cs typeface="Arial" panose="020B0604020202020204" pitchFamily="34" charset="0"/>
              </a:rPr>
              <a:t>also as </a:t>
            </a:r>
            <a:r>
              <a:rPr lang="en-ZA" dirty="0">
                <a:latin typeface="Arial" panose="020B0604020202020204" pitchFamily="34" charset="0"/>
                <a:cs typeface="Arial" panose="020B0604020202020204" pitchFamily="34" charset="0"/>
              </a:rPr>
              <a:t>a result </a:t>
            </a:r>
            <a:r>
              <a:rPr lang="en-ZA" dirty="0" smtClean="0">
                <a:latin typeface="Arial" panose="020B0604020202020204" pitchFamily="34" charset="0"/>
                <a:cs typeface="Arial" panose="020B0604020202020204" pitchFamily="34" charset="0"/>
              </a:rPr>
              <a:t>of:</a:t>
            </a:r>
          </a:p>
          <a:p>
            <a:pPr marL="809625" lvl="3" indent="-285750" algn="just" defTabSz="914400" fontAlgn="base">
              <a:spcBef>
                <a:spcPct val="0"/>
              </a:spcBef>
              <a:spcAft>
                <a:spcPct val="0"/>
              </a:spcAft>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809625" lvl="3" indent="-285750" algn="just" defTabSz="914400" fontAlgn="base">
              <a:spcBef>
                <a:spcPct val="0"/>
              </a:spcBef>
              <a:spcAft>
                <a:spcPct val="0"/>
              </a:spcAft>
              <a:buFont typeface="Arial" panose="020B0604020202020204" pitchFamily="34" charset="0"/>
              <a:buChar char="•"/>
              <a:defRPr/>
            </a:pPr>
            <a:r>
              <a:rPr lang="en-ZA" dirty="0" smtClean="0">
                <a:latin typeface="Arial" panose="020B0604020202020204" pitchFamily="34" charset="0"/>
                <a:cs typeface="Arial" panose="020B0604020202020204" pitchFamily="34" charset="0"/>
              </a:rPr>
              <a:t>Payment of Microsoft Office and Mainframe license fees.</a:t>
            </a:r>
          </a:p>
          <a:p>
            <a:pPr marL="809625" lvl="3" indent="-285750" algn="just" defTabSz="914400" fontAlgn="base">
              <a:spcBef>
                <a:spcPct val="0"/>
              </a:spcBef>
              <a:spcAft>
                <a:spcPct val="0"/>
              </a:spcAft>
              <a:buFont typeface="Arial" panose="020B0604020202020204" pitchFamily="34" charset="0"/>
              <a:buChar char="•"/>
              <a:defRPr/>
            </a:pPr>
            <a:endParaRPr lang="en-ZA" dirty="0">
              <a:latin typeface="Arial" panose="020B0604020202020204" pitchFamily="34" charset="0"/>
              <a:cs typeface="Arial" panose="020B0604020202020204" pitchFamily="34" charset="0"/>
            </a:endParaRPr>
          </a:p>
          <a:p>
            <a:pPr marL="809625" lvl="3" indent="-285750" algn="just" defTabSz="914400" fontAlgn="base">
              <a:spcBef>
                <a:spcPct val="0"/>
              </a:spcBef>
              <a:spcAft>
                <a:spcPct val="0"/>
              </a:spcAft>
              <a:buFont typeface="Arial" panose="020B0604020202020204" pitchFamily="34" charset="0"/>
              <a:buChar char="•"/>
              <a:defRPr/>
            </a:pPr>
            <a:r>
              <a:rPr lang="en-ZA" dirty="0">
                <a:latin typeface="Arial" panose="020B0604020202020204" pitchFamily="34" charset="0"/>
                <a:cs typeface="Arial" panose="020B0604020202020204" pitchFamily="34" charset="0"/>
              </a:rPr>
              <a:t>The procurement of network management software effective to develop, configure and integrate various platforms for the management, monitoring and control of the network elements for the entire National Telecommunication </a:t>
            </a:r>
            <a:r>
              <a:rPr lang="en-ZA" dirty="0" smtClean="0">
                <a:latin typeface="Arial" panose="020B0604020202020204" pitchFamily="34" charset="0"/>
                <a:cs typeface="Arial" panose="020B0604020202020204" pitchFamily="34" charset="0"/>
              </a:rPr>
              <a:t>Backbone Infrastructure Network.</a:t>
            </a:r>
            <a:endParaRPr lang="en-ZA" dirty="0">
              <a:latin typeface="Arial" panose="020B0604020202020204" pitchFamily="34" charset="0"/>
              <a:cs typeface="Arial" panose="020B0604020202020204" pitchFamily="34" charset="0"/>
            </a:endParaRPr>
          </a:p>
          <a:p>
            <a:pPr marL="809625" lvl="3" indent="-285750" algn="just" defTabSz="914400" fontAlgn="base">
              <a:spcBef>
                <a:spcPct val="0"/>
              </a:spcBef>
              <a:spcAft>
                <a:spcPct val="0"/>
              </a:spcAft>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5733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357395" y="853628"/>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fontAlgn="base">
              <a:spcBef>
                <a:spcPct val="0"/>
              </a:spcBef>
              <a:spcAft>
                <a:spcPct val="0"/>
              </a:spcAft>
            </a:pPr>
            <a:r>
              <a:rPr lang="en-ZA" sz="2600" b="1" dirty="0" smtClean="0">
                <a:effectLst>
                  <a:outerShdw blurRad="38100" dist="38100" dir="2700000" algn="tl">
                    <a:srgbClr val="000000">
                      <a:alpha val="43137"/>
                    </a:srgbClr>
                  </a:outerShdw>
                </a:effectLst>
                <a:latin typeface="Arial" charset="0"/>
                <a:cs typeface="Arial" charset="0"/>
              </a:rPr>
              <a:t>Part 2</a:t>
            </a:r>
            <a:r>
              <a:rPr lang="en-ZA" sz="2600" b="1" dirty="0" smtClean="0">
                <a:latin typeface="Arial" charset="0"/>
                <a:cs typeface="Arial" charset="0"/>
              </a:rPr>
              <a:t>: </a:t>
            </a:r>
            <a:r>
              <a:rPr lang="en-ZA" sz="2600" dirty="0" smtClean="0">
                <a:latin typeface="Arial" charset="0"/>
                <a:cs typeface="Arial" charset="0"/>
              </a:rPr>
              <a:t>Status on Budgetary Review and Recommendation Report (BRRR) as on 31 Dec 2019</a:t>
            </a:r>
          </a:p>
          <a:p>
            <a:pPr marL="514350" indent="-514350" defTabSz="914400" fontAlgn="base">
              <a:spcBef>
                <a:spcPct val="0"/>
              </a:spcBef>
              <a:spcAft>
                <a:spcPct val="0"/>
              </a:spcAft>
              <a:buFont typeface="+mj-lt"/>
              <a:buAutoNum type="arabicPeriod" startAt="2"/>
            </a:pPr>
            <a:endParaRPr lang="en-ZA" sz="2000" dirty="0" smtClean="0">
              <a:latin typeface="Arial" charset="0"/>
              <a:cs typeface="Arial" charset="0"/>
            </a:endParaRPr>
          </a:p>
          <a:p>
            <a:pPr defTabSz="914400" fontAlgn="base">
              <a:spcBef>
                <a:spcPct val="0"/>
              </a:spcBef>
              <a:spcAft>
                <a:spcPct val="0"/>
              </a:spcAft>
            </a:pPr>
            <a:r>
              <a:rPr lang="en-ZA" sz="2600" b="1" dirty="0" smtClean="0">
                <a:effectLst>
                  <a:outerShdw blurRad="38100" dist="38100" dir="2700000" algn="tl">
                    <a:srgbClr val="000000">
                      <a:alpha val="43137"/>
                    </a:srgbClr>
                  </a:outerShdw>
                </a:effectLst>
                <a:latin typeface="Arial" charset="0"/>
                <a:cs typeface="Arial" charset="0"/>
              </a:rPr>
              <a:t>Part 3</a:t>
            </a:r>
            <a:r>
              <a:rPr lang="en-ZA" sz="2600" b="1" dirty="0" smtClean="0">
                <a:latin typeface="Arial" charset="0"/>
                <a:cs typeface="Arial" charset="0"/>
              </a:rPr>
              <a:t>: </a:t>
            </a:r>
            <a:r>
              <a:rPr lang="en-ZA" sz="2600" dirty="0" smtClean="0">
                <a:latin typeface="Arial" charset="0"/>
                <a:cs typeface="Arial" charset="0"/>
              </a:rPr>
              <a:t>Status on Audit Action Plans as on 31 Dec 2019</a:t>
            </a:r>
          </a:p>
          <a:p>
            <a:pPr defTabSz="914400" fontAlgn="base">
              <a:spcBef>
                <a:spcPct val="0"/>
              </a:spcBef>
              <a:spcAft>
                <a:spcPct val="0"/>
              </a:spcAft>
            </a:pPr>
            <a:endParaRPr lang="en-ZA" sz="26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xmlns="" val="3665883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a:t>
            </a:r>
            <a:r>
              <a:rPr lang="en-ZA" altLang="en-US" sz="2800" b="1" dirty="0" smtClean="0">
                <a:solidFill>
                  <a:prstClr val="white"/>
                </a:solidFill>
                <a:latin typeface="Arial" panose="020B0604020202020204" pitchFamily="34" charset="0"/>
              </a:rPr>
              <a:t>per</a:t>
            </a:r>
          </a:p>
          <a:p>
            <a:pPr algn="ctr" defTabSz="914400" fontAlgn="base">
              <a:spcBef>
                <a:spcPct val="0"/>
              </a:spcBef>
              <a:spcAft>
                <a:spcPct val="0"/>
              </a:spcAft>
            </a:pPr>
            <a:r>
              <a:rPr lang="en-ZA" altLang="en-US" sz="2600" b="1" dirty="0" smtClean="0">
                <a:solidFill>
                  <a:prstClr val="white"/>
                </a:solidFill>
                <a:latin typeface="Arial" panose="020B0604020202020204" pitchFamily="34" charset="0"/>
              </a:rPr>
              <a:t>Economic</a:t>
            </a:r>
            <a:r>
              <a:rPr lang="en-ZA" altLang="en-US" sz="2800" b="1" dirty="0" smtClean="0">
                <a:solidFill>
                  <a:prstClr val="white"/>
                </a:solidFill>
                <a:latin typeface="Arial" panose="020B0604020202020204" pitchFamily="34" charset="0"/>
              </a:rPr>
              <a:t> Classification:  31 Dec 2019</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40</a:t>
            </a:fld>
            <a:endParaRPr lang="en-US" altLang="en-US" sz="2400" dirty="0" smtClean="0">
              <a:solidFill>
                <a:srgbClr val="014929"/>
              </a:solidFill>
              <a:latin typeface="Arial" panose="020B0604020202020204" pitchFamily="34" charset="0"/>
            </a:endParaRPr>
          </a:p>
        </p:txBody>
      </p:sp>
      <p:sp>
        <p:nvSpPr>
          <p:cNvPr id="6" name="TextBox 5"/>
          <p:cNvSpPr txBox="1"/>
          <p:nvPr/>
        </p:nvSpPr>
        <p:spPr>
          <a:xfrm>
            <a:off x="191157" y="1018561"/>
            <a:ext cx="8772738" cy="3970318"/>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a:t>
            </a:r>
            <a:r>
              <a:rPr lang="en-GB" b="1" dirty="0" smtClean="0">
                <a:latin typeface="Arial" panose="020B0604020202020204" pitchFamily="34" charset="0"/>
                <a:cs typeface="Arial" panose="020B0604020202020204" pitchFamily="34" charset="0"/>
              </a:rPr>
              <a:t>8% </a:t>
            </a:r>
            <a:r>
              <a:rPr lang="en-GB" b="1" dirty="0">
                <a:latin typeface="Arial" panose="020B0604020202020204" pitchFamily="34" charset="0"/>
                <a:cs typeface="Arial" panose="020B0604020202020204" pitchFamily="34" charset="0"/>
              </a:rPr>
              <a:t>of actual drawings</a:t>
            </a:r>
            <a:r>
              <a:rPr lang="en-ZA" b="1" dirty="0">
                <a:latin typeface="Arial" panose="020B0604020202020204" pitchFamily="34" charset="0"/>
                <a:cs typeface="Arial" panose="020B0604020202020204" pitchFamily="34" charset="0"/>
              </a:rPr>
              <a:t> per economic classification are as follows</a:t>
            </a:r>
            <a:r>
              <a:rPr lang="en-ZA" dirty="0">
                <a:latin typeface="Arial" panose="020B0604020202020204" pitchFamily="34" charset="0"/>
                <a:cs typeface="Arial" panose="020B0604020202020204" pitchFamily="34" charset="0"/>
              </a:rPr>
              <a:t>:</a:t>
            </a:r>
          </a:p>
          <a:p>
            <a:pPr marL="77788" lvl="2" algn="just" defTabSz="914400" fontAlgn="base">
              <a:spcBef>
                <a:spcPct val="0"/>
              </a:spcBef>
              <a:spcAft>
                <a:spcPct val="0"/>
              </a:spcAft>
              <a:defRPr/>
            </a:pPr>
            <a:endParaRPr lang="en-US" u="sng" dirty="0" smtClean="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r>
              <a:rPr lang="en-US" b="1" u="sng" dirty="0" smtClean="0">
                <a:latin typeface="Arial" panose="020B0604020202020204" pitchFamily="34" charset="0"/>
                <a:cs typeface="Arial" panose="020B0604020202020204" pitchFamily="34" charset="0"/>
              </a:rPr>
              <a:t>Payment </a:t>
            </a:r>
            <a:r>
              <a:rPr lang="en-US" b="1" u="sng" dirty="0">
                <a:latin typeface="Arial" panose="020B0604020202020204" pitchFamily="34" charset="0"/>
                <a:cs typeface="Arial" panose="020B0604020202020204" pitchFamily="34" charset="0"/>
              </a:rPr>
              <a:t>for Financial Assets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r>
              <a:rPr lang="en-ZA" dirty="0">
                <a:latin typeface="Arial" panose="020B0604020202020204" pitchFamily="34" charset="0"/>
                <a:cs typeface="Arial" panose="020B0604020202020204" pitchFamily="34" charset="0"/>
              </a:rPr>
              <a:t>The over expenditure of R3.331 million was mainly due to transactions that create or increase outstanding debtors’ amounts as well as foreign exchange losses, thefts and other losses, etc. </a:t>
            </a:r>
            <a:endParaRPr lang="en-ZA" dirty="0" smtClean="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endParaRPr lang="en-ZA" dirty="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r>
              <a:rPr lang="en-ZA" dirty="0" smtClean="0">
                <a:latin typeface="Arial" panose="020B0604020202020204" pitchFamily="34" charset="0"/>
                <a:cs typeface="Arial" panose="020B0604020202020204" pitchFamily="34" charset="0"/>
              </a:rPr>
              <a:t>It </a:t>
            </a:r>
            <a:r>
              <a:rPr lang="en-ZA" dirty="0">
                <a:latin typeface="Arial" panose="020B0604020202020204" pitchFamily="34" charset="0"/>
                <a:cs typeface="Arial" panose="020B0604020202020204" pitchFamily="34" charset="0"/>
              </a:rPr>
              <a:t>should be noted that the Department does not make provision during the budget allocation for unforeseen expenditure such as foreign exchange losses, thefts and other losses, </a:t>
            </a:r>
            <a:r>
              <a:rPr lang="en-ZA" dirty="0" smtClean="0">
                <a:latin typeface="Arial" panose="020B0604020202020204" pitchFamily="34" charset="0"/>
                <a:cs typeface="Arial" panose="020B0604020202020204" pitchFamily="34" charset="0"/>
              </a:rPr>
              <a:t>etc. </a:t>
            </a:r>
          </a:p>
          <a:p>
            <a:pPr marL="820738" lvl="3" indent="-285750" algn="just" defTabSz="914400" fontAlgn="base">
              <a:spcBef>
                <a:spcPct val="0"/>
              </a:spcBef>
              <a:spcAft>
                <a:spcPct val="0"/>
              </a:spcAft>
              <a:buFont typeface="Arial" panose="020B0604020202020204" pitchFamily="34" charset="0"/>
              <a:buChar char="•"/>
              <a:defRPr/>
            </a:pPr>
            <a:endParaRPr lang="en-ZA" dirty="0">
              <a:latin typeface="Arial" panose="020B0604020202020204" pitchFamily="34" charset="0"/>
              <a:cs typeface="Arial" panose="020B0604020202020204" pitchFamily="34" charset="0"/>
            </a:endParaRPr>
          </a:p>
          <a:p>
            <a:pPr marL="820738" lvl="3" indent="-285750" algn="just" defTabSz="914400" fontAlgn="base">
              <a:spcBef>
                <a:spcPct val="0"/>
              </a:spcBef>
              <a:spcAft>
                <a:spcPct val="0"/>
              </a:spcAft>
              <a:buFont typeface="Arial" panose="020B0604020202020204" pitchFamily="34" charset="0"/>
              <a:buChar char="•"/>
              <a:defRPr/>
            </a:pPr>
            <a:r>
              <a:rPr lang="en-ZA" dirty="0" smtClean="0">
                <a:latin typeface="Arial" panose="020B0604020202020204" pitchFamily="34" charset="0"/>
                <a:cs typeface="Arial" panose="020B0604020202020204" pitchFamily="34" charset="0"/>
              </a:rPr>
              <a:t>Funds </a:t>
            </a:r>
            <a:r>
              <a:rPr lang="en-ZA" dirty="0">
                <a:latin typeface="Arial" panose="020B0604020202020204" pitchFamily="34" charset="0"/>
                <a:cs typeface="Arial" panose="020B0604020202020204" pitchFamily="34" charset="0"/>
              </a:rPr>
              <a:t>are reserved to clear these transactions at financial </a:t>
            </a:r>
            <a:r>
              <a:rPr lang="en-ZA" dirty="0" smtClean="0">
                <a:latin typeface="Arial" panose="020B0604020202020204" pitchFamily="34" charset="0"/>
                <a:cs typeface="Arial" panose="020B0604020202020204" pitchFamily="34" charset="0"/>
              </a:rPr>
              <a:t>year-end.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1732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2185214"/>
          </a:xfrm>
          <a:prstGeom prst="rect">
            <a:avLst/>
          </a:prstGeom>
          <a:noFill/>
        </p:spPr>
        <p:txBody>
          <a:bodyPr wrap="square" rtlCol="0">
            <a:spAutoFit/>
          </a:bodyPr>
          <a:lstStyle/>
          <a:p>
            <a:pPr algn="ctr"/>
            <a:endParaRPr lang="en-ZA"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ZA"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2: Status on BRRR</a:t>
            </a:r>
          </a:p>
          <a:p>
            <a:pPr algn="ctr"/>
            <a:r>
              <a:rPr lang="en-ZA" sz="4000" dirty="0">
                <a:solidFill>
                  <a:srgbClr val="014929"/>
                </a:solidFill>
                <a:latin typeface="Arial" panose="020B0604020202020204" pitchFamily="34" charset="0"/>
                <a:cs typeface="Arial" panose="020B0604020202020204" pitchFamily="34" charset="0"/>
              </a:rPr>
              <a:t>(as on 31 Dec 2019</a:t>
            </a:r>
            <a:r>
              <a:rPr lang="en-ZA" sz="4000" dirty="0" smtClean="0">
                <a:solidFill>
                  <a:srgbClr val="014929"/>
                </a:solidFill>
                <a:latin typeface="Arial" panose="020B0604020202020204" pitchFamily="34" charset="0"/>
                <a:cs typeface="Arial" panose="020B0604020202020204" pitchFamily="34" charset="0"/>
              </a:rPr>
              <a:t>)</a:t>
            </a:r>
            <a:endParaRPr lang="en-GB" sz="4000" dirty="0">
              <a:solidFill>
                <a:srgbClr val="0149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56782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Status on </a:t>
            </a:r>
            <a:r>
              <a:rPr lang="en-ZA" altLang="en-US" sz="2800" b="1" dirty="0" err="1" smtClean="0">
                <a:solidFill>
                  <a:prstClr val="white"/>
                </a:solidFill>
                <a:latin typeface="Arial" panose="020B0604020202020204" pitchFamily="34" charset="0"/>
              </a:rPr>
              <a:t>BRRR</a:t>
            </a:r>
            <a:r>
              <a:rPr lang="en-ZA" altLang="en-US" sz="2800" b="1" dirty="0" smtClean="0">
                <a:solidFill>
                  <a:prstClr val="white"/>
                </a:solidFill>
                <a:latin typeface="Arial" panose="020B0604020202020204" pitchFamily="34" charset="0"/>
              </a:rPr>
              <a:t> (1)</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42</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57081598"/>
              </p:ext>
            </p:extLst>
          </p:nvPr>
        </p:nvGraphicFramePr>
        <p:xfrm>
          <a:off x="144529" y="807119"/>
          <a:ext cx="8855092" cy="4855127"/>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Committee requires a written report from the DOD with regards to the future of the Special Defence Account (SDA), including the possible phasing out of the Account. The report should further indicate how the Compensation of Employees allocation will be met once the SDA has been depleted and how it will be ensured that future defence materiel needs are addressed. The Report should further indicate whether current projects (notably Projects Biro, Hotel and </a:t>
                      </a:r>
                      <a:r>
                        <a:rPr kumimoji="0" lang="en-ZA" sz="1600" b="0" i="1" u="none" strike="noStrike" kern="0" cap="none" spc="0" normalizeH="0" baseline="0" noProof="0" dirty="0" err="1" smtClean="0">
                          <a:ln>
                            <a:noFill/>
                          </a:ln>
                          <a:solidFill>
                            <a:schemeClr val="tx1"/>
                          </a:solidFill>
                          <a:effectLst/>
                          <a:uLnTx/>
                          <a:uFillTx/>
                          <a:latin typeface="Arial Narrow"/>
                          <a:ea typeface="Calibri"/>
                          <a:cs typeface="Times New Roman"/>
                        </a:rPr>
                        <a:t>Hoefyster</a:t>
                      </a: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 are under threat given limited funding in the SDA. The written report should be submitted to the Committee no later than 1 February 2020.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14929"/>
                          </a:solidFill>
                          <a:effectLst/>
                          <a:latin typeface="Arial Narrow"/>
                          <a:ea typeface="Calibri"/>
                          <a:cs typeface="Times New Roman"/>
                        </a:rPr>
                        <a:t>01 February 2020</a:t>
                      </a:r>
                      <a:endParaRPr lang="en-GB" sz="1600" dirty="0">
                        <a:solidFill>
                          <a:srgbClr val="014929"/>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The status quo remains regarding the </a:t>
                      </a:r>
                      <a:r>
                        <a:rPr lang="en-ZA" sz="1600" b="0" dirty="0" err="1" smtClean="0">
                          <a:solidFill>
                            <a:schemeClr val="tx1"/>
                          </a:solidFill>
                          <a:effectLst/>
                          <a:latin typeface="Arial Narrow" panose="020B0606020202030204" pitchFamily="34" charset="0"/>
                          <a:ea typeface="Calibri"/>
                          <a:cs typeface="Times New Roman"/>
                        </a:rPr>
                        <a:t>SDA</a:t>
                      </a:r>
                      <a:r>
                        <a:rPr lang="en-ZA" sz="1600" b="0" dirty="0" smtClean="0">
                          <a:solidFill>
                            <a:schemeClr val="tx1"/>
                          </a:solidFill>
                          <a:effectLst/>
                          <a:latin typeface="Arial Narrow" panose="020B0606020202030204" pitchFamily="34" charset="0"/>
                          <a:ea typeface="Calibri"/>
                          <a:cs typeface="Times New Roman"/>
                        </a:rPr>
                        <a:t>.</a:t>
                      </a:r>
                    </a:p>
                    <a:p>
                      <a:pPr marL="0" indent="0" algn="just">
                        <a:spcAft>
                          <a:spcPts val="0"/>
                        </a:spcAft>
                        <a:buFont typeface="Arial" panose="020B0604020202020204" pitchFamily="34" charset="0"/>
                        <a:buNone/>
                      </a:pPr>
                      <a:endParaRPr lang="en-ZA" sz="1600" b="0" dirty="0" smtClean="0">
                        <a:solidFill>
                          <a:schemeClr val="tx1"/>
                        </a:solidFill>
                        <a:effectLst/>
                        <a:latin typeface="Arial Narrow" panose="020B0606020202030204" pitchFamily="34" charset="0"/>
                        <a:ea typeface="Calibri"/>
                        <a:cs typeface="Times New Roman"/>
                      </a:endParaRPr>
                    </a:p>
                    <a:p>
                      <a:pPr marL="0" indent="0" algn="just">
                        <a:spcAft>
                          <a:spcPts val="0"/>
                        </a:spcAft>
                        <a:buFont typeface="Arial" panose="020B0604020202020204" pitchFamily="34" charset="0"/>
                        <a:buNone/>
                      </a:pPr>
                      <a:r>
                        <a:rPr lang="en-ZA" sz="1600" b="0" u="sng" dirty="0" err="1" smtClean="0">
                          <a:solidFill>
                            <a:schemeClr val="tx1"/>
                          </a:solidFill>
                          <a:effectLst/>
                          <a:latin typeface="Arial Narrow" panose="020B0606020202030204" pitchFamily="34" charset="0"/>
                          <a:ea typeface="Calibri"/>
                          <a:cs typeface="Times New Roman"/>
                        </a:rPr>
                        <a:t>CoE</a:t>
                      </a:r>
                      <a:r>
                        <a:rPr lang="en-ZA" sz="1600" b="0" dirty="0" smtClean="0">
                          <a:solidFill>
                            <a:schemeClr val="tx1"/>
                          </a:solidFill>
                          <a:effectLst/>
                          <a:latin typeface="Arial Narrow" panose="020B0606020202030204" pitchFamily="34" charset="0"/>
                          <a:ea typeface="Calibri"/>
                          <a:cs typeface="Times New Roman"/>
                        </a:rPr>
                        <a:t>.  The DOD/</a:t>
                      </a:r>
                      <a:r>
                        <a:rPr lang="en-ZA" sz="1600" b="0" dirty="0" err="1" smtClean="0">
                          <a:solidFill>
                            <a:schemeClr val="tx1"/>
                          </a:solidFill>
                          <a:effectLst/>
                          <a:latin typeface="Arial Narrow" panose="020B0606020202030204" pitchFamily="34" charset="0"/>
                          <a:ea typeface="Calibri"/>
                          <a:cs typeface="Times New Roman"/>
                        </a:rPr>
                        <a:t>SANDF</a:t>
                      </a:r>
                      <a:r>
                        <a:rPr lang="en-ZA" sz="1600" b="0" dirty="0" smtClean="0">
                          <a:solidFill>
                            <a:schemeClr val="tx1"/>
                          </a:solidFill>
                          <a:effectLst/>
                          <a:latin typeface="Arial Narrow" panose="020B0606020202030204" pitchFamily="34" charset="0"/>
                          <a:ea typeface="Calibri"/>
                          <a:cs typeface="Times New Roman"/>
                        </a:rPr>
                        <a:t> has appreciated the rejuvenation of the </a:t>
                      </a:r>
                      <a:r>
                        <a:rPr lang="en-ZA" sz="1600" b="0" dirty="0" err="1" smtClean="0">
                          <a:solidFill>
                            <a:schemeClr val="tx1"/>
                          </a:solidFill>
                          <a:effectLst/>
                          <a:latin typeface="Arial Narrow" panose="020B0606020202030204" pitchFamily="34" charset="0"/>
                          <a:ea typeface="Calibri"/>
                          <a:cs typeface="Times New Roman"/>
                        </a:rPr>
                        <a:t>SANDF</a:t>
                      </a:r>
                      <a:r>
                        <a:rPr lang="en-ZA" sz="1600" b="0" dirty="0" smtClean="0">
                          <a:solidFill>
                            <a:schemeClr val="tx1"/>
                          </a:solidFill>
                          <a:effectLst/>
                          <a:latin typeface="Arial Narrow" panose="020B0606020202030204" pitchFamily="34" charset="0"/>
                          <a:ea typeface="Calibri"/>
                          <a:cs typeface="Times New Roman"/>
                        </a:rPr>
                        <a:t> workforce with the intent to change the </a:t>
                      </a:r>
                      <a:r>
                        <a:rPr lang="en-ZA" sz="1600" b="0" dirty="0" err="1" smtClean="0">
                          <a:solidFill>
                            <a:schemeClr val="tx1"/>
                          </a:solidFill>
                          <a:effectLst/>
                          <a:latin typeface="Arial Narrow" panose="020B0606020202030204" pitchFamily="34" charset="0"/>
                          <a:ea typeface="Calibri"/>
                          <a:cs typeface="Times New Roman"/>
                        </a:rPr>
                        <a:t>HR</a:t>
                      </a:r>
                      <a:r>
                        <a:rPr lang="en-ZA" sz="1600" b="0" dirty="0" smtClean="0">
                          <a:solidFill>
                            <a:schemeClr val="tx1"/>
                          </a:solidFill>
                          <a:effectLst/>
                          <a:latin typeface="Arial Narrow" panose="020B0606020202030204" pitchFamily="34" charset="0"/>
                          <a:ea typeface="Calibri"/>
                          <a:cs typeface="Times New Roman"/>
                        </a:rPr>
                        <a:t> profile and not the reduction of personnel to fit within the </a:t>
                      </a:r>
                      <a:r>
                        <a:rPr lang="en-ZA" sz="1600" b="0" dirty="0" err="1" smtClean="0">
                          <a:solidFill>
                            <a:schemeClr val="tx1"/>
                          </a:solidFill>
                          <a:effectLst/>
                          <a:latin typeface="Arial Narrow" panose="020B0606020202030204" pitchFamily="34" charset="0"/>
                          <a:ea typeface="Calibri"/>
                          <a:cs typeface="Times New Roman"/>
                        </a:rPr>
                        <a:t>CoE</a:t>
                      </a:r>
                      <a:r>
                        <a:rPr lang="en-ZA" sz="1600" b="0" dirty="0" smtClean="0">
                          <a:solidFill>
                            <a:schemeClr val="tx1"/>
                          </a:solidFill>
                          <a:effectLst/>
                          <a:latin typeface="Arial Narrow" panose="020B0606020202030204" pitchFamily="34" charset="0"/>
                          <a:ea typeface="Calibri"/>
                          <a:cs typeface="Times New Roman"/>
                        </a:rPr>
                        <a:t> allocation. Engagement continue between NT, </a:t>
                      </a:r>
                      <a:r>
                        <a:rPr lang="en-ZA" sz="1600" b="0" dirty="0" err="1" smtClean="0">
                          <a:solidFill>
                            <a:schemeClr val="tx1"/>
                          </a:solidFill>
                          <a:effectLst/>
                          <a:latin typeface="Arial Narrow" panose="020B0606020202030204" pitchFamily="34" charset="0"/>
                          <a:ea typeface="Calibri"/>
                          <a:cs typeface="Times New Roman"/>
                        </a:rPr>
                        <a:t>DPSA</a:t>
                      </a:r>
                      <a:r>
                        <a:rPr lang="en-ZA" sz="1600" b="0" dirty="0" smtClean="0">
                          <a:solidFill>
                            <a:schemeClr val="tx1"/>
                          </a:solidFill>
                          <a:effectLst/>
                          <a:latin typeface="Arial Narrow" panose="020B0606020202030204" pitchFamily="34" charset="0"/>
                          <a:ea typeface="Calibri"/>
                          <a:cs typeface="Times New Roman"/>
                        </a:rPr>
                        <a:t> and the DOD.</a:t>
                      </a:r>
                    </a:p>
                    <a:p>
                      <a:pPr marL="0" indent="0" algn="just">
                        <a:spcAft>
                          <a:spcPts val="0"/>
                        </a:spcAft>
                        <a:buFont typeface="Arial" panose="020B0604020202020204" pitchFamily="34" charset="0"/>
                        <a:buNone/>
                      </a:pPr>
                      <a:endParaRPr lang="en-ZA" sz="1600" b="0" dirty="0" smtClean="0">
                        <a:solidFill>
                          <a:schemeClr val="tx1"/>
                        </a:solidFill>
                        <a:effectLst/>
                        <a:latin typeface="Arial Narrow" panose="020B0606020202030204" pitchFamily="34" charset="0"/>
                        <a:ea typeface="Calibri"/>
                        <a:cs typeface="Times New Roman"/>
                      </a:endParaRPr>
                    </a:p>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The DOD will continue to engage NT and </a:t>
                      </a:r>
                      <a:r>
                        <a:rPr lang="en-ZA" sz="1600" b="0" dirty="0" err="1" smtClean="0">
                          <a:solidFill>
                            <a:schemeClr val="tx1"/>
                          </a:solidFill>
                          <a:effectLst/>
                          <a:latin typeface="Arial Narrow" panose="020B0606020202030204" pitchFamily="34" charset="0"/>
                          <a:ea typeface="Calibri"/>
                          <a:cs typeface="Times New Roman"/>
                        </a:rPr>
                        <a:t>DPSA</a:t>
                      </a:r>
                      <a:r>
                        <a:rPr lang="en-ZA" sz="1600" b="0" dirty="0" smtClean="0">
                          <a:solidFill>
                            <a:schemeClr val="tx1"/>
                          </a:solidFill>
                          <a:effectLst/>
                          <a:latin typeface="Arial Narrow" panose="020B0606020202030204" pitchFamily="34" charset="0"/>
                          <a:ea typeface="Calibri"/>
                          <a:cs typeface="Times New Roman"/>
                        </a:rPr>
                        <a:t> in order to discuss challenges with regards to </a:t>
                      </a:r>
                      <a:r>
                        <a:rPr lang="en-ZA" sz="1600" b="0" dirty="0" err="1" smtClean="0">
                          <a:solidFill>
                            <a:schemeClr val="tx1"/>
                          </a:solidFill>
                          <a:effectLst/>
                          <a:latin typeface="Arial Narrow" panose="020B0606020202030204" pitchFamily="34" charset="0"/>
                          <a:ea typeface="Calibri"/>
                          <a:cs typeface="Times New Roman"/>
                        </a:rPr>
                        <a:t>CoE</a:t>
                      </a:r>
                      <a:r>
                        <a:rPr lang="en-ZA" sz="1600" b="0" dirty="0" smtClean="0">
                          <a:solidFill>
                            <a:schemeClr val="tx1"/>
                          </a:solidFill>
                          <a:effectLst/>
                          <a:latin typeface="Arial Narrow" panose="020B0606020202030204" pitchFamily="34" charset="0"/>
                          <a:ea typeface="Calibri"/>
                          <a:cs typeface="Times New Roman"/>
                        </a:rPr>
                        <a:t> allocations versus the DOD </a:t>
                      </a:r>
                      <a:r>
                        <a:rPr lang="en-ZA" sz="1600" b="0" dirty="0" err="1" smtClean="0">
                          <a:solidFill>
                            <a:schemeClr val="tx1"/>
                          </a:solidFill>
                          <a:effectLst/>
                          <a:latin typeface="Arial Narrow" panose="020B0606020202030204" pitchFamily="34" charset="0"/>
                          <a:ea typeface="Calibri"/>
                          <a:cs typeface="Times New Roman"/>
                        </a:rPr>
                        <a:t>CoE</a:t>
                      </a:r>
                      <a:r>
                        <a:rPr lang="en-ZA" sz="1600" b="0" dirty="0" smtClean="0">
                          <a:solidFill>
                            <a:schemeClr val="tx1"/>
                          </a:solidFill>
                          <a:effectLst/>
                          <a:latin typeface="Arial Narrow" panose="020B0606020202030204" pitchFamily="34" charset="0"/>
                          <a:ea typeface="Calibri"/>
                          <a:cs typeface="Times New Roman"/>
                        </a:rPr>
                        <a:t> ceiling.</a:t>
                      </a:r>
                    </a:p>
                    <a:p>
                      <a:pPr marL="0" indent="0" algn="just">
                        <a:spcAft>
                          <a:spcPts val="0"/>
                        </a:spcAft>
                        <a:buFont typeface="Arial" panose="020B0604020202020204" pitchFamily="34" charset="0"/>
                        <a:buNone/>
                      </a:pPr>
                      <a:endParaRPr lang="en-US" sz="1600" b="0" dirty="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576424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Status on </a:t>
            </a:r>
            <a:r>
              <a:rPr lang="en-ZA" altLang="en-US" sz="2800" b="1" dirty="0" err="1" smtClean="0">
                <a:solidFill>
                  <a:prstClr val="white"/>
                </a:solidFill>
                <a:latin typeface="Arial" panose="020B0604020202020204" pitchFamily="34" charset="0"/>
              </a:rPr>
              <a:t>BRRR</a:t>
            </a:r>
            <a:r>
              <a:rPr lang="en-ZA" altLang="en-US" sz="2800" b="1" dirty="0" smtClean="0">
                <a:solidFill>
                  <a:prstClr val="white"/>
                </a:solidFill>
                <a:latin typeface="Arial" panose="020B0604020202020204" pitchFamily="34" charset="0"/>
              </a:rPr>
              <a:t> (1) </a:t>
            </a:r>
            <a:r>
              <a:rPr lang="en-ZA" altLang="en-US" sz="2800" b="1" i="1" dirty="0" err="1" smtClean="0">
                <a:solidFill>
                  <a:prstClr val="white"/>
                </a:solidFill>
                <a:latin typeface="Arial" panose="020B0604020202020204" pitchFamily="34" charset="0"/>
              </a:rPr>
              <a:t>Cont</a:t>
            </a:r>
            <a:r>
              <a:rPr lang="en-ZA" altLang="en-US" sz="2800" b="1" i="1" dirty="0" smtClean="0">
                <a:solidFill>
                  <a:prstClr val="white"/>
                </a:solidFill>
                <a:latin typeface="Arial" panose="020B0604020202020204" pitchFamily="34" charset="0"/>
              </a:rPr>
              <a:t>…</a:t>
            </a:r>
            <a:endParaRPr lang="en-ZA" altLang="en-US" sz="2800" b="1" i="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43</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94474088"/>
              </p:ext>
            </p:extLst>
          </p:nvPr>
        </p:nvGraphicFramePr>
        <p:xfrm>
          <a:off x="144529" y="807119"/>
          <a:ext cx="8855092" cy="4855127"/>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Committee requires a written report from the DOD with regards to the future of the Special Defence Account (SDA), including the possible phasing out of the Account. The report should further indicate how the Compensation of Employees allocation will be met once the SDA has been depleted and how it will be ensured that future defence materiel needs are addressed. The Report should further indicate whether current projects (notably Projects Biro, Hotel and </a:t>
                      </a:r>
                      <a:r>
                        <a:rPr kumimoji="0" lang="en-ZA" sz="1600" b="0" i="1" u="none" strike="noStrike" kern="0" cap="none" spc="0" normalizeH="0" baseline="0" noProof="0" dirty="0" err="1" smtClean="0">
                          <a:ln>
                            <a:noFill/>
                          </a:ln>
                          <a:solidFill>
                            <a:schemeClr val="tx1"/>
                          </a:solidFill>
                          <a:effectLst/>
                          <a:uLnTx/>
                          <a:uFillTx/>
                          <a:latin typeface="Arial Narrow"/>
                          <a:ea typeface="Calibri"/>
                          <a:cs typeface="Times New Roman"/>
                        </a:rPr>
                        <a:t>Hoefyster</a:t>
                      </a: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 are under threat given limited funding in the SDA. The written report should be submitted to the Committee no later than 1 February 2020.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14929"/>
                          </a:solidFill>
                          <a:effectLst/>
                          <a:latin typeface="Arial Narrow"/>
                          <a:ea typeface="Calibri"/>
                          <a:cs typeface="Times New Roman"/>
                        </a:rPr>
                        <a:t>01 February 2020</a:t>
                      </a:r>
                      <a:endParaRPr lang="en-GB" sz="1600" dirty="0">
                        <a:solidFill>
                          <a:srgbClr val="014929"/>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The DOD will ensure that no unauthorised expenditure is incurred on the Vote due to the shortfall on the </a:t>
                      </a:r>
                      <a:r>
                        <a:rPr lang="en-ZA" sz="1600" b="0" dirty="0" err="1" smtClean="0">
                          <a:solidFill>
                            <a:schemeClr val="tx1"/>
                          </a:solidFill>
                          <a:effectLst/>
                          <a:latin typeface="Arial Narrow" panose="020B0606020202030204" pitchFamily="34" charset="0"/>
                          <a:ea typeface="Calibri"/>
                          <a:cs typeface="Times New Roman"/>
                        </a:rPr>
                        <a:t>CoE</a:t>
                      </a:r>
                      <a:r>
                        <a:rPr lang="en-ZA" sz="1600" b="0" dirty="0" smtClean="0">
                          <a:solidFill>
                            <a:schemeClr val="tx1"/>
                          </a:solidFill>
                          <a:effectLst/>
                          <a:latin typeface="Arial Narrow" panose="020B0606020202030204" pitchFamily="34" charset="0"/>
                          <a:ea typeface="Calibri"/>
                          <a:cs typeface="Times New Roman"/>
                        </a:rPr>
                        <a:t> allocation for FY2019/20. The DOD will reprioritise expenditure on less essential commodities / activities on the operating budget by means of cash-flow management towards the end of the financial year.  </a:t>
                      </a:r>
                    </a:p>
                    <a:p>
                      <a:pPr marL="0" indent="0" algn="just">
                        <a:spcAft>
                          <a:spcPts val="0"/>
                        </a:spcAft>
                        <a:buFont typeface="Arial" panose="020B0604020202020204" pitchFamily="34" charset="0"/>
                        <a:buNone/>
                      </a:pPr>
                      <a:endParaRPr lang="en-ZA" sz="1600" b="0" dirty="0" smtClean="0">
                        <a:solidFill>
                          <a:schemeClr val="tx1"/>
                        </a:solidFill>
                        <a:effectLst/>
                        <a:latin typeface="Arial Narrow" panose="020B0606020202030204" pitchFamily="34" charset="0"/>
                        <a:ea typeface="Calibri"/>
                        <a:cs typeface="Times New Roman"/>
                      </a:endParaRPr>
                    </a:p>
                    <a:p>
                      <a:pPr marL="0" indent="0" algn="just">
                        <a:spcAft>
                          <a:spcPts val="0"/>
                        </a:spcAft>
                        <a:buFont typeface="Arial" panose="020B0604020202020204" pitchFamily="34" charset="0"/>
                        <a:buNone/>
                      </a:pPr>
                      <a:r>
                        <a:rPr lang="en-ZA" sz="1600" b="0" u="sng" dirty="0" smtClean="0">
                          <a:solidFill>
                            <a:schemeClr val="tx1"/>
                          </a:solidFill>
                          <a:effectLst/>
                          <a:latin typeface="Arial Narrow" panose="020B0606020202030204" pitchFamily="34" charset="0"/>
                          <a:ea typeface="Calibri"/>
                          <a:cs typeface="Times New Roman"/>
                        </a:rPr>
                        <a:t>Status of Projects</a:t>
                      </a:r>
                      <a:r>
                        <a:rPr lang="en-ZA" sz="1600" b="0" dirty="0" smtClean="0">
                          <a:solidFill>
                            <a:schemeClr val="tx1"/>
                          </a:solidFill>
                          <a:effectLst/>
                          <a:latin typeface="Arial Narrow" panose="020B0606020202030204" pitchFamily="34" charset="0"/>
                          <a:ea typeface="Calibri"/>
                          <a:cs typeface="Times New Roman"/>
                        </a:rPr>
                        <a:t>.  Projects BIRO (Acquisition of a Multi Mission Inshore Patrol Capability), HOTEL (Acquisition of a Hydrographic Survey Capability) and </a:t>
                      </a:r>
                      <a:r>
                        <a:rPr lang="en-ZA" sz="1600" b="0" dirty="0" err="1" smtClean="0">
                          <a:solidFill>
                            <a:schemeClr val="tx1"/>
                          </a:solidFill>
                          <a:effectLst/>
                          <a:latin typeface="Arial Narrow" panose="020B0606020202030204" pitchFamily="34" charset="0"/>
                          <a:ea typeface="Calibri"/>
                          <a:cs typeface="Times New Roman"/>
                        </a:rPr>
                        <a:t>HOEFYSTER</a:t>
                      </a:r>
                      <a:r>
                        <a:rPr lang="en-ZA" sz="1600" b="0" dirty="0" smtClean="0">
                          <a:solidFill>
                            <a:schemeClr val="tx1"/>
                          </a:solidFill>
                          <a:effectLst/>
                          <a:latin typeface="Arial Narrow" panose="020B0606020202030204" pitchFamily="34" charset="0"/>
                          <a:ea typeface="Calibri"/>
                          <a:cs typeface="Times New Roman"/>
                        </a:rPr>
                        <a:t> (Acquisition of a New Generation Infantry Combat Vehicle) are currently under threat due to the limited funding allocated in the in-year </a:t>
                      </a:r>
                      <a:r>
                        <a:rPr lang="en-ZA" sz="1600" b="0" dirty="0" err="1" smtClean="0">
                          <a:solidFill>
                            <a:schemeClr val="tx1"/>
                          </a:solidFill>
                          <a:effectLst/>
                          <a:latin typeface="Arial Narrow" panose="020B0606020202030204" pitchFamily="34" charset="0"/>
                          <a:ea typeface="Calibri"/>
                          <a:cs typeface="Times New Roman"/>
                        </a:rPr>
                        <a:t>SDA</a:t>
                      </a:r>
                      <a:r>
                        <a:rPr lang="en-ZA" sz="1600" b="0" dirty="0" smtClean="0">
                          <a:solidFill>
                            <a:schemeClr val="tx1"/>
                          </a:solidFill>
                          <a:effectLst/>
                          <a:latin typeface="Arial Narrow" panose="020B0606020202030204" pitchFamily="34" charset="0"/>
                          <a:ea typeface="Calibri"/>
                          <a:cs typeface="Times New Roman"/>
                        </a:rPr>
                        <a:t> and 2020 Medium-Term Expenditure Framework (</a:t>
                      </a:r>
                      <a:r>
                        <a:rPr lang="en-ZA" sz="1600" b="0" dirty="0" err="1" smtClean="0">
                          <a:solidFill>
                            <a:schemeClr val="tx1"/>
                          </a:solidFill>
                          <a:effectLst/>
                          <a:latin typeface="Arial Narrow" panose="020B0606020202030204" pitchFamily="34" charset="0"/>
                          <a:ea typeface="Calibri"/>
                          <a:cs typeface="Times New Roman"/>
                        </a:rPr>
                        <a:t>MTEF</a:t>
                      </a:r>
                      <a:r>
                        <a:rPr lang="en-ZA" sz="1600" b="0" dirty="0" smtClean="0">
                          <a:solidFill>
                            <a:schemeClr val="tx1"/>
                          </a:solidFill>
                          <a:effectLst/>
                          <a:latin typeface="Arial Narrow" panose="020B0606020202030204" pitchFamily="34" charset="0"/>
                          <a:ea typeface="Calibri"/>
                          <a:cs typeface="Times New Roman"/>
                        </a:rPr>
                        <a:t>) </a:t>
                      </a:r>
                      <a:r>
                        <a:rPr lang="en-ZA" sz="1600" b="0" dirty="0" err="1" smtClean="0">
                          <a:solidFill>
                            <a:schemeClr val="tx1"/>
                          </a:solidFill>
                          <a:effectLst/>
                          <a:latin typeface="Arial Narrow" panose="020B0606020202030204" pitchFamily="34" charset="0"/>
                          <a:ea typeface="Calibri"/>
                          <a:cs typeface="Times New Roman"/>
                        </a:rPr>
                        <a:t>SDA</a:t>
                      </a:r>
                      <a:r>
                        <a:rPr lang="en-ZA" sz="1600" b="0" dirty="0" smtClean="0">
                          <a:solidFill>
                            <a:schemeClr val="tx1"/>
                          </a:solidFill>
                          <a:effectLst/>
                          <a:latin typeface="Arial Narrow" panose="020B0606020202030204" pitchFamily="34" charset="0"/>
                          <a:ea typeface="Calibri"/>
                          <a:cs typeface="Times New Roman"/>
                        </a:rPr>
                        <a:t>.</a:t>
                      </a:r>
                    </a:p>
                    <a:p>
                      <a:pPr marL="0" indent="0" algn="just">
                        <a:spcAft>
                          <a:spcPts val="0"/>
                        </a:spcAft>
                        <a:buFont typeface="Arial" panose="020B0604020202020204" pitchFamily="34" charset="0"/>
                        <a:buNone/>
                      </a:pPr>
                      <a:endParaRPr lang="en-US" sz="1600" b="0" dirty="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2567489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Status on BRRR (1) </a:t>
            </a:r>
            <a:r>
              <a:rPr lang="en-ZA" altLang="en-US" sz="2800" b="1" i="1" dirty="0" err="1" smtClean="0">
                <a:solidFill>
                  <a:prstClr val="white"/>
                </a:solidFill>
                <a:latin typeface="Arial" panose="020B0604020202020204" pitchFamily="34" charset="0"/>
              </a:rPr>
              <a:t>Cont</a:t>
            </a:r>
            <a:r>
              <a:rPr lang="en-ZA" altLang="en-US" sz="2800" b="1" i="1" dirty="0" smtClean="0">
                <a:solidFill>
                  <a:prstClr val="white"/>
                </a:solidFill>
                <a:latin typeface="Arial" panose="020B0604020202020204" pitchFamily="34" charset="0"/>
              </a:rPr>
              <a:t>…</a:t>
            </a:r>
            <a:endParaRPr lang="en-ZA" altLang="en-US" sz="2800" b="1" i="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44</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693263026"/>
              </p:ext>
            </p:extLst>
          </p:nvPr>
        </p:nvGraphicFramePr>
        <p:xfrm>
          <a:off x="144529" y="807119"/>
          <a:ext cx="8855092" cy="4611287"/>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Committee requires a written report from the DOD with regards to the future of the Special Defence Account (SDA), including the possible phasing out of the Account. The report should further indicate how the Compensation of Employees allocation will be met once the SDA has been depleted and how it will be ensured that future defence materiel needs are addressed. The Report should further indicate whether current projects (notably Projects Biro, Hotel and </a:t>
                      </a:r>
                      <a:r>
                        <a:rPr kumimoji="0" lang="en-ZA" sz="1600" b="0" i="1" u="none" strike="noStrike" kern="0" cap="none" spc="0" normalizeH="0" baseline="0" noProof="0" dirty="0" err="1" smtClean="0">
                          <a:ln>
                            <a:noFill/>
                          </a:ln>
                          <a:solidFill>
                            <a:schemeClr val="tx1"/>
                          </a:solidFill>
                          <a:effectLst/>
                          <a:uLnTx/>
                          <a:uFillTx/>
                          <a:latin typeface="Arial Narrow"/>
                          <a:ea typeface="Calibri"/>
                          <a:cs typeface="Times New Roman"/>
                        </a:rPr>
                        <a:t>Hoefyster</a:t>
                      </a: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 are under threat given limited funding in the SDA. The written report should be submitted to the Committee no later than 1 February 2020.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14929"/>
                          </a:solidFill>
                          <a:effectLst/>
                          <a:latin typeface="Arial Narrow"/>
                          <a:ea typeface="Calibri"/>
                          <a:cs typeface="Times New Roman"/>
                        </a:rPr>
                        <a:t>01 February 2020</a:t>
                      </a:r>
                      <a:endParaRPr lang="en-GB" sz="1600" dirty="0">
                        <a:solidFill>
                          <a:srgbClr val="014929"/>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These three Projects have contractual obligations which the DOD cannot honour:</a:t>
                      </a:r>
                    </a:p>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	BIRO – Contractual obligations until FY2024/25.</a:t>
                      </a:r>
                    </a:p>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	</a:t>
                      </a:r>
                      <a:r>
                        <a:rPr lang="en-ZA" sz="1600" b="0" dirty="0" err="1" smtClean="0">
                          <a:solidFill>
                            <a:schemeClr val="tx1"/>
                          </a:solidFill>
                          <a:effectLst/>
                          <a:latin typeface="Arial Narrow" panose="020B0606020202030204" pitchFamily="34" charset="0"/>
                          <a:ea typeface="Calibri"/>
                          <a:cs typeface="Times New Roman"/>
                        </a:rPr>
                        <a:t>HOEFYSTER</a:t>
                      </a:r>
                      <a:r>
                        <a:rPr lang="en-ZA" sz="1600" b="0" dirty="0" smtClean="0">
                          <a:solidFill>
                            <a:schemeClr val="tx1"/>
                          </a:solidFill>
                          <a:effectLst/>
                          <a:latin typeface="Arial Narrow" panose="020B0606020202030204" pitchFamily="34" charset="0"/>
                          <a:ea typeface="Calibri"/>
                          <a:cs typeface="Times New Roman"/>
                        </a:rPr>
                        <a:t> – Contractual obligations until FY2022/23.</a:t>
                      </a:r>
                    </a:p>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	HOTEL - Contractual obligations until FY2021/22.</a:t>
                      </a:r>
                    </a:p>
                    <a:p>
                      <a:pPr marL="0" indent="0" algn="just">
                        <a:spcAft>
                          <a:spcPts val="0"/>
                        </a:spcAft>
                        <a:buFont typeface="Arial" panose="020B0604020202020204" pitchFamily="34" charset="0"/>
                        <a:buNone/>
                      </a:pPr>
                      <a:endParaRPr lang="en-ZA" sz="1600" b="0" dirty="0" smtClean="0">
                        <a:solidFill>
                          <a:schemeClr val="tx1"/>
                        </a:solidFill>
                        <a:effectLst/>
                        <a:latin typeface="Arial Narrow" panose="020B0606020202030204" pitchFamily="34" charset="0"/>
                        <a:ea typeface="Calibri"/>
                        <a:cs typeface="Times New Roman"/>
                      </a:endParaRPr>
                    </a:p>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Contractual obligations for these three Projects amounts to </a:t>
                      </a:r>
                      <a:r>
                        <a:rPr lang="en-ZA" sz="1600" b="1" dirty="0" smtClean="0">
                          <a:solidFill>
                            <a:schemeClr val="tx1"/>
                          </a:solidFill>
                          <a:effectLst/>
                          <a:latin typeface="Arial Narrow" panose="020B0606020202030204" pitchFamily="34" charset="0"/>
                          <a:ea typeface="Calibri"/>
                          <a:cs typeface="Times New Roman"/>
                        </a:rPr>
                        <a:t>RB13.7 (FY2019/20 – FY2024/25) </a:t>
                      </a:r>
                      <a:r>
                        <a:rPr lang="en-ZA" sz="1600" b="0" dirty="0" smtClean="0">
                          <a:solidFill>
                            <a:schemeClr val="tx1"/>
                          </a:solidFill>
                          <a:effectLst/>
                          <a:latin typeface="Arial Narrow" panose="020B0606020202030204" pitchFamily="34" charset="0"/>
                          <a:ea typeface="Calibri"/>
                          <a:cs typeface="Times New Roman"/>
                        </a:rPr>
                        <a:t>whilst the current allocation only amounts to </a:t>
                      </a:r>
                      <a:r>
                        <a:rPr lang="en-ZA" sz="1600" b="1" dirty="0" smtClean="0">
                          <a:solidFill>
                            <a:schemeClr val="tx1"/>
                          </a:solidFill>
                          <a:effectLst/>
                          <a:latin typeface="Arial Narrow" panose="020B0606020202030204" pitchFamily="34" charset="0"/>
                          <a:ea typeface="Calibri"/>
                          <a:cs typeface="Times New Roman"/>
                        </a:rPr>
                        <a:t>RB2.8</a:t>
                      </a:r>
                      <a:r>
                        <a:rPr lang="en-ZA" sz="1600" b="0" dirty="0" smtClean="0">
                          <a:solidFill>
                            <a:schemeClr val="tx1"/>
                          </a:solidFill>
                          <a:effectLst/>
                          <a:latin typeface="Arial Narrow" panose="020B0606020202030204" pitchFamily="34" charset="0"/>
                          <a:ea typeface="Calibri"/>
                          <a:cs typeface="Times New Roman"/>
                        </a:rPr>
                        <a:t>. Therefore, there is a </a:t>
                      </a:r>
                      <a:r>
                        <a:rPr lang="en-ZA" sz="1600" b="1" dirty="0" smtClean="0">
                          <a:solidFill>
                            <a:schemeClr val="tx1"/>
                          </a:solidFill>
                          <a:effectLst>
                            <a:outerShdw blurRad="38100" dist="38100" dir="2700000" algn="tl">
                              <a:srgbClr val="000000">
                                <a:alpha val="43137"/>
                              </a:srgbClr>
                            </a:outerShdw>
                          </a:effectLst>
                          <a:latin typeface="Arial Narrow" panose="020B0606020202030204" pitchFamily="34" charset="0"/>
                          <a:ea typeface="Calibri"/>
                          <a:cs typeface="Times New Roman"/>
                        </a:rPr>
                        <a:t>shortfall of RB10.9</a:t>
                      </a:r>
                      <a:r>
                        <a:rPr lang="en-ZA" sz="1600" b="0" dirty="0" smtClean="0">
                          <a:solidFill>
                            <a:schemeClr val="tx1"/>
                          </a:solidFill>
                          <a:effectLst/>
                          <a:latin typeface="Arial Narrow" panose="020B0606020202030204" pitchFamily="34" charset="0"/>
                          <a:ea typeface="Calibri"/>
                          <a:cs typeface="Times New Roman"/>
                        </a:rPr>
                        <a:t> over the various contractual years.</a:t>
                      </a:r>
                    </a:p>
                    <a:p>
                      <a:pPr marL="0" indent="0" algn="just">
                        <a:spcAft>
                          <a:spcPts val="0"/>
                        </a:spcAft>
                        <a:buFont typeface="Arial" panose="020B0604020202020204" pitchFamily="34" charset="0"/>
                        <a:buNone/>
                      </a:pPr>
                      <a:endParaRPr lang="en-US" sz="1600" b="0" dirty="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4208925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t>
            </a:r>
            <a:r>
              <a:rPr lang="en-ZA" altLang="en-US" sz="2800" b="1" dirty="0" smtClean="0">
                <a:solidFill>
                  <a:prstClr val="white"/>
                </a:solidFill>
                <a:latin typeface="Arial" panose="020B0604020202020204" pitchFamily="34" charset="0"/>
              </a:rPr>
              <a:t>BRRR (</a:t>
            </a:r>
            <a:r>
              <a:rPr lang="en-ZA" altLang="en-US" sz="2800" b="1" dirty="0">
                <a:solidFill>
                  <a:prstClr val="white"/>
                </a:solidFill>
                <a:latin typeface="Arial" panose="020B0604020202020204" pitchFamily="34" charset="0"/>
              </a:rPr>
              <a:t>2</a:t>
            </a:r>
            <a:r>
              <a:rPr lang="en-ZA" altLang="en-US" sz="2800" b="1" dirty="0" smtClean="0">
                <a:solidFill>
                  <a:prstClr val="white"/>
                </a:solidFill>
                <a:latin typeface="Arial" panose="020B0604020202020204" pitchFamily="34" charset="0"/>
              </a:rPr>
              <a:t>)</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45</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384280952"/>
              </p:ext>
            </p:extLst>
          </p:nvPr>
        </p:nvGraphicFramePr>
        <p:xfrm>
          <a:off x="144529" y="807119"/>
          <a:ext cx="8855092" cy="4255952"/>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DOD should, as part of its quarterly performance reports to Parliament, include an update on the number of investigations underway related to irregular expenditure and fruitless and wasteful expenditure. This should include information on the number of cases referred to the Military Police and/or the SAPS, the number of cases under investigation and the outcome of such investigations. This information is essential to ensure improved Consequence Management in the Department of Defence.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ysClr val="windowText" lastClr="000000"/>
                          </a:solidFill>
                          <a:effectLst/>
                          <a:latin typeface="Arial Narrow"/>
                          <a:ea typeface="Calibri"/>
                          <a:cs typeface="Times New Roman"/>
                        </a:rPr>
                        <a:t>Quarterly, according to DOD QPR Timelines</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algn="just">
                        <a:spcAft>
                          <a:spcPts val="0"/>
                        </a:spcAft>
                      </a:pPr>
                      <a:r>
                        <a:rPr lang="en-ZA" sz="1600" dirty="0" smtClean="0">
                          <a:solidFill>
                            <a:srgbClr val="222222"/>
                          </a:solidFill>
                          <a:effectLst/>
                          <a:latin typeface="Arial Narrow" panose="020B0606020202030204" pitchFamily="34" charset="0"/>
                          <a:ea typeface="Times New Roman" panose="02020603050405020304" pitchFamily="18" charset="0"/>
                        </a:rPr>
                        <a:t>The AO instituted controls as detailed in the Audit Action Plan to reduce the incurrence of Irregular Expenditure and Fruitless and Wasteful Expenditure, by providing checks and balances within the procurement environments at unit level </a:t>
                      </a:r>
                      <a:r>
                        <a:rPr lang="en-ZA" sz="1600" b="1" dirty="0" smtClean="0">
                          <a:solidFill>
                            <a:srgbClr val="222222"/>
                          </a:solidFill>
                          <a:effectLst/>
                          <a:latin typeface="Arial Narrow" panose="020B0606020202030204" pitchFamily="34" charset="0"/>
                          <a:ea typeface="Times New Roman" panose="02020603050405020304" pitchFamily="18" charset="0"/>
                        </a:rPr>
                        <a:t>to ensure policies, procedures and legislation is adhered to in the awarding of contracts</a:t>
                      </a:r>
                      <a:r>
                        <a:rPr lang="en-ZA" sz="1600" dirty="0" smtClean="0">
                          <a:solidFill>
                            <a:srgbClr val="222222"/>
                          </a:solidFill>
                          <a:effectLst/>
                          <a:latin typeface="Arial Narrow" panose="020B0606020202030204" pitchFamily="34" charset="0"/>
                          <a:ea typeface="Times New Roman" panose="02020603050405020304" pitchFamily="18" charset="0"/>
                        </a:rPr>
                        <a:t>.</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b="1" dirty="0" smtClean="0">
                          <a:effectLst/>
                          <a:latin typeface="Arial Narrow" panose="020B0606020202030204" pitchFamily="34" charset="0"/>
                          <a:ea typeface="Times New Roman" panose="02020603050405020304" pitchFamily="18" charset="0"/>
                        </a:rPr>
                        <a:t> </a:t>
                      </a:r>
                      <a:endParaRPr lang="en-ZA" sz="2400" dirty="0" smtClean="0">
                        <a:effectLst/>
                        <a:latin typeface="Arial" panose="020B0604020202020204" pitchFamily="34" charset="0"/>
                        <a:ea typeface="Times New Roman" panose="02020603050405020304" pitchFamily="18" charset="0"/>
                      </a:endParaRPr>
                    </a:p>
                    <a:p>
                      <a:pPr algn="just"/>
                      <a:r>
                        <a:rPr lang="en-ZA" sz="1600" dirty="0" smtClean="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With regard to prior period’s Irregular Expenditure incurred, which are of a significant value, the AO tasked the Inspector-General and Internal Audit Division, </a:t>
                      </a:r>
                      <a:r>
                        <a:rPr lang="en-ZA" sz="1600" u="sng" dirty="0" smtClean="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together with a forensic company</a:t>
                      </a:r>
                      <a:r>
                        <a:rPr lang="en-ZA" sz="1600" u="none" dirty="0" smtClean="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600" dirty="0" smtClean="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(as identified by NT) to work in a </a:t>
                      </a:r>
                      <a:br>
                        <a:rPr lang="en-ZA" sz="1600" dirty="0" smtClean="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br>
                      <a:r>
                        <a:rPr lang="en-ZA" sz="1600" dirty="0" smtClean="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co-sourced relationship to </a:t>
                      </a:r>
                      <a:r>
                        <a:rPr lang="en-ZA" sz="1600" b="1" dirty="0" smtClean="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investigate root causes of the procurement related irregular expenditure incurred</a:t>
                      </a:r>
                      <a:r>
                        <a:rPr lang="en-ZA" sz="1600" dirty="0" smtClean="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2974529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Status on </a:t>
            </a:r>
            <a:r>
              <a:rPr lang="en-ZA" altLang="en-US" sz="2800" b="1" dirty="0" err="1" smtClean="0">
                <a:solidFill>
                  <a:prstClr val="white"/>
                </a:solidFill>
                <a:latin typeface="Arial" panose="020B0604020202020204" pitchFamily="34" charset="0"/>
              </a:rPr>
              <a:t>BRRR</a:t>
            </a:r>
            <a:r>
              <a:rPr lang="en-ZA" altLang="en-US" sz="2800" b="1" dirty="0" smtClean="0">
                <a:solidFill>
                  <a:prstClr val="white"/>
                </a:solidFill>
                <a:latin typeface="Arial" panose="020B0604020202020204" pitchFamily="34" charset="0"/>
              </a:rPr>
              <a:t> (2) </a:t>
            </a:r>
            <a:r>
              <a:rPr lang="en-ZA" altLang="en-US" sz="2800" b="1" i="1" dirty="0" err="1">
                <a:solidFill>
                  <a:prstClr val="white"/>
                </a:solidFill>
                <a:latin typeface="Arial" panose="020B0604020202020204" pitchFamily="34" charset="0"/>
              </a:rPr>
              <a:t>Cont</a:t>
            </a:r>
            <a:r>
              <a:rPr lang="en-ZA" altLang="en-US" sz="2800" b="1" i="1" dirty="0" smtClean="0">
                <a:solidFill>
                  <a:prstClr val="white"/>
                </a:solidFill>
                <a:latin typeface="Arial" panose="020B0604020202020204" pitchFamily="34" charset="0"/>
              </a:rPr>
              <a:t>…</a:t>
            </a:r>
            <a:endParaRPr lang="en-ZA" altLang="en-US" sz="2800" b="1" i="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46</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922064717"/>
              </p:ext>
            </p:extLst>
          </p:nvPr>
        </p:nvGraphicFramePr>
        <p:xfrm>
          <a:off x="144529" y="807119"/>
          <a:ext cx="8855092" cy="4367447"/>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DOD should, as part of its quarterly performance reports to Parliament, include an update on the number of investigations underway related to irregular expenditure and fruitless and wasteful expenditure. This should include information on the number of cases referred to the Military Police and/or the SAPS, the number of cases under investigation and the outcome of such investigations. This information is essential to ensure improved Consequence Management in the Department of Defence.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ysClr val="windowText" lastClr="000000"/>
                          </a:solidFill>
                          <a:effectLst/>
                          <a:latin typeface="Arial Narrow"/>
                          <a:ea typeface="Calibri"/>
                          <a:cs typeface="Times New Roman"/>
                        </a:rPr>
                        <a:t>Quarterly, according to DOD QPR Timelines</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algn="just">
                        <a:spcAft>
                          <a:spcPts val="0"/>
                        </a:spcAft>
                      </a:pPr>
                      <a:r>
                        <a:rPr lang="en-ZA" sz="1600" dirty="0" smtClean="0">
                          <a:solidFill>
                            <a:srgbClr val="222222"/>
                          </a:solidFill>
                          <a:effectLst/>
                          <a:latin typeface="Arial Narrow" panose="020B0606020202030204" pitchFamily="34" charset="0"/>
                          <a:ea typeface="Times New Roman" panose="02020603050405020304" pitchFamily="18" charset="0"/>
                        </a:rPr>
                        <a:t>This is currently a work in progress.  </a:t>
                      </a:r>
                    </a:p>
                    <a:p>
                      <a:pPr algn="just">
                        <a:spcAft>
                          <a:spcPts val="0"/>
                        </a:spcAft>
                      </a:pPr>
                      <a:endParaRPr lang="en-ZA" sz="1600" dirty="0" smtClean="0">
                        <a:solidFill>
                          <a:srgbClr val="222222"/>
                        </a:solidFill>
                        <a:effectLst/>
                        <a:latin typeface="Arial Narrow" panose="020B0606020202030204" pitchFamily="34" charset="0"/>
                        <a:ea typeface="Times New Roman" panose="02020603050405020304" pitchFamily="18" charset="0"/>
                      </a:endParaRPr>
                    </a:p>
                    <a:p>
                      <a:pPr algn="just">
                        <a:spcAft>
                          <a:spcPts val="0"/>
                        </a:spcAft>
                      </a:pPr>
                      <a:r>
                        <a:rPr lang="en-ZA" sz="1600" dirty="0" smtClean="0">
                          <a:solidFill>
                            <a:srgbClr val="222222"/>
                          </a:solidFill>
                          <a:effectLst/>
                          <a:latin typeface="Arial Narrow" panose="020B0606020202030204" pitchFamily="34" charset="0"/>
                          <a:ea typeface="Times New Roman" panose="02020603050405020304" pitchFamily="18" charset="0"/>
                        </a:rPr>
                        <a:t>Board of Inquiries (</a:t>
                      </a:r>
                      <a:r>
                        <a:rPr lang="en-ZA" sz="1600" dirty="0" err="1" smtClean="0">
                          <a:solidFill>
                            <a:srgbClr val="222222"/>
                          </a:solidFill>
                          <a:effectLst/>
                          <a:latin typeface="Arial Narrow" panose="020B0606020202030204" pitchFamily="34" charset="0"/>
                          <a:ea typeface="Times New Roman" panose="02020603050405020304" pitchFamily="18" charset="0"/>
                        </a:rPr>
                        <a:t>BOI</a:t>
                      </a:r>
                      <a:r>
                        <a:rPr lang="en-ZA" sz="1600" dirty="0" smtClean="0">
                          <a:solidFill>
                            <a:srgbClr val="222222"/>
                          </a:solidFill>
                          <a:effectLst/>
                          <a:latin typeface="Arial Narrow" panose="020B0606020202030204" pitchFamily="34" charset="0"/>
                          <a:ea typeface="Times New Roman" panose="02020603050405020304" pitchFamily="18" charset="0"/>
                        </a:rPr>
                        <a:t>) were instituted within the Department to deal with the incurrence of Irregular Expenditure and Fruitless and Wasteful Expenditure by the various Services and Divisions.   </a:t>
                      </a:r>
                    </a:p>
                    <a:p>
                      <a:pPr algn="just">
                        <a:spcAft>
                          <a:spcPts val="0"/>
                        </a:spcAft>
                      </a:pPr>
                      <a:endParaRPr lang="en-ZA" sz="1600" dirty="0" smtClean="0">
                        <a:solidFill>
                          <a:srgbClr val="222222"/>
                        </a:solidFill>
                        <a:effectLst/>
                        <a:latin typeface="Arial Narrow" panose="020B0606020202030204" pitchFamily="34" charset="0"/>
                        <a:ea typeface="Times New Roman" panose="02020603050405020304" pitchFamily="18" charset="0"/>
                      </a:endParaRPr>
                    </a:p>
                    <a:p>
                      <a:pPr algn="just">
                        <a:spcAft>
                          <a:spcPts val="0"/>
                        </a:spcAft>
                      </a:pPr>
                      <a:r>
                        <a:rPr lang="en-ZA" sz="1600" dirty="0" smtClean="0">
                          <a:solidFill>
                            <a:srgbClr val="222222"/>
                          </a:solidFill>
                          <a:effectLst/>
                          <a:latin typeface="Arial Narrow" panose="020B0606020202030204" pitchFamily="34" charset="0"/>
                          <a:ea typeface="Times New Roman" panose="02020603050405020304" pitchFamily="18" charset="0"/>
                        </a:rPr>
                        <a:t>The recommendations by the </a:t>
                      </a:r>
                      <a:r>
                        <a:rPr lang="en-ZA" sz="1600" dirty="0" err="1" smtClean="0">
                          <a:solidFill>
                            <a:srgbClr val="222222"/>
                          </a:solidFill>
                          <a:effectLst/>
                          <a:latin typeface="Arial Narrow" panose="020B0606020202030204" pitchFamily="34" charset="0"/>
                          <a:ea typeface="Times New Roman" panose="02020603050405020304" pitchFamily="18" charset="0"/>
                        </a:rPr>
                        <a:t>BOIs</a:t>
                      </a:r>
                      <a:r>
                        <a:rPr lang="en-ZA" sz="1600" dirty="0" smtClean="0">
                          <a:solidFill>
                            <a:srgbClr val="222222"/>
                          </a:solidFill>
                          <a:effectLst/>
                          <a:latin typeface="Arial Narrow" panose="020B0606020202030204" pitchFamily="34" charset="0"/>
                          <a:ea typeface="Times New Roman" panose="02020603050405020304" pitchFamily="18" charset="0"/>
                        </a:rPr>
                        <a:t> are forwarded to the Legal Services Division and Military Police Division, respectively, for sanctions and consequence management.</a:t>
                      </a:r>
                      <a:endParaRPr lang="en-ZA" sz="2400" dirty="0" smtClean="0">
                        <a:effectLst/>
                        <a:latin typeface="Arial" panose="020B0604020202020204" pitchFamily="34" charset="0"/>
                        <a:ea typeface="Times New Roman" panose="02020603050405020304" pitchFamily="18" charset="0"/>
                      </a:endParaRPr>
                    </a:p>
                    <a:p>
                      <a:pPr algn="just">
                        <a:spcAft>
                          <a:spcPts val="0"/>
                        </a:spcAft>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1067114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64" y="0"/>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t>
            </a:r>
            <a:r>
              <a:rPr lang="en-ZA" altLang="en-US" sz="2800" b="1" dirty="0" smtClean="0">
                <a:solidFill>
                  <a:prstClr val="white"/>
                </a:solidFill>
                <a:latin typeface="Arial" panose="020B0604020202020204" pitchFamily="34" charset="0"/>
              </a:rPr>
              <a:t>BRRR (</a:t>
            </a:r>
            <a:r>
              <a:rPr lang="en-ZA" altLang="en-US" sz="2800" b="1" dirty="0">
                <a:solidFill>
                  <a:prstClr val="white"/>
                </a:solidFill>
                <a:latin typeface="Arial" panose="020B0604020202020204" pitchFamily="34" charset="0"/>
              </a:rPr>
              <a:t>3</a:t>
            </a:r>
            <a:r>
              <a:rPr lang="en-ZA" altLang="en-US" sz="2800" b="1" dirty="0" smtClean="0">
                <a:solidFill>
                  <a:prstClr val="white"/>
                </a:solidFill>
                <a:latin typeface="Arial" panose="020B0604020202020204" pitchFamily="34" charset="0"/>
              </a:rPr>
              <a:t>)</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47</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494953339"/>
              </p:ext>
            </p:extLst>
          </p:nvPr>
        </p:nvGraphicFramePr>
        <p:xfrm>
          <a:off x="144529" y="807119"/>
          <a:ext cx="8855092" cy="3524432"/>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DOD should prioritise its Internal Audit Division’s capacity through the filling of vacant posts. The DOD should provide the Committee with quarterly updates on the status of the Internal Audit capacity.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ysClr val="windowText" lastClr="000000"/>
                          </a:solidFill>
                          <a:effectLst/>
                          <a:latin typeface="Arial Narrow"/>
                          <a:ea typeface="Calibri"/>
                          <a:cs typeface="Times New Roman"/>
                        </a:rPr>
                        <a:t>Quarterly, according to DOD QPR Timelines</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The funded </a:t>
                      </a:r>
                      <a:r>
                        <a:rPr lang="en-ZA" sz="1600" b="0" dirty="0" err="1" smtClean="0">
                          <a:solidFill>
                            <a:schemeClr val="tx1"/>
                          </a:solidFill>
                          <a:effectLst/>
                          <a:latin typeface="Arial Narrow" panose="020B0606020202030204" pitchFamily="34" charset="0"/>
                          <a:ea typeface="Calibri"/>
                          <a:cs typeface="Times New Roman"/>
                        </a:rPr>
                        <a:t>HR</a:t>
                      </a:r>
                      <a:r>
                        <a:rPr lang="en-ZA" sz="1600" b="0" dirty="0" smtClean="0">
                          <a:solidFill>
                            <a:schemeClr val="tx1"/>
                          </a:solidFill>
                          <a:effectLst/>
                          <a:latin typeface="Arial Narrow" panose="020B0606020202030204" pitchFamily="34" charset="0"/>
                          <a:ea typeface="Calibri"/>
                          <a:cs typeface="Times New Roman"/>
                        </a:rPr>
                        <a:t> posts for Internal Audit Division is 69.  </a:t>
                      </a:r>
                    </a:p>
                    <a:p>
                      <a:pPr marL="0" indent="0" algn="just">
                        <a:spcAft>
                          <a:spcPts val="0"/>
                        </a:spcAft>
                        <a:buFont typeface="Arial" panose="020B0604020202020204" pitchFamily="34" charset="0"/>
                        <a:buNone/>
                      </a:pPr>
                      <a:endParaRPr lang="en-ZA" sz="1600" b="0" dirty="0" smtClean="0">
                        <a:solidFill>
                          <a:schemeClr val="tx1"/>
                        </a:solidFill>
                        <a:effectLst/>
                        <a:latin typeface="Arial Narrow" panose="020B0606020202030204" pitchFamily="34" charset="0"/>
                        <a:ea typeface="Calibri"/>
                        <a:cs typeface="Times New Roman"/>
                      </a:endParaRPr>
                    </a:p>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Of these 69 funded posts, 43 posts were filled on 31 Dec 2019, resulting in a vacancy rate of 26 (37%). </a:t>
                      </a:r>
                    </a:p>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 </a:t>
                      </a:r>
                    </a:p>
                    <a:p>
                      <a:pPr marL="0" indent="0" algn="just">
                        <a:spcAft>
                          <a:spcPts val="0"/>
                        </a:spcAft>
                        <a:buFont typeface="Arial" panose="020B0604020202020204" pitchFamily="34" charset="0"/>
                        <a:buNone/>
                      </a:pPr>
                      <a:r>
                        <a:rPr lang="en-ZA" sz="1600" b="0" dirty="0" smtClean="0">
                          <a:solidFill>
                            <a:schemeClr val="tx1"/>
                          </a:solidFill>
                          <a:effectLst/>
                          <a:latin typeface="Arial Narrow" panose="020B0606020202030204" pitchFamily="34" charset="0"/>
                          <a:ea typeface="Calibri"/>
                          <a:cs typeface="Times New Roman"/>
                        </a:rPr>
                        <a:t>Financial authority for the staffing of 19 posts has been granted to date.</a:t>
                      </a:r>
                      <a:endParaRPr lang="en-US" sz="1600" b="0" dirty="0">
                        <a:solidFill>
                          <a:schemeClr val="tx1"/>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668561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t>
            </a:r>
            <a:r>
              <a:rPr lang="en-ZA" altLang="en-US" sz="2800" b="1" dirty="0" smtClean="0">
                <a:solidFill>
                  <a:prstClr val="white"/>
                </a:solidFill>
                <a:latin typeface="Arial" panose="020B0604020202020204" pitchFamily="34" charset="0"/>
              </a:rPr>
              <a:t>BRRR (</a:t>
            </a:r>
            <a:r>
              <a:rPr lang="en-ZA" altLang="en-US" sz="2800" b="1" dirty="0">
                <a:solidFill>
                  <a:prstClr val="white"/>
                </a:solidFill>
                <a:latin typeface="Arial" panose="020B0604020202020204" pitchFamily="34" charset="0"/>
              </a:rPr>
              <a:t>4</a:t>
            </a:r>
            <a:r>
              <a:rPr lang="en-ZA" altLang="en-US" sz="2800" b="1" dirty="0" smtClean="0">
                <a:solidFill>
                  <a:prstClr val="white"/>
                </a:solidFill>
                <a:latin typeface="Arial" panose="020B0604020202020204" pitchFamily="34" charset="0"/>
              </a:rPr>
              <a:t>)</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48</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818936778"/>
              </p:ext>
            </p:extLst>
          </p:nvPr>
        </p:nvGraphicFramePr>
        <p:xfrm>
          <a:off x="144529" y="807119"/>
          <a:ext cx="8855092" cy="4855127"/>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Committee urges ARMSCOR, the DOD and the AG to finalise a plan to correctly capture tangible assets in order to avoid future misstatements and subsequent adverse findings by the AG. The DOD should report to the Committee on progress in this regard on a quarterly basis.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ysClr val="windowText" lastClr="000000"/>
                          </a:solidFill>
                          <a:effectLst/>
                          <a:latin typeface="Arial Narrow"/>
                          <a:ea typeface="Calibri"/>
                          <a:cs typeface="Times New Roman"/>
                        </a:rPr>
                        <a:t>Quarterly, according to DOD QPR Timelines</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algn="just">
                        <a:spcAft>
                          <a:spcPts val="0"/>
                        </a:spcAft>
                      </a:pPr>
                      <a:r>
                        <a:rPr lang="en-ZA" sz="1600" dirty="0" smtClean="0">
                          <a:effectLst/>
                          <a:latin typeface="Arial Narrow" panose="020B0606020202030204" pitchFamily="34" charset="0"/>
                          <a:ea typeface="Times New Roman" panose="02020603050405020304" pitchFamily="18" charset="0"/>
                        </a:rPr>
                        <a:t>The DOD and </a:t>
                      </a:r>
                      <a:r>
                        <a:rPr lang="en-ZA" sz="1600" dirty="0" err="1" smtClean="0">
                          <a:effectLst/>
                          <a:latin typeface="Arial Narrow" panose="020B0606020202030204" pitchFamily="34" charset="0"/>
                          <a:ea typeface="Times New Roman" panose="02020603050405020304" pitchFamily="18" charset="0"/>
                        </a:rPr>
                        <a:t>ARMSCOR</a:t>
                      </a:r>
                      <a:r>
                        <a:rPr lang="en-ZA" sz="1600" dirty="0" smtClean="0">
                          <a:effectLst/>
                          <a:latin typeface="Arial Narrow" panose="020B0606020202030204" pitchFamily="34" charset="0"/>
                          <a:ea typeface="Times New Roman" panose="02020603050405020304" pitchFamily="18" charset="0"/>
                        </a:rPr>
                        <a:t> agreed on a process to disclose Tangible Assets, as prescribed in the Modified Cash Standard (MCS); which is to disclose </a:t>
                      </a:r>
                      <a:r>
                        <a:rPr lang="en-ZA" sz="1600" dirty="0" err="1" smtClean="0">
                          <a:effectLst/>
                          <a:latin typeface="Arial Narrow" panose="020B0606020202030204" pitchFamily="34" charset="0"/>
                          <a:ea typeface="Times New Roman" panose="02020603050405020304" pitchFamily="18" charset="0"/>
                        </a:rPr>
                        <a:t>WIP</a:t>
                      </a:r>
                      <a:r>
                        <a:rPr lang="en-ZA" sz="1600" dirty="0" smtClean="0">
                          <a:effectLst/>
                          <a:latin typeface="Arial Narrow" panose="020B0606020202030204" pitchFamily="34" charset="0"/>
                          <a:ea typeface="Times New Roman" panose="02020603050405020304" pitchFamily="18" charset="0"/>
                        </a:rPr>
                        <a:t> in Q2 and Q4 of FY2019/20 and the Tangible Assets only in Q4.  This is due to the complexity around the delivery and recognition of asset as per MCS, versus the contractual obligations between the DOD, </a:t>
                      </a:r>
                      <a:r>
                        <a:rPr lang="en-ZA" sz="1600" dirty="0" err="1" smtClean="0">
                          <a:effectLst/>
                          <a:latin typeface="Arial Narrow" panose="020B0606020202030204" pitchFamily="34" charset="0"/>
                          <a:ea typeface="Times New Roman" panose="02020603050405020304" pitchFamily="18" charset="0"/>
                        </a:rPr>
                        <a:t>ARMSCOR</a:t>
                      </a:r>
                      <a:r>
                        <a:rPr lang="en-ZA" sz="1600" dirty="0" smtClean="0">
                          <a:effectLst/>
                          <a:latin typeface="Arial Narrow" panose="020B0606020202030204" pitchFamily="34" charset="0"/>
                          <a:ea typeface="Times New Roman" panose="02020603050405020304" pitchFamily="18" charset="0"/>
                        </a:rPr>
                        <a:t> and suppliers. </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 </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In order to address the issue of the misstatement, the DOD and </a:t>
                      </a:r>
                      <a:r>
                        <a:rPr lang="en-ZA" sz="1600" dirty="0" err="1" smtClean="0">
                          <a:effectLst/>
                          <a:latin typeface="Arial Narrow" panose="020B0606020202030204" pitchFamily="34" charset="0"/>
                          <a:ea typeface="Times New Roman" panose="02020603050405020304" pitchFamily="18" charset="0"/>
                        </a:rPr>
                        <a:t>ARMSCOR</a:t>
                      </a:r>
                      <a:r>
                        <a:rPr lang="en-ZA" sz="1600" dirty="0" smtClean="0">
                          <a:effectLst/>
                          <a:latin typeface="Arial Narrow" panose="020B0606020202030204" pitchFamily="34" charset="0"/>
                          <a:ea typeface="Times New Roman" panose="02020603050405020304" pitchFamily="18" charset="0"/>
                        </a:rPr>
                        <a:t> agreed on a debrief process which will be held during Apr / May of each year to reconfirm what has been capitalised by the DOD versus what </a:t>
                      </a:r>
                      <a:r>
                        <a:rPr lang="en-ZA" sz="1600" dirty="0" err="1" smtClean="0">
                          <a:effectLst/>
                          <a:latin typeface="Arial Narrow" panose="020B0606020202030204" pitchFamily="34" charset="0"/>
                          <a:ea typeface="Times New Roman" panose="02020603050405020304" pitchFamily="18" charset="0"/>
                        </a:rPr>
                        <a:t>ARMSCOR</a:t>
                      </a:r>
                      <a:r>
                        <a:rPr lang="en-ZA" sz="1600" dirty="0" smtClean="0">
                          <a:effectLst/>
                          <a:latin typeface="Arial Narrow" panose="020B0606020202030204" pitchFamily="34" charset="0"/>
                          <a:ea typeface="Times New Roman" panose="02020603050405020304" pitchFamily="18" charset="0"/>
                        </a:rPr>
                        <a:t> provided.</a:t>
                      </a:r>
                    </a:p>
                    <a:p>
                      <a:pPr algn="just">
                        <a:spcAft>
                          <a:spcPts val="0"/>
                        </a:spcAft>
                      </a:pPr>
                      <a:r>
                        <a:rPr lang="en-ZA" sz="1600" dirty="0" smtClean="0">
                          <a:effectLst/>
                          <a:latin typeface="Arial Narrow" panose="020B0606020202030204" pitchFamily="34" charset="0"/>
                          <a:ea typeface="Times New Roman" panose="02020603050405020304" pitchFamily="18" charset="0"/>
                        </a:rPr>
                        <a:t> </a:t>
                      </a:r>
                    </a:p>
                    <a:p>
                      <a:pPr algn="just">
                        <a:spcAft>
                          <a:spcPts val="0"/>
                        </a:spcAft>
                      </a:pPr>
                      <a:r>
                        <a:rPr lang="en-ZA" sz="1600" dirty="0" smtClean="0">
                          <a:effectLst/>
                          <a:latin typeface="Arial Narrow" panose="020B0606020202030204" pitchFamily="34" charset="0"/>
                          <a:ea typeface="Times New Roman" panose="02020603050405020304" pitchFamily="18" charset="0"/>
                        </a:rPr>
                        <a:t>The agreement with </a:t>
                      </a:r>
                      <a:r>
                        <a:rPr lang="en-ZA" sz="1600" dirty="0" err="1" smtClean="0">
                          <a:effectLst/>
                          <a:latin typeface="Arial Narrow" panose="020B0606020202030204" pitchFamily="34" charset="0"/>
                          <a:ea typeface="Times New Roman" panose="02020603050405020304" pitchFamily="18" charset="0"/>
                        </a:rPr>
                        <a:t>AGSA</a:t>
                      </a:r>
                      <a:r>
                        <a:rPr lang="en-ZA" sz="1600" dirty="0" smtClean="0">
                          <a:effectLst/>
                          <a:latin typeface="Arial Narrow" panose="020B0606020202030204" pitchFamily="34" charset="0"/>
                          <a:ea typeface="Times New Roman" panose="02020603050405020304" pitchFamily="18" charset="0"/>
                        </a:rPr>
                        <a:t> is that a session be held, prior to the actual audit, where the process to derive the capitalised amounts is explained.</a:t>
                      </a:r>
                      <a:endParaRPr lang="en-ZA" sz="2400" dirty="0" smtClean="0">
                        <a:effectLst/>
                        <a:latin typeface="Arial" panose="020B0604020202020204" pitchFamily="34" charset="0"/>
                        <a:ea typeface="Times New Roman" panose="02020603050405020304" pitchFamily="18" charset="0"/>
                      </a:endParaRPr>
                    </a:p>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3582006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t>
            </a:r>
            <a:r>
              <a:rPr lang="en-ZA" altLang="en-US" sz="2800" b="1" dirty="0" smtClean="0">
                <a:solidFill>
                  <a:prstClr val="white"/>
                </a:solidFill>
                <a:latin typeface="Arial" panose="020B0604020202020204" pitchFamily="34" charset="0"/>
              </a:rPr>
              <a:t>BRRR (</a:t>
            </a:r>
            <a:r>
              <a:rPr lang="en-ZA" altLang="en-US" sz="2800" b="1" dirty="0">
                <a:solidFill>
                  <a:prstClr val="white"/>
                </a:solidFill>
                <a:latin typeface="Arial" panose="020B0604020202020204" pitchFamily="34" charset="0"/>
              </a:rPr>
              <a:t>5</a:t>
            </a:r>
            <a:r>
              <a:rPr lang="en-ZA" altLang="en-US" sz="2800" b="1" dirty="0" smtClean="0">
                <a:solidFill>
                  <a:prstClr val="white"/>
                </a:solidFill>
                <a:latin typeface="Arial" panose="020B0604020202020204" pitchFamily="34" charset="0"/>
              </a:rPr>
              <a:t>)</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49</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318423280"/>
              </p:ext>
            </p:extLst>
          </p:nvPr>
        </p:nvGraphicFramePr>
        <p:xfrm>
          <a:off x="144529" y="807119"/>
          <a:ext cx="8855092" cy="4499792"/>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Although the situation around reimbursements from the United Nations for SANDF troop and equipment contributions has improved, the Committee noted ongoing concerns related to these reimbursements. This relates largely to the unserviceability of the Prime Mission Equipment in the mission areas. The latest information from the Minister of Defence indicated that reimbursements to the value of R54.667 million was forfeited. The Committee therefore strongly recommends that the DOD institute further measures to improve on the reimbursement levels from the UN. Quarterly updates on UN reimbursement levels should be provided to the Committee.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ysClr val="windowText" lastClr="000000"/>
                          </a:solidFill>
                          <a:effectLst/>
                          <a:latin typeface="Arial Narrow"/>
                          <a:ea typeface="Calibri"/>
                          <a:cs typeface="Times New Roman"/>
                        </a:rPr>
                        <a:t>Quarterly, according to DOD QPR Timelines</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algn="just">
                        <a:spcAft>
                          <a:spcPts val="0"/>
                        </a:spcAft>
                      </a:pPr>
                      <a:r>
                        <a:rPr lang="en-ZA" sz="1600" dirty="0" smtClean="0">
                          <a:effectLst/>
                          <a:latin typeface="Arial Narrow" panose="020B0606020202030204" pitchFamily="34" charset="0"/>
                          <a:ea typeface="Times New Roman" panose="02020603050405020304" pitchFamily="18" charset="0"/>
                        </a:rPr>
                        <a:t>Serviceability of Prime Mission Equipment increased </a:t>
                      </a:r>
                      <a:r>
                        <a:rPr lang="en-ZA" sz="1600" b="1" dirty="0" smtClean="0">
                          <a:effectLst/>
                          <a:latin typeface="Arial Narrow" panose="020B0606020202030204" pitchFamily="34" charset="0"/>
                          <a:ea typeface="Times New Roman" panose="02020603050405020304" pitchFamily="18" charset="0"/>
                        </a:rPr>
                        <a:t>from 70% in FY2018/19</a:t>
                      </a:r>
                      <a:r>
                        <a:rPr lang="en-ZA" sz="1600" dirty="0" smtClean="0">
                          <a:effectLst/>
                          <a:latin typeface="Arial Narrow" panose="020B0606020202030204" pitchFamily="34" charset="0"/>
                          <a:ea typeface="Times New Roman" panose="02020603050405020304" pitchFamily="18" charset="0"/>
                        </a:rPr>
                        <a:t> to </a:t>
                      </a:r>
                      <a:r>
                        <a:rPr lang="en-ZA" sz="1600" b="1" dirty="0" smtClean="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86% during Q3 of FY2019/20</a:t>
                      </a:r>
                      <a:r>
                        <a:rPr lang="en-ZA" sz="1600" dirty="0" smtClean="0">
                          <a:effectLst/>
                          <a:latin typeface="Arial Narrow" panose="020B0606020202030204" pitchFamily="34" charset="0"/>
                          <a:ea typeface="Times New Roman" panose="02020603050405020304" pitchFamily="18" charset="0"/>
                        </a:rPr>
                        <a:t>.  This can however change rapidly depending on the intensity of operations being conducted and the supply and support from Services. </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 </a:t>
                      </a:r>
                      <a:endParaRPr lang="en-ZA" sz="2400" dirty="0" smtClean="0">
                        <a:effectLst/>
                        <a:latin typeface="Arial" panose="020B0604020202020204" pitchFamily="34" charset="0"/>
                        <a:ea typeface="Times New Roman" panose="02020603050405020304" pitchFamily="18" charset="0"/>
                      </a:endParaRPr>
                    </a:p>
                    <a:p>
                      <a:pPr algn="just"/>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As at 31 Dec 2019, the DOD was reimbursed by the </a:t>
                      </a:r>
                      <a:r>
                        <a:rPr lang="en-ZA" sz="1600" b="1" dirty="0" smtClean="0">
                          <a:effectLst/>
                          <a:latin typeface="Arial Narrow" panose="020B0606020202030204" pitchFamily="34" charset="0"/>
                          <a:ea typeface="Times New Roman" panose="02020603050405020304" pitchFamily="18" charset="0"/>
                          <a:cs typeface="Arial" panose="020B0604020202020204" pitchFamily="34" charset="0"/>
                        </a:rPr>
                        <a:t>UN for </a:t>
                      </a:r>
                      <a:r>
                        <a:rPr lang="en-ZA" sz="1600" b="1" dirty="0" err="1" smtClean="0">
                          <a:effectLst/>
                          <a:latin typeface="Arial Narrow" panose="020B0606020202030204" pitchFamily="34" charset="0"/>
                          <a:ea typeface="Times New Roman" panose="02020603050405020304" pitchFamily="18" charset="0"/>
                          <a:cs typeface="Arial" panose="020B0604020202020204" pitchFamily="34" charset="0"/>
                        </a:rPr>
                        <a:t>MoUs</a:t>
                      </a:r>
                      <a:r>
                        <a:rPr lang="en-ZA" sz="1600" b="1" dirty="0" smtClean="0">
                          <a:effectLst/>
                          <a:latin typeface="Arial Narrow" panose="020B0606020202030204" pitchFamily="34" charset="0"/>
                          <a:ea typeface="Times New Roman" panose="02020603050405020304" pitchFamily="18" charset="0"/>
                          <a:cs typeface="Arial" panose="020B0604020202020204" pitchFamily="34" charset="0"/>
                        </a:rPr>
                        <a:t> </a:t>
                      </a: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to the amount of </a:t>
                      </a:r>
                      <a:r>
                        <a:rPr lang="en-ZA" sz="1600" b="1" dirty="0" smtClean="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RM240,062</a:t>
                      </a:r>
                      <a:r>
                        <a:rPr lang="en-ZA" sz="1600" dirty="0" smtClean="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 </a:t>
                      </a: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and for the </a:t>
                      </a:r>
                      <a:r>
                        <a:rPr lang="en-ZA" sz="1600" b="1" dirty="0" smtClean="0">
                          <a:effectLst/>
                          <a:latin typeface="Arial Narrow" panose="020B0606020202030204" pitchFamily="34" charset="0"/>
                          <a:ea typeface="Times New Roman" panose="02020603050405020304" pitchFamily="18" charset="0"/>
                          <a:cs typeface="Arial" panose="020B0604020202020204" pitchFamily="34" charset="0"/>
                        </a:rPr>
                        <a:t>LOA </a:t>
                      </a: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to the amount of  </a:t>
                      </a:r>
                      <a:r>
                        <a:rPr lang="en-ZA" sz="1600" b="1" dirty="0" smtClean="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RM352,042</a:t>
                      </a:r>
                      <a:r>
                        <a:rPr lang="en-ZA" sz="1600" dirty="0" smtClean="0">
                          <a:effectLst/>
                          <a:latin typeface="Arial Narrow" panose="020B0606020202030204" pitchFamily="34" charset="0"/>
                          <a:ea typeface="Times New Roman" panose="02020603050405020304" pitchFamily="18" charset="0"/>
                          <a:cs typeface="Arial" panose="020B0604020202020204" pitchFamily="34" charset="0"/>
                        </a:rPr>
                        <a:t>.</a:t>
                      </a: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3420782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endParaRPr lang="en-US" altLang="en-US" sz="2800" b="1" dirty="0" smtClean="0">
              <a:solidFill>
                <a:prstClr val="white"/>
              </a:solidFill>
              <a:latin typeface="Arial" panose="020B0604020202020204" pitchFamily="34" charset="0"/>
            </a:endParaRP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Section 38(1</a:t>
            </a:r>
            <a:r>
              <a:rPr lang="en-ZA" sz="2200" dirty="0" smtClean="0">
                <a:solidFill>
                  <a:prstClr val="black"/>
                </a:solidFill>
                <a:latin typeface="Arial" charset="0"/>
                <a:cs typeface="Arial" charset="0"/>
              </a:rPr>
              <a:t>)(</a:t>
            </a:r>
            <a:r>
              <a:rPr lang="en-ZA" sz="2200" dirty="0">
                <a:solidFill>
                  <a:prstClr val="black"/>
                </a:solidFill>
                <a:latin typeface="Arial" charset="0"/>
                <a:cs typeface="Arial" charset="0"/>
              </a:rPr>
              <a:t>a</a:t>
            </a:r>
            <a:r>
              <a:rPr lang="en-ZA" sz="2200" dirty="0" smtClean="0">
                <a:solidFill>
                  <a:prstClr val="black"/>
                </a:solidFill>
                <a:latin typeface="Arial" charset="0"/>
                <a:cs typeface="Arial" charset="0"/>
              </a:rPr>
              <a:t>)(</a:t>
            </a:r>
            <a:r>
              <a:rPr lang="en-ZA" sz="2200" dirty="0" err="1">
                <a:solidFill>
                  <a:prstClr val="black"/>
                </a:solidFill>
                <a:latin typeface="Arial" charset="0"/>
                <a:cs typeface="Arial" charset="0"/>
              </a:rPr>
              <a:t>i</a:t>
            </a:r>
            <a:r>
              <a:rPr lang="en-ZA" sz="2200" dirty="0">
                <a:solidFill>
                  <a:prstClr val="black"/>
                </a:solidFill>
                <a:latin typeface="Arial" charset="0"/>
                <a:cs typeface="Arial" charset="0"/>
              </a:rPr>
              <a:t>) and (ii</a:t>
            </a:r>
            <a:r>
              <a:rPr lang="en-ZA" sz="2200" dirty="0" smtClean="0">
                <a:solidFill>
                  <a:prstClr val="black"/>
                </a:solidFill>
                <a:latin typeface="Arial" charset="0"/>
                <a:cs typeface="Arial" charset="0"/>
              </a:rPr>
              <a:t>) </a:t>
            </a:r>
            <a:r>
              <a:rPr lang="en-ZA" sz="2200" dirty="0">
                <a:solidFill>
                  <a:prstClr val="black"/>
                </a:solidFill>
                <a:latin typeface="Arial" charset="0"/>
                <a:cs typeface="Arial" charset="0"/>
              </a:rPr>
              <a:t>of </a:t>
            </a:r>
            <a:r>
              <a:rPr lang="en-ZA" sz="2200" dirty="0" smtClean="0">
                <a:solidFill>
                  <a:prstClr val="black"/>
                </a:solidFill>
                <a:latin typeface="Arial" charset="0"/>
                <a:cs typeface="Arial" charset="0"/>
              </a:rPr>
              <a:t>the PFMA, 1999 </a:t>
            </a:r>
            <a:r>
              <a:rPr lang="en-ZA" sz="2200" dirty="0">
                <a:solidFill>
                  <a:prstClr val="black"/>
                </a:solidFill>
                <a:latin typeface="Arial" charset="0"/>
                <a:cs typeface="Arial" charset="0"/>
              </a:rPr>
              <a:t>as amended, the “</a:t>
            </a:r>
            <a:r>
              <a:rPr lang="en-ZA" sz="2200" i="1" dirty="0">
                <a:solidFill>
                  <a:prstClr val="black"/>
                </a:solidFill>
                <a:latin typeface="Arial" charset="0"/>
                <a:cs typeface="Arial" charset="0"/>
              </a:rPr>
              <a:t>Accounting Officer for a department must ensure that the department has and maintains effective, efficient and transparent systems of financial and risk management and internal control; and a system of internal audit under the control and direction of an audit committee</a:t>
            </a:r>
            <a:r>
              <a:rPr lang="en-ZA" sz="2200" dirty="0">
                <a:solidFill>
                  <a:prstClr val="black"/>
                </a:solidFill>
                <a:latin typeface="Arial" charset="0"/>
                <a:cs typeface="Arial" charset="0"/>
              </a:rPr>
              <a:t>”. </a:t>
            </a:r>
            <a:endParaRPr lang="en-ZA" sz="2200" dirty="0" smtClean="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Treasury Regulations, </a:t>
            </a:r>
            <a:r>
              <a:rPr lang="en-ZA" sz="2200" dirty="0" smtClean="0">
                <a:solidFill>
                  <a:prstClr val="black"/>
                </a:solidFill>
                <a:latin typeface="Arial" charset="0"/>
                <a:cs typeface="Arial" charset="0"/>
              </a:rPr>
              <a:t>section 5.3.1 </a:t>
            </a:r>
            <a:r>
              <a:rPr lang="en-ZA" sz="2200" dirty="0">
                <a:solidFill>
                  <a:prstClr val="black"/>
                </a:solidFill>
                <a:latin typeface="Arial" charset="0"/>
                <a:cs typeface="Arial" charset="0"/>
              </a:rPr>
              <a:t>states that, </a:t>
            </a:r>
            <a:r>
              <a:rPr lang="en-ZA" sz="2200" dirty="0" smtClean="0">
                <a:solidFill>
                  <a:prstClr val="black"/>
                </a:solidFill>
                <a:latin typeface="Arial" charset="0"/>
                <a:cs typeface="Arial" charset="0"/>
              </a:rPr>
              <a:t>the Accounting Officer </a:t>
            </a:r>
            <a:r>
              <a:rPr lang="en-ZA" sz="2200" dirty="0">
                <a:solidFill>
                  <a:prstClr val="black"/>
                </a:solidFill>
                <a:latin typeface="Arial" charset="0"/>
                <a:cs typeface="Arial" charset="0"/>
              </a:rPr>
              <a:t>of an institution must establish procedures for </a:t>
            </a:r>
            <a:r>
              <a:rPr lang="en-ZA" sz="2200" b="1" dirty="0">
                <a:effectLst>
                  <a:outerShdw blurRad="38100" dist="38100" dir="2700000" algn="tl">
                    <a:srgbClr val="000000">
                      <a:alpha val="43137"/>
                    </a:srgbClr>
                  </a:outerShdw>
                </a:effectLst>
                <a:latin typeface="Arial" charset="0"/>
                <a:cs typeface="Arial" charset="0"/>
              </a:rPr>
              <a:t>quarterly</a:t>
            </a:r>
            <a:r>
              <a:rPr lang="en-ZA" sz="2200" dirty="0">
                <a:effectLst>
                  <a:outerShdw blurRad="38100" dist="38100" dir="2700000" algn="tl">
                    <a:srgbClr val="000000">
                      <a:alpha val="43137"/>
                    </a:srgbClr>
                  </a:outerShdw>
                </a:effectLst>
                <a:latin typeface="Arial" charset="0"/>
                <a:cs typeface="Arial" charset="0"/>
              </a:rPr>
              <a:t> </a:t>
            </a:r>
            <a:r>
              <a:rPr lang="en-ZA" sz="2200" b="1" dirty="0">
                <a:effectLst>
                  <a:outerShdw blurRad="38100" dist="38100" dir="2700000" algn="tl">
                    <a:srgbClr val="000000">
                      <a:alpha val="43137"/>
                    </a:srgbClr>
                  </a:outerShdw>
                </a:effectLst>
                <a:latin typeface="Arial" charset="0"/>
                <a:cs typeface="Arial" charset="0"/>
              </a:rPr>
              <a:t>reporting</a:t>
            </a:r>
            <a:r>
              <a:rPr lang="en-ZA" sz="2200" dirty="0">
                <a:effectLst>
                  <a:outerShdw blurRad="38100" dist="38100" dir="2700000" algn="tl">
                    <a:srgbClr val="000000">
                      <a:alpha val="43137"/>
                    </a:srgbClr>
                  </a:outerShdw>
                </a:effectLst>
                <a:latin typeface="Arial" charset="0"/>
                <a:cs typeface="Arial" charset="0"/>
              </a:rPr>
              <a:t> </a:t>
            </a:r>
            <a:r>
              <a:rPr lang="en-ZA" sz="2200" dirty="0">
                <a:solidFill>
                  <a:prstClr val="black"/>
                </a:solidFill>
                <a:latin typeface="Arial" charset="0"/>
                <a:cs typeface="Arial" charset="0"/>
              </a:rPr>
              <a:t>to the </a:t>
            </a:r>
            <a:r>
              <a:rPr lang="en-ZA" sz="2200" dirty="0" smtClean="0">
                <a:solidFill>
                  <a:prstClr val="black"/>
                </a:solidFill>
                <a:latin typeface="Arial" charset="0"/>
                <a:cs typeface="Arial" charset="0"/>
              </a:rPr>
              <a:t>Executive Authority to </a:t>
            </a:r>
            <a:r>
              <a:rPr lang="en-ZA" sz="2200" dirty="0">
                <a:solidFill>
                  <a:prstClr val="black"/>
                </a:solidFill>
                <a:latin typeface="Arial" charset="0"/>
                <a:cs typeface="Arial" charset="0"/>
              </a:rPr>
              <a:t>facilitate </a:t>
            </a:r>
            <a:r>
              <a:rPr lang="en-ZA" sz="2200" b="1" dirty="0">
                <a:effectLst>
                  <a:outerShdw blurRad="38100" dist="38100" dir="2700000" algn="tl">
                    <a:srgbClr val="000000">
                      <a:alpha val="43137"/>
                    </a:srgbClr>
                  </a:outerShdw>
                </a:effectLst>
                <a:latin typeface="Arial" charset="0"/>
                <a:cs typeface="Arial" charset="0"/>
              </a:rPr>
              <a:t>effective performance monitoring, evaluation and corrective </a:t>
            </a:r>
            <a:r>
              <a:rPr lang="en-ZA" sz="2200" b="1" dirty="0" smtClean="0">
                <a:effectLst>
                  <a:outerShdw blurRad="38100" dist="38100" dir="2700000" algn="tl">
                    <a:srgbClr val="000000">
                      <a:alpha val="43137"/>
                    </a:srgbClr>
                  </a:outerShdw>
                </a:effectLst>
                <a:latin typeface="Arial" charset="0"/>
                <a:cs typeface="Arial" charset="0"/>
              </a:rPr>
              <a:t>action</a:t>
            </a:r>
            <a:r>
              <a:rPr lang="en-ZA" sz="2200" dirty="0" smtClean="0">
                <a:solidFill>
                  <a:prstClr val="black"/>
                </a:solidFill>
                <a:latin typeface="Arial" charset="0"/>
                <a:cs typeface="Arial" charset="0"/>
              </a:rPr>
              <a:t>.</a:t>
            </a: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3388770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t>
            </a:r>
            <a:r>
              <a:rPr lang="en-ZA" altLang="en-US" sz="2800" b="1" dirty="0" smtClean="0">
                <a:solidFill>
                  <a:prstClr val="white"/>
                </a:solidFill>
                <a:latin typeface="Arial" panose="020B0604020202020204" pitchFamily="34" charset="0"/>
              </a:rPr>
              <a:t>BRRR (</a:t>
            </a:r>
            <a:r>
              <a:rPr lang="en-ZA" altLang="en-US" sz="2800" b="1" dirty="0">
                <a:solidFill>
                  <a:prstClr val="white"/>
                </a:solidFill>
                <a:latin typeface="Arial" panose="020B0604020202020204" pitchFamily="34" charset="0"/>
              </a:rPr>
              <a:t>6</a:t>
            </a:r>
            <a:r>
              <a:rPr lang="en-ZA" altLang="en-US" sz="2800" b="1" dirty="0" smtClean="0">
                <a:solidFill>
                  <a:prstClr val="white"/>
                </a:solidFill>
                <a:latin typeface="Arial" panose="020B0604020202020204" pitchFamily="34" charset="0"/>
              </a:rPr>
              <a:t>)</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50</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347286579"/>
              </p:ext>
            </p:extLst>
          </p:nvPr>
        </p:nvGraphicFramePr>
        <p:xfrm>
          <a:off x="144529" y="807119"/>
          <a:ext cx="8855092" cy="4855127"/>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DOD should provide quarterly updates on the attainment of sea hours and flying hours by the SA Navy and SA Air Force, respectively. Furthermore, spending on key military functions such as the Maritime Combat Capability and Air Combat Capability must be reported to ensure that healthy spending patterns are maintained. The Department should also report on all </a:t>
                      </a:r>
                      <a:r>
                        <a:rPr kumimoji="0" lang="en-ZA" sz="1600" b="0" i="1" u="none" strike="noStrike" kern="0" cap="none" spc="0" normalizeH="0" baseline="0" noProof="0" dirty="0" err="1" smtClean="0">
                          <a:ln>
                            <a:noFill/>
                          </a:ln>
                          <a:solidFill>
                            <a:schemeClr val="tx1"/>
                          </a:solidFill>
                          <a:effectLst/>
                          <a:uLnTx/>
                          <a:uFillTx/>
                          <a:latin typeface="Arial Narrow"/>
                          <a:ea typeface="Calibri"/>
                          <a:cs typeface="Times New Roman"/>
                        </a:rPr>
                        <a:t>virements</a:t>
                      </a: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 and shifts in terms of these capabilities on a quarterly basis to prevent a situation where these movements take place at the end of the financial year, signalling poor planning.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ysClr val="windowText" lastClr="000000"/>
                          </a:solidFill>
                          <a:effectLst/>
                          <a:latin typeface="Arial Narrow"/>
                          <a:ea typeface="Calibri"/>
                          <a:cs typeface="Times New Roman"/>
                        </a:rPr>
                        <a:t>Quarterly, according to DOD QPR Timelines</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algn="just">
                        <a:spcAft>
                          <a:spcPts val="0"/>
                        </a:spcAft>
                      </a:pPr>
                      <a:r>
                        <a:rPr lang="en-ZA" sz="1600" b="0" u="sng" dirty="0" smtClean="0">
                          <a:effectLst/>
                          <a:latin typeface="Arial Narrow" panose="020B0606020202030204" pitchFamily="34" charset="0"/>
                          <a:ea typeface="Times New Roman" panose="02020603050405020304" pitchFamily="18" charset="0"/>
                        </a:rPr>
                        <a:t>Attainment of Hours at Sea</a:t>
                      </a:r>
                      <a:r>
                        <a:rPr lang="en-ZA" sz="1600" b="0" dirty="0" smtClean="0">
                          <a:effectLst/>
                          <a:latin typeface="Arial Narrow" panose="020B0606020202030204" pitchFamily="34" charset="0"/>
                          <a:ea typeface="Times New Roman" panose="02020603050405020304" pitchFamily="18" charset="0"/>
                        </a:rPr>
                        <a:t>.  During Q3 the SA Navy achieved 1 332.14 hours at sea, comprising of 667.14 hours for Force Preparation and 665 hours for Force Employment. The total amount of hours at sea achieved to date during </a:t>
                      </a:r>
                      <a:r>
                        <a:rPr lang="en-ZA" sz="1600" b="1" dirty="0" smtClean="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FY2019/20 is 5 359.91 hours</a:t>
                      </a:r>
                      <a:r>
                        <a:rPr lang="en-ZA" sz="1600" b="0" dirty="0" smtClean="0">
                          <a:effectLst/>
                          <a:latin typeface="Arial Narrow" panose="020B0606020202030204" pitchFamily="34" charset="0"/>
                          <a:ea typeface="Times New Roman" panose="02020603050405020304" pitchFamily="18" charset="0"/>
                        </a:rPr>
                        <a:t>, comprising of </a:t>
                      </a:r>
                      <a:r>
                        <a:rPr lang="en-ZA" sz="1600" b="1" dirty="0" smtClean="0">
                          <a:effectLst/>
                          <a:latin typeface="Arial Narrow" panose="020B0606020202030204" pitchFamily="34" charset="0"/>
                          <a:ea typeface="Times New Roman" panose="02020603050405020304" pitchFamily="18" charset="0"/>
                        </a:rPr>
                        <a:t>2 892.91 hours for Force Preparation </a:t>
                      </a:r>
                      <a:r>
                        <a:rPr lang="en-ZA" sz="1600" b="0" dirty="0" smtClean="0">
                          <a:effectLst/>
                          <a:latin typeface="Arial Narrow" panose="020B0606020202030204" pitchFamily="34" charset="0"/>
                          <a:ea typeface="Times New Roman" panose="02020603050405020304" pitchFamily="18" charset="0"/>
                        </a:rPr>
                        <a:t>and </a:t>
                      </a:r>
                      <a:r>
                        <a:rPr lang="en-ZA" sz="1600" b="1" dirty="0" smtClean="0">
                          <a:effectLst/>
                          <a:latin typeface="Arial Narrow" panose="020B0606020202030204" pitchFamily="34" charset="0"/>
                          <a:ea typeface="Times New Roman" panose="02020603050405020304" pitchFamily="18" charset="0"/>
                        </a:rPr>
                        <a:t>2 467 hours for Force Employment.</a:t>
                      </a:r>
                      <a:endParaRPr lang="en-ZA" sz="2400" b="1" dirty="0" smtClean="0">
                        <a:effectLst/>
                        <a:latin typeface="Arial" panose="020B0604020202020204" pitchFamily="34" charset="0"/>
                        <a:ea typeface="Times New Roman" panose="02020603050405020304" pitchFamily="18" charset="0"/>
                      </a:endParaRPr>
                    </a:p>
                    <a:p>
                      <a:pPr algn="just">
                        <a:spcAft>
                          <a:spcPts val="0"/>
                        </a:spcAft>
                      </a:pPr>
                      <a:r>
                        <a:rPr lang="en-ZA" sz="1600" b="0" dirty="0" smtClean="0">
                          <a:effectLst/>
                          <a:latin typeface="Arial Narrow" panose="020B0606020202030204" pitchFamily="34" charset="0"/>
                          <a:ea typeface="Times New Roman" panose="02020603050405020304" pitchFamily="18" charset="0"/>
                        </a:rPr>
                        <a:t> </a:t>
                      </a:r>
                      <a:endParaRPr lang="en-ZA" sz="2400" b="0" dirty="0" smtClean="0">
                        <a:effectLst/>
                        <a:latin typeface="Arial" panose="020B0604020202020204" pitchFamily="34" charset="0"/>
                        <a:ea typeface="Times New Roman" panose="02020603050405020304" pitchFamily="18" charset="0"/>
                      </a:endParaRPr>
                    </a:p>
                    <a:p>
                      <a:pPr algn="just">
                        <a:spcAft>
                          <a:spcPts val="0"/>
                        </a:spcAft>
                      </a:pPr>
                      <a:r>
                        <a:rPr lang="en-ZA" sz="1600" b="0" u="sng" dirty="0" smtClean="0">
                          <a:effectLst/>
                          <a:latin typeface="Arial Narrow" panose="020B0606020202030204" pitchFamily="34" charset="0"/>
                          <a:ea typeface="Times New Roman" panose="02020603050405020304" pitchFamily="18" charset="0"/>
                        </a:rPr>
                        <a:t>Maritime Combat Capability Expenditure</a:t>
                      </a:r>
                      <a:r>
                        <a:rPr lang="en-ZA" sz="1600" dirty="0" smtClean="0">
                          <a:effectLst/>
                          <a:latin typeface="Arial Narrow" panose="020B0606020202030204" pitchFamily="34" charset="0"/>
                          <a:ea typeface="Times New Roman" panose="02020603050405020304" pitchFamily="18" charset="0"/>
                        </a:rPr>
                        <a:t>.  As at the end of Q3, </a:t>
                      </a:r>
                      <a:r>
                        <a:rPr lang="en-ZA" sz="1600" b="1" dirty="0" smtClean="0">
                          <a:effectLst/>
                          <a:latin typeface="Arial Narrow" panose="020B0606020202030204" pitchFamily="34" charset="0"/>
                          <a:ea typeface="Times New Roman" panose="02020603050405020304" pitchFamily="18" charset="0"/>
                        </a:rPr>
                        <a:t>operating expenditure </a:t>
                      </a:r>
                      <a:r>
                        <a:rPr lang="en-ZA" sz="1600" dirty="0" smtClean="0">
                          <a:effectLst/>
                          <a:latin typeface="Arial Narrow" panose="020B0606020202030204" pitchFamily="34" charset="0"/>
                          <a:ea typeface="Times New Roman" panose="02020603050405020304" pitchFamily="18" charset="0"/>
                        </a:rPr>
                        <a:t>amounted to </a:t>
                      </a:r>
                      <a:r>
                        <a:rPr lang="en-ZA" sz="1600" b="1" dirty="0" smtClean="0">
                          <a:effectLst/>
                          <a:latin typeface="Arial Narrow" panose="020B0606020202030204" pitchFamily="34" charset="0"/>
                          <a:ea typeface="Times New Roman" panose="02020603050405020304" pitchFamily="18" charset="0"/>
                        </a:rPr>
                        <a:t>R74 400 889,00 </a:t>
                      </a:r>
                      <a:r>
                        <a:rPr lang="en-ZA" sz="1600" dirty="0" smtClean="0">
                          <a:effectLst/>
                          <a:latin typeface="Arial Narrow" panose="020B0606020202030204" pitchFamily="34" charset="0"/>
                          <a:ea typeface="Times New Roman" panose="02020603050405020304" pitchFamily="18" charset="0"/>
                        </a:rPr>
                        <a:t>and </a:t>
                      </a:r>
                      <a:r>
                        <a:rPr lang="en-ZA" sz="1600" b="1" dirty="0" smtClean="0">
                          <a:effectLst/>
                          <a:latin typeface="Arial Narrow" panose="020B0606020202030204" pitchFamily="34" charset="0"/>
                          <a:ea typeface="Times New Roman" panose="02020603050405020304" pitchFamily="18" charset="0"/>
                        </a:rPr>
                        <a:t>capital expenditure </a:t>
                      </a:r>
                      <a:r>
                        <a:rPr lang="en-ZA" sz="1600" dirty="0" smtClean="0">
                          <a:effectLst/>
                          <a:latin typeface="Arial Narrow" panose="020B0606020202030204" pitchFamily="34" charset="0"/>
                          <a:ea typeface="Times New Roman" panose="02020603050405020304" pitchFamily="18" charset="0"/>
                        </a:rPr>
                        <a:t>(</a:t>
                      </a:r>
                      <a:r>
                        <a:rPr lang="en-ZA" sz="1600" dirty="0" err="1" smtClean="0">
                          <a:effectLst/>
                          <a:latin typeface="Arial Narrow" panose="020B0606020202030204" pitchFamily="34" charset="0"/>
                          <a:ea typeface="Times New Roman" panose="02020603050405020304" pitchFamily="18" charset="0"/>
                        </a:rPr>
                        <a:t>SDA</a:t>
                      </a:r>
                      <a:r>
                        <a:rPr lang="en-ZA" sz="1600" dirty="0" smtClean="0">
                          <a:effectLst/>
                          <a:latin typeface="Arial Narrow" panose="020B0606020202030204" pitchFamily="34" charset="0"/>
                          <a:ea typeface="Times New Roman" panose="02020603050405020304" pitchFamily="18" charset="0"/>
                        </a:rPr>
                        <a:t>-related) to </a:t>
                      </a:r>
                      <a:r>
                        <a:rPr lang="en-ZA" sz="1600" b="1" dirty="0" smtClean="0">
                          <a:effectLst/>
                          <a:latin typeface="Arial Narrow" panose="020B0606020202030204" pitchFamily="34" charset="0"/>
                          <a:ea typeface="Times New Roman" panose="02020603050405020304" pitchFamily="18" charset="0"/>
                        </a:rPr>
                        <a:t>R449 122 438,00</a:t>
                      </a:r>
                      <a:r>
                        <a:rPr lang="en-ZA" sz="1600" dirty="0" smtClean="0">
                          <a:effectLst/>
                          <a:latin typeface="Arial Narrow" panose="020B0606020202030204" pitchFamily="34" charset="0"/>
                          <a:ea typeface="Times New Roman" panose="02020603050405020304" pitchFamily="18" charset="0"/>
                        </a:rPr>
                        <a:t>.</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 </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err="1" smtClean="0">
                          <a:effectLst/>
                          <a:latin typeface="Arial Narrow" panose="020B0606020202030204" pitchFamily="34" charset="0"/>
                          <a:ea typeface="Times New Roman" panose="02020603050405020304" pitchFamily="18" charset="0"/>
                        </a:rPr>
                        <a:t>Virements</a:t>
                      </a:r>
                      <a:r>
                        <a:rPr lang="en-ZA" sz="1600" dirty="0" smtClean="0">
                          <a:effectLst/>
                          <a:latin typeface="Arial Narrow" panose="020B0606020202030204" pitchFamily="34" charset="0"/>
                          <a:ea typeface="Times New Roman" panose="02020603050405020304" pitchFamily="18" charset="0"/>
                        </a:rPr>
                        <a:t> and Shifts:  None.</a:t>
                      </a:r>
                      <a:endParaRPr lang="en-ZA" sz="2400" dirty="0" smtClean="0">
                        <a:effectLst/>
                        <a:latin typeface="Arial" panose="020B0604020202020204" pitchFamily="34" charset="0"/>
                        <a:ea typeface="Times New Roman" panose="02020603050405020304" pitchFamily="18" charset="0"/>
                      </a:endParaRPr>
                    </a:p>
                    <a:p>
                      <a:pPr>
                        <a:spcAft>
                          <a:spcPts val="0"/>
                        </a:spcAft>
                      </a:pPr>
                      <a:r>
                        <a:rPr lang="en-ZA" sz="16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766579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t>
            </a:r>
            <a:r>
              <a:rPr lang="en-ZA" altLang="en-US" sz="2800" b="1" dirty="0" smtClean="0">
                <a:solidFill>
                  <a:prstClr val="white"/>
                </a:solidFill>
                <a:latin typeface="Arial" panose="020B0604020202020204" pitchFamily="34" charset="0"/>
              </a:rPr>
              <a:t>BRRR (</a:t>
            </a:r>
            <a:r>
              <a:rPr lang="en-ZA" altLang="en-US" sz="2800" b="1" dirty="0">
                <a:solidFill>
                  <a:prstClr val="white"/>
                </a:solidFill>
                <a:latin typeface="Arial" panose="020B0604020202020204" pitchFamily="34" charset="0"/>
              </a:rPr>
              <a:t>6</a:t>
            </a:r>
            <a:r>
              <a:rPr lang="en-ZA" altLang="en-US" sz="2800" b="1" dirty="0" smtClean="0">
                <a:solidFill>
                  <a:prstClr val="white"/>
                </a:solidFill>
                <a:latin typeface="Arial" panose="020B0604020202020204" pitchFamily="34" charset="0"/>
              </a:rPr>
              <a:t>) </a:t>
            </a:r>
            <a:r>
              <a:rPr lang="en-ZA" altLang="en-US" sz="2800" b="1" i="1" dirty="0" err="1">
                <a:solidFill>
                  <a:prstClr val="white"/>
                </a:solidFill>
                <a:latin typeface="Arial" panose="020B0604020202020204" pitchFamily="34" charset="0"/>
              </a:rPr>
              <a:t>Cont</a:t>
            </a:r>
            <a:r>
              <a:rPr lang="en-ZA" altLang="en-US" sz="2800" b="1" i="1" dirty="0">
                <a:solidFill>
                  <a:prstClr val="white"/>
                </a:solidFill>
                <a:latin typeface="Arial" panose="020B0604020202020204" pitchFamily="34" charset="0"/>
              </a:rPr>
              <a:t>…</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51</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283087061"/>
              </p:ext>
            </p:extLst>
          </p:nvPr>
        </p:nvGraphicFramePr>
        <p:xfrm>
          <a:off x="144529" y="807119"/>
          <a:ext cx="8855092" cy="4855127"/>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DOD should provide quarterly updates on the attainment of sea hours and flying hours by the SA Navy and SA Air Force, respectively. Furthermore, spending on key military functions such as the Maritime Combat Capability and Air Combat Capability must be reported to ensure that healthy spending patterns are maintained. The Department should also report on all </a:t>
                      </a:r>
                      <a:r>
                        <a:rPr kumimoji="0" lang="en-ZA" sz="1600" b="0" i="1" u="none" strike="noStrike" kern="0" cap="none" spc="0" normalizeH="0" baseline="0" noProof="0" dirty="0" err="1" smtClean="0">
                          <a:ln>
                            <a:noFill/>
                          </a:ln>
                          <a:solidFill>
                            <a:schemeClr val="tx1"/>
                          </a:solidFill>
                          <a:effectLst/>
                          <a:uLnTx/>
                          <a:uFillTx/>
                          <a:latin typeface="Arial Narrow"/>
                          <a:ea typeface="Calibri"/>
                          <a:cs typeface="Times New Roman"/>
                        </a:rPr>
                        <a:t>virements</a:t>
                      </a: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 and shifts in terms of these capabilities on a quarterly basis to prevent a situation where these movements take place at the end of the financial year, signalling poor planning.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ysClr val="windowText" lastClr="000000"/>
                          </a:solidFill>
                          <a:effectLst/>
                          <a:latin typeface="Arial Narrow"/>
                          <a:ea typeface="Calibri"/>
                          <a:cs typeface="Times New Roman"/>
                        </a:rPr>
                        <a:t>Quarterly, according to DOD QPR Timelines</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algn="just">
                        <a:spcAft>
                          <a:spcPts val="0"/>
                        </a:spcAft>
                      </a:pPr>
                      <a:r>
                        <a:rPr lang="en-ZA" sz="1600" b="0" u="sng" dirty="0" smtClean="0">
                          <a:effectLst/>
                          <a:latin typeface="Arial Narrow" panose="020B0606020202030204" pitchFamily="34" charset="0"/>
                          <a:ea typeface="Times New Roman" panose="02020603050405020304" pitchFamily="18" charset="0"/>
                        </a:rPr>
                        <a:t>Attainment of Flying Hours</a:t>
                      </a:r>
                      <a:r>
                        <a:rPr lang="en-ZA" sz="1600" b="0" dirty="0" smtClean="0">
                          <a:effectLst/>
                          <a:latin typeface="Arial Narrow" panose="020B0606020202030204" pitchFamily="34" charset="0"/>
                          <a:ea typeface="Times New Roman" panose="02020603050405020304" pitchFamily="18" charset="0"/>
                        </a:rPr>
                        <a:t>.  The SA Air Force achieved 3 891.8 flying hours, comprising of 2 993.9 hours for Force Preparation and 617.10 hours for Force Employment and 280.80 hours for </a:t>
                      </a:r>
                      <a:r>
                        <a:rPr lang="en-ZA" sz="1600" b="0" dirty="0" err="1" smtClean="0">
                          <a:effectLst/>
                          <a:latin typeface="Arial Narrow" panose="020B0606020202030204" pitchFamily="34" charset="0"/>
                          <a:ea typeface="Times New Roman" panose="02020603050405020304" pitchFamily="18" charset="0"/>
                        </a:rPr>
                        <a:t>VVIP</a:t>
                      </a:r>
                      <a:r>
                        <a:rPr lang="en-ZA" sz="1600" b="0" dirty="0" smtClean="0">
                          <a:effectLst/>
                          <a:latin typeface="Arial Narrow" panose="020B0606020202030204" pitchFamily="34" charset="0"/>
                          <a:ea typeface="Times New Roman" panose="02020603050405020304" pitchFamily="18" charset="0"/>
                        </a:rPr>
                        <a:t> flights during Q3. The total amount of hours flown to date during </a:t>
                      </a:r>
                      <a:r>
                        <a:rPr lang="en-ZA" sz="1600" b="1" dirty="0" smtClean="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FY2019/20 is 12 834.60 hours</a:t>
                      </a:r>
                      <a:r>
                        <a:rPr lang="en-ZA" sz="1600" b="0" dirty="0" smtClean="0">
                          <a:effectLst/>
                          <a:latin typeface="Arial Narrow" panose="020B0606020202030204" pitchFamily="34" charset="0"/>
                          <a:ea typeface="Times New Roman" panose="02020603050405020304" pitchFamily="18" charset="0"/>
                        </a:rPr>
                        <a:t>, comprising </a:t>
                      </a:r>
                      <a:r>
                        <a:rPr lang="en-ZA" sz="1600" b="1" dirty="0" smtClean="0">
                          <a:effectLst/>
                          <a:latin typeface="Arial Narrow" panose="020B0606020202030204" pitchFamily="34" charset="0"/>
                          <a:ea typeface="Times New Roman" panose="02020603050405020304" pitchFamily="18" charset="0"/>
                        </a:rPr>
                        <a:t>9 941.0 hours for Force Preparation </a:t>
                      </a:r>
                      <a:r>
                        <a:rPr lang="en-ZA" sz="1600" b="0" dirty="0" smtClean="0">
                          <a:effectLst/>
                          <a:latin typeface="Arial Narrow" panose="020B0606020202030204" pitchFamily="34" charset="0"/>
                          <a:ea typeface="Times New Roman" panose="02020603050405020304" pitchFamily="18" charset="0"/>
                        </a:rPr>
                        <a:t>and </a:t>
                      </a:r>
                      <a:br>
                        <a:rPr lang="en-ZA" sz="1600" b="0" dirty="0" smtClean="0">
                          <a:effectLst/>
                          <a:latin typeface="Arial Narrow" panose="020B0606020202030204" pitchFamily="34" charset="0"/>
                          <a:ea typeface="Times New Roman" panose="02020603050405020304" pitchFamily="18" charset="0"/>
                        </a:rPr>
                      </a:br>
                      <a:r>
                        <a:rPr lang="en-ZA" sz="1600" b="1" dirty="0" smtClean="0">
                          <a:effectLst/>
                          <a:latin typeface="Arial Narrow" panose="020B0606020202030204" pitchFamily="34" charset="0"/>
                          <a:ea typeface="Times New Roman" panose="02020603050405020304" pitchFamily="18" charset="0"/>
                        </a:rPr>
                        <a:t>2 156.30 hours for Force Employment </a:t>
                      </a:r>
                      <a:r>
                        <a:rPr lang="en-ZA" sz="1600" b="0" dirty="0" smtClean="0">
                          <a:effectLst/>
                          <a:latin typeface="Arial Narrow" panose="020B0606020202030204" pitchFamily="34" charset="0"/>
                          <a:ea typeface="Times New Roman" panose="02020603050405020304" pitchFamily="18" charset="0"/>
                        </a:rPr>
                        <a:t>and </a:t>
                      </a:r>
                      <a:r>
                        <a:rPr lang="en-ZA" sz="1600" b="1" dirty="0" smtClean="0">
                          <a:effectLst/>
                          <a:latin typeface="Arial Narrow" panose="020B0606020202030204" pitchFamily="34" charset="0"/>
                          <a:ea typeface="Times New Roman" panose="02020603050405020304" pitchFamily="18" charset="0"/>
                        </a:rPr>
                        <a:t>737.30 hours for </a:t>
                      </a:r>
                      <a:r>
                        <a:rPr lang="en-ZA" sz="1600" b="1" dirty="0" err="1" smtClean="0">
                          <a:effectLst/>
                          <a:latin typeface="Arial Narrow" panose="020B0606020202030204" pitchFamily="34" charset="0"/>
                          <a:ea typeface="Times New Roman" panose="02020603050405020304" pitchFamily="18" charset="0"/>
                        </a:rPr>
                        <a:t>VVIP</a:t>
                      </a:r>
                      <a:r>
                        <a:rPr lang="en-ZA" sz="1600" b="1" dirty="0" smtClean="0">
                          <a:effectLst/>
                          <a:latin typeface="Arial Narrow" panose="020B0606020202030204" pitchFamily="34" charset="0"/>
                          <a:ea typeface="Times New Roman" panose="02020603050405020304" pitchFamily="18" charset="0"/>
                        </a:rPr>
                        <a:t> flights</a:t>
                      </a:r>
                      <a:r>
                        <a:rPr lang="en-ZA" sz="1600" b="0" dirty="0" smtClean="0">
                          <a:effectLst/>
                          <a:latin typeface="Arial Narrow" panose="020B0606020202030204" pitchFamily="34" charset="0"/>
                          <a:ea typeface="Times New Roman" panose="02020603050405020304" pitchFamily="18" charset="0"/>
                        </a:rPr>
                        <a:t>.</a:t>
                      </a:r>
                      <a:endParaRPr lang="en-ZA" sz="2400" b="0" dirty="0" smtClean="0">
                        <a:effectLst/>
                        <a:latin typeface="Arial" panose="020B0604020202020204" pitchFamily="34" charset="0"/>
                        <a:ea typeface="Times New Roman" panose="02020603050405020304" pitchFamily="18" charset="0"/>
                      </a:endParaRPr>
                    </a:p>
                    <a:p>
                      <a:pPr algn="just">
                        <a:spcAft>
                          <a:spcPts val="0"/>
                        </a:spcAft>
                      </a:pPr>
                      <a:r>
                        <a:rPr lang="en-ZA" sz="1600" b="0" dirty="0" smtClean="0">
                          <a:effectLst/>
                          <a:latin typeface="Arial Narrow" panose="020B0606020202030204" pitchFamily="34" charset="0"/>
                          <a:ea typeface="Times New Roman" panose="02020603050405020304" pitchFamily="18" charset="0"/>
                        </a:rPr>
                        <a:t> </a:t>
                      </a:r>
                      <a:endParaRPr lang="en-ZA" sz="2400" b="0" dirty="0" smtClean="0">
                        <a:effectLst/>
                        <a:latin typeface="Arial" panose="020B0604020202020204" pitchFamily="34" charset="0"/>
                        <a:ea typeface="Times New Roman" panose="02020603050405020304" pitchFamily="18" charset="0"/>
                      </a:endParaRPr>
                    </a:p>
                    <a:p>
                      <a:pPr algn="just">
                        <a:spcAft>
                          <a:spcPts val="0"/>
                        </a:spcAft>
                      </a:pPr>
                      <a:r>
                        <a:rPr lang="en-ZA" sz="1600" b="0" u="sng" dirty="0" smtClean="0">
                          <a:effectLst/>
                          <a:latin typeface="Arial Narrow" panose="020B0606020202030204" pitchFamily="34" charset="0"/>
                          <a:ea typeface="Times New Roman" panose="02020603050405020304" pitchFamily="18" charset="0"/>
                        </a:rPr>
                        <a:t>Air Defence Combat Capability Expenditure</a:t>
                      </a:r>
                      <a:r>
                        <a:rPr lang="en-ZA" sz="1600" b="0" dirty="0" smtClean="0">
                          <a:effectLst/>
                          <a:latin typeface="Arial Narrow" panose="020B0606020202030204" pitchFamily="34" charset="0"/>
                          <a:ea typeface="Times New Roman" panose="02020603050405020304" pitchFamily="18" charset="0"/>
                        </a:rPr>
                        <a:t>.</a:t>
                      </a:r>
                      <a:r>
                        <a:rPr lang="en-ZA" sz="1600" b="0" baseline="30000" dirty="0" smtClean="0">
                          <a:effectLst/>
                          <a:latin typeface="Arial Narrow" panose="020B0606020202030204" pitchFamily="34" charset="0"/>
                          <a:ea typeface="Times New Roman" panose="02020603050405020304" pitchFamily="18" charset="0"/>
                        </a:rPr>
                        <a:t> </a:t>
                      </a:r>
                      <a:r>
                        <a:rPr lang="en-ZA" sz="1600" b="0" baseline="0" dirty="0" smtClean="0">
                          <a:effectLst/>
                          <a:latin typeface="Arial Narrow" panose="020B0606020202030204" pitchFamily="34" charset="0"/>
                          <a:ea typeface="Times New Roman" panose="02020603050405020304" pitchFamily="18" charset="0"/>
                        </a:rPr>
                        <a:t> </a:t>
                      </a:r>
                      <a:r>
                        <a:rPr lang="en-ZA" sz="1600" b="0" dirty="0" smtClean="0">
                          <a:effectLst/>
                          <a:latin typeface="Arial Narrow" panose="020B0606020202030204" pitchFamily="34" charset="0"/>
                          <a:ea typeface="Times New Roman" panose="02020603050405020304" pitchFamily="18" charset="0"/>
                        </a:rPr>
                        <a:t>As at the end of Q3, </a:t>
                      </a:r>
                      <a:r>
                        <a:rPr lang="en-ZA" sz="1600" b="1" dirty="0" smtClean="0">
                          <a:effectLst/>
                          <a:latin typeface="Arial Narrow" panose="020B0606020202030204" pitchFamily="34" charset="0"/>
                          <a:ea typeface="Times New Roman" panose="02020603050405020304" pitchFamily="18" charset="0"/>
                        </a:rPr>
                        <a:t>operating expenditure </a:t>
                      </a:r>
                      <a:r>
                        <a:rPr lang="en-ZA" sz="1600" b="0" dirty="0" smtClean="0">
                          <a:effectLst/>
                          <a:latin typeface="Arial Narrow" panose="020B0606020202030204" pitchFamily="34" charset="0"/>
                          <a:ea typeface="Times New Roman" panose="02020603050405020304" pitchFamily="18" charset="0"/>
                        </a:rPr>
                        <a:t>amounted to </a:t>
                      </a:r>
                      <a:r>
                        <a:rPr lang="en-ZA" sz="1600" b="1" dirty="0" smtClean="0">
                          <a:effectLst/>
                          <a:latin typeface="Arial Narrow" panose="020B0606020202030204" pitchFamily="34" charset="0"/>
                          <a:ea typeface="Times New Roman" panose="02020603050405020304" pitchFamily="18" charset="0"/>
                        </a:rPr>
                        <a:t>R231 835 433,00</a:t>
                      </a:r>
                      <a:r>
                        <a:rPr lang="en-ZA" sz="1600" b="0" dirty="0" smtClean="0">
                          <a:effectLst/>
                          <a:latin typeface="Arial Narrow" panose="020B0606020202030204" pitchFamily="34" charset="0"/>
                          <a:ea typeface="Times New Roman" panose="02020603050405020304" pitchFamily="18" charset="0"/>
                        </a:rPr>
                        <a:t> and </a:t>
                      </a:r>
                      <a:r>
                        <a:rPr lang="en-ZA" sz="1600" b="1" dirty="0" smtClean="0">
                          <a:effectLst/>
                          <a:latin typeface="Arial Narrow" panose="020B0606020202030204" pitchFamily="34" charset="0"/>
                          <a:ea typeface="Times New Roman" panose="02020603050405020304" pitchFamily="18" charset="0"/>
                        </a:rPr>
                        <a:t>capital expenditure</a:t>
                      </a:r>
                      <a:r>
                        <a:rPr lang="en-ZA" sz="1600" b="0" dirty="0" smtClean="0">
                          <a:effectLst/>
                          <a:latin typeface="Arial Narrow" panose="020B0606020202030204" pitchFamily="34" charset="0"/>
                          <a:ea typeface="Times New Roman" panose="02020603050405020304" pitchFamily="18" charset="0"/>
                        </a:rPr>
                        <a:t> (</a:t>
                      </a:r>
                      <a:r>
                        <a:rPr lang="en-ZA" sz="1600" b="0" dirty="0" err="1" smtClean="0">
                          <a:effectLst/>
                          <a:latin typeface="Arial Narrow" panose="020B0606020202030204" pitchFamily="34" charset="0"/>
                          <a:ea typeface="Times New Roman" panose="02020603050405020304" pitchFamily="18" charset="0"/>
                        </a:rPr>
                        <a:t>SDA</a:t>
                      </a:r>
                      <a:r>
                        <a:rPr lang="en-ZA" sz="1600" b="0" dirty="0" smtClean="0">
                          <a:effectLst/>
                          <a:latin typeface="Arial Narrow" panose="020B0606020202030204" pitchFamily="34" charset="0"/>
                          <a:ea typeface="Times New Roman" panose="02020603050405020304" pitchFamily="18" charset="0"/>
                        </a:rPr>
                        <a:t>-related) to </a:t>
                      </a:r>
                      <a:r>
                        <a:rPr lang="en-ZA" sz="1600" b="1" dirty="0" smtClean="0">
                          <a:effectLst/>
                          <a:latin typeface="Arial Narrow" panose="020B0606020202030204" pitchFamily="34" charset="0"/>
                          <a:ea typeface="Times New Roman" panose="02020603050405020304" pitchFamily="18" charset="0"/>
                        </a:rPr>
                        <a:t>R131 038 343,00</a:t>
                      </a:r>
                      <a:r>
                        <a:rPr lang="en-ZA" sz="1600" b="0" dirty="0" smtClean="0">
                          <a:effectLst/>
                          <a:latin typeface="Arial Narrow" panose="020B0606020202030204" pitchFamily="34" charset="0"/>
                          <a:ea typeface="Times New Roman" panose="02020603050405020304" pitchFamily="18" charset="0"/>
                        </a:rPr>
                        <a:t>.</a:t>
                      </a:r>
                      <a:endParaRPr lang="en-ZA" sz="2400" b="0" dirty="0" smtClean="0">
                        <a:effectLst/>
                        <a:latin typeface="Arial" panose="020B0604020202020204" pitchFamily="34" charset="0"/>
                        <a:ea typeface="Times New Roman" panose="02020603050405020304" pitchFamily="18" charset="0"/>
                      </a:endParaRPr>
                    </a:p>
                    <a:p>
                      <a:pPr algn="just">
                        <a:spcAft>
                          <a:spcPts val="0"/>
                        </a:spcAft>
                      </a:pPr>
                      <a:r>
                        <a:rPr lang="en-ZA" sz="1600" b="0" dirty="0" smtClean="0">
                          <a:effectLst/>
                          <a:latin typeface="Arial Narrow" panose="020B0606020202030204" pitchFamily="34" charset="0"/>
                          <a:ea typeface="Times New Roman" panose="02020603050405020304" pitchFamily="18" charset="0"/>
                        </a:rPr>
                        <a:t> </a:t>
                      </a:r>
                      <a:endParaRPr lang="en-ZA" sz="2400" b="0" dirty="0" smtClean="0">
                        <a:effectLst/>
                        <a:latin typeface="Arial" panose="020B0604020202020204" pitchFamily="34" charset="0"/>
                        <a:ea typeface="Times New Roman" panose="02020603050405020304" pitchFamily="18" charset="0"/>
                      </a:endParaRPr>
                    </a:p>
                    <a:p>
                      <a:pPr algn="just">
                        <a:spcAft>
                          <a:spcPts val="0"/>
                        </a:spcAft>
                      </a:pPr>
                      <a:r>
                        <a:rPr lang="en-ZA" sz="1600" dirty="0" err="1" smtClean="0">
                          <a:effectLst/>
                          <a:latin typeface="Arial Narrow" panose="020B0606020202030204" pitchFamily="34" charset="0"/>
                          <a:ea typeface="Times New Roman" panose="02020603050405020304" pitchFamily="18" charset="0"/>
                        </a:rPr>
                        <a:t>Virements</a:t>
                      </a:r>
                      <a:r>
                        <a:rPr lang="en-ZA" sz="1600" dirty="0" smtClean="0">
                          <a:effectLst/>
                          <a:latin typeface="Arial Narrow" panose="020B0606020202030204" pitchFamily="34" charset="0"/>
                          <a:ea typeface="Times New Roman" panose="02020603050405020304" pitchFamily="18" charset="0"/>
                        </a:rPr>
                        <a:t> and Shifts:  None.</a:t>
                      </a:r>
                      <a:endParaRPr lang="en-ZA" sz="2400" dirty="0" smtClean="0">
                        <a:effectLst/>
                        <a:latin typeface="Arial" panose="020B0604020202020204" pitchFamily="34" charset="0"/>
                        <a:ea typeface="Times New Roman" panose="02020603050405020304" pitchFamily="18" charset="0"/>
                      </a:endParaRPr>
                    </a:p>
                    <a:p>
                      <a:pPr>
                        <a:spcAft>
                          <a:spcPts val="0"/>
                        </a:spcAft>
                      </a:pPr>
                      <a:r>
                        <a:rPr lang="en-ZA" sz="16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2716104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t>
            </a:r>
            <a:r>
              <a:rPr lang="en-ZA" altLang="en-US" sz="2800" b="1" dirty="0" smtClean="0">
                <a:solidFill>
                  <a:prstClr val="white"/>
                </a:solidFill>
                <a:latin typeface="Arial" panose="020B0604020202020204" pitchFamily="34" charset="0"/>
              </a:rPr>
              <a:t>BRRR (</a:t>
            </a:r>
            <a:r>
              <a:rPr lang="en-ZA" altLang="en-US" sz="2800" b="1" dirty="0">
                <a:solidFill>
                  <a:prstClr val="white"/>
                </a:solidFill>
                <a:latin typeface="Arial" panose="020B0604020202020204" pitchFamily="34" charset="0"/>
              </a:rPr>
              <a:t>7</a:t>
            </a:r>
            <a:r>
              <a:rPr lang="en-ZA" altLang="en-US" sz="2800" b="1" dirty="0" smtClean="0">
                <a:solidFill>
                  <a:prstClr val="white"/>
                </a:solidFill>
                <a:latin typeface="Arial" panose="020B0604020202020204" pitchFamily="34" charset="0"/>
              </a:rPr>
              <a:t>)</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52</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299764237"/>
              </p:ext>
            </p:extLst>
          </p:nvPr>
        </p:nvGraphicFramePr>
        <p:xfrm>
          <a:off x="144529" y="807119"/>
          <a:ext cx="8855092" cy="3524432"/>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DOD to take urgent steps to ensure the midlife upgrades for SA Navy frigates and submarines are carried out according to schedule. Feedback should be provided to the Committee before the end of the 2019/20 financial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rgbClr val="014929"/>
                          </a:solidFill>
                          <a:effectLst/>
                          <a:latin typeface="Arial Narrow"/>
                          <a:ea typeface="Calibri"/>
                          <a:cs typeface="Times New Roman"/>
                        </a:rPr>
                        <a:t>31 March 2020</a:t>
                      </a:r>
                      <a:endParaRPr lang="en-GB" sz="1600" dirty="0">
                        <a:solidFill>
                          <a:srgbClr val="014929"/>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algn="just">
                        <a:spcAft>
                          <a:spcPts val="0"/>
                        </a:spcAft>
                      </a:pPr>
                      <a:r>
                        <a:rPr lang="en-ZA" sz="1600" b="1" dirty="0" smtClean="0">
                          <a:effectLst/>
                          <a:latin typeface="Arial Narrow" panose="020B0606020202030204" pitchFamily="34" charset="0"/>
                          <a:ea typeface="Times New Roman" panose="02020603050405020304" pitchFamily="18" charset="0"/>
                        </a:rPr>
                        <a:t>Project </a:t>
                      </a:r>
                      <a:r>
                        <a:rPr lang="en-ZA" sz="1600" b="1" dirty="0" err="1" smtClean="0">
                          <a:effectLst/>
                          <a:latin typeface="Arial Narrow" panose="020B0606020202030204" pitchFamily="34" charset="0"/>
                          <a:ea typeface="Times New Roman" panose="02020603050405020304" pitchFamily="18" charset="0"/>
                        </a:rPr>
                        <a:t>SYNE</a:t>
                      </a:r>
                      <a:r>
                        <a:rPr lang="en-ZA" sz="1600" dirty="0" smtClean="0">
                          <a:effectLst/>
                          <a:latin typeface="Arial Narrow" panose="020B0606020202030204" pitchFamily="34" charset="0"/>
                          <a:ea typeface="Times New Roman" panose="02020603050405020304" pitchFamily="18" charset="0"/>
                        </a:rPr>
                        <a:t> (Frigate Midlife Upgrade) and </a:t>
                      </a:r>
                      <a:r>
                        <a:rPr lang="en-ZA" sz="1600" b="1" dirty="0" smtClean="0">
                          <a:effectLst/>
                          <a:latin typeface="Arial Narrow" panose="020B0606020202030204" pitchFamily="34" charset="0"/>
                          <a:ea typeface="Times New Roman" panose="02020603050405020304" pitchFamily="18" charset="0"/>
                        </a:rPr>
                        <a:t>Project NAPOLEON</a:t>
                      </a:r>
                      <a:r>
                        <a:rPr lang="en-ZA" sz="1600" dirty="0" smtClean="0">
                          <a:effectLst/>
                          <a:latin typeface="Arial Narrow" panose="020B0606020202030204" pitchFamily="34" charset="0"/>
                          <a:ea typeface="Times New Roman" panose="02020603050405020304" pitchFamily="18" charset="0"/>
                        </a:rPr>
                        <a:t> (Submarine Midlife Upgrade) were registered as capital acquisition projects by the SA Navy. </a:t>
                      </a:r>
                    </a:p>
                    <a:p>
                      <a:pPr algn="just">
                        <a:spcAft>
                          <a:spcPts val="0"/>
                        </a:spcAft>
                      </a:pPr>
                      <a:endParaRPr lang="en-ZA" sz="1600" dirty="0" smtClean="0">
                        <a:effectLst/>
                        <a:latin typeface="Arial Narrow" panose="020B060602020203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However, due to the limited funding allocated to the </a:t>
                      </a:r>
                      <a:r>
                        <a:rPr lang="en-ZA" sz="1600" dirty="0" err="1" smtClean="0">
                          <a:effectLst/>
                          <a:latin typeface="Arial Narrow" panose="020B0606020202030204" pitchFamily="34" charset="0"/>
                          <a:ea typeface="Times New Roman" panose="02020603050405020304" pitchFamily="18" charset="0"/>
                        </a:rPr>
                        <a:t>SDA</a:t>
                      </a:r>
                      <a:r>
                        <a:rPr lang="en-ZA" sz="1600" dirty="0" smtClean="0">
                          <a:effectLst/>
                          <a:latin typeface="Arial Narrow" panose="020B0606020202030204" pitchFamily="34" charset="0"/>
                          <a:ea typeface="Times New Roman" panose="02020603050405020304" pitchFamily="18" charset="0"/>
                        </a:rPr>
                        <a:t>, there is not sufficient funding for the DOD to continue with the midlife upgrades of these two Projects.</a:t>
                      </a:r>
                      <a:endParaRPr lang="en-ZA" sz="2400" dirty="0" smtClean="0">
                        <a:effectLst/>
                        <a:latin typeface="Arial" panose="020B0604020202020204" pitchFamily="34" charset="0"/>
                        <a:ea typeface="Times New Roman" panose="02020603050405020304" pitchFamily="18" charset="0"/>
                      </a:endParaRPr>
                    </a:p>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395613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t>
            </a:r>
            <a:r>
              <a:rPr lang="en-ZA" altLang="en-US" sz="2800" b="1" dirty="0" smtClean="0">
                <a:solidFill>
                  <a:prstClr val="white"/>
                </a:solidFill>
                <a:latin typeface="Arial" panose="020B0604020202020204" pitchFamily="34" charset="0"/>
              </a:rPr>
              <a:t>BRRR (</a:t>
            </a:r>
            <a:r>
              <a:rPr lang="en-ZA" altLang="en-US" sz="2800" b="1" dirty="0">
                <a:solidFill>
                  <a:prstClr val="white"/>
                </a:solidFill>
                <a:latin typeface="Arial" panose="020B0604020202020204" pitchFamily="34" charset="0"/>
              </a:rPr>
              <a:t>8</a:t>
            </a:r>
            <a:r>
              <a:rPr lang="en-ZA" altLang="en-US" sz="2800" b="1" dirty="0" smtClean="0">
                <a:solidFill>
                  <a:prstClr val="white"/>
                </a:solidFill>
                <a:latin typeface="Arial" panose="020B0604020202020204" pitchFamily="34" charset="0"/>
              </a:rPr>
              <a:t>)</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53</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023397362"/>
              </p:ext>
            </p:extLst>
          </p:nvPr>
        </p:nvGraphicFramePr>
        <p:xfrm>
          <a:off x="144529" y="807119"/>
          <a:ext cx="8855092" cy="4123607"/>
        </p:xfrm>
        <a:graphic>
          <a:graphicData uri="http://schemas.openxmlformats.org/drawingml/2006/table">
            <a:tbl>
              <a:tblPr firstRow="1" firstCol="1" bandRow="1"/>
              <a:tblGrid>
                <a:gridCol w="1695994">
                  <a:extLst>
                    <a:ext uri="{9D8B030D-6E8A-4147-A177-3AD203B41FA5}">
                      <a16:colId xmlns:a16="http://schemas.microsoft.com/office/drawing/2014/main" xmlns="" val="20000"/>
                    </a:ext>
                  </a:extLst>
                </a:gridCol>
                <a:gridCol w="7159098">
                  <a:extLst>
                    <a:ext uri="{9D8B030D-6E8A-4147-A177-3AD203B41FA5}">
                      <a16:colId xmlns:a16="http://schemas.microsoft.com/office/drawing/2014/main" xmlns="" val="20001"/>
                    </a:ext>
                  </a:extLst>
                </a:gridCol>
              </a:tblGrid>
              <a:tr h="332465">
                <a:tc gridSpan="2">
                  <a:txBody>
                    <a:bodyPr/>
                    <a:lstStyle/>
                    <a:p>
                      <a:pPr algn="l">
                        <a:spcAft>
                          <a:spcPts val="0"/>
                        </a:spcAft>
                      </a:pPr>
                      <a:r>
                        <a:rPr lang="en-ZA" sz="17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PCD&amp;MV Recommendation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endParaRPr lang="en-US"/>
                    </a:p>
                  </a:txBody>
                  <a:tcPr/>
                </a:tc>
                <a:extLst>
                  <a:ext uri="{0D108BD9-81ED-4DB2-BD59-A6C34878D82A}">
                    <a16:rowId xmlns:a16="http://schemas.microsoft.com/office/drawing/2014/main" xmlns="" val="10000"/>
                  </a:ext>
                </a:extLst>
              </a:tr>
              <a:tr h="288547">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0" cap="none" spc="0" normalizeH="0" baseline="0" noProof="0" dirty="0" smtClean="0">
                          <a:ln>
                            <a:noFill/>
                          </a:ln>
                          <a:solidFill>
                            <a:schemeClr val="tx1"/>
                          </a:solidFill>
                          <a:effectLst/>
                          <a:uLnTx/>
                          <a:uFillTx/>
                          <a:latin typeface="Arial Narrow"/>
                          <a:ea typeface="Calibri"/>
                          <a:cs typeface="Times New Roman"/>
                        </a:rPr>
                        <a:t>The Committee observed the need for South Africa to maintain a modern military force capable of executing its constitutional mandate. Given the current financial constraints, the Committee recommends that the DOD focuses expenditure on key deliverables that would contribute to the requirements of a modern military force. The Committee will monitor quarterly expenditure to ensure alignment with this objective.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0" cap="none" spc="0" normalizeH="0" baseline="0" noProof="0" dirty="0">
                        <a:ln>
                          <a:noFill/>
                        </a:ln>
                        <a:solidFill>
                          <a:schemeClr val="tx1"/>
                        </a:solidFill>
                        <a:effectLst/>
                        <a:uLnTx/>
                        <a:uFillTx/>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algn="ctr">
                        <a:spcAft>
                          <a:spcPts val="0"/>
                        </a:spcAft>
                      </a:pPr>
                      <a:endParaRPr lang="en-GB" sz="1600" dirty="0">
                        <a:effectLst/>
                        <a:latin typeface="Arial"/>
                        <a:ea typeface="Calibri"/>
                        <a:cs typeface="Times New Roman"/>
                      </a:endParaRPr>
                    </a:p>
                  </a:txBody>
                  <a:tcPr marL="63307" marR="63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6422">
                <a:tc>
                  <a:txBody>
                    <a:bodyPr/>
                    <a:lstStyle/>
                    <a:p>
                      <a:pPr algn="l">
                        <a:spcAft>
                          <a:spcPts val="0"/>
                        </a:spcAft>
                      </a:pPr>
                      <a:r>
                        <a:rPr lang="en-US" sz="1600" b="1" dirty="0" smtClean="0">
                          <a:solidFill>
                            <a:sysClr val="windowText" lastClr="000000"/>
                          </a:solidFill>
                          <a:effectLst/>
                          <a:latin typeface="Arial Narrow"/>
                          <a:ea typeface="Calibri"/>
                          <a:cs typeface="Times New Roman"/>
                        </a:rPr>
                        <a:t>Target Date</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ysClr val="windowText" lastClr="000000"/>
                          </a:solidFill>
                          <a:effectLst/>
                          <a:latin typeface="Arial Narrow"/>
                          <a:ea typeface="Calibri"/>
                          <a:cs typeface="Times New Roman"/>
                        </a:rPr>
                        <a:t>Quarterly, according to DOD QPR Timelines</a:t>
                      </a:r>
                      <a:endParaRPr lang="en-GB" sz="1600" dirty="0">
                        <a:solidFill>
                          <a:sysClr val="windowText" lastClr="000000"/>
                        </a:solidFill>
                        <a:effectLst/>
                        <a:latin typeface="Arial"/>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0">
                <a:tc gridSpan="2">
                  <a:txBody>
                    <a:bodyPr/>
                    <a:lstStyle/>
                    <a:p>
                      <a:pPr marL="0" algn="l" defTabSz="914400" rtl="0" eaLnBrk="1" latinLnBrk="0" hangingPunct="1">
                        <a:spcAft>
                          <a:spcPts val="0"/>
                        </a:spcAft>
                      </a:pPr>
                      <a:r>
                        <a:rPr lang="en-ZA" sz="1700" b="1" kern="1200"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Progress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hMerge="1">
                  <a:txBody>
                    <a:bodyPr/>
                    <a:lstStyle/>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9225">
                <a:tc gridSpan="2">
                  <a:txBody>
                    <a:bodyPr/>
                    <a:lstStyle/>
                    <a:p>
                      <a:pPr algn="just">
                        <a:spcAft>
                          <a:spcPts val="0"/>
                        </a:spcAft>
                      </a:pPr>
                      <a:r>
                        <a:rPr lang="en-ZA" sz="1600" dirty="0" smtClean="0">
                          <a:effectLst/>
                          <a:latin typeface="Arial Narrow" panose="020B0606020202030204" pitchFamily="34" charset="0"/>
                          <a:ea typeface="Times New Roman" panose="02020603050405020304" pitchFamily="18" charset="0"/>
                        </a:rPr>
                        <a:t>The acquisition of “Required Operational Capabilities”, as identified by Services for a modern military force, are executed through the SCAMP.  </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 </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It is challenging to focus on key deliverables, which will contribute to a modern military force, through the SCAMP since the available </a:t>
                      </a:r>
                      <a:r>
                        <a:rPr lang="en-ZA" sz="1600" dirty="0" err="1" smtClean="0">
                          <a:effectLst/>
                          <a:latin typeface="Arial Narrow" panose="020B0606020202030204" pitchFamily="34" charset="0"/>
                          <a:ea typeface="Times New Roman" panose="02020603050405020304" pitchFamily="18" charset="0"/>
                        </a:rPr>
                        <a:t>SDA</a:t>
                      </a:r>
                      <a:r>
                        <a:rPr lang="en-ZA" sz="1600" dirty="0" smtClean="0">
                          <a:effectLst/>
                          <a:latin typeface="Arial Narrow" panose="020B0606020202030204" pitchFamily="34" charset="0"/>
                          <a:ea typeface="Times New Roman" panose="02020603050405020304" pitchFamily="18" charset="0"/>
                        </a:rPr>
                        <a:t> allocation is insufficient to honour current contractual obligations. </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 </a:t>
                      </a:r>
                      <a:endParaRPr lang="en-ZA" sz="2400" dirty="0" smtClean="0">
                        <a:effectLst/>
                        <a:latin typeface="Arial" panose="020B0604020202020204" pitchFamily="34" charset="0"/>
                        <a:ea typeface="Times New Roman" panose="02020603050405020304" pitchFamily="18" charset="0"/>
                      </a:endParaRPr>
                    </a:p>
                    <a:p>
                      <a:pPr algn="just">
                        <a:spcAft>
                          <a:spcPts val="0"/>
                        </a:spcAft>
                      </a:pPr>
                      <a:r>
                        <a:rPr lang="en-ZA" sz="1600" dirty="0" smtClean="0">
                          <a:effectLst/>
                          <a:latin typeface="Arial Narrow" panose="020B0606020202030204" pitchFamily="34" charset="0"/>
                          <a:ea typeface="Times New Roman" panose="02020603050405020304" pitchFamily="18" charset="0"/>
                        </a:rPr>
                        <a:t>The DOD can thus not enter into new contracts to modernise the current capital equipment within the Services.</a:t>
                      </a:r>
                      <a:endParaRPr lang="en-ZA" sz="2400" dirty="0" smtClean="0">
                        <a:effectLst/>
                        <a:latin typeface="Arial" panose="020B0604020202020204" pitchFamily="34" charset="0"/>
                        <a:ea typeface="Times New Roman" panose="02020603050405020304" pitchFamily="18" charset="0"/>
                      </a:endParaRPr>
                    </a:p>
                    <a:p>
                      <a:pPr marL="285750" indent="-285750" algn="just">
                        <a:spcAft>
                          <a:spcPts val="0"/>
                        </a:spcAft>
                        <a:buFont typeface="Arial" panose="020B0604020202020204" pitchFamily="34" charset="0"/>
                        <a:buChar char="•"/>
                      </a:pPr>
                      <a:endParaRPr lang="en-US" sz="1600" b="1" dirty="0">
                        <a:solidFill>
                          <a:srgbClr val="2C842C"/>
                        </a:solidFill>
                        <a:effectLst/>
                        <a:latin typeface="Arial Narrow" panose="020B0606020202030204" pitchFamily="34" charset="0"/>
                        <a:ea typeface="Calibri"/>
                        <a:cs typeface="Times New Roman"/>
                      </a:endParaRPr>
                    </a:p>
                  </a:txBody>
                  <a:tcPr marL="63309" marR="63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bl>
          </a:graphicData>
        </a:graphic>
      </p:graphicFrame>
    </p:spTree>
    <p:extLst>
      <p:ext uri="{BB962C8B-B14F-4D97-AF65-F5344CB8AC3E}">
        <p14:creationId xmlns:p14="http://schemas.microsoft.com/office/powerpoint/2010/main" xmlns="" val="1887186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2185214"/>
          </a:xfrm>
          <a:prstGeom prst="rect">
            <a:avLst/>
          </a:prstGeom>
          <a:noFill/>
        </p:spPr>
        <p:txBody>
          <a:bodyPr wrap="square" rtlCol="0">
            <a:spAutoFit/>
          </a:bodyPr>
          <a:lstStyle/>
          <a:p>
            <a:pPr algn="ctr"/>
            <a:r>
              <a:rPr lang="en-ZA" sz="4800" b="1" dirty="0" smtClean="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3: Status on Audit Action Plans</a:t>
            </a:r>
          </a:p>
          <a:p>
            <a:pPr algn="ctr"/>
            <a:r>
              <a:rPr lang="en-ZA" sz="4000" dirty="0" smtClean="0">
                <a:solidFill>
                  <a:srgbClr val="014929"/>
                </a:solidFill>
                <a:latin typeface="Arial" panose="020B0604020202020204" pitchFamily="34" charset="0"/>
                <a:cs typeface="Arial" panose="020B0604020202020204" pitchFamily="34" charset="0"/>
              </a:rPr>
              <a:t>(as on 31 Dec 2019)</a:t>
            </a:r>
            <a:endParaRPr lang="en-GB" sz="4000" dirty="0">
              <a:solidFill>
                <a:srgbClr val="0149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72270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Status on Audit </a:t>
            </a:r>
            <a:r>
              <a:rPr lang="en-US" altLang="en-US" sz="2800" b="1" dirty="0">
                <a:solidFill>
                  <a:prstClr val="white"/>
                </a:solidFill>
                <a:latin typeface="Arial" panose="020B0604020202020204" pitchFamily="34" charset="0"/>
              </a:rPr>
              <a:t>Action </a:t>
            </a:r>
            <a:r>
              <a:rPr lang="en-US" altLang="en-US" sz="2800" b="1" dirty="0" smtClean="0">
                <a:solidFill>
                  <a:prstClr val="white"/>
                </a:solidFill>
                <a:latin typeface="Arial" panose="020B0604020202020204" pitchFamily="34" charset="0"/>
              </a:rPr>
              <a:t>Plans </a:t>
            </a:r>
            <a:endParaRPr lang="en-US"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the FY2018/19, the DOD received a qualified audit opinion on the basis of the following audited areas: </a:t>
            </a:r>
            <a:endParaRPr lang="en-ZA" sz="2200" dirty="0" smtClean="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Movable </a:t>
            </a:r>
            <a:r>
              <a:rPr lang="en-ZA" sz="2200" dirty="0">
                <a:solidFill>
                  <a:prstClr val="black"/>
                </a:solidFill>
                <a:latin typeface="Arial" charset="0"/>
                <a:cs typeface="Arial" charset="0"/>
              </a:rPr>
              <a:t>Tangible Capital Assets (Work-in-Progress</a:t>
            </a:r>
            <a:r>
              <a:rPr lang="en-ZA" sz="2200" dirty="0" smtClean="0">
                <a:solidFill>
                  <a:prstClr val="black"/>
                </a:solidFill>
                <a:latin typeface="Arial" charset="0"/>
                <a:cs typeface="Arial" charset="0"/>
              </a:rPr>
              <a:t>).</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Movable </a:t>
            </a:r>
            <a:r>
              <a:rPr lang="en-ZA" sz="2200" dirty="0">
                <a:solidFill>
                  <a:prstClr val="black"/>
                </a:solidFill>
                <a:latin typeface="Arial" charset="0"/>
                <a:cs typeface="Arial" charset="0"/>
              </a:rPr>
              <a:t>Tangible Capital Assets (Inventory</a:t>
            </a:r>
            <a:r>
              <a:rPr lang="en-ZA" sz="2200" dirty="0" smtClean="0">
                <a:solidFill>
                  <a:prstClr val="black"/>
                </a:solidFill>
                <a:latin typeface="Arial" charset="0"/>
                <a:cs typeface="Arial" charset="0"/>
              </a:rPr>
              <a:t>).</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Intangible </a:t>
            </a:r>
            <a:r>
              <a:rPr lang="en-ZA" sz="2200" dirty="0">
                <a:solidFill>
                  <a:prstClr val="black"/>
                </a:solidFill>
                <a:latin typeface="Arial" charset="0"/>
                <a:cs typeface="Arial" charset="0"/>
              </a:rPr>
              <a:t>Capital Assets (Software Licenses</a:t>
            </a:r>
            <a:r>
              <a:rPr lang="en-ZA" sz="2200" dirty="0" smtClean="0">
                <a:solidFill>
                  <a:prstClr val="black"/>
                </a:solidFill>
                <a:latin typeface="Arial" charset="0"/>
                <a:cs typeface="Arial" charset="0"/>
              </a:rPr>
              <a:t>).</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Goods </a:t>
            </a:r>
            <a:r>
              <a:rPr lang="en-ZA" sz="2200" dirty="0">
                <a:solidFill>
                  <a:prstClr val="black"/>
                </a:solidFill>
                <a:latin typeface="Arial" charset="0"/>
                <a:cs typeface="Arial" charset="0"/>
              </a:rPr>
              <a:t>and Services and Investments (Sensitive Projects</a:t>
            </a:r>
            <a:r>
              <a:rPr lang="en-ZA" sz="2200" dirty="0" smtClean="0">
                <a:solidFill>
                  <a:prstClr val="black"/>
                </a:solidFill>
                <a:latin typeface="Arial" charset="0"/>
                <a:cs typeface="Arial" charset="0"/>
              </a:rPr>
              <a:t>).</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Commitments.</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Irregular </a:t>
            </a:r>
            <a:r>
              <a:rPr lang="en-ZA" sz="2200" dirty="0">
                <a:solidFill>
                  <a:prstClr val="black"/>
                </a:solidFill>
                <a:latin typeface="Arial" charset="0"/>
                <a:cs typeface="Arial" charset="0"/>
              </a:rPr>
              <a:t>Expenditure.</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55</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20215511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Status on Audit Action Plans </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In </a:t>
            </a:r>
            <a:r>
              <a:rPr lang="en-ZA" sz="2200" dirty="0">
                <a:solidFill>
                  <a:prstClr val="black"/>
                </a:solidFill>
                <a:latin typeface="Arial" charset="0"/>
                <a:cs typeface="Arial" charset="0"/>
              </a:rPr>
              <a:t>order to ensure improved controls during FY2019/20 audit cycle, the following actions have been undertaken by the Department</a:t>
            </a:r>
            <a:r>
              <a:rPr lang="en-ZA" sz="2200" dirty="0" smtClean="0">
                <a:solidFill>
                  <a:prstClr val="black"/>
                </a:solidFill>
                <a:latin typeface="Arial" charset="0"/>
                <a:cs typeface="Arial" charset="0"/>
              </a:rPr>
              <a:t>:</a:t>
            </a:r>
          </a:p>
          <a:p>
            <a:pPr marL="342900" indent="-342900"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Implementation </a:t>
            </a:r>
            <a:r>
              <a:rPr lang="en-ZA" sz="2200" dirty="0">
                <a:solidFill>
                  <a:prstClr val="black"/>
                </a:solidFill>
                <a:latin typeface="Arial" charset="0"/>
                <a:cs typeface="Arial" charset="0"/>
              </a:rPr>
              <a:t>of the Accounting Officer’s Instruction on the submission and monitoring of action plans relating to AGSA audit findings</a:t>
            </a:r>
            <a:r>
              <a:rPr lang="en-ZA" sz="2200" dirty="0" smtClean="0">
                <a:solidFill>
                  <a:prstClr val="black"/>
                </a:solidFill>
                <a:latin typeface="Arial" charset="0"/>
                <a:cs typeface="Arial" charset="0"/>
              </a:rPr>
              <a:t>.</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Continued </a:t>
            </a:r>
            <a:r>
              <a:rPr lang="en-ZA" sz="2200" dirty="0">
                <a:solidFill>
                  <a:prstClr val="black"/>
                </a:solidFill>
                <a:latin typeface="Arial" charset="0"/>
                <a:cs typeface="Arial" charset="0"/>
              </a:rPr>
              <a:t>liaison with </a:t>
            </a:r>
            <a:r>
              <a:rPr lang="en-ZA" sz="2200" dirty="0" smtClean="0">
                <a:solidFill>
                  <a:prstClr val="black"/>
                </a:solidFill>
                <a:latin typeface="Arial" charset="0"/>
                <a:cs typeface="Arial" charset="0"/>
              </a:rPr>
              <a:t>NT and </a:t>
            </a:r>
            <a:r>
              <a:rPr lang="en-ZA" sz="2200" dirty="0">
                <a:solidFill>
                  <a:prstClr val="black"/>
                </a:solidFill>
                <a:latin typeface="Arial" charset="0"/>
                <a:cs typeface="Arial" charset="0"/>
              </a:rPr>
              <a:t>political oversight bodies regarding an improved Defence budget allocation.</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56</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2385823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Movable Tangible Capital Assets (Work-in-Progress) </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 DOD and NT reached an agreement on how the WIP will be disclosed in order to achieve fair presentation in the Annual Financial Statements.</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NT will adjust the Financial Statements’ templates accordingly.</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57</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41607636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Movable Tangible Capital Assets (Inventory)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NT Guidelines for disclosure in the Financial Statements of all government departments on capital assets have been updated to give all departments discretion on the extent of the components to be included in asset registers.</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 DOD is in process of updating the Asset Management Policy in this regard after which the Asset Register will be updated according.</a:t>
            </a: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58</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829581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Intangible Capital Assets (Software Licenses)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Intangible </a:t>
            </a:r>
            <a:r>
              <a:rPr lang="en-ZA" sz="2200" dirty="0">
                <a:solidFill>
                  <a:prstClr val="black"/>
                </a:solidFill>
                <a:latin typeface="Arial" charset="0"/>
                <a:cs typeface="Arial" charset="0"/>
              </a:rPr>
              <a:t>Asset registers have been updated with software and licenses to ensure </a:t>
            </a:r>
            <a:r>
              <a:rPr lang="en-ZA" sz="2200" dirty="0" smtClean="0">
                <a:solidFill>
                  <a:prstClr val="black"/>
                </a:solidFill>
                <a:latin typeface="Arial" charset="0"/>
                <a:cs typeface="Arial" charset="0"/>
              </a:rPr>
              <a:t>that these </a:t>
            </a:r>
            <a:r>
              <a:rPr lang="en-ZA" sz="2200" dirty="0">
                <a:solidFill>
                  <a:prstClr val="black"/>
                </a:solidFill>
                <a:latin typeface="Arial" charset="0"/>
                <a:cs typeface="Arial" charset="0"/>
              </a:rPr>
              <a:t>registers are </a:t>
            </a:r>
            <a:r>
              <a:rPr lang="en-ZA" sz="2200" dirty="0" smtClean="0">
                <a:solidFill>
                  <a:prstClr val="black"/>
                </a:solidFill>
                <a:latin typeface="Arial" charset="0"/>
                <a:cs typeface="Arial" charset="0"/>
              </a:rPr>
              <a:t>complete</a:t>
            </a:r>
            <a:r>
              <a:rPr lang="en-ZA" sz="2200" dirty="0">
                <a:solidFill>
                  <a:prstClr val="black"/>
                </a:solidFill>
                <a:latin typeface="Arial" charset="0"/>
                <a:cs typeface="Arial" charset="0"/>
              </a:rPr>
              <a:t>. </a:t>
            </a:r>
            <a:endParaRPr lang="en-ZA" sz="2200" dirty="0" smtClean="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Supporting documentation is now </a:t>
            </a:r>
            <a:r>
              <a:rPr lang="en-ZA" sz="2200" dirty="0">
                <a:solidFill>
                  <a:prstClr val="black"/>
                </a:solidFill>
                <a:latin typeface="Arial" charset="0"/>
                <a:cs typeface="Arial" charset="0"/>
              </a:rPr>
              <a:t>readily available </a:t>
            </a:r>
            <a:r>
              <a:rPr lang="en-ZA" sz="2200" dirty="0" smtClean="0">
                <a:solidFill>
                  <a:prstClr val="black"/>
                </a:solidFill>
                <a:latin typeface="Arial" charset="0"/>
                <a:cs typeface="Arial" charset="0"/>
              </a:rPr>
              <a:t>for audit purposes to verify the </a:t>
            </a:r>
            <a:r>
              <a:rPr lang="en-ZA" sz="2200" dirty="0">
                <a:solidFill>
                  <a:prstClr val="black"/>
                </a:solidFill>
                <a:latin typeface="Arial" charset="0"/>
                <a:cs typeface="Arial" charset="0"/>
              </a:rPr>
              <a:t>existence at </a:t>
            </a:r>
            <a:r>
              <a:rPr lang="en-ZA" sz="2200" dirty="0" smtClean="0">
                <a:solidFill>
                  <a:prstClr val="black"/>
                </a:solidFill>
                <a:latin typeface="Arial" charset="0"/>
                <a:cs typeface="Arial" charset="0"/>
              </a:rPr>
              <a:t>[1] the </a:t>
            </a:r>
            <a:r>
              <a:rPr lang="en-ZA" sz="2200" dirty="0">
                <a:solidFill>
                  <a:prstClr val="black"/>
                </a:solidFill>
                <a:latin typeface="Arial" charset="0"/>
                <a:cs typeface="Arial" charset="0"/>
              </a:rPr>
              <a:t>correct locations and to </a:t>
            </a:r>
            <a:r>
              <a:rPr lang="en-ZA" sz="2200" dirty="0" smtClean="0">
                <a:solidFill>
                  <a:prstClr val="black"/>
                </a:solidFill>
                <a:latin typeface="Arial" charset="0"/>
                <a:cs typeface="Arial" charset="0"/>
              </a:rPr>
              <a:t>[2] confirm </a:t>
            </a:r>
            <a:r>
              <a:rPr lang="en-ZA" sz="2200" dirty="0">
                <a:solidFill>
                  <a:prstClr val="black"/>
                </a:solidFill>
                <a:latin typeface="Arial" charset="0"/>
                <a:cs typeface="Arial" charset="0"/>
              </a:rPr>
              <a:t>installations and </a:t>
            </a:r>
            <a:r>
              <a:rPr lang="en-ZA" sz="2200" dirty="0" smtClean="0">
                <a:solidFill>
                  <a:prstClr val="black"/>
                </a:solidFill>
                <a:latin typeface="Arial" charset="0"/>
                <a:cs typeface="Arial" charset="0"/>
              </a:rPr>
              <a:t>[3] recording </a:t>
            </a:r>
            <a:r>
              <a:rPr lang="en-ZA" sz="2200" dirty="0">
                <a:solidFill>
                  <a:prstClr val="black"/>
                </a:solidFill>
                <a:latin typeface="Arial" charset="0"/>
                <a:cs typeface="Arial" charset="0"/>
              </a:rPr>
              <a:t>on asset registers.</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59</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1533147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endParaRPr lang="en-US" altLang="en-US" sz="2800" b="1" dirty="0" smtClean="0">
              <a:solidFill>
                <a:prstClr val="white"/>
              </a:solidFill>
              <a:latin typeface="Arial" panose="020B0604020202020204" pitchFamily="34" charset="0"/>
            </a:endParaRP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a:t>
            </a:r>
            <a:r>
              <a:rPr lang="en-ZA" sz="2200" dirty="0" smtClean="0">
                <a:solidFill>
                  <a:prstClr val="black"/>
                </a:solidFill>
                <a:latin typeface="Arial" charset="0"/>
                <a:cs typeface="Arial" charset="0"/>
              </a:rPr>
              <a:t>Revised Framework </a:t>
            </a:r>
            <a:r>
              <a:rPr lang="en-ZA" sz="2200" dirty="0">
                <a:solidFill>
                  <a:prstClr val="black"/>
                </a:solidFill>
                <a:latin typeface="Arial" charset="0"/>
                <a:cs typeface="Arial" charset="0"/>
              </a:rPr>
              <a:t>for Strategic Plans and Annual Performance Plans, states that </a:t>
            </a:r>
            <a:r>
              <a:rPr lang="en-ZA" sz="2200" dirty="0" smtClean="0">
                <a:solidFill>
                  <a:prstClr val="black"/>
                </a:solidFill>
                <a:latin typeface="Arial" charset="0"/>
                <a:cs typeface="Arial" charset="0"/>
              </a:rPr>
              <a:t>“</a:t>
            </a:r>
            <a:r>
              <a:rPr lang="en-ZA" sz="2200" i="1" dirty="0" smtClean="0">
                <a:solidFill>
                  <a:prstClr val="black"/>
                </a:solidFill>
                <a:latin typeface="Arial" charset="0"/>
                <a:cs typeface="Arial" charset="0"/>
              </a:rPr>
              <a:t>reporting is a vital component of the monitoring process and must be undertaken with the intent to use the findings to inform management and oversight decision making.  Reporting entails </a:t>
            </a:r>
            <a:r>
              <a:rPr lang="en-ZA" sz="2200" b="1" i="1" dirty="0" smtClean="0">
                <a:solidFill>
                  <a:prstClr val="black"/>
                </a:solidFill>
                <a:effectLst>
                  <a:outerShdw blurRad="38100" dist="38100" dir="2700000" algn="tl">
                    <a:srgbClr val="000000">
                      <a:alpha val="43137"/>
                    </a:srgbClr>
                  </a:outerShdw>
                </a:effectLst>
                <a:latin typeface="Arial" charset="0"/>
                <a:cs typeface="Arial" charset="0"/>
              </a:rPr>
              <a:t>tracking progress against a plan</a:t>
            </a:r>
            <a:r>
              <a:rPr lang="en-ZA" sz="2200" i="1" dirty="0" smtClean="0">
                <a:solidFill>
                  <a:prstClr val="black"/>
                </a:solidFill>
                <a:latin typeface="Arial" charset="0"/>
                <a:cs typeface="Arial" charset="0"/>
              </a:rPr>
              <a:t> and it </a:t>
            </a:r>
            <a:r>
              <a:rPr lang="en-ZA" sz="2200" b="1" i="1" dirty="0" smtClean="0">
                <a:solidFill>
                  <a:prstClr val="black"/>
                </a:solidFill>
                <a:effectLst>
                  <a:outerShdw blurRad="38100" dist="38100" dir="2700000" algn="tl">
                    <a:srgbClr val="000000">
                      <a:alpha val="43137"/>
                    </a:srgbClr>
                  </a:outerShdw>
                </a:effectLst>
                <a:latin typeface="Arial" charset="0"/>
                <a:cs typeface="Arial" charset="0"/>
              </a:rPr>
              <a:t>improves accountability for delivering on the priorities of government</a:t>
            </a:r>
            <a:r>
              <a:rPr lang="en-ZA" sz="2200" i="1" dirty="0" smtClean="0">
                <a:solidFill>
                  <a:prstClr val="black"/>
                </a:solidFill>
                <a:latin typeface="Arial" charset="0"/>
                <a:cs typeface="Arial" charset="0"/>
              </a:rPr>
              <a:t>, and provides </a:t>
            </a:r>
            <a:r>
              <a:rPr lang="en-ZA" sz="2200" b="1" i="1" dirty="0" smtClean="0">
                <a:solidFill>
                  <a:prstClr val="black"/>
                </a:solidFill>
                <a:effectLst>
                  <a:outerShdw blurRad="38100" dist="38100" dir="2700000" algn="tl">
                    <a:srgbClr val="000000">
                      <a:alpha val="43137"/>
                    </a:srgbClr>
                  </a:outerShdw>
                </a:effectLst>
                <a:latin typeface="Arial" charset="0"/>
                <a:cs typeface="Arial" charset="0"/>
              </a:rPr>
              <a:t>focus on the use of allocated budgets</a:t>
            </a:r>
            <a:r>
              <a:rPr lang="en-ZA" sz="2200" i="1" dirty="0" smtClean="0">
                <a:solidFill>
                  <a:prstClr val="black"/>
                </a:solidFill>
                <a:latin typeface="Arial" charset="0"/>
                <a:cs typeface="Arial" charset="0"/>
              </a:rPr>
              <a:t> by institutions. It also provides an opportunity for institutions to </a:t>
            </a:r>
            <a:r>
              <a:rPr lang="en-ZA" sz="2200" b="1" i="1" dirty="0" smtClean="0">
                <a:solidFill>
                  <a:prstClr val="black"/>
                </a:solidFill>
                <a:effectLst>
                  <a:outerShdw blurRad="38100" dist="38100" dir="2700000" algn="tl">
                    <a:srgbClr val="000000">
                      <a:alpha val="43137"/>
                    </a:srgbClr>
                  </a:outerShdw>
                </a:effectLst>
                <a:latin typeface="Arial" charset="0"/>
                <a:cs typeface="Arial" charset="0"/>
              </a:rPr>
              <a:t>indicate measures that will be taken to ensure that implementation of plans remains on track</a:t>
            </a:r>
            <a:r>
              <a:rPr lang="en-ZA" sz="2200" dirty="0" smtClean="0">
                <a:solidFill>
                  <a:prstClr val="black"/>
                </a:solidFill>
                <a:latin typeface="Arial" charset="0"/>
                <a:cs typeface="Arial" charset="0"/>
              </a:rPr>
              <a:t>.”</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34658080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36532"/>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Goods and Services and Investments </a:t>
            </a:r>
            <a:r>
              <a:rPr lang="en-ZA" altLang="en-US" sz="2800" b="1" dirty="0" smtClean="0">
                <a:solidFill>
                  <a:prstClr val="white"/>
                </a:solidFill>
                <a:latin typeface="Arial" panose="020B0604020202020204" pitchFamily="34" charset="0"/>
              </a:rPr>
              <a:t/>
            </a:r>
            <a:br>
              <a:rPr lang="en-ZA" altLang="en-US" sz="2800" b="1" dirty="0" smtClean="0">
                <a:solidFill>
                  <a:prstClr val="white"/>
                </a:solidFill>
                <a:latin typeface="Arial" panose="020B0604020202020204" pitchFamily="34" charset="0"/>
              </a:rPr>
            </a:br>
            <a:r>
              <a:rPr lang="en-ZA" altLang="en-US" sz="2800" b="1" dirty="0" smtClean="0">
                <a:solidFill>
                  <a:prstClr val="white"/>
                </a:solidFill>
                <a:latin typeface="Arial" panose="020B0604020202020204" pitchFamily="34" charset="0"/>
              </a:rPr>
              <a:t>(</a:t>
            </a:r>
            <a:r>
              <a:rPr lang="en-ZA" altLang="en-US" sz="2800" b="1" dirty="0">
                <a:solidFill>
                  <a:prstClr val="white"/>
                </a:solidFill>
                <a:latin typeface="Arial" panose="020B0604020202020204" pitchFamily="34" charset="0"/>
              </a:rPr>
              <a:t>Sensitive Projects)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60</a:t>
            </a:fld>
            <a:endParaRPr lang="en-US" altLang="en-US" sz="2400" dirty="0" smtClean="0">
              <a:solidFill>
                <a:srgbClr val="014929"/>
              </a:solidFill>
              <a:latin typeface="Arial" panose="020B0604020202020204" pitchFamily="34" charset="0"/>
            </a:endParaRPr>
          </a:p>
        </p:txBody>
      </p:sp>
      <p:sp>
        <p:nvSpPr>
          <p:cNvPr id="2" name="Rectangle 1"/>
          <p:cNvSpPr/>
          <p:nvPr/>
        </p:nvSpPr>
        <p:spPr>
          <a:xfrm>
            <a:off x="288979" y="1228165"/>
            <a:ext cx="8657797" cy="2123658"/>
          </a:xfrm>
          <a:prstGeom prst="rect">
            <a:avLst/>
          </a:prstGeom>
        </p:spPr>
        <p:txBody>
          <a:bodyPr wrap="square">
            <a:spAutoFit/>
          </a:bodyPr>
          <a:lstStyle/>
          <a:p>
            <a:pPr marL="342900" indent="-342900" algn="just">
              <a:buFont typeface="Arial" panose="020B0604020202020204" pitchFamily="34" charset="0"/>
              <a:buChar char="•"/>
            </a:pPr>
            <a:r>
              <a:rPr lang="en-ZA" sz="2200" dirty="0" smtClean="0">
                <a:latin typeface="Arial" panose="020B0604020202020204" pitchFamily="34" charset="0"/>
                <a:ea typeface="Calibri" panose="020F0502020204030204" pitchFamily="34" charset="0"/>
                <a:cs typeface="Times New Roman" panose="02020603050405020304" pitchFamily="18" charset="0"/>
              </a:rPr>
              <a:t>The Department will continue to be qualified on Sensitive Activities due to adherence to the stipulations </a:t>
            </a:r>
            <a:r>
              <a:rPr lang="en-ZA" sz="2200" dirty="0">
                <a:latin typeface="Arial" panose="020B0604020202020204" pitchFamily="34" charset="0"/>
                <a:ea typeface="Calibri" panose="020F0502020204030204" pitchFamily="34" charset="0"/>
                <a:cs typeface="Times New Roman" panose="02020603050405020304" pitchFamily="18" charset="0"/>
              </a:rPr>
              <a:t>of the Defence Special Account Act.  </a:t>
            </a:r>
            <a:endParaRPr lang="en-ZA" sz="2200" dirty="0" smtClean="0">
              <a:latin typeface="Arial" panose="020B0604020202020204" pitchFamily="34" charset="0"/>
              <a:ea typeface="Calibri" panose="020F0502020204030204" pitchFamily="34" charset="0"/>
              <a:cs typeface="Times New Roman" panose="02020603050405020304" pitchFamily="18" charset="0"/>
            </a:endParaRPr>
          </a:p>
          <a:p>
            <a:pPr algn="just"/>
            <a:endParaRPr lang="en-ZA" sz="22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ZA" sz="2200" dirty="0" smtClean="0">
                <a:latin typeface="Arial" panose="020B0604020202020204" pitchFamily="34" charset="0"/>
                <a:ea typeface="Calibri" panose="020F0502020204030204" pitchFamily="34" charset="0"/>
                <a:cs typeface="Times New Roman" panose="02020603050405020304" pitchFamily="18" charset="0"/>
              </a:rPr>
              <a:t>Any </a:t>
            </a:r>
            <a:r>
              <a:rPr lang="en-ZA" sz="2200" dirty="0">
                <a:latin typeface="Arial" panose="020B0604020202020204" pitchFamily="34" charset="0"/>
                <a:ea typeface="Calibri" panose="020F0502020204030204" pitchFamily="34" charset="0"/>
                <a:cs typeface="Times New Roman" panose="02020603050405020304" pitchFamily="18" charset="0"/>
              </a:rPr>
              <a:t>possible amendments to this Act will affect the </a:t>
            </a:r>
            <a:r>
              <a:rPr lang="en-ZA" sz="2200" dirty="0" err="1">
                <a:latin typeface="Arial" panose="020B0604020202020204" pitchFamily="34" charset="0"/>
                <a:ea typeface="Calibri" panose="020F0502020204030204" pitchFamily="34" charset="0"/>
                <a:cs typeface="Times New Roman" panose="02020603050405020304" pitchFamily="18" charset="0"/>
              </a:rPr>
              <a:t>PFMA</a:t>
            </a:r>
            <a:r>
              <a:rPr lang="en-ZA" sz="2200" dirty="0">
                <a:latin typeface="Arial" panose="020B0604020202020204" pitchFamily="34" charset="0"/>
                <a:ea typeface="Calibri" panose="020F0502020204030204" pitchFamily="34" charset="0"/>
                <a:cs typeface="Times New Roman" panose="02020603050405020304" pitchFamily="18" charset="0"/>
              </a:rPr>
              <a:t> and the </a:t>
            </a:r>
            <a:r>
              <a:rPr lang="en-ZA" sz="2200" dirty="0" err="1">
                <a:latin typeface="Arial" panose="020B0604020202020204" pitchFamily="34" charset="0"/>
                <a:ea typeface="Calibri" panose="020F0502020204030204" pitchFamily="34" charset="0"/>
                <a:cs typeface="Times New Roman" panose="02020603050405020304" pitchFamily="18" charset="0"/>
              </a:rPr>
              <a:t>ARMSCOR</a:t>
            </a:r>
            <a:r>
              <a:rPr lang="en-ZA" sz="2200" dirty="0">
                <a:latin typeface="Arial" panose="020B0604020202020204" pitchFamily="34" charset="0"/>
                <a:ea typeface="Calibri" panose="020F0502020204030204" pitchFamily="34" charset="0"/>
                <a:cs typeface="Times New Roman" panose="02020603050405020304" pitchFamily="18" charset="0"/>
              </a:rPr>
              <a:t> Act.</a:t>
            </a:r>
            <a:endParaRPr lang="en-ZA" sz="2200" dirty="0"/>
          </a:p>
        </p:txBody>
      </p:sp>
    </p:spTree>
    <p:extLst>
      <p:ext uri="{BB962C8B-B14F-4D97-AF65-F5344CB8AC3E}">
        <p14:creationId xmlns:p14="http://schemas.microsoft.com/office/powerpoint/2010/main" xmlns="" val="1311709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6"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Commitments</a:t>
            </a:r>
            <a:endParaRPr lang="en-ZA"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61</a:t>
            </a:fld>
            <a:endParaRPr lang="en-US" altLang="en-US" sz="2400" dirty="0" smtClean="0">
              <a:solidFill>
                <a:srgbClr val="014929"/>
              </a:solidFill>
              <a:latin typeface="Arial" panose="020B0604020202020204" pitchFamily="34" charset="0"/>
            </a:endParaRPr>
          </a:p>
        </p:txBody>
      </p:sp>
      <p:sp>
        <p:nvSpPr>
          <p:cNvPr id="8" name="Rectangle 7"/>
          <p:cNvSpPr/>
          <p:nvPr/>
        </p:nvSpPr>
        <p:spPr>
          <a:xfrm>
            <a:off x="154508" y="932330"/>
            <a:ext cx="8657797" cy="1107996"/>
          </a:xfrm>
          <a:prstGeom prst="rect">
            <a:avLst/>
          </a:prstGeom>
        </p:spPr>
        <p:txBody>
          <a:bodyPr wrap="square">
            <a:spAutoFit/>
          </a:bodyPr>
          <a:lstStyle/>
          <a:p>
            <a:pPr marL="342900" indent="-342900" algn="just">
              <a:buFont typeface="Arial" panose="020B0604020202020204" pitchFamily="34" charset="0"/>
              <a:buChar char="•"/>
            </a:pPr>
            <a:r>
              <a:rPr lang="en-ZA" sz="2200" dirty="0" smtClean="0">
                <a:latin typeface="Arial" panose="020B0604020202020204" pitchFamily="34" charset="0"/>
                <a:ea typeface="Calibri" panose="020F0502020204030204" pitchFamily="34" charset="0"/>
                <a:cs typeface="Times New Roman" panose="02020603050405020304" pitchFamily="18" charset="0"/>
              </a:rPr>
              <a:t>The Department was qualified on Commitments due to the opening balance being understated during the FY2018/19 audit cycle;  this has since been corrected.</a:t>
            </a:r>
            <a:endParaRPr lang="en-ZA" sz="2200" dirty="0"/>
          </a:p>
        </p:txBody>
      </p:sp>
    </p:spTree>
    <p:extLst>
      <p:ext uri="{BB962C8B-B14F-4D97-AF65-F5344CB8AC3E}">
        <p14:creationId xmlns:p14="http://schemas.microsoft.com/office/powerpoint/2010/main" xmlns="" val="23053483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Irregular Expenditure</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In terms of irregular </a:t>
            </a:r>
            <a:r>
              <a:rPr lang="en-ZA" sz="2200" dirty="0">
                <a:solidFill>
                  <a:prstClr val="black"/>
                </a:solidFill>
                <a:latin typeface="Arial" charset="0"/>
                <a:cs typeface="Arial" charset="0"/>
              </a:rPr>
              <a:t>expenditure </a:t>
            </a:r>
            <a:r>
              <a:rPr lang="en-ZA" sz="2200" dirty="0" smtClean="0">
                <a:solidFill>
                  <a:prstClr val="black"/>
                </a:solidFill>
                <a:latin typeface="Arial" charset="0"/>
                <a:cs typeface="Arial" charset="0"/>
              </a:rPr>
              <a:t>incurred, pertaining to Supply Chain Management (</a:t>
            </a:r>
            <a:r>
              <a:rPr lang="en-ZA" sz="2200" dirty="0" err="1" smtClean="0">
                <a:solidFill>
                  <a:prstClr val="black"/>
                </a:solidFill>
                <a:latin typeface="Arial" charset="0"/>
                <a:cs typeface="Arial" charset="0"/>
              </a:rPr>
              <a:t>SCM</a:t>
            </a:r>
            <a:r>
              <a:rPr lang="en-ZA" sz="2200" dirty="0" smtClean="0">
                <a:solidFill>
                  <a:prstClr val="black"/>
                </a:solidFill>
                <a:latin typeface="Arial" charset="0"/>
                <a:cs typeface="Arial" charset="0"/>
              </a:rPr>
              <a:t>), </a:t>
            </a:r>
            <a:r>
              <a:rPr lang="en-ZA" sz="2200" dirty="0" err="1">
                <a:solidFill>
                  <a:prstClr val="black"/>
                </a:solidFill>
                <a:latin typeface="Arial" charset="0"/>
                <a:cs typeface="Arial" charset="0"/>
              </a:rPr>
              <a:t>SCM</a:t>
            </a:r>
            <a:r>
              <a:rPr lang="en-ZA" sz="2200" dirty="0">
                <a:solidFill>
                  <a:prstClr val="black"/>
                </a:solidFill>
                <a:latin typeface="Arial" charset="0"/>
                <a:cs typeface="Arial" charset="0"/>
              </a:rPr>
              <a:t> practitioners are being trained to ensure </a:t>
            </a:r>
            <a:r>
              <a:rPr lang="en-ZA" sz="2200" dirty="0" smtClean="0">
                <a:solidFill>
                  <a:prstClr val="black"/>
                </a:solidFill>
                <a:latin typeface="Arial" charset="0"/>
                <a:cs typeface="Arial" charset="0"/>
              </a:rPr>
              <a:t>that there </a:t>
            </a:r>
            <a:r>
              <a:rPr lang="en-ZA" sz="2200" dirty="0">
                <a:solidFill>
                  <a:prstClr val="black"/>
                </a:solidFill>
                <a:latin typeface="Arial" charset="0"/>
                <a:cs typeface="Arial" charset="0"/>
              </a:rPr>
              <a:t>are consistencies in the disqualification of suppliers who do not meet the minimum criteria and the awarding of contracts are done in terms of policy and legislation. </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Regular </a:t>
            </a:r>
            <a:r>
              <a:rPr lang="en-ZA" sz="2200" dirty="0">
                <a:solidFill>
                  <a:prstClr val="black"/>
                </a:solidFill>
                <a:latin typeface="Arial" charset="0"/>
                <a:cs typeface="Arial" charset="0"/>
              </a:rPr>
              <a:t>meetings are held with Officers </a:t>
            </a:r>
            <a:r>
              <a:rPr lang="en-ZA" sz="2200" dirty="0" smtClean="0">
                <a:solidFill>
                  <a:prstClr val="black"/>
                </a:solidFill>
                <a:latin typeface="Arial" charset="0"/>
                <a:cs typeface="Arial" charset="0"/>
              </a:rPr>
              <a:t>Commanding </a:t>
            </a:r>
            <a:r>
              <a:rPr lang="en-ZA" sz="2200" dirty="0">
                <a:solidFill>
                  <a:prstClr val="black"/>
                </a:solidFill>
                <a:latin typeface="Arial" charset="0"/>
                <a:cs typeface="Arial" charset="0"/>
              </a:rPr>
              <a:t>of procurement units to share best practices and to improve on procurement practices. An oversight committee within the Department has been established to monitor DOD procurement entities across the country </a:t>
            </a:r>
            <a:r>
              <a:rPr lang="en-ZA" sz="2200" dirty="0" smtClean="0">
                <a:solidFill>
                  <a:prstClr val="black"/>
                </a:solidFill>
                <a:latin typeface="Arial" charset="0"/>
                <a:cs typeface="Arial" charset="0"/>
              </a:rPr>
              <a:t>where findings </a:t>
            </a:r>
            <a:r>
              <a:rPr lang="en-ZA" sz="2200" dirty="0">
                <a:solidFill>
                  <a:prstClr val="black"/>
                </a:solidFill>
                <a:latin typeface="Arial" charset="0"/>
                <a:cs typeface="Arial" charset="0"/>
              </a:rPr>
              <a:t>occurred and intensifying the effective functioning of Bid Committees and Bid Evaluation Committees. </a:t>
            </a:r>
          </a:p>
          <a:p>
            <a:pPr marL="8001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62</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41469301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2DE43F4-AC2F-2540-B1D3-A3B211703107}"/>
              </a:ext>
            </a:extLst>
          </p:cNvPr>
          <p:cNvPicPr>
            <a:picLocks noChangeAspect="1"/>
          </p:cNvPicPr>
          <p:nvPr/>
        </p:nvPicPr>
        <p:blipFill>
          <a:blip r:embed="rId3" cstate="print"/>
          <a:stretch>
            <a:fillRect/>
          </a:stretch>
        </p:blipFill>
        <p:spPr>
          <a:xfrm>
            <a:off x="0" y="7276"/>
            <a:ext cx="9144000" cy="6858000"/>
          </a:xfrm>
          <a:prstGeom prst="rect">
            <a:avLst/>
          </a:prstGeom>
        </p:spPr>
      </p:pic>
      <p:sp>
        <p:nvSpPr>
          <p:cNvPr id="3" name="TextBox 2"/>
          <p:cNvSpPr txBox="1"/>
          <p:nvPr/>
        </p:nvSpPr>
        <p:spPr>
          <a:xfrm>
            <a:off x="0" y="-8092"/>
            <a:ext cx="5724694" cy="1015663"/>
          </a:xfrm>
          <a:prstGeom prst="rect">
            <a:avLst/>
          </a:prstGeom>
          <a:noFill/>
        </p:spPr>
        <p:txBody>
          <a:bodyPr wrap="square" rtlCol="0">
            <a:spAutoFit/>
            <a:scene3d>
              <a:camera prst="orthographicFront"/>
              <a:lightRig rig="flat" dir="t"/>
            </a:scene3d>
            <a:sp3d extrusionH="38100">
              <a:bevelT w="38100" h="38100"/>
            </a:sp3d>
          </a:bodyPr>
          <a:lstStyle/>
          <a:p>
            <a:r>
              <a:rPr lang="en-GB" sz="6000" dirty="0" smtClean="0">
                <a:solidFill>
                  <a:srgbClr val="3D6040">
                    <a:alpha val="26000"/>
                  </a:srgbClr>
                </a:solidFill>
                <a:effectLst>
                  <a:innerShdw blurRad="63500" dist="50800" dir="8100000">
                    <a:prstClr val="black">
                      <a:alpha val="50000"/>
                    </a:prstClr>
                  </a:innerShdw>
                </a:effectLst>
                <a:latin typeface="Arial Black" panose="020B0A04020102020204" pitchFamily="34" charset="0"/>
              </a:rPr>
              <a:t>Thank you…</a:t>
            </a:r>
            <a:endParaRPr lang="en-GB" sz="6000" dirty="0">
              <a:solidFill>
                <a:srgbClr val="3D6040">
                  <a:alpha val="26000"/>
                </a:srgbClr>
              </a:solidFill>
              <a:effectLst>
                <a:innerShdw blurRad="63500" dist="50800" dir="8100000">
                  <a:prstClr val="black">
                    <a:alpha val="50000"/>
                  </a:prstClr>
                </a:innerShdw>
              </a:effectLst>
              <a:latin typeface="Arial Black" panose="020B0A04020102020204" pitchFamily="34" charset="0"/>
            </a:endParaRPr>
          </a:p>
        </p:txBody>
      </p:sp>
      <p:pic>
        <p:nvPicPr>
          <p:cNvPr id="2" name="Picture 1"/>
          <p:cNvPicPr>
            <a:picLocks noChangeAspect="1"/>
          </p:cNvPicPr>
          <p:nvPr/>
        </p:nvPicPr>
        <p:blipFill>
          <a:blip r:embed="rId4" cstate="print"/>
          <a:stretch>
            <a:fillRect/>
          </a:stretch>
        </p:blipFill>
        <p:spPr>
          <a:xfrm>
            <a:off x="4219575" y="5238750"/>
            <a:ext cx="4857750" cy="1504950"/>
          </a:xfrm>
          <a:prstGeom prst="rect">
            <a:avLst/>
          </a:prstGeom>
        </p:spPr>
      </p:pic>
    </p:spTree>
    <p:extLst>
      <p:ext uri="{BB962C8B-B14F-4D97-AF65-F5344CB8AC3E}">
        <p14:creationId xmlns:p14="http://schemas.microsoft.com/office/powerpoint/2010/main" xmlns="" val="3121748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endParaRPr lang="en-US" altLang="en-US" sz="2800" b="1" dirty="0" smtClean="0">
              <a:solidFill>
                <a:prstClr val="white"/>
              </a:solidFill>
              <a:latin typeface="Arial" panose="020B0604020202020204" pitchFamily="34" charset="0"/>
            </a:endParaRP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a:t>
            </a:r>
            <a:r>
              <a:rPr lang="en-ZA" sz="2200" i="1" dirty="0">
                <a:solidFill>
                  <a:prstClr val="black"/>
                </a:solidFill>
                <a:latin typeface="Arial" charset="0"/>
                <a:cs typeface="Arial" charset="0"/>
              </a:rPr>
              <a:t>Quarterly Performance Reports (QPRs) provide </a:t>
            </a:r>
            <a:r>
              <a:rPr lang="en-ZA" sz="2200" b="1" i="1" dirty="0">
                <a:solidFill>
                  <a:prstClr val="black"/>
                </a:solidFill>
                <a:effectLst>
                  <a:outerShdw blurRad="38100" dist="38100" dir="2700000" algn="tl">
                    <a:srgbClr val="000000">
                      <a:alpha val="43137"/>
                    </a:srgbClr>
                  </a:outerShdw>
                </a:effectLst>
                <a:latin typeface="Arial" charset="0"/>
                <a:cs typeface="Arial" charset="0"/>
              </a:rPr>
              <a:t>progress on the implementation of an institutions’ Annual Performance Plan </a:t>
            </a:r>
            <a:r>
              <a:rPr lang="en-ZA" sz="2200" i="1" dirty="0">
                <a:solidFill>
                  <a:prstClr val="black"/>
                </a:solidFill>
                <a:latin typeface="Arial" charset="0"/>
                <a:cs typeface="Arial" charset="0"/>
              </a:rPr>
              <a:t>on a quarterly basis, with particular reference to </a:t>
            </a:r>
            <a:r>
              <a:rPr lang="en-ZA" sz="2200" b="1" i="1" dirty="0">
                <a:solidFill>
                  <a:prstClr val="black"/>
                </a:solidFill>
                <a:effectLst>
                  <a:outerShdw blurRad="38100" dist="38100" dir="2700000" algn="tl">
                    <a:srgbClr val="000000">
                      <a:alpha val="43137"/>
                    </a:srgbClr>
                  </a:outerShdw>
                </a:effectLst>
                <a:latin typeface="Arial" charset="0"/>
                <a:cs typeface="Arial" charset="0"/>
              </a:rPr>
              <a:t>monitoring performance against outputs</a:t>
            </a:r>
            <a:r>
              <a:rPr lang="en-ZA" sz="2200" dirty="0">
                <a:solidFill>
                  <a:prstClr val="black"/>
                </a:solidFill>
                <a:latin typeface="Arial" charset="0"/>
                <a:cs typeface="Arial" charset="0"/>
              </a:rPr>
              <a:t>.”</a:t>
            </a:r>
          </a:p>
          <a:p>
            <a:pPr algn="just" defTabSz="914400" fontAlgn="base">
              <a:spcBef>
                <a:spcPct val="0"/>
              </a:spcBef>
              <a:spcAft>
                <a:spcPct val="0"/>
              </a:spcAft>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DPME </a:t>
            </a:r>
            <a:r>
              <a:rPr lang="en-ZA" sz="2200" dirty="0">
                <a:solidFill>
                  <a:prstClr val="black"/>
                </a:solidFill>
                <a:latin typeface="Arial" charset="0"/>
                <a:cs typeface="Arial" charset="0"/>
              </a:rPr>
              <a:t>in the Presidency’s “</a:t>
            </a:r>
            <a:r>
              <a:rPr lang="en-ZA" sz="2200" i="1" dirty="0">
                <a:solidFill>
                  <a:prstClr val="black"/>
                </a:solidFill>
                <a:latin typeface="Arial" charset="0"/>
                <a:cs typeface="Arial" charset="0"/>
              </a:rPr>
              <a:t>Guidelines for the Preparation of Quarterly Performance Reports</a:t>
            </a:r>
            <a:r>
              <a:rPr lang="en-ZA" sz="2200" dirty="0">
                <a:solidFill>
                  <a:prstClr val="black"/>
                </a:solidFill>
                <a:latin typeface="Arial" charset="0"/>
                <a:cs typeface="Arial" charset="0"/>
              </a:rPr>
              <a:t>” dated May 2019 indicates that preliminary information must be submitted </a:t>
            </a:r>
            <a:r>
              <a:rPr lang="en-ZA" sz="2200" b="1" dirty="0">
                <a:effectLst>
                  <a:outerShdw blurRad="38100" dist="38100" dir="2700000" algn="tl">
                    <a:srgbClr val="000000">
                      <a:alpha val="43137"/>
                    </a:srgbClr>
                  </a:outerShdw>
                </a:effectLst>
                <a:latin typeface="Arial" charset="0"/>
                <a:cs typeface="Arial" charset="0"/>
              </a:rPr>
              <a:t>within 30 days after the end of each quarter</a:t>
            </a:r>
            <a:r>
              <a:rPr lang="en-ZA" sz="2200" dirty="0">
                <a:solidFill>
                  <a:prstClr val="black"/>
                </a:solidFill>
                <a:latin typeface="Arial" charset="0"/>
                <a:cs typeface="Arial" charset="0"/>
              </a:rPr>
              <a:t> and actual information must be submitted with preliminary data of the next quarter. </a:t>
            </a:r>
            <a:endParaRPr lang="en-ZA" sz="2200" dirty="0" smtClean="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xmlns="" val="416979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smtClean="0">
              <a:solidFill>
                <a:prstClr val="black"/>
              </a:solidFill>
              <a:latin typeface="Arial" charset="0"/>
              <a:cs typeface="Arial" charset="0"/>
            </a:endParaRPr>
          </a:p>
          <a:p>
            <a:pPr algn="ctr" defTabSz="914400" fontAlgn="base">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smtClean="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smtClean="0">
                <a:solidFill>
                  <a:srgbClr val="014929"/>
                </a:solidFill>
                <a:effectLst>
                  <a:outerShdw blurRad="38100" dist="38100" dir="2700000" algn="tl">
                    <a:srgbClr val="000000">
                      <a:alpha val="43137"/>
                    </a:srgbClr>
                  </a:outerShdw>
                </a:effectLst>
                <a:latin typeface="Arial" charset="0"/>
                <a:cs typeface="Arial" charset="0"/>
              </a:rPr>
              <a:t>Part 1: </a:t>
            </a:r>
            <a:br>
              <a:rPr lang="en-ZA" sz="4800" b="1" dirty="0" smtClean="0">
                <a:solidFill>
                  <a:srgbClr val="014929"/>
                </a:solidFill>
                <a:effectLst>
                  <a:outerShdw blurRad="38100" dist="38100" dir="2700000" algn="tl">
                    <a:srgbClr val="000000">
                      <a:alpha val="43137"/>
                    </a:srgbClr>
                  </a:outerShdw>
                </a:effectLst>
                <a:latin typeface="Arial" charset="0"/>
                <a:cs typeface="Arial" charset="0"/>
              </a:rPr>
            </a:br>
            <a:r>
              <a:rPr lang="en-ZA" sz="4800" b="1" dirty="0" smtClean="0">
                <a:solidFill>
                  <a:srgbClr val="014929"/>
                </a:solidFill>
                <a:effectLst>
                  <a:outerShdw blurRad="38100" dist="38100" dir="2700000" algn="tl">
                    <a:srgbClr val="000000">
                      <a:alpha val="43137"/>
                    </a:srgbClr>
                  </a:outerShdw>
                </a:effectLst>
                <a:latin typeface="Arial" charset="0"/>
                <a:cs typeface="Arial" charset="0"/>
              </a:rPr>
              <a:t>DOD Q3 Performance Report </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xmlns="" val="2157483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BA1CDA-D78E-4139-A30F-DB0B35DA2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DOD Performance Indicators </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smtClean="0">
                <a:solidFill>
                  <a:prstClr val="black"/>
                </a:solidFill>
                <a:latin typeface="Arial" charset="0"/>
                <a:cs typeface="Arial" charset="0"/>
              </a:rPr>
              <a:t>The </a:t>
            </a:r>
            <a:r>
              <a:rPr lang="en-ZA" sz="2200" dirty="0">
                <a:solidFill>
                  <a:prstClr val="black"/>
                </a:solidFill>
                <a:latin typeface="Arial" charset="0"/>
                <a:cs typeface="Arial" charset="0"/>
              </a:rPr>
              <a:t>DOD </a:t>
            </a:r>
            <a:r>
              <a:rPr lang="en-ZA" sz="2200" dirty="0" smtClean="0">
                <a:solidFill>
                  <a:prstClr val="black"/>
                </a:solidFill>
                <a:latin typeface="Arial" charset="0"/>
                <a:cs typeface="Arial" charset="0"/>
              </a:rPr>
              <a:t>reports </a:t>
            </a:r>
            <a:r>
              <a:rPr lang="en-ZA" sz="2200" dirty="0">
                <a:solidFill>
                  <a:prstClr val="black"/>
                </a:solidFill>
                <a:latin typeface="Arial" charset="0"/>
                <a:cs typeface="Arial" charset="0"/>
              </a:rPr>
              <a:t>against 78 </a:t>
            </a:r>
            <a:r>
              <a:rPr lang="en-ZA" sz="2200" dirty="0" smtClean="0">
                <a:solidFill>
                  <a:prstClr val="black"/>
                </a:solidFill>
                <a:latin typeface="Arial" charset="0"/>
                <a:cs typeface="Arial" charset="0"/>
              </a:rPr>
              <a:t>Performance </a:t>
            </a:r>
            <a:r>
              <a:rPr lang="en-ZA" sz="2200" dirty="0">
                <a:solidFill>
                  <a:prstClr val="black"/>
                </a:solidFill>
                <a:latin typeface="Arial" charset="0"/>
                <a:cs typeface="Arial" charset="0"/>
              </a:rPr>
              <a:t>Indicators (PInds) in the FY2019/20. </a:t>
            </a:r>
            <a:endParaRPr lang="en-ZA" sz="2200" dirty="0" smtClean="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9</a:t>
            </a:fld>
            <a:endParaRPr lang="en-US" altLang="en-US" sz="2400" dirty="0" smtClean="0">
              <a:solidFill>
                <a:srgbClr val="014929"/>
              </a:solidFill>
              <a:latin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56275" y="1846817"/>
            <a:ext cx="4369653" cy="2432106"/>
          </a:xfrm>
          <a:prstGeom prst="rect">
            <a:avLst/>
          </a:prstGeom>
        </p:spPr>
      </p:pic>
      <p:pic>
        <p:nvPicPr>
          <p:cNvPr id="3" name="Picture 2"/>
          <p:cNvPicPr>
            <a:picLocks noChangeAspect="1"/>
          </p:cNvPicPr>
          <p:nvPr/>
        </p:nvPicPr>
        <p:blipFill>
          <a:blip r:embed="rId4" cstate="print"/>
          <a:stretch>
            <a:fillRect/>
          </a:stretch>
        </p:blipFill>
        <p:spPr>
          <a:xfrm>
            <a:off x="1921009" y="3627453"/>
            <a:ext cx="4561584" cy="2532024"/>
          </a:xfrm>
          <a:prstGeom prst="rect">
            <a:avLst/>
          </a:prstGeom>
        </p:spPr>
      </p:pic>
      <p:pic>
        <p:nvPicPr>
          <p:cNvPr id="8" name="Picture 7"/>
          <p:cNvPicPr>
            <a:picLocks noChangeAspect="1"/>
          </p:cNvPicPr>
          <p:nvPr/>
        </p:nvPicPr>
        <p:blipFill>
          <a:blip r:embed="rId5" cstate="print"/>
          <a:stretch>
            <a:fillRect/>
          </a:stretch>
        </p:blipFill>
        <p:spPr>
          <a:xfrm>
            <a:off x="4679539" y="1882603"/>
            <a:ext cx="4131324" cy="2454936"/>
          </a:xfrm>
          <a:prstGeom prst="rect">
            <a:avLst/>
          </a:prstGeom>
        </p:spPr>
      </p:pic>
    </p:spTree>
    <p:extLst>
      <p:ext uri="{BB962C8B-B14F-4D97-AF65-F5344CB8AC3E}">
        <p14:creationId xmlns:p14="http://schemas.microsoft.com/office/powerpoint/2010/main" xmlns="" val="1889365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Satellite Dish">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1_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1_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1_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1_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1_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1_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1_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8732</TotalTime>
  <Words>5690</Words>
  <Application>Microsoft Office PowerPoint</Application>
  <PresentationFormat>On-screen Show (4:3)</PresentationFormat>
  <Paragraphs>954</Paragraphs>
  <Slides>63</Slides>
  <Notes>15</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Office Theme</vt:lpstr>
      <vt:lpstr>2_Satellite Dish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PUMZA</cp:lastModifiedBy>
  <cp:revision>424</cp:revision>
  <cp:lastPrinted>2020-01-24T07:43:10Z</cp:lastPrinted>
  <dcterms:created xsi:type="dcterms:W3CDTF">2017-09-19T08:49:45Z</dcterms:created>
  <dcterms:modified xsi:type="dcterms:W3CDTF">2020-02-27T11:50:11Z</dcterms:modified>
</cp:coreProperties>
</file>