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iagrams/quickStyle2.xml" ContentType="application/vnd.openxmlformats-officedocument.drawingml.diagramStyle+xml"/>
  <Override PartName="/ppt/theme/themeOverride5.xml" ContentType="application/vnd.openxmlformats-officedocument.themeOverr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charts/style5.xml" ContentType="application/vnd.ms-office.chartstyl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Default Extension="png" ContentType="image/png"/>
  <Override PartName="/ppt/diagrams/colors2.xml" ContentType="application/vnd.openxmlformats-officedocument.drawingml.diagramColors+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diagrams/drawing1.xml" ContentType="application/vnd.ms-office.drawingml.diagramDrawing+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diagrams/quickStyle1.xml" ContentType="application/vnd.openxmlformats-officedocument.drawingml.diagramStyle+xml"/>
  <Override PartName="/ppt/theme/themeOverride4.xml" ContentType="application/vnd.openxmlformats-officedocument.themeOverride+xml"/>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Override PartName="/ppt/diagrams/layout2.xml" ContentType="application/vnd.openxmlformats-officedocument.drawingml.diagramLayout+xml"/>
  <Override PartName="/ppt/charts/chart4.xml" ContentType="application/vnd.openxmlformats-officedocument.drawingml.chart+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heme/themeOverride3.xml" ContentType="application/vnd.openxmlformats-officedocument.themeOverrid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1"/>
    <p:sldMasterId id="2147490715" r:id="rId2"/>
    <p:sldMasterId id="2147490764" r:id="rId3"/>
    <p:sldMasterId id="2147490801" r:id="rId4"/>
    <p:sldMasterId id="2147490813" r:id="rId5"/>
  </p:sldMasterIdLst>
  <p:notesMasterIdLst>
    <p:notesMasterId r:id="rId38"/>
  </p:notesMasterIdLst>
  <p:handoutMasterIdLst>
    <p:handoutMasterId r:id="rId39"/>
  </p:handoutMasterIdLst>
  <p:sldIdLst>
    <p:sldId id="606" r:id="rId6"/>
    <p:sldId id="618" r:id="rId7"/>
    <p:sldId id="619" r:id="rId8"/>
    <p:sldId id="466" r:id="rId9"/>
    <p:sldId id="523" r:id="rId10"/>
    <p:sldId id="524" r:id="rId11"/>
    <p:sldId id="525" r:id="rId12"/>
    <p:sldId id="469" r:id="rId13"/>
    <p:sldId id="394" r:id="rId14"/>
    <p:sldId id="455" r:id="rId15"/>
    <p:sldId id="453" r:id="rId16"/>
    <p:sldId id="470" r:id="rId17"/>
    <p:sldId id="590" r:id="rId18"/>
    <p:sldId id="595" r:id="rId19"/>
    <p:sldId id="605" r:id="rId20"/>
    <p:sldId id="611" r:id="rId21"/>
    <p:sldId id="654" r:id="rId22"/>
    <p:sldId id="612" r:id="rId23"/>
    <p:sldId id="567" r:id="rId24"/>
    <p:sldId id="613" r:id="rId25"/>
    <p:sldId id="568" r:id="rId26"/>
    <p:sldId id="614" r:id="rId27"/>
    <p:sldId id="569" r:id="rId28"/>
    <p:sldId id="615" r:id="rId29"/>
    <p:sldId id="570" r:id="rId30"/>
    <p:sldId id="616" r:id="rId31"/>
    <p:sldId id="650" r:id="rId32"/>
    <p:sldId id="628" r:id="rId33"/>
    <p:sldId id="651" r:id="rId34"/>
    <p:sldId id="652" r:id="rId35"/>
    <p:sldId id="653" r:id="rId36"/>
    <p:sldId id="260" r:id="rId37"/>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FF6600"/>
    <a:srgbClr val="FFBF4B"/>
    <a:srgbClr val="FFAB16"/>
    <a:srgbClr val="FFCC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60" autoAdjust="0"/>
    <p:restoredTop sz="99710" autoAdjust="0"/>
  </p:normalViewPr>
  <p:slideViewPr>
    <p:cSldViewPr snapToGrid="0" snapToObjects="1">
      <p:cViewPr>
        <p:scale>
          <a:sx n="83" d="100"/>
          <a:sy n="83" d="100"/>
        </p:scale>
        <p:origin x="-2424" y="-79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93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5" Type="http://schemas.microsoft.com/office/2011/relationships/chartStyle" Target="style1.xml"/><Relationship Id="rId4" Type="http://schemas.microsoft.com/office/2011/relationships/chartColorStyle" Target="colors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package" Target="../embeddings/Microsoft_Office_Excel_Worksheet4.xlsx"/><Relationship Id="rId1" Type="http://schemas.openxmlformats.org/officeDocument/2006/relationships/themeOverride" Target="../theme/themeOverride4.xml"/><Relationship Id="rId4" Type="http://schemas.microsoft.com/office/2011/relationships/chartStyle" Target="style4.xm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package" Target="../embeddings/Microsoft_Office_Excel_Worksheet5.xlsx"/><Relationship Id="rId1" Type="http://schemas.openxmlformats.org/officeDocument/2006/relationships/themeOverride" Target="../theme/themeOverride5.xml"/><Relationship Id="rId4"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ZA" sz="1400" u="sng" dirty="0" smtClean="0">
                <a:solidFill>
                  <a:schemeClr val="tx2"/>
                </a:solidFill>
                <a:latin typeface="Arial" panose="020B0604020202020204" pitchFamily="34" charset="0"/>
                <a:cs typeface="Arial" panose="020B0604020202020204" pitchFamily="34" charset="0"/>
              </a:rPr>
              <a:t>Comparison</a:t>
            </a:r>
            <a:r>
              <a:rPr lang="en-ZA" sz="1400" u="sng" baseline="0" dirty="0" smtClean="0">
                <a:solidFill>
                  <a:schemeClr val="tx2"/>
                </a:solidFill>
                <a:latin typeface="Arial" panose="020B0604020202020204" pitchFamily="34" charset="0"/>
                <a:cs typeface="Arial" panose="020B0604020202020204" pitchFamily="34" charset="0"/>
              </a:rPr>
              <a:t> per Quarter since Q1 of the 2018/19 Financial Year</a:t>
            </a:r>
            <a:r>
              <a:rPr lang="en-ZA" sz="1400" baseline="0" dirty="0" smtClean="0">
                <a:solidFill>
                  <a:schemeClr val="tx2"/>
                </a:solidFill>
                <a:latin typeface="Arial" panose="020B0604020202020204" pitchFamily="34" charset="0"/>
                <a:cs typeface="Arial" panose="020B0604020202020204" pitchFamily="34" charset="0"/>
              </a:rPr>
              <a:t> </a:t>
            </a:r>
            <a:endParaRPr lang="en-ZA" sz="1400" dirty="0">
              <a:solidFill>
                <a:schemeClr val="tx2"/>
              </a:solidFill>
              <a:latin typeface="Arial" panose="020B0604020202020204" pitchFamily="34" charset="0"/>
              <a:cs typeface="Arial" panose="020B0604020202020204" pitchFamily="34" charset="0"/>
            </a:endParaRPr>
          </a:p>
        </c:rich>
      </c:tx>
      <c:spPr>
        <a:noFill/>
        <a:ln>
          <a:noFill/>
        </a:ln>
        <a:effectLst/>
      </c:spPr>
    </c:title>
    <c:plotArea>
      <c:layout>
        <c:manualLayout>
          <c:layoutTarget val="inner"/>
          <c:xMode val="edge"/>
          <c:yMode val="edge"/>
          <c:x val="8.6185414045367156E-2"/>
          <c:y val="7.8766196644403194E-2"/>
          <c:w val="0.89407774257134165"/>
          <c:h val="0.73814094022084464"/>
        </c:manualLayout>
      </c:layout>
      <c:barChart>
        <c:barDir val="col"/>
        <c:grouping val="clustered"/>
        <c:ser>
          <c:idx val="0"/>
          <c:order val="0"/>
          <c:tx>
            <c:strRef>
              <c:f>Sheet1!$B$1</c:f>
              <c:strCache>
                <c:ptCount val="1"/>
                <c:pt idx="0">
                  <c:v>2018/19-2019/20</c:v>
                </c:pt>
              </c:strCache>
            </c:strRef>
          </c:tx>
          <c:spPr>
            <a:solidFill>
              <a:srgbClr val="4F81BD"/>
            </a:solidFill>
            <a:ln>
              <a:noFill/>
            </a:ln>
            <a:effectLst/>
          </c:spPr>
          <c:dLbls>
            <c:dLbl>
              <c:idx val="5"/>
              <c:tx>
                <c:rich>
                  <a:bodyPr/>
                  <a:lstStyle/>
                  <a:p>
                    <a:r>
                      <a:rPr lang="en-US" dirty="0" smtClean="0"/>
                      <a:t>50%</a:t>
                    </a:r>
                    <a:endParaRPr lang="en-US" dirty="0"/>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4DFA-4EFA-BDBF-2A52E12780F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QPR 1 18/19</c:v>
                </c:pt>
                <c:pt idx="1">
                  <c:v>QPR2 18/19</c:v>
                </c:pt>
                <c:pt idx="2">
                  <c:v>QPR 3 18/19</c:v>
                </c:pt>
                <c:pt idx="3">
                  <c:v>QPR 4 81/19</c:v>
                </c:pt>
                <c:pt idx="4">
                  <c:v>QPR 1 19/20</c:v>
                </c:pt>
                <c:pt idx="5">
                  <c:v>QPR 2 19/20</c:v>
                </c:pt>
              </c:strCache>
            </c:strRef>
          </c:cat>
          <c:val>
            <c:numRef>
              <c:f>Sheet1!$B$2:$B$7</c:f>
              <c:numCache>
                <c:formatCode>0%</c:formatCode>
                <c:ptCount val="6"/>
                <c:pt idx="0">
                  <c:v>0.8600000000000001</c:v>
                </c:pt>
                <c:pt idx="1">
                  <c:v>0.8600000000000001</c:v>
                </c:pt>
                <c:pt idx="2">
                  <c:v>0.8600000000000001</c:v>
                </c:pt>
                <c:pt idx="3">
                  <c:v>0.67000000000000015</c:v>
                </c:pt>
                <c:pt idx="4">
                  <c:v>0.33000000000000007</c:v>
                </c:pt>
                <c:pt idx="5">
                  <c:v>0.5</c:v>
                </c:pt>
              </c:numCache>
            </c:numRef>
          </c:val>
          <c:extLst xmlns:c16r2="http://schemas.microsoft.com/office/drawing/2015/06/chart">
            <c:ext xmlns:c16="http://schemas.microsoft.com/office/drawing/2014/chart" uri="{C3380CC4-5D6E-409C-BE32-E72D297353CC}">
              <c16:uniqueId val="{00000001-4DFA-4EFA-BDBF-2A52E12780F8}"/>
            </c:ext>
          </c:extLst>
        </c:ser>
        <c:ser>
          <c:idx val="1"/>
          <c:order val="1"/>
          <c:tx>
            <c:strRef>
              <c:f>Sheet1!$C$1</c:f>
              <c:strCache>
                <c:ptCount val="1"/>
                <c:pt idx="0">
                  <c:v>Column1</c:v>
                </c:pt>
              </c:strCache>
            </c:strRef>
          </c:tx>
          <c:spPr>
            <a:solidFill>
              <a:schemeClr val="accent5">
                <a:lumMod val="60000"/>
                <a:lumOff val="40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000000"/>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QPR 1 18/19</c:v>
                </c:pt>
                <c:pt idx="1">
                  <c:v>QPR2 18/19</c:v>
                </c:pt>
                <c:pt idx="2">
                  <c:v>QPR 3 18/19</c:v>
                </c:pt>
                <c:pt idx="3">
                  <c:v>QPR 4 81/19</c:v>
                </c:pt>
                <c:pt idx="4">
                  <c:v>QPR 1 19/20</c:v>
                </c:pt>
                <c:pt idx="5">
                  <c:v>QPR 2 19/20</c:v>
                </c:pt>
              </c:strCache>
            </c:strRef>
          </c:cat>
          <c:val>
            <c:numRef>
              <c:f>Sheet1!$C$2:$C$7</c:f>
              <c:numCache>
                <c:formatCode>General</c:formatCode>
                <c:ptCount val="6"/>
              </c:numCache>
            </c:numRef>
          </c:val>
          <c:extLst xmlns:c16r2="http://schemas.microsoft.com/office/drawing/2015/06/chart">
            <c:ext xmlns:c16="http://schemas.microsoft.com/office/drawing/2014/chart" uri="{C3380CC4-5D6E-409C-BE32-E72D297353CC}">
              <c16:uniqueId val="{00000002-4DFA-4EFA-BDBF-2A52E12780F8}"/>
            </c:ext>
          </c:extLst>
        </c:ser>
        <c:dLbls/>
        <c:gapWidth val="219"/>
        <c:overlap val="-27"/>
        <c:axId val="112829952"/>
        <c:axId val="112831488"/>
      </c:barChart>
      <c:catAx>
        <c:axId val="11282995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112831488"/>
        <c:crosses val="autoZero"/>
        <c:auto val="1"/>
        <c:lblAlgn val="ctr"/>
        <c:lblOffset val="100"/>
      </c:catAx>
      <c:valAx>
        <c:axId val="112831488"/>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112829952"/>
        <c:crosses val="autoZero"/>
        <c:crossBetween val="between"/>
      </c:valAx>
      <c:spPr>
        <a:noFill/>
        <a:ln>
          <a:noFill/>
        </a:ln>
        <a:effectLst/>
      </c:spPr>
    </c:plotArea>
    <c:legend>
      <c:legendPos val="b"/>
      <c:legendEntry>
        <c:idx val="1"/>
        <c:delete val="1"/>
      </c:legendEntry>
      <c:spPr>
        <a:noFill/>
        <a:ln>
          <a:noFill/>
        </a:ln>
        <a:effectLst/>
      </c:spPr>
      <c:txPr>
        <a:bodyPr rot="0" spcFirstLastPara="1" vertOverflow="ellipsis" vert="horz" wrap="square" anchor="ctr" anchorCtr="1"/>
        <a:lstStyle/>
        <a:p>
          <a:pPr>
            <a:defRPr sz="18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legend>
    <c:plotVisOnly val="1"/>
    <c:dispBlanksAs val="gap"/>
  </c:chart>
  <c:spPr>
    <a:noFill/>
    <a:ln>
      <a:noFill/>
    </a:ln>
    <a:effectLst/>
  </c:spPr>
  <c:txPr>
    <a:bodyPr/>
    <a:lstStyle/>
    <a:p>
      <a:pPr>
        <a:defRPr/>
      </a:pPr>
      <a:endParaRPr lang="en-US"/>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ZA" sz="1400" b="1" dirty="0">
                <a:solidFill>
                  <a:srgbClr val="000000"/>
                </a:solidFill>
              </a:rPr>
              <a:t>Provincial Breakdown Comparison for Q2 2018/19 and Q2 2019/20</a:t>
            </a:r>
          </a:p>
        </c:rich>
      </c:tx>
      <c:spPr>
        <a:noFill/>
        <a:ln>
          <a:noFill/>
        </a:ln>
        <a:effectLst/>
      </c:spPr>
    </c:title>
    <c:plotArea>
      <c:layout/>
      <c:barChart>
        <c:barDir val="col"/>
        <c:grouping val="clustered"/>
        <c:ser>
          <c:idx val="0"/>
          <c:order val="0"/>
          <c:tx>
            <c:strRef>
              <c:f>Sheet1!$B$1</c:f>
              <c:strCache>
                <c:ptCount val="1"/>
                <c:pt idx="0">
                  <c:v>2018/19</c:v>
                </c:pt>
              </c:strCache>
            </c:strRef>
          </c:tx>
          <c:spPr>
            <a:solidFill>
              <a:schemeClr val="accent1"/>
            </a:solidFill>
            <a:ln>
              <a:noFill/>
            </a:ln>
            <a:effectLst/>
          </c:spPr>
          <c:dLbls>
            <c:spPr>
              <a:noFill/>
              <a:ln>
                <a:noFill/>
              </a:ln>
              <a:effectLst/>
            </c:spPr>
            <c:txPr>
              <a:bodyPr rot="0" spcFirstLastPara="1" vertOverflow="ellipsis" vert="horz" wrap="square" anchor="ctr" anchorCtr="1"/>
              <a:lstStyle/>
              <a:p>
                <a:pPr>
                  <a:defRPr sz="1197"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0"/>
                <c:pt idx="0">
                  <c:v>EC</c:v>
                </c:pt>
                <c:pt idx="1">
                  <c:v>FS</c:v>
                </c:pt>
                <c:pt idx="2">
                  <c:v>Gauteng</c:v>
                </c:pt>
                <c:pt idx="3">
                  <c:v>KZN</c:v>
                </c:pt>
                <c:pt idx="4">
                  <c:v>Limpopo</c:v>
                </c:pt>
                <c:pt idx="5">
                  <c:v>Mpumalanga</c:v>
                </c:pt>
                <c:pt idx="6">
                  <c:v>NW</c:v>
                </c:pt>
                <c:pt idx="7">
                  <c:v>NC</c:v>
                </c:pt>
                <c:pt idx="8">
                  <c:v>WC</c:v>
                </c:pt>
                <c:pt idx="9">
                  <c:v>Overall</c:v>
                </c:pt>
              </c:strCache>
            </c:strRef>
          </c:cat>
          <c:val>
            <c:numRef>
              <c:f>Sheet1!$B$2:$B$12</c:f>
              <c:numCache>
                <c:formatCode>0%</c:formatCode>
                <c:ptCount val="11"/>
                <c:pt idx="0">
                  <c:v>0.93</c:v>
                </c:pt>
                <c:pt idx="1">
                  <c:v>0.97000000000000008</c:v>
                </c:pt>
                <c:pt idx="2">
                  <c:v>0.92</c:v>
                </c:pt>
                <c:pt idx="3">
                  <c:v>0.95000000000000007</c:v>
                </c:pt>
                <c:pt idx="4">
                  <c:v>0.96000000000000008</c:v>
                </c:pt>
                <c:pt idx="5">
                  <c:v>0.98</c:v>
                </c:pt>
                <c:pt idx="6">
                  <c:v>0.96000000000000008</c:v>
                </c:pt>
                <c:pt idx="7">
                  <c:v>0.98</c:v>
                </c:pt>
                <c:pt idx="8">
                  <c:v>0.97000000000000008</c:v>
                </c:pt>
                <c:pt idx="9">
                  <c:v>0.95000000000000007</c:v>
                </c:pt>
              </c:numCache>
            </c:numRef>
          </c:val>
          <c:extLst xmlns:c16r2="http://schemas.microsoft.com/office/drawing/2015/06/chart">
            <c:ext xmlns:c16="http://schemas.microsoft.com/office/drawing/2014/chart" uri="{C3380CC4-5D6E-409C-BE32-E72D297353CC}">
              <c16:uniqueId val="{00000000-34CB-42B7-867D-070DB8E91D78}"/>
            </c:ext>
          </c:extLst>
        </c:ser>
        <c:ser>
          <c:idx val="1"/>
          <c:order val="1"/>
          <c:tx>
            <c:strRef>
              <c:f>Sheet1!$C$1</c:f>
              <c:strCache>
                <c:ptCount val="1"/>
                <c:pt idx="0">
                  <c:v>2019/20</c:v>
                </c:pt>
              </c:strCache>
            </c:strRef>
          </c:tx>
          <c:spPr>
            <a:solidFill>
              <a:schemeClr val="accent5">
                <a:lumMod val="60000"/>
                <a:lumOff val="40000"/>
              </a:schemeClr>
            </a:solidFill>
            <a:ln>
              <a:noFill/>
            </a:ln>
            <a:effectLst/>
          </c:spPr>
          <c:dLbls>
            <c:spPr>
              <a:noFill/>
              <a:ln>
                <a:noFill/>
              </a:ln>
              <a:effectLst/>
            </c:spPr>
            <c:txPr>
              <a:bodyPr rot="0" spcFirstLastPara="1" vertOverflow="ellipsis" vert="horz" wrap="square" anchor="ctr" anchorCtr="1"/>
              <a:lstStyle/>
              <a:p>
                <a:pPr>
                  <a:defRPr sz="1197"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0"/>
                <c:pt idx="0">
                  <c:v>EC</c:v>
                </c:pt>
                <c:pt idx="1">
                  <c:v>FS</c:v>
                </c:pt>
                <c:pt idx="2">
                  <c:v>Gauteng</c:v>
                </c:pt>
                <c:pt idx="3">
                  <c:v>KZN</c:v>
                </c:pt>
                <c:pt idx="4">
                  <c:v>Limpopo</c:v>
                </c:pt>
                <c:pt idx="5">
                  <c:v>Mpumalanga</c:v>
                </c:pt>
                <c:pt idx="6">
                  <c:v>NW</c:v>
                </c:pt>
                <c:pt idx="7">
                  <c:v>NC</c:v>
                </c:pt>
                <c:pt idx="8">
                  <c:v>WC</c:v>
                </c:pt>
                <c:pt idx="9">
                  <c:v>Overall</c:v>
                </c:pt>
              </c:strCache>
            </c:strRef>
          </c:cat>
          <c:val>
            <c:numRef>
              <c:f>Sheet1!$C$2:$C$12</c:f>
              <c:numCache>
                <c:formatCode>0%</c:formatCode>
                <c:ptCount val="11"/>
                <c:pt idx="0">
                  <c:v>0.91</c:v>
                </c:pt>
                <c:pt idx="1">
                  <c:v>0.94000000000000006</c:v>
                </c:pt>
                <c:pt idx="2">
                  <c:v>0.91</c:v>
                </c:pt>
                <c:pt idx="3">
                  <c:v>0.94000000000000006</c:v>
                </c:pt>
                <c:pt idx="4">
                  <c:v>0.95000000000000007</c:v>
                </c:pt>
                <c:pt idx="5">
                  <c:v>0.95000000000000007</c:v>
                </c:pt>
                <c:pt idx="6">
                  <c:v>0.94000000000000006</c:v>
                </c:pt>
                <c:pt idx="7">
                  <c:v>0.94000000000000006</c:v>
                </c:pt>
                <c:pt idx="8">
                  <c:v>0.95000000000000007</c:v>
                </c:pt>
                <c:pt idx="9">
                  <c:v>0.94000000000000006</c:v>
                </c:pt>
              </c:numCache>
            </c:numRef>
          </c:val>
          <c:extLst xmlns:c16r2="http://schemas.microsoft.com/office/drawing/2015/06/chart">
            <c:ext xmlns:c16="http://schemas.microsoft.com/office/drawing/2014/chart" uri="{C3380CC4-5D6E-409C-BE32-E72D297353CC}">
              <c16:uniqueId val="{00000001-34CB-42B7-867D-070DB8E91D78}"/>
            </c:ext>
          </c:extLst>
        </c:ser>
        <c:ser>
          <c:idx val="2"/>
          <c:order val="2"/>
          <c:tx>
            <c:strRef>
              <c:f>Sheet1!$D$1</c:f>
              <c:strCache>
                <c:ptCount val="1"/>
                <c:pt idx="0">
                  <c:v>Column1</c:v>
                </c:pt>
              </c:strCache>
            </c:strRef>
          </c:tx>
          <c:spPr>
            <a:solidFill>
              <a:schemeClr val="accent3"/>
            </a:solidFill>
            <a:ln>
              <a:noFill/>
            </a:ln>
            <a:effectLst/>
          </c:spPr>
          <c:cat>
            <c:strRef>
              <c:f>Sheet1!$A$2:$A$12</c:f>
              <c:strCache>
                <c:ptCount val="10"/>
                <c:pt idx="0">
                  <c:v>EC</c:v>
                </c:pt>
                <c:pt idx="1">
                  <c:v>FS</c:v>
                </c:pt>
                <c:pt idx="2">
                  <c:v>Gauteng</c:v>
                </c:pt>
                <c:pt idx="3">
                  <c:v>KZN</c:v>
                </c:pt>
                <c:pt idx="4">
                  <c:v>Limpopo</c:v>
                </c:pt>
                <c:pt idx="5">
                  <c:v>Mpumalanga</c:v>
                </c:pt>
                <c:pt idx="6">
                  <c:v>NW</c:v>
                </c:pt>
                <c:pt idx="7">
                  <c:v>NC</c:v>
                </c:pt>
                <c:pt idx="8">
                  <c:v>WC</c:v>
                </c:pt>
                <c:pt idx="9">
                  <c:v>Overall</c:v>
                </c:pt>
              </c:strCache>
            </c:strRef>
          </c:cat>
          <c:val>
            <c:numRef>
              <c:f>Sheet1!$D$2:$D$12</c:f>
              <c:numCache>
                <c:formatCode>General</c:formatCode>
                <c:ptCount val="11"/>
              </c:numCache>
            </c:numRef>
          </c:val>
          <c:extLst xmlns:c16r2="http://schemas.microsoft.com/office/drawing/2015/06/chart">
            <c:ext xmlns:c16="http://schemas.microsoft.com/office/drawing/2014/chart" uri="{C3380CC4-5D6E-409C-BE32-E72D297353CC}">
              <c16:uniqueId val="{00000002-34CB-42B7-867D-070DB8E91D78}"/>
            </c:ext>
          </c:extLst>
        </c:ser>
        <c:dLbls/>
        <c:gapWidth val="219"/>
        <c:axId val="120636160"/>
        <c:axId val="120637696"/>
      </c:barChart>
      <c:catAx>
        <c:axId val="12063616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120637696"/>
        <c:crosses val="autoZero"/>
        <c:auto val="1"/>
        <c:lblAlgn val="ctr"/>
        <c:lblOffset val="100"/>
      </c:catAx>
      <c:valAx>
        <c:axId val="120637696"/>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120636160"/>
        <c:crosses val="autoZero"/>
        <c:crossBetween val="between"/>
      </c:valAx>
      <c:spPr>
        <a:noFill/>
        <a:ln>
          <a:noFill/>
        </a:ln>
        <a:effectLst/>
      </c:spPr>
    </c:plotArea>
    <c:legend>
      <c:legendPos val="b"/>
      <c:legendEntry>
        <c:idx val="2"/>
        <c:delete val="1"/>
      </c:legendEntry>
      <c:spPr>
        <a:noFill/>
        <a:ln>
          <a:noFill/>
        </a:ln>
        <a:effectLst/>
      </c:spPr>
      <c:txPr>
        <a:bodyPr rot="0" spcFirstLastPara="1" vertOverflow="ellipsis" vert="horz" wrap="square" anchor="ctr" anchorCtr="1"/>
        <a:lstStyle/>
        <a:p>
          <a:pPr>
            <a:defRPr sz="1197"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legend>
    <c:plotVisOnly val="1"/>
    <c:dispBlanksAs val="gap"/>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rgbClr val="000000"/>
                </a:solidFill>
                <a:latin typeface="Arial" panose="020B0604020202020204" pitchFamily="34" charset="0"/>
                <a:ea typeface="+mn-ea"/>
                <a:cs typeface="Arial" panose="020B0604020202020204" pitchFamily="34" charset="0"/>
              </a:defRPr>
            </a:pPr>
            <a:r>
              <a:rPr lang="en-ZA" sz="1400" b="1" u="sng" dirty="0" smtClean="0">
                <a:solidFill>
                  <a:srgbClr val="000000"/>
                </a:solidFill>
                <a:latin typeface="Arial" panose="020B0604020202020204" pitchFamily="34" charset="0"/>
                <a:cs typeface="Arial" panose="020B0604020202020204" pitchFamily="34" charset="0"/>
              </a:rPr>
              <a:t>Provincial</a:t>
            </a:r>
            <a:r>
              <a:rPr lang="en-ZA" sz="1400" b="1" u="sng" baseline="0" dirty="0" smtClean="0">
                <a:solidFill>
                  <a:srgbClr val="000000"/>
                </a:solidFill>
                <a:latin typeface="Arial" panose="020B0604020202020204" pitchFamily="34" charset="0"/>
                <a:cs typeface="Arial" panose="020B0604020202020204" pitchFamily="34" charset="0"/>
              </a:rPr>
              <a:t> Breakdown Comparison for Q2 2018/19 and Q2 2019/20</a:t>
            </a:r>
            <a:endParaRPr lang="en-ZA" sz="1400" b="1" u="sng" dirty="0">
              <a:solidFill>
                <a:srgbClr val="000000"/>
              </a:solidFill>
              <a:latin typeface="Arial" panose="020B0604020202020204" pitchFamily="34" charset="0"/>
              <a:cs typeface="Arial" panose="020B0604020202020204" pitchFamily="34" charset="0"/>
            </a:endParaRPr>
          </a:p>
        </c:rich>
      </c:tx>
      <c:spPr>
        <a:noFill/>
        <a:ln>
          <a:noFill/>
        </a:ln>
        <a:effectLst/>
      </c:spPr>
    </c:title>
    <c:plotArea>
      <c:layout>
        <c:manualLayout>
          <c:layoutTarget val="inner"/>
          <c:xMode val="edge"/>
          <c:yMode val="edge"/>
          <c:x val="9.1001257550709286E-2"/>
          <c:y val="8.6303155969927839E-2"/>
          <c:w val="0.84838311027425961"/>
          <c:h val="0.72440343012399955"/>
        </c:manualLayout>
      </c:layout>
      <c:barChart>
        <c:barDir val="col"/>
        <c:grouping val="clustered"/>
        <c:ser>
          <c:idx val="0"/>
          <c:order val="0"/>
          <c:tx>
            <c:strRef>
              <c:f>Sheet1!$B$1</c:f>
              <c:strCache>
                <c:ptCount val="1"/>
                <c:pt idx="0">
                  <c:v>2018/19</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EC</c:v>
                </c:pt>
                <c:pt idx="1">
                  <c:v>FS</c:v>
                </c:pt>
                <c:pt idx="2">
                  <c:v>Gauteng</c:v>
                </c:pt>
                <c:pt idx="3">
                  <c:v>KZN</c:v>
                </c:pt>
                <c:pt idx="4">
                  <c:v>Limpopo</c:v>
                </c:pt>
                <c:pt idx="5">
                  <c:v>Mpumalanga</c:v>
                </c:pt>
                <c:pt idx="6">
                  <c:v>NW</c:v>
                </c:pt>
                <c:pt idx="7">
                  <c:v>NC</c:v>
                </c:pt>
                <c:pt idx="8">
                  <c:v>WC</c:v>
                </c:pt>
                <c:pt idx="9">
                  <c:v>Autopay</c:v>
                </c:pt>
                <c:pt idx="10">
                  <c:v>Overall</c:v>
                </c:pt>
              </c:strCache>
            </c:strRef>
          </c:cat>
          <c:val>
            <c:numRef>
              <c:f>Sheet1!$B$2:$B$12</c:f>
              <c:numCache>
                <c:formatCode>0%</c:formatCode>
                <c:ptCount val="11"/>
                <c:pt idx="0">
                  <c:v>0.95000000000000007</c:v>
                </c:pt>
                <c:pt idx="1">
                  <c:v>0.97000000000000008</c:v>
                </c:pt>
                <c:pt idx="2">
                  <c:v>0.94000000000000006</c:v>
                </c:pt>
                <c:pt idx="3">
                  <c:v>0.97000000000000008</c:v>
                </c:pt>
                <c:pt idx="4">
                  <c:v>0.95000000000000007</c:v>
                </c:pt>
                <c:pt idx="5">
                  <c:v>0.94000000000000006</c:v>
                </c:pt>
                <c:pt idx="6">
                  <c:v>0.9</c:v>
                </c:pt>
                <c:pt idx="7">
                  <c:v>0.95000000000000007</c:v>
                </c:pt>
                <c:pt idx="8">
                  <c:v>0.98</c:v>
                </c:pt>
                <c:pt idx="10">
                  <c:v>0.96000000000000008</c:v>
                </c:pt>
              </c:numCache>
            </c:numRef>
          </c:val>
          <c:extLst xmlns:c16r2="http://schemas.microsoft.com/office/drawing/2015/06/chart">
            <c:ext xmlns:c16="http://schemas.microsoft.com/office/drawing/2014/chart" uri="{C3380CC4-5D6E-409C-BE32-E72D297353CC}">
              <c16:uniqueId val="{00000000-74DC-4CDD-A68D-DF30FCC6C6B4}"/>
            </c:ext>
          </c:extLst>
        </c:ser>
        <c:ser>
          <c:idx val="1"/>
          <c:order val="1"/>
          <c:tx>
            <c:strRef>
              <c:f>Sheet1!$C$1</c:f>
              <c:strCache>
                <c:ptCount val="1"/>
                <c:pt idx="0">
                  <c:v>2019/20</c:v>
                </c:pt>
              </c:strCache>
            </c:strRef>
          </c:tx>
          <c:spPr>
            <a:solidFill>
              <a:schemeClr val="accent5">
                <a:lumMod val="60000"/>
                <a:lumOff val="40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EC</c:v>
                </c:pt>
                <c:pt idx="1">
                  <c:v>FS</c:v>
                </c:pt>
                <c:pt idx="2">
                  <c:v>Gauteng</c:v>
                </c:pt>
                <c:pt idx="3">
                  <c:v>KZN</c:v>
                </c:pt>
                <c:pt idx="4">
                  <c:v>Limpopo</c:v>
                </c:pt>
                <c:pt idx="5">
                  <c:v>Mpumalanga</c:v>
                </c:pt>
                <c:pt idx="6">
                  <c:v>NW</c:v>
                </c:pt>
                <c:pt idx="7">
                  <c:v>NC</c:v>
                </c:pt>
                <c:pt idx="8">
                  <c:v>WC</c:v>
                </c:pt>
                <c:pt idx="9">
                  <c:v>Autopay</c:v>
                </c:pt>
                <c:pt idx="10">
                  <c:v>Overall</c:v>
                </c:pt>
              </c:strCache>
            </c:strRef>
          </c:cat>
          <c:val>
            <c:numRef>
              <c:f>Sheet1!$C$2:$C$12</c:f>
              <c:numCache>
                <c:formatCode>0%</c:formatCode>
                <c:ptCount val="11"/>
                <c:pt idx="0">
                  <c:v>0.67000000000000015</c:v>
                </c:pt>
                <c:pt idx="1">
                  <c:v>0.56999999999999995</c:v>
                </c:pt>
                <c:pt idx="2">
                  <c:v>0.75000000000000011</c:v>
                </c:pt>
                <c:pt idx="3">
                  <c:v>0.6100000000000001</c:v>
                </c:pt>
                <c:pt idx="4">
                  <c:v>0.89</c:v>
                </c:pt>
                <c:pt idx="5">
                  <c:v>0.65000000000000013</c:v>
                </c:pt>
                <c:pt idx="6">
                  <c:v>0.94000000000000006</c:v>
                </c:pt>
                <c:pt idx="7">
                  <c:v>0.54</c:v>
                </c:pt>
                <c:pt idx="8">
                  <c:v>0.62000000000000011</c:v>
                </c:pt>
                <c:pt idx="9">
                  <c:v>0.79</c:v>
                </c:pt>
                <c:pt idx="10">
                  <c:v>0.72000000000000008</c:v>
                </c:pt>
              </c:numCache>
            </c:numRef>
          </c:val>
          <c:extLst xmlns:c16r2="http://schemas.microsoft.com/office/drawing/2015/06/chart">
            <c:ext xmlns:c16="http://schemas.microsoft.com/office/drawing/2014/chart" uri="{C3380CC4-5D6E-409C-BE32-E72D297353CC}">
              <c16:uniqueId val="{00000001-74DC-4CDD-A68D-DF30FCC6C6B4}"/>
            </c:ext>
          </c:extLst>
        </c:ser>
        <c:ser>
          <c:idx val="2"/>
          <c:order val="2"/>
          <c:tx>
            <c:strRef>
              <c:f>Sheet1!$D$1</c:f>
              <c:strCache>
                <c:ptCount val="1"/>
                <c:pt idx="0">
                  <c:v>Column1</c:v>
                </c:pt>
              </c:strCache>
            </c:strRef>
          </c:tx>
          <c:spPr>
            <a:solidFill>
              <a:schemeClr val="accent3"/>
            </a:solidFill>
            <a:ln>
              <a:noFill/>
            </a:ln>
            <a:effectLst/>
          </c:spPr>
          <c:cat>
            <c:strRef>
              <c:f>Sheet1!$A$2:$A$12</c:f>
              <c:strCache>
                <c:ptCount val="11"/>
                <c:pt idx="0">
                  <c:v>EC</c:v>
                </c:pt>
                <c:pt idx="1">
                  <c:v>FS</c:v>
                </c:pt>
                <c:pt idx="2">
                  <c:v>Gauteng</c:v>
                </c:pt>
                <c:pt idx="3">
                  <c:v>KZN</c:v>
                </c:pt>
                <c:pt idx="4">
                  <c:v>Limpopo</c:v>
                </c:pt>
                <c:pt idx="5">
                  <c:v>Mpumalanga</c:v>
                </c:pt>
                <c:pt idx="6">
                  <c:v>NW</c:v>
                </c:pt>
                <c:pt idx="7">
                  <c:v>NC</c:v>
                </c:pt>
                <c:pt idx="8">
                  <c:v>WC</c:v>
                </c:pt>
                <c:pt idx="9">
                  <c:v>Autopay</c:v>
                </c:pt>
                <c:pt idx="10">
                  <c:v>Overall</c:v>
                </c:pt>
              </c:strCache>
            </c:strRef>
          </c:cat>
          <c:val>
            <c:numRef>
              <c:f>Sheet1!$D$2:$D$12</c:f>
              <c:numCache>
                <c:formatCode>General</c:formatCode>
                <c:ptCount val="11"/>
              </c:numCache>
            </c:numRef>
          </c:val>
          <c:extLst xmlns:c16r2="http://schemas.microsoft.com/office/drawing/2015/06/chart">
            <c:ext xmlns:c16="http://schemas.microsoft.com/office/drawing/2014/chart" uri="{C3380CC4-5D6E-409C-BE32-E72D297353CC}">
              <c16:uniqueId val="{00000002-74DC-4CDD-A68D-DF30FCC6C6B4}"/>
            </c:ext>
          </c:extLst>
        </c:ser>
        <c:dLbls/>
        <c:gapWidth val="219"/>
        <c:overlap val="-27"/>
        <c:axId val="121450496"/>
        <c:axId val="121452032"/>
      </c:barChart>
      <c:catAx>
        <c:axId val="12145049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121452032"/>
        <c:crosses val="autoZero"/>
        <c:auto val="1"/>
        <c:lblAlgn val="ctr"/>
        <c:lblOffset val="100"/>
      </c:catAx>
      <c:valAx>
        <c:axId val="121452032"/>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121450496"/>
        <c:crosses val="autoZero"/>
        <c:crossBetween val="between"/>
      </c:valAx>
      <c:spPr>
        <a:noFill/>
        <a:ln>
          <a:noFill/>
        </a:ln>
        <a:effectLst/>
      </c:spPr>
    </c:plotArea>
    <c:legend>
      <c:legendPos val="b"/>
      <c:legendEntry>
        <c:idx val="2"/>
        <c:delete val="1"/>
      </c:legendEntry>
      <c:layout>
        <c:manualLayout>
          <c:xMode val="edge"/>
          <c:yMode val="edge"/>
          <c:x val="0.52831061467834661"/>
          <c:y val="0.94053150185119028"/>
          <c:w val="0.26053544120583355"/>
          <c:h val="5.9468498148809786E-2"/>
        </c:manualLayout>
      </c:layout>
      <c:spPr>
        <a:noFill/>
        <a:ln>
          <a:noFill/>
        </a:ln>
        <a:effectLst/>
      </c:spPr>
      <c:txPr>
        <a:bodyPr rot="0" spcFirstLastPara="1" vertOverflow="ellipsis" vert="horz" wrap="square" anchor="ctr" anchorCtr="1"/>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rgbClr val="000000"/>
                </a:solidFill>
                <a:latin typeface="+mn-lt"/>
                <a:ea typeface="+mn-ea"/>
                <a:cs typeface="+mn-cs"/>
              </a:defRPr>
            </a:pPr>
            <a:r>
              <a:rPr lang="en-ZA" sz="1400" b="1" u="sng" dirty="0" smtClean="0">
                <a:solidFill>
                  <a:srgbClr val="000000"/>
                </a:solidFill>
              </a:rPr>
              <a:t>Provincial</a:t>
            </a:r>
            <a:r>
              <a:rPr lang="en-ZA" sz="1400" b="1" u="sng" baseline="0" dirty="0" smtClean="0">
                <a:solidFill>
                  <a:srgbClr val="000000"/>
                </a:solidFill>
              </a:rPr>
              <a:t> Breakdown Comparison for Q2 2018/19 and Q2 2019/20</a:t>
            </a:r>
            <a:endParaRPr lang="en-ZA" sz="1400" b="1" u="sng" dirty="0">
              <a:solidFill>
                <a:srgbClr val="000000"/>
              </a:solidFill>
            </a:endParaRPr>
          </a:p>
        </c:rich>
      </c:tx>
      <c:spPr>
        <a:noFill/>
        <a:ln>
          <a:noFill/>
        </a:ln>
        <a:effectLst/>
      </c:spPr>
    </c:title>
    <c:plotArea>
      <c:layout/>
      <c:barChart>
        <c:barDir val="col"/>
        <c:grouping val="clustered"/>
        <c:ser>
          <c:idx val="0"/>
          <c:order val="0"/>
          <c:tx>
            <c:strRef>
              <c:f>Sheet1!$B$1</c:f>
              <c:strCache>
                <c:ptCount val="1"/>
                <c:pt idx="0">
                  <c:v>2018/19</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0"/>
                <c:pt idx="0">
                  <c:v>EC</c:v>
                </c:pt>
                <c:pt idx="1">
                  <c:v>FS</c:v>
                </c:pt>
                <c:pt idx="2">
                  <c:v>Gauteng</c:v>
                </c:pt>
                <c:pt idx="3">
                  <c:v>KZN</c:v>
                </c:pt>
                <c:pt idx="4">
                  <c:v>Limpopo</c:v>
                </c:pt>
                <c:pt idx="5">
                  <c:v>Mpumalanga</c:v>
                </c:pt>
                <c:pt idx="6">
                  <c:v>NW</c:v>
                </c:pt>
                <c:pt idx="7">
                  <c:v>NC</c:v>
                </c:pt>
                <c:pt idx="8">
                  <c:v>WC</c:v>
                </c:pt>
                <c:pt idx="9">
                  <c:v>Overall</c:v>
                </c:pt>
              </c:strCache>
            </c:strRef>
          </c:cat>
          <c:val>
            <c:numRef>
              <c:f>Sheet1!$B$2:$B$12</c:f>
              <c:numCache>
                <c:formatCode>0%</c:formatCode>
                <c:ptCount val="11"/>
                <c:pt idx="0">
                  <c:v>0.93</c:v>
                </c:pt>
                <c:pt idx="1">
                  <c:v>0.97000000000000008</c:v>
                </c:pt>
                <c:pt idx="2">
                  <c:v>0.92</c:v>
                </c:pt>
                <c:pt idx="3">
                  <c:v>0.95000000000000007</c:v>
                </c:pt>
                <c:pt idx="4">
                  <c:v>0.96000000000000008</c:v>
                </c:pt>
                <c:pt idx="5">
                  <c:v>0.98</c:v>
                </c:pt>
                <c:pt idx="6">
                  <c:v>0.96000000000000008</c:v>
                </c:pt>
                <c:pt idx="7">
                  <c:v>0.98</c:v>
                </c:pt>
                <c:pt idx="8">
                  <c:v>0.97000000000000008</c:v>
                </c:pt>
                <c:pt idx="9">
                  <c:v>0.95000000000000007</c:v>
                </c:pt>
              </c:numCache>
            </c:numRef>
          </c:val>
          <c:extLst xmlns:c16r2="http://schemas.microsoft.com/office/drawing/2015/06/chart">
            <c:ext xmlns:c16="http://schemas.microsoft.com/office/drawing/2014/chart" uri="{C3380CC4-5D6E-409C-BE32-E72D297353CC}">
              <c16:uniqueId val="{00000000-55EA-4D52-81B2-82B182B2C858}"/>
            </c:ext>
          </c:extLst>
        </c:ser>
        <c:ser>
          <c:idx val="1"/>
          <c:order val="1"/>
          <c:tx>
            <c:strRef>
              <c:f>Sheet1!$C$1</c:f>
              <c:strCache>
                <c:ptCount val="1"/>
                <c:pt idx="0">
                  <c:v>2019/20</c:v>
                </c:pt>
              </c:strCache>
            </c:strRef>
          </c:tx>
          <c:spPr>
            <a:solidFill>
              <a:schemeClr val="accent5">
                <a:lumMod val="60000"/>
                <a:lumOff val="40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0"/>
                <c:pt idx="0">
                  <c:v>EC</c:v>
                </c:pt>
                <c:pt idx="1">
                  <c:v>FS</c:v>
                </c:pt>
                <c:pt idx="2">
                  <c:v>Gauteng</c:v>
                </c:pt>
                <c:pt idx="3">
                  <c:v>KZN</c:v>
                </c:pt>
                <c:pt idx="4">
                  <c:v>Limpopo</c:v>
                </c:pt>
                <c:pt idx="5">
                  <c:v>Mpumalanga</c:v>
                </c:pt>
                <c:pt idx="6">
                  <c:v>NW</c:v>
                </c:pt>
                <c:pt idx="7">
                  <c:v>NC</c:v>
                </c:pt>
                <c:pt idx="8">
                  <c:v>WC</c:v>
                </c:pt>
                <c:pt idx="9">
                  <c:v>Overall</c:v>
                </c:pt>
              </c:strCache>
            </c:strRef>
          </c:cat>
          <c:val>
            <c:numRef>
              <c:f>Sheet1!$C$2:$C$12</c:f>
              <c:numCache>
                <c:formatCode>0%</c:formatCode>
                <c:ptCount val="11"/>
                <c:pt idx="0">
                  <c:v>0.91</c:v>
                </c:pt>
                <c:pt idx="1">
                  <c:v>0.94000000000000006</c:v>
                </c:pt>
                <c:pt idx="2">
                  <c:v>0.91</c:v>
                </c:pt>
                <c:pt idx="3">
                  <c:v>0.94000000000000006</c:v>
                </c:pt>
                <c:pt idx="4">
                  <c:v>0.95000000000000007</c:v>
                </c:pt>
                <c:pt idx="5">
                  <c:v>0.95000000000000007</c:v>
                </c:pt>
                <c:pt idx="6">
                  <c:v>0.94000000000000006</c:v>
                </c:pt>
                <c:pt idx="7">
                  <c:v>0.94000000000000006</c:v>
                </c:pt>
                <c:pt idx="8">
                  <c:v>0.95000000000000007</c:v>
                </c:pt>
                <c:pt idx="9">
                  <c:v>0.94000000000000006</c:v>
                </c:pt>
              </c:numCache>
            </c:numRef>
          </c:val>
          <c:extLst xmlns:c16r2="http://schemas.microsoft.com/office/drawing/2015/06/chart">
            <c:ext xmlns:c16="http://schemas.microsoft.com/office/drawing/2014/chart" uri="{C3380CC4-5D6E-409C-BE32-E72D297353CC}">
              <c16:uniqueId val="{00000001-55EA-4D52-81B2-82B182B2C858}"/>
            </c:ext>
          </c:extLst>
        </c:ser>
        <c:ser>
          <c:idx val="2"/>
          <c:order val="2"/>
          <c:tx>
            <c:strRef>
              <c:f>Sheet1!$D$1</c:f>
              <c:strCache>
                <c:ptCount val="1"/>
                <c:pt idx="0">
                  <c:v>Column1</c:v>
                </c:pt>
              </c:strCache>
            </c:strRef>
          </c:tx>
          <c:spPr>
            <a:solidFill>
              <a:schemeClr val="accent3"/>
            </a:solidFill>
            <a:ln>
              <a:noFill/>
            </a:ln>
            <a:effectLst/>
          </c:spPr>
          <c:cat>
            <c:strRef>
              <c:f>Sheet1!$A$2:$A$12</c:f>
              <c:strCache>
                <c:ptCount val="10"/>
                <c:pt idx="0">
                  <c:v>EC</c:v>
                </c:pt>
                <c:pt idx="1">
                  <c:v>FS</c:v>
                </c:pt>
                <c:pt idx="2">
                  <c:v>Gauteng</c:v>
                </c:pt>
                <c:pt idx="3">
                  <c:v>KZN</c:v>
                </c:pt>
                <c:pt idx="4">
                  <c:v>Limpopo</c:v>
                </c:pt>
                <c:pt idx="5">
                  <c:v>Mpumalanga</c:v>
                </c:pt>
                <c:pt idx="6">
                  <c:v>NW</c:v>
                </c:pt>
                <c:pt idx="7">
                  <c:v>NC</c:v>
                </c:pt>
                <c:pt idx="8">
                  <c:v>WC</c:v>
                </c:pt>
                <c:pt idx="9">
                  <c:v>Overall</c:v>
                </c:pt>
              </c:strCache>
            </c:strRef>
          </c:cat>
          <c:val>
            <c:numRef>
              <c:f>Sheet1!$D$2:$D$12</c:f>
              <c:numCache>
                <c:formatCode>General</c:formatCode>
                <c:ptCount val="11"/>
              </c:numCache>
            </c:numRef>
          </c:val>
          <c:extLst xmlns:c16r2="http://schemas.microsoft.com/office/drawing/2015/06/chart">
            <c:ext xmlns:c16="http://schemas.microsoft.com/office/drawing/2014/chart" uri="{C3380CC4-5D6E-409C-BE32-E72D297353CC}">
              <c16:uniqueId val="{00000002-55EA-4D52-81B2-82B182B2C858}"/>
            </c:ext>
          </c:extLst>
        </c:ser>
        <c:dLbls/>
        <c:gapWidth val="219"/>
        <c:overlap val="-27"/>
        <c:axId val="120761344"/>
        <c:axId val="120775424"/>
      </c:barChart>
      <c:catAx>
        <c:axId val="12076134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120775424"/>
        <c:crosses val="autoZero"/>
        <c:auto val="1"/>
        <c:lblAlgn val="ctr"/>
        <c:lblOffset val="100"/>
      </c:catAx>
      <c:valAx>
        <c:axId val="120775424"/>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120761344"/>
        <c:crosses val="autoZero"/>
        <c:crossBetween val="between"/>
      </c:valAx>
      <c:spPr>
        <a:noFill/>
        <a:ln>
          <a:noFill/>
        </a:ln>
        <a:effectLst/>
      </c:spPr>
    </c:plotArea>
    <c:legend>
      <c:legendPos val="b"/>
      <c:legendEntry>
        <c:idx val="2"/>
        <c:delete val="1"/>
      </c:legendEntry>
      <c:spPr>
        <a:noFill/>
        <a:ln>
          <a:noFill/>
        </a:ln>
        <a:effectLst/>
      </c:spPr>
      <c:txPr>
        <a:bodyPr rot="0" spcFirstLastPara="1" vertOverflow="ellipsis" vert="horz" wrap="square" anchor="ctr" anchorCtr="1"/>
        <a:lstStyle/>
        <a:p>
          <a:pPr>
            <a:defRPr sz="12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rgbClr val="000000"/>
                </a:solidFill>
                <a:latin typeface="Arial" panose="020B0604020202020204" pitchFamily="34" charset="0"/>
                <a:ea typeface="+mn-ea"/>
                <a:cs typeface="Arial" panose="020B0604020202020204" pitchFamily="34" charset="0"/>
              </a:defRPr>
            </a:pPr>
            <a:r>
              <a:rPr lang="en-ZA" sz="1400" b="1" dirty="0" smtClean="0">
                <a:solidFill>
                  <a:srgbClr val="000000"/>
                </a:solidFill>
                <a:latin typeface="Arial" panose="020B0604020202020204" pitchFamily="34" charset="0"/>
                <a:cs typeface="Arial" panose="020B0604020202020204" pitchFamily="34" charset="0"/>
              </a:rPr>
              <a:t>Provincial</a:t>
            </a:r>
            <a:r>
              <a:rPr lang="en-ZA" sz="1400" b="1" baseline="0" dirty="0" smtClean="0">
                <a:solidFill>
                  <a:srgbClr val="000000"/>
                </a:solidFill>
                <a:latin typeface="Arial" panose="020B0604020202020204" pitchFamily="34" charset="0"/>
                <a:cs typeface="Arial" panose="020B0604020202020204" pitchFamily="34" charset="0"/>
              </a:rPr>
              <a:t> Breakdown Comparison for Q2 2018/19 and Q2 2019/20</a:t>
            </a:r>
            <a:endParaRPr lang="en-ZA" sz="1400" b="1" dirty="0">
              <a:solidFill>
                <a:srgbClr val="000000"/>
              </a:solidFill>
              <a:latin typeface="Arial" panose="020B0604020202020204" pitchFamily="34" charset="0"/>
              <a:cs typeface="Arial" panose="020B0604020202020204" pitchFamily="34" charset="0"/>
            </a:endParaRPr>
          </a:p>
        </c:rich>
      </c:tx>
      <c:spPr>
        <a:noFill/>
        <a:ln>
          <a:noFill/>
        </a:ln>
        <a:effectLst/>
      </c:spPr>
    </c:title>
    <c:plotArea>
      <c:layout/>
      <c:barChart>
        <c:barDir val="col"/>
        <c:grouping val="clustered"/>
        <c:ser>
          <c:idx val="0"/>
          <c:order val="0"/>
          <c:tx>
            <c:strRef>
              <c:f>Sheet1!$B$1</c:f>
              <c:strCache>
                <c:ptCount val="1"/>
                <c:pt idx="0">
                  <c:v>2018/19</c:v>
                </c:pt>
              </c:strCache>
            </c:strRef>
          </c:tx>
          <c:spPr>
            <a:solidFill>
              <a:schemeClr val="accent1"/>
            </a:solidFill>
            <a:ln>
              <a:noFill/>
            </a:ln>
            <a:effectLst/>
          </c:spPr>
          <c:dLbls>
            <c:dLbl>
              <c:idx val="1"/>
              <c:layout>
                <c:manualLayout>
                  <c:x val="3.0829594031293495E-3"/>
                  <c:y val="5.4609932127655782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94BE-417C-8DC8-D07F13C6849C}"/>
                </c:ext>
              </c:extLst>
            </c:dLbl>
            <c:dLbl>
              <c:idx val="2"/>
              <c:layout>
                <c:manualLayout>
                  <c:x val="-6.1659188062587267E-3"/>
                  <c:y val="4.1607567335356761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94BE-417C-8DC8-D07F13C6849C}"/>
                </c:ext>
              </c:extLst>
            </c:dLbl>
            <c:dLbl>
              <c:idx val="3"/>
              <c:layout>
                <c:manualLayout>
                  <c:x val="0"/>
                  <c:y val="5.7210405086115593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94BE-417C-8DC8-D07F13C6849C}"/>
                </c:ext>
              </c:extLst>
            </c:dLbl>
            <c:dLbl>
              <c:idx val="5"/>
              <c:layout>
                <c:manualLayout>
                  <c:x val="-7.7073985078233752E-3"/>
                  <c:y val="5.2009459169195985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94BE-417C-8DC8-D07F13C6849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EC</c:v>
                </c:pt>
                <c:pt idx="1">
                  <c:v>FS</c:v>
                </c:pt>
                <c:pt idx="2">
                  <c:v>Gauteng</c:v>
                </c:pt>
                <c:pt idx="3">
                  <c:v>KZN</c:v>
                </c:pt>
                <c:pt idx="4">
                  <c:v>Limpopo</c:v>
                </c:pt>
                <c:pt idx="5">
                  <c:v>Mpumalanga</c:v>
                </c:pt>
                <c:pt idx="6">
                  <c:v>NW</c:v>
                </c:pt>
                <c:pt idx="7">
                  <c:v>NC</c:v>
                </c:pt>
                <c:pt idx="8">
                  <c:v>WC</c:v>
                </c:pt>
                <c:pt idx="9">
                  <c:v>Overall</c:v>
                </c:pt>
              </c:strCache>
            </c:strRef>
          </c:cat>
          <c:val>
            <c:numRef>
              <c:f>Sheet1!$B$2:$B$11</c:f>
              <c:numCache>
                <c:formatCode>0%</c:formatCode>
                <c:ptCount val="10"/>
                <c:pt idx="0">
                  <c:v>0.6100000000000001</c:v>
                </c:pt>
                <c:pt idx="1">
                  <c:v>0.97000000000000008</c:v>
                </c:pt>
                <c:pt idx="2">
                  <c:v>0.96000000000000008</c:v>
                </c:pt>
                <c:pt idx="3">
                  <c:v>0.95000000000000007</c:v>
                </c:pt>
                <c:pt idx="4">
                  <c:v>0.8600000000000001</c:v>
                </c:pt>
                <c:pt idx="5">
                  <c:v>0.97000000000000008</c:v>
                </c:pt>
                <c:pt idx="6">
                  <c:v>0.76000000000000012</c:v>
                </c:pt>
                <c:pt idx="7">
                  <c:v>0.69000000000000006</c:v>
                </c:pt>
                <c:pt idx="8">
                  <c:v>0.33000000000000007</c:v>
                </c:pt>
                <c:pt idx="9">
                  <c:v>0.89</c:v>
                </c:pt>
              </c:numCache>
            </c:numRef>
          </c:val>
          <c:extLst xmlns:c16r2="http://schemas.microsoft.com/office/drawing/2015/06/chart">
            <c:ext xmlns:c16="http://schemas.microsoft.com/office/drawing/2014/chart" uri="{C3380CC4-5D6E-409C-BE32-E72D297353CC}">
              <c16:uniqueId val="{00000000-94BE-417C-8DC8-D07F13C6849C}"/>
            </c:ext>
          </c:extLst>
        </c:ser>
        <c:ser>
          <c:idx val="1"/>
          <c:order val="1"/>
          <c:tx>
            <c:strRef>
              <c:f>Sheet1!$C$1</c:f>
              <c:strCache>
                <c:ptCount val="1"/>
                <c:pt idx="0">
                  <c:v>2019/20</c:v>
                </c:pt>
              </c:strCache>
            </c:strRef>
          </c:tx>
          <c:spPr>
            <a:solidFill>
              <a:schemeClr val="accent5">
                <a:lumMod val="60000"/>
                <a:lumOff val="40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EC</c:v>
                </c:pt>
                <c:pt idx="1">
                  <c:v>FS</c:v>
                </c:pt>
                <c:pt idx="2">
                  <c:v>Gauteng</c:v>
                </c:pt>
                <c:pt idx="3">
                  <c:v>KZN</c:v>
                </c:pt>
                <c:pt idx="4">
                  <c:v>Limpopo</c:v>
                </c:pt>
                <c:pt idx="5">
                  <c:v>Mpumalanga</c:v>
                </c:pt>
                <c:pt idx="6">
                  <c:v>NW</c:v>
                </c:pt>
                <c:pt idx="7">
                  <c:v>NC</c:v>
                </c:pt>
                <c:pt idx="8">
                  <c:v>WC</c:v>
                </c:pt>
                <c:pt idx="9">
                  <c:v>Overall</c:v>
                </c:pt>
              </c:strCache>
            </c:strRef>
          </c:cat>
          <c:val>
            <c:numRef>
              <c:f>Sheet1!$C$2:$C$11</c:f>
              <c:numCache>
                <c:formatCode>0%</c:formatCode>
                <c:ptCount val="10"/>
                <c:pt idx="0">
                  <c:v>0.87000000000000011</c:v>
                </c:pt>
                <c:pt idx="1">
                  <c:v>1</c:v>
                </c:pt>
                <c:pt idx="2">
                  <c:v>0.98</c:v>
                </c:pt>
                <c:pt idx="3">
                  <c:v>0.98</c:v>
                </c:pt>
                <c:pt idx="4">
                  <c:v>0.97000000000000008</c:v>
                </c:pt>
                <c:pt idx="5">
                  <c:v>0.99</c:v>
                </c:pt>
                <c:pt idx="6">
                  <c:v>1</c:v>
                </c:pt>
                <c:pt idx="7">
                  <c:v>0.96000000000000008</c:v>
                </c:pt>
                <c:pt idx="8">
                  <c:v>1</c:v>
                </c:pt>
                <c:pt idx="9">
                  <c:v>0.97000000000000008</c:v>
                </c:pt>
              </c:numCache>
            </c:numRef>
          </c:val>
          <c:extLst xmlns:c16r2="http://schemas.microsoft.com/office/drawing/2015/06/chart">
            <c:ext xmlns:c16="http://schemas.microsoft.com/office/drawing/2014/chart" uri="{C3380CC4-5D6E-409C-BE32-E72D297353CC}">
              <c16:uniqueId val="{00000001-94BE-417C-8DC8-D07F13C6849C}"/>
            </c:ext>
          </c:extLst>
        </c:ser>
        <c:ser>
          <c:idx val="2"/>
          <c:order val="2"/>
          <c:tx>
            <c:strRef>
              <c:f>Sheet1!$D$1</c:f>
              <c:strCache>
                <c:ptCount val="1"/>
                <c:pt idx="0">
                  <c:v>Column1</c:v>
                </c:pt>
              </c:strCache>
            </c:strRef>
          </c:tx>
          <c:spPr>
            <a:solidFill>
              <a:schemeClr val="accent3"/>
            </a:solidFill>
            <a:ln>
              <a:noFill/>
            </a:ln>
            <a:effectLst/>
          </c:spPr>
          <c:cat>
            <c:strRef>
              <c:f>Sheet1!$A$2:$A$11</c:f>
              <c:strCache>
                <c:ptCount val="10"/>
                <c:pt idx="0">
                  <c:v>EC</c:v>
                </c:pt>
                <c:pt idx="1">
                  <c:v>FS</c:v>
                </c:pt>
                <c:pt idx="2">
                  <c:v>Gauteng</c:v>
                </c:pt>
                <c:pt idx="3">
                  <c:v>KZN</c:v>
                </c:pt>
                <c:pt idx="4">
                  <c:v>Limpopo</c:v>
                </c:pt>
                <c:pt idx="5">
                  <c:v>Mpumalanga</c:v>
                </c:pt>
                <c:pt idx="6">
                  <c:v>NW</c:v>
                </c:pt>
                <c:pt idx="7">
                  <c:v>NC</c:v>
                </c:pt>
                <c:pt idx="8">
                  <c:v>WC</c:v>
                </c:pt>
                <c:pt idx="9">
                  <c:v>Overall</c:v>
                </c:pt>
              </c:strCache>
            </c:strRef>
          </c:cat>
          <c:val>
            <c:numRef>
              <c:f>Sheet1!$D$2:$D$11</c:f>
              <c:numCache>
                <c:formatCode>General</c:formatCode>
                <c:ptCount val="10"/>
              </c:numCache>
            </c:numRef>
          </c:val>
          <c:extLst xmlns:c16r2="http://schemas.microsoft.com/office/drawing/2015/06/chart">
            <c:ext xmlns:c16="http://schemas.microsoft.com/office/drawing/2014/chart" uri="{C3380CC4-5D6E-409C-BE32-E72D297353CC}">
              <c16:uniqueId val="{00000002-94BE-417C-8DC8-D07F13C6849C}"/>
            </c:ext>
          </c:extLst>
        </c:ser>
        <c:dLbls/>
        <c:gapWidth val="219"/>
        <c:overlap val="-27"/>
        <c:axId val="122015744"/>
        <c:axId val="122017280"/>
      </c:barChart>
      <c:catAx>
        <c:axId val="12201574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122017280"/>
        <c:crosses val="autoZero"/>
        <c:auto val="1"/>
        <c:lblAlgn val="ctr"/>
        <c:lblOffset val="100"/>
      </c:catAx>
      <c:valAx>
        <c:axId val="122017280"/>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122015744"/>
        <c:crosses val="autoZero"/>
        <c:crossBetween val="between"/>
      </c:valAx>
      <c:spPr>
        <a:noFill/>
        <a:ln>
          <a:noFill/>
        </a:ln>
        <a:effectLst/>
      </c:spPr>
    </c:plotArea>
    <c:legend>
      <c:legendPos val="b"/>
      <c:legendEntry>
        <c:idx val="2"/>
        <c:delete val="1"/>
      </c:legendEntry>
      <c:spPr>
        <a:noFill/>
        <a:ln>
          <a:noFill/>
        </a:ln>
        <a:effectLst/>
      </c:spPr>
      <c:txPr>
        <a:bodyPr rot="0" spcFirstLastPara="1" vertOverflow="ellipsis" vert="horz" wrap="square" anchor="ctr" anchorCtr="1"/>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legend>
    <c:plotVisOnly val="1"/>
    <c:dispBlanksAs val="gap"/>
  </c:chart>
  <c:spPr>
    <a:noFill/>
    <a:ln>
      <a:noFill/>
    </a:ln>
    <a:effectLst/>
  </c:spPr>
  <c:txPr>
    <a:bodyPr/>
    <a:lstStyle/>
    <a:p>
      <a:pPr>
        <a:defRPr/>
      </a:pPr>
      <a:endParaRPr lang="en-US"/>
    </a:p>
  </c:txPr>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image" Target="../media/image11.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872D2E-901B-4EB1-B3FD-232A8E461202}" type="doc">
      <dgm:prSet loTypeId="urn:microsoft.com/office/officeart/2005/8/layout/pList2#1" loCatId="list" qsTypeId="urn:microsoft.com/office/officeart/2005/8/quickstyle/simple1" qsCatId="simple" csTypeId="urn:microsoft.com/office/officeart/2005/8/colors/accent1_2" csCatId="accent1" phldr="1"/>
      <dgm:spPr/>
      <dgm:t>
        <a:bodyPr/>
        <a:lstStyle/>
        <a:p>
          <a:endParaRPr lang="en-ZA"/>
        </a:p>
      </dgm:t>
    </dgm:pt>
    <dgm:pt modelId="{B13D2DD2-87EB-4992-8675-4B679C758269}" type="pres">
      <dgm:prSet presAssocID="{4B872D2E-901B-4EB1-B3FD-232A8E461202}" presName="Name0" presStyleCnt="0">
        <dgm:presLayoutVars>
          <dgm:dir/>
          <dgm:resizeHandles val="exact"/>
        </dgm:presLayoutVars>
      </dgm:prSet>
      <dgm:spPr/>
      <dgm:t>
        <a:bodyPr/>
        <a:lstStyle/>
        <a:p>
          <a:endParaRPr lang="en-US"/>
        </a:p>
      </dgm:t>
    </dgm:pt>
  </dgm:ptLst>
  <dgm:cxnLst>
    <dgm:cxn modelId="{64D6CBED-9866-4CE3-B3BF-4B69D1F68950}" type="presOf" srcId="{4B872D2E-901B-4EB1-B3FD-232A8E461202}" destId="{B13D2DD2-87EB-4992-8675-4B679C758269}" srcOrd="0" destOrd="0" presId="urn:microsoft.com/office/officeart/2005/8/layout/pList2#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1C7E0D-6D43-4D76-A595-A11B8117DBCA}" type="doc">
      <dgm:prSet loTypeId="urn:microsoft.com/office/officeart/2005/8/layout/hList7#1" loCatId="list" qsTypeId="urn:microsoft.com/office/officeart/2005/8/quickstyle/simple1" qsCatId="simple" csTypeId="urn:microsoft.com/office/officeart/2005/8/colors/accent1_2" csCatId="accent1" phldr="1"/>
      <dgm:spPr/>
      <dgm:t>
        <a:bodyPr/>
        <a:lstStyle/>
        <a:p>
          <a:endParaRPr lang="en-ZA"/>
        </a:p>
      </dgm:t>
    </dgm:pt>
    <dgm:pt modelId="{F975B1F5-86C8-46E6-BE6D-76EAAB15264A}">
      <dgm:prSet phldrT="[Text]"/>
      <dgm:spPr/>
      <dgm:t>
        <a:bodyPr/>
        <a:lstStyle/>
        <a:p>
          <a:r>
            <a:rPr lang="en-ZA" dirty="0"/>
            <a:t>Compensation and Pension Benefits </a:t>
          </a:r>
        </a:p>
      </dgm:t>
    </dgm:pt>
    <dgm:pt modelId="{F74A2A94-5187-4FFF-92F7-5D64E9BCCAED}" type="parTrans" cxnId="{8D37B440-BBD2-4B9D-B8A2-29E61063B0F3}">
      <dgm:prSet/>
      <dgm:spPr/>
      <dgm:t>
        <a:bodyPr/>
        <a:lstStyle/>
        <a:p>
          <a:endParaRPr lang="en-ZA"/>
        </a:p>
      </dgm:t>
    </dgm:pt>
    <dgm:pt modelId="{3CF84A93-ADAC-4AA1-BEA9-DD7D184BDD4D}" type="sibTrans" cxnId="{8D37B440-BBD2-4B9D-B8A2-29E61063B0F3}">
      <dgm:prSet/>
      <dgm:spPr/>
      <dgm:t>
        <a:bodyPr/>
        <a:lstStyle/>
        <a:p>
          <a:endParaRPr lang="en-ZA"/>
        </a:p>
      </dgm:t>
    </dgm:pt>
    <dgm:pt modelId="{AA104BB2-B30C-46A1-8528-33D0F0FCA5B0}">
      <dgm:prSet phldrT="[Text]"/>
      <dgm:spPr/>
      <dgm:t>
        <a:bodyPr/>
        <a:lstStyle/>
        <a:p>
          <a:r>
            <a:rPr lang="en-ZA" dirty="0"/>
            <a:t>Medical Benefits</a:t>
          </a:r>
        </a:p>
      </dgm:t>
    </dgm:pt>
    <dgm:pt modelId="{08E641F3-95E7-4369-9ACB-2F53E9EF2A92}" type="parTrans" cxnId="{E4E21D7E-4199-49FD-B228-33111C266449}">
      <dgm:prSet/>
      <dgm:spPr/>
      <dgm:t>
        <a:bodyPr/>
        <a:lstStyle/>
        <a:p>
          <a:endParaRPr lang="en-ZA"/>
        </a:p>
      </dgm:t>
    </dgm:pt>
    <dgm:pt modelId="{4DA45A1C-79EA-4FD8-87F7-A7694E801445}" type="sibTrans" cxnId="{E4E21D7E-4199-49FD-B228-33111C266449}">
      <dgm:prSet/>
      <dgm:spPr/>
      <dgm:t>
        <a:bodyPr/>
        <a:lstStyle/>
        <a:p>
          <a:endParaRPr lang="en-ZA"/>
        </a:p>
      </dgm:t>
    </dgm:pt>
    <dgm:pt modelId="{7AF1D3AF-0172-4687-BD70-33DD343697E6}">
      <dgm:prSet phldrT="[Text]"/>
      <dgm:spPr/>
      <dgm:t>
        <a:bodyPr/>
        <a:lstStyle/>
        <a:p>
          <a:r>
            <a:rPr lang="en-ZA" dirty="0"/>
            <a:t>Disability Care &amp; Rehabilitation</a:t>
          </a:r>
        </a:p>
      </dgm:t>
    </dgm:pt>
    <dgm:pt modelId="{07A6AA48-94BA-4093-B94D-31A9CDCE40F8}" type="parTrans" cxnId="{04B3A3ED-8636-4560-A1E9-1A520E934C83}">
      <dgm:prSet/>
      <dgm:spPr/>
      <dgm:t>
        <a:bodyPr/>
        <a:lstStyle/>
        <a:p>
          <a:endParaRPr lang="en-ZA"/>
        </a:p>
      </dgm:t>
    </dgm:pt>
    <dgm:pt modelId="{2461E0B9-6FC5-4469-A70C-4C0449DC52C5}" type="sibTrans" cxnId="{04B3A3ED-8636-4560-A1E9-1A520E934C83}">
      <dgm:prSet/>
      <dgm:spPr/>
      <dgm:t>
        <a:bodyPr/>
        <a:lstStyle/>
        <a:p>
          <a:endParaRPr lang="en-ZA"/>
        </a:p>
      </dgm:t>
    </dgm:pt>
    <dgm:pt modelId="{CE7EC2D6-A11F-42B1-BE1C-BAE2061B27E0}" type="pres">
      <dgm:prSet presAssocID="{FF1C7E0D-6D43-4D76-A595-A11B8117DBCA}" presName="Name0" presStyleCnt="0">
        <dgm:presLayoutVars>
          <dgm:dir/>
          <dgm:resizeHandles val="exact"/>
        </dgm:presLayoutVars>
      </dgm:prSet>
      <dgm:spPr/>
      <dgm:t>
        <a:bodyPr/>
        <a:lstStyle/>
        <a:p>
          <a:endParaRPr lang="en-US"/>
        </a:p>
      </dgm:t>
    </dgm:pt>
    <dgm:pt modelId="{B40CEF82-54ED-427D-9D56-3C422F71AB7F}" type="pres">
      <dgm:prSet presAssocID="{FF1C7E0D-6D43-4D76-A595-A11B8117DBCA}" presName="fgShape" presStyleLbl="fgShp" presStyleIdx="0" presStyleCnt="1" custLinFactNeighborX="1552" custLinFactNeighborY="-77539"/>
      <dgm:spPr/>
    </dgm:pt>
    <dgm:pt modelId="{84E0C678-E960-49A6-A7BE-46CC02D64AF1}" type="pres">
      <dgm:prSet presAssocID="{FF1C7E0D-6D43-4D76-A595-A11B8117DBCA}" presName="linComp" presStyleCnt="0"/>
      <dgm:spPr/>
    </dgm:pt>
    <dgm:pt modelId="{8975F7FF-1586-4655-954B-C757CDEE353E}" type="pres">
      <dgm:prSet presAssocID="{F975B1F5-86C8-46E6-BE6D-76EAAB15264A}" presName="compNode" presStyleCnt="0"/>
      <dgm:spPr/>
    </dgm:pt>
    <dgm:pt modelId="{0DAD5BFB-5689-43FB-BF2F-D7DC39CB07F4}" type="pres">
      <dgm:prSet presAssocID="{F975B1F5-86C8-46E6-BE6D-76EAAB15264A}" presName="bkgdShape" presStyleLbl="node1" presStyleIdx="0" presStyleCnt="3" custScaleX="96660" custScaleY="94125" custLinFactNeighborX="2564"/>
      <dgm:spPr/>
      <dgm:t>
        <a:bodyPr/>
        <a:lstStyle/>
        <a:p>
          <a:endParaRPr lang="en-US"/>
        </a:p>
      </dgm:t>
    </dgm:pt>
    <dgm:pt modelId="{66C7EE7D-9A2A-4F56-9EF3-32529A9F6A79}" type="pres">
      <dgm:prSet presAssocID="{F975B1F5-86C8-46E6-BE6D-76EAAB15264A}" presName="nodeTx" presStyleLbl="node1" presStyleIdx="0" presStyleCnt="3">
        <dgm:presLayoutVars>
          <dgm:bulletEnabled val="1"/>
        </dgm:presLayoutVars>
      </dgm:prSet>
      <dgm:spPr/>
      <dgm:t>
        <a:bodyPr/>
        <a:lstStyle/>
        <a:p>
          <a:endParaRPr lang="en-US"/>
        </a:p>
      </dgm:t>
    </dgm:pt>
    <dgm:pt modelId="{6ECCB528-F080-42FB-91D5-FA28F2B4586F}" type="pres">
      <dgm:prSet presAssocID="{F975B1F5-86C8-46E6-BE6D-76EAAB15264A}" presName="invisiNode" presStyleLbl="node1" presStyleIdx="0" presStyleCnt="3"/>
      <dgm:spPr/>
    </dgm:pt>
    <dgm:pt modelId="{FEADF64E-1C5F-44E3-AE6E-D0A0049AB5DD}" type="pres">
      <dgm:prSet presAssocID="{F975B1F5-86C8-46E6-BE6D-76EAAB15264A}" presName="imagNode" presStyleLbl="fgImgPlace1" presStyleIdx="0" presStyleCnt="3" custScaleX="70998" custScaleY="89039"/>
      <dgm:spPr>
        <a:blipFill>
          <a:blip xmlns:r="http://schemas.openxmlformats.org/officeDocument/2006/relationships" r:embed="rId1">
            <a:extLst>
              <a:ext uri="{28A0092B-C50C-407E-A947-70E740481C1C}">
                <a14:useLocalDpi xmlns:a14="http://schemas.microsoft.com/office/drawing/2010/main" xmlns="" val="0"/>
              </a:ext>
            </a:extLst>
          </a:blip>
          <a:srcRect/>
          <a:stretch>
            <a:fillRect l="-6000" r="-6000"/>
          </a:stretch>
        </a:blipFill>
      </dgm:spPr>
    </dgm:pt>
    <dgm:pt modelId="{6436F7C0-59DA-4698-8E28-1301A834CCDC}" type="pres">
      <dgm:prSet presAssocID="{3CF84A93-ADAC-4AA1-BEA9-DD7D184BDD4D}" presName="sibTrans" presStyleLbl="sibTrans2D1" presStyleIdx="0" presStyleCnt="0"/>
      <dgm:spPr/>
      <dgm:t>
        <a:bodyPr/>
        <a:lstStyle/>
        <a:p>
          <a:endParaRPr lang="en-US"/>
        </a:p>
      </dgm:t>
    </dgm:pt>
    <dgm:pt modelId="{7E230678-B7BB-468C-A5DF-0F6AE519242F}" type="pres">
      <dgm:prSet presAssocID="{AA104BB2-B30C-46A1-8528-33D0F0FCA5B0}" presName="compNode" presStyleCnt="0"/>
      <dgm:spPr/>
    </dgm:pt>
    <dgm:pt modelId="{BAFF5E06-3593-407A-8702-4333A34177CF}" type="pres">
      <dgm:prSet presAssocID="{AA104BB2-B30C-46A1-8528-33D0F0FCA5B0}" presName="bkgdShape" presStyleLbl="node1" presStyleIdx="1" presStyleCnt="3" custScaleX="96495" custScaleY="93993" custLinFactNeighborX="2144"/>
      <dgm:spPr/>
      <dgm:t>
        <a:bodyPr/>
        <a:lstStyle/>
        <a:p>
          <a:endParaRPr lang="en-US"/>
        </a:p>
      </dgm:t>
    </dgm:pt>
    <dgm:pt modelId="{F3EE2972-3CE0-435D-BC6F-25C3BBDAE478}" type="pres">
      <dgm:prSet presAssocID="{AA104BB2-B30C-46A1-8528-33D0F0FCA5B0}" presName="nodeTx" presStyleLbl="node1" presStyleIdx="1" presStyleCnt="3">
        <dgm:presLayoutVars>
          <dgm:bulletEnabled val="1"/>
        </dgm:presLayoutVars>
      </dgm:prSet>
      <dgm:spPr/>
      <dgm:t>
        <a:bodyPr/>
        <a:lstStyle/>
        <a:p>
          <a:endParaRPr lang="en-US"/>
        </a:p>
      </dgm:t>
    </dgm:pt>
    <dgm:pt modelId="{58738CDF-228A-4ED9-88E6-337E90E791C0}" type="pres">
      <dgm:prSet presAssocID="{AA104BB2-B30C-46A1-8528-33D0F0FCA5B0}" presName="invisiNode" presStyleLbl="node1" presStyleIdx="1" presStyleCnt="3"/>
      <dgm:spPr/>
    </dgm:pt>
    <dgm:pt modelId="{4CDD5058-5A86-48D3-8AA9-3144C39D1B8B}" type="pres">
      <dgm:prSet presAssocID="{AA104BB2-B30C-46A1-8528-33D0F0FCA5B0}" presName="imagNode" presStyleLbl="fgImgPlace1" presStyleIdx="1" presStyleCnt="3" custLinFactNeighborX="4888" custLinFactNeighborY="-1245"/>
      <dgm:spPr>
        <a:blipFill>
          <a:blip xmlns:r="http://schemas.openxmlformats.org/officeDocument/2006/relationships" r:embed="rId2">
            <a:extLst>
              <a:ext uri="{28A0092B-C50C-407E-A947-70E740481C1C}">
                <a14:useLocalDpi xmlns:a14="http://schemas.microsoft.com/office/drawing/2010/main" xmlns="" val="0"/>
              </a:ext>
            </a:extLst>
          </a:blip>
          <a:srcRect/>
          <a:stretch>
            <a:fillRect l="-3000" r="-3000"/>
          </a:stretch>
        </a:blipFill>
      </dgm:spPr>
    </dgm:pt>
    <dgm:pt modelId="{ED8C720D-096F-424B-A544-C40F8BD7D75B}" type="pres">
      <dgm:prSet presAssocID="{4DA45A1C-79EA-4FD8-87F7-A7694E801445}" presName="sibTrans" presStyleLbl="sibTrans2D1" presStyleIdx="0" presStyleCnt="0"/>
      <dgm:spPr/>
      <dgm:t>
        <a:bodyPr/>
        <a:lstStyle/>
        <a:p>
          <a:endParaRPr lang="en-US"/>
        </a:p>
      </dgm:t>
    </dgm:pt>
    <dgm:pt modelId="{FABFB349-C391-4DA6-9A53-4A7BC9F1EF77}" type="pres">
      <dgm:prSet presAssocID="{7AF1D3AF-0172-4687-BD70-33DD343697E6}" presName="compNode" presStyleCnt="0"/>
      <dgm:spPr/>
    </dgm:pt>
    <dgm:pt modelId="{F4260470-23FB-4073-B325-DED1F8E3763A}" type="pres">
      <dgm:prSet presAssocID="{7AF1D3AF-0172-4687-BD70-33DD343697E6}" presName="bkgdShape" presStyleLbl="node1" presStyleIdx="2" presStyleCnt="3" custScaleX="99993" custScaleY="94649" custLinFactNeighborX="64"/>
      <dgm:spPr/>
      <dgm:t>
        <a:bodyPr/>
        <a:lstStyle/>
        <a:p>
          <a:endParaRPr lang="en-US"/>
        </a:p>
      </dgm:t>
    </dgm:pt>
    <dgm:pt modelId="{D2C698FA-AE57-4A40-AEBB-1A6DDE4498C2}" type="pres">
      <dgm:prSet presAssocID="{7AF1D3AF-0172-4687-BD70-33DD343697E6}" presName="nodeTx" presStyleLbl="node1" presStyleIdx="2" presStyleCnt="3">
        <dgm:presLayoutVars>
          <dgm:bulletEnabled val="1"/>
        </dgm:presLayoutVars>
      </dgm:prSet>
      <dgm:spPr/>
      <dgm:t>
        <a:bodyPr/>
        <a:lstStyle/>
        <a:p>
          <a:endParaRPr lang="en-US"/>
        </a:p>
      </dgm:t>
    </dgm:pt>
    <dgm:pt modelId="{D54DEC1E-EF0B-43AD-9658-9846F32335C9}" type="pres">
      <dgm:prSet presAssocID="{7AF1D3AF-0172-4687-BD70-33DD343697E6}" presName="invisiNode" presStyleLbl="node1" presStyleIdx="2" presStyleCnt="3"/>
      <dgm:spPr/>
    </dgm:pt>
    <dgm:pt modelId="{0EAF75F8-C9FF-41EB-BF1C-20E39A5369E4}" type="pres">
      <dgm:prSet presAssocID="{7AF1D3AF-0172-4687-BD70-33DD343697E6}" presName="imagNode" presStyleLbl="fgImgPlace1" presStyleIdx="2" presStyleCnt="3" custScaleX="97312" custScaleY="105465"/>
      <dgm:spPr>
        <a:blipFill rotWithShape="1">
          <a:blip xmlns:r="http://schemas.openxmlformats.org/officeDocument/2006/relationships" r:embed="rId3"/>
          <a:stretch>
            <a:fillRect/>
          </a:stretch>
        </a:blipFill>
      </dgm:spPr>
    </dgm:pt>
  </dgm:ptLst>
  <dgm:cxnLst>
    <dgm:cxn modelId="{60A386B0-ADC0-4250-8DA0-FCFDE9D5195B}" type="presOf" srcId="{F975B1F5-86C8-46E6-BE6D-76EAAB15264A}" destId="{0DAD5BFB-5689-43FB-BF2F-D7DC39CB07F4}" srcOrd="0" destOrd="0" presId="urn:microsoft.com/office/officeart/2005/8/layout/hList7#1"/>
    <dgm:cxn modelId="{E930F775-DAF1-4654-8368-0383F79E5F9A}" type="presOf" srcId="{F975B1F5-86C8-46E6-BE6D-76EAAB15264A}" destId="{66C7EE7D-9A2A-4F56-9EF3-32529A9F6A79}" srcOrd="1" destOrd="0" presId="urn:microsoft.com/office/officeart/2005/8/layout/hList7#1"/>
    <dgm:cxn modelId="{837052C9-686F-493D-8A12-49FAA8B1ADB0}" type="presOf" srcId="{FF1C7E0D-6D43-4D76-A595-A11B8117DBCA}" destId="{CE7EC2D6-A11F-42B1-BE1C-BAE2061B27E0}" srcOrd="0" destOrd="0" presId="urn:microsoft.com/office/officeart/2005/8/layout/hList7#1"/>
    <dgm:cxn modelId="{3CE6D124-B3DC-42D7-B9FF-8961E492BE4B}" type="presOf" srcId="{4DA45A1C-79EA-4FD8-87F7-A7694E801445}" destId="{ED8C720D-096F-424B-A544-C40F8BD7D75B}" srcOrd="0" destOrd="0" presId="urn:microsoft.com/office/officeart/2005/8/layout/hList7#1"/>
    <dgm:cxn modelId="{E4E21D7E-4199-49FD-B228-33111C266449}" srcId="{FF1C7E0D-6D43-4D76-A595-A11B8117DBCA}" destId="{AA104BB2-B30C-46A1-8528-33D0F0FCA5B0}" srcOrd="1" destOrd="0" parTransId="{08E641F3-95E7-4369-9ACB-2F53E9EF2A92}" sibTransId="{4DA45A1C-79EA-4FD8-87F7-A7694E801445}"/>
    <dgm:cxn modelId="{082B64A6-0063-42A0-846E-2CF080E8832C}" type="presOf" srcId="{AA104BB2-B30C-46A1-8528-33D0F0FCA5B0}" destId="{F3EE2972-3CE0-435D-BC6F-25C3BBDAE478}" srcOrd="1" destOrd="0" presId="urn:microsoft.com/office/officeart/2005/8/layout/hList7#1"/>
    <dgm:cxn modelId="{B007A516-8790-43DB-9B11-69BAD8578609}" type="presOf" srcId="{7AF1D3AF-0172-4687-BD70-33DD343697E6}" destId="{D2C698FA-AE57-4A40-AEBB-1A6DDE4498C2}" srcOrd="1" destOrd="0" presId="urn:microsoft.com/office/officeart/2005/8/layout/hList7#1"/>
    <dgm:cxn modelId="{8D37B440-BBD2-4B9D-B8A2-29E61063B0F3}" srcId="{FF1C7E0D-6D43-4D76-A595-A11B8117DBCA}" destId="{F975B1F5-86C8-46E6-BE6D-76EAAB15264A}" srcOrd="0" destOrd="0" parTransId="{F74A2A94-5187-4FFF-92F7-5D64E9BCCAED}" sibTransId="{3CF84A93-ADAC-4AA1-BEA9-DD7D184BDD4D}"/>
    <dgm:cxn modelId="{04B3A3ED-8636-4560-A1E9-1A520E934C83}" srcId="{FF1C7E0D-6D43-4D76-A595-A11B8117DBCA}" destId="{7AF1D3AF-0172-4687-BD70-33DD343697E6}" srcOrd="2" destOrd="0" parTransId="{07A6AA48-94BA-4093-B94D-31A9CDCE40F8}" sibTransId="{2461E0B9-6FC5-4469-A70C-4C0449DC52C5}"/>
    <dgm:cxn modelId="{BD5A313F-1DC0-466D-ADB6-EE31E1EC94A1}" type="presOf" srcId="{7AF1D3AF-0172-4687-BD70-33DD343697E6}" destId="{F4260470-23FB-4073-B325-DED1F8E3763A}" srcOrd="0" destOrd="0" presId="urn:microsoft.com/office/officeart/2005/8/layout/hList7#1"/>
    <dgm:cxn modelId="{62C2F142-4280-4488-BFB1-69BAB8C20A7F}" type="presOf" srcId="{AA104BB2-B30C-46A1-8528-33D0F0FCA5B0}" destId="{BAFF5E06-3593-407A-8702-4333A34177CF}" srcOrd="0" destOrd="0" presId="urn:microsoft.com/office/officeart/2005/8/layout/hList7#1"/>
    <dgm:cxn modelId="{CD0564B1-F4F7-4C2A-9669-492B585F7D53}" type="presOf" srcId="{3CF84A93-ADAC-4AA1-BEA9-DD7D184BDD4D}" destId="{6436F7C0-59DA-4698-8E28-1301A834CCDC}" srcOrd="0" destOrd="0" presId="urn:microsoft.com/office/officeart/2005/8/layout/hList7#1"/>
    <dgm:cxn modelId="{AC9681B0-0B6F-4B66-9760-9C2DF6A77A9E}" type="presParOf" srcId="{CE7EC2D6-A11F-42B1-BE1C-BAE2061B27E0}" destId="{B40CEF82-54ED-427D-9D56-3C422F71AB7F}" srcOrd="0" destOrd="0" presId="urn:microsoft.com/office/officeart/2005/8/layout/hList7#1"/>
    <dgm:cxn modelId="{9E9F2DD7-B8A6-4B1E-97C5-8CB2E80FB14E}" type="presParOf" srcId="{CE7EC2D6-A11F-42B1-BE1C-BAE2061B27E0}" destId="{84E0C678-E960-49A6-A7BE-46CC02D64AF1}" srcOrd="1" destOrd="0" presId="urn:microsoft.com/office/officeart/2005/8/layout/hList7#1"/>
    <dgm:cxn modelId="{ECAA9C46-64F7-466D-8025-E6C348E3B3E2}" type="presParOf" srcId="{84E0C678-E960-49A6-A7BE-46CC02D64AF1}" destId="{8975F7FF-1586-4655-954B-C757CDEE353E}" srcOrd="0" destOrd="0" presId="urn:microsoft.com/office/officeart/2005/8/layout/hList7#1"/>
    <dgm:cxn modelId="{141A37C5-C95F-4017-B2C3-748AF413D192}" type="presParOf" srcId="{8975F7FF-1586-4655-954B-C757CDEE353E}" destId="{0DAD5BFB-5689-43FB-BF2F-D7DC39CB07F4}" srcOrd="0" destOrd="0" presId="urn:microsoft.com/office/officeart/2005/8/layout/hList7#1"/>
    <dgm:cxn modelId="{B86FBB19-C188-43F0-AE91-8906FEDAD00C}" type="presParOf" srcId="{8975F7FF-1586-4655-954B-C757CDEE353E}" destId="{66C7EE7D-9A2A-4F56-9EF3-32529A9F6A79}" srcOrd="1" destOrd="0" presId="urn:microsoft.com/office/officeart/2005/8/layout/hList7#1"/>
    <dgm:cxn modelId="{1DB7CE1A-20C5-4266-8288-88187C7FF403}" type="presParOf" srcId="{8975F7FF-1586-4655-954B-C757CDEE353E}" destId="{6ECCB528-F080-42FB-91D5-FA28F2B4586F}" srcOrd="2" destOrd="0" presId="urn:microsoft.com/office/officeart/2005/8/layout/hList7#1"/>
    <dgm:cxn modelId="{421649D6-113B-4ABA-B674-41201509B844}" type="presParOf" srcId="{8975F7FF-1586-4655-954B-C757CDEE353E}" destId="{FEADF64E-1C5F-44E3-AE6E-D0A0049AB5DD}" srcOrd="3" destOrd="0" presId="urn:microsoft.com/office/officeart/2005/8/layout/hList7#1"/>
    <dgm:cxn modelId="{35996FB8-25FD-4A2D-825F-E070B0FC6B82}" type="presParOf" srcId="{84E0C678-E960-49A6-A7BE-46CC02D64AF1}" destId="{6436F7C0-59DA-4698-8E28-1301A834CCDC}" srcOrd="1" destOrd="0" presId="urn:microsoft.com/office/officeart/2005/8/layout/hList7#1"/>
    <dgm:cxn modelId="{42AFD2A7-B762-4E1A-8A1E-2EE64A8C21C6}" type="presParOf" srcId="{84E0C678-E960-49A6-A7BE-46CC02D64AF1}" destId="{7E230678-B7BB-468C-A5DF-0F6AE519242F}" srcOrd="2" destOrd="0" presId="urn:microsoft.com/office/officeart/2005/8/layout/hList7#1"/>
    <dgm:cxn modelId="{4324496D-9EDA-46D5-B656-47B7B46BCD2E}" type="presParOf" srcId="{7E230678-B7BB-468C-A5DF-0F6AE519242F}" destId="{BAFF5E06-3593-407A-8702-4333A34177CF}" srcOrd="0" destOrd="0" presId="urn:microsoft.com/office/officeart/2005/8/layout/hList7#1"/>
    <dgm:cxn modelId="{42E9360F-F247-493C-8A6A-5D0F0D7AE050}" type="presParOf" srcId="{7E230678-B7BB-468C-A5DF-0F6AE519242F}" destId="{F3EE2972-3CE0-435D-BC6F-25C3BBDAE478}" srcOrd="1" destOrd="0" presId="urn:microsoft.com/office/officeart/2005/8/layout/hList7#1"/>
    <dgm:cxn modelId="{6BBD08D5-26C0-4508-9B6C-D8C3FF5D80F0}" type="presParOf" srcId="{7E230678-B7BB-468C-A5DF-0F6AE519242F}" destId="{58738CDF-228A-4ED9-88E6-337E90E791C0}" srcOrd="2" destOrd="0" presId="urn:microsoft.com/office/officeart/2005/8/layout/hList7#1"/>
    <dgm:cxn modelId="{72CAACEC-154D-4CAD-9346-E593DDD8DDC8}" type="presParOf" srcId="{7E230678-B7BB-468C-A5DF-0F6AE519242F}" destId="{4CDD5058-5A86-48D3-8AA9-3144C39D1B8B}" srcOrd="3" destOrd="0" presId="urn:microsoft.com/office/officeart/2005/8/layout/hList7#1"/>
    <dgm:cxn modelId="{B0BC5802-076A-447C-996C-74C40042BAE9}" type="presParOf" srcId="{84E0C678-E960-49A6-A7BE-46CC02D64AF1}" destId="{ED8C720D-096F-424B-A544-C40F8BD7D75B}" srcOrd="3" destOrd="0" presId="urn:microsoft.com/office/officeart/2005/8/layout/hList7#1"/>
    <dgm:cxn modelId="{DB608F5B-9F18-4CB6-880D-A97B0334F0D8}" type="presParOf" srcId="{84E0C678-E960-49A6-A7BE-46CC02D64AF1}" destId="{FABFB349-C391-4DA6-9A53-4A7BC9F1EF77}" srcOrd="4" destOrd="0" presId="urn:microsoft.com/office/officeart/2005/8/layout/hList7#1"/>
    <dgm:cxn modelId="{8EDB6B6E-5FE6-42DE-AC0F-4CD1D7B3D080}" type="presParOf" srcId="{FABFB349-C391-4DA6-9A53-4A7BC9F1EF77}" destId="{F4260470-23FB-4073-B325-DED1F8E3763A}" srcOrd="0" destOrd="0" presId="urn:microsoft.com/office/officeart/2005/8/layout/hList7#1"/>
    <dgm:cxn modelId="{2D489182-5553-4533-B799-3123F2B0C673}" type="presParOf" srcId="{FABFB349-C391-4DA6-9A53-4A7BC9F1EF77}" destId="{D2C698FA-AE57-4A40-AEBB-1A6DDE4498C2}" srcOrd="1" destOrd="0" presId="urn:microsoft.com/office/officeart/2005/8/layout/hList7#1"/>
    <dgm:cxn modelId="{EAEFF8CF-5E59-43E9-9DDE-FA205DC4FE12}" type="presParOf" srcId="{FABFB349-C391-4DA6-9A53-4A7BC9F1EF77}" destId="{D54DEC1E-EF0B-43AD-9658-9846F32335C9}" srcOrd="2" destOrd="0" presId="urn:microsoft.com/office/officeart/2005/8/layout/hList7#1"/>
    <dgm:cxn modelId="{9D1A11F3-3306-4D48-840E-7EF2E54C524D}" type="presParOf" srcId="{FABFB349-C391-4DA6-9A53-4A7BC9F1EF77}" destId="{0EAF75F8-C9FF-41EB-BF1C-20E39A5369E4}" srcOrd="3" destOrd="0" presId="urn:microsoft.com/office/officeart/2005/8/layout/hList7#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AD5BFB-5689-43FB-BF2F-D7DC39CB07F4}">
      <dsp:nvSpPr>
        <dsp:cNvPr id="0" name=""/>
        <dsp:cNvSpPr/>
      </dsp:nvSpPr>
      <dsp:spPr>
        <a:xfrm>
          <a:off x="44647" y="172150"/>
          <a:ext cx="1313854" cy="36774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ZA" sz="1400" kern="1200" dirty="0"/>
            <a:t>Compensation and Pension Benefits </a:t>
          </a:r>
        </a:p>
      </dsp:txBody>
      <dsp:txXfrm>
        <a:off x="44647" y="1643117"/>
        <a:ext cx="1313854" cy="1470967"/>
      </dsp:txXfrm>
    </dsp:sp>
    <dsp:sp modelId="{FEADF64E-1C5F-44E3-AE6E-D0A0049AB5DD}">
      <dsp:nvSpPr>
        <dsp:cNvPr id="0" name=""/>
        <dsp:cNvSpPr/>
      </dsp:nvSpPr>
      <dsp:spPr>
        <a:xfrm>
          <a:off x="213153" y="363102"/>
          <a:ext cx="907140" cy="1158410"/>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FF5E06-3593-407A-8702-4333A34177CF}">
      <dsp:nvSpPr>
        <dsp:cNvPr id="0" name=""/>
        <dsp:cNvSpPr/>
      </dsp:nvSpPr>
      <dsp:spPr>
        <a:xfrm>
          <a:off x="1393570" y="176017"/>
          <a:ext cx="1311611" cy="36722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ZA" sz="1400" kern="1200" dirty="0"/>
            <a:t>Medical Benefits</a:t>
          </a:r>
        </a:p>
      </dsp:txBody>
      <dsp:txXfrm>
        <a:off x="1393570" y="1644922"/>
        <a:ext cx="1311611" cy="1468904"/>
      </dsp:txXfrm>
    </dsp:sp>
    <dsp:sp modelId="{4CDD5058-5A86-48D3-8AA9-3144C39D1B8B}">
      <dsp:nvSpPr>
        <dsp:cNvPr id="0" name=""/>
        <dsp:cNvSpPr/>
      </dsp:nvSpPr>
      <dsp:spPr>
        <a:xfrm>
          <a:off x="1443838" y="276892"/>
          <a:ext cx="1277698" cy="1301015"/>
        </a:xfrm>
        <a:prstGeom prst="ellipse">
          <a:avLst/>
        </a:prstGeom>
        <a:blipFill>
          <a:blip xmlns:r="http://schemas.openxmlformats.org/officeDocument/2006/relationships" r:embed="rId2">
            <a:extLst>
              <a:ext uri="{28A0092B-C50C-407E-A947-70E740481C1C}">
                <a14:useLocalDpi xmlns:a14="http://schemas.microsoft.com/office/drawing/2010/main" xmlns=""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260470-23FB-4073-B325-DED1F8E3763A}">
      <dsp:nvSpPr>
        <dsp:cNvPr id="0" name=""/>
        <dsp:cNvSpPr/>
      </dsp:nvSpPr>
      <dsp:spPr>
        <a:xfrm>
          <a:off x="2717686" y="156795"/>
          <a:ext cx="1359158" cy="36978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ZA" sz="1400" kern="1200" dirty="0"/>
            <a:t>Disability Care &amp; Rehabilitation</a:t>
          </a:r>
        </a:p>
      </dsp:txBody>
      <dsp:txXfrm>
        <a:off x="2717686" y="1635952"/>
        <a:ext cx="1359158" cy="1479156"/>
      </dsp:txXfrm>
    </dsp:sp>
    <dsp:sp modelId="{0EAF75F8-C9FF-41EB-BF1C-20E39A5369E4}">
      <dsp:nvSpPr>
        <dsp:cNvPr id="0" name=""/>
        <dsp:cNvSpPr/>
      </dsp:nvSpPr>
      <dsp:spPr>
        <a:xfrm>
          <a:off x="2774719" y="251132"/>
          <a:ext cx="1243353" cy="1372115"/>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0CEF82-54ED-427D-9D56-3C422F71AB7F}">
      <dsp:nvSpPr>
        <dsp:cNvPr id="0" name=""/>
        <dsp:cNvSpPr/>
      </dsp:nvSpPr>
      <dsp:spPr>
        <a:xfrm>
          <a:off x="230282" y="2671149"/>
          <a:ext cx="3741336" cy="586042"/>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0.73032</cdr:x>
      <cdr:y>0.09884</cdr:y>
    </cdr:from>
    <cdr:to>
      <cdr:x>0.99146</cdr:x>
      <cdr:y>0.35373</cdr:y>
    </cdr:to>
    <cdr:sp macro="" textlink="">
      <cdr:nvSpPr>
        <cdr:cNvPr id="2" name="TextBox 1"/>
        <cdr:cNvSpPr txBox="1"/>
      </cdr:nvSpPr>
      <cdr:spPr>
        <a:xfrm xmlns:a="http://schemas.openxmlformats.org/drawingml/2006/main">
          <a:off x="6354618" y="526473"/>
          <a:ext cx="2272145" cy="13577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Q3 – will experience lower performance </a:t>
          </a:r>
          <a:r>
            <a:rPr lang="en-US" sz="1100" dirty="0" err="1" smtClean="0"/>
            <a:t>ito</a:t>
          </a:r>
          <a:r>
            <a:rPr lang="en-US" sz="1100" dirty="0" smtClean="0"/>
            <a:t> volumes due to the transition from the old claims system - </a:t>
          </a:r>
          <a:r>
            <a:rPr lang="en-US" dirty="0"/>
            <a:t>U</a:t>
          </a:r>
          <a:r>
            <a:rPr lang="en-US" sz="1100" dirty="0" smtClean="0"/>
            <a:t>mehloko to the new - </a:t>
          </a:r>
          <a:r>
            <a:rPr lang="en-US" dirty="0"/>
            <a:t>C</a:t>
          </a:r>
          <a:r>
            <a:rPr lang="en-US" sz="1100" dirty="0" smtClean="0"/>
            <a:t>ompeasy. We are however meeting weekly/twice in a week to monitor status of addressing issues raised.</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34" cy="496016"/>
          </a:xfrm>
          <a:prstGeom prst="rect">
            <a:avLst/>
          </a:prstGeom>
        </p:spPr>
        <p:txBody>
          <a:bodyPr vert="horz" lIns="91440" tIns="45720" rIns="91440" bIns="45720" rtlCol="0"/>
          <a:lstStyle>
            <a:lvl1pPr algn="l">
              <a:defRPr sz="1200"/>
            </a:lvl1pPr>
          </a:lstStyle>
          <a:p>
            <a:pPr>
              <a:defRPr/>
            </a:pPr>
            <a:endParaRPr lang="en-ZA" dirty="0"/>
          </a:p>
        </p:txBody>
      </p:sp>
      <p:sp>
        <p:nvSpPr>
          <p:cNvPr id="3" name="Date Placeholder 2"/>
          <p:cNvSpPr>
            <a:spLocks noGrp="1"/>
          </p:cNvSpPr>
          <p:nvPr>
            <p:ph type="dt" sz="quarter" idx="1"/>
          </p:nvPr>
        </p:nvSpPr>
        <p:spPr>
          <a:xfrm>
            <a:off x="3849955" y="0"/>
            <a:ext cx="2946134" cy="496016"/>
          </a:xfrm>
          <a:prstGeom prst="rect">
            <a:avLst/>
          </a:prstGeom>
        </p:spPr>
        <p:txBody>
          <a:bodyPr vert="horz" lIns="91440" tIns="45720" rIns="91440" bIns="45720" rtlCol="0"/>
          <a:lstStyle>
            <a:lvl1pPr algn="r">
              <a:defRPr sz="1200"/>
            </a:lvl1pPr>
          </a:lstStyle>
          <a:p>
            <a:pPr>
              <a:defRPr/>
            </a:pPr>
            <a:fld id="{7408DFE2-BDE1-4486-8465-5D3A3151738C}" type="datetimeFigureOut">
              <a:rPr lang="en-ZA"/>
              <a:pPr>
                <a:defRPr/>
              </a:pPr>
              <a:t>2020/02/27</a:t>
            </a:fld>
            <a:endParaRPr lang="en-ZA" dirty="0"/>
          </a:p>
        </p:txBody>
      </p:sp>
      <p:sp>
        <p:nvSpPr>
          <p:cNvPr id="4" name="Footer Placeholder 3"/>
          <p:cNvSpPr>
            <a:spLocks noGrp="1"/>
          </p:cNvSpPr>
          <p:nvPr>
            <p:ph type="ftr" sz="quarter" idx="2"/>
          </p:nvPr>
        </p:nvSpPr>
        <p:spPr>
          <a:xfrm>
            <a:off x="1" y="9429039"/>
            <a:ext cx="2946134" cy="496016"/>
          </a:xfrm>
          <a:prstGeom prst="rect">
            <a:avLst/>
          </a:prstGeom>
        </p:spPr>
        <p:txBody>
          <a:bodyPr vert="horz" lIns="91440" tIns="45720" rIns="91440" bIns="45720" rtlCol="0" anchor="b"/>
          <a:lstStyle>
            <a:lvl1pPr algn="l">
              <a:defRPr sz="1200"/>
            </a:lvl1pPr>
          </a:lstStyle>
          <a:p>
            <a:pPr>
              <a:defRPr/>
            </a:pPr>
            <a:endParaRPr lang="en-ZA" dirty="0"/>
          </a:p>
        </p:txBody>
      </p:sp>
      <p:sp>
        <p:nvSpPr>
          <p:cNvPr id="5" name="Slide Number Placeholder 4"/>
          <p:cNvSpPr>
            <a:spLocks noGrp="1"/>
          </p:cNvSpPr>
          <p:nvPr>
            <p:ph type="sldNum" sz="quarter" idx="3"/>
          </p:nvPr>
        </p:nvSpPr>
        <p:spPr>
          <a:xfrm>
            <a:off x="3849955" y="9429039"/>
            <a:ext cx="2946134" cy="496016"/>
          </a:xfrm>
          <a:prstGeom prst="rect">
            <a:avLst/>
          </a:prstGeom>
        </p:spPr>
        <p:txBody>
          <a:bodyPr vert="horz" lIns="91440" tIns="45720" rIns="91440" bIns="45720" rtlCol="0" anchor="b"/>
          <a:lstStyle>
            <a:lvl1pPr algn="r">
              <a:defRPr sz="1200"/>
            </a:lvl1pPr>
          </a:lstStyle>
          <a:p>
            <a:pPr>
              <a:defRPr/>
            </a:pPr>
            <a:fld id="{E1AAA8E8-5BBB-4569-88CB-52E046BDDB35}" type="slidenum">
              <a:rPr lang="en-ZA"/>
              <a:pPr>
                <a:defRPr/>
              </a:pPr>
              <a:t>‹#›</a:t>
            </a:fld>
            <a:endParaRPr lang="en-ZA" dirty="0"/>
          </a:p>
        </p:txBody>
      </p:sp>
    </p:spTree>
    <p:extLst>
      <p:ext uri="{BB962C8B-B14F-4D97-AF65-F5344CB8AC3E}">
        <p14:creationId xmlns:p14="http://schemas.microsoft.com/office/powerpoint/2010/main" xmlns="" val="2821828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34" cy="496016"/>
          </a:xfrm>
          <a:prstGeom prst="rect">
            <a:avLst/>
          </a:prstGeom>
        </p:spPr>
        <p:txBody>
          <a:bodyPr vert="horz" lIns="93177" tIns="46589" rIns="93177" bIns="46589" rtlCol="0"/>
          <a:lstStyle>
            <a:lvl1pPr algn="l">
              <a:defRPr sz="1200">
                <a:latin typeface="Arial" charset="0"/>
              </a:defRPr>
            </a:lvl1pPr>
          </a:lstStyle>
          <a:p>
            <a:pPr>
              <a:defRPr/>
            </a:pPr>
            <a:endParaRPr lang="en-US" dirty="0"/>
          </a:p>
        </p:txBody>
      </p:sp>
      <p:sp>
        <p:nvSpPr>
          <p:cNvPr id="3" name="Date Placeholder 2"/>
          <p:cNvSpPr>
            <a:spLocks noGrp="1"/>
          </p:cNvSpPr>
          <p:nvPr>
            <p:ph type="dt" idx="1"/>
          </p:nvPr>
        </p:nvSpPr>
        <p:spPr>
          <a:xfrm>
            <a:off x="3849955" y="0"/>
            <a:ext cx="2946134" cy="496016"/>
          </a:xfrm>
          <a:prstGeom prst="rect">
            <a:avLst/>
          </a:prstGeom>
        </p:spPr>
        <p:txBody>
          <a:bodyPr vert="horz" lIns="93177" tIns="46589" rIns="93177" bIns="46589" rtlCol="0"/>
          <a:lstStyle>
            <a:lvl1pPr algn="r">
              <a:defRPr sz="1200">
                <a:latin typeface="Arial" charset="0"/>
              </a:defRPr>
            </a:lvl1pPr>
          </a:lstStyle>
          <a:p>
            <a:pPr>
              <a:defRPr/>
            </a:pPr>
            <a:fld id="{9EF294BD-E844-43CC-B176-53E6B2A26254}" type="datetimeFigureOut">
              <a:rPr lang="en-US"/>
              <a:pPr>
                <a:defRPr/>
              </a:pPr>
              <a:t>2/27/2020</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680244" y="4716105"/>
            <a:ext cx="5437188" cy="446572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9429039"/>
            <a:ext cx="2946134" cy="496016"/>
          </a:xfrm>
          <a:prstGeom prst="rect">
            <a:avLst/>
          </a:prstGeom>
        </p:spPr>
        <p:txBody>
          <a:bodyPr vert="horz" lIns="93177" tIns="46589" rIns="93177" bIns="46589" rtlCol="0" anchor="b"/>
          <a:lstStyle>
            <a:lvl1pPr algn="l">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849955" y="9429039"/>
            <a:ext cx="2946134" cy="496016"/>
          </a:xfrm>
          <a:prstGeom prst="rect">
            <a:avLst/>
          </a:prstGeom>
        </p:spPr>
        <p:txBody>
          <a:bodyPr vert="horz" lIns="93177" tIns="46589" rIns="93177" bIns="46589" rtlCol="0" anchor="b"/>
          <a:lstStyle>
            <a:lvl1pPr algn="r">
              <a:defRPr sz="1200">
                <a:latin typeface="Arial" charset="0"/>
              </a:defRPr>
            </a:lvl1pPr>
          </a:lstStyle>
          <a:p>
            <a:pPr>
              <a:defRPr/>
            </a:pPr>
            <a:fld id="{57016A73-DBED-47E0-9133-4A89D3A4B7B8}" type="slidenum">
              <a:rPr lang="en-US"/>
              <a:pPr>
                <a:defRPr/>
              </a:pPr>
              <a:t>‹#›</a:t>
            </a:fld>
            <a:endParaRPr lang="en-US" dirty="0"/>
          </a:p>
        </p:txBody>
      </p:sp>
    </p:spTree>
    <p:extLst>
      <p:ext uri="{BB962C8B-B14F-4D97-AF65-F5344CB8AC3E}">
        <p14:creationId xmlns:p14="http://schemas.microsoft.com/office/powerpoint/2010/main" xmlns="" val="3325472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B7601B6-98C2-491F-8AFA-DD39E3545E42}" type="datetime1">
              <a:rPr lang="en-US"/>
              <a:pPr>
                <a:defRPr/>
              </a:pPr>
              <a:t>2/27/2020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0903E6D-CAD1-4300-B0E1-9415A990CA29}" type="slidenum">
              <a:rPr lang="en-US"/>
              <a:pPr>
                <a:defRPr/>
              </a:pPr>
              <a:t>‹#›</a:t>
            </a:fld>
            <a:endParaRPr lang="en-US" dirty="0"/>
          </a:p>
        </p:txBody>
      </p:sp>
    </p:spTree>
    <p:extLst>
      <p:ext uri="{BB962C8B-B14F-4D97-AF65-F5344CB8AC3E}">
        <p14:creationId xmlns:p14="http://schemas.microsoft.com/office/powerpoint/2010/main" xmlns="" val="1923027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8762F597-C74F-4FC7-963C-76C041D716F3}" type="datetime1">
              <a:rPr lang="en-US"/>
              <a:pPr>
                <a:defRPr/>
              </a:pPr>
              <a:t>2/27/2020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29EB88-D429-47C4-8FF3-9E24C500C59B}" type="slidenum">
              <a:rPr lang="en-US"/>
              <a:pPr>
                <a:defRPr/>
              </a:pPr>
              <a:t>‹#›</a:t>
            </a:fld>
            <a:endParaRPr lang="en-US" dirty="0"/>
          </a:p>
        </p:txBody>
      </p:sp>
    </p:spTree>
    <p:extLst>
      <p:ext uri="{BB962C8B-B14F-4D97-AF65-F5344CB8AC3E}">
        <p14:creationId xmlns:p14="http://schemas.microsoft.com/office/powerpoint/2010/main" xmlns="" val="560147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92FCE7B7-A1FF-46C2-BB94-150570ACB7E5}" type="datetime1">
              <a:rPr lang="en-US"/>
              <a:pPr>
                <a:defRPr/>
              </a:pPr>
              <a:t>2/27/2020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7EEC258-73F1-4879-865A-BD940C8582F4}" type="slidenum">
              <a:rPr lang="en-US"/>
              <a:pPr>
                <a:defRPr/>
              </a:pPr>
              <a:t>‹#›</a:t>
            </a:fld>
            <a:endParaRPr lang="en-US" dirty="0"/>
          </a:p>
        </p:txBody>
      </p:sp>
    </p:spTree>
    <p:extLst>
      <p:ext uri="{BB962C8B-B14F-4D97-AF65-F5344CB8AC3E}">
        <p14:creationId xmlns:p14="http://schemas.microsoft.com/office/powerpoint/2010/main" xmlns="" val="4018336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D8A3562A-E798-4379-9AFA-19D90C5FF845}" type="datetime1">
              <a:rPr kumimoji="0" lang="en-ZA"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2020/02/27</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E5A71D2D-2D27-48E2-9230-5F3B56AF3FD2}"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232544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4308001F-07DC-49DB-803F-A134EB62102E}" type="datetime1">
              <a:rPr kumimoji="0" lang="en-ZA"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2020/02/27</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1E0D0DA9-2F5F-4A99-9034-65570EB87DD9}"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4114878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B0FC2976-6E4E-4041-900A-23A0B3FE2B17}" type="datetime1">
              <a:rPr kumimoji="0" lang="en-ZA"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2020/02/27</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C3CB011-770E-4B94-89CC-3FFD452FF7C4}"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905804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7AC27D6A-5A75-460A-AF9C-8AC61A8009BB}" type="datetime1">
              <a:rPr kumimoji="0" lang="en-ZA"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2020/02/27</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7DEEE71-ED5A-4D25-B1A0-D0698695A53C}"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3805955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05BDD725-1040-4725-B378-5914971AFF5B}" type="datetime1">
              <a:rPr kumimoji="0" lang="en-ZA"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2020/02/27</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996B0885-082A-46DB-80A7-A72A0689CEB8}"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2018447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8445B555-8C62-4414-A66D-542EB5CD0282}" type="datetime1">
              <a:rPr kumimoji="0" lang="en-ZA"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2020/02/27</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7E7CF239-329B-4430-BE57-8E3A19C5531F}"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791735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FC53A5A9-9EF2-424C-BFD5-DD0118B4CAD5}" type="datetime1">
              <a:rPr kumimoji="0" lang="en-ZA"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2020/02/27</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7D8F99BF-4DCA-4D85-9C21-066AEA9A313E}"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3126723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B32E10BE-24C4-40CC-8BF7-1A3F20FBE6BF}" type="datetime1">
              <a:rPr kumimoji="0" lang="en-ZA"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2020/02/27</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CE5AF93-AFD3-4CAE-A5E4-C2DE2496EF57}"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2290937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ECF4BA9E-8220-4969-B1E6-066F51DB1263}" type="datetime1">
              <a:rPr lang="en-US"/>
              <a:pPr>
                <a:defRPr/>
              </a:pPr>
              <a:t>2/27/2020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79B0E16-3B21-4DA7-809D-032F5E4D0A06}" type="slidenum">
              <a:rPr lang="en-US"/>
              <a:pPr>
                <a:defRPr/>
              </a:pPr>
              <a:t>‹#›</a:t>
            </a:fld>
            <a:endParaRPr lang="en-US" dirty="0"/>
          </a:p>
        </p:txBody>
      </p:sp>
    </p:spTree>
    <p:extLst>
      <p:ext uri="{BB962C8B-B14F-4D97-AF65-F5344CB8AC3E}">
        <p14:creationId xmlns:p14="http://schemas.microsoft.com/office/powerpoint/2010/main" xmlns="" val="3440313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342744B5-FF5A-44C4-B103-1520F5F0C48C}" type="datetime1">
              <a:rPr kumimoji="0" lang="en-ZA"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2020/02/27</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C903F725-DEC7-49E1-8B13-C49F8A263CA3}"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40641407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4A8A3E6B-A8DD-4BA1-A426-C24188915FF9}" type="datetime1">
              <a:rPr kumimoji="0" lang="en-ZA"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2020/02/27</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36DDA42-FEC9-4DF3-B5DC-4CECE3D2B83A}"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1956608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DE9DEDF7-701F-4165-8B56-97FFEAE9BF68}" type="datetime1">
              <a:rPr kumimoji="0" lang="en-ZA"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2020/02/27</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F12F697F-8F19-4841-A1B8-8C0C4A41B622}"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2551292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4A66E2DE-B4F6-4D91-BD7B-380AA0B626AE}" type="datetime1">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2/27/2020</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A4B93D65-22F9-4B70-B3F8-58EBC2B97B1B}" type="slidenum">
              <a:rPr kumimoji="0" lang="en-US" sz="1200" b="0" i="0" u="none" strike="noStrike" kern="1200" cap="none" spc="0" normalizeH="0" baseline="0" noProof="0">
                <a:ln>
                  <a:noFill/>
                </a:ln>
                <a:solidFill>
                  <a:srgbClr val="898989"/>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2072582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B4EF1BC1-B3CC-4ADC-8185-31B45C16CEBB}" type="datetime1">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2/27/2020</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1D5B42D9-C7FB-45B2-8CBD-E43F3AEB7E9B}" type="slidenum">
              <a:rPr kumimoji="0" lang="en-US" sz="1200" b="0" i="0" u="none" strike="noStrike" kern="1200" cap="none" spc="0" normalizeH="0" baseline="0" noProof="0">
                <a:ln>
                  <a:noFill/>
                </a:ln>
                <a:solidFill>
                  <a:srgbClr val="898989"/>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1991355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20D9F213-6BF3-48B1-B3BF-A032DFBF8D03}" type="datetime1">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2/27/2020</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7FF4D7BA-42FF-475C-B409-1912841D1CB9}" type="slidenum">
              <a:rPr kumimoji="0" lang="en-US" sz="1200" b="0" i="0" u="none" strike="noStrike" kern="1200" cap="none" spc="0" normalizeH="0" baseline="0" noProof="0">
                <a:ln>
                  <a:noFill/>
                </a:ln>
                <a:solidFill>
                  <a:srgbClr val="898989"/>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6642558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D47C1208-F122-42E6-905B-6A82B32066A3}" type="datetime1">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2/27/2020</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B0A8FC9D-8341-4172-B96F-F31D016F7E22}" type="slidenum">
              <a:rPr kumimoji="0" lang="en-US" sz="1200" b="0" i="0" u="none" strike="noStrike" kern="1200" cap="none" spc="0" normalizeH="0" baseline="0" noProof="0">
                <a:ln>
                  <a:noFill/>
                </a:ln>
                <a:solidFill>
                  <a:srgbClr val="898989"/>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11577531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BB149193-D22D-4972-9D96-5F946AF5CC59}" type="datetime1">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2/27/2020</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FD1A8E9A-103A-45D8-A6FF-1D664856E4B8}" type="slidenum">
              <a:rPr kumimoji="0" lang="en-US" sz="1200" b="0" i="0" u="none" strike="noStrike" kern="1200" cap="none" spc="0" normalizeH="0" baseline="0" noProof="0">
                <a:ln>
                  <a:noFill/>
                </a:ln>
                <a:solidFill>
                  <a:srgbClr val="898989"/>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34735071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852B6BD3-B8AA-4A37-9AFA-B786FF6B79F9}" type="datetime1">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2/27/2020</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A84C79A8-B6EC-4E29-98CC-53ECC40DC57A}" type="slidenum">
              <a:rPr kumimoji="0" lang="en-US" sz="1200" b="0" i="0" u="none" strike="noStrike" kern="1200" cap="none" spc="0" normalizeH="0" baseline="0" noProof="0">
                <a:ln>
                  <a:noFill/>
                </a:ln>
                <a:solidFill>
                  <a:srgbClr val="898989"/>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33722149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071A2413-59A4-4FFC-99D5-292A4E1E7AFD}" type="datetime1">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2/27/2020</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2973164-415C-4C83-A7EC-60F18549655F}" type="slidenum">
              <a:rPr kumimoji="0" lang="en-US" sz="1200" b="0" i="0" u="none" strike="noStrike" kern="1200" cap="none" spc="0" normalizeH="0" baseline="0" noProof="0">
                <a:ln>
                  <a:noFill/>
                </a:ln>
                <a:solidFill>
                  <a:srgbClr val="898989"/>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61220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525A09DC-4E47-404B-A443-74E13B217FD0}" type="datetime1">
              <a:rPr lang="en-US"/>
              <a:pPr>
                <a:defRPr/>
              </a:pPr>
              <a:t>2/27/2020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72E0537-E538-4FE5-B502-4A6B1779F360}" type="slidenum">
              <a:rPr lang="en-US"/>
              <a:pPr>
                <a:defRPr/>
              </a:pPr>
              <a:t>‹#›</a:t>
            </a:fld>
            <a:endParaRPr lang="en-US" dirty="0"/>
          </a:p>
        </p:txBody>
      </p:sp>
    </p:spTree>
    <p:extLst>
      <p:ext uri="{BB962C8B-B14F-4D97-AF65-F5344CB8AC3E}">
        <p14:creationId xmlns:p14="http://schemas.microsoft.com/office/powerpoint/2010/main" xmlns="" val="8031711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C2236B45-BA04-486D-B72F-51D1677F3F3C}" type="datetime1">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2/27/2020</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F6F35E58-33C9-4AEF-9925-A37B9C9F3D35}" type="slidenum">
              <a:rPr kumimoji="0" lang="en-US" sz="1200" b="0" i="0" u="none" strike="noStrike" kern="1200" cap="none" spc="0" normalizeH="0" baseline="0" noProof="0">
                <a:ln>
                  <a:noFill/>
                </a:ln>
                <a:solidFill>
                  <a:srgbClr val="898989"/>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23680080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C886ED9D-2DD0-4EC0-80E9-75B96F5433EA}" type="datetime1">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2/27/2020</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A9F136E8-5220-4D68-BF02-2A1FFB68B01C}" type="slidenum">
              <a:rPr kumimoji="0" lang="en-US" sz="1200" b="0" i="0" u="none" strike="noStrike" kern="1200" cap="none" spc="0" normalizeH="0" baseline="0" noProof="0">
                <a:ln>
                  <a:noFill/>
                </a:ln>
                <a:solidFill>
                  <a:srgbClr val="898989"/>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1834438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5C47B749-0D6C-4562-9DE0-CF27844A130F}" type="datetime1">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2/27/2020</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D940726C-1E0C-4580-91E7-8415904B30F9}" type="slidenum">
              <a:rPr kumimoji="0" lang="en-US" sz="1200" b="0" i="0" u="none" strike="noStrike" kern="1200" cap="none" spc="0" normalizeH="0" baseline="0" noProof="0">
                <a:ln>
                  <a:noFill/>
                </a:ln>
                <a:solidFill>
                  <a:srgbClr val="898989"/>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30973959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5B52A85A-897F-4C07-B5B3-E708640FA1C5}" type="datetime1">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2/27/2020</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5AEEFA3-4D7C-4428-BFB3-2A6E79DBAA2F}" type="slidenum">
              <a:rPr kumimoji="0" lang="en-US" sz="1200" b="0" i="0" u="none" strike="noStrike" kern="1200" cap="none" spc="0" normalizeH="0" baseline="0" noProof="0">
                <a:ln>
                  <a:noFill/>
                </a:ln>
                <a:solidFill>
                  <a:srgbClr val="898989"/>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35454570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74316CA9-87C7-4F06-ADDE-829D77695E2A}" type="datetime1">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2/27/2020</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79C0C5F-C8B0-4AA6-BC29-40EEF311B5ED}" type="slidenum">
              <a:rPr kumimoji="0" lang="en-US" sz="1200" b="0" i="0" u="none" strike="noStrike" kern="1200" cap="none" spc="0" normalizeH="0" baseline="0" noProof="0">
                <a:ln>
                  <a:noFill/>
                </a:ln>
                <a:solidFill>
                  <a:srgbClr val="898989"/>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5826025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C1570D09-5EFE-4E41-A797-0A12435E370D}" type="datetime1">
              <a:rPr lang="en-US" altLang="en-US" smtClean="0"/>
              <a:pPr/>
              <a:t>2/27/2020</a:t>
            </a:fld>
            <a:endParaRPr lang="en-US" alt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B5B917B-568E-4CDA-B28E-E39220CAABA0}" type="slidenum">
              <a:rPr lang="en-US" altLang="en-US"/>
              <a:pPr/>
              <a:t>‹#›</a:t>
            </a:fld>
            <a:endParaRPr lang="en-US" altLang="en-US" dirty="0"/>
          </a:p>
        </p:txBody>
      </p:sp>
    </p:spTree>
    <p:extLst>
      <p:ext uri="{BB962C8B-B14F-4D97-AF65-F5344CB8AC3E}">
        <p14:creationId xmlns:p14="http://schemas.microsoft.com/office/powerpoint/2010/main" xmlns="" val="13556773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060BD7A5-B3FC-4C23-8B8B-F68679DB1D2A}" type="datetime1">
              <a:rPr lang="en-US" altLang="en-US" smtClean="0"/>
              <a:pPr/>
              <a:t>2/27/2020</a:t>
            </a:fld>
            <a:endParaRPr lang="en-US" alt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199C084-64D2-444A-8BFC-FE521070755C}" type="slidenum">
              <a:rPr lang="en-US" altLang="en-US"/>
              <a:pPr/>
              <a:t>‹#›</a:t>
            </a:fld>
            <a:endParaRPr lang="en-US" altLang="en-US" dirty="0"/>
          </a:p>
        </p:txBody>
      </p:sp>
    </p:spTree>
    <p:extLst>
      <p:ext uri="{BB962C8B-B14F-4D97-AF65-F5344CB8AC3E}">
        <p14:creationId xmlns:p14="http://schemas.microsoft.com/office/powerpoint/2010/main" xmlns="" val="33549077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fld id="{B2D11542-5FFE-4B85-8CBE-9DE6AC9E10F3}" type="datetime1">
              <a:rPr lang="en-US" altLang="en-US" smtClean="0"/>
              <a:pPr/>
              <a:t>2/27/2020</a:t>
            </a:fld>
            <a:endParaRPr lang="en-US" alt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94DC5D4-42D6-40DB-8307-CF90A11B239B}" type="slidenum">
              <a:rPr lang="en-US" altLang="en-US"/>
              <a:pPr/>
              <a:t>‹#›</a:t>
            </a:fld>
            <a:endParaRPr lang="en-US" altLang="en-US" dirty="0"/>
          </a:p>
        </p:txBody>
      </p:sp>
    </p:spTree>
    <p:extLst>
      <p:ext uri="{BB962C8B-B14F-4D97-AF65-F5344CB8AC3E}">
        <p14:creationId xmlns:p14="http://schemas.microsoft.com/office/powerpoint/2010/main" xmlns="" val="2092455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fld id="{5DFA05C4-61E5-4B5D-8A0E-541410B4A390}" type="datetime1">
              <a:rPr lang="en-US" altLang="en-US" smtClean="0"/>
              <a:pPr/>
              <a:t>2/27/2020</a:t>
            </a:fld>
            <a:endParaRPr lang="en-US" alt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A7834FFB-5033-4A8B-9BA7-B50A1ACBC265}" type="slidenum">
              <a:rPr lang="en-US" altLang="en-US"/>
              <a:pPr/>
              <a:t>‹#›</a:t>
            </a:fld>
            <a:endParaRPr lang="en-US" altLang="en-US" dirty="0"/>
          </a:p>
        </p:txBody>
      </p:sp>
    </p:spTree>
    <p:extLst>
      <p:ext uri="{BB962C8B-B14F-4D97-AF65-F5344CB8AC3E}">
        <p14:creationId xmlns:p14="http://schemas.microsoft.com/office/powerpoint/2010/main" xmlns="" val="26622086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fld id="{6F5E8571-1E60-4ED7-92AB-4009AD7E1705}" type="datetime1">
              <a:rPr lang="en-US" altLang="en-US" smtClean="0"/>
              <a:pPr/>
              <a:t>2/27/2020</a:t>
            </a:fld>
            <a:endParaRPr lang="en-US" alt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fld id="{65B65E62-F5E1-41C6-B3C1-E86018016ED0}" type="slidenum">
              <a:rPr lang="en-US" altLang="en-US"/>
              <a:pPr/>
              <a:t>‹#›</a:t>
            </a:fld>
            <a:endParaRPr lang="en-US" altLang="en-US" dirty="0"/>
          </a:p>
        </p:txBody>
      </p:sp>
    </p:spTree>
    <p:extLst>
      <p:ext uri="{BB962C8B-B14F-4D97-AF65-F5344CB8AC3E}">
        <p14:creationId xmlns:p14="http://schemas.microsoft.com/office/powerpoint/2010/main" xmlns="" val="1247429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73B7D2F4-7ADD-4576-A4E3-B946DC292747}" type="datetime1">
              <a:rPr lang="en-US"/>
              <a:pPr>
                <a:defRPr/>
              </a:pPr>
              <a:t>2/27/2020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7CDB51D-3DD3-46CA-A7B0-C435659DA373}" type="slidenum">
              <a:rPr lang="en-US"/>
              <a:pPr>
                <a:defRPr/>
              </a:pPr>
              <a:t>‹#›</a:t>
            </a:fld>
            <a:endParaRPr lang="en-US" dirty="0"/>
          </a:p>
        </p:txBody>
      </p:sp>
    </p:spTree>
    <p:extLst>
      <p:ext uri="{BB962C8B-B14F-4D97-AF65-F5344CB8AC3E}">
        <p14:creationId xmlns:p14="http://schemas.microsoft.com/office/powerpoint/2010/main" xmlns="" val="21893612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8485E16-6DA5-4FEB-804A-3BC7D1424330}" type="datetime1">
              <a:rPr lang="en-US" altLang="en-US" smtClean="0"/>
              <a:pPr/>
              <a:t>2/27/2020</a:t>
            </a:fld>
            <a:endParaRPr lang="en-US" alt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fld id="{F554F334-E4C0-4BE0-8DD2-7A56C656D019}" type="slidenum">
              <a:rPr lang="en-US" altLang="en-US"/>
              <a:pPr/>
              <a:t>‹#›</a:t>
            </a:fld>
            <a:endParaRPr lang="en-US" altLang="en-US" dirty="0"/>
          </a:p>
        </p:txBody>
      </p:sp>
    </p:spTree>
    <p:extLst>
      <p:ext uri="{BB962C8B-B14F-4D97-AF65-F5344CB8AC3E}">
        <p14:creationId xmlns:p14="http://schemas.microsoft.com/office/powerpoint/2010/main" xmlns="" val="29978266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59C9582-3CA6-4B49-A926-2BAE1C7708E6}" type="datetime1">
              <a:rPr lang="en-US" altLang="en-US" smtClean="0"/>
              <a:pPr/>
              <a:t>2/27/2020</a:t>
            </a:fld>
            <a:endParaRPr lang="en-US" alt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fld id="{166D4F6B-AC4E-4DB5-AA87-2BE9D0A740EA}" type="slidenum">
              <a:rPr lang="en-US" altLang="en-US"/>
              <a:pPr/>
              <a:t>‹#›</a:t>
            </a:fld>
            <a:endParaRPr lang="en-US" altLang="en-US" dirty="0"/>
          </a:p>
        </p:txBody>
      </p:sp>
    </p:spTree>
    <p:extLst>
      <p:ext uri="{BB962C8B-B14F-4D97-AF65-F5344CB8AC3E}">
        <p14:creationId xmlns:p14="http://schemas.microsoft.com/office/powerpoint/2010/main" xmlns="" val="40712398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A467F30B-7E4A-4409-83B6-ED9473F7B1BA}" type="datetime1">
              <a:rPr lang="en-US" altLang="en-US" smtClean="0"/>
              <a:pPr/>
              <a:t>2/27/2020</a:t>
            </a:fld>
            <a:endParaRPr lang="en-US" alt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1B67ABC9-4B3F-4DC1-BC9A-F544A0974093}" type="slidenum">
              <a:rPr lang="en-US" altLang="en-US"/>
              <a:pPr/>
              <a:t>‹#›</a:t>
            </a:fld>
            <a:endParaRPr lang="en-US" altLang="en-US" dirty="0"/>
          </a:p>
        </p:txBody>
      </p:sp>
    </p:spTree>
    <p:extLst>
      <p:ext uri="{BB962C8B-B14F-4D97-AF65-F5344CB8AC3E}">
        <p14:creationId xmlns:p14="http://schemas.microsoft.com/office/powerpoint/2010/main" xmlns="" val="38734195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2772FB99-1144-426F-A9CB-C41CAE5188E5}" type="datetime1">
              <a:rPr lang="en-US" altLang="en-US" smtClean="0"/>
              <a:pPr/>
              <a:t>2/27/2020</a:t>
            </a:fld>
            <a:endParaRPr lang="en-US" alt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5CCB4FD1-D2F7-499A-BABE-5E4CA66096FC}" type="slidenum">
              <a:rPr lang="en-US" altLang="en-US"/>
              <a:pPr/>
              <a:t>‹#›</a:t>
            </a:fld>
            <a:endParaRPr lang="en-US" altLang="en-US" dirty="0"/>
          </a:p>
        </p:txBody>
      </p:sp>
    </p:spTree>
    <p:extLst>
      <p:ext uri="{BB962C8B-B14F-4D97-AF65-F5344CB8AC3E}">
        <p14:creationId xmlns:p14="http://schemas.microsoft.com/office/powerpoint/2010/main" xmlns="" val="19492476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59590BA3-CD7A-440B-902A-F1563582583D}" type="datetime1">
              <a:rPr lang="en-US" altLang="en-US" smtClean="0"/>
              <a:pPr/>
              <a:t>2/27/2020</a:t>
            </a:fld>
            <a:endParaRPr lang="en-US" alt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70BC4E6-0C79-4000-B054-32930EF0671C}" type="slidenum">
              <a:rPr lang="en-US" altLang="en-US"/>
              <a:pPr/>
              <a:t>‹#›</a:t>
            </a:fld>
            <a:endParaRPr lang="en-US" altLang="en-US" dirty="0"/>
          </a:p>
        </p:txBody>
      </p:sp>
    </p:spTree>
    <p:extLst>
      <p:ext uri="{BB962C8B-B14F-4D97-AF65-F5344CB8AC3E}">
        <p14:creationId xmlns:p14="http://schemas.microsoft.com/office/powerpoint/2010/main" xmlns="" val="35566546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857388D5-47B3-43CD-8A17-DEEF18539785}" type="datetime1">
              <a:rPr lang="en-US" altLang="en-US" smtClean="0"/>
              <a:pPr/>
              <a:t>2/27/2020</a:t>
            </a:fld>
            <a:endParaRPr lang="en-US" alt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E109F60-DA19-475C-8CB2-C2DDE0E08EF3}" type="slidenum">
              <a:rPr lang="en-US" altLang="en-US"/>
              <a:pPr/>
              <a:t>‹#›</a:t>
            </a:fld>
            <a:endParaRPr lang="en-US" altLang="en-US" dirty="0"/>
          </a:p>
        </p:txBody>
      </p:sp>
    </p:spTree>
    <p:extLst>
      <p:ext uri="{BB962C8B-B14F-4D97-AF65-F5344CB8AC3E}">
        <p14:creationId xmlns:p14="http://schemas.microsoft.com/office/powerpoint/2010/main" xmlns="" val="29620587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B62C7D35-DCD3-4BDD-A343-984F5D67983A}" type="datetime1">
              <a:rPr kumimoji="0" lang="en-US" altLang="en-US" sz="1200" b="0" i="0" u="none" strike="noStrike" kern="1200" cap="none" spc="0" normalizeH="0" baseline="0" noProof="0" smtClean="0">
                <a:ln>
                  <a:noFill/>
                </a:ln>
                <a:solidFill>
                  <a:srgbClr val="898989"/>
                </a:solidFill>
                <a:effectLst/>
                <a:uLnTx/>
                <a:uFillTx/>
                <a:latin typeface="Calibri"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2/27/2020</a:t>
            </a:fld>
            <a:endParaRPr kumimoji="0" lang="en-US" altLang="en-US" sz="1200" b="0" i="0" u="none" strike="noStrike" kern="1200" cap="none" spc="0" normalizeH="0" baseline="0" noProof="0" dirty="0">
              <a:ln>
                <a:noFill/>
              </a:ln>
              <a:solidFill>
                <a:srgbClr val="898989"/>
              </a:solidFill>
              <a:effectLst/>
              <a:uLnTx/>
              <a:uFillTx/>
              <a:latin typeface="Calibri" charset="0"/>
              <a:ea typeface="ＭＳ Ｐゴシック"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996106C2-BF0C-8046-9CFF-50B6C670F383}" type="slidenum">
              <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xmlns="" val="38474573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9E68C84D-AFDD-40CC-AD8F-B97CC5944F25}" type="datetime1">
              <a:rPr kumimoji="0" lang="en-US" altLang="en-US" sz="1200" b="0" i="0" u="none" strike="noStrike" kern="1200" cap="none" spc="0" normalizeH="0" baseline="0" noProof="0" smtClean="0">
                <a:ln>
                  <a:noFill/>
                </a:ln>
                <a:solidFill>
                  <a:srgbClr val="898989"/>
                </a:solidFill>
                <a:effectLst/>
                <a:uLnTx/>
                <a:uFillTx/>
                <a:latin typeface="Calibri"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2/27/2020</a:t>
            </a:fld>
            <a:endParaRPr kumimoji="0" lang="en-US" altLang="en-US" sz="1200" b="0" i="0" u="none" strike="noStrike" kern="1200" cap="none" spc="0" normalizeH="0" baseline="0" noProof="0" dirty="0">
              <a:ln>
                <a:noFill/>
              </a:ln>
              <a:solidFill>
                <a:srgbClr val="898989"/>
              </a:solidFill>
              <a:effectLst/>
              <a:uLnTx/>
              <a:uFillTx/>
              <a:latin typeface="Calibri" charset="0"/>
              <a:ea typeface="ＭＳ Ｐゴシック"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8CEAC414-3863-0A4F-922A-7C0CD46505DF}" type="slidenum">
              <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xmlns="" val="25475057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94BDD0E3-6A35-489B-838C-159F52DA7F69}" type="datetime1">
              <a:rPr kumimoji="0" lang="en-US" altLang="en-US" sz="1200" b="0" i="0" u="none" strike="noStrike" kern="1200" cap="none" spc="0" normalizeH="0" baseline="0" noProof="0" smtClean="0">
                <a:ln>
                  <a:noFill/>
                </a:ln>
                <a:solidFill>
                  <a:srgbClr val="898989"/>
                </a:solidFill>
                <a:effectLst/>
                <a:uLnTx/>
                <a:uFillTx/>
                <a:latin typeface="Calibri"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2/27/2020</a:t>
            </a:fld>
            <a:endParaRPr kumimoji="0" lang="en-US" altLang="en-US" sz="1200" b="0" i="0" u="none" strike="noStrike" kern="1200" cap="none" spc="0" normalizeH="0" baseline="0" noProof="0" dirty="0">
              <a:ln>
                <a:noFill/>
              </a:ln>
              <a:solidFill>
                <a:srgbClr val="898989"/>
              </a:solidFill>
              <a:effectLst/>
              <a:uLnTx/>
              <a:uFillTx/>
              <a:latin typeface="Calibri" charset="0"/>
              <a:ea typeface="ＭＳ Ｐゴシック"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8768A73D-C516-AE4C-A34D-343BFC82992A}" type="slidenum">
              <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xmlns="" val="7808045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23472D7E-ABCE-4563-B704-92DA47305764}" type="datetime1">
              <a:rPr kumimoji="0" lang="en-US" altLang="en-US" sz="1200" b="0" i="0" u="none" strike="noStrike" kern="1200" cap="none" spc="0" normalizeH="0" baseline="0" noProof="0" smtClean="0">
                <a:ln>
                  <a:noFill/>
                </a:ln>
                <a:solidFill>
                  <a:srgbClr val="898989"/>
                </a:solidFill>
                <a:effectLst/>
                <a:uLnTx/>
                <a:uFillTx/>
                <a:latin typeface="Calibri"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2/27/2020</a:t>
            </a:fld>
            <a:endParaRPr kumimoji="0" lang="en-US" altLang="en-US" sz="1200" b="0" i="0" u="none" strike="noStrike" kern="1200" cap="none" spc="0" normalizeH="0" baseline="0" noProof="0" dirty="0">
              <a:ln>
                <a:noFill/>
              </a:ln>
              <a:solidFill>
                <a:srgbClr val="898989"/>
              </a:solidFill>
              <a:effectLst/>
              <a:uLnTx/>
              <a:uFillTx/>
              <a:latin typeface="Calibri" charset="0"/>
              <a:ea typeface="ＭＳ Ｐゴシック"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F60D8F30-13D5-314C-95C1-23F121E0AE71}" type="slidenum">
              <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xmlns="" val="3686024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17E249BB-79B0-4B0B-8856-CA6EC36B9D90}" type="datetime1">
              <a:rPr lang="en-US"/>
              <a:pPr>
                <a:defRPr/>
              </a:pPr>
              <a:t>2/27/2020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379AE24-4363-45CF-8714-CDE9C674431E}" type="slidenum">
              <a:rPr lang="en-US"/>
              <a:pPr>
                <a:defRPr/>
              </a:pPr>
              <a:t>‹#›</a:t>
            </a:fld>
            <a:endParaRPr lang="en-US" dirty="0"/>
          </a:p>
        </p:txBody>
      </p:sp>
    </p:spTree>
    <p:extLst>
      <p:ext uri="{BB962C8B-B14F-4D97-AF65-F5344CB8AC3E}">
        <p14:creationId xmlns:p14="http://schemas.microsoft.com/office/powerpoint/2010/main" xmlns="" val="17198034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3F2008CE-E839-48D7-9118-7EF369977F03}" type="datetime1">
              <a:rPr kumimoji="0" lang="en-US" altLang="en-US" sz="1200" b="0" i="0" u="none" strike="noStrike" kern="1200" cap="none" spc="0" normalizeH="0" baseline="0" noProof="0" smtClean="0">
                <a:ln>
                  <a:noFill/>
                </a:ln>
                <a:solidFill>
                  <a:srgbClr val="898989"/>
                </a:solidFill>
                <a:effectLst/>
                <a:uLnTx/>
                <a:uFillTx/>
                <a:latin typeface="Calibri"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2/27/2020</a:t>
            </a:fld>
            <a:endParaRPr kumimoji="0" lang="en-US" altLang="en-US" sz="1200" b="0" i="0" u="none" strike="noStrike" kern="1200" cap="none" spc="0" normalizeH="0" baseline="0" noProof="0" dirty="0">
              <a:ln>
                <a:noFill/>
              </a:ln>
              <a:solidFill>
                <a:srgbClr val="898989"/>
              </a:solidFill>
              <a:effectLst/>
              <a:uLnTx/>
              <a:uFillTx/>
              <a:latin typeface="Calibri" charset="0"/>
              <a:ea typeface="ＭＳ Ｐゴシック" charset="-128"/>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74F6D1B6-9D35-E142-A6DF-6611F51E2618}" type="slidenum">
              <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xmlns="" val="24873697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E36E4E90-7C7F-4530-A0C4-75ECB05AE8D9}" type="datetime1">
              <a:rPr kumimoji="0" lang="en-US" altLang="en-US" sz="1200" b="0" i="0" u="none" strike="noStrike" kern="1200" cap="none" spc="0" normalizeH="0" baseline="0" noProof="0" smtClean="0">
                <a:ln>
                  <a:noFill/>
                </a:ln>
                <a:solidFill>
                  <a:srgbClr val="898989"/>
                </a:solidFill>
                <a:effectLst/>
                <a:uLnTx/>
                <a:uFillTx/>
                <a:latin typeface="Calibri"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2/27/2020</a:t>
            </a:fld>
            <a:endParaRPr kumimoji="0" lang="en-US" altLang="en-US" sz="1200" b="0" i="0" u="none" strike="noStrike" kern="1200" cap="none" spc="0" normalizeH="0" baseline="0" noProof="0" dirty="0">
              <a:ln>
                <a:noFill/>
              </a:ln>
              <a:solidFill>
                <a:srgbClr val="898989"/>
              </a:solidFill>
              <a:effectLst/>
              <a:uLnTx/>
              <a:uFillTx/>
              <a:latin typeface="Calibri" charset="0"/>
              <a:ea typeface="ＭＳ Ｐゴシック" charset="-128"/>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409E0AE0-A3FC-FE41-BBD5-A1A861DDEB45}" type="slidenum">
              <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xmlns="" val="3775390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8821DB38-3C24-4CAD-8EB5-C08C7B50B9B4}" type="datetime1">
              <a:rPr kumimoji="0" lang="en-US" altLang="en-US" sz="1200" b="0" i="0" u="none" strike="noStrike" kern="1200" cap="none" spc="0" normalizeH="0" baseline="0" noProof="0" smtClean="0">
                <a:ln>
                  <a:noFill/>
                </a:ln>
                <a:solidFill>
                  <a:srgbClr val="898989"/>
                </a:solidFill>
                <a:effectLst/>
                <a:uLnTx/>
                <a:uFillTx/>
                <a:latin typeface="Calibri"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2/27/2020</a:t>
            </a:fld>
            <a:endParaRPr kumimoji="0" lang="en-US" altLang="en-US" sz="1200" b="0" i="0" u="none" strike="noStrike" kern="1200" cap="none" spc="0" normalizeH="0" baseline="0" noProof="0" dirty="0">
              <a:ln>
                <a:noFill/>
              </a:ln>
              <a:solidFill>
                <a:srgbClr val="898989"/>
              </a:solidFill>
              <a:effectLst/>
              <a:uLnTx/>
              <a:uFillTx/>
              <a:latin typeface="Calibri" charset="0"/>
              <a:ea typeface="ＭＳ Ｐゴシック" charset="-128"/>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1914EA2-522F-6549-869B-3E8237C224B4}" type="slidenum">
              <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xmlns="" val="13690926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5AFBF6E7-9D51-46F0-964E-7EE540C8B330}" type="datetime1">
              <a:rPr kumimoji="0" lang="en-US" altLang="en-US" sz="1200" b="0" i="0" u="none" strike="noStrike" kern="1200" cap="none" spc="0" normalizeH="0" baseline="0" noProof="0" smtClean="0">
                <a:ln>
                  <a:noFill/>
                </a:ln>
                <a:solidFill>
                  <a:srgbClr val="898989"/>
                </a:solidFill>
                <a:effectLst/>
                <a:uLnTx/>
                <a:uFillTx/>
                <a:latin typeface="Calibri"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2/27/2020</a:t>
            </a:fld>
            <a:endParaRPr kumimoji="0" lang="en-US" altLang="en-US" sz="1200" b="0" i="0" u="none" strike="noStrike" kern="1200" cap="none" spc="0" normalizeH="0" baseline="0" noProof="0" dirty="0">
              <a:ln>
                <a:noFill/>
              </a:ln>
              <a:solidFill>
                <a:srgbClr val="898989"/>
              </a:solidFill>
              <a:effectLst/>
              <a:uLnTx/>
              <a:uFillTx/>
              <a:latin typeface="Calibri" charset="0"/>
              <a:ea typeface="ＭＳ Ｐゴシック"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FCC79FFB-3560-2347-94DF-ECEF3381548C}" type="slidenum">
              <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xmlns="" val="4080302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078B2F85-5C7B-48D8-A987-EF9507441BA5}" type="datetime1">
              <a:rPr kumimoji="0" lang="en-US" altLang="en-US" sz="1200" b="0" i="0" u="none" strike="noStrike" kern="1200" cap="none" spc="0" normalizeH="0" baseline="0" noProof="0" smtClean="0">
                <a:ln>
                  <a:noFill/>
                </a:ln>
                <a:solidFill>
                  <a:srgbClr val="898989"/>
                </a:solidFill>
                <a:effectLst/>
                <a:uLnTx/>
                <a:uFillTx/>
                <a:latin typeface="Calibri"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2/27/2020</a:t>
            </a:fld>
            <a:endParaRPr kumimoji="0" lang="en-US" altLang="en-US" sz="1200" b="0" i="0" u="none" strike="noStrike" kern="1200" cap="none" spc="0" normalizeH="0" baseline="0" noProof="0" dirty="0">
              <a:ln>
                <a:noFill/>
              </a:ln>
              <a:solidFill>
                <a:srgbClr val="898989"/>
              </a:solidFill>
              <a:effectLst/>
              <a:uLnTx/>
              <a:uFillTx/>
              <a:latin typeface="Calibri" charset="0"/>
              <a:ea typeface="ＭＳ Ｐゴシック"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B40C52E2-5825-7949-8A9F-6264969B5488}" type="slidenum">
              <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xmlns="" val="34105061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3DD0AC17-3684-4878-9B86-141446748D4A}" type="datetime1">
              <a:rPr kumimoji="0" lang="en-US" altLang="en-US" sz="1200" b="0" i="0" u="none" strike="noStrike" kern="1200" cap="none" spc="0" normalizeH="0" baseline="0" noProof="0" smtClean="0">
                <a:ln>
                  <a:noFill/>
                </a:ln>
                <a:solidFill>
                  <a:srgbClr val="898989"/>
                </a:solidFill>
                <a:effectLst/>
                <a:uLnTx/>
                <a:uFillTx/>
                <a:latin typeface="Calibri"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2/27/2020</a:t>
            </a:fld>
            <a:endParaRPr kumimoji="0" lang="en-US" altLang="en-US" sz="1200" b="0" i="0" u="none" strike="noStrike" kern="1200" cap="none" spc="0" normalizeH="0" baseline="0" noProof="0" dirty="0">
              <a:ln>
                <a:noFill/>
              </a:ln>
              <a:solidFill>
                <a:srgbClr val="898989"/>
              </a:solidFill>
              <a:effectLst/>
              <a:uLnTx/>
              <a:uFillTx/>
              <a:latin typeface="Calibri" charset="0"/>
              <a:ea typeface="ＭＳ Ｐゴシック"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E9972526-5DE4-9448-BFAB-865881B5FF66}" type="slidenum">
              <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xmlns="" val="15116471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68E5880D-405A-432A-B3AC-8EB6875AF4DA}" type="datetime1">
              <a:rPr kumimoji="0" lang="en-US" altLang="en-US" sz="1200" b="0" i="0" u="none" strike="noStrike" kern="1200" cap="none" spc="0" normalizeH="0" baseline="0" noProof="0" smtClean="0">
                <a:ln>
                  <a:noFill/>
                </a:ln>
                <a:solidFill>
                  <a:srgbClr val="898989"/>
                </a:solidFill>
                <a:effectLst/>
                <a:uLnTx/>
                <a:uFillTx/>
                <a:latin typeface="Calibri"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2/27/2020</a:t>
            </a:fld>
            <a:endParaRPr kumimoji="0" lang="en-US" altLang="en-US" sz="1200" b="0" i="0" u="none" strike="noStrike" kern="1200" cap="none" spc="0" normalizeH="0" baseline="0" noProof="0" dirty="0">
              <a:ln>
                <a:noFill/>
              </a:ln>
              <a:solidFill>
                <a:srgbClr val="898989"/>
              </a:solidFill>
              <a:effectLst/>
              <a:uLnTx/>
              <a:uFillTx/>
              <a:latin typeface="Calibri" charset="0"/>
              <a:ea typeface="ＭＳ Ｐゴシック"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E81CD907-11B3-EE46-9E8E-03367B624BB5}" type="slidenum">
              <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xmlns="" val="654438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5B3E9AB-3EB8-4F18-9DA6-6DA1D672CE58}" type="datetime1">
              <a:rPr lang="en-US"/>
              <a:pPr>
                <a:defRPr/>
              </a:pPr>
              <a:t>2/27/2020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F29A480-4700-4E88-AA5E-E79B77ABE416}" type="slidenum">
              <a:rPr lang="en-US"/>
              <a:pPr>
                <a:defRPr/>
              </a:pPr>
              <a:t>‹#›</a:t>
            </a:fld>
            <a:endParaRPr lang="en-US" dirty="0"/>
          </a:p>
        </p:txBody>
      </p:sp>
    </p:spTree>
    <p:extLst>
      <p:ext uri="{BB962C8B-B14F-4D97-AF65-F5344CB8AC3E}">
        <p14:creationId xmlns:p14="http://schemas.microsoft.com/office/powerpoint/2010/main" xmlns="" val="5538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6496DAA-F22F-435C-ABB3-E16507BBEC56}" type="datetime1">
              <a:rPr lang="en-US"/>
              <a:pPr>
                <a:defRPr/>
              </a:pPr>
              <a:t>2/27/2020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45CD794-3974-4077-A28B-9B10E9C0BBCE}" type="slidenum">
              <a:rPr lang="en-US"/>
              <a:pPr>
                <a:defRPr/>
              </a:pPr>
              <a:t>‹#›</a:t>
            </a:fld>
            <a:endParaRPr lang="en-US" dirty="0"/>
          </a:p>
        </p:txBody>
      </p:sp>
    </p:spTree>
    <p:extLst>
      <p:ext uri="{BB962C8B-B14F-4D97-AF65-F5344CB8AC3E}">
        <p14:creationId xmlns:p14="http://schemas.microsoft.com/office/powerpoint/2010/main" xmlns="" val="3641998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DBF0305B-055F-45E3-9EE4-7EB7925AC213}" type="datetime1">
              <a:rPr lang="en-US"/>
              <a:pPr>
                <a:defRPr/>
              </a:pPr>
              <a:t>2/27/2020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1B677-7AB4-47AB-9602-C84729DF3EE3}" type="slidenum">
              <a:rPr lang="en-US"/>
              <a:pPr>
                <a:defRPr/>
              </a:pPr>
              <a:t>‹#›</a:t>
            </a:fld>
            <a:endParaRPr lang="en-US" dirty="0"/>
          </a:p>
        </p:txBody>
      </p:sp>
    </p:spTree>
    <p:extLst>
      <p:ext uri="{BB962C8B-B14F-4D97-AF65-F5344CB8AC3E}">
        <p14:creationId xmlns:p14="http://schemas.microsoft.com/office/powerpoint/2010/main" xmlns="" val="284460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C2E6C486-7657-480D-A9A9-448D08EAF8DB}" type="datetime1">
              <a:rPr lang="en-US"/>
              <a:pPr>
                <a:defRPr/>
              </a:pPr>
              <a:t>2/27/2020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E54237-94AC-48C6-9E3D-A47CC9B5ECF8}" type="slidenum">
              <a:rPr lang="en-US"/>
              <a:pPr>
                <a:defRPr/>
              </a:pPr>
              <a:t>‹#›</a:t>
            </a:fld>
            <a:endParaRPr lang="en-US" dirty="0"/>
          </a:p>
        </p:txBody>
      </p:sp>
    </p:spTree>
    <p:extLst>
      <p:ext uri="{BB962C8B-B14F-4D97-AF65-F5344CB8AC3E}">
        <p14:creationId xmlns:p14="http://schemas.microsoft.com/office/powerpoint/2010/main" xmlns="" val="637332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ea typeface="ＭＳ Ｐゴシック" pitchFamily="80" charset="-128"/>
              </a:defRPr>
            </a:lvl1pPr>
          </a:lstStyle>
          <a:p>
            <a:pPr>
              <a:defRPr/>
            </a:pPr>
            <a:fld id="{98D99DEC-0FE2-482A-8972-5358A582667A}" type="datetime1">
              <a:rPr lang="en-US"/>
              <a:pPr>
                <a:defRPr/>
              </a:pPr>
              <a:t>2/27/2020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ea typeface="ＭＳ Ｐゴシック" pitchFamily="80" charset="-128"/>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ea typeface="ＭＳ Ｐゴシック" pitchFamily="80" charset="-128"/>
              </a:defRPr>
            </a:lvl1pPr>
          </a:lstStyle>
          <a:p>
            <a:pPr>
              <a:defRPr/>
            </a:pPr>
            <a:fld id="{84A6EB58-93C4-4CE7-B9F9-65EB31AC4D9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0693" r:id="rId1"/>
    <p:sldLayoutId id="2147490694" r:id="rId2"/>
    <p:sldLayoutId id="2147490695" r:id="rId3"/>
    <p:sldLayoutId id="2147490696" r:id="rId4"/>
    <p:sldLayoutId id="2147490697" r:id="rId5"/>
    <p:sldLayoutId id="2147490698" r:id="rId6"/>
    <p:sldLayoutId id="2147490699" r:id="rId7"/>
    <p:sldLayoutId id="2147490700" r:id="rId8"/>
    <p:sldLayoutId id="2147490701" r:id="rId9"/>
    <p:sldLayoutId id="2147490702" r:id="rId10"/>
    <p:sldLayoutId id="2147490703"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ＭＳ Ｐゴシック" pitchFamily="80" charset="-128"/>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80" charset="-128"/>
          <a:cs typeface="ＭＳ Ｐゴシック" pitchFamily="80"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ea typeface="ＭＳ Ｐゴシック" pitchFamily="-111" charset="-128"/>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8CA99CFE-773A-4824-8DA2-FE16BB93A534}" type="datetime1">
              <a:rPr kumimoji="0" lang="en-ZA"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2020/02/27</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ea typeface="ＭＳ Ｐゴシック" pitchFamily="-111" charset="-128"/>
                <a:cs typeface="ＭＳ Ｐゴシック" pitchFamily="-111" charset="-128"/>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EE1EDF6B-7371-46D4-8EE5-4ABF50DD8611}"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1220335492"/>
      </p:ext>
    </p:extLst>
  </p:cSld>
  <p:clrMap bg1="lt1" tx1="dk1" bg2="lt2" tx2="dk2" accent1="accent1" accent2="accent2" accent3="accent3" accent4="accent4" accent5="accent5" accent6="accent6" hlink="hlink" folHlink="folHlink"/>
  <p:sldLayoutIdLst>
    <p:sldLayoutId id="2147490716" r:id="rId1"/>
    <p:sldLayoutId id="2147490717" r:id="rId2"/>
    <p:sldLayoutId id="2147490718" r:id="rId3"/>
    <p:sldLayoutId id="2147490719" r:id="rId4"/>
    <p:sldLayoutId id="2147490720" r:id="rId5"/>
    <p:sldLayoutId id="2147490721" r:id="rId6"/>
    <p:sldLayoutId id="2147490722" r:id="rId7"/>
    <p:sldLayoutId id="2147490723" r:id="rId8"/>
    <p:sldLayoutId id="2147490724" r:id="rId9"/>
    <p:sldLayoutId id="2147490725" r:id="rId10"/>
    <p:sldLayoutId id="2147490726" r:id="rId11"/>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pitchFamily="-111"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ea typeface="ＭＳ Ｐゴシック" pitchFamily="-80" charset="-128"/>
                <a:cs typeface="+mn-cs"/>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B8006F17-C435-4323-A67C-BEDE58572E99}" type="datetime1">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2/27/2020</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ea typeface="ＭＳ Ｐゴシック" pitchFamily="-80" charset="-128"/>
                <a:cs typeface="+mn-cs"/>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6B07B3F-1D04-4AEE-8B6B-EF7DEFED1ABD}" type="slidenum">
              <a:rPr kumimoji="0" lang="en-US" sz="1200" b="0" i="0" u="none" strike="noStrike" kern="1200" cap="none" spc="0" normalizeH="0" baseline="0" noProof="0">
                <a:ln>
                  <a:noFill/>
                </a:ln>
                <a:solidFill>
                  <a:srgbClr val="898989"/>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455681571"/>
      </p:ext>
    </p:extLst>
  </p:cSld>
  <p:clrMap bg1="lt1" tx1="dk1" bg2="lt2" tx2="dk2" accent1="accent1" accent2="accent2" accent3="accent3" accent4="accent4" accent5="accent5" accent6="accent6" hlink="hlink" folHlink="folHlink"/>
  <p:sldLayoutIdLst>
    <p:sldLayoutId id="2147490765" r:id="rId1"/>
    <p:sldLayoutId id="2147490766" r:id="rId2"/>
    <p:sldLayoutId id="2147490767" r:id="rId3"/>
    <p:sldLayoutId id="2147490768" r:id="rId4"/>
    <p:sldLayoutId id="2147490769" r:id="rId5"/>
    <p:sldLayoutId id="2147490770" r:id="rId6"/>
    <p:sldLayoutId id="2147490771" r:id="rId7"/>
    <p:sldLayoutId id="2147490772" r:id="rId8"/>
    <p:sldLayoutId id="2147490773" r:id="rId9"/>
    <p:sldLayoutId id="2147490774" r:id="rId10"/>
    <p:sldLayoutId id="2147490775" r:id="rId11"/>
    <p:sldLayoutId id="2147490776"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ＭＳ Ｐゴシック"/>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ＭＳ Ｐゴシック"/>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2" charset="0"/>
              </a:defRPr>
            </a:lvl1pPr>
          </a:lstStyle>
          <a:p>
            <a:fld id="{103CA798-2DBB-4CC4-B03E-B7868E301044}" type="datetime1">
              <a:rPr lang="en-US" altLang="en-US" smtClean="0">
                <a:ea typeface="ＭＳ Ｐゴシック" pitchFamily="32" charset="-128"/>
              </a:rPr>
              <a:pPr/>
              <a:t>2/27/2020</a:t>
            </a:fld>
            <a:endParaRPr lang="en-US" altLang="en-US" dirty="0">
              <a:ea typeface="ＭＳ Ｐゴシック" pitchFamily="32"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2" charset="0"/>
              </a:defRPr>
            </a:lvl1pPr>
          </a:lstStyle>
          <a:p>
            <a:endParaRPr lang="en-US" dirty="0">
              <a:ea typeface="ＭＳ Ｐゴシック" pitchFamily="32"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2" charset="0"/>
              </a:defRPr>
            </a:lvl1pPr>
          </a:lstStyle>
          <a:p>
            <a:fld id="{F60A76BC-E66B-401A-9DA1-660B1C9B576E}" type="slidenum">
              <a:rPr lang="en-US" altLang="en-US">
                <a:ea typeface="ＭＳ Ｐゴシック" pitchFamily="32" charset="-128"/>
              </a:rPr>
              <a:pPr/>
              <a:t>‹#›</a:t>
            </a:fld>
            <a:endParaRPr lang="en-US" altLang="en-US" dirty="0">
              <a:ea typeface="ＭＳ Ｐゴシック" pitchFamily="32" charset="-128"/>
            </a:endParaRPr>
          </a:p>
        </p:txBody>
      </p:sp>
    </p:spTree>
    <p:extLst>
      <p:ext uri="{BB962C8B-B14F-4D97-AF65-F5344CB8AC3E}">
        <p14:creationId xmlns:p14="http://schemas.microsoft.com/office/powerpoint/2010/main" xmlns="" val="3780151099"/>
      </p:ext>
    </p:extLst>
  </p:cSld>
  <p:clrMap bg1="lt1" tx1="dk1" bg2="lt2" tx2="dk2" accent1="accent1" accent2="accent2" accent3="accent3" accent4="accent4" accent5="accent5" accent6="accent6" hlink="hlink" folHlink="folHlink"/>
  <p:sldLayoutIdLst>
    <p:sldLayoutId id="2147490802" r:id="rId1"/>
    <p:sldLayoutId id="2147490803" r:id="rId2"/>
    <p:sldLayoutId id="2147490804" r:id="rId3"/>
    <p:sldLayoutId id="2147490805" r:id="rId4"/>
    <p:sldLayoutId id="2147490806" r:id="rId5"/>
    <p:sldLayoutId id="2147490807" r:id="rId6"/>
    <p:sldLayoutId id="2147490808" r:id="rId7"/>
    <p:sldLayoutId id="2147490809" r:id="rId8"/>
    <p:sldLayoutId id="2147490810" r:id="rId9"/>
    <p:sldLayoutId id="2147490811" r:id="rId10"/>
    <p:sldLayoutId id="2147490812"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C9AB34BD-5137-445A-9911-0FC2BA71A9F5}" type="datetime1">
              <a:rPr kumimoji="0" lang="en-US" altLang="en-US" sz="1200" b="0" i="0" u="none" strike="noStrike" kern="1200" cap="none" spc="0" normalizeH="0" baseline="0" noProof="0" smtClean="0">
                <a:ln>
                  <a:noFill/>
                </a:ln>
                <a:solidFill>
                  <a:srgbClr val="898989"/>
                </a:solidFill>
                <a:effectLst/>
                <a:uLnTx/>
                <a:uFillTx/>
                <a:latin typeface="Calibri"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2/27/2020</a:t>
            </a:fld>
            <a:endParaRPr kumimoji="0" lang="en-US" altLang="en-US" sz="1200" b="0" i="0" u="none" strike="noStrike" kern="1200" cap="none" spc="0" normalizeH="0" baseline="0" noProof="0" dirty="0">
              <a:ln>
                <a:noFill/>
              </a:ln>
              <a:solidFill>
                <a:srgbClr val="898989"/>
              </a:solidFill>
              <a:effectLst/>
              <a:uLnTx/>
              <a:uFillTx/>
              <a:latin typeface="Calibri" charset="0"/>
              <a:ea typeface="ＭＳ Ｐゴシック" charset="-128"/>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11" charset="0"/>
                <a:ea typeface="ＭＳ Ｐゴシック" pitchFamily="-111" charset="-128"/>
                <a:cs typeface="ＭＳ Ｐゴシック" pitchFamily="-111" charset="-128"/>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37FCA026-D70E-2549-82C1-258494C76DCA}" type="slidenum">
              <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xmlns="" val="3202071574"/>
      </p:ext>
    </p:extLst>
  </p:cSld>
  <p:clrMap bg1="lt1" tx1="dk1" bg2="lt2" tx2="dk2" accent1="accent1" accent2="accent2" accent3="accent3" accent4="accent4" accent5="accent5" accent6="accent6" hlink="hlink" folHlink="folHlink"/>
  <p:sldLayoutIdLst>
    <p:sldLayoutId id="2147490814" r:id="rId1"/>
    <p:sldLayoutId id="2147490815" r:id="rId2"/>
    <p:sldLayoutId id="2147490816" r:id="rId3"/>
    <p:sldLayoutId id="2147490817" r:id="rId4"/>
    <p:sldLayoutId id="2147490818" r:id="rId5"/>
    <p:sldLayoutId id="2147490819" r:id="rId6"/>
    <p:sldLayoutId id="2147490820" r:id="rId7"/>
    <p:sldLayoutId id="2147490821" r:id="rId8"/>
    <p:sldLayoutId id="2147490822" r:id="rId9"/>
    <p:sldLayoutId id="2147490823" r:id="rId10"/>
    <p:sldLayoutId id="2147490824"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6.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5" descr="New_Powerpoint presentation-01.jpg">
            <a:extLst>
              <a:ext uri="{FF2B5EF4-FFF2-40B4-BE49-F238E27FC236}">
                <a16:creationId xmlns:a16="http://schemas.microsoft.com/office/drawing/2014/main" xmlns="" id="{0DC63542-64BC-D14F-B745-D73B1ED109CF}"/>
              </a:ext>
            </a:extLst>
          </p:cNvPr>
          <p:cNvPicPr>
            <a:picLocks noChangeAspect="1"/>
          </p:cNvPicPr>
          <p:nvPr/>
        </p:nvPicPr>
        <p:blipFill rotWithShape="1">
          <a:blip r:embed="rId2">
            <a:extLst>
              <a:ext uri="{28A0092B-C50C-407E-A947-70E740481C1C}">
                <a14:useLocalDpi xmlns:a14="http://schemas.microsoft.com/office/drawing/2010/main" xmlns="" val="0"/>
              </a:ext>
            </a:extLst>
          </a:blip>
          <a:srcRect b="15805"/>
          <a:stretch/>
        </p:blipFill>
        <p:spPr bwMode="auto">
          <a:xfrm>
            <a:off x="0" y="0"/>
            <a:ext cx="9144000" cy="57740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16">
            <a:extLst>
              <a:ext uri="{FF2B5EF4-FFF2-40B4-BE49-F238E27FC236}">
                <a16:creationId xmlns:a16="http://schemas.microsoft.com/office/drawing/2014/main" xmlns="" id="{689C141B-9D52-8A48-8A53-6B08F9E0092F}"/>
              </a:ext>
            </a:extLst>
          </p:cNvPr>
          <p:cNvSpPr txBox="1">
            <a:spLocks/>
          </p:cNvSpPr>
          <p:nvPr/>
        </p:nvSpPr>
        <p:spPr bwMode="auto">
          <a:xfrm>
            <a:off x="1039312" y="297867"/>
            <a:ext cx="7405832" cy="896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0" marR="0" lvl="0" indent="0" algn="ctr" defTabSz="457200" rtl="0" eaLnBrk="1" fontAlgn="base" latinLnBrk="0" hangingPunct="1">
              <a:lnSpc>
                <a:spcPct val="90000"/>
              </a:lnSpc>
              <a:spcBef>
                <a:spcPct val="0"/>
              </a:spcBef>
              <a:spcAft>
                <a:spcPct val="0"/>
              </a:spcAft>
              <a:buClrTx/>
              <a:buSzTx/>
              <a:buFontTx/>
              <a:buNone/>
              <a:tabLst/>
              <a:defRPr/>
            </a:pPr>
            <a:r>
              <a:rPr kumimoji="0" lang="en-US" altLang="en-US" sz="3000" b="1" i="0" u="none" strike="noStrike" kern="1200" cap="none" spc="0" normalizeH="0" baseline="0" noProof="0" dirty="0" smtClean="0">
                <a:ln>
                  <a:noFill/>
                </a:ln>
                <a:solidFill>
                  <a:prstClr val="white"/>
                </a:solidFill>
                <a:effectLst/>
                <a:uLnTx/>
                <a:uFillTx/>
                <a:latin typeface="Arial" charset="0"/>
                <a:ea typeface="ＭＳ Ｐゴシック" charset="-128"/>
                <a:cs typeface="+mn-cs"/>
              </a:rPr>
              <a:t>THE COMPENSATION FUND</a:t>
            </a:r>
            <a:endParaRPr kumimoji="0" lang="en-US" altLang="en-US" sz="3000" b="1" i="0" u="none" strike="noStrike" kern="1200" cap="none" spc="0" normalizeH="0" baseline="0" noProof="0" dirty="0">
              <a:ln>
                <a:noFill/>
              </a:ln>
              <a:solidFill>
                <a:prstClr val="white"/>
              </a:solidFill>
              <a:effectLst/>
              <a:uLnTx/>
              <a:uFillTx/>
              <a:latin typeface="Arial" charset="0"/>
              <a:ea typeface="ＭＳ Ｐゴシック" charset="-128"/>
              <a:cs typeface="+mn-cs"/>
            </a:endParaRPr>
          </a:p>
        </p:txBody>
      </p:sp>
      <p:sp>
        <p:nvSpPr>
          <p:cNvPr id="11" name="Subtitle 17">
            <a:extLst>
              <a:ext uri="{FF2B5EF4-FFF2-40B4-BE49-F238E27FC236}">
                <a16:creationId xmlns:a16="http://schemas.microsoft.com/office/drawing/2014/main" xmlns="" id="{9389A286-81DA-0D49-8E5A-1A07ABE4436B}"/>
              </a:ext>
            </a:extLst>
          </p:cNvPr>
          <p:cNvSpPr txBox="1">
            <a:spLocks/>
          </p:cNvSpPr>
          <p:nvPr/>
        </p:nvSpPr>
        <p:spPr bwMode="auto">
          <a:xfrm>
            <a:off x="357188" y="2759075"/>
            <a:ext cx="13747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kumimoji="0" lang="en-US" altLang="en-US" sz="1800" b="1" i="0" u="none" strike="noStrike" kern="1200" cap="none" spc="0" normalizeH="0" baseline="0" noProof="0" dirty="0" smtClean="0">
                <a:ln>
                  <a:noFill/>
                </a:ln>
                <a:solidFill>
                  <a:srgbClr val="404040"/>
                </a:solidFill>
                <a:effectLst/>
                <a:uLnTx/>
                <a:uFillTx/>
                <a:latin typeface="Arial Bold" charset="0"/>
                <a:ea typeface="ＭＳ Ｐゴシック" charset="-128"/>
                <a:cs typeface="+mn-cs"/>
              </a:rPr>
              <a:t>2020.02.25</a:t>
            </a:r>
            <a:endParaRPr kumimoji="0" lang="en-US" altLang="en-US" sz="1800" b="1" i="0" u="none" strike="noStrike" kern="1200" cap="none" spc="0" normalizeH="0" baseline="0" noProof="0" dirty="0">
              <a:ln>
                <a:noFill/>
              </a:ln>
              <a:solidFill>
                <a:srgbClr val="404040"/>
              </a:solidFill>
              <a:effectLst/>
              <a:uLnTx/>
              <a:uFillTx/>
              <a:latin typeface="Arial Bold" charset="0"/>
              <a:ea typeface="ＭＳ Ｐゴシック" charset="-128"/>
              <a:cs typeface="+mn-cs"/>
            </a:endParaRPr>
          </a:p>
        </p:txBody>
      </p:sp>
      <p:sp>
        <p:nvSpPr>
          <p:cNvPr id="12" name="Subtitle 17">
            <a:extLst>
              <a:ext uri="{FF2B5EF4-FFF2-40B4-BE49-F238E27FC236}">
                <a16:creationId xmlns:a16="http://schemas.microsoft.com/office/drawing/2014/main" xmlns="" id="{BBBF6199-60BB-CA43-9BE6-974014ED394A}"/>
              </a:ext>
            </a:extLst>
          </p:cNvPr>
          <p:cNvSpPr txBox="1">
            <a:spLocks/>
          </p:cNvSpPr>
          <p:nvPr/>
        </p:nvSpPr>
        <p:spPr bwMode="auto">
          <a:xfrm>
            <a:off x="557784" y="969088"/>
            <a:ext cx="8010143" cy="10078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lvl="0" algn="ctr">
              <a:buNone/>
            </a:pPr>
            <a:r>
              <a:rPr lang="en-US" altLang="en-US" sz="2500" b="1" u="sng" dirty="0">
                <a:solidFill>
                  <a:srgbClr val="404040"/>
                </a:solidFill>
              </a:rPr>
              <a:t>QUARTER </a:t>
            </a:r>
            <a:r>
              <a:rPr lang="en-US" altLang="en-US" sz="2500" b="1" u="sng" dirty="0" smtClean="0">
                <a:solidFill>
                  <a:srgbClr val="404040"/>
                </a:solidFill>
              </a:rPr>
              <a:t>2 </a:t>
            </a:r>
            <a:r>
              <a:rPr lang="en-US" altLang="en-US" sz="2500" b="1" u="sng" dirty="0">
                <a:solidFill>
                  <a:srgbClr val="404040"/>
                </a:solidFill>
              </a:rPr>
              <a:t>PERFORMANCE </a:t>
            </a:r>
            <a:r>
              <a:rPr lang="en-US" altLang="en-US" sz="2500" b="1" u="sng" dirty="0" smtClean="0">
                <a:solidFill>
                  <a:srgbClr val="404040"/>
                </a:solidFill>
              </a:rPr>
              <a:t>REPORT</a:t>
            </a:r>
            <a:endParaRPr lang="en-US" altLang="en-US" sz="2500" b="1" u="sng" dirty="0">
              <a:solidFill>
                <a:srgbClr val="404040"/>
              </a:solidFill>
            </a:endParaRPr>
          </a:p>
          <a:p>
            <a:pPr lvl="0" algn="ctr">
              <a:buNone/>
            </a:pPr>
            <a:r>
              <a:rPr lang="en-US" altLang="en-US" sz="2500" b="1" u="sng" dirty="0">
                <a:solidFill>
                  <a:srgbClr val="404040"/>
                </a:solidFill>
              </a:rPr>
              <a:t>FOR THE FINANCIAL YEAR 2019-2020</a:t>
            </a:r>
          </a:p>
          <a:p>
            <a:pPr marL="0" marR="0" lvl="0" indent="0" algn="ctr" defTabSz="457200" rtl="0" eaLnBrk="1" fontAlgn="base" latinLnBrk="0" hangingPunct="1">
              <a:lnSpc>
                <a:spcPct val="100000"/>
              </a:lnSpc>
              <a:spcBef>
                <a:spcPct val="20000"/>
              </a:spcBef>
              <a:spcAft>
                <a:spcPct val="0"/>
              </a:spcAft>
              <a:buClrTx/>
              <a:buSzTx/>
              <a:buFont typeface="Arial" charset="0"/>
              <a:buNone/>
              <a:tabLst/>
              <a:defRPr/>
            </a:pPr>
            <a:endParaRPr kumimoji="0" lang="en-US" altLang="en-US" sz="2500" b="1" i="0" u="sng" strike="noStrike" kern="1200" cap="none" spc="0" normalizeH="0" baseline="0" noProof="0" dirty="0">
              <a:ln>
                <a:noFill/>
              </a:ln>
              <a:solidFill>
                <a:srgbClr val="404040"/>
              </a:solidFill>
              <a:effectLst/>
              <a:uLnTx/>
              <a:uFillTx/>
              <a:latin typeface="Calibri" charset="0"/>
              <a:ea typeface="ＭＳ Ｐゴシック" charset="-128"/>
              <a:cs typeface="+mn-cs"/>
            </a:endParaRPr>
          </a:p>
        </p:txBody>
      </p:sp>
      <p:pic>
        <p:nvPicPr>
          <p:cNvPr id="13" name="Picture 12">
            <a:extLst>
              <a:ext uri="{FF2B5EF4-FFF2-40B4-BE49-F238E27FC236}">
                <a16:creationId xmlns:a16="http://schemas.microsoft.com/office/drawing/2014/main" xmlns="" id="{4AD35E89-6DC6-CD48-8CED-ACF88A61C37B}"/>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023690" y="5914879"/>
            <a:ext cx="842908" cy="842908"/>
          </a:xfrm>
          <a:prstGeom prst="rect">
            <a:avLst/>
          </a:prstGeom>
        </p:spPr>
      </p:pic>
      <p:pic>
        <p:nvPicPr>
          <p:cNvPr id="14" name="Picture 13">
            <a:extLst>
              <a:ext uri="{FF2B5EF4-FFF2-40B4-BE49-F238E27FC236}">
                <a16:creationId xmlns:a16="http://schemas.microsoft.com/office/drawing/2014/main" xmlns="" id="{477A308C-C6F9-B245-8DC2-58B9323D1DF5}"/>
              </a:ext>
            </a:extLst>
          </p:cNvPr>
          <p:cNvPicPr>
            <a:picLocks noChangeAspect="1"/>
          </p:cNvPicPr>
          <p:nvPr/>
        </p:nvPicPr>
        <p:blipFill>
          <a:blip r:embed="rId4"/>
          <a:stretch>
            <a:fillRect/>
          </a:stretch>
        </p:blipFill>
        <p:spPr>
          <a:xfrm>
            <a:off x="259492" y="5890165"/>
            <a:ext cx="2845715" cy="842908"/>
          </a:xfrm>
          <a:prstGeom prst="rect">
            <a:avLst/>
          </a:prstGeom>
        </p:spPr>
      </p:pic>
      <p:sp>
        <p:nvSpPr>
          <p:cNvPr id="2" name="Slide Number Placeholder 1"/>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96106C2-BF0C-8046-9CFF-50B6C670F383}" type="slidenum">
              <a:rPr kumimoji="0" lang="en-US" altLang="en-US" sz="1200" b="0" i="0" u="none" strike="noStrike" kern="1200" cap="none" spc="0" normalizeH="0" baseline="0" noProof="0" smtClean="0">
                <a:ln>
                  <a:noFill/>
                </a:ln>
                <a:solidFill>
                  <a:srgbClr val="898989"/>
                </a:solidFill>
                <a:effectLst/>
                <a:uLnTx/>
                <a:uFillTx/>
                <a:latin typeface="Calibri"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srgbClr val="898989"/>
              </a:solidFill>
              <a:effectLst/>
              <a:uLnTx/>
              <a:uFillTx/>
              <a:latin typeface="Calibri" charset="0"/>
              <a:ea typeface="ＭＳ Ｐゴシック" charset="-128"/>
              <a:cs typeface="+mn-cs"/>
            </a:endParaRPr>
          </a:p>
        </p:txBody>
      </p:sp>
      <p:pic>
        <p:nvPicPr>
          <p:cNvPr id="15"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105275" y="5835650"/>
            <a:ext cx="2110798" cy="920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1246909" y="2299855"/>
            <a:ext cx="6844146" cy="646331"/>
          </a:xfrm>
          <a:prstGeom prst="rect">
            <a:avLst/>
          </a:prstGeom>
          <a:noFill/>
        </p:spPr>
        <p:txBody>
          <a:bodyPr wrap="square" rtlCol="0">
            <a:spAutoFit/>
          </a:bodyPr>
          <a:lstStyle/>
          <a:p>
            <a:pPr algn="ctr"/>
            <a:r>
              <a:rPr lang="en-US" b="1" dirty="0" smtClean="0">
                <a:solidFill>
                  <a:srgbClr val="FF0000"/>
                </a:solidFill>
              </a:rPr>
              <a:t>PRESENTATION TO THE </a:t>
            </a:r>
          </a:p>
          <a:p>
            <a:pPr algn="ctr"/>
            <a:r>
              <a:rPr lang="en-US" b="1" dirty="0" smtClean="0">
                <a:solidFill>
                  <a:srgbClr val="FF0000"/>
                </a:solidFill>
              </a:rPr>
              <a:t>PORTFOLION COMMITTEE ON EMPLOYMENT AND LABOUR</a:t>
            </a:r>
            <a:endParaRPr lang="en-US" b="1" dirty="0">
              <a:solidFill>
                <a:srgbClr val="FF0000"/>
              </a:solidFill>
            </a:endParaRPr>
          </a:p>
        </p:txBody>
      </p:sp>
    </p:spTree>
    <p:extLst>
      <p:ext uri="{BB962C8B-B14F-4D97-AF65-F5344CB8AC3E}">
        <p14:creationId xmlns:p14="http://schemas.microsoft.com/office/powerpoint/2010/main" xmlns="" val="2666454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174" y="295322"/>
            <a:ext cx="8601651" cy="1058862"/>
          </a:xfrm>
        </p:spPr>
        <p:txBody>
          <a:bodyPr/>
          <a:lstStyle/>
          <a:p>
            <a:pPr>
              <a:defRPr/>
            </a:pPr>
            <a:r>
              <a:rPr lang="en-US" altLang="en-US" sz="2400" b="1" dirty="0">
                <a:solidFill>
                  <a:prstClr val="black"/>
                </a:solidFill>
                <a:ea typeface="ＭＳ Ｐゴシック" pitchFamily="-80" charset="-128"/>
                <a:cs typeface="+mj-cs"/>
              </a:rPr>
              <a:t>QUARTER 2 PERFORMANCE PER STRATEGIC OBJECTIVE </a:t>
            </a:r>
            <a:endParaRPr lang="en-ZA" sz="2400" dirty="0"/>
          </a:p>
        </p:txBody>
      </p:sp>
      <p:sp>
        <p:nvSpPr>
          <p:cNvPr id="28675" name="Slide Number Placeholder 5"/>
          <p:cNvSpPr>
            <a:spLocks noGrp="1"/>
          </p:cNvSpPr>
          <p:nvPr>
            <p:ph type="sldNum" sz="quarter" idx="12"/>
          </p:nvPr>
        </p:nvSpPr>
        <p:spPr bwMode="auto">
          <a:xfrm>
            <a:off x="6831013" y="64246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1954FD14-77EA-4DAE-BA84-E6F311BA9C63}" type="slidenum">
              <a:rPr lang="en-US" altLang="en-US" sz="1200" b="1" smtClean="0">
                <a:solidFill>
                  <a:srgbClr val="FF0000"/>
                </a:solidFill>
              </a:rPr>
              <a:pPr/>
              <a:t>10</a:t>
            </a:fld>
            <a:endParaRPr lang="en-US" altLang="en-US" sz="1200" b="1"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384783566"/>
              </p:ext>
            </p:extLst>
          </p:nvPr>
        </p:nvGraphicFramePr>
        <p:xfrm>
          <a:off x="271174" y="1428750"/>
          <a:ext cx="8601651" cy="4888891"/>
        </p:xfrm>
        <a:graphic>
          <a:graphicData uri="http://schemas.openxmlformats.org/drawingml/2006/table">
            <a:tbl>
              <a:tblPr/>
              <a:tblGrid>
                <a:gridCol w="2356587">
                  <a:extLst>
                    <a:ext uri="{9D8B030D-6E8A-4147-A177-3AD203B41FA5}">
                      <a16:colId xmlns:a16="http://schemas.microsoft.com/office/drawing/2014/main" xmlns="" val="20000"/>
                    </a:ext>
                  </a:extLst>
                </a:gridCol>
                <a:gridCol w="1231300">
                  <a:extLst>
                    <a:ext uri="{9D8B030D-6E8A-4147-A177-3AD203B41FA5}">
                      <a16:colId xmlns:a16="http://schemas.microsoft.com/office/drawing/2014/main" xmlns="" val="20001"/>
                    </a:ext>
                  </a:extLst>
                </a:gridCol>
                <a:gridCol w="1261479">
                  <a:extLst>
                    <a:ext uri="{9D8B030D-6E8A-4147-A177-3AD203B41FA5}">
                      <a16:colId xmlns:a16="http://schemas.microsoft.com/office/drawing/2014/main" xmlns="" val="20002"/>
                    </a:ext>
                  </a:extLst>
                </a:gridCol>
                <a:gridCol w="1127280">
                  <a:extLst>
                    <a:ext uri="{9D8B030D-6E8A-4147-A177-3AD203B41FA5}">
                      <a16:colId xmlns:a16="http://schemas.microsoft.com/office/drawing/2014/main" xmlns="" val="20003"/>
                    </a:ext>
                  </a:extLst>
                </a:gridCol>
                <a:gridCol w="1127279">
                  <a:extLst>
                    <a:ext uri="{9D8B030D-6E8A-4147-A177-3AD203B41FA5}">
                      <a16:colId xmlns:a16="http://schemas.microsoft.com/office/drawing/2014/main" xmlns="" val="20004"/>
                    </a:ext>
                  </a:extLst>
                </a:gridCol>
                <a:gridCol w="1497726">
                  <a:extLst>
                    <a:ext uri="{9D8B030D-6E8A-4147-A177-3AD203B41FA5}">
                      <a16:colId xmlns:a16="http://schemas.microsoft.com/office/drawing/2014/main" xmlns="" val="20005"/>
                    </a:ext>
                  </a:extLst>
                </a:gridCol>
              </a:tblGrid>
              <a:tr h="1064870">
                <a:tc>
                  <a:txBody>
                    <a:bodyPr/>
                    <a:lstStyle/>
                    <a:p>
                      <a:pPr marL="0" marR="0" algn="ctr" fontAlgn="b">
                        <a:spcBef>
                          <a:spcPts val="0"/>
                        </a:spcBef>
                        <a:spcAft>
                          <a:spcPts val="0"/>
                        </a:spcAft>
                      </a:pPr>
                      <a:r>
                        <a:rPr lang="en-GB" sz="1800" b="1" kern="1200" dirty="0">
                          <a:solidFill>
                            <a:srgbClr val="000000"/>
                          </a:solidFill>
                          <a:effectLst/>
                          <a:latin typeface="+mn-lt"/>
                          <a:ea typeface="Times New Roman"/>
                          <a:cs typeface="Arial" pitchFamily="34" charset="0"/>
                        </a:rPr>
                        <a:t>Strategic  Objectives</a:t>
                      </a:r>
                      <a:endParaRPr lang="en-US" sz="1800" b="1" dirty="0">
                        <a:effectLst/>
                        <a:latin typeface="+mn-lt"/>
                        <a:ea typeface="Times New Roman"/>
                        <a:cs typeface="Arial"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800" b="1" kern="1200" dirty="0">
                          <a:solidFill>
                            <a:srgbClr val="000000"/>
                          </a:solidFill>
                          <a:effectLst/>
                          <a:latin typeface="+mn-lt"/>
                          <a:ea typeface="Times New Roman"/>
                          <a:cs typeface="Arial" pitchFamily="34" charset="0"/>
                        </a:rPr>
                        <a:t>Annual Planned Indictors</a:t>
                      </a:r>
                      <a:endParaRPr lang="en-US" sz="1800" b="1" dirty="0">
                        <a:effectLst/>
                        <a:latin typeface="+mn-lt"/>
                        <a:ea typeface="Times New Roman"/>
                        <a:cs typeface="Arial"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800" b="1" kern="1200" dirty="0">
                          <a:effectLst/>
                          <a:latin typeface="+mn-lt"/>
                          <a:ea typeface="Times New Roman"/>
                          <a:cs typeface="Arial" pitchFamily="34" charset="0"/>
                        </a:rPr>
                        <a:t>Indicators with targets reporting in </a:t>
                      </a:r>
                      <a:endParaRPr lang="en-GB" sz="1800" b="1" u="sng" kern="1200" dirty="0" smtClean="0">
                        <a:solidFill>
                          <a:srgbClr val="FFFF00"/>
                        </a:solidFill>
                        <a:effectLst/>
                        <a:latin typeface="+mn-lt"/>
                        <a:ea typeface="Times New Roman"/>
                        <a:cs typeface="Arial" pitchFamily="34" charset="0"/>
                      </a:endParaRPr>
                    </a:p>
                    <a:p>
                      <a:pPr marL="0" marR="0" algn="ctr" fontAlgn="b">
                        <a:spcBef>
                          <a:spcPts val="0"/>
                        </a:spcBef>
                        <a:spcAft>
                          <a:spcPts val="0"/>
                        </a:spcAft>
                      </a:pPr>
                      <a:r>
                        <a:rPr lang="en-GB" sz="1800" b="1" u="sng" kern="1200" dirty="0" smtClean="0">
                          <a:solidFill>
                            <a:schemeClr val="tx1"/>
                          </a:solidFill>
                          <a:effectLst/>
                          <a:latin typeface="+mn-lt"/>
                          <a:ea typeface="Times New Roman"/>
                          <a:cs typeface="Arial" pitchFamily="34" charset="0"/>
                        </a:rPr>
                        <a:t>Q2</a:t>
                      </a:r>
                      <a:endParaRPr lang="en-US" sz="1800" b="1" u="sng" dirty="0">
                        <a:solidFill>
                          <a:schemeClr val="tx1"/>
                        </a:solidFill>
                        <a:effectLst/>
                        <a:latin typeface="+mn-lt"/>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800" b="1" kern="1200" dirty="0">
                          <a:solidFill>
                            <a:srgbClr val="008000"/>
                          </a:solidFill>
                          <a:effectLst/>
                          <a:latin typeface="+mn-lt"/>
                          <a:ea typeface="Times New Roman"/>
                          <a:cs typeface="Arial" pitchFamily="34" charset="0"/>
                        </a:rPr>
                        <a:t>Achieved</a:t>
                      </a:r>
                      <a:endParaRPr lang="en-US" sz="1800" b="1" dirty="0">
                        <a:effectLst/>
                        <a:latin typeface="+mn-lt"/>
                        <a:ea typeface="Times New Roman"/>
                        <a:cs typeface="Arial"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800" b="1" kern="1200" dirty="0">
                          <a:solidFill>
                            <a:srgbClr val="FF0000"/>
                          </a:solidFill>
                          <a:effectLst/>
                          <a:latin typeface="+mn-lt"/>
                          <a:ea typeface="Times New Roman"/>
                          <a:cs typeface="Arial" pitchFamily="34" charset="0"/>
                        </a:rPr>
                        <a:t>Not Achieved</a:t>
                      </a:r>
                      <a:endParaRPr lang="en-US" sz="1800" b="1" dirty="0">
                        <a:effectLst/>
                        <a:latin typeface="+mn-lt"/>
                        <a:ea typeface="Times New Roman"/>
                        <a:cs typeface="Arial"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800" b="1" kern="1200" dirty="0">
                          <a:solidFill>
                            <a:srgbClr val="000000"/>
                          </a:solidFill>
                          <a:effectLst/>
                          <a:latin typeface="+mn-lt"/>
                          <a:ea typeface="Times New Roman"/>
                          <a:cs typeface="Arial" pitchFamily="34" charset="0"/>
                        </a:rPr>
                        <a:t>Overall Achievement %</a:t>
                      </a:r>
                      <a:endParaRPr lang="en-US" sz="1800" b="1" dirty="0">
                        <a:effectLst/>
                        <a:latin typeface="+mn-lt"/>
                        <a:ea typeface="Times New Roman"/>
                        <a:cs typeface="Arial"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000"/>
                  </a:ext>
                </a:extLst>
              </a:tr>
              <a:tr h="454007">
                <a:tc>
                  <a:txBody>
                    <a:bodyPr/>
                    <a:lstStyle/>
                    <a:p>
                      <a:pPr>
                        <a:lnSpc>
                          <a:spcPct val="115000"/>
                        </a:lnSpc>
                        <a:spcAft>
                          <a:spcPts val="0"/>
                        </a:spcAft>
                      </a:pPr>
                      <a:r>
                        <a:rPr lang="en-GB" sz="1800" dirty="0">
                          <a:effectLst/>
                          <a:latin typeface="+mn-lt"/>
                          <a:ea typeface="Times New Roman" panose="02020603050405020304" pitchFamily="18" charset="0"/>
                          <a:cs typeface="Times New Roman" panose="02020603050405020304" pitchFamily="18" charset="0"/>
                        </a:rPr>
                        <a:t>Provide an effective and efficient client oriented support services.</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2400" b="1" dirty="0" smtClean="0">
                          <a:solidFill>
                            <a:srgbClr val="000000"/>
                          </a:solidFill>
                          <a:effectLst/>
                          <a:latin typeface="+mn-lt"/>
                          <a:ea typeface="Times New Roman"/>
                        </a:rPr>
                        <a:t>3</a:t>
                      </a:r>
                      <a:endParaRPr lang="en-ZA" sz="2400" b="1" dirty="0">
                        <a:solidFill>
                          <a:srgbClr val="000000"/>
                        </a:solidFill>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2400" b="1" dirty="0" smtClean="0">
                          <a:solidFill>
                            <a:srgbClr val="000000"/>
                          </a:solidFill>
                          <a:effectLst/>
                          <a:latin typeface="+mn-lt"/>
                          <a:ea typeface="Times New Roman"/>
                        </a:rPr>
                        <a:t>1</a:t>
                      </a:r>
                      <a:endParaRPr lang="en-ZA" sz="2400" b="1" dirty="0">
                        <a:solidFill>
                          <a:srgbClr val="000000"/>
                        </a:solidFill>
                        <a:effectLst/>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2400" b="1" dirty="0" smtClean="0">
                          <a:solidFill>
                            <a:srgbClr val="000000"/>
                          </a:solidFill>
                          <a:effectLst/>
                          <a:latin typeface="+mn-lt"/>
                          <a:ea typeface="Times New Roman"/>
                        </a:rPr>
                        <a:t>0</a:t>
                      </a:r>
                      <a:endParaRPr lang="en-ZA" sz="2400" b="1" dirty="0">
                        <a:solidFill>
                          <a:srgbClr val="000000"/>
                        </a:solidFill>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2400" b="1" dirty="0" smtClean="0">
                          <a:solidFill>
                            <a:srgbClr val="000000"/>
                          </a:solidFill>
                          <a:effectLst/>
                          <a:latin typeface="+mn-lt"/>
                          <a:ea typeface="Times New Roman"/>
                        </a:rPr>
                        <a:t>1</a:t>
                      </a:r>
                      <a:endParaRPr lang="en-ZA" sz="2400" b="1" dirty="0">
                        <a:solidFill>
                          <a:srgbClr val="000000"/>
                        </a:solidFill>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2400" b="1" dirty="0" smtClean="0">
                          <a:solidFill>
                            <a:srgbClr val="FF0000"/>
                          </a:solidFill>
                          <a:effectLst/>
                          <a:latin typeface="+mn-lt"/>
                          <a:ea typeface="Times New Roman"/>
                        </a:rPr>
                        <a:t>0%</a:t>
                      </a:r>
                      <a:endParaRPr lang="en-ZA" sz="2400" b="1" dirty="0">
                        <a:solidFill>
                          <a:srgbClr val="FF0000"/>
                        </a:solidFill>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17124">
                <a:tc>
                  <a:txBody>
                    <a:bodyPr/>
                    <a:lstStyle/>
                    <a:p>
                      <a:pPr>
                        <a:lnSpc>
                          <a:spcPct val="115000"/>
                        </a:lnSpc>
                        <a:spcAft>
                          <a:spcPts val="0"/>
                        </a:spcAft>
                      </a:pPr>
                      <a:r>
                        <a:rPr lang="en-GB" sz="1800" dirty="0">
                          <a:effectLst/>
                          <a:latin typeface="+mn-lt"/>
                          <a:ea typeface="Times New Roman" panose="02020603050405020304" pitchFamily="18" charset="0"/>
                          <a:cs typeface="Times New Roman" panose="02020603050405020304" pitchFamily="18" charset="0"/>
                        </a:rPr>
                        <a:t> Provide faster, reliable and accessible COID Services by 2020.</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2400" b="1" dirty="0" smtClean="0">
                          <a:solidFill>
                            <a:srgbClr val="000000"/>
                          </a:solidFill>
                          <a:effectLst/>
                          <a:latin typeface="+mn-lt"/>
                          <a:ea typeface="Times New Roman"/>
                        </a:rPr>
                        <a:t>6</a:t>
                      </a:r>
                      <a:endParaRPr lang="en-ZA" sz="2400" b="1" dirty="0">
                        <a:solidFill>
                          <a:srgbClr val="000000"/>
                        </a:solidFill>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2400" b="1" dirty="0" smtClean="0">
                          <a:solidFill>
                            <a:srgbClr val="000000"/>
                          </a:solidFill>
                          <a:effectLst/>
                          <a:latin typeface="+mn-lt"/>
                          <a:ea typeface="Times New Roman"/>
                        </a:rPr>
                        <a:t>5</a:t>
                      </a:r>
                      <a:endParaRPr lang="en-ZA" sz="2400" b="1" dirty="0">
                        <a:solidFill>
                          <a:srgbClr val="000000"/>
                        </a:solidFill>
                        <a:effectLst/>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2400" b="1" dirty="0" smtClean="0">
                          <a:solidFill>
                            <a:srgbClr val="000000"/>
                          </a:solidFill>
                          <a:effectLst/>
                          <a:latin typeface="+mn-lt"/>
                          <a:ea typeface="Times New Roman"/>
                        </a:rPr>
                        <a:t>3</a:t>
                      </a:r>
                      <a:endParaRPr lang="en-ZA" sz="2400" b="1" dirty="0">
                        <a:solidFill>
                          <a:srgbClr val="000000"/>
                        </a:solidFill>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2400" b="1" dirty="0" smtClean="0">
                          <a:solidFill>
                            <a:srgbClr val="000000"/>
                          </a:solidFill>
                          <a:effectLst/>
                          <a:latin typeface="+mn-lt"/>
                          <a:ea typeface="Times New Roman"/>
                        </a:rPr>
                        <a:t>2</a:t>
                      </a:r>
                      <a:endParaRPr lang="en-ZA" sz="2400" b="1" dirty="0">
                        <a:solidFill>
                          <a:srgbClr val="000000"/>
                        </a:solidFill>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2400" b="1" dirty="0" smtClean="0">
                          <a:solidFill>
                            <a:srgbClr val="00B050"/>
                          </a:solidFill>
                          <a:effectLst/>
                          <a:latin typeface="+mn-lt"/>
                          <a:ea typeface="Times New Roman"/>
                        </a:rPr>
                        <a:t>60%</a:t>
                      </a:r>
                      <a:endParaRPr lang="en-ZA" sz="2400" b="1" dirty="0">
                        <a:solidFill>
                          <a:srgbClr val="00B050"/>
                        </a:solidFill>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67367">
                <a:tc>
                  <a:txBody>
                    <a:bodyPr/>
                    <a:lstStyle/>
                    <a:p>
                      <a:pPr marL="0" marR="0" algn="l" fontAlgn="b">
                        <a:spcBef>
                          <a:spcPts val="0"/>
                        </a:spcBef>
                        <a:spcAft>
                          <a:spcPts val="0"/>
                        </a:spcAft>
                      </a:pPr>
                      <a:r>
                        <a:rPr lang="en-GB" sz="1800" b="1" dirty="0">
                          <a:effectLst/>
                          <a:latin typeface="+mn-lt"/>
                          <a:ea typeface="Times New Roman"/>
                        </a:rPr>
                        <a:t>Total number of Indicators</a:t>
                      </a:r>
                      <a:endParaRPr lang="en-US" sz="1800" b="1" dirty="0">
                        <a:effectLst/>
                        <a:latin typeface="+mn-lt"/>
                        <a:ea typeface="Times New Roman"/>
                      </a:endParaRPr>
                    </a:p>
                  </a:txBody>
                  <a:tcPr marL="8889" marR="8889" marT="88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spcAft>
                          <a:spcPts val="0"/>
                        </a:spcAft>
                      </a:pPr>
                      <a:r>
                        <a:rPr lang="en-ZA" sz="2400" b="1" dirty="0" smtClean="0">
                          <a:solidFill>
                            <a:srgbClr val="000000"/>
                          </a:solidFill>
                          <a:effectLst/>
                          <a:latin typeface="+mn-lt"/>
                          <a:ea typeface="Times New Roman"/>
                        </a:rPr>
                        <a:t>9</a:t>
                      </a:r>
                      <a:endParaRPr lang="en-ZA" sz="2400" b="1" dirty="0">
                        <a:solidFill>
                          <a:srgbClr val="000000"/>
                        </a:solidFill>
                        <a:effectLst/>
                        <a:latin typeface="+mn-lt"/>
                        <a:ea typeface="Times New Roman"/>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spcAft>
                          <a:spcPts val="0"/>
                        </a:spcAft>
                      </a:pPr>
                      <a:r>
                        <a:rPr lang="en-ZA" sz="2400" b="1" dirty="0" smtClean="0">
                          <a:solidFill>
                            <a:srgbClr val="000000"/>
                          </a:solidFill>
                          <a:effectLst/>
                          <a:latin typeface="+mn-lt"/>
                          <a:ea typeface="Times New Roman"/>
                        </a:rPr>
                        <a:t>6</a:t>
                      </a:r>
                      <a:endParaRPr lang="en-ZA" sz="2400" b="1" dirty="0">
                        <a:solidFill>
                          <a:srgbClr val="000000"/>
                        </a:solidFill>
                        <a:effectLst/>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spcAft>
                          <a:spcPts val="0"/>
                        </a:spcAft>
                      </a:pPr>
                      <a:r>
                        <a:rPr lang="en-US" sz="2400" b="1" dirty="0" smtClean="0">
                          <a:solidFill>
                            <a:srgbClr val="000000"/>
                          </a:solidFill>
                          <a:effectLst/>
                          <a:latin typeface="+mn-lt"/>
                          <a:ea typeface="Times New Roman"/>
                        </a:rPr>
                        <a:t>3</a:t>
                      </a:r>
                      <a:endParaRPr lang="en-ZA" sz="2400" b="1" dirty="0">
                        <a:solidFill>
                          <a:srgbClr val="000000"/>
                        </a:solidFill>
                        <a:effectLst/>
                        <a:latin typeface="+mn-lt"/>
                        <a:ea typeface="Times New Roman"/>
                      </a:endParaRPr>
                    </a:p>
                  </a:txBody>
                  <a:tcPr marL="8890" marR="889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spcAft>
                          <a:spcPts val="0"/>
                        </a:spcAft>
                      </a:pPr>
                      <a:r>
                        <a:rPr lang="en-ZA" sz="2400" b="1" dirty="0" smtClean="0">
                          <a:solidFill>
                            <a:srgbClr val="000000"/>
                          </a:solidFill>
                          <a:effectLst/>
                          <a:latin typeface="+mn-lt"/>
                          <a:ea typeface="Times New Roman"/>
                        </a:rPr>
                        <a:t>3</a:t>
                      </a:r>
                      <a:endParaRPr lang="en-ZA" sz="2400" b="1" dirty="0">
                        <a:solidFill>
                          <a:srgbClr val="000000"/>
                        </a:solidFill>
                        <a:effectLst/>
                        <a:latin typeface="+mn-lt"/>
                        <a:ea typeface="Times New Roman"/>
                      </a:endParaRPr>
                    </a:p>
                  </a:txBody>
                  <a:tcPr marL="8890" marR="8890" marT="889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endParaRPr lang="en-ZA" sz="2400" dirty="0" smtClean="0"/>
                    </a:p>
                    <a:p>
                      <a:pPr algn="ctr"/>
                      <a:r>
                        <a:rPr lang="en-ZA" sz="2400" b="1" dirty="0" smtClean="0">
                          <a:solidFill>
                            <a:srgbClr val="FF0000"/>
                          </a:solidFill>
                        </a:rPr>
                        <a:t>50%</a:t>
                      </a:r>
                      <a:endParaRPr lang="en-ZA" sz="2400" b="1" dirty="0">
                        <a:solidFill>
                          <a:srgbClr val="FF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solidFill>
                  </a:tcPr>
                </a:tc>
                <a:extLst>
                  <a:ext uri="{0D108BD9-81ED-4DB2-BD59-A6C34878D82A}">
                    <a16:rowId xmlns:a16="http://schemas.microsoft.com/office/drawing/2014/main" xmlns="" val="10009"/>
                  </a:ext>
                </a:extLst>
              </a:tr>
              <a:tr h="760375">
                <a:tc gridSpan="3">
                  <a:txBody>
                    <a:bodyPr/>
                    <a:lstStyle/>
                    <a:p>
                      <a:pPr marL="0" marR="0" algn="l" fontAlgn="b">
                        <a:spcBef>
                          <a:spcPts val="0"/>
                        </a:spcBef>
                        <a:spcAft>
                          <a:spcPts val="0"/>
                        </a:spcAft>
                      </a:pPr>
                      <a:r>
                        <a:rPr lang="en-GB" sz="1800" b="1" kern="1200" dirty="0">
                          <a:solidFill>
                            <a:srgbClr val="000000"/>
                          </a:solidFill>
                          <a:effectLst/>
                          <a:latin typeface="+mn-lt"/>
                          <a:ea typeface="Times New Roman"/>
                        </a:rPr>
                        <a:t>Overall  Performance</a:t>
                      </a:r>
                      <a:endParaRPr lang="en-US" sz="1800" b="1" dirty="0">
                        <a:effectLst/>
                        <a:latin typeface="+mn-lt"/>
                        <a:ea typeface="Times New Roman"/>
                      </a:endParaRPr>
                    </a:p>
                    <a:p>
                      <a:pPr marL="0" marR="0" algn="l" fontAlgn="b">
                        <a:spcBef>
                          <a:spcPts val="0"/>
                        </a:spcBef>
                        <a:spcAft>
                          <a:spcPts val="0"/>
                        </a:spcAft>
                      </a:pPr>
                      <a:r>
                        <a:rPr lang="en-ZA" sz="1800" b="1" dirty="0">
                          <a:effectLst/>
                          <a:latin typeface="+mn-lt"/>
                          <a:ea typeface="Times New Roman"/>
                        </a:rPr>
                        <a:t> </a:t>
                      </a:r>
                    </a:p>
                  </a:txBody>
                  <a:tcPr marL="8889" marR="8889" marT="8887"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marL="0" marR="0" algn="l" fontAlgn="b">
                        <a:spcBef>
                          <a:spcPts val="0"/>
                        </a:spcBef>
                        <a:spcAft>
                          <a:spcPts val="0"/>
                        </a:spcAft>
                      </a:pPr>
                      <a:endParaRPr lang="en-ZA" sz="1100" b="1" dirty="0">
                        <a:effectLst/>
                        <a:latin typeface="+mn-lt"/>
                        <a:ea typeface="Times New Roman"/>
                      </a:endParaRPr>
                    </a:p>
                  </a:txBody>
                  <a:tcPr marL="8889" marR="77464" marT="8887"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marL="0" marR="0" algn="l" fontAlgn="b">
                        <a:spcBef>
                          <a:spcPts val="0"/>
                        </a:spcBef>
                        <a:spcAft>
                          <a:spcPts val="0"/>
                        </a:spcAft>
                      </a:pPr>
                      <a:endParaRPr lang="en-ZA" sz="1100" b="1" dirty="0">
                        <a:effectLst/>
                        <a:latin typeface="+mn-lt"/>
                        <a:ea typeface="Times New Roman"/>
                      </a:endParaRPr>
                    </a:p>
                  </a:txBody>
                  <a:tcPr marL="8889" marR="77464" marT="888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ZA" sz="2000" b="1" dirty="0" smtClean="0">
                          <a:effectLst/>
                          <a:latin typeface="+mn-lt"/>
                          <a:ea typeface="Calibri"/>
                          <a:cs typeface="Times New Roman"/>
                        </a:rPr>
                        <a:t>50%</a:t>
                      </a:r>
                      <a:endParaRPr lang="en-ZA" sz="20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2000" b="1" dirty="0" smtClean="0">
                          <a:effectLst/>
                          <a:latin typeface="+mn-lt"/>
                          <a:ea typeface="Calibri"/>
                          <a:cs typeface="Times New Roman"/>
                        </a:rPr>
                        <a:t>50%</a:t>
                      </a:r>
                      <a:endParaRPr lang="en-ZA" sz="2000" b="1" dirty="0">
                        <a:effectLst/>
                        <a:latin typeface="+mn-lt"/>
                        <a:ea typeface="Calibri"/>
                        <a:cs typeface="Times New Roman"/>
                      </a:endParaRPr>
                    </a:p>
                  </a:txBody>
                  <a:tcPr marL="9524" marR="9524" marT="9524"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endParaRPr lang="en-ZA" sz="2400" dirty="0"/>
                    </a:p>
                  </a:txBody>
                  <a:tcPr>
                    <a:solidFill>
                      <a:schemeClr val="bg1"/>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1668457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378" y="165100"/>
            <a:ext cx="8545160" cy="1143000"/>
          </a:xfrm>
        </p:spPr>
        <p:txBody>
          <a:bodyPr/>
          <a:lstStyle/>
          <a:p>
            <a:pPr>
              <a:defRPr/>
            </a:pPr>
            <a:r>
              <a:rPr lang="en-US" sz="2400" b="1" kern="0" dirty="0">
                <a:solidFill>
                  <a:prstClr val="black"/>
                </a:solidFill>
                <a:latin typeface="Arial"/>
                <a:ea typeface="ＭＳ Ｐゴシック" pitchFamily="-80" charset="-128"/>
                <a:cs typeface="Arial"/>
              </a:rPr>
              <a:t>QUARTER 2 PERFORMANCE PER PROGRAMME </a:t>
            </a:r>
            <a:endParaRPr lang="en-ZA" sz="2400" dirty="0"/>
          </a:p>
        </p:txBody>
      </p:sp>
      <p:sp>
        <p:nvSpPr>
          <p:cNvPr id="29699" name="Slide Number Placeholder 4"/>
          <p:cNvSpPr>
            <a:spLocks noGrp="1"/>
          </p:cNvSpPr>
          <p:nvPr>
            <p:ph type="sldNum" sz="quarter" idx="12"/>
          </p:nvPr>
        </p:nvSpPr>
        <p:spPr bwMode="auto">
          <a:xfrm>
            <a:off x="6923665" y="6536391"/>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4C31F17A-3748-41D8-8DE2-B3C3F3DF3DC2}" type="slidenum">
              <a:rPr lang="en-US" altLang="en-US" sz="1200" b="1" smtClean="0">
                <a:solidFill>
                  <a:srgbClr val="FF0000"/>
                </a:solidFill>
              </a:rPr>
              <a:pPr/>
              <a:t>11</a:t>
            </a:fld>
            <a:endParaRPr lang="en-US" altLang="en-US" sz="1200" b="1" dirty="0">
              <a:solidFill>
                <a:srgbClr val="FF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148444893"/>
              </p:ext>
            </p:extLst>
          </p:nvPr>
        </p:nvGraphicFramePr>
        <p:xfrm>
          <a:off x="174625" y="1152620"/>
          <a:ext cx="8794749" cy="5453393"/>
        </p:xfrm>
        <a:graphic>
          <a:graphicData uri="http://schemas.openxmlformats.org/drawingml/2006/table">
            <a:tbl>
              <a:tblPr firstRow="1" firstCol="1" bandRow="1"/>
              <a:tblGrid>
                <a:gridCol w="2357471">
                  <a:extLst>
                    <a:ext uri="{9D8B030D-6E8A-4147-A177-3AD203B41FA5}">
                      <a16:colId xmlns:a16="http://schemas.microsoft.com/office/drawing/2014/main" xmlns="" val="20000"/>
                    </a:ext>
                  </a:extLst>
                </a:gridCol>
                <a:gridCol w="1170374">
                  <a:extLst>
                    <a:ext uri="{9D8B030D-6E8A-4147-A177-3AD203B41FA5}">
                      <a16:colId xmlns:a16="http://schemas.microsoft.com/office/drawing/2014/main" xmlns="" val="20001"/>
                    </a:ext>
                  </a:extLst>
                </a:gridCol>
                <a:gridCol w="1504768">
                  <a:extLst>
                    <a:ext uri="{9D8B030D-6E8A-4147-A177-3AD203B41FA5}">
                      <a16:colId xmlns:a16="http://schemas.microsoft.com/office/drawing/2014/main" xmlns="" val="20002"/>
                    </a:ext>
                  </a:extLst>
                </a:gridCol>
                <a:gridCol w="1170374">
                  <a:extLst>
                    <a:ext uri="{9D8B030D-6E8A-4147-A177-3AD203B41FA5}">
                      <a16:colId xmlns:a16="http://schemas.microsoft.com/office/drawing/2014/main" xmlns="" val="20003"/>
                    </a:ext>
                  </a:extLst>
                </a:gridCol>
                <a:gridCol w="1253973">
                  <a:extLst>
                    <a:ext uri="{9D8B030D-6E8A-4147-A177-3AD203B41FA5}">
                      <a16:colId xmlns:a16="http://schemas.microsoft.com/office/drawing/2014/main" xmlns="" val="20004"/>
                    </a:ext>
                  </a:extLst>
                </a:gridCol>
                <a:gridCol w="1337789">
                  <a:extLst>
                    <a:ext uri="{9D8B030D-6E8A-4147-A177-3AD203B41FA5}">
                      <a16:colId xmlns:a16="http://schemas.microsoft.com/office/drawing/2014/main" xmlns="" val="20005"/>
                    </a:ext>
                  </a:extLst>
                </a:gridCol>
              </a:tblGrid>
              <a:tr h="818140">
                <a:tc>
                  <a:txBody>
                    <a:bodyPr/>
                    <a:lstStyle/>
                    <a:p>
                      <a:pPr marL="0" marR="0" fontAlgn="b">
                        <a:spcBef>
                          <a:spcPts val="0"/>
                        </a:spcBef>
                        <a:spcAft>
                          <a:spcPts val="0"/>
                        </a:spcAft>
                      </a:pPr>
                      <a:r>
                        <a:rPr lang="en-GB" sz="1600" b="1" kern="1200" dirty="0">
                          <a:solidFill>
                            <a:srgbClr val="000000"/>
                          </a:solidFill>
                          <a:effectLst/>
                          <a:latin typeface="+mn-lt"/>
                          <a:ea typeface="Times New Roman"/>
                          <a:cs typeface="Times New Roman"/>
                        </a:rPr>
                        <a:t>Programme </a:t>
                      </a:r>
                      <a:endParaRPr lang="en-US" sz="1600" b="1" dirty="0">
                        <a:effectLst/>
                        <a:latin typeface="+mn-lt"/>
                        <a:ea typeface="Times New Roman"/>
                        <a:cs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600" b="1" kern="1200" dirty="0">
                          <a:solidFill>
                            <a:srgbClr val="000000"/>
                          </a:solidFill>
                          <a:effectLst/>
                          <a:latin typeface="+mn-lt"/>
                          <a:ea typeface="Times New Roman"/>
                          <a:cs typeface="Times New Roman"/>
                        </a:rPr>
                        <a:t>Annual Planned Indicators</a:t>
                      </a:r>
                      <a:endParaRPr lang="en-US" sz="1600" b="1" dirty="0">
                        <a:effectLst/>
                        <a:latin typeface="+mn-lt"/>
                        <a:ea typeface="Times New Roman"/>
                        <a:cs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600" b="1" kern="1200" dirty="0">
                          <a:solidFill>
                            <a:srgbClr val="000000"/>
                          </a:solidFill>
                          <a:effectLst/>
                          <a:latin typeface="+mn-lt"/>
                          <a:ea typeface="Times New Roman"/>
                          <a:cs typeface="Times New Roman"/>
                        </a:rPr>
                        <a:t>Indicators with targets   reporting in </a:t>
                      </a:r>
                      <a:r>
                        <a:rPr lang="en-GB" sz="1600" b="1" kern="1200" dirty="0" smtClean="0">
                          <a:solidFill>
                            <a:srgbClr val="000000"/>
                          </a:solidFill>
                          <a:effectLst/>
                          <a:latin typeface="+mn-lt"/>
                          <a:ea typeface="Times New Roman"/>
                          <a:cs typeface="Times New Roman"/>
                        </a:rPr>
                        <a:t>Q2</a:t>
                      </a:r>
                      <a:endParaRPr lang="en-US" sz="1600" b="1" dirty="0">
                        <a:effectLst/>
                        <a:latin typeface="+mn-lt"/>
                        <a:ea typeface="Times New Roman"/>
                        <a:cs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600" b="1" kern="1200" dirty="0">
                          <a:solidFill>
                            <a:srgbClr val="00B050"/>
                          </a:solidFill>
                          <a:effectLst/>
                          <a:latin typeface="+mn-lt"/>
                          <a:ea typeface="Times New Roman"/>
                          <a:cs typeface="Times New Roman"/>
                        </a:rPr>
                        <a:t>Achieved</a:t>
                      </a:r>
                      <a:endParaRPr lang="en-US" sz="16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600" b="1" kern="1200" dirty="0">
                          <a:solidFill>
                            <a:srgbClr val="FF0000"/>
                          </a:solidFill>
                          <a:effectLst/>
                          <a:latin typeface="+mn-lt"/>
                          <a:ea typeface="Times New Roman"/>
                          <a:cs typeface="Times New Roman"/>
                        </a:rPr>
                        <a:t>Not Achieved</a:t>
                      </a:r>
                      <a:endParaRPr lang="en-US" sz="16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600" b="1" kern="1200" dirty="0">
                          <a:solidFill>
                            <a:srgbClr val="000000"/>
                          </a:solidFill>
                          <a:effectLst/>
                          <a:latin typeface="+mn-lt"/>
                          <a:ea typeface="Times New Roman"/>
                          <a:cs typeface="Times New Roman"/>
                        </a:rPr>
                        <a:t>Overall % Achievement</a:t>
                      </a:r>
                      <a:endParaRPr lang="en-US" sz="1600" b="1" dirty="0">
                        <a:effectLst/>
                        <a:latin typeface="+mn-lt"/>
                        <a:ea typeface="Times New Roman"/>
                        <a:cs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0000"/>
                  </a:ext>
                </a:extLst>
              </a:tr>
              <a:tr h="544658">
                <a:tc>
                  <a:txBody>
                    <a:bodyPr/>
                    <a:lstStyle/>
                    <a:p>
                      <a:pPr fontAlgn="b">
                        <a:lnSpc>
                          <a:spcPct val="115000"/>
                        </a:lnSpc>
                        <a:spcAft>
                          <a:spcPts val="0"/>
                        </a:spcAft>
                      </a:pPr>
                      <a:r>
                        <a:rPr lang="en-ZA" sz="1600" b="1" u="sng" kern="1200" dirty="0">
                          <a:solidFill>
                            <a:srgbClr val="000000"/>
                          </a:solidFill>
                          <a:effectLst/>
                          <a:latin typeface="+mn-lt"/>
                          <a:ea typeface="Times New Roman" panose="02020603050405020304" pitchFamily="18" charset="0"/>
                          <a:cs typeface="Times New Roman" panose="02020603050405020304" pitchFamily="18" charset="0"/>
                        </a:rPr>
                        <a:t>Programme 1</a:t>
                      </a:r>
                      <a:r>
                        <a:rPr lang="en-ZA" sz="1600" kern="1200" dirty="0">
                          <a:solidFill>
                            <a:srgbClr val="000000"/>
                          </a:solidFill>
                          <a:effectLst/>
                          <a:latin typeface="+mn-lt"/>
                          <a:ea typeface="Times New Roman" panose="02020603050405020304" pitchFamily="18" charset="0"/>
                          <a:cs typeface="Times New Roman" panose="02020603050405020304" pitchFamily="18" charset="0"/>
                        </a:rPr>
                        <a:t>:</a:t>
                      </a:r>
                    </a:p>
                    <a:p>
                      <a:pPr fontAlgn="b">
                        <a:lnSpc>
                          <a:spcPct val="115000"/>
                        </a:lnSpc>
                        <a:spcAft>
                          <a:spcPts val="0"/>
                        </a:spcAft>
                      </a:pPr>
                      <a:r>
                        <a:rPr lang="en-ZA" sz="1600" kern="1200" dirty="0">
                          <a:solidFill>
                            <a:srgbClr val="000000"/>
                          </a:solidFill>
                          <a:effectLst/>
                          <a:latin typeface="+mn-lt"/>
                          <a:ea typeface="Times New Roman" panose="02020603050405020304" pitchFamily="18" charset="0"/>
                          <a:cs typeface="Times New Roman" panose="02020603050405020304" pitchFamily="18" charset="0"/>
                        </a:rPr>
                        <a:t>Administration</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800" b="1" dirty="0" smtClean="0">
                          <a:solidFill>
                            <a:srgbClr val="000000"/>
                          </a:solidFill>
                          <a:effectLst/>
                          <a:latin typeface="Calibri"/>
                          <a:ea typeface="Times New Roman"/>
                        </a:rPr>
                        <a:t>3</a:t>
                      </a:r>
                      <a:endParaRPr lang="en-ZA" sz="1800" b="1" dirty="0">
                        <a:solidFill>
                          <a:srgbClr val="000000"/>
                        </a:solidFill>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800" b="1" dirty="0" smtClean="0">
                          <a:solidFill>
                            <a:srgbClr val="000000"/>
                          </a:solidFill>
                          <a:effectLst/>
                          <a:latin typeface="Calibri"/>
                          <a:ea typeface="Times New Roman"/>
                        </a:rPr>
                        <a:t>1</a:t>
                      </a:r>
                      <a:endParaRPr lang="en-ZA" sz="1800" b="1" dirty="0">
                        <a:solidFill>
                          <a:srgbClr val="000000"/>
                        </a:solidFill>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800" b="1" dirty="0" smtClean="0">
                          <a:solidFill>
                            <a:srgbClr val="000000"/>
                          </a:solidFill>
                          <a:effectLst/>
                          <a:latin typeface="Calibri"/>
                          <a:ea typeface="Times New Roman"/>
                        </a:rPr>
                        <a:t>0</a:t>
                      </a:r>
                      <a:endParaRPr lang="en-ZA" sz="1800" b="1" dirty="0">
                        <a:solidFill>
                          <a:srgbClr val="000000"/>
                        </a:solidFill>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800" b="1" dirty="0" smtClean="0">
                          <a:solidFill>
                            <a:srgbClr val="000000"/>
                          </a:solidFill>
                          <a:effectLst/>
                          <a:latin typeface="Calibri"/>
                          <a:ea typeface="Times New Roman"/>
                        </a:rPr>
                        <a:t>1</a:t>
                      </a:r>
                      <a:endParaRPr lang="en-ZA" sz="1800" b="1" dirty="0">
                        <a:solidFill>
                          <a:srgbClr val="000000"/>
                        </a:solidFill>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800" b="1" dirty="0" smtClean="0">
                          <a:solidFill>
                            <a:srgbClr val="FF0000"/>
                          </a:solidFill>
                          <a:effectLst/>
                          <a:latin typeface="Calibri"/>
                          <a:ea typeface="Times New Roman"/>
                        </a:rPr>
                        <a:t>0%</a:t>
                      </a:r>
                      <a:endParaRPr lang="en-ZA" sz="1800" b="1" dirty="0">
                        <a:solidFill>
                          <a:srgbClr val="FF0000"/>
                        </a:solidFill>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361646">
                <a:tc>
                  <a:txBody>
                    <a:bodyPr/>
                    <a:lstStyle/>
                    <a:p>
                      <a:pPr fontAlgn="b">
                        <a:lnSpc>
                          <a:spcPct val="115000"/>
                        </a:lnSpc>
                        <a:spcAft>
                          <a:spcPts val="0"/>
                        </a:spcAft>
                      </a:pPr>
                      <a:r>
                        <a:rPr lang="en-ZA" sz="1600" b="1" u="sng" kern="1200" dirty="0">
                          <a:solidFill>
                            <a:srgbClr val="000000"/>
                          </a:solidFill>
                          <a:effectLst/>
                          <a:latin typeface="+mn-lt"/>
                          <a:ea typeface="Times New Roman" panose="02020603050405020304" pitchFamily="18" charset="0"/>
                          <a:cs typeface="Times New Roman" panose="02020603050405020304" pitchFamily="18" charset="0"/>
                        </a:rPr>
                        <a:t>Programme 2</a:t>
                      </a:r>
                      <a:r>
                        <a:rPr lang="en-ZA" sz="1600" kern="1200" dirty="0">
                          <a:solidFill>
                            <a:srgbClr val="000000"/>
                          </a:solidFill>
                          <a:effectLst/>
                          <a:latin typeface="+mn-lt"/>
                          <a:ea typeface="Times New Roman" panose="02020603050405020304" pitchFamily="18" charset="0"/>
                          <a:cs typeface="Times New Roman" panose="02020603050405020304" pitchFamily="18" charset="0"/>
                        </a:rPr>
                        <a:t>:</a:t>
                      </a:r>
                    </a:p>
                    <a:p>
                      <a:pPr fontAlgn="b">
                        <a:lnSpc>
                          <a:spcPct val="115000"/>
                        </a:lnSpc>
                        <a:spcAft>
                          <a:spcPts val="0"/>
                        </a:spcAft>
                      </a:pPr>
                      <a:r>
                        <a:rPr lang="en-ZA" sz="1600" kern="1200" dirty="0">
                          <a:solidFill>
                            <a:srgbClr val="000000"/>
                          </a:solidFill>
                          <a:effectLst/>
                          <a:latin typeface="+mn-lt"/>
                          <a:ea typeface="Times New Roman" panose="02020603050405020304" pitchFamily="18" charset="0"/>
                          <a:cs typeface="Times New Roman" panose="02020603050405020304" pitchFamily="18" charset="0"/>
                        </a:rPr>
                        <a:t>Compensation for occupational injuries and diseases Services operations</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800" b="1" dirty="0" smtClean="0">
                          <a:solidFill>
                            <a:srgbClr val="000000"/>
                          </a:solidFill>
                          <a:effectLst/>
                          <a:latin typeface="Calibri"/>
                          <a:ea typeface="Times New Roman"/>
                        </a:rPr>
                        <a:t>3</a:t>
                      </a:r>
                      <a:endParaRPr lang="en-ZA" sz="1800" b="1" dirty="0">
                        <a:solidFill>
                          <a:srgbClr val="000000"/>
                        </a:solidFill>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800" b="1" dirty="0" smtClean="0">
                          <a:solidFill>
                            <a:srgbClr val="000000"/>
                          </a:solidFill>
                          <a:effectLst/>
                          <a:latin typeface="Calibri"/>
                          <a:ea typeface="Times New Roman"/>
                        </a:rPr>
                        <a:t>2</a:t>
                      </a:r>
                      <a:endParaRPr lang="en-ZA" sz="1800" b="1" dirty="0">
                        <a:solidFill>
                          <a:srgbClr val="000000"/>
                        </a:solidFill>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800" b="1" dirty="0" smtClean="0">
                          <a:solidFill>
                            <a:srgbClr val="000000"/>
                          </a:solidFill>
                          <a:effectLst/>
                          <a:latin typeface="Calibri"/>
                          <a:ea typeface="Times New Roman"/>
                        </a:rPr>
                        <a:t>1</a:t>
                      </a:r>
                      <a:endParaRPr lang="en-ZA" sz="1800" b="1" dirty="0">
                        <a:solidFill>
                          <a:srgbClr val="000000"/>
                        </a:solidFill>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800" b="1" dirty="0" smtClean="0">
                          <a:solidFill>
                            <a:srgbClr val="000000"/>
                          </a:solidFill>
                          <a:effectLst/>
                          <a:latin typeface="Calibri"/>
                          <a:ea typeface="Times New Roman"/>
                        </a:rPr>
                        <a:t>1</a:t>
                      </a:r>
                      <a:endParaRPr lang="en-ZA" sz="1800" b="1" dirty="0">
                        <a:solidFill>
                          <a:srgbClr val="000000"/>
                        </a:solidFill>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800" b="1" dirty="0" smtClean="0">
                          <a:solidFill>
                            <a:srgbClr val="FF0000"/>
                          </a:solidFill>
                          <a:effectLst/>
                          <a:latin typeface="Calibri"/>
                          <a:ea typeface="Times New Roman"/>
                        </a:rPr>
                        <a:t>50%</a:t>
                      </a:r>
                      <a:endParaRPr lang="en-ZA" sz="1800" b="1" dirty="0">
                        <a:solidFill>
                          <a:srgbClr val="FF0000"/>
                        </a:solidFill>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44658">
                <a:tc>
                  <a:txBody>
                    <a:bodyPr/>
                    <a:lstStyle/>
                    <a:p>
                      <a:pPr fontAlgn="b">
                        <a:lnSpc>
                          <a:spcPct val="115000"/>
                        </a:lnSpc>
                        <a:spcAft>
                          <a:spcPts val="0"/>
                        </a:spcAft>
                      </a:pPr>
                      <a:r>
                        <a:rPr lang="en-ZA" sz="1600" b="1" u="sng" kern="1200" dirty="0">
                          <a:solidFill>
                            <a:schemeClr val="tx1"/>
                          </a:solidFill>
                          <a:effectLst/>
                          <a:latin typeface="+mn-lt"/>
                          <a:ea typeface="Times New Roman" panose="02020603050405020304" pitchFamily="18" charset="0"/>
                          <a:cs typeface="Times New Roman" panose="02020603050405020304" pitchFamily="18" charset="0"/>
                        </a:rPr>
                        <a:t>Programme</a:t>
                      </a:r>
                      <a:r>
                        <a:rPr lang="en-ZA" sz="1600" b="1" u="sng" kern="1200" baseline="0" dirty="0">
                          <a:solidFill>
                            <a:schemeClr val="tx1"/>
                          </a:solidFill>
                          <a:effectLst/>
                          <a:latin typeface="+mn-lt"/>
                          <a:ea typeface="Times New Roman" panose="02020603050405020304" pitchFamily="18" charset="0"/>
                          <a:cs typeface="Times New Roman" panose="02020603050405020304" pitchFamily="18" charset="0"/>
                        </a:rPr>
                        <a:t> 3</a:t>
                      </a:r>
                      <a:r>
                        <a:rPr lang="en-ZA" sz="1600" kern="1200" baseline="0" dirty="0">
                          <a:solidFill>
                            <a:schemeClr val="tx1"/>
                          </a:solidFill>
                          <a:effectLst/>
                          <a:latin typeface="+mn-lt"/>
                          <a:ea typeface="Times New Roman" panose="02020603050405020304" pitchFamily="18" charset="0"/>
                          <a:cs typeface="Times New Roman" panose="02020603050405020304" pitchFamily="18" charset="0"/>
                        </a:rPr>
                        <a:t>:</a:t>
                      </a:r>
                    </a:p>
                    <a:p>
                      <a:pPr fontAlgn="b">
                        <a:lnSpc>
                          <a:spcPct val="115000"/>
                        </a:lnSpc>
                        <a:spcAft>
                          <a:spcPts val="0"/>
                        </a:spcAft>
                      </a:pPr>
                      <a:r>
                        <a:rPr lang="en-ZA" sz="1600" kern="1200" dirty="0">
                          <a:solidFill>
                            <a:srgbClr val="000000"/>
                          </a:solidFill>
                          <a:effectLst/>
                          <a:latin typeface="+mn-lt"/>
                          <a:ea typeface="Times New Roman" panose="02020603050405020304" pitchFamily="18" charset="0"/>
                          <a:cs typeface="Times New Roman" panose="02020603050405020304" pitchFamily="18" charset="0"/>
                        </a:rPr>
                        <a:t>Medical Services</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800" b="1" dirty="0" smtClean="0">
                          <a:solidFill>
                            <a:srgbClr val="000000"/>
                          </a:solidFill>
                          <a:effectLst/>
                          <a:latin typeface="Calibri"/>
                          <a:ea typeface="Times New Roman"/>
                        </a:rPr>
                        <a:t>2</a:t>
                      </a:r>
                      <a:endParaRPr lang="en-ZA" sz="1800" b="1" dirty="0">
                        <a:solidFill>
                          <a:srgbClr val="000000"/>
                        </a:solidFill>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800" b="1" dirty="0" smtClean="0">
                          <a:solidFill>
                            <a:srgbClr val="000000"/>
                          </a:solidFill>
                          <a:effectLst/>
                          <a:latin typeface="Calibri"/>
                          <a:ea typeface="Times New Roman"/>
                        </a:rPr>
                        <a:t>2</a:t>
                      </a:r>
                      <a:endParaRPr lang="en-ZA" sz="1800" b="1" dirty="0">
                        <a:solidFill>
                          <a:srgbClr val="000000"/>
                        </a:solidFill>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800" b="1" dirty="0" smtClean="0">
                          <a:solidFill>
                            <a:srgbClr val="000000"/>
                          </a:solidFill>
                          <a:effectLst/>
                          <a:latin typeface="Calibri"/>
                          <a:ea typeface="Times New Roman"/>
                        </a:rPr>
                        <a:t>1</a:t>
                      </a:r>
                      <a:endParaRPr lang="en-ZA" sz="1800" b="1" dirty="0">
                        <a:solidFill>
                          <a:srgbClr val="000000"/>
                        </a:solidFill>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800" b="1" dirty="0" smtClean="0">
                          <a:solidFill>
                            <a:srgbClr val="000000"/>
                          </a:solidFill>
                          <a:effectLst/>
                          <a:latin typeface="Calibri"/>
                          <a:ea typeface="Times New Roman"/>
                        </a:rPr>
                        <a:t>1</a:t>
                      </a:r>
                      <a:endParaRPr lang="en-ZA" sz="1800" b="1" dirty="0">
                        <a:solidFill>
                          <a:srgbClr val="000000"/>
                        </a:solidFill>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800" b="1" dirty="0" smtClean="0">
                          <a:solidFill>
                            <a:srgbClr val="FF0000"/>
                          </a:solidFill>
                          <a:effectLst/>
                          <a:latin typeface="Calibri"/>
                          <a:ea typeface="Times New Roman"/>
                        </a:rPr>
                        <a:t>50%</a:t>
                      </a:r>
                      <a:endParaRPr lang="en-ZA" sz="1800" b="1" dirty="0">
                        <a:solidFill>
                          <a:srgbClr val="FF0000"/>
                        </a:solidFill>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816988">
                <a:tc>
                  <a:txBody>
                    <a:bodyPr/>
                    <a:lstStyle/>
                    <a:p>
                      <a:pPr fontAlgn="b">
                        <a:lnSpc>
                          <a:spcPct val="115000"/>
                        </a:lnSpc>
                        <a:spcAft>
                          <a:spcPts val="0"/>
                        </a:spcAft>
                      </a:pPr>
                      <a:r>
                        <a:rPr lang="en-ZA" sz="1600" b="1" u="sng" kern="1200" dirty="0">
                          <a:solidFill>
                            <a:schemeClr val="tx1"/>
                          </a:solidFill>
                          <a:effectLst/>
                          <a:latin typeface="+mn-lt"/>
                          <a:ea typeface="Times New Roman" panose="02020603050405020304" pitchFamily="18" charset="0"/>
                          <a:cs typeface="Times New Roman" panose="02020603050405020304" pitchFamily="18" charset="0"/>
                        </a:rPr>
                        <a:t>Programme 4</a:t>
                      </a:r>
                      <a:r>
                        <a:rPr lang="en-ZA" sz="1600" b="1" u="sng" kern="1200" dirty="0">
                          <a:solidFill>
                            <a:srgbClr val="000000"/>
                          </a:solidFill>
                          <a:effectLst/>
                          <a:latin typeface="+mn-lt"/>
                          <a:ea typeface="Times New Roman" panose="02020603050405020304" pitchFamily="18" charset="0"/>
                          <a:cs typeface="Times New Roman" panose="02020603050405020304" pitchFamily="18" charset="0"/>
                        </a:rPr>
                        <a:t>:</a:t>
                      </a:r>
                    </a:p>
                    <a:p>
                      <a:pPr fontAlgn="b">
                        <a:lnSpc>
                          <a:spcPct val="115000"/>
                        </a:lnSpc>
                        <a:spcAft>
                          <a:spcPts val="0"/>
                        </a:spcAft>
                      </a:pPr>
                      <a:r>
                        <a:rPr lang="en-ZA" sz="1600" kern="1200" dirty="0">
                          <a:solidFill>
                            <a:srgbClr val="000000"/>
                          </a:solidFill>
                          <a:effectLst/>
                          <a:latin typeface="+mn-lt"/>
                          <a:ea typeface="Times New Roman" panose="02020603050405020304" pitchFamily="18" charset="0"/>
                          <a:cs typeface="Times New Roman" panose="02020603050405020304" pitchFamily="18" charset="0"/>
                        </a:rPr>
                        <a:t>Orthotic and Rehabilitation</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800" b="1" dirty="0" smtClean="0">
                          <a:solidFill>
                            <a:srgbClr val="000000"/>
                          </a:solidFill>
                          <a:effectLst/>
                          <a:latin typeface="Calibri"/>
                          <a:ea typeface="Times New Roman"/>
                        </a:rPr>
                        <a:t>1</a:t>
                      </a:r>
                      <a:endParaRPr lang="en-ZA" sz="1800" b="1" dirty="0">
                        <a:solidFill>
                          <a:srgbClr val="000000"/>
                        </a:solidFill>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800" b="1" dirty="0" smtClean="0">
                          <a:solidFill>
                            <a:srgbClr val="000000"/>
                          </a:solidFill>
                          <a:effectLst/>
                          <a:latin typeface="Calibri"/>
                          <a:ea typeface="Times New Roman"/>
                        </a:rPr>
                        <a:t>1</a:t>
                      </a:r>
                      <a:endParaRPr lang="en-ZA" sz="1800" b="1" dirty="0">
                        <a:solidFill>
                          <a:srgbClr val="000000"/>
                        </a:solidFill>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dirty="0" smtClean="0">
                          <a:solidFill>
                            <a:srgbClr val="000000"/>
                          </a:solidFill>
                          <a:effectLst/>
                          <a:latin typeface="Calibri"/>
                          <a:ea typeface="Times New Roman"/>
                        </a:rPr>
                        <a:t>1</a:t>
                      </a:r>
                      <a:endParaRPr lang="en-ZA" sz="1800" b="1" dirty="0">
                        <a:solidFill>
                          <a:srgbClr val="000000"/>
                        </a:solidFill>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dirty="0" smtClean="0">
                          <a:solidFill>
                            <a:srgbClr val="000000"/>
                          </a:solidFill>
                          <a:effectLst/>
                          <a:latin typeface="Calibri"/>
                          <a:ea typeface="Times New Roman"/>
                        </a:rPr>
                        <a:t>0</a:t>
                      </a:r>
                      <a:endParaRPr lang="en-ZA" sz="1800" b="1" dirty="0">
                        <a:solidFill>
                          <a:srgbClr val="000000"/>
                        </a:solidFill>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800" b="1" dirty="0" smtClean="0">
                          <a:solidFill>
                            <a:srgbClr val="00B050"/>
                          </a:solidFill>
                          <a:effectLst/>
                          <a:latin typeface="Calibri"/>
                          <a:ea typeface="Times New Roman"/>
                        </a:rPr>
                        <a:t>100%</a:t>
                      </a:r>
                      <a:endParaRPr lang="en-ZA" sz="1800" b="1" dirty="0">
                        <a:solidFill>
                          <a:srgbClr val="00B050"/>
                        </a:solidFill>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42068">
                <a:tc>
                  <a:txBody>
                    <a:bodyPr/>
                    <a:lstStyle/>
                    <a:p>
                      <a:pPr marL="0" marR="0" fontAlgn="b">
                        <a:spcBef>
                          <a:spcPts val="0"/>
                        </a:spcBef>
                        <a:spcAft>
                          <a:spcPts val="0"/>
                        </a:spcAft>
                      </a:pPr>
                      <a:r>
                        <a:rPr lang="en-GB" sz="1600" b="1" kern="1200" dirty="0">
                          <a:solidFill>
                            <a:srgbClr val="000000"/>
                          </a:solidFill>
                          <a:effectLst/>
                          <a:latin typeface="+mn-lt"/>
                          <a:ea typeface="Times New Roman"/>
                          <a:cs typeface="Times New Roman"/>
                        </a:rPr>
                        <a:t>Total number of Indicators</a:t>
                      </a:r>
                      <a:endParaRPr lang="en-US" sz="16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spcAft>
                          <a:spcPts val="0"/>
                        </a:spcAft>
                      </a:pPr>
                      <a:endParaRPr lang="en-ZA" sz="1800" b="1" dirty="0" smtClean="0">
                        <a:solidFill>
                          <a:srgbClr val="000000"/>
                        </a:solidFill>
                        <a:effectLst/>
                        <a:latin typeface="Calibri"/>
                        <a:ea typeface="Times New Roman"/>
                      </a:endParaRPr>
                    </a:p>
                    <a:p>
                      <a:pPr algn="ctr">
                        <a:spcAft>
                          <a:spcPts val="0"/>
                        </a:spcAft>
                      </a:pPr>
                      <a:r>
                        <a:rPr lang="en-ZA" sz="1800" b="1" dirty="0" smtClean="0">
                          <a:solidFill>
                            <a:srgbClr val="000000"/>
                          </a:solidFill>
                          <a:effectLst/>
                          <a:latin typeface="Calibri"/>
                          <a:ea typeface="Times New Roman"/>
                        </a:rPr>
                        <a:t>9</a:t>
                      </a:r>
                      <a:endParaRPr lang="en-ZA" sz="1800" b="1" dirty="0">
                        <a:solidFill>
                          <a:srgbClr val="000000"/>
                        </a:solidFill>
                        <a:effectLst/>
                        <a:latin typeface="Calibri"/>
                        <a:ea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spcAft>
                          <a:spcPts val="0"/>
                        </a:spcAft>
                      </a:pPr>
                      <a:endParaRPr lang="en-ZA" sz="1800" b="1" dirty="0" smtClean="0">
                        <a:solidFill>
                          <a:srgbClr val="000000"/>
                        </a:solidFill>
                        <a:effectLst/>
                        <a:latin typeface="Calibri"/>
                        <a:ea typeface="Times New Roman"/>
                      </a:endParaRPr>
                    </a:p>
                    <a:p>
                      <a:pPr algn="ctr">
                        <a:spcAft>
                          <a:spcPts val="0"/>
                        </a:spcAft>
                      </a:pPr>
                      <a:r>
                        <a:rPr lang="en-ZA" sz="1800" b="1" dirty="0" smtClean="0">
                          <a:solidFill>
                            <a:srgbClr val="000000"/>
                          </a:solidFill>
                          <a:effectLst/>
                          <a:latin typeface="Calibri"/>
                          <a:ea typeface="Times New Roman"/>
                        </a:rPr>
                        <a:t>6</a:t>
                      </a:r>
                      <a:endParaRPr lang="en-ZA" sz="1800" b="1" dirty="0">
                        <a:solidFill>
                          <a:srgbClr val="000000"/>
                        </a:solidFill>
                        <a:effectLst/>
                        <a:latin typeface="Calibri"/>
                        <a:ea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algn="ctr" fontAlgn="b">
                        <a:spcAft>
                          <a:spcPts val="0"/>
                        </a:spcAft>
                      </a:pPr>
                      <a:endParaRPr lang="en-US" sz="1800" b="1" dirty="0" smtClean="0">
                        <a:solidFill>
                          <a:srgbClr val="000000"/>
                        </a:solidFill>
                        <a:effectLst/>
                        <a:latin typeface="+mn-lt"/>
                        <a:ea typeface="Times New Roman"/>
                        <a:cs typeface="+mn-cs"/>
                      </a:endParaRPr>
                    </a:p>
                    <a:p>
                      <a:pPr marL="0" algn="ctr" fontAlgn="b">
                        <a:spcAft>
                          <a:spcPts val="0"/>
                        </a:spcAft>
                      </a:pPr>
                      <a:r>
                        <a:rPr lang="en-US" sz="1800" b="1" dirty="0" smtClean="0">
                          <a:solidFill>
                            <a:srgbClr val="000000"/>
                          </a:solidFill>
                          <a:effectLst/>
                          <a:latin typeface="+mn-lt"/>
                          <a:ea typeface="Times New Roman"/>
                          <a:cs typeface="+mn-cs"/>
                        </a:rPr>
                        <a:t>3</a:t>
                      </a:r>
                      <a:endParaRPr lang="en-ZA" sz="1800" b="1" dirty="0">
                        <a:solidFill>
                          <a:srgbClr val="000000"/>
                        </a:solidFill>
                        <a:effectLst/>
                        <a:latin typeface="+mn-lt"/>
                        <a:ea typeface="Times New Roman"/>
                        <a:cs typeface="+mn-cs"/>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spcAft>
                          <a:spcPts val="0"/>
                        </a:spcAft>
                      </a:pPr>
                      <a:endParaRPr lang="en-ZA" sz="1800" b="1" dirty="0" smtClean="0">
                        <a:solidFill>
                          <a:srgbClr val="000000"/>
                        </a:solidFill>
                        <a:effectLst/>
                        <a:latin typeface="+mn-lt"/>
                        <a:ea typeface="Times New Roman"/>
                      </a:endParaRPr>
                    </a:p>
                    <a:p>
                      <a:pPr algn="ctr" fontAlgn="b">
                        <a:spcAft>
                          <a:spcPts val="0"/>
                        </a:spcAft>
                      </a:pPr>
                      <a:r>
                        <a:rPr lang="en-ZA" sz="1800" b="1" dirty="0" smtClean="0">
                          <a:solidFill>
                            <a:srgbClr val="000000"/>
                          </a:solidFill>
                          <a:effectLst/>
                          <a:latin typeface="+mn-lt"/>
                          <a:ea typeface="Times New Roman"/>
                        </a:rPr>
                        <a:t>3</a:t>
                      </a:r>
                      <a:endParaRPr lang="en-ZA" sz="1800" b="1" dirty="0">
                        <a:solidFill>
                          <a:srgbClr val="000000"/>
                        </a:solidFill>
                        <a:effectLst/>
                        <a:latin typeface="+mn-lt"/>
                        <a:ea typeface="Times New Roman"/>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a:txBody>
                    <a:bodyPr/>
                    <a:lstStyle/>
                    <a:p>
                      <a:pPr algn="ctr"/>
                      <a:endParaRPr lang="en-ZA" sz="1800" dirty="0" smtClean="0">
                        <a:solidFill>
                          <a:srgbClr val="000000"/>
                        </a:solidFill>
                      </a:endParaRPr>
                    </a:p>
                    <a:p>
                      <a:pPr algn="ctr"/>
                      <a:endParaRPr lang="en-ZA" sz="1800" dirty="0" smtClean="0">
                        <a:solidFill>
                          <a:srgbClr val="000000"/>
                        </a:solidFill>
                      </a:endParaRPr>
                    </a:p>
                    <a:p>
                      <a:pPr algn="ctr"/>
                      <a:r>
                        <a:rPr lang="en-ZA" sz="1800" b="1" dirty="0" smtClean="0">
                          <a:solidFill>
                            <a:srgbClr val="FF0000"/>
                          </a:solidFill>
                        </a:rPr>
                        <a:t>50%</a:t>
                      </a:r>
                      <a:endParaRPr lang="en-ZA" sz="1800" b="1" dirty="0">
                        <a:solidFill>
                          <a:srgbClr val="FF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712096">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GB" sz="1600" b="1" kern="1200" dirty="0">
                          <a:solidFill>
                            <a:srgbClr val="000000"/>
                          </a:solidFill>
                          <a:effectLst/>
                          <a:latin typeface="+mn-lt"/>
                          <a:ea typeface="Times New Roman"/>
                        </a:rPr>
                        <a:t>Overall  Performance</a:t>
                      </a:r>
                      <a:endParaRPr lang="en-US" sz="1600" b="1" dirty="0">
                        <a:effectLst/>
                        <a:latin typeface="+mn-lt"/>
                        <a:ea typeface="Times New Roman"/>
                      </a:endParaRPr>
                    </a:p>
                    <a:p>
                      <a:pPr marL="0" marR="0" fontAlgn="b">
                        <a:spcBef>
                          <a:spcPts val="0"/>
                        </a:spcBef>
                        <a:spcAft>
                          <a:spcPts val="0"/>
                        </a:spcAft>
                      </a:pPr>
                      <a:endParaRPr lang="en-US" sz="1600" b="1" dirty="0">
                        <a:effectLst/>
                        <a:latin typeface="+mn-lt"/>
                        <a:ea typeface="Times New Roman"/>
                        <a:cs typeface="Times New Roman"/>
                      </a:endParaRPr>
                    </a:p>
                  </a:txBody>
                  <a:tcPr marL="68574" marR="685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gridSpan="2">
                  <a:txBody>
                    <a:bodyPr/>
                    <a:lstStyle/>
                    <a:p>
                      <a:pPr algn="ctr">
                        <a:lnSpc>
                          <a:spcPct val="115000"/>
                        </a:lnSpc>
                        <a:spcAft>
                          <a:spcPts val="0"/>
                        </a:spcAft>
                      </a:pPr>
                      <a:endParaRPr lang="en-ZA" sz="1100" b="1" dirty="0">
                        <a:effectLst/>
                        <a:latin typeface="Calibri"/>
                        <a:ea typeface="Calibri"/>
                        <a:cs typeface="Times New Roman"/>
                      </a:endParaRPr>
                    </a:p>
                  </a:txBody>
                  <a:tcPr marL="9524" marR="9524"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hMerge="1">
                  <a:txBody>
                    <a:bodyPr/>
                    <a:lstStyle/>
                    <a:p>
                      <a:pPr algn="ctr">
                        <a:lnSpc>
                          <a:spcPct val="115000"/>
                        </a:lnSpc>
                        <a:spcAft>
                          <a:spcPts val="0"/>
                        </a:spcAft>
                      </a:pPr>
                      <a:endParaRPr lang="en-ZA" sz="1100" dirty="0">
                        <a:effectLst/>
                        <a:latin typeface="Calibri"/>
                        <a:ea typeface="Calibri"/>
                        <a:cs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lnSpc>
                          <a:spcPct val="115000"/>
                        </a:lnSpc>
                        <a:spcAft>
                          <a:spcPts val="0"/>
                        </a:spcAft>
                      </a:pPr>
                      <a:r>
                        <a:rPr lang="en-ZA" sz="1800" b="1" dirty="0" smtClean="0">
                          <a:effectLst/>
                          <a:latin typeface="Calibri"/>
                          <a:ea typeface="Calibri"/>
                          <a:cs typeface="Times New Roman"/>
                        </a:rPr>
                        <a:t>50%</a:t>
                      </a:r>
                      <a:endParaRPr lang="en-ZA" sz="1800" b="1"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800" b="1" dirty="0" smtClean="0">
                          <a:effectLst/>
                          <a:latin typeface="Calibri"/>
                          <a:ea typeface="Calibri"/>
                          <a:cs typeface="Times New Roman"/>
                        </a:rPr>
                        <a:t>50%</a:t>
                      </a:r>
                      <a:endParaRPr lang="en-ZA" sz="1800" b="1" dirty="0">
                        <a:effectLst/>
                        <a:latin typeface="Calibri"/>
                        <a:ea typeface="Calibri"/>
                        <a:cs typeface="Times New Roman"/>
                      </a:endParaRPr>
                    </a:p>
                  </a:txBody>
                  <a:tcPr marL="9524" marR="9524"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ZA" sz="2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35097996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511" y="274638"/>
            <a:ext cx="8635999" cy="679773"/>
          </a:xfrm>
        </p:spPr>
        <p:txBody>
          <a:bodyPr/>
          <a:lstStyle/>
          <a:p>
            <a:r>
              <a:rPr lang="en-US" sz="2400" b="1" dirty="0" smtClean="0">
                <a:solidFill>
                  <a:srgbClr val="FF0000"/>
                </a:solidFill>
              </a:rPr>
              <a:t/>
            </a:r>
            <a:br>
              <a:rPr lang="en-US" sz="2400" b="1" dirty="0" smtClean="0">
                <a:solidFill>
                  <a:srgbClr val="FF0000"/>
                </a:solidFill>
              </a:rPr>
            </a:br>
            <a:r>
              <a:rPr lang="en-US" sz="2400" b="1" dirty="0" smtClean="0"/>
              <a:t>PERFORMANCE </a:t>
            </a:r>
            <a:r>
              <a:rPr lang="en-US" sz="2400" b="1" dirty="0"/>
              <a:t>PER INDICATOR</a:t>
            </a:r>
            <a:endParaRPr lang="en-ZA"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707114205"/>
              </p:ext>
            </p:extLst>
          </p:nvPr>
        </p:nvGraphicFramePr>
        <p:xfrm>
          <a:off x="203199" y="1324817"/>
          <a:ext cx="8661832" cy="4813208"/>
        </p:xfrm>
        <a:graphic>
          <a:graphicData uri="http://schemas.openxmlformats.org/drawingml/2006/table">
            <a:tbl>
              <a:tblPr/>
              <a:tblGrid>
                <a:gridCol w="370645">
                  <a:extLst>
                    <a:ext uri="{9D8B030D-6E8A-4147-A177-3AD203B41FA5}">
                      <a16:colId xmlns:a16="http://schemas.microsoft.com/office/drawing/2014/main" xmlns="" val="1239496105"/>
                    </a:ext>
                  </a:extLst>
                </a:gridCol>
                <a:gridCol w="2113715">
                  <a:extLst>
                    <a:ext uri="{9D8B030D-6E8A-4147-A177-3AD203B41FA5}">
                      <a16:colId xmlns:a16="http://schemas.microsoft.com/office/drawing/2014/main" xmlns="" val="610576179"/>
                    </a:ext>
                  </a:extLst>
                </a:gridCol>
                <a:gridCol w="951568">
                  <a:extLst>
                    <a:ext uri="{9D8B030D-6E8A-4147-A177-3AD203B41FA5}">
                      <a16:colId xmlns:a16="http://schemas.microsoft.com/office/drawing/2014/main" xmlns="" val="1013481825"/>
                    </a:ext>
                  </a:extLst>
                </a:gridCol>
                <a:gridCol w="1537307">
                  <a:extLst>
                    <a:ext uri="{9D8B030D-6E8A-4147-A177-3AD203B41FA5}">
                      <a16:colId xmlns:a16="http://schemas.microsoft.com/office/drawing/2014/main" xmlns="" val="3213047815"/>
                    </a:ext>
                  </a:extLst>
                </a:gridCol>
                <a:gridCol w="2540382">
                  <a:extLst>
                    <a:ext uri="{9D8B030D-6E8A-4147-A177-3AD203B41FA5}">
                      <a16:colId xmlns:a16="http://schemas.microsoft.com/office/drawing/2014/main" xmlns="" val="20004"/>
                    </a:ext>
                  </a:extLst>
                </a:gridCol>
                <a:gridCol w="1148215">
                  <a:extLst>
                    <a:ext uri="{9D8B030D-6E8A-4147-A177-3AD203B41FA5}">
                      <a16:colId xmlns:a16="http://schemas.microsoft.com/office/drawing/2014/main" xmlns="" val="3985455937"/>
                    </a:ext>
                  </a:extLst>
                </a:gridCol>
              </a:tblGrid>
              <a:tr h="422332">
                <a:tc>
                  <a:txBody>
                    <a:bodyPr/>
                    <a:lstStyle/>
                    <a:p>
                      <a:pPr algn="ctr" fontAlgn="base" hangingPunct="0">
                        <a:lnSpc>
                          <a:spcPct val="130000"/>
                        </a:lnSpc>
                        <a:spcAft>
                          <a:spcPts val="0"/>
                        </a:spcAft>
                      </a:pPr>
                      <a:r>
                        <a:rPr lang="en-GB" sz="1100" b="1" dirty="0">
                          <a:effectLst/>
                          <a:latin typeface="+mn-lt"/>
                          <a:ea typeface="Calibri" panose="020F0502020204030204" pitchFamily="34" charset="0"/>
                          <a:cs typeface="Times New Roman" panose="02020603050405020304" pitchFamily="18" charset="0"/>
                        </a:rPr>
                        <a:t>#</a:t>
                      </a:r>
                      <a:endParaRPr lang="en-ZA" sz="11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GB" sz="1100" b="1" dirty="0">
                          <a:effectLst/>
                          <a:latin typeface="+mn-lt"/>
                          <a:ea typeface="Times New Roman" panose="02020603050405020304" pitchFamily="18" charset="0"/>
                          <a:cs typeface="Times New Roman" panose="02020603050405020304" pitchFamily="18" charset="0"/>
                        </a:rPr>
                        <a:t>PERFORMANCE INDICATORS FOR THE FINANCIAL YEAR 2018/19</a:t>
                      </a:r>
                      <a:endParaRPr lang="en-ZA" sz="1100" dirty="0">
                        <a:effectLst/>
                        <a:latin typeface="+mn-lt"/>
                        <a:ea typeface="Calibri" panose="020F0502020204030204" pitchFamily="34" charset="0"/>
                        <a:cs typeface="Times New Roman" panose="02020603050405020304" pitchFamily="18" charset="0"/>
                      </a:endParaRPr>
                    </a:p>
                  </a:txBody>
                  <a:tcPr marL="8890" marR="889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a:effectLst/>
                          <a:latin typeface="+mn-lt"/>
                          <a:ea typeface="Times New Roman" panose="02020603050405020304" pitchFamily="18" charset="0"/>
                          <a:cs typeface="Times New Roman" panose="02020603050405020304" pitchFamily="18" charset="0"/>
                        </a:rPr>
                        <a:t>Annual </a:t>
                      </a:r>
                      <a:endParaRPr lang="en-ZA" sz="1100" b="1" dirty="0">
                        <a:effectLst/>
                        <a:latin typeface="+mn-lt"/>
                        <a:ea typeface="Calibri" panose="020F0502020204030204" pitchFamily="34" charset="0"/>
                        <a:cs typeface="Times New Roman" panose="02020603050405020304" pitchFamily="18" charset="0"/>
                      </a:endParaRPr>
                    </a:p>
                    <a:p>
                      <a:pPr algn="ctr" fontAlgn="base" hangingPunct="0">
                        <a:lnSpc>
                          <a:spcPct val="130000"/>
                        </a:lnSpc>
                        <a:spcAft>
                          <a:spcPts val="0"/>
                        </a:spcAft>
                      </a:pPr>
                      <a:r>
                        <a:rPr lang="en-ZA" sz="1100" b="1" dirty="0">
                          <a:effectLst/>
                          <a:latin typeface="+mn-lt"/>
                          <a:ea typeface="Times New Roman" panose="02020603050405020304" pitchFamily="18" charset="0"/>
                          <a:cs typeface="Times New Roman" panose="02020603050405020304" pitchFamily="18" charset="0"/>
                        </a:rPr>
                        <a:t>Target</a:t>
                      </a:r>
                      <a:endParaRPr lang="en-ZA" sz="1100" b="1" dirty="0">
                        <a:effectLst/>
                        <a:latin typeface="+mn-lt"/>
                        <a:ea typeface="Calibri" panose="020F0502020204030204" pitchFamily="34" charset="0"/>
                        <a:cs typeface="Times New Roman" panose="02020603050405020304" pitchFamily="18" charset="0"/>
                      </a:endParaRPr>
                    </a:p>
                  </a:txBody>
                  <a:tcPr marL="8890" marR="889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a:effectLst/>
                          <a:latin typeface="+mn-lt"/>
                          <a:ea typeface="Times New Roman" panose="02020603050405020304" pitchFamily="18" charset="0"/>
                          <a:cs typeface="Times New Roman" panose="02020603050405020304" pitchFamily="18" charset="0"/>
                        </a:rPr>
                        <a:t>Quarter </a:t>
                      </a:r>
                      <a:r>
                        <a:rPr lang="en-ZA" sz="1100" b="1" dirty="0" smtClean="0">
                          <a:effectLst/>
                          <a:latin typeface="+mn-lt"/>
                          <a:ea typeface="Times New Roman" panose="02020603050405020304" pitchFamily="18" charset="0"/>
                          <a:cs typeface="Times New Roman" panose="02020603050405020304" pitchFamily="18" charset="0"/>
                        </a:rPr>
                        <a:t>2 </a:t>
                      </a:r>
                      <a:endParaRPr lang="en-ZA" sz="1100" b="1" dirty="0">
                        <a:effectLst/>
                        <a:latin typeface="+mn-lt"/>
                        <a:ea typeface="Calibri" panose="020F0502020204030204" pitchFamily="34" charset="0"/>
                        <a:cs typeface="Times New Roman" panose="02020603050405020304" pitchFamily="18" charset="0"/>
                      </a:endParaRPr>
                    </a:p>
                    <a:p>
                      <a:pPr algn="ctr" fontAlgn="base" hangingPunct="0">
                        <a:lnSpc>
                          <a:spcPct val="130000"/>
                        </a:lnSpc>
                        <a:spcAft>
                          <a:spcPts val="0"/>
                        </a:spcAft>
                      </a:pPr>
                      <a:r>
                        <a:rPr lang="en-ZA" sz="1100" b="1" dirty="0">
                          <a:effectLst/>
                          <a:latin typeface="+mn-lt"/>
                          <a:ea typeface="Times New Roman" panose="02020603050405020304" pitchFamily="18" charset="0"/>
                          <a:cs typeface="Times New Roman" panose="02020603050405020304" pitchFamily="18" charset="0"/>
                        </a:rPr>
                        <a:t>Target</a:t>
                      </a:r>
                      <a:endParaRPr lang="en-ZA" sz="1100" b="1"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smtClean="0">
                          <a:effectLst/>
                          <a:latin typeface="+mn-lt"/>
                          <a:ea typeface="Times New Roman" panose="02020603050405020304" pitchFamily="18" charset="0"/>
                          <a:cs typeface="Times New Roman" panose="02020603050405020304" pitchFamily="18" charset="0"/>
                        </a:rPr>
                        <a:t>Q2 Actual </a:t>
                      </a:r>
                      <a:r>
                        <a:rPr lang="en-ZA" sz="1100" b="1" baseline="0" dirty="0" smtClean="0">
                          <a:effectLst/>
                          <a:latin typeface="+mn-lt"/>
                          <a:ea typeface="Times New Roman" panose="02020603050405020304" pitchFamily="18" charset="0"/>
                          <a:cs typeface="Times New Roman" panose="02020603050405020304" pitchFamily="18" charset="0"/>
                        </a:rPr>
                        <a:t>Performance</a:t>
                      </a:r>
                      <a:endParaRPr lang="en-ZA" sz="1100" b="1" dirty="0">
                        <a:effectLst/>
                        <a:latin typeface="+mn-lt"/>
                        <a:ea typeface="Calibri" panose="020F0502020204030204" pitchFamily="34" charset="0"/>
                        <a:cs typeface="Times New Roman" panose="02020603050405020304" pitchFamily="18" charset="0"/>
                      </a:endParaRPr>
                    </a:p>
                  </a:txBody>
                  <a:tcPr marL="8890" marR="889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a:effectLst/>
                          <a:latin typeface="+mn-lt"/>
                          <a:ea typeface="Times New Roman" panose="02020603050405020304" pitchFamily="18" charset="0"/>
                          <a:cs typeface="Times New Roman" panose="02020603050405020304" pitchFamily="18" charset="0"/>
                        </a:rPr>
                        <a:t>LEGEND</a:t>
                      </a:r>
                    </a:p>
                    <a:p>
                      <a:pPr algn="ctr" fontAlgn="base" hangingPunct="0">
                        <a:lnSpc>
                          <a:spcPct val="130000"/>
                        </a:lnSpc>
                        <a:spcAft>
                          <a:spcPts val="0"/>
                        </a:spcAft>
                      </a:pPr>
                      <a:r>
                        <a:rPr lang="en-ZA" sz="1100" b="1" dirty="0" smtClean="0">
                          <a:effectLst/>
                          <a:latin typeface="+mn-lt"/>
                          <a:ea typeface="Calibri" panose="020F0502020204030204" pitchFamily="34" charset="0"/>
                          <a:cs typeface="Times New Roman" panose="02020603050405020304" pitchFamily="18" charset="0"/>
                        </a:rPr>
                        <a:t>Q2</a:t>
                      </a:r>
                      <a:endParaRPr lang="en-ZA" sz="1100" b="1" dirty="0">
                        <a:effectLst/>
                        <a:latin typeface="+mn-lt"/>
                        <a:ea typeface="Calibri" panose="020F0502020204030204" pitchFamily="34" charset="0"/>
                        <a:cs typeface="Times New Roman" panose="02020603050405020304" pitchFamily="18" charset="0"/>
                      </a:endParaRPr>
                    </a:p>
                  </a:txBody>
                  <a:tcPr marL="8890" marR="889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82893792"/>
                  </a:ext>
                </a:extLst>
              </a:tr>
              <a:tr h="828066">
                <a:tc>
                  <a:txBody>
                    <a:bodyPr/>
                    <a:lstStyle/>
                    <a:p>
                      <a:pPr algn="ctr" fontAlgn="base" hangingPunct="0">
                        <a:lnSpc>
                          <a:spcPct val="130000"/>
                        </a:lnSpc>
                        <a:spcAft>
                          <a:spcPts val="0"/>
                        </a:spcAft>
                      </a:pPr>
                      <a:r>
                        <a:rPr lang="en-ZA" sz="1200" dirty="0" smtClean="0">
                          <a:effectLst/>
                          <a:latin typeface="+mn-lt"/>
                          <a:ea typeface="Calibri" panose="020F0502020204030204" pitchFamily="34" charset="0"/>
                          <a:cs typeface="Times New Roman" panose="02020603050405020304" pitchFamily="18" charset="0"/>
                        </a:rPr>
                        <a:t>1.1 </a:t>
                      </a:r>
                      <a:endParaRPr lang="en-ZA" sz="12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base" latinLnBrk="0" hangingPunct="0">
                        <a:lnSpc>
                          <a:spcPct val="13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mn-lt"/>
                          <a:ea typeface="Times New Roman"/>
                          <a:cs typeface="Arial" pitchFamily="34" charset="0"/>
                        </a:rPr>
                        <a:t>The Fund risk management maturity level  increased  to 5 by 31 March 2020</a:t>
                      </a: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smtClean="0">
                          <a:solidFill>
                            <a:srgbClr val="000000"/>
                          </a:solidFill>
                          <a:effectLst/>
                          <a:latin typeface="+mn-lt"/>
                          <a:ea typeface="Calibri" panose="020F0502020204030204" pitchFamily="34" charset="0"/>
                          <a:cs typeface="Times New Roman" panose="02020603050405020304" pitchFamily="18" charset="0"/>
                        </a:rPr>
                        <a:t>5</a:t>
                      </a:r>
                      <a:endParaRPr lang="en-ZA" sz="1200" b="1" dirty="0">
                        <a:solidFill>
                          <a:srgbClr val="000000"/>
                        </a:solidFill>
                        <a:effectLst/>
                        <a:latin typeface="+mn-lt"/>
                        <a:ea typeface="Calibri" panose="020F0502020204030204" pitchFamily="34" charset="0"/>
                        <a:cs typeface="Times New Roman" panose="02020603050405020304" pitchFamily="18"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en-ZA" sz="1200" b="1" dirty="0" smtClean="0">
                        <a:solidFill>
                          <a:srgbClr val="000000"/>
                        </a:solidFill>
                        <a:effectLst/>
                        <a:latin typeface="+mn-lt"/>
                        <a:ea typeface="Calibri" panose="020F0502020204030204" pitchFamily="34" charset="0"/>
                        <a:cs typeface="Times New Roman" panose="02020603050405020304" pitchFamily="18" charset="0"/>
                      </a:endParaRPr>
                    </a:p>
                    <a:p>
                      <a:pPr marL="0" marR="0" indent="0" algn="ctr" defTabSz="914400" eaLnBrk="1" fontAlgn="auto" latinLnBrk="0" hangingPunct="1">
                        <a:lnSpc>
                          <a:spcPct val="100000"/>
                        </a:lnSpc>
                        <a:spcBef>
                          <a:spcPts val="0"/>
                        </a:spcBef>
                        <a:spcAft>
                          <a:spcPts val="0"/>
                        </a:spcAft>
                        <a:buClrTx/>
                        <a:buSzTx/>
                        <a:buFontTx/>
                        <a:buNone/>
                        <a:tabLst/>
                        <a:defRPr/>
                      </a:pPr>
                      <a:r>
                        <a:rPr lang="en-ZA" sz="1200" b="1" dirty="0" smtClean="0">
                          <a:solidFill>
                            <a:srgbClr val="000000"/>
                          </a:solidFill>
                          <a:effectLst/>
                          <a:latin typeface="+mn-lt"/>
                          <a:ea typeface="Calibri" panose="020F0502020204030204" pitchFamily="34" charset="0"/>
                          <a:cs typeface="Times New Roman" panose="02020603050405020304" pitchFamily="18" charset="0"/>
                        </a:rPr>
                        <a:t>ANNUAL TARGET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sz="20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endParaRPr lang="en-ZA" sz="1200" b="1" dirty="0">
                        <a:effectLst/>
                        <a:latin typeface="+mn-lt"/>
                        <a:cs typeface="Times New Roman" panose="02020603050405020304" pitchFamily="18"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685716">
                <a:tc>
                  <a:txBody>
                    <a:bodyPr/>
                    <a:lstStyle/>
                    <a:p>
                      <a:pPr algn="ctr" fontAlgn="base" hangingPunct="0">
                        <a:lnSpc>
                          <a:spcPct val="130000"/>
                        </a:lnSpc>
                        <a:spcAft>
                          <a:spcPts val="0"/>
                        </a:spcAft>
                      </a:pPr>
                      <a:r>
                        <a:rPr lang="en-ZA" sz="1200" dirty="0">
                          <a:effectLst/>
                          <a:latin typeface="+mn-lt"/>
                          <a:ea typeface="Times New Roman" panose="02020603050405020304" pitchFamily="18" charset="0"/>
                          <a:cs typeface="Times New Roman" panose="02020603050405020304" pitchFamily="18" charset="0"/>
                        </a:rPr>
                        <a:t>1.2</a:t>
                      </a:r>
                      <a:endParaRPr lang="en-ZA" sz="12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hangingPunct="0">
                        <a:lnSpc>
                          <a:spcPct val="130000"/>
                        </a:lnSpc>
                        <a:spcAft>
                          <a:spcPts val="0"/>
                        </a:spcAft>
                      </a:pPr>
                      <a:r>
                        <a:rPr lang="en-ZA" sz="1200" dirty="0">
                          <a:effectLst/>
                          <a:latin typeface="+mn-lt"/>
                          <a:ea typeface="Times New Roman" panose="02020603050405020304" pitchFamily="18" charset="0"/>
                          <a:cs typeface="Times New Roman" panose="02020603050405020304" pitchFamily="18" charset="0"/>
                        </a:rPr>
                        <a:t>Percentage implementation of the approved annual risk-based audit plan</a:t>
                      </a:r>
                      <a:endParaRPr lang="en-ZA" sz="1200" dirty="0">
                        <a:effectLst/>
                        <a:latin typeface="+mn-lt"/>
                        <a:ea typeface="Calibri" panose="020F0502020204030204" pitchFamily="34" charset="0"/>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smtClean="0">
                          <a:solidFill>
                            <a:srgbClr val="000000"/>
                          </a:solidFill>
                          <a:effectLst/>
                          <a:latin typeface="+mn-lt"/>
                          <a:ea typeface="Calibri" panose="020F0502020204030204" pitchFamily="34" charset="0"/>
                          <a:cs typeface="Times New Roman" panose="02020603050405020304" pitchFamily="18" charset="0"/>
                        </a:rPr>
                        <a:t>90%</a:t>
                      </a:r>
                      <a:endParaRPr lang="en-ZA" sz="1200" b="1" dirty="0">
                        <a:solidFill>
                          <a:srgbClr val="000000"/>
                        </a:solidFill>
                        <a:effectLst/>
                        <a:latin typeface="+mn-lt"/>
                        <a:ea typeface="Calibri" panose="020F0502020204030204" pitchFamily="34" charset="0"/>
                        <a:cs typeface="Times New Roman" panose="02020603050405020304" pitchFamily="18"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smtClean="0">
                          <a:solidFill>
                            <a:srgbClr val="000000"/>
                          </a:solidFill>
                          <a:effectLst/>
                          <a:latin typeface="+mn-lt"/>
                          <a:ea typeface="Calibri" panose="020F0502020204030204" pitchFamily="34" charset="0"/>
                          <a:cs typeface="Times New Roman" panose="02020603050405020304" pitchFamily="18" charset="0"/>
                        </a:rPr>
                        <a:t>45%</a:t>
                      </a:r>
                      <a:endParaRPr lang="en-ZA" sz="1200" b="1"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200" b="1" dirty="0" smtClean="0">
                          <a:solidFill>
                            <a:srgbClr val="FF0000"/>
                          </a:solidFill>
                        </a:rPr>
                        <a:t>42%</a:t>
                      </a:r>
                      <a:endParaRPr lang="en-ZA" sz="1200" b="1" dirty="0">
                        <a:solidFill>
                          <a:srgbClr val="FF0000"/>
                        </a:solidFill>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200" b="1" dirty="0" smtClean="0">
                          <a:effectLst/>
                          <a:latin typeface="+mn-lt"/>
                          <a:cs typeface="Times New Roman" panose="02020603050405020304" pitchFamily="18" charset="0"/>
                        </a:rPr>
                        <a:t>NA</a:t>
                      </a:r>
                      <a:endParaRPr lang="en-ZA" sz="1200" b="1" dirty="0">
                        <a:effectLst/>
                        <a:latin typeface="+mn-lt"/>
                        <a:cs typeface="Times New Roman" panose="02020603050405020304" pitchFamily="18"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3665157550"/>
                  </a:ext>
                </a:extLst>
              </a:tr>
              <a:tr h="1137233">
                <a:tc>
                  <a:txBody>
                    <a:bodyPr/>
                    <a:lstStyle/>
                    <a:p>
                      <a:pPr algn="ctr" fontAlgn="base" hangingPunct="0">
                        <a:lnSpc>
                          <a:spcPct val="130000"/>
                        </a:lnSpc>
                        <a:spcAft>
                          <a:spcPts val="0"/>
                        </a:spcAft>
                      </a:pPr>
                      <a:r>
                        <a:rPr lang="en-ZA" sz="1200" dirty="0" smtClean="0">
                          <a:effectLst/>
                          <a:latin typeface="+mn-lt"/>
                          <a:ea typeface="Calibri" panose="020F0502020204030204" pitchFamily="34" charset="0"/>
                          <a:cs typeface="Times New Roman" panose="02020603050405020304" pitchFamily="18" charset="0"/>
                        </a:rPr>
                        <a:t>1.3</a:t>
                      </a:r>
                      <a:endParaRPr lang="en-ZA" sz="12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base" latinLnBrk="0" hangingPunct="0">
                        <a:lnSpc>
                          <a:spcPct val="13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mn-lt"/>
                          <a:ea typeface="ＭＳ Ｐゴシック"/>
                          <a:cs typeface="Arial" pitchFamily="34" charset="0"/>
                        </a:rPr>
                        <a:t>Percentage annual increase on investment returns by 31 March of the current financial year compared to the previous financial year</a:t>
                      </a: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smtClean="0">
                          <a:solidFill>
                            <a:srgbClr val="000000"/>
                          </a:solidFill>
                          <a:effectLst/>
                          <a:latin typeface="+mn-lt"/>
                          <a:ea typeface="Calibri" panose="020F0502020204030204" pitchFamily="34" charset="0"/>
                          <a:cs typeface="Times New Roman" panose="02020603050405020304" pitchFamily="18" charset="0"/>
                        </a:rPr>
                        <a:t>CPI+2%</a:t>
                      </a:r>
                      <a:endParaRPr lang="en-ZA" sz="1200" b="1" dirty="0">
                        <a:solidFill>
                          <a:srgbClr val="000000"/>
                        </a:solidFill>
                        <a:effectLst/>
                        <a:latin typeface="+mn-lt"/>
                        <a:ea typeface="Calibri" panose="020F0502020204030204" pitchFamily="34" charset="0"/>
                        <a:cs typeface="Times New Roman" panose="02020603050405020304" pitchFamily="18"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en-ZA" sz="1200" b="1" dirty="0" smtClean="0">
                        <a:solidFill>
                          <a:srgbClr val="000000"/>
                        </a:solidFill>
                        <a:effectLst/>
                        <a:latin typeface="+mn-lt"/>
                        <a:ea typeface="Calibri" panose="020F0502020204030204" pitchFamily="34" charset="0"/>
                        <a:cs typeface="Times New Roman" panose="02020603050405020304" pitchFamily="18" charset="0"/>
                      </a:endParaRPr>
                    </a:p>
                    <a:p>
                      <a:pPr marL="0" marR="0" indent="0" algn="ctr" defTabSz="914400" eaLnBrk="1" fontAlgn="auto" latinLnBrk="0" hangingPunct="1">
                        <a:lnSpc>
                          <a:spcPct val="100000"/>
                        </a:lnSpc>
                        <a:spcBef>
                          <a:spcPts val="0"/>
                        </a:spcBef>
                        <a:spcAft>
                          <a:spcPts val="0"/>
                        </a:spcAft>
                        <a:buClrTx/>
                        <a:buSzTx/>
                        <a:buFontTx/>
                        <a:buNone/>
                        <a:tabLst/>
                        <a:defRPr/>
                      </a:pPr>
                      <a:r>
                        <a:rPr lang="en-ZA" sz="1200" b="1" dirty="0" smtClean="0">
                          <a:solidFill>
                            <a:srgbClr val="000000"/>
                          </a:solidFill>
                          <a:effectLst/>
                          <a:latin typeface="+mn-lt"/>
                          <a:ea typeface="Calibri" panose="020F0502020204030204" pitchFamily="34" charset="0"/>
                          <a:cs typeface="Times New Roman" panose="02020603050405020304" pitchFamily="18" charset="0"/>
                        </a:rPr>
                        <a:t>ANNUAL TARGET</a:t>
                      </a:r>
                      <a:endParaRPr lang="en-ZA"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sz="2000" dirty="0">
                        <a:solidFill>
                          <a:srgbClr val="027D44"/>
                        </a:solidFill>
                      </a:endParaRPr>
                    </a:p>
                  </a:txBody>
                  <a:tcPr/>
                </a:tc>
                <a:tc>
                  <a:txBody>
                    <a:bodyPr/>
                    <a:lstStyle/>
                    <a:p>
                      <a:pPr algn="ctr">
                        <a:lnSpc>
                          <a:spcPct val="115000"/>
                        </a:lnSpc>
                      </a:pPr>
                      <a:endParaRPr lang="en-ZA" sz="1200" b="1" dirty="0">
                        <a:effectLst/>
                        <a:latin typeface="+mn-lt"/>
                        <a:cs typeface="Times New Roman" panose="02020603050405020304" pitchFamily="18"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459958">
                <a:tc>
                  <a:txBody>
                    <a:bodyPr/>
                    <a:lstStyle/>
                    <a:p>
                      <a:pPr algn="ctr" fontAlgn="base" hangingPunct="0">
                        <a:lnSpc>
                          <a:spcPct val="130000"/>
                        </a:lnSpc>
                        <a:spcAft>
                          <a:spcPts val="0"/>
                        </a:spcAft>
                      </a:pPr>
                      <a:r>
                        <a:rPr lang="en-ZA" sz="1200" dirty="0">
                          <a:effectLst/>
                          <a:latin typeface="+mn-lt"/>
                          <a:ea typeface="Times New Roman" panose="02020603050405020304" pitchFamily="18" charset="0"/>
                          <a:cs typeface="Times New Roman" panose="02020603050405020304" pitchFamily="18" charset="0"/>
                        </a:rPr>
                        <a:t>2.1</a:t>
                      </a:r>
                      <a:endParaRPr lang="en-ZA" sz="12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hangingPunct="0">
                        <a:lnSpc>
                          <a:spcPct val="130000"/>
                        </a:lnSpc>
                        <a:spcAft>
                          <a:spcPts val="0"/>
                        </a:spcAft>
                      </a:pPr>
                      <a:r>
                        <a:rPr lang="en-US" sz="1200" dirty="0">
                          <a:effectLst/>
                          <a:latin typeface="+mn-lt"/>
                          <a:ea typeface="Times New Roman" panose="02020603050405020304" pitchFamily="18" charset="0"/>
                          <a:cs typeface="Times New Roman" panose="02020603050405020304" pitchFamily="18" charset="0"/>
                        </a:rPr>
                        <a:t>Percentage of approved benefits paid within 5 working days</a:t>
                      </a:r>
                      <a:endParaRPr lang="en-ZA" sz="1200" dirty="0">
                        <a:effectLst/>
                        <a:latin typeface="+mn-lt"/>
                        <a:ea typeface="Calibri" panose="020F0502020204030204" pitchFamily="34" charset="0"/>
                        <a:cs typeface="Times New Roman" panose="02020603050405020304" pitchFamily="18"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smtClean="0">
                          <a:solidFill>
                            <a:srgbClr val="000000"/>
                          </a:solidFill>
                          <a:effectLst/>
                          <a:latin typeface="+mn-lt"/>
                          <a:ea typeface="Calibri" panose="020F0502020204030204" pitchFamily="34" charset="0"/>
                          <a:cs typeface="Times New Roman" panose="02020603050405020304" pitchFamily="18" charset="0"/>
                        </a:rPr>
                        <a:t>100%</a:t>
                      </a:r>
                      <a:endParaRPr lang="en-ZA" sz="1200" b="1" dirty="0">
                        <a:solidFill>
                          <a:srgbClr val="000000"/>
                        </a:solidFill>
                        <a:effectLst/>
                        <a:latin typeface="+mn-lt"/>
                        <a:ea typeface="Calibri" panose="020F0502020204030204" pitchFamily="34" charset="0"/>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smtClean="0">
                          <a:solidFill>
                            <a:srgbClr val="000000"/>
                          </a:solidFill>
                          <a:effectLst/>
                          <a:latin typeface="+mn-lt"/>
                          <a:ea typeface="Calibri" panose="020F0502020204030204" pitchFamily="34" charset="0"/>
                          <a:cs typeface="Times New Roman" panose="02020603050405020304" pitchFamily="18" charset="0"/>
                        </a:rPr>
                        <a:t>100%</a:t>
                      </a:r>
                      <a:endParaRPr lang="en-ZA" sz="1200" b="1"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200" b="1" baseline="0" dirty="0" smtClean="0">
                          <a:solidFill>
                            <a:srgbClr val="FF0000"/>
                          </a:solidFill>
                        </a:rPr>
                        <a:t> 89%</a:t>
                      </a:r>
                      <a:endParaRPr lang="en-ZA" sz="1200" b="1" dirty="0">
                        <a:solidFill>
                          <a:srgbClr val="FF0000"/>
                        </a:solidFill>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200" b="1" dirty="0" smtClean="0">
                          <a:effectLst/>
                          <a:latin typeface="+mn-lt"/>
                          <a:cs typeface="Times New Roman" panose="02020603050405020304" pitchFamily="18" charset="0"/>
                        </a:rPr>
                        <a:t>NA</a:t>
                      </a:r>
                      <a:endParaRPr lang="en-ZA" sz="1200" b="1" dirty="0">
                        <a:effectLst/>
                        <a:latin typeface="+mn-lt"/>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79260768"/>
                  </a:ext>
                </a:extLst>
              </a:tr>
              <a:tr h="1136278">
                <a:tc>
                  <a:txBody>
                    <a:bodyPr/>
                    <a:lstStyle/>
                    <a:p>
                      <a:pPr algn="ctr" fontAlgn="base" hangingPunct="0">
                        <a:lnSpc>
                          <a:spcPct val="130000"/>
                        </a:lnSpc>
                        <a:spcAft>
                          <a:spcPts val="0"/>
                        </a:spcAft>
                      </a:pPr>
                      <a:r>
                        <a:rPr lang="en-ZA" sz="1200" dirty="0">
                          <a:effectLst/>
                          <a:latin typeface="+mn-lt"/>
                          <a:ea typeface="Times New Roman" panose="02020603050405020304" pitchFamily="18" charset="0"/>
                          <a:cs typeface="Times New Roman" panose="02020603050405020304" pitchFamily="18" charset="0"/>
                        </a:rPr>
                        <a:t>2.2</a:t>
                      </a:r>
                      <a:endParaRPr lang="en-ZA" sz="12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hangingPunct="0">
                        <a:lnSpc>
                          <a:spcPct val="130000"/>
                        </a:lnSpc>
                        <a:spcAft>
                          <a:spcPts val="0"/>
                        </a:spcAft>
                      </a:pPr>
                      <a:r>
                        <a:rPr lang="en-US" sz="1200" b="0" dirty="0">
                          <a:effectLst/>
                          <a:latin typeface="+mn-lt"/>
                          <a:ea typeface="Times New Roman" panose="02020603050405020304" pitchFamily="18" charset="0"/>
                          <a:cs typeface="Times New Roman" panose="02020603050405020304" pitchFamily="18" charset="0"/>
                        </a:rPr>
                        <a:t>Percentage of active registered employers assessed annually by 31 March 2019 (excl exempted employers)</a:t>
                      </a:r>
                      <a:endParaRPr lang="en-ZA" sz="1200" b="0" dirty="0">
                        <a:effectLst/>
                        <a:latin typeface="+mn-lt"/>
                        <a:ea typeface="Calibri" panose="020F0502020204030204" pitchFamily="34" charset="0"/>
                        <a:cs typeface="Times New Roman" panose="02020603050405020304" pitchFamily="18"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smtClean="0">
                          <a:solidFill>
                            <a:srgbClr val="000000"/>
                          </a:solidFill>
                          <a:effectLst/>
                          <a:latin typeface="+mn-lt"/>
                          <a:ea typeface="Calibri" panose="020F0502020204030204" pitchFamily="34" charset="0"/>
                          <a:cs typeface="Times New Roman" panose="02020603050405020304" pitchFamily="18" charset="0"/>
                        </a:rPr>
                        <a:t>95%</a:t>
                      </a:r>
                      <a:endParaRPr lang="en-ZA" sz="1200" b="1" dirty="0">
                        <a:solidFill>
                          <a:srgbClr val="000000"/>
                        </a:solidFill>
                        <a:effectLst/>
                        <a:latin typeface="+mn-lt"/>
                        <a:ea typeface="Calibri" panose="020F0502020204030204" pitchFamily="34" charset="0"/>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en-ZA" sz="1200" b="1" dirty="0" smtClean="0">
                        <a:solidFill>
                          <a:srgbClr val="000000"/>
                        </a:solidFill>
                        <a:effectLst/>
                        <a:latin typeface="+mn-lt"/>
                        <a:ea typeface="Calibri" panose="020F0502020204030204" pitchFamily="34" charset="0"/>
                        <a:cs typeface="Times New Roman" panose="02020603050405020304" pitchFamily="18" charset="0"/>
                      </a:endParaRPr>
                    </a:p>
                    <a:p>
                      <a:pPr marL="0" marR="0" indent="0" algn="ctr" defTabSz="914400" eaLnBrk="1" fontAlgn="auto" latinLnBrk="0" hangingPunct="1">
                        <a:lnSpc>
                          <a:spcPct val="100000"/>
                        </a:lnSpc>
                        <a:spcBef>
                          <a:spcPts val="0"/>
                        </a:spcBef>
                        <a:spcAft>
                          <a:spcPts val="0"/>
                        </a:spcAft>
                        <a:buClrTx/>
                        <a:buSzTx/>
                        <a:buFontTx/>
                        <a:buNone/>
                        <a:tabLst/>
                        <a:defRPr/>
                      </a:pPr>
                      <a:endParaRPr lang="en-ZA" sz="1200" b="1" dirty="0" smtClean="0">
                        <a:solidFill>
                          <a:srgbClr val="000000"/>
                        </a:solidFill>
                        <a:effectLst/>
                        <a:latin typeface="+mn-lt"/>
                        <a:ea typeface="Calibri" panose="020F0502020204030204" pitchFamily="34" charset="0"/>
                        <a:cs typeface="Times New Roman" panose="02020603050405020304" pitchFamily="18" charset="0"/>
                      </a:endParaRPr>
                    </a:p>
                    <a:p>
                      <a:pPr marL="0" marR="0" indent="0" algn="ctr" defTabSz="914400" eaLnBrk="1" fontAlgn="auto" latinLnBrk="0" hangingPunct="1">
                        <a:lnSpc>
                          <a:spcPct val="100000"/>
                        </a:lnSpc>
                        <a:spcBef>
                          <a:spcPts val="0"/>
                        </a:spcBef>
                        <a:spcAft>
                          <a:spcPts val="0"/>
                        </a:spcAft>
                        <a:buClrTx/>
                        <a:buSzTx/>
                        <a:buFontTx/>
                        <a:buNone/>
                        <a:tabLst/>
                        <a:defRPr/>
                      </a:pPr>
                      <a:r>
                        <a:rPr lang="en-ZA" sz="1200" b="1" dirty="0" smtClean="0">
                          <a:solidFill>
                            <a:srgbClr val="000000"/>
                          </a:solidFill>
                          <a:effectLst/>
                          <a:latin typeface="+mn-lt"/>
                          <a:ea typeface="Calibri" panose="020F0502020204030204" pitchFamily="34" charset="0"/>
                          <a:cs typeface="Times New Roman" panose="02020603050405020304" pitchFamily="18" charset="0"/>
                        </a:rPr>
                        <a:t>ANNUAL TARGET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sz="2000" dirty="0">
                        <a:solidFill>
                          <a:srgbClr val="000000"/>
                        </a:solidFill>
                      </a:endParaRPr>
                    </a:p>
                  </a:txBody>
                  <a:tcPr/>
                </a:tc>
                <a:tc>
                  <a:txBody>
                    <a:bodyPr/>
                    <a:lstStyle/>
                    <a:p>
                      <a:pPr algn="ctr">
                        <a:lnSpc>
                          <a:spcPct val="115000"/>
                        </a:lnSpc>
                      </a:pPr>
                      <a:endParaRPr lang="en-ZA" sz="1200" b="1" dirty="0">
                        <a:effectLst/>
                        <a:latin typeface="+mn-lt"/>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90141815"/>
                  </a:ext>
                </a:extLst>
              </a:tr>
            </a:tbl>
          </a:graphicData>
        </a:graphic>
      </p:graphicFrame>
      <p:sp>
        <p:nvSpPr>
          <p:cNvPr id="4" name="Slide Number Placeholder 3"/>
          <p:cNvSpPr>
            <a:spLocks noGrp="1"/>
          </p:cNvSpPr>
          <p:nvPr>
            <p:ph type="sldNum" sz="quarter" idx="12"/>
          </p:nvPr>
        </p:nvSpPr>
        <p:spPr>
          <a:xfrm>
            <a:off x="6813255" y="6473318"/>
            <a:ext cx="2130329" cy="290738"/>
          </a:xfrm>
        </p:spPr>
        <p:txBody>
          <a:bodyPr/>
          <a:lstStyle/>
          <a:p>
            <a:pPr>
              <a:defRPr/>
            </a:pPr>
            <a:fld id="{A79B0E16-3B21-4DA7-809D-032F5E4D0A06}" type="slidenum">
              <a:rPr lang="en-US" b="1" smtClean="0">
                <a:solidFill>
                  <a:srgbClr val="FF0000"/>
                </a:solidFill>
              </a:rPr>
              <a:pPr>
                <a:defRPr/>
              </a:pPr>
              <a:t>12</a:t>
            </a:fld>
            <a:endParaRPr lang="en-US" b="1" dirty="0">
              <a:solidFill>
                <a:srgbClr val="FF0000"/>
              </a:solidFill>
            </a:endParaRPr>
          </a:p>
        </p:txBody>
      </p:sp>
      <p:sp>
        <p:nvSpPr>
          <p:cNvPr id="6" name="Rectangle 5"/>
          <p:cNvSpPr/>
          <p:nvPr/>
        </p:nvSpPr>
        <p:spPr>
          <a:xfrm>
            <a:off x="540327" y="6321996"/>
            <a:ext cx="4167744" cy="349776"/>
          </a:xfrm>
          <a:prstGeom prst="rect">
            <a:avLst/>
          </a:prstGeom>
        </p:spPr>
        <p:txBody>
          <a:bodyPr wrap="none">
            <a:spAutoFit/>
          </a:bodyPr>
          <a:lstStyle/>
          <a:p>
            <a:pPr algn="just" hangingPunct="0">
              <a:lnSpc>
                <a:spcPct val="130000"/>
              </a:lnSpc>
              <a:spcAft>
                <a:spcPts val="0"/>
              </a:spcAft>
            </a:pPr>
            <a:r>
              <a:rPr lang="en-US" sz="1400" b="1" dirty="0">
                <a:latin typeface="+mn-lt"/>
                <a:ea typeface="Times New Roman" panose="02020603050405020304" pitchFamily="18" charset="0"/>
                <a:cs typeface="Times New Roman" panose="02020603050405020304" pitchFamily="18" charset="0"/>
              </a:rPr>
              <a:t>**Indicators with  Provincial Performance breakdown</a:t>
            </a:r>
            <a:endParaRPr lang="en-ZA" sz="1400" dirty="0">
              <a:effectLst/>
              <a:latin typeface="+mn-lt"/>
              <a:ea typeface="Calibri" panose="020F0502020204030204" pitchFamily="34" charset="0"/>
              <a:cs typeface="Times New Roman" panose="02020603050405020304" pitchFamily="18" charset="0"/>
            </a:endParaRPr>
          </a:p>
        </p:txBody>
      </p:sp>
      <p:sp>
        <p:nvSpPr>
          <p:cNvPr id="21" name="Rectangle 20"/>
          <p:cNvSpPr/>
          <p:nvPr/>
        </p:nvSpPr>
        <p:spPr>
          <a:xfrm>
            <a:off x="5857120" y="6291952"/>
            <a:ext cx="2665794" cy="372410"/>
          </a:xfrm>
          <a:prstGeom prst="rect">
            <a:avLst/>
          </a:prstGeom>
        </p:spPr>
        <p:txBody>
          <a:bodyPr wrap="none">
            <a:spAutoFit/>
          </a:bodyPr>
          <a:lstStyle/>
          <a:p>
            <a:pPr algn="just" hangingPunct="0">
              <a:lnSpc>
                <a:spcPct val="130000"/>
              </a:lnSpc>
              <a:spcAft>
                <a:spcPts val="0"/>
              </a:spcAft>
            </a:pPr>
            <a:r>
              <a:rPr lang="en-US" sz="1400" b="1" dirty="0">
                <a:latin typeface="+mn-lt"/>
                <a:ea typeface="Times New Roman" panose="02020603050405020304" pitchFamily="18" charset="0"/>
                <a:cs typeface="Times New Roman" panose="02020603050405020304" pitchFamily="18" charset="0"/>
              </a:rPr>
              <a:t>A – Achieved   NA – Not Achieved</a:t>
            </a:r>
            <a:endParaRPr lang="en-ZA" sz="1400" dirty="0">
              <a:effectLst/>
              <a:latin typeface="+mn-lt"/>
              <a:ea typeface="Calibri" panose="020F0502020204030204" pitchFamily="34" charset="0"/>
              <a:cs typeface="Times New Roman" panose="02020603050405020304" pitchFamily="18" charset="0"/>
            </a:endParaRPr>
          </a:p>
        </p:txBody>
      </p:sp>
      <p:sp>
        <p:nvSpPr>
          <p:cNvPr id="3" name="TextBox 2"/>
          <p:cNvSpPr txBox="1"/>
          <p:nvPr/>
        </p:nvSpPr>
        <p:spPr>
          <a:xfrm>
            <a:off x="5116945" y="3038717"/>
            <a:ext cx="905164" cy="276999"/>
          </a:xfrm>
          <a:prstGeom prst="rect">
            <a:avLst/>
          </a:prstGeom>
          <a:noFill/>
        </p:spPr>
        <p:txBody>
          <a:bodyPr wrap="square" rtlCol="0">
            <a:spAutoFit/>
          </a:bodyPr>
          <a:lstStyle/>
          <a:p>
            <a:r>
              <a:rPr lang="en-US" sz="1200" dirty="0" smtClean="0"/>
              <a:t>18%/20%</a:t>
            </a:r>
            <a:endParaRPr lang="en-US" sz="1200" dirty="0"/>
          </a:p>
        </p:txBody>
      </p:sp>
      <p:sp>
        <p:nvSpPr>
          <p:cNvPr id="7" name="TextBox 6"/>
          <p:cNvSpPr txBox="1"/>
          <p:nvPr/>
        </p:nvSpPr>
        <p:spPr>
          <a:xfrm>
            <a:off x="5116945" y="4747491"/>
            <a:ext cx="1043709" cy="276999"/>
          </a:xfrm>
          <a:prstGeom prst="rect">
            <a:avLst/>
          </a:prstGeom>
          <a:noFill/>
        </p:spPr>
        <p:txBody>
          <a:bodyPr wrap="square" rtlCol="0">
            <a:spAutoFit/>
          </a:bodyPr>
          <a:lstStyle/>
          <a:p>
            <a:r>
              <a:rPr lang="en-US" sz="1200" dirty="0" smtClean="0"/>
              <a:t>87%/100%</a:t>
            </a:r>
            <a:endParaRPr lang="en-US" sz="1200" dirty="0"/>
          </a:p>
        </p:txBody>
      </p:sp>
    </p:spTree>
    <p:extLst>
      <p:ext uri="{BB962C8B-B14F-4D97-AF65-F5344CB8AC3E}">
        <p14:creationId xmlns:p14="http://schemas.microsoft.com/office/powerpoint/2010/main" xmlns="" val="243529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511" y="274638"/>
            <a:ext cx="8635999" cy="679773"/>
          </a:xfrm>
        </p:spPr>
        <p:txBody>
          <a:bodyPr/>
          <a:lstStyle/>
          <a:p>
            <a:r>
              <a:rPr lang="en-US" sz="2400" b="1" dirty="0">
                <a:solidFill>
                  <a:srgbClr val="FF0000"/>
                </a:solidFill>
              </a:rPr>
              <a:t/>
            </a:r>
            <a:br>
              <a:rPr lang="en-US" sz="2400" b="1" dirty="0">
                <a:solidFill>
                  <a:srgbClr val="FF0000"/>
                </a:solidFill>
              </a:rPr>
            </a:br>
            <a:r>
              <a:rPr lang="en-US" sz="2400" b="1" dirty="0" smtClean="0"/>
              <a:t>PERFORMANCE </a:t>
            </a:r>
            <a:r>
              <a:rPr lang="en-US" sz="2400" b="1" dirty="0"/>
              <a:t>PER INDICATOR</a:t>
            </a:r>
            <a:endParaRPr lang="en-ZA"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248931810"/>
              </p:ext>
            </p:extLst>
          </p:nvPr>
        </p:nvGraphicFramePr>
        <p:xfrm>
          <a:off x="203199" y="1324817"/>
          <a:ext cx="8677330" cy="3578528"/>
        </p:xfrm>
        <a:graphic>
          <a:graphicData uri="http://schemas.openxmlformats.org/drawingml/2006/table">
            <a:tbl>
              <a:tblPr/>
              <a:tblGrid>
                <a:gridCol w="370645">
                  <a:extLst>
                    <a:ext uri="{9D8B030D-6E8A-4147-A177-3AD203B41FA5}">
                      <a16:colId xmlns:a16="http://schemas.microsoft.com/office/drawing/2014/main" xmlns="" val="1239496105"/>
                    </a:ext>
                  </a:extLst>
                </a:gridCol>
                <a:gridCol w="2113715">
                  <a:extLst>
                    <a:ext uri="{9D8B030D-6E8A-4147-A177-3AD203B41FA5}">
                      <a16:colId xmlns:a16="http://schemas.microsoft.com/office/drawing/2014/main" xmlns="" val="610576179"/>
                    </a:ext>
                  </a:extLst>
                </a:gridCol>
                <a:gridCol w="923546">
                  <a:extLst>
                    <a:ext uri="{9D8B030D-6E8A-4147-A177-3AD203B41FA5}">
                      <a16:colId xmlns:a16="http://schemas.microsoft.com/office/drawing/2014/main" xmlns="" val="1013481825"/>
                    </a:ext>
                  </a:extLst>
                </a:gridCol>
                <a:gridCol w="1146875">
                  <a:extLst>
                    <a:ext uri="{9D8B030D-6E8A-4147-A177-3AD203B41FA5}">
                      <a16:colId xmlns:a16="http://schemas.microsoft.com/office/drawing/2014/main" xmlns="" val="3213047815"/>
                    </a:ext>
                  </a:extLst>
                </a:gridCol>
                <a:gridCol w="1456840">
                  <a:extLst>
                    <a:ext uri="{9D8B030D-6E8A-4147-A177-3AD203B41FA5}">
                      <a16:colId xmlns:a16="http://schemas.microsoft.com/office/drawing/2014/main" xmlns="" val="3527626917"/>
                    </a:ext>
                  </a:extLst>
                </a:gridCol>
                <a:gridCol w="2665709">
                  <a:extLst>
                    <a:ext uri="{9D8B030D-6E8A-4147-A177-3AD203B41FA5}">
                      <a16:colId xmlns:a16="http://schemas.microsoft.com/office/drawing/2014/main" xmlns="" val="3985455937"/>
                    </a:ext>
                  </a:extLst>
                </a:gridCol>
              </a:tblGrid>
              <a:tr h="412255">
                <a:tc>
                  <a:txBody>
                    <a:bodyPr/>
                    <a:lstStyle/>
                    <a:p>
                      <a:pPr algn="ctr" fontAlgn="base" hangingPunct="0">
                        <a:lnSpc>
                          <a:spcPct val="130000"/>
                        </a:lnSpc>
                        <a:spcAft>
                          <a:spcPts val="0"/>
                        </a:spcAft>
                      </a:pPr>
                      <a:r>
                        <a:rPr lang="en-GB" sz="1100" b="1" dirty="0">
                          <a:effectLst/>
                          <a:latin typeface="Arial" panose="020B0604020202020204" pitchFamily="34" charset="0"/>
                          <a:ea typeface="Calibri" panose="020F0502020204030204" pitchFamily="34" charset="0"/>
                          <a:cs typeface="Arial" panose="020B0604020202020204" pitchFamily="34" charset="0"/>
                        </a:rPr>
                        <a:t>#</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GB" sz="1100" b="1" dirty="0">
                          <a:effectLst/>
                          <a:latin typeface="Arial" panose="020B0604020202020204" pitchFamily="34" charset="0"/>
                          <a:ea typeface="Times New Roman" panose="02020603050405020304" pitchFamily="18" charset="0"/>
                          <a:cs typeface="Arial" panose="020B0604020202020204" pitchFamily="34" charset="0"/>
                        </a:rPr>
                        <a:t>PERFORMANCE INDICATORS FOR THE FINANCIAL YEAR </a:t>
                      </a:r>
                      <a:r>
                        <a:rPr lang="en-GB" sz="1100" b="1" dirty="0" smtClean="0">
                          <a:effectLst/>
                          <a:latin typeface="Arial" panose="020B0604020202020204" pitchFamily="34" charset="0"/>
                          <a:ea typeface="Times New Roman" panose="02020603050405020304" pitchFamily="18" charset="0"/>
                          <a:cs typeface="Arial" panose="020B0604020202020204" pitchFamily="34" charset="0"/>
                        </a:rPr>
                        <a:t>2019/20</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8890" marR="889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a:effectLst/>
                          <a:latin typeface="Arial" panose="020B0604020202020204" pitchFamily="34" charset="0"/>
                          <a:ea typeface="Times New Roman" panose="02020603050405020304" pitchFamily="18" charset="0"/>
                          <a:cs typeface="Arial" panose="020B0604020202020204" pitchFamily="34" charset="0"/>
                        </a:rPr>
                        <a:t>Annual </a:t>
                      </a:r>
                      <a:endParaRPr lang="en-ZA" sz="1100" dirty="0">
                        <a:effectLst/>
                        <a:latin typeface="Arial" panose="020B0604020202020204" pitchFamily="34" charset="0"/>
                        <a:ea typeface="Calibri" panose="020F0502020204030204" pitchFamily="34" charset="0"/>
                        <a:cs typeface="Arial" panose="020B0604020202020204" pitchFamily="34" charset="0"/>
                      </a:endParaRPr>
                    </a:p>
                    <a:p>
                      <a:pPr algn="ctr" fontAlgn="base" hangingPunct="0">
                        <a:lnSpc>
                          <a:spcPct val="130000"/>
                        </a:lnSpc>
                        <a:spcAft>
                          <a:spcPts val="0"/>
                        </a:spcAft>
                      </a:pPr>
                      <a:r>
                        <a:rPr lang="en-ZA" sz="1100" b="1" dirty="0">
                          <a:effectLst/>
                          <a:latin typeface="Arial" panose="020B0604020202020204" pitchFamily="34" charset="0"/>
                          <a:ea typeface="Times New Roman" panose="02020603050405020304" pitchFamily="18" charset="0"/>
                          <a:cs typeface="Arial" panose="020B0604020202020204" pitchFamily="34" charset="0"/>
                        </a:rPr>
                        <a:t>Target</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8890" marR="889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a:effectLst/>
                          <a:latin typeface="Arial" panose="020B0604020202020204" pitchFamily="34" charset="0"/>
                          <a:ea typeface="Times New Roman" panose="02020603050405020304" pitchFamily="18" charset="0"/>
                          <a:cs typeface="Arial" panose="020B0604020202020204" pitchFamily="34" charset="0"/>
                        </a:rPr>
                        <a:t>Quarter </a:t>
                      </a:r>
                      <a:r>
                        <a:rPr lang="en-ZA" sz="1100" b="1" dirty="0" smtClean="0">
                          <a:effectLst/>
                          <a:latin typeface="Arial" panose="020B0604020202020204" pitchFamily="34" charset="0"/>
                          <a:ea typeface="Times New Roman" panose="02020603050405020304" pitchFamily="18" charset="0"/>
                          <a:cs typeface="Arial" panose="020B0604020202020204" pitchFamily="34" charset="0"/>
                        </a:rPr>
                        <a:t>2 </a:t>
                      </a:r>
                      <a:endParaRPr lang="en-ZA" sz="1100" dirty="0">
                        <a:effectLst/>
                        <a:latin typeface="Arial" panose="020B0604020202020204" pitchFamily="34" charset="0"/>
                        <a:ea typeface="Calibri" panose="020F0502020204030204" pitchFamily="34" charset="0"/>
                        <a:cs typeface="Arial" panose="020B0604020202020204" pitchFamily="34" charset="0"/>
                      </a:endParaRPr>
                    </a:p>
                    <a:p>
                      <a:pPr algn="ctr" fontAlgn="base" hangingPunct="0">
                        <a:lnSpc>
                          <a:spcPct val="130000"/>
                        </a:lnSpc>
                        <a:spcAft>
                          <a:spcPts val="0"/>
                        </a:spcAft>
                      </a:pPr>
                      <a:r>
                        <a:rPr lang="en-ZA" sz="1100" b="1" dirty="0">
                          <a:effectLst/>
                          <a:latin typeface="Arial" panose="020B0604020202020204" pitchFamily="34" charset="0"/>
                          <a:ea typeface="Times New Roman" panose="02020603050405020304" pitchFamily="18" charset="0"/>
                          <a:cs typeface="Arial" panose="020B0604020202020204" pitchFamily="34" charset="0"/>
                        </a:rPr>
                        <a:t>Target</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smtClean="0">
                          <a:effectLst/>
                          <a:latin typeface="Arial" panose="020B0604020202020204" pitchFamily="34" charset="0"/>
                          <a:ea typeface="Times New Roman" panose="02020603050405020304" pitchFamily="18" charset="0"/>
                          <a:cs typeface="Arial" panose="020B0604020202020204" pitchFamily="34" charset="0"/>
                        </a:rPr>
                        <a:t>Q2 Actual</a:t>
                      </a:r>
                      <a:r>
                        <a:rPr lang="en-ZA" sz="1100" b="1" baseline="0" dirty="0" smtClean="0">
                          <a:effectLst/>
                          <a:latin typeface="Arial" panose="020B0604020202020204" pitchFamily="34" charset="0"/>
                          <a:ea typeface="Times New Roman" panose="02020603050405020304" pitchFamily="18" charset="0"/>
                          <a:cs typeface="Arial" panose="020B0604020202020204" pitchFamily="34" charset="0"/>
                        </a:rPr>
                        <a:t> Performance</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8890" marR="889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a:effectLst/>
                          <a:latin typeface="Arial" panose="020B0604020202020204" pitchFamily="34" charset="0"/>
                          <a:ea typeface="Times New Roman" panose="02020603050405020304" pitchFamily="18" charset="0"/>
                          <a:cs typeface="Arial" panose="020B0604020202020204" pitchFamily="34" charset="0"/>
                        </a:rPr>
                        <a:t>LEGEND</a:t>
                      </a:r>
                    </a:p>
                    <a:p>
                      <a:pPr algn="ctr" fontAlgn="base" hangingPunct="0">
                        <a:lnSpc>
                          <a:spcPct val="130000"/>
                        </a:lnSpc>
                        <a:spcAft>
                          <a:spcPts val="0"/>
                        </a:spcAft>
                      </a:pPr>
                      <a:r>
                        <a:rPr lang="en-ZA" sz="1100" b="1" dirty="0" smtClean="0">
                          <a:effectLst/>
                          <a:latin typeface="Arial" panose="020B0604020202020204" pitchFamily="34" charset="0"/>
                          <a:ea typeface="Calibri" panose="020F0502020204030204" pitchFamily="34" charset="0"/>
                          <a:cs typeface="Arial" panose="020B0604020202020204" pitchFamily="34" charset="0"/>
                        </a:rPr>
                        <a:t>Q2</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8890" marR="889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82893792"/>
                  </a:ext>
                </a:extLst>
              </a:tr>
              <a:tr h="678408">
                <a:tc>
                  <a:txBody>
                    <a:bodyPr/>
                    <a:lstStyle/>
                    <a:p>
                      <a:pPr algn="ctr" fontAlgn="base" hangingPunct="0">
                        <a:lnSpc>
                          <a:spcPct val="130000"/>
                        </a:lnSpc>
                        <a:spcAft>
                          <a:spcPts val="0"/>
                        </a:spcAft>
                      </a:pPr>
                      <a:r>
                        <a:rPr lang="en-ZA" sz="1100" dirty="0" smtClean="0">
                          <a:effectLst/>
                          <a:latin typeface="Arial" panose="020B0604020202020204" pitchFamily="34" charset="0"/>
                          <a:ea typeface="Calibri" panose="020F0502020204030204" pitchFamily="34" charset="0"/>
                          <a:cs typeface="Arial" panose="020B0604020202020204" pitchFamily="34" charset="0"/>
                        </a:rPr>
                        <a:t>**2.3</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hangingPunct="0">
                        <a:lnSpc>
                          <a:spcPct val="130000"/>
                        </a:lnSpc>
                        <a:spcAft>
                          <a:spcPts val="0"/>
                        </a:spcAft>
                      </a:pPr>
                      <a:r>
                        <a:rPr lang="en-GB" sz="1100" dirty="0">
                          <a:effectLst/>
                          <a:latin typeface="Arial" panose="020B0604020202020204" pitchFamily="34" charset="0"/>
                          <a:ea typeface="Times New Roman" panose="02020603050405020304" pitchFamily="18" charset="0"/>
                          <a:cs typeface="Arial" panose="020B0604020202020204" pitchFamily="34" charset="0"/>
                        </a:rPr>
                        <a:t>Percentage</a:t>
                      </a:r>
                      <a:r>
                        <a:rPr lang="en-GB" sz="1100" b="1" dirty="0">
                          <a:effectLst/>
                          <a:latin typeface="Arial" panose="020B0604020202020204" pitchFamily="34" charset="0"/>
                          <a:ea typeface="Times New Roman" panose="02020603050405020304" pitchFamily="18" charset="0"/>
                          <a:cs typeface="Arial" panose="020B0604020202020204" pitchFamily="34" charset="0"/>
                        </a:rPr>
                        <a:t> </a:t>
                      </a:r>
                      <a:r>
                        <a:rPr lang="en-GB" sz="1100" dirty="0">
                          <a:effectLst/>
                          <a:latin typeface="Arial" panose="020B0604020202020204" pitchFamily="34" charset="0"/>
                          <a:ea typeface="Times New Roman" panose="02020603050405020304" pitchFamily="18" charset="0"/>
                          <a:cs typeface="Arial" panose="020B0604020202020204" pitchFamily="34" charset="0"/>
                        </a:rPr>
                        <a:t>of claims adjudicated within </a:t>
                      </a:r>
                      <a:r>
                        <a:rPr lang="en-GB" sz="1100" dirty="0" smtClean="0">
                          <a:effectLst/>
                          <a:latin typeface="Arial" panose="020B0604020202020204" pitchFamily="34" charset="0"/>
                          <a:ea typeface="Times New Roman" panose="02020603050405020304" pitchFamily="18" charset="0"/>
                          <a:cs typeface="Arial" panose="020B0604020202020204" pitchFamily="34" charset="0"/>
                        </a:rPr>
                        <a:t>30 </a:t>
                      </a:r>
                      <a:r>
                        <a:rPr lang="en-GB" sz="1100" dirty="0">
                          <a:effectLst/>
                          <a:latin typeface="Arial" panose="020B0604020202020204" pitchFamily="34" charset="0"/>
                          <a:ea typeface="Times New Roman" panose="02020603050405020304" pitchFamily="18" charset="0"/>
                          <a:cs typeface="Arial" panose="020B0604020202020204" pitchFamily="34" charset="0"/>
                        </a:rPr>
                        <a:t>working days </a:t>
                      </a:r>
                      <a:r>
                        <a:rPr lang="en-US" sz="1100" dirty="0">
                          <a:effectLst/>
                          <a:latin typeface="Arial" panose="020B0604020202020204" pitchFamily="34" charset="0"/>
                          <a:ea typeface="Times New Roman" panose="02020603050405020304" pitchFamily="18" charset="0"/>
                          <a:cs typeface="Arial" panose="020B0604020202020204" pitchFamily="34" charset="0"/>
                        </a:rPr>
                        <a:t>of receipt</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90%</a:t>
                      </a:r>
                      <a:endParaRPr lang="en-ZA"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90%</a:t>
                      </a:r>
                      <a:endParaRPr lang="en-ZA"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smtClean="0">
                          <a:effectLst/>
                          <a:latin typeface="Arial" panose="020B0604020202020204" pitchFamily="34" charset="0"/>
                          <a:ea typeface="Calibri" panose="020F0502020204030204" pitchFamily="34" charset="0"/>
                          <a:cs typeface="Arial" panose="020B0604020202020204" pitchFamily="34" charset="0"/>
                        </a:rPr>
                        <a:t>94%</a:t>
                      </a:r>
                      <a:endParaRPr lang="en-ZA" sz="1100" b="1" dirty="0">
                        <a:effectLst/>
                        <a:latin typeface="Arial" panose="020B0604020202020204" pitchFamily="34" charset="0"/>
                        <a:ea typeface="Calibri" panose="020F0502020204030204" pitchFamily="34"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100" b="1" dirty="0" smtClean="0">
                          <a:solidFill>
                            <a:srgbClr val="000000"/>
                          </a:solidFill>
                          <a:effectLst/>
                          <a:latin typeface="Arial" panose="020B0604020202020204" pitchFamily="34" charset="0"/>
                          <a:cs typeface="Arial" panose="020B0604020202020204" pitchFamily="34" charset="0"/>
                        </a:rPr>
                        <a:t>A</a:t>
                      </a:r>
                      <a:endParaRPr lang="en-ZA" sz="1100" b="1" dirty="0">
                        <a:solidFill>
                          <a:srgbClr val="000000"/>
                        </a:solidFill>
                        <a:effectLst/>
                        <a:latin typeface="Arial" panose="020B0604020202020204" pitchFamily="34"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678408">
                <a:tc>
                  <a:txBody>
                    <a:bodyPr/>
                    <a:lstStyle/>
                    <a:p>
                      <a:pPr algn="ctr" fontAlgn="base" hangingPunct="0">
                        <a:lnSpc>
                          <a:spcPct val="130000"/>
                        </a:lnSpc>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**3.1</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hangingPunct="0">
                        <a:lnSpc>
                          <a:spcPct val="130000"/>
                        </a:lnSpc>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Percentage of medical invoices finalised within </a:t>
                      </a:r>
                      <a:r>
                        <a:rPr lang="en-US" sz="1100" dirty="0" smtClean="0">
                          <a:effectLst/>
                          <a:latin typeface="Arial" panose="020B0604020202020204" pitchFamily="34" charset="0"/>
                          <a:ea typeface="Times New Roman" panose="02020603050405020304" pitchFamily="18" charset="0"/>
                          <a:cs typeface="Arial" panose="020B0604020202020204" pitchFamily="34" charset="0"/>
                        </a:rPr>
                        <a:t>40 </a:t>
                      </a:r>
                      <a:r>
                        <a:rPr lang="en-US" sz="1100" dirty="0">
                          <a:effectLst/>
                          <a:latin typeface="Arial" panose="020B0604020202020204" pitchFamily="34" charset="0"/>
                          <a:ea typeface="Times New Roman" panose="02020603050405020304" pitchFamily="18" charset="0"/>
                          <a:cs typeface="Arial" panose="020B0604020202020204" pitchFamily="34" charset="0"/>
                        </a:rPr>
                        <a:t>working days of receipt</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85%</a:t>
                      </a: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85%</a:t>
                      </a:r>
                      <a:endParaRPr lang="en-ZA"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smtClean="0">
                          <a:solidFill>
                            <a:srgbClr val="FF0000"/>
                          </a:solidFill>
                          <a:effectLst/>
                          <a:latin typeface="Arial" panose="020B0604020202020204" pitchFamily="34" charset="0"/>
                          <a:ea typeface="Calibri" panose="020F0502020204030204" pitchFamily="34" charset="0"/>
                          <a:cs typeface="Arial" panose="020B0604020202020204" pitchFamily="34" charset="0"/>
                        </a:rPr>
                        <a:t>72%</a:t>
                      </a:r>
                      <a:endParaRPr lang="en-ZA" sz="11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100" b="1" dirty="0" smtClean="0">
                          <a:solidFill>
                            <a:srgbClr val="000000"/>
                          </a:solidFill>
                          <a:effectLst/>
                          <a:latin typeface="Arial" panose="020B0604020202020204" pitchFamily="34" charset="0"/>
                          <a:cs typeface="Arial" panose="020B0604020202020204" pitchFamily="34" charset="0"/>
                        </a:rPr>
                        <a:t>NA</a:t>
                      </a:r>
                      <a:endParaRPr lang="en-ZA" sz="1100" b="1" dirty="0">
                        <a:solidFill>
                          <a:srgbClr val="000000"/>
                        </a:solidFill>
                        <a:effectLst/>
                        <a:latin typeface="Arial" panose="020B0604020202020204" pitchFamily="34"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2120361574"/>
                  </a:ext>
                </a:extLst>
              </a:tr>
              <a:tr h="678408">
                <a:tc>
                  <a:txBody>
                    <a:bodyPr/>
                    <a:lstStyle/>
                    <a:p>
                      <a:pPr algn="ctr" fontAlgn="base" hangingPunct="0">
                        <a:lnSpc>
                          <a:spcPct val="130000"/>
                        </a:lnSpc>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**3.2</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hangingPunct="0">
                        <a:lnSpc>
                          <a:spcPct val="130000"/>
                        </a:lnSpc>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Percentage of pre-authorisation requests  responded to within 10 working days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85%</a:t>
                      </a:r>
                      <a:endParaRPr lang="en-ZA"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85%</a:t>
                      </a:r>
                      <a:endParaRPr lang="en-ZA"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smtClean="0">
                          <a:effectLst/>
                          <a:latin typeface="Arial" panose="020B0604020202020204" pitchFamily="34" charset="0"/>
                          <a:ea typeface="Calibri" panose="020F0502020204030204" pitchFamily="34" charset="0"/>
                          <a:cs typeface="Arial" panose="020B0604020202020204" pitchFamily="34" charset="0"/>
                        </a:rPr>
                        <a:t>95%</a:t>
                      </a:r>
                      <a:endParaRPr lang="en-ZA" sz="1100" b="1" dirty="0">
                        <a:effectLst/>
                        <a:latin typeface="Arial" panose="020B0604020202020204" pitchFamily="34" charset="0"/>
                        <a:ea typeface="Calibri" panose="020F0502020204030204" pitchFamily="34"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100" b="1" dirty="0" smtClean="0">
                          <a:solidFill>
                            <a:srgbClr val="000000"/>
                          </a:solidFill>
                          <a:effectLst/>
                          <a:latin typeface="Arial" panose="020B0604020202020204" pitchFamily="34" charset="0"/>
                          <a:cs typeface="Arial" panose="020B0604020202020204" pitchFamily="34" charset="0"/>
                        </a:rPr>
                        <a:t>A</a:t>
                      </a:r>
                      <a:endParaRPr lang="en-ZA" sz="1100" b="1" dirty="0">
                        <a:solidFill>
                          <a:srgbClr val="000000"/>
                        </a:solidFill>
                        <a:effectLst/>
                        <a:latin typeface="Arial" panose="020B0604020202020204" pitchFamily="34"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507685999"/>
                  </a:ext>
                </a:extLst>
              </a:tr>
              <a:tr h="791310">
                <a:tc>
                  <a:txBody>
                    <a:bodyPr/>
                    <a:lstStyle/>
                    <a:p>
                      <a:pPr algn="ctr" fontAlgn="base" hangingPunct="0">
                        <a:lnSpc>
                          <a:spcPct val="130000"/>
                        </a:lnSpc>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**4.1</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hangingPunct="0">
                        <a:lnSpc>
                          <a:spcPct val="130000"/>
                        </a:lnSpc>
                        <a:spcAft>
                          <a:spcPts val="0"/>
                        </a:spcAft>
                      </a:pPr>
                      <a:r>
                        <a:rPr lang="en-GB" sz="1100" dirty="0">
                          <a:effectLst/>
                          <a:latin typeface="Arial" panose="020B0604020202020204" pitchFamily="34" charset="0"/>
                          <a:ea typeface="Times New Roman" panose="02020603050405020304" pitchFamily="18" charset="0"/>
                          <a:cs typeface="Arial" panose="020B0604020202020204" pitchFamily="34" charset="0"/>
                        </a:rPr>
                        <a:t>Percentage of compliant requests for assistive devices responded to within 15 working days of receipt</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8890" marR="889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85%</a:t>
                      </a:r>
                      <a:endParaRPr lang="en-ZA"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85%</a:t>
                      </a:r>
                      <a:endParaRPr lang="en-ZA"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smtClean="0">
                          <a:effectLst/>
                          <a:latin typeface="Arial" panose="020B0604020202020204" pitchFamily="34" charset="0"/>
                          <a:ea typeface="Calibri" panose="020F0502020204030204" pitchFamily="34" charset="0"/>
                          <a:cs typeface="Arial" panose="020B0604020202020204" pitchFamily="34" charset="0"/>
                        </a:rPr>
                        <a:t>97%</a:t>
                      </a:r>
                      <a:endParaRPr lang="en-ZA" sz="1100" b="1" dirty="0">
                        <a:effectLst/>
                        <a:latin typeface="Arial" panose="020B0604020202020204" pitchFamily="34" charset="0"/>
                        <a:ea typeface="Calibri" panose="020F0502020204030204" pitchFamily="34"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100" b="1" dirty="0" smtClean="0">
                          <a:solidFill>
                            <a:srgbClr val="000000"/>
                          </a:solidFill>
                          <a:effectLst/>
                          <a:latin typeface="Arial" panose="020B0604020202020204" pitchFamily="34" charset="0"/>
                          <a:cs typeface="Arial" panose="020B0604020202020204" pitchFamily="34" charset="0"/>
                        </a:rPr>
                        <a:t>A</a:t>
                      </a:r>
                      <a:endParaRPr lang="en-ZA" sz="1100" b="1" dirty="0">
                        <a:solidFill>
                          <a:srgbClr val="000000"/>
                        </a:solidFill>
                        <a:effectLst/>
                        <a:latin typeface="Arial" panose="020B0604020202020204" pitchFamily="34"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931647444"/>
                  </a:ext>
                </a:extLst>
              </a:tr>
            </a:tbl>
          </a:graphicData>
        </a:graphic>
      </p:graphicFrame>
      <p:sp>
        <p:nvSpPr>
          <p:cNvPr id="4" name="Slide Number Placeholder 3"/>
          <p:cNvSpPr>
            <a:spLocks noGrp="1"/>
          </p:cNvSpPr>
          <p:nvPr>
            <p:ph type="sldNum" sz="quarter" idx="12"/>
          </p:nvPr>
        </p:nvSpPr>
        <p:spPr>
          <a:xfrm>
            <a:off x="6813255" y="6473318"/>
            <a:ext cx="2130329" cy="290738"/>
          </a:xfrm>
        </p:spPr>
        <p:txBody>
          <a:bodyPr/>
          <a:lstStyle/>
          <a:p>
            <a:pPr>
              <a:defRPr/>
            </a:pPr>
            <a:fld id="{A79B0E16-3B21-4DA7-809D-032F5E4D0A06}" type="slidenum">
              <a:rPr lang="en-US" b="1" smtClean="0">
                <a:solidFill>
                  <a:srgbClr val="FF0000"/>
                </a:solidFill>
              </a:rPr>
              <a:pPr>
                <a:defRPr/>
              </a:pPr>
              <a:t>13</a:t>
            </a:fld>
            <a:endParaRPr lang="en-US" b="1" dirty="0">
              <a:solidFill>
                <a:srgbClr val="FF0000"/>
              </a:solidFill>
            </a:endParaRPr>
          </a:p>
        </p:txBody>
      </p:sp>
      <p:sp>
        <p:nvSpPr>
          <p:cNvPr id="6" name="Rectangle 5"/>
          <p:cNvSpPr/>
          <p:nvPr/>
        </p:nvSpPr>
        <p:spPr>
          <a:xfrm>
            <a:off x="598644" y="6321996"/>
            <a:ext cx="4051109" cy="307456"/>
          </a:xfrm>
          <a:prstGeom prst="rect">
            <a:avLst/>
          </a:prstGeom>
        </p:spPr>
        <p:txBody>
          <a:bodyPr wrap="none">
            <a:spAutoFit/>
          </a:bodyPr>
          <a:lstStyle/>
          <a:p>
            <a:pPr algn="just" hangingPunct="0">
              <a:lnSpc>
                <a:spcPct val="130000"/>
              </a:lnSpc>
              <a:spcAft>
                <a:spcPts val="0"/>
              </a:spcAft>
            </a:pPr>
            <a:r>
              <a:rPr lang="en-US" sz="1200" b="1" dirty="0">
                <a:solidFill>
                  <a:prstClr val="black"/>
                </a:solidFill>
                <a:ea typeface="Times New Roman" panose="02020603050405020304" pitchFamily="18" charset="0"/>
                <a:cs typeface="Arial" panose="020B0604020202020204" pitchFamily="34" charset="0"/>
              </a:rPr>
              <a:t>**Indicators with  Provincial Performance breakdown</a:t>
            </a:r>
            <a:endParaRPr lang="en-ZA" sz="1200" dirty="0">
              <a:solidFill>
                <a:prstClr val="black"/>
              </a:solidFill>
              <a:ea typeface="Calibri" panose="020F0502020204030204" pitchFamily="34" charset="0"/>
              <a:cs typeface="Arial" panose="020B0604020202020204" pitchFamily="34" charset="0"/>
            </a:endParaRPr>
          </a:p>
        </p:txBody>
      </p:sp>
      <p:sp>
        <p:nvSpPr>
          <p:cNvPr id="21" name="Rectangle 20"/>
          <p:cNvSpPr/>
          <p:nvPr/>
        </p:nvSpPr>
        <p:spPr>
          <a:xfrm>
            <a:off x="5873984" y="6291952"/>
            <a:ext cx="2632067" cy="307456"/>
          </a:xfrm>
          <a:prstGeom prst="rect">
            <a:avLst/>
          </a:prstGeom>
        </p:spPr>
        <p:txBody>
          <a:bodyPr wrap="none">
            <a:spAutoFit/>
          </a:bodyPr>
          <a:lstStyle/>
          <a:p>
            <a:pPr algn="just" hangingPunct="0">
              <a:lnSpc>
                <a:spcPct val="130000"/>
              </a:lnSpc>
              <a:spcAft>
                <a:spcPts val="0"/>
              </a:spcAft>
            </a:pPr>
            <a:r>
              <a:rPr lang="en-US" sz="1200" b="1" dirty="0">
                <a:solidFill>
                  <a:prstClr val="black"/>
                </a:solidFill>
                <a:ea typeface="Times New Roman" panose="02020603050405020304" pitchFamily="18" charset="0"/>
                <a:cs typeface="Arial" panose="020B0604020202020204" pitchFamily="34" charset="0"/>
              </a:rPr>
              <a:t>A – Achieved   NA – Not Achieved</a:t>
            </a:r>
            <a:endParaRPr lang="en-ZA" sz="1200" dirty="0">
              <a:solidFill>
                <a:prstClr val="black"/>
              </a:solidFill>
              <a:ea typeface="Calibri" panose="020F0502020204030204" pitchFamily="34" charset="0"/>
              <a:cs typeface="Arial" panose="020B0604020202020204" pitchFamily="34" charset="0"/>
            </a:endParaRPr>
          </a:p>
        </p:txBody>
      </p:sp>
      <p:sp>
        <p:nvSpPr>
          <p:cNvPr id="3" name="TextBox 2"/>
          <p:cNvSpPr txBox="1"/>
          <p:nvPr/>
        </p:nvSpPr>
        <p:spPr>
          <a:xfrm>
            <a:off x="6151418" y="2438400"/>
            <a:ext cx="895927" cy="276999"/>
          </a:xfrm>
          <a:prstGeom prst="rect">
            <a:avLst/>
          </a:prstGeom>
          <a:noFill/>
        </p:spPr>
        <p:txBody>
          <a:bodyPr wrap="square" rtlCol="0">
            <a:spAutoFit/>
          </a:bodyPr>
          <a:lstStyle/>
          <a:p>
            <a:r>
              <a:rPr lang="en-US" sz="1200" dirty="0" smtClean="0"/>
              <a:t>93%/90%</a:t>
            </a:r>
            <a:endParaRPr lang="en-US" sz="1200" dirty="0"/>
          </a:p>
        </p:txBody>
      </p:sp>
      <p:sp>
        <p:nvSpPr>
          <p:cNvPr id="7" name="TextBox 6"/>
          <p:cNvSpPr txBox="1"/>
          <p:nvPr/>
        </p:nvSpPr>
        <p:spPr>
          <a:xfrm>
            <a:off x="6151418" y="3084887"/>
            <a:ext cx="895927" cy="276999"/>
          </a:xfrm>
          <a:prstGeom prst="rect">
            <a:avLst/>
          </a:prstGeom>
          <a:noFill/>
        </p:spPr>
        <p:txBody>
          <a:bodyPr wrap="square" rtlCol="0">
            <a:spAutoFit/>
          </a:bodyPr>
          <a:lstStyle/>
          <a:p>
            <a:r>
              <a:rPr lang="en-US" sz="1200" dirty="0" smtClean="0"/>
              <a:t>60%/85%</a:t>
            </a:r>
            <a:endParaRPr lang="en-US" sz="1200" dirty="0"/>
          </a:p>
        </p:txBody>
      </p:sp>
      <p:sp>
        <p:nvSpPr>
          <p:cNvPr id="8" name="TextBox 7"/>
          <p:cNvSpPr txBox="1"/>
          <p:nvPr/>
        </p:nvSpPr>
        <p:spPr>
          <a:xfrm>
            <a:off x="6151418" y="3779190"/>
            <a:ext cx="997185" cy="276999"/>
          </a:xfrm>
          <a:prstGeom prst="rect">
            <a:avLst/>
          </a:prstGeom>
          <a:noFill/>
        </p:spPr>
        <p:txBody>
          <a:bodyPr wrap="square" rtlCol="0">
            <a:spAutoFit/>
          </a:bodyPr>
          <a:lstStyle/>
          <a:p>
            <a:r>
              <a:rPr lang="en-US" sz="1200" dirty="0" smtClean="0"/>
              <a:t>95%/85%</a:t>
            </a:r>
            <a:endParaRPr lang="en-US" sz="1200" dirty="0"/>
          </a:p>
        </p:txBody>
      </p:sp>
      <p:sp>
        <p:nvSpPr>
          <p:cNvPr id="9" name="TextBox 8"/>
          <p:cNvSpPr txBox="1"/>
          <p:nvPr/>
        </p:nvSpPr>
        <p:spPr>
          <a:xfrm>
            <a:off x="6175945" y="4654860"/>
            <a:ext cx="1274620" cy="276999"/>
          </a:xfrm>
          <a:prstGeom prst="rect">
            <a:avLst/>
          </a:prstGeom>
          <a:noFill/>
        </p:spPr>
        <p:txBody>
          <a:bodyPr wrap="square" rtlCol="0">
            <a:spAutoFit/>
          </a:bodyPr>
          <a:lstStyle/>
          <a:p>
            <a:r>
              <a:rPr lang="en-US" sz="1200" dirty="0" smtClean="0"/>
              <a:t>83%/85% -</a:t>
            </a:r>
            <a:r>
              <a:rPr lang="en-US" sz="1200" dirty="0" smtClean="0">
                <a:solidFill>
                  <a:srgbClr val="FF0000"/>
                </a:solidFill>
              </a:rPr>
              <a:t>Red</a:t>
            </a:r>
            <a:endParaRPr lang="en-US" sz="1200" dirty="0">
              <a:solidFill>
                <a:srgbClr val="FF0000"/>
              </a:solidFill>
            </a:endParaRPr>
          </a:p>
        </p:txBody>
      </p:sp>
    </p:spTree>
    <p:extLst>
      <p:ext uri="{BB962C8B-B14F-4D97-AF65-F5344CB8AC3E}">
        <p14:creationId xmlns:p14="http://schemas.microsoft.com/office/powerpoint/2010/main" xmlns="" val="2520538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28" y="404664"/>
            <a:ext cx="8743950" cy="608682"/>
          </a:xfrm>
        </p:spPr>
        <p:txBody>
          <a:bodyPr/>
          <a:lstStyle/>
          <a:p>
            <a:pPr>
              <a:defRPr/>
            </a:pPr>
            <a:r>
              <a:rPr lang="en-US" sz="3600" b="1" dirty="0">
                <a:solidFill>
                  <a:srgbClr val="000000"/>
                </a:solidFill>
                <a:effectLst>
                  <a:outerShdw blurRad="38100" dist="38100" dir="2700000" algn="tl">
                    <a:srgbClr val="000000">
                      <a:alpha val="43137"/>
                    </a:srgbClr>
                  </a:outerShdw>
                </a:effectLst>
                <a:latin typeface="Arial" pitchFamily="34" charset="0"/>
                <a:ea typeface="ＭＳ Ｐゴシック" pitchFamily="-80" charset="-128"/>
                <a:cs typeface="Arial" pitchFamily="34" charset="0"/>
              </a:rPr>
              <a:t> </a:t>
            </a:r>
            <a:br>
              <a:rPr lang="en-US" sz="3600" b="1" dirty="0">
                <a:solidFill>
                  <a:srgbClr val="000000"/>
                </a:solidFill>
                <a:effectLst>
                  <a:outerShdw blurRad="38100" dist="38100" dir="2700000" algn="tl">
                    <a:srgbClr val="000000">
                      <a:alpha val="43137"/>
                    </a:srgbClr>
                  </a:outerShdw>
                </a:effectLst>
                <a:latin typeface="Arial" pitchFamily="34" charset="0"/>
                <a:ea typeface="ＭＳ Ｐゴシック" pitchFamily="-80" charset="-128"/>
                <a:cs typeface="Arial" pitchFamily="34" charset="0"/>
              </a:rPr>
            </a:br>
            <a:r>
              <a:rPr lang="en-US" sz="2000" b="1" dirty="0">
                <a:solidFill>
                  <a:srgbClr val="000000"/>
                </a:solidFill>
                <a:latin typeface="+mn-lt"/>
                <a:ea typeface="ＭＳ Ｐゴシック" pitchFamily="-80" charset="-128"/>
                <a:cs typeface="Arial" pitchFamily="34" charset="0"/>
              </a:rPr>
              <a:t>SECOND QUARTER PERFORMANCE COMPARISON </a:t>
            </a:r>
            <a:r>
              <a:rPr lang="en-US" sz="2000" b="1" dirty="0" smtClean="0">
                <a:solidFill>
                  <a:srgbClr val="000000"/>
                </a:solidFill>
                <a:latin typeface="+mn-lt"/>
                <a:ea typeface="ＭＳ Ｐゴシック" pitchFamily="-80" charset="-128"/>
                <a:cs typeface="Arial" pitchFamily="34" charset="0"/>
              </a:rPr>
              <a:t/>
            </a:r>
            <a:br>
              <a:rPr lang="en-US" sz="2000" b="1" dirty="0" smtClean="0">
                <a:solidFill>
                  <a:srgbClr val="000000"/>
                </a:solidFill>
                <a:latin typeface="+mn-lt"/>
                <a:ea typeface="ＭＳ Ｐゴシック" pitchFamily="-80" charset="-128"/>
                <a:cs typeface="Arial" pitchFamily="34" charset="0"/>
              </a:rPr>
            </a:br>
            <a:r>
              <a:rPr lang="en-US" sz="2000" b="1" dirty="0" smtClean="0">
                <a:solidFill>
                  <a:srgbClr val="000000"/>
                </a:solidFill>
                <a:latin typeface="+mn-lt"/>
                <a:ea typeface="ＭＳ Ｐゴシック" pitchFamily="-80" charset="-128"/>
                <a:cs typeface="Arial" pitchFamily="34" charset="0"/>
              </a:rPr>
              <a:t>FOR </a:t>
            </a:r>
            <a:r>
              <a:rPr lang="en-US" sz="2000" b="1" dirty="0">
                <a:solidFill>
                  <a:srgbClr val="000000"/>
                </a:solidFill>
                <a:latin typeface="+mn-lt"/>
                <a:ea typeface="ＭＳ Ｐゴシック" pitchFamily="-80" charset="-128"/>
                <a:cs typeface="Arial" pitchFamily="34" charset="0"/>
              </a:rPr>
              <a:t>THE FINANCIAL YEARS 2018/19 and 2019/20</a:t>
            </a:r>
            <a:r>
              <a:rPr lang="en-ZA" altLang="en-US" sz="2000" b="1" dirty="0">
                <a:solidFill>
                  <a:srgbClr val="000000"/>
                </a:solidFill>
                <a:latin typeface="+mn-lt"/>
              </a:rPr>
              <a:t/>
            </a:r>
            <a:br>
              <a:rPr lang="en-ZA" altLang="en-US" sz="2000" b="1" dirty="0">
                <a:solidFill>
                  <a:srgbClr val="000000"/>
                </a:solidFill>
                <a:latin typeface="+mn-lt"/>
              </a:rPr>
            </a:br>
            <a:endParaRPr lang="en-ZA" sz="3600" b="1" dirty="0">
              <a:solidFill>
                <a:srgbClr val="000000"/>
              </a:solidFill>
              <a:effectLst>
                <a:outerShdw blurRad="38100" dist="38100" dir="2700000" algn="tl">
                  <a:srgbClr val="000000">
                    <a:alpha val="43137"/>
                  </a:srgbClr>
                </a:outerShdw>
              </a:effectLst>
              <a:latin typeface="+mn-lt"/>
              <a:ea typeface="ＭＳ Ｐゴシック" pitchFamily="-80" charset="-128"/>
              <a:cs typeface="Arial" pitchFamily="34" charset="0"/>
            </a:endParaRPr>
          </a:p>
        </p:txBody>
      </p:sp>
      <p:sp>
        <p:nvSpPr>
          <p:cNvPr id="61443" name="Slide Number Placeholder 3"/>
          <p:cNvSpPr>
            <a:spLocks noGrp="1"/>
          </p:cNvSpPr>
          <p:nvPr>
            <p:ph type="sldNum" sz="quarter" idx="12"/>
          </p:nvPr>
        </p:nvSpPr>
        <p:spPr bwMode="auto">
          <a:xfrm>
            <a:off x="6758880" y="648408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fld id="{8D8CDD07-EF62-403B-B26D-BE8DB3348194}" type="slidenum">
              <a:rPr lang="en-US" altLang="en-US" sz="1200" b="1">
                <a:solidFill>
                  <a:srgbClr val="FF0000"/>
                </a:solidFill>
              </a:rPr>
              <a:pPr eaLnBrk="1" hangingPunct="1">
                <a:spcBef>
                  <a:spcPct val="0"/>
                </a:spcBef>
                <a:buFontTx/>
                <a:buNone/>
              </a:pPr>
              <a:t>14</a:t>
            </a:fld>
            <a:endParaRPr lang="en-US" altLang="en-US" sz="1200" b="1"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2138323216"/>
              </p:ext>
            </p:extLst>
          </p:nvPr>
        </p:nvGraphicFramePr>
        <p:xfrm>
          <a:off x="236028" y="1340855"/>
          <a:ext cx="8656452" cy="4034709"/>
        </p:xfrm>
        <a:graphic>
          <a:graphicData uri="http://schemas.openxmlformats.org/drawingml/2006/table">
            <a:tbl>
              <a:tblPr>
                <a:tableStyleId>{616DA210-FB5B-4158-B5E0-FEB733F419BA}</a:tableStyleId>
              </a:tblPr>
              <a:tblGrid>
                <a:gridCol w="3039828">
                  <a:extLst>
                    <a:ext uri="{9D8B030D-6E8A-4147-A177-3AD203B41FA5}">
                      <a16:colId xmlns:a16="http://schemas.microsoft.com/office/drawing/2014/main" xmlns="" val="20000"/>
                    </a:ext>
                  </a:extLst>
                </a:gridCol>
                <a:gridCol w="1166835">
                  <a:extLst>
                    <a:ext uri="{9D8B030D-6E8A-4147-A177-3AD203B41FA5}">
                      <a16:colId xmlns:a16="http://schemas.microsoft.com/office/drawing/2014/main" xmlns="" val="20002"/>
                    </a:ext>
                  </a:extLst>
                </a:gridCol>
                <a:gridCol w="1353445">
                  <a:extLst>
                    <a:ext uri="{9D8B030D-6E8A-4147-A177-3AD203B41FA5}">
                      <a16:colId xmlns:a16="http://schemas.microsoft.com/office/drawing/2014/main" xmlns="" val="20003"/>
                    </a:ext>
                  </a:extLst>
                </a:gridCol>
                <a:gridCol w="1008112">
                  <a:extLst>
                    <a:ext uri="{9D8B030D-6E8A-4147-A177-3AD203B41FA5}">
                      <a16:colId xmlns:a16="http://schemas.microsoft.com/office/drawing/2014/main" xmlns="" val="20004"/>
                    </a:ext>
                  </a:extLst>
                </a:gridCol>
                <a:gridCol w="1080120">
                  <a:extLst>
                    <a:ext uri="{9D8B030D-6E8A-4147-A177-3AD203B41FA5}">
                      <a16:colId xmlns:a16="http://schemas.microsoft.com/office/drawing/2014/main" xmlns="" val="20006"/>
                    </a:ext>
                  </a:extLst>
                </a:gridCol>
                <a:gridCol w="1008112">
                  <a:extLst>
                    <a:ext uri="{9D8B030D-6E8A-4147-A177-3AD203B41FA5}">
                      <a16:colId xmlns:a16="http://schemas.microsoft.com/office/drawing/2014/main" xmlns="" val="20005"/>
                    </a:ext>
                  </a:extLst>
                </a:gridCol>
              </a:tblGrid>
              <a:tr h="581637">
                <a:tc>
                  <a:txBody>
                    <a:bodyPr/>
                    <a:lstStyle/>
                    <a:p>
                      <a:pPr algn="ctr" fontAlgn="b" hangingPunct="1">
                        <a:spcAft>
                          <a:spcPts val="0"/>
                        </a:spcAft>
                      </a:pPr>
                      <a:r>
                        <a:rPr lang="en-GB" sz="1200" b="1" kern="1200" dirty="0">
                          <a:solidFill>
                            <a:schemeClr val="tx1"/>
                          </a:solidFill>
                          <a:effectLst/>
                          <a:latin typeface="Arial" panose="020B0604020202020204" pitchFamily="34" charset="0"/>
                          <a:cs typeface="Arial" panose="020B0604020202020204" pitchFamily="34" charset="0"/>
                        </a:rPr>
                        <a:t>PERFORMANCE</a:t>
                      </a:r>
                      <a:r>
                        <a:rPr lang="en-GB" sz="1200" b="1" kern="1200" baseline="0" dirty="0">
                          <a:solidFill>
                            <a:schemeClr val="tx1"/>
                          </a:solidFill>
                          <a:effectLst/>
                          <a:latin typeface="Arial" panose="020B0604020202020204" pitchFamily="34" charset="0"/>
                          <a:cs typeface="Arial" panose="020B0604020202020204" pitchFamily="34" charset="0"/>
                        </a:rPr>
                        <a:t> INDICATORS FOR THE FINANCIAL YEAR </a:t>
                      </a:r>
                      <a:r>
                        <a:rPr lang="en-GB" sz="1200" b="1" kern="1200" dirty="0" smtClean="0">
                          <a:solidFill>
                            <a:schemeClr val="tx1"/>
                          </a:solidFill>
                          <a:effectLst/>
                          <a:latin typeface="Arial" panose="020B0604020202020204" pitchFamily="34" charset="0"/>
                          <a:cs typeface="Arial" panose="020B0604020202020204" pitchFamily="34" charset="0"/>
                        </a:rPr>
                        <a:t>2019/20</a:t>
                      </a:r>
                      <a:endParaRPr lang="en-ZA" sz="1200" b="1" dirty="0">
                        <a:solidFill>
                          <a:schemeClr val="tx1"/>
                        </a:solidFill>
                        <a:effectLst/>
                        <a:latin typeface="Arial" panose="020B0604020202020204" pitchFamily="34" charset="0"/>
                        <a:ea typeface="Times New Roman"/>
                        <a:cs typeface="Arial" panose="020B0604020202020204" pitchFamily="34" charset="0"/>
                      </a:endParaRPr>
                    </a:p>
                  </a:txBody>
                  <a:tcPr marL="8892" marR="8892" marT="8891" marB="0"/>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200" b="1" dirty="0" smtClean="0">
                          <a:solidFill>
                            <a:schemeClr val="tx1"/>
                          </a:solidFill>
                          <a:effectLst/>
                          <a:latin typeface="Arial" panose="020B0604020202020204" pitchFamily="34" charset="0"/>
                          <a:ea typeface="Times New Roman"/>
                          <a:cs typeface="Arial" panose="020B0604020202020204" pitchFamily="34" charset="0"/>
                        </a:rPr>
                        <a:t>Q2 Target</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2018/19 </a:t>
                      </a:r>
                      <a:endParaRPr kumimoji="0" lang="en-ZA" sz="1200" b="1" i="0" u="none" strike="noStrike" kern="1200" cap="none" spc="0" normalizeH="0" baseline="0" noProof="0" dirty="0" smtClean="0">
                        <a:ln>
                          <a:noFill/>
                        </a:ln>
                        <a:solidFill>
                          <a:schemeClr val="tx1"/>
                        </a:solidFill>
                        <a:effectLst/>
                        <a:uLnTx/>
                        <a:uFillTx/>
                        <a:latin typeface="Arial" panose="020B0604020202020204" pitchFamily="34" charset="0"/>
                        <a:ea typeface="Times New Roman"/>
                        <a:cs typeface="Arial" panose="020B0604020202020204" pitchFamily="34" charset="0"/>
                      </a:endParaRPr>
                    </a:p>
                  </a:txBody>
                  <a:tcPr marL="8892" marR="8892" marT="8891" marB="0">
                    <a:lnR w="12700" cap="flat" cmpd="sng" algn="ctr">
                      <a:solidFill>
                        <a:schemeClr val="tx1"/>
                      </a:solidFill>
                      <a:prstDash val="solid"/>
                      <a:round/>
                      <a:headEnd type="none" w="med" len="med"/>
                      <a:tailEnd type="none" w="med" len="med"/>
                    </a:lnR>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200" b="1" dirty="0" smtClean="0">
                          <a:solidFill>
                            <a:schemeClr val="tx1"/>
                          </a:solidFill>
                          <a:effectLst/>
                          <a:latin typeface="Arial" panose="020B0604020202020204" pitchFamily="34" charset="0"/>
                          <a:ea typeface="Times New Roman"/>
                          <a:cs typeface="Arial" panose="020B0604020202020204" pitchFamily="34" charset="0"/>
                        </a:rPr>
                        <a:t>Q2 Actual Achievement</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2018/19 </a:t>
                      </a:r>
                      <a:endParaRPr kumimoji="0" lang="en-ZA" sz="1200" b="1" i="0" u="none" strike="noStrike" kern="1200" cap="none" spc="0" normalizeH="0" baseline="0" noProof="0" dirty="0" smtClean="0">
                        <a:ln>
                          <a:noFill/>
                        </a:ln>
                        <a:solidFill>
                          <a:schemeClr val="tx1"/>
                        </a:solidFill>
                        <a:effectLst/>
                        <a:uLnTx/>
                        <a:uFillTx/>
                        <a:latin typeface="Arial" panose="020B0604020202020204" pitchFamily="34" charset="0"/>
                        <a:ea typeface="Times New Roman"/>
                        <a:cs typeface="Arial" panose="020B0604020202020204" pitchFamily="34" charset="0"/>
                      </a:endParaRPr>
                    </a:p>
                  </a:txBody>
                  <a:tcPr marL="8892" marR="8892" marT="88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200" b="1" dirty="0" smtClean="0">
                          <a:solidFill>
                            <a:schemeClr val="tx1"/>
                          </a:solidFill>
                          <a:effectLst/>
                          <a:latin typeface="Arial" panose="020B0604020202020204" pitchFamily="34" charset="0"/>
                          <a:ea typeface="Times New Roman"/>
                          <a:cs typeface="Arial" panose="020B0604020202020204" pitchFamily="34" charset="0"/>
                        </a:rPr>
                        <a:t>Q2 Target</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2019/20 </a:t>
                      </a:r>
                      <a:endParaRPr kumimoji="0" lang="en-ZA" sz="1200" b="1" i="0" u="none" strike="noStrike" kern="1200" cap="none" spc="0" normalizeH="0" baseline="0" noProof="0" dirty="0" smtClean="0">
                        <a:ln>
                          <a:noFill/>
                        </a:ln>
                        <a:solidFill>
                          <a:schemeClr val="tx1"/>
                        </a:solidFill>
                        <a:effectLst/>
                        <a:uLnTx/>
                        <a:uFillTx/>
                        <a:latin typeface="Arial" panose="020B0604020202020204" pitchFamily="34" charset="0"/>
                        <a:ea typeface="Times New Roman"/>
                        <a:cs typeface="Arial" panose="020B0604020202020204" pitchFamily="34" charset="0"/>
                      </a:endParaRPr>
                    </a:p>
                  </a:txBody>
                  <a:tcPr marL="8892" marR="8892" marT="88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200" b="1" dirty="0" smtClean="0">
                          <a:solidFill>
                            <a:schemeClr val="tx1"/>
                          </a:solidFill>
                          <a:effectLst/>
                          <a:latin typeface="Arial" panose="020B0604020202020204" pitchFamily="34" charset="0"/>
                          <a:ea typeface="Times New Roman"/>
                          <a:cs typeface="Arial" panose="020B0604020202020204" pitchFamily="34" charset="0"/>
                        </a:rPr>
                        <a:t>Q2 Actual Achievement</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2019/20 </a:t>
                      </a:r>
                      <a:endParaRPr kumimoji="0" lang="en-ZA" sz="1200" b="1" i="0" u="none" strike="noStrike" kern="1200" cap="none" spc="0" normalizeH="0" baseline="0" noProof="0" dirty="0" smtClean="0">
                        <a:ln>
                          <a:noFill/>
                        </a:ln>
                        <a:solidFill>
                          <a:schemeClr val="tx1"/>
                        </a:solidFill>
                        <a:effectLst/>
                        <a:uLnTx/>
                        <a:uFillTx/>
                        <a:latin typeface="Arial" panose="020B0604020202020204" pitchFamily="34" charset="0"/>
                        <a:ea typeface="Times New Roman"/>
                        <a:cs typeface="Arial" panose="020B0604020202020204" pitchFamily="34" charset="0"/>
                      </a:endParaRPr>
                    </a:p>
                  </a:txBody>
                  <a:tcPr marL="8892" marR="8892" marT="88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200" b="1" dirty="0" smtClean="0">
                          <a:solidFill>
                            <a:schemeClr val="tx1"/>
                          </a:solidFill>
                          <a:effectLst/>
                          <a:latin typeface="Arial" panose="020B0604020202020204" pitchFamily="34" charset="0"/>
                          <a:ea typeface="Times New Roman"/>
                          <a:cs typeface="Arial" panose="020B0604020202020204" pitchFamily="34" charset="0"/>
                        </a:rPr>
                        <a:t>LEGEND</a:t>
                      </a:r>
                      <a:r>
                        <a:rPr lang="en-ZA" sz="1200" b="1" baseline="0" dirty="0" smtClean="0">
                          <a:solidFill>
                            <a:schemeClr val="tx1"/>
                          </a:solidFill>
                          <a:effectLst/>
                          <a:latin typeface="Arial" panose="020B0604020202020204" pitchFamily="34" charset="0"/>
                          <a:ea typeface="Times New Roman"/>
                          <a:cs typeface="Arial" panose="020B0604020202020204" pitchFamily="34" charset="0"/>
                        </a:rPr>
                        <a:t> and Trend</a:t>
                      </a:r>
                      <a:endParaRPr lang="en-ZA" sz="1200" b="1" dirty="0">
                        <a:solidFill>
                          <a:schemeClr val="tx1"/>
                        </a:solidFill>
                        <a:effectLst/>
                        <a:latin typeface="Arial" panose="020B0604020202020204" pitchFamily="34" charset="0"/>
                        <a:ea typeface="Times New Roman"/>
                        <a:cs typeface="Arial" panose="020B0604020202020204" pitchFamily="34" charset="0"/>
                      </a:endParaRPr>
                    </a:p>
                  </a:txBody>
                  <a:tcPr marL="8892" marR="8892" marT="88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0"/>
                  </a:ext>
                </a:extLst>
              </a:tr>
              <a:tr h="958161">
                <a:tc>
                  <a:txBody>
                    <a:bodyPr/>
                    <a:lstStyle/>
                    <a:p>
                      <a:pPr algn="just" fontAlgn="b" hangingPunct="1">
                        <a:spcAft>
                          <a:spcPts val="0"/>
                        </a:spcAft>
                      </a:pPr>
                      <a:r>
                        <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Percentage of requests received for Prosthesis and assistive devices adjudicated within 15 working </a:t>
                      </a: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rPr>
                        <a:t>days</a:t>
                      </a:r>
                    </a:p>
                    <a:p>
                      <a:pPr algn="just" fontAlgn="b" hangingPunct="1">
                        <a:spcAft>
                          <a:spcPts val="0"/>
                        </a:spcAft>
                      </a:pPr>
                      <a:endPar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endParaRPr>
                    </a:p>
                    <a:p>
                      <a:pPr algn="just" fontAlgn="b" hangingPunct="1">
                        <a:spcAft>
                          <a:spcPts val="0"/>
                        </a:spcAft>
                      </a:pP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endParaRPr>
                    </a:p>
                  </a:txBody>
                  <a:tcPr marL="8892" marR="8892" marT="8891" marB="0" anchor="b"/>
                </a:tc>
                <a:tc>
                  <a:txBody>
                    <a:bodyPr/>
                    <a:lstStyle/>
                    <a:p>
                      <a:pPr algn="ctr" fontAlgn="b" hangingPunct="1">
                        <a:spcAft>
                          <a:spcPts val="0"/>
                        </a:spcAft>
                      </a:pPr>
                      <a:r>
                        <a:rPr lang="en-ZA" sz="1200" b="1" dirty="0" smtClean="0">
                          <a:solidFill>
                            <a:srgbClr val="000000"/>
                          </a:solidFill>
                          <a:effectLst/>
                          <a:latin typeface="Arial" panose="020B0604020202020204" pitchFamily="34" charset="0"/>
                          <a:ea typeface="Times New Roman"/>
                          <a:cs typeface="Arial" panose="020B0604020202020204" pitchFamily="34" charset="0"/>
                        </a:rPr>
                        <a:t>85%</a:t>
                      </a:r>
                      <a:endParaRPr lang="en-ZA" sz="1200" b="1" dirty="0">
                        <a:solidFill>
                          <a:srgbClr val="000000"/>
                        </a:solidFill>
                        <a:effectLst/>
                        <a:latin typeface="Arial" panose="020B0604020202020204" pitchFamily="34" charset="0"/>
                        <a:ea typeface="Times New Roman"/>
                        <a:cs typeface="Arial" panose="020B0604020202020204" pitchFamily="34" charset="0"/>
                      </a:endParaRPr>
                    </a:p>
                  </a:txBody>
                  <a:tcPr marL="8892" marR="8892" marT="8891" marB="0" anchor="ctr">
                    <a:lnR w="12700" cap="flat" cmpd="sng" algn="ctr">
                      <a:solidFill>
                        <a:schemeClr val="tx1"/>
                      </a:solidFill>
                      <a:prstDash val="solid"/>
                      <a:round/>
                      <a:headEnd type="none" w="med" len="med"/>
                      <a:tailEnd type="none" w="med" len="med"/>
                    </a:lnR>
                  </a:tcPr>
                </a:tc>
                <a:tc>
                  <a:txBody>
                    <a:bodyPr/>
                    <a:lstStyle/>
                    <a:p>
                      <a:pPr algn="ctr" fontAlgn="b" hangingPunct="1">
                        <a:spcAft>
                          <a:spcPts val="0"/>
                        </a:spcAft>
                      </a:pPr>
                      <a:r>
                        <a:rPr lang="en-ZA" sz="1200" b="1" dirty="0" smtClean="0">
                          <a:solidFill>
                            <a:schemeClr val="tx1"/>
                          </a:solidFill>
                          <a:effectLst/>
                          <a:latin typeface="Arial" panose="020B0604020202020204" pitchFamily="34" charset="0"/>
                          <a:ea typeface="Times New Roman"/>
                          <a:cs typeface="Arial" panose="020B0604020202020204" pitchFamily="34" charset="0"/>
                        </a:rPr>
                        <a:t>89%</a:t>
                      </a:r>
                      <a:endParaRPr lang="en-ZA" sz="1200" b="1" dirty="0">
                        <a:solidFill>
                          <a:schemeClr val="tx1"/>
                        </a:solidFill>
                        <a:effectLst/>
                        <a:latin typeface="Arial" panose="020B0604020202020204" pitchFamily="34" charset="0"/>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hangingPunct="1">
                        <a:spcAft>
                          <a:spcPts val="0"/>
                        </a:spcAft>
                      </a:pPr>
                      <a:r>
                        <a:rPr lang="en-ZA" sz="1200" b="1" dirty="0" smtClean="0">
                          <a:solidFill>
                            <a:srgbClr val="000000"/>
                          </a:solidFill>
                          <a:effectLst/>
                          <a:latin typeface="Arial" panose="020B0604020202020204" pitchFamily="34" charset="0"/>
                          <a:ea typeface="Times New Roman"/>
                          <a:cs typeface="Arial" panose="020B0604020202020204" pitchFamily="34" charset="0"/>
                        </a:rPr>
                        <a:t>85%</a:t>
                      </a:r>
                      <a:endParaRPr lang="en-ZA" sz="1200" b="1" dirty="0">
                        <a:solidFill>
                          <a:srgbClr val="000000"/>
                        </a:solidFill>
                        <a:effectLst/>
                        <a:latin typeface="Arial" panose="020B0604020202020204" pitchFamily="34" charset="0"/>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hangingPunct="1">
                        <a:spcAft>
                          <a:spcPts val="0"/>
                        </a:spcAft>
                      </a:pPr>
                      <a:r>
                        <a:rPr lang="en-ZA" sz="1200" b="1" dirty="0" smtClean="0">
                          <a:effectLst/>
                          <a:latin typeface="Arial" panose="020B0604020202020204" pitchFamily="34" charset="0"/>
                          <a:ea typeface="Times New Roman"/>
                          <a:cs typeface="Arial" panose="020B0604020202020204" pitchFamily="34" charset="0"/>
                        </a:rPr>
                        <a:t>97%</a:t>
                      </a:r>
                      <a:endParaRPr lang="en-ZA" sz="1200" b="1" dirty="0">
                        <a:effectLst/>
                        <a:latin typeface="Arial" panose="020B0604020202020204" pitchFamily="34" charset="0"/>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hangingPunct="1">
                        <a:spcAft>
                          <a:spcPts val="0"/>
                        </a:spcAft>
                      </a:pPr>
                      <a:endParaRPr lang="en-ZA" sz="1200" b="1" dirty="0">
                        <a:solidFill>
                          <a:schemeClr val="tx1"/>
                        </a:solidFill>
                        <a:effectLst/>
                        <a:latin typeface="Arial" panose="020B0604020202020204" pitchFamily="34" charset="0"/>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xmlns="" val="10002"/>
                  </a:ext>
                </a:extLst>
              </a:tr>
              <a:tr h="958161">
                <a:tc>
                  <a:txBody>
                    <a:bodyPr/>
                    <a:lstStyle/>
                    <a:p>
                      <a:pPr algn="just" fontAlgn="b" hangingPunct="1">
                        <a:spcAft>
                          <a:spcPts val="0"/>
                        </a:spcAft>
                      </a:pP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rPr>
                        <a:t>Respond to a percentage of  received pre-authorisation requests within 10 working days on previously finalised cases</a:t>
                      </a:r>
                    </a:p>
                    <a:p>
                      <a:pPr algn="just" fontAlgn="b" hangingPunct="1">
                        <a:spcAft>
                          <a:spcPts val="0"/>
                        </a:spcAft>
                      </a:pPr>
                      <a:endPar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endParaRPr>
                    </a:p>
                    <a:p>
                      <a:pPr algn="just" fontAlgn="b" hangingPunct="1">
                        <a:spcAft>
                          <a:spcPts val="0"/>
                        </a:spcAft>
                      </a:pP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endParaRPr>
                    </a:p>
                  </a:txBody>
                  <a:tcPr marL="8892" marR="8892" marT="8891" marB="0" anchor="b"/>
                </a:tc>
                <a:tc>
                  <a:txBody>
                    <a:bodyPr/>
                    <a:lstStyle/>
                    <a:p>
                      <a:pPr algn="ctr" fontAlgn="b" hangingPunct="1">
                        <a:spcAft>
                          <a:spcPts val="0"/>
                        </a:spcAft>
                      </a:pPr>
                      <a:r>
                        <a:rPr lang="en-ZA" sz="1200" b="1" dirty="0" smtClean="0">
                          <a:solidFill>
                            <a:srgbClr val="000000"/>
                          </a:solidFill>
                          <a:effectLst/>
                          <a:latin typeface="Arial" panose="020B0604020202020204" pitchFamily="34" charset="0"/>
                          <a:ea typeface="Times New Roman"/>
                          <a:cs typeface="Arial" panose="020B0604020202020204" pitchFamily="34" charset="0"/>
                        </a:rPr>
                        <a:t>85%</a:t>
                      </a:r>
                      <a:endParaRPr lang="en-ZA" sz="1200" b="1" dirty="0">
                        <a:solidFill>
                          <a:srgbClr val="000000"/>
                        </a:solidFill>
                        <a:effectLst/>
                        <a:latin typeface="Arial" panose="020B0604020202020204" pitchFamily="34" charset="0"/>
                        <a:ea typeface="Times New Roman"/>
                        <a:cs typeface="Arial" panose="020B0604020202020204" pitchFamily="34" charset="0"/>
                      </a:endParaRPr>
                    </a:p>
                  </a:txBody>
                  <a:tcPr marL="8892" marR="8892" marT="8891" marB="0" anchor="ctr">
                    <a:lnR w="12700" cap="flat" cmpd="sng" algn="ctr">
                      <a:solidFill>
                        <a:schemeClr val="tx1"/>
                      </a:solidFill>
                      <a:prstDash val="solid"/>
                      <a:round/>
                      <a:headEnd type="none" w="med" len="med"/>
                      <a:tailEnd type="none" w="med" len="med"/>
                    </a:lnR>
                  </a:tcPr>
                </a:tc>
                <a:tc>
                  <a:txBody>
                    <a:bodyPr/>
                    <a:lstStyle/>
                    <a:p>
                      <a:pPr algn="ctr" fontAlgn="b" hangingPunct="1">
                        <a:spcAft>
                          <a:spcPts val="0"/>
                        </a:spcAft>
                      </a:pPr>
                      <a:r>
                        <a:rPr lang="en-ZA" sz="1200" b="1" dirty="0" smtClean="0">
                          <a:solidFill>
                            <a:schemeClr val="tx1"/>
                          </a:solidFill>
                          <a:effectLst/>
                          <a:latin typeface="Arial" panose="020B0604020202020204" pitchFamily="34" charset="0"/>
                          <a:ea typeface="Times New Roman"/>
                          <a:cs typeface="Arial" panose="020B0604020202020204" pitchFamily="34" charset="0"/>
                        </a:rPr>
                        <a:t>90%</a:t>
                      </a:r>
                      <a:endParaRPr lang="en-ZA" sz="1200" b="1" dirty="0">
                        <a:solidFill>
                          <a:schemeClr val="tx1"/>
                        </a:solidFill>
                        <a:effectLst/>
                        <a:latin typeface="Arial" panose="020B0604020202020204" pitchFamily="34" charset="0"/>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hangingPunct="1">
                        <a:spcAft>
                          <a:spcPts val="0"/>
                        </a:spcAft>
                      </a:pPr>
                      <a:r>
                        <a:rPr lang="en-ZA" sz="1200" b="1" dirty="0" smtClean="0">
                          <a:solidFill>
                            <a:srgbClr val="000000"/>
                          </a:solidFill>
                          <a:effectLst/>
                          <a:latin typeface="Arial" panose="020B0604020202020204" pitchFamily="34" charset="0"/>
                          <a:ea typeface="Times New Roman"/>
                          <a:cs typeface="Arial" panose="020B0604020202020204" pitchFamily="34" charset="0"/>
                        </a:rPr>
                        <a:t>85%</a:t>
                      </a:r>
                      <a:endParaRPr lang="en-ZA" sz="1200" b="1" dirty="0">
                        <a:solidFill>
                          <a:srgbClr val="000000"/>
                        </a:solidFill>
                        <a:effectLst/>
                        <a:latin typeface="Arial" panose="020B0604020202020204" pitchFamily="34" charset="0"/>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hangingPunct="1">
                        <a:spcAft>
                          <a:spcPts val="0"/>
                        </a:spcAft>
                      </a:pPr>
                      <a:r>
                        <a:rPr lang="en-ZA" sz="1200" b="1" dirty="0" smtClean="0">
                          <a:effectLst/>
                          <a:latin typeface="Arial" panose="020B0604020202020204" pitchFamily="34" charset="0"/>
                          <a:ea typeface="Times New Roman"/>
                          <a:cs typeface="Arial" panose="020B0604020202020204" pitchFamily="34" charset="0"/>
                        </a:rPr>
                        <a:t>95%</a:t>
                      </a:r>
                      <a:endParaRPr lang="en-ZA" sz="1200" b="1" dirty="0">
                        <a:effectLst/>
                        <a:latin typeface="Arial" panose="020B0604020202020204" pitchFamily="34" charset="0"/>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hangingPunct="1">
                        <a:spcAft>
                          <a:spcPts val="0"/>
                        </a:spcAft>
                      </a:pPr>
                      <a:endParaRPr lang="en-ZA" sz="1200" b="1" dirty="0">
                        <a:solidFill>
                          <a:schemeClr val="tx1"/>
                        </a:solidFill>
                        <a:effectLst/>
                        <a:latin typeface="Arial" panose="020B0604020202020204" pitchFamily="34" charset="0"/>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xmlns="" val="4167283246"/>
                  </a:ext>
                </a:extLst>
              </a:tr>
              <a:tr h="768375">
                <a:tc>
                  <a:txBody>
                    <a:bodyPr/>
                    <a:lstStyle/>
                    <a:p>
                      <a:pPr algn="just" fontAlgn="b" hangingPunct="1">
                        <a:spcAft>
                          <a:spcPts val="0"/>
                        </a:spcAft>
                      </a:pPr>
                      <a:r>
                        <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Percentage of claims adjudicated within </a:t>
                      </a: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rPr>
                        <a:t>30 </a:t>
                      </a:r>
                      <a:r>
                        <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working days of </a:t>
                      </a: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rPr>
                        <a:t>receipt</a:t>
                      </a:r>
                    </a:p>
                    <a:p>
                      <a:pPr algn="just" fontAlgn="b" hangingPunct="1">
                        <a:spcAft>
                          <a:spcPts val="0"/>
                        </a:spcAft>
                      </a:pPr>
                      <a:endPar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endParaRPr>
                    </a:p>
                    <a:p>
                      <a:pPr algn="just" fontAlgn="b" hangingPunct="1">
                        <a:spcAft>
                          <a:spcPts val="0"/>
                        </a:spcAft>
                      </a:pP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endParaRPr>
                    </a:p>
                  </a:txBody>
                  <a:tcPr marL="8892" marR="8892" marT="8891" marB="0" anchor="b"/>
                </a:tc>
                <a:tc>
                  <a:txBody>
                    <a:bodyPr/>
                    <a:lstStyle/>
                    <a:p>
                      <a:pPr algn="ctr" fontAlgn="b" hangingPunct="1">
                        <a:spcAft>
                          <a:spcPts val="0"/>
                        </a:spcAft>
                      </a:pPr>
                      <a:r>
                        <a:rPr lang="en-ZA" sz="1200" b="1" dirty="0" smtClean="0">
                          <a:solidFill>
                            <a:srgbClr val="000000"/>
                          </a:solidFill>
                          <a:effectLst/>
                          <a:latin typeface="Arial" panose="020B0604020202020204" pitchFamily="34" charset="0"/>
                          <a:ea typeface="Times New Roman"/>
                          <a:cs typeface="Arial" panose="020B0604020202020204" pitchFamily="34" charset="0"/>
                        </a:rPr>
                        <a:t>90%</a:t>
                      </a:r>
                      <a:endParaRPr lang="en-ZA" sz="1200" b="1" dirty="0">
                        <a:solidFill>
                          <a:srgbClr val="000000"/>
                        </a:solidFill>
                        <a:effectLst/>
                        <a:latin typeface="Arial" panose="020B0604020202020204" pitchFamily="34" charset="0"/>
                        <a:ea typeface="Times New Roman"/>
                        <a:cs typeface="Arial" panose="020B0604020202020204" pitchFamily="34" charset="0"/>
                      </a:endParaRPr>
                    </a:p>
                  </a:txBody>
                  <a:tcPr marL="8892" marR="8892" marT="8891" marB="0" anchor="ctr">
                    <a:lnR w="12700" cap="flat" cmpd="sng" algn="ctr">
                      <a:solidFill>
                        <a:schemeClr val="tx1"/>
                      </a:solidFill>
                      <a:prstDash val="solid"/>
                      <a:round/>
                      <a:headEnd type="none" w="med" len="med"/>
                      <a:tailEnd type="none" w="med" len="med"/>
                    </a:lnR>
                  </a:tcPr>
                </a:tc>
                <a:tc>
                  <a:txBody>
                    <a:bodyPr/>
                    <a:lstStyle/>
                    <a:p>
                      <a:pPr algn="ctr" fontAlgn="b" hangingPunct="1">
                        <a:spcAft>
                          <a:spcPts val="0"/>
                        </a:spcAft>
                      </a:pPr>
                      <a:r>
                        <a:rPr lang="en-ZA" sz="1200" b="1" dirty="0" smtClean="0">
                          <a:solidFill>
                            <a:schemeClr val="tx1"/>
                          </a:solidFill>
                          <a:effectLst/>
                          <a:latin typeface="Arial" panose="020B0604020202020204" pitchFamily="34" charset="0"/>
                          <a:ea typeface="Times New Roman"/>
                          <a:cs typeface="Arial" panose="020B0604020202020204" pitchFamily="34" charset="0"/>
                        </a:rPr>
                        <a:t>90%</a:t>
                      </a:r>
                      <a:endParaRPr lang="en-ZA" sz="1200" b="1" dirty="0">
                        <a:solidFill>
                          <a:schemeClr val="tx1"/>
                        </a:solidFill>
                        <a:effectLst/>
                        <a:latin typeface="Arial" panose="020B0604020202020204" pitchFamily="34" charset="0"/>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hangingPunct="1">
                        <a:spcAft>
                          <a:spcPts val="0"/>
                        </a:spcAft>
                      </a:pPr>
                      <a:r>
                        <a:rPr lang="en-ZA" sz="1200" b="1" dirty="0" smtClean="0">
                          <a:solidFill>
                            <a:srgbClr val="000000"/>
                          </a:solidFill>
                          <a:effectLst/>
                          <a:latin typeface="Arial" panose="020B0604020202020204" pitchFamily="34" charset="0"/>
                          <a:ea typeface="Times New Roman"/>
                          <a:cs typeface="Arial" panose="020B0604020202020204" pitchFamily="34" charset="0"/>
                        </a:rPr>
                        <a:t>90%</a:t>
                      </a:r>
                      <a:endParaRPr lang="en-ZA" sz="1200" b="1" dirty="0">
                        <a:solidFill>
                          <a:srgbClr val="000000"/>
                        </a:solidFill>
                        <a:effectLst/>
                        <a:latin typeface="Arial" panose="020B0604020202020204" pitchFamily="34" charset="0"/>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hangingPunct="1">
                        <a:spcAft>
                          <a:spcPts val="0"/>
                        </a:spcAft>
                      </a:pPr>
                      <a:r>
                        <a:rPr lang="en-ZA" sz="1200" b="1" dirty="0" smtClean="0">
                          <a:effectLst/>
                          <a:latin typeface="Arial" panose="020B0604020202020204" pitchFamily="34" charset="0"/>
                          <a:ea typeface="Times New Roman"/>
                          <a:cs typeface="Arial" panose="020B0604020202020204" pitchFamily="34" charset="0"/>
                        </a:rPr>
                        <a:t>94%</a:t>
                      </a:r>
                      <a:endParaRPr lang="en-ZA" sz="1200" b="1" dirty="0">
                        <a:effectLst/>
                        <a:latin typeface="Arial" panose="020B0604020202020204" pitchFamily="34" charset="0"/>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hangingPunct="1">
                        <a:spcAft>
                          <a:spcPts val="0"/>
                        </a:spcAft>
                      </a:pPr>
                      <a:endParaRPr lang="en-ZA" sz="1200" b="1" dirty="0">
                        <a:effectLst/>
                        <a:latin typeface="Arial" panose="020B0604020202020204" pitchFamily="34" charset="0"/>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xmlns="" val="1032763201"/>
                  </a:ext>
                </a:extLst>
              </a:tr>
              <a:tr h="768375">
                <a:tc>
                  <a:txBody>
                    <a:bodyPr/>
                    <a:lstStyle/>
                    <a:p>
                      <a:pPr algn="just" fontAlgn="b" hangingPunct="1">
                        <a:spcAft>
                          <a:spcPts val="0"/>
                        </a:spcAft>
                      </a:pPr>
                      <a:r>
                        <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Percentage of medical invoices finalised within </a:t>
                      </a: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rPr>
                        <a:t>40 </a:t>
                      </a:r>
                      <a:r>
                        <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working days of </a:t>
                      </a: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rPr>
                        <a:t>receipt</a:t>
                      </a:r>
                    </a:p>
                    <a:p>
                      <a:pPr algn="just" fontAlgn="b" hangingPunct="1">
                        <a:spcAft>
                          <a:spcPts val="0"/>
                        </a:spcAft>
                      </a:pPr>
                      <a:endParaRPr lang="en-ZA" sz="1200" b="0" dirty="0" smtClean="0">
                        <a:solidFill>
                          <a:sysClr val="windowText" lastClr="000000"/>
                        </a:solidFill>
                        <a:effectLst/>
                        <a:latin typeface="Arial" panose="020B0604020202020204" pitchFamily="34" charset="0"/>
                        <a:ea typeface="Times New Roman"/>
                        <a:cs typeface="Arial" panose="020B0604020202020204" pitchFamily="34" charset="0"/>
                      </a:endParaRPr>
                    </a:p>
                    <a:p>
                      <a:pPr algn="just" fontAlgn="b" hangingPunct="1">
                        <a:spcAft>
                          <a:spcPts val="0"/>
                        </a:spcAft>
                      </a:pPr>
                      <a:endParaRPr lang="en-ZA" sz="1200" b="0" dirty="0">
                        <a:solidFill>
                          <a:sysClr val="windowText" lastClr="000000"/>
                        </a:solidFill>
                        <a:effectLst/>
                        <a:latin typeface="Arial" panose="020B0604020202020204" pitchFamily="34" charset="0"/>
                        <a:ea typeface="Times New Roman"/>
                        <a:cs typeface="Arial" panose="020B0604020202020204" pitchFamily="34" charset="0"/>
                      </a:endParaRPr>
                    </a:p>
                  </a:txBody>
                  <a:tcPr marL="8892" marR="8892" marT="8891" marB="0" anchor="b"/>
                </a:tc>
                <a:tc>
                  <a:txBody>
                    <a:bodyPr/>
                    <a:lstStyle/>
                    <a:p>
                      <a:pPr algn="ctr" fontAlgn="b" hangingPunct="1">
                        <a:spcAft>
                          <a:spcPts val="0"/>
                        </a:spcAft>
                      </a:pPr>
                      <a:r>
                        <a:rPr lang="en-ZA" sz="1200" b="1" dirty="0" smtClean="0">
                          <a:solidFill>
                            <a:srgbClr val="000000"/>
                          </a:solidFill>
                          <a:effectLst/>
                          <a:latin typeface="Arial" panose="020B0604020202020204" pitchFamily="34" charset="0"/>
                          <a:ea typeface="Times New Roman"/>
                          <a:cs typeface="Arial" panose="020B0604020202020204" pitchFamily="34" charset="0"/>
                        </a:rPr>
                        <a:t>85%</a:t>
                      </a:r>
                      <a:endParaRPr lang="en-ZA" sz="1200" b="1" dirty="0">
                        <a:solidFill>
                          <a:srgbClr val="000000"/>
                        </a:solidFill>
                        <a:effectLst/>
                        <a:latin typeface="Arial" panose="020B0604020202020204" pitchFamily="34" charset="0"/>
                        <a:ea typeface="Times New Roman"/>
                        <a:cs typeface="Arial" panose="020B0604020202020204" pitchFamily="34" charset="0"/>
                      </a:endParaRPr>
                    </a:p>
                  </a:txBody>
                  <a:tcPr marL="8892" marR="8892" marT="8891" marB="0" anchor="ctr">
                    <a:lnR w="12700" cap="flat" cmpd="sng" algn="ctr">
                      <a:solidFill>
                        <a:schemeClr val="tx1"/>
                      </a:solidFill>
                      <a:prstDash val="solid"/>
                      <a:round/>
                      <a:headEnd type="none" w="med" len="med"/>
                      <a:tailEnd type="none" w="med" len="med"/>
                    </a:lnR>
                  </a:tcPr>
                </a:tc>
                <a:tc>
                  <a:txBody>
                    <a:bodyPr/>
                    <a:lstStyle/>
                    <a:p>
                      <a:pPr algn="ctr" fontAlgn="b" hangingPunct="1">
                        <a:spcAft>
                          <a:spcPts val="0"/>
                        </a:spcAft>
                      </a:pPr>
                      <a:r>
                        <a:rPr lang="en-ZA" sz="1200" b="1" dirty="0" smtClean="0">
                          <a:solidFill>
                            <a:srgbClr val="027D44"/>
                          </a:solidFill>
                          <a:effectLst/>
                          <a:latin typeface="Arial" panose="020B0604020202020204" pitchFamily="34" charset="0"/>
                          <a:ea typeface="Times New Roman"/>
                          <a:cs typeface="Arial" panose="020B0604020202020204" pitchFamily="34" charset="0"/>
                        </a:rPr>
                        <a:t>94%</a:t>
                      </a:r>
                      <a:endParaRPr lang="en-ZA" sz="1200" b="1" dirty="0">
                        <a:solidFill>
                          <a:srgbClr val="027D44"/>
                        </a:solidFill>
                        <a:effectLst/>
                        <a:latin typeface="Arial" panose="020B0604020202020204" pitchFamily="34" charset="0"/>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hangingPunct="1">
                        <a:spcAft>
                          <a:spcPts val="0"/>
                        </a:spcAft>
                      </a:pPr>
                      <a:r>
                        <a:rPr lang="en-ZA" sz="1200" b="1" dirty="0" smtClean="0">
                          <a:solidFill>
                            <a:srgbClr val="000000"/>
                          </a:solidFill>
                          <a:effectLst/>
                          <a:latin typeface="Arial" panose="020B0604020202020204" pitchFamily="34" charset="0"/>
                          <a:ea typeface="Times New Roman"/>
                          <a:cs typeface="Arial" panose="020B0604020202020204" pitchFamily="34" charset="0"/>
                        </a:rPr>
                        <a:t>85%</a:t>
                      </a:r>
                      <a:endParaRPr lang="en-ZA" sz="1200" b="1" dirty="0">
                        <a:solidFill>
                          <a:srgbClr val="000000"/>
                        </a:solidFill>
                        <a:effectLst/>
                        <a:latin typeface="Arial" panose="020B0604020202020204" pitchFamily="34" charset="0"/>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0000"/>
                          </a:solidFill>
                          <a:effectLst/>
                          <a:uLnTx/>
                          <a:uFillTx/>
                          <a:latin typeface="Arial" panose="020B0604020202020204" pitchFamily="34" charset="0"/>
                          <a:ea typeface="Times New Roman"/>
                          <a:cs typeface="Arial" panose="020B0604020202020204" pitchFamily="34" charset="0"/>
                        </a:rPr>
                        <a:t>72%</a:t>
                      </a:r>
                      <a:endParaRPr kumimoji="0" lang="en-ZA" sz="1200" b="1" i="0" u="none" strike="noStrike" kern="1200" cap="none" spc="0" normalizeH="0" baseline="0" noProof="0" dirty="0" smtClean="0">
                        <a:ln>
                          <a:noFill/>
                        </a:ln>
                        <a:solidFill>
                          <a:srgbClr val="FF0000"/>
                        </a:solidFill>
                        <a:effectLst/>
                        <a:uLnTx/>
                        <a:uFillTx/>
                        <a:latin typeface="Arial" panose="020B0604020202020204" pitchFamily="34" charset="0"/>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hangingPunct="1">
                        <a:spcAft>
                          <a:spcPts val="0"/>
                        </a:spcAft>
                      </a:pPr>
                      <a:endParaRPr lang="en-ZA" sz="1200" b="1" dirty="0">
                        <a:effectLst/>
                        <a:latin typeface="Arial" panose="020B0604020202020204" pitchFamily="34" charset="0"/>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xmlns="" val="1943087765"/>
                  </a:ext>
                </a:extLst>
              </a:tr>
            </a:tbl>
          </a:graphicData>
        </a:graphic>
      </p:graphicFrame>
      <p:sp>
        <p:nvSpPr>
          <p:cNvPr id="12" name="Up Arrow 11"/>
          <p:cNvSpPr/>
          <p:nvPr/>
        </p:nvSpPr>
        <p:spPr>
          <a:xfrm>
            <a:off x="8101421" y="1988419"/>
            <a:ext cx="609600" cy="609600"/>
          </a:xfrm>
          <a:prstGeom prst="upArrow">
            <a:avLst/>
          </a:prstGeom>
          <a:solidFill>
            <a:srgbClr val="00B050"/>
          </a:solidFill>
          <a:ln w="25400" cap="flat" cmpd="sng" algn="ctr">
            <a:solidFill>
              <a:srgbClr val="FFCC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13" name="Up Arrow 12"/>
          <p:cNvSpPr/>
          <p:nvPr/>
        </p:nvSpPr>
        <p:spPr>
          <a:xfrm>
            <a:off x="8101421" y="2979992"/>
            <a:ext cx="609600" cy="609600"/>
          </a:xfrm>
          <a:prstGeom prst="upArrow">
            <a:avLst/>
          </a:prstGeom>
          <a:solidFill>
            <a:srgbClr val="00B050"/>
          </a:solidFill>
          <a:ln w="25400" cap="flat" cmpd="sng" algn="ctr">
            <a:solidFill>
              <a:srgbClr val="FFCC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14" name="Up Arrow 13"/>
          <p:cNvSpPr/>
          <p:nvPr/>
        </p:nvSpPr>
        <p:spPr>
          <a:xfrm>
            <a:off x="8101421" y="3781112"/>
            <a:ext cx="609600" cy="609600"/>
          </a:xfrm>
          <a:prstGeom prst="upArrow">
            <a:avLst/>
          </a:prstGeom>
          <a:solidFill>
            <a:srgbClr val="00B050"/>
          </a:solidFill>
          <a:ln w="25400" cap="flat" cmpd="sng" algn="ctr">
            <a:solidFill>
              <a:srgbClr val="FFCC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16" name="Down Arrow 15"/>
          <p:cNvSpPr/>
          <p:nvPr/>
        </p:nvSpPr>
        <p:spPr>
          <a:xfrm>
            <a:off x="8101421" y="4619129"/>
            <a:ext cx="609600" cy="6096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xmlns="" val="17731116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165100"/>
            <a:ext cx="8229600" cy="1143000"/>
          </a:xfrm>
        </p:spPr>
        <p:txBody>
          <a:bodyPr/>
          <a:lstStyle/>
          <a:p>
            <a:r>
              <a:rPr lang="en-ZA" altLang="en-US" sz="2400" b="1" dirty="0">
                <a:ea typeface="ＭＳ Ｐゴシック" pitchFamily="34" charset="-128"/>
              </a:rPr>
              <a:t>PERFORMANCE </a:t>
            </a:r>
            <a:r>
              <a:rPr lang="en-ZA" altLang="en-US" sz="2400" b="1" dirty="0" smtClean="0">
                <a:ea typeface="ＭＳ Ｐゴシック" pitchFamily="34" charset="-128"/>
              </a:rPr>
              <a:t>TREND</a:t>
            </a:r>
            <a:endParaRPr lang="en-ZA" altLang="en-US" sz="2400" b="1" dirty="0">
              <a:ea typeface="ＭＳ Ｐゴシック" pitchFamily="34" charset="-128"/>
            </a:endParaRPr>
          </a:p>
        </p:txBody>
      </p:sp>
      <p:sp>
        <p:nvSpPr>
          <p:cNvPr id="31748" name="Slide Number Placeholder 3"/>
          <p:cNvSpPr>
            <a:spLocks noGrp="1"/>
          </p:cNvSpPr>
          <p:nvPr>
            <p:ph type="sldNum" sz="quarter" idx="12"/>
          </p:nvPr>
        </p:nvSpPr>
        <p:spPr bwMode="auto">
          <a:xfrm>
            <a:off x="6770688"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FFF881D-6B7D-4624-AAAF-0CCD45141C65}" type="slidenum">
              <a:rPr kumimoji="0" lang="en-US" altLang="en-US" sz="1200" b="0" i="0" u="none" strike="noStrike" kern="1200" cap="none" spc="0" normalizeH="0" baseline="0" noProof="0" smtClean="0">
                <a:ln>
                  <a:noFill/>
                </a:ln>
                <a:solidFill>
                  <a:srgbClr val="FF0000"/>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dirty="0">
              <a:ln>
                <a:noFill/>
              </a:ln>
              <a:solidFill>
                <a:srgbClr val="FF0000"/>
              </a:solidFill>
              <a:effectLst/>
              <a:uLnTx/>
              <a:uFillTx/>
              <a:latin typeface="Calibri" pitchFamily="34" charset="0"/>
              <a:ea typeface="ＭＳ Ｐゴシック" pitchFamily="34" charset="-128"/>
              <a:cs typeface="+mn-cs"/>
            </a:endParaRPr>
          </a:p>
        </p:txBody>
      </p:sp>
      <p:graphicFrame>
        <p:nvGraphicFramePr>
          <p:cNvPr id="6" name="Chart 5"/>
          <p:cNvGraphicFramePr/>
          <p:nvPr>
            <p:extLst>
              <p:ext uri="{D42A27DB-BD31-4B8C-83A1-F6EECF244321}">
                <p14:modId xmlns:p14="http://schemas.microsoft.com/office/powerpoint/2010/main" xmlns="" val="701406528"/>
              </p:ext>
            </p:extLst>
          </p:nvPr>
        </p:nvGraphicFramePr>
        <p:xfrm>
          <a:off x="203200" y="1394691"/>
          <a:ext cx="8701088" cy="53267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7548625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511" y="274638"/>
            <a:ext cx="8635999" cy="679773"/>
          </a:xfrm>
        </p:spPr>
        <p:txBody>
          <a:bodyPr/>
          <a:lstStyle/>
          <a:p>
            <a:r>
              <a:rPr lang="en-US" sz="2400" b="1" dirty="0">
                <a:solidFill>
                  <a:srgbClr val="FF0000"/>
                </a:solidFill>
              </a:rPr>
              <a:t/>
            </a:r>
            <a:br>
              <a:rPr lang="en-US" sz="2400" b="1" dirty="0">
                <a:solidFill>
                  <a:srgbClr val="FF0000"/>
                </a:solidFill>
              </a:rPr>
            </a:br>
            <a:r>
              <a:rPr lang="en-US" sz="2400" b="1" dirty="0" smtClean="0"/>
              <a:t>REGARDING UNDERPERFORMANCE</a:t>
            </a:r>
            <a:endParaRPr lang="en-ZA"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038173872"/>
              </p:ext>
            </p:extLst>
          </p:nvPr>
        </p:nvGraphicFramePr>
        <p:xfrm>
          <a:off x="203199" y="1324817"/>
          <a:ext cx="8599057" cy="4149281"/>
        </p:xfrm>
        <a:graphic>
          <a:graphicData uri="http://schemas.openxmlformats.org/drawingml/2006/table">
            <a:tbl>
              <a:tblPr/>
              <a:tblGrid>
                <a:gridCol w="2900219">
                  <a:extLst>
                    <a:ext uri="{9D8B030D-6E8A-4147-A177-3AD203B41FA5}">
                      <a16:colId xmlns:a16="http://schemas.microsoft.com/office/drawing/2014/main" xmlns="" val="610576179"/>
                    </a:ext>
                  </a:extLst>
                </a:gridCol>
                <a:gridCol w="1579418">
                  <a:extLst>
                    <a:ext uri="{9D8B030D-6E8A-4147-A177-3AD203B41FA5}">
                      <a16:colId xmlns:a16="http://schemas.microsoft.com/office/drawing/2014/main" xmlns="" val="1013481825"/>
                    </a:ext>
                  </a:extLst>
                </a:gridCol>
                <a:gridCol w="1898625">
                  <a:extLst>
                    <a:ext uri="{9D8B030D-6E8A-4147-A177-3AD203B41FA5}">
                      <a16:colId xmlns:a16="http://schemas.microsoft.com/office/drawing/2014/main" xmlns="" val="3213047815"/>
                    </a:ext>
                  </a:extLst>
                </a:gridCol>
                <a:gridCol w="2220795">
                  <a:extLst>
                    <a:ext uri="{9D8B030D-6E8A-4147-A177-3AD203B41FA5}">
                      <a16:colId xmlns:a16="http://schemas.microsoft.com/office/drawing/2014/main" xmlns="" val="3527626917"/>
                    </a:ext>
                  </a:extLst>
                </a:gridCol>
              </a:tblGrid>
              <a:tr h="412255">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u="none" strike="noStrike" cap="none" normalizeH="0" baseline="0" dirty="0">
                          <a:ln>
                            <a:noFill/>
                          </a:ln>
                          <a:effectLst/>
                          <a:latin typeface="Arial" panose="020B0604020202020204" pitchFamily="34" charset="0"/>
                          <a:cs typeface="Arial" panose="020B0604020202020204" pitchFamily="34" charset="0"/>
                        </a:rPr>
                        <a:t>TARGET NOT ACHIEVED</a:t>
                      </a:r>
                      <a:endParaRPr kumimoji="0" lang="en-ZA" sz="1400" b="1" i="0" u="none" strike="noStrike" cap="none" normalizeH="0" baseline="0" dirty="0">
                        <a:ln>
                          <a:noFill/>
                        </a:ln>
                        <a:solidFill>
                          <a:schemeClr val="bg1"/>
                        </a:solidFill>
                        <a:effectLst/>
                        <a:latin typeface="Arial" panose="020B0604020202020204" pitchFamily="34" charset="0"/>
                        <a:ea typeface="ＭＳ Ｐゴシック" pitchFamily="34" charset="-128"/>
                        <a:cs typeface="Arial" panose="020B0604020202020204" pitchFamily="34" charset="0"/>
                      </a:endParaRPr>
                    </a:p>
                  </a:txBody>
                  <a:tcPr marL="18166" marR="1816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u="none" strike="noStrike" cap="none" normalizeH="0" baseline="0" dirty="0">
                          <a:ln>
                            <a:noFill/>
                          </a:ln>
                          <a:effectLst/>
                          <a:latin typeface="Arial" panose="020B0604020202020204" pitchFamily="34" charset="0"/>
                          <a:cs typeface="Arial" panose="020B0604020202020204" pitchFamily="34" charset="0"/>
                        </a:rPr>
                        <a:t>ACTUAL </a:t>
                      </a:r>
                      <a:r>
                        <a:rPr kumimoji="0" lang="en-US" sz="1400" b="1" u="none" strike="noStrike" cap="none" normalizeH="0" baseline="0" dirty="0" smtClean="0">
                          <a:ln>
                            <a:noFill/>
                          </a:ln>
                          <a:effectLst/>
                          <a:latin typeface="Arial" panose="020B0604020202020204" pitchFamily="34" charset="0"/>
                          <a:cs typeface="Arial" panose="020B0604020202020204" pitchFamily="34" charset="0"/>
                        </a:rPr>
                        <a:t>PERFORMANCE</a:t>
                      </a:r>
                      <a:endParaRPr kumimoji="0" lang="en-ZA" sz="1400" b="1" i="0" u="none" strike="noStrike" cap="none" normalizeH="0" baseline="0" dirty="0">
                        <a:ln>
                          <a:noFill/>
                        </a:ln>
                        <a:solidFill>
                          <a:schemeClr val="bg1"/>
                        </a:solidFill>
                        <a:effectLst/>
                        <a:latin typeface="Arial" panose="020B0604020202020204" pitchFamily="34" charset="0"/>
                        <a:ea typeface="Calibri" pitchFamily="34" charset="0"/>
                        <a:cs typeface="Arial" panose="020B0604020202020204" pitchFamily="34" charset="0"/>
                      </a:endParaRPr>
                    </a:p>
                  </a:txBody>
                  <a:tcPr marL="18166" marR="1816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u="none" strike="noStrike" cap="none" normalizeH="0" baseline="0" dirty="0">
                          <a:ln>
                            <a:noFill/>
                          </a:ln>
                          <a:effectLst/>
                          <a:latin typeface="Arial" panose="020B0604020202020204" pitchFamily="34" charset="0"/>
                          <a:cs typeface="Arial" panose="020B0604020202020204" pitchFamily="34" charset="0"/>
                        </a:rPr>
                        <a:t>REASON FOR VARIANCE</a:t>
                      </a:r>
                      <a:endParaRPr kumimoji="0" lang="en-ZA" sz="1400" b="1" i="0" u="none" strike="noStrike" cap="none" normalizeH="0" baseline="0" dirty="0">
                        <a:ln>
                          <a:noFill/>
                        </a:ln>
                        <a:solidFill>
                          <a:schemeClr val="bg1"/>
                        </a:solidFill>
                        <a:effectLst/>
                        <a:latin typeface="Arial" panose="020B0604020202020204" pitchFamily="34" charset="0"/>
                        <a:ea typeface="Calibri" pitchFamily="34" charset="0"/>
                        <a:cs typeface="Arial" panose="020B0604020202020204" pitchFamily="34" charset="0"/>
                      </a:endParaRPr>
                    </a:p>
                  </a:txBody>
                  <a:tcPr marL="18166" marR="1816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u="none" strike="noStrike" cap="none" normalizeH="0" baseline="0" dirty="0">
                          <a:ln>
                            <a:noFill/>
                          </a:ln>
                          <a:effectLst/>
                          <a:latin typeface="Arial" panose="020B0604020202020204" pitchFamily="34" charset="0"/>
                          <a:cs typeface="Arial" panose="020B0604020202020204" pitchFamily="34" charset="0"/>
                        </a:rPr>
                        <a:t>REMEDIAL ACTION  </a:t>
                      </a:r>
                      <a:endParaRPr kumimoji="0" lang="en-ZA" sz="1400" b="1" i="0" u="none" strike="noStrike" cap="none" normalizeH="0" baseline="0" dirty="0">
                        <a:ln>
                          <a:noFill/>
                        </a:ln>
                        <a:solidFill>
                          <a:schemeClr val="bg1"/>
                        </a:solidFill>
                        <a:effectLst/>
                        <a:latin typeface="Arial" panose="020B0604020202020204" pitchFamily="34" charset="0"/>
                        <a:ea typeface="Calibri" pitchFamily="34" charset="0"/>
                        <a:cs typeface="Arial" panose="020B0604020202020204" pitchFamily="34" charset="0"/>
                      </a:endParaRPr>
                    </a:p>
                  </a:txBody>
                  <a:tcPr marL="18166" marR="1816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82893792"/>
                  </a:ext>
                </a:extLst>
              </a:tr>
              <a:tr h="67840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0" dirty="0" smtClean="0">
                          <a:solidFill>
                            <a:srgbClr val="000000"/>
                          </a:solidFill>
                          <a:latin typeface="Arial" panose="020B0604020202020204" pitchFamily="34" charset="0"/>
                          <a:cs typeface="Arial" panose="020B0604020202020204" pitchFamily="34" charset="0"/>
                        </a:rPr>
                        <a:t>Percentage implementation of the approved annual risk-based audit plan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lang="en-ZA" sz="1400" b="1" dirty="0" smtClean="0">
                          <a:solidFill>
                            <a:srgbClr val="FF0000"/>
                          </a:solidFill>
                          <a:effectLst/>
                          <a:latin typeface="Arial" panose="020B0604020202020204" pitchFamily="34" charset="0"/>
                          <a:ea typeface="Times New Roman"/>
                          <a:cs typeface="Arial" panose="020B0604020202020204" pitchFamily="34" charset="0"/>
                        </a:rPr>
                        <a:t>42%</a:t>
                      </a:r>
                      <a:endParaRPr lang="en-ZA" sz="1400" b="1" dirty="0">
                        <a:solidFill>
                          <a:srgbClr val="FF0000"/>
                        </a:solidFill>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400" dirty="0" smtClean="0">
                          <a:solidFill>
                            <a:srgbClr val="000000"/>
                          </a:solidFill>
                          <a:effectLst/>
                          <a:latin typeface="Arial" panose="020B0604020202020204" pitchFamily="34" charset="0"/>
                          <a:ea typeface="Calibri"/>
                          <a:cs typeface="Arial" panose="020B0604020202020204" pitchFamily="34" charset="0"/>
                        </a:rPr>
                        <a:t>The Risk Maturity assessment report not completed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400" dirty="0" smtClean="0">
                          <a:solidFill>
                            <a:srgbClr val="000000"/>
                          </a:solidFill>
                          <a:effectLst/>
                          <a:latin typeface="Arial" panose="020B0604020202020204" pitchFamily="34" charset="0"/>
                          <a:ea typeface="Calibri"/>
                          <a:cs typeface="Arial" panose="020B0604020202020204" pitchFamily="34" charset="0"/>
                        </a:rPr>
                        <a:t>Engagements with all stakeholders are in progress to finalise the report.</a:t>
                      </a:r>
                      <a:endParaRPr lang="en-ZA" sz="1400" b="1" dirty="0">
                        <a:solidFill>
                          <a:srgbClr val="000000"/>
                        </a:solidFill>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67840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0" dirty="0" smtClean="0">
                          <a:solidFill>
                            <a:srgbClr val="000000"/>
                          </a:solidFill>
                          <a:latin typeface="Arial" panose="020B0604020202020204" pitchFamily="34" charset="0"/>
                          <a:cs typeface="Arial" panose="020B0604020202020204" pitchFamily="34" charset="0"/>
                        </a:rPr>
                        <a:t>Percentage of approved benefits paid within 5 working days</a:t>
                      </a:r>
                      <a:endParaRPr lang="en-ZA" sz="1400" b="0" dirty="0">
                        <a:solidFill>
                          <a:srgbClr val="000000"/>
                        </a:solidFill>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lang="en-ZA" sz="1400" b="1" dirty="0" smtClean="0">
                          <a:solidFill>
                            <a:srgbClr val="FF0000"/>
                          </a:solidFill>
                          <a:effectLst/>
                          <a:latin typeface="Arial" panose="020B0604020202020204" pitchFamily="34" charset="0"/>
                          <a:ea typeface="Times New Roman"/>
                          <a:cs typeface="Arial" panose="020B0604020202020204" pitchFamily="34" charset="0"/>
                        </a:rPr>
                        <a:t>89%</a:t>
                      </a:r>
                      <a:endParaRPr lang="en-ZA" sz="1400" b="1" dirty="0">
                        <a:solidFill>
                          <a:srgbClr val="FF0000"/>
                        </a:solidFill>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400" b="0" dirty="0" smtClean="0">
                          <a:solidFill>
                            <a:srgbClr val="000000"/>
                          </a:solidFill>
                          <a:effectLst/>
                          <a:latin typeface="Arial" panose="020B0604020202020204" pitchFamily="34" charset="0"/>
                          <a:ea typeface="Calibri"/>
                          <a:cs typeface="Arial" panose="020B0604020202020204" pitchFamily="34" charset="0"/>
                        </a:rPr>
                        <a:t>Items being stuck in the staging area during the uMehluko era . </a:t>
                      </a:r>
                    </a:p>
                    <a:p>
                      <a:pPr>
                        <a:lnSpc>
                          <a:spcPct val="115000"/>
                        </a:lnSpc>
                        <a:spcAft>
                          <a:spcPts val="1000"/>
                        </a:spcAft>
                      </a:pPr>
                      <a:r>
                        <a:rPr lang="en-ZA" sz="1400" b="0" dirty="0" smtClean="0">
                          <a:solidFill>
                            <a:srgbClr val="000000"/>
                          </a:solidFill>
                          <a:effectLst/>
                          <a:latin typeface="Arial" panose="020B0604020202020204" pitchFamily="34" charset="0"/>
                          <a:ea typeface="Calibri"/>
                          <a:cs typeface="Arial" panose="020B0604020202020204" pitchFamily="34" charset="0"/>
                        </a:rPr>
                        <a:t>This would be due to the claims failing validation checks on ICD to</a:t>
                      </a:r>
                      <a:r>
                        <a:rPr lang="en-ZA" sz="1400" b="0" baseline="0" dirty="0" smtClean="0">
                          <a:solidFill>
                            <a:srgbClr val="000000"/>
                          </a:solidFill>
                          <a:effectLst/>
                          <a:latin typeface="Arial" panose="020B0604020202020204" pitchFamily="34" charset="0"/>
                          <a:ea typeface="Calibri"/>
                          <a:cs typeface="Arial" panose="020B0604020202020204" pitchFamily="34" charset="0"/>
                        </a:rPr>
                        <a:t> enable their integration into SAP Finance system for payment</a:t>
                      </a:r>
                      <a:r>
                        <a:rPr lang="en-ZA" sz="1400" b="0" dirty="0" smtClean="0">
                          <a:solidFill>
                            <a:srgbClr val="000000"/>
                          </a:solidFill>
                          <a:effectLst/>
                          <a:latin typeface="Arial" panose="020B0604020202020204" pitchFamily="34" charset="0"/>
                          <a:ea typeface="Calibri"/>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400" dirty="0" smtClean="0">
                          <a:solidFill>
                            <a:srgbClr val="000000"/>
                          </a:solidFill>
                          <a:effectLst/>
                          <a:latin typeface="Arial" panose="020B0604020202020204" pitchFamily="34" charset="0"/>
                          <a:ea typeface="Calibri"/>
                          <a:cs typeface="Arial" panose="020B0604020202020204" pitchFamily="34" charset="0"/>
                        </a:rPr>
                        <a:t>The problem has</a:t>
                      </a:r>
                      <a:r>
                        <a:rPr lang="en-ZA" sz="1400" baseline="0" dirty="0" smtClean="0">
                          <a:solidFill>
                            <a:srgbClr val="000000"/>
                          </a:solidFill>
                          <a:effectLst/>
                          <a:latin typeface="Arial" panose="020B0604020202020204" pitchFamily="34" charset="0"/>
                          <a:ea typeface="Calibri"/>
                          <a:cs typeface="Arial" panose="020B0604020202020204" pitchFamily="34" charset="0"/>
                        </a:rPr>
                        <a:t> been </a:t>
                      </a:r>
                      <a:r>
                        <a:rPr lang="en-ZA" sz="1400" dirty="0" smtClean="0">
                          <a:solidFill>
                            <a:srgbClr val="000000"/>
                          </a:solidFill>
                          <a:effectLst/>
                          <a:latin typeface="Arial" panose="020B0604020202020204" pitchFamily="34" charset="0"/>
                          <a:ea typeface="Calibri"/>
                          <a:cs typeface="Arial" panose="020B0604020202020204" pitchFamily="34" charset="0"/>
                        </a:rPr>
                        <a:t>rectified in COMPEASY, as there will not be a staging area.</a:t>
                      </a:r>
                      <a:r>
                        <a:rPr lang="en-ZA" sz="1400" baseline="0" dirty="0" smtClean="0">
                          <a:solidFill>
                            <a:srgbClr val="000000"/>
                          </a:solidFill>
                          <a:effectLst/>
                          <a:latin typeface="Arial" panose="020B0604020202020204" pitchFamily="34" charset="0"/>
                          <a:ea typeface="Calibri"/>
                          <a:cs typeface="Arial" panose="020B0604020202020204" pitchFamily="34" charset="0"/>
                        </a:rPr>
                        <a:t> </a:t>
                      </a:r>
                    </a:p>
                    <a:p>
                      <a:endParaRPr lang="en-ZA" sz="1400" baseline="0" dirty="0" smtClean="0">
                        <a:solidFill>
                          <a:srgbClr val="000000"/>
                        </a:solidFill>
                        <a:effectLst/>
                        <a:latin typeface="Arial" panose="020B0604020202020204" pitchFamily="34" charset="0"/>
                        <a:ea typeface="Calibri"/>
                        <a:cs typeface="Arial" panose="020B0604020202020204" pitchFamily="34" charset="0"/>
                      </a:endParaRPr>
                    </a:p>
                    <a:p>
                      <a:r>
                        <a:rPr lang="en-ZA" sz="1400" baseline="0" dirty="0" smtClean="0">
                          <a:solidFill>
                            <a:srgbClr val="000000"/>
                          </a:solidFill>
                          <a:effectLst/>
                          <a:latin typeface="Arial" panose="020B0604020202020204" pitchFamily="34" charset="0"/>
                          <a:ea typeface="Calibri"/>
                          <a:cs typeface="Arial" panose="020B0604020202020204" pitchFamily="34" charset="0"/>
                        </a:rPr>
                        <a:t>Claims are processed and paid in the same system. </a:t>
                      </a:r>
                      <a:endParaRPr lang="en-ZA" sz="1400" b="1" dirty="0">
                        <a:solidFill>
                          <a:srgbClr val="000000"/>
                        </a:solidFill>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20361574"/>
                  </a:ext>
                </a:extLst>
              </a:tr>
            </a:tbl>
          </a:graphicData>
        </a:graphic>
      </p:graphicFrame>
      <p:sp>
        <p:nvSpPr>
          <p:cNvPr id="4" name="Slide Number Placeholder 3"/>
          <p:cNvSpPr>
            <a:spLocks noGrp="1"/>
          </p:cNvSpPr>
          <p:nvPr>
            <p:ph type="sldNum" sz="quarter" idx="12"/>
          </p:nvPr>
        </p:nvSpPr>
        <p:spPr>
          <a:xfrm>
            <a:off x="6813255" y="6473318"/>
            <a:ext cx="2130329" cy="290738"/>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79B0E16-3B21-4DA7-809D-032F5E4D0A06}" type="slidenum">
              <a:rPr kumimoji="0" lang="en-US" sz="1200" b="1" i="0" u="none" strike="noStrike" kern="1200" cap="none" spc="0" normalizeH="0" baseline="0" noProof="0" smtClean="0">
                <a:ln>
                  <a:noFill/>
                </a:ln>
                <a:solidFill>
                  <a:srgbClr val="FF0000"/>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sz="1200" b="1" i="0" u="none" strike="noStrike" kern="1200" cap="none" spc="0" normalizeH="0" baseline="0" noProof="0" dirty="0">
              <a:ln>
                <a:noFill/>
              </a:ln>
              <a:solidFill>
                <a:srgbClr val="FF0000"/>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41262364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511" y="274638"/>
            <a:ext cx="8635999" cy="679773"/>
          </a:xfrm>
        </p:spPr>
        <p:txBody>
          <a:bodyPr/>
          <a:lstStyle/>
          <a:p>
            <a:r>
              <a:rPr lang="en-US" sz="2400" b="1" dirty="0">
                <a:solidFill>
                  <a:srgbClr val="FF0000"/>
                </a:solidFill>
              </a:rPr>
              <a:t/>
            </a:r>
            <a:br>
              <a:rPr lang="en-US" sz="2400" b="1" dirty="0">
                <a:solidFill>
                  <a:srgbClr val="FF0000"/>
                </a:solidFill>
              </a:rPr>
            </a:br>
            <a:r>
              <a:rPr lang="en-US" sz="2400" b="1" dirty="0" smtClean="0"/>
              <a:t>REGARDING UNDERPERFORMANCE</a:t>
            </a:r>
            <a:endParaRPr lang="en-ZA"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769008155"/>
              </p:ext>
            </p:extLst>
          </p:nvPr>
        </p:nvGraphicFramePr>
        <p:xfrm>
          <a:off x="203199" y="1324817"/>
          <a:ext cx="8599057" cy="2837688"/>
        </p:xfrm>
        <a:graphic>
          <a:graphicData uri="http://schemas.openxmlformats.org/drawingml/2006/table">
            <a:tbl>
              <a:tblPr/>
              <a:tblGrid>
                <a:gridCol w="2900219">
                  <a:extLst>
                    <a:ext uri="{9D8B030D-6E8A-4147-A177-3AD203B41FA5}">
                      <a16:colId xmlns:a16="http://schemas.microsoft.com/office/drawing/2014/main" xmlns="" val="610576179"/>
                    </a:ext>
                  </a:extLst>
                </a:gridCol>
                <a:gridCol w="1579418">
                  <a:extLst>
                    <a:ext uri="{9D8B030D-6E8A-4147-A177-3AD203B41FA5}">
                      <a16:colId xmlns:a16="http://schemas.microsoft.com/office/drawing/2014/main" xmlns="" val="1013481825"/>
                    </a:ext>
                  </a:extLst>
                </a:gridCol>
                <a:gridCol w="1898625">
                  <a:extLst>
                    <a:ext uri="{9D8B030D-6E8A-4147-A177-3AD203B41FA5}">
                      <a16:colId xmlns:a16="http://schemas.microsoft.com/office/drawing/2014/main" xmlns="" val="3213047815"/>
                    </a:ext>
                  </a:extLst>
                </a:gridCol>
                <a:gridCol w="2220795">
                  <a:extLst>
                    <a:ext uri="{9D8B030D-6E8A-4147-A177-3AD203B41FA5}">
                      <a16:colId xmlns:a16="http://schemas.microsoft.com/office/drawing/2014/main" xmlns="" val="3527626917"/>
                    </a:ext>
                  </a:extLst>
                </a:gridCol>
              </a:tblGrid>
              <a:tr h="412255">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u="none" strike="noStrike" cap="none" normalizeH="0" baseline="0" dirty="0">
                          <a:ln>
                            <a:noFill/>
                          </a:ln>
                          <a:effectLst/>
                          <a:latin typeface="Arial" panose="020B0604020202020204" pitchFamily="34" charset="0"/>
                          <a:cs typeface="Arial" panose="020B0604020202020204" pitchFamily="34" charset="0"/>
                        </a:rPr>
                        <a:t>TARGET NOT ACHIEVED</a:t>
                      </a:r>
                      <a:endParaRPr kumimoji="0" lang="en-ZA" sz="1400" b="1" i="0" u="none" strike="noStrike" cap="none" normalizeH="0" baseline="0" dirty="0">
                        <a:ln>
                          <a:noFill/>
                        </a:ln>
                        <a:solidFill>
                          <a:schemeClr val="bg1"/>
                        </a:solidFill>
                        <a:effectLst/>
                        <a:latin typeface="Arial" panose="020B0604020202020204" pitchFamily="34" charset="0"/>
                        <a:ea typeface="ＭＳ Ｐゴシック" pitchFamily="34" charset="-128"/>
                        <a:cs typeface="Arial" panose="020B0604020202020204" pitchFamily="34" charset="0"/>
                      </a:endParaRPr>
                    </a:p>
                  </a:txBody>
                  <a:tcPr marL="18166" marR="1816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u="none" strike="noStrike" cap="none" normalizeH="0" baseline="0" dirty="0">
                          <a:ln>
                            <a:noFill/>
                          </a:ln>
                          <a:effectLst/>
                          <a:latin typeface="Arial" panose="020B0604020202020204" pitchFamily="34" charset="0"/>
                          <a:cs typeface="Arial" panose="020B0604020202020204" pitchFamily="34" charset="0"/>
                        </a:rPr>
                        <a:t>ACTUAL </a:t>
                      </a:r>
                      <a:r>
                        <a:rPr kumimoji="0" lang="en-US" sz="1400" b="1" u="none" strike="noStrike" cap="none" normalizeH="0" baseline="0" dirty="0" smtClean="0">
                          <a:ln>
                            <a:noFill/>
                          </a:ln>
                          <a:effectLst/>
                          <a:latin typeface="Arial" panose="020B0604020202020204" pitchFamily="34" charset="0"/>
                          <a:cs typeface="Arial" panose="020B0604020202020204" pitchFamily="34" charset="0"/>
                        </a:rPr>
                        <a:t>PERFORMANCE</a:t>
                      </a:r>
                      <a:endParaRPr kumimoji="0" lang="en-ZA" sz="1400" b="1" i="0" u="none" strike="noStrike" cap="none" normalizeH="0" baseline="0" dirty="0">
                        <a:ln>
                          <a:noFill/>
                        </a:ln>
                        <a:solidFill>
                          <a:schemeClr val="bg1"/>
                        </a:solidFill>
                        <a:effectLst/>
                        <a:latin typeface="Arial" panose="020B0604020202020204" pitchFamily="34" charset="0"/>
                        <a:ea typeface="Calibri" pitchFamily="34" charset="0"/>
                        <a:cs typeface="Arial" panose="020B0604020202020204" pitchFamily="34" charset="0"/>
                      </a:endParaRPr>
                    </a:p>
                  </a:txBody>
                  <a:tcPr marL="18166" marR="1816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u="none" strike="noStrike" cap="none" normalizeH="0" baseline="0" dirty="0">
                          <a:ln>
                            <a:noFill/>
                          </a:ln>
                          <a:effectLst/>
                          <a:latin typeface="Arial" panose="020B0604020202020204" pitchFamily="34" charset="0"/>
                          <a:cs typeface="Arial" panose="020B0604020202020204" pitchFamily="34" charset="0"/>
                        </a:rPr>
                        <a:t>REASON FOR VARIANCE</a:t>
                      </a:r>
                      <a:endParaRPr kumimoji="0" lang="en-ZA" sz="1400" b="1" i="0" u="none" strike="noStrike" cap="none" normalizeH="0" baseline="0" dirty="0">
                        <a:ln>
                          <a:noFill/>
                        </a:ln>
                        <a:solidFill>
                          <a:schemeClr val="bg1"/>
                        </a:solidFill>
                        <a:effectLst/>
                        <a:latin typeface="Arial" panose="020B0604020202020204" pitchFamily="34" charset="0"/>
                        <a:ea typeface="Calibri" pitchFamily="34" charset="0"/>
                        <a:cs typeface="Arial" panose="020B0604020202020204" pitchFamily="34" charset="0"/>
                      </a:endParaRPr>
                    </a:p>
                  </a:txBody>
                  <a:tcPr marL="18166" marR="1816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u="none" strike="noStrike" cap="none" normalizeH="0" baseline="0" dirty="0">
                          <a:ln>
                            <a:noFill/>
                          </a:ln>
                          <a:effectLst/>
                          <a:latin typeface="Arial" panose="020B0604020202020204" pitchFamily="34" charset="0"/>
                          <a:cs typeface="Arial" panose="020B0604020202020204" pitchFamily="34" charset="0"/>
                        </a:rPr>
                        <a:t>REMEDIAL ACTION  </a:t>
                      </a:r>
                      <a:endParaRPr kumimoji="0" lang="en-ZA" sz="1400" b="1" i="0" u="none" strike="noStrike" cap="none" normalizeH="0" baseline="0" dirty="0">
                        <a:ln>
                          <a:noFill/>
                        </a:ln>
                        <a:solidFill>
                          <a:schemeClr val="bg1"/>
                        </a:solidFill>
                        <a:effectLst/>
                        <a:latin typeface="Arial" panose="020B0604020202020204" pitchFamily="34" charset="0"/>
                        <a:ea typeface="Calibri" pitchFamily="34" charset="0"/>
                        <a:cs typeface="Arial" panose="020B0604020202020204" pitchFamily="34" charset="0"/>
                      </a:endParaRPr>
                    </a:p>
                  </a:txBody>
                  <a:tcPr marL="18166" marR="1816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82893792"/>
                  </a:ext>
                </a:extLst>
              </a:tr>
              <a:tr h="67840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rPr>
                        <a:t>Percentage of medical invoices finalised within 40 working days of receipt</a:t>
                      </a:r>
                      <a:endParaRPr lang="en-ZA" sz="1400" b="0" dirty="0" smtClean="0">
                        <a:solidFill>
                          <a:sysClr val="windowText" lastClr="000000"/>
                        </a:solidFill>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lang="en-ZA" sz="1400" b="1" dirty="0" smtClean="0">
                          <a:solidFill>
                            <a:srgbClr val="FF0000"/>
                          </a:solidFill>
                          <a:effectLst/>
                          <a:latin typeface="Arial" panose="020B0604020202020204" pitchFamily="34" charset="0"/>
                          <a:ea typeface="Times New Roman"/>
                          <a:cs typeface="Arial" panose="020B0604020202020204" pitchFamily="34" charset="0"/>
                        </a:rPr>
                        <a:t>72%</a:t>
                      </a:r>
                      <a:endParaRPr lang="en-ZA" sz="1400" b="1" dirty="0">
                        <a:solidFill>
                          <a:srgbClr val="FF0000"/>
                        </a:solidFill>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400" dirty="0" smtClean="0">
                          <a:solidFill>
                            <a:srgbClr val="000000"/>
                          </a:solidFill>
                          <a:effectLst/>
                          <a:latin typeface="Arial" panose="020B0604020202020204" pitchFamily="34" charset="0"/>
                          <a:ea typeface="Calibri"/>
                          <a:cs typeface="Arial" panose="020B0604020202020204" pitchFamily="34" charset="0"/>
                        </a:rPr>
                        <a:t>Movement of </a:t>
                      </a:r>
                      <a:r>
                        <a:rPr lang="en-ZA" sz="1400" dirty="0" err="1" smtClean="0">
                          <a:solidFill>
                            <a:srgbClr val="000000"/>
                          </a:solidFill>
                          <a:effectLst/>
                          <a:latin typeface="Arial" panose="020B0604020202020204" pitchFamily="34" charset="0"/>
                          <a:ea typeface="Calibri"/>
                          <a:cs typeface="Arial" panose="020B0604020202020204" pitchFamily="34" charset="0"/>
                        </a:rPr>
                        <a:t>autopay</a:t>
                      </a:r>
                      <a:r>
                        <a:rPr lang="en-ZA" sz="1400" dirty="0" smtClean="0">
                          <a:solidFill>
                            <a:srgbClr val="000000"/>
                          </a:solidFill>
                          <a:effectLst/>
                          <a:latin typeface="Arial" panose="020B0604020202020204" pitchFamily="34" charset="0"/>
                          <a:ea typeface="Calibri"/>
                          <a:cs typeface="Arial" panose="020B0604020202020204" pitchFamily="34" charset="0"/>
                        </a:rPr>
                        <a:t> functional  due to</a:t>
                      </a:r>
                      <a:r>
                        <a:rPr lang="en-ZA" sz="1400" baseline="0" dirty="0" smtClean="0">
                          <a:solidFill>
                            <a:srgbClr val="000000"/>
                          </a:solidFill>
                          <a:effectLst/>
                          <a:latin typeface="Arial" panose="020B0604020202020204" pitchFamily="34" charset="0"/>
                          <a:ea typeface="Calibri"/>
                          <a:cs typeface="Arial" panose="020B0604020202020204" pitchFamily="34" charset="0"/>
                        </a:rPr>
                        <a:t> AG and Audit Committee concerns</a:t>
                      </a:r>
                      <a:r>
                        <a:rPr lang="en-ZA" sz="1400" dirty="0" smtClean="0">
                          <a:solidFill>
                            <a:srgbClr val="000000"/>
                          </a:solidFill>
                          <a:effectLst/>
                          <a:latin typeface="Arial" panose="020B0604020202020204" pitchFamily="34" charset="0"/>
                          <a:ea typeface="Calibri"/>
                          <a:cs typeface="Arial" panose="020B0604020202020204" pitchFamily="34" charset="0"/>
                        </a:rPr>
                        <a:t>.</a:t>
                      </a:r>
                      <a:endParaRPr lang="en-ZA" sz="1400" dirty="0" smtClean="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400" dirty="0" smtClean="0">
                          <a:solidFill>
                            <a:srgbClr val="000000"/>
                          </a:solidFill>
                          <a:effectLst/>
                          <a:latin typeface="Arial" panose="020B0604020202020204" pitchFamily="34" charset="0"/>
                          <a:ea typeface="Calibri"/>
                          <a:cs typeface="Arial" panose="020B0604020202020204" pitchFamily="34" charset="0"/>
                        </a:rPr>
                        <a:t>Training and additional officials to process claims (31 March 2020). </a:t>
                      </a:r>
                    </a:p>
                    <a:p>
                      <a:endParaRPr lang="en-ZA" sz="1400" dirty="0" smtClean="0">
                        <a:solidFill>
                          <a:srgbClr val="000000"/>
                        </a:solidFill>
                        <a:effectLst/>
                        <a:latin typeface="Arial" panose="020B0604020202020204" pitchFamily="34" charset="0"/>
                        <a:ea typeface="Calibri"/>
                        <a:cs typeface="Arial" panose="020B0604020202020204" pitchFamily="34" charset="0"/>
                      </a:endParaRPr>
                    </a:p>
                    <a:p>
                      <a:r>
                        <a:rPr lang="en-ZA" sz="1400" dirty="0" smtClean="0">
                          <a:solidFill>
                            <a:srgbClr val="000000"/>
                          </a:solidFill>
                          <a:effectLst/>
                          <a:latin typeface="Arial" panose="020B0604020202020204" pitchFamily="34" charset="0"/>
                          <a:ea typeface="Calibri"/>
                          <a:cs typeface="Arial" panose="020B0604020202020204" pitchFamily="34" charset="0"/>
                        </a:rPr>
                        <a:t>Re-Allocation</a:t>
                      </a:r>
                      <a:r>
                        <a:rPr lang="en-ZA" sz="1400" baseline="0" dirty="0" smtClean="0">
                          <a:solidFill>
                            <a:srgbClr val="000000"/>
                          </a:solidFill>
                          <a:effectLst/>
                          <a:latin typeface="Arial" panose="020B0604020202020204" pitchFamily="34" charset="0"/>
                          <a:ea typeface="Calibri"/>
                          <a:cs typeface="Arial" panose="020B0604020202020204" pitchFamily="34" charset="0"/>
                        </a:rPr>
                        <a:t> of</a:t>
                      </a:r>
                      <a:r>
                        <a:rPr lang="en-ZA" sz="1400" dirty="0" smtClean="0">
                          <a:solidFill>
                            <a:srgbClr val="000000"/>
                          </a:solidFill>
                          <a:effectLst/>
                          <a:latin typeface="Arial" panose="020B0604020202020204" pitchFamily="34" charset="0"/>
                          <a:ea typeface="Calibri"/>
                          <a:cs typeface="Arial" panose="020B0604020202020204" pitchFamily="34" charset="0"/>
                        </a:rPr>
                        <a:t> resources from Programme</a:t>
                      </a:r>
                      <a:r>
                        <a:rPr lang="en-ZA" sz="1400" baseline="0" dirty="0" smtClean="0">
                          <a:solidFill>
                            <a:srgbClr val="000000"/>
                          </a:solidFill>
                          <a:effectLst/>
                          <a:latin typeface="Arial" panose="020B0604020202020204" pitchFamily="34" charset="0"/>
                          <a:ea typeface="Calibri"/>
                          <a:cs typeface="Arial" panose="020B0604020202020204" pitchFamily="34" charset="0"/>
                        </a:rPr>
                        <a:t> </a:t>
                      </a:r>
                      <a:r>
                        <a:rPr lang="en-ZA" sz="1400" dirty="0" smtClean="0">
                          <a:solidFill>
                            <a:srgbClr val="000000"/>
                          </a:solidFill>
                          <a:effectLst/>
                          <a:latin typeface="Arial" panose="020B0604020202020204" pitchFamily="34" charset="0"/>
                          <a:ea typeface="Calibri"/>
                          <a:cs typeface="Arial" panose="020B0604020202020204" pitchFamily="34" charset="0"/>
                        </a:rPr>
                        <a:t>2 to Programme 3.</a:t>
                      </a:r>
                      <a:r>
                        <a:rPr lang="en-ZA" sz="1400" baseline="0" dirty="0" smtClean="0">
                          <a:solidFill>
                            <a:srgbClr val="000000"/>
                          </a:solidFill>
                          <a:effectLst/>
                          <a:latin typeface="Arial" panose="020B0604020202020204" pitchFamily="34" charset="0"/>
                          <a:ea typeface="Calibri"/>
                          <a:cs typeface="Arial" panose="020B0604020202020204" pitchFamily="34" charset="0"/>
                        </a:rPr>
                        <a:t> </a:t>
                      </a:r>
                    </a:p>
                    <a:p>
                      <a:endParaRPr lang="en-ZA" sz="1400" baseline="0" dirty="0" smtClean="0">
                        <a:solidFill>
                          <a:srgbClr val="000000"/>
                        </a:solidFill>
                        <a:effectLst/>
                        <a:latin typeface="Arial" panose="020B0604020202020204" pitchFamily="34" charset="0"/>
                        <a:ea typeface="Calibri"/>
                        <a:cs typeface="Arial" panose="020B0604020202020204" pitchFamily="34" charset="0"/>
                      </a:endParaRPr>
                    </a:p>
                    <a:p>
                      <a:r>
                        <a:rPr lang="en-ZA" sz="1400" baseline="0" dirty="0" smtClean="0">
                          <a:solidFill>
                            <a:srgbClr val="000000"/>
                          </a:solidFill>
                          <a:effectLst/>
                          <a:latin typeface="Arial" panose="020B0604020202020204" pitchFamily="34" charset="0"/>
                          <a:ea typeface="Calibri"/>
                          <a:cs typeface="Arial" panose="020B0604020202020204" pitchFamily="34" charset="0"/>
                        </a:rPr>
                        <a:t>Provincial organisational structure reviewed to augment lacking capacity.</a:t>
                      </a:r>
                      <a:endParaRPr lang="en-ZA" sz="1400" dirty="0">
                        <a:solidFill>
                          <a:srgbClr val="000000"/>
                        </a:solidFill>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07685999"/>
                  </a:ext>
                </a:extLst>
              </a:tr>
            </a:tbl>
          </a:graphicData>
        </a:graphic>
      </p:graphicFrame>
      <p:sp>
        <p:nvSpPr>
          <p:cNvPr id="4" name="Slide Number Placeholder 3"/>
          <p:cNvSpPr>
            <a:spLocks noGrp="1"/>
          </p:cNvSpPr>
          <p:nvPr>
            <p:ph type="sldNum" sz="quarter" idx="12"/>
          </p:nvPr>
        </p:nvSpPr>
        <p:spPr>
          <a:xfrm>
            <a:off x="6813255" y="6473318"/>
            <a:ext cx="2130329" cy="290738"/>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79B0E16-3B21-4DA7-809D-032F5E4D0A06}" type="slidenum">
              <a:rPr kumimoji="0" lang="en-US" sz="1200" b="1" i="0" u="none" strike="noStrike" kern="1200" cap="none" spc="0" normalizeH="0" baseline="0" noProof="0" smtClean="0">
                <a:ln>
                  <a:noFill/>
                </a:ln>
                <a:solidFill>
                  <a:srgbClr val="FF0000"/>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en-US" sz="1200" b="1" i="0" u="none" strike="noStrike" kern="1200" cap="none" spc="0" normalizeH="0" baseline="0" noProof="0" dirty="0">
              <a:ln>
                <a:noFill/>
              </a:ln>
              <a:solidFill>
                <a:srgbClr val="FF0000"/>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24558641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722335" y="3073256"/>
            <a:ext cx="8229600" cy="1143000"/>
          </a:xfrm>
        </p:spPr>
        <p:txBody>
          <a:bodyPr/>
          <a:lstStyle/>
          <a:p>
            <a:pPr lvl="0">
              <a:spcBef>
                <a:spcPct val="20000"/>
              </a:spcBef>
              <a:defRPr/>
            </a:pPr>
            <a:r>
              <a:rPr lang="en-US" altLang="en-US" sz="3200" b="1" kern="0" dirty="0">
                <a:solidFill>
                  <a:srgbClr val="000000"/>
                </a:solidFill>
                <a:latin typeface="Arial" panose="020B0604020202020204" pitchFamily="34" charset="0"/>
                <a:ea typeface="ＭＳ Ｐゴシック" pitchFamily="34" charset="-128"/>
                <a:cs typeface="Arial" panose="020B0604020202020204" pitchFamily="34" charset="0"/>
              </a:rPr>
              <a:t>PROVINCIAL BREAKDOWN: </a:t>
            </a:r>
            <a:br>
              <a:rPr lang="en-US" altLang="en-US" sz="3200" b="1" kern="0" dirty="0">
                <a:solidFill>
                  <a:srgbClr val="000000"/>
                </a:solidFill>
                <a:latin typeface="Arial" panose="020B0604020202020204" pitchFamily="34" charset="0"/>
                <a:ea typeface="ＭＳ Ｐゴシック" pitchFamily="34" charset="-128"/>
                <a:cs typeface="Arial" panose="020B0604020202020204" pitchFamily="34" charset="0"/>
              </a:rPr>
            </a:br>
            <a:r>
              <a:rPr lang="en-US" altLang="en-US" sz="3200" b="1" kern="0" dirty="0">
                <a:solidFill>
                  <a:srgbClr val="000000"/>
                </a:solidFill>
                <a:latin typeface="Arial" panose="020B0604020202020204" pitchFamily="34" charset="0"/>
                <a:ea typeface="ＭＳ Ｐゴシック" pitchFamily="34" charset="-128"/>
                <a:cs typeface="Arial" panose="020B0604020202020204" pitchFamily="34" charset="0"/>
              </a:rPr>
              <a:t>ACTUAL PERFORMANCE</a:t>
            </a:r>
            <a:endParaRPr lang="en-US" sz="3200" b="1" dirty="0">
              <a:solidFill>
                <a:srgbClr val="000000"/>
              </a:solidFill>
              <a:ea typeface="ＭＳ Ｐゴシック" pitchFamily="-80" charset="-128"/>
              <a:cs typeface="+mj-cs"/>
            </a:endParaRPr>
          </a:p>
        </p:txBody>
      </p:sp>
      <p:sp>
        <p:nvSpPr>
          <p:cNvPr id="21508" name="Slide Number Placeholder 1"/>
          <p:cNvSpPr>
            <a:spLocks noGrp="1"/>
          </p:cNvSpPr>
          <p:nvPr>
            <p:ph type="sldNum" sz="quarter" idx="12"/>
          </p:nvPr>
        </p:nvSpPr>
        <p:spPr bwMode="auto">
          <a:xfrm>
            <a:off x="6818335" y="649287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920EC9B-F213-4794-9686-B4DEABB24D7C}" type="slidenum">
              <a:rPr kumimoji="0" lang="en-US" altLang="en-US" sz="1200" b="1" i="0" u="none" strike="noStrike" kern="1200" cap="none" spc="0" normalizeH="0" baseline="0" noProof="0" smtClean="0">
                <a:ln>
                  <a:noFill/>
                </a:ln>
                <a:solidFill>
                  <a:srgbClr val="FF0000"/>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en-US" altLang="en-US" sz="1200" b="1" i="0" u="none" strike="noStrike" kern="1200" cap="none" spc="0" normalizeH="0" baseline="0" noProof="0" dirty="0">
              <a:ln>
                <a:noFill/>
              </a:ln>
              <a:solidFill>
                <a:srgbClr val="FF0000"/>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xmlns="" val="21904056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28" y="404664"/>
            <a:ext cx="8743950" cy="608682"/>
          </a:xfrm>
        </p:spPr>
        <p:txBody>
          <a:bodyPr/>
          <a:lstStyle/>
          <a:p>
            <a:pPr>
              <a:defRPr/>
            </a:pPr>
            <a:r>
              <a:rPr lang="en-US" sz="3600" b="1" dirty="0">
                <a:solidFill>
                  <a:srgbClr val="000000"/>
                </a:solidFill>
                <a:effectLst>
                  <a:outerShdw blurRad="38100" dist="38100" dir="2700000" algn="tl">
                    <a:srgbClr val="000000">
                      <a:alpha val="43137"/>
                    </a:srgbClr>
                  </a:outerShdw>
                </a:effectLst>
                <a:latin typeface="Arial" pitchFamily="34" charset="0"/>
                <a:ea typeface="ＭＳ Ｐゴシック" pitchFamily="-80" charset="-128"/>
                <a:cs typeface="Arial" pitchFamily="34" charset="0"/>
              </a:rPr>
              <a:t> </a:t>
            </a:r>
            <a:br>
              <a:rPr lang="en-US" sz="3600" b="1" dirty="0">
                <a:solidFill>
                  <a:srgbClr val="000000"/>
                </a:solidFill>
                <a:effectLst>
                  <a:outerShdw blurRad="38100" dist="38100" dir="2700000" algn="tl">
                    <a:srgbClr val="000000">
                      <a:alpha val="43137"/>
                    </a:srgbClr>
                  </a:outerShdw>
                </a:effectLst>
                <a:latin typeface="Arial" pitchFamily="34" charset="0"/>
                <a:ea typeface="ＭＳ Ｐゴシック" pitchFamily="-80" charset="-128"/>
                <a:cs typeface="Arial" pitchFamily="34" charset="0"/>
              </a:rPr>
            </a:br>
            <a:r>
              <a:rPr lang="en-ZA" sz="2000" b="1" dirty="0" smtClean="0">
                <a:solidFill>
                  <a:srgbClr val="000000"/>
                </a:solidFill>
                <a:latin typeface="+mn-lt"/>
                <a:ea typeface="ＭＳ Ｐゴシック" pitchFamily="-80" charset="-128"/>
                <a:cs typeface="Arial" pitchFamily="34" charset="0"/>
              </a:rPr>
              <a:t>PROVINCIAL BREAKDOWN 2019/20</a:t>
            </a:r>
            <a:r>
              <a:rPr lang="en-ZA" altLang="en-US" sz="2000" b="1" dirty="0">
                <a:solidFill>
                  <a:srgbClr val="000000"/>
                </a:solidFill>
                <a:latin typeface="+mn-lt"/>
              </a:rPr>
              <a:t/>
            </a:r>
            <a:br>
              <a:rPr lang="en-ZA" altLang="en-US" sz="2000" b="1" dirty="0">
                <a:solidFill>
                  <a:srgbClr val="000000"/>
                </a:solidFill>
                <a:latin typeface="+mn-lt"/>
              </a:rPr>
            </a:br>
            <a:endParaRPr lang="en-ZA" sz="3600" b="1" dirty="0">
              <a:solidFill>
                <a:srgbClr val="000000"/>
              </a:solidFill>
              <a:effectLst>
                <a:outerShdw blurRad="38100" dist="38100" dir="2700000" algn="tl">
                  <a:srgbClr val="000000">
                    <a:alpha val="43137"/>
                  </a:srgbClr>
                </a:outerShdw>
              </a:effectLst>
              <a:latin typeface="+mn-lt"/>
              <a:ea typeface="ＭＳ Ｐゴシック" pitchFamily="-80" charset="-128"/>
              <a:cs typeface="Arial" pitchFamily="34" charset="0"/>
            </a:endParaRPr>
          </a:p>
        </p:txBody>
      </p:sp>
      <p:sp>
        <p:nvSpPr>
          <p:cNvPr id="61443" name="Slide Number Placeholder 3"/>
          <p:cNvSpPr>
            <a:spLocks noGrp="1"/>
          </p:cNvSpPr>
          <p:nvPr>
            <p:ph type="sldNum" sz="quarter" idx="12"/>
          </p:nvPr>
        </p:nvSpPr>
        <p:spPr bwMode="auto">
          <a:xfrm>
            <a:off x="6846378" y="649287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fld id="{8D8CDD07-EF62-403B-B26D-BE8DB3348194}" type="slidenum">
              <a:rPr lang="en-US" altLang="en-US" sz="1200" b="1">
                <a:solidFill>
                  <a:srgbClr val="FF0000"/>
                </a:solidFill>
              </a:rPr>
              <a:pPr eaLnBrk="1" hangingPunct="1">
                <a:spcBef>
                  <a:spcPct val="0"/>
                </a:spcBef>
                <a:buFontTx/>
                <a:buNone/>
              </a:pPr>
              <a:t>19</a:t>
            </a:fld>
            <a:endParaRPr lang="en-US" altLang="en-US" sz="1200" b="1"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4080305310"/>
              </p:ext>
            </p:extLst>
          </p:nvPr>
        </p:nvGraphicFramePr>
        <p:xfrm>
          <a:off x="236027" y="1365002"/>
          <a:ext cx="8640118" cy="5056265"/>
        </p:xfrm>
        <a:graphic>
          <a:graphicData uri="http://schemas.openxmlformats.org/drawingml/2006/table">
            <a:tbl>
              <a:tblPr/>
              <a:tblGrid>
                <a:gridCol w="861731">
                  <a:extLst>
                    <a:ext uri="{9D8B030D-6E8A-4147-A177-3AD203B41FA5}">
                      <a16:colId xmlns:a16="http://schemas.microsoft.com/office/drawing/2014/main" xmlns="" val="20000"/>
                    </a:ext>
                  </a:extLst>
                </a:gridCol>
                <a:gridCol w="1278993">
                  <a:extLst>
                    <a:ext uri="{9D8B030D-6E8A-4147-A177-3AD203B41FA5}">
                      <a16:colId xmlns:a16="http://schemas.microsoft.com/office/drawing/2014/main" xmlns="" val="20001"/>
                    </a:ext>
                  </a:extLst>
                </a:gridCol>
                <a:gridCol w="1040053">
                  <a:extLst>
                    <a:ext uri="{9D8B030D-6E8A-4147-A177-3AD203B41FA5}">
                      <a16:colId xmlns:a16="http://schemas.microsoft.com/office/drawing/2014/main" xmlns="" val="20002"/>
                    </a:ext>
                  </a:extLst>
                </a:gridCol>
                <a:gridCol w="1191200">
                  <a:extLst>
                    <a:ext uri="{9D8B030D-6E8A-4147-A177-3AD203B41FA5}">
                      <a16:colId xmlns:a16="http://schemas.microsoft.com/office/drawing/2014/main" xmlns="" val="20003"/>
                    </a:ext>
                  </a:extLst>
                </a:gridCol>
                <a:gridCol w="1410632">
                  <a:extLst>
                    <a:ext uri="{9D8B030D-6E8A-4147-A177-3AD203B41FA5}">
                      <a16:colId xmlns:a16="http://schemas.microsoft.com/office/drawing/2014/main" xmlns="" val="20004"/>
                    </a:ext>
                  </a:extLst>
                </a:gridCol>
                <a:gridCol w="1410632">
                  <a:extLst>
                    <a:ext uri="{9D8B030D-6E8A-4147-A177-3AD203B41FA5}">
                      <a16:colId xmlns:a16="http://schemas.microsoft.com/office/drawing/2014/main" xmlns="" val="3592157616"/>
                    </a:ext>
                  </a:extLst>
                </a:gridCol>
                <a:gridCol w="1446877">
                  <a:extLst>
                    <a:ext uri="{9D8B030D-6E8A-4147-A177-3AD203B41FA5}">
                      <a16:colId xmlns:a16="http://schemas.microsoft.com/office/drawing/2014/main" xmlns="" val="20005"/>
                    </a:ext>
                  </a:extLst>
                </a:gridCol>
              </a:tblGrid>
              <a:tr h="637636">
                <a:tc gridSpan="7">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600" b="1" dirty="0" smtClean="0">
                          <a:latin typeface="Arial" panose="020B0604020202020204" pitchFamily="34" charset="0"/>
                          <a:cs typeface="Arial" panose="020B0604020202020204" pitchFamily="34" charset="0"/>
                        </a:rPr>
                        <a:t>90% OF</a:t>
                      </a:r>
                      <a:r>
                        <a:rPr lang="en-ZA" sz="1600" b="1" baseline="0" dirty="0" smtClean="0">
                          <a:latin typeface="Arial" panose="020B0604020202020204" pitchFamily="34" charset="0"/>
                          <a:cs typeface="Arial" panose="020B0604020202020204" pitchFamily="34" charset="0"/>
                        </a:rPr>
                        <a:t> </a:t>
                      </a:r>
                      <a:r>
                        <a:rPr lang="en-ZA" sz="1600" b="1" dirty="0" smtClean="0">
                          <a:latin typeface="Arial" panose="020B0604020202020204" pitchFamily="34" charset="0"/>
                          <a:cs typeface="Arial" panose="020B0604020202020204" pitchFamily="34" charset="0"/>
                        </a:rPr>
                        <a:t>CLAIMS ADJUDICATED WITHIN 30  WORKING</a:t>
                      </a:r>
                      <a:r>
                        <a:rPr lang="en-ZA" sz="1600" b="1" baseline="0" dirty="0" smtClean="0">
                          <a:latin typeface="Arial" panose="020B0604020202020204" pitchFamily="34" charset="0"/>
                          <a:cs typeface="Arial" panose="020B0604020202020204" pitchFamily="34" charset="0"/>
                        </a:rPr>
                        <a:t> </a:t>
                      </a:r>
                      <a:r>
                        <a:rPr lang="en-ZA" sz="1600" b="1" dirty="0" smtClean="0">
                          <a:latin typeface="Arial" panose="020B0604020202020204" pitchFamily="34" charset="0"/>
                          <a:cs typeface="Arial" panose="020B0604020202020204" pitchFamily="34" charset="0"/>
                        </a:rPr>
                        <a:t>DAYS OF RECEIPT</a:t>
                      </a:r>
                    </a:p>
                    <a:p>
                      <a:pPr algn="l" fontAlgn="b"/>
                      <a:endParaRPr lang="en-ZA"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l" fontAlgn="b"/>
                      <a:endParaRPr lang="en-ZA"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l" fontAlgn="b"/>
                      <a:endParaRPr lang="en-ZA"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l" fontAlgn="b"/>
                      <a:endParaRPr lang="en-ZA"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l" fontAlgn="b"/>
                      <a:endParaRPr lang="en-ZA"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a:p>
                  </a:txBody>
                  <a:tcPr/>
                </a:tc>
                <a:tc hMerge="1">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en-ZA" sz="1600" b="1" i="0" u="none" strike="noStrike" dirty="0" smtClean="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0"/>
                  </a:ext>
                </a:extLst>
              </a:tr>
              <a:tr h="637636">
                <a:tc>
                  <a:txBody>
                    <a:bodyPr/>
                    <a:lstStyle/>
                    <a:p>
                      <a:pPr algn="l" fontAlgn="b"/>
                      <a:r>
                        <a:rPr lang="en-ZA" sz="1400" u="none" strike="noStrike" dirty="0">
                          <a:effectLst/>
                          <a:latin typeface="Arial" panose="020B0604020202020204" pitchFamily="34" charset="0"/>
                          <a:cs typeface="Arial" panose="020B0604020202020204" pitchFamily="34" charset="0"/>
                        </a:rPr>
                        <a:t>Provinces</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r>
                        <a:rPr lang="en-ZA" sz="1400" u="none" strike="noStrike" dirty="0" smtClean="0">
                          <a:effectLst/>
                          <a:latin typeface="Arial" panose="020B0604020202020204" pitchFamily="34" charset="0"/>
                          <a:cs typeface="Arial" panose="020B0604020202020204" pitchFamily="34" charset="0"/>
                        </a:rPr>
                        <a:t>Total registered claims</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r>
                        <a:rPr lang="en-ZA" sz="1400" u="none" strike="noStrike" dirty="0" smtClean="0">
                          <a:effectLst/>
                          <a:latin typeface="Arial" panose="020B0604020202020204" pitchFamily="34" charset="0"/>
                          <a:cs typeface="Arial" panose="020B0604020202020204" pitchFamily="34" charset="0"/>
                        </a:rPr>
                        <a:t>Total Claims</a:t>
                      </a:r>
                      <a:r>
                        <a:rPr lang="en-ZA" sz="1400" u="none" strike="noStrike" baseline="0" dirty="0" smtClean="0">
                          <a:effectLst/>
                          <a:latin typeface="Arial" panose="020B0604020202020204" pitchFamily="34" charset="0"/>
                          <a:cs typeface="Arial" panose="020B0604020202020204" pitchFamily="34" charset="0"/>
                        </a:rPr>
                        <a:t> adjudicated </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r>
                        <a:rPr lang="en-ZA" sz="1400" u="none" strike="noStrike" dirty="0" smtClean="0">
                          <a:effectLst/>
                          <a:latin typeface="Arial" panose="020B0604020202020204" pitchFamily="34" charset="0"/>
                          <a:cs typeface="Arial" panose="020B0604020202020204" pitchFamily="34" charset="0"/>
                        </a:rPr>
                        <a:t> Percentage of total claims</a:t>
                      </a:r>
                      <a:r>
                        <a:rPr lang="en-ZA" sz="1400" u="none" strike="noStrike" baseline="0" dirty="0" smtClean="0">
                          <a:effectLst/>
                          <a:latin typeface="Arial" panose="020B0604020202020204" pitchFamily="34" charset="0"/>
                          <a:cs typeface="Arial" panose="020B0604020202020204" pitchFamily="34" charset="0"/>
                        </a:rPr>
                        <a:t> adjudicated </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r>
                        <a:rPr lang="en-ZA" sz="1400" u="none" strike="noStrike" dirty="0" smtClean="0">
                          <a:effectLst/>
                          <a:latin typeface="Arial" panose="020B0604020202020204" pitchFamily="34" charset="0"/>
                          <a:cs typeface="Arial" panose="020B0604020202020204" pitchFamily="34" charset="0"/>
                        </a:rPr>
                        <a:t>Claims</a:t>
                      </a:r>
                      <a:r>
                        <a:rPr lang="en-ZA" sz="1400" u="none" strike="noStrike" baseline="0" dirty="0" smtClean="0">
                          <a:effectLst/>
                          <a:latin typeface="Arial" panose="020B0604020202020204" pitchFamily="34" charset="0"/>
                          <a:cs typeface="Arial" panose="020B0604020202020204" pitchFamily="34" charset="0"/>
                        </a:rPr>
                        <a:t> adjudicated within 30 working days</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ZA" sz="1400" b="1" i="0" u="none" strike="noStrike" dirty="0" smtClean="0">
                          <a:solidFill>
                            <a:srgbClr val="000000"/>
                          </a:solidFill>
                          <a:effectLst/>
                          <a:latin typeface="Arial" panose="020B0604020202020204" pitchFamily="34" charset="0"/>
                          <a:cs typeface="Arial" panose="020B0604020202020204" pitchFamily="34" charset="0"/>
                        </a:rPr>
                        <a:t>Q1</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400" u="none" strike="noStrike" baseline="0" dirty="0" smtClean="0">
                          <a:effectLst/>
                          <a:latin typeface="Arial" panose="020B0604020202020204" pitchFamily="34" charset="0"/>
                          <a:cs typeface="Arial" panose="020B0604020202020204" pitchFamily="34" charset="0"/>
                        </a:rPr>
                        <a:t>Percentage of c</a:t>
                      </a:r>
                      <a:r>
                        <a:rPr lang="en-ZA" sz="1400" u="none" strike="noStrike" dirty="0" smtClean="0">
                          <a:effectLst/>
                          <a:latin typeface="Arial" panose="020B0604020202020204" pitchFamily="34" charset="0"/>
                          <a:cs typeface="Arial" panose="020B0604020202020204" pitchFamily="34" charset="0"/>
                        </a:rPr>
                        <a:t>laims</a:t>
                      </a:r>
                      <a:r>
                        <a:rPr lang="en-ZA" sz="1400" u="none" strike="noStrike" baseline="0" dirty="0" smtClean="0">
                          <a:effectLst/>
                          <a:latin typeface="Arial" panose="020B0604020202020204" pitchFamily="34" charset="0"/>
                          <a:cs typeface="Arial" panose="020B0604020202020204" pitchFamily="34" charset="0"/>
                        </a:rPr>
                        <a:t> adjudicated within 30 working days</a:t>
                      </a:r>
                      <a:endParaRPr lang="en-ZA" sz="1400" b="1" i="0" u="none" strike="noStrike" dirty="0" smtClean="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1"/>
                  </a:ext>
                </a:extLst>
              </a:tr>
              <a:tr h="353314">
                <a:tc>
                  <a:txBody>
                    <a:bodyPr/>
                    <a:lstStyle/>
                    <a:p>
                      <a:pPr algn="l" fontAlgn="b"/>
                      <a:r>
                        <a:rPr lang="en-ZA" sz="1400" u="none" strike="noStrike" dirty="0" smtClean="0">
                          <a:solidFill>
                            <a:srgbClr val="000000"/>
                          </a:solidFill>
                          <a:effectLst/>
                          <a:latin typeface="Arial" panose="020B0604020202020204" pitchFamily="34" charset="0"/>
                          <a:cs typeface="Arial" panose="020B0604020202020204" pitchFamily="34" charset="0"/>
                        </a:rPr>
                        <a:t>EC</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6344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6006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5752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r h="353314">
                <a:tc>
                  <a:txBody>
                    <a:bodyPr/>
                    <a:lstStyle/>
                    <a:p>
                      <a:pPr algn="l" fontAlgn="b"/>
                      <a:r>
                        <a:rPr lang="en-ZA" sz="1400" u="none" strike="noStrike" dirty="0" smtClean="0">
                          <a:solidFill>
                            <a:srgbClr val="000000"/>
                          </a:solidFill>
                          <a:effectLst/>
                          <a:latin typeface="Arial" panose="020B0604020202020204" pitchFamily="34" charset="0"/>
                          <a:cs typeface="Arial" panose="020B0604020202020204" pitchFamily="34" charset="0"/>
                        </a:rPr>
                        <a:t>FS</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1443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1401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1359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3"/>
                  </a:ext>
                </a:extLst>
              </a:tr>
              <a:tr h="353314">
                <a:tc>
                  <a:txBody>
                    <a:bodyPr/>
                    <a:lstStyle/>
                    <a:p>
                      <a:pPr algn="l" fontAlgn="b"/>
                      <a:r>
                        <a:rPr lang="en-ZA" sz="1400" u="none" strike="noStrike" dirty="0" smtClean="0">
                          <a:solidFill>
                            <a:srgbClr val="000000"/>
                          </a:solidFill>
                          <a:effectLst/>
                          <a:latin typeface="Arial" panose="020B0604020202020204" pitchFamily="34" charset="0"/>
                          <a:cs typeface="Arial" panose="020B0604020202020204" pitchFamily="34" charset="0"/>
                        </a:rPr>
                        <a:t>GP</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20615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19539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18787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4"/>
                  </a:ext>
                </a:extLst>
              </a:tr>
              <a:tr h="375838">
                <a:tc>
                  <a:txBody>
                    <a:bodyPr/>
                    <a:lstStyle/>
                    <a:p>
                      <a:pPr algn="l" fontAlgn="b"/>
                      <a:r>
                        <a:rPr lang="en-ZA" sz="1400" u="none" strike="noStrike" dirty="0" smtClean="0">
                          <a:solidFill>
                            <a:srgbClr val="000000"/>
                          </a:solidFill>
                          <a:effectLst/>
                          <a:latin typeface="Arial" panose="020B0604020202020204" pitchFamily="34" charset="0"/>
                          <a:cs typeface="Arial" panose="020B0604020202020204" pitchFamily="34" charset="0"/>
                        </a:rPr>
                        <a:t>KZN</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10465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10213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98%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9835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5"/>
                  </a:ext>
                </a:extLst>
              </a:tr>
              <a:tr h="353314">
                <a:tc>
                  <a:txBody>
                    <a:bodyPr/>
                    <a:lstStyle/>
                    <a:p>
                      <a:pPr algn="l" fontAlgn="b"/>
                      <a:r>
                        <a:rPr lang="en-ZA" sz="1400" u="none" strike="noStrike" dirty="0" smtClean="0">
                          <a:solidFill>
                            <a:srgbClr val="000000"/>
                          </a:solidFill>
                          <a:effectLst/>
                          <a:latin typeface="Arial" panose="020B0604020202020204" pitchFamily="34" charset="0"/>
                          <a:cs typeface="Arial" panose="020B0604020202020204" pitchFamily="34" charset="0"/>
                        </a:rPr>
                        <a:t>Limp</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7413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7140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96%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7044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6"/>
                  </a:ext>
                </a:extLst>
              </a:tr>
              <a:tr h="353314">
                <a:tc>
                  <a:txBody>
                    <a:bodyPr/>
                    <a:lstStyle/>
                    <a:p>
                      <a:pPr algn="l" fontAlgn="b"/>
                      <a:r>
                        <a:rPr lang="en-ZA" sz="1400" u="none" strike="noStrike" dirty="0" smtClean="0">
                          <a:solidFill>
                            <a:srgbClr val="000000"/>
                          </a:solidFill>
                          <a:effectLst/>
                          <a:latin typeface="Arial" panose="020B0604020202020204" pitchFamily="34" charset="0"/>
                          <a:cs typeface="Arial" panose="020B0604020202020204" pitchFamily="34" charset="0"/>
                        </a:rPr>
                        <a:t>MP</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6566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6415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98%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6251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7"/>
                  </a:ext>
                </a:extLst>
              </a:tr>
              <a:tr h="353314">
                <a:tc>
                  <a:txBody>
                    <a:bodyPr/>
                    <a:lstStyle/>
                    <a:p>
                      <a:pPr algn="l" fontAlgn="b"/>
                      <a:r>
                        <a:rPr lang="en-ZA" sz="1400" u="none" strike="noStrike" dirty="0" smtClean="0">
                          <a:solidFill>
                            <a:srgbClr val="000000"/>
                          </a:solidFill>
                          <a:effectLst/>
                          <a:latin typeface="Arial" panose="020B0604020202020204" pitchFamily="34" charset="0"/>
                          <a:cs typeface="Arial" panose="020B0604020202020204" pitchFamily="34" charset="0"/>
                        </a:rPr>
                        <a:t>NW</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4320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4124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4049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8"/>
                  </a:ext>
                </a:extLst>
              </a:tr>
              <a:tr h="353314">
                <a:tc>
                  <a:txBody>
                    <a:bodyPr/>
                    <a:lstStyle/>
                    <a:p>
                      <a:pPr algn="l" fontAlgn="b"/>
                      <a:r>
                        <a:rPr lang="en-ZA" sz="1400" u="none" strike="noStrike" dirty="0" smtClean="0">
                          <a:solidFill>
                            <a:srgbClr val="000000"/>
                          </a:solidFill>
                          <a:effectLst/>
                          <a:latin typeface="Arial" panose="020B0604020202020204" pitchFamily="34" charset="0"/>
                          <a:cs typeface="Arial" panose="020B0604020202020204" pitchFamily="34" charset="0"/>
                        </a:rPr>
                        <a:t>NC</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774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746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96%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725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9"/>
                  </a:ext>
                </a:extLst>
              </a:tr>
              <a:tr h="353314">
                <a:tc>
                  <a:txBody>
                    <a:bodyPr/>
                    <a:lstStyle/>
                    <a:p>
                      <a:pPr algn="l" fontAlgn="b"/>
                      <a:r>
                        <a:rPr lang="en-ZA" sz="1400" u="none" strike="noStrike" dirty="0" smtClean="0">
                          <a:solidFill>
                            <a:srgbClr val="000000"/>
                          </a:solidFill>
                          <a:effectLst/>
                          <a:latin typeface="Arial" panose="020B0604020202020204" pitchFamily="34" charset="0"/>
                          <a:cs typeface="Arial" panose="020B0604020202020204" pitchFamily="34" charset="0"/>
                        </a:rPr>
                        <a:t>WC</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24517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24008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98%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23380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10"/>
                  </a:ext>
                </a:extLst>
              </a:tr>
              <a:tr h="353314">
                <a:tc>
                  <a:txBody>
                    <a:bodyPr/>
                    <a:lstStyle/>
                    <a:p>
                      <a:pPr algn="l" fontAlgn="b"/>
                      <a:r>
                        <a:rPr lang="en-ZA" sz="1400" u="none" strike="noStrike" dirty="0" smtClean="0">
                          <a:solidFill>
                            <a:srgbClr val="000000"/>
                          </a:solidFill>
                          <a:effectLst/>
                          <a:latin typeface="Arial" panose="020B0604020202020204" pitchFamily="34" charset="0"/>
                          <a:cs typeface="Arial" panose="020B0604020202020204" pitchFamily="34" charset="0"/>
                        </a:rPr>
                        <a:t>Total</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82457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79592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77182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11"/>
                  </a:ext>
                </a:extLst>
              </a:tr>
            </a:tbl>
          </a:graphicData>
        </a:graphic>
      </p:graphicFrame>
      <p:sp>
        <p:nvSpPr>
          <p:cNvPr id="3" name="TextBox 2"/>
          <p:cNvSpPr txBox="1"/>
          <p:nvPr/>
        </p:nvSpPr>
        <p:spPr>
          <a:xfrm>
            <a:off x="8450771" y="6036873"/>
            <a:ext cx="610102" cy="261610"/>
          </a:xfrm>
          <a:prstGeom prst="rect">
            <a:avLst/>
          </a:prstGeom>
          <a:noFill/>
        </p:spPr>
        <p:txBody>
          <a:bodyPr wrap="square" rtlCol="0">
            <a:spAutoFit/>
          </a:bodyPr>
          <a:lstStyle/>
          <a:p>
            <a:r>
              <a:rPr lang="en-US" sz="1100" b="1" dirty="0" smtClean="0"/>
              <a:t>(93%)</a:t>
            </a:r>
            <a:endParaRPr lang="en-US" sz="1100" b="1" dirty="0"/>
          </a:p>
        </p:txBody>
      </p:sp>
    </p:spTree>
    <p:extLst>
      <p:ext uri="{BB962C8B-B14F-4D97-AF65-F5344CB8AC3E}">
        <p14:creationId xmlns:p14="http://schemas.microsoft.com/office/powerpoint/2010/main" xmlns="" val="3369432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z="3200" b="1" dirty="0">
                <a:solidFill>
                  <a:srgbClr val="000000"/>
                </a:solidFill>
                <a:ea typeface="ＭＳ Ｐゴシック" pitchFamily="34" charset="-128"/>
              </a:rPr>
              <a:t>INTRODUCTION</a:t>
            </a:r>
            <a:endParaRPr lang="en-US" altLang="en-US" sz="3200" dirty="0">
              <a:ea typeface="ＭＳ Ｐゴシック" pitchFamily="34" charset="-128"/>
            </a:endParaRPr>
          </a:p>
        </p:txBody>
      </p:sp>
      <p:sp>
        <p:nvSpPr>
          <p:cNvPr id="17411" name="Content Placeholder 2"/>
          <p:cNvSpPr>
            <a:spLocks noGrp="1"/>
          </p:cNvSpPr>
          <p:nvPr>
            <p:ph idx="1"/>
          </p:nvPr>
        </p:nvSpPr>
        <p:spPr/>
        <p:txBody>
          <a:bodyPr/>
          <a:lstStyle/>
          <a:p>
            <a:pPr marL="0" indent="0" algn="ctr">
              <a:buFont typeface="Arial" pitchFamily="34" charset="0"/>
              <a:buNone/>
            </a:pPr>
            <a:endParaRPr lang="en-US" altLang="en-US" sz="1800" dirty="0">
              <a:ea typeface="ＭＳ Ｐゴシック" pitchFamily="34" charset="-128"/>
            </a:endParaRPr>
          </a:p>
          <a:p>
            <a:pPr marL="0" indent="0" algn="ctr">
              <a:buFont typeface="Arial" pitchFamily="34" charset="0"/>
              <a:buNone/>
            </a:pPr>
            <a:endParaRPr lang="en-US" altLang="en-US" sz="1800" dirty="0">
              <a:ea typeface="ＭＳ Ｐゴシック" pitchFamily="34" charset="-128"/>
            </a:endParaRPr>
          </a:p>
          <a:p>
            <a:pPr marL="0" indent="0" algn="ctr">
              <a:buFont typeface="Arial" pitchFamily="34" charset="0"/>
              <a:buNone/>
            </a:pPr>
            <a:endParaRPr lang="en-US" altLang="en-US" sz="1800" dirty="0">
              <a:ea typeface="ＭＳ Ｐゴシック" pitchFamily="34" charset="-128"/>
            </a:endParaRPr>
          </a:p>
          <a:p>
            <a:pPr marL="0" indent="0" algn="ctr">
              <a:buFont typeface="Arial" pitchFamily="34" charset="0"/>
              <a:buNone/>
            </a:pPr>
            <a:r>
              <a:rPr lang="en-US" altLang="en-US" sz="2400" b="1" dirty="0">
                <a:ea typeface="ＭＳ Ｐゴシック" pitchFamily="34" charset="-128"/>
              </a:rPr>
              <a:t/>
            </a:r>
            <a:br>
              <a:rPr lang="en-US" altLang="en-US" sz="2400" b="1" dirty="0">
                <a:ea typeface="ＭＳ Ｐゴシック" pitchFamily="34" charset="-128"/>
              </a:rPr>
            </a:br>
            <a:r>
              <a:rPr lang="en-US" altLang="en-US" sz="2400" b="1" dirty="0">
                <a:ea typeface="ＭＳ Ｐゴシック" pitchFamily="34" charset="-128"/>
              </a:rPr>
              <a:t/>
            </a:r>
            <a:br>
              <a:rPr lang="en-US" altLang="en-US" sz="2400" b="1" dirty="0">
                <a:ea typeface="ＭＳ Ｐゴシック" pitchFamily="34" charset="-128"/>
              </a:rPr>
            </a:br>
            <a:r>
              <a:rPr lang="en-US" altLang="en-US" sz="2400" b="1" dirty="0">
                <a:ea typeface="ＭＳ Ｐゴシック" pitchFamily="34" charset="-128"/>
              </a:rPr>
              <a:t>- The Constitutional Mandate of the CF</a:t>
            </a:r>
          </a:p>
          <a:p>
            <a:pPr marL="0" indent="0" algn="ctr">
              <a:buFont typeface="Arial" pitchFamily="34" charset="0"/>
              <a:buNone/>
            </a:pPr>
            <a:r>
              <a:rPr lang="en-US" altLang="en-US" sz="2400" b="1" dirty="0">
                <a:ea typeface="ＭＳ Ｐゴシック" pitchFamily="34" charset="-128"/>
              </a:rPr>
              <a:t>- The Policy Mandate of the CF</a:t>
            </a:r>
          </a:p>
        </p:txBody>
      </p:sp>
      <p:sp>
        <p:nvSpPr>
          <p:cNvPr id="17412" name="Slide Number Placeholder 1"/>
          <p:cNvSpPr>
            <a:spLocks noGrp="1"/>
          </p:cNvSpPr>
          <p:nvPr>
            <p:ph type="sldNum" sz="quarter" idx="12"/>
          </p:nvPr>
        </p:nvSpPr>
        <p:spPr bwMode="auto">
          <a:xfrm>
            <a:off x="6727825" y="63547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3A91E76-9EBF-4284-A71D-23B6CAFC73C1}" type="slidenum">
              <a:rPr kumimoji="0" lang="en-US" altLang="en-US" sz="1200" b="1" i="0" u="none" strike="noStrike" kern="1200" cap="none" spc="0" normalizeH="0" baseline="0" noProof="0" smtClean="0">
                <a:ln>
                  <a:noFill/>
                </a:ln>
                <a:solidFill>
                  <a:srgbClr val="FF0000"/>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altLang="en-US" sz="1200" b="1" i="0" u="none" strike="noStrike" kern="1200" cap="none" spc="0" normalizeH="0" baseline="0" noProof="0" dirty="0">
              <a:ln>
                <a:noFill/>
              </a:ln>
              <a:solidFill>
                <a:srgbClr val="FF0000"/>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xmlns="" val="34992601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28" y="404664"/>
            <a:ext cx="8743950" cy="608682"/>
          </a:xfrm>
        </p:spPr>
        <p:txBody>
          <a:bodyPr/>
          <a:lstStyle/>
          <a:p>
            <a:pPr lvl="0" eaLnBrk="1" fontAlgn="b" hangingPunct="1">
              <a:spcBef>
                <a:spcPts val="0"/>
              </a:spcBef>
              <a:spcAft>
                <a:spcPts val="0"/>
              </a:spcAft>
              <a:defRPr/>
            </a:pPr>
            <a:r>
              <a:rPr lang="en-US" sz="3600" b="1" dirty="0">
                <a:solidFill>
                  <a:srgbClr val="000000"/>
                </a:solidFill>
                <a:effectLst>
                  <a:outerShdw blurRad="38100" dist="38100" dir="2700000" algn="tl">
                    <a:srgbClr val="000000">
                      <a:alpha val="43137"/>
                    </a:srgbClr>
                  </a:outerShdw>
                </a:effectLst>
                <a:latin typeface="Arial" pitchFamily="34" charset="0"/>
                <a:ea typeface="ＭＳ Ｐゴシック" pitchFamily="-80" charset="-128"/>
                <a:cs typeface="Arial" pitchFamily="34" charset="0"/>
              </a:rPr>
              <a:t> </a:t>
            </a:r>
            <a:br>
              <a:rPr lang="en-US" sz="3600" b="1" dirty="0">
                <a:solidFill>
                  <a:srgbClr val="000000"/>
                </a:solidFill>
                <a:effectLst>
                  <a:outerShdw blurRad="38100" dist="38100" dir="2700000" algn="tl">
                    <a:srgbClr val="000000">
                      <a:alpha val="43137"/>
                    </a:srgbClr>
                  </a:outerShdw>
                </a:effectLst>
                <a:latin typeface="Arial" pitchFamily="34" charset="0"/>
                <a:ea typeface="ＭＳ Ｐゴシック" pitchFamily="-80" charset="-128"/>
                <a:cs typeface="Arial" pitchFamily="34" charset="0"/>
              </a:rPr>
            </a:br>
            <a:r>
              <a:rPr lang="en-ZA" sz="2000" b="1" dirty="0" smtClean="0">
                <a:solidFill>
                  <a:srgbClr val="000000"/>
                </a:solidFill>
                <a:latin typeface="+mn-lt"/>
                <a:ea typeface="ＭＳ Ｐゴシック" pitchFamily="-80" charset="-128"/>
                <a:cs typeface="Arial" pitchFamily="34" charset="0"/>
              </a:rPr>
              <a:t>PROVINCIAL BREAKDOWN 2019/20</a:t>
            </a:r>
            <a:br>
              <a:rPr lang="en-ZA" sz="2000" b="1" dirty="0" smtClean="0">
                <a:solidFill>
                  <a:srgbClr val="000000"/>
                </a:solidFill>
                <a:latin typeface="+mn-lt"/>
                <a:ea typeface="ＭＳ Ｐゴシック" pitchFamily="-80" charset="-128"/>
                <a:cs typeface="Arial" pitchFamily="34" charset="0"/>
              </a:rPr>
            </a:br>
            <a:r>
              <a:rPr lang="en-ZA" sz="1400" b="1" dirty="0">
                <a:solidFill>
                  <a:prstClr val="black"/>
                </a:solidFill>
                <a:latin typeface="Arial" panose="020B0604020202020204" pitchFamily="34" charset="0"/>
                <a:ea typeface="+mn-ea"/>
                <a:cs typeface="Arial" panose="020B0604020202020204" pitchFamily="34" charset="0"/>
              </a:rPr>
              <a:t>90% OF CLAIMS ADJUDICATED WITHIN 30  WORKING DAYS OF RECEIPT</a:t>
            </a:r>
            <a:br>
              <a:rPr lang="en-ZA" sz="1400" b="1" dirty="0">
                <a:solidFill>
                  <a:prstClr val="black"/>
                </a:solidFill>
                <a:latin typeface="Arial" panose="020B0604020202020204" pitchFamily="34" charset="0"/>
                <a:ea typeface="+mn-ea"/>
                <a:cs typeface="Arial" panose="020B0604020202020204" pitchFamily="34" charset="0"/>
              </a:rPr>
            </a:br>
            <a:r>
              <a:rPr lang="en-ZA" sz="1400" b="1" dirty="0">
                <a:solidFill>
                  <a:srgbClr val="000000"/>
                </a:solidFill>
                <a:latin typeface="Arial" panose="020B0604020202020204" pitchFamily="34" charset="0"/>
                <a:ea typeface="+mn-ea"/>
                <a:cs typeface="Arial" panose="020B0604020202020204" pitchFamily="34" charset="0"/>
              </a:rPr>
              <a:t/>
            </a:r>
            <a:br>
              <a:rPr lang="en-ZA" sz="1400" b="1" dirty="0">
                <a:solidFill>
                  <a:srgbClr val="000000"/>
                </a:solidFill>
                <a:latin typeface="Arial" panose="020B0604020202020204" pitchFamily="34" charset="0"/>
                <a:ea typeface="+mn-ea"/>
                <a:cs typeface="Arial" panose="020B0604020202020204" pitchFamily="34" charset="0"/>
              </a:rPr>
            </a:br>
            <a:r>
              <a:rPr lang="en-ZA" altLang="en-US" sz="1400" b="1" dirty="0">
                <a:solidFill>
                  <a:srgbClr val="000000"/>
                </a:solidFill>
                <a:latin typeface="Arial" panose="020B0604020202020204" pitchFamily="34" charset="0"/>
                <a:cs typeface="Arial" panose="020B0604020202020204" pitchFamily="34" charset="0"/>
              </a:rPr>
              <a:t/>
            </a:r>
            <a:br>
              <a:rPr lang="en-ZA" altLang="en-US" sz="1400" b="1" dirty="0">
                <a:solidFill>
                  <a:srgbClr val="000000"/>
                </a:solidFill>
                <a:latin typeface="Arial" panose="020B0604020202020204" pitchFamily="34" charset="0"/>
                <a:cs typeface="Arial" panose="020B0604020202020204" pitchFamily="34" charset="0"/>
              </a:rPr>
            </a:br>
            <a:endParaRPr lang="en-ZA" sz="1400" b="1" dirty="0">
              <a:solidFill>
                <a:srgbClr val="000000"/>
              </a:solidFill>
              <a:effectLst>
                <a:outerShdw blurRad="38100" dist="38100" dir="2700000" algn="tl">
                  <a:srgbClr val="000000">
                    <a:alpha val="43137"/>
                  </a:srgbClr>
                </a:outerShdw>
              </a:effectLst>
              <a:latin typeface="Arial" panose="020B0604020202020204" pitchFamily="34" charset="0"/>
              <a:ea typeface="ＭＳ Ｐゴシック" pitchFamily="-80" charset="-128"/>
              <a:cs typeface="Arial" panose="020B0604020202020204" pitchFamily="34" charset="0"/>
            </a:endParaRPr>
          </a:p>
        </p:txBody>
      </p:sp>
      <p:sp>
        <p:nvSpPr>
          <p:cNvPr id="61443" name="Slide Number Placeholder 3"/>
          <p:cNvSpPr>
            <a:spLocks noGrp="1"/>
          </p:cNvSpPr>
          <p:nvPr>
            <p:ph type="sldNum" sz="quarter" idx="12"/>
          </p:nvPr>
        </p:nvSpPr>
        <p:spPr bwMode="auto">
          <a:xfrm>
            <a:off x="7010400" y="6501112"/>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D8CDD07-EF62-403B-B26D-BE8DB3348194}" type="slidenum">
              <a:rPr kumimoji="0" lang="en-US" altLang="en-US" sz="1200" b="1" i="0" u="none" strike="noStrike" kern="1200" cap="none" spc="0" normalizeH="0" baseline="0" noProof="0">
                <a:ln>
                  <a:noFill/>
                </a:ln>
                <a:solidFill>
                  <a:srgbClr val="FF0000"/>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altLang="en-US" sz="1200" b="1" i="0" u="none" strike="noStrike" kern="1200" cap="none" spc="0" normalizeH="0" baseline="0" noProof="0" dirty="0">
              <a:ln>
                <a:noFill/>
              </a:ln>
              <a:solidFill>
                <a:srgbClr val="FF0000"/>
              </a:solidFill>
              <a:effectLst/>
              <a:uLnTx/>
              <a:uFillTx/>
              <a:latin typeface="Calibri" panose="020F0502020204030204" pitchFamily="34" charset="0"/>
              <a:ea typeface="MS PGothic" panose="020B0600070205080204" pitchFamily="34" charset="-128"/>
              <a:cs typeface="+mn-cs"/>
            </a:endParaRPr>
          </a:p>
        </p:txBody>
      </p:sp>
      <p:graphicFrame>
        <p:nvGraphicFramePr>
          <p:cNvPr id="6" name="Content Placeholder 5"/>
          <p:cNvGraphicFramePr>
            <a:graphicFrameLocks/>
          </p:cNvGraphicFramePr>
          <p:nvPr>
            <p:extLst>
              <p:ext uri="{D42A27DB-BD31-4B8C-83A1-F6EECF244321}">
                <p14:modId xmlns:p14="http://schemas.microsoft.com/office/powerpoint/2010/main" xmlns="" val="1754641362"/>
              </p:ext>
            </p:extLst>
          </p:nvPr>
        </p:nvGraphicFramePr>
        <p:xfrm>
          <a:off x="236028" y="1268673"/>
          <a:ext cx="8640029" cy="48573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1366342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28" y="404664"/>
            <a:ext cx="8743950" cy="608682"/>
          </a:xfrm>
        </p:spPr>
        <p:txBody>
          <a:bodyPr/>
          <a:lstStyle/>
          <a:p>
            <a:pPr>
              <a:defRPr/>
            </a:pPr>
            <a:r>
              <a:rPr lang="en-US" sz="3600" b="1" dirty="0">
                <a:solidFill>
                  <a:srgbClr val="000000"/>
                </a:solidFill>
                <a:effectLst>
                  <a:outerShdw blurRad="38100" dist="38100" dir="2700000" algn="tl">
                    <a:srgbClr val="000000">
                      <a:alpha val="43137"/>
                    </a:srgbClr>
                  </a:outerShdw>
                </a:effectLst>
                <a:latin typeface="Arial" pitchFamily="34" charset="0"/>
                <a:ea typeface="ＭＳ Ｐゴシック" pitchFamily="-80" charset="-128"/>
                <a:cs typeface="Arial" pitchFamily="34" charset="0"/>
              </a:rPr>
              <a:t> </a:t>
            </a:r>
            <a:br>
              <a:rPr lang="en-US" sz="3600" b="1" dirty="0">
                <a:solidFill>
                  <a:srgbClr val="000000"/>
                </a:solidFill>
                <a:effectLst>
                  <a:outerShdw blurRad="38100" dist="38100" dir="2700000" algn="tl">
                    <a:srgbClr val="000000">
                      <a:alpha val="43137"/>
                    </a:srgbClr>
                  </a:outerShdw>
                </a:effectLst>
                <a:latin typeface="Arial" pitchFamily="34" charset="0"/>
                <a:ea typeface="ＭＳ Ｐゴシック" pitchFamily="-80" charset="-128"/>
                <a:cs typeface="Arial" pitchFamily="34" charset="0"/>
              </a:rPr>
            </a:br>
            <a:r>
              <a:rPr lang="en-ZA" sz="2000" b="1" dirty="0" smtClean="0">
                <a:solidFill>
                  <a:srgbClr val="000000"/>
                </a:solidFill>
                <a:latin typeface="+mn-lt"/>
                <a:ea typeface="ＭＳ Ｐゴシック" pitchFamily="-80" charset="-128"/>
                <a:cs typeface="Arial" pitchFamily="34" charset="0"/>
              </a:rPr>
              <a:t>PROVINCIAL </a:t>
            </a:r>
            <a:r>
              <a:rPr lang="en-ZA" sz="2000" b="1" dirty="0">
                <a:solidFill>
                  <a:srgbClr val="000000"/>
                </a:solidFill>
                <a:latin typeface="+mn-lt"/>
                <a:ea typeface="ＭＳ Ｐゴシック" pitchFamily="-80" charset="-128"/>
                <a:cs typeface="Arial" pitchFamily="34" charset="0"/>
              </a:rPr>
              <a:t>BREAKDOWN </a:t>
            </a:r>
            <a:r>
              <a:rPr lang="en-ZA" sz="2000" b="1" dirty="0" smtClean="0">
                <a:solidFill>
                  <a:srgbClr val="000000"/>
                </a:solidFill>
                <a:latin typeface="+mn-lt"/>
                <a:ea typeface="ＭＳ Ｐゴシック" pitchFamily="-80" charset="-128"/>
                <a:cs typeface="Arial" pitchFamily="34" charset="0"/>
              </a:rPr>
              <a:t>2019/20</a:t>
            </a:r>
            <a:r>
              <a:rPr lang="en-ZA" altLang="en-US" sz="2000" b="1" dirty="0">
                <a:solidFill>
                  <a:srgbClr val="000000"/>
                </a:solidFill>
                <a:latin typeface="+mn-lt"/>
              </a:rPr>
              <a:t/>
            </a:r>
            <a:br>
              <a:rPr lang="en-ZA" altLang="en-US" sz="2000" b="1" dirty="0">
                <a:solidFill>
                  <a:srgbClr val="000000"/>
                </a:solidFill>
                <a:latin typeface="+mn-lt"/>
              </a:rPr>
            </a:br>
            <a:endParaRPr lang="en-ZA" sz="3600" b="1" dirty="0">
              <a:solidFill>
                <a:srgbClr val="000000"/>
              </a:solidFill>
              <a:effectLst>
                <a:outerShdw blurRad="38100" dist="38100" dir="2700000" algn="tl">
                  <a:srgbClr val="000000">
                    <a:alpha val="43137"/>
                  </a:srgbClr>
                </a:outerShdw>
              </a:effectLst>
              <a:latin typeface="+mn-lt"/>
              <a:ea typeface="ＭＳ Ｐゴシック" pitchFamily="-80" charset="-128"/>
              <a:cs typeface="Arial" pitchFamily="34" charset="0"/>
            </a:endParaRPr>
          </a:p>
        </p:txBody>
      </p:sp>
      <p:sp>
        <p:nvSpPr>
          <p:cNvPr id="61443" name="Slide Number Placeholder 3"/>
          <p:cNvSpPr>
            <a:spLocks noGrp="1"/>
          </p:cNvSpPr>
          <p:nvPr>
            <p:ph type="sldNum" sz="quarter" idx="12"/>
          </p:nvPr>
        </p:nvSpPr>
        <p:spPr bwMode="auto">
          <a:xfrm>
            <a:off x="6930148" y="656389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fld id="{8D8CDD07-EF62-403B-B26D-BE8DB3348194}" type="slidenum">
              <a:rPr lang="en-US" altLang="en-US" sz="1200" b="1">
                <a:solidFill>
                  <a:srgbClr val="FF0000"/>
                </a:solidFill>
              </a:rPr>
              <a:pPr eaLnBrk="1" hangingPunct="1">
                <a:spcBef>
                  <a:spcPct val="0"/>
                </a:spcBef>
                <a:buFontTx/>
                <a:buNone/>
              </a:pPr>
              <a:t>21</a:t>
            </a:fld>
            <a:endParaRPr lang="en-US" altLang="en-US" sz="1200" b="1"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3336882414"/>
              </p:ext>
            </p:extLst>
          </p:nvPr>
        </p:nvGraphicFramePr>
        <p:xfrm>
          <a:off x="236029" y="1288476"/>
          <a:ext cx="8640115" cy="5258659"/>
        </p:xfrm>
        <a:graphic>
          <a:graphicData uri="http://schemas.openxmlformats.org/drawingml/2006/table">
            <a:tbl>
              <a:tblPr>
                <a:tableStyleId>{5C22544A-7EE6-4342-B048-85BDC9FD1C3A}</a:tableStyleId>
              </a:tblPr>
              <a:tblGrid>
                <a:gridCol w="1065790">
                  <a:extLst>
                    <a:ext uri="{9D8B030D-6E8A-4147-A177-3AD203B41FA5}">
                      <a16:colId xmlns:a16="http://schemas.microsoft.com/office/drawing/2014/main" xmlns="" val="20000"/>
                    </a:ext>
                  </a:extLst>
                </a:gridCol>
                <a:gridCol w="1416272">
                  <a:extLst>
                    <a:ext uri="{9D8B030D-6E8A-4147-A177-3AD203B41FA5}">
                      <a16:colId xmlns:a16="http://schemas.microsoft.com/office/drawing/2014/main" xmlns="" val="20001"/>
                    </a:ext>
                  </a:extLst>
                </a:gridCol>
                <a:gridCol w="767176">
                  <a:extLst>
                    <a:ext uri="{9D8B030D-6E8A-4147-A177-3AD203B41FA5}">
                      <a16:colId xmlns:a16="http://schemas.microsoft.com/office/drawing/2014/main" xmlns="" val="20002"/>
                    </a:ext>
                  </a:extLst>
                </a:gridCol>
                <a:gridCol w="885069">
                  <a:extLst>
                    <a:ext uri="{9D8B030D-6E8A-4147-A177-3AD203B41FA5}">
                      <a16:colId xmlns:a16="http://schemas.microsoft.com/office/drawing/2014/main" xmlns="" val="807290159"/>
                    </a:ext>
                  </a:extLst>
                </a:gridCol>
                <a:gridCol w="1448295">
                  <a:extLst>
                    <a:ext uri="{9D8B030D-6E8A-4147-A177-3AD203B41FA5}">
                      <a16:colId xmlns:a16="http://schemas.microsoft.com/office/drawing/2014/main" xmlns="" val="20003"/>
                    </a:ext>
                  </a:extLst>
                </a:gridCol>
                <a:gridCol w="1448295">
                  <a:extLst>
                    <a:ext uri="{9D8B030D-6E8A-4147-A177-3AD203B41FA5}">
                      <a16:colId xmlns:a16="http://schemas.microsoft.com/office/drawing/2014/main" xmlns="" val="3463313693"/>
                    </a:ext>
                  </a:extLst>
                </a:gridCol>
                <a:gridCol w="1609218">
                  <a:extLst>
                    <a:ext uri="{9D8B030D-6E8A-4147-A177-3AD203B41FA5}">
                      <a16:colId xmlns:a16="http://schemas.microsoft.com/office/drawing/2014/main" xmlns="" val="20005"/>
                    </a:ext>
                  </a:extLst>
                </a:gridCol>
              </a:tblGrid>
              <a:tr h="457509">
                <a:tc gridSpan="7">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400" b="1" dirty="0" smtClean="0">
                          <a:latin typeface="Arial" panose="020B0604020202020204" pitchFamily="34" charset="0"/>
                          <a:cs typeface="Arial" panose="020B0604020202020204" pitchFamily="34" charset="0"/>
                        </a:rPr>
                        <a:t>85% OF MEDICAL INVOICES FINALISED WITHIN 40 WORKING DAYS OF RECEIPT</a:t>
                      </a:r>
                    </a:p>
                    <a:p>
                      <a:pPr algn="l" fontAlgn="b"/>
                      <a:endParaRPr lang="en-ZA"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l" fontAlgn="b"/>
                      <a:endParaRPr lang="en-ZA"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l" fontAlgn="b"/>
                      <a:endParaRPr lang="en-ZA"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ZA"/>
                    </a:p>
                  </a:txBody>
                  <a:tcPr/>
                </a:tc>
                <a:tc hMerge="1">
                  <a:txBody>
                    <a:bodyPr/>
                    <a:lstStyle/>
                    <a:p>
                      <a:pPr algn="l" fontAlgn="b"/>
                      <a:endParaRPr lang="en-ZA"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a:p>
                  </a:txBody>
                  <a:tcPr/>
                </a:tc>
                <a:tc hMerge="1">
                  <a:txBody>
                    <a:bodyPr/>
                    <a:lstStyle/>
                    <a:p>
                      <a:pPr algn="l" fontAlgn="b"/>
                      <a:endParaRPr lang="en-ZA"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0"/>
                  </a:ext>
                </a:extLst>
              </a:tr>
              <a:tr h="845924">
                <a:tc>
                  <a:txBody>
                    <a:bodyPr/>
                    <a:lstStyle/>
                    <a:p>
                      <a:pPr algn="l" fontAlgn="b"/>
                      <a:r>
                        <a:rPr lang="en-ZA" sz="1400" b="1" u="none" strike="noStrike" dirty="0">
                          <a:solidFill>
                            <a:srgbClr val="000000"/>
                          </a:solidFill>
                          <a:effectLst/>
                          <a:latin typeface="Arial" panose="020B0604020202020204" pitchFamily="34" charset="0"/>
                          <a:cs typeface="Arial" panose="020B0604020202020204" pitchFamily="34" charset="0"/>
                        </a:rPr>
                        <a:t>PROVINCE</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r>
                        <a:rPr lang="en-ZA" sz="1400" b="1" i="0" u="none" strike="noStrike" dirty="0" smtClean="0">
                          <a:solidFill>
                            <a:srgbClr val="000000"/>
                          </a:solidFill>
                          <a:effectLst/>
                          <a:latin typeface="Arial" panose="020B0604020202020204" pitchFamily="34" charset="0"/>
                          <a:cs typeface="Arial" panose="020B0604020202020204" pitchFamily="34" charset="0"/>
                        </a:rPr>
                        <a:t>Total</a:t>
                      </a:r>
                      <a:r>
                        <a:rPr lang="en-ZA" sz="1400" b="1" i="0" u="none" strike="noStrike" baseline="0" dirty="0" smtClean="0">
                          <a:solidFill>
                            <a:srgbClr val="000000"/>
                          </a:solidFill>
                          <a:effectLst/>
                          <a:latin typeface="Arial" panose="020B0604020202020204" pitchFamily="34" charset="0"/>
                          <a:cs typeface="Arial" panose="020B0604020202020204" pitchFamily="34" charset="0"/>
                        </a:rPr>
                        <a:t> i</a:t>
                      </a:r>
                      <a:r>
                        <a:rPr lang="en-ZA" sz="1400" b="1" i="0" u="none" strike="noStrike" dirty="0" smtClean="0">
                          <a:solidFill>
                            <a:srgbClr val="000000"/>
                          </a:solidFill>
                          <a:effectLst/>
                          <a:latin typeface="Arial" panose="020B0604020202020204" pitchFamily="34" charset="0"/>
                          <a:cs typeface="Arial" panose="020B0604020202020204" pitchFamily="34" charset="0"/>
                        </a:rPr>
                        <a:t>nvoices</a:t>
                      </a:r>
                      <a:r>
                        <a:rPr lang="en-ZA" sz="1400" b="1" i="0" u="none" strike="noStrike" baseline="0" dirty="0" smtClean="0">
                          <a:solidFill>
                            <a:srgbClr val="000000"/>
                          </a:solidFill>
                          <a:effectLst/>
                          <a:latin typeface="Arial" panose="020B0604020202020204" pitchFamily="34" charset="0"/>
                          <a:cs typeface="Arial" panose="020B0604020202020204" pitchFamily="34" charset="0"/>
                        </a:rPr>
                        <a:t> Received</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400" b="1" i="0" u="none" strike="noStrike" dirty="0" smtClean="0">
                          <a:solidFill>
                            <a:srgbClr val="000000"/>
                          </a:solidFill>
                          <a:effectLst/>
                          <a:latin typeface="Arial" panose="020B0604020202020204" pitchFamily="34" charset="0"/>
                          <a:cs typeface="Arial" panose="020B0604020202020204" pitchFamily="34" charset="0"/>
                        </a:rPr>
                        <a:t>Total</a:t>
                      </a:r>
                      <a:r>
                        <a:rPr lang="en-ZA" sz="1400" b="1" i="0" u="none" strike="noStrike" baseline="0" dirty="0" smtClean="0">
                          <a:solidFill>
                            <a:srgbClr val="000000"/>
                          </a:solidFill>
                          <a:effectLst/>
                          <a:latin typeface="Arial" panose="020B0604020202020204" pitchFamily="34" charset="0"/>
                          <a:cs typeface="Arial" panose="020B0604020202020204" pitchFamily="34" charset="0"/>
                        </a:rPr>
                        <a:t> i</a:t>
                      </a:r>
                      <a:r>
                        <a:rPr lang="en-ZA" sz="1400" b="1" i="0" u="none" strike="noStrike" dirty="0" smtClean="0">
                          <a:solidFill>
                            <a:srgbClr val="000000"/>
                          </a:solidFill>
                          <a:effectLst/>
                          <a:latin typeface="Arial" panose="020B0604020202020204" pitchFamily="34" charset="0"/>
                          <a:cs typeface="Arial" panose="020B0604020202020204" pitchFamily="34" charset="0"/>
                        </a:rPr>
                        <a:t>nvoices</a:t>
                      </a:r>
                      <a:r>
                        <a:rPr lang="en-ZA" sz="1400" b="1" i="0" u="none" strike="noStrike" baseline="0" dirty="0" smtClean="0">
                          <a:solidFill>
                            <a:srgbClr val="000000"/>
                          </a:solidFill>
                          <a:effectLst/>
                          <a:latin typeface="Arial" panose="020B0604020202020204" pitchFamily="34" charset="0"/>
                          <a:cs typeface="Arial" panose="020B0604020202020204" pitchFamily="34" charset="0"/>
                        </a:rPr>
                        <a:t> Finalised</a:t>
                      </a:r>
                      <a:endParaRPr lang="en-ZA" sz="1400" b="1" i="0" u="none" strike="noStrike" dirty="0" smtClean="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effectLst/>
                          <a:latin typeface="Arial" panose="020B0604020202020204" pitchFamily="34" charset="0"/>
                          <a:cs typeface="Arial" panose="020B0604020202020204" pitchFamily="34" charset="0"/>
                        </a:rPr>
                        <a:t> Total % Finalised</a:t>
                      </a:r>
                      <a:endParaRPr lang="en-ZA" sz="1400" b="1" i="0" u="none" strike="noStrike" dirty="0" smtClean="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400" b="1" i="0" u="none" strike="noStrike" dirty="0" smtClean="0">
                          <a:solidFill>
                            <a:srgbClr val="000000"/>
                          </a:solidFill>
                          <a:effectLst/>
                          <a:latin typeface="Arial" panose="020B0604020202020204" pitchFamily="34" charset="0"/>
                          <a:cs typeface="Arial" panose="020B0604020202020204" pitchFamily="34" charset="0"/>
                        </a:rPr>
                        <a:t> Total</a:t>
                      </a:r>
                      <a:r>
                        <a:rPr lang="en-ZA" sz="1400" b="1" i="0" u="none" strike="noStrike" baseline="0" dirty="0" smtClean="0">
                          <a:solidFill>
                            <a:srgbClr val="000000"/>
                          </a:solidFill>
                          <a:effectLst/>
                          <a:latin typeface="Arial" panose="020B0604020202020204" pitchFamily="34" charset="0"/>
                          <a:cs typeface="Arial" panose="020B0604020202020204" pitchFamily="34" charset="0"/>
                        </a:rPr>
                        <a:t> i</a:t>
                      </a:r>
                      <a:r>
                        <a:rPr lang="en-ZA" sz="1400" b="1" i="0" u="none" strike="noStrike" dirty="0" smtClean="0">
                          <a:solidFill>
                            <a:srgbClr val="000000"/>
                          </a:solidFill>
                          <a:effectLst/>
                          <a:latin typeface="Arial" panose="020B0604020202020204" pitchFamily="34" charset="0"/>
                          <a:cs typeface="Arial" panose="020B0604020202020204" pitchFamily="34" charset="0"/>
                        </a:rPr>
                        <a:t>nvoices finalised</a:t>
                      </a:r>
                      <a:r>
                        <a:rPr lang="en-ZA" sz="1400" b="1" i="0" u="none" strike="noStrike" baseline="0" dirty="0" smtClean="0">
                          <a:solidFill>
                            <a:srgbClr val="000000"/>
                          </a:solidFill>
                          <a:effectLst/>
                          <a:latin typeface="Arial" panose="020B0604020202020204" pitchFamily="34" charset="0"/>
                          <a:cs typeface="Arial" panose="020B0604020202020204" pitchFamily="34" charset="0"/>
                        </a:rPr>
                        <a:t> within 40 working days</a:t>
                      </a:r>
                      <a:endParaRPr lang="en-ZA" sz="1400" b="1" i="0" u="none" strike="noStrike" dirty="0" smtClean="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400" b="1" i="0" u="none" strike="noStrike" dirty="0" smtClean="0">
                          <a:solidFill>
                            <a:srgbClr val="000000"/>
                          </a:solidFill>
                          <a:effectLst/>
                          <a:latin typeface="Arial" panose="020B0604020202020204" pitchFamily="34" charset="0"/>
                          <a:cs typeface="Arial" panose="020B0604020202020204" pitchFamily="34" charset="0"/>
                        </a:rPr>
                        <a:t>Q1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r>
                        <a:rPr lang="en-ZA" sz="1400" b="1" i="0" u="none" strike="noStrike" dirty="0" smtClean="0">
                          <a:solidFill>
                            <a:srgbClr val="000000"/>
                          </a:solidFill>
                          <a:effectLst/>
                          <a:latin typeface="Arial" panose="020B0604020202020204" pitchFamily="34" charset="0"/>
                          <a:cs typeface="Arial" panose="020B0604020202020204" pitchFamily="34" charset="0"/>
                        </a:rPr>
                        <a:t>Total % Finalised within 40 working days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1"/>
                  </a:ext>
                </a:extLst>
              </a:tr>
              <a:tr h="309390">
                <a:tc>
                  <a:txBody>
                    <a:bodyPr/>
                    <a:lstStyle/>
                    <a:p>
                      <a:pPr algn="l" fontAlgn="b"/>
                      <a:r>
                        <a:rPr lang="en-ZA" sz="1400" b="1" u="none" strike="noStrike" dirty="0" smtClean="0">
                          <a:effectLst/>
                          <a:latin typeface="Arial" panose="020B0604020202020204" pitchFamily="34" charset="0"/>
                          <a:cs typeface="Arial" panose="020B0604020202020204" pitchFamily="34" charset="0"/>
                        </a:rPr>
                        <a:t>EC</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20942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15813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76%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14071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800" b="0" i="0" u="none" strike="noStrike" dirty="0">
                          <a:solidFill>
                            <a:srgbClr val="000000"/>
                          </a:solidFill>
                          <a:effectLst/>
                          <a:latin typeface="Calibri" panose="020F0502020204030204" pitchFamily="34" charset="0"/>
                        </a:rPr>
                        <a:t>36%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2"/>
                  </a:ext>
                </a:extLst>
              </a:tr>
              <a:tr h="309390">
                <a:tc>
                  <a:txBody>
                    <a:bodyPr/>
                    <a:lstStyle/>
                    <a:p>
                      <a:pPr algn="l" fontAlgn="b"/>
                      <a:r>
                        <a:rPr lang="en-ZA" sz="1400" b="1" u="none" strike="noStrike" dirty="0" smtClean="0">
                          <a:effectLst/>
                          <a:latin typeface="Arial" panose="020B0604020202020204" pitchFamily="34" charset="0"/>
                          <a:cs typeface="Arial" panose="020B0604020202020204" pitchFamily="34" charset="0"/>
                        </a:rPr>
                        <a:t>FS</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26197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20420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78%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15036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800" b="0" i="0" u="none" strike="noStrike" dirty="0">
                          <a:solidFill>
                            <a:srgbClr val="000000"/>
                          </a:solidFill>
                          <a:effectLst/>
                          <a:latin typeface="Calibri" panose="020F0502020204030204" pitchFamily="34" charset="0"/>
                        </a:rPr>
                        <a:t>48%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3"/>
                  </a:ext>
                </a:extLst>
              </a:tr>
              <a:tr h="309390">
                <a:tc>
                  <a:txBody>
                    <a:bodyPr/>
                    <a:lstStyle/>
                    <a:p>
                      <a:pPr algn="l" fontAlgn="b"/>
                      <a:r>
                        <a:rPr lang="en-ZA" sz="1400" b="1" u="none" strike="noStrike" dirty="0" smtClean="0">
                          <a:effectLst/>
                          <a:latin typeface="Arial" panose="020B0604020202020204" pitchFamily="34" charset="0"/>
                          <a:cs typeface="Arial" panose="020B0604020202020204" pitchFamily="34" charset="0"/>
                        </a:rPr>
                        <a:t>GP</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242926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205000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84%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182049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800" b="0" i="0" u="none" strike="noStrike" dirty="0">
                          <a:solidFill>
                            <a:srgbClr val="000000"/>
                          </a:solidFill>
                          <a:effectLst/>
                          <a:latin typeface="Calibri" panose="020F0502020204030204" pitchFamily="34" charset="0"/>
                        </a:rPr>
                        <a:t>62%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4"/>
                  </a:ext>
                </a:extLst>
              </a:tr>
              <a:tr h="309390">
                <a:tc>
                  <a:txBody>
                    <a:bodyPr/>
                    <a:lstStyle/>
                    <a:p>
                      <a:pPr algn="l" fontAlgn="b"/>
                      <a:r>
                        <a:rPr lang="en-ZA" sz="1400" b="1" u="none" strike="noStrike" dirty="0" smtClean="0">
                          <a:effectLst/>
                          <a:latin typeface="Arial" panose="020B0604020202020204" pitchFamily="34" charset="0"/>
                          <a:cs typeface="Arial" panose="020B0604020202020204" pitchFamily="34" charset="0"/>
                        </a:rPr>
                        <a:t>KZN</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39019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33936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87%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23950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800" b="0" i="0" u="none" strike="noStrike" dirty="0">
                          <a:solidFill>
                            <a:srgbClr val="000000"/>
                          </a:solidFill>
                          <a:effectLst/>
                          <a:latin typeface="Calibri" panose="020F0502020204030204" pitchFamily="34" charset="0"/>
                        </a:rPr>
                        <a:t>50%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61%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5"/>
                  </a:ext>
                </a:extLst>
              </a:tr>
              <a:tr h="309197">
                <a:tc>
                  <a:txBody>
                    <a:bodyPr/>
                    <a:lstStyle/>
                    <a:p>
                      <a:pPr algn="l" fontAlgn="b"/>
                      <a:r>
                        <a:rPr lang="en-ZA" sz="1400" b="1" u="none" strike="noStrike" dirty="0" smtClean="0">
                          <a:effectLst/>
                          <a:latin typeface="Arial" panose="020B0604020202020204" pitchFamily="34" charset="0"/>
                          <a:cs typeface="Arial" panose="020B0604020202020204" pitchFamily="34" charset="0"/>
                        </a:rPr>
                        <a:t>Limp</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25888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24091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22972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800" b="0" i="0" u="none" strike="noStrike" dirty="0">
                          <a:solidFill>
                            <a:srgbClr val="000000"/>
                          </a:solidFill>
                          <a:effectLst/>
                          <a:latin typeface="Calibri" panose="020F0502020204030204" pitchFamily="34" charset="0"/>
                        </a:rPr>
                        <a:t>81%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6"/>
                  </a:ext>
                </a:extLst>
              </a:tr>
              <a:tr h="309390">
                <a:tc>
                  <a:txBody>
                    <a:bodyPr/>
                    <a:lstStyle/>
                    <a:p>
                      <a:pPr algn="l" fontAlgn="b"/>
                      <a:r>
                        <a:rPr lang="en-ZA" sz="1400" b="1" u="none" strike="noStrike" dirty="0" smtClean="0">
                          <a:effectLst/>
                          <a:latin typeface="Arial" panose="020B0604020202020204" pitchFamily="34" charset="0"/>
                          <a:cs typeface="Arial" panose="020B0604020202020204" pitchFamily="34" charset="0"/>
                        </a:rPr>
                        <a:t>MP</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36158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30492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84%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23429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800" b="0" i="0" u="none" strike="noStrike" dirty="0">
                          <a:solidFill>
                            <a:srgbClr val="000000"/>
                          </a:solidFill>
                          <a:effectLst/>
                          <a:latin typeface="Calibri" panose="020F0502020204030204" pitchFamily="34" charset="0"/>
                        </a:rPr>
                        <a:t>54%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65%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7"/>
                  </a:ext>
                </a:extLst>
              </a:tr>
              <a:tr h="309390">
                <a:tc>
                  <a:txBody>
                    <a:bodyPr/>
                    <a:lstStyle/>
                    <a:p>
                      <a:pPr algn="l" fontAlgn="b"/>
                      <a:r>
                        <a:rPr lang="en-ZA" sz="1400" b="1" u="none" strike="noStrike" dirty="0" smtClean="0">
                          <a:effectLst/>
                          <a:latin typeface="Arial" panose="020B0604020202020204" pitchFamily="34" charset="0"/>
                          <a:cs typeface="Arial" panose="020B0604020202020204" pitchFamily="34" charset="0"/>
                        </a:rPr>
                        <a:t>NW</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28589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27291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26831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800" b="0" i="0" u="none" strike="noStrike" dirty="0">
                          <a:solidFill>
                            <a:srgbClr val="000000"/>
                          </a:solidFill>
                          <a:effectLst/>
                          <a:latin typeface="Calibri" panose="020F0502020204030204" pitchFamily="34" charset="0"/>
                        </a:rPr>
                        <a:t>82%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8"/>
                  </a:ext>
                </a:extLst>
              </a:tr>
              <a:tr h="309390">
                <a:tc>
                  <a:txBody>
                    <a:bodyPr/>
                    <a:lstStyle/>
                    <a:p>
                      <a:pPr algn="l" fontAlgn="b"/>
                      <a:r>
                        <a:rPr lang="en-ZA" sz="1400" b="1" u="none" strike="noStrike" dirty="0" smtClean="0">
                          <a:effectLst/>
                          <a:latin typeface="Arial" panose="020B0604020202020204" pitchFamily="34" charset="0"/>
                          <a:cs typeface="Arial" panose="020B0604020202020204" pitchFamily="34" charset="0"/>
                        </a:rPr>
                        <a:t>NC</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4093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2887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71%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2202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800" b="0" i="0" u="none" strike="noStrike" dirty="0">
                          <a:solidFill>
                            <a:srgbClr val="000000"/>
                          </a:solidFill>
                          <a:effectLst/>
                          <a:latin typeface="Calibri" panose="020F0502020204030204" pitchFamily="34" charset="0"/>
                        </a:rPr>
                        <a:t>37%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54%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9"/>
                  </a:ext>
                </a:extLst>
              </a:tr>
              <a:tr h="309390">
                <a:tc>
                  <a:txBody>
                    <a:bodyPr/>
                    <a:lstStyle/>
                    <a:p>
                      <a:pPr algn="l" fontAlgn="b"/>
                      <a:r>
                        <a:rPr lang="en-ZA" sz="1400" b="1" u="none" strike="noStrike" dirty="0" smtClean="0">
                          <a:effectLst/>
                          <a:latin typeface="Arial" panose="020B0604020202020204" pitchFamily="34" charset="0"/>
                          <a:cs typeface="Arial" panose="020B0604020202020204" pitchFamily="34" charset="0"/>
                        </a:rPr>
                        <a:t>WC</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42381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30489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26162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800" b="0" i="0" u="none" strike="noStrike" dirty="0">
                          <a:solidFill>
                            <a:srgbClr val="000000"/>
                          </a:solidFill>
                          <a:effectLst/>
                          <a:latin typeface="Calibri" panose="020F0502020204030204" pitchFamily="34" charset="0"/>
                        </a:rPr>
                        <a:t>51%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62%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10"/>
                  </a:ext>
                </a:extLst>
              </a:tr>
              <a:tr h="309390">
                <a:tc>
                  <a:txBody>
                    <a:bodyPr/>
                    <a:lstStyle/>
                    <a:p>
                      <a:pPr algn="l" fontAlgn="b"/>
                      <a:r>
                        <a:rPr lang="en-ZA" sz="1400" b="1" u="none" strike="noStrike" dirty="0">
                          <a:effectLst/>
                          <a:latin typeface="Arial" panose="020B0604020202020204" pitchFamily="34" charset="0"/>
                          <a:cs typeface="Arial" panose="020B0604020202020204" pitchFamily="34" charset="0"/>
                        </a:rPr>
                        <a:t>Auto-Pay</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842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788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661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800" b="0" i="0" u="none" strike="noStrike" dirty="0">
                          <a:solidFill>
                            <a:srgbClr val="000000"/>
                          </a:solidFill>
                          <a:effectLst/>
                          <a:latin typeface="Calibri" panose="020F0502020204030204" pitchFamily="34" charset="0"/>
                        </a:rPr>
                        <a:t>77%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79%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11"/>
                  </a:ext>
                </a:extLst>
              </a:tr>
              <a:tr h="309390">
                <a:tc>
                  <a:txBody>
                    <a:bodyPr/>
                    <a:lstStyle/>
                    <a:p>
                      <a:pPr algn="l" fontAlgn="b"/>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Calibri"/>
                        </a:rPr>
                        <a:t>1357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Calibri"/>
                        </a:rPr>
                        <a:t>924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Calibri"/>
                        </a:rPr>
                        <a:t>68%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Calibri"/>
                        </a:rPr>
                        <a:t>917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Calibri"/>
                        </a:rPr>
                        <a:t>67.58%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186610307"/>
                  </a:ext>
                </a:extLst>
              </a:tr>
              <a:tr h="525872">
                <a:tc>
                  <a:txBody>
                    <a:bodyPr/>
                    <a:lstStyle/>
                    <a:p>
                      <a:pPr algn="l" fontAlgn="b"/>
                      <a:r>
                        <a:rPr lang="en-ZA" sz="1400" b="1" u="none" strike="noStrike" dirty="0" smtClean="0">
                          <a:effectLst/>
                          <a:latin typeface="Arial" panose="020B0604020202020204" pitchFamily="34" charset="0"/>
                          <a:cs typeface="Arial" panose="020B0604020202020204" pitchFamily="34" charset="0"/>
                        </a:rPr>
                        <a:t>Total</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467035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391207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400" b="1" i="0" u="none" strike="noStrike" dirty="0">
                          <a:solidFill>
                            <a:srgbClr val="000000"/>
                          </a:solidFill>
                          <a:effectLst/>
                          <a:latin typeface="Arial" panose="020B0604020202020204" pitchFamily="34" charset="0"/>
                          <a:cs typeface="Arial" panose="020B0604020202020204" pitchFamily="34" charset="0"/>
                        </a:rPr>
                        <a:t>84%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337363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800" b="1" i="0" u="none" strike="noStrike" dirty="0">
                          <a:solidFill>
                            <a:srgbClr val="000000"/>
                          </a:solidFill>
                          <a:effectLst/>
                          <a:latin typeface="Calibri" panose="020F0502020204030204" pitchFamily="34" charset="0"/>
                        </a:rPr>
                        <a:t>60%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xmlns="" val="24355038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28" y="480290"/>
            <a:ext cx="8743950" cy="533055"/>
          </a:xfrm>
        </p:spPr>
        <p:txBody>
          <a:bodyPr/>
          <a:lstStyle/>
          <a:p>
            <a:pPr lvl="0" defTabSz="914400" eaLnBrk="1" fontAlgn="auto" hangingPunct="1">
              <a:spcBef>
                <a:spcPts val="0"/>
              </a:spcBef>
              <a:spcAft>
                <a:spcPts val="0"/>
              </a:spcAft>
            </a:pPr>
            <a:r>
              <a:rPr lang="en-US" sz="3600" b="1" dirty="0">
                <a:solidFill>
                  <a:srgbClr val="000000"/>
                </a:solidFill>
                <a:effectLst>
                  <a:outerShdw blurRad="38100" dist="38100" dir="2700000" algn="tl">
                    <a:srgbClr val="000000">
                      <a:alpha val="43137"/>
                    </a:srgbClr>
                  </a:outerShdw>
                </a:effectLst>
                <a:latin typeface="Arial" pitchFamily="34" charset="0"/>
                <a:ea typeface="ＭＳ Ｐゴシック" pitchFamily="-80" charset="-128"/>
                <a:cs typeface="Arial" pitchFamily="34" charset="0"/>
              </a:rPr>
              <a:t> </a:t>
            </a:r>
            <a:br>
              <a:rPr lang="en-US" sz="3600" b="1" dirty="0">
                <a:solidFill>
                  <a:srgbClr val="000000"/>
                </a:solidFill>
                <a:effectLst>
                  <a:outerShdw blurRad="38100" dist="38100" dir="2700000" algn="tl">
                    <a:srgbClr val="000000">
                      <a:alpha val="43137"/>
                    </a:srgbClr>
                  </a:outerShdw>
                </a:effectLst>
                <a:latin typeface="Arial" pitchFamily="34" charset="0"/>
                <a:ea typeface="ＭＳ Ｐゴシック" pitchFamily="-80" charset="-128"/>
                <a:cs typeface="Arial" pitchFamily="34" charset="0"/>
              </a:rPr>
            </a:br>
            <a:r>
              <a:rPr lang="en-ZA" sz="2000" b="1" dirty="0">
                <a:solidFill>
                  <a:srgbClr val="000000"/>
                </a:solidFill>
                <a:ea typeface="ＭＳ Ｐゴシック" pitchFamily="-80" charset="-128"/>
                <a:cs typeface="Arial" pitchFamily="34" charset="0"/>
              </a:rPr>
              <a:t>PROVINCIAL BREAKDOWN 2019/20</a:t>
            </a:r>
            <a:br>
              <a:rPr lang="en-ZA" sz="2000" b="1" dirty="0">
                <a:solidFill>
                  <a:srgbClr val="000000"/>
                </a:solidFill>
                <a:ea typeface="ＭＳ Ｐゴシック" pitchFamily="-80" charset="-128"/>
                <a:cs typeface="Arial" pitchFamily="34" charset="0"/>
              </a:rPr>
            </a:br>
            <a:r>
              <a:rPr lang="en-ZA" sz="1400" b="1" dirty="0" smtClean="0">
                <a:latin typeface="Arial"/>
                <a:ea typeface="+mn-ea"/>
                <a:cs typeface="+mn-cs"/>
              </a:rPr>
              <a:t>85</a:t>
            </a:r>
            <a:r>
              <a:rPr lang="en-ZA" sz="1400" b="1" dirty="0">
                <a:latin typeface="Arial"/>
                <a:ea typeface="+mn-ea"/>
                <a:cs typeface="+mn-cs"/>
              </a:rPr>
              <a:t>% OF MEDICAL INVOICES FINALISED WITHIN 40 WORKING DAYS OF RECEIPT</a:t>
            </a:r>
            <a:r>
              <a:rPr lang="en-ZA" sz="1800" dirty="0">
                <a:latin typeface="Arial"/>
                <a:ea typeface="+mn-ea"/>
                <a:cs typeface="+mn-cs"/>
              </a:rPr>
              <a:t/>
            </a:r>
            <a:br>
              <a:rPr lang="en-ZA" sz="1800" dirty="0">
                <a:latin typeface="Arial"/>
                <a:ea typeface="+mn-ea"/>
                <a:cs typeface="+mn-cs"/>
              </a:rPr>
            </a:br>
            <a:r>
              <a:rPr lang="en-ZA" altLang="en-US" sz="2000" b="1" dirty="0">
                <a:solidFill>
                  <a:srgbClr val="000000"/>
                </a:solidFill>
                <a:latin typeface="+mn-lt"/>
              </a:rPr>
              <a:t/>
            </a:r>
            <a:br>
              <a:rPr lang="en-ZA" altLang="en-US" sz="2000" b="1" dirty="0">
                <a:solidFill>
                  <a:srgbClr val="000000"/>
                </a:solidFill>
                <a:latin typeface="+mn-lt"/>
              </a:rPr>
            </a:br>
            <a:endParaRPr lang="en-ZA" sz="3600" b="1" dirty="0">
              <a:solidFill>
                <a:srgbClr val="000000"/>
              </a:solidFill>
              <a:effectLst>
                <a:outerShdw blurRad="38100" dist="38100" dir="2700000" algn="tl">
                  <a:srgbClr val="000000">
                    <a:alpha val="43137"/>
                  </a:srgbClr>
                </a:outerShdw>
              </a:effectLst>
              <a:latin typeface="+mn-lt"/>
              <a:ea typeface="ＭＳ Ｐゴシック" pitchFamily="-80" charset="-128"/>
              <a:cs typeface="Arial" pitchFamily="34" charset="0"/>
            </a:endParaRPr>
          </a:p>
        </p:txBody>
      </p:sp>
      <p:sp>
        <p:nvSpPr>
          <p:cNvPr id="61443" name="Slide Number Placeholder 3"/>
          <p:cNvSpPr>
            <a:spLocks noGrp="1"/>
          </p:cNvSpPr>
          <p:nvPr>
            <p:ph type="sldNum" sz="quarter" idx="12"/>
          </p:nvPr>
        </p:nvSpPr>
        <p:spPr bwMode="auto">
          <a:xfrm>
            <a:off x="6939384" y="647831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D8CDD07-EF62-403B-B26D-BE8DB3348194}" type="slidenum">
              <a:rPr kumimoji="0" lang="en-US" altLang="en-US" sz="1200" b="1" i="0" u="none" strike="noStrike" kern="1200" cap="none" spc="0" normalizeH="0" baseline="0" noProof="0">
                <a:ln>
                  <a:noFill/>
                </a:ln>
                <a:solidFill>
                  <a:srgbClr val="FF0000"/>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en-US" altLang="en-US" sz="1200" b="1" i="0" u="none" strike="noStrike" kern="1200" cap="none" spc="0" normalizeH="0" baseline="0" noProof="0" dirty="0">
              <a:ln>
                <a:noFill/>
              </a:ln>
              <a:solidFill>
                <a:srgbClr val="FF0000"/>
              </a:solidFill>
              <a:effectLst/>
              <a:uLnTx/>
              <a:uFillTx/>
              <a:latin typeface="Calibri" panose="020F0502020204030204" pitchFamily="34" charset="0"/>
              <a:ea typeface="MS PGothic" panose="020B0600070205080204" pitchFamily="34" charset="-128"/>
              <a:cs typeface="+mn-cs"/>
            </a:endParaRPr>
          </a:p>
        </p:txBody>
      </p:sp>
      <p:graphicFrame>
        <p:nvGraphicFramePr>
          <p:cNvPr id="5" name="Content Placeholder 5"/>
          <p:cNvGraphicFramePr>
            <a:graphicFrameLocks/>
          </p:cNvGraphicFramePr>
          <p:nvPr>
            <p:extLst>
              <p:ext uri="{D42A27DB-BD31-4B8C-83A1-F6EECF244321}">
                <p14:modId xmlns:p14="http://schemas.microsoft.com/office/powerpoint/2010/main" xmlns="" val="3033287548"/>
              </p:ext>
            </p:extLst>
          </p:nvPr>
        </p:nvGraphicFramePr>
        <p:xfrm>
          <a:off x="236028" y="1320801"/>
          <a:ext cx="8649353" cy="50605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1885731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28" y="404664"/>
            <a:ext cx="8743950" cy="608682"/>
          </a:xfrm>
        </p:spPr>
        <p:txBody>
          <a:bodyPr/>
          <a:lstStyle/>
          <a:p>
            <a:pPr>
              <a:defRPr/>
            </a:pPr>
            <a:r>
              <a:rPr lang="en-US" sz="3600" b="1" dirty="0">
                <a:solidFill>
                  <a:srgbClr val="000000"/>
                </a:solidFill>
                <a:effectLst>
                  <a:outerShdw blurRad="38100" dist="38100" dir="2700000" algn="tl">
                    <a:srgbClr val="000000">
                      <a:alpha val="43137"/>
                    </a:srgbClr>
                  </a:outerShdw>
                </a:effectLst>
                <a:latin typeface="Arial" pitchFamily="34" charset="0"/>
                <a:ea typeface="ＭＳ Ｐゴシック" pitchFamily="-80" charset="-128"/>
                <a:cs typeface="Arial" pitchFamily="34" charset="0"/>
              </a:rPr>
              <a:t> </a:t>
            </a:r>
            <a:br>
              <a:rPr lang="en-US" sz="3600" b="1" dirty="0">
                <a:solidFill>
                  <a:srgbClr val="000000"/>
                </a:solidFill>
                <a:effectLst>
                  <a:outerShdw blurRad="38100" dist="38100" dir="2700000" algn="tl">
                    <a:srgbClr val="000000">
                      <a:alpha val="43137"/>
                    </a:srgbClr>
                  </a:outerShdw>
                </a:effectLst>
                <a:latin typeface="Arial" pitchFamily="34" charset="0"/>
                <a:ea typeface="ＭＳ Ｐゴシック" pitchFamily="-80" charset="-128"/>
                <a:cs typeface="Arial" pitchFamily="34" charset="0"/>
              </a:rPr>
            </a:br>
            <a:r>
              <a:rPr lang="en-ZA" sz="2000" b="1" dirty="0" smtClean="0">
                <a:solidFill>
                  <a:srgbClr val="000000"/>
                </a:solidFill>
                <a:latin typeface="+mn-lt"/>
                <a:ea typeface="ＭＳ Ｐゴシック" pitchFamily="-80" charset="-128"/>
                <a:cs typeface="Arial" pitchFamily="34" charset="0"/>
              </a:rPr>
              <a:t>PROVINCIAL </a:t>
            </a:r>
            <a:r>
              <a:rPr lang="en-ZA" sz="2000" b="1" dirty="0">
                <a:solidFill>
                  <a:srgbClr val="000000"/>
                </a:solidFill>
                <a:latin typeface="+mn-lt"/>
                <a:ea typeface="ＭＳ Ｐゴシック" pitchFamily="-80" charset="-128"/>
                <a:cs typeface="Arial" pitchFamily="34" charset="0"/>
              </a:rPr>
              <a:t>BREAKDOWN </a:t>
            </a:r>
            <a:r>
              <a:rPr lang="en-ZA" sz="2000" b="1" dirty="0" smtClean="0">
                <a:solidFill>
                  <a:srgbClr val="000000"/>
                </a:solidFill>
                <a:latin typeface="+mn-lt"/>
                <a:ea typeface="ＭＳ Ｐゴシック" pitchFamily="-80" charset="-128"/>
                <a:cs typeface="Arial" pitchFamily="34" charset="0"/>
              </a:rPr>
              <a:t>2019/20</a:t>
            </a:r>
            <a:r>
              <a:rPr lang="en-ZA" altLang="en-US" sz="2000" b="1" dirty="0">
                <a:solidFill>
                  <a:srgbClr val="000000"/>
                </a:solidFill>
                <a:latin typeface="+mn-lt"/>
              </a:rPr>
              <a:t/>
            </a:r>
            <a:br>
              <a:rPr lang="en-ZA" altLang="en-US" sz="2000" b="1" dirty="0">
                <a:solidFill>
                  <a:srgbClr val="000000"/>
                </a:solidFill>
                <a:latin typeface="+mn-lt"/>
              </a:rPr>
            </a:br>
            <a:endParaRPr lang="en-ZA" sz="3600" b="1" dirty="0">
              <a:solidFill>
                <a:srgbClr val="000000"/>
              </a:solidFill>
              <a:effectLst>
                <a:outerShdw blurRad="38100" dist="38100" dir="2700000" algn="tl">
                  <a:srgbClr val="000000">
                    <a:alpha val="43137"/>
                  </a:srgbClr>
                </a:outerShdw>
              </a:effectLst>
              <a:latin typeface="+mn-lt"/>
              <a:ea typeface="ＭＳ Ｐゴシック" pitchFamily="-80" charset="-128"/>
              <a:cs typeface="Arial" pitchFamily="34" charset="0"/>
            </a:endParaRPr>
          </a:p>
        </p:txBody>
      </p:sp>
      <p:sp>
        <p:nvSpPr>
          <p:cNvPr id="61443" name="Slide Number Placeholder 3"/>
          <p:cNvSpPr>
            <a:spLocks noGrp="1"/>
          </p:cNvSpPr>
          <p:nvPr>
            <p:ph type="sldNum" sz="quarter" idx="12"/>
          </p:nvPr>
        </p:nvSpPr>
        <p:spPr bwMode="auto">
          <a:xfrm>
            <a:off x="7010400" y="649678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fld id="{8D8CDD07-EF62-403B-B26D-BE8DB3348194}" type="slidenum">
              <a:rPr lang="en-US" altLang="en-US" sz="1200" b="1">
                <a:solidFill>
                  <a:srgbClr val="FF0000"/>
                </a:solidFill>
              </a:rPr>
              <a:pPr eaLnBrk="1" hangingPunct="1">
                <a:spcBef>
                  <a:spcPct val="0"/>
                </a:spcBef>
                <a:buFontTx/>
                <a:buNone/>
              </a:pPr>
              <a:t>23</a:t>
            </a:fld>
            <a:endParaRPr lang="en-US" altLang="en-US" sz="1200" b="1"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2960707043"/>
              </p:ext>
            </p:extLst>
          </p:nvPr>
        </p:nvGraphicFramePr>
        <p:xfrm>
          <a:off x="236028" y="1318138"/>
          <a:ext cx="8621645" cy="4841526"/>
        </p:xfrm>
        <a:graphic>
          <a:graphicData uri="http://schemas.openxmlformats.org/drawingml/2006/table">
            <a:tbl>
              <a:tblPr>
                <a:tableStyleId>{5C22544A-7EE6-4342-B048-85BDC9FD1C3A}</a:tableStyleId>
              </a:tblPr>
              <a:tblGrid>
                <a:gridCol w="861235">
                  <a:extLst>
                    <a:ext uri="{9D8B030D-6E8A-4147-A177-3AD203B41FA5}">
                      <a16:colId xmlns:a16="http://schemas.microsoft.com/office/drawing/2014/main" xmlns="" val="20000"/>
                    </a:ext>
                  </a:extLst>
                </a:gridCol>
                <a:gridCol w="1045627">
                  <a:extLst>
                    <a:ext uri="{9D8B030D-6E8A-4147-A177-3AD203B41FA5}">
                      <a16:colId xmlns:a16="http://schemas.microsoft.com/office/drawing/2014/main" xmlns="" val="20001"/>
                    </a:ext>
                  </a:extLst>
                </a:gridCol>
                <a:gridCol w="2143335">
                  <a:extLst>
                    <a:ext uri="{9D8B030D-6E8A-4147-A177-3AD203B41FA5}">
                      <a16:colId xmlns:a16="http://schemas.microsoft.com/office/drawing/2014/main" xmlns="" val="20002"/>
                    </a:ext>
                  </a:extLst>
                </a:gridCol>
                <a:gridCol w="2285724">
                  <a:extLst>
                    <a:ext uri="{9D8B030D-6E8A-4147-A177-3AD203B41FA5}">
                      <a16:colId xmlns:a16="http://schemas.microsoft.com/office/drawing/2014/main" xmlns="" val="4068733253"/>
                    </a:ext>
                  </a:extLst>
                </a:gridCol>
                <a:gridCol w="2285724">
                  <a:extLst>
                    <a:ext uri="{9D8B030D-6E8A-4147-A177-3AD203B41FA5}">
                      <a16:colId xmlns:a16="http://schemas.microsoft.com/office/drawing/2014/main" xmlns="" val="20003"/>
                    </a:ext>
                  </a:extLst>
                </a:gridCol>
              </a:tblGrid>
              <a:tr h="569941">
                <a:tc gridSpan="5">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600" b="1" dirty="0" smtClean="0"/>
                        <a:t>85% OF PRE- AUTHORISATIONS RESPONDED TO WITHIN 10 WORKING DAYS ON PREVIOUSLY FINALISED CASES</a:t>
                      </a:r>
                      <a:endParaRPr lang="en-ZA" sz="1600" b="1" dirty="0" smtClean="0"/>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fontAlgn="b"/>
                      <a:endParaRPr lang="en-ZA" sz="18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fontAlgn="b"/>
                      <a:endParaRPr lang="en-ZA" sz="18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a:p>
                  </a:txBody>
                  <a:tcPr/>
                </a:tc>
                <a:tc hMerge="1">
                  <a:txBody>
                    <a:bodyPr/>
                    <a:lstStyle/>
                    <a:p>
                      <a:pPr algn="ctr" fontAlgn="b"/>
                      <a:endParaRPr lang="en-ZA" sz="18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0"/>
                  </a:ext>
                </a:extLst>
              </a:tr>
              <a:tr h="362198">
                <a:tc>
                  <a:txBody>
                    <a:bodyPr/>
                    <a:lstStyle/>
                    <a:p>
                      <a:pPr algn="l" fontAlgn="b"/>
                      <a:r>
                        <a:rPr lang="en-ZA" sz="1400" b="1" u="none" strike="noStrike" dirty="0">
                          <a:solidFill>
                            <a:schemeClr val="tx1"/>
                          </a:solidFill>
                          <a:effectLst/>
                          <a:latin typeface="Arial" panose="020B0604020202020204" pitchFamily="34" charset="0"/>
                          <a:cs typeface="Arial" panose="020B0604020202020204" pitchFamily="34" charset="0"/>
                        </a:rPr>
                        <a:t>Province</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ZA" sz="1400" b="1" u="none" strike="noStrike" dirty="0" smtClean="0">
                          <a:solidFill>
                            <a:schemeClr val="tx1"/>
                          </a:solidFill>
                          <a:effectLst/>
                          <a:latin typeface="Arial" panose="020B0604020202020204" pitchFamily="34" charset="0"/>
                          <a:cs typeface="Arial" panose="020B0604020202020204" pitchFamily="34" charset="0"/>
                        </a:rPr>
                        <a:t>Total Received</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400" b="1" i="0" u="none" strike="noStrike" dirty="0" smtClean="0">
                          <a:solidFill>
                            <a:schemeClr val="tx1"/>
                          </a:solidFill>
                          <a:effectLst/>
                          <a:latin typeface="Arial" panose="020B0604020202020204" pitchFamily="34" charset="0"/>
                          <a:cs typeface="Arial" panose="020B0604020202020204" pitchFamily="34" charset="0"/>
                        </a:rPr>
                        <a:t>Pre-authorisations</a:t>
                      </a:r>
                      <a:r>
                        <a:rPr lang="en-ZA" sz="1400" b="1" i="0" u="none" strike="noStrike" baseline="0" dirty="0" smtClean="0">
                          <a:solidFill>
                            <a:schemeClr val="tx1"/>
                          </a:solidFill>
                          <a:effectLst/>
                          <a:latin typeface="Arial" panose="020B0604020202020204" pitchFamily="34" charset="0"/>
                          <a:cs typeface="Arial" panose="020B0604020202020204" pitchFamily="34" charset="0"/>
                        </a:rPr>
                        <a:t> responded to within 10 working days</a:t>
                      </a:r>
                      <a:endParaRPr lang="en-ZA" sz="1400" b="1" i="0" u="none" strike="noStrike" dirty="0" smtClean="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400" b="1" i="0" u="none" strike="noStrike" dirty="0" smtClean="0">
                          <a:solidFill>
                            <a:schemeClr val="tx1"/>
                          </a:solidFill>
                          <a:effectLst/>
                          <a:latin typeface="Arial" panose="020B0604020202020204" pitchFamily="34" charset="0"/>
                          <a:cs typeface="Arial" panose="020B0604020202020204" pitchFamily="34" charset="0"/>
                        </a:rPr>
                        <a:t>Q1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400" b="1" i="0" u="none" strike="noStrike" dirty="0" smtClean="0">
                          <a:solidFill>
                            <a:schemeClr val="tx1"/>
                          </a:solidFill>
                          <a:effectLst/>
                          <a:latin typeface="Arial" panose="020B0604020202020204" pitchFamily="34" charset="0"/>
                          <a:cs typeface="Arial" panose="020B0604020202020204" pitchFamily="34" charset="0"/>
                        </a:rPr>
                        <a:t>% Pre-authorisations</a:t>
                      </a:r>
                      <a:r>
                        <a:rPr lang="en-ZA" sz="1400" b="1" i="0" u="none" strike="noStrike" baseline="0" dirty="0" smtClean="0">
                          <a:solidFill>
                            <a:schemeClr val="tx1"/>
                          </a:solidFill>
                          <a:effectLst/>
                          <a:latin typeface="Arial" panose="020B0604020202020204" pitchFamily="34" charset="0"/>
                          <a:cs typeface="Arial" panose="020B0604020202020204" pitchFamily="34" charset="0"/>
                        </a:rPr>
                        <a:t> responded to within 10 working days</a:t>
                      </a:r>
                      <a:endParaRPr lang="en-ZA" sz="1400" b="1" i="0" u="none" strike="noStrike" dirty="0" smtClean="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1"/>
                  </a:ext>
                </a:extLst>
              </a:tr>
              <a:tr h="362198">
                <a:tc>
                  <a:txBody>
                    <a:bodyPr/>
                    <a:lstStyle/>
                    <a:p>
                      <a:pPr algn="l" fontAlgn="b"/>
                      <a:r>
                        <a:rPr lang="en-ZA" sz="1400" b="1" u="none" strike="noStrike" dirty="0">
                          <a:solidFill>
                            <a:schemeClr val="tx1"/>
                          </a:solidFill>
                          <a:effectLst/>
                          <a:latin typeface="Arial" panose="020B0604020202020204" pitchFamily="34" charset="0"/>
                          <a:cs typeface="Arial" panose="020B0604020202020204" pitchFamily="34" charset="0"/>
                        </a:rPr>
                        <a:t>EC</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400" b="1" i="0" u="none" strike="noStrike" dirty="0">
                          <a:solidFill>
                            <a:schemeClr val="tx1"/>
                          </a:solidFill>
                          <a:effectLst/>
                          <a:latin typeface="Arial" panose="020B0604020202020204" pitchFamily="34" charset="0"/>
                          <a:cs typeface="Arial" panose="020B0604020202020204" pitchFamily="34" charset="0"/>
                        </a:rPr>
                        <a:t>109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400" b="1" i="0" u="none" strike="noStrike" dirty="0">
                          <a:solidFill>
                            <a:schemeClr val="tx1"/>
                          </a:solidFill>
                          <a:effectLst/>
                          <a:latin typeface="Arial" panose="020B0604020202020204" pitchFamily="34" charset="0"/>
                          <a:cs typeface="Arial" panose="020B0604020202020204" pitchFamily="34" charset="0"/>
                        </a:rPr>
                        <a:t>101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ZA" sz="1400" b="1" i="0" u="none" strike="noStrike" dirty="0">
                          <a:solidFill>
                            <a:schemeClr val="tx1"/>
                          </a:solidFill>
                          <a:effectLst/>
                          <a:latin typeface="Arial" panose="020B0604020202020204" pitchFamily="34" charset="0"/>
                          <a:cs typeface="Arial" panose="020B0604020202020204" pitchFamily="34" charset="0"/>
                        </a:rPr>
                        <a:t>93%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r h="362198">
                <a:tc>
                  <a:txBody>
                    <a:bodyPr/>
                    <a:lstStyle/>
                    <a:p>
                      <a:pPr algn="l" fontAlgn="b"/>
                      <a:r>
                        <a:rPr lang="en-ZA" sz="1400" b="1" u="none" strike="noStrike" dirty="0">
                          <a:solidFill>
                            <a:schemeClr val="tx1"/>
                          </a:solidFill>
                          <a:effectLst/>
                          <a:latin typeface="Arial" panose="020B0604020202020204" pitchFamily="34" charset="0"/>
                          <a:cs typeface="Arial" panose="020B0604020202020204" pitchFamily="34" charset="0"/>
                        </a:rPr>
                        <a:t>FS</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400" b="1" i="0" u="none" strike="noStrike" dirty="0">
                          <a:solidFill>
                            <a:schemeClr val="tx1"/>
                          </a:solidFill>
                          <a:effectLst/>
                          <a:latin typeface="Arial" panose="020B0604020202020204" pitchFamily="34" charset="0"/>
                          <a:cs typeface="Arial" panose="020B0604020202020204" pitchFamily="34" charset="0"/>
                        </a:rPr>
                        <a:t>91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400" b="1" i="0" u="none" strike="noStrike" dirty="0">
                          <a:solidFill>
                            <a:schemeClr val="tx1"/>
                          </a:solidFill>
                          <a:effectLst/>
                          <a:latin typeface="Arial" panose="020B0604020202020204" pitchFamily="34" charset="0"/>
                          <a:cs typeface="Arial" panose="020B0604020202020204" pitchFamily="34" charset="0"/>
                        </a:rPr>
                        <a:t>91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ZA" sz="1400" b="1" i="0" u="none" strike="noStrike" dirty="0">
                          <a:solidFill>
                            <a:schemeClr val="tx1"/>
                          </a:solidFill>
                          <a:effectLst/>
                          <a:latin typeface="Arial" panose="020B0604020202020204" pitchFamily="34" charset="0"/>
                          <a:cs typeface="Arial" panose="020B0604020202020204" pitchFamily="34" charset="0"/>
                        </a:rPr>
                        <a:t>100%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3"/>
                  </a:ext>
                </a:extLst>
              </a:tr>
              <a:tr h="362198">
                <a:tc>
                  <a:txBody>
                    <a:bodyPr/>
                    <a:lstStyle/>
                    <a:p>
                      <a:pPr algn="l" fontAlgn="b"/>
                      <a:r>
                        <a:rPr lang="en-ZA" sz="1400" b="1" u="none" strike="noStrike" dirty="0">
                          <a:solidFill>
                            <a:schemeClr val="tx1"/>
                          </a:solidFill>
                          <a:effectLst/>
                          <a:latin typeface="Arial" panose="020B0604020202020204" pitchFamily="34" charset="0"/>
                          <a:cs typeface="Arial" panose="020B0604020202020204" pitchFamily="34" charset="0"/>
                        </a:rPr>
                        <a:t>GP</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400" b="1" i="0" u="none" strike="noStrike" dirty="0">
                          <a:solidFill>
                            <a:schemeClr val="tx1"/>
                          </a:solidFill>
                          <a:effectLst/>
                          <a:latin typeface="Arial" panose="020B0604020202020204" pitchFamily="34" charset="0"/>
                          <a:cs typeface="Arial" panose="020B0604020202020204" pitchFamily="34" charset="0"/>
                        </a:rPr>
                        <a:t>394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400" b="1" i="0" u="none" strike="noStrike" dirty="0">
                          <a:solidFill>
                            <a:schemeClr val="tx1"/>
                          </a:solidFill>
                          <a:effectLst/>
                          <a:latin typeface="Arial" panose="020B0604020202020204" pitchFamily="34" charset="0"/>
                          <a:cs typeface="Arial" panose="020B0604020202020204" pitchFamily="34" charset="0"/>
                        </a:rPr>
                        <a:t>366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88%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ZA" sz="1400" b="1" i="0" u="none" strike="noStrike" dirty="0">
                          <a:solidFill>
                            <a:schemeClr val="tx1"/>
                          </a:solidFill>
                          <a:effectLst/>
                          <a:latin typeface="Arial" panose="020B0604020202020204" pitchFamily="34" charset="0"/>
                          <a:cs typeface="Arial" panose="020B0604020202020204" pitchFamily="34" charset="0"/>
                        </a:rPr>
                        <a:t>93%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4"/>
                  </a:ext>
                </a:extLst>
              </a:tr>
              <a:tr h="362198">
                <a:tc>
                  <a:txBody>
                    <a:bodyPr/>
                    <a:lstStyle/>
                    <a:p>
                      <a:pPr algn="l" fontAlgn="b"/>
                      <a:r>
                        <a:rPr lang="en-ZA" sz="1400" b="1" u="none" strike="noStrike" dirty="0">
                          <a:solidFill>
                            <a:schemeClr val="tx1"/>
                          </a:solidFill>
                          <a:effectLst/>
                          <a:latin typeface="Arial" panose="020B0604020202020204" pitchFamily="34" charset="0"/>
                          <a:cs typeface="Arial" panose="020B0604020202020204" pitchFamily="34" charset="0"/>
                        </a:rPr>
                        <a:t>KZN</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400" b="1" i="0" u="none" strike="noStrike" dirty="0">
                          <a:solidFill>
                            <a:schemeClr val="tx1"/>
                          </a:solidFill>
                          <a:effectLst/>
                          <a:latin typeface="Arial" panose="020B0604020202020204" pitchFamily="34" charset="0"/>
                          <a:cs typeface="Arial" panose="020B0604020202020204" pitchFamily="34" charset="0"/>
                        </a:rPr>
                        <a:t>207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400" b="1" i="0" u="none" strike="noStrike" dirty="0">
                          <a:solidFill>
                            <a:schemeClr val="tx1"/>
                          </a:solidFill>
                          <a:effectLst/>
                          <a:latin typeface="Arial" panose="020B0604020202020204" pitchFamily="34" charset="0"/>
                          <a:cs typeface="Arial" panose="020B0604020202020204" pitchFamily="34" charset="0"/>
                        </a:rPr>
                        <a:t>206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ZA" sz="1400" b="1" i="0" u="none" strike="noStrike" dirty="0">
                          <a:solidFill>
                            <a:schemeClr val="tx1"/>
                          </a:solidFill>
                          <a:effectLst/>
                          <a:latin typeface="Arial" panose="020B0604020202020204" pitchFamily="34" charset="0"/>
                          <a:cs typeface="Arial" panose="020B0604020202020204" pitchFamily="34" charset="0"/>
                        </a:rPr>
                        <a:t>100%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5"/>
                  </a:ext>
                </a:extLst>
              </a:tr>
              <a:tr h="362198">
                <a:tc>
                  <a:txBody>
                    <a:bodyPr/>
                    <a:lstStyle/>
                    <a:p>
                      <a:pPr algn="l" fontAlgn="b"/>
                      <a:r>
                        <a:rPr lang="en-ZA" sz="1400" b="1" u="none" strike="noStrike" dirty="0">
                          <a:solidFill>
                            <a:schemeClr val="tx1"/>
                          </a:solidFill>
                          <a:effectLst/>
                          <a:latin typeface="Arial" panose="020B0604020202020204" pitchFamily="34" charset="0"/>
                          <a:cs typeface="Arial" panose="020B0604020202020204" pitchFamily="34" charset="0"/>
                        </a:rPr>
                        <a:t>LP</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400" b="1" i="0" u="none" strike="noStrike" dirty="0">
                          <a:solidFill>
                            <a:schemeClr val="tx1"/>
                          </a:solidFill>
                          <a:effectLst/>
                          <a:latin typeface="Arial" panose="020B0604020202020204" pitchFamily="34" charset="0"/>
                          <a:cs typeface="Arial" panose="020B0604020202020204" pitchFamily="34" charset="0"/>
                        </a:rPr>
                        <a:t>70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400" b="1" i="0" u="none" strike="noStrike" dirty="0">
                          <a:solidFill>
                            <a:schemeClr val="tx1"/>
                          </a:solidFill>
                          <a:effectLst/>
                          <a:latin typeface="Arial" panose="020B0604020202020204" pitchFamily="34" charset="0"/>
                          <a:cs typeface="Arial" panose="020B0604020202020204" pitchFamily="34" charset="0"/>
                        </a:rPr>
                        <a:t>70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ZA" sz="1400" b="1" i="0" u="none" strike="noStrike" dirty="0">
                          <a:solidFill>
                            <a:schemeClr val="tx1"/>
                          </a:solidFill>
                          <a:effectLst/>
                          <a:latin typeface="Arial" panose="020B0604020202020204" pitchFamily="34" charset="0"/>
                          <a:cs typeface="Arial" panose="020B0604020202020204" pitchFamily="34" charset="0"/>
                        </a:rPr>
                        <a:t>100%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6"/>
                  </a:ext>
                </a:extLst>
              </a:tr>
              <a:tr h="362198">
                <a:tc>
                  <a:txBody>
                    <a:bodyPr/>
                    <a:lstStyle/>
                    <a:p>
                      <a:pPr algn="l" fontAlgn="b"/>
                      <a:r>
                        <a:rPr lang="en-ZA" sz="1400" b="1" u="none" strike="noStrike" dirty="0">
                          <a:solidFill>
                            <a:schemeClr val="tx1"/>
                          </a:solidFill>
                          <a:effectLst/>
                          <a:latin typeface="Arial" panose="020B0604020202020204" pitchFamily="34" charset="0"/>
                          <a:cs typeface="Arial" panose="020B0604020202020204" pitchFamily="34" charset="0"/>
                        </a:rPr>
                        <a:t>MP</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400" b="1" i="0" u="none" strike="noStrike" dirty="0">
                          <a:solidFill>
                            <a:schemeClr val="tx1"/>
                          </a:solidFill>
                          <a:effectLst/>
                          <a:latin typeface="Arial" panose="020B0604020202020204" pitchFamily="34" charset="0"/>
                          <a:cs typeface="Arial" panose="020B0604020202020204" pitchFamily="34" charset="0"/>
                        </a:rPr>
                        <a:t>115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400" b="1" i="0" u="none" strike="noStrike" dirty="0">
                          <a:solidFill>
                            <a:schemeClr val="tx1"/>
                          </a:solidFill>
                          <a:effectLst/>
                          <a:latin typeface="Arial" panose="020B0604020202020204" pitchFamily="34" charset="0"/>
                          <a:cs typeface="Arial" panose="020B0604020202020204" pitchFamily="34" charset="0"/>
                        </a:rPr>
                        <a:t>112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98%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ZA" sz="1400" b="1" i="0" u="none" strike="noStrike" dirty="0">
                          <a:solidFill>
                            <a:schemeClr val="tx1"/>
                          </a:solidFill>
                          <a:effectLst/>
                          <a:latin typeface="Arial" panose="020B0604020202020204" pitchFamily="34" charset="0"/>
                          <a:cs typeface="Arial" panose="020B0604020202020204" pitchFamily="34" charset="0"/>
                        </a:rPr>
                        <a:t>97%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7"/>
                  </a:ext>
                </a:extLst>
              </a:tr>
              <a:tr h="362198">
                <a:tc>
                  <a:txBody>
                    <a:bodyPr/>
                    <a:lstStyle/>
                    <a:p>
                      <a:pPr algn="l" fontAlgn="b"/>
                      <a:r>
                        <a:rPr lang="en-ZA" sz="1400" b="1" u="none" strike="noStrike" dirty="0">
                          <a:solidFill>
                            <a:schemeClr val="tx1"/>
                          </a:solidFill>
                          <a:effectLst/>
                          <a:latin typeface="Arial" panose="020B0604020202020204" pitchFamily="34" charset="0"/>
                          <a:cs typeface="Arial" panose="020B0604020202020204" pitchFamily="34" charset="0"/>
                        </a:rPr>
                        <a:t>NC</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400" b="1" i="0" u="none" strike="noStrike" dirty="0">
                          <a:solidFill>
                            <a:schemeClr val="tx1"/>
                          </a:solidFill>
                          <a:effectLst/>
                          <a:latin typeface="Arial" panose="020B0604020202020204" pitchFamily="34" charset="0"/>
                          <a:cs typeface="Arial" panose="020B0604020202020204" pitchFamily="34" charset="0"/>
                        </a:rPr>
                        <a:t>24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400" b="1" i="0" u="none" strike="noStrike" dirty="0">
                          <a:solidFill>
                            <a:schemeClr val="tx1"/>
                          </a:solidFill>
                          <a:effectLst/>
                          <a:latin typeface="Arial" panose="020B0604020202020204" pitchFamily="34" charset="0"/>
                          <a:cs typeface="Arial" panose="020B0604020202020204" pitchFamily="34" charset="0"/>
                        </a:rPr>
                        <a:t>24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ZA" sz="1400" b="1" i="0" u="none" strike="noStrike" dirty="0">
                          <a:solidFill>
                            <a:schemeClr val="tx1"/>
                          </a:solidFill>
                          <a:effectLst/>
                          <a:latin typeface="Arial" panose="020B0604020202020204" pitchFamily="34" charset="0"/>
                          <a:cs typeface="Arial" panose="020B0604020202020204" pitchFamily="34" charset="0"/>
                        </a:rPr>
                        <a:t>100%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8"/>
                  </a:ext>
                </a:extLst>
              </a:tr>
              <a:tr h="362198">
                <a:tc>
                  <a:txBody>
                    <a:bodyPr/>
                    <a:lstStyle/>
                    <a:p>
                      <a:pPr algn="l" fontAlgn="b"/>
                      <a:r>
                        <a:rPr lang="en-ZA" sz="1400" b="1" u="none" strike="noStrike" dirty="0">
                          <a:solidFill>
                            <a:schemeClr val="tx1"/>
                          </a:solidFill>
                          <a:effectLst/>
                          <a:latin typeface="Arial" panose="020B0604020202020204" pitchFamily="34" charset="0"/>
                          <a:cs typeface="Arial" panose="020B0604020202020204" pitchFamily="34" charset="0"/>
                        </a:rPr>
                        <a:t>NW</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400" b="1" i="0" u="none" strike="noStrike" dirty="0">
                          <a:solidFill>
                            <a:schemeClr val="tx1"/>
                          </a:solidFill>
                          <a:effectLst/>
                          <a:latin typeface="Arial" panose="020B0604020202020204" pitchFamily="34" charset="0"/>
                          <a:cs typeface="Arial" panose="020B0604020202020204" pitchFamily="34" charset="0"/>
                        </a:rPr>
                        <a:t>40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400" b="1" i="0" u="none" strike="noStrike" dirty="0">
                          <a:solidFill>
                            <a:schemeClr val="tx1"/>
                          </a:solidFill>
                          <a:effectLst/>
                          <a:latin typeface="Arial" panose="020B0604020202020204" pitchFamily="34" charset="0"/>
                          <a:cs typeface="Arial" panose="020B0604020202020204" pitchFamily="34" charset="0"/>
                        </a:rPr>
                        <a:t>36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87%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ZA" sz="1400" b="1" i="0" u="none" strike="noStrike" dirty="0">
                          <a:solidFill>
                            <a:schemeClr val="tx1"/>
                          </a:solidFill>
                          <a:effectLst/>
                          <a:latin typeface="Arial" panose="020B0604020202020204" pitchFamily="34" charset="0"/>
                          <a:cs typeface="Arial" panose="020B0604020202020204" pitchFamily="34" charset="0"/>
                        </a:rPr>
                        <a:t>90%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9"/>
                  </a:ext>
                </a:extLst>
              </a:tr>
              <a:tr h="362198">
                <a:tc>
                  <a:txBody>
                    <a:bodyPr/>
                    <a:lstStyle/>
                    <a:p>
                      <a:pPr algn="l" fontAlgn="b"/>
                      <a:r>
                        <a:rPr lang="en-ZA" sz="1400" b="1" u="none" strike="noStrike" dirty="0">
                          <a:solidFill>
                            <a:schemeClr val="tx1"/>
                          </a:solidFill>
                          <a:effectLst/>
                          <a:latin typeface="Arial" panose="020B0604020202020204" pitchFamily="34" charset="0"/>
                          <a:cs typeface="Arial" panose="020B0604020202020204" pitchFamily="34" charset="0"/>
                        </a:rPr>
                        <a:t>WC</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400" b="1" i="0" u="none" strike="noStrike" dirty="0">
                          <a:solidFill>
                            <a:schemeClr val="tx1"/>
                          </a:solidFill>
                          <a:effectLst/>
                          <a:latin typeface="Arial" panose="020B0604020202020204" pitchFamily="34" charset="0"/>
                          <a:cs typeface="Arial" panose="020B0604020202020204" pitchFamily="34" charset="0"/>
                        </a:rPr>
                        <a:t>179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400" b="1" i="0" u="none" strike="noStrike" dirty="0">
                          <a:solidFill>
                            <a:schemeClr val="tx1"/>
                          </a:solidFill>
                          <a:effectLst/>
                          <a:latin typeface="Arial" panose="020B0604020202020204" pitchFamily="34" charset="0"/>
                          <a:cs typeface="Arial" panose="020B0604020202020204" pitchFamily="34" charset="0"/>
                        </a:rPr>
                        <a:t>169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ZA" sz="1400" b="1" i="0" u="none" strike="noStrike" dirty="0">
                          <a:solidFill>
                            <a:schemeClr val="tx1"/>
                          </a:solidFill>
                          <a:effectLst/>
                          <a:latin typeface="Arial" panose="020B0604020202020204" pitchFamily="34" charset="0"/>
                          <a:cs typeface="Arial" panose="020B0604020202020204" pitchFamily="34" charset="0"/>
                        </a:rPr>
                        <a:t>94%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10"/>
                  </a:ext>
                </a:extLst>
              </a:tr>
              <a:tr h="362198">
                <a:tc>
                  <a:txBody>
                    <a:bodyPr/>
                    <a:lstStyle/>
                    <a:p>
                      <a:pPr algn="l" fontAlgn="b"/>
                      <a:r>
                        <a:rPr lang="en-ZA" sz="1800" b="1" i="0" u="none" strike="noStrike" dirty="0" smtClean="0">
                          <a:solidFill>
                            <a:schemeClr val="tx1"/>
                          </a:solidFill>
                          <a:effectLst/>
                          <a:latin typeface="Arial" panose="020B0604020202020204" pitchFamily="34" charset="0"/>
                          <a:cs typeface="Arial" panose="020B0604020202020204" pitchFamily="34" charset="0"/>
                        </a:rPr>
                        <a:t>Total</a:t>
                      </a:r>
                      <a:endParaRPr lang="en-ZA" sz="18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800" b="1" i="0" u="none" strike="noStrike" dirty="0" smtClean="0">
                          <a:solidFill>
                            <a:schemeClr val="tx1"/>
                          </a:solidFill>
                          <a:effectLst/>
                          <a:latin typeface="Arial" panose="020B0604020202020204" pitchFamily="34" charset="0"/>
                          <a:cs typeface="Arial" panose="020B0604020202020204" pitchFamily="34" charset="0"/>
                        </a:rPr>
                        <a:t>1229</a:t>
                      </a:r>
                      <a:endParaRPr lang="en-ZA" sz="18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800" b="1" i="0" u="none" strike="noStrike" dirty="0" smtClean="0">
                          <a:solidFill>
                            <a:schemeClr val="tx1"/>
                          </a:solidFill>
                          <a:effectLst/>
                          <a:latin typeface="Arial" panose="020B0604020202020204" pitchFamily="34" charset="0"/>
                          <a:cs typeface="Arial" panose="020B0604020202020204" pitchFamily="34" charset="0"/>
                        </a:rPr>
                        <a:t>1175</a:t>
                      </a:r>
                      <a:endParaRPr lang="en-ZA" sz="18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ZA" sz="1800" b="1" i="0" u="none" strike="noStrike" dirty="0" smtClean="0">
                          <a:solidFill>
                            <a:schemeClr val="tx1"/>
                          </a:solidFill>
                          <a:effectLst/>
                          <a:latin typeface="Arial" panose="020B0604020202020204" pitchFamily="34" charset="0"/>
                          <a:cs typeface="Arial" panose="020B0604020202020204" pitchFamily="34" charset="0"/>
                        </a:rPr>
                        <a:t>96%</a:t>
                      </a:r>
                      <a:endParaRPr lang="en-ZA" sz="18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41196377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28" y="598624"/>
            <a:ext cx="8743950" cy="608682"/>
          </a:xfrm>
        </p:spPr>
        <p:txBody>
          <a:bodyPr/>
          <a:lstStyle/>
          <a:p>
            <a:pPr lvl="0" eaLnBrk="1" fontAlgn="b" hangingPunct="1">
              <a:spcBef>
                <a:spcPts val="0"/>
              </a:spcBef>
              <a:spcAft>
                <a:spcPts val="0"/>
              </a:spcAft>
              <a:defRPr/>
            </a:pPr>
            <a:r>
              <a:rPr lang="en-US" sz="3600" b="1" dirty="0">
                <a:solidFill>
                  <a:srgbClr val="000000"/>
                </a:solidFill>
                <a:effectLst>
                  <a:outerShdw blurRad="38100" dist="38100" dir="2700000" algn="tl">
                    <a:srgbClr val="000000">
                      <a:alpha val="43137"/>
                    </a:srgbClr>
                  </a:outerShdw>
                </a:effectLst>
                <a:latin typeface="Arial" pitchFamily="34" charset="0"/>
                <a:ea typeface="ＭＳ Ｐゴシック" pitchFamily="-80" charset="-128"/>
                <a:cs typeface="Arial" pitchFamily="34" charset="0"/>
              </a:rPr>
              <a:t> </a:t>
            </a:r>
            <a:br>
              <a:rPr lang="en-US" sz="3600" b="1" dirty="0">
                <a:solidFill>
                  <a:srgbClr val="000000"/>
                </a:solidFill>
                <a:effectLst>
                  <a:outerShdw blurRad="38100" dist="38100" dir="2700000" algn="tl">
                    <a:srgbClr val="000000">
                      <a:alpha val="43137"/>
                    </a:srgbClr>
                  </a:outerShdw>
                </a:effectLst>
                <a:latin typeface="Arial" pitchFamily="34" charset="0"/>
                <a:ea typeface="ＭＳ Ｐゴシック" pitchFamily="-80" charset="-128"/>
                <a:cs typeface="Arial" pitchFamily="34" charset="0"/>
              </a:rPr>
            </a:br>
            <a:r>
              <a:rPr lang="en-ZA" sz="1600" b="1" dirty="0" smtClean="0">
                <a:solidFill>
                  <a:srgbClr val="000000"/>
                </a:solidFill>
                <a:latin typeface="Arial" panose="020B0604020202020204" pitchFamily="34" charset="0"/>
                <a:ea typeface="ＭＳ Ｐゴシック" pitchFamily="-80" charset="-128"/>
                <a:cs typeface="Arial" panose="020B0604020202020204" pitchFamily="34" charset="0"/>
              </a:rPr>
              <a:t>PROVINCIAL </a:t>
            </a:r>
            <a:r>
              <a:rPr lang="en-ZA" sz="1600" b="1" dirty="0">
                <a:solidFill>
                  <a:srgbClr val="000000"/>
                </a:solidFill>
                <a:latin typeface="Arial" panose="020B0604020202020204" pitchFamily="34" charset="0"/>
                <a:ea typeface="ＭＳ Ｐゴシック" pitchFamily="-80" charset="-128"/>
                <a:cs typeface="Arial" panose="020B0604020202020204" pitchFamily="34" charset="0"/>
              </a:rPr>
              <a:t>BREAKDOWN </a:t>
            </a:r>
            <a:r>
              <a:rPr lang="en-ZA" sz="1600" b="1" dirty="0" smtClean="0">
                <a:solidFill>
                  <a:srgbClr val="000000"/>
                </a:solidFill>
                <a:latin typeface="Arial" panose="020B0604020202020204" pitchFamily="34" charset="0"/>
                <a:ea typeface="ＭＳ Ｐゴシック" pitchFamily="-80" charset="-128"/>
                <a:cs typeface="Arial" panose="020B0604020202020204" pitchFamily="34" charset="0"/>
              </a:rPr>
              <a:t>2019/20</a:t>
            </a:r>
            <a:br>
              <a:rPr lang="en-ZA" sz="1600" b="1" dirty="0" smtClean="0">
                <a:solidFill>
                  <a:srgbClr val="000000"/>
                </a:solidFill>
                <a:latin typeface="Arial" panose="020B0604020202020204" pitchFamily="34" charset="0"/>
                <a:ea typeface="ＭＳ Ｐゴシック" pitchFamily="-80" charset="-128"/>
                <a:cs typeface="Arial" panose="020B0604020202020204" pitchFamily="34" charset="0"/>
              </a:rPr>
            </a:br>
            <a:r>
              <a:rPr lang="en-US" sz="1400" b="1" dirty="0">
                <a:solidFill>
                  <a:prstClr val="black"/>
                </a:solidFill>
                <a:latin typeface="Arial" panose="020B0604020202020204" pitchFamily="34" charset="0"/>
                <a:ea typeface="+mn-ea"/>
                <a:cs typeface="Arial" panose="020B0604020202020204" pitchFamily="34" charset="0"/>
              </a:rPr>
              <a:t>85% OF PRE- AUTHORISATIONS RESPONDED TO WITHIN 10 WORKING DAYS ON PREVIOUSLY FINALISED CASES</a:t>
            </a:r>
            <a:r>
              <a:rPr lang="en-ZA" sz="1600" b="1" dirty="0">
                <a:solidFill>
                  <a:prstClr val="black"/>
                </a:solidFill>
                <a:ea typeface="+mn-ea"/>
                <a:cs typeface="+mn-cs"/>
              </a:rPr>
              <a:t/>
            </a:r>
            <a:br>
              <a:rPr lang="en-ZA" sz="1600" b="1" dirty="0">
                <a:solidFill>
                  <a:prstClr val="black"/>
                </a:solidFill>
                <a:ea typeface="+mn-ea"/>
                <a:cs typeface="+mn-cs"/>
              </a:rPr>
            </a:br>
            <a:r>
              <a:rPr lang="en-ZA" altLang="en-US" sz="2000" b="1" dirty="0">
                <a:solidFill>
                  <a:srgbClr val="000000"/>
                </a:solidFill>
                <a:latin typeface="+mn-lt"/>
              </a:rPr>
              <a:t/>
            </a:r>
            <a:br>
              <a:rPr lang="en-ZA" altLang="en-US" sz="2000" b="1" dirty="0">
                <a:solidFill>
                  <a:srgbClr val="000000"/>
                </a:solidFill>
                <a:latin typeface="+mn-lt"/>
              </a:rPr>
            </a:br>
            <a:endParaRPr lang="en-ZA" sz="3600" b="1" dirty="0">
              <a:solidFill>
                <a:srgbClr val="000000"/>
              </a:solidFill>
              <a:effectLst>
                <a:outerShdw blurRad="38100" dist="38100" dir="2700000" algn="tl">
                  <a:srgbClr val="000000">
                    <a:alpha val="43137"/>
                  </a:srgbClr>
                </a:outerShdw>
              </a:effectLst>
              <a:latin typeface="+mn-lt"/>
              <a:ea typeface="ＭＳ Ｐゴシック" pitchFamily="-80" charset="-128"/>
              <a:cs typeface="Arial" pitchFamily="34" charset="0"/>
            </a:endParaRPr>
          </a:p>
        </p:txBody>
      </p:sp>
      <p:sp>
        <p:nvSpPr>
          <p:cNvPr id="61443" name="Slide Number Placeholder 3"/>
          <p:cNvSpPr>
            <a:spLocks noGrp="1"/>
          </p:cNvSpPr>
          <p:nvPr>
            <p:ph type="sldNum" sz="quarter" idx="12"/>
          </p:nvPr>
        </p:nvSpPr>
        <p:spPr bwMode="auto">
          <a:xfrm>
            <a:off x="6920911" y="6526256"/>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D8CDD07-EF62-403B-B26D-BE8DB3348194}" type="slidenum">
              <a:rPr kumimoji="0" lang="en-US" altLang="en-US" sz="1200" b="1" i="0" u="none" strike="noStrike" kern="1200" cap="none" spc="0" normalizeH="0" baseline="0" noProof="0">
                <a:ln>
                  <a:noFill/>
                </a:ln>
                <a:solidFill>
                  <a:srgbClr val="FF0000"/>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0" lang="en-US" altLang="en-US" sz="1200" b="1" i="0" u="none" strike="noStrike" kern="1200" cap="none" spc="0" normalizeH="0" baseline="0" noProof="0" dirty="0">
              <a:ln>
                <a:noFill/>
              </a:ln>
              <a:solidFill>
                <a:srgbClr val="FF0000"/>
              </a:solidFill>
              <a:effectLst/>
              <a:uLnTx/>
              <a:uFillTx/>
              <a:latin typeface="Calibri" panose="020F0502020204030204" pitchFamily="34" charset="0"/>
              <a:ea typeface="MS PGothic" panose="020B0600070205080204" pitchFamily="34" charset="-128"/>
              <a:cs typeface="+mn-cs"/>
            </a:endParaRPr>
          </a:p>
        </p:txBody>
      </p:sp>
      <p:graphicFrame>
        <p:nvGraphicFramePr>
          <p:cNvPr id="5" name="Content Placeholder 5"/>
          <p:cNvGraphicFramePr>
            <a:graphicFrameLocks/>
          </p:cNvGraphicFramePr>
          <p:nvPr>
            <p:extLst>
              <p:ext uri="{D42A27DB-BD31-4B8C-83A1-F6EECF244321}">
                <p14:modId xmlns:p14="http://schemas.microsoft.com/office/powerpoint/2010/main" xmlns="" val="1053217622"/>
              </p:ext>
            </p:extLst>
          </p:nvPr>
        </p:nvGraphicFramePr>
        <p:xfrm>
          <a:off x="313093" y="1353233"/>
          <a:ext cx="8589819" cy="50280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1647742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28" y="404664"/>
            <a:ext cx="8743950" cy="608682"/>
          </a:xfrm>
        </p:spPr>
        <p:txBody>
          <a:bodyPr/>
          <a:lstStyle/>
          <a:p>
            <a:pPr>
              <a:defRPr/>
            </a:pPr>
            <a:r>
              <a:rPr lang="en-US" sz="3600" b="1" dirty="0">
                <a:solidFill>
                  <a:srgbClr val="000000"/>
                </a:solidFill>
                <a:effectLst>
                  <a:outerShdw blurRad="38100" dist="38100" dir="2700000" algn="tl">
                    <a:srgbClr val="000000">
                      <a:alpha val="43137"/>
                    </a:srgbClr>
                  </a:outerShdw>
                </a:effectLst>
                <a:latin typeface="Arial" pitchFamily="34" charset="0"/>
                <a:ea typeface="ＭＳ Ｐゴシック" pitchFamily="-80" charset="-128"/>
                <a:cs typeface="Arial" pitchFamily="34" charset="0"/>
              </a:rPr>
              <a:t> </a:t>
            </a:r>
            <a:br>
              <a:rPr lang="en-US" sz="3600" b="1" dirty="0">
                <a:solidFill>
                  <a:srgbClr val="000000"/>
                </a:solidFill>
                <a:effectLst>
                  <a:outerShdw blurRad="38100" dist="38100" dir="2700000" algn="tl">
                    <a:srgbClr val="000000">
                      <a:alpha val="43137"/>
                    </a:srgbClr>
                  </a:outerShdw>
                </a:effectLst>
                <a:latin typeface="Arial" pitchFamily="34" charset="0"/>
                <a:ea typeface="ＭＳ Ｐゴシック" pitchFamily="-80" charset="-128"/>
                <a:cs typeface="Arial" pitchFamily="34" charset="0"/>
              </a:rPr>
            </a:br>
            <a:r>
              <a:rPr lang="en-ZA" sz="2000" b="1" dirty="0" smtClean="0">
                <a:solidFill>
                  <a:srgbClr val="000000"/>
                </a:solidFill>
                <a:latin typeface="+mn-lt"/>
                <a:ea typeface="ＭＳ Ｐゴシック" pitchFamily="-80" charset="-128"/>
                <a:cs typeface="Arial" pitchFamily="34" charset="0"/>
              </a:rPr>
              <a:t>PROVINCIAL </a:t>
            </a:r>
            <a:r>
              <a:rPr lang="en-ZA" sz="2000" b="1" dirty="0">
                <a:solidFill>
                  <a:srgbClr val="000000"/>
                </a:solidFill>
                <a:latin typeface="+mn-lt"/>
                <a:ea typeface="ＭＳ Ｐゴシック" pitchFamily="-80" charset="-128"/>
                <a:cs typeface="Arial" pitchFamily="34" charset="0"/>
              </a:rPr>
              <a:t>BREAKDOWN </a:t>
            </a:r>
            <a:r>
              <a:rPr lang="en-ZA" sz="2000" b="1" dirty="0" smtClean="0">
                <a:solidFill>
                  <a:srgbClr val="000000"/>
                </a:solidFill>
                <a:latin typeface="+mn-lt"/>
                <a:ea typeface="ＭＳ Ｐゴシック" pitchFamily="-80" charset="-128"/>
                <a:cs typeface="Arial" pitchFamily="34" charset="0"/>
              </a:rPr>
              <a:t>2019/20</a:t>
            </a:r>
            <a:r>
              <a:rPr lang="en-ZA" altLang="en-US" sz="2000" b="1" dirty="0">
                <a:solidFill>
                  <a:srgbClr val="000000"/>
                </a:solidFill>
                <a:latin typeface="+mn-lt"/>
              </a:rPr>
              <a:t/>
            </a:r>
            <a:br>
              <a:rPr lang="en-ZA" altLang="en-US" sz="2000" b="1" dirty="0">
                <a:solidFill>
                  <a:srgbClr val="000000"/>
                </a:solidFill>
                <a:latin typeface="+mn-lt"/>
              </a:rPr>
            </a:br>
            <a:endParaRPr lang="en-ZA" sz="3600" b="1" dirty="0">
              <a:solidFill>
                <a:srgbClr val="000000"/>
              </a:solidFill>
              <a:effectLst>
                <a:outerShdw blurRad="38100" dist="38100" dir="2700000" algn="tl">
                  <a:srgbClr val="000000">
                    <a:alpha val="43137"/>
                  </a:srgbClr>
                </a:outerShdw>
              </a:effectLst>
              <a:latin typeface="+mn-lt"/>
              <a:ea typeface="ＭＳ Ｐゴシック" pitchFamily="-80" charset="-128"/>
              <a:cs typeface="Arial" pitchFamily="34" charset="0"/>
            </a:endParaRPr>
          </a:p>
        </p:txBody>
      </p:sp>
      <p:sp>
        <p:nvSpPr>
          <p:cNvPr id="61443" name="Slide Number Placeholder 3"/>
          <p:cNvSpPr>
            <a:spLocks noGrp="1"/>
          </p:cNvSpPr>
          <p:nvPr>
            <p:ph type="sldNum" sz="quarter" idx="12"/>
          </p:nvPr>
        </p:nvSpPr>
        <p:spPr bwMode="auto">
          <a:xfrm>
            <a:off x="6846378" y="656389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fld id="{8D8CDD07-EF62-403B-B26D-BE8DB3348194}" type="slidenum">
              <a:rPr lang="en-US" altLang="en-US" sz="1200" b="1">
                <a:solidFill>
                  <a:srgbClr val="FF0000"/>
                </a:solidFill>
              </a:rPr>
              <a:pPr eaLnBrk="1" hangingPunct="1">
                <a:spcBef>
                  <a:spcPct val="0"/>
                </a:spcBef>
                <a:buFontTx/>
                <a:buNone/>
              </a:pPr>
              <a:t>25</a:t>
            </a:fld>
            <a:endParaRPr lang="en-US" altLang="en-US" sz="1200" b="1" dirty="0">
              <a:solidFill>
                <a:srgbClr val="FF0000"/>
              </a:solidFill>
            </a:endParaRPr>
          </a:p>
        </p:txBody>
      </p:sp>
      <p:graphicFrame>
        <p:nvGraphicFramePr>
          <p:cNvPr id="8" name="Table 7"/>
          <p:cNvGraphicFramePr>
            <a:graphicFrameLocks noGrp="1"/>
          </p:cNvGraphicFramePr>
          <p:nvPr>
            <p:extLst>
              <p:ext uri="{D42A27DB-BD31-4B8C-83A1-F6EECF244321}">
                <p14:modId xmlns:p14="http://schemas.microsoft.com/office/powerpoint/2010/main" xmlns="" val="1825876828"/>
              </p:ext>
            </p:extLst>
          </p:nvPr>
        </p:nvGraphicFramePr>
        <p:xfrm>
          <a:off x="236028" y="1361688"/>
          <a:ext cx="8612407" cy="4864040"/>
        </p:xfrm>
        <a:graphic>
          <a:graphicData uri="http://schemas.openxmlformats.org/drawingml/2006/table">
            <a:tbl>
              <a:tblPr>
                <a:tableStyleId>{5C22544A-7EE6-4342-B048-85BDC9FD1C3A}</a:tableStyleId>
              </a:tblPr>
              <a:tblGrid>
                <a:gridCol w="1038590">
                  <a:extLst>
                    <a:ext uri="{9D8B030D-6E8A-4147-A177-3AD203B41FA5}">
                      <a16:colId xmlns:a16="http://schemas.microsoft.com/office/drawing/2014/main" xmlns="" val="20000"/>
                    </a:ext>
                  </a:extLst>
                </a:gridCol>
                <a:gridCol w="1560946">
                  <a:extLst>
                    <a:ext uri="{9D8B030D-6E8A-4147-A177-3AD203B41FA5}">
                      <a16:colId xmlns:a16="http://schemas.microsoft.com/office/drawing/2014/main" xmlns="" val="20001"/>
                    </a:ext>
                  </a:extLst>
                </a:gridCol>
                <a:gridCol w="1985818">
                  <a:extLst>
                    <a:ext uri="{9D8B030D-6E8A-4147-A177-3AD203B41FA5}">
                      <a16:colId xmlns:a16="http://schemas.microsoft.com/office/drawing/2014/main" xmlns="" val="20002"/>
                    </a:ext>
                  </a:extLst>
                </a:gridCol>
                <a:gridCol w="1911927">
                  <a:extLst>
                    <a:ext uri="{9D8B030D-6E8A-4147-A177-3AD203B41FA5}">
                      <a16:colId xmlns:a16="http://schemas.microsoft.com/office/drawing/2014/main" xmlns="" val="450346289"/>
                    </a:ext>
                  </a:extLst>
                </a:gridCol>
                <a:gridCol w="2115126">
                  <a:extLst>
                    <a:ext uri="{9D8B030D-6E8A-4147-A177-3AD203B41FA5}">
                      <a16:colId xmlns:a16="http://schemas.microsoft.com/office/drawing/2014/main" xmlns="" val="20003"/>
                    </a:ext>
                  </a:extLst>
                </a:gridCol>
              </a:tblGrid>
              <a:tr h="651839">
                <a:tc gridSpan="5">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600" b="1" dirty="0" smtClean="0">
                          <a:latin typeface="Arial" panose="020B0604020202020204" pitchFamily="34" charset="0"/>
                          <a:cs typeface="Arial" panose="020B0604020202020204" pitchFamily="34" charset="0"/>
                        </a:rPr>
                        <a:t>85% OF COMPLIANT ASSISTIVE DEVICES REQUESTS  RESPONDED TO WITHIN 15 WORKING DAYS OF RECEIPT</a:t>
                      </a:r>
                    </a:p>
                    <a:p>
                      <a:pPr marL="0" marR="0" indent="0" algn="l" defTabSz="457200" rtl="0" eaLnBrk="1" fontAlgn="b" latinLnBrk="0" hangingPunct="1">
                        <a:lnSpc>
                          <a:spcPct val="100000"/>
                        </a:lnSpc>
                        <a:spcBef>
                          <a:spcPts val="0"/>
                        </a:spcBef>
                        <a:spcAft>
                          <a:spcPts val="0"/>
                        </a:spcAft>
                        <a:buClrTx/>
                        <a:buSzTx/>
                        <a:buFontTx/>
                        <a:buNone/>
                        <a:tabLst/>
                        <a:defRPr/>
                      </a:pPr>
                      <a:endParaRPr lang="en-ZA" sz="1800" b="1" dirty="0" smtClean="0">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l" fontAlgn="b"/>
                      <a:endParaRPr lang="en-ZA" sz="1800" b="1" i="1"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l" fontAlgn="b"/>
                      <a:endParaRPr lang="en-ZA" sz="1800" b="1" i="1"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a:p>
                  </a:txBody>
                  <a:tcPr/>
                </a:tc>
                <a:tc hMerge="1">
                  <a:txBody>
                    <a:bodyPr/>
                    <a:lstStyle/>
                    <a:p>
                      <a:pPr algn="ctr" fontAlgn="b"/>
                      <a:endParaRPr lang="en-ZA" sz="1800" b="1" i="1"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0"/>
                  </a:ext>
                </a:extLst>
              </a:tr>
              <a:tr h="591935">
                <a:tc>
                  <a:txBody>
                    <a:bodyPr/>
                    <a:lstStyle/>
                    <a:p>
                      <a:pPr algn="l" fontAlgn="b"/>
                      <a:r>
                        <a:rPr lang="en-ZA" sz="1600" b="1" u="none" strike="noStrike" dirty="0">
                          <a:effectLst/>
                          <a:latin typeface="Arial" panose="020B0604020202020204" pitchFamily="34" charset="0"/>
                          <a:cs typeface="Arial" panose="020B0604020202020204" pitchFamily="34" charset="0"/>
                        </a:rPr>
                        <a:t>Province</a:t>
                      </a:r>
                      <a:endParaRPr lang="en-ZA" sz="1600" b="1"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r>
                        <a:rPr lang="en-ZA" sz="1600" b="1" u="none" strike="noStrike" dirty="0" smtClean="0">
                          <a:effectLst/>
                          <a:latin typeface="Arial" panose="020B0604020202020204" pitchFamily="34" charset="0"/>
                          <a:cs typeface="Arial" panose="020B0604020202020204" pitchFamily="34" charset="0"/>
                        </a:rPr>
                        <a:t>Requests Received</a:t>
                      </a:r>
                      <a:endParaRPr lang="en-ZA" sz="1600" b="1"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r>
                        <a:rPr lang="en-ZA" sz="1600" b="1" u="none" strike="noStrike" dirty="0" smtClean="0">
                          <a:effectLst/>
                          <a:latin typeface="Arial" panose="020B0604020202020204" pitchFamily="34" charset="0"/>
                          <a:cs typeface="Arial" panose="020B0604020202020204" pitchFamily="34" charset="0"/>
                        </a:rPr>
                        <a:t>Actual</a:t>
                      </a:r>
                      <a:r>
                        <a:rPr lang="en-ZA" sz="1600" b="1" u="none" strike="noStrike" baseline="0" dirty="0" smtClean="0">
                          <a:effectLst/>
                          <a:latin typeface="Arial" panose="020B0604020202020204" pitchFamily="34" charset="0"/>
                          <a:cs typeface="Arial" panose="020B0604020202020204" pitchFamily="34" charset="0"/>
                        </a:rPr>
                        <a:t> Performance</a:t>
                      </a:r>
                      <a:endParaRPr lang="en-ZA" sz="1600" b="1"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ZA" sz="1600" b="1" i="1" u="none" strike="noStrike" dirty="0" smtClean="0">
                          <a:solidFill>
                            <a:srgbClr val="000000"/>
                          </a:solidFill>
                          <a:effectLst/>
                          <a:latin typeface="Arial" panose="020B0604020202020204" pitchFamily="34" charset="0"/>
                          <a:cs typeface="Arial" panose="020B0604020202020204" pitchFamily="34" charset="0"/>
                        </a:rPr>
                        <a:t>Q1</a:t>
                      </a:r>
                      <a:endParaRPr lang="en-ZA" sz="1600" b="1"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ZA" sz="1600" b="1" u="none" strike="noStrike" dirty="0">
                          <a:effectLst/>
                          <a:latin typeface="Arial" panose="020B0604020202020204" pitchFamily="34" charset="0"/>
                          <a:cs typeface="Arial" panose="020B0604020202020204" pitchFamily="34" charset="0"/>
                        </a:rPr>
                        <a:t>Achievement</a:t>
                      </a:r>
                      <a:endParaRPr lang="en-ZA" sz="1600" b="1"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1"/>
                  </a:ext>
                </a:extLst>
              </a:tr>
              <a:tr h="350058">
                <a:tc>
                  <a:txBody>
                    <a:bodyPr/>
                    <a:lstStyle/>
                    <a:p>
                      <a:pPr algn="l" fontAlgn="b"/>
                      <a:r>
                        <a:rPr lang="en-ZA" sz="1600" b="1" u="none" strike="noStrike" dirty="0">
                          <a:effectLst/>
                          <a:latin typeface="Arial" panose="020B0604020202020204" pitchFamily="34" charset="0"/>
                          <a:cs typeface="Arial" panose="020B0604020202020204" pitchFamily="34" charset="0"/>
                        </a:rPr>
                        <a:t>EC</a:t>
                      </a:r>
                      <a:endParaRPr lang="en-ZA" sz="1600" b="1"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600" b="1" i="0" u="none" strike="noStrike" dirty="0">
                          <a:solidFill>
                            <a:srgbClr val="000000"/>
                          </a:solidFill>
                          <a:effectLst/>
                          <a:latin typeface="Arial" panose="020B0604020202020204" pitchFamily="34" charset="0"/>
                          <a:cs typeface="Arial" panose="020B0604020202020204" pitchFamily="34" charset="0"/>
                        </a:rPr>
                        <a:t>70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600" b="1" i="0" u="none" strike="noStrike" dirty="0">
                          <a:solidFill>
                            <a:srgbClr val="000000"/>
                          </a:solidFill>
                          <a:effectLst/>
                          <a:latin typeface="Arial" panose="020B0604020202020204" pitchFamily="34" charset="0"/>
                          <a:cs typeface="Arial" panose="020B0604020202020204" pitchFamily="34" charset="0"/>
                        </a:rPr>
                        <a:t>61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36%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ZA" sz="1600" b="1" i="0" u="none" strike="noStrike" dirty="0">
                          <a:solidFill>
                            <a:srgbClr val="000000"/>
                          </a:solidFill>
                          <a:effectLst/>
                          <a:latin typeface="Arial" panose="020B0604020202020204" pitchFamily="34" charset="0"/>
                          <a:cs typeface="Arial" panose="020B0604020202020204" pitchFamily="34" charset="0"/>
                        </a:rPr>
                        <a:t>87%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r h="350058">
                <a:tc>
                  <a:txBody>
                    <a:bodyPr/>
                    <a:lstStyle/>
                    <a:p>
                      <a:pPr algn="l" fontAlgn="b"/>
                      <a:r>
                        <a:rPr lang="en-ZA" sz="1600" b="1" u="none" strike="noStrike" dirty="0">
                          <a:effectLst/>
                          <a:latin typeface="Arial" panose="020B0604020202020204" pitchFamily="34" charset="0"/>
                          <a:cs typeface="Arial" panose="020B0604020202020204" pitchFamily="34" charset="0"/>
                        </a:rPr>
                        <a:t>FS</a:t>
                      </a:r>
                      <a:endParaRPr lang="en-ZA" sz="1600" b="1"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600" b="1" i="0" u="none" strike="noStrike" dirty="0">
                          <a:solidFill>
                            <a:srgbClr val="000000"/>
                          </a:solidFill>
                          <a:effectLst/>
                          <a:latin typeface="Arial" panose="020B0604020202020204" pitchFamily="34" charset="0"/>
                          <a:cs typeface="Arial" panose="020B0604020202020204" pitchFamily="34" charset="0"/>
                        </a:rPr>
                        <a:t>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600" b="1" i="0" u="none" strike="noStrike" dirty="0">
                          <a:solidFill>
                            <a:srgbClr val="000000"/>
                          </a:solidFill>
                          <a:effectLst/>
                          <a:latin typeface="Arial" panose="020B0604020202020204" pitchFamily="34" charset="0"/>
                          <a:cs typeface="Arial" panose="020B0604020202020204" pitchFamily="34" charset="0"/>
                        </a:rPr>
                        <a:t>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ZA" sz="1600" b="1" i="0" u="none" strike="noStrike" dirty="0">
                          <a:solidFill>
                            <a:srgbClr val="000000"/>
                          </a:solidFill>
                          <a:effectLst/>
                          <a:latin typeface="Arial" panose="020B0604020202020204" pitchFamily="34" charset="0"/>
                          <a:cs typeface="Arial" panose="020B0604020202020204" pitchFamily="34" charset="0"/>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3"/>
                  </a:ext>
                </a:extLst>
              </a:tr>
              <a:tr h="350058">
                <a:tc>
                  <a:txBody>
                    <a:bodyPr/>
                    <a:lstStyle/>
                    <a:p>
                      <a:pPr algn="l" fontAlgn="b"/>
                      <a:r>
                        <a:rPr lang="en-ZA" sz="1600" b="1" u="none" strike="noStrike" dirty="0">
                          <a:effectLst/>
                          <a:latin typeface="Arial" panose="020B0604020202020204" pitchFamily="34" charset="0"/>
                          <a:cs typeface="Arial" panose="020B0604020202020204" pitchFamily="34" charset="0"/>
                        </a:rPr>
                        <a:t>GP</a:t>
                      </a:r>
                      <a:endParaRPr lang="en-ZA" sz="1600" b="1"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600" b="1" i="0" u="none" strike="noStrike" dirty="0">
                          <a:solidFill>
                            <a:srgbClr val="000000"/>
                          </a:solidFill>
                          <a:effectLst/>
                          <a:latin typeface="Arial" panose="020B0604020202020204" pitchFamily="34" charset="0"/>
                          <a:cs typeface="Arial" panose="020B0604020202020204" pitchFamily="34" charset="0"/>
                        </a:rPr>
                        <a:t>168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600" b="1" i="0" u="none" strike="noStrike" dirty="0">
                          <a:solidFill>
                            <a:srgbClr val="000000"/>
                          </a:solidFill>
                          <a:effectLst/>
                          <a:latin typeface="Arial" panose="020B0604020202020204" pitchFamily="34" charset="0"/>
                          <a:cs typeface="Arial" panose="020B0604020202020204" pitchFamily="34" charset="0"/>
                        </a:rPr>
                        <a:t>164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ZA" sz="1600" b="1" i="0" u="none" strike="noStrike" dirty="0">
                          <a:solidFill>
                            <a:srgbClr val="000000"/>
                          </a:solidFill>
                          <a:effectLst/>
                          <a:latin typeface="Arial" panose="020B0604020202020204" pitchFamily="34" charset="0"/>
                          <a:cs typeface="Arial" panose="020B0604020202020204" pitchFamily="34" charset="0"/>
                        </a:rPr>
                        <a:t>98%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4"/>
                  </a:ext>
                </a:extLst>
              </a:tr>
              <a:tr h="350058">
                <a:tc>
                  <a:txBody>
                    <a:bodyPr/>
                    <a:lstStyle/>
                    <a:p>
                      <a:pPr algn="l" fontAlgn="b"/>
                      <a:r>
                        <a:rPr lang="en-ZA" sz="1600" b="1" u="none" strike="noStrike" dirty="0">
                          <a:effectLst/>
                          <a:latin typeface="Arial" panose="020B0604020202020204" pitchFamily="34" charset="0"/>
                          <a:cs typeface="Arial" panose="020B0604020202020204" pitchFamily="34" charset="0"/>
                        </a:rPr>
                        <a:t>KZN</a:t>
                      </a:r>
                      <a:endParaRPr lang="en-ZA" sz="1600" b="1"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600" b="1" i="0" u="none" strike="noStrike" dirty="0">
                          <a:solidFill>
                            <a:srgbClr val="000000"/>
                          </a:solidFill>
                          <a:effectLst/>
                          <a:latin typeface="Arial" panose="020B0604020202020204" pitchFamily="34" charset="0"/>
                          <a:cs typeface="Arial" panose="020B0604020202020204" pitchFamily="34" charset="0"/>
                        </a:rPr>
                        <a:t>118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600" b="1" i="0" u="none" strike="noStrike" dirty="0">
                          <a:solidFill>
                            <a:srgbClr val="000000"/>
                          </a:solidFill>
                          <a:effectLst/>
                          <a:latin typeface="Arial" panose="020B0604020202020204" pitchFamily="34" charset="0"/>
                          <a:cs typeface="Arial" panose="020B0604020202020204" pitchFamily="34" charset="0"/>
                        </a:rPr>
                        <a:t>116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ZA" sz="1600" b="1" i="0" u="none" strike="noStrike" dirty="0">
                          <a:solidFill>
                            <a:srgbClr val="000000"/>
                          </a:solidFill>
                          <a:effectLst/>
                          <a:latin typeface="Arial" panose="020B0604020202020204" pitchFamily="34" charset="0"/>
                          <a:cs typeface="Arial" panose="020B0604020202020204" pitchFamily="34" charset="0"/>
                        </a:rPr>
                        <a:t>98%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5"/>
                  </a:ext>
                </a:extLst>
              </a:tr>
              <a:tr h="350058">
                <a:tc>
                  <a:txBody>
                    <a:bodyPr/>
                    <a:lstStyle/>
                    <a:p>
                      <a:pPr algn="l" fontAlgn="b"/>
                      <a:r>
                        <a:rPr lang="en-ZA" sz="1600" b="1" u="none" strike="noStrike" dirty="0">
                          <a:effectLst/>
                          <a:latin typeface="Arial" panose="020B0604020202020204" pitchFamily="34" charset="0"/>
                          <a:cs typeface="Arial" panose="020B0604020202020204" pitchFamily="34" charset="0"/>
                        </a:rPr>
                        <a:t>LP</a:t>
                      </a:r>
                      <a:endParaRPr lang="en-ZA" sz="1600" b="1"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600" b="1" i="0" u="none" strike="noStrike" dirty="0">
                          <a:solidFill>
                            <a:srgbClr val="000000"/>
                          </a:solidFill>
                          <a:effectLst/>
                          <a:latin typeface="Arial" panose="020B0604020202020204" pitchFamily="34" charset="0"/>
                          <a:cs typeface="Arial" panose="020B0604020202020204" pitchFamily="34" charset="0"/>
                        </a:rPr>
                        <a:t>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600" b="1" i="0" u="none" strike="noStrike" dirty="0">
                          <a:solidFill>
                            <a:srgbClr val="000000"/>
                          </a:solidFill>
                          <a:effectLst/>
                          <a:latin typeface="Arial" panose="020B0604020202020204" pitchFamily="34" charset="0"/>
                          <a:cs typeface="Arial" panose="020B0604020202020204" pitchFamily="34" charset="0"/>
                        </a:rPr>
                        <a:t>65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ZA" sz="1600" b="1" i="0" u="none" strike="noStrike" dirty="0">
                          <a:solidFill>
                            <a:srgbClr val="000000"/>
                          </a:solidFill>
                          <a:effectLst/>
                          <a:latin typeface="Arial" panose="020B0604020202020204" pitchFamily="34" charset="0"/>
                          <a:cs typeface="Arial" panose="020B0604020202020204" pitchFamily="34" charset="0"/>
                        </a:rPr>
                        <a:t>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6"/>
                  </a:ext>
                </a:extLst>
              </a:tr>
              <a:tr h="350058">
                <a:tc>
                  <a:txBody>
                    <a:bodyPr/>
                    <a:lstStyle/>
                    <a:p>
                      <a:pPr algn="l" fontAlgn="b"/>
                      <a:r>
                        <a:rPr lang="en-ZA" sz="1600" b="1" u="none" strike="noStrike" dirty="0">
                          <a:effectLst/>
                          <a:latin typeface="Arial" panose="020B0604020202020204" pitchFamily="34" charset="0"/>
                          <a:cs typeface="Arial" panose="020B0604020202020204" pitchFamily="34" charset="0"/>
                        </a:rPr>
                        <a:t>MP</a:t>
                      </a:r>
                      <a:endParaRPr lang="en-ZA" sz="1600" b="1"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600" b="1" i="0" u="none" strike="noStrike" dirty="0">
                          <a:solidFill>
                            <a:srgbClr val="000000"/>
                          </a:solidFill>
                          <a:effectLst/>
                          <a:latin typeface="Arial" panose="020B0604020202020204" pitchFamily="34" charset="0"/>
                          <a:cs typeface="Arial" panose="020B0604020202020204" pitchFamily="34" charset="0"/>
                        </a:rPr>
                        <a:t>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600" b="1" i="0" u="none" strike="noStrike" dirty="0">
                          <a:solidFill>
                            <a:srgbClr val="000000"/>
                          </a:solidFill>
                          <a:effectLst/>
                          <a:latin typeface="Arial" panose="020B0604020202020204" pitchFamily="34" charset="0"/>
                          <a:cs typeface="Arial" panose="020B0604020202020204" pitchFamily="34" charset="0"/>
                        </a:rPr>
                        <a:t>74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ZA" sz="1600" b="1" i="0" u="none" strike="noStrike" dirty="0">
                          <a:solidFill>
                            <a:srgbClr val="000000"/>
                          </a:solidFill>
                          <a:effectLst/>
                          <a:latin typeface="Arial" panose="020B0604020202020204" pitchFamily="34" charset="0"/>
                          <a:cs typeface="Arial" panose="020B0604020202020204" pitchFamily="34" charset="0"/>
                        </a:rPr>
                        <a:t>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7"/>
                  </a:ext>
                </a:extLst>
              </a:tr>
              <a:tr h="350058">
                <a:tc>
                  <a:txBody>
                    <a:bodyPr/>
                    <a:lstStyle/>
                    <a:p>
                      <a:pPr algn="l" fontAlgn="b"/>
                      <a:r>
                        <a:rPr lang="en-ZA" sz="1600" b="1" u="none" strike="noStrike" dirty="0">
                          <a:effectLst/>
                          <a:latin typeface="Arial" panose="020B0604020202020204" pitchFamily="34" charset="0"/>
                          <a:cs typeface="Arial" panose="020B0604020202020204" pitchFamily="34" charset="0"/>
                        </a:rPr>
                        <a:t>NC</a:t>
                      </a:r>
                      <a:endParaRPr lang="en-ZA" sz="1600" b="1"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600" b="1" i="0" u="none" strike="noStrike" dirty="0">
                          <a:solidFill>
                            <a:srgbClr val="000000"/>
                          </a:solidFill>
                          <a:effectLst/>
                          <a:latin typeface="Arial" panose="020B0604020202020204" pitchFamily="34" charset="0"/>
                          <a:cs typeface="Arial" panose="020B0604020202020204" pitchFamily="34" charset="0"/>
                        </a:rPr>
                        <a:t>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600" b="1" i="0" u="none" strike="noStrike" dirty="0">
                          <a:solidFill>
                            <a:srgbClr val="000000"/>
                          </a:solidFill>
                          <a:effectLst/>
                          <a:latin typeface="Arial" panose="020B0604020202020204" pitchFamily="34" charset="0"/>
                          <a:cs typeface="Arial" panose="020B0604020202020204" pitchFamily="34" charset="0"/>
                        </a:rPr>
                        <a:t>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ZA" sz="1600" b="1" i="0" u="none" strike="noStrike" dirty="0">
                          <a:solidFill>
                            <a:srgbClr val="000000"/>
                          </a:solidFill>
                          <a:effectLst/>
                          <a:latin typeface="Arial" panose="020B0604020202020204" pitchFamily="34" charset="0"/>
                          <a:cs typeface="Arial" panose="020B0604020202020204" pitchFamily="34" charset="0"/>
                        </a:rPr>
                        <a:t>96%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8"/>
                  </a:ext>
                </a:extLst>
              </a:tr>
              <a:tr h="350058">
                <a:tc>
                  <a:txBody>
                    <a:bodyPr/>
                    <a:lstStyle/>
                    <a:p>
                      <a:pPr algn="l" fontAlgn="b"/>
                      <a:r>
                        <a:rPr lang="en-ZA" sz="1600" b="1" u="none" strike="noStrike" dirty="0">
                          <a:effectLst/>
                          <a:latin typeface="Arial" panose="020B0604020202020204" pitchFamily="34" charset="0"/>
                          <a:cs typeface="Arial" panose="020B0604020202020204" pitchFamily="34" charset="0"/>
                        </a:rPr>
                        <a:t>NW</a:t>
                      </a:r>
                      <a:endParaRPr lang="en-ZA" sz="1600" b="1"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600" b="1" i="0" u="none" strike="noStrike" dirty="0">
                          <a:solidFill>
                            <a:srgbClr val="000000"/>
                          </a:solidFill>
                          <a:effectLst/>
                          <a:latin typeface="Arial" panose="020B0604020202020204" pitchFamily="34" charset="0"/>
                          <a:cs typeface="Arial" panose="020B0604020202020204" pitchFamily="34" charset="0"/>
                        </a:rPr>
                        <a:t>31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600" b="1" i="0" u="none" strike="noStrike" dirty="0">
                          <a:solidFill>
                            <a:srgbClr val="000000"/>
                          </a:solidFill>
                          <a:effectLst/>
                          <a:latin typeface="Arial" panose="020B0604020202020204" pitchFamily="34" charset="0"/>
                          <a:cs typeface="Arial" panose="020B0604020202020204" pitchFamily="34" charset="0"/>
                        </a:rPr>
                        <a:t>31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ZA" sz="1600" b="1" i="0" u="none" strike="noStrike" dirty="0">
                          <a:solidFill>
                            <a:srgbClr val="000000"/>
                          </a:solidFill>
                          <a:effectLst/>
                          <a:latin typeface="Arial" panose="020B0604020202020204" pitchFamily="34" charset="0"/>
                          <a:cs typeface="Arial" panose="020B0604020202020204" pitchFamily="34" charset="0"/>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9"/>
                  </a:ext>
                </a:extLst>
              </a:tr>
              <a:tr h="350058">
                <a:tc>
                  <a:txBody>
                    <a:bodyPr/>
                    <a:lstStyle/>
                    <a:p>
                      <a:pPr algn="l" fontAlgn="b"/>
                      <a:r>
                        <a:rPr lang="en-ZA" sz="1600" b="1" u="none" strike="noStrike" dirty="0">
                          <a:effectLst/>
                          <a:latin typeface="Arial" panose="020B0604020202020204" pitchFamily="34" charset="0"/>
                          <a:cs typeface="Arial" panose="020B0604020202020204" pitchFamily="34" charset="0"/>
                        </a:rPr>
                        <a:t>WC</a:t>
                      </a:r>
                      <a:endParaRPr lang="en-ZA" sz="1600" b="1"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600" b="1" i="0" u="none" strike="noStrike" dirty="0">
                          <a:solidFill>
                            <a:srgbClr val="000000"/>
                          </a:solidFill>
                          <a:effectLst/>
                          <a:latin typeface="Arial" panose="020B0604020202020204" pitchFamily="34" charset="0"/>
                          <a:cs typeface="Arial" panose="020B0604020202020204" pitchFamily="34" charset="0"/>
                        </a:rPr>
                        <a:t>71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600" b="1" i="0" u="none" strike="noStrike" dirty="0">
                          <a:solidFill>
                            <a:srgbClr val="000000"/>
                          </a:solidFill>
                          <a:effectLst/>
                          <a:latin typeface="Arial" panose="020B0604020202020204" pitchFamily="34" charset="0"/>
                          <a:cs typeface="Arial" panose="020B0604020202020204" pitchFamily="34" charset="0"/>
                        </a:rPr>
                        <a:t>71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ZA" sz="1600" b="1" i="0" u="none" strike="noStrike" dirty="0">
                          <a:solidFill>
                            <a:srgbClr val="000000"/>
                          </a:solidFill>
                          <a:effectLst/>
                          <a:latin typeface="Arial" panose="020B0604020202020204" pitchFamily="34" charset="0"/>
                          <a:cs typeface="Arial" panose="020B0604020202020204" pitchFamily="34" charset="0"/>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10"/>
                  </a:ext>
                </a:extLst>
              </a:tr>
              <a:tr h="350058">
                <a:tc>
                  <a:txBody>
                    <a:bodyPr/>
                    <a:lstStyle/>
                    <a:p>
                      <a:pPr algn="l" fontAlgn="b"/>
                      <a:r>
                        <a:rPr lang="en-ZA" sz="1800" b="1" u="none" strike="noStrike" dirty="0">
                          <a:effectLst/>
                          <a:latin typeface="Arial" panose="020B0604020202020204" pitchFamily="34" charset="0"/>
                          <a:cs typeface="Arial" panose="020B0604020202020204" pitchFamily="34" charset="0"/>
                        </a:rPr>
                        <a:t>Total</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smtClean="0">
                          <a:solidFill>
                            <a:srgbClr val="000000"/>
                          </a:solidFill>
                          <a:effectLst/>
                          <a:latin typeface="Arial" panose="020B0604020202020204" pitchFamily="34" charset="0"/>
                          <a:cs typeface="Arial" panose="020B0604020202020204" pitchFamily="34" charset="0"/>
                        </a:rPr>
                        <a:t>658</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smtClean="0">
                          <a:solidFill>
                            <a:srgbClr val="000000"/>
                          </a:solidFill>
                          <a:effectLst/>
                          <a:latin typeface="Arial" panose="020B0604020202020204" pitchFamily="34" charset="0"/>
                          <a:cs typeface="Arial" panose="020B0604020202020204" pitchFamily="34" charset="0"/>
                        </a:rPr>
                        <a:t>639</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smtClean="0">
                          <a:solidFill>
                            <a:srgbClr val="000000"/>
                          </a:solidFill>
                          <a:effectLst/>
                          <a:latin typeface="Calibri"/>
                        </a:rPr>
                        <a:t>83%</a:t>
                      </a:r>
                      <a:endParaRPr lang="en-ZA" sz="18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ZA" sz="1800" b="1" i="0" u="none" strike="noStrike" dirty="0" smtClean="0">
                          <a:solidFill>
                            <a:srgbClr val="000000"/>
                          </a:solidFill>
                          <a:effectLst/>
                          <a:latin typeface="Arial" panose="020B0604020202020204" pitchFamily="34" charset="0"/>
                          <a:cs typeface="Arial" panose="020B0604020202020204" pitchFamily="34" charset="0"/>
                        </a:rPr>
                        <a:t>97%</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40062138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28" y="709005"/>
            <a:ext cx="8743950" cy="608682"/>
          </a:xfrm>
        </p:spPr>
        <p:txBody>
          <a:bodyPr/>
          <a:lstStyle/>
          <a:p>
            <a:pPr lvl="0" eaLnBrk="1" fontAlgn="b" hangingPunct="1">
              <a:spcBef>
                <a:spcPts val="0"/>
              </a:spcBef>
              <a:spcAft>
                <a:spcPts val="0"/>
              </a:spcAft>
              <a:defRPr/>
            </a:pPr>
            <a:r>
              <a:rPr lang="en-US" sz="3600" b="1" dirty="0">
                <a:solidFill>
                  <a:srgbClr val="000000"/>
                </a:solidFill>
                <a:effectLst>
                  <a:outerShdw blurRad="38100" dist="38100" dir="2700000" algn="tl">
                    <a:srgbClr val="000000">
                      <a:alpha val="43137"/>
                    </a:srgbClr>
                  </a:outerShdw>
                </a:effectLst>
                <a:latin typeface="Arial" pitchFamily="34" charset="0"/>
                <a:ea typeface="ＭＳ Ｐゴシック" pitchFamily="-80" charset="-128"/>
                <a:cs typeface="Arial" pitchFamily="34" charset="0"/>
              </a:rPr>
              <a:t> </a:t>
            </a:r>
            <a:br>
              <a:rPr lang="en-US" sz="3600" b="1" dirty="0">
                <a:solidFill>
                  <a:srgbClr val="000000"/>
                </a:solidFill>
                <a:effectLst>
                  <a:outerShdw blurRad="38100" dist="38100" dir="2700000" algn="tl">
                    <a:srgbClr val="000000">
                      <a:alpha val="43137"/>
                    </a:srgbClr>
                  </a:outerShdw>
                </a:effectLst>
                <a:latin typeface="Arial" pitchFamily="34" charset="0"/>
                <a:ea typeface="ＭＳ Ｐゴシック" pitchFamily="-80" charset="-128"/>
                <a:cs typeface="Arial" pitchFamily="34" charset="0"/>
              </a:rPr>
            </a:br>
            <a:r>
              <a:rPr lang="en-ZA" sz="2000" b="1" dirty="0" smtClean="0">
                <a:solidFill>
                  <a:srgbClr val="000000"/>
                </a:solidFill>
                <a:latin typeface="Arial" panose="020B0604020202020204" pitchFamily="34" charset="0"/>
                <a:ea typeface="ＭＳ Ｐゴシック" pitchFamily="-80" charset="-128"/>
                <a:cs typeface="Arial" panose="020B0604020202020204" pitchFamily="34" charset="0"/>
              </a:rPr>
              <a:t>PROVINCIAL </a:t>
            </a:r>
            <a:r>
              <a:rPr lang="en-ZA" sz="2000" b="1" dirty="0">
                <a:solidFill>
                  <a:srgbClr val="000000"/>
                </a:solidFill>
                <a:latin typeface="Arial" panose="020B0604020202020204" pitchFamily="34" charset="0"/>
                <a:ea typeface="ＭＳ Ｐゴシック" pitchFamily="-80" charset="-128"/>
                <a:cs typeface="Arial" panose="020B0604020202020204" pitchFamily="34" charset="0"/>
              </a:rPr>
              <a:t>BREAKDOWN </a:t>
            </a:r>
            <a:r>
              <a:rPr lang="en-ZA" sz="2000" b="1" dirty="0" smtClean="0">
                <a:solidFill>
                  <a:srgbClr val="000000"/>
                </a:solidFill>
                <a:latin typeface="Arial" panose="020B0604020202020204" pitchFamily="34" charset="0"/>
                <a:ea typeface="ＭＳ Ｐゴシック" pitchFamily="-80" charset="-128"/>
                <a:cs typeface="Arial" panose="020B0604020202020204" pitchFamily="34" charset="0"/>
              </a:rPr>
              <a:t>2019/20</a:t>
            </a:r>
            <a:br>
              <a:rPr lang="en-ZA" sz="2000" b="1" dirty="0" smtClean="0">
                <a:solidFill>
                  <a:srgbClr val="000000"/>
                </a:solidFill>
                <a:latin typeface="Arial" panose="020B0604020202020204" pitchFamily="34" charset="0"/>
                <a:ea typeface="ＭＳ Ｐゴシック" pitchFamily="-80" charset="-128"/>
                <a:cs typeface="Arial" panose="020B0604020202020204" pitchFamily="34" charset="0"/>
              </a:rPr>
            </a:br>
            <a:r>
              <a:rPr lang="en-US" sz="1600" b="1" dirty="0">
                <a:solidFill>
                  <a:prstClr val="black"/>
                </a:solidFill>
                <a:latin typeface="Arial" panose="020B0604020202020204" pitchFamily="34" charset="0"/>
                <a:ea typeface="+mn-ea"/>
                <a:cs typeface="Arial" panose="020B0604020202020204" pitchFamily="34" charset="0"/>
              </a:rPr>
              <a:t>85% OF COMPLIANT ASSISTIVE DEVICES REQUESTS  RESPONDED TO WITHIN 15 WORKING DAYS OF RECEIPT</a:t>
            </a:r>
            <a:br>
              <a:rPr lang="en-US" sz="1600" b="1" dirty="0">
                <a:solidFill>
                  <a:prstClr val="black"/>
                </a:solidFill>
                <a:latin typeface="Arial" panose="020B0604020202020204" pitchFamily="34" charset="0"/>
                <a:ea typeface="+mn-ea"/>
                <a:cs typeface="Arial" panose="020B0604020202020204" pitchFamily="34" charset="0"/>
              </a:rPr>
            </a:br>
            <a:r>
              <a:rPr lang="en-ZA" sz="1600" b="1" dirty="0">
                <a:solidFill>
                  <a:prstClr val="black"/>
                </a:solidFill>
                <a:latin typeface="Arial" panose="020B0604020202020204" pitchFamily="34" charset="0"/>
                <a:ea typeface="+mn-ea"/>
                <a:cs typeface="Arial" panose="020B0604020202020204" pitchFamily="34" charset="0"/>
              </a:rPr>
              <a:t/>
            </a:r>
            <a:br>
              <a:rPr lang="en-ZA" sz="1600" b="1" dirty="0">
                <a:solidFill>
                  <a:prstClr val="black"/>
                </a:solidFill>
                <a:latin typeface="Arial" panose="020B0604020202020204" pitchFamily="34" charset="0"/>
                <a:ea typeface="+mn-ea"/>
                <a:cs typeface="Arial" panose="020B0604020202020204" pitchFamily="34" charset="0"/>
              </a:rPr>
            </a:br>
            <a:r>
              <a:rPr lang="en-ZA" altLang="en-US" sz="2000" b="1" dirty="0">
                <a:solidFill>
                  <a:srgbClr val="000000"/>
                </a:solidFill>
                <a:latin typeface="+mn-lt"/>
              </a:rPr>
              <a:t/>
            </a:r>
            <a:br>
              <a:rPr lang="en-ZA" altLang="en-US" sz="2000" b="1" dirty="0">
                <a:solidFill>
                  <a:srgbClr val="000000"/>
                </a:solidFill>
                <a:latin typeface="+mn-lt"/>
              </a:rPr>
            </a:br>
            <a:endParaRPr lang="en-ZA" sz="3600" b="1" dirty="0">
              <a:solidFill>
                <a:srgbClr val="000000"/>
              </a:solidFill>
              <a:effectLst>
                <a:outerShdw blurRad="38100" dist="38100" dir="2700000" algn="tl">
                  <a:srgbClr val="000000">
                    <a:alpha val="43137"/>
                  </a:srgbClr>
                </a:outerShdw>
              </a:effectLst>
              <a:latin typeface="+mn-lt"/>
              <a:ea typeface="ＭＳ Ｐゴシック" pitchFamily="-80" charset="-128"/>
              <a:cs typeface="Arial" pitchFamily="34" charset="0"/>
            </a:endParaRPr>
          </a:p>
        </p:txBody>
      </p:sp>
      <p:sp>
        <p:nvSpPr>
          <p:cNvPr id="61443" name="Slide Number Placeholder 3"/>
          <p:cNvSpPr>
            <a:spLocks noGrp="1"/>
          </p:cNvSpPr>
          <p:nvPr>
            <p:ph type="sldNum" sz="quarter" idx="12"/>
          </p:nvPr>
        </p:nvSpPr>
        <p:spPr bwMode="auto">
          <a:xfrm>
            <a:off x="6846378" y="656389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D8CDD07-EF62-403B-B26D-BE8DB3348194}" type="slidenum">
              <a:rPr kumimoji="0" lang="en-US" altLang="en-US" sz="1200" b="1" i="0" u="none" strike="noStrike" kern="1200" cap="none" spc="0" normalizeH="0" baseline="0" noProof="0">
                <a:ln>
                  <a:noFill/>
                </a:ln>
                <a:solidFill>
                  <a:srgbClr val="FF0000"/>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26</a:t>
            </a:fld>
            <a:endParaRPr kumimoji="0" lang="en-US" altLang="en-US" sz="1200" b="1" i="0" u="none" strike="noStrike" kern="1200" cap="none" spc="0" normalizeH="0" baseline="0" noProof="0" dirty="0">
              <a:ln>
                <a:noFill/>
              </a:ln>
              <a:solidFill>
                <a:srgbClr val="FF0000"/>
              </a:solidFill>
              <a:effectLst/>
              <a:uLnTx/>
              <a:uFillTx/>
              <a:latin typeface="Calibri" panose="020F0502020204030204" pitchFamily="34" charset="0"/>
              <a:ea typeface="MS PGothic" panose="020B0600070205080204" pitchFamily="34" charset="-128"/>
              <a:cs typeface="+mn-cs"/>
            </a:endParaRPr>
          </a:p>
        </p:txBody>
      </p:sp>
      <p:graphicFrame>
        <p:nvGraphicFramePr>
          <p:cNvPr id="5" name="Content Placeholder 5"/>
          <p:cNvGraphicFramePr>
            <a:graphicFrameLocks/>
          </p:cNvGraphicFramePr>
          <p:nvPr>
            <p:extLst>
              <p:ext uri="{D42A27DB-BD31-4B8C-83A1-F6EECF244321}">
                <p14:modId xmlns:p14="http://schemas.microsoft.com/office/powerpoint/2010/main" xmlns="" val="3337234717"/>
              </p:ext>
            </p:extLst>
          </p:nvPr>
        </p:nvGraphicFramePr>
        <p:xfrm>
          <a:off x="415635" y="1317687"/>
          <a:ext cx="8238837" cy="48837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7503090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8326582" cy="4948382"/>
          </a:xfrm>
        </p:spPr>
        <p:txBody>
          <a:bodyPr/>
          <a:lstStyle/>
          <a:p>
            <a:pPr marL="0" indent="0" algn="ctr">
              <a:buNone/>
            </a:pPr>
            <a:r>
              <a:rPr lang="en-US" sz="8000" dirty="0" smtClean="0"/>
              <a:t>FINANCIAL PERFORMANCE </a:t>
            </a:r>
            <a:endParaRPr lang="en-US" sz="8000" dirty="0"/>
          </a:p>
        </p:txBody>
      </p:sp>
      <p:sp>
        <p:nvSpPr>
          <p:cNvPr id="4" name="Slide Number Placeholder 3"/>
          <p:cNvSpPr>
            <a:spLocks noGrp="1"/>
          </p:cNvSpPr>
          <p:nvPr>
            <p:ph type="sldNum" sz="quarter" idx="12"/>
          </p:nvPr>
        </p:nvSpPr>
        <p:spPr>
          <a:xfrm>
            <a:off x="6904182" y="6513080"/>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79B0E16-3B21-4DA7-809D-032F5E4D0A06}" type="slidenum">
              <a:rPr kumimoji="0" lang="en-US" sz="1200" b="1" i="0" u="none" strike="noStrike" kern="1200" cap="none" spc="0" normalizeH="0" baseline="0" noProof="0" smtClean="0">
                <a:ln>
                  <a:noFill/>
                </a:ln>
                <a:solidFill>
                  <a:srgbClr val="FF0000"/>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27</a:t>
            </a:fld>
            <a:endParaRPr kumimoji="0" lang="en-US" sz="1200" b="1" i="0" u="none" strike="noStrike" kern="1200" cap="none" spc="0" normalizeH="0" baseline="0" noProof="0" dirty="0">
              <a:ln>
                <a:noFill/>
              </a:ln>
              <a:solidFill>
                <a:srgbClr val="FF0000"/>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2534421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378" y="165100"/>
            <a:ext cx="8545160" cy="1143000"/>
          </a:xfrm>
        </p:spPr>
        <p:txBody>
          <a:bodyPr/>
          <a:lstStyle/>
          <a:p>
            <a:pPr>
              <a:defRPr/>
            </a:pPr>
            <a:r>
              <a:rPr lang="en-US" sz="2400" b="1" kern="0" dirty="0">
                <a:solidFill>
                  <a:prstClr val="black"/>
                </a:solidFill>
                <a:latin typeface="Arial"/>
                <a:ea typeface="ＭＳ Ｐゴシック" pitchFamily="-80" charset="-128"/>
                <a:cs typeface="Arial"/>
              </a:rPr>
              <a:t>QUARTER 2 PERFORMANCE PER PROGRAMME </a:t>
            </a:r>
            <a:endParaRPr lang="en-ZA" sz="2400" dirty="0"/>
          </a:p>
        </p:txBody>
      </p:sp>
      <p:sp>
        <p:nvSpPr>
          <p:cNvPr id="29699" name="Slide Number Placeholder 4"/>
          <p:cNvSpPr>
            <a:spLocks noGrp="1"/>
          </p:cNvSpPr>
          <p:nvPr>
            <p:ph type="sldNum" sz="quarter" idx="12"/>
          </p:nvPr>
        </p:nvSpPr>
        <p:spPr bwMode="auto">
          <a:xfrm>
            <a:off x="6886719" y="649287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C31F17A-3748-41D8-8DE2-B3C3F3DF3DC2}" type="slidenum">
              <a:rPr kumimoji="0" lang="en-US" altLang="en-US" sz="1200" b="1" i="0" u="none" strike="noStrike" kern="1200" cap="none" spc="0" normalizeH="0" baseline="0" noProof="0" smtClean="0">
                <a:ln>
                  <a:noFill/>
                </a:ln>
                <a:solidFill>
                  <a:srgbClr val="FF0000"/>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28</a:t>
            </a:fld>
            <a:endParaRPr kumimoji="0" lang="en-US" altLang="en-US" sz="1200" b="1" i="0" u="none" strike="noStrike" kern="1200" cap="none" spc="0" normalizeH="0" baseline="0" noProof="0" dirty="0">
              <a:ln>
                <a:noFill/>
              </a:ln>
              <a:solidFill>
                <a:srgbClr val="FF0000"/>
              </a:solidFill>
              <a:effectLst/>
              <a:uLnTx/>
              <a:uFillTx/>
              <a:latin typeface="Calibri" pitchFamily="34" charset="0"/>
              <a:ea typeface="ＭＳ Ｐゴシック" pitchFamily="34" charset="-128"/>
              <a:cs typeface="+mn-cs"/>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730692487"/>
              </p:ext>
            </p:extLst>
          </p:nvPr>
        </p:nvGraphicFramePr>
        <p:xfrm>
          <a:off x="258763" y="1357879"/>
          <a:ext cx="8613773" cy="4932545"/>
        </p:xfrm>
        <a:graphic>
          <a:graphicData uri="http://schemas.openxmlformats.org/drawingml/2006/table">
            <a:tbl>
              <a:tblPr firstRow="1" firstCol="1" bandRow="1"/>
              <a:tblGrid>
                <a:gridCol w="1170412">
                  <a:extLst>
                    <a:ext uri="{9D8B030D-6E8A-4147-A177-3AD203B41FA5}">
                      <a16:colId xmlns:a16="http://schemas.microsoft.com/office/drawing/2014/main" xmlns="" val="20000"/>
                    </a:ext>
                  </a:extLst>
                </a:gridCol>
                <a:gridCol w="874642">
                  <a:extLst>
                    <a:ext uri="{9D8B030D-6E8A-4147-A177-3AD203B41FA5}">
                      <a16:colId xmlns:a16="http://schemas.microsoft.com/office/drawing/2014/main" xmlns="" val="20001"/>
                    </a:ext>
                  </a:extLst>
                </a:gridCol>
                <a:gridCol w="1141347">
                  <a:extLst>
                    <a:ext uri="{9D8B030D-6E8A-4147-A177-3AD203B41FA5}">
                      <a16:colId xmlns:a16="http://schemas.microsoft.com/office/drawing/2014/main" xmlns="" val="20002"/>
                    </a:ext>
                  </a:extLst>
                </a:gridCol>
                <a:gridCol w="840509">
                  <a:extLst>
                    <a:ext uri="{9D8B030D-6E8A-4147-A177-3AD203B41FA5}">
                      <a16:colId xmlns:a16="http://schemas.microsoft.com/office/drawing/2014/main" xmlns="" val="20003"/>
                    </a:ext>
                  </a:extLst>
                </a:gridCol>
                <a:gridCol w="794327">
                  <a:extLst>
                    <a:ext uri="{9D8B030D-6E8A-4147-A177-3AD203B41FA5}">
                      <a16:colId xmlns:a16="http://schemas.microsoft.com/office/drawing/2014/main" xmlns="" val="20004"/>
                    </a:ext>
                  </a:extLst>
                </a:gridCol>
                <a:gridCol w="1025236">
                  <a:extLst>
                    <a:ext uri="{9D8B030D-6E8A-4147-A177-3AD203B41FA5}">
                      <a16:colId xmlns:a16="http://schemas.microsoft.com/office/drawing/2014/main" xmlns="" val="20005"/>
                    </a:ext>
                  </a:extLst>
                </a:gridCol>
                <a:gridCol w="997528">
                  <a:extLst>
                    <a:ext uri="{9D8B030D-6E8A-4147-A177-3AD203B41FA5}">
                      <a16:colId xmlns:a16="http://schemas.microsoft.com/office/drawing/2014/main" xmlns="" val="2929517763"/>
                    </a:ext>
                  </a:extLst>
                </a:gridCol>
                <a:gridCol w="1025236">
                  <a:extLst>
                    <a:ext uri="{9D8B030D-6E8A-4147-A177-3AD203B41FA5}">
                      <a16:colId xmlns:a16="http://schemas.microsoft.com/office/drawing/2014/main" xmlns="" val="4287796049"/>
                    </a:ext>
                  </a:extLst>
                </a:gridCol>
                <a:gridCol w="744536">
                  <a:extLst>
                    <a:ext uri="{9D8B030D-6E8A-4147-A177-3AD203B41FA5}">
                      <a16:colId xmlns:a16="http://schemas.microsoft.com/office/drawing/2014/main" xmlns="" val="552140122"/>
                    </a:ext>
                  </a:extLst>
                </a:gridCol>
              </a:tblGrid>
              <a:tr h="646412">
                <a:tc>
                  <a:txBody>
                    <a:bodyPr/>
                    <a:lstStyle/>
                    <a:p>
                      <a:pPr marL="0" marR="0" fontAlgn="b">
                        <a:spcBef>
                          <a:spcPts val="0"/>
                        </a:spcBef>
                        <a:spcAft>
                          <a:spcPts val="0"/>
                        </a:spcAft>
                      </a:pPr>
                      <a:r>
                        <a:rPr lang="en-GB" sz="1100" b="1" kern="1200" dirty="0">
                          <a:solidFill>
                            <a:srgbClr val="000000"/>
                          </a:solidFill>
                          <a:effectLst/>
                          <a:latin typeface="Arial" panose="020B0604020202020204" pitchFamily="34" charset="0"/>
                          <a:ea typeface="Times New Roman"/>
                          <a:cs typeface="Arial" panose="020B0604020202020204" pitchFamily="34" charset="0"/>
                        </a:rPr>
                        <a:t>Programme </a:t>
                      </a:r>
                      <a:endParaRPr lang="en-US" sz="1100" b="1" dirty="0">
                        <a:effectLst/>
                        <a:latin typeface="Arial" panose="020B0604020202020204" pitchFamily="34" charset="0"/>
                        <a:ea typeface="Times New Roman"/>
                        <a:cs typeface="Arial" panose="020B0604020202020204" pitchFamily="34"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100" b="1" kern="1200" dirty="0">
                          <a:solidFill>
                            <a:srgbClr val="000000"/>
                          </a:solidFill>
                          <a:effectLst/>
                          <a:latin typeface="Arial" panose="020B0604020202020204" pitchFamily="34" charset="0"/>
                          <a:ea typeface="Times New Roman"/>
                          <a:cs typeface="Arial" panose="020B0604020202020204" pitchFamily="34" charset="0"/>
                        </a:rPr>
                        <a:t>Annual Planned Indicators</a:t>
                      </a:r>
                      <a:endParaRPr lang="en-US" sz="1100" b="1" dirty="0">
                        <a:effectLst/>
                        <a:latin typeface="Arial" panose="020B0604020202020204" pitchFamily="34" charset="0"/>
                        <a:ea typeface="Times New Roman"/>
                        <a:cs typeface="Arial" panose="020B0604020202020204" pitchFamily="34"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100" b="1" kern="1200" dirty="0">
                          <a:solidFill>
                            <a:srgbClr val="000000"/>
                          </a:solidFill>
                          <a:effectLst/>
                          <a:latin typeface="Arial" panose="020B0604020202020204" pitchFamily="34" charset="0"/>
                          <a:ea typeface="Times New Roman"/>
                          <a:cs typeface="Arial" panose="020B0604020202020204" pitchFamily="34" charset="0"/>
                        </a:rPr>
                        <a:t>Indicators with targets   reporting in </a:t>
                      </a:r>
                      <a:r>
                        <a:rPr lang="en-GB" sz="1100" b="1" kern="1200" dirty="0" smtClean="0">
                          <a:solidFill>
                            <a:srgbClr val="000000"/>
                          </a:solidFill>
                          <a:effectLst/>
                          <a:latin typeface="Arial" panose="020B0604020202020204" pitchFamily="34" charset="0"/>
                          <a:ea typeface="Times New Roman"/>
                          <a:cs typeface="Arial" panose="020B0604020202020204" pitchFamily="34" charset="0"/>
                        </a:rPr>
                        <a:t>Q2</a:t>
                      </a:r>
                      <a:endParaRPr lang="en-US" sz="1100" b="1" dirty="0">
                        <a:effectLst/>
                        <a:latin typeface="Arial" panose="020B0604020202020204" pitchFamily="34" charset="0"/>
                        <a:ea typeface="Times New Roman"/>
                        <a:cs typeface="Arial" panose="020B0604020202020204" pitchFamily="34"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100" b="1" kern="1200" dirty="0">
                          <a:solidFill>
                            <a:srgbClr val="00B050"/>
                          </a:solidFill>
                          <a:effectLst/>
                          <a:latin typeface="Arial" panose="020B0604020202020204" pitchFamily="34" charset="0"/>
                          <a:ea typeface="Times New Roman"/>
                          <a:cs typeface="Arial" panose="020B0604020202020204" pitchFamily="34" charset="0"/>
                        </a:rPr>
                        <a:t>Achieved</a:t>
                      </a:r>
                      <a:endParaRPr lang="en-US" sz="1100" b="1" dirty="0">
                        <a:effectLst/>
                        <a:latin typeface="Arial" panose="020B0604020202020204" pitchFamily="34" charset="0"/>
                        <a:ea typeface="Times New Roman"/>
                        <a:cs typeface="Arial" panose="020B0604020202020204" pitchFamily="34"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100" b="1" kern="1200" dirty="0">
                          <a:solidFill>
                            <a:srgbClr val="FF0000"/>
                          </a:solidFill>
                          <a:effectLst/>
                          <a:latin typeface="Arial" panose="020B0604020202020204" pitchFamily="34" charset="0"/>
                          <a:ea typeface="Times New Roman"/>
                          <a:cs typeface="Arial" panose="020B0604020202020204" pitchFamily="34" charset="0"/>
                        </a:rPr>
                        <a:t>Not Achieved</a:t>
                      </a:r>
                      <a:endParaRPr lang="en-US" sz="1100" b="1" dirty="0">
                        <a:effectLst/>
                        <a:latin typeface="Arial" panose="020B0604020202020204" pitchFamily="34" charset="0"/>
                        <a:ea typeface="Times New Roman"/>
                        <a:cs typeface="Arial" panose="020B0604020202020204" pitchFamily="34"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100" b="1" kern="1200" dirty="0">
                          <a:solidFill>
                            <a:srgbClr val="000000"/>
                          </a:solidFill>
                          <a:effectLst/>
                          <a:latin typeface="Arial" panose="020B0604020202020204" pitchFamily="34" charset="0"/>
                          <a:ea typeface="Times New Roman"/>
                          <a:cs typeface="Arial" panose="020B0604020202020204" pitchFamily="34" charset="0"/>
                        </a:rPr>
                        <a:t>Overall % Achievement</a:t>
                      </a:r>
                      <a:endParaRPr lang="en-US" sz="1100" b="1" dirty="0">
                        <a:effectLst/>
                        <a:latin typeface="Arial" panose="020B0604020202020204" pitchFamily="34" charset="0"/>
                        <a:ea typeface="Times New Roman"/>
                        <a:cs typeface="Arial" panose="020B0604020202020204" pitchFamily="34"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US" sz="1100" b="1" dirty="0" smtClean="0">
                          <a:effectLst/>
                          <a:latin typeface="Arial" panose="020B0604020202020204" pitchFamily="34" charset="0"/>
                          <a:ea typeface="Times New Roman"/>
                          <a:cs typeface="Arial" panose="020B0604020202020204" pitchFamily="34" charset="0"/>
                        </a:rPr>
                        <a:t>Approved</a:t>
                      </a:r>
                      <a:r>
                        <a:rPr lang="en-US" sz="1100" b="1" baseline="0" dirty="0" smtClean="0">
                          <a:effectLst/>
                          <a:latin typeface="Arial" panose="020B0604020202020204" pitchFamily="34" charset="0"/>
                          <a:ea typeface="Times New Roman"/>
                          <a:cs typeface="Arial" panose="020B0604020202020204" pitchFamily="34" charset="0"/>
                        </a:rPr>
                        <a:t> Budget</a:t>
                      </a:r>
                      <a:endParaRPr lang="en-US" sz="1100" b="1" dirty="0">
                        <a:effectLst/>
                        <a:latin typeface="Arial" panose="020B0604020202020204" pitchFamily="34" charset="0"/>
                        <a:ea typeface="Times New Roman"/>
                        <a:cs typeface="Arial" panose="020B0604020202020204" pitchFamily="34"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US" sz="1100" b="1" dirty="0" smtClean="0">
                          <a:effectLst/>
                          <a:latin typeface="Arial" panose="020B0604020202020204" pitchFamily="34" charset="0"/>
                          <a:ea typeface="Times New Roman"/>
                          <a:cs typeface="Arial" panose="020B0604020202020204" pitchFamily="34" charset="0"/>
                        </a:rPr>
                        <a:t>Expenditure</a:t>
                      </a:r>
                      <a:endParaRPr lang="en-US" sz="1100" b="1" dirty="0">
                        <a:effectLst/>
                        <a:latin typeface="Arial" panose="020B0604020202020204" pitchFamily="34" charset="0"/>
                        <a:ea typeface="Times New Roman"/>
                        <a:cs typeface="Arial" panose="020B0604020202020204" pitchFamily="34"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US" sz="1100" b="1" dirty="0" smtClean="0">
                          <a:effectLst/>
                          <a:latin typeface="Arial" panose="020B0604020202020204" pitchFamily="34" charset="0"/>
                          <a:ea typeface="Times New Roman"/>
                          <a:cs typeface="Arial" panose="020B0604020202020204" pitchFamily="34" charset="0"/>
                        </a:rPr>
                        <a:t>% Spent</a:t>
                      </a:r>
                      <a:endParaRPr lang="en-US" sz="1100" b="1" dirty="0">
                        <a:effectLst/>
                        <a:latin typeface="Arial" panose="020B0604020202020204" pitchFamily="34" charset="0"/>
                        <a:ea typeface="Times New Roman"/>
                        <a:cs typeface="Arial" panose="020B0604020202020204" pitchFamily="34"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0000"/>
                  </a:ext>
                </a:extLst>
              </a:tr>
              <a:tr h="462327">
                <a:tc>
                  <a:txBody>
                    <a:bodyPr/>
                    <a:lstStyle/>
                    <a:p>
                      <a:pPr fontAlgn="b">
                        <a:lnSpc>
                          <a:spcPct val="115000"/>
                        </a:lnSpc>
                        <a:spcAft>
                          <a:spcPts val="0"/>
                        </a:spcAft>
                      </a:pPr>
                      <a:r>
                        <a:rPr lang="en-ZA" sz="1100" b="1"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Programme 1</a:t>
                      </a:r>
                      <a: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fontAlgn="b">
                        <a:lnSpc>
                          <a:spcPct val="115000"/>
                        </a:lnSpc>
                        <a:spcAft>
                          <a:spcPts val="0"/>
                        </a:spcAft>
                      </a:pPr>
                      <a: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Administration</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rgbClr val="000000"/>
                          </a:solidFill>
                          <a:effectLst/>
                          <a:latin typeface="Arial" panose="020B0604020202020204" pitchFamily="34" charset="0"/>
                          <a:ea typeface="Times New Roman"/>
                          <a:cs typeface="Arial" panose="020B0604020202020204" pitchFamily="34" charset="0"/>
                        </a:rPr>
                        <a:t>3</a:t>
                      </a:r>
                      <a:endParaRPr lang="en-ZA" sz="1100" b="1" dirty="0">
                        <a:solidFill>
                          <a:srgbClr val="000000"/>
                        </a:solidFill>
                        <a:effectLst/>
                        <a:latin typeface="Arial" panose="020B0604020202020204" pitchFamily="34" charset="0"/>
                        <a:ea typeface="Times New Roman"/>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rgbClr val="000000"/>
                          </a:solidFill>
                          <a:effectLst/>
                          <a:latin typeface="Arial" panose="020B0604020202020204" pitchFamily="34" charset="0"/>
                          <a:ea typeface="Times New Roman"/>
                          <a:cs typeface="Arial" panose="020B0604020202020204" pitchFamily="34" charset="0"/>
                        </a:rPr>
                        <a:t>1</a:t>
                      </a:r>
                      <a:endParaRPr lang="en-ZA" sz="1100" b="1" dirty="0">
                        <a:solidFill>
                          <a:srgbClr val="000000"/>
                        </a:solidFill>
                        <a:effectLst/>
                        <a:latin typeface="Arial" panose="020B0604020202020204" pitchFamily="34" charset="0"/>
                        <a:ea typeface="Times New Roman"/>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rgbClr val="000000"/>
                          </a:solidFill>
                          <a:effectLst/>
                          <a:latin typeface="Arial" panose="020B0604020202020204" pitchFamily="34" charset="0"/>
                          <a:ea typeface="Times New Roman"/>
                          <a:cs typeface="Arial" panose="020B0604020202020204" pitchFamily="34" charset="0"/>
                        </a:rPr>
                        <a:t>0</a:t>
                      </a:r>
                      <a:endParaRPr lang="en-ZA" sz="1100" b="1" dirty="0">
                        <a:solidFill>
                          <a:srgbClr val="000000"/>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rgbClr val="000000"/>
                          </a:solidFill>
                          <a:effectLst/>
                          <a:latin typeface="Arial" panose="020B0604020202020204" pitchFamily="34" charset="0"/>
                          <a:ea typeface="Times New Roman"/>
                          <a:cs typeface="Arial" panose="020B0604020202020204" pitchFamily="34" charset="0"/>
                        </a:rPr>
                        <a:t>1</a:t>
                      </a:r>
                      <a:endParaRPr lang="en-ZA" sz="1100" b="1" dirty="0">
                        <a:solidFill>
                          <a:srgbClr val="000000"/>
                        </a:solidFill>
                        <a:effectLst/>
                        <a:latin typeface="Arial" panose="020B0604020202020204" pitchFamily="34" charset="0"/>
                        <a:ea typeface="Times New Roman"/>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rgbClr val="FF0000"/>
                          </a:solidFill>
                          <a:effectLst/>
                          <a:latin typeface="Arial" panose="020B0604020202020204" pitchFamily="34" charset="0"/>
                          <a:ea typeface="Times New Roman"/>
                          <a:cs typeface="Arial" panose="020B0604020202020204" pitchFamily="34" charset="0"/>
                        </a:rPr>
                        <a:t>0%</a:t>
                      </a:r>
                      <a:endParaRPr lang="en-ZA" sz="1100" b="1" dirty="0">
                        <a:solidFill>
                          <a:srgbClr val="FF0000"/>
                        </a:solidFill>
                        <a:effectLst/>
                        <a:latin typeface="Arial" panose="020B0604020202020204" pitchFamily="34" charset="0"/>
                        <a:ea typeface="Times New Roman"/>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chemeClr val="tx1"/>
                          </a:solidFill>
                          <a:effectLst/>
                          <a:latin typeface="Arial" panose="020B0604020202020204" pitchFamily="34" charset="0"/>
                          <a:ea typeface="Times New Roman"/>
                          <a:cs typeface="Arial" panose="020B0604020202020204" pitchFamily="34" charset="0"/>
                        </a:rPr>
                        <a:t>R 3 092 141</a:t>
                      </a:r>
                      <a:endParaRPr lang="en-ZA" sz="1100" b="1" dirty="0">
                        <a:solidFill>
                          <a:schemeClr val="tx1"/>
                        </a:solidFill>
                        <a:effectLst/>
                        <a:latin typeface="Arial" panose="020B0604020202020204" pitchFamily="34" charset="0"/>
                        <a:ea typeface="Times New Roman"/>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chemeClr val="tx1"/>
                          </a:solidFill>
                          <a:effectLst/>
                          <a:latin typeface="Arial" panose="020B0604020202020204" pitchFamily="34" charset="0"/>
                          <a:ea typeface="Times New Roman"/>
                          <a:cs typeface="Arial" panose="020B0604020202020204" pitchFamily="34" charset="0"/>
                        </a:rPr>
                        <a:t>R 864</a:t>
                      </a:r>
                      <a:r>
                        <a:rPr lang="en-ZA" sz="1100" b="1" baseline="0" dirty="0" smtClean="0">
                          <a:solidFill>
                            <a:schemeClr val="tx1"/>
                          </a:solidFill>
                          <a:effectLst/>
                          <a:latin typeface="Arial" panose="020B0604020202020204" pitchFamily="34" charset="0"/>
                          <a:ea typeface="Times New Roman"/>
                          <a:cs typeface="Arial" panose="020B0604020202020204" pitchFamily="34" charset="0"/>
                        </a:rPr>
                        <a:t> 083</a:t>
                      </a:r>
                      <a:endParaRPr lang="en-ZA" sz="1100" b="1" dirty="0">
                        <a:solidFill>
                          <a:schemeClr val="tx1"/>
                        </a:solidFill>
                        <a:effectLst/>
                        <a:latin typeface="Arial" panose="020B0604020202020204" pitchFamily="34" charset="0"/>
                        <a:ea typeface="Times New Roman"/>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rgbClr val="FF0000"/>
                          </a:solidFill>
                          <a:effectLst/>
                          <a:latin typeface="Arial" panose="020B0604020202020204" pitchFamily="34" charset="0"/>
                          <a:ea typeface="Times New Roman"/>
                          <a:cs typeface="Arial" panose="020B0604020202020204" pitchFamily="34" charset="0"/>
                        </a:rPr>
                        <a:t>28%</a:t>
                      </a:r>
                      <a:endParaRPr lang="en-ZA" sz="1100" b="1" dirty="0">
                        <a:solidFill>
                          <a:srgbClr val="FF0000"/>
                        </a:solidFill>
                        <a:effectLst/>
                        <a:latin typeface="Arial" panose="020B0604020202020204" pitchFamily="34" charset="0"/>
                        <a:ea typeface="Times New Roman"/>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264552">
                <a:tc>
                  <a:txBody>
                    <a:bodyPr/>
                    <a:lstStyle/>
                    <a:p>
                      <a:pPr fontAlgn="b">
                        <a:lnSpc>
                          <a:spcPct val="115000"/>
                        </a:lnSpc>
                        <a:spcAft>
                          <a:spcPts val="0"/>
                        </a:spcAft>
                      </a:pPr>
                      <a:r>
                        <a:rPr lang="en-ZA" sz="1100" b="1"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Programme 2</a:t>
                      </a:r>
                      <a: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fontAlgn="b">
                        <a:lnSpc>
                          <a:spcPct val="115000"/>
                        </a:lnSpc>
                        <a:spcAft>
                          <a:spcPts val="0"/>
                        </a:spcAft>
                      </a:pPr>
                      <a: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Compensation for occupational injuries and diseases Services operations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rgbClr val="000000"/>
                          </a:solidFill>
                          <a:effectLst/>
                          <a:latin typeface="Arial" panose="020B0604020202020204" pitchFamily="34" charset="0"/>
                          <a:ea typeface="Times New Roman"/>
                          <a:cs typeface="Arial" panose="020B0604020202020204" pitchFamily="34" charset="0"/>
                        </a:rPr>
                        <a:t>3</a:t>
                      </a:r>
                      <a:endParaRPr lang="en-ZA" sz="1100" b="1" dirty="0">
                        <a:solidFill>
                          <a:srgbClr val="000000"/>
                        </a:solidFill>
                        <a:effectLst/>
                        <a:latin typeface="Arial" panose="020B0604020202020204" pitchFamily="34" charset="0"/>
                        <a:ea typeface="Times New Roman"/>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rgbClr val="000000"/>
                          </a:solidFill>
                          <a:effectLst/>
                          <a:latin typeface="Arial" panose="020B0604020202020204" pitchFamily="34" charset="0"/>
                          <a:ea typeface="Times New Roman"/>
                          <a:cs typeface="Arial" panose="020B0604020202020204" pitchFamily="34" charset="0"/>
                        </a:rPr>
                        <a:t>2</a:t>
                      </a:r>
                      <a:endParaRPr lang="en-ZA" sz="1100" b="1" dirty="0">
                        <a:solidFill>
                          <a:srgbClr val="000000"/>
                        </a:solidFill>
                        <a:effectLst/>
                        <a:latin typeface="Arial" panose="020B0604020202020204" pitchFamily="34" charset="0"/>
                        <a:ea typeface="Times New Roman"/>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rgbClr val="000000"/>
                          </a:solidFill>
                          <a:effectLst/>
                          <a:latin typeface="Arial" panose="020B0604020202020204" pitchFamily="34" charset="0"/>
                          <a:ea typeface="Times New Roman"/>
                          <a:cs typeface="Arial" panose="020B0604020202020204" pitchFamily="34" charset="0"/>
                        </a:rPr>
                        <a:t>1</a:t>
                      </a:r>
                      <a:endParaRPr lang="en-ZA" sz="1100" b="1" dirty="0">
                        <a:solidFill>
                          <a:srgbClr val="000000"/>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rgbClr val="000000"/>
                          </a:solidFill>
                          <a:effectLst/>
                          <a:latin typeface="Arial" panose="020B0604020202020204" pitchFamily="34" charset="0"/>
                          <a:ea typeface="Times New Roman"/>
                          <a:cs typeface="Arial" panose="020B0604020202020204" pitchFamily="34" charset="0"/>
                        </a:rPr>
                        <a:t>1</a:t>
                      </a:r>
                      <a:endParaRPr lang="en-ZA" sz="1100" b="1" dirty="0">
                        <a:solidFill>
                          <a:srgbClr val="000000"/>
                        </a:solidFill>
                        <a:effectLst/>
                        <a:latin typeface="Arial" panose="020B0604020202020204" pitchFamily="34" charset="0"/>
                        <a:ea typeface="Times New Roman"/>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rgbClr val="FF0000"/>
                          </a:solidFill>
                          <a:effectLst/>
                          <a:latin typeface="Arial" panose="020B0604020202020204" pitchFamily="34" charset="0"/>
                          <a:ea typeface="Times New Roman"/>
                          <a:cs typeface="Arial" panose="020B0604020202020204" pitchFamily="34" charset="0"/>
                        </a:rPr>
                        <a:t>50%</a:t>
                      </a:r>
                      <a:endParaRPr lang="en-ZA" sz="1100" b="1" dirty="0">
                        <a:solidFill>
                          <a:srgbClr val="FF0000"/>
                        </a:solidFill>
                        <a:effectLst/>
                        <a:latin typeface="Arial" panose="020B0604020202020204" pitchFamily="34" charset="0"/>
                        <a:ea typeface="Times New Roman"/>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chemeClr val="tx1"/>
                          </a:solidFill>
                          <a:effectLst/>
                          <a:latin typeface="Arial" panose="020B0604020202020204" pitchFamily="34" charset="0"/>
                          <a:ea typeface="Times New Roman"/>
                          <a:cs typeface="Arial" panose="020B0604020202020204" pitchFamily="34" charset="0"/>
                        </a:rPr>
                        <a:t>R 992 720</a:t>
                      </a:r>
                      <a:endParaRPr lang="en-ZA" sz="1100" b="1" dirty="0">
                        <a:solidFill>
                          <a:schemeClr val="tx1"/>
                        </a:solidFill>
                        <a:effectLst/>
                        <a:latin typeface="Arial" panose="020B0604020202020204" pitchFamily="34" charset="0"/>
                        <a:ea typeface="Times New Roman"/>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chemeClr val="tx1"/>
                          </a:solidFill>
                          <a:effectLst/>
                          <a:latin typeface="Arial" panose="020B0604020202020204" pitchFamily="34" charset="0"/>
                          <a:ea typeface="Times New Roman"/>
                          <a:cs typeface="Arial" panose="020B0604020202020204" pitchFamily="34" charset="0"/>
                        </a:rPr>
                        <a:t>R 254 709</a:t>
                      </a:r>
                      <a:endParaRPr lang="en-ZA" sz="1100" b="1" dirty="0">
                        <a:solidFill>
                          <a:schemeClr val="tx1"/>
                        </a:solidFill>
                        <a:effectLst/>
                        <a:latin typeface="Arial" panose="020B0604020202020204" pitchFamily="34" charset="0"/>
                        <a:ea typeface="Times New Roman"/>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rgbClr val="FF0000"/>
                          </a:solidFill>
                          <a:effectLst/>
                          <a:latin typeface="Arial" panose="020B0604020202020204" pitchFamily="34" charset="0"/>
                          <a:ea typeface="Times New Roman"/>
                          <a:cs typeface="Arial" panose="020B0604020202020204" pitchFamily="34" charset="0"/>
                        </a:rPr>
                        <a:t>26%</a:t>
                      </a:r>
                      <a:endParaRPr lang="en-ZA" sz="1100" b="1" dirty="0">
                        <a:solidFill>
                          <a:srgbClr val="FF0000"/>
                        </a:solidFill>
                        <a:effectLst/>
                        <a:latin typeface="Arial" panose="020B0604020202020204" pitchFamily="34" charset="0"/>
                        <a:ea typeface="Times New Roman"/>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36070">
                <a:tc>
                  <a:txBody>
                    <a:bodyPr/>
                    <a:lstStyle/>
                    <a:p>
                      <a:pPr fontAlgn="b">
                        <a:lnSpc>
                          <a:spcPct val="115000"/>
                        </a:lnSpc>
                        <a:spcAft>
                          <a:spcPts val="0"/>
                        </a:spcAft>
                      </a:pPr>
                      <a:r>
                        <a:rPr lang="en-ZA" sz="1100" b="1" u="sng"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Programme</a:t>
                      </a:r>
                      <a:r>
                        <a:rPr lang="en-ZA" sz="1100" b="1" u="sng" kern="12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3</a:t>
                      </a:r>
                      <a:r>
                        <a:rPr lang="en-ZA" sz="1100" kern="12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p>
                      <a:pPr fontAlgn="b">
                        <a:lnSpc>
                          <a:spcPct val="115000"/>
                        </a:lnSpc>
                        <a:spcAft>
                          <a:spcPts val="0"/>
                        </a:spcAft>
                      </a:pPr>
                      <a: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Medical Services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rgbClr val="000000"/>
                          </a:solidFill>
                          <a:effectLst/>
                          <a:latin typeface="Arial" panose="020B0604020202020204" pitchFamily="34" charset="0"/>
                          <a:ea typeface="Times New Roman"/>
                          <a:cs typeface="Arial" panose="020B0604020202020204" pitchFamily="34" charset="0"/>
                        </a:rPr>
                        <a:t>2</a:t>
                      </a:r>
                      <a:endParaRPr lang="en-ZA" sz="1100" b="1" dirty="0">
                        <a:solidFill>
                          <a:srgbClr val="000000"/>
                        </a:solidFill>
                        <a:effectLst/>
                        <a:latin typeface="Arial" panose="020B0604020202020204" pitchFamily="34" charset="0"/>
                        <a:ea typeface="Times New Roman"/>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rgbClr val="000000"/>
                          </a:solidFill>
                          <a:effectLst/>
                          <a:latin typeface="Arial" panose="020B0604020202020204" pitchFamily="34" charset="0"/>
                          <a:ea typeface="Times New Roman"/>
                          <a:cs typeface="Arial" panose="020B0604020202020204" pitchFamily="34" charset="0"/>
                        </a:rPr>
                        <a:t>2</a:t>
                      </a:r>
                      <a:endParaRPr lang="en-ZA" sz="1100" b="1" dirty="0">
                        <a:solidFill>
                          <a:srgbClr val="000000"/>
                        </a:solidFill>
                        <a:effectLst/>
                        <a:latin typeface="Arial" panose="020B0604020202020204" pitchFamily="34" charset="0"/>
                        <a:ea typeface="Times New Roman"/>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rgbClr val="000000"/>
                          </a:solidFill>
                          <a:effectLst/>
                          <a:latin typeface="Arial" panose="020B0604020202020204" pitchFamily="34" charset="0"/>
                          <a:ea typeface="Times New Roman"/>
                          <a:cs typeface="Arial" panose="020B0604020202020204" pitchFamily="34" charset="0"/>
                        </a:rPr>
                        <a:t>1</a:t>
                      </a:r>
                      <a:endParaRPr lang="en-ZA" sz="1100" b="1" dirty="0">
                        <a:solidFill>
                          <a:srgbClr val="000000"/>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rgbClr val="000000"/>
                          </a:solidFill>
                          <a:effectLst/>
                          <a:latin typeface="Arial" panose="020B0604020202020204" pitchFamily="34" charset="0"/>
                          <a:ea typeface="Times New Roman"/>
                          <a:cs typeface="Arial" panose="020B0604020202020204" pitchFamily="34" charset="0"/>
                        </a:rPr>
                        <a:t>1</a:t>
                      </a:r>
                      <a:endParaRPr lang="en-ZA" sz="1100" b="1" dirty="0">
                        <a:solidFill>
                          <a:srgbClr val="000000"/>
                        </a:solidFill>
                        <a:effectLst/>
                        <a:latin typeface="Arial" panose="020B0604020202020204" pitchFamily="34" charset="0"/>
                        <a:ea typeface="Times New Roman"/>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rgbClr val="FF0000"/>
                          </a:solidFill>
                          <a:effectLst/>
                          <a:latin typeface="Arial" panose="020B0604020202020204" pitchFamily="34" charset="0"/>
                          <a:ea typeface="Times New Roman"/>
                          <a:cs typeface="Arial" panose="020B0604020202020204" pitchFamily="34" charset="0"/>
                        </a:rPr>
                        <a:t>50%</a:t>
                      </a:r>
                      <a:endParaRPr lang="en-ZA" sz="1100" b="1" dirty="0">
                        <a:solidFill>
                          <a:srgbClr val="FF0000"/>
                        </a:solidFill>
                        <a:effectLst/>
                        <a:latin typeface="Arial" panose="020B0604020202020204" pitchFamily="34" charset="0"/>
                        <a:ea typeface="Times New Roman"/>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chemeClr val="tx1"/>
                          </a:solidFill>
                          <a:effectLst/>
                          <a:latin typeface="Arial" panose="020B0604020202020204" pitchFamily="34" charset="0"/>
                          <a:ea typeface="Times New Roman"/>
                          <a:cs typeface="Arial" panose="020B0604020202020204" pitchFamily="34" charset="0"/>
                        </a:rPr>
                        <a:t>R 3 036 432</a:t>
                      </a:r>
                      <a:endParaRPr lang="en-ZA" sz="1100" b="1" dirty="0">
                        <a:solidFill>
                          <a:schemeClr val="tx1"/>
                        </a:solidFill>
                        <a:effectLst/>
                        <a:latin typeface="Arial" panose="020B0604020202020204" pitchFamily="34" charset="0"/>
                        <a:ea typeface="Times New Roman"/>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chemeClr val="tx1"/>
                          </a:solidFill>
                          <a:effectLst/>
                          <a:latin typeface="Arial" panose="020B0604020202020204" pitchFamily="34" charset="0"/>
                          <a:ea typeface="Times New Roman"/>
                          <a:cs typeface="Arial" panose="020B0604020202020204" pitchFamily="34" charset="0"/>
                        </a:rPr>
                        <a:t>R 1 337 065</a:t>
                      </a:r>
                      <a:endParaRPr lang="en-ZA" sz="1100" b="1" dirty="0">
                        <a:solidFill>
                          <a:schemeClr val="tx1"/>
                        </a:solidFill>
                        <a:effectLst/>
                        <a:latin typeface="Arial" panose="020B0604020202020204" pitchFamily="34" charset="0"/>
                        <a:ea typeface="Times New Roman"/>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rgbClr val="FF0000"/>
                          </a:solidFill>
                          <a:effectLst/>
                          <a:latin typeface="Arial" panose="020B0604020202020204" pitchFamily="34" charset="0"/>
                          <a:ea typeface="Times New Roman"/>
                          <a:cs typeface="Arial" panose="020B0604020202020204" pitchFamily="34" charset="0"/>
                        </a:rPr>
                        <a:t>44%</a:t>
                      </a:r>
                      <a:endParaRPr lang="en-ZA" sz="1100" b="1" dirty="0">
                        <a:solidFill>
                          <a:srgbClr val="FF0000"/>
                        </a:solidFill>
                        <a:effectLst/>
                        <a:latin typeface="Arial" panose="020B0604020202020204" pitchFamily="34" charset="0"/>
                        <a:ea typeface="Times New Roman"/>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712742">
                <a:tc>
                  <a:txBody>
                    <a:bodyPr/>
                    <a:lstStyle/>
                    <a:p>
                      <a:pPr fontAlgn="b">
                        <a:lnSpc>
                          <a:spcPct val="115000"/>
                        </a:lnSpc>
                        <a:spcAft>
                          <a:spcPts val="0"/>
                        </a:spcAft>
                      </a:pPr>
                      <a:r>
                        <a:rPr lang="en-ZA" sz="11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Programme 4</a:t>
                      </a:r>
                      <a: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fontAlgn="b">
                        <a:lnSpc>
                          <a:spcPct val="115000"/>
                        </a:lnSpc>
                        <a:spcAft>
                          <a:spcPts val="0"/>
                        </a:spcAft>
                      </a:pPr>
                      <a: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Orthotic and Rehabilitation</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rgbClr val="000000"/>
                          </a:solidFill>
                          <a:effectLst/>
                          <a:latin typeface="Arial" panose="020B0604020202020204" pitchFamily="34" charset="0"/>
                          <a:ea typeface="Times New Roman"/>
                          <a:cs typeface="Arial" panose="020B0604020202020204" pitchFamily="34" charset="0"/>
                        </a:rPr>
                        <a:t>1</a:t>
                      </a:r>
                      <a:endParaRPr lang="en-ZA" sz="1100" b="1" dirty="0">
                        <a:solidFill>
                          <a:srgbClr val="000000"/>
                        </a:solidFill>
                        <a:effectLst/>
                        <a:latin typeface="Arial" panose="020B0604020202020204" pitchFamily="34" charset="0"/>
                        <a:ea typeface="Times New Roman"/>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rgbClr val="000000"/>
                          </a:solidFill>
                          <a:effectLst/>
                          <a:latin typeface="Arial" panose="020B0604020202020204" pitchFamily="34" charset="0"/>
                          <a:ea typeface="Times New Roman"/>
                          <a:cs typeface="Arial" panose="020B0604020202020204" pitchFamily="34" charset="0"/>
                        </a:rPr>
                        <a:t>1</a:t>
                      </a:r>
                      <a:endParaRPr lang="en-ZA" sz="1100" b="1" dirty="0">
                        <a:solidFill>
                          <a:srgbClr val="000000"/>
                        </a:solidFill>
                        <a:effectLst/>
                        <a:latin typeface="Arial" panose="020B0604020202020204" pitchFamily="34" charset="0"/>
                        <a:ea typeface="Times New Roman"/>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dirty="0" smtClean="0">
                          <a:solidFill>
                            <a:srgbClr val="000000"/>
                          </a:solidFill>
                          <a:effectLst/>
                          <a:latin typeface="Arial" panose="020B0604020202020204" pitchFamily="34" charset="0"/>
                          <a:ea typeface="Times New Roman"/>
                          <a:cs typeface="Arial" panose="020B0604020202020204" pitchFamily="34" charset="0"/>
                        </a:rPr>
                        <a:t>1</a:t>
                      </a:r>
                      <a:endParaRPr lang="en-ZA" sz="1100" b="1" dirty="0">
                        <a:solidFill>
                          <a:srgbClr val="000000"/>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dirty="0" smtClean="0">
                          <a:solidFill>
                            <a:srgbClr val="000000"/>
                          </a:solidFill>
                          <a:effectLst/>
                          <a:latin typeface="Arial" panose="020B0604020202020204" pitchFamily="34" charset="0"/>
                          <a:ea typeface="Times New Roman"/>
                          <a:cs typeface="Arial" panose="020B0604020202020204" pitchFamily="34" charset="0"/>
                        </a:rPr>
                        <a:t>0</a:t>
                      </a:r>
                      <a:endParaRPr lang="en-ZA" sz="1100" b="1" dirty="0">
                        <a:solidFill>
                          <a:srgbClr val="000000"/>
                        </a:solidFill>
                        <a:effectLst/>
                        <a:latin typeface="Arial" panose="020B0604020202020204" pitchFamily="34" charset="0"/>
                        <a:ea typeface="Times New Roman"/>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rgbClr val="00B050"/>
                          </a:solidFill>
                          <a:effectLst/>
                          <a:latin typeface="Arial" panose="020B0604020202020204" pitchFamily="34" charset="0"/>
                          <a:ea typeface="Times New Roman"/>
                          <a:cs typeface="Arial" panose="020B0604020202020204" pitchFamily="34" charset="0"/>
                        </a:rPr>
                        <a:t>100%</a:t>
                      </a:r>
                      <a:endParaRPr lang="en-ZA" sz="1100" b="1" dirty="0">
                        <a:solidFill>
                          <a:srgbClr val="00B050"/>
                        </a:solidFill>
                        <a:effectLst/>
                        <a:latin typeface="Arial" panose="020B0604020202020204" pitchFamily="34" charset="0"/>
                        <a:ea typeface="Times New Roman"/>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chemeClr val="tx1"/>
                          </a:solidFill>
                          <a:effectLst/>
                          <a:latin typeface="Arial" panose="020B0604020202020204" pitchFamily="34" charset="0"/>
                          <a:ea typeface="Times New Roman"/>
                          <a:cs typeface="Arial" panose="020B0604020202020204" pitchFamily="34" charset="0"/>
                        </a:rPr>
                        <a:t>R 64 975</a:t>
                      </a:r>
                      <a:endParaRPr lang="en-ZA" sz="1100" b="1" dirty="0">
                        <a:solidFill>
                          <a:schemeClr val="tx1"/>
                        </a:solidFill>
                        <a:effectLst/>
                        <a:latin typeface="Arial" panose="020B0604020202020204" pitchFamily="34" charset="0"/>
                        <a:ea typeface="Times New Roman"/>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chemeClr val="tx1"/>
                          </a:solidFill>
                          <a:effectLst/>
                          <a:latin typeface="Arial" panose="020B0604020202020204" pitchFamily="34" charset="0"/>
                          <a:ea typeface="Times New Roman"/>
                          <a:cs typeface="Arial" panose="020B0604020202020204" pitchFamily="34" charset="0"/>
                        </a:rPr>
                        <a:t>R 45 476</a:t>
                      </a:r>
                      <a:endParaRPr lang="en-ZA" sz="1100" b="1" dirty="0">
                        <a:solidFill>
                          <a:schemeClr val="tx1"/>
                        </a:solidFill>
                        <a:effectLst/>
                        <a:latin typeface="Arial" panose="020B0604020202020204" pitchFamily="34" charset="0"/>
                        <a:ea typeface="Times New Roman"/>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100" b="1" dirty="0" smtClean="0">
                          <a:solidFill>
                            <a:srgbClr val="00B050"/>
                          </a:solidFill>
                          <a:effectLst/>
                          <a:latin typeface="Arial" panose="020B0604020202020204" pitchFamily="34" charset="0"/>
                          <a:ea typeface="Times New Roman"/>
                          <a:cs typeface="Arial" panose="020B0604020202020204" pitchFamily="34" charset="0"/>
                        </a:rPr>
                        <a:t>70%</a:t>
                      </a:r>
                      <a:endParaRPr lang="en-ZA" sz="1100" b="1" dirty="0">
                        <a:solidFill>
                          <a:srgbClr val="00B050"/>
                        </a:solidFill>
                        <a:effectLst/>
                        <a:latin typeface="Arial" panose="020B0604020202020204" pitchFamily="34" charset="0"/>
                        <a:ea typeface="Times New Roman"/>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03575">
                <a:tc>
                  <a:txBody>
                    <a:bodyPr/>
                    <a:lstStyle/>
                    <a:p>
                      <a:pPr marL="0" marR="0" fontAlgn="b">
                        <a:spcBef>
                          <a:spcPts val="0"/>
                        </a:spcBef>
                        <a:spcAft>
                          <a:spcPts val="0"/>
                        </a:spcAft>
                      </a:pPr>
                      <a:r>
                        <a:rPr lang="en-GB" sz="1100" b="1" kern="1200" dirty="0">
                          <a:solidFill>
                            <a:srgbClr val="000000"/>
                          </a:solidFill>
                          <a:effectLst/>
                          <a:latin typeface="Arial" panose="020B0604020202020204" pitchFamily="34" charset="0"/>
                          <a:ea typeface="Times New Roman"/>
                          <a:cs typeface="Arial" panose="020B0604020202020204" pitchFamily="34" charset="0"/>
                        </a:rPr>
                        <a:t>Total number of Indicators</a:t>
                      </a:r>
                      <a:endParaRPr lang="en-US" sz="1100" b="1" dirty="0">
                        <a:effectLst/>
                        <a:latin typeface="Arial" panose="020B0604020202020204" pitchFamily="34" charset="0"/>
                        <a:ea typeface="Times New Roman"/>
                        <a:cs typeface="Arial" panose="020B0604020202020204" pitchFamily="34"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spcAft>
                          <a:spcPts val="0"/>
                        </a:spcAft>
                      </a:pPr>
                      <a:endParaRPr lang="en-ZA" sz="1100" b="1" dirty="0" smtClean="0">
                        <a:solidFill>
                          <a:srgbClr val="000000"/>
                        </a:solidFill>
                        <a:effectLst/>
                        <a:latin typeface="Arial" panose="020B0604020202020204" pitchFamily="34" charset="0"/>
                        <a:ea typeface="Times New Roman"/>
                        <a:cs typeface="Arial" panose="020B0604020202020204" pitchFamily="34" charset="0"/>
                      </a:endParaRPr>
                    </a:p>
                    <a:p>
                      <a:pPr algn="ctr">
                        <a:spcAft>
                          <a:spcPts val="0"/>
                        </a:spcAft>
                      </a:pPr>
                      <a:r>
                        <a:rPr lang="en-ZA" sz="1100" b="1" dirty="0" smtClean="0">
                          <a:solidFill>
                            <a:srgbClr val="000000"/>
                          </a:solidFill>
                          <a:effectLst/>
                          <a:latin typeface="Arial" panose="020B0604020202020204" pitchFamily="34" charset="0"/>
                          <a:ea typeface="Times New Roman"/>
                          <a:cs typeface="Arial" panose="020B0604020202020204" pitchFamily="34" charset="0"/>
                        </a:rPr>
                        <a:t>9</a:t>
                      </a:r>
                      <a:endParaRPr lang="en-ZA" sz="1100" b="1" dirty="0">
                        <a:solidFill>
                          <a:srgbClr val="000000"/>
                        </a:solidFill>
                        <a:effectLst/>
                        <a:latin typeface="Arial" panose="020B0604020202020204" pitchFamily="34" charset="0"/>
                        <a:ea typeface="Times New Roman"/>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spcAft>
                          <a:spcPts val="0"/>
                        </a:spcAft>
                      </a:pPr>
                      <a:endParaRPr lang="en-ZA" sz="1100" b="1" dirty="0" smtClean="0">
                        <a:solidFill>
                          <a:srgbClr val="000000"/>
                        </a:solidFill>
                        <a:effectLst/>
                        <a:latin typeface="Arial" panose="020B0604020202020204" pitchFamily="34" charset="0"/>
                        <a:ea typeface="Times New Roman"/>
                        <a:cs typeface="Arial" panose="020B0604020202020204" pitchFamily="34" charset="0"/>
                      </a:endParaRPr>
                    </a:p>
                    <a:p>
                      <a:pPr algn="ctr">
                        <a:spcAft>
                          <a:spcPts val="0"/>
                        </a:spcAft>
                      </a:pPr>
                      <a:r>
                        <a:rPr lang="en-ZA" sz="1100" b="1" dirty="0" smtClean="0">
                          <a:solidFill>
                            <a:srgbClr val="000000"/>
                          </a:solidFill>
                          <a:effectLst/>
                          <a:latin typeface="Arial" panose="020B0604020202020204" pitchFamily="34" charset="0"/>
                          <a:ea typeface="Times New Roman"/>
                          <a:cs typeface="Arial" panose="020B0604020202020204" pitchFamily="34" charset="0"/>
                        </a:rPr>
                        <a:t>6</a:t>
                      </a:r>
                      <a:endParaRPr lang="en-ZA" sz="1100" b="1" dirty="0">
                        <a:solidFill>
                          <a:srgbClr val="000000"/>
                        </a:solidFill>
                        <a:effectLst/>
                        <a:latin typeface="Arial" panose="020B0604020202020204" pitchFamily="34" charset="0"/>
                        <a:ea typeface="Times New Roman"/>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algn="ctr" fontAlgn="b">
                        <a:spcAft>
                          <a:spcPts val="0"/>
                        </a:spcAft>
                      </a:pPr>
                      <a:endParaRPr lang="en-US" sz="1100" b="1" dirty="0" smtClean="0">
                        <a:solidFill>
                          <a:srgbClr val="000000"/>
                        </a:solidFill>
                        <a:effectLst/>
                        <a:latin typeface="Arial" panose="020B0604020202020204" pitchFamily="34" charset="0"/>
                        <a:ea typeface="Times New Roman"/>
                        <a:cs typeface="Arial" panose="020B0604020202020204" pitchFamily="34" charset="0"/>
                      </a:endParaRPr>
                    </a:p>
                    <a:p>
                      <a:pPr marL="0" algn="ctr" fontAlgn="b">
                        <a:spcAft>
                          <a:spcPts val="0"/>
                        </a:spcAft>
                      </a:pPr>
                      <a:r>
                        <a:rPr lang="en-US" sz="1100" b="1" dirty="0" smtClean="0">
                          <a:solidFill>
                            <a:srgbClr val="000000"/>
                          </a:solidFill>
                          <a:effectLst/>
                          <a:latin typeface="Arial" panose="020B0604020202020204" pitchFamily="34" charset="0"/>
                          <a:ea typeface="Times New Roman"/>
                          <a:cs typeface="Arial" panose="020B0604020202020204" pitchFamily="34" charset="0"/>
                        </a:rPr>
                        <a:t>3</a:t>
                      </a:r>
                      <a:endParaRPr lang="en-ZA" sz="1100" b="1" dirty="0">
                        <a:solidFill>
                          <a:srgbClr val="000000"/>
                        </a:solidFill>
                        <a:effectLst/>
                        <a:latin typeface="Arial" panose="020B0604020202020204" pitchFamily="34" charset="0"/>
                        <a:ea typeface="Times New Roman"/>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spcAft>
                          <a:spcPts val="0"/>
                        </a:spcAft>
                      </a:pPr>
                      <a:r>
                        <a:rPr lang="en-ZA" sz="1100" b="1" dirty="0" smtClean="0">
                          <a:solidFill>
                            <a:srgbClr val="000000"/>
                          </a:solidFill>
                          <a:effectLst/>
                          <a:latin typeface="Arial" panose="020B0604020202020204" pitchFamily="34" charset="0"/>
                          <a:ea typeface="Times New Roman"/>
                          <a:cs typeface="Arial" panose="020B0604020202020204" pitchFamily="34" charset="0"/>
                        </a:rPr>
                        <a:t>3</a:t>
                      </a:r>
                      <a:endParaRPr lang="en-ZA" sz="1100" b="1" dirty="0">
                        <a:solidFill>
                          <a:srgbClr val="000000"/>
                        </a:solidFill>
                        <a:effectLst/>
                        <a:latin typeface="Arial" panose="020B0604020202020204" pitchFamily="34" charset="0"/>
                        <a:ea typeface="Times New Roman"/>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a:txBody>
                    <a:bodyPr/>
                    <a:lstStyle/>
                    <a:p>
                      <a:pPr algn="ctr"/>
                      <a:endParaRPr lang="en-ZA" sz="1100" dirty="0" smtClean="0">
                        <a:solidFill>
                          <a:srgbClr val="000000"/>
                        </a:solidFill>
                        <a:latin typeface="Arial" panose="020B0604020202020204" pitchFamily="34" charset="0"/>
                        <a:cs typeface="Arial" panose="020B0604020202020204" pitchFamily="34" charset="0"/>
                      </a:endParaRPr>
                    </a:p>
                    <a:p>
                      <a:pPr algn="ctr"/>
                      <a:endParaRPr lang="en-ZA" sz="1100" dirty="0" smtClean="0">
                        <a:solidFill>
                          <a:srgbClr val="000000"/>
                        </a:solidFill>
                        <a:latin typeface="Arial" panose="020B0604020202020204" pitchFamily="34" charset="0"/>
                        <a:cs typeface="Arial" panose="020B0604020202020204" pitchFamily="34" charset="0"/>
                      </a:endParaRPr>
                    </a:p>
                    <a:p>
                      <a:pPr algn="ctr"/>
                      <a:r>
                        <a:rPr lang="en-ZA" sz="1100" b="1" dirty="0" smtClean="0">
                          <a:solidFill>
                            <a:srgbClr val="FF0000"/>
                          </a:solidFill>
                          <a:latin typeface="Arial" panose="020B0604020202020204" pitchFamily="34" charset="0"/>
                          <a:cs typeface="Arial" panose="020B0604020202020204" pitchFamily="34" charset="0"/>
                        </a:rPr>
                        <a:t>50%</a:t>
                      </a:r>
                      <a:endParaRPr lang="en-ZA" sz="1100" b="1" dirty="0">
                        <a:solidFill>
                          <a:srgbClr val="FF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endParaRPr lang="en-ZA" sz="1100" b="1" dirty="0" smtClean="0">
                        <a:solidFill>
                          <a:schemeClr val="tx1"/>
                        </a:solidFill>
                        <a:latin typeface="Arial" panose="020B0604020202020204" pitchFamily="34" charset="0"/>
                        <a:cs typeface="Arial" panose="020B0604020202020204" pitchFamily="34" charset="0"/>
                      </a:endParaRPr>
                    </a:p>
                    <a:p>
                      <a:pPr algn="ctr"/>
                      <a:endParaRPr lang="en-ZA" sz="1100" b="1" dirty="0" smtClean="0">
                        <a:solidFill>
                          <a:schemeClr val="tx1"/>
                        </a:solidFill>
                        <a:latin typeface="Arial" panose="020B0604020202020204" pitchFamily="34" charset="0"/>
                        <a:cs typeface="Arial" panose="020B0604020202020204" pitchFamily="34" charset="0"/>
                      </a:endParaRPr>
                    </a:p>
                    <a:p>
                      <a:pPr algn="ctr"/>
                      <a:r>
                        <a:rPr lang="en-ZA" sz="1100" b="1" dirty="0" smtClean="0">
                          <a:solidFill>
                            <a:schemeClr val="tx1"/>
                          </a:solidFill>
                          <a:latin typeface="Arial" panose="020B0604020202020204" pitchFamily="34" charset="0"/>
                          <a:cs typeface="Arial" panose="020B0604020202020204" pitchFamily="34" charset="0"/>
                        </a:rPr>
                        <a:t>R 7 186 267</a:t>
                      </a:r>
                      <a:endParaRPr lang="en-ZA" sz="11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endParaRPr lang="en-ZA" sz="1100" b="1" dirty="0" smtClean="0">
                        <a:solidFill>
                          <a:schemeClr val="tx1"/>
                        </a:solidFill>
                        <a:latin typeface="Arial" panose="020B0604020202020204" pitchFamily="34" charset="0"/>
                        <a:cs typeface="Arial" panose="020B0604020202020204" pitchFamily="34" charset="0"/>
                      </a:endParaRPr>
                    </a:p>
                    <a:p>
                      <a:pPr algn="ctr"/>
                      <a:endParaRPr lang="en-ZA" sz="1100" b="1" dirty="0" smtClean="0">
                        <a:solidFill>
                          <a:schemeClr val="tx1"/>
                        </a:solidFill>
                        <a:latin typeface="Arial" panose="020B0604020202020204" pitchFamily="34" charset="0"/>
                        <a:cs typeface="Arial" panose="020B0604020202020204" pitchFamily="34" charset="0"/>
                      </a:endParaRPr>
                    </a:p>
                    <a:p>
                      <a:pPr algn="ctr"/>
                      <a:r>
                        <a:rPr lang="en-ZA" sz="1100" b="1" dirty="0" smtClean="0">
                          <a:solidFill>
                            <a:schemeClr val="tx1"/>
                          </a:solidFill>
                          <a:latin typeface="Arial" panose="020B0604020202020204" pitchFamily="34" charset="0"/>
                          <a:cs typeface="Arial" panose="020B0604020202020204" pitchFamily="34" charset="0"/>
                        </a:rPr>
                        <a:t>R 2 501 333</a:t>
                      </a:r>
                      <a:endParaRPr lang="en-ZA" sz="11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endParaRPr lang="en-ZA" sz="1100" b="1" dirty="0" smtClean="0">
                        <a:solidFill>
                          <a:srgbClr val="FF0000"/>
                        </a:solidFill>
                        <a:latin typeface="Arial" panose="020B0604020202020204" pitchFamily="34" charset="0"/>
                        <a:cs typeface="Arial" panose="020B0604020202020204" pitchFamily="34" charset="0"/>
                      </a:endParaRPr>
                    </a:p>
                    <a:p>
                      <a:pPr algn="ctr"/>
                      <a:endParaRPr lang="en-ZA" sz="1100" b="1" dirty="0" smtClean="0">
                        <a:solidFill>
                          <a:srgbClr val="FF0000"/>
                        </a:solidFill>
                        <a:latin typeface="Arial" panose="020B0604020202020204" pitchFamily="34" charset="0"/>
                        <a:cs typeface="Arial" panose="020B0604020202020204" pitchFamily="34" charset="0"/>
                      </a:endParaRPr>
                    </a:p>
                    <a:p>
                      <a:pPr algn="ctr"/>
                      <a:r>
                        <a:rPr lang="en-ZA" sz="1100" b="1" dirty="0" smtClean="0">
                          <a:solidFill>
                            <a:srgbClr val="FF0000"/>
                          </a:solidFill>
                          <a:latin typeface="Arial" panose="020B0604020202020204" pitchFamily="34" charset="0"/>
                          <a:cs typeface="Arial" panose="020B0604020202020204" pitchFamily="34" charset="0"/>
                        </a:rPr>
                        <a:t>35%</a:t>
                      </a:r>
                      <a:endParaRPr lang="en-ZA" sz="1100" b="1" dirty="0">
                        <a:solidFill>
                          <a:srgbClr val="FF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679629">
                <a:tc gridSpan="3">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GB" sz="1100" b="1" kern="1200" dirty="0">
                          <a:solidFill>
                            <a:srgbClr val="000000"/>
                          </a:solidFill>
                          <a:effectLst/>
                          <a:latin typeface="Arial" panose="020B0604020202020204" pitchFamily="34" charset="0"/>
                          <a:ea typeface="Times New Roman"/>
                          <a:cs typeface="Arial" panose="020B0604020202020204" pitchFamily="34" charset="0"/>
                        </a:rPr>
                        <a:t>Overall  Performance</a:t>
                      </a:r>
                      <a:endParaRPr lang="en-US" sz="1100" b="1" dirty="0">
                        <a:effectLst/>
                        <a:latin typeface="Arial" panose="020B0604020202020204" pitchFamily="34" charset="0"/>
                        <a:ea typeface="Times New Roman"/>
                        <a:cs typeface="Arial" panose="020B0604020202020204" pitchFamily="34" charset="0"/>
                      </a:endParaRPr>
                    </a:p>
                    <a:p>
                      <a:pPr marL="0" marR="0" fontAlgn="b">
                        <a:spcBef>
                          <a:spcPts val="0"/>
                        </a:spcBef>
                        <a:spcAft>
                          <a:spcPts val="0"/>
                        </a:spcAft>
                      </a:pPr>
                      <a:endParaRPr lang="en-US" sz="1100" b="1" dirty="0">
                        <a:effectLst/>
                        <a:latin typeface="Arial" panose="020B0604020202020204" pitchFamily="34" charset="0"/>
                        <a:ea typeface="Times New Roman"/>
                        <a:cs typeface="Arial" panose="020B0604020202020204" pitchFamily="34" charset="0"/>
                      </a:endParaRPr>
                    </a:p>
                  </a:txBody>
                  <a:tcPr marL="68574" marR="685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hMerge="1">
                  <a:txBody>
                    <a:bodyPr/>
                    <a:lstStyle/>
                    <a:p>
                      <a:pPr algn="ctr">
                        <a:lnSpc>
                          <a:spcPct val="115000"/>
                        </a:lnSpc>
                        <a:spcAft>
                          <a:spcPts val="0"/>
                        </a:spcAft>
                      </a:pPr>
                      <a:endParaRPr lang="en-ZA" sz="1000" b="1" dirty="0">
                        <a:effectLst/>
                        <a:latin typeface="Arial" panose="020B0604020202020204" pitchFamily="34" charset="0"/>
                        <a:ea typeface="Calibri"/>
                        <a:cs typeface="Arial" panose="020B0604020202020204" pitchFamily="34" charset="0"/>
                      </a:endParaRPr>
                    </a:p>
                  </a:txBody>
                  <a:tcPr marL="9524" marR="9524"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hMerge="1">
                  <a:txBody>
                    <a:bodyPr/>
                    <a:lstStyle/>
                    <a:p>
                      <a:pPr algn="ctr">
                        <a:lnSpc>
                          <a:spcPct val="115000"/>
                        </a:lnSpc>
                        <a:spcAft>
                          <a:spcPts val="0"/>
                        </a:spcAft>
                      </a:pPr>
                      <a:endParaRPr lang="en-ZA" sz="1100" dirty="0">
                        <a:effectLst/>
                        <a:latin typeface="Calibri"/>
                        <a:ea typeface="Calibri"/>
                        <a:cs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lnSpc>
                          <a:spcPct val="115000"/>
                        </a:lnSpc>
                        <a:spcAft>
                          <a:spcPts val="0"/>
                        </a:spcAft>
                      </a:pPr>
                      <a:r>
                        <a:rPr lang="en-ZA" sz="1100" b="1" dirty="0" smtClean="0">
                          <a:effectLst/>
                          <a:latin typeface="Arial" panose="020B0604020202020204" pitchFamily="34" charset="0"/>
                          <a:ea typeface="Calibri"/>
                          <a:cs typeface="Arial" panose="020B0604020202020204" pitchFamily="34" charset="0"/>
                        </a:rPr>
                        <a:t>50%</a:t>
                      </a:r>
                      <a:endParaRPr lang="en-ZA" sz="1100" b="1" dirty="0">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100" b="1" dirty="0" smtClean="0">
                          <a:effectLst/>
                          <a:latin typeface="Arial" panose="020B0604020202020204" pitchFamily="34" charset="0"/>
                          <a:ea typeface="Calibri"/>
                          <a:cs typeface="Arial" panose="020B0604020202020204" pitchFamily="34" charset="0"/>
                        </a:rPr>
                        <a:t>50%</a:t>
                      </a:r>
                      <a:endParaRPr lang="en-ZA" sz="1100" b="1" dirty="0">
                        <a:effectLst/>
                        <a:latin typeface="Arial" panose="020B0604020202020204" pitchFamily="34" charset="0"/>
                        <a:ea typeface="Calibri"/>
                        <a:cs typeface="Arial" panose="020B0604020202020204" pitchFamily="34" charset="0"/>
                      </a:endParaRPr>
                    </a:p>
                  </a:txBody>
                  <a:tcPr marL="9524" marR="9524"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ZA" sz="2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8202218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ltLang="en-US" sz="2400" b="1" dirty="0">
                <a:solidFill>
                  <a:prstClr val="black"/>
                </a:solidFill>
                <a:latin typeface="Arial" panose="020B0604020202020204" pitchFamily="34" charset="0"/>
                <a:ea typeface="ＭＳ Ｐゴシック" pitchFamily="34" charset="-128"/>
                <a:cs typeface="Arial" panose="020B0604020202020204" pitchFamily="34" charset="0"/>
              </a:rPr>
              <a:t>PROGRAMME PERFORMANCE VS. BUDGET </a:t>
            </a:r>
            <a:r>
              <a:rPr lang="en-ZA" altLang="en-US" sz="2400" b="1" dirty="0" smtClean="0">
                <a:solidFill>
                  <a:prstClr val="black"/>
                </a:solidFill>
                <a:latin typeface="Arial" panose="020B0604020202020204" pitchFamily="34" charset="0"/>
                <a:ea typeface="ＭＳ Ｐゴシック" pitchFamily="34" charset="-128"/>
                <a:cs typeface="Arial" panose="020B0604020202020204" pitchFamily="34" charset="0"/>
              </a:rPr>
              <a:t>2019/20</a:t>
            </a:r>
            <a:br>
              <a:rPr lang="en-ZA" altLang="en-US" sz="2400" b="1" dirty="0" smtClean="0">
                <a:solidFill>
                  <a:prstClr val="black"/>
                </a:solidFill>
                <a:latin typeface="Arial" panose="020B0604020202020204" pitchFamily="34" charset="0"/>
                <a:ea typeface="ＭＳ Ｐゴシック" pitchFamily="34" charset="-128"/>
                <a:cs typeface="Arial" panose="020B0604020202020204" pitchFamily="34" charset="0"/>
              </a:rPr>
            </a:br>
            <a:r>
              <a:rPr lang="en-ZA" altLang="en-US" sz="2400" b="1" dirty="0" smtClean="0">
                <a:solidFill>
                  <a:prstClr val="black"/>
                </a:solidFill>
                <a:latin typeface="Arial" panose="020B0604020202020204" pitchFamily="34" charset="0"/>
                <a:ea typeface="ＭＳ Ｐゴシック" pitchFamily="34" charset="-128"/>
                <a:cs typeface="Arial" panose="020B0604020202020204" pitchFamily="34" charset="0"/>
              </a:rPr>
              <a:t>DISCUSSIONS</a:t>
            </a:r>
            <a:endParaRPr lang="en-Z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5491" y="1336388"/>
            <a:ext cx="8793018" cy="5258376"/>
          </a:xfrm>
        </p:spPr>
        <p:txBody>
          <a:bodyPr/>
          <a:lstStyle/>
          <a:p>
            <a:pPr algn="just">
              <a:lnSpc>
                <a:spcPct val="150000"/>
              </a:lnSpc>
            </a:pPr>
            <a:r>
              <a:rPr lang="en-GB" sz="1500" spc="-25" dirty="0">
                <a:latin typeface="Arial" panose="020B0604020202020204" pitchFamily="34" charset="0"/>
                <a:ea typeface="Times New Roman" panose="02020603050405020304" pitchFamily="18" charset="0"/>
              </a:rPr>
              <a:t>The </a:t>
            </a:r>
            <a:r>
              <a:rPr lang="en-GB" sz="1500" spc="-25" dirty="0" smtClean="0">
                <a:latin typeface="Arial" panose="020B0604020202020204" pitchFamily="34" charset="0"/>
                <a:ea typeface="Times New Roman" panose="02020603050405020304" pitchFamily="18" charset="0"/>
              </a:rPr>
              <a:t>2019/20 budget </a:t>
            </a:r>
            <a:r>
              <a:rPr lang="en-GB" sz="1500" spc="-25" dirty="0">
                <a:latin typeface="Arial" panose="020B0604020202020204" pitchFamily="34" charset="0"/>
                <a:ea typeface="Times New Roman" panose="02020603050405020304" pitchFamily="18" charset="0"/>
              </a:rPr>
              <a:t>for the </a:t>
            </a:r>
            <a:r>
              <a:rPr lang="en-GB" sz="1500" b="1" u="sng" spc="-25" dirty="0" smtClean="0">
                <a:latin typeface="Arial" panose="020B0604020202020204" pitchFamily="34" charset="0"/>
                <a:ea typeface="Times New Roman" panose="02020603050405020304" pitchFamily="18" charset="0"/>
              </a:rPr>
              <a:t>Programme: Administration  </a:t>
            </a:r>
            <a:r>
              <a:rPr lang="en-GB" sz="1500" spc="-25" dirty="0">
                <a:latin typeface="Arial" panose="020B0604020202020204" pitchFamily="34" charset="0"/>
                <a:ea typeface="Times New Roman" panose="02020603050405020304" pitchFamily="18" charset="0"/>
              </a:rPr>
              <a:t>is R 3 092 </a:t>
            </a:r>
            <a:r>
              <a:rPr lang="en-GB" sz="1500" spc="-25" dirty="0" smtClean="0">
                <a:latin typeface="Arial" panose="020B0604020202020204" pitchFamily="34" charset="0"/>
                <a:ea typeface="Times New Roman" panose="02020603050405020304" pitchFamily="18" charset="0"/>
              </a:rPr>
              <a:t>141. The </a:t>
            </a:r>
            <a:r>
              <a:rPr lang="en-GB" sz="1500" spc="-25" dirty="0">
                <a:latin typeface="Arial" panose="020B0604020202020204" pitchFamily="34" charset="0"/>
                <a:ea typeface="Times New Roman" panose="02020603050405020304" pitchFamily="18" charset="0"/>
              </a:rPr>
              <a:t>Programme recorded </a:t>
            </a:r>
            <a:r>
              <a:rPr lang="en-GB" sz="1500" spc="-25" dirty="0" smtClean="0">
                <a:latin typeface="Arial" panose="020B0604020202020204" pitchFamily="34" charset="0"/>
                <a:ea typeface="Times New Roman" panose="02020603050405020304" pitchFamily="18" charset="0"/>
              </a:rPr>
              <a:t>an expenditure </a:t>
            </a:r>
            <a:r>
              <a:rPr lang="en-GB" sz="1500" spc="-25" dirty="0">
                <a:latin typeface="Arial" panose="020B0604020202020204" pitchFamily="34" charset="0"/>
                <a:ea typeface="Times New Roman" panose="02020603050405020304" pitchFamily="18" charset="0"/>
              </a:rPr>
              <a:t>of R 864 </a:t>
            </a:r>
            <a:r>
              <a:rPr lang="en-GB" sz="1500" spc="-25" dirty="0" smtClean="0">
                <a:latin typeface="Arial" panose="020B0604020202020204" pitchFamily="34" charset="0"/>
                <a:ea typeface="Times New Roman" panose="02020603050405020304" pitchFamily="18" charset="0"/>
              </a:rPr>
              <a:t>083, </a:t>
            </a:r>
            <a:r>
              <a:rPr lang="en-GB" sz="1500" spc="-25" dirty="0">
                <a:latin typeface="Arial" panose="020B0604020202020204" pitchFamily="34" charset="0"/>
                <a:ea typeface="Times New Roman" panose="02020603050405020304" pitchFamily="18" charset="0"/>
              </a:rPr>
              <a:t>which represent a </a:t>
            </a:r>
            <a:r>
              <a:rPr lang="en-GB" sz="1500" b="1" u="sng" spc="-25" dirty="0" smtClean="0">
                <a:solidFill>
                  <a:srgbClr val="FF0000"/>
                </a:solidFill>
                <a:latin typeface="Arial" panose="020B0604020202020204" pitchFamily="34" charset="0"/>
                <a:ea typeface="Times New Roman" panose="02020603050405020304" pitchFamily="18" charset="0"/>
              </a:rPr>
              <a:t>28% underspending</a:t>
            </a:r>
            <a:r>
              <a:rPr lang="en-GB" sz="1500" spc="-25" dirty="0" smtClean="0">
                <a:solidFill>
                  <a:srgbClr val="FF0000"/>
                </a:solidFill>
                <a:latin typeface="Arial" panose="020B0604020202020204" pitchFamily="34" charset="0"/>
                <a:ea typeface="Times New Roman" panose="02020603050405020304" pitchFamily="18" charset="0"/>
              </a:rPr>
              <a:t> </a:t>
            </a:r>
            <a:r>
              <a:rPr lang="en-GB" sz="1500" spc="-25" dirty="0">
                <a:latin typeface="Arial" panose="020B0604020202020204" pitchFamily="34" charset="0"/>
                <a:ea typeface="Times New Roman" panose="02020603050405020304" pitchFamily="18" charset="0"/>
              </a:rPr>
              <a:t>for the </a:t>
            </a:r>
            <a:r>
              <a:rPr lang="en-GB" sz="1500" spc="-25" dirty="0" smtClean="0">
                <a:latin typeface="Arial" panose="020B0604020202020204" pitchFamily="34" charset="0"/>
                <a:ea typeface="Times New Roman" panose="02020603050405020304" pitchFamily="18" charset="0"/>
              </a:rPr>
              <a:t>2019/20 </a:t>
            </a:r>
            <a:r>
              <a:rPr lang="en-GB" sz="1500" spc="-25" dirty="0">
                <a:latin typeface="Arial" panose="020B0604020202020204" pitchFamily="34" charset="0"/>
                <a:ea typeface="Times New Roman" panose="02020603050405020304" pitchFamily="18" charset="0"/>
              </a:rPr>
              <a:t>financial year.  </a:t>
            </a:r>
            <a:r>
              <a:rPr lang="en-GB" sz="1500" b="1" spc="-25" dirty="0" smtClean="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0%</a:t>
            </a:r>
            <a:r>
              <a:rPr lang="en-GB" sz="1500" spc="-25" dirty="0" smtClean="0">
                <a:latin typeface="Arial" panose="020B0604020202020204" pitchFamily="34" charset="0"/>
                <a:ea typeface="Times New Roman" panose="02020603050405020304" pitchFamily="18" charset="0"/>
              </a:rPr>
              <a:t> </a:t>
            </a:r>
            <a:r>
              <a:rPr lang="en-GB" sz="1500" spc="-25" dirty="0">
                <a:latin typeface="Arial" panose="020B0604020202020204" pitchFamily="34" charset="0"/>
                <a:ea typeface="Times New Roman" panose="02020603050405020304" pitchFamily="18" charset="0"/>
              </a:rPr>
              <a:t>of the Annual</a:t>
            </a:r>
            <a:r>
              <a:rPr lang="en-GB" sz="1500" dirty="0">
                <a:latin typeface="Arial" panose="020B0604020202020204" pitchFamily="34" charset="0"/>
                <a:ea typeface="Calibri" panose="020F0502020204030204" pitchFamily="34" charset="0"/>
              </a:rPr>
              <a:t> Performance Plan</a:t>
            </a:r>
            <a:r>
              <a:rPr lang="en-GB" sz="1500" spc="-25" dirty="0">
                <a:latin typeface="Arial" panose="020B0604020202020204" pitchFamily="34" charset="0"/>
                <a:ea typeface="Times New Roman" panose="02020603050405020304" pitchFamily="18" charset="0"/>
              </a:rPr>
              <a:t> (APP) targets </a:t>
            </a:r>
            <a:r>
              <a:rPr lang="en-GB" sz="1500" spc="-25" dirty="0" smtClean="0">
                <a:latin typeface="Arial" panose="020B0604020202020204" pitchFamily="34" charset="0"/>
                <a:ea typeface="Times New Roman" panose="02020603050405020304" pitchFamily="18" charset="0"/>
              </a:rPr>
              <a:t>planned for Q2 was </a:t>
            </a:r>
            <a:r>
              <a:rPr lang="en-GB" sz="1500" spc="-25" dirty="0">
                <a:latin typeface="Arial" panose="020B0604020202020204" pitchFamily="34" charset="0"/>
                <a:ea typeface="Times New Roman" panose="02020603050405020304" pitchFamily="18" charset="0"/>
              </a:rPr>
              <a:t>achieved by the Programme</a:t>
            </a:r>
            <a:r>
              <a:rPr lang="en-GB" sz="1500" spc="-25" dirty="0" smtClean="0">
                <a:latin typeface="Arial" panose="020B0604020202020204" pitchFamily="34" charset="0"/>
                <a:ea typeface="Times New Roman" panose="02020603050405020304" pitchFamily="18" charset="0"/>
              </a:rPr>
              <a:t>.</a:t>
            </a:r>
          </a:p>
          <a:p>
            <a:pPr algn="just">
              <a:lnSpc>
                <a:spcPct val="150000"/>
              </a:lnSpc>
            </a:pPr>
            <a:r>
              <a:rPr lang="en-GB" sz="1500" spc="-25" dirty="0">
                <a:latin typeface="Arial" panose="020B0604020202020204" pitchFamily="34" charset="0"/>
                <a:ea typeface="Times New Roman" panose="02020603050405020304" pitchFamily="18" charset="0"/>
              </a:rPr>
              <a:t>The </a:t>
            </a:r>
            <a:r>
              <a:rPr lang="en-GB" sz="1500" spc="-25" dirty="0" smtClean="0">
                <a:latin typeface="Arial" panose="020B0604020202020204" pitchFamily="34" charset="0"/>
                <a:ea typeface="Times New Roman" panose="02020603050405020304" pitchFamily="18" charset="0"/>
              </a:rPr>
              <a:t>2019/20 budget </a:t>
            </a:r>
            <a:r>
              <a:rPr lang="en-GB" sz="1500" spc="-25" dirty="0">
                <a:latin typeface="Arial" panose="020B0604020202020204" pitchFamily="34" charset="0"/>
                <a:ea typeface="Times New Roman" panose="02020603050405020304" pitchFamily="18" charset="0"/>
              </a:rPr>
              <a:t>for the </a:t>
            </a:r>
            <a:r>
              <a:rPr lang="en-GB" sz="1500" b="1" u="sng" spc="-25" dirty="0">
                <a:latin typeface="Arial" panose="020B0604020202020204" pitchFamily="34" charset="0"/>
                <a:ea typeface="Times New Roman" panose="02020603050405020304" pitchFamily="18" charset="0"/>
              </a:rPr>
              <a:t>Programme: COID Services</a:t>
            </a:r>
            <a:r>
              <a:rPr lang="en-GB" sz="1500" spc="-25" dirty="0">
                <a:latin typeface="Arial" panose="020B0604020202020204" pitchFamily="34" charset="0"/>
                <a:ea typeface="Times New Roman" panose="02020603050405020304" pitchFamily="18" charset="0"/>
              </a:rPr>
              <a:t> is R 992 720, and the Programme recorded </a:t>
            </a:r>
            <a:r>
              <a:rPr lang="en-GB" sz="1500" spc="-25" dirty="0">
                <a:solidFill>
                  <a:prstClr val="black"/>
                </a:solidFill>
                <a:latin typeface="Arial" panose="020B0604020202020204" pitchFamily="34" charset="0"/>
                <a:ea typeface="Times New Roman" panose="02020603050405020304" pitchFamily="18" charset="0"/>
              </a:rPr>
              <a:t>an expenditure of R 254 </a:t>
            </a:r>
            <a:r>
              <a:rPr lang="en-GB" sz="1500" spc="-25" dirty="0" smtClean="0">
                <a:solidFill>
                  <a:prstClr val="black"/>
                </a:solidFill>
                <a:latin typeface="Arial" panose="020B0604020202020204" pitchFamily="34" charset="0"/>
                <a:ea typeface="Times New Roman" panose="02020603050405020304" pitchFamily="18" charset="0"/>
              </a:rPr>
              <a:t>709, </a:t>
            </a:r>
            <a:r>
              <a:rPr lang="en-GB" sz="1500" spc="-25" dirty="0">
                <a:solidFill>
                  <a:prstClr val="black"/>
                </a:solidFill>
                <a:latin typeface="Arial" panose="020B0604020202020204" pitchFamily="34" charset="0"/>
                <a:ea typeface="Times New Roman" panose="02020603050405020304" pitchFamily="18" charset="0"/>
              </a:rPr>
              <a:t>which represent a </a:t>
            </a:r>
            <a:r>
              <a:rPr lang="en-GB" sz="1500" b="1" u="sng" spc="-25" dirty="0" smtClean="0">
                <a:solidFill>
                  <a:srgbClr val="FF0000"/>
                </a:solidFill>
                <a:latin typeface="Arial" panose="020B0604020202020204" pitchFamily="34" charset="0"/>
                <a:ea typeface="Times New Roman" panose="02020603050405020304" pitchFamily="18" charset="0"/>
              </a:rPr>
              <a:t>26% underspending</a:t>
            </a:r>
            <a:r>
              <a:rPr lang="en-GB" sz="1500" spc="-25" dirty="0" smtClean="0">
                <a:solidFill>
                  <a:prstClr val="black"/>
                </a:solidFill>
                <a:latin typeface="Arial" panose="020B0604020202020204" pitchFamily="34" charset="0"/>
                <a:ea typeface="Times New Roman" panose="02020603050405020304" pitchFamily="18" charset="0"/>
              </a:rPr>
              <a:t> </a:t>
            </a:r>
            <a:r>
              <a:rPr lang="en-GB" sz="1500" spc="-25" dirty="0">
                <a:solidFill>
                  <a:prstClr val="black"/>
                </a:solidFill>
                <a:latin typeface="Arial" panose="020B0604020202020204" pitchFamily="34" charset="0"/>
                <a:ea typeface="Times New Roman" panose="02020603050405020304" pitchFamily="18" charset="0"/>
              </a:rPr>
              <a:t>for the 2019/20 financial year.  </a:t>
            </a:r>
            <a:r>
              <a:rPr lang="en-GB" sz="1500" b="1" spc="-25" dirty="0" smtClean="0">
                <a:solidFill>
                  <a:prstClr val="black"/>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50</a:t>
            </a:r>
            <a:r>
              <a:rPr lang="en-GB" sz="1500" b="1" spc="-25" dirty="0">
                <a:solidFill>
                  <a:prstClr val="black"/>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a:t>
            </a:r>
            <a:r>
              <a:rPr lang="en-GB" sz="1500" spc="-25" dirty="0">
                <a:solidFill>
                  <a:prstClr val="black"/>
                </a:solidFill>
                <a:latin typeface="Arial" panose="020B0604020202020204" pitchFamily="34" charset="0"/>
                <a:ea typeface="Times New Roman" panose="02020603050405020304" pitchFamily="18" charset="0"/>
              </a:rPr>
              <a:t> of the Annual</a:t>
            </a:r>
            <a:r>
              <a:rPr lang="en-GB" sz="1500" dirty="0">
                <a:solidFill>
                  <a:prstClr val="black"/>
                </a:solidFill>
                <a:latin typeface="Arial" panose="020B0604020202020204" pitchFamily="34" charset="0"/>
                <a:ea typeface="Calibri" panose="020F0502020204030204" pitchFamily="34" charset="0"/>
              </a:rPr>
              <a:t> Performance Plan</a:t>
            </a:r>
            <a:r>
              <a:rPr lang="en-GB" sz="1500" spc="-25" dirty="0">
                <a:solidFill>
                  <a:prstClr val="black"/>
                </a:solidFill>
                <a:latin typeface="Arial" panose="020B0604020202020204" pitchFamily="34" charset="0"/>
                <a:ea typeface="Times New Roman" panose="02020603050405020304" pitchFamily="18" charset="0"/>
              </a:rPr>
              <a:t> (APP) targets planned for Q2 was achieved by the Programme. </a:t>
            </a:r>
            <a:endParaRPr lang="en-GB" sz="1500" spc="-25" dirty="0" smtClean="0">
              <a:solidFill>
                <a:prstClr val="black"/>
              </a:solidFill>
              <a:latin typeface="Arial" panose="020B0604020202020204" pitchFamily="34" charset="0"/>
              <a:ea typeface="Times New Roman" panose="02020603050405020304" pitchFamily="18" charset="0"/>
            </a:endParaRPr>
          </a:p>
          <a:p>
            <a:pPr lvl="0" algn="just">
              <a:lnSpc>
                <a:spcPct val="150000"/>
              </a:lnSpc>
            </a:pPr>
            <a:r>
              <a:rPr lang="en-GB" sz="1500" spc="-25" dirty="0" smtClean="0">
                <a:latin typeface="Arial" panose="020B0604020202020204" pitchFamily="34" charset="0"/>
                <a:ea typeface="Times New Roman" panose="02020603050405020304" pitchFamily="18" charset="0"/>
                <a:cs typeface="Times New Roman" panose="02020603050405020304" pitchFamily="18" charset="0"/>
              </a:rPr>
              <a:t>The 2019/20 budget </a:t>
            </a:r>
            <a:r>
              <a:rPr lang="en-GB" sz="1500" spc="-25" dirty="0">
                <a:latin typeface="Arial" panose="020B0604020202020204" pitchFamily="34" charset="0"/>
                <a:ea typeface="Times New Roman" panose="02020603050405020304" pitchFamily="18" charset="0"/>
                <a:cs typeface="Times New Roman" panose="02020603050405020304" pitchFamily="18" charset="0"/>
              </a:rPr>
              <a:t>for the </a:t>
            </a:r>
            <a:r>
              <a:rPr lang="en-GB" sz="1500" b="1" u="sng" spc="-25" dirty="0">
                <a:latin typeface="Arial" panose="020B0604020202020204" pitchFamily="34" charset="0"/>
                <a:ea typeface="Times New Roman" panose="02020603050405020304" pitchFamily="18" charset="0"/>
                <a:cs typeface="Times New Roman" panose="02020603050405020304" pitchFamily="18" charset="0"/>
              </a:rPr>
              <a:t>Programme: Medical Benefits</a:t>
            </a:r>
            <a:r>
              <a:rPr lang="en-GB" sz="1500" spc="-25" dirty="0">
                <a:latin typeface="Arial" panose="020B0604020202020204" pitchFamily="34" charset="0"/>
                <a:ea typeface="Times New Roman" panose="02020603050405020304" pitchFamily="18" charset="0"/>
                <a:cs typeface="Times New Roman" panose="02020603050405020304" pitchFamily="18" charset="0"/>
              </a:rPr>
              <a:t> is </a:t>
            </a:r>
            <a:r>
              <a:rPr lang="en-GB" sz="1500" spc="-25" dirty="0">
                <a:solidFill>
                  <a:prstClr val="black"/>
                </a:solidFill>
                <a:latin typeface="Arial" panose="020B0604020202020204" pitchFamily="34" charset="0"/>
                <a:ea typeface="Times New Roman" panose="02020603050405020304" pitchFamily="18" charset="0"/>
              </a:rPr>
              <a:t>R 3 036 432, and the Programme recorded an expenditure of R 1 337 </a:t>
            </a:r>
            <a:r>
              <a:rPr lang="en-GB" sz="1500" spc="-25" dirty="0" smtClean="0">
                <a:solidFill>
                  <a:prstClr val="black"/>
                </a:solidFill>
                <a:latin typeface="Arial" panose="020B0604020202020204" pitchFamily="34" charset="0"/>
                <a:ea typeface="Times New Roman" panose="02020603050405020304" pitchFamily="18" charset="0"/>
              </a:rPr>
              <a:t>065, </a:t>
            </a:r>
            <a:r>
              <a:rPr lang="en-GB" sz="1500" spc="-25" dirty="0">
                <a:solidFill>
                  <a:prstClr val="black"/>
                </a:solidFill>
                <a:latin typeface="Arial" panose="020B0604020202020204" pitchFamily="34" charset="0"/>
                <a:ea typeface="Times New Roman" panose="02020603050405020304" pitchFamily="18" charset="0"/>
              </a:rPr>
              <a:t>which represent a </a:t>
            </a:r>
            <a:r>
              <a:rPr lang="en-GB" sz="1500" b="1" u="sng" spc="-25" dirty="0" smtClean="0">
                <a:solidFill>
                  <a:srgbClr val="FF0000"/>
                </a:solidFill>
                <a:latin typeface="Arial" panose="020B0604020202020204" pitchFamily="34" charset="0"/>
                <a:ea typeface="Times New Roman" panose="02020603050405020304" pitchFamily="18" charset="0"/>
              </a:rPr>
              <a:t>44% underspending</a:t>
            </a:r>
            <a:r>
              <a:rPr lang="en-GB" sz="1500" spc="-25" dirty="0" smtClean="0">
                <a:solidFill>
                  <a:prstClr val="black"/>
                </a:solidFill>
                <a:latin typeface="Arial" panose="020B0604020202020204" pitchFamily="34" charset="0"/>
                <a:ea typeface="Times New Roman" panose="02020603050405020304" pitchFamily="18" charset="0"/>
              </a:rPr>
              <a:t> </a:t>
            </a:r>
            <a:r>
              <a:rPr lang="en-GB" sz="1500" spc="-25" dirty="0">
                <a:solidFill>
                  <a:prstClr val="black"/>
                </a:solidFill>
                <a:latin typeface="Arial" panose="020B0604020202020204" pitchFamily="34" charset="0"/>
                <a:ea typeface="Times New Roman" panose="02020603050405020304" pitchFamily="18" charset="0"/>
              </a:rPr>
              <a:t>for the 2019/20 financial year.  </a:t>
            </a:r>
            <a:r>
              <a:rPr lang="en-GB" sz="1500" b="1" spc="-25" dirty="0">
                <a:solidFill>
                  <a:prstClr val="black"/>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50%</a:t>
            </a:r>
            <a:r>
              <a:rPr lang="en-GB" sz="1500" spc="-25" dirty="0">
                <a:solidFill>
                  <a:prstClr val="black"/>
                </a:solidFill>
                <a:latin typeface="Arial" panose="020B0604020202020204" pitchFamily="34" charset="0"/>
                <a:ea typeface="Times New Roman" panose="02020603050405020304" pitchFamily="18" charset="0"/>
              </a:rPr>
              <a:t> of the Annual</a:t>
            </a:r>
            <a:r>
              <a:rPr lang="en-GB" sz="1500" dirty="0">
                <a:solidFill>
                  <a:prstClr val="black"/>
                </a:solidFill>
                <a:latin typeface="Arial" panose="020B0604020202020204" pitchFamily="34" charset="0"/>
                <a:ea typeface="Calibri" panose="020F0502020204030204" pitchFamily="34" charset="0"/>
              </a:rPr>
              <a:t> Performance Plan</a:t>
            </a:r>
            <a:r>
              <a:rPr lang="en-GB" sz="1500" spc="-25" dirty="0">
                <a:solidFill>
                  <a:prstClr val="black"/>
                </a:solidFill>
                <a:latin typeface="Arial" panose="020B0604020202020204" pitchFamily="34" charset="0"/>
                <a:ea typeface="Times New Roman" panose="02020603050405020304" pitchFamily="18" charset="0"/>
              </a:rPr>
              <a:t> (APP) targets planned for Q2 was achieved by the Programme. </a:t>
            </a:r>
          </a:p>
          <a:p>
            <a:pPr lvl="0" algn="just">
              <a:lnSpc>
                <a:spcPct val="150000"/>
              </a:lnSpc>
            </a:pPr>
            <a:r>
              <a:rPr lang="en-GB" sz="1500" spc="-25" dirty="0" smtClean="0">
                <a:latin typeface="Arial" panose="020B0604020202020204" pitchFamily="34" charset="0"/>
                <a:ea typeface="Times New Roman" panose="02020603050405020304" pitchFamily="18" charset="0"/>
              </a:rPr>
              <a:t>The 2019/20 </a:t>
            </a:r>
            <a:r>
              <a:rPr lang="en-GB" sz="1500" spc="-25" dirty="0">
                <a:latin typeface="Arial" panose="020B0604020202020204" pitchFamily="34" charset="0"/>
                <a:ea typeface="Times New Roman" panose="02020603050405020304" pitchFamily="18" charset="0"/>
              </a:rPr>
              <a:t>revised budget for the </a:t>
            </a:r>
            <a:r>
              <a:rPr lang="en-GB" sz="1500" b="1" u="sng" spc="-25" dirty="0">
                <a:latin typeface="Arial" panose="020B0604020202020204" pitchFamily="34" charset="0"/>
                <a:ea typeface="Times New Roman" panose="02020603050405020304" pitchFamily="18" charset="0"/>
              </a:rPr>
              <a:t>Programme: Orthotic and Rehabilitation Services </a:t>
            </a:r>
            <a:r>
              <a:rPr lang="en-GB" sz="1500" spc="-25" dirty="0">
                <a:solidFill>
                  <a:prstClr val="black"/>
                </a:solidFill>
                <a:latin typeface="Arial" panose="020B0604020202020204" pitchFamily="34" charset="0"/>
                <a:ea typeface="Times New Roman" panose="02020603050405020304" pitchFamily="18" charset="0"/>
              </a:rPr>
              <a:t>R 64 975, and the Programme recorded an expenditure of R 45 </a:t>
            </a:r>
            <a:r>
              <a:rPr lang="en-GB" sz="1500" spc="-25" dirty="0" smtClean="0">
                <a:solidFill>
                  <a:prstClr val="black"/>
                </a:solidFill>
                <a:latin typeface="Arial" panose="020B0604020202020204" pitchFamily="34" charset="0"/>
                <a:ea typeface="Times New Roman" panose="02020603050405020304" pitchFamily="18" charset="0"/>
              </a:rPr>
              <a:t>476, </a:t>
            </a:r>
            <a:r>
              <a:rPr lang="en-GB" sz="1500" spc="-25" dirty="0">
                <a:solidFill>
                  <a:prstClr val="black"/>
                </a:solidFill>
                <a:latin typeface="Arial" panose="020B0604020202020204" pitchFamily="34" charset="0"/>
                <a:ea typeface="Times New Roman" panose="02020603050405020304" pitchFamily="18" charset="0"/>
              </a:rPr>
              <a:t>which represent a </a:t>
            </a:r>
            <a:r>
              <a:rPr lang="en-GB" sz="1500" b="1" u="sng" spc="-25" dirty="0" smtClean="0">
                <a:solidFill>
                  <a:srgbClr val="00B050"/>
                </a:solidFill>
                <a:latin typeface="Arial" panose="020B0604020202020204" pitchFamily="34" charset="0"/>
                <a:ea typeface="Times New Roman" panose="02020603050405020304" pitchFamily="18" charset="0"/>
              </a:rPr>
              <a:t>70% expenditure</a:t>
            </a:r>
            <a:r>
              <a:rPr lang="en-GB" sz="1500" spc="-25" dirty="0" smtClean="0">
                <a:solidFill>
                  <a:prstClr val="black"/>
                </a:solidFill>
                <a:latin typeface="Arial" panose="020B0604020202020204" pitchFamily="34" charset="0"/>
                <a:ea typeface="Times New Roman" panose="02020603050405020304" pitchFamily="18" charset="0"/>
              </a:rPr>
              <a:t> </a:t>
            </a:r>
            <a:r>
              <a:rPr lang="en-GB" sz="1500" spc="-25" dirty="0">
                <a:solidFill>
                  <a:prstClr val="black"/>
                </a:solidFill>
                <a:latin typeface="Arial" panose="020B0604020202020204" pitchFamily="34" charset="0"/>
                <a:ea typeface="Times New Roman" panose="02020603050405020304" pitchFamily="18" charset="0"/>
              </a:rPr>
              <a:t>for the 2019/20 financial year.  </a:t>
            </a:r>
            <a:r>
              <a:rPr lang="en-GB" sz="1500" b="1" spc="-25" dirty="0" smtClean="0">
                <a:solidFill>
                  <a:prstClr val="black"/>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100</a:t>
            </a:r>
            <a:r>
              <a:rPr lang="en-GB" sz="1500" b="1" spc="-25" dirty="0">
                <a:solidFill>
                  <a:prstClr val="black"/>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a:t>
            </a:r>
            <a:r>
              <a:rPr lang="en-GB" sz="1500" spc="-25" dirty="0">
                <a:solidFill>
                  <a:prstClr val="black"/>
                </a:solidFill>
                <a:latin typeface="Arial" panose="020B0604020202020204" pitchFamily="34" charset="0"/>
                <a:ea typeface="Times New Roman" panose="02020603050405020304" pitchFamily="18" charset="0"/>
              </a:rPr>
              <a:t> of the Annual</a:t>
            </a:r>
            <a:r>
              <a:rPr lang="en-GB" sz="1500" dirty="0">
                <a:solidFill>
                  <a:prstClr val="black"/>
                </a:solidFill>
                <a:latin typeface="Arial" panose="020B0604020202020204" pitchFamily="34" charset="0"/>
                <a:ea typeface="Calibri" panose="020F0502020204030204" pitchFamily="34" charset="0"/>
              </a:rPr>
              <a:t> Performance Plan</a:t>
            </a:r>
            <a:r>
              <a:rPr lang="en-GB" sz="1500" spc="-25" dirty="0">
                <a:solidFill>
                  <a:prstClr val="black"/>
                </a:solidFill>
                <a:latin typeface="Arial" panose="020B0604020202020204" pitchFamily="34" charset="0"/>
                <a:ea typeface="Times New Roman" panose="02020603050405020304" pitchFamily="18" charset="0"/>
              </a:rPr>
              <a:t> (APP) targets planned for Q2 was achieved by the Programme. </a:t>
            </a:r>
          </a:p>
          <a:p>
            <a:pPr algn="just">
              <a:lnSpc>
                <a:spcPct val="150000"/>
              </a:lnSpc>
            </a:pPr>
            <a:endParaRPr lang="en-ZA" sz="1600" dirty="0"/>
          </a:p>
        </p:txBody>
      </p:sp>
      <p:sp>
        <p:nvSpPr>
          <p:cNvPr id="4" name="Slide Number Placeholder 3"/>
          <p:cNvSpPr>
            <a:spLocks noGrp="1"/>
          </p:cNvSpPr>
          <p:nvPr>
            <p:ph type="sldNum" sz="quarter" idx="12"/>
          </p:nvPr>
        </p:nvSpPr>
        <p:spPr>
          <a:xfrm>
            <a:off x="7005782" y="6474114"/>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79B0E16-3B21-4DA7-809D-032F5E4D0A06}" type="slidenum">
              <a:rPr kumimoji="0" lang="en-US" sz="1200" b="1" i="0" u="none" strike="noStrike" kern="1200" cap="none" spc="0" normalizeH="0" baseline="0" noProof="0" smtClean="0">
                <a:ln>
                  <a:noFill/>
                </a:ln>
                <a:solidFill>
                  <a:srgbClr val="FF0000"/>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29</a:t>
            </a:fld>
            <a:endParaRPr kumimoji="0" lang="en-US" sz="1200" b="1" i="0" u="none" strike="noStrike" kern="1200" cap="none" spc="0" normalizeH="0" baseline="0" noProof="0" dirty="0">
              <a:ln>
                <a:noFill/>
              </a:ln>
              <a:solidFill>
                <a:srgbClr val="FF0000"/>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2052156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688" y="274638"/>
            <a:ext cx="8229600" cy="1143000"/>
          </a:xfrm>
        </p:spPr>
        <p:txBody>
          <a:bodyPr/>
          <a:lstStyle/>
          <a:p>
            <a:pPr>
              <a:defRPr/>
            </a:pPr>
            <a:r>
              <a:rPr lang="en-US" sz="2800" b="1" dirty="0">
                <a:solidFill>
                  <a:prstClr val="black"/>
                </a:solidFill>
                <a:ea typeface="ＭＳ Ｐゴシック" pitchFamily="-80" charset="-128"/>
                <a:cs typeface="+mj-cs"/>
              </a:rPr>
              <a:t>INTRODUCTION: THE MANDATE OF THE CF</a:t>
            </a:r>
            <a:endParaRPr lang="en-US" sz="2800" dirty="0"/>
          </a:p>
        </p:txBody>
      </p:sp>
      <p:sp>
        <p:nvSpPr>
          <p:cNvPr id="18435" name="Content Placeholder 2"/>
          <p:cNvSpPr>
            <a:spLocks noGrp="1"/>
          </p:cNvSpPr>
          <p:nvPr>
            <p:ph idx="1"/>
          </p:nvPr>
        </p:nvSpPr>
        <p:spPr>
          <a:xfrm>
            <a:off x="304800" y="1417638"/>
            <a:ext cx="8382000" cy="5092700"/>
          </a:xfrm>
        </p:spPr>
        <p:txBody>
          <a:bodyPr/>
          <a:lstStyle/>
          <a:p>
            <a:pPr marL="0" indent="0" algn="ctr">
              <a:buNone/>
            </a:pPr>
            <a:r>
              <a:rPr lang="en-US" altLang="en-US" sz="1800" b="1" u="sng" dirty="0">
                <a:ea typeface="ＭＳ Ｐゴシック" pitchFamily="34" charset="-128"/>
              </a:rPr>
              <a:t>Constitutional Mandate</a:t>
            </a:r>
          </a:p>
          <a:p>
            <a:pPr marL="0" indent="0" algn="just">
              <a:buNone/>
            </a:pPr>
            <a:r>
              <a:rPr lang="en-US" altLang="en-US" sz="1800" dirty="0">
                <a:ea typeface="ＭＳ Ｐゴシック" pitchFamily="34" charset="-128"/>
              </a:rPr>
              <a:t>The mandate of the Compensation Fund is derived from Section 27 (1) (c) of the Constitution of the Republic of South Africa. In terms of this Act, specifically the mentioned Section, all South Africans have a right to social security. The Compensation Fund is mandated to provide social security to all injured and diseased employees.</a:t>
            </a:r>
          </a:p>
          <a:p>
            <a:endParaRPr lang="en-US" altLang="en-US" sz="1800" dirty="0">
              <a:ea typeface="ＭＳ Ｐゴシック" pitchFamily="34" charset="-128"/>
            </a:endParaRPr>
          </a:p>
          <a:p>
            <a:endParaRPr lang="en-US" altLang="en-US" sz="1800" dirty="0">
              <a:ea typeface="ＭＳ Ｐゴシック" pitchFamily="34" charset="-128"/>
            </a:endParaRPr>
          </a:p>
          <a:p>
            <a:pPr marL="0" lvl="0" indent="0" algn="ctr">
              <a:buNone/>
            </a:pPr>
            <a:r>
              <a:rPr lang="en-US" altLang="en-US" sz="1800" b="1" u="sng" dirty="0">
                <a:solidFill>
                  <a:prstClr val="black"/>
                </a:solidFill>
                <a:ea typeface="ＭＳ Ｐゴシック" pitchFamily="34" charset="-128"/>
              </a:rPr>
              <a:t>Legislative Mandate</a:t>
            </a:r>
          </a:p>
          <a:p>
            <a:pPr marL="0" lvl="0" indent="0" algn="just" eaLnBrk="1" hangingPunct="1">
              <a:spcBef>
                <a:spcPct val="0"/>
              </a:spcBef>
              <a:buNone/>
              <a:tabLst>
                <a:tab pos="9144000" algn="r"/>
              </a:tabLst>
              <a:defRPr/>
            </a:pPr>
            <a:r>
              <a:rPr lang="en-ZA" altLang="en-US" sz="1800" dirty="0">
                <a:solidFill>
                  <a:prstClr val="black"/>
                </a:solidFill>
                <a:cs typeface="Arial" charset="0"/>
              </a:rPr>
              <a:t>The Compensation Fund is established in terms of section 15 of the Compensation for Occupational Injuries and Diseases Act as amended. The main objective of the Act is to provide compensation for disablement caused by occupational injuries or diseases sustained or contracted by employees or for death resulting from such injuries or diseases and provide for matters  connected therewith.</a:t>
            </a:r>
          </a:p>
          <a:p>
            <a:pPr marL="0" indent="0">
              <a:buNone/>
            </a:pPr>
            <a:endParaRPr lang="en-US" altLang="en-US" sz="2000" b="1" u="sng" dirty="0">
              <a:solidFill>
                <a:prstClr val="black"/>
              </a:solidFill>
              <a:ea typeface="ＭＳ Ｐゴシック" pitchFamily="34" charset="-128"/>
            </a:endParaRPr>
          </a:p>
          <a:p>
            <a:pPr marL="0" indent="0">
              <a:buNone/>
            </a:pPr>
            <a:endParaRPr lang="en-US" altLang="en-US" sz="2000" dirty="0">
              <a:ea typeface="ＭＳ Ｐゴシック" pitchFamily="34" charset="-128"/>
            </a:endParaRPr>
          </a:p>
        </p:txBody>
      </p:sp>
      <p:sp>
        <p:nvSpPr>
          <p:cNvPr id="18436" name="Slide Number Placeholder 2"/>
          <p:cNvSpPr>
            <a:spLocks noGrp="1"/>
          </p:cNvSpPr>
          <p:nvPr>
            <p:ph type="sldNum" sz="quarter" idx="12"/>
          </p:nvPr>
        </p:nvSpPr>
        <p:spPr bwMode="auto">
          <a:xfrm>
            <a:off x="6672263"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07C82E4-6066-4D9F-83DB-02BE8E88E017}" type="slidenum">
              <a:rPr kumimoji="0" lang="en-US" altLang="en-US" sz="1200" b="1" i="0" u="none" strike="noStrike" kern="1200" cap="none" spc="0" normalizeH="0" baseline="0" noProof="0" smtClean="0">
                <a:ln>
                  <a:noFill/>
                </a:ln>
                <a:solidFill>
                  <a:srgbClr val="FF0000"/>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altLang="en-US" sz="1200" b="1" i="0" u="none" strike="noStrike" kern="1200" cap="none" spc="0" normalizeH="0" baseline="0" noProof="0" dirty="0">
              <a:ln>
                <a:noFill/>
              </a:ln>
              <a:solidFill>
                <a:srgbClr val="FF0000"/>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xmlns="" val="779441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688" y="274638"/>
            <a:ext cx="8229600" cy="1143000"/>
          </a:xfrm>
        </p:spPr>
        <p:txBody>
          <a:bodyPr/>
          <a:lstStyle/>
          <a:p>
            <a:pPr>
              <a:defRPr/>
            </a:pPr>
            <a:r>
              <a:rPr lang="en-US" sz="2400" b="1" dirty="0" smtClean="0">
                <a:solidFill>
                  <a:prstClr val="black"/>
                </a:solidFill>
                <a:latin typeface="Arial" panose="020B0604020202020204" pitchFamily="34" charset="0"/>
                <a:ea typeface="ＭＳ Ｐゴシック" pitchFamily="-80" charset="-128"/>
                <a:cs typeface="Arial" panose="020B0604020202020204" pitchFamily="34" charset="0"/>
              </a:rPr>
              <a:t>EXPENDITURE PER BENEFITS</a:t>
            </a:r>
            <a:endParaRPr lang="en-US" sz="2400" dirty="0">
              <a:latin typeface="Arial" panose="020B0604020202020204" pitchFamily="34" charset="0"/>
              <a:cs typeface="Arial" panose="020B0604020202020204" pitchFamily="34" charset="0"/>
            </a:endParaRPr>
          </a:p>
        </p:txBody>
      </p:sp>
      <p:sp>
        <p:nvSpPr>
          <p:cNvPr id="18435" name="Content Placeholder 2"/>
          <p:cNvSpPr>
            <a:spLocks noGrp="1"/>
          </p:cNvSpPr>
          <p:nvPr>
            <p:ph idx="1"/>
          </p:nvPr>
        </p:nvSpPr>
        <p:spPr>
          <a:xfrm>
            <a:off x="304800" y="1340643"/>
            <a:ext cx="8382000" cy="5281829"/>
          </a:xfrm>
        </p:spPr>
        <p:txBody>
          <a:bodyPr/>
          <a:lstStyle/>
          <a:p>
            <a:pPr algn="just">
              <a:buFont typeface="Wingdings" panose="05000000000000000000" pitchFamily="2" charset="2"/>
              <a:buChar char="q"/>
            </a:pPr>
            <a:r>
              <a:rPr lang="en-US" sz="1600" dirty="0">
                <a:ea typeface="Calibri" panose="020F0502020204030204" pitchFamily="34" charset="0"/>
              </a:rPr>
              <a:t>There are three types of benefits clients receive from the Compensation Fund and thus; Medical, Compensation and Pension</a:t>
            </a:r>
            <a:r>
              <a:rPr lang="en-US" sz="1600" dirty="0" smtClean="0">
                <a:ea typeface="Calibri" panose="020F0502020204030204" pitchFamily="34" charset="0"/>
              </a:rPr>
              <a:t>.</a:t>
            </a:r>
          </a:p>
          <a:p>
            <a:pPr marL="0" indent="0" algn="just">
              <a:buNone/>
            </a:pPr>
            <a:endParaRPr lang="en-US" sz="1600" dirty="0">
              <a:ea typeface="Calibri" panose="020F0502020204030204" pitchFamily="34" charset="0"/>
            </a:endParaRPr>
          </a:p>
          <a:p>
            <a:pPr algn="just">
              <a:buFont typeface="Wingdings" panose="05000000000000000000" pitchFamily="2" charset="2"/>
              <a:buChar char="q"/>
            </a:pPr>
            <a:r>
              <a:rPr lang="en-US" sz="1600" dirty="0">
                <a:ea typeface="Calibri" panose="020F0502020204030204" pitchFamily="34" charset="0"/>
              </a:rPr>
              <a:t>A</a:t>
            </a:r>
            <a:r>
              <a:rPr lang="en-US" sz="1600" dirty="0" smtClean="0">
                <a:ea typeface="Calibri" panose="020F0502020204030204" pitchFamily="34" charset="0"/>
              </a:rPr>
              <a:t> </a:t>
            </a:r>
            <a:r>
              <a:rPr lang="en-US" sz="1600" dirty="0">
                <a:ea typeface="Calibri" panose="020F0502020204030204" pitchFamily="34" charset="0"/>
              </a:rPr>
              <a:t>total amount of R </a:t>
            </a:r>
            <a:r>
              <a:rPr lang="en-US" sz="1600" dirty="0" smtClean="0">
                <a:ea typeface="Calibri" panose="020F0502020204030204" pitchFamily="34" charset="0"/>
              </a:rPr>
              <a:t>1.6 billion was </a:t>
            </a:r>
            <a:r>
              <a:rPr lang="en-US" sz="1600" dirty="0">
                <a:ea typeface="Calibri" panose="020F0502020204030204" pitchFamily="34" charset="0"/>
              </a:rPr>
              <a:t>paid towards benefits between </a:t>
            </a:r>
            <a:r>
              <a:rPr lang="en-US" sz="1600" dirty="0" smtClean="0">
                <a:ea typeface="Calibri" panose="020F0502020204030204" pitchFamily="34" charset="0"/>
              </a:rPr>
              <a:t>01 April 2019 and 30 November 2019. </a:t>
            </a:r>
            <a:r>
              <a:rPr lang="en-US" sz="1600" dirty="0">
                <a:ea typeface="Calibri" panose="020F0502020204030204" pitchFamily="34" charset="0"/>
              </a:rPr>
              <a:t>Of the total amount paid, </a:t>
            </a:r>
            <a:r>
              <a:rPr lang="en-US" sz="1600" b="1" dirty="0" smtClean="0">
                <a:ea typeface="Calibri" panose="020F0502020204030204" pitchFamily="34" charset="0"/>
              </a:rPr>
              <a:t>84%</a:t>
            </a:r>
            <a:r>
              <a:rPr lang="en-US" sz="1600" dirty="0" smtClean="0">
                <a:ea typeface="Calibri" panose="020F0502020204030204" pitchFamily="34" charset="0"/>
              </a:rPr>
              <a:t> </a:t>
            </a:r>
            <a:r>
              <a:rPr lang="en-US" sz="1600" dirty="0">
                <a:ea typeface="Calibri" panose="020F0502020204030204" pitchFamily="34" charset="0"/>
              </a:rPr>
              <a:t>was paid towards Medical Benefits, </a:t>
            </a:r>
            <a:r>
              <a:rPr lang="en-US" sz="1600" b="1" dirty="0" smtClean="0">
                <a:ea typeface="Calibri" panose="020F0502020204030204" pitchFamily="34" charset="0"/>
              </a:rPr>
              <a:t>5%</a:t>
            </a:r>
            <a:r>
              <a:rPr lang="en-US" sz="1600" dirty="0" smtClean="0">
                <a:ea typeface="Calibri" panose="020F0502020204030204" pitchFamily="34" charset="0"/>
              </a:rPr>
              <a:t> </a:t>
            </a:r>
            <a:r>
              <a:rPr lang="en-US" sz="1600" dirty="0">
                <a:ea typeface="Calibri" panose="020F0502020204030204" pitchFamily="34" charset="0"/>
              </a:rPr>
              <a:t>towards Compensation Benefits and </a:t>
            </a:r>
            <a:r>
              <a:rPr lang="en-US" sz="1600" b="1" dirty="0" smtClean="0">
                <a:ea typeface="Calibri" panose="020F0502020204030204" pitchFamily="34" charset="0"/>
              </a:rPr>
              <a:t>11%</a:t>
            </a:r>
            <a:r>
              <a:rPr lang="en-US" sz="1600" dirty="0" smtClean="0">
                <a:ea typeface="Calibri" panose="020F0502020204030204" pitchFamily="34" charset="0"/>
              </a:rPr>
              <a:t> </a:t>
            </a:r>
            <a:r>
              <a:rPr lang="en-US" sz="1600" dirty="0">
                <a:ea typeface="Calibri" panose="020F0502020204030204" pitchFamily="34" charset="0"/>
              </a:rPr>
              <a:t>towards Pension Benefits. The implication is that the Fund pays a lot towards </a:t>
            </a:r>
            <a:r>
              <a:rPr lang="en-US" sz="1600" dirty="0" smtClean="0">
                <a:ea typeface="Calibri" panose="020F0502020204030204" pitchFamily="34" charset="0"/>
              </a:rPr>
              <a:t>Medical </a:t>
            </a:r>
            <a:r>
              <a:rPr lang="en-US" sz="1600" dirty="0">
                <a:ea typeface="Calibri" panose="020F0502020204030204" pitchFamily="34" charset="0"/>
              </a:rPr>
              <a:t>Benefits and less towards </a:t>
            </a:r>
            <a:r>
              <a:rPr lang="en-US" sz="1600" dirty="0" smtClean="0">
                <a:ea typeface="Calibri" panose="020F0502020204030204" pitchFamily="34" charset="0"/>
              </a:rPr>
              <a:t>Compensation </a:t>
            </a:r>
            <a:r>
              <a:rPr lang="en-US" sz="1600" dirty="0">
                <a:ea typeface="Calibri" panose="020F0502020204030204" pitchFamily="34" charset="0"/>
              </a:rPr>
              <a:t>Benefits</a:t>
            </a:r>
            <a:r>
              <a:rPr lang="en-US" sz="1600" dirty="0" smtClean="0">
                <a:ea typeface="Calibri" panose="020F0502020204030204" pitchFamily="34" charset="0"/>
              </a:rPr>
              <a:t>.</a:t>
            </a:r>
          </a:p>
          <a:p>
            <a:pPr algn="just">
              <a:buFont typeface="Wingdings" panose="05000000000000000000" pitchFamily="2" charset="2"/>
              <a:buChar char="q"/>
            </a:pPr>
            <a:endParaRPr lang="en-US" sz="1800" dirty="0">
              <a:ea typeface="Calibri" panose="020F0502020204030204" pitchFamily="34" charset="0"/>
            </a:endParaRPr>
          </a:p>
          <a:p>
            <a:pPr marL="0" indent="0" algn="just">
              <a:buNone/>
            </a:pPr>
            <a:endParaRPr lang="en-US" sz="1800" dirty="0">
              <a:ea typeface="Calibri" panose="020F0502020204030204" pitchFamily="34" charset="0"/>
            </a:endParaRPr>
          </a:p>
          <a:p>
            <a:pPr algn="just">
              <a:buFont typeface="Wingdings" panose="05000000000000000000" pitchFamily="2" charset="2"/>
              <a:buChar char="q"/>
            </a:pPr>
            <a:endParaRPr lang="en-US" sz="1800" dirty="0" smtClean="0">
              <a:ea typeface="Calibri" panose="020F0502020204030204" pitchFamily="34" charset="0"/>
            </a:endParaRPr>
          </a:p>
          <a:p>
            <a:pPr marL="0" indent="0" algn="just">
              <a:buNone/>
            </a:pPr>
            <a:endParaRPr lang="en-US" sz="1800" dirty="0">
              <a:ea typeface="Calibri" panose="020F0502020204030204" pitchFamily="34" charset="0"/>
            </a:endParaRPr>
          </a:p>
          <a:p>
            <a:pPr marL="0" indent="0" algn="just">
              <a:buNone/>
            </a:pPr>
            <a:endParaRPr lang="en-US" sz="1800" dirty="0" smtClean="0">
              <a:ea typeface="Calibri" panose="020F0502020204030204" pitchFamily="34" charset="0"/>
            </a:endParaRPr>
          </a:p>
          <a:p>
            <a:pPr marL="0" indent="0" algn="just">
              <a:buNone/>
            </a:pPr>
            <a:endParaRPr lang="en-US" sz="1800" dirty="0" smtClean="0">
              <a:latin typeface="Arial" panose="020B0604020202020204" pitchFamily="34" charset="0"/>
              <a:ea typeface="Calibri" panose="020F0502020204030204" pitchFamily="34" charset="0"/>
            </a:endParaRPr>
          </a:p>
        </p:txBody>
      </p:sp>
      <p:sp>
        <p:nvSpPr>
          <p:cNvPr id="18436" name="Slide Number Placeholder 2"/>
          <p:cNvSpPr>
            <a:spLocks noGrp="1"/>
          </p:cNvSpPr>
          <p:nvPr>
            <p:ph type="sldNum" sz="quarter" idx="12"/>
          </p:nvPr>
        </p:nvSpPr>
        <p:spPr bwMode="auto">
          <a:xfrm>
            <a:off x="6879431" y="651308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07C82E4-6066-4D9F-83DB-02BE8E88E017}" type="slidenum">
              <a:rPr kumimoji="0" lang="en-US" altLang="en-US" sz="1200" b="1" i="0" u="none" strike="noStrike" kern="1200" cap="none" spc="0" normalizeH="0" baseline="0" noProof="0" smtClean="0">
                <a:ln>
                  <a:noFill/>
                </a:ln>
                <a:solidFill>
                  <a:srgbClr val="FF0000"/>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30</a:t>
            </a:fld>
            <a:endParaRPr kumimoji="0" lang="en-US" altLang="en-US" sz="1200" b="1" i="0" u="none" strike="noStrike" kern="1200" cap="none" spc="0" normalizeH="0" baseline="0" noProof="0" dirty="0" smtClean="0">
              <a:ln>
                <a:noFill/>
              </a:ln>
              <a:solidFill>
                <a:srgbClr val="FF0000"/>
              </a:solidFill>
              <a:effectLst/>
              <a:uLnTx/>
              <a:uFillTx/>
              <a:latin typeface="Calibri" pitchFamily="34" charset="0"/>
              <a:ea typeface="ＭＳ Ｐゴシック" pitchFamily="34" charset="-128"/>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xmlns="" val="4074964215"/>
              </p:ext>
            </p:extLst>
          </p:nvPr>
        </p:nvGraphicFramePr>
        <p:xfrm>
          <a:off x="304797" y="3369260"/>
          <a:ext cx="8682185" cy="3035943"/>
        </p:xfrm>
        <a:graphic>
          <a:graphicData uri="http://schemas.openxmlformats.org/drawingml/2006/table">
            <a:tbl>
              <a:tblPr firstRow="1" firstCol="1" bandRow="1"/>
              <a:tblGrid>
                <a:gridCol w="2096658">
                  <a:extLst>
                    <a:ext uri="{9D8B030D-6E8A-4147-A177-3AD203B41FA5}">
                      <a16:colId xmlns:a16="http://schemas.microsoft.com/office/drawing/2014/main" xmlns="" val="2593416302"/>
                    </a:ext>
                  </a:extLst>
                </a:gridCol>
                <a:gridCol w="1551709">
                  <a:extLst>
                    <a:ext uri="{9D8B030D-6E8A-4147-A177-3AD203B41FA5}">
                      <a16:colId xmlns:a16="http://schemas.microsoft.com/office/drawing/2014/main" xmlns="" val="3365290942"/>
                    </a:ext>
                  </a:extLst>
                </a:gridCol>
                <a:gridCol w="1560945">
                  <a:extLst>
                    <a:ext uri="{9D8B030D-6E8A-4147-A177-3AD203B41FA5}">
                      <a16:colId xmlns:a16="http://schemas.microsoft.com/office/drawing/2014/main" xmlns="" val="342799943"/>
                    </a:ext>
                  </a:extLst>
                </a:gridCol>
                <a:gridCol w="1676583">
                  <a:extLst>
                    <a:ext uri="{9D8B030D-6E8A-4147-A177-3AD203B41FA5}">
                      <a16:colId xmlns:a16="http://schemas.microsoft.com/office/drawing/2014/main" xmlns="" val="1599983745"/>
                    </a:ext>
                  </a:extLst>
                </a:gridCol>
                <a:gridCol w="1796290">
                  <a:extLst>
                    <a:ext uri="{9D8B030D-6E8A-4147-A177-3AD203B41FA5}">
                      <a16:colId xmlns:a16="http://schemas.microsoft.com/office/drawing/2014/main" xmlns="" val="3310517055"/>
                    </a:ext>
                  </a:extLst>
                </a:gridCol>
              </a:tblGrid>
              <a:tr h="512199">
                <a:tc>
                  <a:txBody>
                    <a:bodyPr/>
                    <a:lstStyle/>
                    <a:p>
                      <a:pPr>
                        <a:spcAft>
                          <a:spcPts val="0"/>
                        </a:spcAft>
                      </a:pPr>
                      <a:r>
                        <a:rPr lang="en-ZA" sz="1400" b="1" dirty="0">
                          <a:effectLst/>
                          <a:latin typeface="Arial" panose="020B0604020202020204" pitchFamily="34" charset="0"/>
                          <a:cs typeface="Arial" panose="020B0604020202020204" pitchFamily="34" charset="0"/>
                        </a:rPr>
                        <a:t>Financial Year</a:t>
                      </a:r>
                      <a:endParaRPr lang="en-ZA" sz="1400" dirty="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spcAft>
                          <a:spcPts val="0"/>
                        </a:spcAft>
                      </a:pPr>
                      <a:r>
                        <a:rPr lang="en-ZA" sz="1400" b="1" dirty="0">
                          <a:effectLst/>
                          <a:latin typeface="Arial" panose="020B0604020202020204" pitchFamily="34" charset="0"/>
                          <a:cs typeface="Arial" panose="020B0604020202020204" pitchFamily="34" charset="0"/>
                        </a:rPr>
                        <a:t>Medical Benefits</a:t>
                      </a:r>
                      <a:endParaRPr lang="en-ZA" sz="1400" dirty="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spcAft>
                          <a:spcPts val="0"/>
                        </a:spcAft>
                      </a:pPr>
                      <a:r>
                        <a:rPr lang="en-ZA" sz="1400" b="1" dirty="0">
                          <a:effectLst/>
                          <a:latin typeface="Arial" panose="020B0604020202020204" pitchFamily="34" charset="0"/>
                          <a:cs typeface="Arial" panose="020B0604020202020204" pitchFamily="34" charset="0"/>
                        </a:rPr>
                        <a:t>Compensation Benefits</a:t>
                      </a:r>
                      <a:endParaRPr lang="en-ZA" sz="1400" dirty="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spcAft>
                          <a:spcPts val="0"/>
                        </a:spcAft>
                      </a:pPr>
                      <a:r>
                        <a:rPr lang="en-ZA" sz="1400" b="1" dirty="0">
                          <a:effectLst/>
                          <a:latin typeface="Arial" panose="020B0604020202020204" pitchFamily="34" charset="0"/>
                          <a:cs typeface="Arial" panose="020B0604020202020204" pitchFamily="34" charset="0"/>
                        </a:rPr>
                        <a:t>Pension Benefits</a:t>
                      </a:r>
                      <a:endParaRPr lang="en-ZA" sz="1400" dirty="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spcAft>
                          <a:spcPts val="0"/>
                        </a:spcAft>
                      </a:pPr>
                      <a:r>
                        <a:rPr lang="en-ZA" sz="1400" b="1" dirty="0">
                          <a:effectLst/>
                          <a:latin typeface="Arial" panose="020B0604020202020204" pitchFamily="34" charset="0"/>
                          <a:cs typeface="Arial" panose="020B0604020202020204" pitchFamily="34" charset="0"/>
                        </a:rPr>
                        <a:t>Total Amount Paid per Annual Year </a:t>
                      </a:r>
                      <a:endParaRPr lang="en-ZA" sz="1400" dirty="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xmlns="" val="2551624771"/>
                  </a:ext>
                </a:extLst>
              </a:tr>
              <a:tr h="551742">
                <a:tc>
                  <a:txBody>
                    <a:bodyPr/>
                    <a:lstStyle/>
                    <a:p>
                      <a:pPr>
                        <a:lnSpc>
                          <a:spcPct val="115000"/>
                        </a:lnSpc>
                        <a:spcAft>
                          <a:spcPts val="0"/>
                        </a:spcAft>
                      </a:pPr>
                      <a:r>
                        <a:rPr lang="en-ZA" sz="1400" b="1" dirty="0" smtClean="0">
                          <a:effectLst/>
                          <a:latin typeface="Arial" panose="020B0604020202020204" pitchFamily="34" charset="0"/>
                          <a:ea typeface="Calibri" panose="020F0502020204030204" pitchFamily="34" charset="0"/>
                          <a:cs typeface="Arial" panose="020B0604020202020204" pitchFamily="34" charset="0"/>
                        </a:rPr>
                        <a:t>2018/19 Financial Year</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400" dirty="0" smtClean="0">
                          <a:effectLst/>
                          <a:latin typeface="Arial" panose="020B0604020202020204" pitchFamily="34" charset="0"/>
                          <a:ea typeface="Calibri" panose="020F0502020204030204" pitchFamily="34" charset="0"/>
                          <a:cs typeface="Arial" panose="020B0604020202020204" pitchFamily="34" charset="0"/>
                        </a:rPr>
                        <a:t>R 2 538 271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400" dirty="0" smtClean="0">
                          <a:effectLst/>
                          <a:latin typeface="Arial" panose="020B0604020202020204" pitchFamily="34" charset="0"/>
                          <a:ea typeface="Calibri" panose="020F0502020204030204" pitchFamily="34" charset="0"/>
                          <a:cs typeface="Arial" panose="020B0604020202020204" pitchFamily="34" charset="0"/>
                        </a:rPr>
                        <a:t>R 242 247</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400" dirty="0" smtClean="0">
                          <a:effectLst/>
                          <a:latin typeface="Arial" panose="020B0604020202020204" pitchFamily="34" charset="0"/>
                          <a:ea typeface="Calibri" panose="020F0502020204030204" pitchFamily="34" charset="0"/>
                          <a:cs typeface="Arial" panose="020B0604020202020204" pitchFamily="34" charset="0"/>
                        </a:rPr>
                        <a:t>R 1 159 701</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ZA" sz="1400" dirty="0" smtClean="0">
                        <a:effectLst/>
                        <a:latin typeface="Arial" panose="020B0604020202020204" pitchFamily="34" charset="0"/>
                        <a:cs typeface="Arial" panose="020B0604020202020204" pitchFamily="34" charset="0"/>
                      </a:endParaRPr>
                    </a:p>
                    <a:p>
                      <a:pPr>
                        <a:lnSpc>
                          <a:spcPct val="115000"/>
                        </a:lnSpc>
                        <a:spcAft>
                          <a:spcPts val="0"/>
                        </a:spcAft>
                      </a:pPr>
                      <a:r>
                        <a:rPr lang="en-ZA" sz="1400" b="1" dirty="0" smtClean="0">
                          <a:effectLst/>
                          <a:latin typeface="Arial" panose="020B0604020202020204" pitchFamily="34" charset="0"/>
                          <a:cs typeface="Arial" panose="020B0604020202020204" pitchFamily="34" charset="0"/>
                        </a:rPr>
                        <a:t>R 3 940 220 </a:t>
                      </a:r>
                    </a:p>
                    <a:p>
                      <a:pPr>
                        <a:lnSpc>
                          <a:spcPct val="115000"/>
                        </a:lnSpc>
                        <a:spcAft>
                          <a:spcPts val="0"/>
                        </a:spcAft>
                      </a:pPr>
                      <a:endParaRPr lang="en-ZA" sz="1400" b="1" dirty="0">
                        <a:effectLst/>
                        <a:latin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82953498"/>
                  </a:ext>
                </a:extLst>
              </a:tr>
              <a:tr h="458178">
                <a:tc>
                  <a:txBody>
                    <a:bodyPr/>
                    <a:lstStyle/>
                    <a:p>
                      <a:pPr>
                        <a:lnSpc>
                          <a:spcPct val="115000"/>
                        </a:lnSpc>
                        <a:spcAft>
                          <a:spcPts val="0"/>
                        </a:spcAft>
                      </a:pPr>
                      <a:r>
                        <a:rPr lang="en-ZA" sz="1400" b="1" dirty="0" smtClean="0">
                          <a:effectLst/>
                          <a:latin typeface="Arial" panose="020B0604020202020204" pitchFamily="34" charset="0"/>
                          <a:ea typeface="Calibri" panose="020F0502020204030204" pitchFamily="34" charset="0"/>
                          <a:cs typeface="Arial" panose="020B0604020202020204" pitchFamily="34" charset="0"/>
                        </a:rPr>
                        <a:t>From 01 April 2019 to 30 November 2019</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400" baseline="0" dirty="0" smtClean="0">
                          <a:effectLst/>
                          <a:latin typeface="Arial" panose="020B0604020202020204" pitchFamily="34" charset="0"/>
                          <a:ea typeface="Calibri" panose="020F0502020204030204" pitchFamily="34" charset="0"/>
                          <a:cs typeface="Arial" panose="020B0604020202020204" pitchFamily="34" charset="0"/>
                        </a:rPr>
                        <a:t>R 1 334 010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400" dirty="0" smtClean="0">
                          <a:effectLst/>
                          <a:latin typeface="Arial" panose="020B0604020202020204" pitchFamily="34" charset="0"/>
                          <a:ea typeface="Calibri" panose="020F0502020204030204" pitchFamily="34" charset="0"/>
                          <a:cs typeface="Arial" panose="020B0604020202020204" pitchFamily="34" charset="0"/>
                        </a:rPr>
                        <a:t>R 77 706</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400" dirty="0" smtClean="0">
                          <a:effectLst/>
                          <a:latin typeface="Arial" panose="020B0604020202020204" pitchFamily="34" charset="0"/>
                          <a:ea typeface="Calibri" panose="020F0502020204030204" pitchFamily="34" charset="0"/>
                          <a:cs typeface="Arial" panose="020B0604020202020204" pitchFamily="34" charset="0"/>
                        </a:rPr>
                        <a:t>R</a:t>
                      </a:r>
                      <a:r>
                        <a:rPr lang="en-ZA" sz="1400" baseline="0" dirty="0" smtClean="0">
                          <a:effectLst/>
                          <a:latin typeface="Arial" panose="020B0604020202020204" pitchFamily="34" charset="0"/>
                          <a:ea typeface="Calibri" panose="020F0502020204030204" pitchFamily="34" charset="0"/>
                          <a:cs typeface="Arial" panose="020B0604020202020204" pitchFamily="34" charset="0"/>
                        </a:rPr>
                        <a:t> </a:t>
                      </a:r>
                      <a:r>
                        <a:rPr lang="en-ZA" sz="1400" dirty="0" smtClean="0">
                          <a:effectLst/>
                          <a:latin typeface="Arial" panose="020B0604020202020204" pitchFamily="34" charset="0"/>
                          <a:ea typeface="Calibri" panose="020F0502020204030204" pitchFamily="34" charset="0"/>
                          <a:cs typeface="Arial" panose="020B0604020202020204" pitchFamily="34" charset="0"/>
                        </a:rPr>
                        <a:t>176 961</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ZA" sz="1400" dirty="0" smtClean="0">
                        <a:effectLst/>
                        <a:latin typeface="Arial" panose="020B0604020202020204" pitchFamily="34" charset="0"/>
                        <a:cs typeface="Arial" panose="020B0604020202020204" pitchFamily="34" charset="0"/>
                      </a:endParaRPr>
                    </a:p>
                    <a:p>
                      <a:pPr>
                        <a:lnSpc>
                          <a:spcPct val="115000"/>
                        </a:lnSpc>
                        <a:spcAft>
                          <a:spcPts val="0"/>
                        </a:spcAft>
                      </a:pPr>
                      <a:r>
                        <a:rPr lang="en-ZA" sz="1400" b="1" dirty="0" smtClean="0">
                          <a:effectLst/>
                          <a:latin typeface="Arial" panose="020B0604020202020204" pitchFamily="34" charset="0"/>
                          <a:cs typeface="Arial" panose="020B0604020202020204" pitchFamily="34" charset="0"/>
                        </a:rPr>
                        <a:t>R</a:t>
                      </a:r>
                      <a:r>
                        <a:rPr lang="en-ZA" sz="1400" b="1" baseline="0" dirty="0" smtClean="0">
                          <a:effectLst/>
                          <a:latin typeface="Arial" panose="020B0604020202020204" pitchFamily="34" charset="0"/>
                          <a:cs typeface="Arial" panose="020B0604020202020204" pitchFamily="34" charset="0"/>
                        </a:rPr>
                        <a:t> </a:t>
                      </a:r>
                      <a:r>
                        <a:rPr lang="en-ZA" sz="1400" b="1" dirty="0" smtClean="0">
                          <a:effectLst/>
                          <a:latin typeface="Arial" panose="020B0604020202020204" pitchFamily="34" charset="0"/>
                          <a:cs typeface="Arial" panose="020B0604020202020204" pitchFamily="34" charset="0"/>
                        </a:rPr>
                        <a:t>1 588 677</a:t>
                      </a:r>
                    </a:p>
                    <a:p>
                      <a:pPr>
                        <a:lnSpc>
                          <a:spcPct val="115000"/>
                        </a:lnSpc>
                        <a:spcAft>
                          <a:spcPts val="0"/>
                        </a:spcAft>
                      </a:pPr>
                      <a:endParaRPr lang="en-ZA" sz="1400" b="1" dirty="0">
                        <a:effectLst/>
                        <a:latin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11182451"/>
                  </a:ext>
                </a:extLst>
              </a:tr>
              <a:tr h="709978">
                <a:tc>
                  <a:txBody>
                    <a:bodyPr/>
                    <a:lstStyle/>
                    <a:p>
                      <a:pPr>
                        <a:lnSpc>
                          <a:spcPct val="115000"/>
                        </a:lnSpc>
                        <a:spcAft>
                          <a:spcPts val="0"/>
                        </a:spcAft>
                      </a:pPr>
                      <a:r>
                        <a:rPr lang="en-ZA" sz="1200" b="1" dirty="0" smtClean="0">
                          <a:effectLst/>
                          <a:latin typeface="Arial" panose="020B0604020202020204" pitchFamily="34" charset="0"/>
                          <a:ea typeface="Calibri" panose="020F0502020204030204" pitchFamily="34" charset="0"/>
                          <a:cs typeface="Arial" panose="020B0604020202020204" pitchFamily="34" charset="0"/>
                        </a:rPr>
                        <a:t>% of amount paid towards benefits </a:t>
                      </a:r>
                      <a:r>
                        <a:rPr lang="en-ZA" sz="1200" b="1" baseline="0" dirty="0" smtClean="0">
                          <a:effectLst/>
                          <a:latin typeface="Arial" panose="020B0604020202020204" pitchFamily="34" charset="0"/>
                          <a:ea typeface="Calibri" panose="020F0502020204030204" pitchFamily="34" charset="0"/>
                          <a:cs typeface="Arial" panose="020B0604020202020204" pitchFamily="34" charset="0"/>
                        </a:rPr>
                        <a:t>(as at November 2019) compared to total amount paid during 2018/19 FY</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53%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32%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40</a:t>
                      </a:r>
                      <a:r>
                        <a:rPr lang="en-ZA" sz="1400" b="0" i="0" u="none" strike="noStrike" dirty="0">
                          <a:solidFill>
                            <a:srgbClr val="000000"/>
                          </a:solidFill>
                          <a:effectLst/>
                          <a:latin typeface="Arial" panose="020B0604020202020204" pitchFamily="34" charset="0"/>
                          <a:cs typeface="Arial" panose="020B060402020202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71243591"/>
                  </a:ext>
                </a:extLst>
              </a:tr>
            </a:tbl>
          </a:graphicData>
        </a:graphic>
      </p:graphicFrame>
    </p:spTree>
    <p:extLst>
      <p:ext uri="{BB962C8B-B14F-4D97-AF65-F5344CB8AC3E}">
        <p14:creationId xmlns:p14="http://schemas.microsoft.com/office/powerpoint/2010/main" xmlns="" val="32232198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a:latin typeface="Arial" panose="020B0604020202020204" pitchFamily="34" charset="0"/>
                <a:cs typeface="Arial" panose="020B0604020202020204" pitchFamily="34" charset="0"/>
              </a:rPr>
              <a:t>HIGH LEVEL FINANCIAL PERFORMANCE</a:t>
            </a:r>
          </a:p>
        </p:txBody>
      </p:sp>
      <p:graphicFrame>
        <p:nvGraphicFramePr>
          <p:cNvPr id="5" name="Content Placeholder 4"/>
          <p:cNvGraphicFramePr>
            <a:graphicFrameLocks noGrp="1"/>
          </p:cNvGraphicFramePr>
          <p:nvPr>
            <p:ph idx="1"/>
            <p:extLst/>
          </p:nvPr>
        </p:nvGraphicFramePr>
        <p:xfrm>
          <a:off x="304802" y="1417638"/>
          <a:ext cx="8571343" cy="4875044"/>
        </p:xfrm>
        <a:graphic>
          <a:graphicData uri="http://schemas.openxmlformats.org/drawingml/2006/table">
            <a:tbl>
              <a:tblPr firstRow="1" bandRow="1">
                <a:tableStyleId>{5C22544A-7EE6-4342-B048-85BDC9FD1C3A}</a:tableStyleId>
              </a:tblPr>
              <a:tblGrid>
                <a:gridCol w="4165136">
                  <a:extLst>
                    <a:ext uri="{9D8B030D-6E8A-4147-A177-3AD203B41FA5}">
                      <a16:colId xmlns:a16="http://schemas.microsoft.com/office/drawing/2014/main" xmlns="" val="3537614589"/>
                    </a:ext>
                  </a:extLst>
                </a:gridCol>
                <a:gridCol w="1141812">
                  <a:extLst>
                    <a:ext uri="{9D8B030D-6E8A-4147-A177-3AD203B41FA5}">
                      <a16:colId xmlns:a16="http://schemas.microsoft.com/office/drawing/2014/main" xmlns="" val="2874574522"/>
                    </a:ext>
                  </a:extLst>
                </a:gridCol>
                <a:gridCol w="1197748">
                  <a:extLst>
                    <a:ext uri="{9D8B030D-6E8A-4147-A177-3AD203B41FA5}">
                      <a16:colId xmlns:a16="http://schemas.microsoft.com/office/drawing/2014/main" xmlns="" val="1709214806"/>
                    </a:ext>
                  </a:extLst>
                </a:gridCol>
                <a:gridCol w="700343">
                  <a:extLst>
                    <a:ext uri="{9D8B030D-6E8A-4147-A177-3AD203B41FA5}">
                      <a16:colId xmlns:a16="http://schemas.microsoft.com/office/drawing/2014/main" xmlns="" val="3652954722"/>
                    </a:ext>
                  </a:extLst>
                </a:gridCol>
                <a:gridCol w="1366304">
                  <a:extLst>
                    <a:ext uri="{9D8B030D-6E8A-4147-A177-3AD203B41FA5}">
                      <a16:colId xmlns:a16="http://schemas.microsoft.com/office/drawing/2014/main" xmlns="" val="3291772248"/>
                    </a:ext>
                  </a:extLst>
                </a:gridCol>
              </a:tblGrid>
              <a:tr h="363064">
                <a:tc rowSpan="2">
                  <a:txBody>
                    <a:bodyPr/>
                    <a:lstStyle/>
                    <a:p>
                      <a:endParaRPr lang="en-ZA" sz="1600" dirty="0">
                        <a:latin typeface="Arial" panose="020B0604020202020204" pitchFamily="34" charset="0"/>
                        <a:cs typeface="Arial" panose="020B0604020202020204" pitchFamily="34" charset="0"/>
                      </a:endParaRPr>
                    </a:p>
                  </a:txBody>
                  <a:tcPr/>
                </a:tc>
                <a:tc>
                  <a:txBody>
                    <a:bodyPr/>
                    <a:lstStyle/>
                    <a:p>
                      <a:r>
                        <a:rPr lang="en-ZA" sz="1400" dirty="0" smtClean="0"/>
                        <a:t>2019/20 Q2</a:t>
                      </a:r>
                      <a:endParaRPr lang="en-ZA" sz="1400" dirty="0"/>
                    </a:p>
                  </a:txBody>
                  <a:tcPr/>
                </a:tc>
                <a:tc>
                  <a:txBody>
                    <a:bodyPr/>
                    <a:lstStyle/>
                    <a:p>
                      <a:r>
                        <a:rPr lang="en-ZA" sz="1400" dirty="0" smtClean="0"/>
                        <a:t>2018/19</a:t>
                      </a:r>
                      <a:r>
                        <a:rPr lang="en-ZA" sz="1400" baseline="0" dirty="0" smtClean="0"/>
                        <a:t> Q2</a:t>
                      </a:r>
                      <a:endParaRPr lang="en-ZA" sz="1400" dirty="0"/>
                    </a:p>
                  </a:txBody>
                  <a:tcPr/>
                </a:tc>
                <a:tc rowSpan="2">
                  <a:txBody>
                    <a:bodyPr/>
                    <a:lstStyle/>
                    <a:p>
                      <a:pPr algn="r"/>
                      <a:r>
                        <a:rPr lang="en-ZA" sz="1600" dirty="0">
                          <a:latin typeface="Arial" panose="020B0604020202020204" pitchFamily="34" charset="0"/>
                          <a:cs typeface="Arial" panose="020B0604020202020204" pitchFamily="34" charset="0"/>
                        </a:rPr>
                        <a:t>% </a:t>
                      </a:r>
                    </a:p>
                  </a:txBody>
                  <a:tcPr/>
                </a:tc>
                <a:tc rowSpan="2">
                  <a:txBody>
                    <a:bodyPr/>
                    <a:lstStyle/>
                    <a:p>
                      <a:r>
                        <a:rPr lang="en-ZA" sz="1600" dirty="0" smtClean="0">
                          <a:latin typeface="Arial" panose="020B0604020202020204" pitchFamily="34" charset="0"/>
                          <a:cs typeface="Arial" panose="020B0604020202020204" pitchFamily="34" charset="0"/>
                        </a:rPr>
                        <a:t>Trend</a:t>
                      </a:r>
                    </a:p>
                    <a:p>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5458542"/>
                  </a:ext>
                </a:extLst>
              </a:tr>
              <a:tr h="363064">
                <a:tc vMerge="1">
                  <a:txBody>
                    <a:bodyPr/>
                    <a:lstStyle/>
                    <a:p>
                      <a:endParaRPr lang="en-ZA" dirty="0"/>
                    </a:p>
                  </a:txBody>
                  <a:tcPr/>
                </a:tc>
                <a:tc>
                  <a:txBody>
                    <a:bodyPr/>
                    <a:lstStyle/>
                    <a:p>
                      <a:r>
                        <a:rPr lang="en-ZA" sz="1600" dirty="0">
                          <a:latin typeface="Arial" panose="020B0604020202020204" pitchFamily="34" charset="0"/>
                          <a:cs typeface="Arial" panose="020B0604020202020204" pitchFamily="34" charset="0"/>
                        </a:rPr>
                        <a:t>R Billion</a:t>
                      </a:r>
                    </a:p>
                  </a:txBody>
                  <a:tcPr/>
                </a:tc>
                <a:tc>
                  <a:txBody>
                    <a:bodyPr/>
                    <a:lstStyle/>
                    <a:p>
                      <a:r>
                        <a:rPr lang="en-ZA" sz="1600" dirty="0">
                          <a:latin typeface="Arial" panose="020B0604020202020204" pitchFamily="34" charset="0"/>
                          <a:cs typeface="Arial" panose="020B0604020202020204" pitchFamily="34" charset="0"/>
                        </a:rPr>
                        <a:t>R Billion</a:t>
                      </a:r>
                    </a:p>
                  </a:txBody>
                  <a:tcPr/>
                </a:tc>
                <a:tc vMerge="1">
                  <a:txBody>
                    <a:bodyPr/>
                    <a:lstStyle/>
                    <a:p>
                      <a:endParaRPr lang="en-ZA" dirty="0"/>
                    </a:p>
                  </a:txBody>
                  <a:tcPr/>
                </a:tc>
                <a:tc vMerge="1">
                  <a:txBody>
                    <a:bodyPr/>
                    <a:lstStyle/>
                    <a:p>
                      <a:endParaRPr lang="en-ZA" dirty="0"/>
                    </a:p>
                  </a:txBody>
                  <a:tcPr/>
                </a:tc>
                <a:extLst>
                  <a:ext uri="{0D108BD9-81ED-4DB2-BD59-A6C34878D82A}">
                    <a16:rowId xmlns:a16="http://schemas.microsoft.com/office/drawing/2014/main" xmlns="" val="1523509562"/>
                  </a:ext>
                </a:extLst>
              </a:tr>
              <a:tr h="626658">
                <a:tc>
                  <a:txBody>
                    <a:bodyPr/>
                    <a:lstStyle/>
                    <a:p>
                      <a:r>
                        <a:rPr lang="en-ZA" sz="1600" dirty="0" smtClean="0">
                          <a:latin typeface="Arial" panose="020B0604020202020204" pitchFamily="34" charset="0"/>
                          <a:cs typeface="Arial" panose="020B0604020202020204" pitchFamily="34" charset="0"/>
                        </a:rPr>
                        <a:t>Revenue </a:t>
                      </a:r>
                      <a:r>
                        <a:rPr lang="en-ZA" sz="1600" dirty="0">
                          <a:latin typeface="Arial" panose="020B0604020202020204" pitchFamily="34" charset="0"/>
                          <a:cs typeface="Arial" panose="020B0604020202020204" pitchFamily="34" charset="0"/>
                        </a:rPr>
                        <a:t>Non</a:t>
                      </a:r>
                      <a:r>
                        <a:rPr lang="en-ZA" sz="1600" baseline="0" dirty="0">
                          <a:latin typeface="Arial" panose="020B0604020202020204" pitchFamily="34" charset="0"/>
                          <a:cs typeface="Arial" panose="020B0604020202020204" pitchFamily="34" charset="0"/>
                        </a:rPr>
                        <a:t> Exchange Transactions - Collections</a:t>
                      </a:r>
                      <a:endParaRPr lang="en-ZA" sz="1600" dirty="0">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smtClean="0">
                          <a:latin typeface="Arial" panose="020B0604020202020204" pitchFamily="34" charset="0"/>
                          <a:cs typeface="Arial" panose="020B0604020202020204" pitchFamily="34" charset="0"/>
                        </a:rPr>
                        <a:t>R   9,6</a:t>
                      </a:r>
                    </a:p>
                    <a:p>
                      <a:endParaRPr lang="en-ZA" sz="1600" dirty="0">
                        <a:latin typeface="Arial" panose="020B0604020202020204" pitchFamily="34" charset="0"/>
                        <a:cs typeface="Arial" panose="020B0604020202020204" pitchFamily="34" charset="0"/>
                      </a:endParaRPr>
                    </a:p>
                  </a:txBody>
                  <a:tcPr/>
                </a:tc>
                <a:tc>
                  <a:txBody>
                    <a:bodyPr/>
                    <a:lstStyle/>
                    <a:p>
                      <a:r>
                        <a:rPr lang="en-ZA" sz="1600" dirty="0">
                          <a:latin typeface="Arial" panose="020B0604020202020204" pitchFamily="34" charset="0"/>
                          <a:cs typeface="Arial" panose="020B0604020202020204" pitchFamily="34" charset="0"/>
                        </a:rPr>
                        <a:t>R   </a:t>
                      </a:r>
                      <a:r>
                        <a:rPr lang="en-ZA" sz="1600" dirty="0" smtClean="0">
                          <a:latin typeface="Arial" panose="020B0604020202020204" pitchFamily="34" charset="0"/>
                          <a:cs typeface="Arial" panose="020B0604020202020204" pitchFamily="34" charset="0"/>
                        </a:rPr>
                        <a:t>8,4 </a:t>
                      </a:r>
                      <a:endParaRPr lang="en-ZA" sz="1600" dirty="0">
                        <a:latin typeface="Arial" panose="020B0604020202020204" pitchFamily="34" charset="0"/>
                        <a:cs typeface="Arial" panose="020B0604020202020204" pitchFamily="34" charset="0"/>
                      </a:endParaRPr>
                    </a:p>
                  </a:txBody>
                  <a:tcPr/>
                </a:tc>
                <a:tc>
                  <a:txBody>
                    <a:bodyPr/>
                    <a:lstStyle/>
                    <a:p>
                      <a:r>
                        <a:rPr lang="en-ZA" sz="1600" baseline="0" dirty="0" smtClean="0">
                          <a:latin typeface="Arial" panose="020B0604020202020204" pitchFamily="34" charset="0"/>
                          <a:cs typeface="Arial" panose="020B0604020202020204" pitchFamily="34" charset="0"/>
                        </a:rPr>
                        <a:t> </a:t>
                      </a:r>
                      <a:r>
                        <a:rPr lang="en-ZA" sz="1600" dirty="0" smtClean="0">
                          <a:latin typeface="Arial" panose="020B0604020202020204" pitchFamily="34" charset="0"/>
                          <a:cs typeface="Arial" panose="020B0604020202020204" pitchFamily="34" charset="0"/>
                        </a:rPr>
                        <a:t>15%</a:t>
                      </a:r>
                      <a:endParaRPr lang="en-ZA" sz="1600" dirty="0">
                        <a:latin typeface="Arial" panose="020B0604020202020204" pitchFamily="34" charset="0"/>
                        <a:cs typeface="Arial" panose="020B0604020202020204" pitchFamily="34" charset="0"/>
                      </a:endParaRPr>
                    </a:p>
                  </a:txBody>
                  <a:tcPr/>
                </a:tc>
                <a:tc>
                  <a:txBody>
                    <a:bodyPr/>
                    <a:lstStyle/>
                    <a:p>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656703444"/>
                  </a:ext>
                </a:extLst>
              </a:tr>
              <a:tr h="626658">
                <a:tc>
                  <a:txBody>
                    <a:bodyPr/>
                    <a:lstStyle/>
                    <a:p>
                      <a:r>
                        <a:rPr lang="en-ZA" sz="1600" dirty="0">
                          <a:latin typeface="Arial" panose="020B0604020202020204" pitchFamily="34" charset="0"/>
                          <a:cs typeface="Arial" panose="020B0604020202020204" pitchFamily="34" charset="0"/>
                        </a:rPr>
                        <a:t>Revenue from Exchange Transactions - Investment Income</a:t>
                      </a:r>
                      <a:r>
                        <a:rPr lang="en-ZA" sz="1600" baseline="0" dirty="0">
                          <a:latin typeface="Arial" panose="020B0604020202020204" pitchFamily="34" charset="0"/>
                          <a:cs typeface="Arial" panose="020B0604020202020204" pitchFamily="34" charset="0"/>
                        </a:rPr>
                        <a:t> </a:t>
                      </a:r>
                      <a:endParaRPr lang="en-ZA" sz="1600" dirty="0">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smtClean="0">
                          <a:latin typeface="Arial" panose="020B0604020202020204" pitchFamily="34" charset="0"/>
                          <a:cs typeface="Arial" panose="020B0604020202020204" pitchFamily="34" charset="0"/>
                        </a:rPr>
                        <a:t>R   2,7</a:t>
                      </a:r>
                    </a:p>
                    <a:p>
                      <a:endParaRPr lang="en-ZA" sz="1600" dirty="0">
                        <a:latin typeface="Arial" panose="020B0604020202020204" pitchFamily="34" charset="0"/>
                        <a:cs typeface="Arial" panose="020B0604020202020204" pitchFamily="34" charset="0"/>
                      </a:endParaRPr>
                    </a:p>
                  </a:txBody>
                  <a:tcPr/>
                </a:tc>
                <a:tc>
                  <a:txBody>
                    <a:bodyPr/>
                    <a:lstStyle/>
                    <a:p>
                      <a:r>
                        <a:rPr lang="en-ZA" sz="1600" dirty="0">
                          <a:latin typeface="Arial" panose="020B0604020202020204" pitchFamily="34" charset="0"/>
                          <a:cs typeface="Arial" panose="020B0604020202020204" pitchFamily="34" charset="0"/>
                        </a:rPr>
                        <a:t>R   </a:t>
                      </a:r>
                      <a:r>
                        <a:rPr lang="en-ZA" sz="1600" dirty="0" smtClean="0">
                          <a:latin typeface="Arial" panose="020B0604020202020204" pitchFamily="34" charset="0"/>
                          <a:cs typeface="Arial" panose="020B0604020202020204" pitchFamily="34" charset="0"/>
                        </a:rPr>
                        <a:t>2,4 </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 13%</a:t>
                      </a:r>
                      <a:endParaRPr lang="en-ZA" sz="1600" dirty="0">
                        <a:latin typeface="Arial" panose="020B0604020202020204" pitchFamily="34" charset="0"/>
                        <a:cs typeface="Arial" panose="020B0604020202020204" pitchFamily="34" charset="0"/>
                      </a:endParaRPr>
                    </a:p>
                  </a:txBody>
                  <a:tcPr/>
                </a:tc>
                <a:tc>
                  <a:txBody>
                    <a:bodyPr/>
                    <a:lstStyle/>
                    <a:p>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841024797"/>
                  </a:ext>
                </a:extLst>
              </a:tr>
              <a:tr h="363064">
                <a:tc>
                  <a:txBody>
                    <a:bodyPr/>
                    <a:lstStyle/>
                    <a:p>
                      <a:r>
                        <a:rPr lang="en-ZA" sz="1600" dirty="0">
                          <a:latin typeface="Arial" panose="020B0604020202020204" pitchFamily="34" charset="0"/>
                          <a:cs typeface="Arial" panose="020B0604020202020204" pitchFamily="34" charset="0"/>
                        </a:rPr>
                        <a:t>Benefits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smtClean="0">
                          <a:latin typeface="Arial" panose="020B0604020202020204" pitchFamily="34" charset="0"/>
                          <a:cs typeface="Arial" panose="020B0604020202020204" pitchFamily="34" charset="0"/>
                        </a:rPr>
                        <a:t>R   1,5 </a:t>
                      </a:r>
                    </a:p>
                  </a:txBody>
                  <a:tcPr/>
                </a:tc>
                <a:tc>
                  <a:txBody>
                    <a:bodyPr/>
                    <a:lstStyle/>
                    <a:p>
                      <a:r>
                        <a:rPr lang="en-ZA" sz="1600" dirty="0">
                          <a:latin typeface="Arial" panose="020B0604020202020204" pitchFamily="34" charset="0"/>
                          <a:cs typeface="Arial" panose="020B0604020202020204" pitchFamily="34" charset="0"/>
                        </a:rPr>
                        <a:t>R   </a:t>
                      </a:r>
                      <a:r>
                        <a:rPr lang="en-ZA" sz="1600" dirty="0" smtClean="0">
                          <a:latin typeface="Arial" panose="020B0604020202020204" pitchFamily="34" charset="0"/>
                          <a:cs typeface="Arial" panose="020B0604020202020204" pitchFamily="34" charset="0"/>
                        </a:rPr>
                        <a:t>1,4 </a:t>
                      </a:r>
                    </a:p>
                    <a:p>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   8%</a:t>
                      </a:r>
                      <a:endParaRPr lang="en-ZA" sz="1600" dirty="0">
                        <a:latin typeface="Arial" panose="020B0604020202020204" pitchFamily="34" charset="0"/>
                        <a:cs typeface="Arial" panose="020B0604020202020204" pitchFamily="34" charset="0"/>
                      </a:endParaRPr>
                    </a:p>
                  </a:txBody>
                  <a:tcPr/>
                </a:tc>
                <a:tc>
                  <a:txBody>
                    <a:bodyPr/>
                    <a:lstStyle/>
                    <a:p>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554774292"/>
                  </a:ext>
                </a:extLst>
              </a:tr>
              <a:tr h="363064">
                <a:tc>
                  <a:txBody>
                    <a:bodyPr/>
                    <a:lstStyle/>
                    <a:p>
                      <a:r>
                        <a:rPr lang="en-ZA" sz="1600" dirty="0">
                          <a:latin typeface="Arial" panose="020B0604020202020204" pitchFamily="34" charset="0"/>
                          <a:cs typeface="Arial" panose="020B0604020202020204" pitchFamily="34" charset="0"/>
                        </a:rPr>
                        <a:t>Expenditure</a:t>
                      </a:r>
                    </a:p>
                  </a:txBody>
                  <a:tcPr/>
                </a:tc>
                <a:tc>
                  <a:txBody>
                    <a:bodyPr/>
                    <a:lstStyle/>
                    <a:p>
                      <a:r>
                        <a:rPr lang="en-ZA" sz="1600" dirty="0" smtClean="0">
                          <a:latin typeface="Arial" panose="020B0604020202020204" pitchFamily="34" charset="0"/>
                          <a:cs typeface="Arial" panose="020B0604020202020204" pitchFamily="34" charset="0"/>
                        </a:rPr>
                        <a:t>R </a:t>
                      </a:r>
                      <a:r>
                        <a:rPr lang="en-ZA" sz="1600" baseline="0" dirty="0" smtClean="0">
                          <a:latin typeface="Arial" panose="020B0604020202020204" pitchFamily="34" charset="0"/>
                          <a:cs typeface="Arial" panose="020B0604020202020204" pitchFamily="34" charset="0"/>
                        </a:rPr>
                        <a:t>  2,3</a:t>
                      </a:r>
                      <a:endParaRPr lang="en-ZA" sz="1600" dirty="0" smtClean="0">
                        <a:latin typeface="Arial" panose="020B060402020202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a:txBody>
                  <a:tcPr/>
                </a:tc>
                <a:tc>
                  <a:txBody>
                    <a:bodyPr/>
                    <a:lstStyle/>
                    <a:p>
                      <a:r>
                        <a:rPr lang="en-ZA" sz="1600" dirty="0">
                          <a:latin typeface="Arial" panose="020B0604020202020204" pitchFamily="34" charset="0"/>
                          <a:cs typeface="Arial" panose="020B0604020202020204" pitchFamily="34" charset="0"/>
                        </a:rPr>
                        <a:t>R </a:t>
                      </a:r>
                      <a:r>
                        <a:rPr lang="en-ZA" sz="1600" baseline="0" dirty="0" smtClean="0">
                          <a:latin typeface="Arial" panose="020B0604020202020204" pitchFamily="34" charset="0"/>
                          <a:cs typeface="Arial" panose="020B0604020202020204" pitchFamily="34" charset="0"/>
                        </a:rPr>
                        <a:t>  1,7</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 36%</a:t>
                      </a:r>
                      <a:endParaRPr lang="en-ZA" sz="1600" dirty="0">
                        <a:latin typeface="Arial" panose="020B0604020202020204" pitchFamily="34" charset="0"/>
                        <a:cs typeface="Arial" panose="020B0604020202020204" pitchFamily="34" charset="0"/>
                      </a:endParaRPr>
                    </a:p>
                  </a:txBody>
                  <a:tcPr/>
                </a:tc>
                <a:tc>
                  <a:txBody>
                    <a:bodyPr/>
                    <a:lstStyle/>
                    <a:p>
                      <a:endParaRPr lang="en-ZA" sz="1600" dirty="0">
                        <a:latin typeface="Arial" panose="020B060402020202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836350629"/>
                  </a:ext>
                </a:extLst>
              </a:tr>
              <a:tr h="363064">
                <a:tc>
                  <a:txBody>
                    <a:bodyPr/>
                    <a:lstStyle/>
                    <a:p>
                      <a:r>
                        <a:rPr lang="en-ZA" sz="1600" dirty="0">
                          <a:latin typeface="Arial" panose="020B0604020202020204" pitchFamily="34" charset="0"/>
                          <a:cs typeface="Arial" panose="020B0604020202020204" pitchFamily="34" charset="0"/>
                        </a:rPr>
                        <a:t>Total Assets </a:t>
                      </a:r>
                    </a:p>
                  </a:txBody>
                  <a:tcPr/>
                </a:tc>
                <a:tc>
                  <a:txBody>
                    <a:bodyPr/>
                    <a:lstStyle/>
                    <a:p>
                      <a:r>
                        <a:rPr lang="en-ZA" sz="1600" dirty="0" smtClean="0">
                          <a:latin typeface="Arial" panose="020B0604020202020204" pitchFamily="34" charset="0"/>
                          <a:cs typeface="Arial" panose="020B0604020202020204" pitchFamily="34" charset="0"/>
                        </a:rPr>
                        <a:t>R 79,1</a:t>
                      </a:r>
                    </a:p>
                    <a:p>
                      <a:endParaRPr lang="en-ZA" sz="1600" dirty="0">
                        <a:latin typeface="Arial" panose="020B0604020202020204" pitchFamily="34" charset="0"/>
                        <a:cs typeface="Arial" panose="020B0604020202020204" pitchFamily="34" charset="0"/>
                      </a:endParaRPr>
                    </a:p>
                  </a:txBody>
                  <a:tcPr/>
                </a:tc>
                <a:tc>
                  <a:txBody>
                    <a:bodyPr/>
                    <a:lstStyle/>
                    <a:p>
                      <a:r>
                        <a:rPr lang="en-ZA" sz="1600" dirty="0">
                          <a:latin typeface="Arial" panose="020B0604020202020204" pitchFamily="34" charset="0"/>
                          <a:cs typeface="Arial" panose="020B0604020202020204" pitchFamily="34" charset="0"/>
                        </a:rPr>
                        <a:t>R </a:t>
                      </a:r>
                      <a:r>
                        <a:rPr lang="en-ZA" sz="1600" dirty="0" smtClean="0">
                          <a:latin typeface="Arial" panose="020B0604020202020204" pitchFamily="34" charset="0"/>
                          <a:cs typeface="Arial" panose="020B0604020202020204" pitchFamily="34" charset="0"/>
                        </a:rPr>
                        <a:t>72,8</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   9%</a:t>
                      </a:r>
                      <a:endParaRPr lang="en-ZA" sz="1600" dirty="0">
                        <a:latin typeface="Arial" panose="020B0604020202020204" pitchFamily="34" charset="0"/>
                        <a:cs typeface="Arial" panose="020B0604020202020204" pitchFamily="34" charset="0"/>
                      </a:endParaRPr>
                    </a:p>
                  </a:txBody>
                  <a:tcPr/>
                </a:tc>
                <a:tc>
                  <a:txBody>
                    <a:bodyPr/>
                    <a:lstStyle/>
                    <a:p>
                      <a:endParaRPr lang="en-ZA" sz="1600" dirty="0">
                        <a:latin typeface="Arial" panose="020B060402020202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395157197"/>
                  </a:ext>
                </a:extLst>
              </a:tr>
              <a:tr h="363064">
                <a:tc>
                  <a:txBody>
                    <a:bodyPr/>
                    <a:lstStyle/>
                    <a:p>
                      <a:r>
                        <a:rPr lang="en-ZA" sz="1600" dirty="0">
                          <a:latin typeface="Arial" panose="020B0604020202020204" pitchFamily="34" charset="0"/>
                          <a:cs typeface="Arial" panose="020B0604020202020204" pitchFamily="34" charset="0"/>
                        </a:rPr>
                        <a:t>Total Liabilities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smtClean="0">
                          <a:latin typeface="Arial" panose="020B0604020202020204" pitchFamily="34" charset="0"/>
                          <a:cs typeface="Arial" panose="020B0604020202020204" pitchFamily="34" charset="0"/>
                        </a:rPr>
                        <a:t>R </a:t>
                      </a:r>
                      <a:r>
                        <a:rPr lang="en-ZA" sz="1600" baseline="0" dirty="0" smtClean="0">
                          <a:latin typeface="Arial" panose="020B0604020202020204" pitchFamily="34" charset="0"/>
                          <a:cs typeface="Arial" panose="020B0604020202020204" pitchFamily="34" charset="0"/>
                        </a:rPr>
                        <a:t>43,5</a:t>
                      </a:r>
                      <a:endParaRPr lang="en-ZA" sz="1600" dirty="0" smtClean="0">
                        <a:latin typeface="Arial" panose="020B060402020202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a:txBody>
                  <a:tcPr/>
                </a:tc>
                <a:tc>
                  <a:txBody>
                    <a:bodyPr/>
                    <a:lstStyle/>
                    <a:p>
                      <a:r>
                        <a:rPr lang="en-ZA" sz="1600" dirty="0">
                          <a:latin typeface="Arial" panose="020B0604020202020204" pitchFamily="34" charset="0"/>
                          <a:cs typeface="Arial" panose="020B0604020202020204" pitchFamily="34" charset="0"/>
                        </a:rPr>
                        <a:t>R </a:t>
                      </a:r>
                      <a:r>
                        <a:rPr lang="en-ZA" sz="1600" dirty="0" smtClean="0">
                          <a:latin typeface="Arial" panose="020B0604020202020204" pitchFamily="34" charset="0"/>
                          <a:cs typeface="Arial" panose="020B0604020202020204" pitchFamily="34" charset="0"/>
                        </a:rPr>
                        <a:t>34,6</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 26%</a:t>
                      </a:r>
                      <a:endParaRPr lang="en-ZA" sz="1600" dirty="0">
                        <a:latin typeface="Arial" panose="020B0604020202020204" pitchFamily="34" charset="0"/>
                        <a:cs typeface="Arial" panose="020B0604020202020204" pitchFamily="34" charset="0"/>
                      </a:endParaRPr>
                    </a:p>
                  </a:txBody>
                  <a:tcPr/>
                </a:tc>
                <a:tc>
                  <a:txBody>
                    <a:bodyPr/>
                    <a:lstStyle/>
                    <a:p>
                      <a:endParaRPr lang="en-ZA" sz="1600" dirty="0">
                        <a:latin typeface="Arial" panose="020B060402020202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828099583"/>
                  </a:ext>
                </a:extLst>
              </a:tr>
              <a:tr h="363064">
                <a:tc>
                  <a:txBody>
                    <a:bodyPr/>
                    <a:lstStyle/>
                    <a:p>
                      <a:r>
                        <a:rPr lang="en-ZA" sz="1600" dirty="0">
                          <a:latin typeface="Arial" panose="020B0604020202020204" pitchFamily="34" charset="0"/>
                          <a:cs typeface="Arial" panose="020B0604020202020204" pitchFamily="34" charset="0"/>
                        </a:rPr>
                        <a:t>Net Assets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smtClean="0">
                          <a:latin typeface="Arial" panose="020B0604020202020204" pitchFamily="34" charset="0"/>
                          <a:cs typeface="Arial" panose="020B0604020202020204" pitchFamily="34" charset="0"/>
                        </a:rPr>
                        <a:t>R 35,6</a:t>
                      </a:r>
                    </a:p>
                    <a:p>
                      <a:endParaRPr lang="en-ZA" sz="1600" dirty="0">
                        <a:latin typeface="Arial" panose="020B0604020202020204" pitchFamily="34" charset="0"/>
                        <a:cs typeface="Arial" panose="020B0604020202020204" pitchFamily="34" charset="0"/>
                      </a:endParaRPr>
                    </a:p>
                  </a:txBody>
                  <a:tcPr/>
                </a:tc>
                <a:tc>
                  <a:txBody>
                    <a:bodyPr/>
                    <a:lstStyle/>
                    <a:p>
                      <a:r>
                        <a:rPr lang="en-ZA" sz="1600" dirty="0">
                          <a:latin typeface="Arial" panose="020B0604020202020204" pitchFamily="34" charset="0"/>
                          <a:cs typeface="Arial" panose="020B0604020202020204" pitchFamily="34" charset="0"/>
                        </a:rPr>
                        <a:t>R </a:t>
                      </a:r>
                      <a:r>
                        <a:rPr lang="en-ZA" sz="1600" dirty="0" smtClean="0">
                          <a:latin typeface="Arial" panose="020B0604020202020204" pitchFamily="34" charset="0"/>
                          <a:cs typeface="Arial" panose="020B0604020202020204" pitchFamily="34" charset="0"/>
                        </a:rPr>
                        <a:t>38,2 </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   7%</a:t>
                      </a:r>
                      <a:endParaRPr lang="en-ZA" sz="1600" dirty="0">
                        <a:latin typeface="Arial" panose="020B0604020202020204" pitchFamily="34" charset="0"/>
                        <a:cs typeface="Arial" panose="020B0604020202020204" pitchFamily="34" charset="0"/>
                      </a:endParaRPr>
                    </a:p>
                  </a:txBody>
                  <a:tcPr/>
                </a:tc>
                <a:tc>
                  <a:txBody>
                    <a:bodyPr/>
                    <a:lstStyle/>
                    <a:p>
                      <a:endParaRPr lang="en-ZA" sz="1600" dirty="0">
                        <a:latin typeface="Arial" panose="020B060402020202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15662089"/>
                  </a:ext>
                </a:extLst>
              </a:tr>
            </a:tbl>
          </a:graphicData>
        </a:graphic>
      </p:graphicFrame>
      <p:sp>
        <p:nvSpPr>
          <p:cNvPr id="4" name="Slide Number Placeholder 3"/>
          <p:cNvSpPr>
            <a:spLocks noGrp="1"/>
          </p:cNvSpPr>
          <p:nvPr>
            <p:ph type="sldNum" sz="quarter" idx="12"/>
          </p:nvPr>
        </p:nvSpPr>
        <p:spPr>
          <a:xfrm>
            <a:off x="6966338" y="6489932"/>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79B0E16-3B21-4DA7-809D-032F5E4D0A06}" type="slidenum">
              <a:rPr kumimoji="0" lang="en-US" sz="1200" b="1" i="0" u="none" strike="noStrike" kern="1200" cap="none" spc="0" normalizeH="0" baseline="0" noProof="0" smtClean="0">
                <a:ln>
                  <a:noFill/>
                </a:ln>
                <a:solidFill>
                  <a:srgbClr val="FF0000"/>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31</a:t>
            </a:fld>
            <a:endParaRPr kumimoji="0" lang="en-US" sz="1200" b="1" i="0" u="none" strike="noStrike" kern="1200" cap="none" spc="0" normalizeH="0" baseline="0" noProof="0" dirty="0">
              <a:ln>
                <a:noFill/>
              </a:ln>
              <a:solidFill>
                <a:srgbClr val="FF0000"/>
              </a:solidFill>
              <a:effectLst/>
              <a:uLnTx/>
              <a:uFillTx/>
              <a:latin typeface="Calibri" pitchFamily="80" charset="0"/>
              <a:ea typeface="ＭＳ Ｐゴシック" pitchFamily="80" charset="-128"/>
              <a:cs typeface="+mn-cs"/>
            </a:endParaRPr>
          </a:p>
        </p:txBody>
      </p:sp>
      <p:sp>
        <p:nvSpPr>
          <p:cNvPr id="7" name="Up Arrow 6"/>
          <p:cNvSpPr/>
          <p:nvPr/>
        </p:nvSpPr>
        <p:spPr>
          <a:xfrm>
            <a:off x="7868733" y="2222081"/>
            <a:ext cx="451473" cy="402336"/>
          </a:xfrm>
          <a:prstGeom prst="up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Up Arrow 7"/>
          <p:cNvSpPr/>
          <p:nvPr/>
        </p:nvSpPr>
        <p:spPr>
          <a:xfrm>
            <a:off x="7873442" y="2894005"/>
            <a:ext cx="451473" cy="402336"/>
          </a:xfrm>
          <a:prstGeom prst="up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Up Arrow 10"/>
          <p:cNvSpPr/>
          <p:nvPr/>
        </p:nvSpPr>
        <p:spPr>
          <a:xfrm>
            <a:off x="7863375" y="4067169"/>
            <a:ext cx="451473" cy="402336"/>
          </a:xfrm>
          <a:prstGeom prst="up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Up Arrow 11"/>
          <p:cNvSpPr/>
          <p:nvPr/>
        </p:nvSpPr>
        <p:spPr>
          <a:xfrm>
            <a:off x="7885077" y="4632142"/>
            <a:ext cx="451473" cy="402336"/>
          </a:xfrm>
          <a:prstGeom prst="up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Down Arrow 15"/>
          <p:cNvSpPr/>
          <p:nvPr/>
        </p:nvSpPr>
        <p:spPr>
          <a:xfrm>
            <a:off x="7809618" y="5813694"/>
            <a:ext cx="579120" cy="365125"/>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Down Arrow 16"/>
          <p:cNvSpPr/>
          <p:nvPr/>
        </p:nvSpPr>
        <p:spPr>
          <a:xfrm>
            <a:off x="7798903" y="5248721"/>
            <a:ext cx="579120" cy="365125"/>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Down Arrow 17"/>
          <p:cNvSpPr/>
          <p:nvPr/>
        </p:nvSpPr>
        <p:spPr>
          <a:xfrm>
            <a:off x="7799552" y="3539407"/>
            <a:ext cx="579120" cy="365125"/>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xmlns="" val="4048165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9" descr="Extra3_3-01.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39" name="Title 1"/>
          <p:cNvSpPr txBox="1">
            <a:spLocks/>
          </p:cNvSpPr>
          <p:nvPr/>
        </p:nvSpPr>
        <p:spPr bwMode="auto">
          <a:xfrm>
            <a:off x="6772275" y="4321175"/>
            <a:ext cx="2252663" cy="54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r>
              <a:rPr lang="en-US" altLang="en-US" sz="2000" b="1" dirty="0">
                <a:solidFill>
                  <a:srgbClr val="FFAB16"/>
                </a:solidFill>
                <a:latin typeface="Arial" pitchFamily="34" charset="0"/>
                <a:cs typeface="Arial" pitchFamily="34" charset="0"/>
              </a:rPr>
              <a:t>Thank </a:t>
            </a:r>
            <a:r>
              <a:rPr lang="en-US" altLang="en-US" sz="2000" b="1" dirty="0">
                <a:solidFill>
                  <a:schemeClr val="bg1"/>
                </a:solidFill>
                <a:latin typeface="Arial" pitchFamily="34" charset="0"/>
                <a:cs typeface="Arial" pitchFamily="34" charset="0"/>
              </a:rPr>
              <a:t>You</a:t>
            </a:r>
            <a:r>
              <a:rPr lang="en-US" altLang="en-US" sz="2000" b="1" dirty="0">
                <a:solidFill>
                  <a:srgbClr val="FFAB16"/>
                </a:solidFill>
                <a:latin typeface="Arial" pitchFamily="34" charset="0"/>
                <a:cs typeface="Arial" pitchFamily="34" charset="0"/>
              </a:rPr>
              <a:t>…</a:t>
            </a:r>
          </a:p>
        </p:txBody>
      </p:sp>
      <p:sp>
        <p:nvSpPr>
          <p:cNvPr id="65540" name="Slide Number Placeholder 1"/>
          <p:cNvSpPr>
            <a:spLocks noGrp="1"/>
          </p:cNvSpPr>
          <p:nvPr>
            <p:ph type="sldNum" sz="quarter" idx="12"/>
          </p:nvPr>
        </p:nvSpPr>
        <p:spPr bwMode="auto">
          <a:xfrm>
            <a:off x="6831806" y="639127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4D20C3F-5868-49E4-8475-32A7B1F69933}" type="slidenum">
              <a:rPr lang="en-US" altLang="en-US" sz="1200" b="1" smtClean="0">
                <a:solidFill>
                  <a:srgbClr val="FF0000"/>
                </a:solidFill>
              </a:rPr>
              <a:pPr/>
              <a:t>32</a:t>
            </a:fld>
            <a:endParaRPr lang="en-US" altLang="en-US" sz="1200" b="1" dirty="0">
              <a:solidFill>
                <a:srgbClr val="FF0000"/>
              </a:solidFill>
            </a:endParaRPr>
          </a:p>
        </p:txBody>
      </p:sp>
      <p:sp>
        <p:nvSpPr>
          <p:cNvPr id="2" name="TextBox 1"/>
          <p:cNvSpPr txBox="1"/>
          <p:nvPr/>
        </p:nvSpPr>
        <p:spPr>
          <a:xfrm>
            <a:off x="5655734" y="1147423"/>
            <a:ext cx="3250142" cy="369332"/>
          </a:xfrm>
          <a:prstGeom prst="rect">
            <a:avLst/>
          </a:prstGeom>
          <a:noFill/>
        </p:spPr>
        <p:txBody>
          <a:bodyPr wrap="square" rtlCol="0">
            <a:spAutoFit/>
          </a:bodyPr>
          <a:lstStyle/>
          <a:p>
            <a:r>
              <a:rPr lang="en-US" dirty="0"/>
              <a:t>Compensation Commissioner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ZA" altLang="en-US" sz="2800" b="1" dirty="0">
                <a:latin typeface="Arial" panose="020B0604020202020204" pitchFamily="34" charset="0"/>
                <a:cs typeface="Arial" panose="020B0604020202020204" pitchFamily="34" charset="0"/>
              </a:rPr>
              <a:t>VISION AND MISSION</a:t>
            </a:r>
            <a:endParaRPr lang="en-ZA" altLang="en-US" sz="2800" dirty="0">
              <a:latin typeface="Arial" panose="020B0604020202020204" pitchFamily="34" charset="0"/>
              <a:cs typeface="Arial" panose="020B0604020202020204" pitchFamily="34" charset="0"/>
            </a:endParaRPr>
          </a:p>
        </p:txBody>
      </p:sp>
      <p:sp>
        <p:nvSpPr>
          <p:cNvPr id="17411" name="Content Placeholder 2"/>
          <p:cNvSpPr>
            <a:spLocks noGrp="1"/>
          </p:cNvSpPr>
          <p:nvPr>
            <p:ph idx="1"/>
          </p:nvPr>
        </p:nvSpPr>
        <p:spPr>
          <a:xfrm>
            <a:off x="316089" y="1365250"/>
            <a:ext cx="8511822" cy="5137150"/>
          </a:xfrm>
        </p:spPr>
        <p:txBody>
          <a:bodyPr/>
          <a:lstStyle/>
          <a:p>
            <a:pPr marL="0" lvl="1" indent="0" algn="just">
              <a:buFont typeface="Arial" charset="0"/>
              <a:buNone/>
              <a:tabLst>
                <a:tab pos="9144000" algn="r"/>
              </a:tabLst>
              <a:defRPr/>
            </a:pPr>
            <a:r>
              <a:rPr lang="en-ZA" sz="1800" b="1" dirty="0"/>
              <a:t>VISION </a:t>
            </a:r>
          </a:p>
          <a:p>
            <a:pPr marL="0" lvl="1" indent="0" algn="just">
              <a:buFont typeface="Arial" charset="0"/>
              <a:buNone/>
              <a:tabLst>
                <a:tab pos="9144000" algn="r"/>
              </a:tabLst>
              <a:defRPr/>
            </a:pPr>
            <a:r>
              <a:rPr lang="en-ZA" sz="1800" dirty="0"/>
              <a:t>To be a </a:t>
            </a:r>
            <a:r>
              <a:rPr lang="en-ZA" sz="1800" u="sng" dirty="0">
                <a:effectLst>
                  <a:outerShdw blurRad="38100" dist="38100" dir="2700000" algn="tl">
                    <a:srgbClr val="000000">
                      <a:alpha val="43137"/>
                    </a:srgbClr>
                  </a:outerShdw>
                </a:effectLst>
              </a:rPr>
              <a:t>world class </a:t>
            </a:r>
            <a:r>
              <a:rPr lang="en-ZA" sz="1800" dirty="0"/>
              <a:t>provider of </a:t>
            </a:r>
            <a:r>
              <a:rPr lang="en-ZA" sz="1800" u="sng" dirty="0">
                <a:effectLst>
                  <a:outerShdw blurRad="38100" dist="38100" dir="2700000" algn="tl">
                    <a:srgbClr val="000000">
                      <a:alpha val="43137"/>
                    </a:srgbClr>
                  </a:outerShdw>
                </a:effectLst>
              </a:rPr>
              <a:t>sustainable</a:t>
            </a:r>
            <a:r>
              <a:rPr lang="en-ZA" sz="1800" dirty="0">
                <a:effectLst>
                  <a:outerShdw blurRad="38100" dist="38100" dir="2700000" algn="tl">
                    <a:srgbClr val="000000">
                      <a:alpha val="43137"/>
                    </a:srgbClr>
                  </a:outerShdw>
                </a:effectLst>
              </a:rPr>
              <a:t> </a:t>
            </a:r>
            <a:r>
              <a:rPr lang="en-ZA" sz="1800" dirty="0"/>
              <a:t>compensation for occupational injuries and diseases, rehabilitation and reintegration services</a:t>
            </a:r>
          </a:p>
          <a:p>
            <a:pPr marL="0" lvl="1" indent="0" algn="just">
              <a:buFont typeface="Arial" charset="0"/>
              <a:buNone/>
              <a:tabLst>
                <a:tab pos="9144000" algn="r"/>
              </a:tabLst>
              <a:defRPr/>
            </a:pPr>
            <a:endParaRPr lang="en-ZA" sz="1800" dirty="0"/>
          </a:p>
          <a:p>
            <a:pPr marL="0" lvl="1" indent="0" algn="just">
              <a:buFont typeface="Arial" charset="0"/>
              <a:buNone/>
              <a:tabLst>
                <a:tab pos="9144000" algn="r"/>
              </a:tabLst>
              <a:defRPr/>
            </a:pPr>
            <a:r>
              <a:rPr lang="en-ZA" sz="1800" b="1" dirty="0"/>
              <a:t>MISSION</a:t>
            </a:r>
          </a:p>
          <a:p>
            <a:pPr marL="115888" indent="0" algn="just">
              <a:buFont typeface="Arial" panose="020B0604020202020204" pitchFamily="34" charset="0"/>
              <a:buNone/>
              <a:tabLst>
                <a:tab pos="9144000" algn="r"/>
              </a:tabLst>
              <a:defRPr/>
            </a:pPr>
            <a:r>
              <a:rPr lang="en-ZA" sz="1800" b="1" dirty="0">
                <a:cs typeface="MS PGothic" charset="0"/>
              </a:rPr>
              <a:t>The</a:t>
            </a:r>
            <a:r>
              <a:rPr lang="en-ZA" sz="1800" dirty="0">
                <a:cs typeface="MS PGothic" charset="0"/>
              </a:rPr>
              <a:t> </a:t>
            </a:r>
            <a:r>
              <a:rPr lang="en-ZA" sz="1800" b="1" dirty="0">
                <a:cs typeface="MS PGothic" charset="0"/>
              </a:rPr>
              <a:t>Mission</a:t>
            </a:r>
            <a:r>
              <a:rPr lang="en-ZA" sz="1800" dirty="0">
                <a:cs typeface="MS PGothic" charset="0"/>
              </a:rPr>
              <a:t> of the Compensation Fund is to:</a:t>
            </a:r>
          </a:p>
          <a:p>
            <a:pPr marL="573088" lvl="1" indent="-457200" algn="just">
              <a:tabLst>
                <a:tab pos="9144000" algn="r"/>
              </a:tabLst>
              <a:defRPr/>
            </a:pPr>
            <a:r>
              <a:rPr lang="en-ZA" sz="1800" dirty="0">
                <a:cs typeface="MS PGothic" charset="0"/>
              </a:rPr>
              <a:t>Provide </a:t>
            </a:r>
            <a:r>
              <a:rPr lang="en-ZA" sz="1800" u="sng" dirty="0">
                <a:effectLst>
                  <a:outerShdw blurRad="38100" dist="38100" dir="2700000" algn="tl">
                    <a:srgbClr val="000000">
                      <a:alpha val="43137"/>
                    </a:srgbClr>
                  </a:outerShdw>
                </a:effectLst>
                <a:cs typeface="MS PGothic" charset="0"/>
              </a:rPr>
              <a:t>efficient, quality, client centric </a:t>
            </a:r>
            <a:r>
              <a:rPr lang="en-ZA" sz="1800" dirty="0">
                <a:cs typeface="MS PGothic" charset="0"/>
              </a:rPr>
              <a:t>and accessible COID service</a:t>
            </a:r>
          </a:p>
          <a:p>
            <a:pPr marL="573088" lvl="1" indent="-457200" algn="just">
              <a:tabLst>
                <a:tab pos="9144000" algn="r"/>
              </a:tabLst>
              <a:defRPr/>
            </a:pPr>
            <a:r>
              <a:rPr lang="en-ZA" sz="1800" dirty="0">
                <a:cs typeface="MS PGothic" charset="0"/>
              </a:rPr>
              <a:t>Sustain </a:t>
            </a:r>
            <a:r>
              <a:rPr lang="en-ZA" sz="1800" u="sng" dirty="0">
                <a:effectLst>
                  <a:outerShdw blurRad="38100" dist="38100" dir="2700000" algn="tl">
                    <a:srgbClr val="000000">
                      <a:alpha val="43137"/>
                    </a:srgbClr>
                  </a:outerShdw>
                </a:effectLst>
                <a:cs typeface="MS PGothic" charset="0"/>
              </a:rPr>
              <a:t>financial viability</a:t>
            </a:r>
          </a:p>
          <a:p>
            <a:pPr marL="573088" lvl="1" indent="-457200" algn="just">
              <a:tabLst>
                <a:tab pos="9144000" algn="r"/>
              </a:tabLst>
              <a:defRPr/>
            </a:pPr>
            <a:r>
              <a:rPr lang="en-ZA" sz="1800" dirty="0">
                <a:cs typeface="MS PGothic" charset="0"/>
              </a:rPr>
              <a:t>Ensure an organisation which takes care of the </a:t>
            </a:r>
            <a:r>
              <a:rPr lang="en-ZA" sz="1800" u="sng" dirty="0">
                <a:effectLst>
                  <a:outerShdw blurRad="38100" dist="38100" dir="2700000" algn="tl">
                    <a:srgbClr val="000000">
                      <a:alpha val="43137"/>
                    </a:srgbClr>
                  </a:outerShdw>
                </a:effectLst>
                <a:cs typeface="MS PGothic" charset="0"/>
              </a:rPr>
              <a:t>needs of its staff </a:t>
            </a:r>
            <a:r>
              <a:rPr lang="en-ZA" sz="1800" dirty="0">
                <a:cs typeface="MS PGothic" charset="0"/>
              </a:rPr>
              <a:t>for effective service delivery</a:t>
            </a:r>
          </a:p>
          <a:p>
            <a:pPr marL="515938" lvl="1" indent="0">
              <a:buFont typeface="Arial" charset="0"/>
              <a:buNone/>
              <a:tabLst>
                <a:tab pos="9144000" algn="r"/>
              </a:tabLst>
              <a:defRPr/>
            </a:pPr>
            <a:endParaRPr lang="en-ZA" dirty="0">
              <a:latin typeface="Gill Sans MT" pitchFamily="34" charset="0"/>
            </a:endParaRPr>
          </a:p>
        </p:txBody>
      </p:sp>
      <p:sp>
        <p:nvSpPr>
          <p:cNvPr id="31748" name="Date Placeholder 3"/>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fld id="{83142E46-AAA5-4D75-87A0-1768886E3F22}" type="datetime1">
              <a:rPr lang="en-ZA" altLang="en-US" sz="1200" smtClean="0">
                <a:solidFill>
                  <a:srgbClr val="898989"/>
                </a:solidFill>
              </a:rPr>
              <a:pPr eaLnBrk="1" hangingPunct="1">
                <a:spcBef>
                  <a:spcPct val="0"/>
                </a:spcBef>
                <a:buFontTx/>
                <a:buNone/>
              </a:pPr>
              <a:t>2020/02/27</a:t>
            </a:fld>
            <a:endParaRPr lang="en-US" altLang="en-US" sz="1200" dirty="0">
              <a:solidFill>
                <a:srgbClr val="898989"/>
              </a:solidFill>
            </a:endParaRPr>
          </a:p>
        </p:txBody>
      </p:sp>
      <p:sp>
        <p:nvSpPr>
          <p:cNvPr id="31749" name="Slide Number Placeholder 4"/>
          <p:cNvSpPr>
            <a:spLocks noGrp="1"/>
          </p:cNvSpPr>
          <p:nvPr>
            <p:ph type="sldNum" sz="quarter" idx="12"/>
          </p:nvPr>
        </p:nvSpPr>
        <p:spPr bwMode="auto">
          <a:xfrm>
            <a:off x="6725626" y="6386469"/>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fld id="{3A7E02DE-4704-495D-B6C9-A68EDE70ABCF}" type="slidenum">
              <a:rPr lang="en-US" altLang="en-US" sz="1200">
                <a:solidFill>
                  <a:srgbClr val="FF0000"/>
                </a:solidFill>
              </a:rPr>
              <a:pPr eaLnBrk="1" hangingPunct="1">
                <a:spcBef>
                  <a:spcPct val="0"/>
                </a:spcBef>
                <a:buFontTx/>
                <a:buNone/>
              </a:pPr>
              <a:t>4</a:t>
            </a:fld>
            <a:endParaRPr lang="en-US" altLang="en-US" sz="1200" dirty="0">
              <a:solidFill>
                <a:srgbClr val="FF0000"/>
              </a:solidFill>
            </a:endParaRPr>
          </a:p>
        </p:txBody>
      </p:sp>
    </p:spTree>
    <p:extLst>
      <p:ext uri="{BB962C8B-B14F-4D97-AF65-F5344CB8AC3E}">
        <p14:creationId xmlns:p14="http://schemas.microsoft.com/office/powerpoint/2010/main" xmlns="" val="3409049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ZA" sz="2800" b="1" dirty="0">
                <a:latin typeface="Arial" panose="020B0604020202020204" pitchFamily="34" charset="0"/>
                <a:cs typeface="Arial" panose="020B0604020202020204" pitchFamily="34" charset="0"/>
              </a:rPr>
              <a:t>FOOTPRINT</a:t>
            </a:r>
          </a:p>
        </p:txBody>
      </p:sp>
      <p:sp>
        <p:nvSpPr>
          <p:cNvPr id="7" name="Slide Number Placeholder 6"/>
          <p:cNvSpPr>
            <a:spLocks noGrp="1"/>
          </p:cNvSpPr>
          <p:nvPr>
            <p:ph type="sldNum" sz="quarter" idx="12"/>
          </p:nvPr>
        </p:nvSpPr>
        <p:spPr>
          <a:xfrm>
            <a:off x="6878877" y="6449969"/>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D1A8E9A-103A-45D8-A6FF-1D664856E4B8}" type="slidenum">
              <a:rPr kumimoji="0" lang="en-US" sz="1200" b="1" i="0" u="none" strike="noStrike" kern="1200" cap="none" spc="0" normalizeH="0" baseline="0" noProof="0" smtClean="0">
                <a:ln>
                  <a:noFill/>
                </a:ln>
                <a:solidFill>
                  <a:srgbClr val="FF0000"/>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sz="1200" b="1" i="0" u="none" strike="noStrike" kern="1200" cap="none" spc="0" normalizeH="0" baseline="0" noProof="0" dirty="0">
              <a:ln>
                <a:noFill/>
              </a:ln>
              <a:solidFill>
                <a:srgbClr val="FF0000"/>
              </a:solidFill>
              <a:effectLst/>
              <a:uLnTx/>
              <a:uFillTx/>
              <a:latin typeface="Calibri" pitchFamily="-80" charset="0"/>
              <a:ea typeface="ＭＳ Ｐゴシック" pitchFamily="-80" charset="-128"/>
              <a:cs typeface="+mn-cs"/>
            </a:endParaRPr>
          </a:p>
        </p:txBody>
      </p:sp>
      <p:pic>
        <p:nvPicPr>
          <p:cNvPr id="10" name="Content Placeholder 9" descr="http://southafricamap.facts.co/southafricamapof/SouthAfricaPoliticalMap.png"/>
          <p:cNvPicPr>
            <a:picLocks noGrp="1"/>
          </p:cNvPicPr>
          <p:nvPr>
            <p:ph idx="1"/>
          </p:nvPr>
        </p:nvPicPr>
        <p:blipFill rotWithShape="1">
          <a:blip r:embed="rId2" cstate="print">
            <a:extLst>
              <a:ext uri="{28A0092B-C50C-407E-A947-70E740481C1C}">
                <a14:useLocalDpi xmlns:a14="http://schemas.microsoft.com/office/drawing/2010/main" xmlns="" val="0"/>
              </a:ext>
            </a:extLst>
          </a:blip>
          <a:srcRect b="4189"/>
          <a:stretch/>
        </p:blipFill>
        <p:spPr bwMode="auto">
          <a:xfrm>
            <a:off x="264695" y="1209915"/>
            <a:ext cx="8558463" cy="5331562"/>
          </a:xfrm>
          <a:prstGeom prst="rect">
            <a:avLst/>
          </a:prstGeom>
          <a:noFill/>
          <a:ln>
            <a:noFill/>
          </a:ln>
          <a:extLst>
            <a:ext uri="{53640926-AAD7-44D8-BBD7-CCE9431645EC}">
              <a14:shadowObscured xmlns:a14="http://schemas.microsoft.com/office/drawing/2010/main" xmlns=""/>
            </a:ext>
          </a:extLst>
        </p:spPr>
      </p:pic>
      <p:sp>
        <p:nvSpPr>
          <p:cNvPr id="11" name="Rectangle 10"/>
          <p:cNvSpPr/>
          <p:nvPr/>
        </p:nvSpPr>
        <p:spPr>
          <a:xfrm>
            <a:off x="401053" y="1491916"/>
            <a:ext cx="1925052" cy="3769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Calibri"/>
                <a:ea typeface="+mn-ea"/>
                <a:cs typeface="+mn-cs"/>
              </a:rPr>
              <a:t>126 LABOUR CENTRES</a:t>
            </a:r>
          </a:p>
        </p:txBody>
      </p:sp>
      <p:sp>
        <p:nvSpPr>
          <p:cNvPr id="12" name="Rectangle 11"/>
          <p:cNvSpPr/>
          <p:nvPr/>
        </p:nvSpPr>
        <p:spPr>
          <a:xfrm>
            <a:off x="401053" y="2021305"/>
            <a:ext cx="1925052" cy="3769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Calibri"/>
                <a:ea typeface="+mn-ea"/>
                <a:cs typeface="+mn-cs"/>
              </a:rPr>
              <a:t>33 LABOUR CENTRES WITH COID FUNCTIONS</a:t>
            </a:r>
          </a:p>
        </p:txBody>
      </p:sp>
      <p:sp>
        <p:nvSpPr>
          <p:cNvPr id="2" name="Oval 1"/>
          <p:cNvSpPr/>
          <p:nvPr/>
        </p:nvSpPr>
        <p:spPr>
          <a:xfrm>
            <a:off x="4883499" y="3737987"/>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3</a:t>
            </a:r>
          </a:p>
        </p:txBody>
      </p:sp>
      <p:sp>
        <p:nvSpPr>
          <p:cNvPr id="9" name="Oval 8"/>
          <p:cNvSpPr/>
          <p:nvPr/>
        </p:nvSpPr>
        <p:spPr>
          <a:xfrm>
            <a:off x="2684584" y="3709517"/>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2</a:t>
            </a:r>
          </a:p>
        </p:txBody>
      </p:sp>
      <p:sp>
        <p:nvSpPr>
          <p:cNvPr id="13" name="Oval 12"/>
          <p:cNvSpPr/>
          <p:nvPr/>
        </p:nvSpPr>
        <p:spPr>
          <a:xfrm>
            <a:off x="4672483" y="5508172"/>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4</a:t>
            </a:r>
          </a:p>
        </p:txBody>
      </p:sp>
      <p:sp>
        <p:nvSpPr>
          <p:cNvPr id="14" name="Oval 13"/>
          <p:cNvSpPr/>
          <p:nvPr/>
        </p:nvSpPr>
        <p:spPr>
          <a:xfrm>
            <a:off x="3106615" y="5689042"/>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3</a:t>
            </a:r>
          </a:p>
        </p:txBody>
      </p:sp>
      <p:sp>
        <p:nvSpPr>
          <p:cNvPr id="15" name="Oval 14"/>
          <p:cNvSpPr/>
          <p:nvPr/>
        </p:nvSpPr>
        <p:spPr>
          <a:xfrm>
            <a:off x="7238162" y="4099727"/>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3</a:t>
            </a:r>
          </a:p>
        </p:txBody>
      </p:sp>
      <p:sp>
        <p:nvSpPr>
          <p:cNvPr id="16" name="Oval 15"/>
          <p:cNvSpPr/>
          <p:nvPr/>
        </p:nvSpPr>
        <p:spPr>
          <a:xfrm>
            <a:off x="3751384" y="2686260"/>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3</a:t>
            </a:r>
          </a:p>
        </p:txBody>
      </p:sp>
      <p:sp>
        <p:nvSpPr>
          <p:cNvPr id="17" name="Oval 16"/>
          <p:cNvSpPr/>
          <p:nvPr/>
        </p:nvSpPr>
        <p:spPr>
          <a:xfrm>
            <a:off x="6223279" y="1682085"/>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3</a:t>
            </a:r>
          </a:p>
        </p:txBody>
      </p:sp>
      <p:sp>
        <p:nvSpPr>
          <p:cNvPr id="18" name="Oval 17"/>
          <p:cNvSpPr/>
          <p:nvPr/>
        </p:nvSpPr>
        <p:spPr>
          <a:xfrm>
            <a:off x="7107533" y="2522224"/>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3</a:t>
            </a:r>
          </a:p>
        </p:txBody>
      </p:sp>
      <p:sp>
        <p:nvSpPr>
          <p:cNvPr id="19" name="Oval 18"/>
          <p:cNvSpPr/>
          <p:nvPr/>
        </p:nvSpPr>
        <p:spPr>
          <a:xfrm>
            <a:off x="6131169" y="2858757"/>
            <a:ext cx="303125" cy="276329"/>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9</a:t>
            </a:r>
          </a:p>
        </p:txBody>
      </p:sp>
    </p:spTree>
    <p:extLst>
      <p:ext uri="{BB962C8B-B14F-4D97-AF65-F5344CB8AC3E}">
        <p14:creationId xmlns:p14="http://schemas.microsoft.com/office/powerpoint/2010/main" xmlns="" val="2477947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ZA" sz="2800" b="1" dirty="0">
                <a:latin typeface="Arial" charset="0"/>
                <a:cs typeface="Arial" charset="0"/>
              </a:rPr>
              <a:t>STRATEGIC FOCUS</a:t>
            </a:r>
          </a:p>
        </p:txBody>
      </p:sp>
      <p:sp>
        <p:nvSpPr>
          <p:cNvPr id="21507" name="Content Placeholder 2"/>
          <p:cNvSpPr>
            <a:spLocks noGrp="1"/>
          </p:cNvSpPr>
          <p:nvPr>
            <p:ph idx="1"/>
          </p:nvPr>
        </p:nvSpPr>
        <p:spPr>
          <a:xfrm>
            <a:off x="288925" y="1240077"/>
            <a:ext cx="8662988" cy="5370273"/>
          </a:xfrm>
        </p:spPr>
        <p:txBody>
          <a:bodyPr/>
          <a:lstStyle/>
          <a:p>
            <a:pPr marL="0" indent="0">
              <a:spcBef>
                <a:spcPts val="0"/>
              </a:spcBef>
              <a:buFont typeface="Arial" charset="0"/>
              <a:buNone/>
            </a:pPr>
            <a:r>
              <a:rPr lang="en-US" sz="2400" dirty="0"/>
              <a:t>The Strategy of the Fund is comprised of two strategic priorities or areas of focus for the success and sustainability </a:t>
            </a:r>
          </a:p>
          <a:p>
            <a:pPr marL="0" indent="0">
              <a:buFont typeface="Arial" charset="0"/>
              <a:buNone/>
            </a:pPr>
            <a:endParaRPr lang="en-US" sz="2800" dirty="0">
              <a:latin typeface="Arial" charset="0"/>
              <a:cs typeface="Arial" charset="0"/>
            </a:endParaRPr>
          </a:p>
        </p:txBody>
      </p:sp>
      <p:sp>
        <p:nvSpPr>
          <p:cNvPr id="21508" name="Date Placeholder 3"/>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mbria" pitchFamily="18" charset="0"/>
                <a:ea typeface="MS PGothic" pitchFamily="34" charset="-128"/>
              </a:defRPr>
            </a:lvl1pPr>
            <a:lvl2pPr marL="742950" indent="-285750" eaLnBrk="0" hangingPunct="0">
              <a:defRPr>
                <a:solidFill>
                  <a:schemeClr val="tx1"/>
                </a:solidFill>
                <a:latin typeface="Cambria" pitchFamily="18" charset="0"/>
                <a:ea typeface="MS PGothic" pitchFamily="34" charset="-128"/>
              </a:defRPr>
            </a:lvl2pPr>
            <a:lvl3pPr marL="1143000" indent="-228600" eaLnBrk="0" hangingPunct="0">
              <a:defRPr>
                <a:solidFill>
                  <a:schemeClr val="tx1"/>
                </a:solidFill>
                <a:latin typeface="Cambria" pitchFamily="18" charset="0"/>
                <a:ea typeface="MS PGothic" pitchFamily="34" charset="-128"/>
              </a:defRPr>
            </a:lvl3pPr>
            <a:lvl4pPr marL="1600200" indent="-228600" eaLnBrk="0" hangingPunct="0">
              <a:defRPr>
                <a:solidFill>
                  <a:schemeClr val="tx1"/>
                </a:solidFill>
                <a:latin typeface="Cambria" pitchFamily="18" charset="0"/>
                <a:ea typeface="MS PGothic" pitchFamily="34" charset="-128"/>
              </a:defRPr>
            </a:lvl4pPr>
            <a:lvl5pPr marL="2057400" indent="-228600" eaLnBrk="0" hangingPunct="0">
              <a:defRPr>
                <a:solidFill>
                  <a:schemeClr val="tx1"/>
                </a:solidFill>
                <a:latin typeface="Cambria"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mbria"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mbria"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mbria"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mbria"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fld id="{093F34D8-C0A5-4DA0-87B9-BADE2CB57432}" type="datetime1">
              <a:rPr kumimoji="0" lang="en-ZA" sz="1200" b="0" i="0" u="none" strike="noStrike" kern="1200" cap="none" spc="0" normalizeH="0" baseline="0" noProof="0" smtClean="0">
                <a:ln>
                  <a:noFill/>
                </a:ln>
                <a:solidFill>
                  <a:srgbClr val="898989"/>
                </a:solidFill>
                <a:effectLst/>
                <a:uLnTx/>
                <a:uFillTx/>
                <a:latin typeface="Calibri" pitchFamily="34" charset="0"/>
                <a:ea typeface="MS PGothic"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2020/02/27</a:t>
            </a:fld>
            <a:endParaRPr kumimoji="0" lang="en-US" sz="1200" b="0" i="0" u="none" strike="noStrike" kern="1200" cap="none" spc="0" normalizeH="0" baseline="0" noProof="0" dirty="0">
              <a:ln>
                <a:noFill/>
              </a:ln>
              <a:solidFill>
                <a:srgbClr val="898989"/>
              </a:solidFill>
              <a:effectLst/>
              <a:uLnTx/>
              <a:uFillTx/>
              <a:latin typeface="Calibri" pitchFamily="34" charset="0"/>
              <a:ea typeface="MS PGothic" pitchFamily="34" charset="-128"/>
              <a:cs typeface="+mn-cs"/>
            </a:endParaRPr>
          </a:p>
        </p:txBody>
      </p:sp>
      <p:sp>
        <p:nvSpPr>
          <p:cNvPr id="21509" name="Slide Number Placeholder 4"/>
          <p:cNvSpPr>
            <a:spLocks noGrp="1"/>
          </p:cNvSpPr>
          <p:nvPr>
            <p:ph type="sldNum" sz="quarter" idx="12"/>
          </p:nvPr>
        </p:nvSpPr>
        <p:spPr bwMode="auto">
          <a:xfrm>
            <a:off x="6842038" y="6510467"/>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mbria" pitchFamily="18" charset="0"/>
                <a:ea typeface="MS PGothic" pitchFamily="34" charset="-128"/>
              </a:defRPr>
            </a:lvl1pPr>
            <a:lvl2pPr marL="742950" indent="-285750" eaLnBrk="0" hangingPunct="0">
              <a:defRPr>
                <a:solidFill>
                  <a:schemeClr val="tx1"/>
                </a:solidFill>
                <a:latin typeface="Cambria" pitchFamily="18" charset="0"/>
                <a:ea typeface="MS PGothic" pitchFamily="34" charset="-128"/>
              </a:defRPr>
            </a:lvl2pPr>
            <a:lvl3pPr marL="1143000" indent="-228600" eaLnBrk="0" hangingPunct="0">
              <a:defRPr>
                <a:solidFill>
                  <a:schemeClr val="tx1"/>
                </a:solidFill>
                <a:latin typeface="Cambria" pitchFamily="18" charset="0"/>
                <a:ea typeface="MS PGothic" pitchFamily="34" charset="-128"/>
              </a:defRPr>
            </a:lvl3pPr>
            <a:lvl4pPr marL="1600200" indent="-228600" eaLnBrk="0" hangingPunct="0">
              <a:defRPr>
                <a:solidFill>
                  <a:schemeClr val="tx1"/>
                </a:solidFill>
                <a:latin typeface="Cambria" pitchFamily="18" charset="0"/>
                <a:ea typeface="MS PGothic" pitchFamily="34" charset="-128"/>
              </a:defRPr>
            </a:lvl4pPr>
            <a:lvl5pPr marL="2057400" indent="-228600" eaLnBrk="0" hangingPunct="0">
              <a:defRPr>
                <a:solidFill>
                  <a:schemeClr val="tx1"/>
                </a:solidFill>
                <a:latin typeface="Cambria"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mbria"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mbria"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mbria"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mbria" pitchFamily="18" charset="0"/>
                <a:ea typeface="MS PGothic"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800B44A-FF6B-4136-91BA-E790339791BD}" type="slidenum">
              <a:rPr kumimoji="0" lang="en-US" sz="1200" b="1" i="0" u="none" strike="noStrike" kern="1200" cap="none" spc="0" normalizeH="0" baseline="0" noProof="0" smtClean="0">
                <a:ln>
                  <a:noFill/>
                </a:ln>
                <a:solidFill>
                  <a:srgbClr val="FF0000"/>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sz="1200" b="1" i="0" u="none" strike="noStrike" kern="1200" cap="none" spc="0" normalizeH="0" baseline="0" noProof="0" dirty="0">
              <a:ln>
                <a:noFill/>
              </a:ln>
              <a:solidFill>
                <a:srgbClr val="FF0000"/>
              </a:solidFill>
              <a:effectLst/>
              <a:uLnTx/>
              <a:uFillTx/>
              <a:latin typeface="Calibri" pitchFamily="34" charset="0"/>
              <a:ea typeface="MS PGothic" pitchFamily="34" charset="-128"/>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xmlns="" val="2742497517"/>
              </p:ext>
            </p:extLst>
          </p:nvPr>
        </p:nvGraphicFramePr>
        <p:xfrm>
          <a:off x="271463" y="2004165"/>
          <a:ext cx="8520110" cy="4579197"/>
        </p:xfrm>
        <a:graphic>
          <a:graphicData uri="http://schemas.openxmlformats.org/drawingml/2006/table">
            <a:tbl>
              <a:tblPr firstRow="1" bandRow="1">
                <a:tableStyleId>{5C22544A-7EE6-4342-B048-85BDC9FD1C3A}</a:tableStyleId>
              </a:tblPr>
              <a:tblGrid>
                <a:gridCol w="1231660">
                  <a:extLst>
                    <a:ext uri="{9D8B030D-6E8A-4147-A177-3AD203B41FA5}">
                      <a16:colId xmlns:a16="http://schemas.microsoft.com/office/drawing/2014/main" xmlns="" val="20000"/>
                    </a:ext>
                  </a:extLst>
                </a:gridCol>
                <a:gridCol w="2176384">
                  <a:extLst>
                    <a:ext uri="{9D8B030D-6E8A-4147-A177-3AD203B41FA5}">
                      <a16:colId xmlns:a16="http://schemas.microsoft.com/office/drawing/2014/main" xmlns="" val="20001"/>
                    </a:ext>
                  </a:extLst>
                </a:gridCol>
                <a:gridCol w="2195200">
                  <a:extLst>
                    <a:ext uri="{9D8B030D-6E8A-4147-A177-3AD203B41FA5}">
                      <a16:colId xmlns:a16="http://schemas.microsoft.com/office/drawing/2014/main" xmlns="" val="20002"/>
                    </a:ext>
                  </a:extLst>
                </a:gridCol>
                <a:gridCol w="1212844">
                  <a:extLst>
                    <a:ext uri="{9D8B030D-6E8A-4147-A177-3AD203B41FA5}">
                      <a16:colId xmlns:a16="http://schemas.microsoft.com/office/drawing/2014/main" xmlns="" val="20003"/>
                    </a:ext>
                  </a:extLst>
                </a:gridCol>
                <a:gridCol w="1704022">
                  <a:extLst>
                    <a:ext uri="{9D8B030D-6E8A-4147-A177-3AD203B41FA5}">
                      <a16:colId xmlns:a16="http://schemas.microsoft.com/office/drawing/2014/main" xmlns="" val="20004"/>
                    </a:ext>
                  </a:extLst>
                </a:gridCol>
              </a:tblGrid>
              <a:tr h="1716353">
                <a:tc>
                  <a:txBody>
                    <a:bodyPr/>
                    <a:lstStyle/>
                    <a:p>
                      <a:endParaRPr lang="en-ZA" sz="1800" dirty="0"/>
                    </a:p>
                  </a:txBody>
                  <a:tcPr marL="91442" marR="91442" marT="45722" marB="45722">
                    <a:solidFill>
                      <a:schemeClr val="accent1"/>
                    </a:solidFill>
                  </a:tcPr>
                </a:tc>
                <a:tc>
                  <a:txBody>
                    <a:bodyPr/>
                    <a:lstStyle/>
                    <a:p>
                      <a:endParaRPr lang="en-ZA" sz="1800" dirty="0"/>
                    </a:p>
                    <a:p>
                      <a:endParaRPr lang="en-ZA" sz="1800" dirty="0"/>
                    </a:p>
                    <a:p>
                      <a:endParaRPr lang="en-ZA" sz="1800" dirty="0"/>
                    </a:p>
                    <a:p>
                      <a:endParaRPr lang="en-ZA" sz="1800" dirty="0"/>
                    </a:p>
                    <a:p>
                      <a:r>
                        <a:rPr lang="en-ZA" sz="1800" dirty="0"/>
                        <a:t>Quality Medical</a:t>
                      </a:r>
                      <a:r>
                        <a:rPr lang="en-ZA" sz="1800" baseline="0" dirty="0"/>
                        <a:t> Care</a:t>
                      </a:r>
                      <a:endParaRPr lang="en-ZA" sz="1800" dirty="0"/>
                    </a:p>
                  </a:txBody>
                  <a:tcPr marL="91442" marR="91442" marT="45722" marB="45722">
                    <a:solidFill>
                      <a:schemeClr val="accent3">
                        <a:lumMod val="75000"/>
                      </a:schemeClr>
                    </a:solidFill>
                  </a:tcPr>
                </a:tc>
                <a:tc>
                  <a:txBody>
                    <a:bodyPr/>
                    <a:lstStyle/>
                    <a:p>
                      <a:endParaRPr lang="en-ZA" sz="1800" dirty="0"/>
                    </a:p>
                    <a:p>
                      <a:endParaRPr lang="en-ZA" sz="1800" dirty="0"/>
                    </a:p>
                    <a:p>
                      <a:endParaRPr lang="en-ZA" sz="1800" dirty="0"/>
                    </a:p>
                    <a:p>
                      <a:endParaRPr lang="en-ZA" sz="1800" dirty="0"/>
                    </a:p>
                    <a:p>
                      <a:pPr algn="ctr">
                        <a:lnSpc>
                          <a:spcPct val="110000"/>
                        </a:lnSpc>
                      </a:pPr>
                      <a:r>
                        <a:rPr lang="en-US" sz="1600" b="1" dirty="0">
                          <a:solidFill>
                            <a:schemeClr val="bg1"/>
                          </a:solidFill>
                          <a:latin typeface="Arial"/>
                          <a:cs typeface="Arial"/>
                        </a:rPr>
                        <a:t>Client Centered Care</a:t>
                      </a:r>
                      <a:endParaRPr lang="en-US" sz="1600" dirty="0">
                        <a:solidFill>
                          <a:schemeClr val="bg1"/>
                        </a:solidFill>
                        <a:latin typeface="Arial"/>
                        <a:cs typeface="Arial"/>
                      </a:endParaRPr>
                    </a:p>
                  </a:txBody>
                  <a:tcPr marL="91442" marR="91442" marT="45722" marB="45722">
                    <a:solidFill>
                      <a:schemeClr val="accent3">
                        <a:lumMod val="75000"/>
                      </a:schemeClr>
                    </a:solidFill>
                  </a:tcPr>
                </a:tc>
                <a:tc>
                  <a:txBody>
                    <a:bodyPr/>
                    <a:lstStyle/>
                    <a:p>
                      <a:endParaRPr lang="en-ZA" sz="1800" dirty="0"/>
                    </a:p>
                    <a:p>
                      <a:endParaRPr lang="en-ZA" sz="1800" dirty="0"/>
                    </a:p>
                    <a:p>
                      <a:endParaRPr lang="en-ZA" sz="1800" dirty="0"/>
                    </a:p>
                    <a:p>
                      <a:pPr algn="ctr"/>
                      <a:endParaRPr lang="en-ZA" sz="1800" dirty="0"/>
                    </a:p>
                    <a:p>
                      <a:pPr algn="ctr"/>
                      <a:r>
                        <a:rPr lang="en-US" sz="1800" b="1" dirty="0">
                          <a:solidFill>
                            <a:schemeClr val="bg1"/>
                          </a:solidFill>
                          <a:latin typeface="Arial"/>
                          <a:cs typeface="Arial"/>
                        </a:rPr>
                        <a:t>People</a:t>
                      </a:r>
                      <a:endParaRPr lang="en-ZA" sz="1800" dirty="0">
                        <a:solidFill>
                          <a:schemeClr val="bg1"/>
                        </a:solidFill>
                      </a:endParaRPr>
                    </a:p>
                  </a:txBody>
                  <a:tcPr marL="91442" marR="91442" marT="45722" marB="45722">
                    <a:solidFill>
                      <a:schemeClr val="accent1"/>
                    </a:solidFill>
                  </a:tcPr>
                </a:tc>
                <a:tc>
                  <a:txBody>
                    <a:bodyPr/>
                    <a:lstStyle/>
                    <a:p>
                      <a:endParaRPr lang="en-ZA" sz="1800" dirty="0"/>
                    </a:p>
                    <a:p>
                      <a:endParaRPr lang="en-ZA" sz="1800" dirty="0"/>
                    </a:p>
                    <a:p>
                      <a:endParaRPr lang="en-ZA" sz="1800" dirty="0"/>
                    </a:p>
                    <a:p>
                      <a:endParaRPr lang="en-ZA" sz="1800" dirty="0"/>
                    </a:p>
                    <a:p>
                      <a:r>
                        <a:rPr lang="en-US" sz="1600" b="1" dirty="0">
                          <a:solidFill>
                            <a:schemeClr val="bg1"/>
                          </a:solidFill>
                          <a:latin typeface="Arial"/>
                          <a:cs typeface="Arial"/>
                        </a:rPr>
                        <a:t>Performance</a:t>
                      </a:r>
                      <a:endParaRPr lang="en-ZA" sz="1600" dirty="0">
                        <a:solidFill>
                          <a:schemeClr val="bg1"/>
                        </a:solidFill>
                      </a:endParaRPr>
                    </a:p>
                  </a:txBody>
                  <a:tcPr marL="91442" marR="91442" marT="45722" marB="45722">
                    <a:solidFill>
                      <a:schemeClr val="accent1"/>
                    </a:solidFill>
                  </a:tcPr>
                </a:tc>
                <a:extLst>
                  <a:ext uri="{0D108BD9-81ED-4DB2-BD59-A6C34878D82A}">
                    <a16:rowId xmlns:a16="http://schemas.microsoft.com/office/drawing/2014/main" xmlns="" val="10000"/>
                  </a:ext>
                </a:extLst>
              </a:tr>
              <a:tr h="965843">
                <a:tc>
                  <a:txBody>
                    <a:bodyPr/>
                    <a:lstStyle/>
                    <a:p>
                      <a:r>
                        <a:rPr lang="en-ZA" sz="1800" dirty="0">
                          <a:solidFill>
                            <a:schemeClr val="bg1"/>
                          </a:solidFill>
                        </a:rPr>
                        <a:t>Strategic</a:t>
                      </a:r>
                      <a:r>
                        <a:rPr lang="en-ZA" sz="1800" baseline="0" dirty="0">
                          <a:solidFill>
                            <a:schemeClr val="bg1"/>
                          </a:solidFill>
                        </a:rPr>
                        <a:t> Priorities</a:t>
                      </a:r>
                      <a:endParaRPr lang="en-ZA" sz="1800" dirty="0">
                        <a:solidFill>
                          <a:schemeClr val="bg1"/>
                        </a:solidFill>
                      </a:endParaRPr>
                    </a:p>
                  </a:txBody>
                  <a:tcPr marL="91442" marR="91442" marT="45722" marB="45722">
                    <a:solidFill>
                      <a:schemeClr val="accent1"/>
                    </a:solidFill>
                  </a:tcPr>
                </a:tc>
                <a:tc gridSpan="2">
                  <a:txBody>
                    <a:bodyPr/>
                    <a:lstStyle/>
                    <a:p>
                      <a:r>
                        <a:rPr lang="en-ZA" sz="1800" dirty="0">
                          <a:solidFill>
                            <a:schemeClr val="bg1"/>
                          </a:solidFill>
                        </a:rPr>
                        <a:t>To</a:t>
                      </a:r>
                      <a:r>
                        <a:rPr lang="en-ZA" sz="1800" baseline="0" dirty="0">
                          <a:solidFill>
                            <a:schemeClr val="bg1"/>
                          </a:solidFill>
                        </a:rPr>
                        <a:t> provide faster, reliable and accessible COID Services by 2020</a:t>
                      </a:r>
                      <a:endParaRPr lang="en-ZA" sz="1800" dirty="0">
                        <a:solidFill>
                          <a:schemeClr val="bg1"/>
                        </a:solidFill>
                      </a:endParaRPr>
                    </a:p>
                  </a:txBody>
                  <a:tcPr marL="91442" marR="91442" marT="45722" marB="45722">
                    <a:solidFill>
                      <a:schemeClr val="accent3">
                        <a:lumMod val="75000"/>
                      </a:schemeClr>
                    </a:solidFill>
                  </a:tcPr>
                </a:tc>
                <a:tc hMerge="1">
                  <a:txBody>
                    <a:bodyPr/>
                    <a:lstStyle/>
                    <a:p>
                      <a:endParaRPr lang="en-ZA" dirty="0"/>
                    </a:p>
                  </a:txBody>
                  <a:tcPr>
                    <a:solidFill>
                      <a:schemeClr val="accent1"/>
                    </a:solidFill>
                  </a:tcPr>
                </a:tc>
                <a:tc gridSpan="2">
                  <a:txBody>
                    <a:bodyPr/>
                    <a:lstStyle/>
                    <a:p>
                      <a:pPr marL="0" algn="l" defTabSz="457200" rtl="0" eaLnBrk="1" latinLnBrk="0" hangingPunct="1"/>
                      <a:r>
                        <a:rPr lang="en-ZA" sz="1800" kern="1200" dirty="0">
                          <a:solidFill>
                            <a:schemeClr val="bg1"/>
                          </a:solidFill>
                          <a:latin typeface="+mn-lt"/>
                          <a:ea typeface="+mn-ea"/>
                          <a:cs typeface="+mn-cs"/>
                        </a:rPr>
                        <a:t>To provide an effective and efficient client oriented support services</a:t>
                      </a:r>
                    </a:p>
                  </a:txBody>
                  <a:tcPr marL="91442" marR="91442" marT="45722" marB="45722">
                    <a:solidFill>
                      <a:schemeClr val="accent1"/>
                    </a:solidFill>
                  </a:tcPr>
                </a:tc>
                <a:tc hMerge="1">
                  <a:txBody>
                    <a:bodyPr/>
                    <a:lstStyle/>
                    <a:p>
                      <a:endParaRPr lang="en-ZA" dirty="0"/>
                    </a:p>
                  </a:txBody>
                  <a:tcPr>
                    <a:solidFill>
                      <a:schemeClr val="accent1"/>
                    </a:solidFill>
                  </a:tcPr>
                </a:tc>
                <a:extLst>
                  <a:ext uri="{0D108BD9-81ED-4DB2-BD59-A6C34878D82A}">
                    <a16:rowId xmlns:a16="http://schemas.microsoft.com/office/drawing/2014/main" xmlns="" val="10001"/>
                  </a:ext>
                </a:extLst>
              </a:tr>
              <a:tr h="1897001">
                <a:tc>
                  <a:txBody>
                    <a:bodyPr/>
                    <a:lstStyle/>
                    <a:p>
                      <a:r>
                        <a:rPr lang="en-ZA" sz="1800" dirty="0">
                          <a:solidFill>
                            <a:schemeClr val="bg1"/>
                          </a:solidFill>
                        </a:rPr>
                        <a:t>Flagship Projects</a:t>
                      </a:r>
                    </a:p>
                  </a:txBody>
                  <a:tcPr marL="91442" marR="91442" marT="45722" marB="45722">
                    <a:solidFill>
                      <a:schemeClr val="accent1"/>
                    </a:solidFill>
                  </a:tcPr>
                </a:tc>
                <a:tc gridSpan="2">
                  <a:txBody>
                    <a:bodyPr/>
                    <a:lstStyle/>
                    <a:p>
                      <a:pPr marL="342900" marR="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lang="en-ZA" sz="1200" kern="1200" dirty="0">
                          <a:solidFill>
                            <a:schemeClr val="bg1"/>
                          </a:solidFill>
                          <a:latin typeface="+mn-lt"/>
                          <a:ea typeface="+mn-ea"/>
                          <a:cs typeface="+mn-cs"/>
                        </a:rPr>
                        <a:t>Integrated Online Platform</a:t>
                      </a:r>
                      <a:r>
                        <a:rPr lang="en-ZA" sz="1200" kern="1200" baseline="0" dirty="0">
                          <a:solidFill>
                            <a:schemeClr val="bg1"/>
                          </a:solidFill>
                          <a:latin typeface="+mn-lt"/>
                          <a:ea typeface="+mn-ea"/>
                          <a:cs typeface="+mn-cs"/>
                        </a:rPr>
                        <a:t> for </a:t>
                      </a:r>
                      <a:r>
                        <a:rPr lang="en-ZA" sz="1200" kern="1200" dirty="0">
                          <a:solidFill>
                            <a:schemeClr val="bg1"/>
                          </a:solidFill>
                          <a:latin typeface="+mn-lt"/>
                          <a:ea typeface="+mn-ea"/>
                          <a:cs typeface="+mn-cs"/>
                        </a:rPr>
                        <a:t>Employer Registration and compliance management</a:t>
                      </a:r>
                    </a:p>
                    <a:p>
                      <a:pPr marL="342900" marR="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lang="en-ZA" sz="1200" kern="1200" dirty="0">
                          <a:solidFill>
                            <a:schemeClr val="bg1"/>
                          </a:solidFill>
                          <a:latin typeface="+mn-lt"/>
                          <a:ea typeface="+mn-ea"/>
                          <a:cs typeface="+mn-cs"/>
                        </a:rPr>
                        <a:t>Online Claims Management System</a:t>
                      </a:r>
                    </a:p>
                    <a:p>
                      <a:pPr marL="342900" marR="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lang="en-ZA" sz="1200" kern="1200" dirty="0">
                          <a:solidFill>
                            <a:schemeClr val="bg1"/>
                          </a:solidFill>
                          <a:latin typeface="+mn-lt"/>
                          <a:ea typeface="+mn-ea"/>
                          <a:cs typeface="+mn-cs"/>
                        </a:rPr>
                        <a:t>Hospital</a:t>
                      </a:r>
                      <a:r>
                        <a:rPr lang="en-ZA" sz="1200" kern="1200" baseline="0" dirty="0">
                          <a:solidFill>
                            <a:schemeClr val="bg1"/>
                          </a:solidFill>
                          <a:latin typeface="+mn-lt"/>
                          <a:ea typeface="+mn-ea"/>
                          <a:cs typeface="+mn-cs"/>
                        </a:rPr>
                        <a:t> Care Management Program</a:t>
                      </a:r>
                    </a:p>
                    <a:p>
                      <a:pPr marL="342900" marR="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lang="en-ZA" sz="1200" kern="1200" baseline="0" dirty="0">
                          <a:solidFill>
                            <a:schemeClr val="bg1"/>
                          </a:solidFill>
                          <a:latin typeface="+mn-lt"/>
                          <a:ea typeface="+mn-ea"/>
                          <a:cs typeface="+mn-cs"/>
                        </a:rPr>
                        <a:t>Disability Care Management</a:t>
                      </a:r>
                    </a:p>
                    <a:p>
                      <a:pPr marL="342900" marR="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lang="en-ZA" sz="1200" kern="1200" baseline="0" dirty="0">
                          <a:solidFill>
                            <a:schemeClr val="bg1"/>
                          </a:solidFill>
                          <a:latin typeface="+mn-lt"/>
                          <a:ea typeface="+mn-ea"/>
                          <a:cs typeface="+mn-cs"/>
                        </a:rPr>
                        <a:t>Integration of data from e-claims. ICM and </a:t>
                      </a:r>
                      <a:r>
                        <a:rPr lang="en-ZA" sz="1200" kern="1200" baseline="0" dirty="0" err="1">
                          <a:solidFill>
                            <a:schemeClr val="bg1"/>
                          </a:solidFill>
                          <a:latin typeface="+mn-lt"/>
                          <a:ea typeface="+mn-ea"/>
                          <a:cs typeface="+mn-cs"/>
                        </a:rPr>
                        <a:t>umehluko</a:t>
                      </a:r>
                      <a:r>
                        <a:rPr lang="en-ZA" sz="1200" kern="1200" baseline="0" dirty="0">
                          <a:solidFill>
                            <a:schemeClr val="bg1"/>
                          </a:solidFill>
                          <a:latin typeface="+mn-lt"/>
                          <a:ea typeface="+mn-ea"/>
                          <a:cs typeface="+mn-cs"/>
                        </a:rPr>
                        <a:t> systems or better </a:t>
                      </a:r>
                    </a:p>
                    <a:p>
                      <a:pPr marL="342900" marR="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lang="en-ZA" sz="1200" kern="1200" baseline="0" dirty="0">
                          <a:solidFill>
                            <a:schemeClr val="bg1"/>
                          </a:solidFill>
                          <a:latin typeface="+mn-lt"/>
                          <a:ea typeface="+mn-ea"/>
                          <a:cs typeface="+mn-cs"/>
                        </a:rPr>
                        <a:t>Review of medical services function in the Fund </a:t>
                      </a:r>
                    </a:p>
                    <a:p>
                      <a:pPr marL="342900" marR="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lang="en-ZA" sz="1200" kern="1200" baseline="0" dirty="0">
                          <a:solidFill>
                            <a:schemeClr val="bg1"/>
                          </a:solidFill>
                          <a:latin typeface="+mn-lt"/>
                          <a:ea typeface="+mn-ea"/>
                          <a:cs typeface="+mn-cs"/>
                        </a:rPr>
                        <a:t>Chronic Medication Dispensing</a:t>
                      </a:r>
                    </a:p>
                  </a:txBody>
                  <a:tcPr marL="91442" marR="91442" marT="45722" marB="45722">
                    <a:solidFill>
                      <a:schemeClr val="accent3">
                        <a:lumMod val="75000"/>
                      </a:schemeClr>
                    </a:solidFill>
                  </a:tcPr>
                </a:tc>
                <a:tc hMerge="1">
                  <a:txBody>
                    <a:bodyPr/>
                    <a:lstStyle/>
                    <a:p>
                      <a:endParaRPr lang="en-ZA"/>
                    </a:p>
                  </a:txBody>
                  <a:tcPr/>
                </a:tc>
                <a:tc gridSpan="2">
                  <a:txBody>
                    <a:bodyPr/>
                    <a:lstStyle/>
                    <a:p>
                      <a:pPr marL="171450" indent="-171450" algn="l" defTabSz="457200" rtl="0" eaLnBrk="1" latinLnBrk="0" hangingPunct="1">
                        <a:buFont typeface="Arial" pitchFamily="34" charset="0"/>
                        <a:buChar char="•"/>
                      </a:pPr>
                      <a:r>
                        <a:rPr lang="en-ZA" sz="1200" kern="1200" dirty="0">
                          <a:solidFill>
                            <a:schemeClr val="bg1"/>
                          </a:solidFill>
                          <a:latin typeface="+mn-lt"/>
                          <a:ea typeface="+mn-ea"/>
                          <a:cs typeface="+mn-cs"/>
                        </a:rPr>
                        <a:t>Improved capacity through Human Resource Development </a:t>
                      </a:r>
                    </a:p>
                    <a:p>
                      <a:pPr marL="171450" indent="-171450" algn="l" defTabSz="457200" rtl="0" eaLnBrk="1" latinLnBrk="0" hangingPunct="1">
                        <a:buFont typeface="Arial" pitchFamily="34" charset="0"/>
                        <a:buChar char="•"/>
                      </a:pPr>
                      <a:r>
                        <a:rPr lang="en-ZA" sz="1200" kern="1200" dirty="0">
                          <a:solidFill>
                            <a:schemeClr val="bg1"/>
                          </a:solidFill>
                          <a:latin typeface="+mn-lt"/>
                          <a:ea typeface="+mn-ea"/>
                          <a:cs typeface="+mn-cs"/>
                        </a:rPr>
                        <a:t>Increase in the asset base of the Fund through</a:t>
                      </a:r>
                      <a:r>
                        <a:rPr lang="en-ZA" sz="1200" kern="1200" baseline="0" dirty="0">
                          <a:solidFill>
                            <a:schemeClr val="bg1"/>
                          </a:solidFill>
                          <a:latin typeface="+mn-lt"/>
                          <a:ea typeface="+mn-ea"/>
                          <a:cs typeface="+mn-cs"/>
                        </a:rPr>
                        <a:t> investments</a:t>
                      </a:r>
                    </a:p>
                    <a:p>
                      <a:pPr marL="171450" indent="-171450" algn="l" defTabSz="457200" rtl="0" eaLnBrk="1" latinLnBrk="0" hangingPunct="1">
                        <a:buFont typeface="Arial" pitchFamily="34" charset="0"/>
                        <a:buChar char="•"/>
                      </a:pPr>
                      <a:r>
                        <a:rPr lang="en-ZA" sz="1200" kern="1200" baseline="0" dirty="0">
                          <a:solidFill>
                            <a:schemeClr val="bg1"/>
                          </a:solidFill>
                          <a:latin typeface="+mn-lt"/>
                          <a:ea typeface="+mn-ea"/>
                          <a:cs typeface="+mn-cs"/>
                        </a:rPr>
                        <a:t>Contribute to employment creation through investments and training programmes</a:t>
                      </a:r>
                    </a:p>
                    <a:p>
                      <a:pPr marL="171450" indent="-171450" algn="l" defTabSz="457200" rtl="0" eaLnBrk="1" latinLnBrk="0" hangingPunct="1">
                        <a:buFont typeface="Arial" pitchFamily="34" charset="0"/>
                        <a:buChar char="•"/>
                      </a:pPr>
                      <a:endParaRPr lang="en-ZA" sz="1200" kern="1200" dirty="0">
                        <a:solidFill>
                          <a:schemeClr val="bg1"/>
                        </a:solidFill>
                        <a:latin typeface="+mn-lt"/>
                        <a:ea typeface="+mn-ea"/>
                        <a:cs typeface="+mn-cs"/>
                      </a:endParaRPr>
                    </a:p>
                  </a:txBody>
                  <a:tcPr marL="91442" marR="91442" marT="45722" marB="45722">
                    <a:solidFill>
                      <a:schemeClr val="accent1"/>
                    </a:solidFill>
                  </a:tcPr>
                </a:tc>
                <a:tc hMerge="1">
                  <a:txBody>
                    <a:bodyPr/>
                    <a:lstStyle/>
                    <a:p>
                      <a:endParaRPr lang="en-ZA"/>
                    </a:p>
                  </a:txBody>
                  <a:tcPr/>
                </a:tc>
                <a:extLst>
                  <a:ext uri="{0D108BD9-81ED-4DB2-BD59-A6C34878D82A}">
                    <a16:rowId xmlns:a16="http://schemas.microsoft.com/office/drawing/2014/main" xmlns="" val="10002"/>
                  </a:ext>
                </a:extLst>
              </a:tr>
            </a:tbl>
          </a:graphicData>
        </a:graphic>
      </p:graphicFrame>
      <p:pic>
        <p:nvPicPr>
          <p:cNvPr id="7" name="Picture 6" descr="PeopleHex.png"/>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xmlns="" val="0"/>
              </a:ext>
            </a:extLst>
          </a:blip>
          <a:stretch>
            <a:fillRect/>
          </a:stretch>
        </p:blipFill>
        <p:spPr>
          <a:xfrm>
            <a:off x="5704114" y="2242240"/>
            <a:ext cx="1102631" cy="954840"/>
          </a:xfrm>
          <a:prstGeom prst="rect">
            <a:avLst/>
          </a:prstGeom>
        </p:spPr>
      </p:pic>
      <p:pic>
        <p:nvPicPr>
          <p:cNvPr id="21533" name="Picture 7" descr="PerformanceHex.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7329488" y="2268538"/>
            <a:ext cx="1071562" cy="92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34" name="Picture 8" descr="PatientHex.pn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3897313" y="2241550"/>
            <a:ext cx="1081087"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35" name="Picture 9" descr="DiscoveryHex.png"/>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2254250" y="2241550"/>
            <a:ext cx="1112838" cy="96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24250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ZA" sz="2800" b="1" dirty="0">
                <a:latin typeface="Arial" charset="0"/>
                <a:cs typeface="Arial" charset="0"/>
              </a:rPr>
              <a:t>SERVICE OFFERING</a:t>
            </a:r>
            <a:endParaRPr lang="en-ZA" sz="28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xmlns="" val="3607777739"/>
              </p:ext>
            </p:extLst>
          </p:nvPr>
        </p:nvGraphicFramePr>
        <p:xfrm>
          <a:off x="457200" y="1266031"/>
          <a:ext cx="8229600" cy="5377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557" name="Date Placeholder 6"/>
          <p:cNvSpPr>
            <a:spLocks noGrp="1"/>
          </p:cNvSpPr>
          <p:nvPr>
            <p:ph type="dt" sz="half"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mbria" pitchFamily="18" charset="0"/>
                <a:ea typeface="MS PGothic" pitchFamily="34" charset="-128"/>
              </a:defRPr>
            </a:lvl1pPr>
            <a:lvl2pPr marL="742950" indent="-285750" eaLnBrk="0" hangingPunct="0">
              <a:defRPr>
                <a:solidFill>
                  <a:schemeClr val="tx1"/>
                </a:solidFill>
                <a:latin typeface="Cambria" pitchFamily="18" charset="0"/>
                <a:ea typeface="MS PGothic" pitchFamily="34" charset="-128"/>
              </a:defRPr>
            </a:lvl2pPr>
            <a:lvl3pPr marL="1143000" indent="-228600" eaLnBrk="0" hangingPunct="0">
              <a:defRPr>
                <a:solidFill>
                  <a:schemeClr val="tx1"/>
                </a:solidFill>
                <a:latin typeface="Cambria" pitchFamily="18" charset="0"/>
                <a:ea typeface="MS PGothic" pitchFamily="34" charset="-128"/>
              </a:defRPr>
            </a:lvl3pPr>
            <a:lvl4pPr marL="1600200" indent="-228600" eaLnBrk="0" hangingPunct="0">
              <a:defRPr>
                <a:solidFill>
                  <a:schemeClr val="tx1"/>
                </a:solidFill>
                <a:latin typeface="Cambria" pitchFamily="18" charset="0"/>
                <a:ea typeface="MS PGothic" pitchFamily="34" charset="-128"/>
              </a:defRPr>
            </a:lvl4pPr>
            <a:lvl5pPr marL="2057400" indent="-228600" eaLnBrk="0" hangingPunct="0">
              <a:defRPr>
                <a:solidFill>
                  <a:schemeClr val="tx1"/>
                </a:solidFill>
                <a:latin typeface="Cambria"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mbria"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mbria"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mbria"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mbria"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fld id="{933A870C-37C5-4063-BEF4-D7D4E742EB39}" type="datetime1">
              <a:rPr kumimoji="0" lang="en-ZA" sz="1200" b="0" i="0" u="none" strike="noStrike" kern="1200" cap="none" spc="0" normalizeH="0" baseline="0" noProof="0" smtClean="0">
                <a:ln>
                  <a:noFill/>
                </a:ln>
                <a:solidFill>
                  <a:srgbClr val="898989"/>
                </a:solidFill>
                <a:effectLst/>
                <a:uLnTx/>
                <a:uFillTx/>
                <a:latin typeface="Calibri" pitchFamily="34" charset="0"/>
                <a:ea typeface="MS PGothic"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2020/02/27</a:t>
            </a:fld>
            <a:endParaRPr kumimoji="0" lang="en-US" sz="1200" b="0" i="0" u="none" strike="noStrike" kern="1200" cap="none" spc="0" normalizeH="0" baseline="0" noProof="0" dirty="0">
              <a:ln>
                <a:noFill/>
              </a:ln>
              <a:solidFill>
                <a:srgbClr val="898989"/>
              </a:solidFill>
              <a:effectLst/>
              <a:uLnTx/>
              <a:uFillTx/>
              <a:latin typeface="Calibri" pitchFamily="34" charset="0"/>
              <a:ea typeface="MS PGothic" pitchFamily="34" charset="-128"/>
              <a:cs typeface="+mn-cs"/>
            </a:endParaRPr>
          </a:p>
        </p:txBody>
      </p:sp>
      <p:sp>
        <p:nvSpPr>
          <p:cNvPr id="23558" name="Slide Number Placeholder 7"/>
          <p:cNvSpPr>
            <a:spLocks noGrp="1"/>
          </p:cNvSpPr>
          <p:nvPr>
            <p:ph type="sldNum" sz="quarter" idx="12"/>
          </p:nvPr>
        </p:nvSpPr>
        <p:spPr bwMode="auto">
          <a:xfrm>
            <a:off x="6781800" y="6471441"/>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mbria" pitchFamily="18" charset="0"/>
                <a:ea typeface="MS PGothic" pitchFamily="34" charset="-128"/>
              </a:defRPr>
            </a:lvl1pPr>
            <a:lvl2pPr marL="742950" indent="-285750" eaLnBrk="0" hangingPunct="0">
              <a:defRPr>
                <a:solidFill>
                  <a:schemeClr val="tx1"/>
                </a:solidFill>
                <a:latin typeface="Cambria" pitchFamily="18" charset="0"/>
                <a:ea typeface="MS PGothic" pitchFamily="34" charset="-128"/>
              </a:defRPr>
            </a:lvl2pPr>
            <a:lvl3pPr marL="1143000" indent="-228600" eaLnBrk="0" hangingPunct="0">
              <a:defRPr>
                <a:solidFill>
                  <a:schemeClr val="tx1"/>
                </a:solidFill>
                <a:latin typeface="Cambria" pitchFamily="18" charset="0"/>
                <a:ea typeface="MS PGothic" pitchFamily="34" charset="-128"/>
              </a:defRPr>
            </a:lvl3pPr>
            <a:lvl4pPr marL="1600200" indent="-228600" eaLnBrk="0" hangingPunct="0">
              <a:defRPr>
                <a:solidFill>
                  <a:schemeClr val="tx1"/>
                </a:solidFill>
                <a:latin typeface="Cambria" pitchFamily="18" charset="0"/>
                <a:ea typeface="MS PGothic" pitchFamily="34" charset="-128"/>
              </a:defRPr>
            </a:lvl4pPr>
            <a:lvl5pPr marL="2057400" indent="-228600" eaLnBrk="0" hangingPunct="0">
              <a:defRPr>
                <a:solidFill>
                  <a:schemeClr val="tx1"/>
                </a:solidFill>
                <a:latin typeface="Cambria"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mbria"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mbria"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mbria"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mbria" pitchFamily="18" charset="0"/>
                <a:ea typeface="MS PGothic"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2436E9FE-5A57-4649-A255-29524BB6A497}" type="slidenum">
              <a:rPr kumimoji="0" lang="en-US" sz="1200" b="1" i="0" u="none" strike="noStrike" kern="1200" cap="none" spc="0" normalizeH="0" baseline="0" noProof="0" smtClean="0">
                <a:ln>
                  <a:noFill/>
                </a:ln>
                <a:solidFill>
                  <a:srgbClr val="FF0000"/>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sz="1200" b="1" i="0" u="none" strike="noStrike" kern="1200" cap="none" spc="0" normalizeH="0" baseline="0" noProof="0" dirty="0">
              <a:ln>
                <a:noFill/>
              </a:ln>
              <a:solidFill>
                <a:srgbClr val="FF0000"/>
              </a:solidFill>
              <a:effectLst/>
              <a:uLnTx/>
              <a:uFillTx/>
              <a:latin typeface="Calibri" pitchFamily="34" charset="0"/>
              <a:ea typeface="MS PGothic" pitchFamily="34" charset="-128"/>
              <a:cs typeface="+mn-cs"/>
            </a:endParaRPr>
          </a:p>
        </p:txBody>
      </p:sp>
      <p:sp>
        <p:nvSpPr>
          <p:cNvPr id="23556" name="Content Placeholder 11"/>
          <p:cNvSpPr>
            <a:spLocks noGrp="1"/>
          </p:cNvSpPr>
          <p:nvPr>
            <p:ph sz="quarter" idx="4294967295"/>
          </p:nvPr>
        </p:nvSpPr>
        <p:spPr>
          <a:xfrm>
            <a:off x="4965700" y="1493838"/>
            <a:ext cx="4178300" cy="4708525"/>
          </a:xfrm>
        </p:spPr>
        <p:txBody>
          <a:bodyPr/>
          <a:lstStyle/>
          <a:p>
            <a:pPr marL="0" indent="0">
              <a:buFont typeface="Arial" charset="0"/>
              <a:buNone/>
            </a:pPr>
            <a:endParaRPr lang="en-ZA" dirty="0"/>
          </a:p>
          <a:p>
            <a:pPr marL="0" indent="0">
              <a:buFont typeface="Arial" charset="0"/>
              <a:buNone/>
            </a:pPr>
            <a:endParaRPr lang="en-ZA" dirty="0"/>
          </a:p>
          <a:p>
            <a:pPr marL="0" indent="0">
              <a:buFont typeface="Arial" charset="0"/>
              <a:buNone/>
            </a:pPr>
            <a:endParaRPr lang="en-ZA" dirty="0"/>
          </a:p>
        </p:txBody>
      </p:sp>
      <p:graphicFrame>
        <p:nvGraphicFramePr>
          <p:cNvPr id="14" name="Diagram 13"/>
          <p:cNvGraphicFramePr/>
          <p:nvPr>
            <p:extLst/>
          </p:nvPr>
        </p:nvGraphicFramePr>
        <p:xfrm>
          <a:off x="2318657" y="1785257"/>
          <a:ext cx="4085771" cy="39069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Rounded Rectangle 14"/>
          <p:cNvSpPr/>
          <p:nvPr/>
        </p:nvSpPr>
        <p:spPr>
          <a:xfrm>
            <a:off x="2334198" y="6181725"/>
            <a:ext cx="4143375" cy="4064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prstClr val="white"/>
                </a:solidFill>
                <a:effectLst/>
                <a:uLnTx/>
                <a:uFillTx/>
                <a:latin typeface="Calibri"/>
                <a:ea typeface="+mn-ea"/>
                <a:cs typeface="+mn-cs"/>
              </a:rPr>
              <a:t>CORPORATE SUPPORT</a:t>
            </a:r>
          </a:p>
        </p:txBody>
      </p:sp>
      <p:sp>
        <p:nvSpPr>
          <p:cNvPr id="16" name="Isosceles Triangle 15"/>
          <p:cNvSpPr/>
          <p:nvPr/>
        </p:nvSpPr>
        <p:spPr>
          <a:xfrm>
            <a:off x="2366169" y="1266031"/>
            <a:ext cx="3883025" cy="668338"/>
          </a:xfrm>
          <a:prstGeom prst="triangle">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prstClr val="white"/>
                </a:solidFill>
                <a:effectLst/>
                <a:uLnTx/>
                <a:uFillTx/>
                <a:latin typeface="Calibri"/>
                <a:ea typeface="+mn-ea"/>
                <a:cs typeface="+mn-cs"/>
              </a:rPr>
              <a:t>GOVERNANCE</a:t>
            </a:r>
          </a:p>
        </p:txBody>
      </p:sp>
      <p:sp>
        <p:nvSpPr>
          <p:cNvPr id="17" name="Rounded Rectangle 16"/>
          <p:cNvSpPr/>
          <p:nvPr/>
        </p:nvSpPr>
        <p:spPr>
          <a:xfrm>
            <a:off x="2347912" y="5667375"/>
            <a:ext cx="4106862" cy="458788"/>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prstClr val="white"/>
                </a:solidFill>
                <a:effectLst/>
                <a:uLnTx/>
                <a:uFillTx/>
                <a:latin typeface="Calibri"/>
                <a:ea typeface="+mn-ea"/>
                <a:cs typeface="+mn-cs"/>
              </a:rPr>
              <a:t>COMPLIANCE</a:t>
            </a:r>
          </a:p>
        </p:txBody>
      </p:sp>
    </p:spTree>
    <p:extLst>
      <p:ext uri="{BB962C8B-B14F-4D97-AF65-F5344CB8AC3E}">
        <p14:creationId xmlns:p14="http://schemas.microsoft.com/office/powerpoint/2010/main" xmlns="" val="1773349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bwMode="auto">
          <a:xfrm>
            <a:off x="6743700" y="637540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F74E584-A9CD-4A14-A8C8-93B2638ACCC1}" type="slidenum">
              <a:rPr kumimoji="0" lang="en-GB" altLang="en-US" sz="1200" b="1" i="0" u="none" strike="noStrike" kern="1200" cap="none" spc="0" normalizeH="0" baseline="0" noProof="0" smtClean="0">
                <a:ln>
                  <a:noFill/>
                </a:ln>
                <a:solidFill>
                  <a:srgbClr val="FF0000"/>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GB" altLang="en-US" sz="1200" b="1" i="0" u="none" strike="noStrike" kern="1200" cap="none" spc="0" normalizeH="0" baseline="0" noProof="0" dirty="0">
              <a:ln>
                <a:noFill/>
              </a:ln>
              <a:solidFill>
                <a:srgbClr val="FF0000"/>
              </a:solidFill>
              <a:effectLst/>
              <a:uLnTx/>
              <a:uFillTx/>
              <a:latin typeface="Calibri" panose="020F0502020204030204" pitchFamily="34" charset="0"/>
              <a:ea typeface="MS PGothic" panose="020B0600070205080204" pitchFamily="34" charset="-128"/>
              <a:cs typeface="+mn-cs"/>
            </a:endParaRPr>
          </a:p>
        </p:txBody>
      </p:sp>
      <p:sp>
        <p:nvSpPr>
          <p:cNvPr id="11267" name="Title 1"/>
          <p:cNvSpPr>
            <a:spLocks noGrp="1"/>
          </p:cNvSpPr>
          <p:nvPr>
            <p:ph type="title" idx="4294967295"/>
          </p:nvPr>
        </p:nvSpPr>
        <p:spPr>
          <a:xfrm>
            <a:off x="468313" y="515938"/>
            <a:ext cx="8229600" cy="649287"/>
          </a:xfrm>
        </p:spPr>
        <p:txBody>
          <a:bodyPr/>
          <a:lstStyle/>
          <a:p>
            <a:pPr>
              <a:defRPr/>
            </a:pPr>
            <a:r>
              <a:rPr lang="en-ZA" sz="2800" b="1" dirty="0">
                <a:latin typeface="+mn-lt"/>
              </a:rPr>
              <a:t>LINK TO OUTCOMES</a:t>
            </a:r>
            <a:endParaRPr lang="en-GB" sz="2800" b="1" u="sng" dirty="0">
              <a:latin typeface="+mn-lt"/>
            </a:endParaRPr>
          </a:p>
        </p:txBody>
      </p:sp>
      <p:graphicFrame>
        <p:nvGraphicFramePr>
          <p:cNvPr id="3" name="Table 2"/>
          <p:cNvGraphicFramePr>
            <a:graphicFrameLocks noGrp="1"/>
          </p:cNvGraphicFramePr>
          <p:nvPr>
            <p:extLst>
              <p:ext uri="{D42A27DB-BD31-4B8C-83A1-F6EECF244321}">
                <p14:modId xmlns:p14="http://schemas.microsoft.com/office/powerpoint/2010/main" xmlns="" val="466503707"/>
              </p:ext>
            </p:extLst>
          </p:nvPr>
        </p:nvGraphicFramePr>
        <p:xfrm>
          <a:off x="176213" y="1398588"/>
          <a:ext cx="8701087" cy="4964634"/>
        </p:xfrm>
        <a:graphic>
          <a:graphicData uri="http://schemas.openxmlformats.org/drawingml/2006/table">
            <a:tbl>
              <a:tblPr>
                <a:tableStyleId>{5C22544A-7EE6-4342-B048-85BDC9FD1C3A}</a:tableStyleId>
              </a:tblPr>
              <a:tblGrid>
                <a:gridCol w="3143184">
                  <a:extLst>
                    <a:ext uri="{9D8B030D-6E8A-4147-A177-3AD203B41FA5}">
                      <a16:colId xmlns:a16="http://schemas.microsoft.com/office/drawing/2014/main" xmlns="" val="20000"/>
                    </a:ext>
                  </a:extLst>
                </a:gridCol>
                <a:gridCol w="1659003">
                  <a:extLst>
                    <a:ext uri="{9D8B030D-6E8A-4147-A177-3AD203B41FA5}">
                      <a16:colId xmlns:a16="http://schemas.microsoft.com/office/drawing/2014/main" xmlns="" val="20001"/>
                    </a:ext>
                  </a:extLst>
                </a:gridCol>
                <a:gridCol w="2009422">
                  <a:extLst>
                    <a:ext uri="{9D8B030D-6E8A-4147-A177-3AD203B41FA5}">
                      <a16:colId xmlns:a16="http://schemas.microsoft.com/office/drawing/2014/main" xmlns="" val="20002"/>
                    </a:ext>
                  </a:extLst>
                </a:gridCol>
                <a:gridCol w="1889478">
                  <a:extLst>
                    <a:ext uri="{9D8B030D-6E8A-4147-A177-3AD203B41FA5}">
                      <a16:colId xmlns:a16="http://schemas.microsoft.com/office/drawing/2014/main" xmlns="" val="20003"/>
                    </a:ext>
                  </a:extLst>
                </a:gridCol>
              </a:tblGrid>
              <a:tr h="771049">
                <a:tc>
                  <a:txBody>
                    <a:bodyPr/>
                    <a:lstStyle/>
                    <a:p>
                      <a:pPr marL="76200" algn="l">
                        <a:lnSpc>
                          <a:spcPct val="115000"/>
                        </a:lnSpc>
                        <a:spcAft>
                          <a:spcPts val="0"/>
                        </a:spcAft>
                      </a:pPr>
                      <a:r>
                        <a:rPr lang="en-ZA" sz="1400" dirty="0">
                          <a:effectLst/>
                        </a:rPr>
                        <a:t>Government</a:t>
                      </a:r>
                    </a:p>
                    <a:p>
                      <a:pPr marL="76200" algn="l">
                        <a:lnSpc>
                          <a:spcPct val="115000"/>
                        </a:lnSpc>
                        <a:spcAft>
                          <a:spcPts val="0"/>
                        </a:spcAft>
                      </a:pPr>
                      <a:r>
                        <a:rPr lang="en-ZA" sz="1400" dirty="0">
                          <a:effectLst/>
                        </a:rPr>
                        <a:t>Service Delivery</a:t>
                      </a:r>
                    </a:p>
                    <a:p>
                      <a:pPr marL="76200" algn="l">
                        <a:lnSpc>
                          <a:spcPct val="115000"/>
                        </a:lnSpc>
                        <a:spcAft>
                          <a:spcPts val="0"/>
                        </a:spcAft>
                      </a:pPr>
                      <a:r>
                        <a:rPr lang="en-ZA" sz="1400" dirty="0">
                          <a:effectLst/>
                        </a:rPr>
                        <a:t>Outcomes</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63500" algn="l">
                        <a:lnSpc>
                          <a:spcPct val="115000"/>
                        </a:lnSpc>
                        <a:spcAft>
                          <a:spcPts val="0"/>
                        </a:spcAft>
                      </a:pPr>
                      <a:r>
                        <a:rPr lang="en-ZA" sz="1400" dirty="0">
                          <a:effectLst/>
                        </a:rPr>
                        <a:t>DOL Strategic</a:t>
                      </a:r>
                    </a:p>
                    <a:p>
                      <a:pPr marL="63500" algn="l">
                        <a:lnSpc>
                          <a:spcPct val="115000"/>
                        </a:lnSpc>
                        <a:spcAft>
                          <a:spcPts val="0"/>
                        </a:spcAft>
                      </a:pPr>
                      <a:r>
                        <a:rPr lang="en-ZA" sz="1400" dirty="0">
                          <a:effectLst/>
                        </a:rPr>
                        <a:t>Objectives</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63500" algn="l">
                        <a:lnSpc>
                          <a:spcPct val="115000"/>
                        </a:lnSpc>
                        <a:spcAft>
                          <a:spcPts val="0"/>
                        </a:spcAft>
                      </a:pPr>
                      <a:r>
                        <a:rPr lang="en-ZA" sz="1400" dirty="0">
                          <a:effectLst/>
                        </a:rPr>
                        <a:t>CF Strategic</a:t>
                      </a:r>
                    </a:p>
                    <a:p>
                      <a:pPr marL="63500" algn="l">
                        <a:lnSpc>
                          <a:spcPct val="115000"/>
                        </a:lnSpc>
                        <a:spcAft>
                          <a:spcPts val="0"/>
                        </a:spcAft>
                      </a:pPr>
                      <a:r>
                        <a:rPr lang="en-ZA" sz="1400" dirty="0">
                          <a:effectLst/>
                        </a:rPr>
                        <a:t>Outcomes</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63500" algn="l">
                        <a:lnSpc>
                          <a:spcPct val="115000"/>
                        </a:lnSpc>
                        <a:spcAft>
                          <a:spcPts val="0"/>
                        </a:spcAft>
                      </a:pPr>
                      <a:r>
                        <a:rPr lang="en-ZA" sz="1400" dirty="0">
                          <a:effectLst/>
                        </a:rPr>
                        <a:t>CF Strategic Objectives</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xmlns="" val="10000"/>
                  </a:ext>
                </a:extLst>
              </a:tr>
              <a:tr h="995080">
                <a:tc rowSpan="2">
                  <a:txBody>
                    <a:bodyPr/>
                    <a:lstStyle/>
                    <a:p>
                      <a:pPr marL="76200" algn="just">
                        <a:lnSpc>
                          <a:spcPct val="150000"/>
                        </a:lnSpc>
                        <a:spcAft>
                          <a:spcPts val="0"/>
                        </a:spcAft>
                      </a:pPr>
                      <a:r>
                        <a:rPr lang="en-ZA" sz="1400" dirty="0">
                          <a:effectLst/>
                        </a:rPr>
                        <a:t>Outcome 4: Decent</a:t>
                      </a:r>
                    </a:p>
                    <a:p>
                      <a:pPr marL="76200" algn="just">
                        <a:lnSpc>
                          <a:spcPct val="150000"/>
                        </a:lnSpc>
                        <a:spcAft>
                          <a:spcPts val="0"/>
                        </a:spcAft>
                      </a:pPr>
                      <a:r>
                        <a:rPr lang="en-ZA" sz="1400" dirty="0">
                          <a:effectLst/>
                        </a:rPr>
                        <a:t>Employment</a:t>
                      </a:r>
                    </a:p>
                    <a:p>
                      <a:pPr marL="76200" algn="just">
                        <a:lnSpc>
                          <a:spcPct val="150000"/>
                        </a:lnSpc>
                        <a:spcAft>
                          <a:spcPts val="0"/>
                        </a:spcAft>
                      </a:pPr>
                      <a:r>
                        <a:rPr lang="en-ZA" sz="1400" dirty="0">
                          <a:effectLst/>
                        </a:rPr>
                        <a:t>through inclusive</a:t>
                      </a:r>
                    </a:p>
                    <a:p>
                      <a:pPr marL="76200" algn="just">
                        <a:lnSpc>
                          <a:spcPct val="150000"/>
                        </a:lnSpc>
                        <a:spcAft>
                          <a:spcPts val="0"/>
                        </a:spcAft>
                      </a:pPr>
                      <a:r>
                        <a:rPr lang="en-ZA" sz="1400" dirty="0">
                          <a:effectLst/>
                        </a:rPr>
                        <a:t>economic growth</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algn="l">
                        <a:lnSpc>
                          <a:spcPct val="150000"/>
                        </a:lnSpc>
                        <a:spcAft>
                          <a:spcPts val="0"/>
                        </a:spcAft>
                      </a:pPr>
                      <a:r>
                        <a:rPr lang="en-ZA" sz="1400" dirty="0">
                          <a:effectLst/>
                        </a:rPr>
                        <a:t>KRA 3: Protecting vulnerable workers,</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just">
                        <a:lnSpc>
                          <a:spcPct val="150000"/>
                        </a:lnSpc>
                        <a:spcAft>
                          <a:spcPts val="1000"/>
                        </a:spcAft>
                      </a:pPr>
                      <a:r>
                        <a:rPr lang="en-ZA" sz="1400" dirty="0">
                          <a:effectLst/>
                        </a:rPr>
                        <a:t>Strengthening of Social Security through compensating for occupational injuries and diseases</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just">
                        <a:lnSpc>
                          <a:spcPct val="150000"/>
                        </a:lnSpc>
                        <a:spcAft>
                          <a:spcPts val="0"/>
                        </a:spcAft>
                      </a:pPr>
                      <a:r>
                        <a:rPr lang="en-ZA" sz="1400" dirty="0">
                          <a:effectLst/>
                        </a:rPr>
                        <a:t>Provide faster, reliable and accessible COID Services by 2020 </a:t>
                      </a:r>
                    </a:p>
                    <a:p>
                      <a:pPr algn="just">
                        <a:lnSpc>
                          <a:spcPct val="150000"/>
                        </a:lnSpc>
                        <a:spcAft>
                          <a:spcPts val="0"/>
                        </a:spcAft>
                      </a:pPr>
                      <a:r>
                        <a:rPr lang="en-ZA" sz="1400" dirty="0">
                          <a:effectLst/>
                        </a:rPr>
                        <a:t> </a:t>
                      </a:r>
                    </a:p>
                    <a:p>
                      <a:pPr algn="just">
                        <a:lnSpc>
                          <a:spcPct val="150000"/>
                        </a:lnSpc>
                        <a:spcAft>
                          <a:spcPts val="0"/>
                        </a:spcAft>
                      </a:pPr>
                      <a:r>
                        <a:rPr lang="en-ZA" sz="1400" dirty="0">
                          <a:effectLst/>
                        </a:rPr>
                        <a:t> </a:t>
                      </a:r>
                    </a:p>
                    <a:p>
                      <a:pPr algn="just">
                        <a:lnSpc>
                          <a:spcPct val="150000"/>
                        </a:lnSpc>
                        <a:spcAft>
                          <a:spcPts val="0"/>
                        </a:spcAft>
                      </a:pPr>
                      <a:r>
                        <a:rPr lang="en-ZA" sz="1400" dirty="0">
                          <a:effectLst/>
                        </a:rPr>
                        <a:t> </a:t>
                      </a:r>
                    </a:p>
                    <a:p>
                      <a:pPr algn="just">
                        <a:lnSpc>
                          <a:spcPct val="150000"/>
                        </a:lnSpc>
                        <a:spcAft>
                          <a:spcPts val="0"/>
                        </a:spcAft>
                      </a:pPr>
                      <a:r>
                        <a:rPr lang="en-ZA" sz="1400" dirty="0">
                          <a:effectLst/>
                        </a:rPr>
                        <a:t> </a:t>
                      </a:r>
                    </a:p>
                    <a:p>
                      <a:pPr algn="just">
                        <a:lnSpc>
                          <a:spcPct val="150000"/>
                        </a:lnSpc>
                        <a:spcAft>
                          <a:spcPts val="0"/>
                        </a:spcAft>
                      </a:pPr>
                      <a:r>
                        <a:rPr lang="en-ZA" sz="1400" dirty="0">
                          <a:effectLst/>
                        </a:rPr>
                        <a:t> </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49302">
                <a:tc vMerge="1">
                  <a:txBody>
                    <a:bodyPr/>
                    <a:lstStyle/>
                    <a:p>
                      <a:endParaRPr lang="en-ZA"/>
                    </a:p>
                  </a:txBody>
                  <a:tcPr/>
                </a:tc>
                <a:tc rowSpan="2">
                  <a:txBody>
                    <a:bodyPr/>
                    <a:lstStyle/>
                    <a:p>
                      <a:pPr marL="63500" algn="l">
                        <a:lnSpc>
                          <a:spcPct val="150000"/>
                        </a:lnSpc>
                        <a:spcAft>
                          <a:spcPts val="0"/>
                        </a:spcAft>
                      </a:pPr>
                      <a:r>
                        <a:rPr lang="en-ZA" sz="1400" dirty="0">
                          <a:effectLst/>
                        </a:rPr>
                        <a:t>KRA 5: Strengthening</a:t>
                      </a:r>
                    </a:p>
                    <a:p>
                      <a:pPr marL="63500" algn="l">
                        <a:lnSpc>
                          <a:spcPct val="150000"/>
                        </a:lnSpc>
                        <a:spcAft>
                          <a:spcPts val="0"/>
                        </a:spcAft>
                      </a:pPr>
                      <a:r>
                        <a:rPr lang="en-ZA" sz="1400" dirty="0">
                          <a:effectLst/>
                        </a:rPr>
                        <a:t>social protection</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2"/>
                  </a:ext>
                </a:extLst>
              </a:tr>
              <a:tr h="1315125">
                <a:tc>
                  <a:txBody>
                    <a:bodyPr/>
                    <a:lstStyle/>
                    <a:p>
                      <a:pPr marL="76200" algn="l">
                        <a:lnSpc>
                          <a:spcPct val="150000"/>
                        </a:lnSpc>
                        <a:spcAft>
                          <a:spcPts val="0"/>
                        </a:spcAft>
                      </a:pPr>
                      <a:r>
                        <a:rPr lang="en-ZA" sz="1400" dirty="0">
                          <a:effectLst/>
                        </a:rPr>
                        <a:t>Outcome 13: A comprehensive, responsive and sustainable social protection system</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3"/>
                  </a:ext>
                </a:extLst>
              </a:tr>
              <a:tr h="1434078">
                <a:tc>
                  <a:txBody>
                    <a:bodyPr/>
                    <a:lstStyle/>
                    <a:p>
                      <a:pPr marL="76200" algn="just">
                        <a:lnSpc>
                          <a:spcPct val="150000"/>
                        </a:lnSpc>
                        <a:spcAft>
                          <a:spcPts val="0"/>
                        </a:spcAft>
                      </a:pPr>
                      <a:r>
                        <a:rPr lang="en-ZA" sz="1400" dirty="0">
                          <a:effectLst/>
                        </a:rPr>
                        <a:t>Outcome 12: An efficient, effective</a:t>
                      </a:r>
                    </a:p>
                    <a:p>
                      <a:pPr marL="76200" algn="just">
                        <a:lnSpc>
                          <a:spcPct val="150000"/>
                        </a:lnSpc>
                        <a:spcAft>
                          <a:spcPts val="0"/>
                        </a:spcAft>
                      </a:pPr>
                      <a:r>
                        <a:rPr lang="en-ZA" sz="1400" dirty="0">
                          <a:effectLst/>
                        </a:rPr>
                        <a:t>and development oriented public</a:t>
                      </a:r>
                    </a:p>
                    <a:p>
                      <a:pPr marL="76200" algn="just">
                        <a:lnSpc>
                          <a:spcPct val="150000"/>
                        </a:lnSpc>
                        <a:spcAft>
                          <a:spcPts val="0"/>
                        </a:spcAft>
                      </a:pPr>
                      <a:r>
                        <a:rPr lang="en-ZA" sz="1400" dirty="0">
                          <a:effectLst/>
                        </a:rPr>
                        <a:t>service </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algn="l">
                        <a:lnSpc>
                          <a:spcPct val="150000"/>
                        </a:lnSpc>
                        <a:spcAft>
                          <a:spcPts val="0"/>
                        </a:spcAft>
                      </a:pPr>
                      <a:r>
                        <a:rPr lang="en-ZA" sz="1400" dirty="0">
                          <a:effectLst/>
                        </a:rPr>
                        <a:t>KRA 8: Strengthening</a:t>
                      </a:r>
                    </a:p>
                    <a:p>
                      <a:pPr marL="63500" algn="l">
                        <a:lnSpc>
                          <a:spcPct val="150000"/>
                        </a:lnSpc>
                        <a:spcAft>
                          <a:spcPts val="0"/>
                        </a:spcAft>
                      </a:pPr>
                      <a:r>
                        <a:rPr lang="en-ZA" sz="1400" dirty="0">
                          <a:effectLst/>
                        </a:rPr>
                        <a:t>the institutional</a:t>
                      </a:r>
                    </a:p>
                    <a:p>
                      <a:pPr marL="63500" algn="l">
                        <a:lnSpc>
                          <a:spcPct val="150000"/>
                        </a:lnSpc>
                        <a:spcAft>
                          <a:spcPts val="0"/>
                        </a:spcAft>
                      </a:pPr>
                      <a:r>
                        <a:rPr lang="en-ZA" sz="1400" dirty="0">
                          <a:effectLst/>
                        </a:rPr>
                        <a:t>capacity of the</a:t>
                      </a:r>
                    </a:p>
                    <a:p>
                      <a:pPr marL="63500" algn="l">
                        <a:lnSpc>
                          <a:spcPct val="150000"/>
                        </a:lnSpc>
                        <a:spcAft>
                          <a:spcPts val="0"/>
                        </a:spcAft>
                      </a:pPr>
                      <a:r>
                        <a:rPr lang="en-ZA" sz="1400" dirty="0">
                          <a:effectLst/>
                        </a:rPr>
                        <a:t>Department</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algn="just">
                        <a:lnSpc>
                          <a:spcPct val="150000"/>
                        </a:lnSpc>
                        <a:spcAft>
                          <a:spcPts val="0"/>
                        </a:spcAft>
                      </a:pPr>
                      <a:r>
                        <a:rPr lang="en-ZA" sz="1400" dirty="0">
                          <a:effectLst/>
                        </a:rPr>
                        <a:t>Strengthening the institutional capacity of the Fund</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algn="just">
                        <a:lnSpc>
                          <a:spcPct val="150000"/>
                        </a:lnSpc>
                        <a:spcAft>
                          <a:spcPts val="0"/>
                        </a:spcAft>
                      </a:pPr>
                      <a:r>
                        <a:rPr lang="en-ZA" sz="1400" dirty="0">
                          <a:effectLst/>
                        </a:rPr>
                        <a:t>Provide an effective and efficient client oriented support services.</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001180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920875"/>
            <a:ext cx="7543800" cy="1200150"/>
          </a:xfrm>
          <a:prstGeom prst="rect">
            <a:avLst/>
          </a:prstGeom>
          <a:solidFill>
            <a:schemeClr val="accent6">
              <a:lumMod val="40000"/>
              <a:lumOff val="60000"/>
            </a:schemeClr>
          </a:solidFill>
          <a:ln>
            <a:solidFill>
              <a:schemeClr val="tx1"/>
            </a:solidFill>
          </a:ln>
        </p:spPr>
        <p:txBody>
          <a:bodyPr>
            <a:spAutoFit/>
          </a:bodyPr>
          <a:lstStyle/>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p:txBody>
      </p:sp>
      <p:sp>
        <p:nvSpPr>
          <p:cNvPr id="3" name="TextBox 2"/>
          <p:cNvSpPr txBox="1"/>
          <p:nvPr/>
        </p:nvSpPr>
        <p:spPr>
          <a:xfrm>
            <a:off x="914400" y="3687763"/>
            <a:ext cx="7543800" cy="1200150"/>
          </a:xfrm>
          <a:prstGeom prst="rect">
            <a:avLst/>
          </a:prstGeom>
          <a:solidFill>
            <a:schemeClr val="accent6">
              <a:lumMod val="40000"/>
              <a:lumOff val="60000"/>
            </a:schemeClr>
          </a:solidFill>
          <a:ln>
            <a:solidFill>
              <a:schemeClr val="tx1"/>
            </a:solidFill>
          </a:ln>
        </p:spPr>
        <p:txBody>
          <a:bodyPr>
            <a:spAutoFit/>
          </a:bodyPr>
          <a:lstStyle/>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p:txBody>
      </p:sp>
      <p:sp>
        <p:nvSpPr>
          <p:cNvPr id="4" name="Oval 3"/>
          <p:cNvSpPr/>
          <p:nvPr/>
        </p:nvSpPr>
        <p:spPr>
          <a:xfrm>
            <a:off x="1104900" y="2124075"/>
            <a:ext cx="838200" cy="792163"/>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dirty="0"/>
          </a:p>
        </p:txBody>
      </p:sp>
      <p:sp>
        <p:nvSpPr>
          <p:cNvPr id="5" name="Oval 4"/>
          <p:cNvSpPr/>
          <p:nvPr/>
        </p:nvSpPr>
        <p:spPr>
          <a:xfrm>
            <a:off x="1104900" y="3892550"/>
            <a:ext cx="838200" cy="79216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dirty="0"/>
          </a:p>
        </p:txBody>
      </p:sp>
      <p:sp>
        <p:nvSpPr>
          <p:cNvPr id="20486" name="TextBox 5"/>
          <p:cNvSpPr txBox="1">
            <a:spLocks noChangeArrowheads="1"/>
          </p:cNvSpPr>
          <p:nvPr/>
        </p:nvSpPr>
        <p:spPr bwMode="auto">
          <a:xfrm>
            <a:off x="2057400" y="1935163"/>
            <a:ext cx="6202363" cy="126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r>
              <a:rPr lang="en-US" altLang="en-US" sz="1800" b="1" u="sng" dirty="0">
                <a:solidFill>
                  <a:srgbClr val="000000"/>
                </a:solidFill>
                <a:cs typeface="Times New Roman" pitchFamily="18" charset="0"/>
              </a:rPr>
              <a:t>Implication</a:t>
            </a:r>
            <a:r>
              <a:rPr lang="en-US" altLang="en-US" sz="1800" b="1" dirty="0">
                <a:solidFill>
                  <a:srgbClr val="000000"/>
                </a:solidFill>
                <a:cs typeface="Times New Roman" pitchFamily="18" charset="0"/>
              </a:rPr>
              <a:t>:  </a:t>
            </a:r>
            <a:r>
              <a:rPr lang="en-US" altLang="en-US" sz="1800" b="1" dirty="0">
                <a:solidFill>
                  <a:srgbClr val="00B050"/>
                </a:solidFill>
                <a:cs typeface="Times New Roman" pitchFamily="18" charset="0"/>
              </a:rPr>
              <a:t>ACHIEVED </a:t>
            </a:r>
          </a:p>
          <a:p>
            <a:r>
              <a:rPr lang="en-ZA" altLang="en-US" sz="2000" b="1" dirty="0">
                <a:solidFill>
                  <a:srgbClr val="000000"/>
                </a:solidFill>
                <a:cs typeface="Times New Roman" pitchFamily="18" charset="0"/>
              </a:rPr>
              <a:t>Performance Indicator is on track  or reflects complete implementation. Target achieved</a:t>
            </a:r>
          </a:p>
          <a:p>
            <a:r>
              <a:rPr lang="en-US" altLang="en-US" sz="1800" b="1" dirty="0">
                <a:solidFill>
                  <a:srgbClr val="000000"/>
                </a:solidFill>
                <a:cs typeface="Times New Roman" pitchFamily="18" charset="0"/>
              </a:rPr>
              <a:t> </a:t>
            </a:r>
            <a:r>
              <a:rPr lang="en-US" altLang="en-US" sz="1800" b="1" u="sng" dirty="0">
                <a:solidFill>
                  <a:srgbClr val="00B050"/>
                </a:solidFill>
                <a:cs typeface="Times New Roman" pitchFamily="18" charset="0"/>
              </a:rPr>
              <a:t>100% +  Complete</a:t>
            </a:r>
            <a:endParaRPr lang="en-ZA" altLang="en-US" sz="1800" dirty="0">
              <a:latin typeface="Times New Roman" pitchFamily="18" charset="0"/>
              <a:cs typeface="Times New Roman" pitchFamily="18" charset="0"/>
            </a:endParaRPr>
          </a:p>
        </p:txBody>
      </p:sp>
      <p:sp>
        <p:nvSpPr>
          <p:cNvPr id="20487" name="TextBox 6"/>
          <p:cNvSpPr txBox="1">
            <a:spLocks noChangeArrowheads="1"/>
          </p:cNvSpPr>
          <p:nvPr/>
        </p:nvSpPr>
        <p:spPr bwMode="auto">
          <a:xfrm>
            <a:off x="1997075" y="3687763"/>
            <a:ext cx="6384925" cy="126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r>
              <a:rPr lang="en-US" altLang="en-US" sz="1800" b="1" u="sng" dirty="0">
                <a:solidFill>
                  <a:srgbClr val="000000"/>
                </a:solidFill>
                <a:cs typeface="Times New Roman" pitchFamily="18" charset="0"/>
              </a:rPr>
              <a:t>Implication</a:t>
            </a:r>
            <a:r>
              <a:rPr lang="en-US" altLang="en-US" sz="1800" b="1" dirty="0">
                <a:solidFill>
                  <a:srgbClr val="000000"/>
                </a:solidFill>
                <a:cs typeface="Times New Roman" pitchFamily="18" charset="0"/>
              </a:rPr>
              <a:t>:     </a:t>
            </a:r>
            <a:r>
              <a:rPr lang="en-US" altLang="en-US" sz="1800" b="1" dirty="0">
                <a:solidFill>
                  <a:srgbClr val="FF0000"/>
                </a:solidFill>
                <a:cs typeface="Times New Roman" pitchFamily="18" charset="0"/>
              </a:rPr>
              <a:t>NOT ACHIEVED </a:t>
            </a:r>
          </a:p>
          <a:p>
            <a:r>
              <a:rPr lang="en-ZA" altLang="en-US" sz="2000" b="1" dirty="0">
                <a:solidFill>
                  <a:srgbClr val="000000"/>
                </a:solidFill>
                <a:cs typeface="Times New Roman" pitchFamily="18" charset="0"/>
              </a:rPr>
              <a:t>Performance Indicator behind schedule. Target not achieved</a:t>
            </a:r>
          </a:p>
          <a:p>
            <a:r>
              <a:rPr lang="en-US" altLang="en-US" sz="1800" b="1" dirty="0">
                <a:solidFill>
                  <a:srgbClr val="000000"/>
                </a:solidFill>
                <a:cs typeface="Times New Roman" pitchFamily="18" charset="0"/>
              </a:rPr>
              <a:t> </a:t>
            </a:r>
            <a:r>
              <a:rPr lang="en-US" altLang="en-US" sz="1800" b="1" u="sng" dirty="0">
                <a:solidFill>
                  <a:srgbClr val="FF0000"/>
                </a:solidFill>
                <a:cs typeface="Times New Roman" pitchFamily="18" charset="0"/>
              </a:rPr>
              <a:t>0% - 99% Complete</a:t>
            </a:r>
            <a:endParaRPr lang="en-ZA" altLang="en-US" sz="1800" dirty="0">
              <a:latin typeface="Arial" pitchFamily="34" charset="0"/>
              <a:cs typeface="Times New Roman" pitchFamily="18" charset="0"/>
            </a:endParaRPr>
          </a:p>
        </p:txBody>
      </p:sp>
      <p:sp>
        <p:nvSpPr>
          <p:cNvPr id="20488" name="Title 1"/>
          <p:cNvSpPr txBox="1">
            <a:spLocks/>
          </p:cNvSpPr>
          <p:nvPr/>
        </p:nvSpPr>
        <p:spPr bwMode="auto">
          <a:xfrm>
            <a:off x="457200" y="447675"/>
            <a:ext cx="8229600" cy="882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0" hangingPunct="0"/>
            <a:r>
              <a:rPr lang="en-US" altLang="en-US" sz="2800" b="1" dirty="0">
                <a:latin typeface="Arial" panose="020B0604020202020204" pitchFamily="34" charset="0"/>
                <a:cs typeface="Arial" panose="020B0604020202020204" pitchFamily="34" charset="0"/>
              </a:rPr>
              <a:t>LEGEND</a:t>
            </a:r>
          </a:p>
        </p:txBody>
      </p:sp>
      <p:sp>
        <p:nvSpPr>
          <p:cNvPr id="20489" name="Slide Number Placeholder 5"/>
          <p:cNvSpPr>
            <a:spLocks noGrp="1"/>
          </p:cNvSpPr>
          <p:nvPr>
            <p:ph type="sldNum" sz="quarter" idx="12"/>
          </p:nvPr>
        </p:nvSpPr>
        <p:spPr bwMode="auto">
          <a:xfrm>
            <a:off x="6840560" y="64103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05A1E5BE-B0D0-4DBE-87AC-F9180240E92E}" type="slidenum">
              <a:rPr lang="en-US" altLang="en-US" sz="1200" b="1" smtClean="0">
                <a:solidFill>
                  <a:srgbClr val="FF0000"/>
                </a:solidFill>
              </a:rPr>
              <a:pPr/>
              <a:t>9</a:t>
            </a:fld>
            <a:endParaRPr lang="en-US" altLang="en-US" sz="1200" b="1"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4">
    <a:dk1>
      <a:srgbClr val="007832"/>
    </a:dk1>
    <a:lt1>
      <a:sysClr val="window" lastClr="FFFFFF"/>
    </a:lt1>
    <a:dk2>
      <a:srgbClr val="003C19"/>
    </a:dk2>
    <a:lt2>
      <a:srgbClr val="EEECE1"/>
    </a:lt2>
    <a:accent1>
      <a:srgbClr val="FFCC00"/>
    </a:accent1>
    <a:accent2>
      <a:srgbClr val="FFC000"/>
    </a:accent2>
    <a:accent3>
      <a:srgbClr val="009E40"/>
    </a:accent3>
    <a:accent4>
      <a:srgbClr val="FFCC00"/>
    </a:accent4>
    <a:accent5>
      <a:srgbClr val="E36C09"/>
    </a:accent5>
    <a:accent6>
      <a:srgbClr val="C4BD97"/>
    </a:accent6>
    <a:hlink>
      <a:srgbClr val="009E40"/>
    </a:hlink>
    <a:folHlink>
      <a:srgbClr val="E73A28"/>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4">
    <a:dk1>
      <a:srgbClr val="007832"/>
    </a:dk1>
    <a:lt1>
      <a:sysClr val="window" lastClr="FFFFFF"/>
    </a:lt1>
    <a:dk2>
      <a:srgbClr val="003C19"/>
    </a:dk2>
    <a:lt2>
      <a:srgbClr val="EEECE1"/>
    </a:lt2>
    <a:accent1>
      <a:srgbClr val="FFCC00"/>
    </a:accent1>
    <a:accent2>
      <a:srgbClr val="FFC000"/>
    </a:accent2>
    <a:accent3>
      <a:srgbClr val="009E40"/>
    </a:accent3>
    <a:accent4>
      <a:srgbClr val="FFCC00"/>
    </a:accent4>
    <a:accent5>
      <a:srgbClr val="E36C09"/>
    </a:accent5>
    <a:accent6>
      <a:srgbClr val="C4BD97"/>
    </a:accent6>
    <a:hlink>
      <a:srgbClr val="009E40"/>
    </a:hlink>
    <a:folHlink>
      <a:srgbClr val="E73A28"/>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4">
    <a:dk1>
      <a:srgbClr val="007832"/>
    </a:dk1>
    <a:lt1>
      <a:sysClr val="window" lastClr="FFFFFF"/>
    </a:lt1>
    <a:dk2>
      <a:srgbClr val="003C19"/>
    </a:dk2>
    <a:lt2>
      <a:srgbClr val="EEECE1"/>
    </a:lt2>
    <a:accent1>
      <a:srgbClr val="FFCC00"/>
    </a:accent1>
    <a:accent2>
      <a:srgbClr val="FFC000"/>
    </a:accent2>
    <a:accent3>
      <a:srgbClr val="009E40"/>
    </a:accent3>
    <a:accent4>
      <a:srgbClr val="FFCC00"/>
    </a:accent4>
    <a:accent5>
      <a:srgbClr val="E36C09"/>
    </a:accent5>
    <a:accent6>
      <a:srgbClr val="C4BD97"/>
    </a:accent6>
    <a:hlink>
      <a:srgbClr val="009E40"/>
    </a:hlink>
    <a:folHlink>
      <a:srgbClr val="E73A28"/>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4">
    <a:dk1>
      <a:srgbClr val="007832"/>
    </a:dk1>
    <a:lt1>
      <a:sysClr val="window" lastClr="FFFFFF"/>
    </a:lt1>
    <a:dk2>
      <a:srgbClr val="003C19"/>
    </a:dk2>
    <a:lt2>
      <a:srgbClr val="EEECE1"/>
    </a:lt2>
    <a:accent1>
      <a:srgbClr val="FFCC00"/>
    </a:accent1>
    <a:accent2>
      <a:srgbClr val="FFC000"/>
    </a:accent2>
    <a:accent3>
      <a:srgbClr val="009E40"/>
    </a:accent3>
    <a:accent4>
      <a:srgbClr val="FFCC00"/>
    </a:accent4>
    <a:accent5>
      <a:srgbClr val="E36C09"/>
    </a:accent5>
    <a:accent6>
      <a:srgbClr val="C4BD97"/>
    </a:accent6>
    <a:hlink>
      <a:srgbClr val="009E40"/>
    </a:hlink>
    <a:folHlink>
      <a:srgbClr val="E73A28"/>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4">
    <a:dk1>
      <a:srgbClr val="007832"/>
    </a:dk1>
    <a:lt1>
      <a:sysClr val="window" lastClr="FFFFFF"/>
    </a:lt1>
    <a:dk2>
      <a:srgbClr val="003C19"/>
    </a:dk2>
    <a:lt2>
      <a:srgbClr val="EEECE1"/>
    </a:lt2>
    <a:accent1>
      <a:srgbClr val="FFCC00"/>
    </a:accent1>
    <a:accent2>
      <a:srgbClr val="FFC000"/>
    </a:accent2>
    <a:accent3>
      <a:srgbClr val="009E40"/>
    </a:accent3>
    <a:accent4>
      <a:srgbClr val="FFCC00"/>
    </a:accent4>
    <a:accent5>
      <a:srgbClr val="E36C09"/>
    </a:accent5>
    <a:accent6>
      <a:srgbClr val="C4BD97"/>
    </a:accent6>
    <a:hlink>
      <a:srgbClr val="009E40"/>
    </a:hlink>
    <a:folHlink>
      <a:srgbClr val="E73A28"/>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378</TotalTime>
  <Words>2500</Words>
  <Application>Microsoft Office PowerPoint</Application>
  <PresentationFormat>On-screen Show (4:3)</PresentationFormat>
  <Paragraphs>830</Paragraphs>
  <Slides>32</Slides>
  <Notes>0</Notes>
  <HiddenSlides>0</HiddenSlides>
  <MMClips>0</MMClips>
  <ScaleCrop>false</ScaleCrop>
  <HeadingPairs>
    <vt:vector size="4" baseType="variant">
      <vt:variant>
        <vt:lpstr>Theme</vt:lpstr>
      </vt:variant>
      <vt:variant>
        <vt:i4>5</vt:i4>
      </vt:variant>
      <vt:variant>
        <vt:lpstr>Slide Titles</vt:lpstr>
      </vt:variant>
      <vt:variant>
        <vt:i4>32</vt:i4>
      </vt:variant>
    </vt:vector>
  </HeadingPairs>
  <TitlesOfParts>
    <vt:vector size="37" baseType="lpstr">
      <vt:lpstr>Office Theme</vt:lpstr>
      <vt:lpstr>2_Office Theme</vt:lpstr>
      <vt:lpstr>3_Office Theme</vt:lpstr>
      <vt:lpstr>4_Office Theme</vt:lpstr>
      <vt:lpstr>5_Office Theme</vt:lpstr>
      <vt:lpstr>Slide 1</vt:lpstr>
      <vt:lpstr>INTRODUCTION</vt:lpstr>
      <vt:lpstr>INTRODUCTION: THE MANDATE OF THE CF</vt:lpstr>
      <vt:lpstr>VISION AND MISSION</vt:lpstr>
      <vt:lpstr>FOOTPRINT</vt:lpstr>
      <vt:lpstr>STRATEGIC FOCUS</vt:lpstr>
      <vt:lpstr>SERVICE OFFERING</vt:lpstr>
      <vt:lpstr>LINK TO OUTCOMES</vt:lpstr>
      <vt:lpstr>Slide 9</vt:lpstr>
      <vt:lpstr>QUARTER 2 PERFORMANCE PER STRATEGIC OBJECTIVE </vt:lpstr>
      <vt:lpstr>QUARTER 2 PERFORMANCE PER PROGRAMME </vt:lpstr>
      <vt:lpstr> PERFORMANCE PER INDICATOR</vt:lpstr>
      <vt:lpstr> PERFORMANCE PER INDICATOR</vt:lpstr>
      <vt:lpstr>  SECOND QUARTER PERFORMANCE COMPARISON  FOR THE FINANCIAL YEARS 2018/19 and 2019/20 </vt:lpstr>
      <vt:lpstr>PERFORMANCE TREND</vt:lpstr>
      <vt:lpstr> REGARDING UNDERPERFORMANCE</vt:lpstr>
      <vt:lpstr> REGARDING UNDERPERFORMANCE</vt:lpstr>
      <vt:lpstr>PROVINCIAL BREAKDOWN:  ACTUAL PERFORMANCE</vt:lpstr>
      <vt:lpstr>  PROVINCIAL BREAKDOWN 2019/20 </vt:lpstr>
      <vt:lpstr>  PROVINCIAL BREAKDOWN 2019/20 90% OF CLAIMS ADJUDICATED WITHIN 30  WORKING DAYS OF RECEIPT   </vt:lpstr>
      <vt:lpstr>  PROVINCIAL BREAKDOWN 2019/20 </vt:lpstr>
      <vt:lpstr>  PROVINCIAL BREAKDOWN 2019/20 85% OF MEDICAL INVOICES FINALISED WITHIN 40 WORKING DAYS OF RECEIPT  </vt:lpstr>
      <vt:lpstr>  PROVINCIAL BREAKDOWN 2019/20 </vt:lpstr>
      <vt:lpstr>  PROVINCIAL BREAKDOWN 2019/20 85% OF PRE- AUTHORISATIONS RESPONDED TO WITHIN 10 WORKING DAYS ON PREVIOUSLY FINALISED CASES  </vt:lpstr>
      <vt:lpstr>  PROVINCIAL BREAKDOWN 2019/20 </vt:lpstr>
      <vt:lpstr>  PROVINCIAL BREAKDOWN 2019/20 85% OF COMPLIANT ASSISTIVE DEVICES REQUESTS  RESPONDED TO WITHIN 15 WORKING DAYS OF RECEIPT   </vt:lpstr>
      <vt:lpstr>Slide 27</vt:lpstr>
      <vt:lpstr>QUARTER 2 PERFORMANCE PER PROGRAMME </vt:lpstr>
      <vt:lpstr>PROGRAMME PERFORMANCE VS. BUDGET 2019/20 DISCUSSIONS</vt:lpstr>
      <vt:lpstr>EXPENDITURE PER BENEFITS</vt:lpstr>
      <vt:lpstr>HIGH LEVEL FINANCIAL PERFORMANCE</vt:lpstr>
      <vt:lpstr>Slide 32</vt:lpstr>
    </vt:vector>
  </TitlesOfParts>
  <Company>Dept Labour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CHIEF DIRECTORATE OF COMMUNICATION</dc:title>
  <dc:creator>..</dc:creator>
  <cp:lastModifiedBy>PUMZA</cp:lastModifiedBy>
  <cp:revision>1519</cp:revision>
  <cp:lastPrinted>2019-05-06T09:21:45Z</cp:lastPrinted>
  <dcterms:created xsi:type="dcterms:W3CDTF">2013-03-07T12:06:52Z</dcterms:created>
  <dcterms:modified xsi:type="dcterms:W3CDTF">2020-02-27T11:10:35Z</dcterms:modified>
</cp:coreProperties>
</file>