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notesSlides/notesSlide2.xml" ContentType="application/vnd.openxmlformats-officedocument.presentationml.notesSlide+xml"/>
  <Override PartName="/ppt/diagrams/drawing2.xml" ContentType="application/vnd.ms-office.drawingml.diagramDrawing+xml"/>
  <Default Extension="svg" ContentType="image/svg+xml"/>
  <Override PartName="/ppt/charts/colors8.xml" ContentType="application/vnd.ms-office.chartcolorstyle+xml"/>
  <Override PartName="/ppt/charts/style2.xml" ContentType="application/vnd.ms-office.chartstyl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charts/colors6.xml" ContentType="application/vnd.ms-office.chartcolor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charts/colors4.xml" ContentType="application/vnd.ms-office.chartcolorstyl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charts/colors2.xml" ContentType="application/vnd.ms-office.chartcolorstyl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harts/chart9.xml" ContentType="application/vnd.openxmlformats-officedocument.drawingml.chart+xml"/>
  <Override PartName="/ppt/charts/chart7.xml" ContentType="application/vnd.openxmlformats-officedocument.drawingml.chart+xml"/>
  <Override PartName="/ppt/charts/colors10.xml" ContentType="application/vnd.ms-office.chartcolorstyle+xml"/>
  <Override PartName="/ppt/charts/style9.xml" ContentType="application/vnd.ms-office.chartstyle+xml"/>
  <Override PartName="/ppt/charts/style7.xml" ContentType="application/vnd.ms-office.chartstyle+xml"/>
  <Override PartName="/ppt/diagrams/layout1.xml" ContentType="application/vnd.openxmlformats-officedocument.drawingml.diagramLayout+xml"/>
  <Override PartName="/ppt/diagrams/data2.xml" ContentType="application/vnd.openxmlformats-officedocument.drawingml.diagramData+xml"/>
  <Default Extension="xlsx" ContentType="application/vnd.openxmlformats-officedocument.spreadsheetml.sheet"/>
  <Override PartName="/ppt/charts/chart3.xml" ContentType="application/vnd.openxmlformats-officedocument.drawingml.chart+xml"/>
  <Override PartName="/ppt/charts/chart5.xml" ContentType="application/vnd.openxmlformats-officedocument.drawingml.chart+xml"/>
  <Override PartName="/ppt/charts/style5.xml" ContentType="application/vnd.ms-office.chartstyl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style3.xml" ContentType="application/vnd.ms-office.chartstyl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diagrams/colors2.xml" ContentType="application/vnd.openxmlformats-officedocument.drawingml.diagramColors+xml"/>
  <Override PartName="/ppt/charts/colors9.xml" ContentType="application/vnd.ms-office.chartcolorstyle+xml"/>
  <Override PartName="/ppt/charts/style1.xml" ContentType="application/vnd.ms-office.chartstyl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charts/colors7.xml" ContentType="application/vnd.ms-office.chartcolorstyl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charts/style10.xml" ContentType="application/vnd.ms-office.chartstyle+xml"/>
  <Override PartName="/ppt/charts/colors5.xml" ContentType="application/vnd.ms-office.chartcolorstyl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charts/colors3.xml" ContentType="application/vnd.ms-office.chartcolorstyle+xml"/>
  <Override PartName="/ppt/slides/slide11.xml" ContentType="application/vnd.openxmlformats-officedocument.presentationml.slide+xml"/>
  <Override PartName="/ppt/slides/slide20.xml" ContentType="application/vnd.openxmlformats-officedocument.presentationml.slide+xml"/>
  <Override PartName="/ppt/charts/chart8.xml" ContentType="application/vnd.openxmlformats-officedocument.drawingml.chart+xml"/>
  <Override PartName="/ppt/charts/colors1.xml" ContentType="application/vnd.ms-office.chartcolorstyle+xml"/>
  <Override PartName="/ppt/slideLayouts/slideLayout10.xml" ContentType="application/vnd.openxmlformats-officedocument.presentationml.slideLayout+xml"/>
  <Override PartName="/ppt/diagrams/layout2.xml" ContentType="application/vnd.openxmlformats-officedocument.drawingml.diagramLayout+xml"/>
  <Default Extension="gif" ContentType="image/gif"/>
  <Override PartName="/ppt/charts/chart6.xml" ContentType="application/vnd.openxmlformats-officedocument.drawingml.chart+xml"/>
  <Override PartName="/ppt/charts/chart10.xml" ContentType="application/vnd.openxmlformats-officedocument.drawingml.chart+xml"/>
  <Override PartName="/ppt/charts/style8.xml" ContentType="application/vnd.ms-office.chartstyle+xml"/>
  <Override PartName="/ppt/charts/chart4.xml" ContentType="application/vnd.openxmlformats-officedocument.drawingml.chart+xml"/>
  <Override PartName="/ppt/charts/style6.xml" ContentType="application/vnd.ms-office.chartstyle+xml"/>
  <Override PartName="/ppt/slides/slide8.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charts/chart2.xml" ContentType="application/vnd.openxmlformats-officedocument.drawingml.chart+xml"/>
  <Override PartName="/docProps/core.xml" ContentType="application/vnd.openxmlformats-package.core-properties+xml"/>
  <Override PartName="/ppt/charts/style4.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3"/>
  </p:notesMasterIdLst>
  <p:handoutMasterIdLst>
    <p:handoutMasterId r:id="rId24"/>
  </p:handoutMasterIdLst>
  <p:sldIdLst>
    <p:sldId id="256" r:id="rId2"/>
    <p:sldId id="315" r:id="rId3"/>
    <p:sldId id="330" r:id="rId4"/>
    <p:sldId id="331" r:id="rId5"/>
    <p:sldId id="311" r:id="rId6"/>
    <p:sldId id="314" r:id="rId7"/>
    <p:sldId id="317" r:id="rId8"/>
    <p:sldId id="333" r:id="rId9"/>
    <p:sldId id="324" r:id="rId10"/>
    <p:sldId id="334" r:id="rId11"/>
    <p:sldId id="325" r:id="rId12"/>
    <p:sldId id="335" r:id="rId13"/>
    <p:sldId id="326" r:id="rId14"/>
    <p:sldId id="336" r:id="rId15"/>
    <p:sldId id="327" r:id="rId16"/>
    <p:sldId id="337" r:id="rId17"/>
    <p:sldId id="328" r:id="rId18"/>
    <p:sldId id="316" r:id="rId19"/>
    <p:sldId id="323" r:id="rId20"/>
    <p:sldId id="332" r:id="rId21"/>
    <p:sldId id="338" r:id="rId22"/>
  </p:sldIdLst>
  <p:sldSz cx="9144000" cy="6858000" type="screen4x3"/>
  <p:notesSz cx="9926638" cy="67976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0688" autoAdjust="0"/>
  </p:normalViewPr>
  <p:slideViewPr>
    <p:cSldViewPr snapToObjects="1" showGuides="1">
      <p:cViewPr varScale="1">
        <p:scale>
          <a:sx n="105" d="100"/>
          <a:sy n="105" d="100"/>
        </p:scale>
        <p:origin x="-1800"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Office_Excel_Worksheet1.xlsx"/></Relationships>
</file>

<file path=ppt/charts/_rels/chart10.xml.rels><?xml version="1.0" encoding="UTF-8" standalone="yes"?>
<Relationships xmlns="http://schemas.openxmlformats.org/package/2006/relationships"><Relationship Id="rId3" Type="http://schemas.microsoft.com/office/2011/relationships/chartStyle" Target="style10.xml"/><Relationship Id="rId2" Type="http://schemas.microsoft.com/office/2011/relationships/chartColorStyle" Target="colors10.xml"/><Relationship Id="rId1" Type="http://schemas.openxmlformats.org/officeDocument/2006/relationships/package" Target="../embeddings/Microsoft_Office_Excel_Worksheet10.xlsx"/></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package" Target="../embeddings/Microsoft_Office_Excel_Worksheet2.xlsx"/></Relationships>
</file>

<file path=ppt/charts/_rels/chart3.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package" Target="../embeddings/Microsoft_Office_Excel_Worksheet3.xlsx"/></Relationships>
</file>

<file path=ppt/charts/_rels/chart4.xml.rels><?xml version="1.0" encoding="UTF-8" standalone="yes"?>
<Relationships xmlns="http://schemas.openxmlformats.org/package/2006/relationships"><Relationship Id="rId3" Type="http://schemas.microsoft.com/office/2011/relationships/chartStyle" Target="style4.xml"/><Relationship Id="rId2" Type="http://schemas.microsoft.com/office/2011/relationships/chartColorStyle" Target="colors4.xml"/><Relationship Id="rId1" Type="http://schemas.openxmlformats.org/officeDocument/2006/relationships/package" Target="../embeddings/Microsoft_Office_Excel_Worksheet4.xlsx"/></Relationships>
</file>

<file path=ppt/charts/_rels/chart5.xml.rels><?xml version="1.0" encoding="UTF-8" standalone="yes"?>
<Relationships xmlns="http://schemas.openxmlformats.org/package/2006/relationships"><Relationship Id="rId3" Type="http://schemas.microsoft.com/office/2011/relationships/chartStyle" Target="style5.xml"/><Relationship Id="rId2" Type="http://schemas.microsoft.com/office/2011/relationships/chartColorStyle" Target="colors5.xml"/><Relationship Id="rId1" Type="http://schemas.openxmlformats.org/officeDocument/2006/relationships/package" Target="../embeddings/Microsoft_Office_Excel_Worksheet5.xlsx"/></Relationships>
</file>

<file path=ppt/charts/_rels/chart6.xml.rels><?xml version="1.0" encoding="UTF-8" standalone="yes"?>
<Relationships xmlns="http://schemas.openxmlformats.org/package/2006/relationships"><Relationship Id="rId3" Type="http://schemas.microsoft.com/office/2011/relationships/chartStyle" Target="style6.xml"/><Relationship Id="rId2" Type="http://schemas.microsoft.com/office/2011/relationships/chartColorStyle" Target="colors6.xml"/><Relationship Id="rId1" Type="http://schemas.openxmlformats.org/officeDocument/2006/relationships/package" Target="../embeddings/Microsoft_Office_Excel_Worksheet6.xlsx"/></Relationships>
</file>

<file path=ppt/charts/_rels/chart7.xml.rels><?xml version="1.0" encoding="UTF-8" standalone="yes"?>
<Relationships xmlns="http://schemas.openxmlformats.org/package/2006/relationships"><Relationship Id="rId3" Type="http://schemas.microsoft.com/office/2011/relationships/chartStyle" Target="style7.xml"/><Relationship Id="rId2" Type="http://schemas.microsoft.com/office/2011/relationships/chartColorStyle" Target="colors7.xml"/><Relationship Id="rId1" Type="http://schemas.openxmlformats.org/officeDocument/2006/relationships/package" Target="../embeddings/Microsoft_Office_Excel_Worksheet7.xlsx"/></Relationships>
</file>

<file path=ppt/charts/_rels/chart8.xml.rels><?xml version="1.0" encoding="UTF-8" standalone="yes"?>
<Relationships xmlns="http://schemas.openxmlformats.org/package/2006/relationships"><Relationship Id="rId3" Type="http://schemas.microsoft.com/office/2011/relationships/chartStyle" Target="style8.xml"/><Relationship Id="rId2" Type="http://schemas.microsoft.com/office/2011/relationships/chartColorStyle" Target="colors8.xml"/><Relationship Id="rId1" Type="http://schemas.openxmlformats.org/officeDocument/2006/relationships/package" Target="../embeddings/Microsoft_Office_Excel_Worksheet8.xlsx"/></Relationships>
</file>

<file path=ppt/charts/_rels/chart9.xml.rels><?xml version="1.0" encoding="UTF-8" standalone="yes"?>
<Relationships xmlns="http://schemas.openxmlformats.org/package/2006/relationships"><Relationship Id="rId3" Type="http://schemas.microsoft.com/office/2011/relationships/chartStyle" Target="style9.xml"/><Relationship Id="rId2" Type="http://schemas.microsoft.com/office/2011/relationships/chartColorStyle" Target="colors9.xml"/><Relationship Id="rId1" Type="http://schemas.openxmlformats.org/officeDocument/2006/relationships/package" Target="../embeddings/Microsoft_Office_Excel_Worksheet9.xlsx"/></Relationships>
</file>

<file path=ppt/charts/chart1.xml><?xml version="1.0" encoding="utf-8"?>
<c:chartSpace xmlns:c="http://schemas.openxmlformats.org/drawingml/2006/chart" xmlns:a="http://schemas.openxmlformats.org/drawingml/2006/main" xmlns:r="http://schemas.openxmlformats.org/officeDocument/2006/relationships">
  <c:lang val="en-ZA"/>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GB" dirty="0"/>
              <a:t>Registrations</a:t>
            </a:r>
            <a:r>
              <a:rPr lang="en-GB" baseline="0" dirty="0"/>
              <a:t> </a:t>
            </a:r>
            <a:r>
              <a:rPr lang="en-ZA" baseline="0" dirty="0"/>
              <a:t>&amp; De-registrations of Candidates</a:t>
            </a:r>
            <a:endParaRPr lang="en-GB" dirty="0"/>
          </a:p>
        </c:rich>
      </c:tx>
      <c:layout/>
      <c:spPr>
        <a:noFill/>
        <a:ln>
          <a:noFill/>
        </a:ln>
        <a:effectLst/>
      </c:spPr>
    </c:title>
    <c:plotArea>
      <c:layout/>
      <c:barChart>
        <c:barDir val="col"/>
        <c:grouping val="clustered"/>
        <c:ser>
          <c:idx val="0"/>
          <c:order val="0"/>
          <c:tx>
            <c:strRef>
              <c:f>Sheet1!$B$1</c:f>
              <c:strCache>
                <c:ptCount val="1"/>
                <c:pt idx="0">
                  <c:v>Registrations</c:v>
                </c:pt>
              </c:strCache>
            </c:strRef>
          </c:tx>
          <c:spPr>
            <a:solidFill>
              <a:schemeClr val="accent1"/>
            </a:solidFill>
            <a:ln>
              <a:noFill/>
            </a:ln>
            <a:effectLst/>
          </c:spPr>
          <c:cat>
            <c:numRef>
              <c:f>Sheet1!$A$2:$A$5</c:f>
              <c:numCache>
                <c:formatCode>General</c:formatCode>
                <c:ptCount val="4"/>
                <c:pt idx="0">
                  <c:v>2016</c:v>
                </c:pt>
                <c:pt idx="1">
                  <c:v>2017</c:v>
                </c:pt>
                <c:pt idx="2">
                  <c:v>2018</c:v>
                </c:pt>
                <c:pt idx="3">
                  <c:v>2019</c:v>
                </c:pt>
              </c:numCache>
            </c:numRef>
          </c:cat>
          <c:val>
            <c:numRef>
              <c:f>Sheet1!$B$2:$B$5</c:f>
              <c:numCache>
                <c:formatCode>General</c:formatCode>
                <c:ptCount val="4"/>
                <c:pt idx="0">
                  <c:v>1571</c:v>
                </c:pt>
                <c:pt idx="1">
                  <c:v>2467</c:v>
                </c:pt>
                <c:pt idx="2">
                  <c:v>2967</c:v>
                </c:pt>
                <c:pt idx="3">
                  <c:v>4120</c:v>
                </c:pt>
              </c:numCache>
            </c:numRef>
          </c:val>
          <c:extLst xmlns:c16r2="http://schemas.microsoft.com/office/drawing/2015/06/chart">
            <c:ext xmlns:c16="http://schemas.microsoft.com/office/drawing/2014/chart" uri="{C3380CC4-5D6E-409C-BE32-E72D297353CC}">
              <c16:uniqueId val="{00000000-F309-4E78-9D08-069464333491}"/>
            </c:ext>
          </c:extLst>
        </c:ser>
        <c:ser>
          <c:idx val="1"/>
          <c:order val="1"/>
          <c:tx>
            <c:strRef>
              <c:f>Sheet1!$C$1</c:f>
              <c:strCache>
                <c:ptCount val="1"/>
                <c:pt idx="0">
                  <c:v>Deregistration</c:v>
                </c:pt>
              </c:strCache>
            </c:strRef>
          </c:tx>
          <c:spPr>
            <a:solidFill>
              <a:schemeClr val="accent2"/>
            </a:solidFill>
            <a:ln>
              <a:noFill/>
            </a:ln>
            <a:effectLst/>
          </c:spPr>
          <c:cat>
            <c:numRef>
              <c:f>Sheet1!$A$2:$A$5</c:f>
              <c:numCache>
                <c:formatCode>General</c:formatCode>
                <c:ptCount val="4"/>
                <c:pt idx="0">
                  <c:v>2016</c:v>
                </c:pt>
                <c:pt idx="1">
                  <c:v>2017</c:v>
                </c:pt>
                <c:pt idx="2">
                  <c:v>2018</c:v>
                </c:pt>
                <c:pt idx="3">
                  <c:v>2019</c:v>
                </c:pt>
              </c:numCache>
            </c:numRef>
          </c:cat>
          <c:val>
            <c:numRef>
              <c:f>Sheet1!$C$2:$C$5</c:f>
              <c:numCache>
                <c:formatCode>General</c:formatCode>
                <c:ptCount val="4"/>
                <c:pt idx="0">
                  <c:v>234</c:v>
                </c:pt>
                <c:pt idx="1">
                  <c:v>434</c:v>
                </c:pt>
                <c:pt idx="2">
                  <c:v>473</c:v>
                </c:pt>
                <c:pt idx="3">
                  <c:v>1414</c:v>
                </c:pt>
              </c:numCache>
            </c:numRef>
          </c:val>
          <c:extLst xmlns:c16r2="http://schemas.microsoft.com/office/drawing/2015/06/chart">
            <c:ext xmlns:c16="http://schemas.microsoft.com/office/drawing/2014/chart" uri="{C3380CC4-5D6E-409C-BE32-E72D297353CC}">
              <c16:uniqueId val="{00000001-F309-4E78-9D08-069464333491}"/>
            </c:ext>
          </c:extLst>
        </c:ser>
        <c:dLbls/>
        <c:gapWidth val="219"/>
        <c:overlap val="-27"/>
        <c:axId val="103498112"/>
        <c:axId val="103499648"/>
      </c:barChart>
      <c:catAx>
        <c:axId val="103498112"/>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3499648"/>
        <c:crosses val="autoZero"/>
        <c:auto val="1"/>
        <c:lblAlgn val="ctr"/>
        <c:lblOffset val="100"/>
      </c:catAx>
      <c:valAx>
        <c:axId val="103499648"/>
        <c:scaling>
          <c:orientation val="minMax"/>
        </c:scaling>
        <c:axPos val="l"/>
        <c:majorGridlines>
          <c:spPr>
            <a:ln w="9525" cap="flat" cmpd="sng" algn="ctr">
              <a:solidFill>
                <a:schemeClr val="tx1">
                  <a:lumMod val="15000"/>
                  <a:lumOff val="85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3498112"/>
        <c:crosses val="autoZero"/>
        <c:crossBetween val="between"/>
      </c:valAx>
      <c:spPr>
        <a:noFill/>
        <a:ln>
          <a:noFill/>
        </a:ln>
        <a:effectLst/>
      </c:spPr>
    </c:plotArea>
    <c:legend>
      <c:legendPos val="b"/>
      <c:layout/>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chartSpace>
</file>

<file path=ppt/charts/chart10.xml><?xml version="1.0" encoding="utf-8"?>
<c:chartSpace xmlns:c="http://schemas.openxmlformats.org/drawingml/2006/chart" xmlns:a="http://schemas.openxmlformats.org/drawingml/2006/main" xmlns:r="http://schemas.openxmlformats.org/officeDocument/2006/relationships">
  <c:lang val="en-ZA"/>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GB" dirty="0"/>
              <a:t>Registration &amp; De-registration of Professionals</a:t>
            </a:r>
          </a:p>
        </c:rich>
      </c:tx>
      <c:spPr>
        <a:noFill/>
        <a:ln>
          <a:noFill/>
        </a:ln>
        <a:effectLst/>
      </c:spPr>
    </c:title>
    <c:plotArea>
      <c:layout/>
      <c:barChart>
        <c:barDir val="col"/>
        <c:grouping val="clustered"/>
        <c:ser>
          <c:idx val="0"/>
          <c:order val="0"/>
          <c:tx>
            <c:strRef>
              <c:f>Sheet1!$B$1</c:f>
              <c:strCache>
                <c:ptCount val="1"/>
                <c:pt idx="0">
                  <c:v>Registrations</c:v>
                </c:pt>
              </c:strCache>
            </c:strRef>
          </c:tx>
          <c:spPr>
            <a:solidFill>
              <a:schemeClr val="accent1"/>
            </a:solidFill>
            <a:ln>
              <a:noFill/>
            </a:ln>
            <a:effectLst/>
          </c:spPr>
          <c:cat>
            <c:numRef>
              <c:f>Sheet1!$A$2:$A$5</c:f>
              <c:numCache>
                <c:formatCode>General</c:formatCode>
                <c:ptCount val="4"/>
                <c:pt idx="0">
                  <c:v>2016</c:v>
                </c:pt>
                <c:pt idx="1">
                  <c:v>2017</c:v>
                </c:pt>
                <c:pt idx="2">
                  <c:v>2018</c:v>
                </c:pt>
                <c:pt idx="3">
                  <c:v>2019</c:v>
                </c:pt>
              </c:numCache>
            </c:numRef>
          </c:cat>
          <c:val>
            <c:numRef>
              <c:f>Sheet1!$B$2:$B$5</c:f>
              <c:numCache>
                <c:formatCode>General</c:formatCode>
                <c:ptCount val="4"/>
                <c:pt idx="0">
                  <c:v>2100</c:v>
                </c:pt>
                <c:pt idx="1">
                  <c:v>2210</c:v>
                </c:pt>
                <c:pt idx="2">
                  <c:v>2303</c:v>
                </c:pt>
                <c:pt idx="3">
                  <c:v>2424</c:v>
                </c:pt>
              </c:numCache>
            </c:numRef>
          </c:val>
          <c:extLst xmlns:c16r2="http://schemas.microsoft.com/office/drawing/2015/06/chart">
            <c:ext xmlns:c16="http://schemas.microsoft.com/office/drawing/2014/chart" uri="{C3380CC4-5D6E-409C-BE32-E72D297353CC}">
              <c16:uniqueId val="{00000000-7DEE-4EF7-BAE9-FD2ED777CEA6}"/>
            </c:ext>
          </c:extLst>
        </c:ser>
        <c:ser>
          <c:idx val="1"/>
          <c:order val="1"/>
          <c:tx>
            <c:strRef>
              <c:f>Sheet1!$C$1</c:f>
              <c:strCache>
                <c:ptCount val="1"/>
                <c:pt idx="0">
                  <c:v>Deregistration</c:v>
                </c:pt>
              </c:strCache>
            </c:strRef>
          </c:tx>
          <c:spPr>
            <a:solidFill>
              <a:schemeClr val="accent2"/>
            </a:solidFill>
            <a:ln>
              <a:noFill/>
            </a:ln>
            <a:effectLst/>
          </c:spPr>
          <c:cat>
            <c:numRef>
              <c:f>Sheet1!$A$2:$A$5</c:f>
              <c:numCache>
                <c:formatCode>General</c:formatCode>
                <c:ptCount val="4"/>
                <c:pt idx="0">
                  <c:v>2016</c:v>
                </c:pt>
                <c:pt idx="1">
                  <c:v>2017</c:v>
                </c:pt>
                <c:pt idx="2">
                  <c:v>2018</c:v>
                </c:pt>
                <c:pt idx="3">
                  <c:v>2019</c:v>
                </c:pt>
              </c:numCache>
            </c:numRef>
          </c:cat>
          <c:val>
            <c:numRef>
              <c:f>Sheet1!$C$2:$C$5</c:f>
              <c:numCache>
                <c:formatCode>General</c:formatCode>
                <c:ptCount val="4"/>
                <c:pt idx="0">
                  <c:v>30</c:v>
                </c:pt>
                <c:pt idx="1">
                  <c:v>34</c:v>
                </c:pt>
                <c:pt idx="2">
                  <c:v>54</c:v>
                </c:pt>
                <c:pt idx="3">
                  <c:v>174</c:v>
                </c:pt>
              </c:numCache>
            </c:numRef>
          </c:val>
          <c:extLst xmlns:c16r2="http://schemas.microsoft.com/office/drawing/2015/06/chart">
            <c:ext xmlns:c16="http://schemas.microsoft.com/office/drawing/2014/chart" uri="{C3380CC4-5D6E-409C-BE32-E72D297353CC}">
              <c16:uniqueId val="{00000001-7DEE-4EF7-BAE9-FD2ED777CEA6}"/>
            </c:ext>
          </c:extLst>
        </c:ser>
        <c:dLbls/>
        <c:gapWidth val="219"/>
        <c:overlap val="-27"/>
        <c:axId val="112029696"/>
        <c:axId val="112031232"/>
      </c:barChart>
      <c:catAx>
        <c:axId val="112029696"/>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2031232"/>
        <c:crosses val="autoZero"/>
        <c:auto val="1"/>
        <c:lblAlgn val="ctr"/>
        <c:lblOffset val="100"/>
      </c:catAx>
      <c:valAx>
        <c:axId val="112031232"/>
        <c:scaling>
          <c:orientation val="minMax"/>
        </c:scaling>
        <c:axPos val="l"/>
        <c:majorGridlines>
          <c:spPr>
            <a:ln w="9525" cap="flat" cmpd="sng" algn="ctr">
              <a:solidFill>
                <a:schemeClr val="tx1">
                  <a:lumMod val="15000"/>
                  <a:lumOff val="85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2029696"/>
        <c:crosses val="autoZero"/>
        <c:crossBetween val="between"/>
      </c:valAx>
      <c:spPr>
        <a:noFill/>
        <a:ln>
          <a:noFill/>
        </a:ln>
        <a:effectLst/>
      </c:spPr>
    </c:plotArea>
    <c:legend>
      <c:legendPos val="b"/>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ZA"/>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GB" dirty="0"/>
              <a:t>Registration &amp; De-registration of Professionals</a:t>
            </a:r>
          </a:p>
        </c:rich>
      </c:tx>
      <c:layout/>
      <c:spPr>
        <a:noFill/>
        <a:ln>
          <a:noFill/>
        </a:ln>
        <a:effectLst/>
      </c:spPr>
    </c:title>
    <c:plotArea>
      <c:layout/>
      <c:barChart>
        <c:barDir val="col"/>
        <c:grouping val="clustered"/>
        <c:ser>
          <c:idx val="0"/>
          <c:order val="0"/>
          <c:tx>
            <c:strRef>
              <c:f>Sheet1!$B$1</c:f>
              <c:strCache>
                <c:ptCount val="1"/>
                <c:pt idx="0">
                  <c:v>Registrations</c:v>
                </c:pt>
              </c:strCache>
            </c:strRef>
          </c:tx>
          <c:spPr>
            <a:solidFill>
              <a:schemeClr val="accent1"/>
            </a:solidFill>
            <a:ln>
              <a:noFill/>
            </a:ln>
            <a:effectLst/>
          </c:spPr>
          <c:cat>
            <c:numRef>
              <c:f>Sheet1!$A$2:$A$5</c:f>
              <c:numCache>
                <c:formatCode>General</c:formatCode>
                <c:ptCount val="4"/>
                <c:pt idx="0">
                  <c:v>2016</c:v>
                </c:pt>
                <c:pt idx="1">
                  <c:v>2017</c:v>
                </c:pt>
                <c:pt idx="2">
                  <c:v>2018</c:v>
                </c:pt>
                <c:pt idx="3">
                  <c:v>2019</c:v>
                </c:pt>
              </c:numCache>
            </c:numRef>
          </c:cat>
          <c:val>
            <c:numRef>
              <c:f>Sheet1!$B$2:$B$5</c:f>
              <c:numCache>
                <c:formatCode>General</c:formatCode>
                <c:ptCount val="4"/>
                <c:pt idx="0">
                  <c:v>2793</c:v>
                </c:pt>
                <c:pt idx="1">
                  <c:v>3936</c:v>
                </c:pt>
                <c:pt idx="2">
                  <c:v>4818</c:v>
                </c:pt>
                <c:pt idx="3">
                  <c:v>6250</c:v>
                </c:pt>
              </c:numCache>
            </c:numRef>
          </c:val>
          <c:extLst xmlns:c16r2="http://schemas.microsoft.com/office/drawing/2015/06/chart">
            <c:ext xmlns:c16="http://schemas.microsoft.com/office/drawing/2014/chart" uri="{C3380CC4-5D6E-409C-BE32-E72D297353CC}">
              <c16:uniqueId val="{00000000-7DEE-4EF7-BAE9-FD2ED777CEA6}"/>
            </c:ext>
          </c:extLst>
        </c:ser>
        <c:ser>
          <c:idx val="1"/>
          <c:order val="1"/>
          <c:tx>
            <c:strRef>
              <c:f>Sheet1!$C$1</c:f>
              <c:strCache>
                <c:ptCount val="1"/>
                <c:pt idx="0">
                  <c:v>Deregistration</c:v>
                </c:pt>
              </c:strCache>
            </c:strRef>
          </c:tx>
          <c:spPr>
            <a:solidFill>
              <a:schemeClr val="accent2"/>
            </a:solidFill>
            <a:ln>
              <a:noFill/>
            </a:ln>
            <a:effectLst/>
          </c:spPr>
          <c:cat>
            <c:numRef>
              <c:f>Sheet1!$A$2:$A$5</c:f>
              <c:numCache>
                <c:formatCode>General</c:formatCode>
                <c:ptCount val="4"/>
                <c:pt idx="0">
                  <c:v>2016</c:v>
                </c:pt>
                <c:pt idx="1">
                  <c:v>2017</c:v>
                </c:pt>
                <c:pt idx="2">
                  <c:v>2018</c:v>
                </c:pt>
                <c:pt idx="3">
                  <c:v>2019</c:v>
                </c:pt>
              </c:numCache>
            </c:numRef>
          </c:cat>
          <c:val>
            <c:numRef>
              <c:f>Sheet1!$C$2:$C$5</c:f>
              <c:numCache>
                <c:formatCode>General</c:formatCode>
                <c:ptCount val="4"/>
                <c:pt idx="0">
                  <c:v>0</c:v>
                </c:pt>
                <c:pt idx="1">
                  <c:v>188</c:v>
                </c:pt>
                <c:pt idx="2">
                  <c:v>12</c:v>
                </c:pt>
                <c:pt idx="3">
                  <c:v>0</c:v>
                </c:pt>
              </c:numCache>
            </c:numRef>
          </c:val>
          <c:extLst xmlns:c16r2="http://schemas.microsoft.com/office/drawing/2015/06/chart">
            <c:ext xmlns:c16="http://schemas.microsoft.com/office/drawing/2014/chart" uri="{C3380CC4-5D6E-409C-BE32-E72D297353CC}">
              <c16:uniqueId val="{00000001-7DEE-4EF7-BAE9-FD2ED777CEA6}"/>
            </c:ext>
          </c:extLst>
        </c:ser>
        <c:dLbls/>
        <c:gapWidth val="219"/>
        <c:overlap val="-27"/>
        <c:axId val="104928768"/>
        <c:axId val="104930304"/>
      </c:barChart>
      <c:catAx>
        <c:axId val="104928768"/>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4930304"/>
        <c:crosses val="autoZero"/>
        <c:auto val="1"/>
        <c:lblAlgn val="ctr"/>
        <c:lblOffset val="100"/>
      </c:catAx>
      <c:valAx>
        <c:axId val="104930304"/>
        <c:scaling>
          <c:orientation val="minMax"/>
        </c:scaling>
        <c:axPos val="l"/>
        <c:majorGridlines>
          <c:spPr>
            <a:ln w="9525" cap="flat" cmpd="sng" algn="ctr">
              <a:solidFill>
                <a:schemeClr val="tx1">
                  <a:lumMod val="15000"/>
                  <a:lumOff val="85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4928768"/>
        <c:crosses val="autoZero"/>
        <c:crossBetween val="between"/>
      </c:valAx>
      <c:spPr>
        <a:noFill/>
        <a:ln>
          <a:noFill/>
        </a:ln>
        <a:effectLst/>
      </c:spPr>
    </c:plotArea>
    <c:legend>
      <c:legendPos val="b"/>
      <c:layout/>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ZA"/>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GB" dirty="0"/>
              <a:t>Registrations</a:t>
            </a:r>
            <a:r>
              <a:rPr lang="en-GB" baseline="0" dirty="0"/>
              <a:t> </a:t>
            </a:r>
            <a:r>
              <a:rPr lang="en-ZA" baseline="0" dirty="0"/>
              <a:t>&amp; De-registrations of Candidates</a:t>
            </a:r>
            <a:endParaRPr lang="en-GB" dirty="0"/>
          </a:p>
        </c:rich>
      </c:tx>
      <c:spPr>
        <a:noFill/>
        <a:ln>
          <a:noFill/>
        </a:ln>
        <a:effectLst/>
      </c:spPr>
    </c:title>
    <c:plotArea>
      <c:layout/>
      <c:barChart>
        <c:barDir val="col"/>
        <c:grouping val="clustered"/>
        <c:ser>
          <c:idx val="0"/>
          <c:order val="0"/>
          <c:tx>
            <c:strRef>
              <c:f>Sheet1!$B$1</c:f>
              <c:strCache>
                <c:ptCount val="1"/>
                <c:pt idx="0">
                  <c:v>Registrations</c:v>
                </c:pt>
              </c:strCache>
            </c:strRef>
          </c:tx>
          <c:spPr>
            <a:solidFill>
              <a:schemeClr val="accent1"/>
            </a:solidFill>
            <a:ln>
              <a:noFill/>
            </a:ln>
            <a:effectLst/>
          </c:spPr>
          <c:cat>
            <c:numRef>
              <c:f>Sheet1!$A$2:$A$5</c:f>
              <c:numCache>
                <c:formatCode>General</c:formatCode>
                <c:ptCount val="4"/>
                <c:pt idx="0">
                  <c:v>2016</c:v>
                </c:pt>
                <c:pt idx="1">
                  <c:v>2017</c:v>
                </c:pt>
                <c:pt idx="2">
                  <c:v>2018</c:v>
                </c:pt>
                <c:pt idx="3">
                  <c:v>2019</c:v>
                </c:pt>
              </c:numCache>
            </c:numRef>
          </c:cat>
          <c:val>
            <c:numRef>
              <c:f>Sheet1!$B$2:$B$5</c:f>
              <c:numCache>
                <c:formatCode>General</c:formatCode>
                <c:ptCount val="4"/>
                <c:pt idx="0">
                  <c:v>3731</c:v>
                </c:pt>
                <c:pt idx="1">
                  <c:v>3253</c:v>
                </c:pt>
                <c:pt idx="2">
                  <c:v>2780</c:v>
                </c:pt>
                <c:pt idx="3">
                  <c:v>3271</c:v>
                </c:pt>
              </c:numCache>
            </c:numRef>
          </c:val>
          <c:extLst xmlns:c16r2="http://schemas.microsoft.com/office/drawing/2015/06/chart">
            <c:ext xmlns:c16="http://schemas.microsoft.com/office/drawing/2014/chart" uri="{C3380CC4-5D6E-409C-BE32-E72D297353CC}">
              <c16:uniqueId val="{00000000-F309-4E78-9D08-069464333491}"/>
            </c:ext>
          </c:extLst>
        </c:ser>
        <c:ser>
          <c:idx val="1"/>
          <c:order val="1"/>
          <c:tx>
            <c:strRef>
              <c:f>Sheet1!$C$1</c:f>
              <c:strCache>
                <c:ptCount val="1"/>
                <c:pt idx="0">
                  <c:v>Deregistration</c:v>
                </c:pt>
              </c:strCache>
            </c:strRef>
          </c:tx>
          <c:spPr>
            <a:solidFill>
              <a:schemeClr val="accent2"/>
            </a:solidFill>
            <a:ln>
              <a:noFill/>
            </a:ln>
            <a:effectLst/>
          </c:spPr>
          <c:cat>
            <c:numRef>
              <c:f>Sheet1!$A$2:$A$5</c:f>
              <c:numCache>
                <c:formatCode>General</c:formatCode>
                <c:ptCount val="4"/>
                <c:pt idx="0">
                  <c:v>2016</c:v>
                </c:pt>
                <c:pt idx="1">
                  <c:v>2017</c:v>
                </c:pt>
                <c:pt idx="2">
                  <c:v>2018</c:v>
                </c:pt>
                <c:pt idx="3">
                  <c:v>2019</c:v>
                </c:pt>
              </c:numCache>
            </c:numRef>
          </c:cat>
          <c:val>
            <c:numRef>
              <c:f>Sheet1!$C$2:$C$5</c:f>
              <c:numCache>
                <c:formatCode>General</c:formatCode>
                <c:ptCount val="4"/>
                <c:pt idx="0">
                  <c:v>1624</c:v>
                </c:pt>
                <c:pt idx="1">
                  <c:v>1695</c:v>
                </c:pt>
                <c:pt idx="2">
                  <c:v>2140</c:v>
                </c:pt>
                <c:pt idx="3">
                  <c:v>0</c:v>
                </c:pt>
              </c:numCache>
            </c:numRef>
          </c:val>
          <c:extLst xmlns:c16r2="http://schemas.microsoft.com/office/drawing/2015/06/chart">
            <c:ext xmlns:c16="http://schemas.microsoft.com/office/drawing/2014/chart" uri="{C3380CC4-5D6E-409C-BE32-E72D297353CC}">
              <c16:uniqueId val="{00000001-F309-4E78-9D08-069464333491}"/>
            </c:ext>
          </c:extLst>
        </c:ser>
        <c:dLbls/>
        <c:gapWidth val="219"/>
        <c:overlap val="-27"/>
        <c:axId val="106886656"/>
        <c:axId val="106888192"/>
      </c:barChart>
      <c:catAx>
        <c:axId val="106886656"/>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6888192"/>
        <c:crosses val="autoZero"/>
        <c:auto val="1"/>
        <c:lblAlgn val="ctr"/>
        <c:lblOffset val="100"/>
      </c:catAx>
      <c:valAx>
        <c:axId val="106888192"/>
        <c:scaling>
          <c:orientation val="minMax"/>
        </c:scaling>
        <c:axPos val="l"/>
        <c:majorGridlines>
          <c:spPr>
            <a:ln w="9525" cap="flat" cmpd="sng" algn="ctr">
              <a:solidFill>
                <a:schemeClr val="tx1">
                  <a:lumMod val="15000"/>
                  <a:lumOff val="85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6886656"/>
        <c:crosses val="autoZero"/>
        <c:crossBetween val="between"/>
      </c:valAx>
      <c:spPr>
        <a:noFill/>
        <a:ln>
          <a:noFill/>
        </a:ln>
        <a:effectLst/>
      </c:spPr>
    </c:plotArea>
    <c:legend>
      <c:legendPos val="b"/>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en-ZA"/>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GB" dirty="0"/>
              <a:t>Registration &amp; De-registration of Professionals</a:t>
            </a:r>
          </a:p>
        </c:rich>
      </c:tx>
      <c:spPr>
        <a:noFill/>
        <a:ln>
          <a:noFill/>
        </a:ln>
        <a:effectLst/>
      </c:spPr>
    </c:title>
    <c:plotArea>
      <c:layout/>
      <c:barChart>
        <c:barDir val="col"/>
        <c:grouping val="clustered"/>
        <c:ser>
          <c:idx val="0"/>
          <c:order val="0"/>
          <c:tx>
            <c:strRef>
              <c:f>Sheet1!$B$1</c:f>
              <c:strCache>
                <c:ptCount val="1"/>
                <c:pt idx="0">
                  <c:v>Registrations</c:v>
                </c:pt>
              </c:strCache>
            </c:strRef>
          </c:tx>
          <c:spPr>
            <a:solidFill>
              <a:schemeClr val="accent1"/>
            </a:solidFill>
            <a:ln>
              <a:noFill/>
            </a:ln>
            <a:effectLst/>
          </c:spPr>
          <c:cat>
            <c:numRef>
              <c:f>Sheet1!$A$2:$A$5</c:f>
              <c:numCache>
                <c:formatCode>General</c:formatCode>
                <c:ptCount val="4"/>
                <c:pt idx="0">
                  <c:v>2016</c:v>
                </c:pt>
                <c:pt idx="1">
                  <c:v>2017</c:v>
                </c:pt>
                <c:pt idx="2">
                  <c:v>2018</c:v>
                </c:pt>
                <c:pt idx="3">
                  <c:v>2019</c:v>
                </c:pt>
              </c:numCache>
            </c:numRef>
          </c:cat>
          <c:val>
            <c:numRef>
              <c:f>Sheet1!$B$2:$B$5</c:f>
              <c:numCache>
                <c:formatCode>General</c:formatCode>
                <c:ptCount val="4"/>
                <c:pt idx="0">
                  <c:v>1644</c:v>
                </c:pt>
                <c:pt idx="1">
                  <c:v>881</c:v>
                </c:pt>
                <c:pt idx="2">
                  <c:v>933</c:v>
                </c:pt>
                <c:pt idx="3">
                  <c:v>1159</c:v>
                </c:pt>
              </c:numCache>
            </c:numRef>
          </c:val>
          <c:extLst xmlns:c16r2="http://schemas.microsoft.com/office/drawing/2015/06/chart">
            <c:ext xmlns:c16="http://schemas.microsoft.com/office/drawing/2014/chart" uri="{C3380CC4-5D6E-409C-BE32-E72D297353CC}">
              <c16:uniqueId val="{00000000-7DEE-4EF7-BAE9-FD2ED777CEA6}"/>
            </c:ext>
          </c:extLst>
        </c:ser>
        <c:ser>
          <c:idx val="1"/>
          <c:order val="1"/>
          <c:tx>
            <c:strRef>
              <c:f>Sheet1!$C$1</c:f>
              <c:strCache>
                <c:ptCount val="1"/>
                <c:pt idx="0">
                  <c:v>Deregistration</c:v>
                </c:pt>
              </c:strCache>
            </c:strRef>
          </c:tx>
          <c:spPr>
            <a:solidFill>
              <a:schemeClr val="accent2"/>
            </a:solidFill>
            <a:ln>
              <a:noFill/>
            </a:ln>
            <a:effectLst/>
          </c:spPr>
          <c:cat>
            <c:numRef>
              <c:f>Sheet1!$A$2:$A$5</c:f>
              <c:numCache>
                <c:formatCode>General</c:formatCode>
                <c:ptCount val="4"/>
                <c:pt idx="0">
                  <c:v>2016</c:v>
                </c:pt>
                <c:pt idx="1">
                  <c:v>2017</c:v>
                </c:pt>
                <c:pt idx="2">
                  <c:v>2018</c:v>
                </c:pt>
                <c:pt idx="3">
                  <c:v>2019</c:v>
                </c:pt>
              </c:numCache>
            </c:numRef>
          </c:cat>
          <c:val>
            <c:numRef>
              <c:f>Sheet1!$C$2:$C$5</c:f>
              <c:numCache>
                <c:formatCode>General</c:formatCode>
                <c:ptCount val="4"/>
                <c:pt idx="0">
                  <c:v>759</c:v>
                </c:pt>
                <c:pt idx="1">
                  <c:v>746</c:v>
                </c:pt>
                <c:pt idx="2">
                  <c:v>627</c:v>
                </c:pt>
                <c:pt idx="3">
                  <c:v>303</c:v>
                </c:pt>
              </c:numCache>
            </c:numRef>
          </c:val>
          <c:extLst xmlns:c16r2="http://schemas.microsoft.com/office/drawing/2015/06/chart">
            <c:ext xmlns:c16="http://schemas.microsoft.com/office/drawing/2014/chart" uri="{C3380CC4-5D6E-409C-BE32-E72D297353CC}">
              <c16:uniqueId val="{00000001-7DEE-4EF7-BAE9-FD2ED777CEA6}"/>
            </c:ext>
          </c:extLst>
        </c:ser>
        <c:dLbls/>
        <c:gapWidth val="219"/>
        <c:overlap val="-27"/>
        <c:axId val="103422976"/>
        <c:axId val="103520512"/>
      </c:barChart>
      <c:catAx>
        <c:axId val="103422976"/>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3520512"/>
        <c:crosses val="autoZero"/>
        <c:auto val="1"/>
        <c:lblAlgn val="ctr"/>
        <c:lblOffset val="100"/>
      </c:catAx>
      <c:valAx>
        <c:axId val="103520512"/>
        <c:scaling>
          <c:orientation val="minMax"/>
        </c:scaling>
        <c:axPos val="l"/>
        <c:majorGridlines>
          <c:spPr>
            <a:ln w="9525" cap="flat" cmpd="sng" algn="ctr">
              <a:solidFill>
                <a:schemeClr val="tx1">
                  <a:lumMod val="15000"/>
                  <a:lumOff val="85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3422976"/>
        <c:crosses val="autoZero"/>
        <c:crossBetween val="between"/>
      </c:valAx>
      <c:spPr>
        <a:noFill/>
        <a:ln>
          <a:noFill/>
        </a:ln>
        <a:effectLst/>
      </c:spPr>
    </c:plotArea>
    <c:legend>
      <c:legendPos val="b"/>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en-ZA"/>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GB" dirty="0"/>
              <a:t>Registrations</a:t>
            </a:r>
            <a:r>
              <a:rPr lang="en-GB" baseline="0" dirty="0"/>
              <a:t> </a:t>
            </a:r>
            <a:r>
              <a:rPr lang="en-ZA" baseline="0" dirty="0"/>
              <a:t>&amp; De-registrations of Candidates</a:t>
            </a:r>
            <a:endParaRPr lang="en-GB" dirty="0"/>
          </a:p>
        </c:rich>
      </c:tx>
      <c:spPr>
        <a:noFill/>
        <a:ln>
          <a:noFill/>
        </a:ln>
        <a:effectLst/>
      </c:spPr>
    </c:title>
    <c:plotArea>
      <c:layout/>
      <c:barChart>
        <c:barDir val="col"/>
        <c:grouping val="clustered"/>
        <c:ser>
          <c:idx val="0"/>
          <c:order val="0"/>
          <c:tx>
            <c:strRef>
              <c:f>Sheet1!$B$1</c:f>
              <c:strCache>
                <c:ptCount val="1"/>
                <c:pt idx="0">
                  <c:v>Registrations</c:v>
                </c:pt>
              </c:strCache>
            </c:strRef>
          </c:tx>
          <c:spPr>
            <a:solidFill>
              <a:schemeClr val="accent1"/>
            </a:solidFill>
            <a:ln>
              <a:noFill/>
            </a:ln>
            <a:effectLst/>
          </c:spPr>
          <c:cat>
            <c:numRef>
              <c:f>Sheet1!$A$2:$A$5</c:f>
              <c:numCache>
                <c:formatCode>General</c:formatCode>
                <c:ptCount val="4"/>
                <c:pt idx="0">
                  <c:v>2016</c:v>
                </c:pt>
                <c:pt idx="1">
                  <c:v>2017</c:v>
                </c:pt>
                <c:pt idx="2">
                  <c:v>2018</c:v>
                </c:pt>
                <c:pt idx="3">
                  <c:v>2019</c:v>
                </c:pt>
              </c:numCache>
            </c:numRef>
          </c:cat>
          <c:val>
            <c:numRef>
              <c:f>Sheet1!$B$2:$B$5</c:f>
              <c:numCache>
                <c:formatCode>General</c:formatCode>
                <c:ptCount val="4"/>
                <c:pt idx="0">
                  <c:v>71</c:v>
                </c:pt>
                <c:pt idx="1">
                  <c:v>76</c:v>
                </c:pt>
                <c:pt idx="2">
                  <c:v>76</c:v>
                </c:pt>
                <c:pt idx="3">
                  <c:v>93</c:v>
                </c:pt>
              </c:numCache>
            </c:numRef>
          </c:val>
          <c:extLst xmlns:c16r2="http://schemas.microsoft.com/office/drawing/2015/06/chart">
            <c:ext xmlns:c16="http://schemas.microsoft.com/office/drawing/2014/chart" uri="{C3380CC4-5D6E-409C-BE32-E72D297353CC}">
              <c16:uniqueId val="{00000000-F309-4E78-9D08-069464333491}"/>
            </c:ext>
          </c:extLst>
        </c:ser>
        <c:ser>
          <c:idx val="1"/>
          <c:order val="1"/>
          <c:tx>
            <c:strRef>
              <c:f>Sheet1!$C$1</c:f>
              <c:strCache>
                <c:ptCount val="1"/>
                <c:pt idx="0">
                  <c:v>Deregistration</c:v>
                </c:pt>
              </c:strCache>
            </c:strRef>
          </c:tx>
          <c:spPr>
            <a:solidFill>
              <a:schemeClr val="accent2"/>
            </a:solidFill>
            <a:ln>
              <a:noFill/>
            </a:ln>
            <a:effectLst/>
          </c:spPr>
          <c:cat>
            <c:numRef>
              <c:f>Sheet1!$A$2:$A$5</c:f>
              <c:numCache>
                <c:formatCode>General</c:formatCode>
                <c:ptCount val="4"/>
                <c:pt idx="0">
                  <c:v>2016</c:v>
                </c:pt>
                <c:pt idx="1">
                  <c:v>2017</c:v>
                </c:pt>
                <c:pt idx="2">
                  <c:v>2018</c:v>
                </c:pt>
                <c:pt idx="3">
                  <c:v>2019</c:v>
                </c:pt>
              </c:numCache>
            </c:numRef>
          </c:cat>
          <c:val>
            <c:numRef>
              <c:f>Sheet1!$C$2:$C$5</c:f>
              <c:numCache>
                <c:formatCode>General</c:formatCode>
                <c:ptCount val="4"/>
                <c:pt idx="0">
                  <c:v>7</c:v>
                </c:pt>
                <c:pt idx="1">
                  <c:v>9</c:v>
                </c:pt>
                <c:pt idx="2">
                  <c:v>8</c:v>
                </c:pt>
                <c:pt idx="3">
                  <c:v>10</c:v>
                </c:pt>
              </c:numCache>
            </c:numRef>
          </c:val>
          <c:extLst xmlns:c16r2="http://schemas.microsoft.com/office/drawing/2015/06/chart">
            <c:ext xmlns:c16="http://schemas.microsoft.com/office/drawing/2014/chart" uri="{C3380CC4-5D6E-409C-BE32-E72D297353CC}">
              <c16:uniqueId val="{00000001-F309-4E78-9D08-069464333491}"/>
            </c:ext>
          </c:extLst>
        </c:ser>
        <c:dLbls/>
        <c:gapWidth val="219"/>
        <c:overlap val="-27"/>
        <c:axId val="108423808"/>
        <c:axId val="108433792"/>
      </c:barChart>
      <c:catAx>
        <c:axId val="108423808"/>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8433792"/>
        <c:crosses val="autoZero"/>
        <c:auto val="1"/>
        <c:lblAlgn val="ctr"/>
        <c:lblOffset val="100"/>
      </c:catAx>
      <c:valAx>
        <c:axId val="108433792"/>
        <c:scaling>
          <c:orientation val="minMax"/>
        </c:scaling>
        <c:axPos val="l"/>
        <c:majorGridlines>
          <c:spPr>
            <a:ln w="9525" cap="flat" cmpd="sng" algn="ctr">
              <a:solidFill>
                <a:schemeClr val="tx1">
                  <a:lumMod val="15000"/>
                  <a:lumOff val="85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8423808"/>
        <c:crosses val="autoZero"/>
        <c:crossBetween val="between"/>
      </c:valAx>
      <c:spPr>
        <a:noFill/>
        <a:ln>
          <a:noFill/>
        </a:ln>
        <a:effectLst/>
      </c:spPr>
    </c:plotArea>
    <c:legend>
      <c:legendPos val="b"/>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lang val="en-ZA"/>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GB" dirty="0"/>
              <a:t>Registration &amp; De-registration of Professionals</a:t>
            </a:r>
          </a:p>
        </c:rich>
      </c:tx>
      <c:spPr>
        <a:noFill/>
        <a:ln>
          <a:noFill/>
        </a:ln>
        <a:effectLst/>
      </c:spPr>
    </c:title>
    <c:plotArea>
      <c:layout/>
      <c:barChart>
        <c:barDir val="col"/>
        <c:grouping val="clustered"/>
        <c:ser>
          <c:idx val="0"/>
          <c:order val="0"/>
          <c:tx>
            <c:strRef>
              <c:f>Sheet1!$B$1</c:f>
              <c:strCache>
                <c:ptCount val="1"/>
                <c:pt idx="0">
                  <c:v>Registrations</c:v>
                </c:pt>
              </c:strCache>
            </c:strRef>
          </c:tx>
          <c:spPr>
            <a:solidFill>
              <a:schemeClr val="accent1"/>
            </a:solidFill>
            <a:ln>
              <a:noFill/>
            </a:ln>
            <a:effectLst/>
          </c:spPr>
          <c:cat>
            <c:numRef>
              <c:f>Sheet1!$A$2:$A$5</c:f>
              <c:numCache>
                <c:formatCode>General</c:formatCode>
                <c:ptCount val="4"/>
                <c:pt idx="0">
                  <c:v>2016</c:v>
                </c:pt>
                <c:pt idx="1">
                  <c:v>2017</c:v>
                </c:pt>
                <c:pt idx="2">
                  <c:v>2018</c:v>
                </c:pt>
                <c:pt idx="3">
                  <c:v>2019</c:v>
                </c:pt>
              </c:numCache>
            </c:numRef>
          </c:cat>
          <c:val>
            <c:numRef>
              <c:f>Sheet1!$B$2:$B$5</c:f>
              <c:numCache>
                <c:formatCode>General</c:formatCode>
                <c:ptCount val="4"/>
                <c:pt idx="0">
                  <c:v>179</c:v>
                </c:pt>
                <c:pt idx="1">
                  <c:v>206</c:v>
                </c:pt>
                <c:pt idx="2">
                  <c:v>223</c:v>
                </c:pt>
                <c:pt idx="3">
                  <c:v>236</c:v>
                </c:pt>
              </c:numCache>
            </c:numRef>
          </c:val>
          <c:extLst xmlns:c16r2="http://schemas.microsoft.com/office/drawing/2015/06/chart">
            <c:ext xmlns:c16="http://schemas.microsoft.com/office/drawing/2014/chart" uri="{C3380CC4-5D6E-409C-BE32-E72D297353CC}">
              <c16:uniqueId val="{00000000-7DEE-4EF7-BAE9-FD2ED777CEA6}"/>
            </c:ext>
          </c:extLst>
        </c:ser>
        <c:ser>
          <c:idx val="1"/>
          <c:order val="1"/>
          <c:tx>
            <c:strRef>
              <c:f>Sheet1!$C$1</c:f>
              <c:strCache>
                <c:ptCount val="1"/>
                <c:pt idx="0">
                  <c:v>Deregistration</c:v>
                </c:pt>
              </c:strCache>
            </c:strRef>
          </c:tx>
          <c:spPr>
            <a:solidFill>
              <a:schemeClr val="accent2"/>
            </a:solidFill>
            <a:ln>
              <a:noFill/>
            </a:ln>
            <a:effectLst/>
          </c:spPr>
          <c:cat>
            <c:numRef>
              <c:f>Sheet1!$A$2:$A$5</c:f>
              <c:numCache>
                <c:formatCode>General</c:formatCode>
                <c:ptCount val="4"/>
                <c:pt idx="0">
                  <c:v>2016</c:v>
                </c:pt>
                <c:pt idx="1">
                  <c:v>2017</c:v>
                </c:pt>
                <c:pt idx="2">
                  <c:v>2018</c:v>
                </c:pt>
                <c:pt idx="3">
                  <c:v>2019</c:v>
                </c:pt>
              </c:numCache>
            </c:numRef>
          </c:cat>
          <c:val>
            <c:numRef>
              <c:f>Sheet1!$C$2:$C$5</c:f>
              <c:numCache>
                <c:formatCode>General</c:formatCode>
                <c:ptCount val="4"/>
                <c:pt idx="0">
                  <c:v>18</c:v>
                </c:pt>
                <c:pt idx="1">
                  <c:v>19</c:v>
                </c:pt>
                <c:pt idx="2">
                  <c:v>15</c:v>
                </c:pt>
                <c:pt idx="3">
                  <c:v>14</c:v>
                </c:pt>
              </c:numCache>
            </c:numRef>
          </c:val>
          <c:extLst xmlns:c16r2="http://schemas.microsoft.com/office/drawing/2015/06/chart">
            <c:ext xmlns:c16="http://schemas.microsoft.com/office/drawing/2014/chart" uri="{C3380CC4-5D6E-409C-BE32-E72D297353CC}">
              <c16:uniqueId val="{00000001-7DEE-4EF7-BAE9-FD2ED777CEA6}"/>
            </c:ext>
          </c:extLst>
        </c:ser>
        <c:dLbls/>
        <c:gapWidth val="219"/>
        <c:overlap val="-27"/>
        <c:axId val="108646400"/>
        <c:axId val="108647936"/>
      </c:barChart>
      <c:catAx>
        <c:axId val="108646400"/>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8647936"/>
        <c:crosses val="autoZero"/>
        <c:auto val="1"/>
        <c:lblAlgn val="ctr"/>
        <c:lblOffset val="100"/>
      </c:catAx>
      <c:valAx>
        <c:axId val="108647936"/>
        <c:scaling>
          <c:orientation val="minMax"/>
        </c:scaling>
        <c:axPos val="l"/>
        <c:majorGridlines>
          <c:spPr>
            <a:ln w="9525" cap="flat" cmpd="sng" algn="ctr">
              <a:solidFill>
                <a:schemeClr val="tx1">
                  <a:lumMod val="15000"/>
                  <a:lumOff val="85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8646400"/>
        <c:crosses val="autoZero"/>
        <c:crossBetween val="between"/>
      </c:valAx>
      <c:spPr>
        <a:noFill/>
        <a:ln>
          <a:noFill/>
        </a:ln>
        <a:effectLst/>
      </c:spPr>
    </c:plotArea>
    <c:legend>
      <c:legendPos val="b"/>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lang val="en-ZA"/>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GB" dirty="0"/>
              <a:t>Registrations</a:t>
            </a:r>
            <a:r>
              <a:rPr lang="en-GB" baseline="0" dirty="0"/>
              <a:t> </a:t>
            </a:r>
            <a:r>
              <a:rPr lang="en-ZA" baseline="0" dirty="0"/>
              <a:t>&amp; De-registrations of Candidates</a:t>
            </a:r>
            <a:endParaRPr lang="en-GB" dirty="0"/>
          </a:p>
        </c:rich>
      </c:tx>
      <c:spPr>
        <a:noFill/>
        <a:ln>
          <a:noFill/>
        </a:ln>
        <a:effectLst/>
      </c:spPr>
    </c:title>
    <c:plotArea>
      <c:layout/>
      <c:barChart>
        <c:barDir val="col"/>
        <c:grouping val="clustered"/>
        <c:ser>
          <c:idx val="0"/>
          <c:order val="0"/>
          <c:tx>
            <c:strRef>
              <c:f>Sheet1!$B$1</c:f>
              <c:strCache>
                <c:ptCount val="1"/>
                <c:pt idx="0">
                  <c:v>Registrations</c:v>
                </c:pt>
              </c:strCache>
            </c:strRef>
          </c:tx>
          <c:spPr>
            <a:solidFill>
              <a:schemeClr val="accent1"/>
            </a:solidFill>
            <a:ln>
              <a:noFill/>
            </a:ln>
            <a:effectLst/>
          </c:spPr>
          <c:cat>
            <c:numRef>
              <c:f>Sheet1!$A$2:$A$5</c:f>
              <c:numCache>
                <c:formatCode>General</c:formatCode>
                <c:ptCount val="4"/>
                <c:pt idx="0">
                  <c:v>2016</c:v>
                </c:pt>
                <c:pt idx="1">
                  <c:v>2017</c:v>
                </c:pt>
                <c:pt idx="2">
                  <c:v>2018</c:v>
                </c:pt>
                <c:pt idx="3">
                  <c:v>2019</c:v>
                </c:pt>
              </c:numCache>
            </c:numRef>
          </c:cat>
          <c:val>
            <c:numRef>
              <c:f>Sheet1!$B$2:$B$5</c:f>
              <c:numCache>
                <c:formatCode>General</c:formatCode>
                <c:ptCount val="4"/>
                <c:pt idx="0">
                  <c:v>1998</c:v>
                </c:pt>
                <c:pt idx="1">
                  <c:v>1991</c:v>
                </c:pt>
                <c:pt idx="2">
                  <c:v>2239</c:v>
                </c:pt>
                <c:pt idx="3">
                  <c:v>2390</c:v>
                </c:pt>
              </c:numCache>
            </c:numRef>
          </c:val>
          <c:extLst xmlns:c16r2="http://schemas.microsoft.com/office/drawing/2015/06/chart">
            <c:ext xmlns:c16="http://schemas.microsoft.com/office/drawing/2014/chart" uri="{C3380CC4-5D6E-409C-BE32-E72D297353CC}">
              <c16:uniqueId val="{00000000-F309-4E78-9D08-069464333491}"/>
            </c:ext>
          </c:extLst>
        </c:ser>
        <c:ser>
          <c:idx val="1"/>
          <c:order val="1"/>
          <c:tx>
            <c:strRef>
              <c:f>Sheet1!$C$1</c:f>
              <c:strCache>
                <c:ptCount val="1"/>
                <c:pt idx="0">
                  <c:v>Deregistration</c:v>
                </c:pt>
              </c:strCache>
            </c:strRef>
          </c:tx>
          <c:spPr>
            <a:solidFill>
              <a:schemeClr val="accent2"/>
            </a:solidFill>
            <a:ln>
              <a:noFill/>
            </a:ln>
            <a:effectLst/>
          </c:spPr>
          <c:cat>
            <c:numRef>
              <c:f>Sheet1!$A$2:$A$5</c:f>
              <c:numCache>
                <c:formatCode>General</c:formatCode>
                <c:ptCount val="4"/>
                <c:pt idx="0">
                  <c:v>2016</c:v>
                </c:pt>
                <c:pt idx="1">
                  <c:v>2017</c:v>
                </c:pt>
                <c:pt idx="2">
                  <c:v>2018</c:v>
                </c:pt>
                <c:pt idx="3">
                  <c:v>2019</c:v>
                </c:pt>
              </c:numCache>
            </c:numRef>
          </c:cat>
          <c:val>
            <c:numRef>
              <c:f>Sheet1!$C$2:$C$5</c:f>
              <c:numCache>
                <c:formatCode>General</c:formatCode>
                <c:ptCount val="4"/>
                <c:pt idx="0">
                  <c:v>51</c:v>
                </c:pt>
                <c:pt idx="1">
                  <c:v>58</c:v>
                </c:pt>
                <c:pt idx="2">
                  <c:v>70</c:v>
                </c:pt>
                <c:pt idx="3">
                  <c:v>10</c:v>
                </c:pt>
              </c:numCache>
            </c:numRef>
          </c:val>
          <c:extLst xmlns:c16r2="http://schemas.microsoft.com/office/drawing/2015/06/chart">
            <c:ext xmlns:c16="http://schemas.microsoft.com/office/drawing/2014/chart" uri="{C3380CC4-5D6E-409C-BE32-E72D297353CC}">
              <c16:uniqueId val="{00000001-F309-4E78-9D08-069464333491}"/>
            </c:ext>
          </c:extLst>
        </c:ser>
        <c:dLbls/>
        <c:gapWidth val="219"/>
        <c:overlap val="-27"/>
        <c:axId val="108810240"/>
        <c:axId val="108811776"/>
      </c:barChart>
      <c:catAx>
        <c:axId val="108810240"/>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8811776"/>
        <c:crosses val="autoZero"/>
        <c:auto val="1"/>
        <c:lblAlgn val="ctr"/>
        <c:lblOffset val="100"/>
      </c:catAx>
      <c:valAx>
        <c:axId val="108811776"/>
        <c:scaling>
          <c:orientation val="minMax"/>
        </c:scaling>
        <c:axPos val="l"/>
        <c:majorGridlines>
          <c:spPr>
            <a:ln w="9525" cap="flat" cmpd="sng" algn="ctr">
              <a:solidFill>
                <a:schemeClr val="tx1">
                  <a:lumMod val="15000"/>
                  <a:lumOff val="85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8810240"/>
        <c:crosses val="autoZero"/>
        <c:crossBetween val="between"/>
      </c:valAx>
      <c:spPr>
        <a:noFill/>
        <a:ln>
          <a:noFill/>
        </a:ln>
        <a:effectLst/>
      </c:spPr>
    </c:plotArea>
    <c:legend>
      <c:legendPos val="b"/>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lang val="en-ZA"/>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GB" dirty="0"/>
              <a:t>Registration &amp; De-registration of Professionals</a:t>
            </a:r>
          </a:p>
        </c:rich>
      </c:tx>
      <c:spPr>
        <a:noFill/>
        <a:ln>
          <a:noFill/>
        </a:ln>
        <a:effectLst/>
      </c:spPr>
    </c:title>
    <c:plotArea>
      <c:layout/>
      <c:barChart>
        <c:barDir val="col"/>
        <c:grouping val="clustered"/>
        <c:ser>
          <c:idx val="0"/>
          <c:order val="0"/>
          <c:tx>
            <c:strRef>
              <c:f>Sheet1!$B$1</c:f>
              <c:strCache>
                <c:ptCount val="1"/>
                <c:pt idx="0">
                  <c:v>Registrations</c:v>
                </c:pt>
              </c:strCache>
            </c:strRef>
          </c:tx>
          <c:spPr>
            <a:solidFill>
              <a:schemeClr val="accent1"/>
            </a:solidFill>
            <a:ln>
              <a:noFill/>
            </a:ln>
            <a:effectLst/>
          </c:spPr>
          <c:cat>
            <c:numRef>
              <c:f>Sheet1!$A$2:$A$5</c:f>
              <c:numCache>
                <c:formatCode>General</c:formatCode>
                <c:ptCount val="4"/>
                <c:pt idx="0">
                  <c:v>2016</c:v>
                </c:pt>
                <c:pt idx="1">
                  <c:v>2017</c:v>
                </c:pt>
                <c:pt idx="2">
                  <c:v>2018</c:v>
                </c:pt>
                <c:pt idx="3">
                  <c:v>2019</c:v>
                </c:pt>
              </c:numCache>
            </c:numRef>
          </c:cat>
          <c:val>
            <c:numRef>
              <c:f>Sheet1!$B$2:$B$5</c:f>
              <c:numCache>
                <c:formatCode>General</c:formatCode>
                <c:ptCount val="4"/>
                <c:pt idx="0">
                  <c:v>7997</c:v>
                </c:pt>
                <c:pt idx="1">
                  <c:v>7997</c:v>
                </c:pt>
                <c:pt idx="2">
                  <c:v>8426</c:v>
                </c:pt>
                <c:pt idx="3">
                  <c:v>8592</c:v>
                </c:pt>
              </c:numCache>
            </c:numRef>
          </c:val>
          <c:extLst xmlns:c16r2="http://schemas.microsoft.com/office/drawing/2015/06/chart">
            <c:ext xmlns:c16="http://schemas.microsoft.com/office/drawing/2014/chart" uri="{C3380CC4-5D6E-409C-BE32-E72D297353CC}">
              <c16:uniqueId val="{00000000-7DEE-4EF7-BAE9-FD2ED777CEA6}"/>
            </c:ext>
          </c:extLst>
        </c:ser>
        <c:ser>
          <c:idx val="1"/>
          <c:order val="1"/>
          <c:tx>
            <c:strRef>
              <c:f>Sheet1!$C$1</c:f>
              <c:strCache>
                <c:ptCount val="1"/>
                <c:pt idx="0">
                  <c:v>Deregistration</c:v>
                </c:pt>
              </c:strCache>
            </c:strRef>
          </c:tx>
          <c:spPr>
            <a:solidFill>
              <a:schemeClr val="accent2"/>
            </a:solidFill>
            <a:ln>
              <a:noFill/>
            </a:ln>
            <a:effectLst/>
          </c:spPr>
          <c:cat>
            <c:numRef>
              <c:f>Sheet1!$A$2:$A$5</c:f>
              <c:numCache>
                <c:formatCode>General</c:formatCode>
                <c:ptCount val="4"/>
                <c:pt idx="0">
                  <c:v>2016</c:v>
                </c:pt>
                <c:pt idx="1">
                  <c:v>2017</c:v>
                </c:pt>
                <c:pt idx="2">
                  <c:v>2018</c:v>
                </c:pt>
                <c:pt idx="3">
                  <c:v>2019</c:v>
                </c:pt>
              </c:numCache>
            </c:numRef>
          </c:cat>
          <c:val>
            <c:numRef>
              <c:f>Sheet1!$C$2:$C$5</c:f>
              <c:numCache>
                <c:formatCode>General</c:formatCode>
                <c:ptCount val="4"/>
                <c:pt idx="0">
                  <c:v>1059</c:v>
                </c:pt>
                <c:pt idx="1">
                  <c:v>658</c:v>
                </c:pt>
                <c:pt idx="2">
                  <c:v>651</c:v>
                </c:pt>
                <c:pt idx="3">
                  <c:v>769</c:v>
                </c:pt>
              </c:numCache>
            </c:numRef>
          </c:val>
          <c:extLst xmlns:c16r2="http://schemas.microsoft.com/office/drawing/2015/06/chart">
            <c:ext xmlns:c16="http://schemas.microsoft.com/office/drawing/2014/chart" uri="{C3380CC4-5D6E-409C-BE32-E72D297353CC}">
              <c16:uniqueId val="{00000001-7DEE-4EF7-BAE9-FD2ED777CEA6}"/>
            </c:ext>
          </c:extLst>
        </c:ser>
        <c:dLbls/>
        <c:gapWidth val="219"/>
        <c:overlap val="-27"/>
        <c:axId val="108913792"/>
        <c:axId val="108915328"/>
      </c:barChart>
      <c:catAx>
        <c:axId val="108913792"/>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8915328"/>
        <c:crosses val="autoZero"/>
        <c:auto val="1"/>
        <c:lblAlgn val="ctr"/>
        <c:lblOffset val="100"/>
      </c:catAx>
      <c:valAx>
        <c:axId val="108915328"/>
        <c:scaling>
          <c:orientation val="minMax"/>
        </c:scaling>
        <c:axPos val="l"/>
        <c:majorGridlines>
          <c:spPr>
            <a:ln w="9525" cap="flat" cmpd="sng" algn="ctr">
              <a:solidFill>
                <a:schemeClr val="tx1">
                  <a:lumMod val="15000"/>
                  <a:lumOff val="85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8913792"/>
        <c:crosses val="autoZero"/>
        <c:crossBetween val="between"/>
      </c:valAx>
      <c:spPr>
        <a:noFill/>
        <a:ln>
          <a:noFill/>
        </a:ln>
        <a:effectLst/>
      </c:spPr>
    </c:plotArea>
    <c:legend>
      <c:legendPos val="b"/>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chartSpace>
</file>

<file path=ppt/charts/chart9.xml><?xml version="1.0" encoding="utf-8"?>
<c:chartSpace xmlns:c="http://schemas.openxmlformats.org/drawingml/2006/chart" xmlns:a="http://schemas.openxmlformats.org/drawingml/2006/main" xmlns:r="http://schemas.openxmlformats.org/officeDocument/2006/relationships">
  <c:lang val="en-ZA"/>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GB" dirty="0"/>
              <a:t>Registrations</a:t>
            </a:r>
            <a:r>
              <a:rPr lang="en-GB" baseline="0" dirty="0"/>
              <a:t> </a:t>
            </a:r>
            <a:r>
              <a:rPr lang="en-ZA" baseline="0" dirty="0"/>
              <a:t>&amp; De-registrations of Candidates</a:t>
            </a:r>
            <a:endParaRPr lang="en-GB" dirty="0"/>
          </a:p>
        </c:rich>
      </c:tx>
      <c:spPr>
        <a:noFill/>
        <a:ln>
          <a:noFill/>
        </a:ln>
        <a:effectLst/>
      </c:spPr>
    </c:title>
    <c:plotArea>
      <c:layout/>
      <c:barChart>
        <c:barDir val="col"/>
        <c:grouping val="clustered"/>
        <c:ser>
          <c:idx val="0"/>
          <c:order val="0"/>
          <c:tx>
            <c:strRef>
              <c:f>Sheet1!$B$1</c:f>
              <c:strCache>
                <c:ptCount val="1"/>
                <c:pt idx="0">
                  <c:v>Registrations</c:v>
                </c:pt>
              </c:strCache>
            </c:strRef>
          </c:tx>
          <c:spPr>
            <a:solidFill>
              <a:schemeClr val="accent1"/>
            </a:solidFill>
            <a:ln>
              <a:noFill/>
            </a:ln>
            <a:effectLst/>
          </c:spPr>
          <c:cat>
            <c:numRef>
              <c:f>Sheet1!$A$2:$A$5</c:f>
              <c:numCache>
                <c:formatCode>General</c:formatCode>
                <c:ptCount val="4"/>
                <c:pt idx="0">
                  <c:v>2016</c:v>
                </c:pt>
                <c:pt idx="1">
                  <c:v>2017</c:v>
                </c:pt>
                <c:pt idx="2">
                  <c:v>2018</c:v>
                </c:pt>
                <c:pt idx="3">
                  <c:v>2019</c:v>
                </c:pt>
              </c:numCache>
            </c:numRef>
          </c:cat>
          <c:val>
            <c:numRef>
              <c:f>Sheet1!$B$2:$B$5</c:f>
              <c:numCache>
                <c:formatCode>General</c:formatCode>
                <c:ptCount val="4"/>
                <c:pt idx="0">
                  <c:v>1998</c:v>
                </c:pt>
                <c:pt idx="1">
                  <c:v>1991</c:v>
                </c:pt>
                <c:pt idx="2">
                  <c:v>2239</c:v>
                </c:pt>
                <c:pt idx="3">
                  <c:v>2390</c:v>
                </c:pt>
              </c:numCache>
            </c:numRef>
          </c:val>
          <c:extLst xmlns:c16r2="http://schemas.microsoft.com/office/drawing/2015/06/chart">
            <c:ext xmlns:c16="http://schemas.microsoft.com/office/drawing/2014/chart" uri="{C3380CC4-5D6E-409C-BE32-E72D297353CC}">
              <c16:uniqueId val="{00000000-F309-4E78-9D08-069464333491}"/>
            </c:ext>
          </c:extLst>
        </c:ser>
        <c:ser>
          <c:idx val="1"/>
          <c:order val="1"/>
          <c:tx>
            <c:strRef>
              <c:f>Sheet1!$C$1</c:f>
              <c:strCache>
                <c:ptCount val="1"/>
                <c:pt idx="0">
                  <c:v>Deregistration</c:v>
                </c:pt>
              </c:strCache>
            </c:strRef>
          </c:tx>
          <c:spPr>
            <a:solidFill>
              <a:schemeClr val="accent2"/>
            </a:solidFill>
            <a:ln>
              <a:noFill/>
            </a:ln>
            <a:effectLst/>
          </c:spPr>
          <c:cat>
            <c:numRef>
              <c:f>Sheet1!$A$2:$A$5</c:f>
              <c:numCache>
                <c:formatCode>General</c:formatCode>
                <c:ptCount val="4"/>
                <c:pt idx="0">
                  <c:v>2016</c:v>
                </c:pt>
                <c:pt idx="1">
                  <c:v>2017</c:v>
                </c:pt>
                <c:pt idx="2">
                  <c:v>2018</c:v>
                </c:pt>
                <c:pt idx="3">
                  <c:v>2019</c:v>
                </c:pt>
              </c:numCache>
            </c:numRef>
          </c:cat>
          <c:val>
            <c:numRef>
              <c:f>Sheet1!$C$2:$C$5</c:f>
              <c:numCache>
                <c:formatCode>General</c:formatCode>
                <c:ptCount val="4"/>
                <c:pt idx="0">
                  <c:v>51</c:v>
                </c:pt>
                <c:pt idx="1">
                  <c:v>58</c:v>
                </c:pt>
                <c:pt idx="2">
                  <c:v>70</c:v>
                </c:pt>
                <c:pt idx="3">
                  <c:v>82</c:v>
                </c:pt>
              </c:numCache>
            </c:numRef>
          </c:val>
          <c:extLst xmlns:c16r2="http://schemas.microsoft.com/office/drawing/2015/06/chart">
            <c:ext xmlns:c16="http://schemas.microsoft.com/office/drawing/2014/chart" uri="{C3380CC4-5D6E-409C-BE32-E72D297353CC}">
              <c16:uniqueId val="{00000001-F309-4E78-9D08-069464333491}"/>
            </c:ext>
          </c:extLst>
        </c:ser>
        <c:dLbls/>
        <c:gapWidth val="219"/>
        <c:overlap val="-27"/>
        <c:axId val="111675648"/>
        <c:axId val="111685632"/>
      </c:barChart>
      <c:catAx>
        <c:axId val="111675648"/>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1685632"/>
        <c:crosses val="autoZero"/>
        <c:auto val="1"/>
        <c:lblAlgn val="ctr"/>
        <c:lblOffset val="100"/>
      </c:catAx>
      <c:valAx>
        <c:axId val="111685632"/>
        <c:scaling>
          <c:orientation val="minMax"/>
        </c:scaling>
        <c:axPos val="l"/>
        <c:majorGridlines>
          <c:spPr>
            <a:ln w="9525" cap="flat" cmpd="sng" algn="ctr">
              <a:solidFill>
                <a:schemeClr val="tx1">
                  <a:lumMod val="15000"/>
                  <a:lumOff val="85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1675648"/>
        <c:crosses val="autoZero"/>
        <c:crossBetween val="between"/>
      </c:valAx>
      <c:spPr>
        <a:noFill/>
        <a:ln>
          <a:noFill/>
        </a:ln>
        <a:effectLst/>
      </c:spPr>
    </c:plotArea>
    <c:legend>
      <c:legendPos val="b"/>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49C82C8-1250-43FC-BE97-510684EC2F13}" type="doc">
      <dgm:prSet loTypeId="urn:microsoft.com/office/officeart/2008/layout/NameandTitleOrganizationalChart" loCatId="hierarchy" qsTypeId="urn:microsoft.com/office/officeart/2005/8/quickstyle/3d1" qsCatId="3D" csTypeId="urn:microsoft.com/office/officeart/2005/8/colors/colorful4" csCatId="colorful" phldr="1"/>
      <dgm:spPr/>
      <dgm:t>
        <a:bodyPr/>
        <a:lstStyle/>
        <a:p>
          <a:endParaRPr lang="en-GB"/>
        </a:p>
      </dgm:t>
    </dgm:pt>
    <dgm:pt modelId="{CAF781E6-7D26-4C37-B4F3-CC1648F94E3A}">
      <dgm:prSet phldrT="[Text]"/>
      <dgm:spPr/>
      <dgm:t>
        <a:bodyPr/>
        <a:lstStyle/>
        <a:p>
          <a:r>
            <a:rPr lang="en-ZA" b="1"/>
            <a:t>Minister of Public Works</a:t>
          </a:r>
          <a:endParaRPr lang="en-GB" b="1"/>
        </a:p>
      </dgm:t>
    </dgm:pt>
    <dgm:pt modelId="{3E542152-DDF1-4D5B-BAA7-ACA5FF8FB3A4}" type="parTrans" cxnId="{F32B508D-DCC3-445E-B5AB-C4D771BC58BB}">
      <dgm:prSet/>
      <dgm:spPr/>
      <dgm:t>
        <a:bodyPr/>
        <a:lstStyle/>
        <a:p>
          <a:endParaRPr lang="en-GB"/>
        </a:p>
      </dgm:t>
    </dgm:pt>
    <dgm:pt modelId="{6CAF907B-0EF8-4A67-B213-190A26125146}" type="sibTrans" cxnId="{F32B508D-DCC3-445E-B5AB-C4D771BC58BB}">
      <dgm:prSet/>
      <dgm:spPr/>
      <dgm:t>
        <a:bodyPr/>
        <a:lstStyle/>
        <a:p>
          <a:endParaRPr lang="en-GB"/>
        </a:p>
      </dgm:t>
    </dgm:pt>
    <dgm:pt modelId="{9F7FA538-FA56-4690-AB52-B2ACB00569D5}" type="asst">
      <dgm:prSet phldrT="[Text]"/>
      <dgm:spPr/>
      <dgm:t>
        <a:bodyPr/>
        <a:lstStyle/>
        <a:p>
          <a:r>
            <a:rPr lang="en-ZA" b="1"/>
            <a:t>CBE</a:t>
          </a:r>
          <a:endParaRPr lang="en-GB" b="1"/>
        </a:p>
      </dgm:t>
    </dgm:pt>
    <dgm:pt modelId="{6F6A47CB-35C6-4477-9CD9-B04052F64555}" type="parTrans" cxnId="{702B0858-0050-441F-B8B1-EFBED1B7E735}">
      <dgm:prSet/>
      <dgm:spPr/>
      <dgm:t>
        <a:bodyPr/>
        <a:lstStyle/>
        <a:p>
          <a:endParaRPr lang="en-GB"/>
        </a:p>
      </dgm:t>
    </dgm:pt>
    <dgm:pt modelId="{D0914847-4757-4119-A64F-38CA60AB3847}" type="sibTrans" cxnId="{702B0858-0050-441F-B8B1-EFBED1B7E735}">
      <dgm:prSet/>
      <dgm:spPr/>
      <dgm:t>
        <a:bodyPr/>
        <a:lstStyle/>
        <a:p>
          <a:endParaRPr lang="en-GB"/>
        </a:p>
      </dgm:t>
    </dgm:pt>
    <dgm:pt modelId="{A45A1210-3913-430F-AC41-DE0C7EA4A451}">
      <dgm:prSet phldrT="[Text]"/>
      <dgm:spPr/>
      <dgm:t>
        <a:bodyPr/>
        <a:lstStyle/>
        <a:p>
          <a:r>
            <a:rPr lang="en-ZA" b="1"/>
            <a:t>SACPMP</a:t>
          </a:r>
          <a:endParaRPr lang="en-GB" b="1"/>
        </a:p>
      </dgm:t>
    </dgm:pt>
    <dgm:pt modelId="{80523ADA-54FF-4D1C-80F6-D24F8ABD36D7}" type="parTrans" cxnId="{A0798155-DC89-4E61-A94F-019B1B75FC8D}">
      <dgm:prSet/>
      <dgm:spPr/>
      <dgm:t>
        <a:bodyPr/>
        <a:lstStyle/>
        <a:p>
          <a:endParaRPr lang="en-GB"/>
        </a:p>
      </dgm:t>
    </dgm:pt>
    <dgm:pt modelId="{5F7A3E60-E1DD-48F3-85AF-FA4F15BFD643}" type="sibTrans" cxnId="{A0798155-DC89-4E61-A94F-019B1B75FC8D}">
      <dgm:prSet/>
      <dgm:spPr/>
      <dgm:t>
        <a:bodyPr/>
        <a:lstStyle/>
        <a:p>
          <a:endParaRPr lang="en-GB"/>
        </a:p>
      </dgm:t>
    </dgm:pt>
    <dgm:pt modelId="{98CC5769-8B77-4BC8-86CB-80598B60EAEF}">
      <dgm:prSet phldrT="[Text]"/>
      <dgm:spPr/>
      <dgm:t>
        <a:bodyPr/>
        <a:lstStyle/>
        <a:p>
          <a:r>
            <a:rPr lang="en-ZA" b="1"/>
            <a:t>SACQSP</a:t>
          </a:r>
          <a:endParaRPr lang="en-GB" b="1"/>
        </a:p>
      </dgm:t>
    </dgm:pt>
    <dgm:pt modelId="{C77D26BD-06EA-4CB7-AE28-32775CE5EFC0}" type="parTrans" cxnId="{0812BAC4-4051-4D4F-8B8A-640E0946D67B}">
      <dgm:prSet/>
      <dgm:spPr/>
      <dgm:t>
        <a:bodyPr/>
        <a:lstStyle/>
        <a:p>
          <a:endParaRPr lang="en-GB"/>
        </a:p>
      </dgm:t>
    </dgm:pt>
    <dgm:pt modelId="{9747D6D6-A81B-4EE2-89C7-D1467C2A74B6}" type="sibTrans" cxnId="{0812BAC4-4051-4D4F-8B8A-640E0946D67B}">
      <dgm:prSet/>
      <dgm:spPr/>
      <dgm:t>
        <a:bodyPr/>
        <a:lstStyle/>
        <a:p>
          <a:endParaRPr lang="en-GB"/>
        </a:p>
      </dgm:t>
    </dgm:pt>
    <dgm:pt modelId="{8B6A7CE5-5D96-4EBD-95DE-D295E9F963E2}">
      <dgm:prSet phldrT="[Text]"/>
      <dgm:spPr/>
      <dgm:t>
        <a:bodyPr/>
        <a:lstStyle/>
        <a:p>
          <a:r>
            <a:rPr lang="en-ZA" b="1"/>
            <a:t>SACPVP</a:t>
          </a:r>
          <a:endParaRPr lang="en-GB" b="1"/>
        </a:p>
      </dgm:t>
    </dgm:pt>
    <dgm:pt modelId="{73B34E61-15B9-4740-9B02-7DB07A8E45FE}" type="parTrans" cxnId="{55205445-F46E-440C-B4BB-4180A1053870}">
      <dgm:prSet/>
      <dgm:spPr/>
      <dgm:t>
        <a:bodyPr/>
        <a:lstStyle/>
        <a:p>
          <a:endParaRPr lang="en-GB"/>
        </a:p>
      </dgm:t>
    </dgm:pt>
    <dgm:pt modelId="{7A700B2E-3281-4FD8-BE5E-87CCBAF29078}" type="sibTrans" cxnId="{55205445-F46E-440C-B4BB-4180A1053870}">
      <dgm:prSet/>
      <dgm:spPr/>
      <dgm:t>
        <a:bodyPr/>
        <a:lstStyle/>
        <a:p>
          <a:endParaRPr lang="en-GB"/>
        </a:p>
      </dgm:t>
    </dgm:pt>
    <dgm:pt modelId="{40BBDBE4-2294-454D-B842-A4950C6A4C71}">
      <dgm:prSet/>
      <dgm:spPr/>
      <dgm:t>
        <a:bodyPr/>
        <a:lstStyle/>
        <a:p>
          <a:r>
            <a:rPr lang="en-ZA" b="1"/>
            <a:t>SACAP</a:t>
          </a:r>
          <a:endParaRPr lang="en-GB" b="1"/>
        </a:p>
      </dgm:t>
    </dgm:pt>
    <dgm:pt modelId="{207FEEDC-7EF6-45CF-AA25-AEFCDF5079A5}" type="parTrans" cxnId="{7EA0AB73-12D8-4FD9-BA90-6F0058392928}">
      <dgm:prSet/>
      <dgm:spPr/>
      <dgm:t>
        <a:bodyPr/>
        <a:lstStyle/>
        <a:p>
          <a:endParaRPr lang="en-GB"/>
        </a:p>
      </dgm:t>
    </dgm:pt>
    <dgm:pt modelId="{69B8277E-2E34-4DC9-8764-415E284FEC02}" type="sibTrans" cxnId="{7EA0AB73-12D8-4FD9-BA90-6F0058392928}">
      <dgm:prSet/>
      <dgm:spPr/>
      <dgm:t>
        <a:bodyPr/>
        <a:lstStyle/>
        <a:p>
          <a:endParaRPr lang="en-GB"/>
        </a:p>
      </dgm:t>
    </dgm:pt>
    <dgm:pt modelId="{D6D02AB4-CC98-4B83-BCE2-8B1B5FF7BF33}">
      <dgm:prSet/>
      <dgm:spPr/>
      <dgm:t>
        <a:bodyPr/>
        <a:lstStyle/>
        <a:p>
          <a:r>
            <a:rPr lang="en-ZA" b="1"/>
            <a:t>SACLAP	</a:t>
          </a:r>
          <a:endParaRPr lang="en-GB" b="1"/>
        </a:p>
      </dgm:t>
    </dgm:pt>
    <dgm:pt modelId="{8A53940A-6080-4FEB-9826-3029974CC128}" type="parTrans" cxnId="{9823B7BD-33BC-455E-8959-3EE86D214643}">
      <dgm:prSet/>
      <dgm:spPr/>
      <dgm:t>
        <a:bodyPr/>
        <a:lstStyle/>
        <a:p>
          <a:endParaRPr lang="en-GB"/>
        </a:p>
      </dgm:t>
    </dgm:pt>
    <dgm:pt modelId="{7D4578F7-1384-4A4B-BA4B-BCFF1BE4AA72}" type="sibTrans" cxnId="{9823B7BD-33BC-455E-8959-3EE86D214643}">
      <dgm:prSet/>
      <dgm:spPr/>
      <dgm:t>
        <a:bodyPr/>
        <a:lstStyle/>
        <a:p>
          <a:endParaRPr lang="en-GB"/>
        </a:p>
      </dgm:t>
    </dgm:pt>
    <dgm:pt modelId="{B25B00A1-EA5E-4C3E-8760-407AE38EEAF2}">
      <dgm:prSet/>
      <dgm:spPr/>
      <dgm:t>
        <a:bodyPr/>
        <a:lstStyle/>
        <a:p>
          <a:r>
            <a:rPr lang="en-ZA" b="1"/>
            <a:t>ECSA</a:t>
          </a:r>
          <a:endParaRPr lang="en-GB" b="1"/>
        </a:p>
      </dgm:t>
    </dgm:pt>
    <dgm:pt modelId="{DABAC3F3-0046-406F-91EA-FCED9BC039E4}" type="parTrans" cxnId="{D3A15935-B853-4E3F-94AA-DC4509D6E6D7}">
      <dgm:prSet/>
      <dgm:spPr/>
      <dgm:t>
        <a:bodyPr/>
        <a:lstStyle/>
        <a:p>
          <a:endParaRPr lang="en-GB"/>
        </a:p>
      </dgm:t>
    </dgm:pt>
    <dgm:pt modelId="{7008C00C-D0DE-4F8F-9DE8-FFE6CE1CCA34}" type="sibTrans" cxnId="{D3A15935-B853-4E3F-94AA-DC4509D6E6D7}">
      <dgm:prSet/>
      <dgm:spPr/>
      <dgm:t>
        <a:bodyPr/>
        <a:lstStyle/>
        <a:p>
          <a:endParaRPr lang="en-GB"/>
        </a:p>
      </dgm:t>
    </dgm:pt>
    <dgm:pt modelId="{B4075B88-E965-4995-B870-E720FA95CBA3}" type="pres">
      <dgm:prSet presAssocID="{D49C82C8-1250-43FC-BE97-510684EC2F13}" presName="hierChild1" presStyleCnt="0">
        <dgm:presLayoutVars>
          <dgm:orgChart val="1"/>
          <dgm:chPref val="1"/>
          <dgm:dir/>
          <dgm:animOne val="branch"/>
          <dgm:animLvl val="lvl"/>
          <dgm:resizeHandles/>
        </dgm:presLayoutVars>
      </dgm:prSet>
      <dgm:spPr/>
      <dgm:t>
        <a:bodyPr/>
        <a:lstStyle/>
        <a:p>
          <a:endParaRPr lang="en-US"/>
        </a:p>
      </dgm:t>
    </dgm:pt>
    <dgm:pt modelId="{AB670003-E261-4334-9318-713000738C55}" type="pres">
      <dgm:prSet presAssocID="{CAF781E6-7D26-4C37-B4F3-CC1648F94E3A}" presName="hierRoot1" presStyleCnt="0">
        <dgm:presLayoutVars>
          <dgm:hierBranch val="init"/>
        </dgm:presLayoutVars>
      </dgm:prSet>
      <dgm:spPr/>
    </dgm:pt>
    <dgm:pt modelId="{102CEACD-9520-4AD3-92E2-35DCD00618EA}" type="pres">
      <dgm:prSet presAssocID="{CAF781E6-7D26-4C37-B4F3-CC1648F94E3A}" presName="rootComposite1" presStyleCnt="0"/>
      <dgm:spPr/>
    </dgm:pt>
    <dgm:pt modelId="{1370B9D0-DE5E-4208-8205-969DE472839C}" type="pres">
      <dgm:prSet presAssocID="{CAF781E6-7D26-4C37-B4F3-CC1648F94E3A}" presName="rootText1" presStyleLbl="node0" presStyleIdx="0" presStyleCnt="1">
        <dgm:presLayoutVars>
          <dgm:chMax/>
          <dgm:chPref val="3"/>
        </dgm:presLayoutVars>
      </dgm:prSet>
      <dgm:spPr/>
      <dgm:t>
        <a:bodyPr/>
        <a:lstStyle/>
        <a:p>
          <a:endParaRPr lang="en-US"/>
        </a:p>
      </dgm:t>
    </dgm:pt>
    <dgm:pt modelId="{5787DEF5-BEEA-4BCA-8BD8-E2518FDAF23D}" type="pres">
      <dgm:prSet presAssocID="{CAF781E6-7D26-4C37-B4F3-CC1648F94E3A}" presName="titleText1" presStyleLbl="fgAcc0" presStyleIdx="0" presStyleCnt="1">
        <dgm:presLayoutVars>
          <dgm:chMax val="0"/>
          <dgm:chPref val="0"/>
        </dgm:presLayoutVars>
      </dgm:prSet>
      <dgm:spPr/>
      <dgm:t>
        <a:bodyPr/>
        <a:lstStyle/>
        <a:p>
          <a:endParaRPr lang="en-US"/>
        </a:p>
      </dgm:t>
    </dgm:pt>
    <dgm:pt modelId="{8AFF7B11-1B6A-4403-A727-0AAC5E75E228}" type="pres">
      <dgm:prSet presAssocID="{CAF781E6-7D26-4C37-B4F3-CC1648F94E3A}" presName="rootConnector1" presStyleLbl="node1" presStyleIdx="0" presStyleCnt="6"/>
      <dgm:spPr/>
      <dgm:t>
        <a:bodyPr/>
        <a:lstStyle/>
        <a:p>
          <a:endParaRPr lang="en-US"/>
        </a:p>
      </dgm:t>
    </dgm:pt>
    <dgm:pt modelId="{105574CF-97F6-4361-9764-744E05B4787F}" type="pres">
      <dgm:prSet presAssocID="{CAF781E6-7D26-4C37-B4F3-CC1648F94E3A}" presName="hierChild2" presStyleCnt="0"/>
      <dgm:spPr/>
    </dgm:pt>
    <dgm:pt modelId="{B2A4C252-061C-4EEA-A0DC-B7206DDA62F2}" type="pres">
      <dgm:prSet presAssocID="{80523ADA-54FF-4D1C-80F6-D24F8ABD36D7}" presName="Name37" presStyleLbl="parChTrans1D2" presStyleIdx="0" presStyleCnt="7"/>
      <dgm:spPr/>
      <dgm:t>
        <a:bodyPr/>
        <a:lstStyle/>
        <a:p>
          <a:endParaRPr lang="en-US"/>
        </a:p>
      </dgm:t>
    </dgm:pt>
    <dgm:pt modelId="{92280100-2D6A-46C9-B9C7-60F9FBD47985}" type="pres">
      <dgm:prSet presAssocID="{A45A1210-3913-430F-AC41-DE0C7EA4A451}" presName="hierRoot2" presStyleCnt="0">
        <dgm:presLayoutVars>
          <dgm:hierBranch val="init"/>
        </dgm:presLayoutVars>
      </dgm:prSet>
      <dgm:spPr/>
    </dgm:pt>
    <dgm:pt modelId="{B67B679A-04AA-46A6-8272-715A694B0F4D}" type="pres">
      <dgm:prSet presAssocID="{A45A1210-3913-430F-AC41-DE0C7EA4A451}" presName="rootComposite" presStyleCnt="0"/>
      <dgm:spPr/>
    </dgm:pt>
    <dgm:pt modelId="{B58C22DA-FFB1-4AF6-ACB0-FF8FFB866049}" type="pres">
      <dgm:prSet presAssocID="{A45A1210-3913-430F-AC41-DE0C7EA4A451}" presName="rootText" presStyleLbl="node1" presStyleIdx="0" presStyleCnt="6">
        <dgm:presLayoutVars>
          <dgm:chMax/>
          <dgm:chPref val="3"/>
        </dgm:presLayoutVars>
      </dgm:prSet>
      <dgm:spPr/>
      <dgm:t>
        <a:bodyPr/>
        <a:lstStyle/>
        <a:p>
          <a:endParaRPr lang="en-US"/>
        </a:p>
      </dgm:t>
    </dgm:pt>
    <dgm:pt modelId="{0A9CFC3A-1652-4DA8-AA47-9CE7CAB5B0A8}" type="pres">
      <dgm:prSet presAssocID="{A45A1210-3913-430F-AC41-DE0C7EA4A451}" presName="titleText2" presStyleLbl="fgAcc1" presStyleIdx="0" presStyleCnt="6">
        <dgm:presLayoutVars>
          <dgm:chMax val="0"/>
          <dgm:chPref val="0"/>
        </dgm:presLayoutVars>
      </dgm:prSet>
      <dgm:spPr/>
      <dgm:t>
        <a:bodyPr/>
        <a:lstStyle/>
        <a:p>
          <a:endParaRPr lang="en-US"/>
        </a:p>
      </dgm:t>
    </dgm:pt>
    <dgm:pt modelId="{7B30C6CC-0906-4290-A394-5E91A804492B}" type="pres">
      <dgm:prSet presAssocID="{A45A1210-3913-430F-AC41-DE0C7EA4A451}" presName="rootConnector" presStyleLbl="node2" presStyleIdx="0" presStyleCnt="0"/>
      <dgm:spPr/>
      <dgm:t>
        <a:bodyPr/>
        <a:lstStyle/>
        <a:p>
          <a:endParaRPr lang="en-US"/>
        </a:p>
      </dgm:t>
    </dgm:pt>
    <dgm:pt modelId="{460E386B-77FB-4D66-B59E-C9FACDA76518}" type="pres">
      <dgm:prSet presAssocID="{A45A1210-3913-430F-AC41-DE0C7EA4A451}" presName="hierChild4" presStyleCnt="0"/>
      <dgm:spPr/>
    </dgm:pt>
    <dgm:pt modelId="{EEBA6ADF-4B2B-42F2-82A6-FD00792EADEC}" type="pres">
      <dgm:prSet presAssocID="{A45A1210-3913-430F-AC41-DE0C7EA4A451}" presName="hierChild5" presStyleCnt="0"/>
      <dgm:spPr/>
    </dgm:pt>
    <dgm:pt modelId="{6C597FBD-B1AB-43E0-BB37-F8F9B91E7492}" type="pres">
      <dgm:prSet presAssocID="{8A53940A-6080-4FEB-9826-3029974CC128}" presName="Name37" presStyleLbl="parChTrans1D2" presStyleIdx="1" presStyleCnt="7"/>
      <dgm:spPr/>
      <dgm:t>
        <a:bodyPr/>
        <a:lstStyle/>
        <a:p>
          <a:endParaRPr lang="en-US"/>
        </a:p>
      </dgm:t>
    </dgm:pt>
    <dgm:pt modelId="{A57B0A25-9BCD-496D-8B03-6FECD6FD6437}" type="pres">
      <dgm:prSet presAssocID="{D6D02AB4-CC98-4B83-BCE2-8B1B5FF7BF33}" presName="hierRoot2" presStyleCnt="0">
        <dgm:presLayoutVars>
          <dgm:hierBranch val="init"/>
        </dgm:presLayoutVars>
      </dgm:prSet>
      <dgm:spPr/>
    </dgm:pt>
    <dgm:pt modelId="{B3133917-CD76-4943-B293-54BA4BD5116D}" type="pres">
      <dgm:prSet presAssocID="{D6D02AB4-CC98-4B83-BCE2-8B1B5FF7BF33}" presName="rootComposite" presStyleCnt="0"/>
      <dgm:spPr/>
    </dgm:pt>
    <dgm:pt modelId="{25F5363A-072E-45D0-80C1-8CCD6A9E160D}" type="pres">
      <dgm:prSet presAssocID="{D6D02AB4-CC98-4B83-BCE2-8B1B5FF7BF33}" presName="rootText" presStyleLbl="node1" presStyleIdx="1" presStyleCnt="6">
        <dgm:presLayoutVars>
          <dgm:chMax/>
          <dgm:chPref val="3"/>
        </dgm:presLayoutVars>
      </dgm:prSet>
      <dgm:spPr/>
      <dgm:t>
        <a:bodyPr/>
        <a:lstStyle/>
        <a:p>
          <a:endParaRPr lang="en-US"/>
        </a:p>
      </dgm:t>
    </dgm:pt>
    <dgm:pt modelId="{220A3EE2-3B5A-431D-AC15-4A29A2DCB954}" type="pres">
      <dgm:prSet presAssocID="{D6D02AB4-CC98-4B83-BCE2-8B1B5FF7BF33}" presName="titleText2" presStyleLbl="fgAcc1" presStyleIdx="1" presStyleCnt="6">
        <dgm:presLayoutVars>
          <dgm:chMax val="0"/>
          <dgm:chPref val="0"/>
        </dgm:presLayoutVars>
      </dgm:prSet>
      <dgm:spPr/>
      <dgm:t>
        <a:bodyPr/>
        <a:lstStyle/>
        <a:p>
          <a:endParaRPr lang="en-US"/>
        </a:p>
      </dgm:t>
    </dgm:pt>
    <dgm:pt modelId="{B27CC0C2-824A-4088-A4C6-9FE0DBB89C82}" type="pres">
      <dgm:prSet presAssocID="{D6D02AB4-CC98-4B83-BCE2-8B1B5FF7BF33}" presName="rootConnector" presStyleLbl="node2" presStyleIdx="0" presStyleCnt="0"/>
      <dgm:spPr/>
      <dgm:t>
        <a:bodyPr/>
        <a:lstStyle/>
        <a:p>
          <a:endParaRPr lang="en-US"/>
        </a:p>
      </dgm:t>
    </dgm:pt>
    <dgm:pt modelId="{6D74B2AB-81F8-4DFF-BB52-EDE9E59D580F}" type="pres">
      <dgm:prSet presAssocID="{D6D02AB4-CC98-4B83-BCE2-8B1B5FF7BF33}" presName="hierChild4" presStyleCnt="0"/>
      <dgm:spPr/>
    </dgm:pt>
    <dgm:pt modelId="{F83040C8-93FD-488B-9308-0D83C3143263}" type="pres">
      <dgm:prSet presAssocID="{D6D02AB4-CC98-4B83-BCE2-8B1B5FF7BF33}" presName="hierChild5" presStyleCnt="0"/>
      <dgm:spPr/>
    </dgm:pt>
    <dgm:pt modelId="{996FAEB8-4CED-48BC-9998-74B58EB25E45}" type="pres">
      <dgm:prSet presAssocID="{DABAC3F3-0046-406F-91EA-FCED9BC039E4}" presName="Name37" presStyleLbl="parChTrans1D2" presStyleIdx="2" presStyleCnt="7"/>
      <dgm:spPr/>
      <dgm:t>
        <a:bodyPr/>
        <a:lstStyle/>
        <a:p>
          <a:endParaRPr lang="en-US"/>
        </a:p>
      </dgm:t>
    </dgm:pt>
    <dgm:pt modelId="{F8AEFA82-AACF-45E7-B371-67A38DB58E17}" type="pres">
      <dgm:prSet presAssocID="{B25B00A1-EA5E-4C3E-8760-407AE38EEAF2}" presName="hierRoot2" presStyleCnt="0">
        <dgm:presLayoutVars>
          <dgm:hierBranch val="init"/>
        </dgm:presLayoutVars>
      </dgm:prSet>
      <dgm:spPr/>
    </dgm:pt>
    <dgm:pt modelId="{9DA702E3-75D9-47FB-914C-0D6C6BFAEC8C}" type="pres">
      <dgm:prSet presAssocID="{B25B00A1-EA5E-4C3E-8760-407AE38EEAF2}" presName="rootComposite" presStyleCnt="0"/>
      <dgm:spPr/>
    </dgm:pt>
    <dgm:pt modelId="{3F28217E-AE0F-4E71-9FBB-2C417B58555C}" type="pres">
      <dgm:prSet presAssocID="{B25B00A1-EA5E-4C3E-8760-407AE38EEAF2}" presName="rootText" presStyleLbl="node1" presStyleIdx="2" presStyleCnt="6">
        <dgm:presLayoutVars>
          <dgm:chMax/>
          <dgm:chPref val="3"/>
        </dgm:presLayoutVars>
      </dgm:prSet>
      <dgm:spPr/>
      <dgm:t>
        <a:bodyPr/>
        <a:lstStyle/>
        <a:p>
          <a:endParaRPr lang="en-US"/>
        </a:p>
      </dgm:t>
    </dgm:pt>
    <dgm:pt modelId="{F702943F-46EF-4920-9898-BEB87E3DD283}" type="pres">
      <dgm:prSet presAssocID="{B25B00A1-EA5E-4C3E-8760-407AE38EEAF2}" presName="titleText2" presStyleLbl="fgAcc1" presStyleIdx="2" presStyleCnt="6">
        <dgm:presLayoutVars>
          <dgm:chMax val="0"/>
          <dgm:chPref val="0"/>
        </dgm:presLayoutVars>
      </dgm:prSet>
      <dgm:spPr/>
      <dgm:t>
        <a:bodyPr/>
        <a:lstStyle/>
        <a:p>
          <a:endParaRPr lang="en-US"/>
        </a:p>
      </dgm:t>
    </dgm:pt>
    <dgm:pt modelId="{9B9CE98A-B507-4ECE-B9A8-C9C3C99EAB83}" type="pres">
      <dgm:prSet presAssocID="{B25B00A1-EA5E-4C3E-8760-407AE38EEAF2}" presName="rootConnector" presStyleLbl="node2" presStyleIdx="0" presStyleCnt="0"/>
      <dgm:spPr/>
      <dgm:t>
        <a:bodyPr/>
        <a:lstStyle/>
        <a:p>
          <a:endParaRPr lang="en-US"/>
        </a:p>
      </dgm:t>
    </dgm:pt>
    <dgm:pt modelId="{9F309175-28C0-49D1-88C4-3F7885265123}" type="pres">
      <dgm:prSet presAssocID="{B25B00A1-EA5E-4C3E-8760-407AE38EEAF2}" presName="hierChild4" presStyleCnt="0"/>
      <dgm:spPr/>
    </dgm:pt>
    <dgm:pt modelId="{8A32A9EC-D594-4FD5-AD92-4A6841EDB611}" type="pres">
      <dgm:prSet presAssocID="{B25B00A1-EA5E-4C3E-8760-407AE38EEAF2}" presName="hierChild5" presStyleCnt="0"/>
      <dgm:spPr/>
    </dgm:pt>
    <dgm:pt modelId="{140D89E4-77D2-40B0-9DD1-29B9ECA16B67}" type="pres">
      <dgm:prSet presAssocID="{207FEEDC-7EF6-45CF-AA25-AEFCDF5079A5}" presName="Name37" presStyleLbl="parChTrans1D2" presStyleIdx="3" presStyleCnt="7"/>
      <dgm:spPr/>
      <dgm:t>
        <a:bodyPr/>
        <a:lstStyle/>
        <a:p>
          <a:endParaRPr lang="en-US"/>
        </a:p>
      </dgm:t>
    </dgm:pt>
    <dgm:pt modelId="{E37D8D17-51E1-4E95-A78F-5E52EBE21D01}" type="pres">
      <dgm:prSet presAssocID="{40BBDBE4-2294-454D-B842-A4950C6A4C71}" presName="hierRoot2" presStyleCnt="0">
        <dgm:presLayoutVars>
          <dgm:hierBranch val="init"/>
        </dgm:presLayoutVars>
      </dgm:prSet>
      <dgm:spPr/>
    </dgm:pt>
    <dgm:pt modelId="{31C3DD1D-A148-44C4-A772-EECF80D9E1A1}" type="pres">
      <dgm:prSet presAssocID="{40BBDBE4-2294-454D-B842-A4950C6A4C71}" presName="rootComposite" presStyleCnt="0"/>
      <dgm:spPr/>
    </dgm:pt>
    <dgm:pt modelId="{A49DAB91-E079-4B4E-BA47-E3834B558590}" type="pres">
      <dgm:prSet presAssocID="{40BBDBE4-2294-454D-B842-A4950C6A4C71}" presName="rootText" presStyleLbl="node1" presStyleIdx="3" presStyleCnt="6">
        <dgm:presLayoutVars>
          <dgm:chMax/>
          <dgm:chPref val="3"/>
        </dgm:presLayoutVars>
      </dgm:prSet>
      <dgm:spPr/>
      <dgm:t>
        <a:bodyPr/>
        <a:lstStyle/>
        <a:p>
          <a:endParaRPr lang="en-US"/>
        </a:p>
      </dgm:t>
    </dgm:pt>
    <dgm:pt modelId="{B3EAE8C5-B262-40A6-974A-6AA639423627}" type="pres">
      <dgm:prSet presAssocID="{40BBDBE4-2294-454D-B842-A4950C6A4C71}" presName="titleText2" presStyleLbl="fgAcc1" presStyleIdx="3" presStyleCnt="6">
        <dgm:presLayoutVars>
          <dgm:chMax val="0"/>
          <dgm:chPref val="0"/>
        </dgm:presLayoutVars>
      </dgm:prSet>
      <dgm:spPr/>
      <dgm:t>
        <a:bodyPr/>
        <a:lstStyle/>
        <a:p>
          <a:endParaRPr lang="en-US"/>
        </a:p>
      </dgm:t>
    </dgm:pt>
    <dgm:pt modelId="{4CB2F7F9-19F4-4A74-8C25-00DEBEAFB381}" type="pres">
      <dgm:prSet presAssocID="{40BBDBE4-2294-454D-B842-A4950C6A4C71}" presName="rootConnector" presStyleLbl="node2" presStyleIdx="0" presStyleCnt="0"/>
      <dgm:spPr/>
      <dgm:t>
        <a:bodyPr/>
        <a:lstStyle/>
        <a:p>
          <a:endParaRPr lang="en-US"/>
        </a:p>
      </dgm:t>
    </dgm:pt>
    <dgm:pt modelId="{BFFE63A7-BC18-40EF-9100-6FCF9C0BE463}" type="pres">
      <dgm:prSet presAssocID="{40BBDBE4-2294-454D-B842-A4950C6A4C71}" presName="hierChild4" presStyleCnt="0"/>
      <dgm:spPr/>
    </dgm:pt>
    <dgm:pt modelId="{6B8458EA-0EE4-4259-A3C5-E6789D5F138B}" type="pres">
      <dgm:prSet presAssocID="{40BBDBE4-2294-454D-B842-A4950C6A4C71}" presName="hierChild5" presStyleCnt="0"/>
      <dgm:spPr/>
    </dgm:pt>
    <dgm:pt modelId="{B3DC895A-3538-459D-AAB8-2B70BE3C3925}" type="pres">
      <dgm:prSet presAssocID="{C77D26BD-06EA-4CB7-AE28-32775CE5EFC0}" presName="Name37" presStyleLbl="parChTrans1D2" presStyleIdx="4" presStyleCnt="7"/>
      <dgm:spPr/>
      <dgm:t>
        <a:bodyPr/>
        <a:lstStyle/>
        <a:p>
          <a:endParaRPr lang="en-US"/>
        </a:p>
      </dgm:t>
    </dgm:pt>
    <dgm:pt modelId="{4FD2370B-21C4-4AB3-82F3-DF3F3335A2B5}" type="pres">
      <dgm:prSet presAssocID="{98CC5769-8B77-4BC8-86CB-80598B60EAEF}" presName="hierRoot2" presStyleCnt="0">
        <dgm:presLayoutVars>
          <dgm:hierBranch val="init"/>
        </dgm:presLayoutVars>
      </dgm:prSet>
      <dgm:spPr/>
    </dgm:pt>
    <dgm:pt modelId="{9DD75C68-AF6B-4B11-BDFC-3A4E913A223B}" type="pres">
      <dgm:prSet presAssocID="{98CC5769-8B77-4BC8-86CB-80598B60EAEF}" presName="rootComposite" presStyleCnt="0"/>
      <dgm:spPr/>
    </dgm:pt>
    <dgm:pt modelId="{E0EA82D1-F534-4897-BAF5-D2B408A14B61}" type="pres">
      <dgm:prSet presAssocID="{98CC5769-8B77-4BC8-86CB-80598B60EAEF}" presName="rootText" presStyleLbl="node1" presStyleIdx="4" presStyleCnt="6">
        <dgm:presLayoutVars>
          <dgm:chMax/>
          <dgm:chPref val="3"/>
        </dgm:presLayoutVars>
      </dgm:prSet>
      <dgm:spPr/>
      <dgm:t>
        <a:bodyPr/>
        <a:lstStyle/>
        <a:p>
          <a:endParaRPr lang="en-US"/>
        </a:p>
      </dgm:t>
    </dgm:pt>
    <dgm:pt modelId="{7D3A38B6-5E6F-4FAE-9F27-EBE4E5297029}" type="pres">
      <dgm:prSet presAssocID="{98CC5769-8B77-4BC8-86CB-80598B60EAEF}" presName="titleText2" presStyleLbl="fgAcc1" presStyleIdx="4" presStyleCnt="6">
        <dgm:presLayoutVars>
          <dgm:chMax val="0"/>
          <dgm:chPref val="0"/>
        </dgm:presLayoutVars>
      </dgm:prSet>
      <dgm:spPr/>
      <dgm:t>
        <a:bodyPr/>
        <a:lstStyle/>
        <a:p>
          <a:endParaRPr lang="en-US"/>
        </a:p>
      </dgm:t>
    </dgm:pt>
    <dgm:pt modelId="{2C9E044B-E813-461D-80A3-25F230379E33}" type="pres">
      <dgm:prSet presAssocID="{98CC5769-8B77-4BC8-86CB-80598B60EAEF}" presName="rootConnector" presStyleLbl="node2" presStyleIdx="0" presStyleCnt="0"/>
      <dgm:spPr/>
      <dgm:t>
        <a:bodyPr/>
        <a:lstStyle/>
        <a:p>
          <a:endParaRPr lang="en-US"/>
        </a:p>
      </dgm:t>
    </dgm:pt>
    <dgm:pt modelId="{85C3D12F-695B-4D91-BB41-B35F0AAEEB41}" type="pres">
      <dgm:prSet presAssocID="{98CC5769-8B77-4BC8-86CB-80598B60EAEF}" presName="hierChild4" presStyleCnt="0"/>
      <dgm:spPr/>
    </dgm:pt>
    <dgm:pt modelId="{E0D7907F-326B-444E-8C34-55B00DD0557E}" type="pres">
      <dgm:prSet presAssocID="{98CC5769-8B77-4BC8-86CB-80598B60EAEF}" presName="hierChild5" presStyleCnt="0"/>
      <dgm:spPr/>
    </dgm:pt>
    <dgm:pt modelId="{4A2A6632-E95D-4555-8009-F1BF220853F8}" type="pres">
      <dgm:prSet presAssocID="{73B34E61-15B9-4740-9B02-7DB07A8E45FE}" presName="Name37" presStyleLbl="parChTrans1D2" presStyleIdx="5" presStyleCnt="7"/>
      <dgm:spPr/>
      <dgm:t>
        <a:bodyPr/>
        <a:lstStyle/>
        <a:p>
          <a:endParaRPr lang="en-US"/>
        </a:p>
      </dgm:t>
    </dgm:pt>
    <dgm:pt modelId="{D5B8ED7C-A209-4842-964F-E9411CFF82CA}" type="pres">
      <dgm:prSet presAssocID="{8B6A7CE5-5D96-4EBD-95DE-D295E9F963E2}" presName="hierRoot2" presStyleCnt="0">
        <dgm:presLayoutVars>
          <dgm:hierBranch val="init"/>
        </dgm:presLayoutVars>
      </dgm:prSet>
      <dgm:spPr/>
    </dgm:pt>
    <dgm:pt modelId="{9BFF4AE1-CE4E-4211-A36E-0902589995B5}" type="pres">
      <dgm:prSet presAssocID="{8B6A7CE5-5D96-4EBD-95DE-D295E9F963E2}" presName="rootComposite" presStyleCnt="0"/>
      <dgm:spPr/>
    </dgm:pt>
    <dgm:pt modelId="{2FED6F71-E7A5-4233-B70C-CF435C5C5B46}" type="pres">
      <dgm:prSet presAssocID="{8B6A7CE5-5D96-4EBD-95DE-D295E9F963E2}" presName="rootText" presStyleLbl="node1" presStyleIdx="5" presStyleCnt="6">
        <dgm:presLayoutVars>
          <dgm:chMax/>
          <dgm:chPref val="3"/>
        </dgm:presLayoutVars>
      </dgm:prSet>
      <dgm:spPr/>
      <dgm:t>
        <a:bodyPr/>
        <a:lstStyle/>
        <a:p>
          <a:endParaRPr lang="en-US"/>
        </a:p>
      </dgm:t>
    </dgm:pt>
    <dgm:pt modelId="{E715707C-69E5-4767-80F3-5B84A0719EA8}" type="pres">
      <dgm:prSet presAssocID="{8B6A7CE5-5D96-4EBD-95DE-D295E9F963E2}" presName="titleText2" presStyleLbl="fgAcc1" presStyleIdx="5" presStyleCnt="6">
        <dgm:presLayoutVars>
          <dgm:chMax val="0"/>
          <dgm:chPref val="0"/>
        </dgm:presLayoutVars>
      </dgm:prSet>
      <dgm:spPr/>
      <dgm:t>
        <a:bodyPr/>
        <a:lstStyle/>
        <a:p>
          <a:endParaRPr lang="en-US"/>
        </a:p>
      </dgm:t>
    </dgm:pt>
    <dgm:pt modelId="{72FDE3F9-32AE-41A0-8A04-B8521A649348}" type="pres">
      <dgm:prSet presAssocID="{8B6A7CE5-5D96-4EBD-95DE-D295E9F963E2}" presName="rootConnector" presStyleLbl="node2" presStyleIdx="0" presStyleCnt="0"/>
      <dgm:spPr/>
      <dgm:t>
        <a:bodyPr/>
        <a:lstStyle/>
        <a:p>
          <a:endParaRPr lang="en-US"/>
        </a:p>
      </dgm:t>
    </dgm:pt>
    <dgm:pt modelId="{5E3A6AED-51E7-4950-9030-F61A9DA9CF2F}" type="pres">
      <dgm:prSet presAssocID="{8B6A7CE5-5D96-4EBD-95DE-D295E9F963E2}" presName="hierChild4" presStyleCnt="0"/>
      <dgm:spPr/>
    </dgm:pt>
    <dgm:pt modelId="{F8D13D30-16F0-4A34-BD99-6B7B33E4BC08}" type="pres">
      <dgm:prSet presAssocID="{8B6A7CE5-5D96-4EBD-95DE-D295E9F963E2}" presName="hierChild5" presStyleCnt="0"/>
      <dgm:spPr/>
    </dgm:pt>
    <dgm:pt modelId="{4C3DA373-52DA-4D76-9F72-0371E9F6913F}" type="pres">
      <dgm:prSet presAssocID="{CAF781E6-7D26-4C37-B4F3-CC1648F94E3A}" presName="hierChild3" presStyleCnt="0"/>
      <dgm:spPr/>
    </dgm:pt>
    <dgm:pt modelId="{552C568B-FE03-433A-A9D8-DC00C4A4C325}" type="pres">
      <dgm:prSet presAssocID="{6F6A47CB-35C6-4477-9CD9-B04052F64555}" presName="Name96" presStyleLbl="parChTrans1D2" presStyleIdx="6" presStyleCnt="7"/>
      <dgm:spPr/>
      <dgm:t>
        <a:bodyPr/>
        <a:lstStyle/>
        <a:p>
          <a:endParaRPr lang="en-US"/>
        </a:p>
      </dgm:t>
    </dgm:pt>
    <dgm:pt modelId="{77808A1A-C4D1-466B-9F4D-67B827EA814E}" type="pres">
      <dgm:prSet presAssocID="{9F7FA538-FA56-4690-AB52-B2ACB00569D5}" presName="hierRoot3" presStyleCnt="0">
        <dgm:presLayoutVars>
          <dgm:hierBranch val="init"/>
        </dgm:presLayoutVars>
      </dgm:prSet>
      <dgm:spPr/>
    </dgm:pt>
    <dgm:pt modelId="{6E562C93-2949-494B-A5CD-7B5108980121}" type="pres">
      <dgm:prSet presAssocID="{9F7FA538-FA56-4690-AB52-B2ACB00569D5}" presName="rootComposite3" presStyleCnt="0"/>
      <dgm:spPr/>
    </dgm:pt>
    <dgm:pt modelId="{820200C1-60E6-4366-838B-0C0E8C637F69}" type="pres">
      <dgm:prSet presAssocID="{9F7FA538-FA56-4690-AB52-B2ACB00569D5}" presName="rootText3" presStyleLbl="asst1" presStyleIdx="0" presStyleCnt="1">
        <dgm:presLayoutVars>
          <dgm:chPref val="3"/>
        </dgm:presLayoutVars>
      </dgm:prSet>
      <dgm:spPr/>
      <dgm:t>
        <a:bodyPr/>
        <a:lstStyle/>
        <a:p>
          <a:endParaRPr lang="en-US"/>
        </a:p>
      </dgm:t>
    </dgm:pt>
    <dgm:pt modelId="{8D7357C8-1169-483B-90F8-0F3420FD470D}" type="pres">
      <dgm:prSet presAssocID="{9F7FA538-FA56-4690-AB52-B2ACB00569D5}" presName="titleText3" presStyleLbl="fgAcc2" presStyleIdx="0" presStyleCnt="1">
        <dgm:presLayoutVars>
          <dgm:chMax val="0"/>
          <dgm:chPref val="0"/>
        </dgm:presLayoutVars>
      </dgm:prSet>
      <dgm:spPr/>
      <dgm:t>
        <a:bodyPr/>
        <a:lstStyle/>
        <a:p>
          <a:endParaRPr lang="en-US"/>
        </a:p>
      </dgm:t>
    </dgm:pt>
    <dgm:pt modelId="{121A1330-4D5B-41DD-91AB-90A21F823747}" type="pres">
      <dgm:prSet presAssocID="{9F7FA538-FA56-4690-AB52-B2ACB00569D5}" presName="rootConnector3" presStyleLbl="asst1" presStyleIdx="0" presStyleCnt="1"/>
      <dgm:spPr/>
      <dgm:t>
        <a:bodyPr/>
        <a:lstStyle/>
        <a:p>
          <a:endParaRPr lang="en-US"/>
        </a:p>
      </dgm:t>
    </dgm:pt>
    <dgm:pt modelId="{9B6435FB-51BE-425A-A51B-F14BE58D0597}" type="pres">
      <dgm:prSet presAssocID="{9F7FA538-FA56-4690-AB52-B2ACB00569D5}" presName="hierChild6" presStyleCnt="0"/>
      <dgm:spPr/>
    </dgm:pt>
    <dgm:pt modelId="{5E2F2874-0DE4-44D4-92F8-E8EE7B473179}" type="pres">
      <dgm:prSet presAssocID="{9F7FA538-FA56-4690-AB52-B2ACB00569D5}" presName="hierChild7" presStyleCnt="0"/>
      <dgm:spPr/>
    </dgm:pt>
  </dgm:ptLst>
  <dgm:cxnLst>
    <dgm:cxn modelId="{8669630B-1961-478C-83CB-EF1A3C554719}" type="presOf" srcId="{9747D6D6-A81B-4EE2-89C7-D1467C2A74B6}" destId="{7D3A38B6-5E6F-4FAE-9F27-EBE4E5297029}" srcOrd="0" destOrd="0" presId="urn:microsoft.com/office/officeart/2008/layout/NameandTitleOrganizationalChart"/>
    <dgm:cxn modelId="{A0798155-DC89-4E61-A94F-019B1B75FC8D}" srcId="{CAF781E6-7D26-4C37-B4F3-CC1648F94E3A}" destId="{A45A1210-3913-430F-AC41-DE0C7EA4A451}" srcOrd="1" destOrd="0" parTransId="{80523ADA-54FF-4D1C-80F6-D24F8ABD36D7}" sibTransId="{5F7A3E60-E1DD-48F3-85AF-FA4F15BFD643}"/>
    <dgm:cxn modelId="{82D6CB94-08E4-4710-9401-FC3A2CC36A96}" type="presOf" srcId="{9F7FA538-FA56-4690-AB52-B2ACB00569D5}" destId="{820200C1-60E6-4366-838B-0C0E8C637F69}" srcOrd="0" destOrd="0" presId="urn:microsoft.com/office/officeart/2008/layout/NameandTitleOrganizationalChart"/>
    <dgm:cxn modelId="{5B4F5E77-3404-4D98-9A9E-3C982479DC21}" type="presOf" srcId="{98CC5769-8B77-4BC8-86CB-80598B60EAEF}" destId="{E0EA82D1-F534-4897-BAF5-D2B408A14B61}" srcOrd="0" destOrd="0" presId="urn:microsoft.com/office/officeart/2008/layout/NameandTitleOrganizationalChart"/>
    <dgm:cxn modelId="{5B493C87-C570-44E8-B334-AD8B661EA508}" type="presOf" srcId="{40BBDBE4-2294-454D-B842-A4950C6A4C71}" destId="{A49DAB91-E079-4B4E-BA47-E3834B558590}" srcOrd="0" destOrd="0" presId="urn:microsoft.com/office/officeart/2008/layout/NameandTitleOrganizationalChart"/>
    <dgm:cxn modelId="{9823B7BD-33BC-455E-8959-3EE86D214643}" srcId="{CAF781E6-7D26-4C37-B4F3-CC1648F94E3A}" destId="{D6D02AB4-CC98-4B83-BCE2-8B1B5FF7BF33}" srcOrd="2" destOrd="0" parTransId="{8A53940A-6080-4FEB-9826-3029974CC128}" sibTransId="{7D4578F7-1384-4A4B-BA4B-BCFF1BE4AA72}"/>
    <dgm:cxn modelId="{68571E2B-168B-4106-ACA2-023D21D17ACB}" type="presOf" srcId="{D6D02AB4-CC98-4B83-BCE2-8B1B5FF7BF33}" destId="{B27CC0C2-824A-4088-A4C6-9FE0DBB89C82}" srcOrd="1" destOrd="0" presId="urn:microsoft.com/office/officeart/2008/layout/NameandTitleOrganizationalChart"/>
    <dgm:cxn modelId="{7EA0AB73-12D8-4FD9-BA90-6F0058392928}" srcId="{CAF781E6-7D26-4C37-B4F3-CC1648F94E3A}" destId="{40BBDBE4-2294-454D-B842-A4950C6A4C71}" srcOrd="4" destOrd="0" parTransId="{207FEEDC-7EF6-45CF-AA25-AEFCDF5079A5}" sibTransId="{69B8277E-2E34-4DC9-8764-415E284FEC02}"/>
    <dgm:cxn modelId="{3449FEEE-C58F-4649-88F4-BCD3FED4199D}" type="presOf" srcId="{D49C82C8-1250-43FC-BE97-510684EC2F13}" destId="{B4075B88-E965-4995-B870-E720FA95CBA3}" srcOrd="0" destOrd="0" presId="urn:microsoft.com/office/officeart/2008/layout/NameandTitleOrganizationalChart"/>
    <dgm:cxn modelId="{DE21E949-D03B-4C0F-A27E-EA2883BFF4AD}" type="presOf" srcId="{CAF781E6-7D26-4C37-B4F3-CC1648F94E3A}" destId="{1370B9D0-DE5E-4208-8205-969DE472839C}" srcOrd="0" destOrd="0" presId="urn:microsoft.com/office/officeart/2008/layout/NameandTitleOrganizationalChart"/>
    <dgm:cxn modelId="{82E070D0-2728-4443-BF22-41AB48487148}" type="presOf" srcId="{A45A1210-3913-430F-AC41-DE0C7EA4A451}" destId="{7B30C6CC-0906-4290-A394-5E91A804492B}" srcOrd="1" destOrd="0" presId="urn:microsoft.com/office/officeart/2008/layout/NameandTitleOrganizationalChart"/>
    <dgm:cxn modelId="{8C011F6B-4F9F-4240-B7DB-D309D9148D35}" type="presOf" srcId="{8B6A7CE5-5D96-4EBD-95DE-D295E9F963E2}" destId="{2FED6F71-E7A5-4233-B70C-CF435C5C5B46}" srcOrd="0" destOrd="0" presId="urn:microsoft.com/office/officeart/2008/layout/NameandTitleOrganizationalChart"/>
    <dgm:cxn modelId="{FFA575A7-2C40-4D9C-A603-5F4A03FFBDD3}" type="presOf" srcId="{5F7A3E60-E1DD-48F3-85AF-FA4F15BFD643}" destId="{0A9CFC3A-1652-4DA8-AA47-9CE7CAB5B0A8}" srcOrd="0" destOrd="0" presId="urn:microsoft.com/office/officeart/2008/layout/NameandTitleOrganizationalChart"/>
    <dgm:cxn modelId="{BA14D0B3-AEAF-4871-B55F-C5E2A847FB01}" type="presOf" srcId="{CAF781E6-7D26-4C37-B4F3-CC1648F94E3A}" destId="{8AFF7B11-1B6A-4403-A727-0AAC5E75E228}" srcOrd="1" destOrd="0" presId="urn:microsoft.com/office/officeart/2008/layout/NameandTitleOrganizationalChart"/>
    <dgm:cxn modelId="{9D3C8C6D-17B8-406F-960B-82D63F75FF77}" type="presOf" srcId="{DABAC3F3-0046-406F-91EA-FCED9BC039E4}" destId="{996FAEB8-4CED-48BC-9998-74B58EB25E45}" srcOrd="0" destOrd="0" presId="urn:microsoft.com/office/officeart/2008/layout/NameandTitleOrganizationalChart"/>
    <dgm:cxn modelId="{C7968711-08F0-4F11-8EEF-98B48AE3076F}" type="presOf" srcId="{9F7FA538-FA56-4690-AB52-B2ACB00569D5}" destId="{121A1330-4D5B-41DD-91AB-90A21F823747}" srcOrd="1" destOrd="0" presId="urn:microsoft.com/office/officeart/2008/layout/NameandTitleOrganizationalChart"/>
    <dgm:cxn modelId="{BEA4B2BC-66B8-4C18-9B6B-3063B3FDA919}" type="presOf" srcId="{207FEEDC-7EF6-45CF-AA25-AEFCDF5079A5}" destId="{140D89E4-77D2-40B0-9DD1-29B9ECA16B67}" srcOrd="0" destOrd="0" presId="urn:microsoft.com/office/officeart/2008/layout/NameandTitleOrganizationalChart"/>
    <dgm:cxn modelId="{29269CD4-3238-49C9-9E11-6F9F8D4C0994}" type="presOf" srcId="{B25B00A1-EA5E-4C3E-8760-407AE38EEAF2}" destId="{9B9CE98A-B507-4ECE-B9A8-C9C3C99EAB83}" srcOrd="1" destOrd="0" presId="urn:microsoft.com/office/officeart/2008/layout/NameandTitleOrganizationalChart"/>
    <dgm:cxn modelId="{4FFF3AE0-4B9C-4C67-9798-2B0991340128}" type="presOf" srcId="{80523ADA-54FF-4D1C-80F6-D24F8ABD36D7}" destId="{B2A4C252-061C-4EEA-A0DC-B7206DDA62F2}" srcOrd="0" destOrd="0" presId="urn:microsoft.com/office/officeart/2008/layout/NameandTitleOrganizationalChart"/>
    <dgm:cxn modelId="{D3A15935-B853-4E3F-94AA-DC4509D6E6D7}" srcId="{CAF781E6-7D26-4C37-B4F3-CC1648F94E3A}" destId="{B25B00A1-EA5E-4C3E-8760-407AE38EEAF2}" srcOrd="3" destOrd="0" parTransId="{DABAC3F3-0046-406F-91EA-FCED9BC039E4}" sibTransId="{7008C00C-D0DE-4F8F-9DE8-FFE6CE1CCA34}"/>
    <dgm:cxn modelId="{55205445-F46E-440C-B4BB-4180A1053870}" srcId="{CAF781E6-7D26-4C37-B4F3-CC1648F94E3A}" destId="{8B6A7CE5-5D96-4EBD-95DE-D295E9F963E2}" srcOrd="6" destOrd="0" parTransId="{73B34E61-15B9-4740-9B02-7DB07A8E45FE}" sibTransId="{7A700B2E-3281-4FD8-BE5E-87CCBAF29078}"/>
    <dgm:cxn modelId="{1D910530-269E-44D8-B143-11C970FE62CC}" type="presOf" srcId="{69B8277E-2E34-4DC9-8764-415E284FEC02}" destId="{B3EAE8C5-B262-40A6-974A-6AA639423627}" srcOrd="0" destOrd="0" presId="urn:microsoft.com/office/officeart/2008/layout/NameandTitleOrganizationalChart"/>
    <dgm:cxn modelId="{3339AEF0-F24E-4803-8813-51C3963BCE94}" type="presOf" srcId="{73B34E61-15B9-4740-9B02-7DB07A8E45FE}" destId="{4A2A6632-E95D-4555-8009-F1BF220853F8}" srcOrd="0" destOrd="0" presId="urn:microsoft.com/office/officeart/2008/layout/NameandTitleOrganizationalChart"/>
    <dgm:cxn modelId="{526C60CC-4180-4EE7-BC76-A8C315EF75E7}" type="presOf" srcId="{8A53940A-6080-4FEB-9826-3029974CC128}" destId="{6C597FBD-B1AB-43E0-BB37-F8F9B91E7492}" srcOrd="0" destOrd="0" presId="urn:microsoft.com/office/officeart/2008/layout/NameandTitleOrganizationalChart"/>
    <dgm:cxn modelId="{81FC95F4-3D4E-4B63-A838-59EA9E40B851}" type="presOf" srcId="{7A700B2E-3281-4FD8-BE5E-87CCBAF29078}" destId="{E715707C-69E5-4767-80F3-5B84A0719EA8}" srcOrd="0" destOrd="0" presId="urn:microsoft.com/office/officeart/2008/layout/NameandTitleOrganizationalChart"/>
    <dgm:cxn modelId="{43A21CF4-B77F-4724-83B3-059393A56396}" type="presOf" srcId="{C77D26BD-06EA-4CB7-AE28-32775CE5EFC0}" destId="{B3DC895A-3538-459D-AAB8-2B70BE3C3925}" srcOrd="0" destOrd="0" presId="urn:microsoft.com/office/officeart/2008/layout/NameandTitleOrganizationalChart"/>
    <dgm:cxn modelId="{A1D43905-94C0-47C3-B77B-D13AFE07CC67}" type="presOf" srcId="{8B6A7CE5-5D96-4EBD-95DE-D295E9F963E2}" destId="{72FDE3F9-32AE-41A0-8A04-B8521A649348}" srcOrd="1" destOrd="0" presId="urn:microsoft.com/office/officeart/2008/layout/NameandTitleOrganizationalChart"/>
    <dgm:cxn modelId="{2EC03C0E-445A-422C-8F60-CA2EB6B20A71}" type="presOf" srcId="{D0914847-4757-4119-A64F-38CA60AB3847}" destId="{8D7357C8-1169-483B-90F8-0F3420FD470D}" srcOrd="0" destOrd="0" presId="urn:microsoft.com/office/officeart/2008/layout/NameandTitleOrganizationalChart"/>
    <dgm:cxn modelId="{650C5053-F3A3-420F-A160-EC4C6EE6A518}" type="presOf" srcId="{A45A1210-3913-430F-AC41-DE0C7EA4A451}" destId="{B58C22DA-FFB1-4AF6-ACB0-FF8FFB866049}" srcOrd="0" destOrd="0" presId="urn:microsoft.com/office/officeart/2008/layout/NameandTitleOrganizationalChart"/>
    <dgm:cxn modelId="{75135C40-B724-4E68-98D0-9615744BAF05}" type="presOf" srcId="{D6D02AB4-CC98-4B83-BCE2-8B1B5FF7BF33}" destId="{25F5363A-072E-45D0-80C1-8CCD6A9E160D}" srcOrd="0" destOrd="0" presId="urn:microsoft.com/office/officeart/2008/layout/NameandTitleOrganizationalChart"/>
    <dgm:cxn modelId="{702B0858-0050-441F-B8B1-EFBED1B7E735}" srcId="{CAF781E6-7D26-4C37-B4F3-CC1648F94E3A}" destId="{9F7FA538-FA56-4690-AB52-B2ACB00569D5}" srcOrd="0" destOrd="0" parTransId="{6F6A47CB-35C6-4477-9CD9-B04052F64555}" sibTransId="{D0914847-4757-4119-A64F-38CA60AB3847}"/>
    <dgm:cxn modelId="{41F26A06-AC24-4748-A5AA-7BD8AB2AEA8B}" type="presOf" srcId="{B25B00A1-EA5E-4C3E-8760-407AE38EEAF2}" destId="{3F28217E-AE0F-4E71-9FBB-2C417B58555C}" srcOrd="0" destOrd="0" presId="urn:microsoft.com/office/officeart/2008/layout/NameandTitleOrganizationalChart"/>
    <dgm:cxn modelId="{F32B508D-DCC3-445E-B5AB-C4D771BC58BB}" srcId="{D49C82C8-1250-43FC-BE97-510684EC2F13}" destId="{CAF781E6-7D26-4C37-B4F3-CC1648F94E3A}" srcOrd="0" destOrd="0" parTransId="{3E542152-DDF1-4D5B-BAA7-ACA5FF8FB3A4}" sibTransId="{6CAF907B-0EF8-4A67-B213-190A26125146}"/>
    <dgm:cxn modelId="{80D47CE0-72AF-45E8-9F5D-4914ABF189C0}" type="presOf" srcId="{6CAF907B-0EF8-4A67-B213-190A26125146}" destId="{5787DEF5-BEEA-4BCA-8BD8-E2518FDAF23D}" srcOrd="0" destOrd="0" presId="urn:microsoft.com/office/officeart/2008/layout/NameandTitleOrganizationalChart"/>
    <dgm:cxn modelId="{0812BAC4-4051-4D4F-8B8A-640E0946D67B}" srcId="{CAF781E6-7D26-4C37-B4F3-CC1648F94E3A}" destId="{98CC5769-8B77-4BC8-86CB-80598B60EAEF}" srcOrd="5" destOrd="0" parTransId="{C77D26BD-06EA-4CB7-AE28-32775CE5EFC0}" sibTransId="{9747D6D6-A81B-4EE2-89C7-D1467C2A74B6}"/>
    <dgm:cxn modelId="{4F778372-C095-4D2F-8E3D-2BCC6697DC90}" type="presOf" srcId="{98CC5769-8B77-4BC8-86CB-80598B60EAEF}" destId="{2C9E044B-E813-461D-80A3-25F230379E33}" srcOrd="1" destOrd="0" presId="urn:microsoft.com/office/officeart/2008/layout/NameandTitleOrganizationalChart"/>
    <dgm:cxn modelId="{E0558A73-15FA-4284-9E04-3869732ED349}" type="presOf" srcId="{40BBDBE4-2294-454D-B842-A4950C6A4C71}" destId="{4CB2F7F9-19F4-4A74-8C25-00DEBEAFB381}" srcOrd="1" destOrd="0" presId="urn:microsoft.com/office/officeart/2008/layout/NameandTitleOrganizationalChart"/>
    <dgm:cxn modelId="{B1DF01CA-90DF-4784-BD4A-01631B94C207}" type="presOf" srcId="{7D4578F7-1384-4A4B-BA4B-BCFF1BE4AA72}" destId="{220A3EE2-3B5A-431D-AC15-4A29A2DCB954}" srcOrd="0" destOrd="0" presId="urn:microsoft.com/office/officeart/2008/layout/NameandTitleOrganizationalChart"/>
    <dgm:cxn modelId="{BCA20DE7-4A9F-47EE-B8D0-B0F0EA5CA3B8}" type="presOf" srcId="{6F6A47CB-35C6-4477-9CD9-B04052F64555}" destId="{552C568B-FE03-433A-A9D8-DC00C4A4C325}" srcOrd="0" destOrd="0" presId="urn:microsoft.com/office/officeart/2008/layout/NameandTitleOrganizationalChart"/>
    <dgm:cxn modelId="{53BAEDE1-26C6-4BEC-8CB7-D64C9E1AAAD0}" type="presOf" srcId="{7008C00C-D0DE-4F8F-9DE8-FFE6CE1CCA34}" destId="{F702943F-46EF-4920-9898-BEB87E3DD283}" srcOrd="0" destOrd="0" presId="urn:microsoft.com/office/officeart/2008/layout/NameandTitleOrganizationalChart"/>
    <dgm:cxn modelId="{CDC69F9F-47B1-40EF-9D98-5E6351569DCA}" type="presParOf" srcId="{B4075B88-E965-4995-B870-E720FA95CBA3}" destId="{AB670003-E261-4334-9318-713000738C55}" srcOrd="0" destOrd="0" presId="urn:microsoft.com/office/officeart/2008/layout/NameandTitleOrganizationalChart"/>
    <dgm:cxn modelId="{82DBE80F-0F8B-47EC-A42A-F7E7161C0B57}" type="presParOf" srcId="{AB670003-E261-4334-9318-713000738C55}" destId="{102CEACD-9520-4AD3-92E2-35DCD00618EA}" srcOrd="0" destOrd="0" presId="urn:microsoft.com/office/officeart/2008/layout/NameandTitleOrganizationalChart"/>
    <dgm:cxn modelId="{778D34EE-972E-4AEA-A9A6-04822636169A}" type="presParOf" srcId="{102CEACD-9520-4AD3-92E2-35DCD00618EA}" destId="{1370B9D0-DE5E-4208-8205-969DE472839C}" srcOrd="0" destOrd="0" presId="urn:microsoft.com/office/officeart/2008/layout/NameandTitleOrganizationalChart"/>
    <dgm:cxn modelId="{A6215B42-5AE2-4B27-80A5-AFB592568812}" type="presParOf" srcId="{102CEACD-9520-4AD3-92E2-35DCD00618EA}" destId="{5787DEF5-BEEA-4BCA-8BD8-E2518FDAF23D}" srcOrd="1" destOrd="0" presId="urn:microsoft.com/office/officeart/2008/layout/NameandTitleOrganizationalChart"/>
    <dgm:cxn modelId="{F49B52D1-FFFA-44F8-98F7-B072105B2DDC}" type="presParOf" srcId="{102CEACD-9520-4AD3-92E2-35DCD00618EA}" destId="{8AFF7B11-1B6A-4403-A727-0AAC5E75E228}" srcOrd="2" destOrd="0" presId="urn:microsoft.com/office/officeart/2008/layout/NameandTitleOrganizationalChart"/>
    <dgm:cxn modelId="{DDFE0327-B5A9-432B-B24F-FB456F8BAA9B}" type="presParOf" srcId="{AB670003-E261-4334-9318-713000738C55}" destId="{105574CF-97F6-4361-9764-744E05B4787F}" srcOrd="1" destOrd="0" presId="urn:microsoft.com/office/officeart/2008/layout/NameandTitleOrganizationalChart"/>
    <dgm:cxn modelId="{60EB7C8C-B92B-4AA3-B781-809687168237}" type="presParOf" srcId="{105574CF-97F6-4361-9764-744E05B4787F}" destId="{B2A4C252-061C-4EEA-A0DC-B7206DDA62F2}" srcOrd="0" destOrd="0" presId="urn:microsoft.com/office/officeart/2008/layout/NameandTitleOrganizationalChart"/>
    <dgm:cxn modelId="{4C3FD773-9463-42DF-A993-8B5F53462A4E}" type="presParOf" srcId="{105574CF-97F6-4361-9764-744E05B4787F}" destId="{92280100-2D6A-46C9-B9C7-60F9FBD47985}" srcOrd="1" destOrd="0" presId="urn:microsoft.com/office/officeart/2008/layout/NameandTitleOrganizationalChart"/>
    <dgm:cxn modelId="{CDEF4F60-BF4A-47F5-8422-CF03A54B1F21}" type="presParOf" srcId="{92280100-2D6A-46C9-B9C7-60F9FBD47985}" destId="{B67B679A-04AA-46A6-8272-715A694B0F4D}" srcOrd="0" destOrd="0" presId="urn:microsoft.com/office/officeart/2008/layout/NameandTitleOrganizationalChart"/>
    <dgm:cxn modelId="{96BE002B-1FFF-4881-B857-730035FAAB49}" type="presParOf" srcId="{B67B679A-04AA-46A6-8272-715A694B0F4D}" destId="{B58C22DA-FFB1-4AF6-ACB0-FF8FFB866049}" srcOrd="0" destOrd="0" presId="urn:microsoft.com/office/officeart/2008/layout/NameandTitleOrganizationalChart"/>
    <dgm:cxn modelId="{CC6D54F7-35FD-4096-A749-0019245BCB77}" type="presParOf" srcId="{B67B679A-04AA-46A6-8272-715A694B0F4D}" destId="{0A9CFC3A-1652-4DA8-AA47-9CE7CAB5B0A8}" srcOrd="1" destOrd="0" presId="urn:microsoft.com/office/officeart/2008/layout/NameandTitleOrganizationalChart"/>
    <dgm:cxn modelId="{E25FE682-A2A0-4B2E-A734-D633B4AD4E46}" type="presParOf" srcId="{B67B679A-04AA-46A6-8272-715A694B0F4D}" destId="{7B30C6CC-0906-4290-A394-5E91A804492B}" srcOrd="2" destOrd="0" presId="urn:microsoft.com/office/officeart/2008/layout/NameandTitleOrganizationalChart"/>
    <dgm:cxn modelId="{6BFEC5AC-00C3-4901-9716-E5C6A8EF421D}" type="presParOf" srcId="{92280100-2D6A-46C9-B9C7-60F9FBD47985}" destId="{460E386B-77FB-4D66-B59E-C9FACDA76518}" srcOrd="1" destOrd="0" presId="urn:microsoft.com/office/officeart/2008/layout/NameandTitleOrganizationalChart"/>
    <dgm:cxn modelId="{077256C2-E690-491A-9F1B-A0F44216807F}" type="presParOf" srcId="{92280100-2D6A-46C9-B9C7-60F9FBD47985}" destId="{EEBA6ADF-4B2B-42F2-82A6-FD00792EADEC}" srcOrd="2" destOrd="0" presId="urn:microsoft.com/office/officeart/2008/layout/NameandTitleOrganizationalChart"/>
    <dgm:cxn modelId="{9713D7DB-440E-4799-B8DB-39D9D94EFB38}" type="presParOf" srcId="{105574CF-97F6-4361-9764-744E05B4787F}" destId="{6C597FBD-B1AB-43E0-BB37-F8F9B91E7492}" srcOrd="2" destOrd="0" presId="urn:microsoft.com/office/officeart/2008/layout/NameandTitleOrganizationalChart"/>
    <dgm:cxn modelId="{CF343111-5024-4F5D-B480-DDB5303BF82D}" type="presParOf" srcId="{105574CF-97F6-4361-9764-744E05B4787F}" destId="{A57B0A25-9BCD-496D-8B03-6FECD6FD6437}" srcOrd="3" destOrd="0" presId="urn:microsoft.com/office/officeart/2008/layout/NameandTitleOrganizationalChart"/>
    <dgm:cxn modelId="{0FF0D81A-F294-4255-94E3-19A38779CFC8}" type="presParOf" srcId="{A57B0A25-9BCD-496D-8B03-6FECD6FD6437}" destId="{B3133917-CD76-4943-B293-54BA4BD5116D}" srcOrd="0" destOrd="0" presId="urn:microsoft.com/office/officeart/2008/layout/NameandTitleOrganizationalChart"/>
    <dgm:cxn modelId="{7B83F26A-393F-451B-9C08-80561E41AED7}" type="presParOf" srcId="{B3133917-CD76-4943-B293-54BA4BD5116D}" destId="{25F5363A-072E-45D0-80C1-8CCD6A9E160D}" srcOrd="0" destOrd="0" presId="urn:microsoft.com/office/officeart/2008/layout/NameandTitleOrganizationalChart"/>
    <dgm:cxn modelId="{86442304-EEDB-43FA-A3BF-7F590392BEEB}" type="presParOf" srcId="{B3133917-CD76-4943-B293-54BA4BD5116D}" destId="{220A3EE2-3B5A-431D-AC15-4A29A2DCB954}" srcOrd="1" destOrd="0" presId="urn:microsoft.com/office/officeart/2008/layout/NameandTitleOrganizationalChart"/>
    <dgm:cxn modelId="{8A81820E-683D-497F-878F-304175CE63A1}" type="presParOf" srcId="{B3133917-CD76-4943-B293-54BA4BD5116D}" destId="{B27CC0C2-824A-4088-A4C6-9FE0DBB89C82}" srcOrd="2" destOrd="0" presId="urn:microsoft.com/office/officeart/2008/layout/NameandTitleOrganizationalChart"/>
    <dgm:cxn modelId="{80FDA6FE-19EF-4473-A914-0EE9D3284C12}" type="presParOf" srcId="{A57B0A25-9BCD-496D-8B03-6FECD6FD6437}" destId="{6D74B2AB-81F8-4DFF-BB52-EDE9E59D580F}" srcOrd="1" destOrd="0" presId="urn:microsoft.com/office/officeart/2008/layout/NameandTitleOrganizationalChart"/>
    <dgm:cxn modelId="{71A03918-57F4-4520-B84D-879D5D957D60}" type="presParOf" srcId="{A57B0A25-9BCD-496D-8B03-6FECD6FD6437}" destId="{F83040C8-93FD-488B-9308-0D83C3143263}" srcOrd="2" destOrd="0" presId="urn:microsoft.com/office/officeart/2008/layout/NameandTitleOrganizationalChart"/>
    <dgm:cxn modelId="{8A3DC3F3-27E5-4D58-BE58-CAECBA2D183C}" type="presParOf" srcId="{105574CF-97F6-4361-9764-744E05B4787F}" destId="{996FAEB8-4CED-48BC-9998-74B58EB25E45}" srcOrd="4" destOrd="0" presId="urn:microsoft.com/office/officeart/2008/layout/NameandTitleOrganizationalChart"/>
    <dgm:cxn modelId="{2206E6FE-3824-4290-901F-A0668CF6944C}" type="presParOf" srcId="{105574CF-97F6-4361-9764-744E05B4787F}" destId="{F8AEFA82-AACF-45E7-B371-67A38DB58E17}" srcOrd="5" destOrd="0" presId="urn:microsoft.com/office/officeart/2008/layout/NameandTitleOrganizationalChart"/>
    <dgm:cxn modelId="{BBD28D07-8996-4624-AE88-3E252C408C75}" type="presParOf" srcId="{F8AEFA82-AACF-45E7-B371-67A38DB58E17}" destId="{9DA702E3-75D9-47FB-914C-0D6C6BFAEC8C}" srcOrd="0" destOrd="0" presId="urn:microsoft.com/office/officeart/2008/layout/NameandTitleOrganizationalChart"/>
    <dgm:cxn modelId="{382065AA-1E24-4D2C-A43B-18FFA7D324B2}" type="presParOf" srcId="{9DA702E3-75D9-47FB-914C-0D6C6BFAEC8C}" destId="{3F28217E-AE0F-4E71-9FBB-2C417B58555C}" srcOrd="0" destOrd="0" presId="urn:microsoft.com/office/officeart/2008/layout/NameandTitleOrganizationalChart"/>
    <dgm:cxn modelId="{FD8988C7-AD18-4DBF-955D-BA5DE8B613EB}" type="presParOf" srcId="{9DA702E3-75D9-47FB-914C-0D6C6BFAEC8C}" destId="{F702943F-46EF-4920-9898-BEB87E3DD283}" srcOrd="1" destOrd="0" presId="urn:microsoft.com/office/officeart/2008/layout/NameandTitleOrganizationalChart"/>
    <dgm:cxn modelId="{A8120767-5167-40FC-A635-4D73F4668444}" type="presParOf" srcId="{9DA702E3-75D9-47FB-914C-0D6C6BFAEC8C}" destId="{9B9CE98A-B507-4ECE-B9A8-C9C3C99EAB83}" srcOrd="2" destOrd="0" presId="urn:microsoft.com/office/officeart/2008/layout/NameandTitleOrganizationalChart"/>
    <dgm:cxn modelId="{73AA2611-FE3B-4710-93C7-77409449CEE4}" type="presParOf" srcId="{F8AEFA82-AACF-45E7-B371-67A38DB58E17}" destId="{9F309175-28C0-49D1-88C4-3F7885265123}" srcOrd="1" destOrd="0" presId="urn:microsoft.com/office/officeart/2008/layout/NameandTitleOrganizationalChart"/>
    <dgm:cxn modelId="{51B6C354-3953-4934-B537-E813732816C7}" type="presParOf" srcId="{F8AEFA82-AACF-45E7-B371-67A38DB58E17}" destId="{8A32A9EC-D594-4FD5-AD92-4A6841EDB611}" srcOrd="2" destOrd="0" presId="urn:microsoft.com/office/officeart/2008/layout/NameandTitleOrganizationalChart"/>
    <dgm:cxn modelId="{138B5C76-779A-453E-BFFE-19D0EACFEDAC}" type="presParOf" srcId="{105574CF-97F6-4361-9764-744E05B4787F}" destId="{140D89E4-77D2-40B0-9DD1-29B9ECA16B67}" srcOrd="6" destOrd="0" presId="urn:microsoft.com/office/officeart/2008/layout/NameandTitleOrganizationalChart"/>
    <dgm:cxn modelId="{0D2F4599-C4BF-4C83-B792-C2F13EFB3454}" type="presParOf" srcId="{105574CF-97F6-4361-9764-744E05B4787F}" destId="{E37D8D17-51E1-4E95-A78F-5E52EBE21D01}" srcOrd="7" destOrd="0" presId="urn:microsoft.com/office/officeart/2008/layout/NameandTitleOrganizationalChart"/>
    <dgm:cxn modelId="{ECE07210-889E-4C47-A74F-8C5FBB8D9BB8}" type="presParOf" srcId="{E37D8D17-51E1-4E95-A78F-5E52EBE21D01}" destId="{31C3DD1D-A148-44C4-A772-EECF80D9E1A1}" srcOrd="0" destOrd="0" presId="urn:microsoft.com/office/officeart/2008/layout/NameandTitleOrganizationalChart"/>
    <dgm:cxn modelId="{AC84922A-402A-4E66-AD19-8A4D708B9532}" type="presParOf" srcId="{31C3DD1D-A148-44C4-A772-EECF80D9E1A1}" destId="{A49DAB91-E079-4B4E-BA47-E3834B558590}" srcOrd="0" destOrd="0" presId="urn:microsoft.com/office/officeart/2008/layout/NameandTitleOrganizationalChart"/>
    <dgm:cxn modelId="{C4A5C657-3FFE-4562-A4D7-04BBFD37FF3E}" type="presParOf" srcId="{31C3DD1D-A148-44C4-A772-EECF80D9E1A1}" destId="{B3EAE8C5-B262-40A6-974A-6AA639423627}" srcOrd="1" destOrd="0" presId="urn:microsoft.com/office/officeart/2008/layout/NameandTitleOrganizationalChart"/>
    <dgm:cxn modelId="{0630CDF3-0227-4B47-BE9A-71FD82D88E52}" type="presParOf" srcId="{31C3DD1D-A148-44C4-A772-EECF80D9E1A1}" destId="{4CB2F7F9-19F4-4A74-8C25-00DEBEAFB381}" srcOrd="2" destOrd="0" presId="urn:microsoft.com/office/officeart/2008/layout/NameandTitleOrganizationalChart"/>
    <dgm:cxn modelId="{2C32A4D1-9155-4DA9-B19C-290BE8F1E33A}" type="presParOf" srcId="{E37D8D17-51E1-4E95-A78F-5E52EBE21D01}" destId="{BFFE63A7-BC18-40EF-9100-6FCF9C0BE463}" srcOrd="1" destOrd="0" presId="urn:microsoft.com/office/officeart/2008/layout/NameandTitleOrganizationalChart"/>
    <dgm:cxn modelId="{0340D6F3-B676-4F28-8882-423580560ABF}" type="presParOf" srcId="{E37D8D17-51E1-4E95-A78F-5E52EBE21D01}" destId="{6B8458EA-0EE4-4259-A3C5-E6789D5F138B}" srcOrd="2" destOrd="0" presId="urn:microsoft.com/office/officeart/2008/layout/NameandTitleOrganizationalChart"/>
    <dgm:cxn modelId="{785766A8-AA3F-4CC7-9EE4-74EB873D48E4}" type="presParOf" srcId="{105574CF-97F6-4361-9764-744E05B4787F}" destId="{B3DC895A-3538-459D-AAB8-2B70BE3C3925}" srcOrd="8" destOrd="0" presId="urn:microsoft.com/office/officeart/2008/layout/NameandTitleOrganizationalChart"/>
    <dgm:cxn modelId="{8B2CE70A-55C3-46C1-B416-FD7FDF5B7CB0}" type="presParOf" srcId="{105574CF-97F6-4361-9764-744E05B4787F}" destId="{4FD2370B-21C4-4AB3-82F3-DF3F3335A2B5}" srcOrd="9" destOrd="0" presId="urn:microsoft.com/office/officeart/2008/layout/NameandTitleOrganizationalChart"/>
    <dgm:cxn modelId="{2BAB671F-D14D-48BB-A2F9-AE037AF02737}" type="presParOf" srcId="{4FD2370B-21C4-4AB3-82F3-DF3F3335A2B5}" destId="{9DD75C68-AF6B-4B11-BDFC-3A4E913A223B}" srcOrd="0" destOrd="0" presId="urn:microsoft.com/office/officeart/2008/layout/NameandTitleOrganizationalChart"/>
    <dgm:cxn modelId="{9204E710-4D03-49E6-B23A-A883C4479E6C}" type="presParOf" srcId="{9DD75C68-AF6B-4B11-BDFC-3A4E913A223B}" destId="{E0EA82D1-F534-4897-BAF5-D2B408A14B61}" srcOrd="0" destOrd="0" presId="urn:microsoft.com/office/officeart/2008/layout/NameandTitleOrganizationalChart"/>
    <dgm:cxn modelId="{153799FE-7F42-4270-B480-149CB660B045}" type="presParOf" srcId="{9DD75C68-AF6B-4B11-BDFC-3A4E913A223B}" destId="{7D3A38B6-5E6F-4FAE-9F27-EBE4E5297029}" srcOrd="1" destOrd="0" presId="urn:microsoft.com/office/officeart/2008/layout/NameandTitleOrganizationalChart"/>
    <dgm:cxn modelId="{1F865E90-1185-4B59-A418-C642C8241692}" type="presParOf" srcId="{9DD75C68-AF6B-4B11-BDFC-3A4E913A223B}" destId="{2C9E044B-E813-461D-80A3-25F230379E33}" srcOrd="2" destOrd="0" presId="urn:microsoft.com/office/officeart/2008/layout/NameandTitleOrganizationalChart"/>
    <dgm:cxn modelId="{D2A7B456-E0E6-45D5-90A0-523B8D846B0D}" type="presParOf" srcId="{4FD2370B-21C4-4AB3-82F3-DF3F3335A2B5}" destId="{85C3D12F-695B-4D91-BB41-B35F0AAEEB41}" srcOrd="1" destOrd="0" presId="urn:microsoft.com/office/officeart/2008/layout/NameandTitleOrganizationalChart"/>
    <dgm:cxn modelId="{AB32E667-7911-442D-A91C-A35EB493BD5B}" type="presParOf" srcId="{4FD2370B-21C4-4AB3-82F3-DF3F3335A2B5}" destId="{E0D7907F-326B-444E-8C34-55B00DD0557E}" srcOrd="2" destOrd="0" presId="urn:microsoft.com/office/officeart/2008/layout/NameandTitleOrganizationalChart"/>
    <dgm:cxn modelId="{D8A15C0D-5C27-4551-B70D-4DC525C3294F}" type="presParOf" srcId="{105574CF-97F6-4361-9764-744E05B4787F}" destId="{4A2A6632-E95D-4555-8009-F1BF220853F8}" srcOrd="10" destOrd="0" presId="urn:microsoft.com/office/officeart/2008/layout/NameandTitleOrganizationalChart"/>
    <dgm:cxn modelId="{BEBBD65C-1E83-4E5F-936A-39922A5DCC0F}" type="presParOf" srcId="{105574CF-97F6-4361-9764-744E05B4787F}" destId="{D5B8ED7C-A209-4842-964F-E9411CFF82CA}" srcOrd="11" destOrd="0" presId="urn:microsoft.com/office/officeart/2008/layout/NameandTitleOrganizationalChart"/>
    <dgm:cxn modelId="{7D1EE778-F49A-4ED6-8421-EAD00D583008}" type="presParOf" srcId="{D5B8ED7C-A209-4842-964F-E9411CFF82CA}" destId="{9BFF4AE1-CE4E-4211-A36E-0902589995B5}" srcOrd="0" destOrd="0" presId="urn:microsoft.com/office/officeart/2008/layout/NameandTitleOrganizationalChart"/>
    <dgm:cxn modelId="{4F788236-3BDA-4FA4-B5AE-0BC45CDE7E6F}" type="presParOf" srcId="{9BFF4AE1-CE4E-4211-A36E-0902589995B5}" destId="{2FED6F71-E7A5-4233-B70C-CF435C5C5B46}" srcOrd="0" destOrd="0" presId="urn:microsoft.com/office/officeart/2008/layout/NameandTitleOrganizationalChart"/>
    <dgm:cxn modelId="{5B26A8BF-A620-46AC-91F6-494C9AD344B9}" type="presParOf" srcId="{9BFF4AE1-CE4E-4211-A36E-0902589995B5}" destId="{E715707C-69E5-4767-80F3-5B84A0719EA8}" srcOrd="1" destOrd="0" presId="urn:microsoft.com/office/officeart/2008/layout/NameandTitleOrganizationalChart"/>
    <dgm:cxn modelId="{1A052D67-E8E3-4C15-BCFD-EFB3277D73F8}" type="presParOf" srcId="{9BFF4AE1-CE4E-4211-A36E-0902589995B5}" destId="{72FDE3F9-32AE-41A0-8A04-B8521A649348}" srcOrd="2" destOrd="0" presId="urn:microsoft.com/office/officeart/2008/layout/NameandTitleOrganizationalChart"/>
    <dgm:cxn modelId="{299B1A73-8AFC-438F-9976-8227D8DAF99F}" type="presParOf" srcId="{D5B8ED7C-A209-4842-964F-E9411CFF82CA}" destId="{5E3A6AED-51E7-4950-9030-F61A9DA9CF2F}" srcOrd="1" destOrd="0" presId="urn:microsoft.com/office/officeart/2008/layout/NameandTitleOrganizationalChart"/>
    <dgm:cxn modelId="{6AABD238-7BB7-4A76-822D-0C33E4516087}" type="presParOf" srcId="{D5B8ED7C-A209-4842-964F-E9411CFF82CA}" destId="{F8D13D30-16F0-4A34-BD99-6B7B33E4BC08}" srcOrd="2" destOrd="0" presId="urn:microsoft.com/office/officeart/2008/layout/NameandTitleOrganizationalChart"/>
    <dgm:cxn modelId="{C615BBD1-DA8F-4D85-82E2-7221C253EC14}" type="presParOf" srcId="{AB670003-E261-4334-9318-713000738C55}" destId="{4C3DA373-52DA-4D76-9F72-0371E9F6913F}" srcOrd="2" destOrd="0" presId="urn:microsoft.com/office/officeart/2008/layout/NameandTitleOrganizationalChart"/>
    <dgm:cxn modelId="{302BB8ED-A54E-4EDB-A831-D16D3FF18540}" type="presParOf" srcId="{4C3DA373-52DA-4D76-9F72-0371E9F6913F}" destId="{552C568B-FE03-433A-A9D8-DC00C4A4C325}" srcOrd="0" destOrd="0" presId="urn:microsoft.com/office/officeart/2008/layout/NameandTitleOrganizationalChart"/>
    <dgm:cxn modelId="{6387D05A-FBAD-46E9-A18B-7DF0417A8B68}" type="presParOf" srcId="{4C3DA373-52DA-4D76-9F72-0371E9F6913F}" destId="{77808A1A-C4D1-466B-9F4D-67B827EA814E}" srcOrd="1" destOrd="0" presId="urn:microsoft.com/office/officeart/2008/layout/NameandTitleOrganizationalChart"/>
    <dgm:cxn modelId="{EEDDE611-95DC-4615-83D3-7F9E3D2DE7DA}" type="presParOf" srcId="{77808A1A-C4D1-466B-9F4D-67B827EA814E}" destId="{6E562C93-2949-494B-A5CD-7B5108980121}" srcOrd="0" destOrd="0" presId="urn:microsoft.com/office/officeart/2008/layout/NameandTitleOrganizationalChart"/>
    <dgm:cxn modelId="{E44C2ABE-B6F2-497C-8E9A-37C9A85A73EA}" type="presParOf" srcId="{6E562C93-2949-494B-A5CD-7B5108980121}" destId="{820200C1-60E6-4366-838B-0C0E8C637F69}" srcOrd="0" destOrd="0" presId="urn:microsoft.com/office/officeart/2008/layout/NameandTitleOrganizationalChart"/>
    <dgm:cxn modelId="{BD8D7D10-809C-47B5-9F4C-0EA7CE268E99}" type="presParOf" srcId="{6E562C93-2949-494B-A5CD-7B5108980121}" destId="{8D7357C8-1169-483B-90F8-0F3420FD470D}" srcOrd="1" destOrd="0" presId="urn:microsoft.com/office/officeart/2008/layout/NameandTitleOrganizationalChart"/>
    <dgm:cxn modelId="{020B3BB7-60F6-490A-A77E-1DB5F65DCBB0}" type="presParOf" srcId="{6E562C93-2949-494B-A5CD-7B5108980121}" destId="{121A1330-4D5B-41DD-91AB-90A21F823747}" srcOrd="2" destOrd="0" presId="urn:microsoft.com/office/officeart/2008/layout/NameandTitleOrganizationalChart"/>
    <dgm:cxn modelId="{D0639246-F79C-45A4-8BA0-D13ECB15A091}" type="presParOf" srcId="{77808A1A-C4D1-466B-9F4D-67B827EA814E}" destId="{9B6435FB-51BE-425A-A51B-F14BE58D0597}" srcOrd="1" destOrd="0" presId="urn:microsoft.com/office/officeart/2008/layout/NameandTitleOrganizationalChart"/>
    <dgm:cxn modelId="{B83BDABD-F535-4C63-8367-0FA3CD4B0917}" type="presParOf" srcId="{77808A1A-C4D1-466B-9F4D-67B827EA814E}" destId="{5E2F2874-0DE4-44D4-92F8-E8EE7B473179}" srcOrd="2" destOrd="0" presId="urn:microsoft.com/office/officeart/2008/layout/NameandTitleOrganizationalChar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8C9AC20-F776-416F-98E6-B9160CE6E6C9}" type="doc">
      <dgm:prSet loTypeId="urn:microsoft.com/office/officeart/2005/8/layout/gear1" loCatId="cycle" qsTypeId="urn:microsoft.com/office/officeart/2005/8/quickstyle/simple1" qsCatId="simple" csTypeId="urn:microsoft.com/office/officeart/2005/8/colors/colorful2" csCatId="colorful" phldr="1"/>
      <dgm:spPr/>
      <dgm:t>
        <a:bodyPr/>
        <a:lstStyle/>
        <a:p>
          <a:endParaRPr lang="en-GB"/>
        </a:p>
      </dgm:t>
    </dgm:pt>
    <dgm:pt modelId="{3661F8E3-FC47-4832-BEC6-F3F65E303112}">
      <dgm:prSet phldrT="[Text]" custT="1"/>
      <dgm:spPr/>
      <dgm:t>
        <a:bodyPr/>
        <a:lstStyle/>
        <a:p>
          <a:r>
            <a:rPr lang="en-ZA" sz="4000" dirty="0"/>
            <a:t>State</a:t>
          </a:r>
        </a:p>
        <a:p>
          <a:r>
            <a:rPr lang="en-ZA" sz="1800" dirty="0"/>
            <a:t>(Parliament)</a:t>
          </a:r>
          <a:endParaRPr lang="en-GB" sz="1100" dirty="0"/>
        </a:p>
      </dgm:t>
    </dgm:pt>
    <dgm:pt modelId="{C4B21C2B-B17B-47A2-ADB4-624651B0EA68}" type="parTrans" cxnId="{4C71CF2F-F7CF-4E28-BF6A-46E2860CDCA9}">
      <dgm:prSet/>
      <dgm:spPr/>
      <dgm:t>
        <a:bodyPr/>
        <a:lstStyle/>
        <a:p>
          <a:endParaRPr lang="en-GB"/>
        </a:p>
      </dgm:t>
    </dgm:pt>
    <dgm:pt modelId="{63AB28D5-66EA-40CE-B452-34E3E29391CA}" type="sibTrans" cxnId="{4C71CF2F-F7CF-4E28-BF6A-46E2860CDCA9}">
      <dgm:prSet/>
      <dgm:spPr/>
      <dgm:t>
        <a:bodyPr/>
        <a:lstStyle/>
        <a:p>
          <a:endParaRPr lang="en-GB"/>
        </a:p>
      </dgm:t>
    </dgm:pt>
    <dgm:pt modelId="{BDA6AA51-13DA-49EC-9682-63AA7FF363F1}">
      <dgm:prSet phldrT="[Text]"/>
      <dgm:spPr/>
      <dgm:t>
        <a:bodyPr/>
        <a:lstStyle/>
        <a:p>
          <a:r>
            <a:rPr lang="en-ZA" dirty="0"/>
            <a:t>Regulators</a:t>
          </a:r>
          <a:endParaRPr lang="en-GB" dirty="0"/>
        </a:p>
      </dgm:t>
    </dgm:pt>
    <dgm:pt modelId="{252CB6BB-DCDF-4C6B-92B9-E6467AAB39F8}" type="parTrans" cxnId="{4D39C08F-44FF-49E6-BE75-9145C525FC25}">
      <dgm:prSet/>
      <dgm:spPr/>
      <dgm:t>
        <a:bodyPr/>
        <a:lstStyle/>
        <a:p>
          <a:endParaRPr lang="en-GB"/>
        </a:p>
      </dgm:t>
    </dgm:pt>
    <dgm:pt modelId="{30EC05DB-98A0-49E7-BA4E-1120F4A83E5A}" type="sibTrans" cxnId="{4D39C08F-44FF-49E6-BE75-9145C525FC25}">
      <dgm:prSet/>
      <dgm:spPr/>
      <dgm:t>
        <a:bodyPr/>
        <a:lstStyle/>
        <a:p>
          <a:endParaRPr lang="en-GB"/>
        </a:p>
      </dgm:t>
    </dgm:pt>
    <dgm:pt modelId="{BEB5FBAA-6B25-4E42-8D68-9B4147977945}">
      <dgm:prSet phldrT="[Text]"/>
      <dgm:spPr/>
      <dgm:t>
        <a:bodyPr/>
        <a:lstStyle/>
        <a:p>
          <a:r>
            <a:rPr lang="en-ZA" dirty="0"/>
            <a:t>Profession’s Interest Groups</a:t>
          </a:r>
          <a:endParaRPr lang="en-GB" dirty="0"/>
        </a:p>
      </dgm:t>
    </dgm:pt>
    <dgm:pt modelId="{C9A9037A-6508-4D9E-BE06-3CE69191249C}" type="parTrans" cxnId="{3A12D8E8-6079-42D2-B893-E2D9276A16F0}">
      <dgm:prSet/>
      <dgm:spPr/>
      <dgm:t>
        <a:bodyPr/>
        <a:lstStyle/>
        <a:p>
          <a:endParaRPr lang="en-GB"/>
        </a:p>
      </dgm:t>
    </dgm:pt>
    <dgm:pt modelId="{36AEFCFD-7C8F-4F66-9526-C61F7A1E9DBE}" type="sibTrans" cxnId="{3A12D8E8-6079-42D2-B893-E2D9276A16F0}">
      <dgm:prSet/>
      <dgm:spPr/>
      <dgm:t>
        <a:bodyPr/>
        <a:lstStyle/>
        <a:p>
          <a:endParaRPr lang="en-GB"/>
        </a:p>
      </dgm:t>
    </dgm:pt>
    <dgm:pt modelId="{86092869-FE95-4CC4-B67B-CFBF66C63F12}" type="pres">
      <dgm:prSet presAssocID="{18C9AC20-F776-416F-98E6-B9160CE6E6C9}" presName="composite" presStyleCnt="0">
        <dgm:presLayoutVars>
          <dgm:chMax val="3"/>
          <dgm:animLvl val="lvl"/>
          <dgm:resizeHandles val="exact"/>
        </dgm:presLayoutVars>
      </dgm:prSet>
      <dgm:spPr/>
      <dgm:t>
        <a:bodyPr/>
        <a:lstStyle/>
        <a:p>
          <a:endParaRPr lang="en-US"/>
        </a:p>
      </dgm:t>
    </dgm:pt>
    <dgm:pt modelId="{D443C659-CE55-476D-9DA8-E5B183EF9B62}" type="pres">
      <dgm:prSet presAssocID="{3661F8E3-FC47-4832-BEC6-F3F65E303112}" presName="gear1" presStyleLbl="node1" presStyleIdx="0" presStyleCnt="3">
        <dgm:presLayoutVars>
          <dgm:chMax val="1"/>
          <dgm:bulletEnabled val="1"/>
        </dgm:presLayoutVars>
      </dgm:prSet>
      <dgm:spPr/>
      <dgm:t>
        <a:bodyPr/>
        <a:lstStyle/>
        <a:p>
          <a:endParaRPr lang="en-US"/>
        </a:p>
      </dgm:t>
    </dgm:pt>
    <dgm:pt modelId="{80EF2154-F90A-46D8-B8F7-F379C51154DA}" type="pres">
      <dgm:prSet presAssocID="{3661F8E3-FC47-4832-BEC6-F3F65E303112}" presName="gear1srcNode" presStyleLbl="node1" presStyleIdx="0" presStyleCnt="3"/>
      <dgm:spPr/>
      <dgm:t>
        <a:bodyPr/>
        <a:lstStyle/>
        <a:p>
          <a:endParaRPr lang="en-US"/>
        </a:p>
      </dgm:t>
    </dgm:pt>
    <dgm:pt modelId="{F80729AA-5418-4D1A-A7A6-7752351AA572}" type="pres">
      <dgm:prSet presAssocID="{3661F8E3-FC47-4832-BEC6-F3F65E303112}" presName="gear1dstNode" presStyleLbl="node1" presStyleIdx="0" presStyleCnt="3"/>
      <dgm:spPr/>
      <dgm:t>
        <a:bodyPr/>
        <a:lstStyle/>
        <a:p>
          <a:endParaRPr lang="en-US"/>
        </a:p>
      </dgm:t>
    </dgm:pt>
    <dgm:pt modelId="{163830DC-4179-4C92-B4F4-7B087B96054B}" type="pres">
      <dgm:prSet presAssocID="{BDA6AA51-13DA-49EC-9682-63AA7FF363F1}" presName="gear2" presStyleLbl="node1" presStyleIdx="1" presStyleCnt="3">
        <dgm:presLayoutVars>
          <dgm:chMax val="1"/>
          <dgm:bulletEnabled val="1"/>
        </dgm:presLayoutVars>
      </dgm:prSet>
      <dgm:spPr/>
      <dgm:t>
        <a:bodyPr/>
        <a:lstStyle/>
        <a:p>
          <a:endParaRPr lang="en-US"/>
        </a:p>
      </dgm:t>
    </dgm:pt>
    <dgm:pt modelId="{1C40C895-6DFA-474A-B767-E2C395A34FDF}" type="pres">
      <dgm:prSet presAssocID="{BDA6AA51-13DA-49EC-9682-63AA7FF363F1}" presName="gear2srcNode" presStyleLbl="node1" presStyleIdx="1" presStyleCnt="3"/>
      <dgm:spPr/>
      <dgm:t>
        <a:bodyPr/>
        <a:lstStyle/>
        <a:p>
          <a:endParaRPr lang="en-US"/>
        </a:p>
      </dgm:t>
    </dgm:pt>
    <dgm:pt modelId="{A54D5775-EA90-4012-BDB4-0DE7FD232361}" type="pres">
      <dgm:prSet presAssocID="{BDA6AA51-13DA-49EC-9682-63AA7FF363F1}" presName="gear2dstNode" presStyleLbl="node1" presStyleIdx="1" presStyleCnt="3"/>
      <dgm:spPr/>
      <dgm:t>
        <a:bodyPr/>
        <a:lstStyle/>
        <a:p>
          <a:endParaRPr lang="en-US"/>
        </a:p>
      </dgm:t>
    </dgm:pt>
    <dgm:pt modelId="{A9A4BFDB-6034-4E0E-A4C0-800A88082A91}" type="pres">
      <dgm:prSet presAssocID="{BEB5FBAA-6B25-4E42-8D68-9B4147977945}" presName="gear3" presStyleLbl="node1" presStyleIdx="2" presStyleCnt="3"/>
      <dgm:spPr/>
      <dgm:t>
        <a:bodyPr/>
        <a:lstStyle/>
        <a:p>
          <a:endParaRPr lang="en-US"/>
        </a:p>
      </dgm:t>
    </dgm:pt>
    <dgm:pt modelId="{8C7A5CFA-65CC-4FCE-B915-A15F9580D2A6}" type="pres">
      <dgm:prSet presAssocID="{BEB5FBAA-6B25-4E42-8D68-9B4147977945}" presName="gear3tx" presStyleLbl="node1" presStyleIdx="2" presStyleCnt="3">
        <dgm:presLayoutVars>
          <dgm:chMax val="1"/>
          <dgm:bulletEnabled val="1"/>
        </dgm:presLayoutVars>
      </dgm:prSet>
      <dgm:spPr/>
      <dgm:t>
        <a:bodyPr/>
        <a:lstStyle/>
        <a:p>
          <a:endParaRPr lang="en-US"/>
        </a:p>
      </dgm:t>
    </dgm:pt>
    <dgm:pt modelId="{B26C3AC9-9FA0-40DA-A583-F63E0642E011}" type="pres">
      <dgm:prSet presAssocID="{BEB5FBAA-6B25-4E42-8D68-9B4147977945}" presName="gear3srcNode" presStyleLbl="node1" presStyleIdx="2" presStyleCnt="3"/>
      <dgm:spPr/>
      <dgm:t>
        <a:bodyPr/>
        <a:lstStyle/>
        <a:p>
          <a:endParaRPr lang="en-US"/>
        </a:p>
      </dgm:t>
    </dgm:pt>
    <dgm:pt modelId="{C59DC4B4-54BF-4288-87FF-6C51122F143D}" type="pres">
      <dgm:prSet presAssocID="{BEB5FBAA-6B25-4E42-8D68-9B4147977945}" presName="gear3dstNode" presStyleLbl="node1" presStyleIdx="2" presStyleCnt="3"/>
      <dgm:spPr/>
      <dgm:t>
        <a:bodyPr/>
        <a:lstStyle/>
        <a:p>
          <a:endParaRPr lang="en-US"/>
        </a:p>
      </dgm:t>
    </dgm:pt>
    <dgm:pt modelId="{2E463540-B3B8-4537-9568-2F341145AB92}" type="pres">
      <dgm:prSet presAssocID="{63AB28D5-66EA-40CE-B452-34E3E29391CA}" presName="connector1" presStyleLbl="sibTrans2D1" presStyleIdx="0" presStyleCnt="3"/>
      <dgm:spPr/>
      <dgm:t>
        <a:bodyPr/>
        <a:lstStyle/>
        <a:p>
          <a:endParaRPr lang="en-US"/>
        </a:p>
      </dgm:t>
    </dgm:pt>
    <dgm:pt modelId="{C13DAE79-55BD-40D7-B6E4-49A3E95AAFFC}" type="pres">
      <dgm:prSet presAssocID="{30EC05DB-98A0-49E7-BA4E-1120F4A83E5A}" presName="connector2" presStyleLbl="sibTrans2D1" presStyleIdx="1" presStyleCnt="3"/>
      <dgm:spPr/>
      <dgm:t>
        <a:bodyPr/>
        <a:lstStyle/>
        <a:p>
          <a:endParaRPr lang="en-US"/>
        </a:p>
      </dgm:t>
    </dgm:pt>
    <dgm:pt modelId="{1D43AF7D-E037-4B73-B32D-512A27041461}" type="pres">
      <dgm:prSet presAssocID="{36AEFCFD-7C8F-4F66-9526-C61F7A1E9DBE}" presName="connector3" presStyleLbl="sibTrans2D1" presStyleIdx="2" presStyleCnt="3"/>
      <dgm:spPr/>
      <dgm:t>
        <a:bodyPr/>
        <a:lstStyle/>
        <a:p>
          <a:endParaRPr lang="en-US"/>
        </a:p>
      </dgm:t>
    </dgm:pt>
  </dgm:ptLst>
  <dgm:cxnLst>
    <dgm:cxn modelId="{CB62968C-CDBC-41A6-8CB5-241151AC466B}" type="presOf" srcId="{18C9AC20-F776-416F-98E6-B9160CE6E6C9}" destId="{86092869-FE95-4CC4-B67B-CFBF66C63F12}" srcOrd="0" destOrd="0" presId="urn:microsoft.com/office/officeart/2005/8/layout/gear1"/>
    <dgm:cxn modelId="{5CCC9D19-318C-4119-9FA0-9F4C0A8CC49F}" type="presOf" srcId="{63AB28D5-66EA-40CE-B452-34E3E29391CA}" destId="{2E463540-B3B8-4537-9568-2F341145AB92}" srcOrd="0" destOrd="0" presId="urn:microsoft.com/office/officeart/2005/8/layout/gear1"/>
    <dgm:cxn modelId="{1317F958-5152-4CC2-8B6F-7EA227AFEE73}" type="presOf" srcId="{36AEFCFD-7C8F-4F66-9526-C61F7A1E9DBE}" destId="{1D43AF7D-E037-4B73-B32D-512A27041461}" srcOrd="0" destOrd="0" presId="urn:microsoft.com/office/officeart/2005/8/layout/gear1"/>
    <dgm:cxn modelId="{4D39C08F-44FF-49E6-BE75-9145C525FC25}" srcId="{18C9AC20-F776-416F-98E6-B9160CE6E6C9}" destId="{BDA6AA51-13DA-49EC-9682-63AA7FF363F1}" srcOrd="1" destOrd="0" parTransId="{252CB6BB-DCDF-4C6B-92B9-E6467AAB39F8}" sibTransId="{30EC05DB-98A0-49E7-BA4E-1120F4A83E5A}"/>
    <dgm:cxn modelId="{5AF17C85-D3BE-4BCD-8542-3DCE5C4352F8}" type="presOf" srcId="{3661F8E3-FC47-4832-BEC6-F3F65E303112}" destId="{80EF2154-F90A-46D8-B8F7-F379C51154DA}" srcOrd="1" destOrd="0" presId="urn:microsoft.com/office/officeart/2005/8/layout/gear1"/>
    <dgm:cxn modelId="{43EA4BAF-277D-47E0-8C4A-B7F383E8D5CD}" type="presOf" srcId="{3661F8E3-FC47-4832-BEC6-F3F65E303112}" destId="{F80729AA-5418-4D1A-A7A6-7752351AA572}" srcOrd="2" destOrd="0" presId="urn:microsoft.com/office/officeart/2005/8/layout/gear1"/>
    <dgm:cxn modelId="{D980D7AB-459A-4D53-BFB0-5E954140F4C8}" type="presOf" srcId="{3661F8E3-FC47-4832-BEC6-F3F65E303112}" destId="{D443C659-CE55-476D-9DA8-E5B183EF9B62}" srcOrd="0" destOrd="0" presId="urn:microsoft.com/office/officeart/2005/8/layout/gear1"/>
    <dgm:cxn modelId="{13762C69-FEF4-430B-9FBA-6D73FA7CD83B}" type="presOf" srcId="{BEB5FBAA-6B25-4E42-8D68-9B4147977945}" destId="{A9A4BFDB-6034-4E0E-A4C0-800A88082A91}" srcOrd="0" destOrd="0" presId="urn:microsoft.com/office/officeart/2005/8/layout/gear1"/>
    <dgm:cxn modelId="{367FD147-F687-4494-AD03-F00C339C9725}" type="presOf" srcId="{BDA6AA51-13DA-49EC-9682-63AA7FF363F1}" destId="{1C40C895-6DFA-474A-B767-E2C395A34FDF}" srcOrd="1" destOrd="0" presId="urn:microsoft.com/office/officeart/2005/8/layout/gear1"/>
    <dgm:cxn modelId="{2EFDE9C3-BFD2-4DF8-A371-BACF8508350C}" type="presOf" srcId="{BDA6AA51-13DA-49EC-9682-63AA7FF363F1}" destId="{A54D5775-EA90-4012-BDB4-0DE7FD232361}" srcOrd="2" destOrd="0" presId="urn:microsoft.com/office/officeart/2005/8/layout/gear1"/>
    <dgm:cxn modelId="{689C6032-7362-43F1-A4DC-BCA6422A121D}" type="presOf" srcId="{BDA6AA51-13DA-49EC-9682-63AA7FF363F1}" destId="{163830DC-4179-4C92-B4F4-7B087B96054B}" srcOrd="0" destOrd="0" presId="urn:microsoft.com/office/officeart/2005/8/layout/gear1"/>
    <dgm:cxn modelId="{917B4BF0-6180-4CC1-BE1F-95E14FB38160}" type="presOf" srcId="{BEB5FBAA-6B25-4E42-8D68-9B4147977945}" destId="{B26C3AC9-9FA0-40DA-A583-F63E0642E011}" srcOrd="2" destOrd="0" presId="urn:microsoft.com/office/officeart/2005/8/layout/gear1"/>
    <dgm:cxn modelId="{8CD1A6A1-D24E-4352-A477-86BBD6FB3D20}" type="presOf" srcId="{30EC05DB-98A0-49E7-BA4E-1120F4A83E5A}" destId="{C13DAE79-55BD-40D7-B6E4-49A3E95AAFFC}" srcOrd="0" destOrd="0" presId="urn:microsoft.com/office/officeart/2005/8/layout/gear1"/>
    <dgm:cxn modelId="{3A12D8E8-6079-42D2-B893-E2D9276A16F0}" srcId="{18C9AC20-F776-416F-98E6-B9160CE6E6C9}" destId="{BEB5FBAA-6B25-4E42-8D68-9B4147977945}" srcOrd="2" destOrd="0" parTransId="{C9A9037A-6508-4D9E-BE06-3CE69191249C}" sibTransId="{36AEFCFD-7C8F-4F66-9526-C61F7A1E9DBE}"/>
    <dgm:cxn modelId="{4C71CF2F-F7CF-4E28-BF6A-46E2860CDCA9}" srcId="{18C9AC20-F776-416F-98E6-B9160CE6E6C9}" destId="{3661F8E3-FC47-4832-BEC6-F3F65E303112}" srcOrd="0" destOrd="0" parTransId="{C4B21C2B-B17B-47A2-ADB4-624651B0EA68}" sibTransId="{63AB28D5-66EA-40CE-B452-34E3E29391CA}"/>
    <dgm:cxn modelId="{DE61482E-C3C6-4512-A4C4-A7B706E7B8F8}" type="presOf" srcId="{BEB5FBAA-6B25-4E42-8D68-9B4147977945}" destId="{8C7A5CFA-65CC-4FCE-B915-A15F9580D2A6}" srcOrd="1" destOrd="0" presId="urn:microsoft.com/office/officeart/2005/8/layout/gear1"/>
    <dgm:cxn modelId="{333E4832-CEB9-475C-9FFB-B0DCF56C843D}" type="presOf" srcId="{BEB5FBAA-6B25-4E42-8D68-9B4147977945}" destId="{C59DC4B4-54BF-4288-87FF-6C51122F143D}" srcOrd="3" destOrd="0" presId="urn:microsoft.com/office/officeart/2005/8/layout/gear1"/>
    <dgm:cxn modelId="{2B291F03-E307-4E7F-909D-177A92C14A69}" type="presParOf" srcId="{86092869-FE95-4CC4-B67B-CFBF66C63F12}" destId="{D443C659-CE55-476D-9DA8-E5B183EF9B62}" srcOrd="0" destOrd="0" presId="urn:microsoft.com/office/officeart/2005/8/layout/gear1"/>
    <dgm:cxn modelId="{6C6E9E60-C675-4AD1-B089-6EFB17112AC8}" type="presParOf" srcId="{86092869-FE95-4CC4-B67B-CFBF66C63F12}" destId="{80EF2154-F90A-46D8-B8F7-F379C51154DA}" srcOrd="1" destOrd="0" presId="urn:microsoft.com/office/officeart/2005/8/layout/gear1"/>
    <dgm:cxn modelId="{6AE0A67C-1733-4386-A015-67061B16D8B7}" type="presParOf" srcId="{86092869-FE95-4CC4-B67B-CFBF66C63F12}" destId="{F80729AA-5418-4D1A-A7A6-7752351AA572}" srcOrd="2" destOrd="0" presId="urn:microsoft.com/office/officeart/2005/8/layout/gear1"/>
    <dgm:cxn modelId="{59296BC3-3F15-471C-881F-16F55E4F24F1}" type="presParOf" srcId="{86092869-FE95-4CC4-B67B-CFBF66C63F12}" destId="{163830DC-4179-4C92-B4F4-7B087B96054B}" srcOrd="3" destOrd="0" presId="urn:microsoft.com/office/officeart/2005/8/layout/gear1"/>
    <dgm:cxn modelId="{1E14A9D8-F8EB-4AAA-B166-F0462E1AAA5F}" type="presParOf" srcId="{86092869-FE95-4CC4-B67B-CFBF66C63F12}" destId="{1C40C895-6DFA-474A-B767-E2C395A34FDF}" srcOrd="4" destOrd="0" presId="urn:microsoft.com/office/officeart/2005/8/layout/gear1"/>
    <dgm:cxn modelId="{048DEF4D-12EB-470E-8414-0A3569A2B71C}" type="presParOf" srcId="{86092869-FE95-4CC4-B67B-CFBF66C63F12}" destId="{A54D5775-EA90-4012-BDB4-0DE7FD232361}" srcOrd="5" destOrd="0" presId="urn:microsoft.com/office/officeart/2005/8/layout/gear1"/>
    <dgm:cxn modelId="{11ECA473-6E81-44BC-9A06-2F9DF9E8DDE7}" type="presParOf" srcId="{86092869-FE95-4CC4-B67B-CFBF66C63F12}" destId="{A9A4BFDB-6034-4E0E-A4C0-800A88082A91}" srcOrd="6" destOrd="0" presId="urn:microsoft.com/office/officeart/2005/8/layout/gear1"/>
    <dgm:cxn modelId="{722224D2-88AF-40E5-B5F3-EC500B65B034}" type="presParOf" srcId="{86092869-FE95-4CC4-B67B-CFBF66C63F12}" destId="{8C7A5CFA-65CC-4FCE-B915-A15F9580D2A6}" srcOrd="7" destOrd="0" presId="urn:microsoft.com/office/officeart/2005/8/layout/gear1"/>
    <dgm:cxn modelId="{E9110986-81FC-4820-90EB-D39BD8EE17E3}" type="presParOf" srcId="{86092869-FE95-4CC4-B67B-CFBF66C63F12}" destId="{B26C3AC9-9FA0-40DA-A583-F63E0642E011}" srcOrd="8" destOrd="0" presId="urn:microsoft.com/office/officeart/2005/8/layout/gear1"/>
    <dgm:cxn modelId="{9853B249-94EC-4958-A622-4355B40DFA7C}" type="presParOf" srcId="{86092869-FE95-4CC4-B67B-CFBF66C63F12}" destId="{C59DC4B4-54BF-4288-87FF-6C51122F143D}" srcOrd="9" destOrd="0" presId="urn:microsoft.com/office/officeart/2005/8/layout/gear1"/>
    <dgm:cxn modelId="{670B97C4-4DC3-4FB4-9153-CE078EA5278D}" type="presParOf" srcId="{86092869-FE95-4CC4-B67B-CFBF66C63F12}" destId="{2E463540-B3B8-4537-9568-2F341145AB92}" srcOrd="10" destOrd="0" presId="urn:microsoft.com/office/officeart/2005/8/layout/gear1"/>
    <dgm:cxn modelId="{B513A3DC-9E7F-4EAE-B6CB-B7B936ED8743}" type="presParOf" srcId="{86092869-FE95-4CC4-B67B-CFBF66C63F12}" destId="{C13DAE79-55BD-40D7-B6E4-49A3E95AAFFC}" srcOrd="11" destOrd="0" presId="urn:microsoft.com/office/officeart/2005/8/layout/gear1"/>
    <dgm:cxn modelId="{AFFFD405-12B5-4528-AB66-2F1B266799C5}" type="presParOf" srcId="{86092869-FE95-4CC4-B67B-CFBF66C63F12}" destId="{1D43AF7D-E037-4B73-B32D-512A27041461}" srcOrd="12" destOrd="0" presId="urn:microsoft.com/office/officeart/2005/8/layout/gear1"/>
  </dgm:cxnLst>
  <dgm:bg/>
  <dgm:whole/>
  <dgm:extLst>
    <a:ext uri="http://schemas.microsoft.com/office/drawing/2008/diagram">
      <dsp:dataModelExt xmlns:dsp="http://schemas.microsoft.com/office/drawing/2008/diagram" xmlns="" relId="rId19"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52C568B-FE03-433A-A9D8-DC00C4A4C325}">
      <dsp:nvSpPr>
        <dsp:cNvPr id="0" name=""/>
        <dsp:cNvSpPr/>
      </dsp:nvSpPr>
      <dsp:spPr>
        <a:xfrm>
          <a:off x="4318901" y="1653825"/>
          <a:ext cx="196179" cy="640908"/>
        </a:xfrm>
        <a:custGeom>
          <a:avLst/>
          <a:gdLst/>
          <a:ahLst/>
          <a:cxnLst/>
          <a:rect l="0" t="0" r="0" b="0"/>
          <a:pathLst>
            <a:path>
              <a:moveTo>
                <a:pt x="196179" y="0"/>
              </a:moveTo>
              <a:lnTo>
                <a:pt x="196179" y="640908"/>
              </a:lnTo>
              <a:lnTo>
                <a:pt x="0" y="640908"/>
              </a:lnTo>
            </a:path>
          </a:pathLst>
        </a:custGeom>
        <a:noFill/>
        <a:ln w="25400" cap="flat" cmpd="sng" algn="ctr">
          <a:solidFill>
            <a:schemeClr val="accent5">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4A2A6632-E95D-4555-8009-F1BF220853F8}">
      <dsp:nvSpPr>
        <dsp:cNvPr id="0" name=""/>
        <dsp:cNvSpPr/>
      </dsp:nvSpPr>
      <dsp:spPr>
        <a:xfrm>
          <a:off x="4515081" y="1653825"/>
          <a:ext cx="3852223" cy="1281817"/>
        </a:xfrm>
        <a:custGeom>
          <a:avLst/>
          <a:gdLst/>
          <a:ahLst/>
          <a:cxnLst/>
          <a:rect l="0" t="0" r="0" b="0"/>
          <a:pathLst>
            <a:path>
              <a:moveTo>
                <a:pt x="0" y="0"/>
              </a:moveTo>
              <a:lnTo>
                <a:pt x="0" y="1143064"/>
              </a:lnTo>
              <a:lnTo>
                <a:pt x="3852223" y="1143064"/>
              </a:lnTo>
              <a:lnTo>
                <a:pt x="3852223" y="1281817"/>
              </a:lnTo>
            </a:path>
          </a:pathLst>
        </a:custGeom>
        <a:noFill/>
        <a:ln w="25400" cap="flat" cmpd="sng" algn="ctr">
          <a:solidFill>
            <a:schemeClr val="accent5">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B3DC895A-3538-459D-AAB8-2B70BE3C3925}">
      <dsp:nvSpPr>
        <dsp:cNvPr id="0" name=""/>
        <dsp:cNvSpPr/>
      </dsp:nvSpPr>
      <dsp:spPr>
        <a:xfrm>
          <a:off x="4515081" y="1653825"/>
          <a:ext cx="2311334" cy="1281817"/>
        </a:xfrm>
        <a:custGeom>
          <a:avLst/>
          <a:gdLst/>
          <a:ahLst/>
          <a:cxnLst/>
          <a:rect l="0" t="0" r="0" b="0"/>
          <a:pathLst>
            <a:path>
              <a:moveTo>
                <a:pt x="0" y="0"/>
              </a:moveTo>
              <a:lnTo>
                <a:pt x="0" y="1143064"/>
              </a:lnTo>
              <a:lnTo>
                <a:pt x="2311334" y="1143064"/>
              </a:lnTo>
              <a:lnTo>
                <a:pt x="2311334" y="1281817"/>
              </a:lnTo>
            </a:path>
          </a:pathLst>
        </a:custGeom>
        <a:noFill/>
        <a:ln w="25400" cap="flat" cmpd="sng" algn="ctr">
          <a:solidFill>
            <a:schemeClr val="accent5">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140D89E4-77D2-40B0-9DD1-29B9ECA16B67}">
      <dsp:nvSpPr>
        <dsp:cNvPr id="0" name=""/>
        <dsp:cNvSpPr/>
      </dsp:nvSpPr>
      <dsp:spPr>
        <a:xfrm>
          <a:off x="4515081" y="1653825"/>
          <a:ext cx="770444" cy="1281817"/>
        </a:xfrm>
        <a:custGeom>
          <a:avLst/>
          <a:gdLst/>
          <a:ahLst/>
          <a:cxnLst/>
          <a:rect l="0" t="0" r="0" b="0"/>
          <a:pathLst>
            <a:path>
              <a:moveTo>
                <a:pt x="0" y="0"/>
              </a:moveTo>
              <a:lnTo>
                <a:pt x="0" y="1143064"/>
              </a:lnTo>
              <a:lnTo>
                <a:pt x="770444" y="1143064"/>
              </a:lnTo>
              <a:lnTo>
                <a:pt x="770444" y="1281817"/>
              </a:lnTo>
            </a:path>
          </a:pathLst>
        </a:custGeom>
        <a:noFill/>
        <a:ln w="25400" cap="flat" cmpd="sng" algn="ctr">
          <a:solidFill>
            <a:schemeClr val="accent5">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996FAEB8-4CED-48BC-9998-74B58EB25E45}">
      <dsp:nvSpPr>
        <dsp:cNvPr id="0" name=""/>
        <dsp:cNvSpPr/>
      </dsp:nvSpPr>
      <dsp:spPr>
        <a:xfrm>
          <a:off x="3744636" y="1653825"/>
          <a:ext cx="770444" cy="1281817"/>
        </a:xfrm>
        <a:custGeom>
          <a:avLst/>
          <a:gdLst/>
          <a:ahLst/>
          <a:cxnLst/>
          <a:rect l="0" t="0" r="0" b="0"/>
          <a:pathLst>
            <a:path>
              <a:moveTo>
                <a:pt x="770444" y="0"/>
              </a:moveTo>
              <a:lnTo>
                <a:pt x="770444" y="1143064"/>
              </a:lnTo>
              <a:lnTo>
                <a:pt x="0" y="1143064"/>
              </a:lnTo>
              <a:lnTo>
                <a:pt x="0" y="1281817"/>
              </a:lnTo>
            </a:path>
          </a:pathLst>
        </a:custGeom>
        <a:noFill/>
        <a:ln w="25400" cap="flat" cmpd="sng" algn="ctr">
          <a:solidFill>
            <a:schemeClr val="accent5">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6C597FBD-B1AB-43E0-BB37-F8F9B91E7492}">
      <dsp:nvSpPr>
        <dsp:cNvPr id="0" name=""/>
        <dsp:cNvSpPr/>
      </dsp:nvSpPr>
      <dsp:spPr>
        <a:xfrm>
          <a:off x="2203747" y="1653825"/>
          <a:ext cx="2311334" cy="1281817"/>
        </a:xfrm>
        <a:custGeom>
          <a:avLst/>
          <a:gdLst/>
          <a:ahLst/>
          <a:cxnLst/>
          <a:rect l="0" t="0" r="0" b="0"/>
          <a:pathLst>
            <a:path>
              <a:moveTo>
                <a:pt x="2311334" y="0"/>
              </a:moveTo>
              <a:lnTo>
                <a:pt x="2311334" y="1143064"/>
              </a:lnTo>
              <a:lnTo>
                <a:pt x="0" y="1143064"/>
              </a:lnTo>
              <a:lnTo>
                <a:pt x="0" y="1281817"/>
              </a:lnTo>
            </a:path>
          </a:pathLst>
        </a:custGeom>
        <a:noFill/>
        <a:ln w="25400" cap="flat" cmpd="sng" algn="ctr">
          <a:solidFill>
            <a:schemeClr val="accent5">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B2A4C252-061C-4EEA-A0DC-B7206DDA62F2}">
      <dsp:nvSpPr>
        <dsp:cNvPr id="0" name=""/>
        <dsp:cNvSpPr/>
      </dsp:nvSpPr>
      <dsp:spPr>
        <a:xfrm>
          <a:off x="662858" y="1653825"/>
          <a:ext cx="3852223" cy="1281817"/>
        </a:xfrm>
        <a:custGeom>
          <a:avLst/>
          <a:gdLst/>
          <a:ahLst/>
          <a:cxnLst/>
          <a:rect l="0" t="0" r="0" b="0"/>
          <a:pathLst>
            <a:path>
              <a:moveTo>
                <a:pt x="3852223" y="0"/>
              </a:moveTo>
              <a:lnTo>
                <a:pt x="3852223" y="1143064"/>
              </a:lnTo>
              <a:lnTo>
                <a:pt x="0" y="1143064"/>
              </a:lnTo>
              <a:lnTo>
                <a:pt x="0" y="1281817"/>
              </a:lnTo>
            </a:path>
          </a:pathLst>
        </a:custGeom>
        <a:noFill/>
        <a:ln w="25400" cap="flat" cmpd="sng" algn="ctr">
          <a:solidFill>
            <a:schemeClr val="accent5">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1370B9D0-DE5E-4208-8205-969DE472839C}">
      <dsp:nvSpPr>
        <dsp:cNvPr id="0" name=""/>
        <dsp:cNvSpPr/>
      </dsp:nvSpPr>
      <dsp:spPr>
        <a:xfrm>
          <a:off x="3940816" y="1059167"/>
          <a:ext cx="1148529" cy="594657"/>
        </a:xfrm>
        <a:prstGeom prst="rect">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83913" numCol="1" spcCol="1270" anchor="ctr" anchorCtr="0">
          <a:noAutofit/>
        </a:bodyPr>
        <a:lstStyle/>
        <a:p>
          <a:pPr lvl="0" algn="ctr" defTabSz="711200">
            <a:lnSpc>
              <a:spcPct val="90000"/>
            </a:lnSpc>
            <a:spcBef>
              <a:spcPct val="0"/>
            </a:spcBef>
            <a:spcAft>
              <a:spcPct val="35000"/>
            </a:spcAft>
          </a:pPr>
          <a:r>
            <a:rPr lang="en-ZA" sz="1600" b="1" kern="1200"/>
            <a:t>Minister of Public Works</a:t>
          </a:r>
          <a:endParaRPr lang="en-GB" sz="1600" b="1" kern="1200"/>
        </a:p>
      </dsp:txBody>
      <dsp:txXfrm>
        <a:off x="3940816" y="1059167"/>
        <a:ext cx="1148529" cy="594657"/>
      </dsp:txXfrm>
    </dsp:sp>
    <dsp:sp modelId="{5787DEF5-BEEA-4BCA-8BD8-E2518FDAF23D}">
      <dsp:nvSpPr>
        <dsp:cNvPr id="0" name=""/>
        <dsp:cNvSpPr/>
      </dsp:nvSpPr>
      <dsp:spPr>
        <a:xfrm>
          <a:off x="4170522" y="1521679"/>
          <a:ext cx="1033676" cy="198219"/>
        </a:xfrm>
        <a:prstGeom prst="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3020" tIns="8255" rIns="33020" bIns="8255" numCol="1" spcCol="1270" anchor="ctr" anchorCtr="0">
          <a:noAutofit/>
        </a:bodyPr>
        <a:lstStyle/>
        <a:p>
          <a:pPr lvl="0" algn="r" defTabSz="577850">
            <a:lnSpc>
              <a:spcPct val="90000"/>
            </a:lnSpc>
            <a:spcBef>
              <a:spcPct val="0"/>
            </a:spcBef>
            <a:spcAft>
              <a:spcPct val="35000"/>
            </a:spcAft>
          </a:pPr>
          <a:endParaRPr lang="en-GB" sz="1300" kern="1200"/>
        </a:p>
      </dsp:txBody>
      <dsp:txXfrm>
        <a:off x="4170522" y="1521679"/>
        <a:ext cx="1033676" cy="198219"/>
      </dsp:txXfrm>
    </dsp:sp>
    <dsp:sp modelId="{B58C22DA-FFB1-4AF6-ACB0-FF8FFB866049}">
      <dsp:nvSpPr>
        <dsp:cNvPr id="0" name=""/>
        <dsp:cNvSpPr/>
      </dsp:nvSpPr>
      <dsp:spPr>
        <a:xfrm>
          <a:off x="88593" y="2935643"/>
          <a:ext cx="1148529" cy="594657"/>
        </a:xfrm>
        <a:prstGeom prst="rect">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83913" numCol="1" spcCol="1270" anchor="ctr" anchorCtr="0">
          <a:noAutofit/>
        </a:bodyPr>
        <a:lstStyle/>
        <a:p>
          <a:pPr lvl="0" algn="ctr" defTabSz="711200">
            <a:lnSpc>
              <a:spcPct val="90000"/>
            </a:lnSpc>
            <a:spcBef>
              <a:spcPct val="0"/>
            </a:spcBef>
            <a:spcAft>
              <a:spcPct val="35000"/>
            </a:spcAft>
          </a:pPr>
          <a:r>
            <a:rPr lang="en-ZA" sz="1600" b="1" kern="1200"/>
            <a:t>SACPMP</a:t>
          </a:r>
          <a:endParaRPr lang="en-GB" sz="1600" b="1" kern="1200"/>
        </a:p>
      </dsp:txBody>
      <dsp:txXfrm>
        <a:off x="88593" y="2935643"/>
        <a:ext cx="1148529" cy="594657"/>
      </dsp:txXfrm>
    </dsp:sp>
    <dsp:sp modelId="{0A9CFC3A-1652-4DA8-AA47-9CE7CAB5B0A8}">
      <dsp:nvSpPr>
        <dsp:cNvPr id="0" name=""/>
        <dsp:cNvSpPr/>
      </dsp:nvSpPr>
      <dsp:spPr>
        <a:xfrm>
          <a:off x="318299" y="3398154"/>
          <a:ext cx="1033676" cy="198219"/>
        </a:xfrm>
        <a:prstGeom prst="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3020" tIns="8255" rIns="33020" bIns="8255" numCol="1" spcCol="1270" anchor="ctr" anchorCtr="0">
          <a:noAutofit/>
        </a:bodyPr>
        <a:lstStyle/>
        <a:p>
          <a:pPr lvl="0" algn="r" defTabSz="577850">
            <a:lnSpc>
              <a:spcPct val="90000"/>
            </a:lnSpc>
            <a:spcBef>
              <a:spcPct val="0"/>
            </a:spcBef>
            <a:spcAft>
              <a:spcPct val="35000"/>
            </a:spcAft>
          </a:pPr>
          <a:endParaRPr lang="en-GB" sz="1300" kern="1200"/>
        </a:p>
      </dsp:txBody>
      <dsp:txXfrm>
        <a:off x="318299" y="3398154"/>
        <a:ext cx="1033676" cy="198219"/>
      </dsp:txXfrm>
    </dsp:sp>
    <dsp:sp modelId="{25F5363A-072E-45D0-80C1-8CCD6A9E160D}">
      <dsp:nvSpPr>
        <dsp:cNvPr id="0" name=""/>
        <dsp:cNvSpPr/>
      </dsp:nvSpPr>
      <dsp:spPr>
        <a:xfrm>
          <a:off x="1629482" y="2935643"/>
          <a:ext cx="1148529" cy="594657"/>
        </a:xfrm>
        <a:prstGeom prst="rect">
          <a:avLst/>
        </a:prstGeom>
        <a:gradFill rotWithShape="0">
          <a:gsLst>
            <a:gs pos="0">
              <a:schemeClr val="accent4">
                <a:hueOff val="-892954"/>
                <a:satOff val="5380"/>
                <a:lumOff val="431"/>
                <a:alphaOff val="0"/>
                <a:tint val="100000"/>
                <a:shade val="100000"/>
                <a:satMod val="130000"/>
              </a:schemeClr>
            </a:gs>
            <a:gs pos="100000">
              <a:schemeClr val="accent4">
                <a:hueOff val="-892954"/>
                <a:satOff val="5380"/>
                <a:lumOff val="431"/>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83913" numCol="1" spcCol="1270" anchor="ctr" anchorCtr="0">
          <a:noAutofit/>
        </a:bodyPr>
        <a:lstStyle/>
        <a:p>
          <a:pPr lvl="0" algn="ctr" defTabSz="711200">
            <a:lnSpc>
              <a:spcPct val="90000"/>
            </a:lnSpc>
            <a:spcBef>
              <a:spcPct val="0"/>
            </a:spcBef>
            <a:spcAft>
              <a:spcPct val="35000"/>
            </a:spcAft>
          </a:pPr>
          <a:r>
            <a:rPr lang="en-ZA" sz="1600" b="1" kern="1200"/>
            <a:t>SACLAP	</a:t>
          </a:r>
          <a:endParaRPr lang="en-GB" sz="1600" b="1" kern="1200"/>
        </a:p>
      </dsp:txBody>
      <dsp:txXfrm>
        <a:off x="1629482" y="2935643"/>
        <a:ext cx="1148529" cy="594657"/>
      </dsp:txXfrm>
    </dsp:sp>
    <dsp:sp modelId="{220A3EE2-3B5A-431D-AC15-4A29A2DCB954}">
      <dsp:nvSpPr>
        <dsp:cNvPr id="0" name=""/>
        <dsp:cNvSpPr/>
      </dsp:nvSpPr>
      <dsp:spPr>
        <a:xfrm>
          <a:off x="1859188" y="3398154"/>
          <a:ext cx="1033676" cy="198219"/>
        </a:xfrm>
        <a:prstGeom prst="rect">
          <a:avLst/>
        </a:prstGeom>
        <a:solidFill>
          <a:schemeClr val="lt1">
            <a:alpha val="90000"/>
            <a:hueOff val="0"/>
            <a:satOff val="0"/>
            <a:lumOff val="0"/>
            <a:alphaOff val="0"/>
          </a:schemeClr>
        </a:solidFill>
        <a:ln w="9525" cap="flat" cmpd="sng" algn="ctr">
          <a:solidFill>
            <a:schemeClr val="accent4">
              <a:hueOff val="-892954"/>
              <a:satOff val="5380"/>
              <a:lumOff val="431"/>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3020" tIns="8255" rIns="33020" bIns="8255" numCol="1" spcCol="1270" anchor="ctr" anchorCtr="0">
          <a:noAutofit/>
        </a:bodyPr>
        <a:lstStyle/>
        <a:p>
          <a:pPr lvl="0" algn="r" defTabSz="577850">
            <a:lnSpc>
              <a:spcPct val="90000"/>
            </a:lnSpc>
            <a:spcBef>
              <a:spcPct val="0"/>
            </a:spcBef>
            <a:spcAft>
              <a:spcPct val="35000"/>
            </a:spcAft>
          </a:pPr>
          <a:endParaRPr lang="en-GB" sz="1300" kern="1200"/>
        </a:p>
      </dsp:txBody>
      <dsp:txXfrm>
        <a:off x="1859188" y="3398154"/>
        <a:ext cx="1033676" cy="198219"/>
      </dsp:txXfrm>
    </dsp:sp>
    <dsp:sp modelId="{3F28217E-AE0F-4E71-9FBB-2C417B58555C}">
      <dsp:nvSpPr>
        <dsp:cNvPr id="0" name=""/>
        <dsp:cNvSpPr/>
      </dsp:nvSpPr>
      <dsp:spPr>
        <a:xfrm>
          <a:off x="3170372" y="2935643"/>
          <a:ext cx="1148529" cy="594657"/>
        </a:xfrm>
        <a:prstGeom prst="rect">
          <a:avLst/>
        </a:prstGeom>
        <a:gradFill rotWithShape="0">
          <a:gsLst>
            <a:gs pos="0">
              <a:schemeClr val="accent4">
                <a:hueOff val="-1785908"/>
                <a:satOff val="10760"/>
                <a:lumOff val="862"/>
                <a:alphaOff val="0"/>
                <a:tint val="100000"/>
                <a:shade val="100000"/>
                <a:satMod val="130000"/>
              </a:schemeClr>
            </a:gs>
            <a:gs pos="100000">
              <a:schemeClr val="accent4">
                <a:hueOff val="-1785908"/>
                <a:satOff val="10760"/>
                <a:lumOff val="862"/>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83913" numCol="1" spcCol="1270" anchor="ctr" anchorCtr="0">
          <a:noAutofit/>
        </a:bodyPr>
        <a:lstStyle/>
        <a:p>
          <a:pPr lvl="0" algn="ctr" defTabSz="711200">
            <a:lnSpc>
              <a:spcPct val="90000"/>
            </a:lnSpc>
            <a:spcBef>
              <a:spcPct val="0"/>
            </a:spcBef>
            <a:spcAft>
              <a:spcPct val="35000"/>
            </a:spcAft>
          </a:pPr>
          <a:r>
            <a:rPr lang="en-ZA" sz="1600" b="1" kern="1200"/>
            <a:t>ECSA</a:t>
          </a:r>
          <a:endParaRPr lang="en-GB" sz="1600" b="1" kern="1200"/>
        </a:p>
      </dsp:txBody>
      <dsp:txXfrm>
        <a:off x="3170372" y="2935643"/>
        <a:ext cx="1148529" cy="594657"/>
      </dsp:txXfrm>
    </dsp:sp>
    <dsp:sp modelId="{F702943F-46EF-4920-9898-BEB87E3DD283}">
      <dsp:nvSpPr>
        <dsp:cNvPr id="0" name=""/>
        <dsp:cNvSpPr/>
      </dsp:nvSpPr>
      <dsp:spPr>
        <a:xfrm>
          <a:off x="3400077" y="3398154"/>
          <a:ext cx="1033676" cy="198219"/>
        </a:xfrm>
        <a:prstGeom prst="rect">
          <a:avLst/>
        </a:prstGeom>
        <a:solidFill>
          <a:schemeClr val="lt1">
            <a:alpha val="90000"/>
            <a:hueOff val="0"/>
            <a:satOff val="0"/>
            <a:lumOff val="0"/>
            <a:alphaOff val="0"/>
          </a:schemeClr>
        </a:solidFill>
        <a:ln w="9525" cap="flat" cmpd="sng" algn="ctr">
          <a:solidFill>
            <a:schemeClr val="accent4">
              <a:hueOff val="-1785908"/>
              <a:satOff val="10760"/>
              <a:lumOff val="862"/>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3020" tIns="8255" rIns="33020" bIns="8255" numCol="1" spcCol="1270" anchor="ctr" anchorCtr="0">
          <a:noAutofit/>
        </a:bodyPr>
        <a:lstStyle/>
        <a:p>
          <a:pPr lvl="0" algn="r" defTabSz="577850">
            <a:lnSpc>
              <a:spcPct val="90000"/>
            </a:lnSpc>
            <a:spcBef>
              <a:spcPct val="0"/>
            </a:spcBef>
            <a:spcAft>
              <a:spcPct val="35000"/>
            </a:spcAft>
          </a:pPr>
          <a:endParaRPr lang="en-GB" sz="1300" kern="1200"/>
        </a:p>
      </dsp:txBody>
      <dsp:txXfrm>
        <a:off x="3400077" y="3398154"/>
        <a:ext cx="1033676" cy="198219"/>
      </dsp:txXfrm>
    </dsp:sp>
    <dsp:sp modelId="{A49DAB91-E079-4B4E-BA47-E3834B558590}">
      <dsp:nvSpPr>
        <dsp:cNvPr id="0" name=""/>
        <dsp:cNvSpPr/>
      </dsp:nvSpPr>
      <dsp:spPr>
        <a:xfrm>
          <a:off x="4711261" y="2935643"/>
          <a:ext cx="1148529" cy="594657"/>
        </a:xfrm>
        <a:prstGeom prst="rect">
          <a:avLst/>
        </a:prstGeom>
        <a:gradFill rotWithShape="0">
          <a:gsLst>
            <a:gs pos="0">
              <a:schemeClr val="accent4">
                <a:hueOff val="-2678862"/>
                <a:satOff val="16139"/>
                <a:lumOff val="1294"/>
                <a:alphaOff val="0"/>
                <a:tint val="100000"/>
                <a:shade val="100000"/>
                <a:satMod val="130000"/>
              </a:schemeClr>
            </a:gs>
            <a:gs pos="100000">
              <a:schemeClr val="accent4">
                <a:hueOff val="-2678862"/>
                <a:satOff val="16139"/>
                <a:lumOff val="1294"/>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83913" numCol="1" spcCol="1270" anchor="ctr" anchorCtr="0">
          <a:noAutofit/>
        </a:bodyPr>
        <a:lstStyle/>
        <a:p>
          <a:pPr lvl="0" algn="ctr" defTabSz="711200">
            <a:lnSpc>
              <a:spcPct val="90000"/>
            </a:lnSpc>
            <a:spcBef>
              <a:spcPct val="0"/>
            </a:spcBef>
            <a:spcAft>
              <a:spcPct val="35000"/>
            </a:spcAft>
          </a:pPr>
          <a:r>
            <a:rPr lang="en-ZA" sz="1600" b="1" kern="1200"/>
            <a:t>SACAP</a:t>
          </a:r>
          <a:endParaRPr lang="en-GB" sz="1600" b="1" kern="1200"/>
        </a:p>
      </dsp:txBody>
      <dsp:txXfrm>
        <a:off x="4711261" y="2935643"/>
        <a:ext cx="1148529" cy="594657"/>
      </dsp:txXfrm>
    </dsp:sp>
    <dsp:sp modelId="{B3EAE8C5-B262-40A6-974A-6AA639423627}">
      <dsp:nvSpPr>
        <dsp:cNvPr id="0" name=""/>
        <dsp:cNvSpPr/>
      </dsp:nvSpPr>
      <dsp:spPr>
        <a:xfrm>
          <a:off x="4940967" y="3398154"/>
          <a:ext cx="1033676" cy="198219"/>
        </a:xfrm>
        <a:prstGeom prst="rect">
          <a:avLst/>
        </a:prstGeom>
        <a:solidFill>
          <a:schemeClr val="lt1">
            <a:alpha val="90000"/>
            <a:hueOff val="0"/>
            <a:satOff val="0"/>
            <a:lumOff val="0"/>
            <a:alphaOff val="0"/>
          </a:schemeClr>
        </a:solidFill>
        <a:ln w="9525" cap="flat" cmpd="sng" algn="ctr">
          <a:solidFill>
            <a:schemeClr val="accent4">
              <a:hueOff val="-2678862"/>
              <a:satOff val="16139"/>
              <a:lumOff val="1294"/>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3020" tIns="8255" rIns="33020" bIns="8255" numCol="1" spcCol="1270" anchor="ctr" anchorCtr="0">
          <a:noAutofit/>
        </a:bodyPr>
        <a:lstStyle/>
        <a:p>
          <a:pPr lvl="0" algn="r" defTabSz="577850">
            <a:lnSpc>
              <a:spcPct val="90000"/>
            </a:lnSpc>
            <a:spcBef>
              <a:spcPct val="0"/>
            </a:spcBef>
            <a:spcAft>
              <a:spcPct val="35000"/>
            </a:spcAft>
          </a:pPr>
          <a:endParaRPr lang="en-GB" sz="1300" kern="1200"/>
        </a:p>
      </dsp:txBody>
      <dsp:txXfrm>
        <a:off x="4940967" y="3398154"/>
        <a:ext cx="1033676" cy="198219"/>
      </dsp:txXfrm>
    </dsp:sp>
    <dsp:sp modelId="{E0EA82D1-F534-4897-BAF5-D2B408A14B61}">
      <dsp:nvSpPr>
        <dsp:cNvPr id="0" name=""/>
        <dsp:cNvSpPr/>
      </dsp:nvSpPr>
      <dsp:spPr>
        <a:xfrm>
          <a:off x="6252150" y="2935643"/>
          <a:ext cx="1148529" cy="594657"/>
        </a:xfrm>
        <a:prstGeom prst="rect">
          <a:avLst/>
        </a:prstGeom>
        <a:gradFill rotWithShape="0">
          <a:gsLst>
            <a:gs pos="0">
              <a:schemeClr val="accent4">
                <a:hueOff val="-3571816"/>
                <a:satOff val="21519"/>
                <a:lumOff val="1725"/>
                <a:alphaOff val="0"/>
                <a:tint val="100000"/>
                <a:shade val="100000"/>
                <a:satMod val="130000"/>
              </a:schemeClr>
            </a:gs>
            <a:gs pos="100000">
              <a:schemeClr val="accent4">
                <a:hueOff val="-3571816"/>
                <a:satOff val="21519"/>
                <a:lumOff val="1725"/>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83913" numCol="1" spcCol="1270" anchor="ctr" anchorCtr="0">
          <a:noAutofit/>
        </a:bodyPr>
        <a:lstStyle/>
        <a:p>
          <a:pPr lvl="0" algn="ctr" defTabSz="711200">
            <a:lnSpc>
              <a:spcPct val="90000"/>
            </a:lnSpc>
            <a:spcBef>
              <a:spcPct val="0"/>
            </a:spcBef>
            <a:spcAft>
              <a:spcPct val="35000"/>
            </a:spcAft>
          </a:pPr>
          <a:r>
            <a:rPr lang="en-ZA" sz="1600" b="1" kern="1200"/>
            <a:t>SACQSP</a:t>
          </a:r>
          <a:endParaRPr lang="en-GB" sz="1600" b="1" kern="1200"/>
        </a:p>
      </dsp:txBody>
      <dsp:txXfrm>
        <a:off x="6252150" y="2935643"/>
        <a:ext cx="1148529" cy="594657"/>
      </dsp:txXfrm>
    </dsp:sp>
    <dsp:sp modelId="{7D3A38B6-5E6F-4FAE-9F27-EBE4E5297029}">
      <dsp:nvSpPr>
        <dsp:cNvPr id="0" name=""/>
        <dsp:cNvSpPr/>
      </dsp:nvSpPr>
      <dsp:spPr>
        <a:xfrm>
          <a:off x="6481856" y="3398154"/>
          <a:ext cx="1033676" cy="198219"/>
        </a:xfrm>
        <a:prstGeom prst="rect">
          <a:avLst/>
        </a:prstGeom>
        <a:solidFill>
          <a:schemeClr val="lt1">
            <a:alpha val="90000"/>
            <a:hueOff val="0"/>
            <a:satOff val="0"/>
            <a:lumOff val="0"/>
            <a:alphaOff val="0"/>
          </a:schemeClr>
        </a:solidFill>
        <a:ln w="9525" cap="flat" cmpd="sng" algn="ctr">
          <a:solidFill>
            <a:schemeClr val="accent4">
              <a:hueOff val="-3571816"/>
              <a:satOff val="21519"/>
              <a:lumOff val="1725"/>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3020" tIns="8255" rIns="33020" bIns="8255" numCol="1" spcCol="1270" anchor="ctr" anchorCtr="0">
          <a:noAutofit/>
        </a:bodyPr>
        <a:lstStyle/>
        <a:p>
          <a:pPr lvl="0" algn="r" defTabSz="577850">
            <a:lnSpc>
              <a:spcPct val="90000"/>
            </a:lnSpc>
            <a:spcBef>
              <a:spcPct val="0"/>
            </a:spcBef>
            <a:spcAft>
              <a:spcPct val="35000"/>
            </a:spcAft>
          </a:pPr>
          <a:endParaRPr lang="en-GB" sz="1300" kern="1200"/>
        </a:p>
      </dsp:txBody>
      <dsp:txXfrm>
        <a:off x="6481856" y="3398154"/>
        <a:ext cx="1033676" cy="198219"/>
      </dsp:txXfrm>
    </dsp:sp>
    <dsp:sp modelId="{2FED6F71-E7A5-4233-B70C-CF435C5C5B46}">
      <dsp:nvSpPr>
        <dsp:cNvPr id="0" name=""/>
        <dsp:cNvSpPr/>
      </dsp:nvSpPr>
      <dsp:spPr>
        <a:xfrm>
          <a:off x="7793040" y="2935643"/>
          <a:ext cx="1148529" cy="594657"/>
        </a:xfrm>
        <a:prstGeom prst="rect">
          <a:avLst/>
        </a:prstGeom>
        <a:gradFill rotWithShape="0">
          <a:gsLst>
            <a:gs pos="0">
              <a:schemeClr val="accent4">
                <a:hueOff val="-4464770"/>
                <a:satOff val="26899"/>
                <a:lumOff val="2156"/>
                <a:alphaOff val="0"/>
                <a:tint val="100000"/>
                <a:shade val="100000"/>
                <a:satMod val="130000"/>
              </a:schemeClr>
            </a:gs>
            <a:gs pos="100000">
              <a:schemeClr val="accent4">
                <a:hueOff val="-4464770"/>
                <a:satOff val="26899"/>
                <a:lumOff val="2156"/>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83913" numCol="1" spcCol="1270" anchor="ctr" anchorCtr="0">
          <a:noAutofit/>
        </a:bodyPr>
        <a:lstStyle/>
        <a:p>
          <a:pPr lvl="0" algn="ctr" defTabSz="711200">
            <a:lnSpc>
              <a:spcPct val="90000"/>
            </a:lnSpc>
            <a:spcBef>
              <a:spcPct val="0"/>
            </a:spcBef>
            <a:spcAft>
              <a:spcPct val="35000"/>
            </a:spcAft>
          </a:pPr>
          <a:r>
            <a:rPr lang="en-ZA" sz="1600" b="1" kern="1200"/>
            <a:t>SACPVP</a:t>
          </a:r>
          <a:endParaRPr lang="en-GB" sz="1600" b="1" kern="1200"/>
        </a:p>
      </dsp:txBody>
      <dsp:txXfrm>
        <a:off x="7793040" y="2935643"/>
        <a:ext cx="1148529" cy="594657"/>
      </dsp:txXfrm>
    </dsp:sp>
    <dsp:sp modelId="{E715707C-69E5-4767-80F3-5B84A0719EA8}">
      <dsp:nvSpPr>
        <dsp:cNvPr id="0" name=""/>
        <dsp:cNvSpPr/>
      </dsp:nvSpPr>
      <dsp:spPr>
        <a:xfrm>
          <a:off x="8022746" y="3398154"/>
          <a:ext cx="1033676" cy="198219"/>
        </a:xfrm>
        <a:prstGeom prst="rect">
          <a:avLst/>
        </a:prstGeom>
        <a:solidFill>
          <a:schemeClr val="lt1">
            <a:alpha val="90000"/>
            <a:hueOff val="0"/>
            <a:satOff val="0"/>
            <a:lumOff val="0"/>
            <a:alphaOff val="0"/>
          </a:schemeClr>
        </a:solidFill>
        <a:ln w="9525" cap="flat" cmpd="sng" algn="ctr">
          <a:solidFill>
            <a:schemeClr val="accent4">
              <a:hueOff val="-4464770"/>
              <a:satOff val="26899"/>
              <a:lumOff val="2156"/>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3020" tIns="8255" rIns="33020" bIns="8255" numCol="1" spcCol="1270" anchor="ctr" anchorCtr="0">
          <a:noAutofit/>
        </a:bodyPr>
        <a:lstStyle/>
        <a:p>
          <a:pPr lvl="0" algn="r" defTabSz="577850">
            <a:lnSpc>
              <a:spcPct val="90000"/>
            </a:lnSpc>
            <a:spcBef>
              <a:spcPct val="0"/>
            </a:spcBef>
            <a:spcAft>
              <a:spcPct val="35000"/>
            </a:spcAft>
          </a:pPr>
          <a:endParaRPr lang="en-GB" sz="1300" kern="1200"/>
        </a:p>
      </dsp:txBody>
      <dsp:txXfrm>
        <a:off x="8022746" y="3398154"/>
        <a:ext cx="1033676" cy="198219"/>
      </dsp:txXfrm>
    </dsp:sp>
    <dsp:sp modelId="{820200C1-60E6-4366-838B-0C0E8C637F69}">
      <dsp:nvSpPr>
        <dsp:cNvPr id="0" name=""/>
        <dsp:cNvSpPr/>
      </dsp:nvSpPr>
      <dsp:spPr>
        <a:xfrm>
          <a:off x="3170372" y="1997405"/>
          <a:ext cx="1148529" cy="594657"/>
        </a:xfrm>
        <a:prstGeom prst="rect">
          <a:avLst/>
        </a:prstGeom>
        <a:gradFill rotWithShape="0">
          <a:gsLst>
            <a:gs pos="0">
              <a:schemeClr val="accent5">
                <a:hueOff val="0"/>
                <a:satOff val="0"/>
                <a:lumOff val="0"/>
                <a:alphaOff val="0"/>
                <a:tint val="100000"/>
                <a:shade val="100000"/>
                <a:satMod val="130000"/>
              </a:schemeClr>
            </a:gs>
            <a:gs pos="100000">
              <a:schemeClr val="accent5">
                <a:hueOff val="0"/>
                <a:satOff val="0"/>
                <a:lumOff val="0"/>
                <a:alphaOff val="0"/>
                <a:tint val="50000"/>
                <a:shade val="100000"/>
                <a:satMod val="350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0160" tIns="10160" rIns="10160" bIns="83913" numCol="1" spcCol="1270" anchor="ctr" anchorCtr="0">
          <a:noAutofit/>
        </a:bodyPr>
        <a:lstStyle/>
        <a:p>
          <a:pPr lvl="0" algn="ctr" defTabSz="711200">
            <a:lnSpc>
              <a:spcPct val="90000"/>
            </a:lnSpc>
            <a:spcBef>
              <a:spcPct val="0"/>
            </a:spcBef>
            <a:spcAft>
              <a:spcPct val="35000"/>
            </a:spcAft>
          </a:pPr>
          <a:r>
            <a:rPr lang="en-ZA" sz="1600" b="1" kern="1200"/>
            <a:t>CBE</a:t>
          </a:r>
          <a:endParaRPr lang="en-GB" sz="1600" b="1" kern="1200"/>
        </a:p>
      </dsp:txBody>
      <dsp:txXfrm>
        <a:off x="3170372" y="1997405"/>
        <a:ext cx="1148529" cy="594657"/>
      </dsp:txXfrm>
    </dsp:sp>
    <dsp:sp modelId="{8D7357C8-1169-483B-90F8-0F3420FD470D}">
      <dsp:nvSpPr>
        <dsp:cNvPr id="0" name=""/>
        <dsp:cNvSpPr/>
      </dsp:nvSpPr>
      <dsp:spPr>
        <a:xfrm>
          <a:off x="3400077" y="2459917"/>
          <a:ext cx="1033676" cy="198219"/>
        </a:xfrm>
        <a:prstGeom prst="rect">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3020" tIns="8255" rIns="33020" bIns="8255" numCol="1" spcCol="1270" anchor="ctr" anchorCtr="0">
          <a:noAutofit/>
        </a:bodyPr>
        <a:lstStyle/>
        <a:p>
          <a:pPr lvl="0" algn="r" defTabSz="577850">
            <a:lnSpc>
              <a:spcPct val="90000"/>
            </a:lnSpc>
            <a:spcBef>
              <a:spcPct val="0"/>
            </a:spcBef>
            <a:spcAft>
              <a:spcPct val="35000"/>
            </a:spcAft>
          </a:pPr>
          <a:endParaRPr lang="en-GB" sz="1300" kern="1200"/>
        </a:p>
      </dsp:txBody>
      <dsp:txXfrm>
        <a:off x="3400077" y="2459917"/>
        <a:ext cx="1033676" cy="198219"/>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443C659-CE55-476D-9DA8-E5B183EF9B62}">
      <dsp:nvSpPr>
        <dsp:cNvPr id="0" name=""/>
        <dsp:cNvSpPr/>
      </dsp:nvSpPr>
      <dsp:spPr>
        <a:xfrm>
          <a:off x="2844800" y="1828800"/>
          <a:ext cx="2235200" cy="2235200"/>
        </a:xfrm>
        <a:prstGeom prst="gear9">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r>
            <a:rPr lang="en-ZA" sz="4000" kern="1200" dirty="0"/>
            <a:t>State</a:t>
          </a:r>
        </a:p>
        <a:p>
          <a:pPr lvl="0" algn="ctr" defTabSz="1778000">
            <a:lnSpc>
              <a:spcPct val="90000"/>
            </a:lnSpc>
            <a:spcBef>
              <a:spcPct val="0"/>
            </a:spcBef>
            <a:spcAft>
              <a:spcPct val="35000"/>
            </a:spcAft>
          </a:pPr>
          <a:r>
            <a:rPr lang="en-ZA" sz="1800" kern="1200" dirty="0"/>
            <a:t>(Parliament)</a:t>
          </a:r>
          <a:endParaRPr lang="en-GB" sz="1100" kern="1200" dirty="0"/>
        </a:p>
      </dsp:txBody>
      <dsp:txXfrm>
        <a:off x="2844800" y="1828800"/>
        <a:ext cx="2235200" cy="2235200"/>
      </dsp:txXfrm>
    </dsp:sp>
    <dsp:sp modelId="{163830DC-4179-4C92-B4F4-7B087B96054B}">
      <dsp:nvSpPr>
        <dsp:cNvPr id="0" name=""/>
        <dsp:cNvSpPr/>
      </dsp:nvSpPr>
      <dsp:spPr>
        <a:xfrm>
          <a:off x="1544320" y="1300480"/>
          <a:ext cx="1625600" cy="1625600"/>
        </a:xfrm>
        <a:prstGeom prst="gear6">
          <a:avLst/>
        </a:prstGeom>
        <a:solidFill>
          <a:schemeClr val="accent2">
            <a:hueOff val="2340759"/>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ZA" sz="1400" kern="1200" dirty="0"/>
            <a:t>Regulators</a:t>
          </a:r>
          <a:endParaRPr lang="en-GB" sz="1400" kern="1200" dirty="0"/>
        </a:p>
      </dsp:txBody>
      <dsp:txXfrm>
        <a:off x="1544320" y="1300480"/>
        <a:ext cx="1625600" cy="1625600"/>
      </dsp:txXfrm>
    </dsp:sp>
    <dsp:sp modelId="{A9A4BFDB-6034-4E0E-A4C0-800A88082A91}">
      <dsp:nvSpPr>
        <dsp:cNvPr id="0" name=""/>
        <dsp:cNvSpPr/>
      </dsp:nvSpPr>
      <dsp:spPr>
        <a:xfrm rot="20700000">
          <a:off x="2454821" y="178981"/>
          <a:ext cx="1592756" cy="1592756"/>
        </a:xfrm>
        <a:prstGeom prst="gear6">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ZA" sz="1400" kern="1200" dirty="0"/>
            <a:t>Profession’s Interest Groups</a:t>
          </a:r>
          <a:endParaRPr lang="en-GB" sz="1400" kern="1200" dirty="0"/>
        </a:p>
      </dsp:txBody>
      <dsp:txXfrm>
        <a:off x="2804160" y="528320"/>
        <a:ext cx="894080" cy="894080"/>
      </dsp:txXfrm>
    </dsp:sp>
    <dsp:sp modelId="{2E463540-B3B8-4537-9568-2F341145AB92}">
      <dsp:nvSpPr>
        <dsp:cNvPr id="0" name=""/>
        <dsp:cNvSpPr/>
      </dsp:nvSpPr>
      <dsp:spPr>
        <a:xfrm>
          <a:off x="2671505" y="1492320"/>
          <a:ext cx="2861056" cy="2861056"/>
        </a:xfrm>
        <a:prstGeom prst="circularArrow">
          <a:avLst>
            <a:gd name="adj1" fmla="val 4687"/>
            <a:gd name="adj2" fmla="val 299029"/>
            <a:gd name="adj3" fmla="val 2513083"/>
            <a:gd name="adj4" fmla="val 15867933"/>
            <a:gd name="adj5" fmla="val 5469"/>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13DAE79-55BD-40D7-B6E4-49A3E95AAFFC}">
      <dsp:nvSpPr>
        <dsp:cNvPr id="0" name=""/>
        <dsp:cNvSpPr/>
      </dsp:nvSpPr>
      <dsp:spPr>
        <a:xfrm>
          <a:off x="1256429" y="941355"/>
          <a:ext cx="2078736" cy="2078736"/>
        </a:xfrm>
        <a:prstGeom prst="leftCircularArrow">
          <a:avLst>
            <a:gd name="adj1" fmla="val 6452"/>
            <a:gd name="adj2" fmla="val 429999"/>
            <a:gd name="adj3" fmla="val 10489124"/>
            <a:gd name="adj4" fmla="val 14837806"/>
            <a:gd name="adj5" fmla="val 7527"/>
          </a:avLst>
        </a:prstGeom>
        <a:solidFill>
          <a:schemeClr val="accent2">
            <a:hueOff val="2340759"/>
            <a:satOff val="-2919"/>
            <a:lumOff val="68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D43AF7D-E037-4B73-B32D-512A27041461}">
      <dsp:nvSpPr>
        <dsp:cNvPr id="0" name=""/>
        <dsp:cNvSpPr/>
      </dsp:nvSpPr>
      <dsp:spPr>
        <a:xfrm>
          <a:off x="2086400" y="-169332"/>
          <a:ext cx="2241296" cy="2241296"/>
        </a:xfrm>
        <a:prstGeom prst="circularArrow">
          <a:avLst>
            <a:gd name="adj1" fmla="val 5984"/>
            <a:gd name="adj2" fmla="val 394124"/>
            <a:gd name="adj3" fmla="val 13313824"/>
            <a:gd name="adj4" fmla="val 10508221"/>
            <a:gd name="adj5" fmla="val 6981"/>
          </a:avLst>
        </a:prstGeom>
        <a:solidFill>
          <a:schemeClr val="accent2">
            <a:hueOff val="4681519"/>
            <a:satOff val="-5839"/>
            <a:lumOff val="1373"/>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8/layout/NameandTitleOrganizationalChart">
  <dgm:title val=""/>
  <dgm:desc val=""/>
  <dgm:catLst>
    <dgm:cat type="hierarchy" pri="125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1" styleLbl="fgAcc0">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alg type="conn">
                            <dgm:param type="connRout" val="bend"/>
                            <dgm:param type="dim" val="1D"/>
                            <dgm:param type="endSty" val="noArr"/>
                            <dgm:param type="begPts" val="bCtr"/>
                            <dgm:param type="endPts" val="tCtr"/>
                            <dgm:param type="bendPt" val="end"/>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41" func="var" arg="hierBranch" op="equ" val="hang">
                    <dgm:layoutNode name="Name42">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3">
                    <dgm:layoutNode name="Name44">
                      <dgm:choose name="Name45">
                        <dgm:if name="Name46" axis="self" func="depth" op="lte" val="2">
                          <dgm:choose name="Name47">
                            <dgm:if name="Name48" axis="par ch" ptType="node asst" func="cnt" op="gte" val="1">
                              <dgm:alg type="conn">
                                <dgm:param type="connRout" val="bend"/>
                                <dgm:param type="dim" val="1D"/>
                                <dgm:param type="endSty" val="noArr"/>
                                <dgm:param type="begPts" val="bCtr"/>
                                <dgm:param type="endPts" val="midL midR"/>
                              </dgm:alg>
                            </dgm:if>
                            <dgm:else name="Name49">
                              <dgm:alg type="conn">
                                <dgm:param type="connRout" val="bend"/>
                                <dgm:param type="dim" val="1D"/>
                                <dgm:param type="endSty" val="noArr"/>
                                <dgm:param type="begPts" val="bCtr"/>
                                <dgm:param type="endPts" val="midL midR"/>
                                <dgm:param type="srcNode" val="rootConnector1"/>
                              </dgm:alg>
                            </dgm:else>
                          </dgm:choose>
                        </dgm:if>
                        <dgm:else name="Name50">
                          <dgm:choose name="Name51">
                            <dgm:if name="Name52" axis="par ch" ptType="node asst" func="cnt" op="gte" val="1">
                              <dgm:alg type="conn">
                                <dgm:param type="connRout" val="bend"/>
                                <dgm:param type="dim" val="1D"/>
                                <dgm:param type="endSty" val="noArr"/>
                                <dgm:param type="begPts" val="bCtr"/>
                                <dgm:param type="endPts" val="midL midR"/>
                              </dgm:alg>
                            </dgm:if>
                            <dgm:else name="Name53">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54">
                  <dgm:if name="Name55" func="var" arg="hierBranch" op="equ" val="l">
                    <dgm:choose name="Name56">
                      <dgm:if name="Name57"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58">
                        <dgm:alg type="hierRoot">
                          <dgm:param type="hierAlign" val="tR"/>
                        </dgm:alg>
                        <dgm:shape xmlns:r="http://schemas.openxmlformats.org/officeDocument/2006/relationships" r:blip="">
                          <dgm:adjLst/>
                        </dgm:shape>
                        <dgm:presOf/>
                        <dgm:constrLst>
                          <dgm:constr type="alignOff" val="0.25"/>
                        </dgm:constrLst>
                      </dgm:else>
                    </dgm:choose>
                  </dgm:if>
                  <dgm:if name="Name59" func="var" arg="hierBranch" op="equ" val="r">
                    <dgm:choose name="Name60">
                      <dgm:if name="Name61"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2">
                        <dgm:alg type="hierRoot">
                          <dgm:param type="hierAlign" val="tL"/>
                        </dgm:alg>
                        <dgm:shape xmlns:r="http://schemas.openxmlformats.org/officeDocument/2006/relationships" r:blip="">
                          <dgm:adjLst/>
                        </dgm:shape>
                        <dgm:presOf/>
                        <dgm:constrLst>
                          <dgm:constr type="alignOff" val="0.25"/>
                        </dgm:constrLst>
                      </dgm:else>
                    </dgm:choose>
                  </dgm:if>
                  <dgm:if name="Name63"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4"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65">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66">
                    <dgm:if name="Name67" func="var" arg="hierBranch" op="equ" val="init">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68" func="var" arg="hierBranch" op="equ" val="l">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69" func="var" arg="hierBranch" op="equ" val="r">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70">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2" styleLbl="fgAcc1">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71">
                    <dgm:if name="Name72" func="var" arg="hierBranch" op="equ" val="l">
                      <dgm:alg type="hierChild">
                        <dgm:param type="chAlign" val="r"/>
                        <dgm:param type="linDir" val="fromT"/>
                      </dgm:alg>
                    </dgm:if>
                    <dgm:if name="Name73" func="var" arg="hierBranch" op="equ" val="r">
                      <dgm:alg type="hierChild">
                        <dgm:param type="chAlign" val="l"/>
                        <dgm:param type="linDir" val="fromT"/>
                      </dgm:alg>
                    </dgm:if>
                    <dgm:if name="Name74" func="var" arg="hierBranch" op="equ" val="hang">
                      <dgm:choose name="Name75">
                        <dgm:if name="Name76" func="var" arg="dir" op="equ" val="norm">
                          <dgm:alg type="hierChild">
                            <dgm:param type="chAlign" val="l"/>
                            <dgm:param type="linDir" val="fromL"/>
                            <dgm:param type="secChAlign" val="t"/>
                            <dgm:param type="secLinDir" val="fromT"/>
                          </dgm:alg>
                        </dgm:if>
                        <dgm:else name="Name77">
                          <dgm:alg type="hierChild">
                            <dgm:param type="chAlign" val="l"/>
                            <dgm:param type="linDir" val="fromR"/>
                            <dgm:param type="secChAlign" val="t"/>
                            <dgm:param type="secLinDir" val="fromT"/>
                          </dgm:alg>
                        </dgm:else>
                      </dgm:choose>
                    </dgm:if>
                    <dgm:if name="Name78" func="var" arg="hierBranch" op="equ" val="std">
                      <dgm:choose name="Name79">
                        <dgm:if name="Name80" func="var" arg="dir" op="equ" val="norm">
                          <dgm:alg type="hierChild"/>
                        </dgm:if>
                        <dgm:else name="Name81">
                          <dgm:alg type="hierChild">
                            <dgm:param type="linDir" val="fromR"/>
                          </dgm:alg>
                        </dgm:else>
                      </dgm:choose>
                    </dgm:if>
                    <dgm:if name="Name82" func="var" arg="hierBranch" op="equ" val="init">
                      <dgm:choose name="Name83">
                        <dgm:if name="Name84" func="var" arg="dir" op="equ" val="norm">
                          <dgm:alg type="hierChild"/>
                        </dgm:if>
                        <dgm:else name="Name85">
                          <dgm:alg type="hierChild">
                            <dgm:param type="linDir" val="fromR"/>
                          </dgm:alg>
                        </dgm:else>
                      </dgm:choose>
                    </dgm:if>
                    <dgm:else name="Name86"/>
                  </dgm:choose>
                  <dgm:shape xmlns:r="http://schemas.openxmlformats.org/officeDocument/2006/relationships" r:blip="">
                    <dgm:adjLst/>
                  </dgm:shape>
                  <dgm:presOf/>
                  <dgm:constrLst/>
                  <dgm:ruleLst/>
                  <dgm:forEach name="Name87" ref="rep2a"/>
                </dgm:layoutNode>
                <dgm:layoutNode name="hierChild5">
                  <dgm:choose name="Name88">
                    <dgm:if name="Name89" func="var" arg="dir" op="equ" val="norm">
                      <dgm:alg type="hierChild">
                        <dgm:param type="chAlign" val="l"/>
                        <dgm:param type="linDir" val="fromL"/>
                        <dgm:param type="secChAlign" val="t"/>
                        <dgm:param type="secLinDir" val="fromT"/>
                      </dgm:alg>
                    </dgm:if>
                    <dgm:else name="Name90">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91" ref="rep2b"/>
                </dgm:layoutNode>
              </dgm:layoutNode>
            </dgm:forEach>
          </dgm:layoutNode>
          <dgm:layoutNode name="hierChild3">
            <dgm:choose name="Name92">
              <dgm:if name="Name93" func="var" arg="dir" op="equ" val="norm">
                <dgm:alg type="hierChild">
                  <dgm:param type="chAlign" val="l"/>
                  <dgm:param type="linDir" val="fromL"/>
                  <dgm:param type="secChAlign" val="t"/>
                  <dgm:param type="secLinDir" val="fromT"/>
                </dgm:alg>
              </dgm:if>
              <dgm:else name="Name94">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95" axis="precedSib" ptType="parTrans" st="-1" cnt="1">
                <dgm:layoutNode name="Name96">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97">
                  <dgm:if name="Name98" func="var" arg="hierBranch" op="equ" val="l">
                    <dgm:alg type="hierRoot">
                      <dgm:param type="hierAlign" val="tR"/>
                    </dgm:alg>
                    <dgm:shape xmlns:r="http://schemas.openxmlformats.org/officeDocument/2006/relationships" r:blip="">
                      <dgm:adjLst/>
                    </dgm:shape>
                    <dgm:presOf/>
                    <dgm:constrLst>
                      <dgm:constr type="alignOff" val="0.65"/>
                    </dgm:constrLst>
                  </dgm:if>
                  <dgm:if name="Name99" func="var" arg="hierBranch" op="equ" val="r">
                    <dgm:alg type="hierRoot">
                      <dgm:param type="hierAlign" val="tL"/>
                    </dgm:alg>
                    <dgm:shape xmlns:r="http://schemas.openxmlformats.org/officeDocument/2006/relationships" r:blip="">
                      <dgm:adjLst/>
                    </dgm:shape>
                    <dgm:presOf/>
                    <dgm:constrLst>
                      <dgm:constr type="alignOff" val="0.65"/>
                    </dgm:constrLst>
                  </dgm:if>
                  <dgm:if name="Name100" func="var" arg="hierBranch" op="equ" val="hang">
                    <dgm:alg type="hierRoot"/>
                    <dgm:shape xmlns:r="http://schemas.openxmlformats.org/officeDocument/2006/relationships" r:blip="">
                      <dgm:adjLst/>
                    </dgm:shape>
                    <dgm:presOf/>
                    <dgm:constrLst>
                      <dgm:constr type="alignOff" val="0.65"/>
                    </dgm:constrLst>
                  </dgm:if>
                  <dgm:if name="Name101"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02"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103"/>
                </dgm:choose>
                <dgm:ruleLst/>
                <dgm:layoutNode name="rootComposite3">
                  <dgm:alg type="composite"/>
                  <dgm:shape xmlns:r="http://schemas.openxmlformats.org/officeDocument/2006/relationships" r:blip="">
                    <dgm:adjLst/>
                  </dgm:shape>
                  <dgm:presOf axis="self" ptType="node" cnt="1"/>
                  <dgm:choose name="Name104">
                    <dgm:if name="Name105" func="var" arg="hierBranch" op="equ" val="init">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06" func="var" arg="hierBranch" op="equ" val="l">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07" func="var" arg="hierBranch" op="equ" val="r">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08">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styleLbl="asst1">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3" styleLbl="fgAcc2">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09">
                    <dgm:if name="Name110" func="var" arg="hierBranch" op="equ" val="l">
                      <dgm:alg type="hierChild">
                        <dgm:param type="chAlign" val="r"/>
                        <dgm:param type="linDir" val="fromT"/>
                      </dgm:alg>
                    </dgm:if>
                    <dgm:if name="Name111" func="var" arg="hierBranch" op="equ" val="r">
                      <dgm:alg type="hierChild">
                        <dgm:param type="chAlign" val="l"/>
                        <dgm:param type="linDir" val="fromT"/>
                      </dgm:alg>
                    </dgm:if>
                    <dgm:if name="Name112" func="var" arg="hierBranch" op="equ" val="hang">
                      <dgm:choose name="Name113">
                        <dgm:if name="Name114" func="var" arg="dir" op="equ" val="norm">
                          <dgm:alg type="hierChild">
                            <dgm:param type="chAlign" val="l"/>
                            <dgm:param type="linDir" val="fromL"/>
                            <dgm:param type="secChAlign" val="t"/>
                            <dgm:param type="secLinDir" val="fromT"/>
                          </dgm:alg>
                        </dgm:if>
                        <dgm:else name="Name115">
                          <dgm:alg type="hierChild">
                            <dgm:param type="chAlign" val="l"/>
                            <dgm:param type="linDir" val="fromR"/>
                            <dgm:param type="secChAlign" val="t"/>
                            <dgm:param type="secLinDir" val="fromT"/>
                          </dgm:alg>
                        </dgm:else>
                      </dgm:choose>
                    </dgm:if>
                    <dgm:if name="Name116" func="var" arg="hierBranch" op="equ" val="std">
                      <dgm:choose name="Name117">
                        <dgm:if name="Name118" func="var" arg="dir" op="equ" val="norm">
                          <dgm:alg type="hierChild"/>
                        </dgm:if>
                        <dgm:else name="Name119">
                          <dgm:alg type="hierChild">
                            <dgm:param type="linDir" val="fromR"/>
                          </dgm:alg>
                        </dgm:else>
                      </dgm:choose>
                    </dgm:if>
                    <dgm:if name="Name120" func="var" arg="hierBranch" op="equ" val="init">
                      <dgm:alg type="hierChild"/>
                    </dgm:if>
                    <dgm:else name="Name121"/>
                  </dgm:choose>
                  <dgm:shape xmlns:r="http://schemas.openxmlformats.org/officeDocument/2006/relationships" r:blip="">
                    <dgm:adjLst/>
                  </dgm:shape>
                  <dgm:presOf/>
                  <dgm:constrLst/>
                  <dgm:ruleLst/>
                  <dgm:forEach name="Name122" ref="rep2a"/>
                </dgm:layoutNode>
                <dgm:layoutNode name="hierChild7">
                  <dgm:choose name="Name123">
                    <dgm:if name="Name124" func="var" arg="dir" op="equ" val="norm">
                      <dgm:alg type="hierChild">
                        <dgm:param type="chAlign" val="l"/>
                        <dgm:param type="linDir" val="fromL"/>
                        <dgm:param type="secChAlign" val="t"/>
                        <dgm:param type="secLinDir" val="fromT"/>
                      </dgm:alg>
                    </dgm:if>
                    <dgm:else name="Name12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26"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2625" cy="34026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621696" y="0"/>
            <a:ext cx="4302625" cy="340265"/>
          </a:xfrm>
          <a:prstGeom prst="rect">
            <a:avLst/>
          </a:prstGeom>
        </p:spPr>
        <p:txBody>
          <a:bodyPr vert="horz" lIns="91440" tIns="45720" rIns="91440" bIns="45720" rtlCol="0"/>
          <a:lstStyle>
            <a:lvl1pPr algn="r">
              <a:defRPr sz="1200"/>
            </a:lvl1pPr>
          </a:lstStyle>
          <a:p>
            <a:fld id="{6E36946B-CDAC-4CB9-8454-33360906F386}" type="datetimeFigureOut">
              <a:rPr lang="en-US" smtClean="0"/>
              <a:pPr/>
              <a:t>2/27/2020</a:t>
            </a:fld>
            <a:endParaRPr lang="en-US"/>
          </a:p>
        </p:txBody>
      </p:sp>
      <p:sp>
        <p:nvSpPr>
          <p:cNvPr id="4" name="Footer Placeholder 3"/>
          <p:cNvSpPr>
            <a:spLocks noGrp="1"/>
          </p:cNvSpPr>
          <p:nvPr>
            <p:ph type="ftr" sz="quarter" idx="2"/>
          </p:nvPr>
        </p:nvSpPr>
        <p:spPr>
          <a:xfrm>
            <a:off x="0" y="6457410"/>
            <a:ext cx="4302625" cy="34026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621696" y="6457410"/>
            <a:ext cx="4302625" cy="340265"/>
          </a:xfrm>
          <a:prstGeom prst="rect">
            <a:avLst/>
          </a:prstGeom>
        </p:spPr>
        <p:txBody>
          <a:bodyPr vert="horz" lIns="91440" tIns="45720" rIns="91440" bIns="45720" rtlCol="0" anchor="b"/>
          <a:lstStyle>
            <a:lvl1pPr algn="r">
              <a:defRPr sz="1200"/>
            </a:lvl1pPr>
          </a:lstStyle>
          <a:p>
            <a:fld id="{55F313C7-D101-41EA-B772-71DB8518453E}" type="slidenum">
              <a:rPr lang="en-US" smtClean="0"/>
              <a:pPr/>
              <a:t>‹#›</a:t>
            </a:fld>
            <a:endParaRPr lang="en-US"/>
          </a:p>
        </p:txBody>
      </p:sp>
    </p:spTree>
    <p:extLst>
      <p:ext uri="{BB962C8B-B14F-4D97-AF65-F5344CB8AC3E}">
        <p14:creationId xmlns:p14="http://schemas.microsoft.com/office/powerpoint/2010/main" xmlns="" val="23848875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4302238" cy="340915"/>
          </a:xfrm>
          <a:prstGeom prst="rect">
            <a:avLst/>
          </a:prstGeom>
        </p:spPr>
        <p:txBody>
          <a:bodyPr vert="horz" lIns="91321" tIns="45661" rIns="91321" bIns="45661" rtlCol="0"/>
          <a:lstStyle>
            <a:lvl1pPr algn="l">
              <a:defRPr sz="1200"/>
            </a:lvl1pPr>
          </a:lstStyle>
          <a:p>
            <a:endParaRPr lang="en-ZA"/>
          </a:p>
        </p:txBody>
      </p:sp>
      <p:sp>
        <p:nvSpPr>
          <p:cNvPr id="3" name="Date Placeholder 2"/>
          <p:cNvSpPr>
            <a:spLocks noGrp="1"/>
          </p:cNvSpPr>
          <p:nvPr>
            <p:ph type="dt" idx="1"/>
          </p:nvPr>
        </p:nvSpPr>
        <p:spPr>
          <a:xfrm>
            <a:off x="5622086" y="1"/>
            <a:ext cx="4302238" cy="340915"/>
          </a:xfrm>
          <a:prstGeom prst="rect">
            <a:avLst/>
          </a:prstGeom>
        </p:spPr>
        <p:txBody>
          <a:bodyPr vert="horz" lIns="91321" tIns="45661" rIns="91321" bIns="45661" rtlCol="0"/>
          <a:lstStyle>
            <a:lvl1pPr algn="r">
              <a:defRPr sz="1200"/>
            </a:lvl1pPr>
          </a:lstStyle>
          <a:p>
            <a:fld id="{89AC096E-B1E7-44A4-BFF4-598CB23D145A}" type="datetimeFigureOut">
              <a:rPr lang="en-ZA" smtClean="0"/>
              <a:pPr/>
              <a:t>2020/02/27</a:t>
            </a:fld>
            <a:endParaRPr lang="en-ZA"/>
          </a:p>
        </p:txBody>
      </p:sp>
      <p:sp>
        <p:nvSpPr>
          <p:cNvPr id="4" name="Slide Image Placeholder 3"/>
          <p:cNvSpPr>
            <a:spLocks noGrp="1" noRot="1" noChangeAspect="1"/>
          </p:cNvSpPr>
          <p:nvPr>
            <p:ph type="sldImg" idx="2"/>
          </p:nvPr>
        </p:nvSpPr>
        <p:spPr>
          <a:xfrm>
            <a:off x="3435350" y="850900"/>
            <a:ext cx="3055938" cy="2292350"/>
          </a:xfrm>
          <a:prstGeom prst="rect">
            <a:avLst/>
          </a:prstGeom>
          <a:noFill/>
          <a:ln w="12700">
            <a:solidFill>
              <a:prstClr val="black"/>
            </a:solidFill>
          </a:ln>
        </p:spPr>
        <p:txBody>
          <a:bodyPr vert="horz" lIns="91321" tIns="45661" rIns="91321" bIns="45661" rtlCol="0" anchor="ctr"/>
          <a:lstStyle/>
          <a:p>
            <a:endParaRPr lang="en-ZA"/>
          </a:p>
        </p:txBody>
      </p:sp>
      <p:sp>
        <p:nvSpPr>
          <p:cNvPr id="5" name="Notes Placeholder 4"/>
          <p:cNvSpPr>
            <a:spLocks noGrp="1"/>
          </p:cNvSpPr>
          <p:nvPr>
            <p:ph type="body" sz="quarter" idx="3"/>
          </p:nvPr>
        </p:nvSpPr>
        <p:spPr>
          <a:xfrm>
            <a:off x="993360" y="3271267"/>
            <a:ext cx="7939920" cy="2676292"/>
          </a:xfrm>
          <a:prstGeom prst="rect">
            <a:avLst/>
          </a:prstGeom>
        </p:spPr>
        <p:txBody>
          <a:bodyPr vert="horz" lIns="91321" tIns="45661" rIns="91321" bIns="4566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1" y="6456760"/>
            <a:ext cx="4302238" cy="340915"/>
          </a:xfrm>
          <a:prstGeom prst="rect">
            <a:avLst/>
          </a:prstGeom>
        </p:spPr>
        <p:txBody>
          <a:bodyPr vert="horz" lIns="91321" tIns="45661" rIns="91321" bIns="45661" rtlCol="0" anchor="b"/>
          <a:lstStyle>
            <a:lvl1pPr algn="l">
              <a:defRPr sz="1200"/>
            </a:lvl1pPr>
          </a:lstStyle>
          <a:p>
            <a:endParaRPr lang="en-ZA"/>
          </a:p>
        </p:txBody>
      </p:sp>
      <p:sp>
        <p:nvSpPr>
          <p:cNvPr id="7" name="Slide Number Placeholder 6"/>
          <p:cNvSpPr>
            <a:spLocks noGrp="1"/>
          </p:cNvSpPr>
          <p:nvPr>
            <p:ph type="sldNum" sz="quarter" idx="5"/>
          </p:nvPr>
        </p:nvSpPr>
        <p:spPr>
          <a:xfrm>
            <a:off x="5622086" y="6456760"/>
            <a:ext cx="4302238" cy="340915"/>
          </a:xfrm>
          <a:prstGeom prst="rect">
            <a:avLst/>
          </a:prstGeom>
        </p:spPr>
        <p:txBody>
          <a:bodyPr vert="horz" lIns="91321" tIns="45661" rIns="91321" bIns="45661" rtlCol="0" anchor="b"/>
          <a:lstStyle>
            <a:lvl1pPr algn="r">
              <a:defRPr sz="1200"/>
            </a:lvl1pPr>
          </a:lstStyle>
          <a:p>
            <a:fld id="{70EB6EDF-DB77-4821-9A9E-3AF110EC5B7A}" type="slidenum">
              <a:rPr lang="en-ZA" smtClean="0"/>
              <a:pPr/>
              <a:t>‹#›</a:t>
            </a:fld>
            <a:endParaRPr lang="en-ZA"/>
          </a:p>
        </p:txBody>
      </p:sp>
    </p:spTree>
    <p:extLst>
      <p:ext uri="{BB962C8B-B14F-4D97-AF65-F5344CB8AC3E}">
        <p14:creationId xmlns:p14="http://schemas.microsoft.com/office/powerpoint/2010/main" xmlns="" val="4653776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The Minister of Public Works is the accounting authority for the ministry of Public Works. The CBE reports to the office of the Minister since it plays an oversight role over the 6 BEPCs. In effect, the quarterly reports are compiled by the BEPC’s and submitted to CBE for consolidation and reporting to the Minister. </a:t>
            </a:r>
            <a:endParaRPr lang="en-GB" dirty="0"/>
          </a:p>
        </p:txBody>
      </p:sp>
      <p:sp>
        <p:nvSpPr>
          <p:cNvPr id="4" name="Slide Number Placeholder 3"/>
          <p:cNvSpPr>
            <a:spLocks noGrp="1"/>
          </p:cNvSpPr>
          <p:nvPr>
            <p:ph type="sldNum" sz="quarter" idx="5"/>
          </p:nvPr>
        </p:nvSpPr>
        <p:spPr/>
        <p:txBody>
          <a:bodyPr/>
          <a:lstStyle/>
          <a:p>
            <a:fld id="{70EB6EDF-DB77-4821-9A9E-3AF110EC5B7A}" type="slidenum">
              <a:rPr lang="en-ZA" smtClean="0"/>
              <a:pPr/>
              <a:t>2</a:t>
            </a:fld>
            <a:endParaRPr lang="en-ZA"/>
          </a:p>
        </p:txBody>
      </p:sp>
    </p:spTree>
    <p:extLst>
      <p:ext uri="{BB962C8B-B14F-4D97-AF65-F5344CB8AC3E}">
        <p14:creationId xmlns:p14="http://schemas.microsoft.com/office/powerpoint/2010/main" xmlns="" val="6881209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0EB6EDF-DB77-4821-9A9E-3AF110EC5B7A}" type="slidenum">
              <a:rPr lang="en-ZA" smtClean="0"/>
              <a:pPr/>
              <a:t>5</a:t>
            </a:fld>
            <a:endParaRPr lang="en-ZA"/>
          </a:p>
        </p:txBody>
      </p:sp>
    </p:spTree>
    <p:extLst>
      <p:ext uri="{BB962C8B-B14F-4D97-AF65-F5344CB8AC3E}">
        <p14:creationId xmlns:p14="http://schemas.microsoft.com/office/powerpoint/2010/main" xmlns="" val="25773719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BE PowerPoint Presentation2.jpg"/>
          <p:cNvPicPr>
            <a:picLocks noChangeAspect="1"/>
          </p:cNvPicPr>
          <p:nvPr userDrawn="1"/>
        </p:nvPicPr>
        <p:blipFill>
          <a:blip r:embed="rId2"/>
          <a:stretch>
            <a:fillRect/>
          </a:stretch>
        </p:blipFill>
        <p:spPr>
          <a:xfrm>
            <a:off x="-75251" y="0"/>
            <a:ext cx="9251512" cy="6890015"/>
          </a:xfrm>
          <a:prstGeom prst="rect">
            <a:avLst/>
          </a:prstGeom>
        </p:spPr>
      </p:pic>
      <p:sp>
        <p:nvSpPr>
          <p:cNvPr id="2" name="Title 1"/>
          <p:cNvSpPr>
            <a:spLocks noGrp="1"/>
          </p:cNvSpPr>
          <p:nvPr>
            <p:ph type="ctrTitle" hasCustomPrompt="1"/>
          </p:nvPr>
        </p:nvSpPr>
        <p:spPr>
          <a:xfrm>
            <a:off x="685800" y="2130425"/>
            <a:ext cx="7772400" cy="1470025"/>
          </a:xfrm>
        </p:spPr>
        <p:txBody>
          <a:bodyPr/>
          <a:lstStyle>
            <a:lvl1pPr algn="l">
              <a:defRPr/>
            </a:lvl1pPr>
          </a:lstStyle>
          <a:p>
            <a:r>
              <a:rPr lang="en-GB" dirty="0"/>
              <a:t>Presentation Title here</a:t>
            </a:r>
            <a:endParaRPr lang="en-US" dirty="0"/>
          </a:p>
        </p:txBody>
      </p:sp>
      <p:sp>
        <p:nvSpPr>
          <p:cNvPr id="3" name="Subtitle 2"/>
          <p:cNvSpPr>
            <a:spLocks noGrp="1"/>
          </p:cNvSpPr>
          <p:nvPr>
            <p:ph type="subTitle" idx="1" hasCustomPrompt="1"/>
          </p:nvPr>
        </p:nvSpPr>
        <p:spPr>
          <a:xfrm>
            <a:off x="685800" y="3886200"/>
            <a:ext cx="7086600" cy="1752600"/>
          </a:xfr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Sub Title here</a:t>
            </a:r>
            <a:endParaRPr lang="en-US" dirty="0"/>
          </a:p>
        </p:txBody>
      </p:sp>
      <p:sp>
        <p:nvSpPr>
          <p:cNvPr id="4" name="Date Placeholder 3"/>
          <p:cNvSpPr>
            <a:spLocks noGrp="1"/>
          </p:cNvSpPr>
          <p:nvPr>
            <p:ph type="dt" sz="half" idx="10"/>
          </p:nvPr>
        </p:nvSpPr>
        <p:spPr/>
        <p:txBody>
          <a:bodyPr/>
          <a:lstStyle/>
          <a:p>
            <a:fld id="{C2761EF1-FDA6-4B1C-8287-E2D5BEB8649E}" type="datetime1">
              <a:rPr lang="en-US" smtClean="0"/>
              <a:pPr/>
              <a:t>2/27/2020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1A3697-DC7B-894C-BE54-C9BABF30A31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0" y="24831"/>
            <a:ext cx="9144000" cy="6833169"/>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CFEFE06-096D-4313-B1B0-9DC5B93AB1CB}" type="datetime1">
              <a:rPr lang="en-US" smtClean="0"/>
              <a:pPr/>
              <a:t>2/27/2020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1A3697-DC7B-894C-BE54-C9BABF30A31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0" y="24831"/>
            <a:ext cx="9144000" cy="6833169"/>
          </a:xfrm>
          <a:prstGeom prst="rect">
            <a:avLst/>
          </a:prstGeom>
        </p:spPr>
      </p:pic>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93601E6-AB80-43DA-BEAB-E12E8899D342}" type="datetime1">
              <a:rPr lang="en-US" smtClean="0"/>
              <a:pPr/>
              <a:t>2/27/2020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1A3697-DC7B-894C-BE54-C9BABF30A31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BE PowerPoint Presentation2.jpg"/>
          <p:cNvPicPr>
            <a:picLocks noChangeAspect="1"/>
          </p:cNvPicPr>
          <p:nvPr userDrawn="1"/>
        </p:nvPicPr>
        <p:blipFill>
          <a:blip r:embed="rId2"/>
          <a:stretch>
            <a:fillRect/>
          </a:stretch>
        </p:blipFill>
        <p:spPr>
          <a:xfrm>
            <a:off x="0" y="0"/>
            <a:ext cx="9257297" cy="6894324"/>
          </a:xfrm>
          <a:prstGeom prst="rect">
            <a:avLst/>
          </a:prstGeom>
        </p:spPr>
      </p:pic>
      <p:sp>
        <p:nvSpPr>
          <p:cNvPr id="2" name="Title 1"/>
          <p:cNvSpPr>
            <a:spLocks noGrp="1"/>
          </p:cNvSpPr>
          <p:nvPr>
            <p:ph type="title"/>
          </p:nvPr>
        </p:nvSpPr>
        <p:spPr>
          <a:xfrm>
            <a:off x="457200" y="1066800"/>
            <a:ext cx="8229600" cy="978523"/>
          </a:xfrm>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2209801"/>
            <a:ext cx="8229600" cy="3352800"/>
          </a:xfrm>
        </p:spPr>
        <p:txBody>
          <a:bodyPr/>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E15FD3F-3D8E-46E5-9542-6E11C93E3B2D}" type="datetime1">
              <a:rPr lang="en-US" smtClean="0"/>
              <a:pPr/>
              <a:t>2/27/2020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1A3697-DC7B-894C-BE54-C9BABF30A31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1" y="-27384"/>
            <a:ext cx="9247479" cy="6885384"/>
          </a:xfrm>
          <a:prstGeom prst="rect">
            <a:avLst/>
          </a:prstGeom>
        </p:spPr>
      </p:pic>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5C1A4922-6591-41E1-834B-766784B3D92C}" type="datetime1">
              <a:rPr lang="en-US" smtClean="0"/>
              <a:pPr/>
              <a:t>2/27/2020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1A3697-DC7B-894C-BE54-C9BABF30A314}" type="slidenum">
              <a:rPr lang="en-US" smtClean="0"/>
              <a:pPr/>
              <a:t>‹#›</a:t>
            </a:fld>
            <a:endParaRPr lang="en-US"/>
          </a:p>
        </p:txBody>
      </p:sp>
      <p:sp>
        <p:nvSpPr>
          <p:cNvPr id="10" name="Title 9"/>
          <p:cNvSpPr>
            <a:spLocks noGrp="1"/>
          </p:cNvSpPr>
          <p:nvPr>
            <p:ph type="title"/>
          </p:nvPr>
        </p:nvSpPr>
        <p:spPr/>
        <p:txBody>
          <a:bodyPr/>
          <a:lstStyle/>
          <a:p>
            <a:r>
              <a:rPr lang="en-US"/>
              <a:t>Click to edit Master title style</a:t>
            </a:r>
            <a:endParaRPr lang="en-Z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0" y="1"/>
            <a:ext cx="9144000" cy="6885384"/>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E81EB09-9365-4E51-847F-450F8B6E2C6C}" type="datetime1">
              <a:rPr lang="en-US" smtClean="0"/>
              <a:pPr/>
              <a:t>2/27/2020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1A3697-DC7B-894C-BE54-C9BABF30A31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0" y="24831"/>
            <a:ext cx="9144000" cy="6808337"/>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41EADDD-3C7C-40BC-A7E2-1C893C3EFAF5}" type="datetime1">
              <a:rPr lang="en-US" smtClean="0"/>
              <a:pPr/>
              <a:t>2/27/2020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1A3697-DC7B-894C-BE54-C9BABF30A31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0" y="24831"/>
            <a:ext cx="9144000" cy="6808337"/>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04188AE-490A-421C-ABF7-E51F1D8BC792}" type="datetime1">
              <a:rPr lang="en-US" smtClean="0"/>
              <a:pPr/>
              <a:t>2/27/2020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1A3697-DC7B-894C-BE54-C9BABF30A31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0" y="24831"/>
            <a:ext cx="9144000" cy="6833169"/>
          </a:xfrm>
          <a:prstGeom prst="rect">
            <a:avLst/>
          </a:prstGeom>
        </p:spPr>
      </p:pic>
      <p:sp>
        <p:nvSpPr>
          <p:cNvPr id="2" name="Date Placeholder 1"/>
          <p:cNvSpPr>
            <a:spLocks noGrp="1"/>
          </p:cNvSpPr>
          <p:nvPr>
            <p:ph type="dt" sz="half" idx="10"/>
          </p:nvPr>
        </p:nvSpPr>
        <p:spPr/>
        <p:txBody>
          <a:bodyPr/>
          <a:lstStyle/>
          <a:p>
            <a:fld id="{C514D651-FFBB-494F-ADA9-FC816756811B}" type="datetime1">
              <a:rPr lang="en-US" smtClean="0"/>
              <a:pPr/>
              <a:t>2/27/2020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1A3697-DC7B-894C-BE54-C9BABF30A31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0" y="77047"/>
            <a:ext cx="9144000" cy="6808337"/>
          </a:xfrm>
          <a:prstGeom prst="rect">
            <a:avLst/>
          </a:prstGeom>
        </p:spPr>
      </p:pic>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50ECEA4-0DB8-4FC4-BFBC-1240C3E9E989}" type="datetime1">
              <a:rPr lang="en-US" smtClean="0"/>
              <a:pPr/>
              <a:t>2/27/2020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1A3697-DC7B-894C-BE54-C9BABF30A31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0" y="24831"/>
            <a:ext cx="9144000" cy="6833169"/>
          </a:xfrm>
          <a:prstGeom prst="rect">
            <a:avLst/>
          </a:prstGeom>
        </p:spPr>
      </p:pic>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2163CD0-3CEB-44D7-8461-9EDC27C0C72E}" type="datetime1">
              <a:rPr lang="en-US" smtClean="0"/>
              <a:pPr/>
              <a:t>2/27/2020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1A3697-DC7B-894C-BE54-C9BABF30A31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D5678F-8698-4E49-B550-CD821C2C629F}" type="datetime1">
              <a:rPr lang="en-US" smtClean="0"/>
              <a:pPr/>
              <a:t>2/27/2020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1A3697-DC7B-894C-BE54-C9BABF30A31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457200" rtl="0" eaLnBrk="1" latinLnBrk="0" hangingPunct="1">
        <a:spcBef>
          <a:spcPct val="0"/>
        </a:spcBef>
        <a:buNone/>
        <a:defRPr sz="4400"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11.png"/><Relationship Id="rId18" Type="http://schemas.openxmlformats.org/officeDocument/2006/relationships/diagramColors" Target="../diagrams/colors2.xml"/><Relationship Id="rId3" Type="http://schemas.openxmlformats.org/officeDocument/2006/relationships/image" Target="../media/image4.png"/><Relationship Id="rId7" Type="http://schemas.openxmlformats.org/officeDocument/2006/relationships/image" Target="../media/image6.png"/><Relationship Id="rId12" Type="http://schemas.openxmlformats.org/officeDocument/2006/relationships/image" Target="../media/image10.png"/><Relationship Id="rId17" Type="http://schemas.openxmlformats.org/officeDocument/2006/relationships/diagramQuickStyle" Target="../diagrams/quickStyle2.xml"/><Relationship Id="rId2" Type="http://schemas.openxmlformats.org/officeDocument/2006/relationships/notesSlide" Target="../notesSlides/notesSlide2.xml"/><Relationship Id="rId16" Type="http://schemas.openxmlformats.org/officeDocument/2006/relationships/diagramLayout" Target="../diagrams/layout2.xml"/><Relationship Id="rId1" Type="http://schemas.openxmlformats.org/officeDocument/2006/relationships/slideLayout" Target="../slideLayouts/slideLayout2.xml"/><Relationship Id="rId6" Type="http://schemas.openxmlformats.org/officeDocument/2006/relationships/image" Target="../media/image7.svg"/><Relationship Id="rId11" Type="http://schemas.openxmlformats.org/officeDocument/2006/relationships/image" Target="../media/image9.png"/><Relationship Id="rId5" Type="http://schemas.openxmlformats.org/officeDocument/2006/relationships/image" Target="../media/image5.png"/><Relationship Id="rId15" Type="http://schemas.openxmlformats.org/officeDocument/2006/relationships/diagramData" Target="../diagrams/data2.xml"/><Relationship Id="rId10" Type="http://schemas.openxmlformats.org/officeDocument/2006/relationships/image" Target="../media/image8.png"/><Relationship Id="rId19" Type="http://schemas.microsoft.com/office/2007/relationships/diagramDrawing" Target="../diagrams/drawing2.xml"/><Relationship Id="rId4" Type="http://schemas.openxmlformats.org/officeDocument/2006/relationships/image" Target="../media/image5.svg"/><Relationship Id="rId9" Type="http://schemas.openxmlformats.org/officeDocument/2006/relationships/image" Target="../media/image7.png"/><Relationship Id="rId14" Type="http://schemas.openxmlformats.org/officeDocument/2006/relationships/image" Target="../media/image15.svg"/></Relationships>
</file>

<file path=ppt/slides/_rels/slide6.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241" y="2132856"/>
            <a:ext cx="5976664" cy="2808312"/>
          </a:xfrm>
        </p:spPr>
        <p:txBody>
          <a:bodyPr>
            <a:noAutofit/>
          </a:bodyPr>
          <a:lstStyle/>
          <a:p>
            <a:pPr algn="ctr"/>
            <a:r>
              <a:rPr lang="en-US" sz="2800" b="1" dirty="0">
                <a:latin typeface="Arial" pitchFamily="34" charset="0"/>
                <a:ea typeface="+mn-ea"/>
                <a:cs typeface="Arial" pitchFamily="34" charset="0"/>
              </a:rPr>
              <a:t>Progress </a:t>
            </a:r>
            <a:r>
              <a:rPr lang="en-US" sz="2800" b="1" dirty="0" smtClean="0">
                <a:latin typeface="Arial" pitchFamily="34" charset="0"/>
                <a:ea typeface="+mn-ea"/>
                <a:cs typeface="Arial" pitchFamily="34" charset="0"/>
              </a:rPr>
              <a:t>Report </a:t>
            </a:r>
            <a:r>
              <a:rPr lang="en-US" sz="2800" b="1" dirty="0">
                <a:latin typeface="Arial" pitchFamily="34" charset="0"/>
                <a:ea typeface="+mn-ea"/>
                <a:cs typeface="Arial" pitchFamily="34" charset="0"/>
              </a:rPr>
              <a:t>by the Council for the Built Environment (CBE) on </a:t>
            </a:r>
            <a:r>
              <a:rPr lang="en-US" sz="2800" b="1" dirty="0" smtClean="0">
                <a:latin typeface="Arial" pitchFamily="34" charset="0"/>
                <a:ea typeface="+mn-ea"/>
                <a:cs typeface="Arial" pitchFamily="34" charset="0"/>
              </a:rPr>
              <a:t>Implementing </a:t>
            </a:r>
            <a:r>
              <a:rPr lang="en-US" sz="2800" b="1" dirty="0">
                <a:latin typeface="Arial" pitchFamily="34" charset="0"/>
                <a:ea typeface="+mn-ea"/>
                <a:cs typeface="Arial" pitchFamily="34" charset="0"/>
              </a:rPr>
              <a:t>the </a:t>
            </a:r>
            <a:r>
              <a:rPr lang="en-US" sz="2800" b="1" dirty="0" smtClean="0">
                <a:latin typeface="Arial" pitchFamily="34" charset="0"/>
                <a:ea typeface="+mn-ea"/>
                <a:cs typeface="Arial" pitchFamily="34" charset="0"/>
              </a:rPr>
              <a:t>Skills Pipeline </a:t>
            </a:r>
            <a:r>
              <a:rPr lang="en-US" sz="2800" b="1" dirty="0">
                <a:latin typeface="Arial" pitchFamily="34" charset="0"/>
                <a:ea typeface="+mn-ea"/>
                <a:cs typeface="Arial" pitchFamily="34" charset="0"/>
              </a:rPr>
              <a:t>for </a:t>
            </a:r>
            <a:r>
              <a:rPr lang="en-US" sz="2800" b="1" dirty="0" smtClean="0">
                <a:latin typeface="Arial" pitchFamily="34" charset="0"/>
                <a:ea typeface="+mn-ea"/>
                <a:cs typeface="Arial" pitchFamily="34" charset="0"/>
              </a:rPr>
              <a:t>Graduates </a:t>
            </a:r>
            <a:r>
              <a:rPr lang="en-US" sz="2800" b="1" dirty="0">
                <a:latin typeface="Arial" pitchFamily="34" charset="0"/>
                <a:ea typeface="+mn-ea"/>
                <a:cs typeface="Arial" pitchFamily="34" charset="0"/>
              </a:rPr>
              <a:t>to </a:t>
            </a:r>
            <a:r>
              <a:rPr lang="en-US" sz="2800" b="1" dirty="0" smtClean="0">
                <a:latin typeface="Arial" pitchFamily="34" charset="0"/>
                <a:ea typeface="+mn-ea"/>
                <a:cs typeface="Arial" pitchFamily="34" charset="0"/>
              </a:rPr>
              <a:t>Become Professionally Registered</a:t>
            </a:r>
            <a:r>
              <a:rPr lang="en-US" sz="2000" b="1" dirty="0">
                <a:latin typeface="Arial" pitchFamily="34" charset="0"/>
                <a:ea typeface="+mn-ea"/>
                <a:cs typeface="Arial" pitchFamily="34" charset="0"/>
              </a:rPr>
              <a:t/>
            </a:r>
            <a:br>
              <a:rPr lang="en-US" sz="2000" b="1" dirty="0">
                <a:latin typeface="Arial" pitchFamily="34" charset="0"/>
                <a:ea typeface="+mn-ea"/>
                <a:cs typeface="Arial" pitchFamily="34" charset="0"/>
              </a:rPr>
            </a:br>
            <a:r>
              <a:rPr lang="en-US" sz="2000" b="1" dirty="0" smtClean="0">
                <a:latin typeface="Arial" pitchFamily="34" charset="0"/>
                <a:ea typeface="+mn-ea"/>
                <a:cs typeface="Arial" pitchFamily="34" charset="0"/>
              </a:rPr>
              <a:t/>
            </a:r>
            <a:br>
              <a:rPr lang="en-US" sz="2000" b="1" dirty="0" smtClean="0">
                <a:latin typeface="Arial" pitchFamily="34" charset="0"/>
                <a:ea typeface="+mn-ea"/>
                <a:cs typeface="Arial" pitchFamily="34" charset="0"/>
              </a:rPr>
            </a:br>
            <a:r>
              <a:rPr lang="en-US" sz="2000" b="1" dirty="0">
                <a:latin typeface="Arial" pitchFamily="34" charset="0"/>
                <a:ea typeface="+mn-ea"/>
                <a:cs typeface="Arial" pitchFamily="34" charset="0"/>
              </a:rPr>
              <a:t/>
            </a:r>
            <a:br>
              <a:rPr lang="en-US" sz="2000" b="1" dirty="0">
                <a:latin typeface="Arial" pitchFamily="34" charset="0"/>
                <a:ea typeface="+mn-ea"/>
                <a:cs typeface="Arial" pitchFamily="34" charset="0"/>
              </a:rPr>
            </a:br>
            <a:r>
              <a:rPr lang="en-US" sz="2000" b="1" dirty="0" smtClean="0">
                <a:latin typeface="Arial" pitchFamily="34" charset="0"/>
                <a:ea typeface="+mn-ea"/>
                <a:cs typeface="Arial" pitchFamily="34" charset="0"/>
              </a:rPr>
              <a:t>26 </a:t>
            </a:r>
            <a:r>
              <a:rPr lang="en-US" sz="2000" b="1" dirty="0">
                <a:latin typeface="Arial" pitchFamily="34" charset="0"/>
                <a:ea typeface="+mn-ea"/>
                <a:cs typeface="Arial" pitchFamily="34" charset="0"/>
              </a:rPr>
              <a:t>February 2020</a:t>
            </a:r>
            <a:br>
              <a:rPr lang="en-US" sz="2000" b="1" dirty="0">
                <a:latin typeface="Arial" pitchFamily="34" charset="0"/>
                <a:ea typeface="+mn-ea"/>
                <a:cs typeface="Arial" pitchFamily="34" charset="0"/>
              </a:rPr>
            </a:br>
            <a:r>
              <a:rPr lang="en-US" sz="2000" b="1" dirty="0" smtClean="0">
                <a:latin typeface="Arial" pitchFamily="34" charset="0"/>
                <a:ea typeface="+mn-ea"/>
                <a:cs typeface="Arial" pitchFamily="34" charset="0"/>
              </a:rPr>
              <a:t/>
            </a:r>
            <a:br>
              <a:rPr lang="en-US" sz="2000" b="1" dirty="0" smtClean="0">
                <a:latin typeface="Arial" pitchFamily="34" charset="0"/>
                <a:ea typeface="+mn-ea"/>
                <a:cs typeface="Arial" pitchFamily="34" charset="0"/>
              </a:rPr>
            </a:br>
            <a:r>
              <a:rPr lang="en-US" sz="2000" b="1" dirty="0">
                <a:latin typeface="Arial" pitchFamily="34" charset="0"/>
                <a:ea typeface="+mn-ea"/>
                <a:cs typeface="Arial" pitchFamily="34" charset="0"/>
              </a:rPr>
              <a:t/>
            </a:r>
            <a:br>
              <a:rPr lang="en-US" sz="2000" b="1" dirty="0">
                <a:latin typeface="Arial" pitchFamily="34" charset="0"/>
                <a:ea typeface="+mn-ea"/>
                <a:cs typeface="Arial" pitchFamily="34" charset="0"/>
              </a:rPr>
            </a:br>
            <a:r>
              <a:rPr lang="en-US" sz="2000" b="1" dirty="0">
                <a:latin typeface="Arial" pitchFamily="34" charset="0"/>
                <a:ea typeface="+mn-ea"/>
                <a:cs typeface="Arial" pitchFamily="34" charset="0"/>
              </a:rPr>
              <a:t/>
            </a:r>
            <a:br>
              <a:rPr lang="en-US" sz="2000" b="1" dirty="0">
                <a:latin typeface="Arial" pitchFamily="34" charset="0"/>
                <a:ea typeface="+mn-ea"/>
                <a:cs typeface="Arial" pitchFamily="34" charset="0"/>
              </a:rPr>
            </a:br>
            <a:r>
              <a:rPr lang="en-US" sz="2000" b="1" dirty="0">
                <a:latin typeface="Arial" pitchFamily="34" charset="0"/>
                <a:cs typeface="Arial" pitchFamily="34" charset="0"/>
              </a:rPr>
              <a:t>Presented by: CBE and the </a:t>
            </a:r>
            <a:r>
              <a:rPr lang="en-US" sz="2000" b="1" dirty="0" smtClean="0">
                <a:latin typeface="Arial" pitchFamily="34" charset="0"/>
                <a:cs typeface="Arial" pitchFamily="34" charset="0"/>
              </a:rPr>
              <a:t>CBEP</a:t>
            </a:r>
            <a:endParaRPr lang="en-US" sz="2000" b="1" dirty="0">
              <a:latin typeface="Arial" pitchFamily="34" charset="0"/>
              <a:ea typeface="+mn-ea"/>
              <a:cs typeface="Arial" pitchFamily="34" charset="0"/>
            </a:endParaRPr>
          </a:p>
        </p:txBody>
      </p:sp>
      <p:sp>
        <p:nvSpPr>
          <p:cNvPr id="3" name="Slide Number Placeholder 2"/>
          <p:cNvSpPr>
            <a:spLocks noGrp="1"/>
          </p:cNvSpPr>
          <p:nvPr>
            <p:ph type="sldNum" sz="quarter" idx="12"/>
          </p:nvPr>
        </p:nvSpPr>
        <p:spPr/>
        <p:txBody>
          <a:bodyPr/>
          <a:lstStyle/>
          <a:p>
            <a:fld id="{BA1A3697-DC7B-894C-BE54-C9BABF30A314}" type="slidenum">
              <a:rPr lang="en-US" smtClean="0"/>
              <a:pPr/>
              <a:t>1</a:t>
            </a:fld>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 xmlns:a16="http://schemas.microsoft.com/office/drawing/2014/main" id="{C20CBCCB-11B8-48B2-98BE-9174F970E46B}"/>
              </a:ext>
            </a:extLst>
          </p:cNvPr>
          <p:cNvGraphicFramePr>
            <a:graphicFrameLocks noGrp="1"/>
          </p:cNvGraphicFramePr>
          <p:nvPr>
            <p:ph idx="1"/>
            <p:extLst>
              <p:ext uri="{D42A27DB-BD31-4B8C-83A1-F6EECF244321}">
                <p14:modId xmlns:p14="http://schemas.microsoft.com/office/powerpoint/2010/main" xmlns="" val="2205072767"/>
              </p:ext>
            </p:extLst>
          </p:nvPr>
        </p:nvGraphicFramePr>
        <p:xfrm>
          <a:off x="457200" y="2209800"/>
          <a:ext cx="3826768" cy="3352800"/>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a:extLst>
              <a:ext uri="{FF2B5EF4-FFF2-40B4-BE49-F238E27FC236}">
                <a16:creationId xmlns="" xmlns:a16="http://schemas.microsoft.com/office/drawing/2014/main" id="{77AD7003-01CE-4BEF-8E70-C1E6CACB1C23}"/>
              </a:ext>
            </a:extLst>
          </p:cNvPr>
          <p:cNvSpPr>
            <a:spLocks noGrp="1"/>
          </p:cNvSpPr>
          <p:nvPr>
            <p:ph type="sldNum" sz="quarter" idx="12"/>
          </p:nvPr>
        </p:nvSpPr>
        <p:spPr/>
        <p:txBody>
          <a:bodyPr/>
          <a:lstStyle/>
          <a:p>
            <a:fld id="{BA1A3697-DC7B-894C-BE54-C9BABF30A314}" type="slidenum">
              <a:rPr lang="en-US" smtClean="0"/>
              <a:pPr/>
              <a:t>10</a:t>
            </a:fld>
            <a:endParaRPr lang="en-US"/>
          </a:p>
        </p:txBody>
      </p:sp>
      <p:graphicFrame>
        <p:nvGraphicFramePr>
          <p:cNvPr id="13" name="Chart 12">
            <a:extLst>
              <a:ext uri="{FF2B5EF4-FFF2-40B4-BE49-F238E27FC236}">
                <a16:creationId xmlns="" xmlns:a16="http://schemas.microsoft.com/office/drawing/2014/main" id="{28CF8463-A150-460B-818C-1EE093488427}"/>
              </a:ext>
            </a:extLst>
          </p:cNvPr>
          <p:cNvGraphicFramePr/>
          <p:nvPr>
            <p:extLst>
              <p:ext uri="{D42A27DB-BD31-4B8C-83A1-F6EECF244321}">
                <p14:modId xmlns:p14="http://schemas.microsoft.com/office/powerpoint/2010/main" xmlns="" val="1146953872"/>
              </p:ext>
            </p:extLst>
          </p:nvPr>
        </p:nvGraphicFramePr>
        <p:xfrm>
          <a:off x="4860034" y="2237561"/>
          <a:ext cx="3719734" cy="3352801"/>
        </p:xfrm>
        <a:graphic>
          <a:graphicData uri="http://schemas.openxmlformats.org/drawingml/2006/chart">
            <c:chart xmlns:c="http://schemas.openxmlformats.org/drawingml/2006/chart" xmlns:r="http://schemas.openxmlformats.org/officeDocument/2006/relationships" r:id="rId3"/>
          </a:graphicData>
        </a:graphic>
      </p:graphicFrame>
      <p:sp>
        <p:nvSpPr>
          <p:cNvPr id="14" name="Title 1">
            <a:extLst>
              <a:ext uri="{FF2B5EF4-FFF2-40B4-BE49-F238E27FC236}">
                <a16:creationId xmlns="" xmlns:a16="http://schemas.microsoft.com/office/drawing/2014/main" id="{29FF1DB0-9DF2-440A-980A-DF21D8814035}"/>
              </a:ext>
            </a:extLst>
          </p:cNvPr>
          <p:cNvSpPr>
            <a:spLocks noGrp="1"/>
          </p:cNvSpPr>
          <p:nvPr>
            <p:ph type="title"/>
          </p:nvPr>
        </p:nvSpPr>
        <p:spPr>
          <a:xfrm>
            <a:off x="539552" y="289738"/>
            <a:ext cx="8229600" cy="690990"/>
          </a:xfrm>
          <a:solidFill>
            <a:schemeClr val="accent6">
              <a:lumMod val="75000"/>
            </a:schemeClr>
          </a:solidFill>
        </p:spPr>
        <p:txBody>
          <a:bodyPr>
            <a:normAutofit/>
          </a:bodyPr>
          <a:lstStyle/>
          <a:p>
            <a:pPr algn="ctr"/>
            <a:r>
              <a:rPr lang="en-ZA" sz="2400" b="1" dirty="0"/>
              <a:t>6. Registration and deregistration Statistics</a:t>
            </a:r>
            <a:endParaRPr lang="en-GB" sz="2400" b="1" dirty="0"/>
          </a:p>
        </p:txBody>
      </p:sp>
      <p:sp>
        <p:nvSpPr>
          <p:cNvPr id="15" name="TextBox 14">
            <a:extLst>
              <a:ext uri="{FF2B5EF4-FFF2-40B4-BE49-F238E27FC236}">
                <a16:creationId xmlns="" xmlns:a16="http://schemas.microsoft.com/office/drawing/2014/main" id="{2CA2D9C7-CC0A-4948-B6D2-EBBFE11404F5}"/>
              </a:ext>
            </a:extLst>
          </p:cNvPr>
          <p:cNvSpPr txBox="1"/>
          <p:nvPr/>
        </p:nvSpPr>
        <p:spPr>
          <a:xfrm>
            <a:off x="0" y="1340768"/>
            <a:ext cx="2123728" cy="523220"/>
          </a:xfrm>
          <a:prstGeom prst="rect">
            <a:avLst/>
          </a:prstGeom>
          <a:noFill/>
        </p:spPr>
        <p:txBody>
          <a:bodyPr wrap="square" rtlCol="0">
            <a:spAutoFit/>
          </a:bodyPr>
          <a:lstStyle/>
          <a:p>
            <a:r>
              <a:rPr lang="en-ZA" sz="2800" dirty="0"/>
              <a:t>ECSA</a:t>
            </a:r>
            <a:endParaRPr lang="en-GB" sz="2800" dirty="0"/>
          </a:p>
        </p:txBody>
      </p:sp>
    </p:spTree>
    <p:extLst>
      <p:ext uri="{BB962C8B-B14F-4D97-AF65-F5344CB8AC3E}">
        <p14:creationId xmlns:p14="http://schemas.microsoft.com/office/powerpoint/2010/main" xmlns="" val="2194023406"/>
      </p:ext>
    </p:extLst>
  </p:cSld>
  <p:clrMapOvr>
    <a:masterClrMapping/>
  </p:clrMapOvr>
  <mc:AlternateContent xmlns:mc="http://schemas.openxmlformats.org/markup-compatibility/2006">
    <mc:Choice xmlns:p14="http://schemas.microsoft.com/office/powerpoint/2010/main" xmlns="" Requires="p14">
      <p:transition spd="slow" p14:dur="1300">
        <p14:pan dir="u"/>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1E91C42-EC44-46B8-9426-121205460984}"/>
              </a:ext>
            </a:extLst>
          </p:cNvPr>
          <p:cNvSpPr>
            <a:spLocks noGrp="1"/>
          </p:cNvSpPr>
          <p:nvPr>
            <p:ph type="title"/>
          </p:nvPr>
        </p:nvSpPr>
        <p:spPr>
          <a:xfrm>
            <a:off x="539552" y="293311"/>
            <a:ext cx="8229600" cy="759425"/>
          </a:xfrm>
          <a:solidFill>
            <a:schemeClr val="accent6">
              <a:lumMod val="75000"/>
            </a:schemeClr>
          </a:solidFill>
        </p:spPr>
        <p:txBody>
          <a:bodyPr>
            <a:normAutofit/>
          </a:bodyPr>
          <a:lstStyle/>
          <a:p>
            <a:r>
              <a:rPr lang="en-ZA" sz="2400" b="1" dirty="0"/>
              <a:t>6. Registration and deregistration Statistics (</a:t>
            </a:r>
            <a:r>
              <a:rPr lang="en-ZA" sz="2400" b="1" dirty="0" smtClean="0"/>
              <a:t>Cont.)</a:t>
            </a:r>
            <a:endParaRPr lang="en-GB" sz="2400" b="1" dirty="0"/>
          </a:p>
        </p:txBody>
      </p:sp>
      <p:sp>
        <p:nvSpPr>
          <p:cNvPr id="3" name="Content Placeholder 2">
            <a:extLst>
              <a:ext uri="{FF2B5EF4-FFF2-40B4-BE49-F238E27FC236}">
                <a16:creationId xmlns="" xmlns:a16="http://schemas.microsoft.com/office/drawing/2014/main" id="{A09FB306-7F3F-4A0F-88C8-98CA4F0AE4E4}"/>
              </a:ext>
            </a:extLst>
          </p:cNvPr>
          <p:cNvSpPr>
            <a:spLocks noGrp="1"/>
          </p:cNvSpPr>
          <p:nvPr>
            <p:ph idx="1"/>
          </p:nvPr>
        </p:nvSpPr>
        <p:spPr>
          <a:xfrm>
            <a:off x="431115" y="1916832"/>
            <a:ext cx="8229600" cy="3352800"/>
          </a:xfrm>
        </p:spPr>
        <p:txBody>
          <a:bodyPr/>
          <a:lstStyle/>
          <a:p>
            <a:pPr marL="0" indent="0">
              <a:buNone/>
            </a:pPr>
            <a:r>
              <a:rPr lang="en-ZA" dirty="0"/>
              <a:t>SACLAP</a:t>
            </a:r>
          </a:p>
          <a:p>
            <a:pPr marL="0" indent="0">
              <a:buNone/>
            </a:pPr>
            <a:endParaRPr lang="en-GB" dirty="0"/>
          </a:p>
        </p:txBody>
      </p:sp>
      <p:sp>
        <p:nvSpPr>
          <p:cNvPr id="4" name="Slide Number Placeholder 3">
            <a:extLst>
              <a:ext uri="{FF2B5EF4-FFF2-40B4-BE49-F238E27FC236}">
                <a16:creationId xmlns="" xmlns:a16="http://schemas.microsoft.com/office/drawing/2014/main" id="{9A5BE8FD-EFCB-4AA8-BE4A-7D5302B263C8}"/>
              </a:ext>
            </a:extLst>
          </p:cNvPr>
          <p:cNvSpPr>
            <a:spLocks noGrp="1"/>
          </p:cNvSpPr>
          <p:nvPr>
            <p:ph type="sldNum" sz="quarter" idx="12"/>
          </p:nvPr>
        </p:nvSpPr>
        <p:spPr/>
        <p:txBody>
          <a:bodyPr/>
          <a:lstStyle/>
          <a:p>
            <a:fld id="{BA1A3697-DC7B-894C-BE54-C9BABF30A314}" type="slidenum">
              <a:rPr lang="en-US" smtClean="0"/>
              <a:pPr/>
              <a:t>11</a:t>
            </a:fld>
            <a:endParaRPr lang="en-US"/>
          </a:p>
        </p:txBody>
      </p:sp>
      <p:graphicFrame>
        <p:nvGraphicFramePr>
          <p:cNvPr id="5" name="Table 5">
            <a:extLst>
              <a:ext uri="{FF2B5EF4-FFF2-40B4-BE49-F238E27FC236}">
                <a16:creationId xmlns="" xmlns:a16="http://schemas.microsoft.com/office/drawing/2014/main" id="{788AC2EA-78D4-4045-9A34-FCE26B5C0896}"/>
              </a:ext>
            </a:extLst>
          </p:cNvPr>
          <p:cNvGraphicFramePr>
            <a:graphicFrameLocks noGrp="1"/>
          </p:cNvGraphicFramePr>
          <p:nvPr>
            <p:extLst>
              <p:ext uri="{D42A27DB-BD31-4B8C-83A1-F6EECF244321}">
                <p14:modId xmlns:p14="http://schemas.microsoft.com/office/powerpoint/2010/main" xmlns="" val="133608271"/>
              </p:ext>
            </p:extLst>
          </p:nvPr>
        </p:nvGraphicFramePr>
        <p:xfrm>
          <a:off x="415942" y="2503698"/>
          <a:ext cx="8507290" cy="3444867"/>
        </p:xfrm>
        <a:graphic>
          <a:graphicData uri="http://schemas.openxmlformats.org/drawingml/2006/table">
            <a:tbl>
              <a:tblPr firstRow="1" bandRow="1">
                <a:tableStyleId>{F5AB1C69-6EDB-4FF4-983F-18BD219EF322}</a:tableStyleId>
              </a:tblPr>
              <a:tblGrid>
                <a:gridCol w="717872">
                  <a:extLst>
                    <a:ext uri="{9D8B030D-6E8A-4147-A177-3AD203B41FA5}">
                      <a16:colId xmlns="" xmlns:a16="http://schemas.microsoft.com/office/drawing/2014/main" val="2859556149"/>
                    </a:ext>
                  </a:extLst>
                </a:gridCol>
                <a:gridCol w="1380704">
                  <a:extLst>
                    <a:ext uri="{9D8B030D-6E8A-4147-A177-3AD203B41FA5}">
                      <a16:colId xmlns="" xmlns:a16="http://schemas.microsoft.com/office/drawing/2014/main" val="2063409641"/>
                    </a:ext>
                  </a:extLst>
                </a:gridCol>
                <a:gridCol w="1512168">
                  <a:extLst>
                    <a:ext uri="{9D8B030D-6E8A-4147-A177-3AD203B41FA5}">
                      <a16:colId xmlns="" xmlns:a16="http://schemas.microsoft.com/office/drawing/2014/main" val="3138457100"/>
                    </a:ext>
                  </a:extLst>
                </a:gridCol>
                <a:gridCol w="1296144">
                  <a:extLst>
                    <a:ext uri="{9D8B030D-6E8A-4147-A177-3AD203B41FA5}">
                      <a16:colId xmlns="" xmlns:a16="http://schemas.microsoft.com/office/drawing/2014/main" val="2579712895"/>
                    </a:ext>
                  </a:extLst>
                </a:gridCol>
                <a:gridCol w="1296144">
                  <a:extLst>
                    <a:ext uri="{9D8B030D-6E8A-4147-A177-3AD203B41FA5}">
                      <a16:colId xmlns="" xmlns:a16="http://schemas.microsoft.com/office/drawing/2014/main" val="1302656597"/>
                    </a:ext>
                  </a:extLst>
                </a:gridCol>
                <a:gridCol w="1152128">
                  <a:extLst>
                    <a:ext uri="{9D8B030D-6E8A-4147-A177-3AD203B41FA5}">
                      <a16:colId xmlns="" xmlns:a16="http://schemas.microsoft.com/office/drawing/2014/main" val="4041736501"/>
                    </a:ext>
                  </a:extLst>
                </a:gridCol>
                <a:gridCol w="1152130">
                  <a:extLst>
                    <a:ext uri="{9D8B030D-6E8A-4147-A177-3AD203B41FA5}">
                      <a16:colId xmlns="" xmlns:a16="http://schemas.microsoft.com/office/drawing/2014/main" val="367494835"/>
                    </a:ext>
                  </a:extLst>
                </a:gridCol>
              </a:tblGrid>
              <a:tr h="504056">
                <a:tc>
                  <a:txBody>
                    <a:bodyPr/>
                    <a:lstStyle/>
                    <a:p>
                      <a:endParaRPr lang="en-GB" sz="1400" dirty="0"/>
                    </a:p>
                  </a:txBody>
                  <a:tcPr/>
                </a:tc>
                <a:tc gridSpan="2">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ZA" sz="1400" dirty="0"/>
                        <a:t>Candidates</a:t>
                      </a:r>
                      <a:endParaRPr lang="en-GB" sz="1400" dirty="0"/>
                    </a:p>
                    <a:p>
                      <a:pPr algn="ctr"/>
                      <a:endParaRPr lang="en-GB" sz="1400" dirty="0"/>
                    </a:p>
                  </a:txBody>
                  <a:tcPr/>
                </a:tc>
                <a:tc hMerge="1">
                  <a:txBody>
                    <a:bodyPr/>
                    <a:lstStyle/>
                    <a:p>
                      <a:endParaRPr lang="en-GB" sz="1400" dirty="0"/>
                    </a:p>
                  </a:txBody>
                  <a:tcPr/>
                </a:tc>
                <a:tc>
                  <a:txBody>
                    <a:bodyPr/>
                    <a:lstStyle/>
                    <a:p>
                      <a:endParaRPr lang="en-GB" sz="1400" dirty="0"/>
                    </a:p>
                  </a:txBody>
                  <a:tcPr/>
                </a:tc>
                <a:tc gridSpan="3">
                  <a:txBody>
                    <a:bodyPr/>
                    <a:lstStyle/>
                    <a:p>
                      <a:pPr algn="ctr"/>
                      <a:r>
                        <a:rPr lang="en-ZA" sz="1400" dirty="0"/>
                        <a:t>De-registrations</a:t>
                      </a:r>
                      <a:endParaRPr lang="en-GB" sz="1400" dirty="0"/>
                    </a:p>
                  </a:txBody>
                  <a:tcPr/>
                </a:tc>
                <a:tc hMerge="1">
                  <a:txBody>
                    <a:bodyPr/>
                    <a:lstStyle/>
                    <a:p>
                      <a:endParaRPr lang="en-GB" sz="1400" dirty="0"/>
                    </a:p>
                  </a:txBody>
                  <a:tcPr/>
                </a:tc>
                <a:tc hMerge="1">
                  <a:txBody>
                    <a:bodyPr/>
                    <a:lstStyle/>
                    <a:p>
                      <a:endParaRPr lang="en-GB" sz="1400" dirty="0"/>
                    </a:p>
                  </a:txBody>
                  <a:tcPr/>
                </a:tc>
                <a:extLst>
                  <a:ext uri="{0D108BD9-81ED-4DB2-BD59-A6C34878D82A}">
                    <a16:rowId xmlns="" xmlns:a16="http://schemas.microsoft.com/office/drawing/2014/main" val="966243436"/>
                  </a:ext>
                </a:extLst>
              </a:tr>
              <a:tr h="504056">
                <a:tc>
                  <a:txBody>
                    <a:bodyPr/>
                    <a:lstStyle/>
                    <a:p>
                      <a:r>
                        <a:rPr lang="en-ZA" sz="1400" b="1" dirty="0"/>
                        <a:t>Year</a:t>
                      </a:r>
                      <a:endParaRPr lang="en-GB" sz="1400" b="1" dirty="0"/>
                    </a:p>
                  </a:txBody>
                  <a:tcPr/>
                </a:tc>
                <a:tc>
                  <a:txBody>
                    <a:bodyPr/>
                    <a:lstStyle/>
                    <a:p>
                      <a:r>
                        <a:rPr lang="en-ZA" sz="1400" b="1" dirty="0"/>
                        <a:t>Registrations</a:t>
                      </a:r>
                      <a:endParaRPr lang="en-GB" sz="1400" b="1" dirty="0"/>
                    </a:p>
                  </a:txBody>
                  <a:tcPr/>
                </a:tc>
                <a:tc>
                  <a:txBody>
                    <a:bodyPr/>
                    <a:lstStyle/>
                    <a:p>
                      <a:r>
                        <a:rPr lang="en-ZA" sz="1400" b="1" dirty="0"/>
                        <a:t>De-registrations</a:t>
                      </a:r>
                      <a:endParaRPr lang="en-GB" sz="1400" b="1" dirty="0"/>
                    </a:p>
                  </a:txBody>
                  <a:tcPr/>
                </a:tc>
                <a:tc>
                  <a:txBody>
                    <a:bodyPr/>
                    <a:lstStyle/>
                    <a:p>
                      <a:r>
                        <a:rPr lang="en-ZA" sz="1400" b="1" dirty="0"/>
                        <a:t>Registered Professionals</a:t>
                      </a:r>
                      <a:endParaRPr lang="en-GB" sz="1400" b="1" dirty="0"/>
                    </a:p>
                  </a:txBody>
                  <a:tcPr/>
                </a:tc>
                <a:tc>
                  <a:txBody>
                    <a:bodyPr/>
                    <a:lstStyle/>
                    <a:p>
                      <a:r>
                        <a:rPr lang="en-ZA" sz="1400" b="1" dirty="0"/>
                        <a:t>Non-payments</a:t>
                      </a:r>
                      <a:endParaRPr lang="en-GB" sz="1400" b="1" dirty="0"/>
                    </a:p>
                  </a:txBody>
                  <a:tcPr/>
                </a:tc>
                <a:tc>
                  <a:txBody>
                    <a:bodyPr/>
                    <a:lstStyle/>
                    <a:p>
                      <a:r>
                        <a:rPr lang="en-ZA" sz="1400" b="1" dirty="0"/>
                        <a:t>Non-CPD Compliance</a:t>
                      </a:r>
                      <a:endParaRPr lang="en-GB" sz="1400" b="1" dirty="0"/>
                    </a:p>
                  </a:txBody>
                  <a:tcPr/>
                </a:tc>
                <a:tc>
                  <a:txBody>
                    <a:bodyPr/>
                    <a:lstStyle/>
                    <a:p>
                      <a:r>
                        <a:rPr lang="en-ZA" sz="1400" b="1" dirty="0"/>
                        <a:t>Misconduct</a:t>
                      </a:r>
                      <a:endParaRPr lang="en-GB" sz="1400" b="1" dirty="0"/>
                    </a:p>
                  </a:txBody>
                  <a:tcPr/>
                </a:tc>
                <a:extLst>
                  <a:ext uri="{0D108BD9-81ED-4DB2-BD59-A6C34878D82A}">
                    <a16:rowId xmlns="" xmlns:a16="http://schemas.microsoft.com/office/drawing/2014/main" val="2749652114"/>
                  </a:ext>
                </a:extLst>
              </a:tr>
              <a:tr h="589489">
                <a:tc>
                  <a:txBody>
                    <a:bodyPr/>
                    <a:lstStyle/>
                    <a:p>
                      <a:r>
                        <a:rPr lang="en-ZA" dirty="0"/>
                        <a:t>2016</a:t>
                      </a:r>
                      <a:endParaRPr lang="en-GB" dirty="0"/>
                    </a:p>
                  </a:txBody>
                  <a:tcPr/>
                </a:tc>
                <a:tc>
                  <a:txBody>
                    <a:bodyPr/>
                    <a:lstStyle/>
                    <a:p>
                      <a:r>
                        <a:rPr lang="en-ZA" dirty="0"/>
                        <a:t>71</a:t>
                      </a:r>
                      <a:endParaRPr lang="en-GB" dirty="0"/>
                    </a:p>
                  </a:txBody>
                  <a:tcPr/>
                </a:tc>
                <a:tc>
                  <a:txBody>
                    <a:bodyPr/>
                    <a:lstStyle/>
                    <a:p>
                      <a:r>
                        <a:rPr lang="en-ZA" dirty="0"/>
                        <a:t>0</a:t>
                      </a:r>
                      <a:endParaRPr lang="en-GB" dirty="0"/>
                    </a:p>
                  </a:txBody>
                  <a:tcPr/>
                </a:tc>
                <a:tc>
                  <a:txBody>
                    <a:bodyPr/>
                    <a:lstStyle/>
                    <a:p>
                      <a:r>
                        <a:rPr lang="en-ZA" dirty="0"/>
                        <a:t>179</a:t>
                      </a:r>
                      <a:endParaRPr lang="en-GB" dirty="0"/>
                    </a:p>
                  </a:txBody>
                  <a:tcPr/>
                </a:tc>
                <a:tc>
                  <a:txBody>
                    <a:bodyPr/>
                    <a:lstStyle/>
                    <a:p>
                      <a:r>
                        <a:rPr lang="en-ZA" dirty="0"/>
                        <a:t>0</a:t>
                      </a:r>
                      <a:endParaRPr lang="en-GB" dirty="0"/>
                    </a:p>
                  </a:txBody>
                  <a:tcPr/>
                </a:tc>
                <a:tc>
                  <a:txBody>
                    <a:bodyPr/>
                    <a:lstStyle/>
                    <a:p>
                      <a:r>
                        <a:rPr lang="en-ZA" dirty="0"/>
                        <a:t>0</a:t>
                      </a:r>
                      <a:endParaRPr lang="en-GB" dirty="0"/>
                    </a:p>
                  </a:txBody>
                  <a:tcPr/>
                </a:tc>
                <a:tc>
                  <a:txBody>
                    <a:bodyPr/>
                    <a:lstStyle/>
                    <a:p>
                      <a:r>
                        <a:rPr lang="en-ZA" dirty="0"/>
                        <a:t>0</a:t>
                      </a:r>
                      <a:endParaRPr lang="en-GB" dirty="0"/>
                    </a:p>
                  </a:txBody>
                  <a:tcPr/>
                </a:tc>
                <a:extLst>
                  <a:ext uri="{0D108BD9-81ED-4DB2-BD59-A6C34878D82A}">
                    <a16:rowId xmlns="" xmlns:a16="http://schemas.microsoft.com/office/drawing/2014/main" val="3034839673"/>
                  </a:ext>
                </a:extLst>
              </a:tr>
              <a:tr h="589489">
                <a:tc>
                  <a:txBody>
                    <a:bodyPr/>
                    <a:lstStyle/>
                    <a:p>
                      <a:r>
                        <a:rPr lang="en-ZA" dirty="0"/>
                        <a:t>2017</a:t>
                      </a:r>
                      <a:endParaRPr lang="en-GB" dirty="0"/>
                    </a:p>
                  </a:txBody>
                  <a:tcPr/>
                </a:tc>
                <a:tc>
                  <a:txBody>
                    <a:bodyPr/>
                    <a:lstStyle/>
                    <a:p>
                      <a:r>
                        <a:rPr lang="en-ZA" dirty="0"/>
                        <a:t>76</a:t>
                      </a:r>
                      <a:endParaRPr lang="en-GB" dirty="0"/>
                    </a:p>
                  </a:txBody>
                  <a:tcPr/>
                </a:tc>
                <a:tc>
                  <a:txBody>
                    <a:bodyPr/>
                    <a:lstStyle/>
                    <a:p>
                      <a:r>
                        <a:rPr lang="en-ZA" dirty="0"/>
                        <a:t>0</a:t>
                      </a:r>
                      <a:endParaRPr lang="en-GB" dirty="0"/>
                    </a:p>
                  </a:txBody>
                  <a:tcPr/>
                </a:tc>
                <a:tc>
                  <a:txBody>
                    <a:bodyPr/>
                    <a:lstStyle/>
                    <a:p>
                      <a:r>
                        <a:rPr lang="en-ZA" dirty="0"/>
                        <a:t>206</a:t>
                      </a:r>
                      <a:endParaRPr lang="en-GB" dirty="0"/>
                    </a:p>
                  </a:txBody>
                  <a:tcPr/>
                </a:tc>
                <a:tc>
                  <a:txBody>
                    <a:bodyPr/>
                    <a:lstStyle/>
                    <a:p>
                      <a:r>
                        <a:rPr lang="en-ZA" dirty="0"/>
                        <a:t>0</a:t>
                      </a:r>
                      <a:endParaRPr lang="en-GB" dirty="0"/>
                    </a:p>
                  </a:txBody>
                  <a:tcPr/>
                </a:tc>
                <a:tc>
                  <a:txBody>
                    <a:bodyPr/>
                    <a:lstStyle/>
                    <a:p>
                      <a:r>
                        <a:rPr lang="en-ZA" dirty="0"/>
                        <a:t>0</a:t>
                      </a:r>
                      <a:endParaRPr lang="en-GB" dirty="0"/>
                    </a:p>
                  </a:txBody>
                  <a:tcPr/>
                </a:tc>
                <a:tc>
                  <a:txBody>
                    <a:bodyPr/>
                    <a:lstStyle/>
                    <a:p>
                      <a:r>
                        <a:rPr lang="en-ZA" dirty="0"/>
                        <a:t>0</a:t>
                      </a:r>
                      <a:endParaRPr lang="en-GB" dirty="0"/>
                    </a:p>
                  </a:txBody>
                  <a:tcPr/>
                </a:tc>
                <a:extLst>
                  <a:ext uri="{0D108BD9-81ED-4DB2-BD59-A6C34878D82A}">
                    <a16:rowId xmlns="" xmlns:a16="http://schemas.microsoft.com/office/drawing/2014/main" val="4025773928"/>
                  </a:ext>
                </a:extLst>
              </a:tr>
              <a:tr h="589489">
                <a:tc>
                  <a:txBody>
                    <a:bodyPr/>
                    <a:lstStyle/>
                    <a:p>
                      <a:r>
                        <a:rPr lang="en-ZA" dirty="0"/>
                        <a:t>2018</a:t>
                      </a:r>
                      <a:endParaRPr lang="en-GB" dirty="0"/>
                    </a:p>
                  </a:txBody>
                  <a:tcPr/>
                </a:tc>
                <a:tc>
                  <a:txBody>
                    <a:bodyPr/>
                    <a:lstStyle/>
                    <a:p>
                      <a:r>
                        <a:rPr lang="en-ZA" dirty="0"/>
                        <a:t>76</a:t>
                      </a:r>
                      <a:endParaRPr lang="en-GB" dirty="0"/>
                    </a:p>
                  </a:txBody>
                  <a:tcPr/>
                </a:tc>
                <a:tc>
                  <a:txBody>
                    <a:bodyPr/>
                    <a:lstStyle/>
                    <a:p>
                      <a:r>
                        <a:rPr lang="en-ZA" dirty="0"/>
                        <a:t>0</a:t>
                      </a:r>
                      <a:endParaRPr lang="en-GB" dirty="0"/>
                    </a:p>
                  </a:txBody>
                  <a:tcPr/>
                </a:tc>
                <a:tc>
                  <a:txBody>
                    <a:bodyPr/>
                    <a:lstStyle/>
                    <a:p>
                      <a:r>
                        <a:rPr lang="en-ZA" dirty="0"/>
                        <a:t>223</a:t>
                      </a:r>
                      <a:endParaRPr lang="en-GB" dirty="0"/>
                    </a:p>
                  </a:txBody>
                  <a:tcPr/>
                </a:tc>
                <a:tc>
                  <a:txBody>
                    <a:bodyPr/>
                    <a:lstStyle/>
                    <a:p>
                      <a:r>
                        <a:rPr lang="en-ZA" dirty="0"/>
                        <a:t>0</a:t>
                      </a:r>
                      <a:endParaRPr lang="en-GB" dirty="0"/>
                    </a:p>
                  </a:txBody>
                  <a:tcPr/>
                </a:tc>
                <a:tc>
                  <a:txBody>
                    <a:bodyPr/>
                    <a:lstStyle/>
                    <a:p>
                      <a:r>
                        <a:rPr lang="en-ZA" dirty="0"/>
                        <a:t>0</a:t>
                      </a:r>
                      <a:endParaRPr lang="en-GB" dirty="0"/>
                    </a:p>
                  </a:txBody>
                  <a:tcPr/>
                </a:tc>
                <a:tc>
                  <a:txBody>
                    <a:bodyPr/>
                    <a:lstStyle/>
                    <a:p>
                      <a:r>
                        <a:rPr lang="en-ZA" dirty="0"/>
                        <a:t>2</a:t>
                      </a:r>
                      <a:endParaRPr lang="en-GB" dirty="0"/>
                    </a:p>
                  </a:txBody>
                  <a:tcPr/>
                </a:tc>
                <a:extLst>
                  <a:ext uri="{0D108BD9-81ED-4DB2-BD59-A6C34878D82A}">
                    <a16:rowId xmlns="" xmlns:a16="http://schemas.microsoft.com/office/drawing/2014/main" val="3484576134"/>
                  </a:ext>
                </a:extLst>
              </a:tr>
              <a:tr h="589489">
                <a:tc>
                  <a:txBody>
                    <a:bodyPr/>
                    <a:lstStyle/>
                    <a:p>
                      <a:r>
                        <a:rPr lang="en-ZA" dirty="0"/>
                        <a:t>2019</a:t>
                      </a:r>
                      <a:endParaRPr lang="en-GB" dirty="0"/>
                    </a:p>
                  </a:txBody>
                  <a:tcPr/>
                </a:tc>
                <a:tc>
                  <a:txBody>
                    <a:bodyPr/>
                    <a:lstStyle/>
                    <a:p>
                      <a:r>
                        <a:rPr lang="en-ZA" dirty="0"/>
                        <a:t>93</a:t>
                      </a:r>
                      <a:endParaRPr lang="en-GB" dirty="0"/>
                    </a:p>
                  </a:txBody>
                  <a:tcPr/>
                </a:tc>
                <a:tc>
                  <a:txBody>
                    <a:bodyPr/>
                    <a:lstStyle/>
                    <a:p>
                      <a:r>
                        <a:rPr lang="en-ZA" dirty="0"/>
                        <a:t>34</a:t>
                      </a:r>
                      <a:endParaRPr lang="en-GB" dirty="0"/>
                    </a:p>
                  </a:txBody>
                  <a:tcPr/>
                </a:tc>
                <a:tc>
                  <a:txBody>
                    <a:bodyPr/>
                    <a:lstStyle/>
                    <a:p>
                      <a:r>
                        <a:rPr lang="en-ZA" dirty="0"/>
                        <a:t>236</a:t>
                      </a:r>
                      <a:endParaRPr lang="en-GB"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dirty="0"/>
                        <a:t>64</a:t>
                      </a:r>
                      <a:endParaRPr lang="en-GB" dirty="0"/>
                    </a:p>
                    <a:p>
                      <a:endParaRPr lang="en-GB" dirty="0"/>
                    </a:p>
                  </a:txBody>
                  <a:tcPr/>
                </a:tc>
                <a:tc>
                  <a:txBody>
                    <a:bodyPr/>
                    <a:lstStyle/>
                    <a:p>
                      <a:r>
                        <a:rPr lang="en-ZA" dirty="0"/>
                        <a:t>0</a:t>
                      </a:r>
                      <a:endParaRPr lang="en-GB" dirty="0"/>
                    </a:p>
                  </a:txBody>
                  <a:tcPr/>
                </a:tc>
                <a:tc>
                  <a:txBody>
                    <a:bodyPr/>
                    <a:lstStyle/>
                    <a:p>
                      <a:r>
                        <a:rPr lang="en-ZA" dirty="0"/>
                        <a:t>0</a:t>
                      </a:r>
                      <a:endParaRPr lang="en-GB" dirty="0"/>
                    </a:p>
                  </a:txBody>
                  <a:tcPr/>
                </a:tc>
                <a:extLst>
                  <a:ext uri="{0D108BD9-81ED-4DB2-BD59-A6C34878D82A}">
                    <a16:rowId xmlns="" xmlns:a16="http://schemas.microsoft.com/office/drawing/2014/main" val="543324742"/>
                  </a:ext>
                </a:extLst>
              </a:tr>
            </a:tbl>
          </a:graphicData>
        </a:graphic>
      </p:graphicFrame>
    </p:spTree>
    <p:extLst>
      <p:ext uri="{BB962C8B-B14F-4D97-AF65-F5344CB8AC3E}">
        <p14:creationId xmlns:p14="http://schemas.microsoft.com/office/powerpoint/2010/main" xmlns="" val="2697926472"/>
      </p:ext>
    </p:extLst>
  </p:cSld>
  <p:clrMapOvr>
    <a:masterClrMapping/>
  </p:clrMapOvr>
  <mc:AlternateContent xmlns:mc="http://schemas.openxmlformats.org/markup-compatibility/2006">
    <mc:Choice xmlns:p14="http://schemas.microsoft.com/office/powerpoint/2010/main" xmlns="" Requires="p14">
      <p:transition spd="slow" p14:dur="1600">
        <p14:conveyor dir="l"/>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 xmlns:a16="http://schemas.microsoft.com/office/drawing/2014/main" id="{C20CBCCB-11B8-48B2-98BE-9174F970E46B}"/>
              </a:ext>
            </a:extLst>
          </p:cNvPr>
          <p:cNvGraphicFramePr>
            <a:graphicFrameLocks noGrp="1"/>
          </p:cNvGraphicFramePr>
          <p:nvPr>
            <p:ph idx="1"/>
            <p:extLst>
              <p:ext uri="{D42A27DB-BD31-4B8C-83A1-F6EECF244321}">
                <p14:modId xmlns:p14="http://schemas.microsoft.com/office/powerpoint/2010/main" xmlns="" val="2620631418"/>
              </p:ext>
            </p:extLst>
          </p:nvPr>
        </p:nvGraphicFramePr>
        <p:xfrm>
          <a:off x="457200" y="2209800"/>
          <a:ext cx="3826768" cy="3352800"/>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a:extLst>
              <a:ext uri="{FF2B5EF4-FFF2-40B4-BE49-F238E27FC236}">
                <a16:creationId xmlns="" xmlns:a16="http://schemas.microsoft.com/office/drawing/2014/main" id="{77AD7003-01CE-4BEF-8E70-C1E6CACB1C23}"/>
              </a:ext>
            </a:extLst>
          </p:cNvPr>
          <p:cNvSpPr>
            <a:spLocks noGrp="1"/>
          </p:cNvSpPr>
          <p:nvPr>
            <p:ph type="sldNum" sz="quarter" idx="12"/>
          </p:nvPr>
        </p:nvSpPr>
        <p:spPr/>
        <p:txBody>
          <a:bodyPr/>
          <a:lstStyle/>
          <a:p>
            <a:fld id="{BA1A3697-DC7B-894C-BE54-C9BABF30A314}" type="slidenum">
              <a:rPr lang="en-US" smtClean="0"/>
              <a:pPr/>
              <a:t>12</a:t>
            </a:fld>
            <a:endParaRPr lang="en-US"/>
          </a:p>
        </p:txBody>
      </p:sp>
      <p:graphicFrame>
        <p:nvGraphicFramePr>
          <p:cNvPr id="13" name="Chart 12">
            <a:extLst>
              <a:ext uri="{FF2B5EF4-FFF2-40B4-BE49-F238E27FC236}">
                <a16:creationId xmlns="" xmlns:a16="http://schemas.microsoft.com/office/drawing/2014/main" id="{28CF8463-A150-460B-818C-1EE093488427}"/>
              </a:ext>
            </a:extLst>
          </p:cNvPr>
          <p:cNvGraphicFramePr/>
          <p:nvPr>
            <p:extLst>
              <p:ext uri="{D42A27DB-BD31-4B8C-83A1-F6EECF244321}">
                <p14:modId xmlns:p14="http://schemas.microsoft.com/office/powerpoint/2010/main" xmlns="" val="110947031"/>
              </p:ext>
            </p:extLst>
          </p:nvPr>
        </p:nvGraphicFramePr>
        <p:xfrm>
          <a:off x="4860034" y="2237561"/>
          <a:ext cx="3719734" cy="3352801"/>
        </p:xfrm>
        <a:graphic>
          <a:graphicData uri="http://schemas.openxmlformats.org/drawingml/2006/chart">
            <c:chart xmlns:c="http://schemas.openxmlformats.org/drawingml/2006/chart" xmlns:r="http://schemas.openxmlformats.org/officeDocument/2006/relationships" r:id="rId3"/>
          </a:graphicData>
        </a:graphic>
      </p:graphicFrame>
      <p:sp>
        <p:nvSpPr>
          <p:cNvPr id="14" name="Title 1">
            <a:extLst>
              <a:ext uri="{FF2B5EF4-FFF2-40B4-BE49-F238E27FC236}">
                <a16:creationId xmlns="" xmlns:a16="http://schemas.microsoft.com/office/drawing/2014/main" id="{29FF1DB0-9DF2-440A-980A-DF21D8814035}"/>
              </a:ext>
            </a:extLst>
          </p:cNvPr>
          <p:cNvSpPr>
            <a:spLocks noGrp="1"/>
          </p:cNvSpPr>
          <p:nvPr>
            <p:ph type="title"/>
          </p:nvPr>
        </p:nvSpPr>
        <p:spPr>
          <a:xfrm>
            <a:off x="611560" y="289738"/>
            <a:ext cx="8229600" cy="762998"/>
          </a:xfrm>
          <a:solidFill>
            <a:schemeClr val="accent6">
              <a:lumMod val="75000"/>
            </a:schemeClr>
          </a:solidFill>
        </p:spPr>
        <p:txBody>
          <a:bodyPr>
            <a:normAutofit/>
          </a:bodyPr>
          <a:lstStyle/>
          <a:p>
            <a:pPr algn="ctr"/>
            <a:r>
              <a:rPr lang="en-ZA" sz="2400" b="1" dirty="0"/>
              <a:t>6. Registration and deregistration Statistics</a:t>
            </a:r>
            <a:endParaRPr lang="en-GB" sz="2400" b="1" dirty="0"/>
          </a:p>
        </p:txBody>
      </p:sp>
      <p:sp>
        <p:nvSpPr>
          <p:cNvPr id="15" name="TextBox 14">
            <a:extLst>
              <a:ext uri="{FF2B5EF4-FFF2-40B4-BE49-F238E27FC236}">
                <a16:creationId xmlns="" xmlns:a16="http://schemas.microsoft.com/office/drawing/2014/main" id="{2CA2D9C7-CC0A-4948-B6D2-EBBFE11404F5}"/>
              </a:ext>
            </a:extLst>
          </p:cNvPr>
          <p:cNvSpPr txBox="1"/>
          <p:nvPr/>
        </p:nvSpPr>
        <p:spPr>
          <a:xfrm>
            <a:off x="0" y="1340768"/>
            <a:ext cx="2123728" cy="523220"/>
          </a:xfrm>
          <a:prstGeom prst="rect">
            <a:avLst/>
          </a:prstGeom>
          <a:noFill/>
        </p:spPr>
        <p:txBody>
          <a:bodyPr wrap="square" rtlCol="0">
            <a:spAutoFit/>
          </a:bodyPr>
          <a:lstStyle/>
          <a:p>
            <a:r>
              <a:rPr lang="en-ZA" sz="2800" dirty="0"/>
              <a:t>SACLAP</a:t>
            </a:r>
            <a:endParaRPr lang="en-GB" sz="2800" dirty="0"/>
          </a:p>
        </p:txBody>
      </p:sp>
    </p:spTree>
    <p:extLst>
      <p:ext uri="{BB962C8B-B14F-4D97-AF65-F5344CB8AC3E}">
        <p14:creationId xmlns:p14="http://schemas.microsoft.com/office/powerpoint/2010/main" xmlns="" val="3255047223"/>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1E91C42-EC44-46B8-9426-121205460984}"/>
              </a:ext>
            </a:extLst>
          </p:cNvPr>
          <p:cNvSpPr>
            <a:spLocks noGrp="1"/>
          </p:cNvSpPr>
          <p:nvPr>
            <p:ph type="title"/>
          </p:nvPr>
        </p:nvSpPr>
        <p:spPr>
          <a:xfrm>
            <a:off x="539551" y="187353"/>
            <a:ext cx="8148761" cy="721368"/>
          </a:xfrm>
          <a:solidFill>
            <a:schemeClr val="accent6">
              <a:lumMod val="75000"/>
            </a:schemeClr>
          </a:solidFill>
        </p:spPr>
        <p:txBody>
          <a:bodyPr>
            <a:normAutofit/>
          </a:bodyPr>
          <a:lstStyle/>
          <a:p>
            <a:r>
              <a:rPr lang="en-ZA" sz="2400" b="1" dirty="0"/>
              <a:t>6. Registration and deregistration Statistics (</a:t>
            </a:r>
            <a:r>
              <a:rPr lang="en-ZA" sz="2400" b="1" dirty="0" err="1"/>
              <a:t>Cont</a:t>
            </a:r>
            <a:r>
              <a:rPr lang="en-ZA" sz="2400" b="1" dirty="0"/>
              <a:t>)</a:t>
            </a:r>
            <a:endParaRPr lang="en-GB" sz="2400" b="1" dirty="0"/>
          </a:p>
        </p:txBody>
      </p:sp>
      <p:sp>
        <p:nvSpPr>
          <p:cNvPr id="3" name="Content Placeholder 2">
            <a:extLst>
              <a:ext uri="{FF2B5EF4-FFF2-40B4-BE49-F238E27FC236}">
                <a16:creationId xmlns="" xmlns:a16="http://schemas.microsoft.com/office/drawing/2014/main" id="{A09FB306-7F3F-4A0F-88C8-98CA4F0AE4E4}"/>
              </a:ext>
            </a:extLst>
          </p:cNvPr>
          <p:cNvSpPr>
            <a:spLocks noGrp="1"/>
          </p:cNvSpPr>
          <p:nvPr>
            <p:ph idx="1"/>
          </p:nvPr>
        </p:nvSpPr>
        <p:spPr>
          <a:xfrm>
            <a:off x="220768" y="1452259"/>
            <a:ext cx="8229600" cy="3352800"/>
          </a:xfrm>
        </p:spPr>
        <p:txBody>
          <a:bodyPr/>
          <a:lstStyle/>
          <a:p>
            <a:pPr marL="0" indent="0">
              <a:buNone/>
            </a:pPr>
            <a:r>
              <a:rPr lang="en-ZA" dirty="0"/>
              <a:t>SACAP</a:t>
            </a:r>
          </a:p>
          <a:p>
            <a:pPr marL="0" indent="0">
              <a:buNone/>
            </a:pPr>
            <a:endParaRPr lang="en-GB" dirty="0"/>
          </a:p>
        </p:txBody>
      </p:sp>
      <p:sp>
        <p:nvSpPr>
          <p:cNvPr id="4" name="Slide Number Placeholder 3">
            <a:extLst>
              <a:ext uri="{FF2B5EF4-FFF2-40B4-BE49-F238E27FC236}">
                <a16:creationId xmlns="" xmlns:a16="http://schemas.microsoft.com/office/drawing/2014/main" id="{9A5BE8FD-EFCB-4AA8-BE4A-7D5302B263C8}"/>
              </a:ext>
            </a:extLst>
          </p:cNvPr>
          <p:cNvSpPr>
            <a:spLocks noGrp="1"/>
          </p:cNvSpPr>
          <p:nvPr>
            <p:ph type="sldNum" sz="quarter" idx="12"/>
          </p:nvPr>
        </p:nvSpPr>
        <p:spPr/>
        <p:txBody>
          <a:bodyPr/>
          <a:lstStyle/>
          <a:p>
            <a:fld id="{BA1A3697-DC7B-894C-BE54-C9BABF30A314}" type="slidenum">
              <a:rPr lang="en-US" smtClean="0"/>
              <a:pPr/>
              <a:t>13</a:t>
            </a:fld>
            <a:endParaRPr lang="en-US"/>
          </a:p>
        </p:txBody>
      </p:sp>
      <p:graphicFrame>
        <p:nvGraphicFramePr>
          <p:cNvPr id="5" name="Table 5">
            <a:extLst>
              <a:ext uri="{FF2B5EF4-FFF2-40B4-BE49-F238E27FC236}">
                <a16:creationId xmlns="" xmlns:a16="http://schemas.microsoft.com/office/drawing/2014/main" id="{788AC2EA-78D4-4045-9A34-FCE26B5C0896}"/>
              </a:ext>
            </a:extLst>
          </p:cNvPr>
          <p:cNvGraphicFramePr>
            <a:graphicFrameLocks noGrp="1"/>
          </p:cNvGraphicFramePr>
          <p:nvPr>
            <p:extLst>
              <p:ext uri="{D42A27DB-BD31-4B8C-83A1-F6EECF244321}">
                <p14:modId xmlns:p14="http://schemas.microsoft.com/office/powerpoint/2010/main" xmlns="" val="738493975"/>
              </p:ext>
            </p:extLst>
          </p:nvPr>
        </p:nvGraphicFramePr>
        <p:xfrm>
          <a:off x="318355" y="2186429"/>
          <a:ext cx="8507290" cy="3394276"/>
        </p:xfrm>
        <a:graphic>
          <a:graphicData uri="http://schemas.openxmlformats.org/drawingml/2006/table">
            <a:tbl>
              <a:tblPr firstRow="1" bandRow="1">
                <a:tableStyleId>{00A15C55-8517-42AA-B614-E9B94910E393}</a:tableStyleId>
              </a:tblPr>
              <a:tblGrid>
                <a:gridCol w="717872">
                  <a:extLst>
                    <a:ext uri="{9D8B030D-6E8A-4147-A177-3AD203B41FA5}">
                      <a16:colId xmlns="" xmlns:a16="http://schemas.microsoft.com/office/drawing/2014/main" val="2859556149"/>
                    </a:ext>
                  </a:extLst>
                </a:gridCol>
                <a:gridCol w="1380704">
                  <a:extLst>
                    <a:ext uri="{9D8B030D-6E8A-4147-A177-3AD203B41FA5}">
                      <a16:colId xmlns="" xmlns:a16="http://schemas.microsoft.com/office/drawing/2014/main" val="2063409641"/>
                    </a:ext>
                  </a:extLst>
                </a:gridCol>
                <a:gridCol w="1512168">
                  <a:extLst>
                    <a:ext uri="{9D8B030D-6E8A-4147-A177-3AD203B41FA5}">
                      <a16:colId xmlns="" xmlns:a16="http://schemas.microsoft.com/office/drawing/2014/main" val="3138457100"/>
                    </a:ext>
                  </a:extLst>
                </a:gridCol>
                <a:gridCol w="1296144">
                  <a:extLst>
                    <a:ext uri="{9D8B030D-6E8A-4147-A177-3AD203B41FA5}">
                      <a16:colId xmlns="" xmlns:a16="http://schemas.microsoft.com/office/drawing/2014/main" val="2579712895"/>
                    </a:ext>
                  </a:extLst>
                </a:gridCol>
                <a:gridCol w="1296144">
                  <a:extLst>
                    <a:ext uri="{9D8B030D-6E8A-4147-A177-3AD203B41FA5}">
                      <a16:colId xmlns="" xmlns:a16="http://schemas.microsoft.com/office/drawing/2014/main" val="1302656597"/>
                    </a:ext>
                  </a:extLst>
                </a:gridCol>
                <a:gridCol w="1152128">
                  <a:extLst>
                    <a:ext uri="{9D8B030D-6E8A-4147-A177-3AD203B41FA5}">
                      <a16:colId xmlns="" xmlns:a16="http://schemas.microsoft.com/office/drawing/2014/main" val="4041736501"/>
                    </a:ext>
                  </a:extLst>
                </a:gridCol>
                <a:gridCol w="1152130">
                  <a:extLst>
                    <a:ext uri="{9D8B030D-6E8A-4147-A177-3AD203B41FA5}">
                      <a16:colId xmlns="" xmlns:a16="http://schemas.microsoft.com/office/drawing/2014/main" val="367494835"/>
                    </a:ext>
                  </a:extLst>
                </a:gridCol>
              </a:tblGrid>
              <a:tr h="504056">
                <a:tc>
                  <a:txBody>
                    <a:bodyPr/>
                    <a:lstStyle/>
                    <a:p>
                      <a:endParaRPr lang="en-GB" sz="1400" dirty="0"/>
                    </a:p>
                  </a:txBody>
                  <a:tcPr/>
                </a:tc>
                <a:tc gridSpan="2">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ZA" sz="1400" dirty="0"/>
                        <a:t>Candidates</a:t>
                      </a:r>
                      <a:endParaRPr lang="en-GB" sz="1400" dirty="0"/>
                    </a:p>
                    <a:p>
                      <a:pPr algn="ctr"/>
                      <a:endParaRPr lang="en-GB" sz="1400" dirty="0"/>
                    </a:p>
                  </a:txBody>
                  <a:tcPr/>
                </a:tc>
                <a:tc hMerge="1">
                  <a:txBody>
                    <a:bodyPr/>
                    <a:lstStyle/>
                    <a:p>
                      <a:endParaRPr lang="en-GB" sz="1400" dirty="0"/>
                    </a:p>
                  </a:txBody>
                  <a:tcPr/>
                </a:tc>
                <a:tc>
                  <a:txBody>
                    <a:bodyPr/>
                    <a:lstStyle/>
                    <a:p>
                      <a:endParaRPr lang="en-GB" sz="1400" dirty="0"/>
                    </a:p>
                  </a:txBody>
                  <a:tcPr/>
                </a:tc>
                <a:tc gridSpan="3">
                  <a:txBody>
                    <a:bodyPr/>
                    <a:lstStyle/>
                    <a:p>
                      <a:pPr algn="ctr"/>
                      <a:r>
                        <a:rPr lang="en-ZA" sz="1400" dirty="0"/>
                        <a:t>De-registrations</a:t>
                      </a:r>
                      <a:endParaRPr lang="en-GB" sz="1400" dirty="0"/>
                    </a:p>
                  </a:txBody>
                  <a:tcPr/>
                </a:tc>
                <a:tc hMerge="1">
                  <a:txBody>
                    <a:bodyPr/>
                    <a:lstStyle/>
                    <a:p>
                      <a:endParaRPr lang="en-GB" sz="1400" dirty="0"/>
                    </a:p>
                  </a:txBody>
                  <a:tcPr/>
                </a:tc>
                <a:tc hMerge="1">
                  <a:txBody>
                    <a:bodyPr/>
                    <a:lstStyle/>
                    <a:p>
                      <a:endParaRPr lang="en-GB" sz="1400" dirty="0"/>
                    </a:p>
                  </a:txBody>
                  <a:tcPr/>
                </a:tc>
                <a:extLst>
                  <a:ext uri="{0D108BD9-81ED-4DB2-BD59-A6C34878D82A}">
                    <a16:rowId xmlns="" xmlns:a16="http://schemas.microsoft.com/office/drawing/2014/main" val="966243436"/>
                  </a:ext>
                </a:extLst>
              </a:tr>
              <a:tr h="504056">
                <a:tc>
                  <a:txBody>
                    <a:bodyPr/>
                    <a:lstStyle/>
                    <a:p>
                      <a:r>
                        <a:rPr lang="en-ZA" sz="1400" b="1" dirty="0"/>
                        <a:t>Year</a:t>
                      </a:r>
                      <a:endParaRPr lang="en-GB" sz="1400" b="1" dirty="0"/>
                    </a:p>
                  </a:txBody>
                  <a:tcPr/>
                </a:tc>
                <a:tc>
                  <a:txBody>
                    <a:bodyPr/>
                    <a:lstStyle/>
                    <a:p>
                      <a:r>
                        <a:rPr lang="en-ZA" sz="1400" b="1" dirty="0"/>
                        <a:t>Registrations</a:t>
                      </a:r>
                      <a:endParaRPr lang="en-GB" sz="1400" b="1" dirty="0"/>
                    </a:p>
                  </a:txBody>
                  <a:tcPr/>
                </a:tc>
                <a:tc>
                  <a:txBody>
                    <a:bodyPr/>
                    <a:lstStyle/>
                    <a:p>
                      <a:r>
                        <a:rPr lang="en-ZA" sz="1400" b="1" dirty="0"/>
                        <a:t>De-registrations</a:t>
                      </a:r>
                      <a:endParaRPr lang="en-GB" sz="1400" b="1" dirty="0"/>
                    </a:p>
                  </a:txBody>
                  <a:tcPr/>
                </a:tc>
                <a:tc>
                  <a:txBody>
                    <a:bodyPr/>
                    <a:lstStyle/>
                    <a:p>
                      <a:r>
                        <a:rPr lang="en-ZA" sz="1400" b="1" dirty="0"/>
                        <a:t>Registered Professionals</a:t>
                      </a:r>
                      <a:endParaRPr lang="en-GB" sz="1400" b="1" dirty="0"/>
                    </a:p>
                  </a:txBody>
                  <a:tcPr/>
                </a:tc>
                <a:tc>
                  <a:txBody>
                    <a:bodyPr/>
                    <a:lstStyle/>
                    <a:p>
                      <a:r>
                        <a:rPr lang="en-ZA" sz="1400" b="1" dirty="0"/>
                        <a:t>Non-payments</a:t>
                      </a:r>
                      <a:endParaRPr lang="en-GB" sz="1400" b="1" dirty="0"/>
                    </a:p>
                  </a:txBody>
                  <a:tcPr/>
                </a:tc>
                <a:tc>
                  <a:txBody>
                    <a:bodyPr/>
                    <a:lstStyle/>
                    <a:p>
                      <a:r>
                        <a:rPr lang="en-ZA" sz="1400" b="1" dirty="0"/>
                        <a:t>Non-CPD Compliance</a:t>
                      </a:r>
                      <a:endParaRPr lang="en-GB" sz="1400" b="1" dirty="0"/>
                    </a:p>
                  </a:txBody>
                  <a:tcPr/>
                </a:tc>
                <a:tc>
                  <a:txBody>
                    <a:bodyPr/>
                    <a:lstStyle/>
                    <a:p>
                      <a:r>
                        <a:rPr lang="en-ZA" sz="1400" b="1" dirty="0"/>
                        <a:t>Misconduct</a:t>
                      </a:r>
                      <a:endParaRPr lang="en-GB" sz="1400" b="1" dirty="0"/>
                    </a:p>
                  </a:txBody>
                  <a:tcPr/>
                </a:tc>
                <a:extLst>
                  <a:ext uri="{0D108BD9-81ED-4DB2-BD59-A6C34878D82A}">
                    <a16:rowId xmlns="" xmlns:a16="http://schemas.microsoft.com/office/drawing/2014/main" val="2749652114"/>
                  </a:ext>
                </a:extLst>
              </a:tr>
              <a:tr h="589489">
                <a:tc>
                  <a:txBody>
                    <a:bodyPr/>
                    <a:lstStyle/>
                    <a:p>
                      <a:r>
                        <a:rPr lang="en-ZA" dirty="0"/>
                        <a:t>2016</a:t>
                      </a:r>
                      <a:endParaRPr lang="en-GB" dirty="0"/>
                    </a:p>
                  </a:txBody>
                  <a:tcPr/>
                </a:tc>
                <a:tc>
                  <a:txBody>
                    <a:bodyPr/>
                    <a:lstStyle/>
                    <a:p>
                      <a:r>
                        <a:rPr lang="en-ZA" dirty="0"/>
                        <a:t>1998</a:t>
                      </a:r>
                      <a:endParaRPr lang="en-GB" dirty="0"/>
                    </a:p>
                  </a:txBody>
                  <a:tcPr/>
                </a:tc>
                <a:tc>
                  <a:txBody>
                    <a:bodyPr/>
                    <a:lstStyle/>
                    <a:p>
                      <a:r>
                        <a:rPr lang="en-ZA" dirty="0"/>
                        <a:t>51</a:t>
                      </a:r>
                      <a:endParaRPr lang="en-GB" dirty="0"/>
                    </a:p>
                  </a:txBody>
                  <a:tcPr/>
                </a:tc>
                <a:tc>
                  <a:txBody>
                    <a:bodyPr/>
                    <a:lstStyle/>
                    <a:p>
                      <a:r>
                        <a:rPr lang="en-ZA" dirty="0"/>
                        <a:t>7997</a:t>
                      </a:r>
                      <a:endParaRPr lang="en-GB" dirty="0"/>
                    </a:p>
                  </a:txBody>
                  <a:tcPr/>
                </a:tc>
                <a:tc>
                  <a:txBody>
                    <a:bodyPr/>
                    <a:lstStyle/>
                    <a:p>
                      <a:r>
                        <a:rPr lang="en-ZA" dirty="0"/>
                        <a:t>1059</a:t>
                      </a:r>
                      <a:endParaRPr lang="en-GB" dirty="0"/>
                    </a:p>
                  </a:txBody>
                  <a:tcPr/>
                </a:tc>
                <a:tc>
                  <a:txBody>
                    <a:bodyPr/>
                    <a:lstStyle/>
                    <a:p>
                      <a:r>
                        <a:rPr lang="en-ZA" dirty="0"/>
                        <a:t>0</a:t>
                      </a:r>
                      <a:endParaRPr lang="en-GB" dirty="0"/>
                    </a:p>
                  </a:txBody>
                  <a:tcPr/>
                </a:tc>
                <a:tc>
                  <a:txBody>
                    <a:bodyPr/>
                    <a:lstStyle/>
                    <a:p>
                      <a:r>
                        <a:rPr lang="en-ZA" dirty="0"/>
                        <a:t>0</a:t>
                      </a:r>
                      <a:endParaRPr lang="en-GB" dirty="0"/>
                    </a:p>
                  </a:txBody>
                  <a:tcPr/>
                </a:tc>
                <a:extLst>
                  <a:ext uri="{0D108BD9-81ED-4DB2-BD59-A6C34878D82A}">
                    <a16:rowId xmlns="" xmlns:a16="http://schemas.microsoft.com/office/drawing/2014/main" val="3034839673"/>
                  </a:ext>
                </a:extLst>
              </a:tr>
              <a:tr h="589489">
                <a:tc>
                  <a:txBody>
                    <a:bodyPr/>
                    <a:lstStyle/>
                    <a:p>
                      <a:r>
                        <a:rPr lang="en-ZA" dirty="0"/>
                        <a:t>2017</a:t>
                      </a:r>
                      <a:endParaRPr lang="en-GB" dirty="0"/>
                    </a:p>
                  </a:txBody>
                  <a:tcPr/>
                </a:tc>
                <a:tc>
                  <a:txBody>
                    <a:bodyPr/>
                    <a:lstStyle/>
                    <a:p>
                      <a:r>
                        <a:rPr lang="en-ZA" dirty="0"/>
                        <a:t>1991</a:t>
                      </a:r>
                      <a:endParaRPr lang="en-GB" dirty="0"/>
                    </a:p>
                  </a:txBody>
                  <a:tcPr/>
                </a:tc>
                <a:tc>
                  <a:txBody>
                    <a:bodyPr/>
                    <a:lstStyle/>
                    <a:p>
                      <a:r>
                        <a:rPr lang="en-ZA" dirty="0"/>
                        <a:t>58</a:t>
                      </a:r>
                      <a:endParaRPr lang="en-GB" dirty="0"/>
                    </a:p>
                  </a:txBody>
                  <a:tcPr/>
                </a:tc>
                <a:tc>
                  <a:txBody>
                    <a:bodyPr/>
                    <a:lstStyle/>
                    <a:p>
                      <a:r>
                        <a:rPr lang="en-ZA" dirty="0"/>
                        <a:t>7997</a:t>
                      </a:r>
                      <a:endParaRPr lang="en-GB" dirty="0"/>
                    </a:p>
                  </a:txBody>
                  <a:tcPr/>
                </a:tc>
                <a:tc>
                  <a:txBody>
                    <a:bodyPr/>
                    <a:lstStyle/>
                    <a:p>
                      <a:r>
                        <a:rPr lang="en-ZA" dirty="0"/>
                        <a:t>656</a:t>
                      </a:r>
                      <a:endParaRPr lang="en-GB" dirty="0"/>
                    </a:p>
                  </a:txBody>
                  <a:tcPr/>
                </a:tc>
                <a:tc>
                  <a:txBody>
                    <a:bodyPr/>
                    <a:lstStyle/>
                    <a:p>
                      <a:r>
                        <a:rPr lang="en-ZA" dirty="0"/>
                        <a:t>0</a:t>
                      </a:r>
                      <a:endParaRPr lang="en-GB" dirty="0"/>
                    </a:p>
                  </a:txBody>
                  <a:tcPr/>
                </a:tc>
                <a:tc>
                  <a:txBody>
                    <a:bodyPr/>
                    <a:lstStyle/>
                    <a:p>
                      <a:r>
                        <a:rPr lang="en-ZA" dirty="0"/>
                        <a:t>2</a:t>
                      </a:r>
                      <a:endParaRPr lang="en-GB" dirty="0"/>
                    </a:p>
                  </a:txBody>
                  <a:tcPr/>
                </a:tc>
                <a:extLst>
                  <a:ext uri="{0D108BD9-81ED-4DB2-BD59-A6C34878D82A}">
                    <a16:rowId xmlns="" xmlns:a16="http://schemas.microsoft.com/office/drawing/2014/main" val="4025773928"/>
                  </a:ext>
                </a:extLst>
              </a:tr>
              <a:tr h="589489">
                <a:tc>
                  <a:txBody>
                    <a:bodyPr/>
                    <a:lstStyle/>
                    <a:p>
                      <a:r>
                        <a:rPr lang="en-ZA" dirty="0"/>
                        <a:t>2018</a:t>
                      </a:r>
                      <a:endParaRPr lang="en-GB" dirty="0"/>
                    </a:p>
                  </a:txBody>
                  <a:tcPr/>
                </a:tc>
                <a:tc>
                  <a:txBody>
                    <a:bodyPr/>
                    <a:lstStyle/>
                    <a:p>
                      <a:r>
                        <a:rPr lang="en-ZA" dirty="0"/>
                        <a:t>2239</a:t>
                      </a:r>
                      <a:endParaRPr lang="en-GB" dirty="0"/>
                    </a:p>
                  </a:txBody>
                  <a:tcPr/>
                </a:tc>
                <a:tc>
                  <a:txBody>
                    <a:bodyPr/>
                    <a:lstStyle/>
                    <a:p>
                      <a:r>
                        <a:rPr lang="en-ZA" dirty="0"/>
                        <a:t>70</a:t>
                      </a:r>
                      <a:endParaRPr lang="en-GB" dirty="0"/>
                    </a:p>
                  </a:txBody>
                  <a:tcPr/>
                </a:tc>
                <a:tc>
                  <a:txBody>
                    <a:bodyPr/>
                    <a:lstStyle/>
                    <a:p>
                      <a:r>
                        <a:rPr lang="en-ZA" dirty="0"/>
                        <a:t>8426</a:t>
                      </a:r>
                      <a:endParaRPr lang="en-GB" dirty="0"/>
                    </a:p>
                  </a:txBody>
                  <a:tcPr/>
                </a:tc>
                <a:tc>
                  <a:txBody>
                    <a:bodyPr/>
                    <a:lstStyle/>
                    <a:p>
                      <a:r>
                        <a:rPr lang="en-ZA" dirty="0"/>
                        <a:t>650</a:t>
                      </a:r>
                      <a:endParaRPr lang="en-GB" dirty="0"/>
                    </a:p>
                  </a:txBody>
                  <a:tcPr/>
                </a:tc>
                <a:tc>
                  <a:txBody>
                    <a:bodyPr/>
                    <a:lstStyle/>
                    <a:p>
                      <a:r>
                        <a:rPr lang="en-ZA" dirty="0"/>
                        <a:t>0</a:t>
                      </a:r>
                      <a:endParaRPr lang="en-GB" dirty="0"/>
                    </a:p>
                  </a:txBody>
                  <a:tcPr/>
                </a:tc>
                <a:tc>
                  <a:txBody>
                    <a:bodyPr/>
                    <a:lstStyle/>
                    <a:p>
                      <a:r>
                        <a:rPr lang="en-ZA" dirty="0"/>
                        <a:t>1</a:t>
                      </a:r>
                      <a:endParaRPr lang="en-GB" dirty="0"/>
                    </a:p>
                  </a:txBody>
                  <a:tcPr/>
                </a:tc>
                <a:extLst>
                  <a:ext uri="{0D108BD9-81ED-4DB2-BD59-A6C34878D82A}">
                    <a16:rowId xmlns="" xmlns:a16="http://schemas.microsoft.com/office/drawing/2014/main" val="3484576134"/>
                  </a:ext>
                </a:extLst>
              </a:tr>
              <a:tr h="589489">
                <a:tc>
                  <a:txBody>
                    <a:bodyPr/>
                    <a:lstStyle/>
                    <a:p>
                      <a:r>
                        <a:rPr lang="en-ZA" dirty="0"/>
                        <a:t>2019</a:t>
                      </a:r>
                      <a:endParaRPr lang="en-GB" dirty="0"/>
                    </a:p>
                  </a:txBody>
                  <a:tcPr/>
                </a:tc>
                <a:tc>
                  <a:txBody>
                    <a:bodyPr/>
                    <a:lstStyle/>
                    <a:p>
                      <a:r>
                        <a:rPr lang="en-ZA" dirty="0"/>
                        <a:t>2390</a:t>
                      </a:r>
                      <a:endParaRPr lang="en-GB" dirty="0"/>
                    </a:p>
                  </a:txBody>
                  <a:tcPr/>
                </a:tc>
                <a:tc>
                  <a:txBody>
                    <a:bodyPr/>
                    <a:lstStyle/>
                    <a:p>
                      <a:r>
                        <a:rPr lang="en-ZA" dirty="0"/>
                        <a:t>82</a:t>
                      </a:r>
                      <a:endParaRPr lang="en-GB" dirty="0"/>
                    </a:p>
                  </a:txBody>
                  <a:tcPr/>
                </a:tc>
                <a:tc>
                  <a:txBody>
                    <a:bodyPr/>
                    <a:lstStyle/>
                    <a:p>
                      <a:r>
                        <a:rPr lang="en-ZA" dirty="0"/>
                        <a:t>8592</a:t>
                      </a:r>
                      <a:endParaRPr lang="en-GB" dirty="0"/>
                    </a:p>
                  </a:txBody>
                  <a:tcPr/>
                </a:tc>
                <a:tc>
                  <a:txBody>
                    <a:bodyPr/>
                    <a:lstStyle/>
                    <a:p>
                      <a:r>
                        <a:rPr lang="en-ZA" dirty="0"/>
                        <a:t>768</a:t>
                      </a:r>
                      <a:endParaRPr lang="en-GB" dirty="0"/>
                    </a:p>
                  </a:txBody>
                  <a:tcPr/>
                </a:tc>
                <a:tc>
                  <a:txBody>
                    <a:bodyPr/>
                    <a:lstStyle/>
                    <a:p>
                      <a:r>
                        <a:rPr lang="en-ZA" dirty="0"/>
                        <a:t>0</a:t>
                      </a:r>
                      <a:endParaRPr lang="en-GB" dirty="0"/>
                    </a:p>
                  </a:txBody>
                  <a:tcPr/>
                </a:tc>
                <a:tc>
                  <a:txBody>
                    <a:bodyPr/>
                    <a:lstStyle/>
                    <a:p>
                      <a:r>
                        <a:rPr lang="en-ZA" dirty="0"/>
                        <a:t>1</a:t>
                      </a:r>
                      <a:endParaRPr lang="en-GB" dirty="0"/>
                    </a:p>
                  </a:txBody>
                  <a:tcPr/>
                </a:tc>
                <a:extLst>
                  <a:ext uri="{0D108BD9-81ED-4DB2-BD59-A6C34878D82A}">
                    <a16:rowId xmlns="" xmlns:a16="http://schemas.microsoft.com/office/drawing/2014/main" val="543324742"/>
                  </a:ext>
                </a:extLst>
              </a:tr>
            </a:tbl>
          </a:graphicData>
        </a:graphic>
      </p:graphicFrame>
    </p:spTree>
    <p:extLst>
      <p:ext uri="{BB962C8B-B14F-4D97-AF65-F5344CB8AC3E}">
        <p14:creationId xmlns:p14="http://schemas.microsoft.com/office/powerpoint/2010/main" xmlns="" val="2273401705"/>
      </p:ext>
    </p:extLst>
  </p:cSld>
  <p:clrMapOvr>
    <a:masterClrMapping/>
  </p:clrMapOvr>
  <mc:AlternateContent xmlns:mc="http://schemas.openxmlformats.org/markup-compatibility/2006">
    <mc:Choice xmlns:p14="http://schemas.microsoft.com/office/powerpoint/2010/main" xmlns="" Requires="p14">
      <p:transition spd="slow" p14:dur="1600">
        <p14:prism isInverted="1"/>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 xmlns:a16="http://schemas.microsoft.com/office/drawing/2014/main" id="{C20CBCCB-11B8-48B2-98BE-9174F970E46B}"/>
              </a:ext>
            </a:extLst>
          </p:cNvPr>
          <p:cNvGraphicFramePr>
            <a:graphicFrameLocks noGrp="1"/>
          </p:cNvGraphicFramePr>
          <p:nvPr>
            <p:ph idx="1"/>
            <p:extLst>
              <p:ext uri="{D42A27DB-BD31-4B8C-83A1-F6EECF244321}">
                <p14:modId xmlns:p14="http://schemas.microsoft.com/office/powerpoint/2010/main" xmlns="" val="937099737"/>
              </p:ext>
            </p:extLst>
          </p:nvPr>
        </p:nvGraphicFramePr>
        <p:xfrm>
          <a:off x="457200" y="2209800"/>
          <a:ext cx="3826768" cy="3352800"/>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a:extLst>
              <a:ext uri="{FF2B5EF4-FFF2-40B4-BE49-F238E27FC236}">
                <a16:creationId xmlns="" xmlns:a16="http://schemas.microsoft.com/office/drawing/2014/main" id="{77AD7003-01CE-4BEF-8E70-C1E6CACB1C23}"/>
              </a:ext>
            </a:extLst>
          </p:cNvPr>
          <p:cNvSpPr>
            <a:spLocks noGrp="1"/>
          </p:cNvSpPr>
          <p:nvPr>
            <p:ph type="sldNum" sz="quarter" idx="12"/>
          </p:nvPr>
        </p:nvSpPr>
        <p:spPr/>
        <p:txBody>
          <a:bodyPr/>
          <a:lstStyle/>
          <a:p>
            <a:fld id="{BA1A3697-DC7B-894C-BE54-C9BABF30A314}" type="slidenum">
              <a:rPr lang="en-US" smtClean="0"/>
              <a:pPr/>
              <a:t>14</a:t>
            </a:fld>
            <a:endParaRPr lang="en-US"/>
          </a:p>
        </p:txBody>
      </p:sp>
      <p:graphicFrame>
        <p:nvGraphicFramePr>
          <p:cNvPr id="13" name="Chart 12">
            <a:extLst>
              <a:ext uri="{FF2B5EF4-FFF2-40B4-BE49-F238E27FC236}">
                <a16:creationId xmlns="" xmlns:a16="http://schemas.microsoft.com/office/drawing/2014/main" id="{28CF8463-A150-460B-818C-1EE093488427}"/>
              </a:ext>
            </a:extLst>
          </p:cNvPr>
          <p:cNvGraphicFramePr/>
          <p:nvPr>
            <p:extLst>
              <p:ext uri="{D42A27DB-BD31-4B8C-83A1-F6EECF244321}">
                <p14:modId xmlns:p14="http://schemas.microsoft.com/office/powerpoint/2010/main" xmlns="" val="3408155573"/>
              </p:ext>
            </p:extLst>
          </p:nvPr>
        </p:nvGraphicFramePr>
        <p:xfrm>
          <a:off x="4860034" y="2237561"/>
          <a:ext cx="3719734" cy="3352801"/>
        </p:xfrm>
        <a:graphic>
          <a:graphicData uri="http://schemas.openxmlformats.org/drawingml/2006/chart">
            <c:chart xmlns:c="http://schemas.openxmlformats.org/drawingml/2006/chart" xmlns:r="http://schemas.openxmlformats.org/officeDocument/2006/relationships" r:id="rId3"/>
          </a:graphicData>
        </a:graphic>
      </p:graphicFrame>
      <p:sp>
        <p:nvSpPr>
          <p:cNvPr id="14" name="Title 1">
            <a:extLst>
              <a:ext uri="{FF2B5EF4-FFF2-40B4-BE49-F238E27FC236}">
                <a16:creationId xmlns="" xmlns:a16="http://schemas.microsoft.com/office/drawing/2014/main" id="{29FF1DB0-9DF2-440A-980A-DF21D8814035}"/>
              </a:ext>
            </a:extLst>
          </p:cNvPr>
          <p:cNvSpPr>
            <a:spLocks noGrp="1"/>
          </p:cNvSpPr>
          <p:nvPr>
            <p:ph type="title"/>
          </p:nvPr>
        </p:nvSpPr>
        <p:spPr>
          <a:xfrm>
            <a:off x="523528" y="255626"/>
            <a:ext cx="8229600" cy="762998"/>
          </a:xfrm>
          <a:solidFill>
            <a:schemeClr val="accent6">
              <a:lumMod val="75000"/>
            </a:schemeClr>
          </a:solidFill>
        </p:spPr>
        <p:txBody>
          <a:bodyPr>
            <a:normAutofit/>
          </a:bodyPr>
          <a:lstStyle/>
          <a:p>
            <a:pPr algn="ctr"/>
            <a:r>
              <a:rPr lang="en-ZA" sz="2400" b="1" dirty="0"/>
              <a:t>6. Registration and deregistration Statistics</a:t>
            </a:r>
            <a:endParaRPr lang="en-GB" sz="2400" b="1" dirty="0"/>
          </a:p>
        </p:txBody>
      </p:sp>
      <p:sp>
        <p:nvSpPr>
          <p:cNvPr id="15" name="TextBox 14">
            <a:extLst>
              <a:ext uri="{FF2B5EF4-FFF2-40B4-BE49-F238E27FC236}">
                <a16:creationId xmlns="" xmlns:a16="http://schemas.microsoft.com/office/drawing/2014/main" id="{2CA2D9C7-CC0A-4948-B6D2-EBBFE11404F5}"/>
              </a:ext>
            </a:extLst>
          </p:cNvPr>
          <p:cNvSpPr txBox="1"/>
          <p:nvPr/>
        </p:nvSpPr>
        <p:spPr>
          <a:xfrm>
            <a:off x="0" y="1340768"/>
            <a:ext cx="2123728" cy="523220"/>
          </a:xfrm>
          <a:prstGeom prst="rect">
            <a:avLst/>
          </a:prstGeom>
          <a:noFill/>
        </p:spPr>
        <p:txBody>
          <a:bodyPr wrap="square" rtlCol="0">
            <a:spAutoFit/>
          </a:bodyPr>
          <a:lstStyle/>
          <a:p>
            <a:r>
              <a:rPr lang="en-ZA" sz="2800" dirty="0"/>
              <a:t>SACAP</a:t>
            </a:r>
            <a:endParaRPr lang="en-GB" sz="2800" dirty="0"/>
          </a:p>
        </p:txBody>
      </p:sp>
    </p:spTree>
    <p:extLst>
      <p:ext uri="{BB962C8B-B14F-4D97-AF65-F5344CB8AC3E}">
        <p14:creationId xmlns:p14="http://schemas.microsoft.com/office/powerpoint/2010/main" xmlns="" val="248546810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prestige"/>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1E91C42-EC44-46B8-9426-121205460984}"/>
              </a:ext>
            </a:extLst>
          </p:cNvPr>
          <p:cNvSpPr>
            <a:spLocks noGrp="1"/>
          </p:cNvSpPr>
          <p:nvPr>
            <p:ph type="title"/>
          </p:nvPr>
        </p:nvSpPr>
        <p:spPr>
          <a:xfrm>
            <a:off x="611560" y="188640"/>
            <a:ext cx="8229600" cy="739225"/>
          </a:xfrm>
          <a:solidFill>
            <a:schemeClr val="accent6">
              <a:lumMod val="75000"/>
            </a:schemeClr>
          </a:solidFill>
        </p:spPr>
        <p:txBody>
          <a:bodyPr>
            <a:normAutofit/>
          </a:bodyPr>
          <a:lstStyle/>
          <a:p>
            <a:pPr algn="ctr"/>
            <a:r>
              <a:rPr lang="en-ZA" sz="2400" b="1" dirty="0"/>
              <a:t>6. Registration and deregistration Statistics (</a:t>
            </a:r>
            <a:r>
              <a:rPr lang="en-ZA" sz="2400" b="1" dirty="0" smtClean="0"/>
              <a:t>Cont.)</a:t>
            </a:r>
            <a:endParaRPr lang="en-GB" sz="2400" b="1" dirty="0"/>
          </a:p>
        </p:txBody>
      </p:sp>
      <p:sp>
        <p:nvSpPr>
          <p:cNvPr id="3" name="Content Placeholder 2">
            <a:extLst>
              <a:ext uri="{FF2B5EF4-FFF2-40B4-BE49-F238E27FC236}">
                <a16:creationId xmlns="" xmlns:a16="http://schemas.microsoft.com/office/drawing/2014/main" id="{A09FB306-7F3F-4A0F-88C8-98CA4F0AE4E4}"/>
              </a:ext>
            </a:extLst>
          </p:cNvPr>
          <p:cNvSpPr>
            <a:spLocks noGrp="1"/>
          </p:cNvSpPr>
          <p:nvPr>
            <p:ph idx="1"/>
          </p:nvPr>
        </p:nvSpPr>
        <p:spPr>
          <a:xfrm>
            <a:off x="431115" y="1916832"/>
            <a:ext cx="8229600" cy="3352800"/>
          </a:xfrm>
        </p:spPr>
        <p:txBody>
          <a:bodyPr/>
          <a:lstStyle/>
          <a:p>
            <a:pPr marL="0" indent="0">
              <a:buNone/>
            </a:pPr>
            <a:r>
              <a:rPr lang="en-ZA" dirty="0"/>
              <a:t>SACQSP</a:t>
            </a:r>
          </a:p>
          <a:p>
            <a:pPr marL="0" indent="0">
              <a:buNone/>
            </a:pPr>
            <a:endParaRPr lang="en-GB" dirty="0"/>
          </a:p>
        </p:txBody>
      </p:sp>
      <p:sp>
        <p:nvSpPr>
          <p:cNvPr id="4" name="Slide Number Placeholder 3">
            <a:extLst>
              <a:ext uri="{FF2B5EF4-FFF2-40B4-BE49-F238E27FC236}">
                <a16:creationId xmlns="" xmlns:a16="http://schemas.microsoft.com/office/drawing/2014/main" id="{9A5BE8FD-EFCB-4AA8-BE4A-7D5302B263C8}"/>
              </a:ext>
            </a:extLst>
          </p:cNvPr>
          <p:cNvSpPr>
            <a:spLocks noGrp="1"/>
          </p:cNvSpPr>
          <p:nvPr>
            <p:ph type="sldNum" sz="quarter" idx="12"/>
          </p:nvPr>
        </p:nvSpPr>
        <p:spPr/>
        <p:txBody>
          <a:bodyPr/>
          <a:lstStyle/>
          <a:p>
            <a:fld id="{BA1A3697-DC7B-894C-BE54-C9BABF30A314}" type="slidenum">
              <a:rPr lang="en-US" smtClean="0"/>
              <a:pPr/>
              <a:t>15</a:t>
            </a:fld>
            <a:endParaRPr lang="en-US"/>
          </a:p>
        </p:txBody>
      </p:sp>
      <p:graphicFrame>
        <p:nvGraphicFramePr>
          <p:cNvPr id="5" name="Table 5">
            <a:extLst>
              <a:ext uri="{FF2B5EF4-FFF2-40B4-BE49-F238E27FC236}">
                <a16:creationId xmlns="" xmlns:a16="http://schemas.microsoft.com/office/drawing/2014/main" id="{788AC2EA-78D4-4045-9A34-FCE26B5C0896}"/>
              </a:ext>
            </a:extLst>
          </p:cNvPr>
          <p:cNvGraphicFramePr>
            <a:graphicFrameLocks noGrp="1"/>
          </p:cNvGraphicFramePr>
          <p:nvPr>
            <p:extLst>
              <p:ext uri="{D42A27DB-BD31-4B8C-83A1-F6EECF244321}">
                <p14:modId xmlns:p14="http://schemas.microsoft.com/office/powerpoint/2010/main" xmlns="" val="3055238286"/>
              </p:ext>
            </p:extLst>
          </p:nvPr>
        </p:nvGraphicFramePr>
        <p:xfrm>
          <a:off x="415942" y="2503698"/>
          <a:ext cx="8507290" cy="3394276"/>
        </p:xfrm>
        <a:graphic>
          <a:graphicData uri="http://schemas.openxmlformats.org/drawingml/2006/table">
            <a:tbl>
              <a:tblPr firstRow="1" bandRow="1">
                <a:tableStyleId>{7DF18680-E054-41AD-8BC1-D1AEF772440D}</a:tableStyleId>
              </a:tblPr>
              <a:tblGrid>
                <a:gridCol w="717872">
                  <a:extLst>
                    <a:ext uri="{9D8B030D-6E8A-4147-A177-3AD203B41FA5}">
                      <a16:colId xmlns="" xmlns:a16="http://schemas.microsoft.com/office/drawing/2014/main" val="2859556149"/>
                    </a:ext>
                  </a:extLst>
                </a:gridCol>
                <a:gridCol w="1380704">
                  <a:extLst>
                    <a:ext uri="{9D8B030D-6E8A-4147-A177-3AD203B41FA5}">
                      <a16:colId xmlns="" xmlns:a16="http://schemas.microsoft.com/office/drawing/2014/main" val="2063409641"/>
                    </a:ext>
                  </a:extLst>
                </a:gridCol>
                <a:gridCol w="1512168">
                  <a:extLst>
                    <a:ext uri="{9D8B030D-6E8A-4147-A177-3AD203B41FA5}">
                      <a16:colId xmlns="" xmlns:a16="http://schemas.microsoft.com/office/drawing/2014/main" val="3138457100"/>
                    </a:ext>
                  </a:extLst>
                </a:gridCol>
                <a:gridCol w="1296144">
                  <a:extLst>
                    <a:ext uri="{9D8B030D-6E8A-4147-A177-3AD203B41FA5}">
                      <a16:colId xmlns="" xmlns:a16="http://schemas.microsoft.com/office/drawing/2014/main" val="2579712895"/>
                    </a:ext>
                  </a:extLst>
                </a:gridCol>
                <a:gridCol w="1296144">
                  <a:extLst>
                    <a:ext uri="{9D8B030D-6E8A-4147-A177-3AD203B41FA5}">
                      <a16:colId xmlns="" xmlns:a16="http://schemas.microsoft.com/office/drawing/2014/main" val="1302656597"/>
                    </a:ext>
                  </a:extLst>
                </a:gridCol>
                <a:gridCol w="1152128">
                  <a:extLst>
                    <a:ext uri="{9D8B030D-6E8A-4147-A177-3AD203B41FA5}">
                      <a16:colId xmlns="" xmlns:a16="http://schemas.microsoft.com/office/drawing/2014/main" val="4041736501"/>
                    </a:ext>
                  </a:extLst>
                </a:gridCol>
                <a:gridCol w="1152130">
                  <a:extLst>
                    <a:ext uri="{9D8B030D-6E8A-4147-A177-3AD203B41FA5}">
                      <a16:colId xmlns="" xmlns:a16="http://schemas.microsoft.com/office/drawing/2014/main" val="367494835"/>
                    </a:ext>
                  </a:extLst>
                </a:gridCol>
              </a:tblGrid>
              <a:tr h="504056">
                <a:tc>
                  <a:txBody>
                    <a:bodyPr/>
                    <a:lstStyle/>
                    <a:p>
                      <a:endParaRPr lang="en-GB" sz="1400" dirty="0"/>
                    </a:p>
                  </a:txBody>
                  <a:tcPr/>
                </a:tc>
                <a:tc gridSpan="2">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ZA" sz="1400" dirty="0"/>
                        <a:t>Candidates</a:t>
                      </a:r>
                      <a:endParaRPr lang="en-GB" sz="1400" dirty="0"/>
                    </a:p>
                    <a:p>
                      <a:pPr algn="ctr"/>
                      <a:endParaRPr lang="en-GB" sz="1400" dirty="0"/>
                    </a:p>
                  </a:txBody>
                  <a:tcPr/>
                </a:tc>
                <a:tc hMerge="1">
                  <a:txBody>
                    <a:bodyPr/>
                    <a:lstStyle/>
                    <a:p>
                      <a:endParaRPr lang="en-GB" sz="1400" dirty="0"/>
                    </a:p>
                  </a:txBody>
                  <a:tcPr/>
                </a:tc>
                <a:tc>
                  <a:txBody>
                    <a:bodyPr/>
                    <a:lstStyle/>
                    <a:p>
                      <a:endParaRPr lang="en-GB" sz="1400" dirty="0"/>
                    </a:p>
                  </a:txBody>
                  <a:tcPr/>
                </a:tc>
                <a:tc gridSpan="3">
                  <a:txBody>
                    <a:bodyPr/>
                    <a:lstStyle/>
                    <a:p>
                      <a:pPr algn="ctr"/>
                      <a:r>
                        <a:rPr lang="en-ZA" sz="1400" dirty="0"/>
                        <a:t>De-registrations</a:t>
                      </a:r>
                      <a:endParaRPr lang="en-GB" sz="1400" dirty="0"/>
                    </a:p>
                  </a:txBody>
                  <a:tcPr/>
                </a:tc>
                <a:tc hMerge="1">
                  <a:txBody>
                    <a:bodyPr/>
                    <a:lstStyle/>
                    <a:p>
                      <a:endParaRPr lang="en-GB" sz="1400" dirty="0"/>
                    </a:p>
                  </a:txBody>
                  <a:tcPr/>
                </a:tc>
                <a:tc hMerge="1">
                  <a:txBody>
                    <a:bodyPr/>
                    <a:lstStyle/>
                    <a:p>
                      <a:endParaRPr lang="en-GB" sz="1400" dirty="0"/>
                    </a:p>
                  </a:txBody>
                  <a:tcPr/>
                </a:tc>
                <a:extLst>
                  <a:ext uri="{0D108BD9-81ED-4DB2-BD59-A6C34878D82A}">
                    <a16:rowId xmlns="" xmlns:a16="http://schemas.microsoft.com/office/drawing/2014/main" val="966243436"/>
                  </a:ext>
                </a:extLst>
              </a:tr>
              <a:tr h="504056">
                <a:tc>
                  <a:txBody>
                    <a:bodyPr/>
                    <a:lstStyle/>
                    <a:p>
                      <a:r>
                        <a:rPr lang="en-ZA" sz="1400" b="1" dirty="0"/>
                        <a:t>Year</a:t>
                      </a:r>
                      <a:endParaRPr lang="en-GB" sz="1400" b="1" dirty="0"/>
                    </a:p>
                  </a:txBody>
                  <a:tcPr/>
                </a:tc>
                <a:tc>
                  <a:txBody>
                    <a:bodyPr/>
                    <a:lstStyle/>
                    <a:p>
                      <a:r>
                        <a:rPr lang="en-ZA" sz="1400" b="1" dirty="0"/>
                        <a:t>Registrations</a:t>
                      </a:r>
                      <a:endParaRPr lang="en-GB" sz="1400" b="1" dirty="0"/>
                    </a:p>
                  </a:txBody>
                  <a:tcPr/>
                </a:tc>
                <a:tc>
                  <a:txBody>
                    <a:bodyPr/>
                    <a:lstStyle/>
                    <a:p>
                      <a:r>
                        <a:rPr lang="en-ZA" sz="1400" b="1" dirty="0"/>
                        <a:t>De-registrations</a:t>
                      </a:r>
                      <a:endParaRPr lang="en-GB" sz="1400" b="1" dirty="0"/>
                    </a:p>
                  </a:txBody>
                  <a:tcPr/>
                </a:tc>
                <a:tc>
                  <a:txBody>
                    <a:bodyPr/>
                    <a:lstStyle/>
                    <a:p>
                      <a:r>
                        <a:rPr lang="en-ZA" sz="1400" b="1" dirty="0"/>
                        <a:t>Registered Professionals</a:t>
                      </a:r>
                      <a:endParaRPr lang="en-GB" sz="1400" b="1" dirty="0"/>
                    </a:p>
                  </a:txBody>
                  <a:tcPr/>
                </a:tc>
                <a:tc>
                  <a:txBody>
                    <a:bodyPr/>
                    <a:lstStyle/>
                    <a:p>
                      <a:r>
                        <a:rPr lang="en-ZA" sz="1400" b="1" dirty="0"/>
                        <a:t>Non-payments</a:t>
                      </a:r>
                      <a:endParaRPr lang="en-GB" sz="1400" b="1" dirty="0"/>
                    </a:p>
                  </a:txBody>
                  <a:tcPr/>
                </a:tc>
                <a:tc>
                  <a:txBody>
                    <a:bodyPr/>
                    <a:lstStyle/>
                    <a:p>
                      <a:r>
                        <a:rPr lang="en-ZA" sz="1400" b="1" dirty="0"/>
                        <a:t>Non-CPD Compliance</a:t>
                      </a:r>
                      <a:endParaRPr lang="en-GB" sz="1400" b="1" dirty="0"/>
                    </a:p>
                  </a:txBody>
                  <a:tcPr/>
                </a:tc>
                <a:tc>
                  <a:txBody>
                    <a:bodyPr/>
                    <a:lstStyle/>
                    <a:p>
                      <a:r>
                        <a:rPr lang="en-ZA" sz="1400" b="1" dirty="0"/>
                        <a:t>Misconduct</a:t>
                      </a:r>
                      <a:endParaRPr lang="en-GB" sz="1400" b="1" dirty="0"/>
                    </a:p>
                  </a:txBody>
                  <a:tcPr/>
                </a:tc>
                <a:extLst>
                  <a:ext uri="{0D108BD9-81ED-4DB2-BD59-A6C34878D82A}">
                    <a16:rowId xmlns="" xmlns:a16="http://schemas.microsoft.com/office/drawing/2014/main" val="2749652114"/>
                  </a:ext>
                </a:extLst>
              </a:tr>
              <a:tr h="589489">
                <a:tc>
                  <a:txBody>
                    <a:bodyPr/>
                    <a:lstStyle/>
                    <a:p>
                      <a:r>
                        <a:rPr lang="en-ZA" dirty="0"/>
                        <a:t>2016</a:t>
                      </a:r>
                      <a:endParaRPr lang="en-GB" dirty="0"/>
                    </a:p>
                  </a:txBody>
                  <a:tcPr/>
                </a:tc>
                <a:tc>
                  <a:txBody>
                    <a:bodyPr/>
                    <a:lstStyle/>
                    <a:p>
                      <a:r>
                        <a:rPr lang="en-ZA" dirty="0"/>
                        <a:t>1983</a:t>
                      </a:r>
                      <a:endParaRPr lang="en-GB" dirty="0"/>
                    </a:p>
                  </a:txBody>
                  <a:tcPr/>
                </a:tc>
                <a:tc>
                  <a:txBody>
                    <a:bodyPr/>
                    <a:lstStyle/>
                    <a:p>
                      <a:r>
                        <a:rPr lang="en-ZA" dirty="0"/>
                        <a:t>34</a:t>
                      </a:r>
                      <a:endParaRPr lang="en-GB" dirty="0"/>
                    </a:p>
                  </a:txBody>
                  <a:tcPr/>
                </a:tc>
                <a:tc>
                  <a:txBody>
                    <a:bodyPr/>
                    <a:lstStyle/>
                    <a:p>
                      <a:r>
                        <a:rPr lang="en-ZA" dirty="0"/>
                        <a:t>2100</a:t>
                      </a:r>
                      <a:endParaRPr lang="en-GB" dirty="0"/>
                    </a:p>
                  </a:txBody>
                  <a:tcPr/>
                </a:tc>
                <a:tc>
                  <a:txBody>
                    <a:bodyPr/>
                    <a:lstStyle/>
                    <a:p>
                      <a:r>
                        <a:rPr lang="en-ZA" dirty="0"/>
                        <a:t>0</a:t>
                      </a:r>
                      <a:endParaRPr lang="en-GB" dirty="0"/>
                    </a:p>
                  </a:txBody>
                  <a:tcPr/>
                </a:tc>
                <a:tc>
                  <a:txBody>
                    <a:bodyPr/>
                    <a:lstStyle/>
                    <a:p>
                      <a:r>
                        <a:rPr lang="en-ZA" dirty="0"/>
                        <a:t>30</a:t>
                      </a:r>
                      <a:endParaRPr lang="en-GB" dirty="0"/>
                    </a:p>
                  </a:txBody>
                  <a:tcPr/>
                </a:tc>
                <a:tc>
                  <a:txBody>
                    <a:bodyPr/>
                    <a:lstStyle/>
                    <a:p>
                      <a:r>
                        <a:rPr lang="en-ZA" dirty="0"/>
                        <a:t>0</a:t>
                      </a:r>
                      <a:endParaRPr lang="en-GB" dirty="0"/>
                    </a:p>
                  </a:txBody>
                  <a:tcPr/>
                </a:tc>
                <a:extLst>
                  <a:ext uri="{0D108BD9-81ED-4DB2-BD59-A6C34878D82A}">
                    <a16:rowId xmlns="" xmlns:a16="http://schemas.microsoft.com/office/drawing/2014/main" val="3034839673"/>
                  </a:ext>
                </a:extLst>
              </a:tr>
              <a:tr h="589489">
                <a:tc>
                  <a:txBody>
                    <a:bodyPr/>
                    <a:lstStyle/>
                    <a:p>
                      <a:r>
                        <a:rPr lang="en-ZA" dirty="0"/>
                        <a:t>2017</a:t>
                      </a:r>
                      <a:endParaRPr lang="en-GB" dirty="0"/>
                    </a:p>
                  </a:txBody>
                  <a:tcPr/>
                </a:tc>
                <a:tc>
                  <a:txBody>
                    <a:bodyPr/>
                    <a:lstStyle/>
                    <a:p>
                      <a:r>
                        <a:rPr lang="en-ZA" dirty="0"/>
                        <a:t>2031</a:t>
                      </a:r>
                      <a:endParaRPr lang="en-GB" dirty="0"/>
                    </a:p>
                  </a:txBody>
                  <a:tcPr/>
                </a:tc>
                <a:tc>
                  <a:txBody>
                    <a:bodyPr/>
                    <a:lstStyle/>
                    <a:p>
                      <a:r>
                        <a:rPr lang="en-ZA" dirty="0"/>
                        <a:t>47</a:t>
                      </a:r>
                      <a:endParaRPr lang="en-GB" dirty="0"/>
                    </a:p>
                  </a:txBody>
                  <a:tcPr/>
                </a:tc>
                <a:tc>
                  <a:txBody>
                    <a:bodyPr/>
                    <a:lstStyle/>
                    <a:p>
                      <a:r>
                        <a:rPr lang="en-ZA" dirty="0"/>
                        <a:t>2210</a:t>
                      </a:r>
                      <a:endParaRPr lang="en-GB" dirty="0"/>
                    </a:p>
                  </a:txBody>
                  <a:tcPr/>
                </a:tc>
                <a:tc>
                  <a:txBody>
                    <a:bodyPr/>
                    <a:lstStyle/>
                    <a:p>
                      <a:r>
                        <a:rPr lang="en-ZA" dirty="0"/>
                        <a:t>0</a:t>
                      </a:r>
                      <a:endParaRPr lang="en-GB" dirty="0"/>
                    </a:p>
                  </a:txBody>
                  <a:tcPr/>
                </a:tc>
                <a:tc>
                  <a:txBody>
                    <a:bodyPr/>
                    <a:lstStyle/>
                    <a:p>
                      <a:r>
                        <a:rPr lang="en-ZA" dirty="0"/>
                        <a:t>34</a:t>
                      </a:r>
                      <a:endParaRPr lang="en-GB" dirty="0"/>
                    </a:p>
                  </a:txBody>
                  <a:tcPr/>
                </a:tc>
                <a:tc>
                  <a:txBody>
                    <a:bodyPr/>
                    <a:lstStyle/>
                    <a:p>
                      <a:r>
                        <a:rPr lang="en-ZA" dirty="0"/>
                        <a:t>0</a:t>
                      </a:r>
                      <a:endParaRPr lang="en-GB" dirty="0"/>
                    </a:p>
                  </a:txBody>
                  <a:tcPr/>
                </a:tc>
                <a:extLst>
                  <a:ext uri="{0D108BD9-81ED-4DB2-BD59-A6C34878D82A}">
                    <a16:rowId xmlns="" xmlns:a16="http://schemas.microsoft.com/office/drawing/2014/main" val="4025773928"/>
                  </a:ext>
                </a:extLst>
              </a:tr>
              <a:tr h="589489">
                <a:tc>
                  <a:txBody>
                    <a:bodyPr/>
                    <a:lstStyle/>
                    <a:p>
                      <a:r>
                        <a:rPr lang="en-ZA" dirty="0"/>
                        <a:t>2018</a:t>
                      </a:r>
                      <a:endParaRPr lang="en-GB" dirty="0"/>
                    </a:p>
                  </a:txBody>
                  <a:tcPr/>
                </a:tc>
                <a:tc>
                  <a:txBody>
                    <a:bodyPr/>
                    <a:lstStyle/>
                    <a:p>
                      <a:r>
                        <a:rPr lang="en-ZA" dirty="0"/>
                        <a:t>2236</a:t>
                      </a:r>
                      <a:endParaRPr lang="en-GB" dirty="0"/>
                    </a:p>
                  </a:txBody>
                  <a:tcPr/>
                </a:tc>
                <a:tc>
                  <a:txBody>
                    <a:bodyPr/>
                    <a:lstStyle/>
                    <a:p>
                      <a:r>
                        <a:rPr lang="en-ZA" dirty="0"/>
                        <a:t>236</a:t>
                      </a:r>
                      <a:endParaRPr lang="en-GB" dirty="0"/>
                    </a:p>
                  </a:txBody>
                  <a:tcPr/>
                </a:tc>
                <a:tc>
                  <a:txBody>
                    <a:bodyPr/>
                    <a:lstStyle/>
                    <a:p>
                      <a:r>
                        <a:rPr lang="en-ZA" dirty="0"/>
                        <a:t>2303</a:t>
                      </a:r>
                      <a:endParaRPr lang="en-GB" dirty="0"/>
                    </a:p>
                  </a:txBody>
                  <a:tcPr/>
                </a:tc>
                <a:tc>
                  <a:txBody>
                    <a:bodyPr/>
                    <a:lstStyle/>
                    <a:p>
                      <a:r>
                        <a:rPr lang="en-ZA" dirty="0"/>
                        <a:t>28</a:t>
                      </a:r>
                      <a:endParaRPr lang="en-GB" dirty="0"/>
                    </a:p>
                  </a:txBody>
                  <a:tcPr/>
                </a:tc>
                <a:tc>
                  <a:txBody>
                    <a:bodyPr/>
                    <a:lstStyle/>
                    <a:p>
                      <a:r>
                        <a:rPr lang="en-ZA" dirty="0"/>
                        <a:t>26</a:t>
                      </a:r>
                      <a:endParaRPr lang="en-GB" dirty="0"/>
                    </a:p>
                  </a:txBody>
                  <a:tcPr/>
                </a:tc>
                <a:tc>
                  <a:txBody>
                    <a:bodyPr/>
                    <a:lstStyle/>
                    <a:p>
                      <a:r>
                        <a:rPr lang="en-ZA" dirty="0"/>
                        <a:t>0</a:t>
                      </a:r>
                      <a:endParaRPr lang="en-GB" dirty="0"/>
                    </a:p>
                  </a:txBody>
                  <a:tcPr/>
                </a:tc>
                <a:extLst>
                  <a:ext uri="{0D108BD9-81ED-4DB2-BD59-A6C34878D82A}">
                    <a16:rowId xmlns="" xmlns:a16="http://schemas.microsoft.com/office/drawing/2014/main" val="3484576134"/>
                  </a:ext>
                </a:extLst>
              </a:tr>
              <a:tr h="589489">
                <a:tc>
                  <a:txBody>
                    <a:bodyPr/>
                    <a:lstStyle/>
                    <a:p>
                      <a:r>
                        <a:rPr lang="en-ZA" dirty="0"/>
                        <a:t>2019</a:t>
                      </a:r>
                      <a:endParaRPr lang="en-GB" dirty="0"/>
                    </a:p>
                  </a:txBody>
                  <a:tcPr/>
                </a:tc>
                <a:tc>
                  <a:txBody>
                    <a:bodyPr/>
                    <a:lstStyle/>
                    <a:p>
                      <a:r>
                        <a:rPr lang="en-ZA" dirty="0"/>
                        <a:t>2143</a:t>
                      </a:r>
                      <a:endParaRPr lang="en-GB" dirty="0"/>
                    </a:p>
                  </a:txBody>
                  <a:tcPr/>
                </a:tc>
                <a:tc>
                  <a:txBody>
                    <a:bodyPr/>
                    <a:lstStyle/>
                    <a:p>
                      <a:r>
                        <a:rPr lang="en-ZA" dirty="0"/>
                        <a:t>595</a:t>
                      </a:r>
                      <a:endParaRPr lang="en-GB" dirty="0"/>
                    </a:p>
                  </a:txBody>
                  <a:tcPr/>
                </a:tc>
                <a:tc>
                  <a:txBody>
                    <a:bodyPr/>
                    <a:lstStyle/>
                    <a:p>
                      <a:r>
                        <a:rPr lang="en-ZA" dirty="0"/>
                        <a:t>2424</a:t>
                      </a:r>
                      <a:endParaRPr lang="en-GB" dirty="0"/>
                    </a:p>
                  </a:txBody>
                  <a:tcPr/>
                </a:tc>
                <a:tc>
                  <a:txBody>
                    <a:bodyPr/>
                    <a:lstStyle/>
                    <a:p>
                      <a:r>
                        <a:rPr lang="en-ZA" dirty="0"/>
                        <a:t>116</a:t>
                      </a:r>
                      <a:endParaRPr lang="en-GB" dirty="0"/>
                    </a:p>
                  </a:txBody>
                  <a:tcPr/>
                </a:tc>
                <a:tc>
                  <a:txBody>
                    <a:bodyPr/>
                    <a:lstStyle/>
                    <a:p>
                      <a:r>
                        <a:rPr lang="en-ZA" dirty="0"/>
                        <a:t>58</a:t>
                      </a:r>
                      <a:endParaRPr lang="en-GB" dirty="0"/>
                    </a:p>
                  </a:txBody>
                  <a:tcPr/>
                </a:tc>
                <a:tc>
                  <a:txBody>
                    <a:bodyPr/>
                    <a:lstStyle/>
                    <a:p>
                      <a:r>
                        <a:rPr lang="en-ZA" dirty="0"/>
                        <a:t>0</a:t>
                      </a:r>
                      <a:endParaRPr lang="en-GB" dirty="0"/>
                    </a:p>
                  </a:txBody>
                  <a:tcPr/>
                </a:tc>
                <a:extLst>
                  <a:ext uri="{0D108BD9-81ED-4DB2-BD59-A6C34878D82A}">
                    <a16:rowId xmlns="" xmlns:a16="http://schemas.microsoft.com/office/drawing/2014/main" val="543324742"/>
                  </a:ext>
                </a:extLst>
              </a:tr>
            </a:tbl>
          </a:graphicData>
        </a:graphic>
      </p:graphicFrame>
    </p:spTree>
    <p:extLst>
      <p:ext uri="{BB962C8B-B14F-4D97-AF65-F5344CB8AC3E}">
        <p14:creationId xmlns:p14="http://schemas.microsoft.com/office/powerpoint/2010/main" xmlns="" val="393804649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 xmlns:a16="http://schemas.microsoft.com/office/drawing/2014/main" id="{C20CBCCB-11B8-48B2-98BE-9174F970E46B}"/>
              </a:ext>
            </a:extLst>
          </p:cNvPr>
          <p:cNvGraphicFramePr>
            <a:graphicFrameLocks noGrp="1"/>
          </p:cNvGraphicFramePr>
          <p:nvPr>
            <p:ph idx="1"/>
            <p:extLst>
              <p:ext uri="{D42A27DB-BD31-4B8C-83A1-F6EECF244321}">
                <p14:modId xmlns:p14="http://schemas.microsoft.com/office/powerpoint/2010/main" xmlns="" val="447016243"/>
              </p:ext>
            </p:extLst>
          </p:nvPr>
        </p:nvGraphicFramePr>
        <p:xfrm>
          <a:off x="457200" y="2209800"/>
          <a:ext cx="3826768" cy="3352800"/>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a:extLst>
              <a:ext uri="{FF2B5EF4-FFF2-40B4-BE49-F238E27FC236}">
                <a16:creationId xmlns="" xmlns:a16="http://schemas.microsoft.com/office/drawing/2014/main" id="{77AD7003-01CE-4BEF-8E70-C1E6CACB1C23}"/>
              </a:ext>
            </a:extLst>
          </p:cNvPr>
          <p:cNvSpPr>
            <a:spLocks noGrp="1"/>
          </p:cNvSpPr>
          <p:nvPr>
            <p:ph type="sldNum" sz="quarter" idx="12"/>
          </p:nvPr>
        </p:nvSpPr>
        <p:spPr/>
        <p:txBody>
          <a:bodyPr/>
          <a:lstStyle/>
          <a:p>
            <a:fld id="{BA1A3697-DC7B-894C-BE54-C9BABF30A314}" type="slidenum">
              <a:rPr lang="en-US" smtClean="0"/>
              <a:pPr/>
              <a:t>16</a:t>
            </a:fld>
            <a:endParaRPr lang="en-US"/>
          </a:p>
        </p:txBody>
      </p:sp>
      <p:graphicFrame>
        <p:nvGraphicFramePr>
          <p:cNvPr id="13" name="Chart 12">
            <a:extLst>
              <a:ext uri="{FF2B5EF4-FFF2-40B4-BE49-F238E27FC236}">
                <a16:creationId xmlns="" xmlns:a16="http://schemas.microsoft.com/office/drawing/2014/main" id="{28CF8463-A150-460B-818C-1EE093488427}"/>
              </a:ext>
            </a:extLst>
          </p:cNvPr>
          <p:cNvGraphicFramePr/>
          <p:nvPr>
            <p:extLst>
              <p:ext uri="{D42A27DB-BD31-4B8C-83A1-F6EECF244321}">
                <p14:modId xmlns:p14="http://schemas.microsoft.com/office/powerpoint/2010/main" xmlns="" val="1037392419"/>
              </p:ext>
            </p:extLst>
          </p:nvPr>
        </p:nvGraphicFramePr>
        <p:xfrm>
          <a:off x="4860034" y="2237561"/>
          <a:ext cx="3719734" cy="3352801"/>
        </p:xfrm>
        <a:graphic>
          <a:graphicData uri="http://schemas.openxmlformats.org/drawingml/2006/chart">
            <c:chart xmlns:c="http://schemas.openxmlformats.org/drawingml/2006/chart" xmlns:r="http://schemas.openxmlformats.org/officeDocument/2006/relationships" r:id="rId3"/>
          </a:graphicData>
        </a:graphic>
      </p:graphicFrame>
      <p:sp>
        <p:nvSpPr>
          <p:cNvPr id="14" name="Title 1">
            <a:extLst>
              <a:ext uri="{FF2B5EF4-FFF2-40B4-BE49-F238E27FC236}">
                <a16:creationId xmlns="" xmlns:a16="http://schemas.microsoft.com/office/drawing/2014/main" id="{29FF1DB0-9DF2-440A-980A-DF21D8814035}"/>
              </a:ext>
            </a:extLst>
          </p:cNvPr>
          <p:cNvSpPr>
            <a:spLocks noGrp="1"/>
          </p:cNvSpPr>
          <p:nvPr>
            <p:ph type="title"/>
          </p:nvPr>
        </p:nvSpPr>
        <p:spPr>
          <a:xfrm>
            <a:off x="611560" y="188640"/>
            <a:ext cx="8229600" cy="690990"/>
          </a:xfrm>
          <a:solidFill>
            <a:schemeClr val="accent6">
              <a:lumMod val="75000"/>
            </a:schemeClr>
          </a:solidFill>
        </p:spPr>
        <p:txBody>
          <a:bodyPr>
            <a:normAutofit/>
          </a:bodyPr>
          <a:lstStyle/>
          <a:p>
            <a:pPr algn="ctr"/>
            <a:r>
              <a:rPr lang="en-ZA" sz="2400" b="1" dirty="0"/>
              <a:t>6. Registration and deregistration Statistics</a:t>
            </a:r>
            <a:endParaRPr lang="en-GB" sz="2400" b="1" dirty="0"/>
          </a:p>
        </p:txBody>
      </p:sp>
      <p:sp>
        <p:nvSpPr>
          <p:cNvPr id="15" name="TextBox 14">
            <a:extLst>
              <a:ext uri="{FF2B5EF4-FFF2-40B4-BE49-F238E27FC236}">
                <a16:creationId xmlns="" xmlns:a16="http://schemas.microsoft.com/office/drawing/2014/main" id="{2CA2D9C7-CC0A-4948-B6D2-EBBFE11404F5}"/>
              </a:ext>
            </a:extLst>
          </p:cNvPr>
          <p:cNvSpPr txBox="1"/>
          <p:nvPr/>
        </p:nvSpPr>
        <p:spPr>
          <a:xfrm>
            <a:off x="0" y="1340768"/>
            <a:ext cx="2123728" cy="523220"/>
          </a:xfrm>
          <a:prstGeom prst="rect">
            <a:avLst/>
          </a:prstGeom>
          <a:noFill/>
        </p:spPr>
        <p:txBody>
          <a:bodyPr wrap="square" rtlCol="0">
            <a:spAutoFit/>
          </a:bodyPr>
          <a:lstStyle/>
          <a:p>
            <a:r>
              <a:rPr lang="en-ZA" sz="2800" dirty="0"/>
              <a:t>SACQSP</a:t>
            </a:r>
            <a:endParaRPr lang="en-GB" sz="2800" dirty="0"/>
          </a:p>
        </p:txBody>
      </p:sp>
    </p:spTree>
    <p:extLst>
      <p:ext uri="{BB962C8B-B14F-4D97-AF65-F5344CB8AC3E}">
        <p14:creationId xmlns:p14="http://schemas.microsoft.com/office/powerpoint/2010/main" xmlns="" val="221477377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1E91C42-EC44-46B8-9426-121205460984}"/>
              </a:ext>
            </a:extLst>
          </p:cNvPr>
          <p:cNvSpPr>
            <a:spLocks noGrp="1"/>
          </p:cNvSpPr>
          <p:nvPr>
            <p:ph type="title"/>
          </p:nvPr>
        </p:nvSpPr>
        <p:spPr>
          <a:xfrm>
            <a:off x="507185" y="310816"/>
            <a:ext cx="8229600" cy="717960"/>
          </a:xfrm>
          <a:solidFill>
            <a:schemeClr val="accent6">
              <a:lumMod val="75000"/>
            </a:schemeClr>
          </a:solidFill>
        </p:spPr>
        <p:txBody>
          <a:bodyPr>
            <a:normAutofit/>
          </a:bodyPr>
          <a:lstStyle/>
          <a:p>
            <a:pPr algn="ctr"/>
            <a:r>
              <a:rPr lang="en-ZA" sz="2400" b="1" dirty="0"/>
              <a:t>6. Registration and deregistration Statistics (</a:t>
            </a:r>
            <a:r>
              <a:rPr lang="en-ZA" sz="2400" b="1" dirty="0" smtClean="0"/>
              <a:t>Cont.)</a:t>
            </a:r>
            <a:endParaRPr lang="en-GB" sz="2400" b="1" dirty="0"/>
          </a:p>
        </p:txBody>
      </p:sp>
      <p:sp>
        <p:nvSpPr>
          <p:cNvPr id="3" name="Content Placeholder 2">
            <a:extLst>
              <a:ext uri="{FF2B5EF4-FFF2-40B4-BE49-F238E27FC236}">
                <a16:creationId xmlns="" xmlns:a16="http://schemas.microsoft.com/office/drawing/2014/main" id="{A09FB306-7F3F-4A0F-88C8-98CA4F0AE4E4}"/>
              </a:ext>
            </a:extLst>
          </p:cNvPr>
          <p:cNvSpPr>
            <a:spLocks noGrp="1"/>
          </p:cNvSpPr>
          <p:nvPr>
            <p:ph idx="1"/>
          </p:nvPr>
        </p:nvSpPr>
        <p:spPr>
          <a:xfrm>
            <a:off x="229495" y="1412776"/>
            <a:ext cx="8229600" cy="3352800"/>
          </a:xfrm>
        </p:spPr>
        <p:txBody>
          <a:bodyPr/>
          <a:lstStyle/>
          <a:p>
            <a:pPr marL="0" indent="0">
              <a:buNone/>
            </a:pPr>
            <a:r>
              <a:rPr lang="en-ZA" dirty="0"/>
              <a:t>SACPVP</a:t>
            </a:r>
          </a:p>
          <a:p>
            <a:pPr marL="0" indent="0">
              <a:buNone/>
            </a:pPr>
            <a:endParaRPr lang="en-GB" dirty="0"/>
          </a:p>
        </p:txBody>
      </p:sp>
      <p:sp>
        <p:nvSpPr>
          <p:cNvPr id="4" name="Slide Number Placeholder 3">
            <a:extLst>
              <a:ext uri="{FF2B5EF4-FFF2-40B4-BE49-F238E27FC236}">
                <a16:creationId xmlns="" xmlns:a16="http://schemas.microsoft.com/office/drawing/2014/main" id="{9A5BE8FD-EFCB-4AA8-BE4A-7D5302B263C8}"/>
              </a:ext>
            </a:extLst>
          </p:cNvPr>
          <p:cNvSpPr>
            <a:spLocks noGrp="1"/>
          </p:cNvSpPr>
          <p:nvPr>
            <p:ph type="sldNum" sz="quarter" idx="12"/>
          </p:nvPr>
        </p:nvSpPr>
        <p:spPr/>
        <p:txBody>
          <a:bodyPr/>
          <a:lstStyle/>
          <a:p>
            <a:fld id="{BA1A3697-DC7B-894C-BE54-C9BABF30A314}" type="slidenum">
              <a:rPr lang="en-US" smtClean="0"/>
              <a:pPr/>
              <a:t>17</a:t>
            </a:fld>
            <a:endParaRPr lang="en-US"/>
          </a:p>
        </p:txBody>
      </p:sp>
      <p:graphicFrame>
        <p:nvGraphicFramePr>
          <p:cNvPr id="5" name="Table 5">
            <a:extLst>
              <a:ext uri="{FF2B5EF4-FFF2-40B4-BE49-F238E27FC236}">
                <a16:creationId xmlns="" xmlns:a16="http://schemas.microsoft.com/office/drawing/2014/main" id="{788AC2EA-78D4-4045-9A34-FCE26B5C0896}"/>
              </a:ext>
            </a:extLst>
          </p:cNvPr>
          <p:cNvGraphicFramePr>
            <a:graphicFrameLocks noGrp="1"/>
          </p:cNvGraphicFramePr>
          <p:nvPr>
            <p:extLst>
              <p:ext uri="{D42A27DB-BD31-4B8C-83A1-F6EECF244321}">
                <p14:modId xmlns:p14="http://schemas.microsoft.com/office/powerpoint/2010/main" xmlns="" val="3185084854"/>
              </p:ext>
            </p:extLst>
          </p:nvPr>
        </p:nvGraphicFramePr>
        <p:xfrm>
          <a:off x="229495" y="1964323"/>
          <a:ext cx="8507290" cy="3596640"/>
        </p:xfrm>
        <a:graphic>
          <a:graphicData uri="http://schemas.openxmlformats.org/drawingml/2006/table">
            <a:tbl>
              <a:tblPr firstRow="1" bandRow="1">
                <a:tableStyleId>{073A0DAA-6AF3-43AB-8588-CEC1D06C72B9}</a:tableStyleId>
              </a:tblPr>
              <a:tblGrid>
                <a:gridCol w="717872">
                  <a:extLst>
                    <a:ext uri="{9D8B030D-6E8A-4147-A177-3AD203B41FA5}">
                      <a16:colId xmlns="" xmlns:a16="http://schemas.microsoft.com/office/drawing/2014/main" val="2859556149"/>
                    </a:ext>
                  </a:extLst>
                </a:gridCol>
                <a:gridCol w="1380704">
                  <a:extLst>
                    <a:ext uri="{9D8B030D-6E8A-4147-A177-3AD203B41FA5}">
                      <a16:colId xmlns="" xmlns:a16="http://schemas.microsoft.com/office/drawing/2014/main" val="2063409641"/>
                    </a:ext>
                  </a:extLst>
                </a:gridCol>
                <a:gridCol w="1512168">
                  <a:extLst>
                    <a:ext uri="{9D8B030D-6E8A-4147-A177-3AD203B41FA5}">
                      <a16:colId xmlns="" xmlns:a16="http://schemas.microsoft.com/office/drawing/2014/main" val="3138457100"/>
                    </a:ext>
                  </a:extLst>
                </a:gridCol>
                <a:gridCol w="1296144">
                  <a:extLst>
                    <a:ext uri="{9D8B030D-6E8A-4147-A177-3AD203B41FA5}">
                      <a16:colId xmlns="" xmlns:a16="http://schemas.microsoft.com/office/drawing/2014/main" val="2579712895"/>
                    </a:ext>
                  </a:extLst>
                </a:gridCol>
                <a:gridCol w="1296144">
                  <a:extLst>
                    <a:ext uri="{9D8B030D-6E8A-4147-A177-3AD203B41FA5}">
                      <a16:colId xmlns="" xmlns:a16="http://schemas.microsoft.com/office/drawing/2014/main" val="1302656597"/>
                    </a:ext>
                  </a:extLst>
                </a:gridCol>
                <a:gridCol w="1152128">
                  <a:extLst>
                    <a:ext uri="{9D8B030D-6E8A-4147-A177-3AD203B41FA5}">
                      <a16:colId xmlns="" xmlns:a16="http://schemas.microsoft.com/office/drawing/2014/main" val="4041736501"/>
                    </a:ext>
                  </a:extLst>
                </a:gridCol>
                <a:gridCol w="1152130">
                  <a:extLst>
                    <a:ext uri="{9D8B030D-6E8A-4147-A177-3AD203B41FA5}">
                      <a16:colId xmlns="" xmlns:a16="http://schemas.microsoft.com/office/drawing/2014/main" val="367494835"/>
                    </a:ext>
                  </a:extLst>
                </a:gridCol>
              </a:tblGrid>
              <a:tr h="504056">
                <a:tc>
                  <a:txBody>
                    <a:bodyPr/>
                    <a:lstStyle/>
                    <a:p>
                      <a:endParaRPr lang="en-GB" sz="1400" dirty="0"/>
                    </a:p>
                  </a:txBody>
                  <a:tcPr/>
                </a:tc>
                <a:tc gridSpan="2">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ZA" sz="1400" dirty="0"/>
                        <a:t>Candidates</a:t>
                      </a:r>
                      <a:endParaRPr lang="en-GB" sz="1400" dirty="0"/>
                    </a:p>
                    <a:p>
                      <a:pPr algn="ctr"/>
                      <a:endParaRPr lang="en-GB" sz="1400" dirty="0"/>
                    </a:p>
                  </a:txBody>
                  <a:tcPr/>
                </a:tc>
                <a:tc hMerge="1">
                  <a:txBody>
                    <a:bodyPr/>
                    <a:lstStyle/>
                    <a:p>
                      <a:endParaRPr lang="en-GB" sz="1400" dirty="0"/>
                    </a:p>
                  </a:txBody>
                  <a:tcPr/>
                </a:tc>
                <a:tc>
                  <a:txBody>
                    <a:bodyPr/>
                    <a:lstStyle/>
                    <a:p>
                      <a:endParaRPr lang="en-GB" sz="1400" dirty="0"/>
                    </a:p>
                  </a:txBody>
                  <a:tcPr/>
                </a:tc>
                <a:tc gridSpan="3">
                  <a:txBody>
                    <a:bodyPr/>
                    <a:lstStyle/>
                    <a:p>
                      <a:pPr algn="ctr"/>
                      <a:r>
                        <a:rPr lang="en-ZA" sz="1400" dirty="0"/>
                        <a:t>De-registrations</a:t>
                      </a:r>
                      <a:endParaRPr lang="en-GB" sz="1400" dirty="0"/>
                    </a:p>
                  </a:txBody>
                  <a:tcPr/>
                </a:tc>
                <a:tc hMerge="1">
                  <a:txBody>
                    <a:bodyPr/>
                    <a:lstStyle/>
                    <a:p>
                      <a:endParaRPr lang="en-GB" sz="1400" dirty="0"/>
                    </a:p>
                  </a:txBody>
                  <a:tcPr/>
                </a:tc>
                <a:tc hMerge="1">
                  <a:txBody>
                    <a:bodyPr/>
                    <a:lstStyle/>
                    <a:p>
                      <a:endParaRPr lang="en-GB" sz="1400" dirty="0"/>
                    </a:p>
                  </a:txBody>
                  <a:tcPr/>
                </a:tc>
                <a:extLst>
                  <a:ext uri="{0D108BD9-81ED-4DB2-BD59-A6C34878D82A}">
                    <a16:rowId xmlns="" xmlns:a16="http://schemas.microsoft.com/office/drawing/2014/main" val="966243436"/>
                  </a:ext>
                </a:extLst>
              </a:tr>
              <a:tr h="504056">
                <a:tc>
                  <a:txBody>
                    <a:bodyPr/>
                    <a:lstStyle/>
                    <a:p>
                      <a:r>
                        <a:rPr lang="en-ZA" sz="1400" b="1" dirty="0"/>
                        <a:t>Year</a:t>
                      </a:r>
                      <a:endParaRPr lang="en-GB" sz="1400" b="1" dirty="0"/>
                    </a:p>
                  </a:txBody>
                  <a:tcPr/>
                </a:tc>
                <a:tc>
                  <a:txBody>
                    <a:bodyPr/>
                    <a:lstStyle/>
                    <a:p>
                      <a:r>
                        <a:rPr lang="en-ZA" sz="1400" b="1" dirty="0"/>
                        <a:t>Registrations</a:t>
                      </a:r>
                      <a:endParaRPr lang="en-GB" sz="1400" b="1" dirty="0"/>
                    </a:p>
                  </a:txBody>
                  <a:tcPr/>
                </a:tc>
                <a:tc>
                  <a:txBody>
                    <a:bodyPr/>
                    <a:lstStyle/>
                    <a:p>
                      <a:r>
                        <a:rPr lang="en-ZA" sz="1400" b="1" dirty="0"/>
                        <a:t>De-registrations</a:t>
                      </a:r>
                      <a:endParaRPr lang="en-GB" sz="1400" b="1" dirty="0"/>
                    </a:p>
                  </a:txBody>
                  <a:tcPr/>
                </a:tc>
                <a:tc>
                  <a:txBody>
                    <a:bodyPr/>
                    <a:lstStyle/>
                    <a:p>
                      <a:r>
                        <a:rPr lang="en-ZA" sz="1400" b="1" dirty="0"/>
                        <a:t>Registered Professionals</a:t>
                      </a:r>
                      <a:endParaRPr lang="en-GB" sz="1400" b="1" dirty="0"/>
                    </a:p>
                  </a:txBody>
                  <a:tcPr/>
                </a:tc>
                <a:tc>
                  <a:txBody>
                    <a:bodyPr/>
                    <a:lstStyle/>
                    <a:p>
                      <a:r>
                        <a:rPr lang="en-ZA" sz="1400" b="1" dirty="0"/>
                        <a:t>Non-payments</a:t>
                      </a:r>
                      <a:endParaRPr lang="en-GB" sz="1400" b="1" dirty="0"/>
                    </a:p>
                  </a:txBody>
                  <a:tcPr/>
                </a:tc>
                <a:tc>
                  <a:txBody>
                    <a:bodyPr/>
                    <a:lstStyle/>
                    <a:p>
                      <a:r>
                        <a:rPr lang="en-ZA" sz="1400" b="1" dirty="0"/>
                        <a:t>Non-CPD Compliance</a:t>
                      </a:r>
                      <a:endParaRPr lang="en-GB" sz="1400" b="1" dirty="0"/>
                    </a:p>
                  </a:txBody>
                  <a:tcPr/>
                </a:tc>
                <a:tc>
                  <a:txBody>
                    <a:bodyPr/>
                    <a:lstStyle/>
                    <a:p>
                      <a:r>
                        <a:rPr lang="en-ZA" sz="1400" b="1" dirty="0"/>
                        <a:t>Misconduct</a:t>
                      </a:r>
                      <a:endParaRPr lang="en-GB" sz="1400" b="1" dirty="0"/>
                    </a:p>
                  </a:txBody>
                  <a:tcPr/>
                </a:tc>
                <a:extLst>
                  <a:ext uri="{0D108BD9-81ED-4DB2-BD59-A6C34878D82A}">
                    <a16:rowId xmlns="" xmlns:a16="http://schemas.microsoft.com/office/drawing/2014/main" val="2749652114"/>
                  </a:ext>
                </a:extLst>
              </a:tr>
              <a:tr h="589489">
                <a:tc>
                  <a:txBody>
                    <a:bodyPr/>
                    <a:lstStyle/>
                    <a:p>
                      <a:r>
                        <a:rPr lang="en-ZA" dirty="0"/>
                        <a:t>2016</a:t>
                      </a:r>
                      <a:endParaRPr lang="en-GB" dirty="0"/>
                    </a:p>
                  </a:txBody>
                  <a:tcPr/>
                </a:tc>
                <a:tc>
                  <a:txBody>
                    <a:bodyPr/>
                    <a:lstStyle/>
                    <a:p>
                      <a:r>
                        <a:rPr lang="en-GB" dirty="0">
                          <a:solidFill>
                            <a:schemeClr val="tx1"/>
                          </a:solidFill>
                        </a:rPr>
                        <a:t>708</a:t>
                      </a:r>
                    </a:p>
                  </a:txBody>
                  <a:tcPr/>
                </a:tc>
                <a:tc>
                  <a:txBody>
                    <a:bodyPr/>
                    <a:lstStyle/>
                    <a:p>
                      <a:r>
                        <a:rPr lang="en-ZA" dirty="0">
                          <a:solidFill>
                            <a:schemeClr val="tx1"/>
                          </a:solidFill>
                        </a:rPr>
                        <a:t>No data provided</a:t>
                      </a:r>
                      <a:endParaRPr lang="en-GB" dirty="0">
                        <a:solidFill>
                          <a:schemeClr val="tx1"/>
                        </a:solidFill>
                      </a:endParaRPr>
                    </a:p>
                  </a:txBody>
                  <a:tcPr/>
                </a:tc>
                <a:tc>
                  <a:txBody>
                    <a:bodyPr/>
                    <a:lstStyle/>
                    <a:p>
                      <a:r>
                        <a:rPr lang="en-GB" dirty="0">
                          <a:solidFill>
                            <a:schemeClr val="tx1"/>
                          </a:solidFill>
                        </a:rPr>
                        <a:t>1420</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a:ln>
                            <a:noFill/>
                          </a:ln>
                          <a:solidFill>
                            <a:prstClr val="black"/>
                          </a:solidFill>
                          <a:effectLst/>
                          <a:uLnTx/>
                          <a:uFillTx/>
                          <a:latin typeface="Calibri"/>
                          <a:ea typeface="+mn-ea"/>
                          <a:cs typeface="+mn-cs"/>
                        </a:rPr>
                        <a:t>No data provided</a:t>
                      </a: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a:ln>
                            <a:noFill/>
                          </a:ln>
                          <a:solidFill>
                            <a:prstClr val="black"/>
                          </a:solidFill>
                          <a:effectLst/>
                          <a:uLnTx/>
                          <a:uFillTx/>
                          <a:latin typeface="Calibri"/>
                          <a:ea typeface="+mn-ea"/>
                          <a:cs typeface="+mn-cs"/>
                        </a:rPr>
                        <a:t>No data provided</a:t>
                      </a: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a:ln>
                            <a:noFill/>
                          </a:ln>
                          <a:solidFill>
                            <a:prstClr val="black"/>
                          </a:solidFill>
                          <a:effectLst/>
                          <a:uLnTx/>
                          <a:uFillTx/>
                          <a:latin typeface="Calibri"/>
                          <a:ea typeface="+mn-ea"/>
                          <a:cs typeface="+mn-cs"/>
                        </a:rPr>
                        <a:t>No data provided</a:t>
                      </a: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a:txBody>
                  <a:tcPr/>
                </a:tc>
                <a:extLst>
                  <a:ext uri="{0D108BD9-81ED-4DB2-BD59-A6C34878D82A}">
                    <a16:rowId xmlns="" xmlns:a16="http://schemas.microsoft.com/office/drawing/2014/main" val="3034839673"/>
                  </a:ext>
                </a:extLst>
              </a:tr>
              <a:tr h="589489">
                <a:tc>
                  <a:txBody>
                    <a:bodyPr/>
                    <a:lstStyle/>
                    <a:p>
                      <a:r>
                        <a:rPr lang="en-ZA" dirty="0"/>
                        <a:t>2017</a:t>
                      </a:r>
                      <a:endParaRPr lang="en-GB" dirty="0"/>
                    </a:p>
                  </a:txBody>
                  <a:tcPr/>
                </a:tc>
                <a:tc>
                  <a:txBody>
                    <a:bodyPr/>
                    <a:lstStyle/>
                    <a:p>
                      <a:r>
                        <a:rPr lang="en-GB" dirty="0">
                          <a:solidFill>
                            <a:schemeClr val="tx1"/>
                          </a:solidFill>
                        </a:rPr>
                        <a:t>602</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a:ln>
                            <a:noFill/>
                          </a:ln>
                          <a:solidFill>
                            <a:prstClr val="black"/>
                          </a:solidFill>
                          <a:effectLst/>
                          <a:uLnTx/>
                          <a:uFillTx/>
                          <a:latin typeface="Calibri"/>
                          <a:ea typeface="+mn-ea"/>
                          <a:cs typeface="+mn-cs"/>
                        </a:rPr>
                        <a:t>No data provided</a:t>
                      </a: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a:txBody>
                  <a:tcPr/>
                </a:tc>
                <a:tc>
                  <a:txBody>
                    <a:bodyPr/>
                    <a:lstStyle/>
                    <a:p>
                      <a:r>
                        <a:rPr lang="en-GB" dirty="0">
                          <a:solidFill>
                            <a:schemeClr val="tx1"/>
                          </a:solidFill>
                        </a:rPr>
                        <a:t>1324</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a:ln>
                            <a:noFill/>
                          </a:ln>
                          <a:solidFill>
                            <a:prstClr val="black"/>
                          </a:solidFill>
                          <a:effectLst/>
                          <a:uLnTx/>
                          <a:uFillTx/>
                          <a:latin typeface="Calibri"/>
                          <a:ea typeface="+mn-ea"/>
                          <a:cs typeface="+mn-cs"/>
                        </a:rPr>
                        <a:t>No data provided</a:t>
                      </a: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a:ln>
                            <a:noFill/>
                          </a:ln>
                          <a:solidFill>
                            <a:prstClr val="black"/>
                          </a:solidFill>
                          <a:effectLst/>
                          <a:uLnTx/>
                          <a:uFillTx/>
                          <a:latin typeface="Calibri"/>
                          <a:ea typeface="+mn-ea"/>
                          <a:cs typeface="+mn-cs"/>
                        </a:rPr>
                        <a:t>No data provided</a:t>
                      </a: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dirty="0">
                          <a:ln>
                            <a:noFill/>
                          </a:ln>
                          <a:solidFill>
                            <a:prstClr val="black"/>
                          </a:solidFill>
                          <a:effectLst/>
                          <a:uLnTx/>
                          <a:uFillTx/>
                          <a:latin typeface="Calibri"/>
                          <a:ea typeface="+mn-ea"/>
                          <a:cs typeface="+mn-cs"/>
                        </a:rPr>
                        <a:t>No data provided</a:t>
                      </a: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a:txBody>
                  <a:tcPr/>
                </a:tc>
                <a:extLst>
                  <a:ext uri="{0D108BD9-81ED-4DB2-BD59-A6C34878D82A}">
                    <a16:rowId xmlns="" xmlns:a16="http://schemas.microsoft.com/office/drawing/2014/main" val="4025773928"/>
                  </a:ext>
                </a:extLst>
              </a:tr>
              <a:tr h="589489">
                <a:tc>
                  <a:txBody>
                    <a:bodyPr/>
                    <a:lstStyle/>
                    <a:p>
                      <a:r>
                        <a:rPr lang="en-ZA" dirty="0"/>
                        <a:t>2018</a:t>
                      </a:r>
                      <a:endParaRPr lang="en-GB" dirty="0"/>
                    </a:p>
                  </a:txBody>
                  <a:tcPr/>
                </a:tc>
                <a:tc>
                  <a:txBody>
                    <a:bodyPr/>
                    <a:lstStyle/>
                    <a:p>
                      <a:r>
                        <a:rPr lang="en-GB" dirty="0">
                          <a:solidFill>
                            <a:schemeClr val="tx1"/>
                          </a:solidFill>
                        </a:rPr>
                        <a:t>598</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a:ln>
                            <a:noFill/>
                          </a:ln>
                          <a:solidFill>
                            <a:prstClr val="black"/>
                          </a:solidFill>
                          <a:effectLst/>
                          <a:uLnTx/>
                          <a:uFillTx/>
                          <a:latin typeface="Calibri"/>
                          <a:ea typeface="+mn-ea"/>
                          <a:cs typeface="+mn-cs"/>
                        </a:rPr>
                        <a:t>No data provided</a:t>
                      </a: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a:txBody>
                  <a:tcPr/>
                </a:tc>
                <a:tc>
                  <a:txBody>
                    <a:bodyPr/>
                    <a:lstStyle/>
                    <a:p>
                      <a:r>
                        <a:rPr lang="en-GB" dirty="0">
                          <a:solidFill>
                            <a:schemeClr val="tx1"/>
                          </a:solidFill>
                        </a:rPr>
                        <a:t>1319</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a:ln>
                            <a:noFill/>
                          </a:ln>
                          <a:solidFill>
                            <a:prstClr val="black"/>
                          </a:solidFill>
                          <a:effectLst/>
                          <a:uLnTx/>
                          <a:uFillTx/>
                          <a:latin typeface="Calibri"/>
                          <a:ea typeface="+mn-ea"/>
                          <a:cs typeface="+mn-cs"/>
                        </a:rPr>
                        <a:t>No data provided</a:t>
                      </a: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a:ln>
                            <a:noFill/>
                          </a:ln>
                          <a:solidFill>
                            <a:prstClr val="black"/>
                          </a:solidFill>
                          <a:effectLst/>
                          <a:uLnTx/>
                          <a:uFillTx/>
                          <a:latin typeface="Calibri"/>
                          <a:ea typeface="+mn-ea"/>
                          <a:cs typeface="+mn-cs"/>
                        </a:rPr>
                        <a:t>No data provided</a:t>
                      </a: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a:ln>
                            <a:noFill/>
                          </a:ln>
                          <a:solidFill>
                            <a:prstClr val="black"/>
                          </a:solidFill>
                          <a:effectLst/>
                          <a:uLnTx/>
                          <a:uFillTx/>
                          <a:latin typeface="Calibri"/>
                          <a:ea typeface="+mn-ea"/>
                          <a:cs typeface="+mn-cs"/>
                        </a:rPr>
                        <a:t>No data provided</a:t>
                      </a: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a:txBody>
                  <a:tcPr/>
                </a:tc>
                <a:extLst>
                  <a:ext uri="{0D108BD9-81ED-4DB2-BD59-A6C34878D82A}">
                    <a16:rowId xmlns="" xmlns:a16="http://schemas.microsoft.com/office/drawing/2014/main" val="3484576134"/>
                  </a:ext>
                </a:extLst>
              </a:tr>
              <a:tr h="589489">
                <a:tc>
                  <a:txBody>
                    <a:bodyPr/>
                    <a:lstStyle/>
                    <a:p>
                      <a:r>
                        <a:rPr lang="en-ZA" dirty="0"/>
                        <a:t>2019</a:t>
                      </a:r>
                      <a:endParaRPr lang="en-GB" dirty="0"/>
                    </a:p>
                  </a:txBody>
                  <a:tcPr/>
                </a:tc>
                <a:tc>
                  <a:txBody>
                    <a:bodyPr/>
                    <a:lstStyle/>
                    <a:p>
                      <a:r>
                        <a:rPr lang="en-GB" dirty="0">
                          <a:solidFill>
                            <a:schemeClr val="tx1"/>
                          </a:solidFill>
                        </a:rPr>
                        <a:t>656</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dirty="0">
                          <a:ln>
                            <a:noFill/>
                          </a:ln>
                          <a:solidFill>
                            <a:prstClr val="black"/>
                          </a:solidFill>
                          <a:effectLst/>
                          <a:uLnTx/>
                          <a:uFillTx/>
                          <a:latin typeface="Calibri"/>
                          <a:ea typeface="+mn-ea"/>
                          <a:cs typeface="+mn-cs"/>
                        </a:rPr>
                        <a:t>No data provided</a:t>
                      </a: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a:txBody>
                  <a:tcPr/>
                </a:tc>
                <a:tc>
                  <a:txBody>
                    <a:bodyPr/>
                    <a:lstStyle/>
                    <a:p>
                      <a:r>
                        <a:rPr lang="en-GB" dirty="0">
                          <a:solidFill>
                            <a:schemeClr val="tx1"/>
                          </a:solidFill>
                        </a:rPr>
                        <a:t>1419</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a:ln>
                            <a:noFill/>
                          </a:ln>
                          <a:solidFill>
                            <a:prstClr val="black"/>
                          </a:solidFill>
                          <a:effectLst/>
                          <a:uLnTx/>
                          <a:uFillTx/>
                          <a:latin typeface="Calibri"/>
                          <a:ea typeface="+mn-ea"/>
                          <a:cs typeface="+mn-cs"/>
                        </a:rPr>
                        <a:t>No data provided</a:t>
                      </a: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a:ln>
                            <a:noFill/>
                          </a:ln>
                          <a:solidFill>
                            <a:prstClr val="black"/>
                          </a:solidFill>
                          <a:effectLst/>
                          <a:uLnTx/>
                          <a:uFillTx/>
                          <a:latin typeface="Calibri"/>
                          <a:ea typeface="+mn-ea"/>
                          <a:cs typeface="+mn-cs"/>
                        </a:rPr>
                        <a:t>No data provided</a:t>
                      </a: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dirty="0">
                          <a:ln>
                            <a:noFill/>
                          </a:ln>
                          <a:solidFill>
                            <a:prstClr val="black"/>
                          </a:solidFill>
                          <a:effectLst/>
                          <a:uLnTx/>
                          <a:uFillTx/>
                          <a:latin typeface="Calibri"/>
                          <a:ea typeface="+mn-ea"/>
                          <a:cs typeface="+mn-cs"/>
                        </a:rPr>
                        <a:t>No data provided</a:t>
                      </a: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a:txBody>
                  <a:tcPr/>
                </a:tc>
                <a:extLst>
                  <a:ext uri="{0D108BD9-81ED-4DB2-BD59-A6C34878D82A}">
                    <a16:rowId xmlns="" xmlns:a16="http://schemas.microsoft.com/office/drawing/2014/main" val="543324742"/>
                  </a:ext>
                </a:extLst>
              </a:tr>
            </a:tbl>
          </a:graphicData>
        </a:graphic>
      </p:graphicFrame>
    </p:spTree>
    <p:extLst>
      <p:ext uri="{BB962C8B-B14F-4D97-AF65-F5344CB8AC3E}">
        <p14:creationId xmlns:p14="http://schemas.microsoft.com/office/powerpoint/2010/main" xmlns="" val="325077953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allOver"/>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4434C0C-9A8C-4B00-8870-884FA5969310}"/>
              </a:ext>
            </a:extLst>
          </p:cNvPr>
          <p:cNvSpPr>
            <a:spLocks noGrp="1"/>
          </p:cNvSpPr>
          <p:nvPr>
            <p:ph type="title"/>
          </p:nvPr>
        </p:nvSpPr>
        <p:spPr>
          <a:xfrm>
            <a:off x="611560" y="181990"/>
            <a:ext cx="8229600" cy="767903"/>
          </a:xfrm>
          <a:solidFill>
            <a:schemeClr val="accent6">
              <a:lumMod val="75000"/>
            </a:schemeClr>
          </a:solidFill>
        </p:spPr>
        <p:txBody>
          <a:bodyPr>
            <a:normAutofit/>
          </a:bodyPr>
          <a:lstStyle/>
          <a:p>
            <a:pPr algn="ctr"/>
            <a:r>
              <a:rPr lang="en-ZA" sz="2400" b="1" dirty="0">
                <a:latin typeface="+mn-lt"/>
              </a:rPr>
              <a:t>7. What if there is no professional regulation?</a:t>
            </a:r>
            <a:endParaRPr lang="en-GB" sz="2400" b="1" dirty="0">
              <a:latin typeface="+mn-lt"/>
            </a:endParaRPr>
          </a:p>
        </p:txBody>
      </p:sp>
      <p:sp>
        <p:nvSpPr>
          <p:cNvPr id="3" name="Content Placeholder 2">
            <a:extLst>
              <a:ext uri="{FF2B5EF4-FFF2-40B4-BE49-F238E27FC236}">
                <a16:creationId xmlns="" xmlns:a16="http://schemas.microsoft.com/office/drawing/2014/main" id="{33087F55-6977-4A91-82E7-8458D7D19D1B}"/>
              </a:ext>
            </a:extLst>
          </p:cNvPr>
          <p:cNvSpPr>
            <a:spLocks noGrp="1"/>
          </p:cNvSpPr>
          <p:nvPr>
            <p:ph idx="1"/>
          </p:nvPr>
        </p:nvSpPr>
        <p:spPr/>
        <p:txBody>
          <a:bodyPr/>
          <a:lstStyle/>
          <a:p>
            <a:endParaRPr lang="en-GB" dirty="0"/>
          </a:p>
        </p:txBody>
      </p:sp>
      <p:sp>
        <p:nvSpPr>
          <p:cNvPr id="4" name="Slide Number Placeholder 3">
            <a:extLst>
              <a:ext uri="{FF2B5EF4-FFF2-40B4-BE49-F238E27FC236}">
                <a16:creationId xmlns="" xmlns:a16="http://schemas.microsoft.com/office/drawing/2014/main" id="{FFD0AA4F-8141-4EAC-82BB-469CF9209B30}"/>
              </a:ext>
            </a:extLst>
          </p:cNvPr>
          <p:cNvSpPr>
            <a:spLocks noGrp="1"/>
          </p:cNvSpPr>
          <p:nvPr>
            <p:ph type="sldNum" sz="quarter" idx="12"/>
          </p:nvPr>
        </p:nvSpPr>
        <p:spPr/>
        <p:txBody>
          <a:bodyPr/>
          <a:lstStyle/>
          <a:p>
            <a:fld id="{BA1A3697-DC7B-894C-BE54-C9BABF30A314}" type="slidenum">
              <a:rPr lang="en-US" smtClean="0"/>
              <a:pPr/>
              <a:t>18</a:t>
            </a:fld>
            <a:endParaRPr lang="en-US"/>
          </a:p>
        </p:txBody>
      </p:sp>
      <p:grpSp>
        <p:nvGrpSpPr>
          <p:cNvPr id="47" name="Group 46">
            <a:extLst>
              <a:ext uri="{FF2B5EF4-FFF2-40B4-BE49-F238E27FC236}">
                <a16:creationId xmlns="" xmlns:a16="http://schemas.microsoft.com/office/drawing/2014/main" id="{66BBD6C9-DD6C-4B28-AA13-5CE77F531427}"/>
              </a:ext>
            </a:extLst>
          </p:cNvPr>
          <p:cNvGrpSpPr/>
          <p:nvPr/>
        </p:nvGrpSpPr>
        <p:grpSpPr>
          <a:xfrm>
            <a:off x="4994461" y="4258532"/>
            <a:ext cx="3284731" cy="1474723"/>
            <a:chOff x="4564140" y="3133788"/>
            <a:chExt cx="3284731" cy="1474723"/>
          </a:xfrm>
        </p:grpSpPr>
        <p:sp>
          <p:nvSpPr>
            <p:cNvPr id="69" name="Rectangle: Rounded Corners 68">
              <a:extLst>
                <a:ext uri="{FF2B5EF4-FFF2-40B4-BE49-F238E27FC236}">
                  <a16:creationId xmlns="" xmlns:a16="http://schemas.microsoft.com/office/drawing/2014/main" id="{34C7CFA0-F010-450C-8DF4-24B13E1621C4}"/>
                </a:ext>
              </a:extLst>
            </p:cNvPr>
            <p:cNvSpPr/>
            <p:nvPr/>
          </p:nvSpPr>
          <p:spPr>
            <a:xfrm>
              <a:off x="4564140" y="3133788"/>
              <a:ext cx="3284731" cy="1474723"/>
            </a:xfrm>
            <a:prstGeom prst="roundRect">
              <a:avLst>
                <a:gd name="adj" fmla="val 10000"/>
              </a:avLst>
            </a:prstGeom>
          </p:spPr>
          <p:style>
            <a:lnRef idx="2">
              <a:schemeClr val="accent5">
                <a:hueOff val="-6622584"/>
                <a:satOff val="26541"/>
                <a:lumOff val="5752"/>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70" name="Rectangle: Rounded Corners 4">
              <a:extLst>
                <a:ext uri="{FF2B5EF4-FFF2-40B4-BE49-F238E27FC236}">
                  <a16:creationId xmlns="" xmlns:a16="http://schemas.microsoft.com/office/drawing/2014/main" id="{2633E2EE-DB06-4C01-B0B0-17F77C48BA20}"/>
                </a:ext>
              </a:extLst>
            </p:cNvPr>
            <p:cNvSpPr txBox="1"/>
            <p:nvPr/>
          </p:nvSpPr>
          <p:spPr>
            <a:xfrm>
              <a:off x="5581955" y="3534864"/>
              <a:ext cx="2234521" cy="104125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1440" tIns="91440" rIns="91440" bIns="91440" numCol="1" spcCol="1270" anchor="t" anchorCtr="0">
              <a:noAutofit/>
            </a:bodyPr>
            <a:lstStyle/>
            <a:p>
              <a:pPr marL="228600" lvl="1" indent="-228600" algn="l" defTabSz="1066800">
                <a:lnSpc>
                  <a:spcPct val="90000"/>
                </a:lnSpc>
                <a:spcBef>
                  <a:spcPct val="0"/>
                </a:spcBef>
                <a:spcAft>
                  <a:spcPct val="15000"/>
                </a:spcAft>
                <a:buChar char="•"/>
              </a:pPr>
              <a:endParaRPr lang="en-GB" sz="2400" b="1" kern="1200" dirty="0"/>
            </a:p>
            <a:p>
              <a:pPr marL="228600" lvl="1" indent="-228600" algn="l" defTabSz="1066800">
                <a:lnSpc>
                  <a:spcPct val="90000"/>
                </a:lnSpc>
                <a:spcBef>
                  <a:spcPct val="0"/>
                </a:spcBef>
                <a:spcAft>
                  <a:spcPct val="15000"/>
                </a:spcAft>
                <a:buChar char="•"/>
              </a:pPr>
              <a:r>
                <a:rPr lang="en-GB" sz="2400" b="1" kern="1200" dirty="0"/>
                <a:t>Incompetence</a:t>
              </a:r>
            </a:p>
          </p:txBody>
        </p:sp>
      </p:grpSp>
      <p:grpSp>
        <p:nvGrpSpPr>
          <p:cNvPr id="48" name="Group 47">
            <a:extLst>
              <a:ext uri="{FF2B5EF4-FFF2-40B4-BE49-F238E27FC236}">
                <a16:creationId xmlns="" xmlns:a16="http://schemas.microsoft.com/office/drawing/2014/main" id="{18907704-ECB1-4068-91E8-030E8953BD44}"/>
              </a:ext>
            </a:extLst>
          </p:cNvPr>
          <p:cNvGrpSpPr/>
          <p:nvPr/>
        </p:nvGrpSpPr>
        <p:grpSpPr>
          <a:xfrm>
            <a:off x="864808" y="4258532"/>
            <a:ext cx="2773473" cy="1474723"/>
            <a:chOff x="434487" y="3133788"/>
            <a:chExt cx="2773473" cy="1474723"/>
          </a:xfrm>
        </p:grpSpPr>
        <p:sp>
          <p:nvSpPr>
            <p:cNvPr id="67" name="Rectangle: Rounded Corners 66">
              <a:extLst>
                <a:ext uri="{FF2B5EF4-FFF2-40B4-BE49-F238E27FC236}">
                  <a16:creationId xmlns="" xmlns:a16="http://schemas.microsoft.com/office/drawing/2014/main" id="{06B409BF-3050-4017-8089-C96E94F4237F}"/>
                </a:ext>
              </a:extLst>
            </p:cNvPr>
            <p:cNvSpPr/>
            <p:nvPr/>
          </p:nvSpPr>
          <p:spPr>
            <a:xfrm>
              <a:off x="434487" y="3133788"/>
              <a:ext cx="2773473" cy="1474723"/>
            </a:xfrm>
            <a:prstGeom prst="roundRect">
              <a:avLst>
                <a:gd name="adj" fmla="val 10000"/>
              </a:avLst>
            </a:prstGeom>
          </p:spPr>
          <p:style>
            <a:lnRef idx="2">
              <a:schemeClr val="accent5">
                <a:hueOff val="-9933876"/>
                <a:satOff val="39811"/>
                <a:lumOff val="8628"/>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68" name="Rectangle: Rounded Corners 6">
              <a:extLst>
                <a:ext uri="{FF2B5EF4-FFF2-40B4-BE49-F238E27FC236}">
                  <a16:creationId xmlns="" xmlns:a16="http://schemas.microsoft.com/office/drawing/2014/main" id="{13EAA987-7821-4125-A79E-27710EB38827}"/>
                </a:ext>
              </a:extLst>
            </p:cNvPr>
            <p:cNvSpPr txBox="1"/>
            <p:nvPr/>
          </p:nvSpPr>
          <p:spPr>
            <a:xfrm>
              <a:off x="466882" y="3534864"/>
              <a:ext cx="1876641" cy="104125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6200" tIns="76200" rIns="76200" bIns="76200" numCol="1" spcCol="1270" anchor="t" anchorCtr="0">
              <a:noAutofit/>
            </a:bodyPr>
            <a:lstStyle/>
            <a:p>
              <a:pPr marL="228600" lvl="1" indent="-228600" algn="l" defTabSz="889000">
                <a:lnSpc>
                  <a:spcPct val="90000"/>
                </a:lnSpc>
                <a:spcBef>
                  <a:spcPct val="0"/>
                </a:spcBef>
                <a:spcAft>
                  <a:spcPct val="15000"/>
                </a:spcAft>
                <a:buChar char="•"/>
              </a:pPr>
              <a:r>
                <a:rPr lang="en-GB" sz="2000" b="1" kern="1200" dirty="0"/>
                <a:t>No Code of conduct</a:t>
              </a:r>
            </a:p>
          </p:txBody>
        </p:sp>
      </p:grpSp>
      <p:grpSp>
        <p:nvGrpSpPr>
          <p:cNvPr id="49" name="Group 48">
            <a:extLst>
              <a:ext uri="{FF2B5EF4-FFF2-40B4-BE49-F238E27FC236}">
                <a16:creationId xmlns="" xmlns:a16="http://schemas.microsoft.com/office/drawing/2014/main" id="{910DDF59-6026-4E37-A877-BFF66721EAF7}"/>
              </a:ext>
            </a:extLst>
          </p:cNvPr>
          <p:cNvGrpSpPr/>
          <p:nvPr/>
        </p:nvGrpSpPr>
        <p:grpSpPr>
          <a:xfrm>
            <a:off x="5243149" y="1124744"/>
            <a:ext cx="2949865" cy="1474723"/>
            <a:chOff x="4812828" y="0"/>
            <a:chExt cx="2949865" cy="1474723"/>
          </a:xfrm>
        </p:grpSpPr>
        <p:sp>
          <p:nvSpPr>
            <p:cNvPr id="65" name="Rectangle: Rounded Corners 64">
              <a:extLst>
                <a:ext uri="{FF2B5EF4-FFF2-40B4-BE49-F238E27FC236}">
                  <a16:creationId xmlns="" xmlns:a16="http://schemas.microsoft.com/office/drawing/2014/main" id="{6126150A-D1CB-4BDF-8F91-4A9D183CB36D}"/>
                </a:ext>
              </a:extLst>
            </p:cNvPr>
            <p:cNvSpPr/>
            <p:nvPr/>
          </p:nvSpPr>
          <p:spPr>
            <a:xfrm>
              <a:off x="4812828" y="0"/>
              <a:ext cx="2949865" cy="1474723"/>
            </a:xfrm>
            <a:prstGeom prst="roundRect">
              <a:avLst>
                <a:gd name="adj" fmla="val 10000"/>
              </a:avLst>
            </a:prstGeom>
          </p:spPr>
          <p:style>
            <a:lnRef idx="2">
              <a:schemeClr val="accent5">
                <a:hueOff val="-3311292"/>
                <a:satOff val="13270"/>
                <a:lumOff val="2876"/>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66" name="Rectangle: Rounded Corners 8">
              <a:extLst>
                <a:ext uri="{FF2B5EF4-FFF2-40B4-BE49-F238E27FC236}">
                  <a16:creationId xmlns="" xmlns:a16="http://schemas.microsoft.com/office/drawing/2014/main" id="{2580AA35-D59F-4EEB-BD21-1B72A9DDF559}"/>
                </a:ext>
              </a:extLst>
            </p:cNvPr>
            <p:cNvSpPr txBox="1"/>
            <p:nvPr/>
          </p:nvSpPr>
          <p:spPr>
            <a:xfrm>
              <a:off x="5730183" y="32395"/>
              <a:ext cx="2000115" cy="104125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6200" tIns="76200" rIns="76200" bIns="76200" numCol="1" spcCol="1270" anchor="t" anchorCtr="0">
              <a:noAutofit/>
            </a:bodyPr>
            <a:lstStyle/>
            <a:p>
              <a:pPr marL="228600" lvl="1" indent="-228600" algn="l" defTabSz="889000">
                <a:lnSpc>
                  <a:spcPct val="90000"/>
                </a:lnSpc>
                <a:spcBef>
                  <a:spcPct val="0"/>
                </a:spcBef>
                <a:spcAft>
                  <a:spcPct val="15000"/>
                </a:spcAft>
                <a:buChar char="•"/>
              </a:pPr>
              <a:endParaRPr lang="en-GB" sz="2000" b="1" kern="1200" dirty="0"/>
            </a:p>
            <a:p>
              <a:pPr marL="228600" lvl="1" indent="-228600" algn="l" defTabSz="889000">
                <a:lnSpc>
                  <a:spcPct val="90000"/>
                </a:lnSpc>
                <a:spcBef>
                  <a:spcPct val="0"/>
                </a:spcBef>
                <a:spcAft>
                  <a:spcPct val="15000"/>
                </a:spcAft>
                <a:buChar char="•"/>
              </a:pPr>
              <a:r>
                <a:rPr lang="en-GB" sz="2000" b="1" kern="1200" dirty="0"/>
                <a:t>Poor Quality</a:t>
              </a:r>
            </a:p>
          </p:txBody>
        </p:sp>
      </p:grpSp>
      <p:grpSp>
        <p:nvGrpSpPr>
          <p:cNvPr id="50" name="Group 49">
            <a:extLst>
              <a:ext uri="{FF2B5EF4-FFF2-40B4-BE49-F238E27FC236}">
                <a16:creationId xmlns="" xmlns:a16="http://schemas.microsoft.com/office/drawing/2014/main" id="{A3E27092-629C-4B22-B09F-0C1F9272C5B0}"/>
              </a:ext>
            </a:extLst>
          </p:cNvPr>
          <p:cNvGrpSpPr/>
          <p:nvPr/>
        </p:nvGrpSpPr>
        <p:grpSpPr>
          <a:xfrm>
            <a:off x="1008826" y="1156642"/>
            <a:ext cx="2797651" cy="1474723"/>
            <a:chOff x="578505" y="31898"/>
            <a:chExt cx="2797651" cy="1474723"/>
          </a:xfrm>
        </p:grpSpPr>
        <p:sp>
          <p:nvSpPr>
            <p:cNvPr id="63" name="Rectangle: Rounded Corners 62">
              <a:extLst>
                <a:ext uri="{FF2B5EF4-FFF2-40B4-BE49-F238E27FC236}">
                  <a16:creationId xmlns="" xmlns:a16="http://schemas.microsoft.com/office/drawing/2014/main" id="{786ABDD7-7D5F-4E02-92C1-ADC95C8252D9}"/>
                </a:ext>
              </a:extLst>
            </p:cNvPr>
            <p:cNvSpPr/>
            <p:nvPr/>
          </p:nvSpPr>
          <p:spPr>
            <a:xfrm>
              <a:off x="578505" y="31898"/>
              <a:ext cx="2797651" cy="1474723"/>
            </a:xfrm>
            <a:prstGeom prst="roundRect">
              <a:avLst>
                <a:gd name="adj" fmla="val 10000"/>
              </a:avLst>
            </a:prstGeom>
          </p:spPr>
          <p:style>
            <a:lnRef idx="2">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64" name="Rectangle: Rounded Corners 10">
              <a:extLst>
                <a:ext uri="{FF2B5EF4-FFF2-40B4-BE49-F238E27FC236}">
                  <a16:creationId xmlns="" xmlns:a16="http://schemas.microsoft.com/office/drawing/2014/main" id="{7A30FA3E-8925-4D40-9F46-7E2811BEF8BC}"/>
                </a:ext>
              </a:extLst>
            </p:cNvPr>
            <p:cNvSpPr txBox="1"/>
            <p:nvPr/>
          </p:nvSpPr>
          <p:spPr>
            <a:xfrm>
              <a:off x="610900" y="64293"/>
              <a:ext cx="1893566" cy="104125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6200" tIns="76200" rIns="76200" bIns="76200" numCol="1" spcCol="1270" anchor="t" anchorCtr="0">
              <a:noAutofit/>
            </a:bodyPr>
            <a:lstStyle/>
            <a:p>
              <a:pPr marL="228600" lvl="1" indent="-228600" algn="l" defTabSz="889000">
                <a:lnSpc>
                  <a:spcPct val="90000"/>
                </a:lnSpc>
                <a:spcBef>
                  <a:spcPct val="0"/>
                </a:spcBef>
                <a:spcAft>
                  <a:spcPct val="15000"/>
                </a:spcAft>
                <a:buChar char="•"/>
              </a:pPr>
              <a:endParaRPr lang="en-GB" sz="2000" b="1" kern="1200" dirty="0"/>
            </a:p>
            <a:p>
              <a:pPr marL="228600" lvl="1" indent="-228600" algn="l" defTabSz="889000">
                <a:lnSpc>
                  <a:spcPct val="90000"/>
                </a:lnSpc>
                <a:spcBef>
                  <a:spcPct val="0"/>
                </a:spcBef>
                <a:spcAft>
                  <a:spcPct val="15000"/>
                </a:spcAft>
                <a:buChar char="•"/>
              </a:pPr>
              <a:r>
                <a:rPr lang="en-GB" sz="2000" b="1" kern="1200" dirty="0"/>
                <a:t>No standards</a:t>
              </a:r>
            </a:p>
          </p:txBody>
        </p:sp>
      </p:grpSp>
      <p:grpSp>
        <p:nvGrpSpPr>
          <p:cNvPr id="51" name="Group 50">
            <a:extLst>
              <a:ext uri="{FF2B5EF4-FFF2-40B4-BE49-F238E27FC236}">
                <a16:creationId xmlns="" xmlns:a16="http://schemas.microsoft.com/office/drawing/2014/main" id="{F812469C-2BE5-4D6D-948B-4127868561D7}"/>
              </a:ext>
            </a:extLst>
          </p:cNvPr>
          <p:cNvGrpSpPr/>
          <p:nvPr/>
        </p:nvGrpSpPr>
        <p:grpSpPr>
          <a:xfrm>
            <a:off x="1870477" y="1484788"/>
            <a:ext cx="2700849" cy="1995485"/>
            <a:chOff x="1440156" y="360044"/>
            <a:chExt cx="2700849" cy="1995485"/>
          </a:xfrm>
        </p:grpSpPr>
        <p:sp>
          <p:nvSpPr>
            <p:cNvPr id="61" name="Partial Circle 60">
              <a:extLst>
                <a:ext uri="{FF2B5EF4-FFF2-40B4-BE49-F238E27FC236}">
                  <a16:creationId xmlns="" xmlns:a16="http://schemas.microsoft.com/office/drawing/2014/main" id="{D3CF75A7-9769-49B0-886F-CBA039CE8AB5}"/>
                </a:ext>
              </a:extLst>
            </p:cNvPr>
            <p:cNvSpPr/>
            <p:nvPr/>
          </p:nvSpPr>
          <p:spPr>
            <a:xfrm>
              <a:off x="1440156" y="360044"/>
              <a:ext cx="2700849" cy="1995485"/>
            </a:xfrm>
            <a:prstGeom prst="pieWedge">
              <a:avLst/>
            </a:prstGeom>
            <a:blipFill rotWithShape="0">
              <a:blip r:embed="rId2"/>
              <a:stretch>
                <a:fillRect/>
              </a:stretch>
            </a:blipFill>
          </p:spPr>
          <p:style>
            <a:lnRef idx="2">
              <a:schemeClr val="lt1">
                <a:hueOff val="0"/>
                <a:satOff val="0"/>
                <a:lumOff val="0"/>
                <a:alphaOff val="0"/>
              </a:schemeClr>
            </a:lnRef>
            <a:fillRef idx="1">
              <a:scrgbClr r="0" g="0" b="0"/>
            </a:fillRef>
            <a:effectRef idx="0">
              <a:schemeClr val="accent5">
                <a:hueOff val="0"/>
                <a:satOff val="0"/>
                <a:lumOff val="0"/>
                <a:alphaOff val="0"/>
              </a:schemeClr>
            </a:effectRef>
            <a:fontRef idx="minor">
              <a:schemeClr val="lt1"/>
            </a:fontRef>
          </p:style>
        </p:sp>
        <p:sp>
          <p:nvSpPr>
            <p:cNvPr id="62" name="Partial Circle 12">
              <a:extLst>
                <a:ext uri="{FF2B5EF4-FFF2-40B4-BE49-F238E27FC236}">
                  <a16:creationId xmlns="" xmlns:a16="http://schemas.microsoft.com/office/drawing/2014/main" id="{1341DE89-5BCC-433F-B871-14349AD06902}"/>
                </a:ext>
              </a:extLst>
            </p:cNvPr>
            <p:cNvSpPr txBox="1"/>
            <p:nvPr/>
          </p:nvSpPr>
          <p:spPr>
            <a:xfrm>
              <a:off x="2231216" y="944508"/>
              <a:ext cx="1909789" cy="141102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12928" tIns="312928" rIns="312928" bIns="312928" numCol="1" spcCol="1270" anchor="ctr" anchorCtr="0">
              <a:noAutofit/>
            </a:bodyPr>
            <a:lstStyle/>
            <a:p>
              <a:pPr marL="0" lvl="0" indent="0" algn="ctr" defTabSz="1955800">
                <a:lnSpc>
                  <a:spcPct val="90000"/>
                </a:lnSpc>
                <a:spcBef>
                  <a:spcPct val="0"/>
                </a:spcBef>
                <a:spcAft>
                  <a:spcPct val="35000"/>
                </a:spcAft>
                <a:buNone/>
              </a:pPr>
              <a:endParaRPr lang="en-GB" sz="4400" kern="1200" dirty="0"/>
            </a:p>
          </p:txBody>
        </p:sp>
      </p:grpSp>
      <p:grpSp>
        <p:nvGrpSpPr>
          <p:cNvPr id="52" name="Group 51">
            <a:extLst>
              <a:ext uri="{FF2B5EF4-FFF2-40B4-BE49-F238E27FC236}">
                <a16:creationId xmlns="" xmlns:a16="http://schemas.microsoft.com/office/drawing/2014/main" id="{746038D8-8DC1-4DD3-8BCB-DAB503D3B096}"/>
              </a:ext>
            </a:extLst>
          </p:cNvPr>
          <p:cNvGrpSpPr/>
          <p:nvPr/>
        </p:nvGrpSpPr>
        <p:grpSpPr>
          <a:xfrm>
            <a:off x="4542641" y="1484789"/>
            <a:ext cx="2869807" cy="1995485"/>
            <a:chOff x="4112320" y="360045"/>
            <a:chExt cx="2869807" cy="1995485"/>
          </a:xfrm>
        </p:grpSpPr>
        <p:sp>
          <p:nvSpPr>
            <p:cNvPr id="59" name="Partial Circle 58">
              <a:extLst>
                <a:ext uri="{FF2B5EF4-FFF2-40B4-BE49-F238E27FC236}">
                  <a16:creationId xmlns="" xmlns:a16="http://schemas.microsoft.com/office/drawing/2014/main" id="{0F837509-B4B5-4529-A23B-1A2EF84E061A}"/>
                </a:ext>
              </a:extLst>
            </p:cNvPr>
            <p:cNvSpPr/>
            <p:nvPr/>
          </p:nvSpPr>
          <p:spPr>
            <a:xfrm rot="5400000">
              <a:off x="4549481" y="-77116"/>
              <a:ext cx="1995485" cy="2869807"/>
            </a:xfrm>
            <a:prstGeom prst="pieWedge">
              <a:avLst/>
            </a:prstGeom>
            <a:blipFill rotWithShape="0">
              <a:blip r:embed="rId3"/>
              <a:stretch>
                <a:fillRect/>
              </a:stretch>
            </a:blipFill>
          </p:spPr>
          <p:style>
            <a:lnRef idx="2">
              <a:schemeClr val="lt1">
                <a:hueOff val="0"/>
                <a:satOff val="0"/>
                <a:lumOff val="0"/>
                <a:alphaOff val="0"/>
              </a:schemeClr>
            </a:lnRef>
            <a:fillRef idx="1">
              <a:scrgbClr r="0" g="0" b="0"/>
            </a:fillRef>
            <a:effectRef idx="0">
              <a:schemeClr val="accent5">
                <a:hueOff val="-3311292"/>
                <a:satOff val="13270"/>
                <a:lumOff val="2876"/>
                <a:alphaOff val="0"/>
              </a:schemeClr>
            </a:effectRef>
            <a:fontRef idx="minor">
              <a:schemeClr val="lt1"/>
            </a:fontRef>
          </p:style>
        </p:sp>
        <p:sp>
          <p:nvSpPr>
            <p:cNvPr id="60" name="Partial Circle 14">
              <a:extLst>
                <a:ext uri="{FF2B5EF4-FFF2-40B4-BE49-F238E27FC236}">
                  <a16:creationId xmlns="" xmlns:a16="http://schemas.microsoft.com/office/drawing/2014/main" id="{8FD488AE-8ADB-4A79-A667-56B84F33AF24}"/>
                </a:ext>
              </a:extLst>
            </p:cNvPr>
            <p:cNvSpPr txBox="1"/>
            <p:nvPr/>
          </p:nvSpPr>
          <p:spPr>
            <a:xfrm>
              <a:off x="4112321" y="944509"/>
              <a:ext cx="2029260" cy="141102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34264" tIns="334264" rIns="334264" bIns="334264" numCol="1" spcCol="1270" anchor="ctr" anchorCtr="0">
              <a:noAutofit/>
            </a:bodyPr>
            <a:lstStyle/>
            <a:p>
              <a:pPr marL="0" lvl="0" indent="0" algn="ctr" defTabSz="2089150">
                <a:lnSpc>
                  <a:spcPct val="90000"/>
                </a:lnSpc>
                <a:spcBef>
                  <a:spcPct val="0"/>
                </a:spcBef>
                <a:spcAft>
                  <a:spcPct val="35000"/>
                </a:spcAft>
                <a:buNone/>
              </a:pPr>
              <a:endParaRPr lang="en-GB" sz="4700" kern="1200" dirty="0"/>
            </a:p>
          </p:txBody>
        </p:sp>
      </p:grpSp>
      <p:grpSp>
        <p:nvGrpSpPr>
          <p:cNvPr id="53" name="Group 52">
            <a:extLst>
              <a:ext uri="{FF2B5EF4-FFF2-40B4-BE49-F238E27FC236}">
                <a16:creationId xmlns="" xmlns:a16="http://schemas.microsoft.com/office/drawing/2014/main" id="{24461916-04DA-46AA-8821-3368FE396F2F}"/>
              </a:ext>
            </a:extLst>
          </p:cNvPr>
          <p:cNvGrpSpPr/>
          <p:nvPr/>
        </p:nvGrpSpPr>
        <p:grpSpPr>
          <a:xfrm>
            <a:off x="4591261" y="3501006"/>
            <a:ext cx="2804974" cy="1995485"/>
            <a:chOff x="4160940" y="2376262"/>
            <a:chExt cx="2804974" cy="1995485"/>
          </a:xfrm>
        </p:grpSpPr>
        <p:sp>
          <p:nvSpPr>
            <p:cNvPr id="57" name="Partial Circle 56">
              <a:extLst>
                <a:ext uri="{FF2B5EF4-FFF2-40B4-BE49-F238E27FC236}">
                  <a16:creationId xmlns="" xmlns:a16="http://schemas.microsoft.com/office/drawing/2014/main" id="{5D9C74AC-0743-4189-9840-3A8E94F50F25}"/>
                </a:ext>
              </a:extLst>
            </p:cNvPr>
            <p:cNvSpPr/>
            <p:nvPr/>
          </p:nvSpPr>
          <p:spPr>
            <a:xfrm rot="10800000">
              <a:off x="4160940" y="2376262"/>
              <a:ext cx="2804974" cy="1995485"/>
            </a:xfrm>
            <a:prstGeom prst="pieWedge">
              <a:avLst/>
            </a:prstGeom>
            <a:blipFill rotWithShape="0">
              <a:blip r:embed="rId4"/>
              <a:stretch>
                <a:fillRect/>
              </a:stretch>
            </a:blipFill>
          </p:spPr>
          <p:style>
            <a:lnRef idx="2">
              <a:schemeClr val="lt1">
                <a:hueOff val="0"/>
                <a:satOff val="0"/>
                <a:lumOff val="0"/>
                <a:alphaOff val="0"/>
              </a:schemeClr>
            </a:lnRef>
            <a:fillRef idx="1">
              <a:scrgbClr r="0" g="0" b="0"/>
            </a:fillRef>
            <a:effectRef idx="0">
              <a:schemeClr val="accent5">
                <a:hueOff val="-6622584"/>
                <a:satOff val="26541"/>
                <a:lumOff val="5752"/>
                <a:alphaOff val="0"/>
              </a:schemeClr>
            </a:effectRef>
            <a:fontRef idx="minor">
              <a:schemeClr val="lt1"/>
            </a:fontRef>
          </p:style>
        </p:sp>
        <p:sp>
          <p:nvSpPr>
            <p:cNvPr id="58" name="Partial Circle 16">
              <a:extLst>
                <a:ext uri="{FF2B5EF4-FFF2-40B4-BE49-F238E27FC236}">
                  <a16:creationId xmlns="" xmlns:a16="http://schemas.microsoft.com/office/drawing/2014/main" id="{E3B0C600-27B0-4F12-A856-C948143EA252}"/>
                </a:ext>
              </a:extLst>
            </p:cNvPr>
            <p:cNvSpPr txBox="1"/>
            <p:nvPr/>
          </p:nvSpPr>
          <p:spPr>
            <a:xfrm rot="21600000">
              <a:off x="4160940" y="2376262"/>
              <a:ext cx="1983416" cy="141102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27152" tIns="327152" rIns="327152" bIns="327152" numCol="1" spcCol="1270" anchor="ctr" anchorCtr="0">
              <a:noAutofit/>
            </a:bodyPr>
            <a:lstStyle/>
            <a:p>
              <a:pPr marL="0" lvl="0" indent="0" algn="ctr" defTabSz="2044700">
                <a:lnSpc>
                  <a:spcPct val="90000"/>
                </a:lnSpc>
                <a:spcBef>
                  <a:spcPct val="0"/>
                </a:spcBef>
                <a:spcAft>
                  <a:spcPct val="35000"/>
                </a:spcAft>
                <a:buNone/>
              </a:pPr>
              <a:endParaRPr lang="en-GB" sz="4600" kern="1200" dirty="0"/>
            </a:p>
          </p:txBody>
        </p:sp>
      </p:grpSp>
      <p:grpSp>
        <p:nvGrpSpPr>
          <p:cNvPr id="54" name="Group 53">
            <a:extLst>
              <a:ext uri="{FF2B5EF4-FFF2-40B4-BE49-F238E27FC236}">
                <a16:creationId xmlns="" xmlns:a16="http://schemas.microsoft.com/office/drawing/2014/main" id="{8A6866AD-0E8C-4C0D-9F35-DFC1F86D1F2D}"/>
              </a:ext>
            </a:extLst>
          </p:cNvPr>
          <p:cNvGrpSpPr/>
          <p:nvPr/>
        </p:nvGrpSpPr>
        <p:grpSpPr>
          <a:xfrm>
            <a:off x="1870488" y="3429008"/>
            <a:ext cx="2736868" cy="1995485"/>
            <a:chOff x="1440167" y="2304264"/>
            <a:chExt cx="2736868" cy="1995485"/>
          </a:xfrm>
        </p:grpSpPr>
        <p:sp>
          <p:nvSpPr>
            <p:cNvPr id="55" name="Partial Circle 54">
              <a:extLst>
                <a:ext uri="{FF2B5EF4-FFF2-40B4-BE49-F238E27FC236}">
                  <a16:creationId xmlns="" xmlns:a16="http://schemas.microsoft.com/office/drawing/2014/main" id="{3D8058E3-E029-4212-A18C-F686DD78B935}"/>
                </a:ext>
              </a:extLst>
            </p:cNvPr>
            <p:cNvSpPr/>
            <p:nvPr/>
          </p:nvSpPr>
          <p:spPr>
            <a:xfrm rot="16200000">
              <a:off x="1810858" y="1933573"/>
              <a:ext cx="1995485" cy="2736868"/>
            </a:xfrm>
            <a:prstGeom prst="pieWedge">
              <a:avLst/>
            </a:prstGeom>
            <a:blipFill rotWithShape="0">
              <a:blip r:embed="rId5"/>
              <a:stretch>
                <a:fillRect/>
              </a:stretch>
            </a:blipFill>
          </p:spPr>
          <p:style>
            <a:lnRef idx="2">
              <a:schemeClr val="lt1">
                <a:hueOff val="0"/>
                <a:satOff val="0"/>
                <a:lumOff val="0"/>
                <a:alphaOff val="0"/>
              </a:schemeClr>
            </a:lnRef>
            <a:fillRef idx="1">
              <a:scrgbClr r="0" g="0" b="0"/>
            </a:fillRef>
            <a:effectRef idx="0">
              <a:schemeClr val="accent5">
                <a:hueOff val="-9933876"/>
                <a:satOff val="39811"/>
                <a:lumOff val="8628"/>
                <a:alphaOff val="0"/>
              </a:schemeClr>
            </a:effectRef>
            <a:fontRef idx="minor">
              <a:schemeClr val="lt1"/>
            </a:fontRef>
          </p:style>
        </p:sp>
        <p:sp>
          <p:nvSpPr>
            <p:cNvPr id="56" name="Partial Circle 18">
              <a:extLst>
                <a:ext uri="{FF2B5EF4-FFF2-40B4-BE49-F238E27FC236}">
                  <a16:creationId xmlns="" xmlns:a16="http://schemas.microsoft.com/office/drawing/2014/main" id="{11DAA77A-6263-43D7-AD19-610443D73E9B}"/>
                </a:ext>
              </a:extLst>
            </p:cNvPr>
            <p:cNvSpPr txBox="1"/>
            <p:nvPr/>
          </p:nvSpPr>
          <p:spPr>
            <a:xfrm rot="21600000">
              <a:off x="2241777" y="2304264"/>
              <a:ext cx="1935258" cy="141102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20040" tIns="320040" rIns="320040" bIns="320040" numCol="1" spcCol="1270" anchor="ctr" anchorCtr="0">
              <a:noAutofit/>
            </a:bodyPr>
            <a:lstStyle/>
            <a:p>
              <a:pPr marL="0" lvl="0" indent="0" algn="ctr" defTabSz="2000250">
                <a:lnSpc>
                  <a:spcPct val="90000"/>
                </a:lnSpc>
                <a:spcBef>
                  <a:spcPct val="0"/>
                </a:spcBef>
                <a:spcAft>
                  <a:spcPct val="35000"/>
                </a:spcAft>
                <a:buNone/>
              </a:pPr>
              <a:endParaRPr lang="en-GB" sz="4500" kern="1200" dirty="0"/>
            </a:p>
          </p:txBody>
        </p:sp>
      </p:grpSp>
    </p:spTree>
    <p:extLst>
      <p:ext uri="{BB962C8B-B14F-4D97-AF65-F5344CB8AC3E}">
        <p14:creationId xmlns:p14="http://schemas.microsoft.com/office/powerpoint/2010/main" xmlns="" val="3550060941"/>
      </p:ext>
    </p:extLst>
  </p:cSld>
  <p:clrMapOvr>
    <a:masterClrMapping/>
  </p:clrMapOvr>
  <mc:AlternateContent xmlns:mc="http://schemas.openxmlformats.org/markup-compatibility/2006">
    <mc:Choice xmlns:p14="http://schemas.microsoft.com/office/powerpoint/2010/main" xmlns="" Requires="p14">
      <p:transition spd="slow" p14:dur="1250">
        <p14:flip dir="r"/>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52CFC28-053E-44A2-999E-9F8A5229A5BA}"/>
              </a:ext>
            </a:extLst>
          </p:cNvPr>
          <p:cNvSpPr>
            <a:spLocks noGrp="1"/>
          </p:cNvSpPr>
          <p:nvPr>
            <p:ph type="title"/>
          </p:nvPr>
        </p:nvSpPr>
        <p:spPr>
          <a:xfrm>
            <a:off x="766911" y="188640"/>
            <a:ext cx="7941568" cy="735860"/>
          </a:xfrm>
          <a:solidFill>
            <a:schemeClr val="accent6">
              <a:lumMod val="75000"/>
            </a:schemeClr>
          </a:solidFill>
        </p:spPr>
        <p:txBody>
          <a:bodyPr>
            <a:noAutofit/>
          </a:bodyPr>
          <a:lstStyle/>
          <a:p>
            <a:pPr algn="ctr"/>
            <a:r>
              <a:rPr lang="en-ZA" sz="2400" b="1" dirty="0"/>
              <a:t>8. Challenges in execution of the mandate</a:t>
            </a:r>
            <a:endParaRPr lang="en-GB" sz="2400" b="1" dirty="0"/>
          </a:p>
        </p:txBody>
      </p:sp>
      <p:sp>
        <p:nvSpPr>
          <p:cNvPr id="4" name="Slide Number Placeholder 3">
            <a:extLst>
              <a:ext uri="{FF2B5EF4-FFF2-40B4-BE49-F238E27FC236}">
                <a16:creationId xmlns="" xmlns:a16="http://schemas.microsoft.com/office/drawing/2014/main" id="{2E8A8D1E-31C0-4E40-ABA0-FC0DA0C09CA2}"/>
              </a:ext>
            </a:extLst>
          </p:cNvPr>
          <p:cNvSpPr>
            <a:spLocks noGrp="1"/>
          </p:cNvSpPr>
          <p:nvPr>
            <p:ph type="sldNum" sz="quarter" idx="12"/>
          </p:nvPr>
        </p:nvSpPr>
        <p:spPr/>
        <p:txBody>
          <a:bodyPr/>
          <a:lstStyle/>
          <a:p>
            <a:fld id="{BA1A3697-DC7B-894C-BE54-C9BABF30A314}" type="slidenum">
              <a:rPr lang="en-US" smtClean="0"/>
              <a:pPr/>
              <a:t>19</a:t>
            </a:fld>
            <a:endParaRPr lang="en-US"/>
          </a:p>
        </p:txBody>
      </p:sp>
      <p:sp>
        <p:nvSpPr>
          <p:cNvPr id="5" name="Content Placeholder 2">
            <a:extLst>
              <a:ext uri="{FF2B5EF4-FFF2-40B4-BE49-F238E27FC236}">
                <a16:creationId xmlns="" xmlns:a16="http://schemas.microsoft.com/office/drawing/2014/main" id="{1599CF17-A5CD-410B-8F63-F3145626BB3E}"/>
              </a:ext>
            </a:extLst>
          </p:cNvPr>
          <p:cNvSpPr txBox="1">
            <a:spLocks/>
          </p:cNvSpPr>
          <p:nvPr/>
        </p:nvSpPr>
        <p:spPr>
          <a:xfrm>
            <a:off x="154949" y="1518245"/>
            <a:ext cx="8229600" cy="5020667"/>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r>
              <a:rPr lang="en-ZA" sz="2000" dirty="0"/>
              <a:t>Continuous resistance by the Competition Commission to recognise the Identification of work is resulting in practitioners other than property valuers performing property valuations. </a:t>
            </a:r>
          </a:p>
          <a:p>
            <a:pPr algn="just"/>
            <a:r>
              <a:rPr lang="en-ZA" sz="2000" dirty="0"/>
              <a:t>Costly disciplinary process (for alleged transgressors of code of conduct).</a:t>
            </a:r>
          </a:p>
          <a:p>
            <a:pPr algn="just"/>
            <a:r>
              <a:rPr lang="en-ZA" sz="2000" dirty="0"/>
              <a:t>Unfunded responsibilities relating to supporting the skills pipeline, this is not the core mandate of the Councils.</a:t>
            </a:r>
          </a:p>
          <a:p>
            <a:pPr algn="just"/>
            <a:r>
              <a:rPr lang="en-ZA" sz="2000" dirty="0"/>
              <a:t>The size of ECSA Council comprising of 50 members.</a:t>
            </a:r>
          </a:p>
          <a:p>
            <a:pPr algn="just"/>
            <a:r>
              <a:rPr lang="en-GB" sz="2000" dirty="0"/>
              <a:t>Registration is not compulsory, as a result, many graduates do not register with the SACAP. Data shows that more blacks are graduating with architectural qualifications but this does not translate into registration. As a result, the register has not transformed significantly. Attached hereto is the number of graduates from 2012 until 2018. </a:t>
            </a:r>
            <a:endParaRPr lang="en-ZA" sz="2000" dirty="0"/>
          </a:p>
          <a:p>
            <a:pPr marL="0" indent="0">
              <a:buFont typeface="Arial"/>
              <a:buNone/>
            </a:pPr>
            <a:endParaRPr lang="en-GB" dirty="0">
              <a:solidFill>
                <a:srgbClr val="FF0000"/>
              </a:solidFill>
            </a:endParaRPr>
          </a:p>
        </p:txBody>
      </p:sp>
    </p:spTree>
    <p:extLst>
      <p:ext uri="{BB962C8B-B14F-4D97-AF65-F5344CB8AC3E}">
        <p14:creationId xmlns:p14="http://schemas.microsoft.com/office/powerpoint/2010/main" xmlns="" val="3383917301"/>
      </p:ext>
    </p:extLst>
  </p:cSld>
  <p:clrMapOvr>
    <a:masterClrMapping/>
  </p:clrMapOvr>
  <p:transition spd="med">
    <p:pull/>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B9F46DE-DD45-4852-A7E9-55642E16B841}"/>
              </a:ext>
            </a:extLst>
          </p:cNvPr>
          <p:cNvSpPr>
            <a:spLocks noGrp="1"/>
          </p:cNvSpPr>
          <p:nvPr>
            <p:ph type="title"/>
          </p:nvPr>
        </p:nvSpPr>
        <p:spPr>
          <a:xfrm>
            <a:off x="611560" y="260648"/>
            <a:ext cx="8229600" cy="978523"/>
          </a:xfrm>
          <a:prstGeom prst="rect">
            <a:avLst/>
          </a:prstGeom>
          <a:solidFill>
            <a:schemeClr val="accent6">
              <a:lumMod val="75000"/>
            </a:schemeClr>
          </a:solidFill>
        </p:spPr>
        <p:txBody>
          <a:bodyPr anchor="ctr">
            <a:normAutofit/>
          </a:bodyPr>
          <a:lstStyle/>
          <a:p>
            <a:pPr algn="ctr"/>
            <a:r>
              <a:rPr lang="en-ZA" sz="2400" b="1" dirty="0"/>
              <a:t>1. Reporting Structure </a:t>
            </a:r>
            <a:endParaRPr lang="en-GB" sz="2400" b="1" dirty="0"/>
          </a:p>
        </p:txBody>
      </p:sp>
      <p:sp>
        <p:nvSpPr>
          <p:cNvPr id="4" name="Slide Number Placeholder 3">
            <a:extLst>
              <a:ext uri="{FF2B5EF4-FFF2-40B4-BE49-F238E27FC236}">
                <a16:creationId xmlns="" xmlns:a16="http://schemas.microsoft.com/office/drawing/2014/main" id="{C93C8D6E-7319-4B21-B7A2-950B97D9AC3F}"/>
              </a:ext>
            </a:extLst>
          </p:cNvPr>
          <p:cNvSpPr>
            <a:spLocks noGrp="1"/>
          </p:cNvSpPr>
          <p:nvPr>
            <p:ph type="sldNum" sz="quarter" idx="12"/>
          </p:nvPr>
        </p:nvSpPr>
        <p:spPr>
          <a:xfrm>
            <a:off x="6553200" y="6356350"/>
            <a:ext cx="2133600" cy="365125"/>
          </a:xfrm>
          <a:prstGeom prst="rect">
            <a:avLst/>
          </a:prstGeom>
        </p:spPr>
        <p:txBody>
          <a:bodyPr anchor="ctr">
            <a:normAutofit/>
          </a:bodyPr>
          <a:lstStyle/>
          <a:p>
            <a:pPr>
              <a:spcAft>
                <a:spcPts val="600"/>
              </a:spcAft>
            </a:pPr>
            <a:fld id="{BA1A3697-DC7B-894C-BE54-C9BABF30A314}" type="slidenum">
              <a:rPr lang="en-US" smtClean="0"/>
              <a:pPr>
                <a:spcAft>
                  <a:spcPts val="600"/>
                </a:spcAft>
              </a:pPr>
              <a:t>2</a:t>
            </a:fld>
            <a:endParaRPr lang="en-US"/>
          </a:p>
        </p:txBody>
      </p:sp>
      <p:graphicFrame>
        <p:nvGraphicFramePr>
          <p:cNvPr id="5" name="Content Placeholder 4">
            <a:extLst>
              <a:ext uri="{FF2B5EF4-FFF2-40B4-BE49-F238E27FC236}">
                <a16:creationId xmlns="" xmlns:a16="http://schemas.microsoft.com/office/drawing/2014/main" id="{FAA36E12-4A56-471B-8EF1-6FAF50DF6BBC}"/>
              </a:ext>
            </a:extLst>
          </p:cNvPr>
          <p:cNvGraphicFramePr>
            <a:graphicFrameLocks noGrp="1"/>
          </p:cNvGraphicFramePr>
          <p:nvPr>
            <p:ph idx="1"/>
            <p:extLst>
              <p:ext uri="{D42A27DB-BD31-4B8C-83A1-F6EECF244321}">
                <p14:modId xmlns:p14="http://schemas.microsoft.com/office/powerpoint/2010/main" xmlns="" val="862054499"/>
              </p:ext>
            </p:extLst>
          </p:nvPr>
        </p:nvGraphicFramePr>
        <p:xfrm>
          <a:off x="29992" y="1541997"/>
          <a:ext cx="9145016" cy="46555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6440719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52CFC28-053E-44A2-999E-9F8A5229A5BA}"/>
              </a:ext>
            </a:extLst>
          </p:cNvPr>
          <p:cNvSpPr>
            <a:spLocks noGrp="1"/>
          </p:cNvSpPr>
          <p:nvPr>
            <p:ph type="title"/>
          </p:nvPr>
        </p:nvSpPr>
        <p:spPr>
          <a:xfrm>
            <a:off x="683568" y="188640"/>
            <a:ext cx="7797552" cy="735860"/>
          </a:xfrm>
          <a:solidFill>
            <a:schemeClr val="accent6">
              <a:lumMod val="75000"/>
            </a:schemeClr>
          </a:solidFill>
        </p:spPr>
        <p:txBody>
          <a:bodyPr>
            <a:noAutofit/>
          </a:bodyPr>
          <a:lstStyle/>
          <a:p>
            <a:r>
              <a:rPr lang="en-ZA" sz="2400" b="1" dirty="0"/>
              <a:t>8. Challenges in execution of the mandate (</a:t>
            </a:r>
            <a:r>
              <a:rPr lang="en-ZA" sz="2400" b="1" dirty="0" smtClean="0"/>
              <a:t>Cont.)</a:t>
            </a:r>
            <a:endParaRPr lang="en-GB" sz="2400" b="1" dirty="0"/>
          </a:p>
        </p:txBody>
      </p:sp>
      <p:sp>
        <p:nvSpPr>
          <p:cNvPr id="4" name="Slide Number Placeholder 3">
            <a:extLst>
              <a:ext uri="{FF2B5EF4-FFF2-40B4-BE49-F238E27FC236}">
                <a16:creationId xmlns="" xmlns:a16="http://schemas.microsoft.com/office/drawing/2014/main" id="{2E8A8D1E-31C0-4E40-ABA0-FC0DA0C09CA2}"/>
              </a:ext>
            </a:extLst>
          </p:cNvPr>
          <p:cNvSpPr>
            <a:spLocks noGrp="1"/>
          </p:cNvSpPr>
          <p:nvPr>
            <p:ph type="sldNum" sz="quarter" idx="12"/>
          </p:nvPr>
        </p:nvSpPr>
        <p:spPr/>
        <p:txBody>
          <a:bodyPr/>
          <a:lstStyle/>
          <a:p>
            <a:fld id="{BA1A3697-DC7B-894C-BE54-C9BABF30A314}" type="slidenum">
              <a:rPr lang="en-US" smtClean="0"/>
              <a:pPr/>
              <a:t>20</a:t>
            </a:fld>
            <a:endParaRPr lang="en-US"/>
          </a:p>
        </p:txBody>
      </p:sp>
      <p:sp>
        <p:nvSpPr>
          <p:cNvPr id="5" name="Content Placeholder 2">
            <a:extLst>
              <a:ext uri="{FF2B5EF4-FFF2-40B4-BE49-F238E27FC236}">
                <a16:creationId xmlns="" xmlns:a16="http://schemas.microsoft.com/office/drawing/2014/main" id="{1599CF17-A5CD-410B-8F63-F3145626BB3E}"/>
              </a:ext>
            </a:extLst>
          </p:cNvPr>
          <p:cNvSpPr txBox="1">
            <a:spLocks/>
          </p:cNvSpPr>
          <p:nvPr/>
        </p:nvSpPr>
        <p:spPr>
          <a:xfrm>
            <a:off x="136179" y="1318951"/>
            <a:ext cx="8229600" cy="5020667"/>
          </a:xfrm>
          <a:prstGeom prst="rect">
            <a:avLst/>
          </a:prstGeom>
        </p:spPr>
        <p:txBody>
          <a:bodyPr vert="horz" lIns="91440" tIns="45720" rIns="91440" bIns="45720" rtlCol="0">
            <a:normAutofit fontScale="8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r>
              <a:rPr lang="en-GB" sz="2000" dirty="0"/>
              <a:t>A number of graduates do not have mentors to enable them to complete vocational training, write exams and progress to professional registration. Private practices are not able employ these graduates and offer them vocational training for various reasons, including lack of work.  Furthermore, the Government departments responsible for infrastructure have not assisted graduates with vocational training to enable them to progress to professional registration.</a:t>
            </a:r>
          </a:p>
          <a:p>
            <a:pPr algn="just"/>
            <a:endParaRPr lang="en-GB" sz="2000" dirty="0"/>
          </a:p>
          <a:p>
            <a:pPr algn="just"/>
            <a:r>
              <a:rPr lang="en-GB" sz="2000" dirty="0"/>
              <a:t>Government departments responsible for infrastructure and various implementing agencies employ architectural graduates who are not registered. We find that many black graduates are employed by various Government Departments but they are not registered with the South African Council for the Architectural Profession. It is only at later stage when they leave governments, they seek registration.</a:t>
            </a:r>
          </a:p>
          <a:p>
            <a:pPr algn="just"/>
            <a:endParaRPr lang="en-GB" sz="2000" dirty="0"/>
          </a:p>
          <a:p>
            <a:pPr algn="just"/>
            <a:r>
              <a:rPr lang="en-GB" sz="2000" dirty="0"/>
              <a:t>Black architectural practices do not receive work from Government despite tendering for all work available. The majority of projects are offered to white architectural practices. In addition, white practices also benefit from private projects. As a result, all big architectural practices in South Africa are white owned. Consequently, black architectural practices do not have work to employ black graduates and train them through vocational training until they progress to professional registration.</a:t>
            </a:r>
          </a:p>
          <a:p>
            <a:pPr marL="0" indent="0">
              <a:buFont typeface="Arial"/>
              <a:buNone/>
            </a:pPr>
            <a:endParaRPr lang="en-GB" dirty="0">
              <a:solidFill>
                <a:srgbClr val="FF0000"/>
              </a:solidFill>
            </a:endParaRPr>
          </a:p>
        </p:txBody>
      </p:sp>
    </p:spTree>
    <p:extLst>
      <p:ext uri="{BB962C8B-B14F-4D97-AF65-F5344CB8AC3E}">
        <p14:creationId xmlns:p14="http://schemas.microsoft.com/office/powerpoint/2010/main" xmlns="" val="316818326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B66E094-27E4-42D9-9681-EE6C57583337}"/>
              </a:ext>
            </a:extLst>
          </p:cNvPr>
          <p:cNvSpPr>
            <a:spLocks noGrp="1"/>
          </p:cNvSpPr>
          <p:nvPr>
            <p:ph type="title"/>
          </p:nvPr>
        </p:nvSpPr>
        <p:spPr>
          <a:xfrm>
            <a:off x="457200" y="1066801"/>
            <a:ext cx="8229600" cy="634008"/>
          </a:xfrm>
          <a:solidFill>
            <a:schemeClr val="accent6">
              <a:lumMod val="75000"/>
            </a:schemeClr>
          </a:solidFill>
        </p:spPr>
        <p:txBody>
          <a:bodyPr>
            <a:normAutofit fontScale="90000"/>
          </a:bodyPr>
          <a:lstStyle/>
          <a:p>
            <a:pPr algn="ctr"/>
            <a:r>
              <a:rPr lang="en-ZA" dirty="0"/>
              <a:t>Thank You</a:t>
            </a:r>
            <a:endParaRPr lang="en-GB" dirty="0"/>
          </a:p>
        </p:txBody>
      </p:sp>
      <p:pic>
        <p:nvPicPr>
          <p:cNvPr id="6" name="Content Placeholder 5" descr="Smiling face with no fill">
            <a:extLst>
              <a:ext uri="{FF2B5EF4-FFF2-40B4-BE49-F238E27FC236}">
                <a16:creationId xmlns="" xmlns:a16="http://schemas.microsoft.com/office/drawing/2014/main" id="{1429698D-EE0E-4A22-B08E-052C0F147BC9}"/>
              </a:ext>
            </a:extLst>
          </p:cNvPr>
          <p:cNvPicPr>
            <a:picLocks noGrp="1" noChangeAspect="1"/>
          </p:cNvPicPr>
          <p:nvPr>
            <p:ph idx="1"/>
          </p:nvPr>
        </p:nvPicPr>
        <p:blipFill>
          <a:blip r:embed="rId2">
            <a:extLst>
              <a:ext uri="{96DAC541-7B7A-43D3-8B79-37D633B846F1}">
                <asvg:svgBlip xmlns="" xmlns:asvg="http://schemas.microsoft.com/office/drawing/2016/SVG/main" r:embed="rId3"/>
              </a:ext>
            </a:extLst>
          </a:blip>
          <a:stretch>
            <a:fillRect/>
          </a:stretch>
        </p:blipFill>
        <p:spPr>
          <a:xfrm>
            <a:off x="3347864" y="2336304"/>
            <a:ext cx="2185392" cy="2185392"/>
          </a:xfrm>
        </p:spPr>
      </p:pic>
      <p:sp>
        <p:nvSpPr>
          <p:cNvPr id="4" name="Slide Number Placeholder 3">
            <a:extLst>
              <a:ext uri="{FF2B5EF4-FFF2-40B4-BE49-F238E27FC236}">
                <a16:creationId xmlns="" xmlns:a16="http://schemas.microsoft.com/office/drawing/2014/main" id="{A81469A0-A896-4226-B148-E80C13814CC6}"/>
              </a:ext>
            </a:extLst>
          </p:cNvPr>
          <p:cNvSpPr>
            <a:spLocks noGrp="1"/>
          </p:cNvSpPr>
          <p:nvPr>
            <p:ph type="sldNum" sz="quarter" idx="12"/>
          </p:nvPr>
        </p:nvSpPr>
        <p:spPr/>
        <p:txBody>
          <a:bodyPr/>
          <a:lstStyle/>
          <a:p>
            <a:fld id="{BA1A3697-DC7B-894C-BE54-C9BABF30A314}" type="slidenum">
              <a:rPr lang="en-US" smtClean="0"/>
              <a:pPr/>
              <a:t>21</a:t>
            </a:fld>
            <a:endParaRPr lang="en-US"/>
          </a:p>
        </p:txBody>
      </p:sp>
    </p:spTree>
    <p:extLst>
      <p:ext uri="{BB962C8B-B14F-4D97-AF65-F5344CB8AC3E}">
        <p14:creationId xmlns:p14="http://schemas.microsoft.com/office/powerpoint/2010/main" xmlns="" val="11362213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1" y="133053"/>
            <a:ext cx="8352929" cy="769854"/>
          </a:xfrm>
          <a:solidFill>
            <a:schemeClr val="accent6">
              <a:lumMod val="75000"/>
            </a:schemeClr>
          </a:solidFill>
        </p:spPr>
        <p:txBody>
          <a:bodyPr>
            <a:noAutofit/>
          </a:bodyPr>
          <a:lstStyle/>
          <a:p>
            <a:pPr algn="ctr" defTabSz="514350">
              <a:defRPr/>
            </a:pPr>
            <a:r>
              <a:rPr lang="en-US" sz="2400" b="1" dirty="0"/>
              <a:t>2. Oversight Role of the CBE</a:t>
            </a:r>
            <a:endParaRPr lang="en-ZA" sz="2400" b="1" dirty="0"/>
          </a:p>
        </p:txBody>
      </p:sp>
      <p:sp>
        <p:nvSpPr>
          <p:cNvPr id="5" name="Rectangle: Rounded Corners 215"/>
          <p:cNvSpPr>
            <a:spLocks noChangeArrowheads="1"/>
          </p:cNvSpPr>
          <p:nvPr/>
        </p:nvSpPr>
        <p:spPr bwMode="auto">
          <a:xfrm>
            <a:off x="179512" y="3144016"/>
            <a:ext cx="1944216" cy="720416"/>
          </a:xfrm>
          <a:prstGeom prst="roundRect">
            <a:avLst>
              <a:gd name="adj" fmla="val 50000"/>
            </a:avLst>
          </a:prstGeom>
          <a:solidFill>
            <a:schemeClr val="accent6">
              <a:lumMod val="75000"/>
              <a:alpha val="45097"/>
            </a:schemeClr>
          </a:solidFill>
          <a:ln w="9525">
            <a:noFill/>
            <a:round/>
            <a:headEnd/>
            <a:tailEnd/>
          </a:ln>
          <a:effectLst>
            <a:outerShdw blurRad="40000" dist="23000" dir="5400000" rotWithShape="0">
              <a:srgbClr val="000000">
                <a:alpha val="34998"/>
              </a:srgbClr>
            </a:outerShdw>
          </a:effectLst>
        </p:spPr>
        <p:txBody>
          <a:bodyPr anchor="ctr"/>
          <a:lstStyle/>
          <a:p>
            <a:pPr algn="ctr" defTabSz="514350">
              <a:defRPr/>
            </a:pPr>
            <a:r>
              <a:rPr lang="en-US" sz="1400" b="1" dirty="0">
                <a:solidFill>
                  <a:sysClr val="windowText" lastClr="000000">
                    <a:hueOff val="0"/>
                    <a:satOff val="0"/>
                    <a:lumOff val="0"/>
                    <a:alphaOff val="0"/>
                  </a:sysClr>
                </a:solidFill>
                <a:latin typeface="Calibri"/>
                <a:ea typeface="MS PGothic" panose="020B0600070205080204" pitchFamily="34" charset="-128"/>
              </a:rPr>
              <a:t>Promote Transformed Built Environment </a:t>
            </a:r>
          </a:p>
        </p:txBody>
      </p:sp>
      <p:sp>
        <p:nvSpPr>
          <p:cNvPr id="6" name="Rectangle: Rounded Corners 215"/>
          <p:cNvSpPr>
            <a:spLocks noChangeArrowheads="1"/>
          </p:cNvSpPr>
          <p:nvPr/>
        </p:nvSpPr>
        <p:spPr bwMode="auto">
          <a:xfrm>
            <a:off x="179512" y="1971234"/>
            <a:ext cx="1944216" cy="720416"/>
          </a:xfrm>
          <a:prstGeom prst="roundRect">
            <a:avLst>
              <a:gd name="adj" fmla="val 50000"/>
            </a:avLst>
          </a:prstGeom>
          <a:solidFill>
            <a:schemeClr val="accent6">
              <a:lumMod val="75000"/>
              <a:alpha val="45097"/>
            </a:schemeClr>
          </a:solidFill>
          <a:ln w="9525">
            <a:noFill/>
            <a:round/>
            <a:headEnd/>
            <a:tailEnd/>
          </a:ln>
          <a:effectLst>
            <a:outerShdw blurRad="40000" dist="23000" dir="5400000" rotWithShape="0">
              <a:srgbClr val="000000">
                <a:alpha val="34998"/>
              </a:srgbClr>
            </a:outerShdw>
          </a:effectLst>
        </p:spPr>
        <p:txBody>
          <a:bodyPr anchor="ctr"/>
          <a:lstStyle/>
          <a:p>
            <a:pPr algn="ctr" defTabSz="514350">
              <a:defRPr/>
            </a:pPr>
            <a:r>
              <a:rPr lang="en-US" sz="1400" b="1" dirty="0">
                <a:solidFill>
                  <a:sysClr val="windowText" lastClr="000000">
                    <a:hueOff val="0"/>
                    <a:satOff val="0"/>
                    <a:lumOff val="0"/>
                    <a:alphaOff val="0"/>
                  </a:sysClr>
                </a:solidFill>
                <a:latin typeface="Arial" panose="020B0604020202020204" pitchFamily="34" charset="0"/>
                <a:ea typeface="MS PGothic" panose="020B0600070205080204" pitchFamily="34" charset="-128"/>
                <a:cs typeface="Arial" panose="020B0604020202020204" pitchFamily="34" charset="0"/>
              </a:rPr>
              <a:t>Promote Skilled Built Environment Professionals </a:t>
            </a:r>
          </a:p>
        </p:txBody>
      </p:sp>
      <p:sp>
        <p:nvSpPr>
          <p:cNvPr id="8" name="Rectangle: Rounded Corners 215"/>
          <p:cNvSpPr>
            <a:spLocks noChangeArrowheads="1"/>
          </p:cNvSpPr>
          <p:nvPr/>
        </p:nvSpPr>
        <p:spPr bwMode="auto">
          <a:xfrm>
            <a:off x="179512" y="4498346"/>
            <a:ext cx="1944216" cy="720416"/>
          </a:xfrm>
          <a:prstGeom prst="roundRect">
            <a:avLst>
              <a:gd name="adj" fmla="val 50000"/>
            </a:avLst>
          </a:prstGeom>
          <a:solidFill>
            <a:schemeClr val="accent6">
              <a:lumMod val="75000"/>
              <a:alpha val="45097"/>
            </a:schemeClr>
          </a:solidFill>
          <a:ln w="9525">
            <a:noFill/>
            <a:round/>
            <a:headEnd/>
            <a:tailEnd/>
          </a:ln>
          <a:effectLst>
            <a:outerShdw blurRad="40000" dist="23000" dir="5400000" rotWithShape="0">
              <a:srgbClr val="000000">
                <a:alpha val="34998"/>
              </a:srgbClr>
            </a:outerShdw>
          </a:effectLst>
        </p:spPr>
        <p:txBody>
          <a:bodyPr anchor="ctr"/>
          <a:lstStyle/>
          <a:p>
            <a:pPr algn="ctr" defTabSz="514350">
              <a:defRPr/>
            </a:pPr>
            <a:r>
              <a:rPr lang="en-US" sz="1400" b="1" dirty="0">
                <a:solidFill>
                  <a:sysClr val="windowText" lastClr="000000">
                    <a:hueOff val="0"/>
                    <a:satOff val="0"/>
                    <a:lumOff val="0"/>
                    <a:alphaOff val="0"/>
                  </a:sysClr>
                </a:solidFill>
                <a:latin typeface="Calibri"/>
                <a:ea typeface="MS PGothic" panose="020B0600070205080204" pitchFamily="34" charset="-128"/>
              </a:rPr>
              <a:t>Promote Public Protection </a:t>
            </a:r>
          </a:p>
        </p:txBody>
      </p:sp>
      <p:graphicFrame>
        <p:nvGraphicFramePr>
          <p:cNvPr id="9" name="Table 8"/>
          <p:cNvGraphicFramePr>
            <a:graphicFrameLocks noGrp="1"/>
          </p:cNvGraphicFramePr>
          <p:nvPr/>
        </p:nvGraphicFramePr>
        <p:xfrm>
          <a:off x="2373685" y="1196751"/>
          <a:ext cx="6600914" cy="5040560"/>
        </p:xfrm>
        <a:graphic>
          <a:graphicData uri="http://schemas.openxmlformats.org/drawingml/2006/table">
            <a:tbl>
              <a:tblPr firstRow="1" bandRow="1">
                <a:tableStyleId>{9DCAF9ED-07DC-4A11-8D7F-57B35C25682E}</a:tableStyleId>
              </a:tblPr>
              <a:tblGrid>
                <a:gridCol w="6600914">
                  <a:extLst>
                    <a:ext uri="{9D8B030D-6E8A-4147-A177-3AD203B41FA5}">
                      <a16:colId xmlns="" xmlns:a16="http://schemas.microsoft.com/office/drawing/2014/main" val="20000"/>
                    </a:ext>
                  </a:extLst>
                </a:gridCol>
              </a:tblGrid>
              <a:tr h="326115">
                <a:tc>
                  <a:txBody>
                    <a:bodyPr/>
                    <a:lstStyle/>
                    <a:p>
                      <a:r>
                        <a:rPr lang="en-US" sz="1400" dirty="0"/>
                        <a:t>Objectives of the Act </a:t>
                      </a:r>
                      <a:endParaRPr lang="en-ZA" sz="1400" dirty="0"/>
                    </a:p>
                  </a:txBody>
                  <a:tcPr marL="68580" marR="68580" marT="34290" marB="34290">
                    <a:solidFill>
                      <a:schemeClr val="accent6">
                        <a:lumMod val="75000"/>
                      </a:schemeClr>
                    </a:solidFill>
                  </a:tcPr>
                </a:tc>
                <a:extLst>
                  <a:ext uri="{0D108BD9-81ED-4DB2-BD59-A6C34878D82A}">
                    <a16:rowId xmlns="" xmlns:a16="http://schemas.microsoft.com/office/drawing/2014/main" val="10000"/>
                  </a:ext>
                </a:extLst>
              </a:tr>
              <a:tr h="106648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i="1" dirty="0"/>
                        <a:t>(c</a:t>
                      </a:r>
                      <a:r>
                        <a:rPr lang="en-US" sz="1400" i="1" dirty="0">
                          <a:latin typeface="Arial" panose="020B0604020202020204" pitchFamily="34" charset="0"/>
                          <a:cs typeface="Arial" panose="020B0604020202020204" pitchFamily="34" charset="0"/>
                        </a:rPr>
                        <a:t>)</a:t>
                      </a:r>
                      <a:r>
                        <a:rPr lang="en-US" sz="1400" i="1" baseline="0" dirty="0">
                          <a:latin typeface="Arial" panose="020B0604020202020204" pitchFamily="34" charset="0"/>
                          <a:cs typeface="Arial" panose="020B0604020202020204" pitchFamily="34" charset="0"/>
                        </a:rPr>
                        <a:t> </a:t>
                      </a:r>
                      <a:r>
                        <a:rPr lang="en-US" sz="1400" i="1" dirty="0">
                          <a:latin typeface="Arial" panose="020B0604020202020204" pitchFamily="34" charset="0"/>
                          <a:cs typeface="Arial" panose="020B0604020202020204" pitchFamily="34" charset="0"/>
                        </a:rPr>
                        <a:t>promote ongoing human resources development in the built environment </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i="1" dirty="0">
                          <a:latin typeface="Arial" panose="020B0604020202020204" pitchFamily="34" charset="0"/>
                          <a:cs typeface="Arial" panose="020B0604020202020204" pitchFamily="34" charset="0"/>
                        </a:rPr>
                        <a:t>(g) promote liaison in the field of training in the Republic and elsewhere and to promote the standards of such training in the Republic</a:t>
                      </a:r>
                    </a:p>
                    <a:p>
                      <a:endParaRPr lang="en-ZA" sz="1400" dirty="0"/>
                    </a:p>
                  </a:txBody>
                  <a:tcPr marL="68580" marR="68580" marT="34290" marB="34290"/>
                </a:tc>
                <a:extLst>
                  <a:ext uri="{0D108BD9-81ED-4DB2-BD59-A6C34878D82A}">
                    <a16:rowId xmlns="" xmlns:a16="http://schemas.microsoft.com/office/drawing/2014/main" val="10001"/>
                  </a:ext>
                </a:extLst>
              </a:tr>
              <a:tr h="180684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40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a:t>
                      </a:r>
                      <a:r>
                        <a:rPr lang="en-US" sz="1400" dirty="0">
                          <a:latin typeface="Arial" panose="020B0604020202020204" pitchFamily="34" charset="0"/>
                          <a:cs typeface="Arial" panose="020B0604020202020204" pitchFamily="34" charset="0"/>
                        </a:rPr>
                        <a:t>d) </a:t>
                      </a:r>
                      <a:r>
                        <a:rPr lang="en-US" sz="1400" i="1" dirty="0">
                          <a:latin typeface="Arial" panose="020B0604020202020204" pitchFamily="34" charset="0"/>
                          <a:cs typeface="Arial" panose="020B0604020202020204" pitchFamily="34" charset="0"/>
                        </a:rPr>
                        <a:t>facilitate participation by the built environment professions in integrated development in the context of national goals</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i="1" dirty="0">
                          <a:latin typeface="Arial" panose="020B0604020202020204" pitchFamily="34" charset="0"/>
                          <a:cs typeface="Arial" panose="020B0604020202020204" pitchFamily="34" charset="0"/>
                        </a:rPr>
                        <a:t>(f) promote sound governance of the built environment professions; </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i="1" dirty="0">
                          <a:latin typeface="Arial" panose="020B0604020202020204" pitchFamily="34" charset="0"/>
                          <a:cs typeface="Arial" panose="020B0604020202020204" pitchFamily="34" charset="0"/>
                        </a:rPr>
                        <a:t>(h) serve as a forum where the built environment professions can discuss relevant issues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i="1" dirty="0"/>
                    </a:p>
                  </a:txBody>
                  <a:tcPr marL="68580" marR="68580" marT="34290" marB="34290"/>
                </a:tc>
                <a:extLst>
                  <a:ext uri="{0D108BD9-81ED-4DB2-BD59-A6C34878D82A}">
                    <a16:rowId xmlns="" xmlns:a16="http://schemas.microsoft.com/office/drawing/2014/main" val="10002"/>
                  </a:ext>
                </a:extLst>
              </a:tr>
              <a:tr h="184111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400" i="1" dirty="0"/>
                    </a:p>
                    <a:p>
                      <a:pPr marL="0" marR="0" indent="0" algn="l" defTabSz="914400" rtl="0" eaLnBrk="1" fontAlgn="auto" latinLnBrk="0" hangingPunct="1">
                        <a:lnSpc>
                          <a:spcPct val="100000"/>
                        </a:lnSpc>
                        <a:spcBef>
                          <a:spcPts val="0"/>
                        </a:spcBef>
                        <a:spcAft>
                          <a:spcPts val="0"/>
                        </a:spcAft>
                        <a:buClrTx/>
                        <a:buSzTx/>
                        <a:buFontTx/>
                        <a:buNone/>
                        <a:tabLst/>
                        <a:defRPr/>
                      </a:pPr>
                      <a:r>
                        <a:rPr lang="en-US" sz="1400" i="1" dirty="0"/>
                        <a:t>(a</a:t>
                      </a:r>
                      <a:r>
                        <a:rPr lang="en-US" sz="1400" i="1" dirty="0">
                          <a:latin typeface="Arial" panose="020B0604020202020204" pitchFamily="34" charset="0"/>
                          <a:cs typeface="Arial" panose="020B0604020202020204" pitchFamily="34" charset="0"/>
                        </a:rPr>
                        <a:t>) promote and protect the interest of the public in the built environment; </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i="1" dirty="0">
                          <a:latin typeface="Arial" panose="020B0604020202020204" pitchFamily="34" charset="0"/>
                          <a:cs typeface="Arial" panose="020B0604020202020204" pitchFamily="34" charset="0"/>
                        </a:rPr>
                        <a:t>(b) promote and maintain a sustainable built environment and natural environment</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i="1" dirty="0">
                          <a:latin typeface="Arial" panose="020B0604020202020204" pitchFamily="34" charset="0"/>
                          <a:cs typeface="Arial" panose="020B0604020202020204" pitchFamily="34" charset="0"/>
                        </a:rPr>
                        <a:t>(e)</a:t>
                      </a:r>
                      <a:r>
                        <a:rPr lang="en-US" sz="1400" i="1" baseline="0" dirty="0">
                          <a:latin typeface="Arial" panose="020B0604020202020204" pitchFamily="34" charset="0"/>
                          <a:cs typeface="Arial" panose="020B0604020202020204" pitchFamily="34" charset="0"/>
                        </a:rPr>
                        <a:t> </a:t>
                      </a:r>
                      <a:r>
                        <a:rPr lang="en-US" sz="1400" i="1" dirty="0">
                          <a:latin typeface="Arial" panose="020B0604020202020204" pitchFamily="34" charset="0"/>
                          <a:cs typeface="Arial" panose="020B0604020202020204" pitchFamily="34" charset="0"/>
                        </a:rPr>
                        <a:t>promote appropriate standards of health, safety and environmental protection within the built environment</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i="1" dirty="0">
                          <a:latin typeface="Arial" panose="020B0604020202020204" pitchFamily="34" charset="0"/>
                          <a:cs typeface="Arial" panose="020B0604020202020204" pitchFamily="34" charset="0"/>
                        </a:rPr>
                        <a:t>(</a:t>
                      </a:r>
                      <a:r>
                        <a:rPr lang="en-US" sz="1400" i="1" dirty="0" err="1">
                          <a:latin typeface="Arial" panose="020B0604020202020204" pitchFamily="34" charset="0"/>
                          <a:cs typeface="Arial" panose="020B0604020202020204" pitchFamily="34" charset="0"/>
                        </a:rPr>
                        <a:t>i</a:t>
                      </a:r>
                      <a:r>
                        <a:rPr lang="en-US" sz="1400" i="1" dirty="0">
                          <a:latin typeface="Arial" panose="020B0604020202020204" pitchFamily="34" charset="0"/>
                          <a:cs typeface="Arial" panose="020B0604020202020204" pitchFamily="34" charset="0"/>
                        </a:rPr>
                        <a:t>) ensure uniform application of norms and guidelines set by the councils for the professions throughout the built environment</a:t>
                      </a:r>
                      <a:endParaRPr lang="en-ZA" sz="1400" dirty="0">
                        <a:latin typeface="Arial" panose="020B0604020202020204" pitchFamily="34" charset="0"/>
                        <a:cs typeface="Arial" panose="020B0604020202020204" pitchFamily="34" charset="0"/>
                      </a:endParaRPr>
                    </a:p>
                  </a:txBody>
                  <a:tcPr marL="68580" marR="68580" marT="34290" marB="34290"/>
                </a:tc>
                <a:extLst>
                  <a:ext uri="{0D108BD9-81ED-4DB2-BD59-A6C34878D82A}">
                    <a16:rowId xmlns="" xmlns:a16="http://schemas.microsoft.com/office/drawing/2014/main" val="10003"/>
                  </a:ext>
                </a:extLst>
              </a:tr>
            </a:tbl>
          </a:graphicData>
        </a:graphic>
      </p:graphicFrame>
    </p:spTree>
    <p:extLst>
      <p:ext uri="{BB962C8B-B14F-4D97-AF65-F5344CB8AC3E}">
        <p14:creationId xmlns:p14="http://schemas.microsoft.com/office/powerpoint/2010/main" xmlns="" val="632512335"/>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1301" y="188641"/>
            <a:ext cx="8229600" cy="720080"/>
          </a:xfrm>
          <a:solidFill>
            <a:schemeClr val="accent6">
              <a:lumMod val="75000"/>
            </a:schemeClr>
          </a:solidFill>
        </p:spPr>
        <p:txBody>
          <a:bodyPr>
            <a:normAutofit/>
          </a:bodyPr>
          <a:lstStyle/>
          <a:p>
            <a:pPr algn="ctr"/>
            <a:r>
              <a:rPr lang="en-US" sz="2400" b="1" dirty="0"/>
              <a:t>3. Transformation Initiatives</a:t>
            </a:r>
          </a:p>
        </p:txBody>
      </p:sp>
      <p:sp>
        <p:nvSpPr>
          <p:cNvPr id="3" name="Content Placeholder 2"/>
          <p:cNvSpPr>
            <a:spLocks noGrp="1"/>
          </p:cNvSpPr>
          <p:nvPr>
            <p:ph idx="1"/>
          </p:nvPr>
        </p:nvSpPr>
        <p:spPr>
          <a:xfrm>
            <a:off x="251520" y="1772816"/>
            <a:ext cx="8661648" cy="4104456"/>
          </a:xfrm>
        </p:spPr>
        <p:txBody>
          <a:bodyPr>
            <a:normAutofit fontScale="77500" lnSpcReduction="20000"/>
          </a:bodyPr>
          <a:lstStyle/>
          <a:p>
            <a:pPr>
              <a:lnSpc>
                <a:spcPct val="160000"/>
              </a:lnSpc>
            </a:pPr>
            <a:r>
              <a:rPr lang="en-US" sz="2800" dirty="0"/>
              <a:t>CBE and DPWI have established the Transformation Collaborative Forums to engage on transformation matters including policy reviews</a:t>
            </a:r>
          </a:p>
          <a:p>
            <a:pPr>
              <a:lnSpc>
                <a:spcPct val="160000"/>
              </a:lnSpc>
            </a:pPr>
            <a:r>
              <a:rPr lang="en-US" sz="2800" dirty="0"/>
              <a:t>CBE has engaged with Construction Education and Training Authority and </a:t>
            </a:r>
            <a:r>
              <a:rPr lang="en-US" sz="2800" dirty="0" err="1"/>
              <a:t>MerSETA</a:t>
            </a:r>
            <a:r>
              <a:rPr lang="en-US" sz="2800" dirty="0"/>
              <a:t> to discuss funding of the skills pipeline </a:t>
            </a:r>
          </a:p>
          <a:p>
            <a:pPr>
              <a:lnSpc>
                <a:spcPct val="160000"/>
              </a:lnSpc>
            </a:pPr>
            <a:r>
              <a:rPr lang="en-US" sz="2800" dirty="0"/>
              <a:t>CBE met with the Department of Higher Education and Training to discuss collaboration on research and funding of the students in the field of built environment.</a:t>
            </a:r>
          </a:p>
        </p:txBody>
      </p:sp>
      <p:sp>
        <p:nvSpPr>
          <p:cNvPr id="4" name="Slide Number Placeholder 3"/>
          <p:cNvSpPr>
            <a:spLocks noGrp="1"/>
          </p:cNvSpPr>
          <p:nvPr>
            <p:ph type="sldNum" sz="quarter" idx="12"/>
          </p:nvPr>
        </p:nvSpPr>
        <p:spPr/>
        <p:txBody>
          <a:bodyPr/>
          <a:lstStyle/>
          <a:p>
            <a:fld id="{BA1A3697-DC7B-894C-BE54-C9BABF30A314}" type="slidenum">
              <a:rPr lang="en-US" smtClean="0"/>
              <a:pPr/>
              <a:t>4</a:t>
            </a:fld>
            <a:endParaRPr lang="en-US"/>
          </a:p>
        </p:txBody>
      </p:sp>
    </p:spTree>
    <p:extLst>
      <p:ext uri="{BB962C8B-B14F-4D97-AF65-F5344CB8AC3E}">
        <p14:creationId xmlns:p14="http://schemas.microsoft.com/office/powerpoint/2010/main" xmlns="" val="2736956238"/>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A1A3697-DC7B-894C-BE54-C9BABF30A314}" type="slidenum">
              <a:rPr lang="en-US" smtClean="0"/>
              <a:pPr/>
              <a:t>5</a:t>
            </a:fld>
            <a:endParaRPr lang="en-US"/>
          </a:p>
        </p:txBody>
      </p:sp>
      <p:pic>
        <p:nvPicPr>
          <p:cNvPr id="4" name="Graphic 3" descr="Classroom">
            <a:extLst>
              <a:ext uri="{FF2B5EF4-FFF2-40B4-BE49-F238E27FC236}">
                <a16:creationId xmlns="" xmlns:a16="http://schemas.microsoft.com/office/drawing/2014/main" id="{BE658E41-BCAC-4D18-B27F-B15FD2417699}"/>
              </a:ext>
            </a:extLst>
          </p:cNvPr>
          <p:cNvPicPr>
            <a:picLocks noChangeAspect="1"/>
          </p:cNvPicPr>
          <p:nvPr/>
        </p:nvPicPr>
        <p:blipFill>
          <a:blip r:embed="rId3">
            <a:extLst>
              <a:ext uri="{28A0092B-C50C-407E-A947-70E740481C1C}">
                <a14:useLocalDpi xmlns:a14="http://schemas.microsoft.com/office/drawing/2010/main" xmlns="" val="0"/>
              </a:ext>
              <a:ext uri="{96DAC541-7B7A-43D3-8B79-37D633B846F1}">
                <asvg:svgBlip xmlns="" xmlns:asvg="http://schemas.microsoft.com/office/drawing/2016/SVG/main" r:embed="rId4"/>
              </a:ext>
            </a:extLst>
          </a:blip>
          <a:stretch>
            <a:fillRect/>
          </a:stretch>
        </p:blipFill>
        <p:spPr>
          <a:xfrm>
            <a:off x="5742432" y="1891862"/>
            <a:ext cx="523029" cy="523029"/>
          </a:xfrm>
          <a:prstGeom prst="rect">
            <a:avLst/>
          </a:prstGeom>
        </p:spPr>
      </p:pic>
      <p:sp>
        <p:nvSpPr>
          <p:cNvPr id="5" name="TextBox 4">
            <a:extLst>
              <a:ext uri="{FF2B5EF4-FFF2-40B4-BE49-F238E27FC236}">
                <a16:creationId xmlns="" xmlns:a16="http://schemas.microsoft.com/office/drawing/2014/main" id="{25344F9A-40FF-46A1-8AE9-0156CFE88228}"/>
              </a:ext>
            </a:extLst>
          </p:cNvPr>
          <p:cNvSpPr txBox="1"/>
          <p:nvPr/>
        </p:nvSpPr>
        <p:spPr>
          <a:xfrm>
            <a:off x="6218260" y="1313242"/>
            <a:ext cx="3021074" cy="523220"/>
          </a:xfrm>
          <a:prstGeom prst="rect">
            <a:avLst/>
          </a:prstGeom>
          <a:noFill/>
        </p:spPr>
        <p:txBody>
          <a:bodyPr wrap="square" rtlCol="0">
            <a:spAutoFit/>
          </a:bodyPr>
          <a:lstStyle/>
          <a:p>
            <a:r>
              <a:rPr lang="en-ZA" sz="1400" u="sng" dirty="0">
                <a:solidFill>
                  <a:srgbClr val="FF0000"/>
                </a:solidFill>
              </a:rPr>
              <a:t>Universities</a:t>
            </a:r>
            <a:r>
              <a:rPr lang="en-ZA" sz="1400" dirty="0"/>
              <a:t> – provide basic professional education</a:t>
            </a:r>
            <a:endParaRPr lang="en-GB" sz="1400" dirty="0"/>
          </a:p>
        </p:txBody>
      </p:sp>
      <p:sp>
        <p:nvSpPr>
          <p:cNvPr id="6" name="TextBox 5">
            <a:extLst>
              <a:ext uri="{FF2B5EF4-FFF2-40B4-BE49-F238E27FC236}">
                <a16:creationId xmlns="" xmlns:a16="http://schemas.microsoft.com/office/drawing/2014/main" id="{4586BD59-BB1E-4BD4-93C9-5FF8ABBF8F4B}"/>
              </a:ext>
            </a:extLst>
          </p:cNvPr>
          <p:cNvSpPr txBox="1"/>
          <p:nvPr/>
        </p:nvSpPr>
        <p:spPr>
          <a:xfrm>
            <a:off x="6265461" y="1854274"/>
            <a:ext cx="3021075" cy="738664"/>
          </a:xfrm>
          <a:prstGeom prst="rect">
            <a:avLst/>
          </a:prstGeom>
          <a:noFill/>
        </p:spPr>
        <p:txBody>
          <a:bodyPr wrap="square" rtlCol="0">
            <a:spAutoFit/>
          </a:bodyPr>
          <a:lstStyle/>
          <a:p>
            <a:r>
              <a:rPr lang="en-ZA" sz="1400" u="sng" dirty="0">
                <a:solidFill>
                  <a:srgbClr val="FF0000"/>
                </a:solidFill>
              </a:rPr>
              <a:t>Government/SOE/Employer Bodies</a:t>
            </a:r>
            <a:r>
              <a:rPr lang="en-ZA" sz="1400" dirty="0"/>
              <a:t> – Procurement of goods and services from the profession</a:t>
            </a:r>
            <a:endParaRPr lang="en-GB" sz="1400" dirty="0"/>
          </a:p>
        </p:txBody>
      </p:sp>
      <p:sp>
        <p:nvSpPr>
          <p:cNvPr id="7" name="TextBox 6">
            <a:extLst>
              <a:ext uri="{FF2B5EF4-FFF2-40B4-BE49-F238E27FC236}">
                <a16:creationId xmlns="" xmlns:a16="http://schemas.microsoft.com/office/drawing/2014/main" id="{9B034500-3DE1-4BB9-8E7E-36242425BEDB}"/>
              </a:ext>
            </a:extLst>
          </p:cNvPr>
          <p:cNvSpPr txBox="1"/>
          <p:nvPr/>
        </p:nvSpPr>
        <p:spPr>
          <a:xfrm>
            <a:off x="6289697" y="2574159"/>
            <a:ext cx="2860675" cy="738664"/>
          </a:xfrm>
          <a:prstGeom prst="rect">
            <a:avLst/>
          </a:prstGeom>
          <a:noFill/>
        </p:spPr>
        <p:txBody>
          <a:bodyPr wrap="square" rtlCol="0">
            <a:spAutoFit/>
          </a:bodyPr>
          <a:lstStyle/>
          <a:p>
            <a:r>
              <a:rPr lang="en-ZA" sz="1400" u="sng" dirty="0">
                <a:solidFill>
                  <a:srgbClr val="FF0000"/>
                </a:solidFill>
              </a:rPr>
              <a:t>Voluntary Associations (Societies of knowledge)</a:t>
            </a:r>
            <a:r>
              <a:rPr lang="en-ZA" sz="1400" dirty="0"/>
              <a:t>– promotion of the profession</a:t>
            </a:r>
            <a:endParaRPr lang="en-GB" sz="1400" dirty="0"/>
          </a:p>
        </p:txBody>
      </p:sp>
      <p:pic>
        <p:nvPicPr>
          <p:cNvPr id="8" name="Graphic 7" descr="Head with gears">
            <a:extLst>
              <a:ext uri="{FF2B5EF4-FFF2-40B4-BE49-F238E27FC236}">
                <a16:creationId xmlns="" xmlns:a16="http://schemas.microsoft.com/office/drawing/2014/main" id="{9DB42973-B13A-4E2B-ACD1-3E08F1B9A234}"/>
              </a:ext>
            </a:extLst>
          </p:cNvPr>
          <p:cNvPicPr>
            <a:picLocks noChangeAspect="1"/>
          </p:cNvPicPr>
          <p:nvPr/>
        </p:nvPicPr>
        <p:blipFill>
          <a:blip r:embed="rId5">
            <a:extLst>
              <a:ext uri="{28A0092B-C50C-407E-A947-70E740481C1C}">
                <a14:useLocalDpi xmlns:a14="http://schemas.microsoft.com/office/drawing/2010/main" xmlns="" val="0"/>
              </a:ext>
              <a:ext uri="{96DAC541-7B7A-43D3-8B79-37D633B846F1}">
                <asvg:svgBlip xmlns="" xmlns:asvg="http://schemas.microsoft.com/office/drawing/2016/SVG/main" r:embed="rId6"/>
              </a:ext>
            </a:extLst>
          </a:blip>
          <a:stretch>
            <a:fillRect/>
          </a:stretch>
        </p:blipFill>
        <p:spPr>
          <a:xfrm>
            <a:off x="5671366" y="2527992"/>
            <a:ext cx="665162" cy="646331"/>
          </a:xfrm>
          <a:prstGeom prst="rect">
            <a:avLst/>
          </a:prstGeom>
        </p:spPr>
      </p:pic>
      <p:sp>
        <p:nvSpPr>
          <p:cNvPr id="9" name="TextBox 8">
            <a:extLst>
              <a:ext uri="{FF2B5EF4-FFF2-40B4-BE49-F238E27FC236}">
                <a16:creationId xmlns="" xmlns:a16="http://schemas.microsoft.com/office/drawing/2014/main" id="{4D037BD7-F896-4482-9E78-8C2F8CA8DB12}"/>
              </a:ext>
            </a:extLst>
          </p:cNvPr>
          <p:cNvSpPr txBox="1"/>
          <p:nvPr/>
        </p:nvSpPr>
        <p:spPr>
          <a:xfrm>
            <a:off x="6336528" y="3220489"/>
            <a:ext cx="3387725" cy="307777"/>
          </a:xfrm>
          <a:prstGeom prst="rect">
            <a:avLst/>
          </a:prstGeom>
          <a:noFill/>
        </p:spPr>
        <p:txBody>
          <a:bodyPr wrap="square" rtlCol="0">
            <a:spAutoFit/>
          </a:bodyPr>
          <a:lstStyle/>
          <a:p>
            <a:r>
              <a:rPr lang="en-ZA" sz="1400" u="sng" dirty="0">
                <a:solidFill>
                  <a:srgbClr val="FF0000"/>
                </a:solidFill>
              </a:rPr>
              <a:t>SETA’s</a:t>
            </a:r>
            <a:r>
              <a:rPr lang="en-ZA" sz="1400" dirty="0"/>
              <a:t> – Skills development</a:t>
            </a:r>
            <a:endParaRPr lang="en-GB" sz="1400" dirty="0"/>
          </a:p>
        </p:txBody>
      </p:sp>
      <p:pic>
        <p:nvPicPr>
          <p:cNvPr id="10" name="Graphic 9" descr="Mining tools">
            <a:extLst>
              <a:ext uri="{FF2B5EF4-FFF2-40B4-BE49-F238E27FC236}">
                <a16:creationId xmlns="" xmlns:a16="http://schemas.microsoft.com/office/drawing/2014/main" id="{BC69A246-FCE4-457B-BEA8-F249EA3CFA83}"/>
              </a:ext>
            </a:extLst>
          </p:cNvPr>
          <p:cNvPicPr>
            <a:picLocks noChangeAspect="1"/>
          </p:cNvPicPr>
          <p:nvPr/>
        </p:nvPicPr>
        <p:blipFill>
          <a:blip r:embed="rId7">
            <a:extLst>
              <a:ext uri="{28A0092B-C50C-407E-A947-70E740481C1C}">
                <a14:useLocalDpi xmlns:a14="http://schemas.microsoft.com/office/drawing/2010/main" xmlns="" val="0"/>
              </a:ext>
              <a:ext uri="{96DAC541-7B7A-43D3-8B79-37D633B846F1}">
                <asvg:svgBlip xmlns="" xmlns:asvg="http://schemas.microsoft.com/office/drawing/2016/SVG/main" r:embed="rId8"/>
              </a:ext>
            </a:extLst>
          </a:blip>
          <a:stretch>
            <a:fillRect/>
          </a:stretch>
        </p:blipFill>
        <p:spPr>
          <a:xfrm>
            <a:off x="5792750" y="3188523"/>
            <a:ext cx="496947" cy="496947"/>
          </a:xfrm>
          <a:prstGeom prst="rect">
            <a:avLst/>
          </a:prstGeom>
        </p:spPr>
      </p:pic>
      <p:sp>
        <p:nvSpPr>
          <p:cNvPr id="11" name="TextBox 10">
            <a:extLst>
              <a:ext uri="{FF2B5EF4-FFF2-40B4-BE49-F238E27FC236}">
                <a16:creationId xmlns="" xmlns:a16="http://schemas.microsoft.com/office/drawing/2014/main" id="{15D2E4D9-A8AF-4964-966A-4FDEA078AB5A}"/>
              </a:ext>
            </a:extLst>
          </p:cNvPr>
          <p:cNvSpPr txBox="1"/>
          <p:nvPr/>
        </p:nvSpPr>
        <p:spPr>
          <a:xfrm>
            <a:off x="7710213" y="4983046"/>
            <a:ext cx="1529122" cy="1600438"/>
          </a:xfrm>
          <a:prstGeom prst="rect">
            <a:avLst/>
          </a:prstGeom>
          <a:noFill/>
        </p:spPr>
        <p:txBody>
          <a:bodyPr wrap="square" rtlCol="0">
            <a:spAutoFit/>
          </a:bodyPr>
          <a:lstStyle/>
          <a:p>
            <a:r>
              <a:rPr lang="en-ZA" sz="1400" dirty="0"/>
              <a:t>Ensure that regulation of professional practice takes place </a:t>
            </a:r>
            <a:r>
              <a:rPr lang="en-ZA" sz="1400" dirty="0">
                <a:solidFill>
                  <a:srgbClr val="FF0000"/>
                </a:solidFill>
              </a:rPr>
              <a:t>(through enactment of regulators)</a:t>
            </a:r>
            <a:endParaRPr lang="en-GB" sz="1400" dirty="0">
              <a:solidFill>
                <a:srgbClr val="FF0000"/>
              </a:solidFill>
            </a:endParaRPr>
          </a:p>
        </p:txBody>
      </p:sp>
      <p:pic>
        <p:nvPicPr>
          <p:cNvPr id="12" name="Picture 2" descr="Image result for government icon">
            <a:extLst>
              <a:ext uri="{FF2B5EF4-FFF2-40B4-BE49-F238E27FC236}">
                <a16:creationId xmlns="" xmlns:a16="http://schemas.microsoft.com/office/drawing/2014/main" id="{947719CF-66D4-4463-8257-345CC181EBB0}"/>
              </a:ext>
            </a:extLst>
          </p:cNvPr>
          <p:cNvPicPr>
            <a:picLocks noChangeAspect="1" noChangeArrowheads="1"/>
          </p:cNvPicPr>
          <p:nvPr/>
        </p:nvPicPr>
        <p:blipFill>
          <a:blip r:embed="rId9">
            <a:extLst>
              <a:ext uri="{28A0092B-C50C-407E-A947-70E740481C1C}">
                <a14:useLocalDpi xmlns:a14="http://schemas.microsoft.com/office/drawing/2010/main" xmlns="" val="0"/>
              </a:ext>
            </a:extLst>
          </a:blip>
          <a:srcRect/>
          <a:stretch>
            <a:fillRect/>
          </a:stretch>
        </p:blipFill>
        <p:spPr bwMode="auto">
          <a:xfrm>
            <a:off x="5806416" y="1342311"/>
            <a:ext cx="436450" cy="436450"/>
          </a:xfrm>
          <a:prstGeom prst="rect">
            <a:avLst/>
          </a:prstGeom>
          <a:noFill/>
          <a:extLst>
            <a:ext uri="{909E8E84-426E-40DD-AFC4-6F175D3DCCD1}">
              <a14:hiddenFill xmlns:a14="http://schemas.microsoft.com/office/drawing/2010/main" xmlns="">
                <a:solidFill>
                  <a:srgbClr val="FFFFFF"/>
                </a:solidFill>
              </a14:hiddenFill>
            </a:ext>
          </a:extLst>
        </p:spPr>
      </p:pic>
      <p:pic>
        <p:nvPicPr>
          <p:cNvPr id="13" name="Picture 4" descr="Image result for regulation icon">
            <a:extLst>
              <a:ext uri="{FF2B5EF4-FFF2-40B4-BE49-F238E27FC236}">
                <a16:creationId xmlns="" xmlns:a16="http://schemas.microsoft.com/office/drawing/2014/main" id="{0085637F-E35A-4BEE-9A78-30FB78BBBB98}"/>
              </a:ext>
            </a:extLst>
          </p:cNvPr>
          <p:cNvPicPr>
            <a:picLocks noChangeAspect="1" noChangeArrowheads="1"/>
          </p:cNvPicPr>
          <p:nvPr/>
        </p:nvPicPr>
        <p:blipFill>
          <a:blip r:embed="rId10">
            <a:extLst>
              <a:ext uri="{28A0092B-C50C-407E-A947-70E740481C1C}">
                <a14:useLocalDpi xmlns:a14="http://schemas.microsoft.com/office/drawing/2010/main" xmlns="" val="0"/>
              </a:ext>
            </a:extLst>
          </a:blip>
          <a:srcRect/>
          <a:stretch>
            <a:fillRect/>
          </a:stretch>
        </p:blipFill>
        <p:spPr bwMode="auto">
          <a:xfrm>
            <a:off x="7056419" y="5039076"/>
            <a:ext cx="678565" cy="717975"/>
          </a:xfrm>
          <a:prstGeom prst="rect">
            <a:avLst/>
          </a:prstGeom>
          <a:noFill/>
          <a:extLst>
            <a:ext uri="{909E8E84-426E-40DD-AFC4-6F175D3DCCD1}">
              <a14:hiddenFill xmlns:a14="http://schemas.microsoft.com/office/drawing/2010/main" xmlns="">
                <a:solidFill>
                  <a:srgbClr val="FFFFFF"/>
                </a:solidFill>
              </a14:hiddenFill>
            </a:ext>
          </a:extLst>
        </p:spPr>
      </p:pic>
      <p:sp>
        <p:nvSpPr>
          <p:cNvPr id="14" name="TextBox 13">
            <a:extLst>
              <a:ext uri="{FF2B5EF4-FFF2-40B4-BE49-F238E27FC236}">
                <a16:creationId xmlns="" xmlns:a16="http://schemas.microsoft.com/office/drawing/2014/main" id="{883D0D43-F51D-4A0D-BDD8-0BBB5E0D1CF2}"/>
              </a:ext>
            </a:extLst>
          </p:cNvPr>
          <p:cNvSpPr txBox="1"/>
          <p:nvPr/>
        </p:nvSpPr>
        <p:spPr>
          <a:xfrm>
            <a:off x="808526" y="3675916"/>
            <a:ext cx="2413793" cy="738664"/>
          </a:xfrm>
          <a:prstGeom prst="rect">
            <a:avLst/>
          </a:prstGeom>
          <a:noFill/>
        </p:spPr>
        <p:txBody>
          <a:bodyPr wrap="square" rtlCol="0">
            <a:spAutoFit/>
          </a:bodyPr>
          <a:lstStyle/>
          <a:p>
            <a:r>
              <a:rPr lang="en-ZA" sz="1400" dirty="0"/>
              <a:t>Protection of the Health &amp; safety of the public and Environment through:</a:t>
            </a:r>
            <a:endParaRPr lang="en-GB" sz="1400" dirty="0"/>
          </a:p>
        </p:txBody>
      </p:sp>
      <p:pic>
        <p:nvPicPr>
          <p:cNvPr id="15" name="Picture 8" descr="Image result for transparent health and safety icon">
            <a:extLst>
              <a:ext uri="{FF2B5EF4-FFF2-40B4-BE49-F238E27FC236}">
                <a16:creationId xmlns="" xmlns:a16="http://schemas.microsoft.com/office/drawing/2014/main" id="{58D29A33-B320-46FD-896D-5ABFEDD73169}"/>
              </a:ext>
            </a:extLst>
          </p:cNvPr>
          <p:cNvPicPr>
            <a:picLocks noChangeAspect="1" noChangeArrowheads="1"/>
          </p:cNvPicPr>
          <p:nvPr/>
        </p:nvPicPr>
        <p:blipFill>
          <a:blip r:embed="rId11">
            <a:extLst>
              <a:ext uri="{28A0092B-C50C-407E-A947-70E740481C1C}">
                <a14:useLocalDpi xmlns:a14="http://schemas.microsoft.com/office/drawing/2010/main" xmlns="" val="0"/>
              </a:ext>
            </a:extLst>
          </a:blip>
          <a:srcRect/>
          <a:stretch>
            <a:fillRect/>
          </a:stretch>
        </p:blipFill>
        <p:spPr bwMode="auto">
          <a:xfrm>
            <a:off x="116410" y="3656724"/>
            <a:ext cx="747713" cy="747713"/>
          </a:xfrm>
          <a:prstGeom prst="rect">
            <a:avLst/>
          </a:prstGeom>
          <a:noFill/>
          <a:extLst>
            <a:ext uri="{909E8E84-426E-40DD-AFC4-6F175D3DCCD1}">
              <a14:hiddenFill xmlns:a14="http://schemas.microsoft.com/office/drawing/2010/main" xmlns="">
                <a:solidFill>
                  <a:srgbClr val="FFFFFF"/>
                </a:solidFill>
              </a14:hiddenFill>
            </a:ext>
          </a:extLst>
        </p:spPr>
      </p:pic>
      <p:sp>
        <p:nvSpPr>
          <p:cNvPr id="16" name="TextBox 15">
            <a:extLst>
              <a:ext uri="{FF2B5EF4-FFF2-40B4-BE49-F238E27FC236}">
                <a16:creationId xmlns="" xmlns:a16="http://schemas.microsoft.com/office/drawing/2014/main" id="{1ECCA8A1-AE28-4CE3-A1F7-8D794F896EB7}"/>
              </a:ext>
            </a:extLst>
          </p:cNvPr>
          <p:cNvSpPr txBox="1"/>
          <p:nvPr/>
        </p:nvSpPr>
        <p:spPr>
          <a:xfrm>
            <a:off x="818110" y="2587453"/>
            <a:ext cx="2570957" cy="307777"/>
          </a:xfrm>
          <a:prstGeom prst="rect">
            <a:avLst/>
          </a:prstGeom>
          <a:noFill/>
        </p:spPr>
        <p:txBody>
          <a:bodyPr wrap="square" rtlCol="0">
            <a:spAutoFit/>
          </a:bodyPr>
          <a:lstStyle/>
          <a:p>
            <a:r>
              <a:rPr lang="en-ZA" sz="1400" dirty="0"/>
              <a:t>Standards Development</a:t>
            </a:r>
            <a:endParaRPr lang="en-GB" sz="1400" dirty="0"/>
          </a:p>
        </p:txBody>
      </p:sp>
      <p:pic>
        <p:nvPicPr>
          <p:cNvPr id="17" name="Picture 10" descr="Image result for standards icon">
            <a:extLst>
              <a:ext uri="{FF2B5EF4-FFF2-40B4-BE49-F238E27FC236}">
                <a16:creationId xmlns="" xmlns:a16="http://schemas.microsoft.com/office/drawing/2014/main" id="{4AEF689E-1B4A-4AE0-A17A-4251B7717422}"/>
              </a:ext>
            </a:extLst>
          </p:cNvPr>
          <p:cNvPicPr>
            <a:picLocks noChangeAspect="1" noChangeArrowheads="1"/>
          </p:cNvPicPr>
          <p:nvPr/>
        </p:nvPicPr>
        <p:blipFill>
          <a:blip r:embed="rId12">
            <a:extLst>
              <a:ext uri="{28A0092B-C50C-407E-A947-70E740481C1C}">
                <a14:useLocalDpi xmlns:a14="http://schemas.microsoft.com/office/drawing/2010/main" xmlns="" val="0"/>
              </a:ext>
            </a:extLst>
          </a:blip>
          <a:srcRect/>
          <a:stretch>
            <a:fillRect/>
          </a:stretch>
        </p:blipFill>
        <p:spPr bwMode="auto">
          <a:xfrm>
            <a:off x="326808" y="2457691"/>
            <a:ext cx="582771" cy="582771"/>
          </a:xfrm>
          <a:prstGeom prst="rect">
            <a:avLst/>
          </a:prstGeom>
          <a:noFill/>
          <a:extLst>
            <a:ext uri="{909E8E84-426E-40DD-AFC4-6F175D3DCCD1}">
              <a14:hiddenFill xmlns:a14="http://schemas.microsoft.com/office/drawing/2010/main" xmlns="">
                <a:solidFill>
                  <a:srgbClr val="FFFFFF"/>
                </a:solidFill>
              </a14:hiddenFill>
            </a:ext>
          </a:extLst>
        </p:spPr>
      </p:pic>
      <p:sp>
        <p:nvSpPr>
          <p:cNvPr id="18" name="TextBox 17">
            <a:extLst>
              <a:ext uri="{FF2B5EF4-FFF2-40B4-BE49-F238E27FC236}">
                <a16:creationId xmlns="" xmlns:a16="http://schemas.microsoft.com/office/drawing/2014/main" id="{1F9716DC-A2ED-49C6-9168-BC2EB0DDA1E3}"/>
              </a:ext>
            </a:extLst>
          </p:cNvPr>
          <p:cNvSpPr txBox="1"/>
          <p:nvPr/>
        </p:nvSpPr>
        <p:spPr>
          <a:xfrm>
            <a:off x="818111" y="3091464"/>
            <a:ext cx="2570957" cy="523220"/>
          </a:xfrm>
          <a:prstGeom prst="rect">
            <a:avLst/>
          </a:prstGeom>
          <a:noFill/>
        </p:spPr>
        <p:txBody>
          <a:bodyPr wrap="square" rtlCol="0">
            <a:spAutoFit/>
          </a:bodyPr>
          <a:lstStyle/>
          <a:p>
            <a:r>
              <a:rPr lang="en-ZA" sz="1400" dirty="0"/>
              <a:t>Economic sustainability through equitable tariffs of fees</a:t>
            </a:r>
            <a:endParaRPr lang="en-GB" sz="1400" dirty="0"/>
          </a:p>
        </p:txBody>
      </p:sp>
      <p:pic>
        <p:nvPicPr>
          <p:cNvPr id="19" name="Graphic 18" descr="Money">
            <a:extLst>
              <a:ext uri="{FF2B5EF4-FFF2-40B4-BE49-F238E27FC236}">
                <a16:creationId xmlns="" xmlns:a16="http://schemas.microsoft.com/office/drawing/2014/main" id="{D4AE0644-92C1-4894-B17B-C895FED37245}"/>
              </a:ext>
            </a:extLst>
          </p:cNvPr>
          <p:cNvPicPr>
            <a:picLocks noChangeAspect="1"/>
          </p:cNvPicPr>
          <p:nvPr/>
        </p:nvPicPr>
        <p:blipFill>
          <a:blip r:embed="rId13">
            <a:extLst>
              <a:ext uri="{28A0092B-C50C-407E-A947-70E740481C1C}">
                <a14:useLocalDpi xmlns:a14="http://schemas.microsoft.com/office/drawing/2010/main" xmlns="" val="0"/>
              </a:ext>
              <a:ext uri="{96DAC541-7B7A-43D3-8B79-37D633B846F1}">
                <asvg:svgBlip xmlns="" xmlns:asvg="http://schemas.microsoft.com/office/drawing/2016/SVG/main" r:embed="rId14"/>
              </a:ext>
            </a:extLst>
          </a:blip>
          <a:stretch>
            <a:fillRect/>
          </a:stretch>
        </p:blipFill>
        <p:spPr>
          <a:xfrm>
            <a:off x="243735" y="3020593"/>
            <a:ext cx="582772" cy="582772"/>
          </a:xfrm>
          <a:prstGeom prst="rect">
            <a:avLst/>
          </a:prstGeom>
        </p:spPr>
      </p:pic>
      <p:sp>
        <p:nvSpPr>
          <p:cNvPr id="20" name="Cloud 19">
            <a:extLst>
              <a:ext uri="{FF2B5EF4-FFF2-40B4-BE49-F238E27FC236}">
                <a16:creationId xmlns="" xmlns:a16="http://schemas.microsoft.com/office/drawing/2014/main" id="{1D53598D-E9BB-4FEF-ADB1-555AFA3573CA}"/>
              </a:ext>
            </a:extLst>
          </p:cNvPr>
          <p:cNvSpPr/>
          <p:nvPr/>
        </p:nvSpPr>
        <p:spPr>
          <a:xfrm>
            <a:off x="35496" y="4414580"/>
            <a:ext cx="3347607" cy="1471283"/>
          </a:xfrm>
          <a:prstGeom prst="cloud">
            <a:avLst/>
          </a:prstGeom>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Arial" panose="020B0604020202020204" pitchFamily="34" charset="0"/>
              <a:buChar char="•"/>
            </a:pPr>
            <a:r>
              <a:rPr lang="en-ZA" sz="1400" dirty="0"/>
              <a:t>Code of Practice (Sound Technical Judgement)</a:t>
            </a:r>
          </a:p>
          <a:p>
            <a:pPr marL="285750" indent="-285750">
              <a:buFont typeface="Arial" panose="020B0604020202020204" pitchFamily="34" charset="0"/>
              <a:buChar char="•"/>
            </a:pPr>
            <a:r>
              <a:rPr lang="en-ZA" sz="1400" dirty="0"/>
              <a:t>Code of Conduct (Ethical Conduct)</a:t>
            </a:r>
            <a:endParaRPr lang="en-GB" sz="1400" dirty="0"/>
          </a:p>
        </p:txBody>
      </p:sp>
      <p:graphicFrame>
        <p:nvGraphicFramePr>
          <p:cNvPr id="21" name="Diagram 20">
            <a:extLst>
              <a:ext uri="{FF2B5EF4-FFF2-40B4-BE49-F238E27FC236}">
                <a16:creationId xmlns="" xmlns:a16="http://schemas.microsoft.com/office/drawing/2014/main" id="{5D550D12-FE94-4CED-BF71-3127B0258FBA}"/>
              </a:ext>
            </a:extLst>
          </p:cNvPr>
          <p:cNvGraphicFramePr/>
          <p:nvPr>
            <p:extLst>
              <p:ext uri="{D42A27DB-BD31-4B8C-83A1-F6EECF244321}">
                <p14:modId xmlns:p14="http://schemas.microsoft.com/office/powerpoint/2010/main" xmlns="" val="870893966"/>
              </p:ext>
            </p:extLst>
          </p:nvPr>
        </p:nvGraphicFramePr>
        <p:xfrm>
          <a:off x="1697855" y="2273171"/>
          <a:ext cx="6096000" cy="4064000"/>
        </p:xfrm>
        <a:graphic>
          <a:graphicData uri="http://schemas.openxmlformats.org/drawingml/2006/diagram">
            <dgm:relIds xmlns:dgm="http://schemas.openxmlformats.org/drawingml/2006/diagram" xmlns:r="http://schemas.openxmlformats.org/officeDocument/2006/relationships" r:dm="rId15" r:lo="rId16" r:qs="rId17" r:cs="rId18"/>
          </a:graphicData>
        </a:graphic>
      </p:graphicFrame>
      <p:sp>
        <p:nvSpPr>
          <p:cNvPr id="35" name="TextBox 34">
            <a:extLst>
              <a:ext uri="{FF2B5EF4-FFF2-40B4-BE49-F238E27FC236}">
                <a16:creationId xmlns="" xmlns:a16="http://schemas.microsoft.com/office/drawing/2014/main" id="{D97EE954-3DE9-4F88-811B-9D8A98C088BD}"/>
              </a:ext>
            </a:extLst>
          </p:cNvPr>
          <p:cNvSpPr txBox="1"/>
          <p:nvPr/>
        </p:nvSpPr>
        <p:spPr>
          <a:xfrm>
            <a:off x="557711" y="178669"/>
            <a:ext cx="8064896" cy="830997"/>
          </a:xfrm>
          <a:prstGeom prst="rect">
            <a:avLst/>
          </a:prstGeom>
          <a:solidFill>
            <a:schemeClr val="accent6">
              <a:lumMod val="75000"/>
            </a:schemeClr>
          </a:solidFill>
        </p:spPr>
        <p:txBody>
          <a:bodyPr wrap="square" rtlCol="0">
            <a:spAutoFit/>
          </a:bodyPr>
          <a:lstStyle/>
          <a:p>
            <a:pPr algn="ctr"/>
            <a:r>
              <a:rPr lang="en-ZA" sz="2400" b="1" dirty="0"/>
              <a:t>4. Evolution of the Relationships between State, Profession’s Interest Groups and the Regulators</a:t>
            </a:r>
            <a:endParaRPr lang="en-GB" sz="2400" b="1" dirty="0"/>
          </a:p>
        </p:txBody>
      </p:sp>
    </p:spTree>
    <p:extLst>
      <p:ext uri="{BB962C8B-B14F-4D97-AF65-F5344CB8AC3E}">
        <p14:creationId xmlns:p14="http://schemas.microsoft.com/office/powerpoint/2010/main" xmlns="" val="2802190724"/>
      </p:ext>
    </p:extLst>
  </p:cSld>
  <p:clrMapOvr>
    <a:masterClrMapping/>
  </p:clrMapOvr>
  <p:transition spd="slow">
    <p:wheel spokes="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96752"/>
            <a:ext cx="8229600" cy="5040560"/>
          </a:xfrm>
        </p:spPr>
        <p:txBody>
          <a:bodyPr>
            <a:normAutofit/>
          </a:bodyPr>
          <a:lstStyle/>
          <a:p>
            <a:pPr algn="just">
              <a:buFontTx/>
              <a:buNone/>
              <a:defRPr/>
            </a:pPr>
            <a:endParaRPr lang="en-US" dirty="0"/>
          </a:p>
          <a:p>
            <a:endParaRPr lang="en-US" dirty="0"/>
          </a:p>
        </p:txBody>
      </p:sp>
      <p:sp>
        <p:nvSpPr>
          <p:cNvPr id="4" name="Slide Number Placeholder 3"/>
          <p:cNvSpPr>
            <a:spLocks noGrp="1"/>
          </p:cNvSpPr>
          <p:nvPr>
            <p:ph type="sldNum" sz="quarter" idx="12"/>
          </p:nvPr>
        </p:nvSpPr>
        <p:spPr/>
        <p:txBody>
          <a:bodyPr/>
          <a:lstStyle/>
          <a:p>
            <a:fld id="{BA1A3697-DC7B-894C-BE54-C9BABF30A314}" type="slidenum">
              <a:rPr lang="en-US" smtClean="0">
                <a:solidFill>
                  <a:prstClr val="black">
                    <a:tint val="75000"/>
                  </a:prstClr>
                </a:solidFill>
              </a:rPr>
              <a:pPr/>
              <a:t>6</a:t>
            </a:fld>
            <a:endParaRPr lang="en-US">
              <a:solidFill>
                <a:prstClr val="black">
                  <a:tint val="75000"/>
                </a:prstClr>
              </a:solidFill>
            </a:endParaRPr>
          </a:p>
        </p:txBody>
      </p:sp>
      <p:sp>
        <p:nvSpPr>
          <p:cNvPr id="6" name="Title 5"/>
          <p:cNvSpPr>
            <a:spLocks noGrp="1"/>
          </p:cNvSpPr>
          <p:nvPr>
            <p:ph type="title"/>
          </p:nvPr>
        </p:nvSpPr>
        <p:spPr>
          <a:xfrm>
            <a:off x="576532" y="139248"/>
            <a:ext cx="8229600" cy="713092"/>
          </a:xfrm>
          <a:solidFill>
            <a:schemeClr val="accent6">
              <a:lumMod val="75000"/>
            </a:schemeClr>
          </a:solidFill>
        </p:spPr>
        <p:txBody>
          <a:bodyPr>
            <a:noAutofit/>
          </a:bodyPr>
          <a:lstStyle/>
          <a:p>
            <a:pPr algn="ctr"/>
            <a:r>
              <a:rPr lang="en-US" sz="2400" b="1" dirty="0">
                <a:latin typeface="+mn-lt"/>
              </a:rPr>
              <a:t>5.   Skills pipeline – Achieving our objectives</a:t>
            </a:r>
          </a:p>
        </p:txBody>
      </p:sp>
      <p:sp>
        <p:nvSpPr>
          <p:cNvPr id="5" name="Text Box 2">
            <a:extLst>
              <a:ext uri="{FF2B5EF4-FFF2-40B4-BE49-F238E27FC236}">
                <a16:creationId xmlns="" xmlns:a16="http://schemas.microsoft.com/office/drawing/2014/main" id="{0C81868C-03B8-4756-97E1-1B3FC35358E1}"/>
              </a:ext>
            </a:extLst>
          </p:cNvPr>
          <p:cNvSpPr txBox="1">
            <a:spLocks noChangeArrowheads="1"/>
          </p:cNvSpPr>
          <p:nvPr/>
        </p:nvSpPr>
        <p:spPr bwMode="auto">
          <a:xfrm rot="4709196">
            <a:off x="3581191" y="5680372"/>
            <a:ext cx="1312117" cy="278534"/>
          </a:xfrm>
          <a:prstGeom prst="rect">
            <a:avLst/>
          </a:prstGeom>
          <a:solidFill>
            <a:schemeClr val="accent3">
              <a:lumMod val="60000"/>
              <a:lumOff val="40000"/>
            </a:schemeClr>
          </a:solidFill>
          <a:ln w="28575">
            <a:solidFill>
              <a:srgbClr val="00B050"/>
            </a:solidFill>
            <a:miter lim="800000"/>
            <a:headEnd/>
            <a:tailEnd/>
          </a:ln>
        </p:spPr>
        <p:txBody>
          <a:bodyPr rot="0" vert="horz" wrap="square" lIns="68580" tIns="34290" rIns="68580" bIns="34290" anchor="t" anchorCtr="0">
            <a:noAutofit/>
          </a:bodyPr>
          <a:lstStyle/>
          <a:p>
            <a:pPr algn="ctr">
              <a:lnSpc>
                <a:spcPct val="115000"/>
              </a:lnSpc>
              <a:spcAft>
                <a:spcPts val="750"/>
              </a:spcAft>
            </a:pPr>
            <a:r>
              <a:rPr lang="en-US" sz="1050" b="1" dirty="0">
                <a:latin typeface="Calibri"/>
                <a:ea typeface="Calibri"/>
                <a:cs typeface="Times New Roman"/>
              </a:rPr>
              <a:t>Registered Persons</a:t>
            </a:r>
            <a:endParaRPr lang="en-US" sz="1050" dirty="0">
              <a:latin typeface="Calibri"/>
              <a:ea typeface="Calibri"/>
              <a:cs typeface="Times New Roman"/>
            </a:endParaRPr>
          </a:p>
        </p:txBody>
      </p:sp>
      <p:sp>
        <p:nvSpPr>
          <p:cNvPr id="7" name="Right Arrow 11">
            <a:extLst>
              <a:ext uri="{FF2B5EF4-FFF2-40B4-BE49-F238E27FC236}">
                <a16:creationId xmlns="" xmlns:a16="http://schemas.microsoft.com/office/drawing/2014/main" id="{E7212E3B-DFA8-4F06-B1BD-8239CFB75D00}"/>
              </a:ext>
            </a:extLst>
          </p:cNvPr>
          <p:cNvSpPr/>
          <p:nvPr/>
        </p:nvSpPr>
        <p:spPr>
          <a:xfrm rot="20813612">
            <a:off x="187684" y="4600476"/>
            <a:ext cx="717809" cy="1368987"/>
          </a:xfrm>
          <a:prstGeom prst="rightArrow">
            <a:avLst>
              <a:gd name="adj1" fmla="val 50000"/>
              <a:gd name="adj2" fmla="val 51429"/>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vert" wrap="square" lIns="68580" tIns="34290" rIns="68580" bIns="34290" numCol="1" spcCol="0" rtlCol="0" fromWordArt="0" anchor="ctr" anchorCtr="0" forceAA="0" compatLnSpc="1">
            <a:prstTxWarp prst="textNoShape">
              <a:avLst/>
            </a:prstTxWarp>
            <a:noAutofit/>
          </a:bodyPr>
          <a:lstStyle/>
          <a:p>
            <a:pPr algn="ctr">
              <a:lnSpc>
                <a:spcPct val="115000"/>
              </a:lnSpc>
              <a:spcAft>
                <a:spcPts val="750"/>
              </a:spcAft>
            </a:pPr>
            <a:r>
              <a:rPr lang="en-US" sz="800" b="1" dirty="0">
                <a:solidFill>
                  <a:schemeClr val="tx1"/>
                </a:solidFill>
                <a:ea typeface="Calibri"/>
                <a:cs typeface="Times New Roman"/>
              </a:rPr>
              <a:t> Matriculated Student</a:t>
            </a:r>
          </a:p>
        </p:txBody>
      </p:sp>
      <p:sp>
        <p:nvSpPr>
          <p:cNvPr id="8" name="Text Box 2">
            <a:extLst>
              <a:ext uri="{FF2B5EF4-FFF2-40B4-BE49-F238E27FC236}">
                <a16:creationId xmlns="" xmlns:a16="http://schemas.microsoft.com/office/drawing/2014/main" id="{E39AB6FC-FD11-4D50-90D1-D42D0D8E41F4}"/>
              </a:ext>
            </a:extLst>
          </p:cNvPr>
          <p:cNvSpPr txBox="1">
            <a:spLocks noChangeArrowheads="1"/>
          </p:cNvSpPr>
          <p:nvPr/>
        </p:nvSpPr>
        <p:spPr bwMode="auto">
          <a:xfrm rot="4582390">
            <a:off x="6764021" y="5113248"/>
            <a:ext cx="1498368" cy="288444"/>
          </a:xfrm>
          <a:prstGeom prst="rect">
            <a:avLst/>
          </a:prstGeom>
          <a:solidFill>
            <a:schemeClr val="accent6">
              <a:lumMod val="20000"/>
              <a:lumOff val="80000"/>
            </a:schemeClr>
          </a:solidFill>
          <a:ln w="28575">
            <a:solidFill>
              <a:schemeClr val="accent6">
                <a:lumMod val="75000"/>
              </a:schemeClr>
            </a:solidFill>
            <a:miter lim="800000"/>
            <a:headEnd/>
            <a:tailEnd/>
          </a:ln>
        </p:spPr>
        <p:txBody>
          <a:bodyPr rot="0" vert="horz" wrap="square" lIns="68580" tIns="34290" rIns="68580" bIns="34290" anchor="t" anchorCtr="0">
            <a:noAutofit/>
          </a:bodyPr>
          <a:lstStyle/>
          <a:p>
            <a:pPr algn="ctr">
              <a:lnSpc>
                <a:spcPct val="115000"/>
              </a:lnSpc>
              <a:spcAft>
                <a:spcPts val="750"/>
              </a:spcAft>
            </a:pPr>
            <a:r>
              <a:rPr lang="en-US" sz="1200" b="1" dirty="0">
                <a:latin typeface="Calibri"/>
                <a:ea typeface="Calibri"/>
                <a:cs typeface="Times New Roman"/>
              </a:rPr>
              <a:t>Retirement</a:t>
            </a:r>
            <a:endParaRPr lang="en-US" sz="1200" dirty="0">
              <a:latin typeface="Calibri"/>
              <a:ea typeface="Calibri"/>
              <a:cs typeface="Times New Roman"/>
            </a:endParaRPr>
          </a:p>
        </p:txBody>
      </p:sp>
      <p:cxnSp>
        <p:nvCxnSpPr>
          <p:cNvPr id="9" name="Straight Connector 8">
            <a:extLst>
              <a:ext uri="{FF2B5EF4-FFF2-40B4-BE49-F238E27FC236}">
                <a16:creationId xmlns="" xmlns:a16="http://schemas.microsoft.com/office/drawing/2014/main" id="{526A0F63-B827-4DD4-8525-E0233C97495B}"/>
              </a:ext>
            </a:extLst>
          </p:cNvPr>
          <p:cNvCxnSpPr>
            <a:cxnSpLocks/>
          </p:cNvCxnSpPr>
          <p:nvPr/>
        </p:nvCxnSpPr>
        <p:spPr>
          <a:xfrm>
            <a:off x="6706548" y="1750397"/>
            <a:ext cx="399170" cy="1824352"/>
          </a:xfrm>
          <a:prstGeom prst="line">
            <a:avLst/>
          </a:prstGeom>
          <a:noFill/>
          <a:ln w="28575" cap="flat" cmpd="sng" algn="ctr">
            <a:solidFill>
              <a:schemeClr val="accent6">
                <a:lumMod val="75000"/>
              </a:schemeClr>
            </a:solidFill>
            <a:prstDash val="solid"/>
          </a:ln>
          <a:effectLst/>
        </p:spPr>
      </p:cxnSp>
      <p:cxnSp>
        <p:nvCxnSpPr>
          <p:cNvPr id="10" name="Straight Connector 9">
            <a:extLst>
              <a:ext uri="{FF2B5EF4-FFF2-40B4-BE49-F238E27FC236}">
                <a16:creationId xmlns="" xmlns:a16="http://schemas.microsoft.com/office/drawing/2014/main" id="{72870F6A-3F3C-4D2B-9DDB-AB64C6D08331}"/>
              </a:ext>
            </a:extLst>
          </p:cNvPr>
          <p:cNvCxnSpPr>
            <a:cxnSpLocks/>
          </p:cNvCxnSpPr>
          <p:nvPr/>
        </p:nvCxnSpPr>
        <p:spPr>
          <a:xfrm>
            <a:off x="5075574" y="2022424"/>
            <a:ext cx="420926" cy="1916016"/>
          </a:xfrm>
          <a:prstGeom prst="line">
            <a:avLst/>
          </a:prstGeom>
          <a:noFill/>
          <a:ln w="28575" cap="flat" cmpd="sng" algn="ctr">
            <a:solidFill>
              <a:srgbClr val="00B050"/>
            </a:solidFill>
            <a:prstDash val="solid"/>
          </a:ln>
          <a:effectLst/>
        </p:spPr>
      </p:cxnSp>
      <p:cxnSp>
        <p:nvCxnSpPr>
          <p:cNvPr id="11" name="Straight Connector 10">
            <a:extLst>
              <a:ext uri="{FF2B5EF4-FFF2-40B4-BE49-F238E27FC236}">
                <a16:creationId xmlns="" xmlns:a16="http://schemas.microsoft.com/office/drawing/2014/main" id="{8EAF1832-B12B-4520-94FD-4774B3960906}"/>
              </a:ext>
            </a:extLst>
          </p:cNvPr>
          <p:cNvCxnSpPr>
            <a:cxnSpLocks/>
          </p:cNvCxnSpPr>
          <p:nvPr/>
        </p:nvCxnSpPr>
        <p:spPr>
          <a:xfrm>
            <a:off x="1979767" y="1875035"/>
            <a:ext cx="473633" cy="2543774"/>
          </a:xfrm>
          <a:prstGeom prst="line">
            <a:avLst/>
          </a:prstGeom>
          <a:noFill/>
          <a:ln w="28575" cap="flat" cmpd="sng" algn="ctr">
            <a:solidFill>
              <a:srgbClr val="00B050"/>
            </a:solidFill>
            <a:prstDash val="solid"/>
          </a:ln>
          <a:effectLst/>
        </p:spPr>
      </p:cxnSp>
      <p:sp>
        <p:nvSpPr>
          <p:cNvPr id="12" name="Text Box 2">
            <a:extLst>
              <a:ext uri="{FF2B5EF4-FFF2-40B4-BE49-F238E27FC236}">
                <a16:creationId xmlns="" xmlns:a16="http://schemas.microsoft.com/office/drawing/2014/main" id="{3E80E5D2-DAC9-42D2-961E-88E0FE98579E}"/>
              </a:ext>
            </a:extLst>
          </p:cNvPr>
          <p:cNvSpPr txBox="1">
            <a:spLocks noChangeArrowheads="1"/>
          </p:cNvSpPr>
          <p:nvPr/>
        </p:nvSpPr>
        <p:spPr bwMode="auto">
          <a:xfrm rot="4735796">
            <a:off x="2062176" y="5848069"/>
            <a:ext cx="1278731" cy="350824"/>
          </a:xfrm>
          <a:prstGeom prst="rect">
            <a:avLst/>
          </a:prstGeom>
          <a:solidFill>
            <a:schemeClr val="accent3">
              <a:lumMod val="60000"/>
              <a:lumOff val="40000"/>
            </a:schemeClr>
          </a:solidFill>
          <a:ln w="28575">
            <a:solidFill>
              <a:srgbClr val="00B050"/>
            </a:solidFill>
            <a:miter lim="800000"/>
            <a:headEnd/>
            <a:tailEnd/>
          </a:ln>
        </p:spPr>
        <p:txBody>
          <a:bodyPr rot="0" vert="horz" wrap="square" lIns="68580" tIns="34290" rIns="68580" bIns="34290" anchor="t" anchorCtr="0">
            <a:noAutofit/>
          </a:bodyPr>
          <a:lstStyle/>
          <a:p>
            <a:pPr algn="ctr">
              <a:lnSpc>
                <a:spcPct val="115000"/>
              </a:lnSpc>
              <a:spcAft>
                <a:spcPts val="750"/>
              </a:spcAft>
            </a:pPr>
            <a:r>
              <a:rPr lang="en-US" sz="900" b="1" dirty="0">
                <a:latin typeface="Calibri"/>
                <a:ea typeface="Calibri"/>
                <a:cs typeface="Times New Roman"/>
              </a:rPr>
              <a:t>World Class Qualified Student</a:t>
            </a:r>
            <a:endParaRPr lang="en-US" sz="900" dirty="0">
              <a:latin typeface="Calibri"/>
              <a:ea typeface="Calibri"/>
              <a:cs typeface="Times New Roman"/>
            </a:endParaRPr>
          </a:p>
        </p:txBody>
      </p:sp>
      <p:cxnSp>
        <p:nvCxnSpPr>
          <p:cNvPr id="13" name="Straight Connector 12">
            <a:extLst>
              <a:ext uri="{FF2B5EF4-FFF2-40B4-BE49-F238E27FC236}">
                <a16:creationId xmlns="" xmlns:a16="http://schemas.microsoft.com/office/drawing/2014/main" id="{9C7D0651-A683-4112-B850-56EB3BB105F3}"/>
              </a:ext>
            </a:extLst>
          </p:cNvPr>
          <p:cNvCxnSpPr>
            <a:cxnSpLocks/>
          </p:cNvCxnSpPr>
          <p:nvPr/>
        </p:nvCxnSpPr>
        <p:spPr>
          <a:xfrm>
            <a:off x="3682673" y="2799094"/>
            <a:ext cx="282732" cy="1416861"/>
          </a:xfrm>
          <a:prstGeom prst="line">
            <a:avLst/>
          </a:prstGeom>
          <a:noFill/>
          <a:ln w="28575" cap="flat" cmpd="sng" algn="ctr">
            <a:solidFill>
              <a:schemeClr val="tx2">
                <a:lumMod val="60000"/>
                <a:lumOff val="40000"/>
              </a:schemeClr>
            </a:solidFill>
            <a:prstDash val="solid"/>
          </a:ln>
          <a:effectLst/>
        </p:spPr>
      </p:cxnSp>
      <p:sp>
        <p:nvSpPr>
          <p:cNvPr id="14" name="Text Box 2">
            <a:extLst>
              <a:ext uri="{FF2B5EF4-FFF2-40B4-BE49-F238E27FC236}">
                <a16:creationId xmlns="" xmlns:a16="http://schemas.microsoft.com/office/drawing/2014/main" id="{7BEC3032-E928-4639-803C-E74CDE17D955}"/>
              </a:ext>
            </a:extLst>
          </p:cNvPr>
          <p:cNvSpPr txBox="1">
            <a:spLocks noChangeArrowheads="1"/>
          </p:cNvSpPr>
          <p:nvPr/>
        </p:nvSpPr>
        <p:spPr bwMode="auto">
          <a:xfrm rot="4736504">
            <a:off x="5138643" y="5343140"/>
            <a:ext cx="1427977" cy="413209"/>
          </a:xfrm>
          <a:prstGeom prst="rect">
            <a:avLst/>
          </a:prstGeom>
          <a:solidFill>
            <a:schemeClr val="tx2">
              <a:lumMod val="20000"/>
              <a:lumOff val="80000"/>
            </a:schemeClr>
          </a:solidFill>
          <a:ln w="28575">
            <a:solidFill>
              <a:schemeClr val="tx2">
                <a:lumMod val="60000"/>
                <a:lumOff val="40000"/>
              </a:schemeClr>
            </a:solidFill>
            <a:miter lim="800000"/>
            <a:headEnd/>
            <a:tailEnd/>
          </a:ln>
        </p:spPr>
        <p:txBody>
          <a:bodyPr rot="0" vert="horz" wrap="square" lIns="68580" tIns="34290" rIns="68580" bIns="34290" anchor="t" anchorCtr="0">
            <a:noAutofit/>
          </a:bodyPr>
          <a:lstStyle/>
          <a:p>
            <a:pPr algn="ctr">
              <a:lnSpc>
                <a:spcPct val="115000"/>
              </a:lnSpc>
              <a:spcAft>
                <a:spcPts val="750"/>
              </a:spcAft>
            </a:pPr>
            <a:r>
              <a:rPr lang="en-US" sz="900" b="1" dirty="0">
                <a:latin typeface="Calibri"/>
                <a:ea typeface="Calibri"/>
                <a:cs typeface="Times New Roman"/>
              </a:rPr>
              <a:t>Re-registration/Renewal of registration</a:t>
            </a:r>
            <a:endParaRPr lang="en-US" sz="900" dirty="0">
              <a:latin typeface="Calibri"/>
              <a:ea typeface="Calibri"/>
              <a:cs typeface="Times New Roman"/>
            </a:endParaRPr>
          </a:p>
        </p:txBody>
      </p:sp>
      <p:sp>
        <p:nvSpPr>
          <p:cNvPr id="15" name="Text Box 2">
            <a:extLst>
              <a:ext uri="{FF2B5EF4-FFF2-40B4-BE49-F238E27FC236}">
                <a16:creationId xmlns="" xmlns:a16="http://schemas.microsoft.com/office/drawing/2014/main" id="{EDCF4999-A9FC-4ACB-96D2-5AB5279CB82A}"/>
              </a:ext>
            </a:extLst>
          </p:cNvPr>
          <p:cNvSpPr txBox="1">
            <a:spLocks noChangeArrowheads="1"/>
          </p:cNvSpPr>
          <p:nvPr/>
        </p:nvSpPr>
        <p:spPr bwMode="auto">
          <a:xfrm rot="21099807">
            <a:off x="836131" y="3411399"/>
            <a:ext cx="1469966" cy="959463"/>
          </a:xfrm>
          <a:prstGeom prst="rect">
            <a:avLst/>
          </a:prstGeom>
          <a:solidFill>
            <a:srgbClr val="FFFFFF"/>
          </a:solidFill>
          <a:ln w="9525">
            <a:noFill/>
            <a:miter lim="800000"/>
            <a:headEnd/>
            <a:tailEnd/>
          </a:ln>
        </p:spPr>
        <p:txBody>
          <a:bodyPr rot="0" vert="horz" wrap="square" lIns="68580" tIns="34290" rIns="68580" bIns="34290" anchor="t" anchorCtr="0">
            <a:noAutofit/>
          </a:bodyPr>
          <a:lstStyle/>
          <a:p>
            <a:pPr marL="257175" indent="-257175">
              <a:lnSpc>
                <a:spcPct val="115000"/>
              </a:lnSpc>
              <a:spcAft>
                <a:spcPts val="750"/>
              </a:spcAft>
              <a:buBlip>
                <a:blip r:embed="rId2"/>
              </a:buBlip>
            </a:pPr>
            <a:r>
              <a:rPr lang="en-US" sz="1200" dirty="0">
                <a:latin typeface="Calibri"/>
                <a:ea typeface="Calibri"/>
                <a:cs typeface="Times New Roman"/>
              </a:rPr>
              <a:t>Standards development for defining the </a:t>
            </a:r>
            <a:r>
              <a:rPr lang="en-US" sz="1200" dirty="0" err="1">
                <a:latin typeface="Calibri"/>
                <a:ea typeface="Calibri"/>
                <a:cs typeface="Times New Roman"/>
              </a:rPr>
              <a:t>programme</a:t>
            </a:r>
            <a:r>
              <a:rPr lang="en-US" sz="1200" dirty="0">
                <a:latin typeface="Calibri"/>
                <a:ea typeface="Calibri"/>
                <a:cs typeface="Times New Roman"/>
              </a:rPr>
              <a:t> and its accreditation</a:t>
            </a:r>
          </a:p>
        </p:txBody>
      </p:sp>
      <p:sp>
        <p:nvSpPr>
          <p:cNvPr id="16" name="Flowchart: Magnetic Disk 1">
            <a:extLst>
              <a:ext uri="{FF2B5EF4-FFF2-40B4-BE49-F238E27FC236}">
                <a16:creationId xmlns="" xmlns:a16="http://schemas.microsoft.com/office/drawing/2014/main" id="{5CE76926-9574-439D-9471-BEA1F7248364}"/>
              </a:ext>
            </a:extLst>
          </p:cNvPr>
          <p:cNvSpPr/>
          <p:nvPr/>
        </p:nvSpPr>
        <p:spPr>
          <a:xfrm rot="4884301">
            <a:off x="1258054" y="4165851"/>
            <a:ext cx="982806" cy="1709667"/>
          </a:xfrm>
          <a:custGeom>
            <a:avLst/>
            <a:gdLst>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 name="connsiteX0" fmla="*/ 10000 w 10000"/>
              <a:gd name="connsiteY0" fmla="*/ 1667 h 10000"/>
              <a:gd name="connsiteX1" fmla="*/ 5000 w 10000"/>
              <a:gd name="connsiteY1" fmla="*/ 3334 h 10000"/>
              <a:gd name="connsiteX2" fmla="*/ 0 w 10000"/>
              <a:gd name="connsiteY2" fmla="*/ 1667 h 10000"/>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 name="connsiteX0" fmla="*/ 10000 w 10000"/>
              <a:gd name="connsiteY0" fmla="*/ 1667 h 10000"/>
              <a:gd name="connsiteX1" fmla="*/ 5000 w 10000"/>
              <a:gd name="connsiteY1" fmla="*/ 3334 h 10000"/>
              <a:gd name="connsiteX2" fmla="*/ 0 w 10000"/>
              <a:gd name="connsiteY2" fmla="*/ 1667 h 10000"/>
              <a:gd name="connsiteX0" fmla="*/ 0 w 10000"/>
              <a:gd name="connsiteY0" fmla="*/ 1667 h 10000"/>
              <a:gd name="connsiteX1" fmla="*/ 10000 w 10000"/>
              <a:gd name="connsiteY1" fmla="*/ 1667 h 10000"/>
              <a:gd name="connsiteX2" fmla="*/ 10000 w 10000"/>
              <a:gd name="connsiteY2" fmla="*/ 8333 h 10000"/>
              <a:gd name="connsiteX3" fmla="*/ 5000 w 10000"/>
              <a:gd name="connsiteY3" fmla="*/ 10000 h 10000"/>
              <a:gd name="connsiteX4" fmla="*/ 0 w 10000"/>
              <a:gd name="connsiteY4" fmla="*/ 8333 h 10000"/>
              <a:gd name="connsiteX5" fmla="*/ 0 w 10000"/>
              <a:gd name="connsiteY5" fmla="*/ 1667 h 10000"/>
              <a:gd name="connsiteX0" fmla="*/ 0 w 10000"/>
              <a:gd name="connsiteY0" fmla="*/ 0 h 8333"/>
              <a:gd name="connsiteX1" fmla="*/ 10000 w 10000"/>
              <a:gd name="connsiteY1" fmla="*/ 0 h 8333"/>
              <a:gd name="connsiteX2" fmla="*/ 10000 w 10000"/>
              <a:gd name="connsiteY2" fmla="*/ 6666 h 8333"/>
              <a:gd name="connsiteX3" fmla="*/ 5000 w 10000"/>
              <a:gd name="connsiteY3" fmla="*/ 8333 h 8333"/>
              <a:gd name="connsiteX4" fmla="*/ 0 w 10000"/>
              <a:gd name="connsiteY4" fmla="*/ 6666 h 8333"/>
              <a:gd name="connsiteX5" fmla="*/ 0 w 10000"/>
              <a:gd name="connsiteY5" fmla="*/ 0 h 8333"/>
              <a:gd name="connsiteX0" fmla="*/ 10000 w 10000"/>
              <a:gd name="connsiteY0" fmla="*/ 0 h 8333"/>
              <a:gd name="connsiteX1" fmla="*/ 5000 w 10000"/>
              <a:gd name="connsiteY1" fmla="*/ 1667 h 8333"/>
              <a:gd name="connsiteX2" fmla="*/ 0 w 10000"/>
              <a:gd name="connsiteY2" fmla="*/ 0 h 8333"/>
              <a:gd name="connsiteX0" fmla="*/ 0 w 10000"/>
              <a:gd name="connsiteY0" fmla="*/ 0 h 8333"/>
              <a:gd name="connsiteX1" fmla="*/ 10000 w 10000"/>
              <a:gd name="connsiteY1" fmla="*/ 0 h 8333"/>
              <a:gd name="connsiteX2" fmla="*/ 10000 w 10000"/>
              <a:gd name="connsiteY2" fmla="*/ 6666 h 8333"/>
              <a:gd name="connsiteX3" fmla="*/ 5000 w 10000"/>
              <a:gd name="connsiteY3" fmla="*/ 8333 h 8333"/>
              <a:gd name="connsiteX4" fmla="*/ 0 w 10000"/>
              <a:gd name="connsiteY4" fmla="*/ 6666 h 8333"/>
              <a:gd name="connsiteX5" fmla="*/ 0 w 10000"/>
              <a:gd name="connsiteY5" fmla="*/ 0 h 8333"/>
              <a:gd name="connsiteX0" fmla="*/ 0 w 10000"/>
              <a:gd name="connsiteY0" fmla="*/ 0 h 10000"/>
              <a:gd name="connsiteX1" fmla="*/ 10000 w 10000"/>
              <a:gd name="connsiteY1" fmla="*/ 0 h 10000"/>
              <a:gd name="connsiteX2" fmla="*/ 10000 w 10000"/>
              <a:gd name="connsiteY2" fmla="*/ 8000 h 10000"/>
              <a:gd name="connsiteX3" fmla="*/ 5000 w 10000"/>
              <a:gd name="connsiteY3" fmla="*/ 10000 h 10000"/>
              <a:gd name="connsiteX4" fmla="*/ 0 w 10000"/>
              <a:gd name="connsiteY4" fmla="*/ 8000 h 10000"/>
              <a:gd name="connsiteX5" fmla="*/ 0 w 10000"/>
              <a:gd name="connsiteY5" fmla="*/ 0 h 10000"/>
              <a:gd name="connsiteX0" fmla="*/ 10000 w 10000"/>
              <a:gd name="connsiteY0" fmla="*/ 0 h 10000"/>
              <a:gd name="connsiteX1" fmla="*/ 5000 w 10000"/>
              <a:gd name="connsiteY1" fmla="*/ 2000 h 10000"/>
              <a:gd name="connsiteX2" fmla="*/ 0 w 10000"/>
              <a:gd name="connsiteY2" fmla="*/ 0 h 10000"/>
              <a:gd name="connsiteX0" fmla="*/ 10000 w 10000"/>
              <a:gd name="connsiteY0" fmla="*/ 0 h 10000"/>
              <a:gd name="connsiteX1" fmla="*/ 10000 w 10000"/>
              <a:gd name="connsiteY1" fmla="*/ 8000 h 10000"/>
              <a:gd name="connsiteX2" fmla="*/ 5000 w 10000"/>
              <a:gd name="connsiteY2" fmla="*/ 10000 h 10000"/>
              <a:gd name="connsiteX3" fmla="*/ 0 w 10000"/>
              <a:gd name="connsiteY3" fmla="*/ 8000 h 10000"/>
              <a:gd name="connsiteX4" fmla="*/ 516 w 10000"/>
              <a:gd name="connsiteY4" fmla="*/ 383 h 10000"/>
              <a:gd name="connsiteX0" fmla="*/ 0 w 10000"/>
              <a:gd name="connsiteY0" fmla="*/ 0 h 10000"/>
              <a:gd name="connsiteX1" fmla="*/ 10000 w 10000"/>
              <a:gd name="connsiteY1" fmla="*/ 0 h 10000"/>
              <a:gd name="connsiteX2" fmla="*/ 10000 w 10000"/>
              <a:gd name="connsiteY2" fmla="*/ 8000 h 10000"/>
              <a:gd name="connsiteX3" fmla="*/ 5000 w 10000"/>
              <a:gd name="connsiteY3" fmla="*/ 10000 h 10000"/>
              <a:gd name="connsiteX4" fmla="*/ 0 w 10000"/>
              <a:gd name="connsiteY4" fmla="*/ 8000 h 10000"/>
              <a:gd name="connsiteX5" fmla="*/ 0 w 10000"/>
              <a:gd name="connsiteY5" fmla="*/ 0 h 10000"/>
              <a:gd name="connsiteX0" fmla="*/ 10000 w 10000"/>
              <a:gd name="connsiteY0" fmla="*/ 0 h 10000"/>
              <a:gd name="connsiteX1" fmla="*/ 5000 w 10000"/>
              <a:gd name="connsiteY1" fmla="*/ 2000 h 10000"/>
              <a:gd name="connsiteX2" fmla="*/ 0 w 10000"/>
              <a:gd name="connsiteY2" fmla="*/ 0 h 10000"/>
              <a:gd name="connsiteX0" fmla="*/ 10000 w 10000"/>
              <a:gd name="connsiteY0" fmla="*/ 0 h 10000"/>
              <a:gd name="connsiteX1" fmla="*/ 10000 w 10000"/>
              <a:gd name="connsiteY1" fmla="*/ 8000 h 10000"/>
              <a:gd name="connsiteX2" fmla="*/ 5000 w 10000"/>
              <a:gd name="connsiteY2" fmla="*/ 10000 h 10000"/>
              <a:gd name="connsiteX3" fmla="*/ 0 w 10000"/>
              <a:gd name="connsiteY3" fmla="*/ 8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stroke="0" extrusionOk="0">
                <a:moveTo>
                  <a:pt x="0" y="0"/>
                </a:moveTo>
                <a:cubicBezTo>
                  <a:pt x="1667" y="-1333"/>
                  <a:pt x="8333" y="-1333"/>
                  <a:pt x="10000" y="0"/>
                </a:cubicBezTo>
                <a:lnTo>
                  <a:pt x="10000" y="8000"/>
                </a:lnTo>
                <a:cubicBezTo>
                  <a:pt x="10000" y="9105"/>
                  <a:pt x="7761" y="10000"/>
                  <a:pt x="5000" y="10000"/>
                </a:cubicBezTo>
                <a:cubicBezTo>
                  <a:pt x="2239" y="10000"/>
                  <a:pt x="0" y="9105"/>
                  <a:pt x="0" y="8000"/>
                </a:cubicBezTo>
                <a:lnTo>
                  <a:pt x="0" y="0"/>
                </a:lnTo>
                <a:close/>
              </a:path>
              <a:path w="10000" h="10000" fill="none" extrusionOk="0">
                <a:moveTo>
                  <a:pt x="10000" y="0"/>
                </a:moveTo>
                <a:cubicBezTo>
                  <a:pt x="10000" y="1105"/>
                  <a:pt x="7761" y="2000"/>
                  <a:pt x="5000" y="2000"/>
                </a:cubicBezTo>
                <a:cubicBezTo>
                  <a:pt x="2239" y="2000"/>
                  <a:pt x="0" y="1105"/>
                  <a:pt x="0" y="0"/>
                </a:cubicBezTo>
              </a:path>
              <a:path w="10000" h="10000" fill="none">
                <a:moveTo>
                  <a:pt x="10000" y="0"/>
                </a:moveTo>
                <a:lnTo>
                  <a:pt x="10000" y="8000"/>
                </a:lnTo>
                <a:cubicBezTo>
                  <a:pt x="10000" y="9105"/>
                  <a:pt x="7761" y="10000"/>
                  <a:pt x="5000" y="10000"/>
                </a:cubicBezTo>
                <a:cubicBezTo>
                  <a:pt x="2239" y="10000"/>
                  <a:pt x="0" y="9105"/>
                  <a:pt x="0" y="8000"/>
                </a:cubicBezTo>
                <a:lnTo>
                  <a:pt x="0" y="0"/>
                </a:lnTo>
              </a:path>
            </a:pathLst>
          </a:custGeom>
          <a:solidFill>
            <a:srgbClr val="FFFF00"/>
          </a:solidFill>
          <a:ln>
            <a:solidFill>
              <a:srgbClr val="00B050"/>
            </a:solidFill>
          </a:ln>
        </p:spPr>
        <p:style>
          <a:lnRef idx="2">
            <a:schemeClr val="dk1"/>
          </a:lnRef>
          <a:fillRef idx="1">
            <a:schemeClr val="lt1"/>
          </a:fillRef>
          <a:effectRef idx="0">
            <a:schemeClr val="dk1"/>
          </a:effectRef>
          <a:fontRef idx="minor">
            <a:schemeClr val="dk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US" sz="1350"/>
          </a:p>
        </p:txBody>
      </p:sp>
      <p:sp>
        <p:nvSpPr>
          <p:cNvPr id="17" name="Text Box 2">
            <a:extLst>
              <a:ext uri="{FF2B5EF4-FFF2-40B4-BE49-F238E27FC236}">
                <a16:creationId xmlns="" xmlns:a16="http://schemas.microsoft.com/office/drawing/2014/main" id="{1E7BF537-FBE6-4CDE-92B2-1D6F478ACF0C}"/>
              </a:ext>
            </a:extLst>
          </p:cNvPr>
          <p:cNvSpPr txBox="1">
            <a:spLocks noChangeArrowheads="1"/>
          </p:cNvSpPr>
          <p:nvPr/>
        </p:nvSpPr>
        <p:spPr bwMode="auto">
          <a:xfrm rot="21037422">
            <a:off x="1023072" y="4859742"/>
            <a:ext cx="1141286" cy="578486"/>
          </a:xfrm>
          <a:prstGeom prst="rect">
            <a:avLst/>
          </a:prstGeom>
          <a:solidFill>
            <a:srgbClr val="FFFF00"/>
          </a:solidFill>
          <a:ln w="9525">
            <a:noFill/>
            <a:miter lim="800000"/>
            <a:headEnd/>
            <a:tailEnd/>
          </a:ln>
        </p:spPr>
        <p:txBody>
          <a:bodyPr rot="0" vert="horz" wrap="square" lIns="68580" tIns="34290" rIns="68580" bIns="34290" anchor="t" anchorCtr="0">
            <a:noAutofit/>
          </a:bodyPr>
          <a:lstStyle/>
          <a:p>
            <a:pPr algn="ctr">
              <a:lnSpc>
                <a:spcPct val="115000"/>
              </a:lnSpc>
              <a:spcAft>
                <a:spcPts val="750"/>
              </a:spcAft>
            </a:pPr>
            <a:r>
              <a:rPr lang="en-US" sz="1350" b="1" dirty="0">
                <a:latin typeface="Calibri"/>
                <a:ea typeface="Calibri"/>
                <a:cs typeface="Times New Roman"/>
              </a:rPr>
              <a:t>Universities</a:t>
            </a:r>
            <a:endParaRPr lang="en-US" sz="1350" dirty="0">
              <a:latin typeface="Calibri"/>
              <a:ea typeface="Calibri"/>
              <a:cs typeface="Times New Roman"/>
            </a:endParaRPr>
          </a:p>
        </p:txBody>
      </p:sp>
      <p:sp>
        <p:nvSpPr>
          <p:cNvPr id="18" name="Flowchart: Magnetic Disk 1">
            <a:extLst>
              <a:ext uri="{FF2B5EF4-FFF2-40B4-BE49-F238E27FC236}">
                <a16:creationId xmlns="" xmlns:a16="http://schemas.microsoft.com/office/drawing/2014/main" id="{448DF9DF-D2BF-4B9C-9D7A-C3E2B5A0CAD1}"/>
              </a:ext>
            </a:extLst>
          </p:cNvPr>
          <p:cNvSpPr/>
          <p:nvPr/>
        </p:nvSpPr>
        <p:spPr>
          <a:xfrm rot="4884301">
            <a:off x="2672031" y="3899250"/>
            <a:ext cx="992890" cy="1820268"/>
          </a:xfrm>
          <a:custGeom>
            <a:avLst/>
            <a:gdLst>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 name="connsiteX0" fmla="*/ 10000 w 10000"/>
              <a:gd name="connsiteY0" fmla="*/ 1667 h 10000"/>
              <a:gd name="connsiteX1" fmla="*/ 5000 w 10000"/>
              <a:gd name="connsiteY1" fmla="*/ 3334 h 10000"/>
              <a:gd name="connsiteX2" fmla="*/ 0 w 10000"/>
              <a:gd name="connsiteY2" fmla="*/ 1667 h 10000"/>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 name="connsiteX0" fmla="*/ 10000 w 10000"/>
              <a:gd name="connsiteY0" fmla="*/ 1667 h 10000"/>
              <a:gd name="connsiteX1" fmla="*/ 5000 w 10000"/>
              <a:gd name="connsiteY1" fmla="*/ 3334 h 10000"/>
              <a:gd name="connsiteX2" fmla="*/ 0 w 10000"/>
              <a:gd name="connsiteY2" fmla="*/ 1667 h 10000"/>
              <a:gd name="connsiteX0" fmla="*/ 0 w 10000"/>
              <a:gd name="connsiteY0" fmla="*/ 1667 h 10000"/>
              <a:gd name="connsiteX1" fmla="*/ 10000 w 10000"/>
              <a:gd name="connsiteY1" fmla="*/ 1667 h 10000"/>
              <a:gd name="connsiteX2" fmla="*/ 10000 w 10000"/>
              <a:gd name="connsiteY2" fmla="*/ 8333 h 10000"/>
              <a:gd name="connsiteX3" fmla="*/ 5000 w 10000"/>
              <a:gd name="connsiteY3" fmla="*/ 10000 h 10000"/>
              <a:gd name="connsiteX4" fmla="*/ 0 w 10000"/>
              <a:gd name="connsiteY4" fmla="*/ 8333 h 10000"/>
              <a:gd name="connsiteX5" fmla="*/ 0 w 10000"/>
              <a:gd name="connsiteY5" fmla="*/ 1667 h 10000"/>
              <a:gd name="connsiteX0" fmla="*/ 0 w 10000"/>
              <a:gd name="connsiteY0" fmla="*/ 0 h 8333"/>
              <a:gd name="connsiteX1" fmla="*/ 10000 w 10000"/>
              <a:gd name="connsiteY1" fmla="*/ 0 h 8333"/>
              <a:gd name="connsiteX2" fmla="*/ 10000 w 10000"/>
              <a:gd name="connsiteY2" fmla="*/ 6666 h 8333"/>
              <a:gd name="connsiteX3" fmla="*/ 5000 w 10000"/>
              <a:gd name="connsiteY3" fmla="*/ 8333 h 8333"/>
              <a:gd name="connsiteX4" fmla="*/ 0 w 10000"/>
              <a:gd name="connsiteY4" fmla="*/ 6666 h 8333"/>
              <a:gd name="connsiteX5" fmla="*/ 0 w 10000"/>
              <a:gd name="connsiteY5" fmla="*/ 0 h 8333"/>
              <a:gd name="connsiteX0" fmla="*/ 10000 w 10000"/>
              <a:gd name="connsiteY0" fmla="*/ 0 h 8333"/>
              <a:gd name="connsiteX1" fmla="*/ 5000 w 10000"/>
              <a:gd name="connsiteY1" fmla="*/ 1667 h 8333"/>
              <a:gd name="connsiteX2" fmla="*/ 0 w 10000"/>
              <a:gd name="connsiteY2" fmla="*/ 0 h 8333"/>
              <a:gd name="connsiteX0" fmla="*/ 0 w 10000"/>
              <a:gd name="connsiteY0" fmla="*/ 0 h 8333"/>
              <a:gd name="connsiteX1" fmla="*/ 10000 w 10000"/>
              <a:gd name="connsiteY1" fmla="*/ 0 h 8333"/>
              <a:gd name="connsiteX2" fmla="*/ 10000 w 10000"/>
              <a:gd name="connsiteY2" fmla="*/ 6666 h 8333"/>
              <a:gd name="connsiteX3" fmla="*/ 5000 w 10000"/>
              <a:gd name="connsiteY3" fmla="*/ 8333 h 8333"/>
              <a:gd name="connsiteX4" fmla="*/ 0 w 10000"/>
              <a:gd name="connsiteY4" fmla="*/ 6666 h 8333"/>
              <a:gd name="connsiteX5" fmla="*/ 0 w 10000"/>
              <a:gd name="connsiteY5" fmla="*/ 0 h 8333"/>
              <a:gd name="connsiteX0" fmla="*/ 0 w 10000"/>
              <a:gd name="connsiteY0" fmla="*/ 0 h 10000"/>
              <a:gd name="connsiteX1" fmla="*/ 10000 w 10000"/>
              <a:gd name="connsiteY1" fmla="*/ 0 h 10000"/>
              <a:gd name="connsiteX2" fmla="*/ 10000 w 10000"/>
              <a:gd name="connsiteY2" fmla="*/ 8000 h 10000"/>
              <a:gd name="connsiteX3" fmla="*/ 5000 w 10000"/>
              <a:gd name="connsiteY3" fmla="*/ 10000 h 10000"/>
              <a:gd name="connsiteX4" fmla="*/ 0 w 10000"/>
              <a:gd name="connsiteY4" fmla="*/ 8000 h 10000"/>
              <a:gd name="connsiteX5" fmla="*/ 0 w 10000"/>
              <a:gd name="connsiteY5" fmla="*/ 0 h 10000"/>
              <a:gd name="connsiteX0" fmla="*/ 10000 w 10000"/>
              <a:gd name="connsiteY0" fmla="*/ 0 h 10000"/>
              <a:gd name="connsiteX1" fmla="*/ 5000 w 10000"/>
              <a:gd name="connsiteY1" fmla="*/ 2000 h 10000"/>
              <a:gd name="connsiteX2" fmla="*/ 0 w 10000"/>
              <a:gd name="connsiteY2" fmla="*/ 0 h 10000"/>
              <a:gd name="connsiteX0" fmla="*/ 10000 w 10000"/>
              <a:gd name="connsiteY0" fmla="*/ 0 h 10000"/>
              <a:gd name="connsiteX1" fmla="*/ 10000 w 10000"/>
              <a:gd name="connsiteY1" fmla="*/ 8000 h 10000"/>
              <a:gd name="connsiteX2" fmla="*/ 5000 w 10000"/>
              <a:gd name="connsiteY2" fmla="*/ 10000 h 10000"/>
              <a:gd name="connsiteX3" fmla="*/ 0 w 10000"/>
              <a:gd name="connsiteY3" fmla="*/ 8000 h 10000"/>
              <a:gd name="connsiteX4" fmla="*/ 516 w 10000"/>
              <a:gd name="connsiteY4" fmla="*/ 383 h 10000"/>
              <a:gd name="connsiteX0" fmla="*/ 0 w 10000"/>
              <a:gd name="connsiteY0" fmla="*/ 0 h 10000"/>
              <a:gd name="connsiteX1" fmla="*/ 10000 w 10000"/>
              <a:gd name="connsiteY1" fmla="*/ 0 h 10000"/>
              <a:gd name="connsiteX2" fmla="*/ 10000 w 10000"/>
              <a:gd name="connsiteY2" fmla="*/ 8000 h 10000"/>
              <a:gd name="connsiteX3" fmla="*/ 5000 w 10000"/>
              <a:gd name="connsiteY3" fmla="*/ 10000 h 10000"/>
              <a:gd name="connsiteX4" fmla="*/ 0 w 10000"/>
              <a:gd name="connsiteY4" fmla="*/ 8000 h 10000"/>
              <a:gd name="connsiteX5" fmla="*/ 0 w 10000"/>
              <a:gd name="connsiteY5" fmla="*/ 0 h 10000"/>
              <a:gd name="connsiteX0" fmla="*/ 10000 w 10000"/>
              <a:gd name="connsiteY0" fmla="*/ 0 h 10000"/>
              <a:gd name="connsiteX1" fmla="*/ 5000 w 10000"/>
              <a:gd name="connsiteY1" fmla="*/ 2000 h 10000"/>
              <a:gd name="connsiteX2" fmla="*/ 0 w 10000"/>
              <a:gd name="connsiteY2" fmla="*/ 0 h 10000"/>
              <a:gd name="connsiteX0" fmla="*/ 10000 w 10000"/>
              <a:gd name="connsiteY0" fmla="*/ 0 h 10000"/>
              <a:gd name="connsiteX1" fmla="*/ 10000 w 10000"/>
              <a:gd name="connsiteY1" fmla="*/ 8000 h 10000"/>
              <a:gd name="connsiteX2" fmla="*/ 5000 w 10000"/>
              <a:gd name="connsiteY2" fmla="*/ 10000 h 10000"/>
              <a:gd name="connsiteX3" fmla="*/ 0 w 10000"/>
              <a:gd name="connsiteY3" fmla="*/ 8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stroke="0" extrusionOk="0">
                <a:moveTo>
                  <a:pt x="0" y="0"/>
                </a:moveTo>
                <a:cubicBezTo>
                  <a:pt x="1667" y="-1333"/>
                  <a:pt x="8333" y="-1333"/>
                  <a:pt x="10000" y="0"/>
                </a:cubicBezTo>
                <a:lnTo>
                  <a:pt x="10000" y="8000"/>
                </a:lnTo>
                <a:cubicBezTo>
                  <a:pt x="10000" y="9105"/>
                  <a:pt x="7761" y="10000"/>
                  <a:pt x="5000" y="10000"/>
                </a:cubicBezTo>
                <a:cubicBezTo>
                  <a:pt x="2239" y="10000"/>
                  <a:pt x="0" y="9105"/>
                  <a:pt x="0" y="8000"/>
                </a:cubicBezTo>
                <a:lnTo>
                  <a:pt x="0" y="0"/>
                </a:lnTo>
                <a:close/>
              </a:path>
              <a:path w="10000" h="10000" fill="none" extrusionOk="0">
                <a:moveTo>
                  <a:pt x="10000" y="0"/>
                </a:moveTo>
                <a:cubicBezTo>
                  <a:pt x="10000" y="1105"/>
                  <a:pt x="7761" y="2000"/>
                  <a:pt x="5000" y="2000"/>
                </a:cubicBezTo>
                <a:cubicBezTo>
                  <a:pt x="2239" y="2000"/>
                  <a:pt x="0" y="1105"/>
                  <a:pt x="0" y="0"/>
                </a:cubicBezTo>
              </a:path>
              <a:path w="10000" h="10000" fill="none">
                <a:moveTo>
                  <a:pt x="10000" y="0"/>
                </a:moveTo>
                <a:lnTo>
                  <a:pt x="10000" y="8000"/>
                </a:lnTo>
                <a:cubicBezTo>
                  <a:pt x="10000" y="9105"/>
                  <a:pt x="7761" y="10000"/>
                  <a:pt x="5000" y="10000"/>
                </a:cubicBezTo>
                <a:cubicBezTo>
                  <a:pt x="2239" y="10000"/>
                  <a:pt x="0" y="9105"/>
                  <a:pt x="0" y="8000"/>
                </a:cubicBezTo>
                <a:lnTo>
                  <a:pt x="0" y="0"/>
                </a:lnTo>
              </a:path>
            </a:pathLst>
          </a:custGeom>
          <a:solidFill>
            <a:schemeClr val="accent2">
              <a:lumMod val="40000"/>
              <a:lumOff val="60000"/>
            </a:schemeClr>
          </a:solidFill>
          <a:ln>
            <a:solidFill>
              <a:srgbClr val="00B050"/>
            </a:solidFill>
          </a:ln>
        </p:spPr>
        <p:style>
          <a:lnRef idx="2">
            <a:schemeClr val="dk1"/>
          </a:lnRef>
          <a:fillRef idx="1">
            <a:schemeClr val="lt1"/>
          </a:fillRef>
          <a:effectRef idx="0">
            <a:schemeClr val="dk1"/>
          </a:effectRef>
          <a:fontRef idx="minor">
            <a:schemeClr val="dk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US" sz="1350"/>
          </a:p>
        </p:txBody>
      </p:sp>
      <p:sp>
        <p:nvSpPr>
          <p:cNvPr id="19" name="Flowchart: Magnetic Disk 2">
            <a:extLst>
              <a:ext uri="{FF2B5EF4-FFF2-40B4-BE49-F238E27FC236}">
                <a16:creationId xmlns="" xmlns:a16="http://schemas.microsoft.com/office/drawing/2014/main" id="{88B2F32A-566D-4A7D-AFF5-1D04EB43BE40}"/>
              </a:ext>
            </a:extLst>
          </p:cNvPr>
          <p:cNvSpPr/>
          <p:nvPr/>
        </p:nvSpPr>
        <p:spPr>
          <a:xfrm rot="4767561">
            <a:off x="4202084" y="3511472"/>
            <a:ext cx="978497" cy="2086060"/>
          </a:xfrm>
          <a:custGeom>
            <a:avLst/>
            <a:gdLst>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 name="connsiteX0" fmla="*/ 10000 w 10000"/>
              <a:gd name="connsiteY0" fmla="*/ 1667 h 10000"/>
              <a:gd name="connsiteX1" fmla="*/ 5000 w 10000"/>
              <a:gd name="connsiteY1" fmla="*/ 3334 h 10000"/>
              <a:gd name="connsiteX2" fmla="*/ 0 w 10000"/>
              <a:gd name="connsiteY2" fmla="*/ 1667 h 10000"/>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 name="connsiteX0" fmla="*/ 0 w 10000"/>
              <a:gd name="connsiteY0" fmla="*/ 1670 h 10003"/>
              <a:gd name="connsiteX1" fmla="*/ 5000 w 10000"/>
              <a:gd name="connsiteY1" fmla="*/ 3 h 10003"/>
              <a:gd name="connsiteX2" fmla="*/ 10000 w 10000"/>
              <a:gd name="connsiteY2" fmla="*/ 1670 h 10003"/>
              <a:gd name="connsiteX3" fmla="*/ 10000 w 10000"/>
              <a:gd name="connsiteY3" fmla="*/ 8336 h 10003"/>
              <a:gd name="connsiteX4" fmla="*/ 5000 w 10000"/>
              <a:gd name="connsiteY4" fmla="*/ 10003 h 10003"/>
              <a:gd name="connsiteX5" fmla="*/ 0 w 10000"/>
              <a:gd name="connsiteY5" fmla="*/ 8336 h 10003"/>
              <a:gd name="connsiteX6" fmla="*/ 0 w 10000"/>
              <a:gd name="connsiteY6" fmla="*/ 1670 h 10003"/>
              <a:gd name="connsiteX0" fmla="*/ 10000 w 10000"/>
              <a:gd name="connsiteY0" fmla="*/ 1670 h 10003"/>
              <a:gd name="connsiteX1" fmla="*/ 5000 w 10000"/>
              <a:gd name="connsiteY1" fmla="*/ 3337 h 10003"/>
              <a:gd name="connsiteX2" fmla="*/ 0 w 10000"/>
              <a:gd name="connsiteY2" fmla="*/ 1670 h 10003"/>
              <a:gd name="connsiteX0" fmla="*/ 0 w 10000"/>
              <a:gd name="connsiteY0" fmla="*/ 1670 h 10003"/>
              <a:gd name="connsiteX1" fmla="*/ 5000 w 10000"/>
              <a:gd name="connsiteY1" fmla="*/ 3 h 10003"/>
              <a:gd name="connsiteX2" fmla="*/ 10000 w 10000"/>
              <a:gd name="connsiteY2" fmla="*/ 1384 h 10003"/>
              <a:gd name="connsiteX3" fmla="*/ 10000 w 10000"/>
              <a:gd name="connsiteY3" fmla="*/ 8336 h 10003"/>
              <a:gd name="connsiteX4" fmla="*/ 5000 w 10000"/>
              <a:gd name="connsiteY4" fmla="*/ 10003 h 10003"/>
              <a:gd name="connsiteX5" fmla="*/ 0 w 10000"/>
              <a:gd name="connsiteY5" fmla="*/ 8336 h 10003"/>
              <a:gd name="connsiteX6" fmla="*/ 0 w 10000"/>
              <a:gd name="connsiteY6" fmla="*/ 1670 h 10003"/>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 name="connsiteX0" fmla="*/ 10000 w 10000"/>
              <a:gd name="connsiteY0" fmla="*/ 1667 h 10000"/>
              <a:gd name="connsiteX1" fmla="*/ 5000 w 10000"/>
              <a:gd name="connsiteY1" fmla="*/ 3334 h 10000"/>
              <a:gd name="connsiteX2" fmla="*/ 0 w 10000"/>
              <a:gd name="connsiteY2" fmla="*/ 1667 h 10000"/>
              <a:gd name="connsiteX0" fmla="*/ 0 w 10000"/>
              <a:gd name="connsiteY0" fmla="*/ 1667 h 10000"/>
              <a:gd name="connsiteX1" fmla="*/ 10000 w 10000"/>
              <a:gd name="connsiteY1" fmla="*/ 1381 h 10000"/>
              <a:gd name="connsiteX2" fmla="*/ 10000 w 10000"/>
              <a:gd name="connsiteY2" fmla="*/ 8333 h 10000"/>
              <a:gd name="connsiteX3" fmla="*/ 5000 w 10000"/>
              <a:gd name="connsiteY3" fmla="*/ 10000 h 10000"/>
              <a:gd name="connsiteX4" fmla="*/ 0 w 10000"/>
              <a:gd name="connsiteY4" fmla="*/ 8333 h 10000"/>
              <a:gd name="connsiteX5" fmla="*/ 0 w 10000"/>
              <a:gd name="connsiteY5" fmla="*/ 1667 h 10000"/>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 name="connsiteX0" fmla="*/ 10000 w 10000"/>
              <a:gd name="connsiteY0" fmla="*/ 1667 h 10000"/>
              <a:gd name="connsiteX1" fmla="*/ 5000 w 10000"/>
              <a:gd name="connsiteY1" fmla="*/ 3334 h 10000"/>
              <a:gd name="connsiteX2" fmla="*/ 0 w 10000"/>
              <a:gd name="connsiteY2" fmla="*/ 1667 h 10000"/>
              <a:gd name="connsiteX0" fmla="*/ 0 w 10000"/>
              <a:gd name="connsiteY0" fmla="*/ 1667 h 10000"/>
              <a:gd name="connsiteX1" fmla="*/ 5914 w 10000"/>
              <a:gd name="connsiteY1" fmla="*/ 643 h 10000"/>
              <a:gd name="connsiteX2" fmla="*/ 10000 w 10000"/>
              <a:gd name="connsiteY2" fmla="*/ 1381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 name="connsiteX0" fmla="*/ 10000 w 10000"/>
              <a:gd name="connsiteY0" fmla="*/ 1667 h 10000"/>
              <a:gd name="connsiteX1" fmla="*/ 5000 w 10000"/>
              <a:gd name="connsiteY1" fmla="*/ 3334 h 10000"/>
              <a:gd name="connsiteX2" fmla="*/ 0 w 10000"/>
              <a:gd name="connsiteY2" fmla="*/ 1667 h 10000"/>
              <a:gd name="connsiteX0" fmla="*/ 0 w 10000"/>
              <a:gd name="connsiteY0" fmla="*/ 1667 h 10000"/>
              <a:gd name="connsiteX1" fmla="*/ 5914 w 10000"/>
              <a:gd name="connsiteY1" fmla="*/ 643 h 10000"/>
              <a:gd name="connsiteX2" fmla="*/ 10000 w 10000"/>
              <a:gd name="connsiteY2" fmla="*/ 1381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 name="connsiteX0" fmla="*/ 10000 w 10000"/>
              <a:gd name="connsiteY0" fmla="*/ 1667 h 10000"/>
              <a:gd name="connsiteX1" fmla="*/ 5000 w 10000"/>
              <a:gd name="connsiteY1" fmla="*/ 3334 h 10000"/>
              <a:gd name="connsiteX2" fmla="*/ 0 w 10000"/>
              <a:gd name="connsiteY2" fmla="*/ 1667 h 10000"/>
              <a:gd name="connsiteX0" fmla="*/ 0 w 10000"/>
              <a:gd name="connsiteY0" fmla="*/ 1667 h 10000"/>
              <a:gd name="connsiteX1" fmla="*/ 5914 w 10000"/>
              <a:gd name="connsiteY1" fmla="*/ 643 h 10000"/>
              <a:gd name="connsiteX2" fmla="*/ 10000 w 10000"/>
              <a:gd name="connsiteY2" fmla="*/ 1381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 name="connsiteX0" fmla="*/ 10000 w 10000"/>
              <a:gd name="connsiteY0" fmla="*/ 1667 h 10000"/>
              <a:gd name="connsiteX1" fmla="*/ 5000 w 10000"/>
              <a:gd name="connsiteY1" fmla="*/ 3334 h 10000"/>
              <a:gd name="connsiteX2" fmla="*/ 0 w 10000"/>
              <a:gd name="connsiteY2" fmla="*/ 1667 h 10000"/>
              <a:gd name="connsiteX0" fmla="*/ 5914 w 10000"/>
              <a:gd name="connsiteY0" fmla="*/ 643 h 10000"/>
              <a:gd name="connsiteX1" fmla="*/ 10000 w 10000"/>
              <a:gd name="connsiteY1" fmla="*/ 1381 h 10000"/>
              <a:gd name="connsiteX2" fmla="*/ 10000 w 10000"/>
              <a:gd name="connsiteY2" fmla="*/ 8333 h 10000"/>
              <a:gd name="connsiteX3" fmla="*/ 5000 w 10000"/>
              <a:gd name="connsiteY3" fmla="*/ 10000 h 10000"/>
              <a:gd name="connsiteX4" fmla="*/ 0 w 10000"/>
              <a:gd name="connsiteY4" fmla="*/ 8333 h 10000"/>
              <a:gd name="connsiteX5" fmla="*/ 516 w 10000"/>
              <a:gd name="connsiteY5" fmla="*/ 2010 h 10000"/>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 name="connsiteX0" fmla="*/ 10000 w 10000"/>
              <a:gd name="connsiteY0" fmla="*/ 1667 h 10000"/>
              <a:gd name="connsiteX1" fmla="*/ 5000 w 10000"/>
              <a:gd name="connsiteY1" fmla="*/ 3334 h 10000"/>
              <a:gd name="connsiteX2" fmla="*/ 0 w 10000"/>
              <a:gd name="connsiteY2" fmla="*/ 1667 h 10000"/>
              <a:gd name="connsiteX0" fmla="*/ 5914 w 10000"/>
              <a:gd name="connsiteY0" fmla="*/ 643 h 10000"/>
              <a:gd name="connsiteX1" fmla="*/ 10000 w 10000"/>
              <a:gd name="connsiteY1" fmla="*/ 1381 h 10000"/>
              <a:gd name="connsiteX2" fmla="*/ 10000 w 10000"/>
              <a:gd name="connsiteY2" fmla="*/ 8333 h 10000"/>
              <a:gd name="connsiteX3" fmla="*/ 5000 w 10000"/>
              <a:gd name="connsiteY3" fmla="*/ 10000 h 10000"/>
              <a:gd name="connsiteX4" fmla="*/ 0 w 10000"/>
              <a:gd name="connsiteY4" fmla="*/ 8333 h 10000"/>
              <a:gd name="connsiteX5" fmla="*/ 0 w 10000"/>
              <a:gd name="connsiteY5" fmla="*/ 2010 h 10000"/>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 name="connsiteX0" fmla="*/ 10000 w 10000"/>
              <a:gd name="connsiteY0" fmla="*/ 1667 h 10000"/>
              <a:gd name="connsiteX1" fmla="*/ 5000 w 10000"/>
              <a:gd name="connsiteY1" fmla="*/ 3334 h 10000"/>
              <a:gd name="connsiteX2" fmla="*/ 0 w 10000"/>
              <a:gd name="connsiteY2" fmla="*/ 1667 h 10000"/>
              <a:gd name="connsiteX0" fmla="*/ 5914 w 10000"/>
              <a:gd name="connsiteY0" fmla="*/ 643 h 10000"/>
              <a:gd name="connsiteX1" fmla="*/ 10000 w 10000"/>
              <a:gd name="connsiteY1" fmla="*/ 1381 h 10000"/>
              <a:gd name="connsiteX2" fmla="*/ 10000 w 10000"/>
              <a:gd name="connsiteY2" fmla="*/ 8333 h 10000"/>
              <a:gd name="connsiteX3" fmla="*/ 5000 w 10000"/>
              <a:gd name="connsiteY3" fmla="*/ 10000 h 10000"/>
              <a:gd name="connsiteX4" fmla="*/ 0 w 10000"/>
              <a:gd name="connsiteY4" fmla="*/ 8333 h 10000"/>
              <a:gd name="connsiteX5" fmla="*/ 0 w 10000"/>
              <a:gd name="connsiteY5" fmla="*/ 1724 h 10000"/>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 name="connsiteX0" fmla="*/ 10000 w 10000"/>
              <a:gd name="connsiteY0" fmla="*/ 1667 h 10000"/>
              <a:gd name="connsiteX1" fmla="*/ 5000 w 10000"/>
              <a:gd name="connsiteY1" fmla="*/ 3334 h 10000"/>
              <a:gd name="connsiteX2" fmla="*/ 0 w 10000"/>
              <a:gd name="connsiteY2" fmla="*/ 1667 h 10000"/>
              <a:gd name="connsiteX0" fmla="*/ 3656 w 10000"/>
              <a:gd name="connsiteY0" fmla="*/ 536 h 10000"/>
              <a:gd name="connsiteX1" fmla="*/ 10000 w 10000"/>
              <a:gd name="connsiteY1" fmla="*/ 1381 h 10000"/>
              <a:gd name="connsiteX2" fmla="*/ 10000 w 10000"/>
              <a:gd name="connsiteY2" fmla="*/ 8333 h 10000"/>
              <a:gd name="connsiteX3" fmla="*/ 5000 w 10000"/>
              <a:gd name="connsiteY3" fmla="*/ 10000 h 10000"/>
              <a:gd name="connsiteX4" fmla="*/ 0 w 10000"/>
              <a:gd name="connsiteY4" fmla="*/ 8333 h 10000"/>
              <a:gd name="connsiteX5" fmla="*/ 0 w 10000"/>
              <a:gd name="connsiteY5" fmla="*/ 1724 h 10000"/>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 name="connsiteX0" fmla="*/ 10000 w 10000"/>
              <a:gd name="connsiteY0" fmla="*/ 1667 h 10000"/>
              <a:gd name="connsiteX1" fmla="*/ 5000 w 10000"/>
              <a:gd name="connsiteY1" fmla="*/ 3334 h 10000"/>
              <a:gd name="connsiteX2" fmla="*/ 0 w 10000"/>
              <a:gd name="connsiteY2" fmla="*/ 1667 h 10000"/>
              <a:gd name="connsiteX0" fmla="*/ 3656 w 10000"/>
              <a:gd name="connsiteY0" fmla="*/ 536 h 10000"/>
              <a:gd name="connsiteX1" fmla="*/ 10000 w 10000"/>
              <a:gd name="connsiteY1" fmla="*/ 1381 h 10000"/>
              <a:gd name="connsiteX2" fmla="*/ 10000 w 10000"/>
              <a:gd name="connsiteY2" fmla="*/ 8333 h 10000"/>
              <a:gd name="connsiteX3" fmla="*/ 5000 w 10000"/>
              <a:gd name="connsiteY3" fmla="*/ 10000 h 10000"/>
              <a:gd name="connsiteX4" fmla="*/ 0 w 10000"/>
              <a:gd name="connsiteY4" fmla="*/ 8333 h 10000"/>
              <a:gd name="connsiteX5" fmla="*/ 0 w 10000"/>
              <a:gd name="connsiteY5" fmla="*/ 1724 h 10000"/>
              <a:gd name="connsiteX0" fmla="*/ 0 w 10000"/>
              <a:gd name="connsiteY0" fmla="*/ 1131 h 9464"/>
              <a:gd name="connsiteX1" fmla="*/ 10000 w 10000"/>
              <a:gd name="connsiteY1" fmla="*/ 1131 h 9464"/>
              <a:gd name="connsiteX2" fmla="*/ 10000 w 10000"/>
              <a:gd name="connsiteY2" fmla="*/ 7797 h 9464"/>
              <a:gd name="connsiteX3" fmla="*/ 5000 w 10000"/>
              <a:gd name="connsiteY3" fmla="*/ 9464 h 9464"/>
              <a:gd name="connsiteX4" fmla="*/ 0 w 10000"/>
              <a:gd name="connsiteY4" fmla="*/ 7797 h 9464"/>
              <a:gd name="connsiteX5" fmla="*/ 0 w 10000"/>
              <a:gd name="connsiteY5" fmla="*/ 1131 h 9464"/>
              <a:gd name="connsiteX0" fmla="*/ 10000 w 10000"/>
              <a:gd name="connsiteY0" fmla="*/ 1131 h 9464"/>
              <a:gd name="connsiteX1" fmla="*/ 5000 w 10000"/>
              <a:gd name="connsiteY1" fmla="*/ 2798 h 9464"/>
              <a:gd name="connsiteX2" fmla="*/ 0 w 10000"/>
              <a:gd name="connsiteY2" fmla="*/ 1131 h 9464"/>
              <a:gd name="connsiteX0" fmla="*/ 3656 w 10000"/>
              <a:gd name="connsiteY0" fmla="*/ 0 h 9464"/>
              <a:gd name="connsiteX1" fmla="*/ 10000 w 10000"/>
              <a:gd name="connsiteY1" fmla="*/ 845 h 9464"/>
              <a:gd name="connsiteX2" fmla="*/ 10000 w 10000"/>
              <a:gd name="connsiteY2" fmla="*/ 7797 h 9464"/>
              <a:gd name="connsiteX3" fmla="*/ 5000 w 10000"/>
              <a:gd name="connsiteY3" fmla="*/ 9464 h 9464"/>
              <a:gd name="connsiteX4" fmla="*/ 0 w 10000"/>
              <a:gd name="connsiteY4" fmla="*/ 7797 h 9464"/>
              <a:gd name="connsiteX5" fmla="*/ 0 w 10000"/>
              <a:gd name="connsiteY5" fmla="*/ 1188 h 9464"/>
              <a:gd name="connsiteX0" fmla="*/ 0 w 10000"/>
              <a:gd name="connsiteY0" fmla="*/ 302 h 9107"/>
              <a:gd name="connsiteX1" fmla="*/ 10000 w 10000"/>
              <a:gd name="connsiteY1" fmla="*/ 302 h 9107"/>
              <a:gd name="connsiteX2" fmla="*/ 10000 w 10000"/>
              <a:gd name="connsiteY2" fmla="*/ 7346 h 9107"/>
              <a:gd name="connsiteX3" fmla="*/ 5000 w 10000"/>
              <a:gd name="connsiteY3" fmla="*/ 9107 h 9107"/>
              <a:gd name="connsiteX4" fmla="*/ 0 w 10000"/>
              <a:gd name="connsiteY4" fmla="*/ 7346 h 9107"/>
              <a:gd name="connsiteX5" fmla="*/ 0 w 10000"/>
              <a:gd name="connsiteY5" fmla="*/ 302 h 9107"/>
              <a:gd name="connsiteX0" fmla="*/ 10000 w 10000"/>
              <a:gd name="connsiteY0" fmla="*/ 302 h 9107"/>
              <a:gd name="connsiteX1" fmla="*/ 5000 w 10000"/>
              <a:gd name="connsiteY1" fmla="*/ 2063 h 9107"/>
              <a:gd name="connsiteX2" fmla="*/ 0 w 10000"/>
              <a:gd name="connsiteY2" fmla="*/ 302 h 9107"/>
              <a:gd name="connsiteX0" fmla="*/ 10000 w 10000"/>
              <a:gd name="connsiteY0" fmla="*/ 0 h 9107"/>
              <a:gd name="connsiteX1" fmla="*/ 10000 w 10000"/>
              <a:gd name="connsiteY1" fmla="*/ 7346 h 9107"/>
              <a:gd name="connsiteX2" fmla="*/ 5000 w 10000"/>
              <a:gd name="connsiteY2" fmla="*/ 9107 h 9107"/>
              <a:gd name="connsiteX3" fmla="*/ 0 w 10000"/>
              <a:gd name="connsiteY3" fmla="*/ 7346 h 9107"/>
              <a:gd name="connsiteX4" fmla="*/ 0 w 10000"/>
              <a:gd name="connsiteY4" fmla="*/ 362 h 9107"/>
              <a:gd name="connsiteX0" fmla="*/ 0 w 10000"/>
              <a:gd name="connsiteY0" fmla="*/ 83 h 9751"/>
              <a:gd name="connsiteX1" fmla="*/ 10000 w 10000"/>
              <a:gd name="connsiteY1" fmla="*/ 83 h 9751"/>
              <a:gd name="connsiteX2" fmla="*/ 10000 w 10000"/>
              <a:gd name="connsiteY2" fmla="*/ 7817 h 9751"/>
              <a:gd name="connsiteX3" fmla="*/ 5000 w 10000"/>
              <a:gd name="connsiteY3" fmla="*/ 9751 h 9751"/>
              <a:gd name="connsiteX4" fmla="*/ 0 w 10000"/>
              <a:gd name="connsiteY4" fmla="*/ 7817 h 9751"/>
              <a:gd name="connsiteX5" fmla="*/ 0 w 10000"/>
              <a:gd name="connsiteY5" fmla="*/ 83 h 9751"/>
              <a:gd name="connsiteX0" fmla="*/ 10000 w 10000"/>
              <a:gd name="connsiteY0" fmla="*/ 83 h 9751"/>
              <a:gd name="connsiteX1" fmla="*/ 5000 w 10000"/>
              <a:gd name="connsiteY1" fmla="*/ 2016 h 9751"/>
              <a:gd name="connsiteX2" fmla="*/ 0 w 10000"/>
              <a:gd name="connsiteY2" fmla="*/ 83 h 9751"/>
              <a:gd name="connsiteX0" fmla="*/ 10000 w 10000"/>
              <a:gd name="connsiteY0" fmla="*/ 0 h 9751"/>
              <a:gd name="connsiteX1" fmla="*/ 10000 w 10000"/>
              <a:gd name="connsiteY1" fmla="*/ 7817 h 9751"/>
              <a:gd name="connsiteX2" fmla="*/ 5000 w 10000"/>
              <a:gd name="connsiteY2" fmla="*/ 9751 h 9751"/>
              <a:gd name="connsiteX3" fmla="*/ 0 w 10000"/>
              <a:gd name="connsiteY3" fmla="*/ 7817 h 9751"/>
              <a:gd name="connsiteX4" fmla="*/ 0 w 10000"/>
              <a:gd name="connsiteY4" fmla="*/ 148 h 97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9751" stroke="0" extrusionOk="0">
                <a:moveTo>
                  <a:pt x="0" y="83"/>
                </a:moveTo>
                <a:cubicBezTo>
                  <a:pt x="1667" y="-1207"/>
                  <a:pt x="8333" y="-1207"/>
                  <a:pt x="10000" y="83"/>
                </a:cubicBezTo>
                <a:lnTo>
                  <a:pt x="10000" y="7817"/>
                </a:lnTo>
                <a:cubicBezTo>
                  <a:pt x="10000" y="8886"/>
                  <a:pt x="7761" y="9751"/>
                  <a:pt x="5000" y="9751"/>
                </a:cubicBezTo>
                <a:cubicBezTo>
                  <a:pt x="2239" y="9751"/>
                  <a:pt x="0" y="8886"/>
                  <a:pt x="0" y="7817"/>
                </a:cubicBezTo>
                <a:lnTo>
                  <a:pt x="0" y="83"/>
                </a:lnTo>
                <a:close/>
              </a:path>
              <a:path w="10000" h="9751" fill="none" extrusionOk="0">
                <a:moveTo>
                  <a:pt x="10000" y="83"/>
                </a:moveTo>
                <a:cubicBezTo>
                  <a:pt x="10000" y="1151"/>
                  <a:pt x="7761" y="2016"/>
                  <a:pt x="5000" y="2016"/>
                </a:cubicBezTo>
                <a:cubicBezTo>
                  <a:pt x="2239" y="2016"/>
                  <a:pt x="0" y="1151"/>
                  <a:pt x="0" y="83"/>
                </a:cubicBezTo>
              </a:path>
              <a:path w="10000" h="9751" fill="none">
                <a:moveTo>
                  <a:pt x="10000" y="0"/>
                </a:moveTo>
                <a:lnTo>
                  <a:pt x="10000" y="7817"/>
                </a:lnTo>
                <a:cubicBezTo>
                  <a:pt x="10000" y="8886"/>
                  <a:pt x="7761" y="9751"/>
                  <a:pt x="5000" y="9751"/>
                </a:cubicBezTo>
                <a:cubicBezTo>
                  <a:pt x="2239" y="9751"/>
                  <a:pt x="0" y="8886"/>
                  <a:pt x="0" y="7817"/>
                </a:cubicBezTo>
                <a:lnTo>
                  <a:pt x="0" y="148"/>
                </a:lnTo>
              </a:path>
            </a:pathLst>
          </a:custGeom>
          <a:solidFill>
            <a:schemeClr val="accent4">
              <a:lumMod val="60000"/>
              <a:lumOff val="40000"/>
            </a:schemeClr>
          </a:solidFill>
          <a:ln>
            <a:solidFill>
              <a:srgbClr val="0070C0"/>
            </a:solidFill>
          </a:ln>
        </p:spPr>
        <p:style>
          <a:lnRef idx="2">
            <a:schemeClr val="accent2"/>
          </a:lnRef>
          <a:fillRef idx="1">
            <a:schemeClr val="lt1"/>
          </a:fillRef>
          <a:effectRef idx="0">
            <a:schemeClr val="accent2"/>
          </a:effectRef>
          <a:fontRef idx="minor">
            <a:schemeClr val="dk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US" sz="1350"/>
          </a:p>
        </p:txBody>
      </p:sp>
      <p:sp>
        <p:nvSpPr>
          <p:cNvPr id="20" name="Text Box 2">
            <a:extLst>
              <a:ext uri="{FF2B5EF4-FFF2-40B4-BE49-F238E27FC236}">
                <a16:creationId xmlns="" xmlns:a16="http://schemas.microsoft.com/office/drawing/2014/main" id="{25462EE5-68F3-498C-BEB6-FD87052BEC03}"/>
              </a:ext>
            </a:extLst>
          </p:cNvPr>
          <p:cNvSpPr txBox="1">
            <a:spLocks noChangeArrowheads="1"/>
          </p:cNvSpPr>
          <p:nvPr/>
        </p:nvSpPr>
        <p:spPr bwMode="auto">
          <a:xfrm rot="21037422">
            <a:off x="4029131" y="4457018"/>
            <a:ext cx="1141286" cy="368070"/>
          </a:xfrm>
          <a:prstGeom prst="rect">
            <a:avLst/>
          </a:prstGeom>
          <a:solidFill>
            <a:schemeClr val="accent4">
              <a:lumMod val="60000"/>
              <a:lumOff val="40000"/>
            </a:schemeClr>
          </a:solidFill>
          <a:ln w="9525">
            <a:noFill/>
            <a:miter lim="800000"/>
            <a:headEnd/>
            <a:tailEnd/>
          </a:ln>
        </p:spPr>
        <p:txBody>
          <a:bodyPr rot="0" vert="horz" wrap="square" lIns="68580" tIns="34290" rIns="68580" bIns="34290" anchor="t" anchorCtr="0">
            <a:noAutofit/>
          </a:bodyPr>
          <a:lstStyle/>
          <a:p>
            <a:pPr algn="ctr">
              <a:lnSpc>
                <a:spcPct val="115000"/>
              </a:lnSpc>
              <a:spcAft>
                <a:spcPts val="750"/>
              </a:spcAft>
            </a:pPr>
            <a:r>
              <a:rPr lang="en-US" sz="1350" b="1" dirty="0">
                <a:latin typeface="Calibri"/>
                <a:ea typeface="Calibri"/>
                <a:cs typeface="Times New Roman"/>
              </a:rPr>
              <a:t>CPD Regime</a:t>
            </a:r>
            <a:endParaRPr lang="en-US" sz="1350" dirty="0">
              <a:latin typeface="Calibri"/>
              <a:ea typeface="Calibri"/>
              <a:cs typeface="Times New Roman"/>
            </a:endParaRPr>
          </a:p>
        </p:txBody>
      </p:sp>
      <p:sp>
        <p:nvSpPr>
          <p:cNvPr id="21" name="Flowchart: Magnetic Disk 20">
            <a:extLst>
              <a:ext uri="{FF2B5EF4-FFF2-40B4-BE49-F238E27FC236}">
                <a16:creationId xmlns="" xmlns:a16="http://schemas.microsoft.com/office/drawing/2014/main" id="{24EC692B-2B55-44D8-B9BC-888A136DCC91}"/>
              </a:ext>
            </a:extLst>
          </p:cNvPr>
          <p:cNvSpPr/>
          <p:nvPr/>
        </p:nvSpPr>
        <p:spPr>
          <a:xfrm rot="4704195">
            <a:off x="5991453" y="2964573"/>
            <a:ext cx="980258" cy="2484875"/>
          </a:xfrm>
          <a:prstGeom prst="flowChartMagneticDisk">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US" sz="1350"/>
          </a:p>
        </p:txBody>
      </p:sp>
      <p:sp>
        <p:nvSpPr>
          <p:cNvPr id="22" name="Text Box 2">
            <a:extLst>
              <a:ext uri="{FF2B5EF4-FFF2-40B4-BE49-F238E27FC236}">
                <a16:creationId xmlns="" xmlns:a16="http://schemas.microsoft.com/office/drawing/2014/main" id="{918AFE6E-4B44-4F15-ADF2-AE874B2C8141}"/>
              </a:ext>
            </a:extLst>
          </p:cNvPr>
          <p:cNvSpPr txBox="1">
            <a:spLocks noChangeArrowheads="1"/>
          </p:cNvSpPr>
          <p:nvPr/>
        </p:nvSpPr>
        <p:spPr bwMode="auto">
          <a:xfrm rot="20915959">
            <a:off x="5501220" y="3925200"/>
            <a:ext cx="1354802" cy="368070"/>
          </a:xfrm>
          <a:prstGeom prst="rect">
            <a:avLst/>
          </a:prstGeom>
          <a:solidFill>
            <a:schemeClr val="accent6">
              <a:lumMod val="20000"/>
              <a:lumOff val="80000"/>
            </a:schemeClr>
          </a:solidFill>
          <a:ln w="9525">
            <a:noFill/>
            <a:miter lim="800000"/>
            <a:headEnd/>
            <a:tailEnd/>
          </a:ln>
        </p:spPr>
        <p:txBody>
          <a:bodyPr rot="0" vert="horz" wrap="square" lIns="68580" tIns="34290" rIns="68580" bIns="34290" anchor="t" anchorCtr="0">
            <a:noAutofit/>
          </a:bodyPr>
          <a:lstStyle/>
          <a:p>
            <a:pPr algn="ctr">
              <a:lnSpc>
                <a:spcPct val="115000"/>
              </a:lnSpc>
              <a:spcAft>
                <a:spcPts val="750"/>
              </a:spcAft>
            </a:pPr>
            <a:r>
              <a:rPr lang="en-US" sz="1350" b="1" dirty="0">
                <a:latin typeface="Calibri"/>
                <a:ea typeface="Calibri"/>
                <a:cs typeface="Times New Roman"/>
              </a:rPr>
              <a:t>Management of professional conduct</a:t>
            </a:r>
            <a:endParaRPr lang="en-US" sz="1350" dirty="0">
              <a:latin typeface="Calibri"/>
              <a:ea typeface="Calibri"/>
              <a:cs typeface="Times New Roman"/>
            </a:endParaRPr>
          </a:p>
        </p:txBody>
      </p:sp>
      <p:sp>
        <p:nvSpPr>
          <p:cNvPr id="23" name="Text Box 2">
            <a:extLst>
              <a:ext uri="{FF2B5EF4-FFF2-40B4-BE49-F238E27FC236}">
                <a16:creationId xmlns="" xmlns:a16="http://schemas.microsoft.com/office/drawing/2014/main" id="{127E85EC-6D08-4FC2-8577-BC322D5FA42B}"/>
              </a:ext>
            </a:extLst>
          </p:cNvPr>
          <p:cNvSpPr txBox="1">
            <a:spLocks noChangeArrowheads="1"/>
          </p:cNvSpPr>
          <p:nvPr/>
        </p:nvSpPr>
        <p:spPr bwMode="auto">
          <a:xfrm rot="20957782">
            <a:off x="2214685" y="1758464"/>
            <a:ext cx="1350863" cy="2340710"/>
          </a:xfrm>
          <a:prstGeom prst="rect">
            <a:avLst/>
          </a:prstGeom>
          <a:solidFill>
            <a:srgbClr val="FFFFFF"/>
          </a:solidFill>
          <a:ln w="9525">
            <a:noFill/>
            <a:miter lim="800000"/>
            <a:headEnd/>
            <a:tailEnd/>
          </a:ln>
        </p:spPr>
        <p:txBody>
          <a:bodyPr rot="0" vert="horz" wrap="square" lIns="68580" tIns="34290" rIns="68580" bIns="34290" anchor="t" anchorCtr="0">
            <a:noAutofit/>
          </a:bodyPr>
          <a:lstStyle/>
          <a:p>
            <a:pPr marL="257175" indent="-257175">
              <a:lnSpc>
                <a:spcPct val="115000"/>
              </a:lnSpc>
              <a:spcAft>
                <a:spcPts val="750"/>
              </a:spcAft>
              <a:buBlip>
                <a:blip r:embed="rId2"/>
              </a:buBlip>
            </a:pPr>
            <a:r>
              <a:rPr lang="en-US" sz="1200" dirty="0">
                <a:latin typeface="Calibri"/>
                <a:ea typeface="Calibri"/>
                <a:cs typeface="Times New Roman"/>
              </a:rPr>
              <a:t>Standards for Training Academies</a:t>
            </a:r>
          </a:p>
          <a:p>
            <a:pPr marL="257175" indent="-257175">
              <a:lnSpc>
                <a:spcPct val="115000"/>
              </a:lnSpc>
              <a:spcAft>
                <a:spcPts val="750"/>
              </a:spcAft>
              <a:buBlip>
                <a:blip r:embed="rId2"/>
              </a:buBlip>
            </a:pPr>
            <a:r>
              <a:rPr lang="en-US" sz="1200" dirty="0">
                <a:latin typeface="Calibri"/>
                <a:ea typeface="Calibri"/>
                <a:cs typeface="Times New Roman"/>
              </a:rPr>
              <a:t>Standards for Exit Level Outcomes for registration.</a:t>
            </a:r>
          </a:p>
          <a:p>
            <a:pPr marL="257175" indent="-257175">
              <a:lnSpc>
                <a:spcPct val="115000"/>
              </a:lnSpc>
              <a:spcAft>
                <a:spcPts val="750"/>
              </a:spcAft>
              <a:buBlip>
                <a:blip r:embed="rId2"/>
              </a:buBlip>
            </a:pPr>
            <a:r>
              <a:rPr lang="en-US" sz="1200" dirty="0">
                <a:latin typeface="Calibri"/>
                <a:ea typeface="Calibri"/>
                <a:cs typeface="Times New Roman"/>
              </a:rPr>
              <a:t>Assessment of candidate’s portfolio of evidence </a:t>
            </a:r>
          </a:p>
        </p:txBody>
      </p:sp>
      <p:sp>
        <p:nvSpPr>
          <p:cNvPr id="24" name="Text Box 2">
            <a:extLst>
              <a:ext uri="{FF2B5EF4-FFF2-40B4-BE49-F238E27FC236}">
                <a16:creationId xmlns="" xmlns:a16="http://schemas.microsoft.com/office/drawing/2014/main" id="{7EA1991B-99F9-4A58-B277-35527496C4DC}"/>
              </a:ext>
            </a:extLst>
          </p:cNvPr>
          <p:cNvSpPr txBox="1">
            <a:spLocks noChangeArrowheads="1"/>
          </p:cNvSpPr>
          <p:nvPr/>
        </p:nvSpPr>
        <p:spPr bwMode="auto">
          <a:xfrm rot="20957782">
            <a:off x="3857074" y="2743556"/>
            <a:ext cx="1350863" cy="1245353"/>
          </a:xfrm>
          <a:prstGeom prst="rect">
            <a:avLst/>
          </a:prstGeom>
          <a:solidFill>
            <a:srgbClr val="FFFFFF"/>
          </a:solidFill>
          <a:ln w="9525">
            <a:noFill/>
            <a:miter lim="800000"/>
            <a:headEnd/>
            <a:tailEnd/>
          </a:ln>
        </p:spPr>
        <p:txBody>
          <a:bodyPr rot="0" vert="horz" wrap="square" lIns="68580" tIns="34290" rIns="68580" bIns="34290" anchor="t" anchorCtr="0">
            <a:noAutofit/>
          </a:bodyPr>
          <a:lstStyle/>
          <a:p>
            <a:pPr marL="257175" indent="-257175">
              <a:lnSpc>
                <a:spcPct val="115000"/>
              </a:lnSpc>
              <a:spcAft>
                <a:spcPts val="750"/>
              </a:spcAft>
              <a:buBlip>
                <a:blip r:embed="rId2"/>
              </a:buBlip>
            </a:pPr>
            <a:r>
              <a:rPr lang="en-US" sz="1200" dirty="0">
                <a:latin typeface="Calibri"/>
                <a:ea typeface="Calibri"/>
                <a:cs typeface="Times New Roman"/>
              </a:rPr>
              <a:t>CPD standards for registration renewals</a:t>
            </a:r>
          </a:p>
          <a:p>
            <a:pPr marL="257175" indent="-257175">
              <a:lnSpc>
                <a:spcPct val="115000"/>
              </a:lnSpc>
              <a:spcAft>
                <a:spcPts val="750"/>
              </a:spcAft>
              <a:buBlip>
                <a:blip r:embed="rId2"/>
              </a:buBlip>
            </a:pPr>
            <a:r>
              <a:rPr lang="en-US" sz="1200" dirty="0">
                <a:latin typeface="Calibri"/>
                <a:ea typeface="Calibri"/>
                <a:cs typeface="Times New Roman"/>
              </a:rPr>
              <a:t>Logging in of points</a:t>
            </a:r>
          </a:p>
        </p:txBody>
      </p:sp>
      <p:sp>
        <p:nvSpPr>
          <p:cNvPr id="25" name="Text Box 2">
            <a:extLst>
              <a:ext uri="{FF2B5EF4-FFF2-40B4-BE49-F238E27FC236}">
                <a16:creationId xmlns="" xmlns:a16="http://schemas.microsoft.com/office/drawing/2014/main" id="{74EF2365-42D0-41CE-B214-D50491421158}"/>
              </a:ext>
            </a:extLst>
          </p:cNvPr>
          <p:cNvSpPr txBox="1">
            <a:spLocks noChangeArrowheads="1"/>
          </p:cNvSpPr>
          <p:nvPr/>
        </p:nvSpPr>
        <p:spPr bwMode="auto">
          <a:xfrm rot="20957782">
            <a:off x="5306617" y="1859589"/>
            <a:ext cx="1350863" cy="1868505"/>
          </a:xfrm>
          <a:prstGeom prst="rect">
            <a:avLst/>
          </a:prstGeom>
          <a:solidFill>
            <a:srgbClr val="FFFFFF"/>
          </a:solidFill>
          <a:ln w="9525">
            <a:noFill/>
            <a:miter lim="800000"/>
            <a:headEnd/>
            <a:tailEnd/>
          </a:ln>
        </p:spPr>
        <p:txBody>
          <a:bodyPr rot="0" vert="horz" wrap="square" lIns="68580" tIns="34290" rIns="68580" bIns="34290" anchor="t" anchorCtr="0">
            <a:noAutofit/>
          </a:bodyPr>
          <a:lstStyle/>
          <a:p>
            <a:pPr marL="257175" indent="-257175">
              <a:lnSpc>
                <a:spcPct val="115000"/>
              </a:lnSpc>
              <a:spcAft>
                <a:spcPts val="750"/>
              </a:spcAft>
              <a:buBlip>
                <a:blip r:embed="rId2"/>
              </a:buBlip>
            </a:pPr>
            <a:r>
              <a:rPr lang="en-US" sz="1200" dirty="0">
                <a:latin typeface="Calibri"/>
                <a:ea typeface="Calibri"/>
                <a:cs typeface="Times New Roman"/>
              </a:rPr>
              <a:t>Code of Practice for sound technical judgement</a:t>
            </a:r>
          </a:p>
          <a:p>
            <a:pPr marL="257175" indent="-257175">
              <a:lnSpc>
                <a:spcPct val="115000"/>
              </a:lnSpc>
              <a:spcAft>
                <a:spcPts val="750"/>
              </a:spcAft>
              <a:buBlip>
                <a:blip r:embed="rId2"/>
              </a:buBlip>
            </a:pPr>
            <a:r>
              <a:rPr lang="en-US" sz="1200" dirty="0">
                <a:latin typeface="Calibri"/>
                <a:ea typeface="Calibri"/>
                <a:cs typeface="Times New Roman"/>
              </a:rPr>
              <a:t>Investigations, discipline &amp; enforcement</a:t>
            </a:r>
          </a:p>
          <a:p>
            <a:pPr marL="257175" indent="-257175">
              <a:lnSpc>
                <a:spcPct val="115000"/>
              </a:lnSpc>
              <a:spcAft>
                <a:spcPts val="750"/>
              </a:spcAft>
              <a:buBlip>
                <a:blip r:embed="rId2"/>
              </a:buBlip>
            </a:pPr>
            <a:endParaRPr lang="en-US" sz="1200" dirty="0">
              <a:latin typeface="Calibri"/>
              <a:ea typeface="Calibri"/>
              <a:cs typeface="Times New Roman"/>
            </a:endParaRPr>
          </a:p>
        </p:txBody>
      </p:sp>
      <p:sp>
        <p:nvSpPr>
          <p:cNvPr id="26" name="Cloud 25">
            <a:extLst>
              <a:ext uri="{FF2B5EF4-FFF2-40B4-BE49-F238E27FC236}">
                <a16:creationId xmlns="" xmlns:a16="http://schemas.microsoft.com/office/drawing/2014/main" id="{B0C227E8-FE8B-463D-8A2A-F6F564396855}"/>
              </a:ext>
            </a:extLst>
          </p:cNvPr>
          <p:cNvSpPr/>
          <p:nvPr/>
        </p:nvSpPr>
        <p:spPr>
          <a:xfrm>
            <a:off x="7944773" y="3109884"/>
            <a:ext cx="1249470" cy="1065310"/>
          </a:xfrm>
          <a:prstGeom prst="cloud">
            <a:avLst/>
          </a:prstGeom>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ZA" sz="1050" b="1" dirty="0"/>
              <a:t>Practitioner in good &amp; regular standing</a:t>
            </a:r>
            <a:endParaRPr lang="en-GB" sz="1050" b="1" dirty="0"/>
          </a:p>
        </p:txBody>
      </p:sp>
      <p:cxnSp>
        <p:nvCxnSpPr>
          <p:cNvPr id="27" name="Straight Connector 26">
            <a:extLst>
              <a:ext uri="{FF2B5EF4-FFF2-40B4-BE49-F238E27FC236}">
                <a16:creationId xmlns="" xmlns:a16="http://schemas.microsoft.com/office/drawing/2014/main" id="{1C201981-150A-49FA-9797-982C7AB8CE4D}"/>
              </a:ext>
            </a:extLst>
          </p:cNvPr>
          <p:cNvCxnSpPr>
            <a:cxnSpLocks/>
          </p:cNvCxnSpPr>
          <p:nvPr/>
        </p:nvCxnSpPr>
        <p:spPr>
          <a:xfrm>
            <a:off x="7368987" y="3574749"/>
            <a:ext cx="594570" cy="252536"/>
          </a:xfrm>
          <a:prstGeom prst="line">
            <a:avLst/>
          </a:prstGeom>
          <a:ln w="28575">
            <a:prstDash val="dash"/>
          </a:ln>
        </p:spPr>
        <p:style>
          <a:lnRef idx="1">
            <a:schemeClr val="accent6"/>
          </a:lnRef>
          <a:fillRef idx="0">
            <a:schemeClr val="accent6"/>
          </a:fillRef>
          <a:effectRef idx="0">
            <a:schemeClr val="accent6"/>
          </a:effectRef>
          <a:fontRef idx="minor">
            <a:schemeClr val="tx1"/>
          </a:fontRef>
        </p:style>
      </p:cxnSp>
      <p:cxnSp>
        <p:nvCxnSpPr>
          <p:cNvPr id="28" name="Straight Connector 27">
            <a:extLst>
              <a:ext uri="{FF2B5EF4-FFF2-40B4-BE49-F238E27FC236}">
                <a16:creationId xmlns="" xmlns:a16="http://schemas.microsoft.com/office/drawing/2014/main" id="{A36774FA-70C6-4DA7-ADD7-3BB91BCC81AA}"/>
              </a:ext>
            </a:extLst>
          </p:cNvPr>
          <p:cNvCxnSpPr>
            <a:cxnSpLocks/>
          </p:cNvCxnSpPr>
          <p:nvPr/>
        </p:nvCxnSpPr>
        <p:spPr>
          <a:xfrm flipH="1">
            <a:off x="6961681" y="3880078"/>
            <a:ext cx="983092" cy="223445"/>
          </a:xfrm>
          <a:prstGeom prst="line">
            <a:avLst/>
          </a:prstGeom>
          <a:ln w="28575">
            <a:prstDash val="dash"/>
          </a:ln>
        </p:spPr>
        <p:style>
          <a:lnRef idx="1">
            <a:schemeClr val="accent6"/>
          </a:lnRef>
          <a:fillRef idx="0">
            <a:schemeClr val="accent6"/>
          </a:fillRef>
          <a:effectRef idx="0">
            <a:schemeClr val="accent6"/>
          </a:effectRef>
          <a:fontRef idx="minor">
            <a:schemeClr val="tx1"/>
          </a:fontRef>
        </p:style>
      </p:cxnSp>
      <p:cxnSp>
        <p:nvCxnSpPr>
          <p:cNvPr id="29" name="Straight Connector 28">
            <a:extLst>
              <a:ext uri="{FF2B5EF4-FFF2-40B4-BE49-F238E27FC236}">
                <a16:creationId xmlns="" xmlns:a16="http://schemas.microsoft.com/office/drawing/2014/main" id="{8AAC16A7-5F89-4B10-8EC2-8BB945323135}"/>
              </a:ext>
            </a:extLst>
          </p:cNvPr>
          <p:cNvCxnSpPr>
            <a:cxnSpLocks/>
          </p:cNvCxnSpPr>
          <p:nvPr/>
        </p:nvCxnSpPr>
        <p:spPr>
          <a:xfrm flipV="1">
            <a:off x="7571675" y="3938440"/>
            <a:ext cx="448145" cy="530673"/>
          </a:xfrm>
          <a:prstGeom prst="line">
            <a:avLst/>
          </a:prstGeom>
          <a:ln w="28575">
            <a:prstDash val="dash"/>
          </a:ln>
        </p:spPr>
        <p:style>
          <a:lnRef idx="1">
            <a:schemeClr val="accent6"/>
          </a:lnRef>
          <a:fillRef idx="0">
            <a:schemeClr val="accent6"/>
          </a:fillRef>
          <a:effectRef idx="0">
            <a:schemeClr val="accent6"/>
          </a:effectRef>
          <a:fontRef idx="minor">
            <a:schemeClr val="tx1"/>
          </a:fontRef>
        </p:style>
      </p:cxnSp>
      <p:sp>
        <p:nvSpPr>
          <p:cNvPr id="30" name="Text Box 2">
            <a:extLst>
              <a:ext uri="{FF2B5EF4-FFF2-40B4-BE49-F238E27FC236}">
                <a16:creationId xmlns="" xmlns:a16="http://schemas.microsoft.com/office/drawing/2014/main" id="{10DFF940-B1E9-4F13-A235-7EECBF30B888}"/>
              </a:ext>
            </a:extLst>
          </p:cNvPr>
          <p:cNvSpPr txBox="1">
            <a:spLocks noChangeArrowheads="1"/>
          </p:cNvSpPr>
          <p:nvPr/>
        </p:nvSpPr>
        <p:spPr bwMode="auto">
          <a:xfrm rot="21037422">
            <a:off x="2444420" y="4577155"/>
            <a:ext cx="1141286" cy="368070"/>
          </a:xfrm>
          <a:prstGeom prst="rect">
            <a:avLst/>
          </a:prstGeom>
          <a:solidFill>
            <a:schemeClr val="accent2">
              <a:lumMod val="40000"/>
              <a:lumOff val="60000"/>
            </a:schemeClr>
          </a:solidFill>
          <a:ln w="9525">
            <a:noFill/>
            <a:miter lim="800000"/>
            <a:headEnd/>
            <a:tailEnd/>
          </a:ln>
        </p:spPr>
        <p:txBody>
          <a:bodyPr rot="0" vert="horz" wrap="square" lIns="68580" tIns="34290" rIns="68580" bIns="34290" anchor="t" anchorCtr="0">
            <a:noAutofit/>
          </a:bodyPr>
          <a:lstStyle/>
          <a:p>
            <a:pPr algn="ctr">
              <a:lnSpc>
                <a:spcPct val="115000"/>
              </a:lnSpc>
              <a:spcAft>
                <a:spcPts val="750"/>
              </a:spcAft>
            </a:pPr>
            <a:r>
              <a:rPr lang="en-US" sz="1350" b="1" dirty="0">
                <a:latin typeface="Calibri"/>
                <a:ea typeface="Calibri"/>
                <a:cs typeface="Times New Roman"/>
              </a:rPr>
              <a:t>Candidature Phase </a:t>
            </a:r>
            <a:endParaRPr lang="en-US" sz="1350" dirty="0">
              <a:latin typeface="Calibri"/>
              <a:ea typeface="Calibri"/>
              <a:cs typeface="Times New Roman"/>
            </a:endParaRPr>
          </a:p>
        </p:txBody>
      </p:sp>
      <p:sp>
        <p:nvSpPr>
          <p:cNvPr id="37" name="Right Brace 36">
            <a:extLst>
              <a:ext uri="{FF2B5EF4-FFF2-40B4-BE49-F238E27FC236}">
                <a16:creationId xmlns="" xmlns:a16="http://schemas.microsoft.com/office/drawing/2014/main" id="{E8933F5A-1229-4547-85BD-13ED44224D67}"/>
              </a:ext>
            </a:extLst>
          </p:cNvPr>
          <p:cNvSpPr/>
          <p:nvPr/>
        </p:nvSpPr>
        <p:spPr>
          <a:xfrm rot="20851718">
            <a:off x="7921275" y="4361970"/>
            <a:ext cx="409972" cy="1536932"/>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38" name="Rectangle: Folded Corner 37">
            <a:extLst>
              <a:ext uri="{FF2B5EF4-FFF2-40B4-BE49-F238E27FC236}">
                <a16:creationId xmlns="" xmlns:a16="http://schemas.microsoft.com/office/drawing/2014/main" id="{654594C8-5C5B-4D1C-B929-4CED74022A44}"/>
              </a:ext>
            </a:extLst>
          </p:cNvPr>
          <p:cNvSpPr/>
          <p:nvPr/>
        </p:nvSpPr>
        <p:spPr>
          <a:xfrm>
            <a:off x="7635689" y="2049900"/>
            <a:ext cx="1304999" cy="515280"/>
          </a:xfrm>
          <a:prstGeom prst="foldedCorner">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ZA" dirty="0"/>
              <a:t>Objectives</a:t>
            </a:r>
            <a:endParaRPr lang="en-GB" dirty="0"/>
          </a:p>
        </p:txBody>
      </p:sp>
      <p:sp>
        <p:nvSpPr>
          <p:cNvPr id="39" name="Rectangle: Folded Corner 38">
            <a:extLst>
              <a:ext uri="{FF2B5EF4-FFF2-40B4-BE49-F238E27FC236}">
                <a16:creationId xmlns="" xmlns:a16="http://schemas.microsoft.com/office/drawing/2014/main" id="{DAEBF4B8-1304-4E9E-A0FA-EE338A809421}"/>
              </a:ext>
            </a:extLst>
          </p:cNvPr>
          <p:cNvSpPr/>
          <p:nvPr/>
        </p:nvSpPr>
        <p:spPr>
          <a:xfrm>
            <a:off x="8393497" y="4809383"/>
            <a:ext cx="826652" cy="626889"/>
          </a:xfrm>
          <a:prstGeom prst="foldedCorner">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1200" dirty="0"/>
              <a:t>Outcomes</a:t>
            </a:r>
            <a:endParaRPr lang="en-GB" dirty="0"/>
          </a:p>
        </p:txBody>
      </p:sp>
      <p:sp>
        <p:nvSpPr>
          <p:cNvPr id="40" name="Right Brace 39">
            <a:extLst>
              <a:ext uri="{FF2B5EF4-FFF2-40B4-BE49-F238E27FC236}">
                <a16:creationId xmlns="" xmlns:a16="http://schemas.microsoft.com/office/drawing/2014/main" id="{6CC65480-B029-4D62-83D2-673440800667}"/>
              </a:ext>
            </a:extLst>
          </p:cNvPr>
          <p:cNvSpPr/>
          <p:nvPr/>
        </p:nvSpPr>
        <p:spPr>
          <a:xfrm rot="20851718">
            <a:off x="7139401" y="1284944"/>
            <a:ext cx="443656" cy="2176264"/>
          </a:xfrm>
          <a:prstGeom prst="rightBrace">
            <a:avLst>
              <a:gd name="adj1" fmla="val 42105"/>
              <a:gd name="adj2" fmla="val 50000"/>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xmlns="" val="601550120"/>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1000"/>
                                        <p:tgtEl>
                                          <p:spTgt spid="17"/>
                                        </p:tgtEl>
                                      </p:cBhvr>
                                    </p:animEffect>
                                    <p:anim calcmode="lin" valueType="num">
                                      <p:cBhvr>
                                        <p:cTn id="15" dur="1000" fill="hold"/>
                                        <p:tgtEl>
                                          <p:spTgt spid="17"/>
                                        </p:tgtEl>
                                        <p:attrNameLst>
                                          <p:attrName>ppt_x</p:attrName>
                                        </p:attrNameLst>
                                      </p:cBhvr>
                                      <p:tavLst>
                                        <p:tav tm="0">
                                          <p:val>
                                            <p:strVal val="#ppt_x"/>
                                          </p:val>
                                        </p:tav>
                                        <p:tav tm="100000">
                                          <p:val>
                                            <p:strVal val="#ppt_x"/>
                                          </p:val>
                                        </p:tav>
                                      </p:tavLst>
                                    </p:anim>
                                    <p:anim calcmode="lin" valueType="num">
                                      <p:cBhvr>
                                        <p:cTn id="16" dur="1000" fill="hold"/>
                                        <p:tgtEl>
                                          <p:spTgt spid="17"/>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1000"/>
                                        <p:tgtEl>
                                          <p:spTgt spid="16"/>
                                        </p:tgtEl>
                                      </p:cBhvr>
                                    </p:animEffect>
                                    <p:anim calcmode="lin" valueType="num">
                                      <p:cBhvr>
                                        <p:cTn id="20" dur="1000" fill="hold"/>
                                        <p:tgtEl>
                                          <p:spTgt spid="16"/>
                                        </p:tgtEl>
                                        <p:attrNameLst>
                                          <p:attrName>ppt_x</p:attrName>
                                        </p:attrNameLst>
                                      </p:cBhvr>
                                      <p:tavLst>
                                        <p:tav tm="0">
                                          <p:val>
                                            <p:strVal val="#ppt_x"/>
                                          </p:val>
                                        </p:tav>
                                        <p:tav tm="100000">
                                          <p:val>
                                            <p:strVal val="#ppt_x"/>
                                          </p:val>
                                        </p:tav>
                                      </p:tavLst>
                                    </p:anim>
                                    <p:anim calcmode="lin" valueType="num">
                                      <p:cBhvr>
                                        <p:cTn id="21"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fade">
                                      <p:cBhvr>
                                        <p:cTn id="26" dur="1000"/>
                                        <p:tgtEl>
                                          <p:spTgt spid="30"/>
                                        </p:tgtEl>
                                      </p:cBhvr>
                                    </p:animEffect>
                                    <p:anim calcmode="lin" valueType="num">
                                      <p:cBhvr>
                                        <p:cTn id="27" dur="1000" fill="hold"/>
                                        <p:tgtEl>
                                          <p:spTgt spid="30"/>
                                        </p:tgtEl>
                                        <p:attrNameLst>
                                          <p:attrName>ppt_x</p:attrName>
                                        </p:attrNameLst>
                                      </p:cBhvr>
                                      <p:tavLst>
                                        <p:tav tm="0">
                                          <p:val>
                                            <p:strVal val="#ppt_x"/>
                                          </p:val>
                                        </p:tav>
                                        <p:tav tm="100000">
                                          <p:val>
                                            <p:strVal val="#ppt_x"/>
                                          </p:val>
                                        </p:tav>
                                      </p:tavLst>
                                    </p:anim>
                                    <p:anim calcmode="lin" valueType="num">
                                      <p:cBhvr>
                                        <p:cTn id="28" dur="1000" fill="hold"/>
                                        <p:tgtEl>
                                          <p:spTgt spid="30"/>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1000"/>
                                        <p:tgtEl>
                                          <p:spTgt spid="18"/>
                                        </p:tgtEl>
                                      </p:cBhvr>
                                    </p:animEffect>
                                    <p:anim calcmode="lin" valueType="num">
                                      <p:cBhvr>
                                        <p:cTn id="32" dur="1000" fill="hold"/>
                                        <p:tgtEl>
                                          <p:spTgt spid="18"/>
                                        </p:tgtEl>
                                        <p:attrNameLst>
                                          <p:attrName>ppt_x</p:attrName>
                                        </p:attrNameLst>
                                      </p:cBhvr>
                                      <p:tavLst>
                                        <p:tav tm="0">
                                          <p:val>
                                            <p:strVal val="#ppt_x"/>
                                          </p:val>
                                        </p:tav>
                                        <p:tav tm="100000">
                                          <p:val>
                                            <p:strVal val="#ppt_x"/>
                                          </p:val>
                                        </p:tav>
                                      </p:tavLst>
                                    </p:anim>
                                    <p:anim calcmode="lin" valueType="num">
                                      <p:cBhvr>
                                        <p:cTn id="33"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fade">
                                      <p:cBhvr>
                                        <p:cTn id="38" dur="1000"/>
                                        <p:tgtEl>
                                          <p:spTgt spid="19"/>
                                        </p:tgtEl>
                                      </p:cBhvr>
                                    </p:animEffect>
                                    <p:anim calcmode="lin" valueType="num">
                                      <p:cBhvr>
                                        <p:cTn id="39" dur="1000" fill="hold"/>
                                        <p:tgtEl>
                                          <p:spTgt spid="19"/>
                                        </p:tgtEl>
                                        <p:attrNameLst>
                                          <p:attrName>ppt_x</p:attrName>
                                        </p:attrNameLst>
                                      </p:cBhvr>
                                      <p:tavLst>
                                        <p:tav tm="0">
                                          <p:val>
                                            <p:strVal val="#ppt_x"/>
                                          </p:val>
                                        </p:tav>
                                        <p:tav tm="100000">
                                          <p:val>
                                            <p:strVal val="#ppt_x"/>
                                          </p:val>
                                        </p:tav>
                                      </p:tavLst>
                                    </p:anim>
                                    <p:anim calcmode="lin" valueType="num">
                                      <p:cBhvr>
                                        <p:cTn id="40" dur="1000" fill="hold"/>
                                        <p:tgtEl>
                                          <p:spTgt spid="1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1000"/>
                                        <p:tgtEl>
                                          <p:spTgt spid="20"/>
                                        </p:tgtEl>
                                      </p:cBhvr>
                                    </p:animEffect>
                                    <p:anim calcmode="lin" valueType="num">
                                      <p:cBhvr>
                                        <p:cTn id="44" dur="1000" fill="hold"/>
                                        <p:tgtEl>
                                          <p:spTgt spid="20"/>
                                        </p:tgtEl>
                                        <p:attrNameLst>
                                          <p:attrName>ppt_x</p:attrName>
                                        </p:attrNameLst>
                                      </p:cBhvr>
                                      <p:tavLst>
                                        <p:tav tm="0">
                                          <p:val>
                                            <p:strVal val="#ppt_x"/>
                                          </p:val>
                                        </p:tav>
                                        <p:tav tm="100000">
                                          <p:val>
                                            <p:strVal val="#ppt_x"/>
                                          </p:val>
                                        </p:tav>
                                      </p:tavLst>
                                    </p:anim>
                                    <p:anim calcmode="lin" valueType="num">
                                      <p:cBhvr>
                                        <p:cTn id="45"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fade">
                                      <p:cBhvr>
                                        <p:cTn id="50" dur="1000"/>
                                        <p:tgtEl>
                                          <p:spTgt spid="21"/>
                                        </p:tgtEl>
                                      </p:cBhvr>
                                    </p:animEffect>
                                    <p:anim calcmode="lin" valueType="num">
                                      <p:cBhvr>
                                        <p:cTn id="51" dur="1000" fill="hold"/>
                                        <p:tgtEl>
                                          <p:spTgt spid="21"/>
                                        </p:tgtEl>
                                        <p:attrNameLst>
                                          <p:attrName>ppt_x</p:attrName>
                                        </p:attrNameLst>
                                      </p:cBhvr>
                                      <p:tavLst>
                                        <p:tav tm="0">
                                          <p:val>
                                            <p:strVal val="#ppt_x"/>
                                          </p:val>
                                        </p:tav>
                                        <p:tav tm="100000">
                                          <p:val>
                                            <p:strVal val="#ppt_x"/>
                                          </p:val>
                                        </p:tav>
                                      </p:tavLst>
                                    </p:anim>
                                    <p:anim calcmode="lin" valueType="num">
                                      <p:cBhvr>
                                        <p:cTn id="52" dur="1000" fill="hold"/>
                                        <p:tgtEl>
                                          <p:spTgt spid="21"/>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fade">
                                      <p:cBhvr>
                                        <p:cTn id="55" dur="1000"/>
                                        <p:tgtEl>
                                          <p:spTgt spid="22"/>
                                        </p:tgtEl>
                                      </p:cBhvr>
                                    </p:animEffect>
                                    <p:anim calcmode="lin" valueType="num">
                                      <p:cBhvr>
                                        <p:cTn id="56" dur="1000" fill="hold"/>
                                        <p:tgtEl>
                                          <p:spTgt spid="22"/>
                                        </p:tgtEl>
                                        <p:attrNameLst>
                                          <p:attrName>ppt_x</p:attrName>
                                        </p:attrNameLst>
                                      </p:cBhvr>
                                      <p:tavLst>
                                        <p:tav tm="0">
                                          <p:val>
                                            <p:strVal val="#ppt_x"/>
                                          </p:val>
                                        </p:tav>
                                        <p:tav tm="100000">
                                          <p:val>
                                            <p:strVal val="#ppt_x"/>
                                          </p:val>
                                        </p:tav>
                                      </p:tavLst>
                                    </p:anim>
                                    <p:anim calcmode="lin" valueType="num">
                                      <p:cBhvr>
                                        <p:cTn id="57"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grpId="0" nodeType="clickEffect">
                                  <p:stCondLst>
                                    <p:cond delay="0"/>
                                  </p:stCondLst>
                                  <p:childTnLst>
                                    <p:set>
                                      <p:cBhvr>
                                        <p:cTn id="68" dur="1" fill="hold">
                                          <p:stCondLst>
                                            <p:cond delay="0"/>
                                          </p:stCondLst>
                                        </p:cTn>
                                        <p:tgtEl>
                                          <p:spTgt spid="12"/>
                                        </p:tgtEl>
                                        <p:attrNameLst>
                                          <p:attrName>style.visibility</p:attrName>
                                        </p:attrNameLst>
                                      </p:cBhvr>
                                      <p:to>
                                        <p:strVal val="visible"/>
                                      </p:to>
                                    </p:set>
                                    <p:animEffect transition="in" filter="fade">
                                      <p:cBhvr>
                                        <p:cTn id="69" dur="1000"/>
                                        <p:tgtEl>
                                          <p:spTgt spid="12"/>
                                        </p:tgtEl>
                                      </p:cBhvr>
                                    </p:animEffect>
                                    <p:anim calcmode="lin" valueType="num">
                                      <p:cBhvr>
                                        <p:cTn id="70" dur="1000" fill="hold"/>
                                        <p:tgtEl>
                                          <p:spTgt spid="12"/>
                                        </p:tgtEl>
                                        <p:attrNameLst>
                                          <p:attrName>ppt_x</p:attrName>
                                        </p:attrNameLst>
                                      </p:cBhvr>
                                      <p:tavLst>
                                        <p:tav tm="0">
                                          <p:val>
                                            <p:strVal val="#ppt_x"/>
                                          </p:val>
                                        </p:tav>
                                        <p:tav tm="100000">
                                          <p:val>
                                            <p:strVal val="#ppt_x"/>
                                          </p:val>
                                        </p:tav>
                                      </p:tavLst>
                                    </p:anim>
                                    <p:anim calcmode="lin" valueType="num">
                                      <p:cBhvr>
                                        <p:cTn id="7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42" presetClass="entr" presetSubtype="0" fill="hold" nodeType="clickEffect">
                                  <p:stCondLst>
                                    <p:cond delay="0"/>
                                  </p:stCondLst>
                                  <p:childTnLst>
                                    <p:set>
                                      <p:cBhvr>
                                        <p:cTn id="75" dur="1" fill="hold">
                                          <p:stCondLst>
                                            <p:cond delay="0"/>
                                          </p:stCondLst>
                                        </p:cTn>
                                        <p:tgtEl>
                                          <p:spTgt spid="11"/>
                                        </p:tgtEl>
                                        <p:attrNameLst>
                                          <p:attrName>style.visibility</p:attrName>
                                        </p:attrNameLst>
                                      </p:cBhvr>
                                      <p:to>
                                        <p:strVal val="visible"/>
                                      </p:to>
                                    </p:set>
                                    <p:animEffect transition="in" filter="fade">
                                      <p:cBhvr>
                                        <p:cTn id="76" dur="1000"/>
                                        <p:tgtEl>
                                          <p:spTgt spid="11"/>
                                        </p:tgtEl>
                                      </p:cBhvr>
                                    </p:animEffect>
                                    <p:anim calcmode="lin" valueType="num">
                                      <p:cBhvr>
                                        <p:cTn id="77" dur="1000" fill="hold"/>
                                        <p:tgtEl>
                                          <p:spTgt spid="11"/>
                                        </p:tgtEl>
                                        <p:attrNameLst>
                                          <p:attrName>ppt_x</p:attrName>
                                        </p:attrNameLst>
                                      </p:cBhvr>
                                      <p:tavLst>
                                        <p:tav tm="0">
                                          <p:val>
                                            <p:strVal val="#ppt_x"/>
                                          </p:val>
                                        </p:tav>
                                        <p:tav tm="100000">
                                          <p:val>
                                            <p:strVal val="#ppt_x"/>
                                          </p:val>
                                        </p:tav>
                                      </p:tavLst>
                                    </p:anim>
                                    <p:anim calcmode="lin" valueType="num">
                                      <p:cBhvr>
                                        <p:cTn id="78" dur="1000" fill="hold"/>
                                        <p:tgtEl>
                                          <p:spTgt spid="11"/>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fade">
                                      <p:cBhvr>
                                        <p:cTn id="81" dur="1000"/>
                                        <p:tgtEl>
                                          <p:spTgt spid="23"/>
                                        </p:tgtEl>
                                      </p:cBhvr>
                                    </p:animEffect>
                                    <p:anim calcmode="lin" valueType="num">
                                      <p:cBhvr>
                                        <p:cTn id="82" dur="1000" fill="hold"/>
                                        <p:tgtEl>
                                          <p:spTgt spid="23"/>
                                        </p:tgtEl>
                                        <p:attrNameLst>
                                          <p:attrName>ppt_x</p:attrName>
                                        </p:attrNameLst>
                                      </p:cBhvr>
                                      <p:tavLst>
                                        <p:tav tm="0">
                                          <p:val>
                                            <p:strVal val="#ppt_x"/>
                                          </p:val>
                                        </p:tav>
                                        <p:tav tm="100000">
                                          <p:val>
                                            <p:strVal val="#ppt_x"/>
                                          </p:val>
                                        </p:tav>
                                      </p:tavLst>
                                    </p:anim>
                                    <p:anim calcmode="lin" valueType="num">
                                      <p:cBhvr>
                                        <p:cTn id="83"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42" presetClass="entr" presetSubtype="0" fill="hold" grpId="0" nodeType="clickEffect">
                                  <p:stCondLst>
                                    <p:cond delay="0"/>
                                  </p:stCondLst>
                                  <p:childTnLst>
                                    <p:set>
                                      <p:cBhvr>
                                        <p:cTn id="87" dur="1" fill="hold">
                                          <p:stCondLst>
                                            <p:cond delay="0"/>
                                          </p:stCondLst>
                                        </p:cTn>
                                        <p:tgtEl>
                                          <p:spTgt spid="5"/>
                                        </p:tgtEl>
                                        <p:attrNameLst>
                                          <p:attrName>style.visibility</p:attrName>
                                        </p:attrNameLst>
                                      </p:cBhvr>
                                      <p:to>
                                        <p:strVal val="visible"/>
                                      </p:to>
                                    </p:set>
                                    <p:animEffect transition="in" filter="fade">
                                      <p:cBhvr>
                                        <p:cTn id="88" dur="1000"/>
                                        <p:tgtEl>
                                          <p:spTgt spid="5"/>
                                        </p:tgtEl>
                                      </p:cBhvr>
                                    </p:animEffect>
                                    <p:anim calcmode="lin" valueType="num">
                                      <p:cBhvr>
                                        <p:cTn id="89" dur="1000" fill="hold"/>
                                        <p:tgtEl>
                                          <p:spTgt spid="5"/>
                                        </p:tgtEl>
                                        <p:attrNameLst>
                                          <p:attrName>ppt_x</p:attrName>
                                        </p:attrNameLst>
                                      </p:cBhvr>
                                      <p:tavLst>
                                        <p:tav tm="0">
                                          <p:val>
                                            <p:strVal val="#ppt_x"/>
                                          </p:val>
                                        </p:tav>
                                        <p:tav tm="100000">
                                          <p:val>
                                            <p:strVal val="#ppt_x"/>
                                          </p:val>
                                        </p:tav>
                                      </p:tavLst>
                                    </p:anim>
                                    <p:anim calcmode="lin" valueType="num">
                                      <p:cBhvr>
                                        <p:cTn id="90" dur="1000" fill="hold"/>
                                        <p:tgtEl>
                                          <p:spTgt spid="5"/>
                                        </p:tgtEl>
                                        <p:attrNameLst>
                                          <p:attrName>ppt_y</p:attrName>
                                        </p:attrNameLst>
                                      </p:cBhvr>
                                      <p:tavLst>
                                        <p:tav tm="0">
                                          <p:val>
                                            <p:strVal val="#ppt_y+.1"/>
                                          </p:val>
                                        </p:tav>
                                        <p:tav tm="100000">
                                          <p:val>
                                            <p:strVal val="#ppt_y"/>
                                          </p:val>
                                        </p:tav>
                                      </p:tavLst>
                                    </p:anim>
                                  </p:childTnLst>
                                </p:cTn>
                              </p:par>
                              <p:par>
                                <p:cTn id="91" presetID="42" presetClass="entr" presetSubtype="0" fill="hold" nodeType="withEffect">
                                  <p:stCondLst>
                                    <p:cond delay="0"/>
                                  </p:stCondLst>
                                  <p:childTnLst>
                                    <p:set>
                                      <p:cBhvr>
                                        <p:cTn id="92" dur="1" fill="hold">
                                          <p:stCondLst>
                                            <p:cond delay="0"/>
                                          </p:stCondLst>
                                        </p:cTn>
                                        <p:tgtEl>
                                          <p:spTgt spid="13"/>
                                        </p:tgtEl>
                                        <p:attrNameLst>
                                          <p:attrName>style.visibility</p:attrName>
                                        </p:attrNameLst>
                                      </p:cBhvr>
                                      <p:to>
                                        <p:strVal val="visible"/>
                                      </p:to>
                                    </p:set>
                                    <p:animEffect transition="in" filter="fade">
                                      <p:cBhvr>
                                        <p:cTn id="93" dur="1000"/>
                                        <p:tgtEl>
                                          <p:spTgt spid="13"/>
                                        </p:tgtEl>
                                      </p:cBhvr>
                                    </p:animEffect>
                                    <p:anim calcmode="lin" valueType="num">
                                      <p:cBhvr>
                                        <p:cTn id="94" dur="1000" fill="hold"/>
                                        <p:tgtEl>
                                          <p:spTgt spid="13"/>
                                        </p:tgtEl>
                                        <p:attrNameLst>
                                          <p:attrName>ppt_x</p:attrName>
                                        </p:attrNameLst>
                                      </p:cBhvr>
                                      <p:tavLst>
                                        <p:tav tm="0">
                                          <p:val>
                                            <p:strVal val="#ppt_x"/>
                                          </p:val>
                                        </p:tav>
                                        <p:tav tm="100000">
                                          <p:val>
                                            <p:strVal val="#ppt_x"/>
                                          </p:val>
                                        </p:tav>
                                      </p:tavLst>
                                    </p:anim>
                                    <p:anim calcmode="lin" valueType="num">
                                      <p:cBhvr>
                                        <p:cTn id="9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96" fill="hold">
                      <p:stCondLst>
                        <p:cond delay="indefinite"/>
                      </p:stCondLst>
                      <p:childTnLst>
                        <p:par>
                          <p:cTn id="97" fill="hold">
                            <p:stCondLst>
                              <p:cond delay="0"/>
                            </p:stCondLst>
                            <p:childTnLst>
                              <p:par>
                                <p:cTn id="98" presetID="42" presetClass="entr" presetSubtype="0" fill="hold" grpId="0" nodeType="clickEffect">
                                  <p:stCondLst>
                                    <p:cond delay="0"/>
                                  </p:stCondLst>
                                  <p:childTnLst>
                                    <p:set>
                                      <p:cBhvr>
                                        <p:cTn id="99" dur="1" fill="hold">
                                          <p:stCondLst>
                                            <p:cond delay="0"/>
                                          </p:stCondLst>
                                        </p:cTn>
                                        <p:tgtEl>
                                          <p:spTgt spid="24"/>
                                        </p:tgtEl>
                                        <p:attrNameLst>
                                          <p:attrName>style.visibility</p:attrName>
                                        </p:attrNameLst>
                                      </p:cBhvr>
                                      <p:to>
                                        <p:strVal val="visible"/>
                                      </p:to>
                                    </p:set>
                                    <p:animEffect transition="in" filter="fade">
                                      <p:cBhvr>
                                        <p:cTn id="100" dur="1000"/>
                                        <p:tgtEl>
                                          <p:spTgt spid="24"/>
                                        </p:tgtEl>
                                      </p:cBhvr>
                                    </p:animEffect>
                                    <p:anim calcmode="lin" valueType="num">
                                      <p:cBhvr>
                                        <p:cTn id="101" dur="1000" fill="hold"/>
                                        <p:tgtEl>
                                          <p:spTgt spid="24"/>
                                        </p:tgtEl>
                                        <p:attrNameLst>
                                          <p:attrName>ppt_x</p:attrName>
                                        </p:attrNameLst>
                                      </p:cBhvr>
                                      <p:tavLst>
                                        <p:tav tm="0">
                                          <p:val>
                                            <p:strVal val="#ppt_x"/>
                                          </p:val>
                                        </p:tav>
                                        <p:tav tm="100000">
                                          <p:val>
                                            <p:strVal val="#ppt_x"/>
                                          </p:val>
                                        </p:tav>
                                      </p:tavLst>
                                    </p:anim>
                                    <p:anim calcmode="lin" valueType="num">
                                      <p:cBhvr>
                                        <p:cTn id="102" dur="1000" fill="hold"/>
                                        <p:tgtEl>
                                          <p:spTgt spid="24"/>
                                        </p:tgtEl>
                                        <p:attrNameLst>
                                          <p:attrName>ppt_y</p:attrName>
                                        </p:attrNameLst>
                                      </p:cBhvr>
                                      <p:tavLst>
                                        <p:tav tm="0">
                                          <p:val>
                                            <p:strVal val="#ppt_y+.1"/>
                                          </p:val>
                                        </p:tav>
                                        <p:tav tm="100000">
                                          <p:val>
                                            <p:strVal val="#ppt_y"/>
                                          </p:val>
                                        </p:tav>
                                      </p:tavLst>
                                    </p:anim>
                                  </p:childTnLst>
                                </p:cTn>
                              </p:par>
                              <p:par>
                                <p:cTn id="103" presetID="42" presetClass="entr" presetSubtype="0" fill="hold" grpId="0" nodeType="withEffect">
                                  <p:stCondLst>
                                    <p:cond delay="0"/>
                                  </p:stCondLst>
                                  <p:childTnLst>
                                    <p:set>
                                      <p:cBhvr>
                                        <p:cTn id="104" dur="1" fill="hold">
                                          <p:stCondLst>
                                            <p:cond delay="0"/>
                                          </p:stCondLst>
                                        </p:cTn>
                                        <p:tgtEl>
                                          <p:spTgt spid="14"/>
                                        </p:tgtEl>
                                        <p:attrNameLst>
                                          <p:attrName>style.visibility</p:attrName>
                                        </p:attrNameLst>
                                      </p:cBhvr>
                                      <p:to>
                                        <p:strVal val="visible"/>
                                      </p:to>
                                    </p:set>
                                    <p:animEffect transition="in" filter="fade">
                                      <p:cBhvr>
                                        <p:cTn id="105" dur="1000"/>
                                        <p:tgtEl>
                                          <p:spTgt spid="14"/>
                                        </p:tgtEl>
                                      </p:cBhvr>
                                    </p:animEffect>
                                    <p:anim calcmode="lin" valueType="num">
                                      <p:cBhvr>
                                        <p:cTn id="106" dur="1000" fill="hold"/>
                                        <p:tgtEl>
                                          <p:spTgt spid="14"/>
                                        </p:tgtEl>
                                        <p:attrNameLst>
                                          <p:attrName>ppt_x</p:attrName>
                                        </p:attrNameLst>
                                      </p:cBhvr>
                                      <p:tavLst>
                                        <p:tav tm="0">
                                          <p:val>
                                            <p:strVal val="#ppt_x"/>
                                          </p:val>
                                        </p:tav>
                                        <p:tav tm="100000">
                                          <p:val>
                                            <p:strVal val="#ppt_x"/>
                                          </p:val>
                                        </p:tav>
                                      </p:tavLst>
                                    </p:anim>
                                    <p:anim calcmode="lin" valueType="num">
                                      <p:cBhvr>
                                        <p:cTn id="107"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8" fill="hold">
                      <p:stCondLst>
                        <p:cond delay="indefinite"/>
                      </p:stCondLst>
                      <p:childTnLst>
                        <p:par>
                          <p:cTn id="109" fill="hold">
                            <p:stCondLst>
                              <p:cond delay="0"/>
                            </p:stCondLst>
                            <p:childTnLst>
                              <p:par>
                                <p:cTn id="110" presetID="42" presetClass="entr" presetSubtype="0" fill="hold" nodeType="clickEffect">
                                  <p:stCondLst>
                                    <p:cond delay="0"/>
                                  </p:stCondLst>
                                  <p:childTnLst>
                                    <p:set>
                                      <p:cBhvr>
                                        <p:cTn id="111" dur="1" fill="hold">
                                          <p:stCondLst>
                                            <p:cond delay="0"/>
                                          </p:stCondLst>
                                        </p:cTn>
                                        <p:tgtEl>
                                          <p:spTgt spid="10"/>
                                        </p:tgtEl>
                                        <p:attrNameLst>
                                          <p:attrName>style.visibility</p:attrName>
                                        </p:attrNameLst>
                                      </p:cBhvr>
                                      <p:to>
                                        <p:strVal val="visible"/>
                                      </p:to>
                                    </p:set>
                                    <p:animEffect transition="in" filter="fade">
                                      <p:cBhvr>
                                        <p:cTn id="112" dur="1000"/>
                                        <p:tgtEl>
                                          <p:spTgt spid="10"/>
                                        </p:tgtEl>
                                      </p:cBhvr>
                                    </p:animEffect>
                                    <p:anim calcmode="lin" valueType="num">
                                      <p:cBhvr>
                                        <p:cTn id="113" dur="1000" fill="hold"/>
                                        <p:tgtEl>
                                          <p:spTgt spid="10"/>
                                        </p:tgtEl>
                                        <p:attrNameLst>
                                          <p:attrName>ppt_x</p:attrName>
                                        </p:attrNameLst>
                                      </p:cBhvr>
                                      <p:tavLst>
                                        <p:tav tm="0">
                                          <p:val>
                                            <p:strVal val="#ppt_x"/>
                                          </p:val>
                                        </p:tav>
                                        <p:tav tm="100000">
                                          <p:val>
                                            <p:strVal val="#ppt_x"/>
                                          </p:val>
                                        </p:tav>
                                      </p:tavLst>
                                    </p:anim>
                                    <p:anim calcmode="lin" valueType="num">
                                      <p:cBhvr>
                                        <p:cTn id="114" dur="1000" fill="hold"/>
                                        <p:tgtEl>
                                          <p:spTgt spid="10"/>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1000" fill="hold"/>
                                        <p:tgtEl>
                                          <p:spTgt spid="25"/>
                                        </p:tgtEl>
                                        <p:attrNameLst>
                                          <p:attrName>ppt_y</p:attrName>
                                        </p:attrNameLst>
                                      </p:cBhvr>
                                      <p:tavLst>
                                        <p:tav tm="0">
                                          <p:val>
                                            <p:strVal val="#ppt_y+.1"/>
                                          </p:val>
                                        </p:tav>
                                        <p:tav tm="100000">
                                          <p:val>
                                            <p:strVal val="#ppt_y"/>
                                          </p:val>
                                        </p:tav>
                                      </p:tavLst>
                                    </p:anim>
                                  </p:childTnLst>
                                </p:cTn>
                              </p:par>
                              <p:par>
                                <p:cTn id="120" presetID="42" presetClass="entr" presetSubtype="0" fill="hold" grpId="0" nodeType="withEffect">
                                  <p:stCondLst>
                                    <p:cond delay="0"/>
                                  </p:stCondLst>
                                  <p:childTnLst>
                                    <p:set>
                                      <p:cBhvr>
                                        <p:cTn id="121" dur="1" fill="hold">
                                          <p:stCondLst>
                                            <p:cond delay="0"/>
                                          </p:stCondLst>
                                        </p:cTn>
                                        <p:tgtEl>
                                          <p:spTgt spid="8"/>
                                        </p:tgtEl>
                                        <p:attrNameLst>
                                          <p:attrName>style.visibility</p:attrName>
                                        </p:attrNameLst>
                                      </p:cBhvr>
                                      <p:to>
                                        <p:strVal val="visible"/>
                                      </p:to>
                                    </p:set>
                                    <p:animEffect transition="in" filter="fade">
                                      <p:cBhvr>
                                        <p:cTn id="122" dur="1000"/>
                                        <p:tgtEl>
                                          <p:spTgt spid="8"/>
                                        </p:tgtEl>
                                      </p:cBhvr>
                                    </p:animEffect>
                                    <p:anim calcmode="lin" valueType="num">
                                      <p:cBhvr>
                                        <p:cTn id="123" dur="1000" fill="hold"/>
                                        <p:tgtEl>
                                          <p:spTgt spid="8"/>
                                        </p:tgtEl>
                                        <p:attrNameLst>
                                          <p:attrName>ppt_x</p:attrName>
                                        </p:attrNameLst>
                                      </p:cBhvr>
                                      <p:tavLst>
                                        <p:tav tm="0">
                                          <p:val>
                                            <p:strVal val="#ppt_x"/>
                                          </p:val>
                                        </p:tav>
                                        <p:tav tm="100000">
                                          <p:val>
                                            <p:strVal val="#ppt_x"/>
                                          </p:val>
                                        </p:tav>
                                      </p:tavLst>
                                    </p:anim>
                                    <p:anim calcmode="lin" valueType="num">
                                      <p:cBhvr>
                                        <p:cTn id="12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25" fill="hold">
                      <p:stCondLst>
                        <p:cond delay="indefinite"/>
                      </p:stCondLst>
                      <p:childTnLst>
                        <p:par>
                          <p:cTn id="126" fill="hold">
                            <p:stCondLst>
                              <p:cond delay="0"/>
                            </p:stCondLst>
                            <p:childTnLst>
                              <p:par>
                                <p:cTn id="127" presetID="42" presetClass="entr" presetSubtype="0" fill="hold" nodeType="clickEffect">
                                  <p:stCondLst>
                                    <p:cond delay="0"/>
                                  </p:stCondLst>
                                  <p:childTnLst>
                                    <p:set>
                                      <p:cBhvr>
                                        <p:cTn id="128" dur="1" fill="hold">
                                          <p:stCondLst>
                                            <p:cond delay="0"/>
                                          </p:stCondLst>
                                        </p:cTn>
                                        <p:tgtEl>
                                          <p:spTgt spid="9"/>
                                        </p:tgtEl>
                                        <p:attrNameLst>
                                          <p:attrName>style.visibility</p:attrName>
                                        </p:attrNameLst>
                                      </p:cBhvr>
                                      <p:to>
                                        <p:strVal val="visible"/>
                                      </p:to>
                                    </p:set>
                                    <p:animEffect transition="in" filter="fade">
                                      <p:cBhvr>
                                        <p:cTn id="129" dur="1000"/>
                                        <p:tgtEl>
                                          <p:spTgt spid="9"/>
                                        </p:tgtEl>
                                      </p:cBhvr>
                                    </p:animEffect>
                                    <p:anim calcmode="lin" valueType="num">
                                      <p:cBhvr>
                                        <p:cTn id="130" dur="1000" fill="hold"/>
                                        <p:tgtEl>
                                          <p:spTgt spid="9"/>
                                        </p:tgtEl>
                                        <p:attrNameLst>
                                          <p:attrName>ppt_x</p:attrName>
                                        </p:attrNameLst>
                                      </p:cBhvr>
                                      <p:tavLst>
                                        <p:tav tm="0">
                                          <p:val>
                                            <p:strVal val="#ppt_x"/>
                                          </p:val>
                                        </p:tav>
                                        <p:tav tm="100000">
                                          <p:val>
                                            <p:strVal val="#ppt_x"/>
                                          </p:val>
                                        </p:tav>
                                      </p:tavLst>
                                    </p:anim>
                                    <p:anim calcmode="lin" valueType="num">
                                      <p:cBhvr>
                                        <p:cTn id="131" dur="1000" fill="hold"/>
                                        <p:tgtEl>
                                          <p:spTgt spid="9"/>
                                        </p:tgtEl>
                                        <p:attrNameLst>
                                          <p:attrName>ppt_y</p:attrName>
                                        </p:attrNameLst>
                                      </p:cBhvr>
                                      <p:tavLst>
                                        <p:tav tm="0">
                                          <p:val>
                                            <p:strVal val="#ppt_y+.1"/>
                                          </p:val>
                                        </p:tav>
                                        <p:tav tm="100000">
                                          <p:val>
                                            <p:strVal val="#ppt_y"/>
                                          </p:val>
                                        </p:tav>
                                      </p:tavLst>
                                    </p:anim>
                                  </p:childTnLst>
                                </p:cTn>
                              </p:par>
                              <p:par>
                                <p:cTn id="132" presetID="42" presetClass="entr" presetSubtype="0" fill="hold" grpId="0" nodeType="withEffect">
                                  <p:stCondLst>
                                    <p:cond delay="0"/>
                                  </p:stCondLst>
                                  <p:childTnLst>
                                    <p:set>
                                      <p:cBhvr>
                                        <p:cTn id="133" dur="1" fill="hold">
                                          <p:stCondLst>
                                            <p:cond delay="0"/>
                                          </p:stCondLst>
                                        </p:cTn>
                                        <p:tgtEl>
                                          <p:spTgt spid="40"/>
                                        </p:tgtEl>
                                        <p:attrNameLst>
                                          <p:attrName>style.visibility</p:attrName>
                                        </p:attrNameLst>
                                      </p:cBhvr>
                                      <p:to>
                                        <p:strVal val="visible"/>
                                      </p:to>
                                    </p:set>
                                    <p:animEffect transition="in" filter="fade">
                                      <p:cBhvr>
                                        <p:cTn id="134" dur="1000"/>
                                        <p:tgtEl>
                                          <p:spTgt spid="40"/>
                                        </p:tgtEl>
                                      </p:cBhvr>
                                    </p:animEffect>
                                    <p:anim calcmode="lin" valueType="num">
                                      <p:cBhvr>
                                        <p:cTn id="135" dur="1000" fill="hold"/>
                                        <p:tgtEl>
                                          <p:spTgt spid="40"/>
                                        </p:tgtEl>
                                        <p:attrNameLst>
                                          <p:attrName>ppt_x</p:attrName>
                                        </p:attrNameLst>
                                      </p:cBhvr>
                                      <p:tavLst>
                                        <p:tav tm="0">
                                          <p:val>
                                            <p:strVal val="#ppt_x"/>
                                          </p:val>
                                        </p:tav>
                                        <p:tav tm="100000">
                                          <p:val>
                                            <p:strVal val="#ppt_x"/>
                                          </p:val>
                                        </p:tav>
                                      </p:tavLst>
                                    </p:anim>
                                    <p:anim calcmode="lin" valueType="num">
                                      <p:cBhvr>
                                        <p:cTn id="136" dur="1000" fill="hold"/>
                                        <p:tgtEl>
                                          <p:spTgt spid="40"/>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37"/>
                                        </p:tgtEl>
                                        <p:attrNameLst>
                                          <p:attrName>style.visibility</p:attrName>
                                        </p:attrNameLst>
                                      </p:cBhvr>
                                      <p:to>
                                        <p:strVal val="visible"/>
                                      </p:to>
                                    </p:set>
                                    <p:animEffect transition="in" filter="fade">
                                      <p:cBhvr>
                                        <p:cTn id="139" dur="1000"/>
                                        <p:tgtEl>
                                          <p:spTgt spid="37"/>
                                        </p:tgtEl>
                                      </p:cBhvr>
                                    </p:animEffect>
                                    <p:anim calcmode="lin" valueType="num">
                                      <p:cBhvr>
                                        <p:cTn id="140" dur="1000" fill="hold"/>
                                        <p:tgtEl>
                                          <p:spTgt spid="37"/>
                                        </p:tgtEl>
                                        <p:attrNameLst>
                                          <p:attrName>ppt_x</p:attrName>
                                        </p:attrNameLst>
                                      </p:cBhvr>
                                      <p:tavLst>
                                        <p:tav tm="0">
                                          <p:val>
                                            <p:strVal val="#ppt_x"/>
                                          </p:val>
                                        </p:tav>
                                        <p:tav tm="100000">
                                          <p:val>
                                            <p:strVal val="#ppt_x"/>
                                          </p:val>
                                        </p:tav>
                                      </p:tavLst>
                                    </p:anim>
                                    <p:anim calcmode="lin" valueType="num">
                                      <p:cBhvr>
                                        <p:cTn id="141" dur="1000" fill="hold"/>
                                        <p:tgtEl>
                                          <p:spTgt spid="37"/>
                                        </p:tgtEl>
                                        <p:attrNameLst>
                                          <p:attrName>ppt_y</p:attrName>
                                        </p:attrNameLst>
                                      </p:cBhvr>
                                      <p:tavLst>
                                        <p:tav tm="0">
                                          <p:val>
                                            <p:strVal val="#ppt_y+.1"/>
                                          </p:val>
                                        </p:tav>
                                        <p:tav tm="100000">
                                          <p:val>
                                            <p:strVal val="#ppt_y"/>
                                          </p:val>
                                        </p:tav>
                                      </p:tavLst>
                                    </p:anim>
                                  </p:childTnLst>
                                </p:cTn>
                              </p:par>
                              <p:par>
                                <p:cTn id="142" presetID="42" presetClass="entr" presetSubtype="0" fill="hold" nodeType="withEffect">
                                  <p:stCondLst>
                                    <p:cond delay="0"/>
                                  </p:stCondLst>
                                  <p:childTnLst>
                                    <p:set>
                                      <p:cBhvr>
                                        <p:cTn id="143" dur="1" fill="hold">
                                          <p:stCondLst>
                                            <p:cond delay="0"/>
                                          </p:stCondLst>
                                        </p:cTn>
                                        <p:tgtEl>
                                          <p:spTgt spid="28"/>
                                        </p:tgtEl>
                                        <p:attrNameLst>
                                          <p:attrName>style.visibility</p:attrName>
                                        </p:attrNameLst>
                                      </p:cBhvr>
                                      <p:to>
                                        <p:strVal val="visible"/>
                                      </p:to>
                                    </p:set>
                                    <p:animEffect transition="in" filter="fade">
                                      <p:cBhvr>
                                        <p:cTn id="144" dur="1000"/>
                                        <p:tgtEl>
                                          <p:spTgt spid="28"/>
                                        </p:tgtEl>
                                      </p:cBhvr>
                                    </p:animEffect>
                                    <p:anim calcmode="lin" valueType="num">
                                      <p:cBhvr>
                                        <p:cTn id="145" dur="1000" fill="hold"/>
                                        <p:tgtEl>
                                          <p:spTgt spid="28"/>
                                        </p:tgtEl>
                                        <p:attrNameLst>
                                          <p:attrName>ppt_x</p:attrName>
                                        </p:attrNameLst>
                                      </p:cBhvr>
                                      <p:tavLst>
                                        <p:tav tm="0">
                                          <p:val>
                                            <p:strVal val="#ppt_x"/>
                                          </p:val>
                                        </p:tav>
                                        <p:tav tm="100000">
                                          <p:val>
                                            <p:strVal val="#ppt_x"/>
                                          </p:val>
                                        </p:tav>
                                      </p:tavLst>
                                    </p:anim>
                                    <p:anim calcmode="lin" valueType="num">
                                      <p:cBhvr>
                                        <p:cTn id="146" dur="1000" fill="hold"/>
                                        <p:tgtEl>
                                          <p:spTgt spid="28"/>
                                        </p:tgtEl>
                                        <p:attrNameLst>
                                          <p:attrName>ppt_y</p:attrName>
                                        </p:attrNameLst>
                                      </p:cBhvr>
                                      <p:tavLst>
                                        <p:tav tm="0">
                                          <p:val>
                                            <p:strVal val="#ppt_y+.1"/>
                                          </p:val>
                                        </p:tav>
                                        <p:tav tm="100000">
                                          <p:val>
                                            <p:strVal val="#ppt_y"/>
                                          </p:val>
                                        </p:tav>
                                      </p:tavLst>
                                    </p:anim>
                                  </p:childTnLst>
                                </p:cTn>
                              </p:par>
                              <p:par>
                                <p:cTn id="147" presetID="42" presetClass="entr" presetSubtype="0" fill="hold" nodeType="withEffect">
                                  <p:stCondLst>
                                    <p:cond delay="0"/>
                                  </p:stCondLst>
                                  <p:childTnLst>
                                    <p:set>
                                      <p:cBhvr>
                                        <p:cTn id="148" dur="1" fill="hold">
                                          <p:stCondLst>
                                            <p:cond delay="0"/>
                                          </p:stCondLst>
                                        </p:cTn>
                                        <p:tgtEl>
                                          <p:spTgt spid="27"/>
                                        </p:tgtEl>
                                        <p:attrNameLst>
                                          <p:attrName>style.visibility</p:attrName>
                                        </p:attrNameLst>
                                      </p:cBhvr>
                                      <p:to>
                                        <p:strVal val="visible"/>
                                      </p:to>
                                    </p:set>
                                    <p:animEffect transition="in" filter="fade">
                                      <p:cBhvr>
                                        <p:cTn id="149" dur="1000"/>
                                        <p:tgtEl>
                                          <p:spTgt spid="27"/>
                                        </p:tgtEl>
                                      </p:cBhvr>
                                    </p:animEffect>
                                    <p:anim calcmode="lin" valueType="num">
                                      <p:cBhvr>
                                        <p:cTn id="150" dur="1000" fill="hold"/>
                                        <p:tgtEl>
                                          <p:spTgt spid="27"/>
                                        </p:tgtEl>
                                        <p:attrNameLst>
                                          <p:attrName>ppt_x</p:attrName>
                                        </p:attrNameLst>
                                      </p:cBhvr>
                                      <p:tavLst>
                                        <p:tav tm="0">
                                          <p:val>
                                            <p:strVal val="#ppt_x"/>
                                          </p:val>
                                        </p:tav>
                                        <p:tav tm="100000">
                                          <p:val>
                                            <p:strVal val="#ppt_x"/>
                                          </p:val>
                                        </p:tav>
                                      </p:tavLst>
                                    </p:anim>
                                    <p:anim calcmode="lin" valueType="num">
                                      <p:cBhvr>
                                        <p:cTn id="151" dur="1000" fill="hold"/>
                                        <p:tgtEl>
                                          <p:spTgt spid="27"/>
                                        </p:tgtEl>
                                        <p:attrNameLst>
                                          <p:attrName>ppt_y</p:attrName>
                                        </p:attrNameLst>
                                      </p:cBhvr>
                                      <p:tavLst>
                                        <p:tav tm="0">
                                          <p:val>
                                            <p:strVal val="#ppt_y+.1"/>
                                          </p:val>
                                        </p:tav>
                                        <p:tav tm="100000">
                                          <p:val>
                                            <p:strVal val="#ppt_y"/>
                                          </p:val>
                                        </p:tav>
                                      </p:tavLst>
                                    </p:anim>
                                  </p:childTnLst>
                                </p:cTn>
                              </p:par>
                              <p:par>
                                <p:cTn id="152" presetID="42" presetClass="entr" presetSubtype="0" fill="hold" nodeType="withEffect">
                                  <p:stCondLst>
                                    <p:cond delay="0"/>
                                  </p:stCondLst>
                                  <p:childTnLst>
                                    <p:set>
                                      <p:cBhvr>
                                        <p:cTn id="153" dur="1" fill="hold">
                                          <p:stCondLst>
                                            <p:cond delay="0"/>
                                          </p:stCondLst>
                                        </p:cTn>
                                        <p:tgtEl>
                                          <p:spTgt spid="29"/>
                                        </p:tgtEl>
                                        <p:attrNameLst>
                                          <p:attrName>style.visibility</p:attrName>
                                        </p:attrNameLst>
                                      </p:cBhvr>
                                      <p:to>
                                        <p:strVal val="visible"/>
                                      </p:to>
                                    </p:set>
                                    <p:animEffect transition="in" filter="fade">
                                      <p:cBhvr>
                                        <p:cTn id="154" dur="1000"/>
                                        <p:tgtEl>
                                          <p:spTgt spid="29"/>
                                        </p:tgtEl>
                                      </p:cBhvr>
                                    </p:animEffect>
                                    <p:anim calcmode="lin" valueType="num">
                                      <p:cBhvr>
                                        <p:cTn id="155" dur="1000" fill="hold"/>
                                        <p:tgtEl>
                                          <p:spTgt spid="29"/>
                                        </p:tgtEl>
                                        <p:attrNameLst>
                                          <p:attrName>ppt_x</p:attrName>
                                        </p:attrNameLst>
                                      </p:cBhvr>
                                      <p:tavLst>
                                        <p:tav tm="0">
                                          <p:val>
                                            <p:strVal val="#ppt_x"/>
                                          </p:val>
                                        </p:tav>
                                        <p:tav tm="100000">
                                          <p:val>
                                            <p:strVal val="#ppt_x"/>
                                          </p:val>
                                        </p:tav>
                                      </p:tavLst>
                                    </p:anim>
                                    <p:anim calcmode="lin" valueType="num">
                                      <p:cBhvr>
                                        <p:cTn id="156" dur="1000" fill="hold"/>
                                        <p:tgtEl>
                                          <p:spTgt spid="29"/>
                                        </p:tgtEl>
                                        <p:attrNameLst>
                                          <p:attrName>ppt_y</p:attrName>
                                        </p:attrNameLst>
                                      </p:cBhvr>
                                      <p:tavLst>
                                        <p:tav tm="0">
                                          <p:val>
                                            <p:strVal val="#ppt_y+.1"/>
                                          </p:val>
                                        </p:tav>
                                        <p:tav tm="100000">
                                          <p:val>
                                            <p:strVal val="#ppt_y"/>
                                          </p:val>
                                        </p:tav>
                                      </p:tavLst>
                                    </p:anim>
                                  </p:childTnLst>
                                </p:cTn>
                              </p:par>
                              <p:par>
                                <p:cTn id="157" presetID="42" presetClass="entr" presetSubtype="0" fill="hold" grpId="0" nodeType="withEffect">
                                  <p:stCondLst>
                                    <p:cond delay="0"/>
                                  </p:stCondLst>
                                  <p:childTnLst>
                                    <p:set>
                                      <p:cBhvr>
                                        <p:cTn id="158" dur="1" fill="hold">
                                          <p:stCondLst>
                                            <p:cond delay="0"/>
                                          </p:stCondLst>
                                        </p:cTn>
                                        <p:tgtEl>
                                          <p:spTgt spid="26"/>
                                        </p:tgtEl>
                                        <p:attrNameLst>
                                          <p:attrName>style.visibility</p:attrName>
                                        </p:attrNameLst>
                                      </p:cBhvr>
                                      <p:to>
                                        <p:strVal val="visible"/>
                                      </p:to>
                                    </p:set>
                                    <p:animEffect transition="in" filter="fade">
                                      <p:cBhvr>
                                        <p:cTn id="159" dur="1000"/>
                                        <p:tgtEl>
                                          <p:spTgt spid="26"/>
                                        </p:tgtEl>
                                      </p:cBhvr>
                                    </p:animEffect>
                                    <p:anim calcmode="lin" valueType="num">
                                      <p:cBhvr>
                                        <p:cTn id="160" dur="1000" fill="hold"/>
                                        <p:tgtEl>
                                          <p:spTgt spid="26"/>
                                        </p:tgtEl>
                                        <p:attrNameLst>
                                          <p:attrName>ppt_x</p:attrName>
                                        </p:attrNameLst>
                                      </p:cBhvr>
                                      <p:tavLst>
                                        <p:tav tm="0">
                                          <p:val>
                                            <p:strVal val="#ppt_x"/>
                                          </p:val>
                                        </p:tav>
                                        <p:tav tm="100000">
                                          <p:val>
                                            <p:strVal val="#ppt_x"/>
                                          </p:val>
                                        </p:tav>
                                      </p:tavLst>
                                    </p:anim>
                                    <p:anim calcmode="lin" valueType="num">
                                      <p:cBhvr>
                                        <p:cTn id="16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162" fill="hold">
                      <p:stCondLst>
                        <p:cond delay="indefinite"/>
                      </p:stCondLst>
                      <p:childTnLst>
                        <p:par>
                          <p:cTn id="163" fill="hold">
                            <p:stCondLst>
                              <p:cond delay="0"/>
                            </p:stCondLst>
                            <p:childTnLst>
                              <p:par>
                                <p:cTn id="164" presetID="42" presetClass="entr" presetSubtype="0" fill="hold" grpId="0" nodeType="clickEffect">
                                  <p:stCondLst>
                                    <p:cond delay="0"/>
                                  </p:stCondLst>
                                  <p:childTnLst>
                                    <p:set>
                                      <p:cBhvr>
                                        <p:cTn id="165" dur="1" fill="hold">
                                          <p:stCondLst>
                                            <p:cond delay="0"/>
                                          </p:stCondLst>
                                        </p:cTn>
                                        <p:tgtEl>
                                          <p:spTgt spid="38"/>
                                        </p:tgtEl>
                                        <p:attrNameLst>
                                          <p:attrName>style.visibility</p:attrName>
                                        </p:attrNameLst>
                                      </p:cBhvr>
                                      <p:to>
                                        <p:strVal val="visible"/>
                                      </p:to>
                                    </p:set>
                                    <p:animEffect transition="in" filter="fade">
                                      <p:cBhvr>
                                        <p:cTn id="166" dur="1000"/>
                                        <p:tgtEl>
                                          <p:spTgt spid="38"/>
                                        </p:tgtEl>
                                      </p:cBhvr>
                                    </p:animEffect>
                                    <p:anim calcmode="lin" valueType="num">
                                      <p:cBhvr>
                                        <p:cTn id="167" dur="1000" fill="hold"/>
                                        <p:tgtEl>
                                          <p:spTgt spid="38"/>
                                        </p:tgtEl>
                                        <p:attrNameLst>
                                          <p:attrName>ppt_x</p:attrName>
                                        </p:attrNameLst>
                                      </p:cBhvr>
                                      <p:tavLst>
                                        <p:tav tm="0">
                                          <p:val>
                                            <p:strVal val="#ppt_x"/>
                                          </p:val>
                                        </p:tav>
                                        <p:tav tm="100000">
                                          <p:val>
                                            <p:strVal val="#ppt_x"/>
                                          </p:val>
                                        </p:tav>
                                      </p:tavLst>
                                    </p:anim>
                                    <p:anim calcmode="lin" valueType="num">
                                      <p:cBhvr>
                                        <p:cTn id="168" dur="1000" fill="hold"/>
                                        <p:tgtEl>
                                          <p:spTgt spid="38"/>
                                        </p:tgtEl>
                                        <p:attrNameLst>
                                          <p:attrName>ppt_y</p:attrName>
                                        </p:attrNameLst>
                                      </p:cBhvr>
                                      <p:tavLst>
                                        <p:tav tm="0">
                                          <p:val>
                                            <p:strVal val="#ppt_y+.1"/>
                                          </p:val>
                                        </p:tav>
                                        <p:tav tm="100000">
                                          <p:val>
                                            <p:strVal val="#ppt_y"/>
                                          </p:val>
                                        </p:tav>
                                      </p:tavLst>
                                    </p:anim>
                                  </p:childTnLst>
                                </p:cTn>
                              </p:par>
                              <p:par>
                                <p:cTn id="169" presetID="42" presetClass="entr" presetSubtype="0" fill="hold" grpId="0" nodeType="withEffect">
                                  <p:stCondLst>
                                    <p:cond delay="0"/>
                                  </p:stCondLst>
                                  <p:childTnLst>
                                    <p:set>
                                      <p:cBhvr>
                                        <p:cTn id="170" dur="1" fill="hold">
                                          <p:stCondLst>
                                            <p:cond delay="0"/>
                                          </p:stCondLst>
                                        </p:cTn>
                                        <p:tgtEl>
                                          <p:spTgt spid="39"/>
                                        </p:tgtEl>
                                        <p:attrNameLst>
                                          <p:attrName>style.visibility</p:attrName>
                                        </p:attrNameLst>
                                      </p:cBhvr>
                                      <p:to>
                                        <p:strVal val="visible"/>
                                      </p:to>
                                    </p:set>
                                    <p:animEffect transition="in" filter="fade">
                                      <p:cBhvr>
                                        <p:cTn id="171" dur="1000"/>
                                        <p:tgtEl>
                                          <p:spTgt spid="39"/>
                                        </p:tgtEl>
                                      </p:cBhvr>
                                    </p:animEffect>
                                    <p:anim calcmode="lin" valueType="num">
                                      <p:cBhvr>
                                        <p:cTn id="172" dur="1000" fill="hold"/>
                                        <p:tgtEl>
                                          <p:spTgt spid="39"/>
                                        </p:tgtEl>
                                        <p:attrNameLst>
                                          <p:attrName>ppt_x</p:attrName>
                                        </p:attrNameLst>
                                      </p:cBhvr>
                                      <p:tavLst>
                                        <p:tav tm="0">
                                          <p:val>
                                            <p:strVal val="#ppt_x"/>
                                          </p:val>
                                        </p:tav>
                                        <p:tav tm="100000">
                                          <p:val>
                                            <p:strVal val="#ppt_x"/>
                                          </p:val>
                                        </p:tav>
                                      </p:tavLst>
                                    </p:anim>
                                    <p:anim calcmode="lin" valueType="num">
                                      <p:cBhvr>
                                        <p:cTn id="173"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12"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30" grpId="0" animBg="1"/>
      <p:bldP spid="37" grpId="0" animBg="1"/>
      <p:bldP spid="38" grpId="0" animBg="1"/>
      <p:bldP spid="39" grpId="0" animBg="1"/>
      <p:bldP spid="4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1E91C42-EC44-46B8-9426-121205460984}"/>
              </a:ext>
            </a:extLst>
          </p:cNvPr>
          <p:cNvSpPr>
            <a:spLocks noGrp="1"/>
          </p:cNvSpPr>
          <p:nvPr>
            <p:ph type="title"/>
          </p:nvPr>
        </p:nvSpPr>
        <p:spPr>
          <a:xfrm>
            <a:off x="438824" y="188641"/>
            <a:ext cx="8229600" cy="720080"/>
          </a:xfrm>
          <a:solidFill>
            <a:schemeClr val="accent6">
              <a:lumMod val="75000"/>
            </a:schemeClr>
          </a:solidFill>
        </p:spPr>
        <p:txBody>
          <a:bodyPr>
            <a:normAutofit/>
          </a:bodyPr>
          <a:lstStyle/>
          <a:p>
            <a:pPr algn="ctr"/>
            <a:r>
              <a:rPr lang="en-ZA" sz="2400" b="1" dirty="0"/>
              <a:t>6. Registration and deregistration Statistics</a:t>
            </a:r>
            <a:endParaRPr lang="en-GB" sz="2400" b="1" dirty="0"/>
          </a:p>
        </p:txBody>
      </p:sp>
      <p:sp>
        <p:nvSpPr>
          <p:cNvPr id="3" name="Content Placeholder 2">
            <a:extLst>
              <a:ext uri="{FF2B5EF4-FFF2-40B4-BE49-F238E27FC236}">
                <a16:creationId xmlns="" xmlns:a16="http://schemas.microsoft.com/office/drawing/2014/main" id="{A09FB306-7F3F-4A0F-88C8-98CA4F0AE4E4}"/>
              </a:ext>
            </a:extLst>
          </p:cNvPr>
          <p:cNvSpPr>
            <a:spLocks noGrp="1"/>
          </p:cNvSpPr>
          <p:nvPr>
            <p:ph idx="1"/>
          </p:nvPr>
        </p:nvSpPr>
        <p:spPr>
          <a:xfrm>
            <a:off x="392921" y="1556792"/>
            <a:ext cx="8229600" cy="3352800"/>
          </a:xfrm>
        </p:spPr>
        <p:txBody>
          <a:bodyPr/>
          <a:lstStyle/>
          <a:p>
            <a:pPr marL="0" indent="0">
              <a:buNone/>
            </a:pPr>
            <a:r>
              <a:rPr lang="en-ZA" dirty="0"/>
              <a:t>SACPCMP</a:t>
            </a:r>
          </a:p>
          <a:p>
            <a:pPr marL="0" indent="0">
              <a:buNone/>
            </a:pPr>
            <a:endParaRPr lang="en-GB" dirty="0"/>
          </a:p>
        </p:txBody>
      </p:sp>
      <p:sp>
        <p:nvSpPr>
          <p:cNvPr id="4" name="Slide Number Placeholder 3">
            <a:extLst>
              <a:ext uri="{FF2B5EF4-FFF2-40B4-BE49-F238E27FC236}">
                <a16:creationId xmlns="" xmlns:a16="http://schemas.microsoft.com/office/drawing/2014/main" id="{9A5BE8FD-EFCB-4AA8-BE4A-7D5302B263C8}"/>
              </a:ext>
            </a:extLst>
          </p:cNvPr>
          <p:cNvSpPr>
            <a:spLocks noGrp="1"/>
          </p:cNvSpPr>
          <p:nvPr>
            <p:ph type="sldNum" sz="quarter" idx="12"/>
          </p:nvPr>
        </p:nvSpPr>
        <p:spPr/>
        <p:txBody>
          <a:bodyPr/>
          <a:lstStyle/>
          <a:p>
            <a:fld id="{BA1A3697-DC7B-894C-BE54-C9BABF30A314}" type="slidenum">
              <a:rPr lang="en-US" smtClean="0"/>
              <a:pPr/>
              <a:t>7</a:t>
            </a:fld>
            <a:endParaRPr lang="en-US"/>
          </a:p>
        </p:txBody>
      </p:sp>
      <p:graphicFrame>
        <p:nvGraphicFramePr>
          <p:cNvPr id="5" name="Table 5">
            <a:extLst>
              <a:ext uri="{FF2B5EF4-FFF2-40B4-BE49-F238E27FC236}">
                <a16:creationId xmlns="" xmlns:a16="http://schemas.microsoft.com/office/drawing/2014/main" id="{788AC2EA-78D4-4045-9A34-FCE26B5C0896}"/>
              </a:ext>
            </a:extLst>
          </p:cNvPr>
          <p:cNvGraphicFramePr>
            <a:graphicFrameLocks noGrp="1"/>
          </p:cNvGraphicFramePr>
          <p:nvPr>
            <p:extLst>
              <p:ext uri="{D42A27DB-BD31-4B8C-83A1-F6EECF244321}">
                <p14:modId xmlns:p14="http://schemas.microsoft.com/office/powerpoint/2010/main" xmlns="" val="2721175252"/>
              </p:ext>
            </p:extLst>
          </p:nvPr>
        </p:nvGraphicFramePr>
        <p:xfrm>
          <a:off x="438824" y="2082937"/>
          <a:ext cx="8507290" cy="4267827"/>
        </p:xfrm>
        <a:graphic>
          <a:graphicData uri="http://schemas.openxmlformats.org/drawingml/2006/table">
            <a:tbl>
              <a:tblPr firstRow="1" bandRow="1">
                <a:tableStyleId>{5C22544A-7EE6-4342-B048-85BDC9FD1C3A}</a:tableStyleId>
              </a:tblPr>
              <a:tblGrid>
                <a:gridCol w="717872">
                  <a:extLst>
                    <a:ext uri="{9D8B030D-6E8A-4147-A177-3AD203B41FA5}">
                      <a16:colId xmlns="" xmlns:a16="http://schemas.microsoft.com/office/drawing/2014/main" val="2859556149"/>
                    </a:ext>
                  </a:extLst>
                </a:gridCol>
                <a:gridCol w="1380704">
                  <a:extLst>
                    <a:ext uri="{9D8B030D-6E8A-4147-A177-3AD203B41FA5}">
                      <a16:colId xmlns="" xmlns:a16="http://schemas.microsoft.com/office/drawing/2014/main" val="2063409641"/>
                    </a:ext>
                  </a:extLst>
                </a:gridCol>
                <a:gridCol w="1512168">
                  <a:extLst>
                    <a:ext uri="{9D8B030D-6E8A-4147-A177-3AD203B41FA5}">
                      <a16:colId xmlns="" xmlns:a16="http://schemas.microsoft.com/office/drawing/2014/main" val="3138457100"/>
                    </a:ext>
                  </a:extLst>
                </a:gridCol>
                <a:gridCol w="1296144">
                  <a:extLst>
                    <a:ext uri="{9D8B030D-6E8A-4147-A177-3AD203B41FA5}">
                      <a16:colId xmlns="" xmlns:a16="http://schemas.microsoft.com/office/drawing/2014/main" val="2579712895"/>
                    </a:ext>
                  </a:extLst>
                </a:gridCol>
                <a:gridCol w="1296144">
                  <a:extLst>
                    <a:ext uri="{9D8B030D-6E8A-4147-A177-3AD203B41FA5}">
                      <a16:colId xmlns="" xmlns:a16="http://schemas.microsoft.com/office/drawing/2014/main" val="1302656597"/>
                    </a:ext>
                  </a:extLst>
                </a:gridCol>
                <a:gridCol w="1152128">
                  <a:extLst>
                    <a:ext uri="{9D8B030D-6E8A-4147-A177-3AD203B41FA5}">
                      <a16:colId xmlns="" xmlns:a16="http://schemas.microsoft.com/office/drawing/2014/main" val="4041736501"/>
                    </a:ext>
                  </a:extLst>
                </a:gridCol>
                <a:gridCol w="1152130">
                  <a:extLst>
                    <a:ext uri="{9D8B030D-6E8A-4147-A177-3AD203B41FA5}">
                      <a16:colId xmlns="" xmlns:a16="http://schemas.microsoft.com/office/drawing/2014/main" val="367494835"/>
                    </a:ext>
                  </a:extLst>
                </a:gridCol>
              </a:tblGrid>
              <a:tr h="504056">
                <a:tc>
                  <a:txBody>
                    <a:bodyPr/>
                    <a:lstStyle/>
                    <a:p>
                      <a:endParaRPr lang="en-GB" sz="1400" dirty="0"/>
                    </a:p>
                  </a:txBody>
                  <a:tcPr/>
                </a:tc>
                <a:tc gridSpan="2">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ZA" sz="1400" dirty="0"/>
                        <a:t>Candidates</a:t>
                      </a:r>
                      <a:endParaRPr lang="en-GB" sz="1400" dirty="0"/>
                    </a:p>
                    <a:p>
                      <a:pPr algn="ctr"/>
                      <a:endParaRPr lang="en-GB" sz="1400" dirty="0"/>
                    </a:p>
                  </a:txBody>
                  <a:tcPr/>
                </a:tc>
                <a:tc hMerge="1">
                  <a:txBody>
                    <a:bodyPr/>
                    <a:lstStyle/>
                    <a:p>
                      <a:endParaRPr lang="en-GB" sz="1400" dirty="0"/>
                    </a:p>
                  </a:txBody>
                  <a:tcPr/>
                </a:tc>
                <a:tc>
                  <a:txBody>
                    <a:bodyPr/>
                    <a:lstStyle/>
                    <a:p>
                      <a:endParaRPr lang="en-GB" sz="1400" dirty="0"/>
                    </a:p>
                  </a:txBody>
                  <a:tcPr/>
                </a:tc>
                <a:tc gridSpan="3">
                  <a:txBody>
                    <a:bodyPr/>
                    <a:lstStyle/>
                    <a:p>
                      <a:pPr algn="ctr"/>
                      <a:r>
                        <a:rPr lang="en-ZA" sz="1400" dirty="0"/>
                        <a:t>De-registrations</a:t>
                      </a:r>
                      <a:endParaRPr lang="en-GB" sz="1400" dirty="0"/>
                    </a:p>
                  </a:txBody>
                  <a:tcPr/>
                </a:tc>
                <a:tc hMerge="1">
                  <a:txBody>
                    <a:bodyPr/>
                    <a:lstStyle/>
                    <a:p>
                      <a:endParaRPr lang="en-GB" sz="1400" dirty="0"/>
                    </a:p>
                  </a:txBody>
                  <a:tcPr/>
                </a:tc>
                <a:tc hMerge="1">
                  <a:txBody>
                    <a:bodyPr/>
                    <a:lstStyle/>
                    <a:p>
                      <a:endParaRPr lang="en-GB" sz="1400" dirty="0"/>
                    </a:p>
                  </a:txBody>
                  <a:tcPr/>
                </a:tc>
                <a:extLst>
                  <a:ext uri="{0D108BD9-81ED-4DB2-BD59-A6C34878D82A}">
                    <a16:rowId xmlns="" xmlns:a16="http://schemas.microsoft.com/office/drawing/2014/main" val="966243436"/>
                  </a:ext>
                </a:extLst>
              </a:tr>
              <a:tr h="504056">
                <a:tc>
                  <a:txBody>
                    <a:bodyPr/>
                    <a:lstStyle/>
                    <a:p>
                      <a:r>
                        <a:rPr lang="en-ZA" sz="1400" b="1" dirty="0"/>
                        <a:t>Year</a:t>
                      </a:r>
                      <a:endParaRPr lang="en-GB" sz="1400" b="1" dirty="0"/>
                    </a:p>
                  </a:txBody>
                  <a:tcPr/>
                </a:tc>
                <a:tc>
                  <a:txBody>
                    <a:bodyPr/>
                    <a:lstStyle/>
                    <a:p>
                      <a:r>
                        <a:rPr lang="en-ZA" sz="1400" b="1" dirty="0"/>
                        <a:t>Registrations</a:t>
                      </a:r>
                      <a:endParaRPr lang="en-GB" sz="1400" b="1" dirty="0"/>
                    </a:p>
                  </a:txBody>
                  <a:tcPr/>
                </a:tc>
                <a:tc>
                  <a:txBody>
                    <a:bodyPr/>
                    <a:lstStyle/>
                    <a:p>
                      <a:r>
                        <a:rPr lang="en-ZA" sz="1400" b="1" dirty="0"/>
                        <a:t>De-registrations</a:t>
                      </a:r>
                      <a:endParaRPr lang="en-GB" sz="1400" b="1" dirty="0"/>
                    </a:p>
                  </a:txBody>
                  <a:tcPr/>
                </a:tc>
                <a:tc>
                  <a:txBody>
                    <a:bodyPr/>
                    <a:lstStyle/>
                    <a:p>
                      <a:r>
                        <a:rPr lang="en-ZA" sz="1400" b="1" dirty="0"/>
                        <a:t>Registered Professionals</a:t>
                      </a:r>
                      <a:endParaRPr lang="en-GB" sz="1400" b="1" dirty="0"/>
                    </a:p>
                  </a:txBody>
                  <a:tcPr/>
                </a:tc>
                <a:tc>
                  <a:txBody>
                    <a:bodyPr/>
                    <a:lstStyle/>
                    <a:p>
                      <a:r>
                        <a:rPr lang="en-ZA" sz="1400" b="1" dirty="0"/>
                        <a:t>Non-payments</a:t>
                      </a:r>
                      <a:endParaRPr lang="en-GB" sz="1400" b="1" dirty="0"/>
                    </a:p>
                  </a:txBody>
                  <a:tcPr/>
                </a:tc>
                <a:tc>
                  <a:txBody>
                    <a:bodyPr/>
                    <a:lstStyle/>
                    <a:p>
                      <a:r>
                        <a:rPr lang="en-ZA" sz="1400" b="1" dirty="0"/>
                        <a:t>Non-CPD Compliance</a:t>
                      </a:r>
                      <a:endParaRPr lang="en-GB" sz="1400" b="1" dirty="0"/>
                    </a:p>
                  </a:txBody>
                  <a:tcPr/>
                </a:tc>
                <a:tc>
                  <a:txBody>
                    <a:bodyPr/>
                    <a:lstStyle/>
                    <a:p>
                      <a:r>
                        <a:rPr lang="en-ZA" sz="1400" b="1" dirty="0"/>
                        <a:t>Misconduct</a:t>
                      </a:r>
                      <a:endParaRPr lang="en-GB" sz="1400" b="1" dirty="0"/>
                    </a:p>
                  </a:txBody>
                  <a:tcPr/>
                </a:tc>
                <a:extLst>
                  <a:ext uri="{0D108BD9-81ED-4DB2-BD59-A6C34878D82A}">
                    <a16:rowId xmlns="" xmlns:a16="http://schemas.microsoft.com/office/drawing/2014/main" val="2749652114"/>
                  </a:ext>
                </a:extLst>
              </a:tr>
              <a:tr h="589489">
                <a:tc>
                  <a:txBody>
                    <a:bodyPr/>
                    <a:lstStyle/>
                    <a:p>
                      <a:r>
                        <a:rPr lang="en-ZA" dirty="0"/>
                        <a:t>2016</a:t>
                      </a:r>
                      <a:endParaRPr lang="en-GB" dirty="0"/>
                    </a:p>
                  </a:txBody>
                  <a:tcPr/>
                </a:tc>
                <a:tc>
                  <a:txBody>
                    <a:bodyPr/>
                    <a:lstStyle/>
                    <a:p>
                      <a:r>
                        <a:rPr lang="en-ZA" dirty="0"/>
                        <a:t>1571</a:t>
                      </a:r>
                      <a:endParaRPr lang="en-GB" dirty="0"/>
                    </a:p>
                  </a:txBody>
                  <a:tcPr/>
                </a:tc>
                <a:tc>
                  <a:txBody>
                    <a:bodyPr/>
                    <a:lstStyle/>
                    <a:p>
                      <a:r>
                        <a:rPr lang="en-ZA" dirty="0"/>
                        <a:t>234</a:t>
                      </a:r>
                      <a:endParaRPr lang="en-GB" dirty="0"/>
                    </a:p>
                  </a:txBody>
                  <a:tcPr/>
                </a:tc>
                <a:tc>
                  <a:txBody>
                    <a:bodyPr/>
                    <a:lstStyle/>
                    <a:p>
                      <a:r>
                        <a:rPr lang="en-ZA" dirty="0"/>
                        <a:t>2793</a:t>
                      </a:r>
                      <a:endParaRPr lang="en-GB" dirty="0"/>
                    </a:p>
                  </a:txBody>
                  <a:tcPr/>
                </a:tc>
                <a:tc>
                  <a:txBody>
                    <a:bodyPr/>
                    <a:lstStyle/>
                    <a:p>
                      <a:endParaRPr lang="en-GB" dirty="0"/>
                    </a:p>
                  </a:txBody>
                  <a:tcPr/>
                </a:tc>
                <a:tc>
                  <a:txBody>
                    <a:bodyPr/>
                    <a:lstStyle/>
                    <a:p>
                      <a:r>
                        <a:rPr lang="en-ZA" dirty="0"/>
                        <a:t>No available data before 2017</a:t>
                      </a:r>
                      <a:endParaRPr lang="en-GB" dirty="0"/>
                    </a:p>
                  </a:txBody>
                  <a:tcPr/>
                </a:tc>
                <a:tc>
                  <a:txBody>
                    <a:bodyPr/>
                    <a:lstStyle/>
                    <a:p>
                      <a:r>
                        <a:rPr lang="en-ZA" dirty="0"/>
                        <a:t>0</a:t>
                      </a:r>
                      <a:endParaRPr lang="en-GB" dirty="0"/>
                    </a:p>
                  </a:txBody>
                  <a:tcPr/>
                </a:tc>
                <a:extLst>
                  <a:ext uri="{0D108BD9-81ED-4DB2-BD59-A6C34878D82A}">
                    <a16:rowId xmlns="" xmlns:a16="http://schemas.microsoft.com/office/drawing/2014/main" val="3034839673"/>
                  </a:ext>
                </a:extLst>
              </a:tr>
              <a:tr h="589489">
                <a:tc>
                  <a:txBody>
                    <a:bodyPr/>
                    <a:lstStyle/>
                    <a:p>
                      <a:r>
                        <a:rPr lang="en-ZA" dirty="0"/>
                        <a:t>2017</a:t>
                      </a:r>
                      <a:endParaRPr lang="en-GB" dirty="0"/>
                    </a:p>
                  </a:txBody>
                  <a:tcPr/>
                </a:tc>
                <a:tc>
                  <a:txBody>
                    <a:bodyPr/>
                    <a:lstStyle/>
                    <a:p>
                      <a:r>
                        <a:rPr lang="en-ZA" dirty="0"/>
                        <a:t>2467</a:t>
                      </a:r>
                      <a:endParaRPr lang="en-GB" dirty="0"/>
                    </a:p>
                  </a:txBody>
                  <a:tcPr/>
                </a:tc>
                <a:tc>
                  <a:txBody>
                    <a:bodyPr/>
                    <a:lstStyle/>
                    <a:p>
                      <a:r>
                        <a:rPr lang="en-ZA" dirty="0"/>
                        <a:t>434</a:t>
                      </a:r>
                      <a:endParaRPr lang="en-GB" dirty="0"/>
                    </a:p>
                  </a:txBody>
                  <a:tcPr/>
                </a:tc>
                <a:tc>
                  <a:txBody>
                    <a:bodyPr/>
                    <a:lstStyle/>
                    <a:p>
                      <a:r>
                        <a:rPr lang="en-ZA" dirty="0"/>
                        <a:t>3936</a:t>
                      </a:r>
                      <a:endParaRPr lang="en-GB" dirty="0"/>
                    </a:p>
                  </a:txBody>
                  <a:tcPr/>
                </a:tc>
                <a:tc>
                  <a:txBody>
                    <a:bodyPr/>
                    <a:lstStyle/>
                    <a:p>
                      <a:endParaRPr lang="en-GB" dirty="0"/>
                    </a:p>
                  </a:txBody>
                  <a:tcPr/>
                </a:tc>
                <a:tc>
                  <a:txBody>
                    <a:bodyPr/>
                    <a:lstStyle/>
                    <a:p>
                      <a:r>
                        <a:rPr lang="en-ZA" dirty="0"/>
                        <a:t>188</a:t>
                      </a:r>
                      <a:endParaRPr lang="en-GB" dirty="0"/>
                    </a:p>
                  </a:txBody>
                  <a:tcPr/>
                </a:tc>
                <a:tc>
                  <a:txBody>
                    <a:bodyPr/>
                    <a:lstStyle/>
                    <a:p>
                      <a:r>
                        <a:rPr lang="en-ZA" dirty="0"/>
                        <a:t>0</a:t>
                      </a:r>
                      <a:endParaRPr lang="en-GB" dirty="0"/>
                    </a:p>
                  </a:txBody>
                  <a:tcPr/>
                </a:tc>
                <a:extLst>
                  <a:ext uri="{0D108BD9-81ED-4DB2-BD59-A6C34878D82A}">
                    <a16:rowId xmlns="" xmlns:a16="http://schemas.microsoft.com/office/drawing/2014/main" val="4025773928"/>
                  </a:ext>
                </a:extLst>
              </a:tr>
              <a:tr h="589489">
                <a:tc>
                  <a:txBody>
                    <a:bodyPr/>
                    <a:lstStyle/>
                    <a:p>
                      <a:r>
                        <a:rPr lang="en-ZA" dirty="0"/>
                        <a:t>2018</a:t>
                      </a:r>
                      <a:endParaRPr lang="en-GB" dirty="0"/>
                    </a:p>
                  </a:txBody>
                  <a:tcPr/>
                </a:tc>
                <a:tc>
                  <a:txBody>
                    <a:bodyPr/>
                    <a:lstStyle/>
                    <a:p>
                      <a:r>
                        <a:rPr lang="en-ZA" dirty="0"/>
                        <a:t>2967</a:t>
                      </a:r>
                      <a:endParaRPr lang="en-GB" dirty="0"/>
                    </a:p>
                  </a:txBody>
                  <a:tcPr/>
                </a:tc>
                <a:tc>
                  <a:txBody>
                    <a:bodyPr/>
                    <a:lstStyle/>
                    <a:p>
                      <a:r>
                        <a:rPr lang="en-ZA" dirty="0"/>
                        <a:t>473</a:t>
                      </a:r>
                      <a:endParaRPr lang="en-GB" dirty="0"/>
                    </a:p>
                  </a:txBody>
                  <a:tcPr/>
                </a:tc>
                <a:tc>
                  <a:txBody>
                    <a:bodyPr/>
                    <a:lstStyle/>
                    <a:p>
                      <a:r>
                        <a:rPr lang="en-ZA" dirty="0"/>
                        <a:t>4818</a:t>
                      </a:r>
                      <a:endParaRPr lang="en-GB" dirty="0"/>
                    </a:p>
                  </a:txBody>
                  <a:tcPr/>
                </a:tc>
                <a:tc>
                  <a:txBody>
                    <a:bodyPr/>
                    <a:lstStyle/>
                    <a:p>
                      <a:endParaRPr lang="en-GB" dirty="0"/>
                    </a:p>
                  </a:txBody>
                  <a:tcPr/>
                </a:tc>
                <a:tc>
                  <a:txBody>
                    <a:bodyPr/>
                    <a:lstStyle/>
                    <a:p>
                      <a:r>
                        <a:rPr lang="en-ZA" dirty="0"/>
                        <a:t>12</a:t>
                      </a:r>
                      <a:endParaRPr lang="en-GB" dirty="0"/>
                    </a:p>
                  </a:txBody>
                  <a:tcPr/>
                </a:tc>
                <a:tc>
                  <a:txBody>
                    <a:bodyPr/>
                    <a:lstStyle/>
                    <a:p>
                      <a:r>
                        <a:rPr lang="en-ZA" dirty="0"/>
                        <a:t>0</a:t>
                      </a:r>
                      <a:endParaRPr lang="en-GB" dirty="0"/>
                    </a:p>
                  </a:txBody>
                  <a:tcPr/>
                </a:tc>
                <a:extLst>
                  <a:ext uri="{0D108BD9-81ED-4DB2-BD59-A6C34878D82A}">
                    <a16:rowId xmlns="" xmlns:a16="http://schemas.microsoft.com/office/drawing/2014/main" val="3484576134"/>
                  </a:ext>
                </a:extLst>
              </a:tr>
              <a:tr h="589489">
                <a:tc>
                  <a:txBody>
                    <a:bodyPr/>
                    <a:lstStyle/>
                    <a:p>
                      <a:r>
                        <a:rPr lang="en-ZA" dirty="0"/>
                        <a:t>2019</a:t>
                      </a:r>
                      <a:endParaRPr lang="en-GB" dirty="0"/>
                    </a:p>
                  </a:txBody>
                  <a:tcPr/>
                </a:tc>
                <a:tc>
                  <a:txBody>
                    <a:bodyPr/>
                    <a:lstStyle/>
                    <a:p>
                      <a:r>
                        <a:rPr lang="en-ZA" dirty="0"/>
                        <a:t>4120</a:t>
                      </a:r>
                      <a:endParaRPr lang="en-GB" dirty="0"/>
                    </a:p>
                  </a:txBody>
                  <a:tcPr/>
                </a:tc>
                <a:tc>
                  <a:txBody>
                    <a:bodyPr/>
                    <a:lstStyle/>
                    <a:p>
                      <a:r>
                        <a:rPr lang="en-ZA" dirty="0"/>
                        <a:t>1414</a:t>
                      </a:r>
                      <a:endParaRPr lang="en-GB" dirty="0"/>
                    </a:p>
                  </a:txBody>
                  <a:tcPr/>
                </a:tc>
                <a:tc>
                  <a:txBody>
                    <a:bodyPr/>
                    <a:lstStyle/>
                    <a:p>
                      <a:r>
                        <a:rPr lang="en-ZA" dirty="0"/>
                        <a:t>6250</a:t>
                      </a:r>
                      <a:endParaRPr lang="en-GB" dirty="0"/>
                    </a:p>
                  </a:txBody>
                  <a:tcPr/>
                </a:tc>
                <a:tc>
                  <a:txBody>
                    <a:bodyPr/>
                    <a:lstStyle/>
                    <a:p>
                      <a:endParaRPr lang="en-GB" dirty="0"/>
                    </a:p>
                  </a:txBody>
                  <a:tcPr/>
                </a:tc>
                <a:tc>
                  <a:txBody>
                    <a:bodyPr/>
                    <a:lstStyle/>
                    <a:p>
                      <a:r>
                        <a:rPr lang="en-ZA" dirty="0"/>
                        <a:t>34</a:t>
                      </a:r>
                      <a:endParaRPr lang="en-GB" dirty="0"/>
                    </a:p>
                  </a:txBody>
                  <a:tcPr/>
                </a:tc>
                <a:tc>
                  <a:txBody>
                    <a:bodyPr/>
                    <a:lstStyle/>
                    <a:p>
                      <a:r>
                        <a:rPr lang="en-ZA" dirty="0"/>
                        <a:t>0</a:t>
                      </a:r>
                      <a:endParaRPr lang="en-GB" dirty="0"/>
                    </a:p>
                  </a:txBody>
                  <a:tcPr/>
                </a:tc>
                <a:extLst>
                  <a:ext uri="{0D108BD9-81ED-4DB2-BD59-A6C34878D82A}">
                    <a16:rowId xmlns="" xmlns:a16="http://schemas.microsoft.com/office/drawing/2014/main" val="543324742"/>
                  </a:ext>
                </a:extLst>
              </a:tr>
            </a:tbl>
          </a:graphicData>
        </a:graphic>
      </p:graphicFrame>
    </p:spTree>
    <p:extLst>
      <p:ext uri="{BB962C8B-B14F-4D97-AF65-F5344CB8AC3E}">
        <p14:creationId xmlns:p14="http://schemas.microsoft.com/office/powerpoint/2010/main" xmlns="" val="618817495"/>
      </p:ext>
    </p:extLst>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 xmlns:a16="http://schemas.microsoft.com/office/drawing/2014/main" id="{C20CBCCB-11B8-48B2-98BE-9174F970E46B}"/>
              </a:ext>
            </a:extLst>
          </p:cNvPr>
          <p:cNvGraphicFramePr>
            <a:graphicFrameLocks noGrp="1"/>
          </p:cNvGraphicFramePr>
          <p:nvPr>
            <p:ph idx="1"/>
            <p:extLst>
              <p:ext uri="{D42A27DB-BD31-4B8C-83A1-F6EECF244321}">
                <p14:modId xmlns:p14="http://schemas.microsoft.com/office/powerpoint/2010/main" xmlns="" val="2337970323"/>
              </p:ext>
            </p:extLst>
          </p:nvPr>
        </p:nvGraphicFramePr>
        <p:xfrm>
          <a:off x="457200" y="2209800"/>
          <a:ext cx="3826768" cy="3352800"/>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a:extLst>
              <a:ext uri="{FF2B5EF4-FFF2-40B4-BE49-F238E27FC236}">
                <a16:creationId xmlns="" xmlns:a16="http://schemas.microsoft.com/office/drawing/2014/main" id="{77AD7003-01CE-4BEF-8E70-C1E6CACB1C23}"/>
              </a:ext>
            </a:extLst>
          </p:cNvPr>
          <p:cNvSpPr>
            <a:spLocks noGrp="1"/>
          </p:cNvSpPr>
          <p:nvPr>
            <p:ph type="sldNum" sz="quarter" idx="12"/>
          </p:nvPr>
        </p:nvSpPr>
        <p:spPr/>
        <p:txBody>
          <a:bodyPr/>
          <a:lstStyle/>
          <a:p>
            <a:fld id="{BA1A3697-DC7B-894C-BE54-C9BABF30A314}" type="slidenum">
              <a:rPr lang="en-US" smtClean="0"/>
              <a:pPr/>
              <a:t>8</a:t>
            </a:fld>
            <a:endParaRPr lang="en-US"/>
          </a:p>
        </p:txBody>
      </p:sp>
      <p:graphicFrame>
        <p:nvGraphicFramePr>
          <p:cNvPr id="13" name="Chart 12">
            <a:extLst>
              <a:ext uri="{FF2B5EF4-FFF2-40B4-BE49-F238E27FC236}">
                <a16:creationId xmlns="" xmlns:a16="http://schemas.microsoft.com/office/drawing/2014/main" id="{28CF8463-A150-460B-818C-1EE093488427}"/>
              </a:ext>
            </a:extLst>
          </p:cNvPr>
          <p:cNvGraphicFramePr/>
          <p:nvPr>
            <p:extLst>
              <p:ext uri="{D42A27DB-BD31-4B8C-83A1-F6EECF244321}">
                <p14:modId xmlns:p14="http://schemas.microsoft.com/office/powerpoint/2010/main" xmlns="" val="4168247991"/>
              </p:ext>
            </p:extLst>
          </p:nvPr>
        </p:nvGraphicFramePr>
        <p:xfrm>
          <a:off x="4860034" y="2237561"/>
          <a:ext cx="3719734" cy="3352801"/>
        </p:xfrm>
        <a:graphic>
          <a:graphicData uri="http://schemas.openxmlformats.org/drawingml/2006/chart">
            <c:chart xmlns:c="http://schemas.openxmlformats.org/drawingml/2006/chart" xmlns:r="http://schemas.openxmlformats.org/officeDocument/2006/relationships" r:id="rId3"/>
          </a:graphicData>
        </a:graphic>
      </p:graphicFrame>
      <p:sp>
        <p:nvSpPr>
          <p:cNvPr id="14" name="Title 1">
            <a:extLst>
              <a:ext uri="{FF2B5EF4-FFF2-40B4-BE49-F238E27FC236}">
                <a16:creationId xmlns="" xmlns:a16="http://schemas.microsoft.com/office/drawing/2014/main" id="{29FF1DB0-9DF2-440A-980A-DF21D8814035}"/>
              </a:ext>
            </a:extLst>
          </p:cNvPr>
          <p:cNvSpPr>
            <a:spLocks noGrp="1"/>
          </p:cNvSpPr>
          <p:nvPr>
            <p:ph type="title"/>
          </p:nvPr>
        </p:nvSpPr>
        <p:spPr>
          <a:xfrm>
            <a:off x="457200" y="188640"/>
            <a:ext cx="8229600" cy="762998"/>
          </a:xfrm>
          <a:solidFill>
            <a:schemeClr val="accent6">
              <a:lumMod val="75000"/>
            </a:schemeClr>
          </a:solidFill>
        </p:spPr>
        <p:txBody>
          <a:bodyPr>
            <a:normAutofit/>
          </a:bodyPr>
          <a:lstStyle/>
          <a:p>
            <a:pPr algn="ctr"/>
            <a:r>
              <a:rPr lang="en-ZA" sz="2400" b="1" dirty="0"/>
              <a:t>6. Registration and deregistration Statistics</a:t>
            </a:r>
            <a:endParaRPr lang="en-GB" sz="2400" b="1" dirty="0"/>
          </a:p>
        </p:txBody>
      </p:sp>
      <p:sp>
        <p:nvSpPr>
          <p:cNvPr id="15" name="TextBox 14">
            <a:extLst>
              <a:ext uri="{FF2B5EF4-FFF2-40B4-BE49-F238E27FC236}">
                <a16:creationId xmlns="" xmlns:a16="http://schemas.microsoft.com/office/drawing/2014/main" id="{2CA2D9C7-CC0A-4948-B6D2-EBBFE11404F5}"/>
              </a:ext>
            </a:extLst>
          </p:cNvPr>
          <p:cNvSpPr txBox="1"/>
          <p:nvPr/>
        </p:nvSpPr>
        <p:spPr>
          <a:xfrm>
            <a:off x="0" y="1340768"/>
            <a:ext cx="2123728" cy="523220"/>
          </a:xfrm>
          <a:prstGeom prst="rect">
            <a:avLst/>
          </a:prstGeom>
          <a:noFill/>
        </p:spPr>
        <p:txBody>
          <a:bodyPr wrap="square" rtlCol="0">
            <a:spAutoFit/>
          </a:bodyPr>
          <a:lstStyle/>
          <a:p>
            <a:r>
              <a:rPr lang="en-ZA" sz="2800" dirty="0"/>
              <a:t>SACPCMP</a:t>
            </a:r>
            <a:endParaRPr lang="en-GB" sz="2800" dirty="0"/>
          </a:p>
        </p:txBody>
      </p:sp>
    </p:spTree>
    <p:extLst>
      <p:ext uri="{BB962C8B-B14F-4D97-AF65-F5344CB8AC3E}">
        <p14:creationId xmlns:p14="http://schemas.microsoft.com/office/powerpoint/2010/main" xmlns="" val="2382740922"/>
      </p:ext>
    </p:extLst>
  </p:cSld>
  <p:clrMapOvr>
    <a:masterClrMapping/>
  </p:clrMapOvr>
  <mc:AlternateContent xmlns:mc="http://schemas.openxmlformats.org/markup-compatibility/2006">
    <mc:Choice xmlns:p14="http://schemas.microsoft.com/office/powerpoint/2010/main" xmlns="" Requires="p14">
      <p:transition spd="slow" p14:dur="800">
        <p14:flythrough/>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1E91C42-EC44-46B8-9426-121205460984}"/>
              </a:ext>
            </a:extLst>
          </p:cNvPr>
          <p:cNvSpPr>
            <a:spLocks noGrp="1"/>
          </p:cNvSpPr>
          <p:nvPr>
            <p:ph type="title"/>
          </p:nvPr>
        </p:nvSpPr>
        <p:spPr>
          <a:xfrm>
            <a:off x="611560" y="260648"/>
            <a:ext cx="8229600" cy="744807"/>
          </a:xfrm>
          <a:solidFill>
            <a:schemeClr val="accent6">
              <a:lumMod val="75000"/>
            </a:schemeClr>
          </a:solidFill>
        </p:spPr>
        <p:txBody>
          <a:bodyPr>
            <a:normAutofit/>
          </a:bodyPr>
          <a:lstStyle/>
          <a:p>
            <a:pPr algn="ctr"/>
            <a:r>
              <a:rPr lang="en-ZA" sz="2400" b="1" dirty="0"/>
              <a:t>6. Registration and deregistration Statistics (</a:t>
            </a:r>
            <a:r>
              <a:rPr lang="en-ZA" sz="2400" b="1" dirty="0" smtClean="0"/>
              <a:t>Cont.)</a:t>
            </a:r>
            <a:endParaRPr lang="en-GB" sz="2400" b="1" dirty="0"/>
          </a:p>
        </p:txBody>
      </p:sp>
      <p:sp>
        <p:nvSpPr>
          <p:cNvPr id="3" name="Content Placeholder 2">
            <a:extLst>
              <a:ext uri="{FF2B5EF4-FFF2-40B4-BE49-F238E27FC236}">
                <a16:creationId xmlns="" xmlns:a16="http://schemas.microsoft.com/office/drawing/2014/main" id="{A09FB306-7F3F-4A0F-88C8-98CA4F0AE4E4}"/>
              </a:ext>
            </a:extLst>
          </p:cNvPr>
          <p:cNvSpPr>
            <a:spLocks noGrp="1"/>
          </p:cNvSpPr>
          <p:nvPr>
            <p:ph idx="1"/>
          </p:nvPr>
        </p:nvSpPr>
        <p:spPr>
          <a:xfrm>
            <a:off x="431115" y="1916832"/>
            <a:ext cx="8229600" cy="3352800"/>
          </a:xfrm>
        </p:spPr>
        <p:txBody>
          <a:bodyPr/>
          <a:lstStyle/>
          <a:p>
            <a:pPr marL="0" indent="0">
              <a:buNone/>
            </a:pPr>
            <a:r>
              <a:rPr lang="en-ZA" dirty="0"/>
              <a:t>ECSA</a:t>
            </a:r>
          </a:p>
          <a:p>
            <a:pPr marL="0" indent="0">
              <a:buNone/>
            </a:pPr>
            <a:endParaRPr lang="en-GB" dirty="0"/>
          </a:p>
        </p:txBody>
      </p:sp>
      <p:sp>
        <p:nvSpPr>
          <p:cNvPr id="4" name="Slide Number Placeholder 3">
            <a:extLst>
              <a:ext uri="{FF2B5EF4-FFF2-40B4-BE49-F238E27FC236}">
                <a16:creationId xmlns="" xmlns:a16="http://schemas.microsoft.com/office/drawing/2014/main" id="{9A5BE8FD-EFCB-4AA8-BE4A-7D5302B263C8}"/>
              </a:ext>
            </a:extLst>
          </p:cNvPr>
          <p:cNvSpPr>
            <a:spLocks noGrp="1"/>
          </p:cNvSpPr>
          <p:nvPr>
            <p:ph type="sldNum" sz="quarter" idx="12"/>
          </p:nvPr>
        </p:nvSpPr>
        <p:spPr/>
        <p:txBody>
          <a:bodyPr/>
          <a:lstStyle/>
          <a:p>
            <a:fld id="{BA1A3697-DC7B-894C-BE54-C9BABF30A314}" type="slidenum">
              <a:rPr lang="en-US" smtClean="0"/>
              <a:pPr/>
              <a:t>9</a:t>
            </a:fld>
            <a:endParaRPr lang="en-US"/>
          </a:p>
        </p:txBody>
      </p:sp>
      <p:graphicFrame>
        <p:nvGraphicFramePr>
          <p:cNvPr id="5" name="Table 5">
            <a:extLst>
              <a:ext uri="{FF2B5EF4-FFF2-40B4-BE49-F238E27FC236}">
                <a16:creationId xmlns="" xmlns:a16="http://schemas.microsoft.com/office/drawing/2014/main" id="{788AC2EA-78D4-4045-9A34-FCE26B5C0896}"/>
              </a:ext>
            </a:extLst>
          </p:cNvPr>
          <p:cNvGraphicFramePr>
            <a:graphicFrameLocks noGrp="1"/>
          </p:cNvGraphicFramePr>
          <p:nvPr>
            <p:extLst>
              <p:ext uri="{D42A27DB-BD31-4B8C-83A1-F6EECF244321}">
                <p14:modId xmlns:p14="http://schemas.microsoft.com/office/powerpoint/2010/main" xmlns="" val="3543392666"/>
              </p:ext>
            </p:extLst>
          </p:nvPr>
        </p:nvGraphicFramePr>
        <p:xfrm>
          <a:off x="409167" y="2442752"/>
          <a:ext cx="8507290" cy="3546049"/>
        </p:xfrm>
        <a:graphic>
          <a:graphicData uri="http://schemas.openxmlformats.org/drawingml/2006/table">
            <a:tbl>
              <a:tblPr firstRow="1" bandRow="1">
                <a:tableStyleId>{21E4AEA4-8DFA-4A89-87EB-49C32662AFE0}</a:tableStyleId>
              </a:tblPr>
              <a:tblGrid>
                <a:gridCol w="717872">
                  <a:extLst>
                    <a:ext uri="{9D8B030D-6E8A-4147-A177-3AD203B41FA5}">
                      <a16:colId xmlns="" xmlns:a16="http://schemas.microsoft.com/office/drawing/2014/main" val="2859556149"/>
                    </a:ext>
                  </a:extLst>
                </a:gridCol>
                <a:gridCol w="1380704">
                  <a:extLst>
                    <a:ext uri="{9D8B030D-6E8A-4147-A177-3AD203B41FA5}">
                      <a16:colId xmlns="" xmlns:a16="http://schemas.microsoft.com/office/drawing/2014/main" val="2063409641"/>
                    </a:ext>
                  </a:extLst>
                </a:gridCol>
                <a:gridCol w="1512168">
                  <a:extLst>
                    <a:ext uri="{9D8B030D-6E8A-4147-A177-3AD203B41FA5}">
                      <a16:colId xmlns="" xmlns:a16="http://schemas.microsoft.com/office/drawing/2014/main" val="3138457100"/>
                    </a:ext>
                  </a:extLst>
                </a:gridCol>
                <a:gridCol w="1296144">
                  <a:extLst>
                    <a:ext uri="{9D8B030D-6E8A-4147-A177-3AD203B41FA5}">
                      <a16:colId xmlns="" xmlns:a16="http://schemas.microsoft.com/office/drawing/2014/main" val="2579712895"/>
                    </a:ext>
                  </a:extLst>
                </a:gridCol>
                <a:gridCol w="1296144">
                  <a:extLst>
                    <a:ext uri="{9D8B030D-6E8A-4147-A177-3AD203B41FA5}">
                      <a16:colId xmlns="" xmlns:a16="http://schemas.microsoft.com/office/drawing/2014/main" val="1302656597"/>
                    </a:ext>
                  </a:extLst>
                </a:gridCol>
                <a:gridCol w="1152128">
                  <a:extLst>
                    <a:ext uri="{9D8B030D-6E8A-4147-A177-3AD203B41FA5}">
                      <a16:colId xmlns="" xmlns:a16="http://schemas.microsoft.com/office/drawing/2014/main" val="4041736501"/>
                    </a:ext>
                  </a:extLst>
                </a:gridCol>
                <a:gridCol w="1152130">
                  <a:extLst>
                    <a:ext uri="{9D8B030D-6E8A-4147-A177-3AD203B41FA5}">
                      <a16:colId xmlns="" xmlns:a16="http://schemas.microsoft.com/office/drawing/2014/main" val="367494835"/>
                    </a:ext>
                  </a:extLst>
                </a:gridCol>
              </a:tblGrid>
              <a:tr h="504056">
                <a:tc>
                  <a:txBody>
                    <a:bodyPr/>
                    <a:lstStyle/>
                    <a:p>
                      <a:endParaRPr lang="en-GB" sz="1400" dirty="0"/>
                    </a:p>
                  </a:txBody>
                  <a:tcPr/>
                </a:tc>
                <a:tc gridSpan="2">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ZA" sz="1400" dirty="0"/>
                        <a:t>Candidates</a:t>
                      </a:r>
                      <a:endParaRPr lang="en-GB" sz="1400" dirty="0"/>
                    </a:p>
                    <a:p>
                      <a:pPr algn="ctr"/>
                      <a:endParaRPr lang="en-GB" sz="1400" dirty="0"/>
                    </a:p>
                  </a:txBody>
                  <a:tcPr/>
                </a:tc>
                <a:tc hMerge="1">
                  <a:txBody>
                    <a:bodyPr/>
                    <a:lstStyle/>
                    <a:p>
                      <a:endParaRPr lang="en-GB" sz="1400" dirty="0"/>
                    </a:p>
                  </a:txBody>
                  <a:tcPr/>
                </a:tc>
                <a:tc>
                  <a:txBody>
                    <a:bodyPr/>
                    <a:lstStyle/>
                    <a:p>
                      <a:endParaRPr lang="en-GB" sz="1400" dirty="0"/>
                    </a:p>
                  </a:txBody>
                  <a:tcPr/>
                </a:tc>
                <a:tc gridSpan="3">
                  <a:txBody>
                    <a:bodyPr/>
                    <a:lstStyle/>
                    <a:p>
                      <a:pPr algn="ctr"/>
                      <a:r>
                        <a:rPr lang="en-ZA" sz="1400" dirty="0"/>
                        <a:t>De-registrations</a:t>
                      </a:r>
                      <a:endParaRPr lang="en-GB" sz="1400" dirty="0"/>
                    </a:p>
                  </a:txBody>
                  <a:tcPr/>
                </a:tc>
                <a:tc hMerge="1">
                  <a:txBody>
                    <a:bodyPr/>
                    <a:lstStyle/>
                    <a:p>
                      <a:endParaRPr lang="en-GB" sz="1400" dirty="0"/>
                    </a:p>
                  </a:txBody>
                  <a:tcPr/>
                </a:tc>
                <a:tc hMerge="1">
                  <a:txBody>
                    <a:bodyPr/>
                    <a:lstStyle/>
                    <a:p>
                      <a:endParaRPr lang="en-GB" sz="1400" dirty="0"/>
                    </a:p>
                  </a:txBody>
                  <a:tcPr/>
                </a:tc>
                <a:extLst>
                  <a:ext uri="{0D108BD9-81ED-4DB2-BD59-A6C34878D82A}">
                    <a16:rowId xmlns="" xmlns:a16="http://schemas.microsoft.com/office/drawing/2014/main" val="966243436"/>
                  </a:ext>
                </a:extLst>
              </a:tr>
              <a:tr h="504056">
                <a:tc>
                  <a:txBody>
                    <a:bodyPr/>
                    <a:lstStyle/>
                    <a:p>
                      <a:r>
                        <a:rPr lang="en-ZA" sz="1400" b="1" dirty="0"/>
                        <a:t>Year</a:t>
                      </a:r>
                      <a:endParaRPr lang="en-GB" sz="1400" b="1" dirty="0"/>
                    </a:p>
                  </a:txBody>
                  <a:tcPr/>
                </a:tc>
                <a:tc>
                  <a:txBody>
                    <a:bodyPr/>
                    <a:lstStyle/>
                    <a:p>
                      <a:r>
                        <a:rPr lang="en-ZA" sz="1400" b="1" dirty="0"/>
                        <a:t>Registrations</a:t>
                      </a:r>
                      <a:endParaRPr lang="en-GB" sz="1400" b="1" dirty="0"/>
                    </a:p>
                  </a:txBody>
                  <a:tcPr/>
                </a:tc>
                <a:tc>
                  <a:txBody>
                    <a:bodyPr/>
                    <a:lstStyle/>
                    <a:p>
                      <a:r>
                        <a:rPr lang="en-ZA" sz="1400" b="1" dirty="0"/>
                        <a:t>De-registrations</a:t>
                      </a:r>
                      <a:endParaRPr lang="en-GB" sz="1400" b="1" dirty="0"/>
                    </a:p>
                  </a:txBody>
                  <a:tcPr/>
                </a:tc>
                <a:tc>
                  <a:txBody>
                    <a:bodyPr/>
                    <a:lstStyle/>
                    <a:p>
                      <a:r>
                        <a:rPr lang="en-ZA" sz="1400" b="1" dirty="0"/>
                        <a:t>Registered Professionals</a:t>
                      </a:r>
                      <a:endParaRPr lang="en-GB" sz="1400" b="1" dirty="0"/>
                    </a:p>
                  </a:txBody>
                  <a:tcPr/>
                </a:tc>
                <a:tc>
                  <a:txBody>
                    <a:bodyPr/>
                    <a:lstStyle/>
                    <a:p>
                      <a:r>
                        <a:rPr lang="en-ZA" sz="1400" b="1" dirty="0"/>
                        <a:t>Non-payments</a:t>
                      </a:r>
                      <a:endParaRPr lang="en-GB" sz="1400" b="1" dirty="0"/>
                    </a:p>
                  </a:txBody>
                  <a:tcPr/>
                </a:tc>
                <a:tc>
                  <a:txBody>
                    <a:bodyPr/>
                    <a:lstStyle/>
                    <a:p>
                      <a:r>
                        <a:rPr lang="en-ZA" sz="1400" b="1" dirty="0"/>
                        <a:t>Non-CPD Compliance</a:t>
                      </a:r>
                      <a:endParaRPr lang="en-GB" sz="1400" b="1" dirty="0"/>
                    </a:p>
                  </a:txBody>
                  <a:tcPr/>
                </a:tc>
                <a:tc>
                  <a:txBody>
                    <a:bodyPr/>
                    <a:lstStyle/>
                    <a:p>
                      <a:r>
                        <a:rPr lang="en-ZA" sz="1400" b="1" dirty="0"/>
                        <a:t>Misconduct</a:t>
                      </a:r>
                      <a:endParaRPr lang="en-GB" sz="1400" b="1" dirty="0"/>
                    </a:p>
                  </a:txBody>
                  <a:tcPr/>
                </a:tc>
                <a:extLst>
                  <a:ext uri="{0D108BD9-81ED-4DB2-BD59-A6C34878D82A}">
                    <a16:rowId xmlns="" xmlns:a16="http://schemas.microsoft.com/office/drawing/2014/main" val="2749652114"/>
                  </a:ext>
                </a:extLst>
              </a:tr>
              <a:tr h="589489">
                <a:tc>
                  <a:txBody>
                    <a:bodyPr/>
                    <a:lstStyle/>
                    <a:p>
                      <a:r>
                        <a:rPr lang="en-ZA" dirty="0"/>
                        <a:t>2016</a:t>
                      </a:r>
                      <a:endParaRPr lang="en-GB" dirty="0"/>
                    </a:p>
                  </a:txBody>
                  <a:tcPr/>
                </a:tc>
                <a:tc>
                  <a:txBody>
                    <a:bodyPr/>
                    <a:lstStyle/>
                    <a:p>
                      <a:r>
                        <a:rPr lang="en-ZA" dirty="0"/>
                        <a:t>3731</a:t>
                      </a:r>
                      <a:endParaRPr lang="en-GB"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dirty="0"/>
                        <a:t>1624</a:t>
                      </a:r>
                      <a:endParaRPr lang="en-GB" dirty="0"/>
                    </a:p>
                    <a:p>
                      <a:endParaRPr lang="en-GB" dirty="0"/>
                    </a:p>
                  </a:txBody>
                  <a:tcPr/>
                </a:tc>
                <a:tc>
                  <a:txBody>
                    <a:bodyPr/>
                    <a:lstStyle/>
                    <a:p>
                      <a:r>
                        <a:rPr lang="en-ZA" dirty="0"/>
                        <a:t>1644</a:t>
                      </a:r>
                      <a:endParaRPr lang="en-GB"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dirty="0"/>
                        <a:t>759</a:t>
                      </a:r>
                      <a:endParaRPr lang="en-GB" dirty="0"/>
                    </a:p>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 xmlns:a16="http://schemas.microsoft.com/office/drawing/2014/main" val="3034839673"/>
                  </a:ext>
                </a:extLst>
              </a:tr>
              <a:tr h="589489">
                <a:tc>
                  <a:txBody>
                    <a:bodyPr/>
                    <a:lstStyle/>
                    <a:p>
                      <a:r>
                        <a:rPr lang="en-ZA" dirty="0"/>
                        <a:t>2017</a:t>
                      </a:r>
                      <a:endParaRPr lang="en-GB" dirty="0"/>
                    </a:p>
                  </a:txBody>
                  <a:tcPr/>
                </a:tc>
                <a:tc>
                  <a:txBody>
                    <a:bodyPr/>
                    <a:lstStyle/>
                    <a:p>
                      <a:r>
                        <a:rPr lang="en-ZA" dirty="0"/>
                        <a:t>3253</a:t>
                      </a:r>
                      <a:endParaRPr lang="en-GB"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dirty="0"/>
                        <a:t>1695</a:t>
                      </a:r>
                      <a:endParaRPr lang="en-GB" dirty="0"/>
                    </a:p>
                    <a:p>
                      <a:endParaRPr lang="en-GB" dirty="0"/>
                    </a:p>
                  </a:txBody>
                  <a:tcPr/>
                </a:tc>
                <a:tc>
                  <a:txBody>
                    <a:bodyPr/>
                    <a:lstStyle/>
                    <a:p>
                      <a:r>
                        <a:rPr lang="en-ZA" dirty="0"/>
                        <a:t>881</a:t>
                      </a:r>
                      <a:endParaRPr lang="en-GB"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dirty="0"/>
                        <a:t>746</a:t>
                      </a:r>
                      <a:endParaRPr lang="en-GB" dirty="0"/>
                    </a:p>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 xmlns:a16="http://schemas.microsoft.com/office/drawing/2014/main" val="4025773928"/>
                  </a:ext>
                </a:extLst>
              </a:tr>
              <a:tr h="589489">
                <a:tc>
                  <a:txBody>
                    <a:bodyPr/>
                    <a:lstStyle/>
                    <a:p>
                      <a:r>
                        <a:rPr lang="en-ZA" dirty="0"/>
                        <a:t>2018</a:t>
                      </a:r>
                      <a:endParaRPr lang="en-GB" dirty="0"/>
                    </a:p>
                  </a:txBody>
                  <a:tcPr/>
                </a:tc>
                <a:tc>
                  <a:txBody>
                    <a:bodyPr/>
                    <a:lstStyle/>
                    <a:p>
                      <a:r>
                        <a:rPr lang="en-ZA" dirty="0"/>
                        <a:t>2780</a:t>
                      </a:r>
                      <a:endParaRPr lang="en-GB"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dirty="0"/>
                        <a:t>2140</a:t>
                      </a:r>
                      <a:endParaRPr lang="en-GB" dirty="0"/>
                    </a:p>
                    <a:p>
                      <a:endParaRPr lang="en-GB" dirty="0"/>
                    </a:p>
                  </a:txBody>
                  <a:tcPr/>
                </a:tc>
                <a:tc>
                  <a:txBody>
                    <a:bodyPr/>
                    <a:lstStyle/>
                    <a:p>
                      <a:r>
                        <a:rPr lang="en-ZA" dirty="0"/>
                        <a:t>933</a:t>
                      </a:r>
                      <a:endParaRPr lang="en-GB"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dirty="0"/>
                        <a:t>488</a:t>
                      </a:r>
                      <a:endParaRPr lang="en-GB" dirty="0"/>
                    </a:p>
                    <a:p>
                      <a:endParaRPr lang="en-GB" dirty="0"/>
                    </a:p>
                  </a:txBody>
                  <a:tcPr/>
                </a:tc>
                <a:tc>
                  <a:txBody>
                    <a:bodyPr/>
                    <a:lstStyle/>
                    <a:p>
                      <a:r>
                        <a:rPr lang="en-ZA" dirty="0"/>
                        <a:t>138</a:t>
                      </a:r>
                      <a:endParaRPr lang="en-GB" dirty="0"/>
                    </a:p>
                  </a:txBody>
                  <a:tcPr/>
                </a:tc>
                <a:tc>
                  <a:txBody>
                    <a:bodyPr/>
                    <a:lstStyle/>
                    <a:p>
                      <a:r>
                        <a:rPr lang="en-ZA" dirty="0"/>
                        <a:t>1</a:t>
                      </a:r>
                      <a:endParaRPr lang="en-GB" dirty="0"/>
                    </a:p>
                  </a:txBody>
                  <a:tcPr/>
                </a:tc>
                <a:extLst>
                  <a:ext uri="{0D108BD9-81ED-4DB2-BD59-A6C34878D82A}">
                    <a16:rowId xmlns="" xmlns:a16="http://schemas.microsoft.com/office/drawing/2014/main" val="3484576134"/>
                  </a:ext>
                </a:extLst>
              </a:tr>
              <a:tr h="589489">
                <a:tc>
                  <a:txBody>
                    <a:bodyPr/>
                    <a:lstStyle/>
                    <a:p>
                      <a:r>
                        <a:rPr lang="en-ZA" dirty="0"/>
                        <a:t>2019</a:t>
                      </a:r>
                      <a:endParaRPr lang="en-GB" dirty="0"/>
                    </a:p>
                  </a:txBody>
                  <a:tcPr/>
                </a:tc>
                <a:tc>
                  <a:txBody>
                    <a:bodyPr/>
                    <a:lstStyle/>
                    <a:p>
                      <a:r>
                        <a:rPr lang="en-ZA" dirty="0"/>
                        <a:t>3271</a:t>
                      </a:r>
                      <a:endParaRPr lang="en-GB" dirty="0"/>
                    </a:p>
                  </a:txBody>
                  <a:tcPr/>
                </a:tc>
                <a:tc>
                  <a:txBody>
                    <a:bodyPr/>
                    <a:lstStyle/>
                    <a:p>
                      <a:endParaRPr lang="en-GB" dirty="0"/>
                    </a:p>
                  </a:txBody>
                  <a:tcPr/>
                </a:tc>
                <a:tc>
                  <a:txBody>
                    <a:bodyPr/>
                    <a:lstStyle/>
                    <a:p>
                      <a:r>
                        <a:rPr lang="en-ZA" dirty="0"/>
                        <a:t>1159</a:t>
                      </a:r>
                      <a:endParaRPr lang="en-GB" dirty="0"/>
                    </a:p>
                  </a:txBody>
                  <a:tcPr/>
                </a:tc>
                <a:tc>
                  <a:txBody>
                    <a:bodyPr/>
                    <a:lstStyle/>
                    <a:p>
                      <a:endParaRPr lang="en-GB" dirty="0"/>
                    </a:p>
                  </a:txBody>
                  <a:tcPr/>
                </a:tc>
                <a:tc>
                  <a:txBody>
                    <a:bodyPr/>
                    <a:lstStyle/>
                    <a:p>
                      <a:r>
                        <a:rPr lang="en-ZA" dirty="0"/>
                        <a:t>303</a:t>
                      </a:r>
                      <a:endParaRPr lang="en-GB" dirty="0"/>
                    </a:p>
                  </a:txBody>
                  <a:tcPr/>
                </a:tc>
                <a:tc>
                  <a:txBody>
                    <a:bodyPr/>
                    <a:lstStyle/>
                    <a:p>
                      <a:endParaRPr lang="en-GB" dirty="0"/>
                    </a:p>
                  </a:txBody>
                  <a:tcPr/>
                </a:tc>
                <a:extLst>
                  <a:ext uri="{0D108BD9-81ED-4DB2-BD59-A6C34878D82A}">
                    <a16:rowId xmlns="" xmlns:a16="http://schemas.microsoft.com/office/drawing/2014/main" val="543324742"/>
                  </a:ext>
                </a:extLst>
              </a:tr>
            </a:tbl>
          </a:graphicData>
        </a:graphic>
      </p:graphicFrame>
    </p:spTree>
    <p:extLst>
      <p:ext uri="{BB962C8B-B14F-4D97-AF65-F5344CB8AC3E}">
        <p14:creationId xmlns:p14="http://schemas.microsoft.com/office/powerpoint/2010/main" xmlns="" val="3389781379"/>
      </p:ext>
    </p:extLst>
  </p:cSld>
  <p:clrMapOvr>
    <a:masterClrMapping/>
  </p:clrMapOvr>
  <mc:AlternateContent xmlns:mc="http://schemas.openxmlformats.org/markup-compatibility/2006">
    <mc:Choice xmlns:p14="http://schemas.microsoft.com/office/powerpoint/2010/main" xmlns="" Requires="p14">
      <p:transition spd="slow" p14:dur="1500">
        <p14:window dir="vert"/>
      </p:transition>
    </mc:Choice>
    <mc:Fallback>
      <p:transition spd="slow">
        <p:fade/>
      </p:transition>
    </mc:Fallback>
  </mc:AlternateContent>
</p:sld>
</file>

<file path=ppt/theme/theme1.xml><?xml version="1.0" encoding="utf-8"?>
<a:theme xmlns:a="http://schemas.openxmlformats.org/drawingml/2006/main" name="CBE Presentation SLide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CBE PPT Template - External No branding" id="{93567732-4049-486F-B8A9-335DA070B205}" vid="{D8A95BB0-343B-4A60-838B-F8B2BC8456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CBE 2017 2018 APP Presentation to  Special MinTop 2017 03 07</Template>
  <TotalTime>3018</TotalTime>
  <Words>1322</Words>
  <Application>Microsoft Office PowerPoint</Application>
  <PresentationFormat>On-screen Show (4:3)</PresentationFormat>
  <Paragraphs>353</Paragraphs>
  <Slides>21</Slides>
  <Notes>2</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CBE Presentation SLide 1</vt:lpstr>
      <vt:lpstr>Progress Report by the Council for the Built Environment (CBE) on Implementing the Skills Pipeline for Graduates to Become Professionally Registered   26 February 2020    Presented by: CBE and the CBEP</vt:lpstr>
      <vt:lpstr>1. Reporting Structure </vt:lpstr>
      <vt:lpstr>2. Oversight Role of the CBE</vt:lpstr>
      <vt:lpstr>3. Transformation Initiatives</vt:lpstr>
      <vt:lpstr>Slide 5</vt:lpstr>
      <vt:lpstr>5.   Skills pipeline – Achieving our objectives</vt:lpstr>
      <vt:lpstr>6. Registration and deregistration Statistics</vt:lpstr>
      <vt:lpstr>6. Registration and deregistration Statistics</vt:lpstr>
      <vt:lpstr>6. Registration and deregistration Statistics (Cont.)</vt:lpstr>
      <vt:lpstr>6. Registration and deregistration Statistics</vt:lpstr>
      <vt:lpstr>6. Registration and deregistration Statistics (Cont.)</vt:lpstr>
      <vt:lpstr>6. Registration and deregistration Statistics</vt:lpstr>
      <vt:lpstr>6. Registration and deregistration Statistics (Cont)</vt:lpstr>
      <vt:lpstr>6. Registration and deregistration Statistics</vt:lpstr>
      <vt:lpstr>6. Registration and deregistration Statistics (Cont.)</vt:lpstr>
      <vt:lpstr>6. Registration and deregistration Statistics</vt:lpstr>
      <vt:lpstr>6. Registration and deregistration Statistics (Cont.)</vt:lpstr>
      <vt:lpstr>7. What if there is no professional regulation?</vt:lpstr>
      <vt:lpstr>8. Challenges in execution of the mandate</vt:lpstr>
      <vt:lpstr>8. Challenges in execution of the mandate (Cont.)</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to the Special MinTop  –  CBE Strategic Plan, Annual Performance Plan and Budget for 2017/18 financial year</dc:title>
  <dc:creator>Phuti Manamela</dc:creator>
  <cp:lastModifiedBy>PUMZA</cp:lastModifiedBy>
  <cp:revision>279</cp:revision>
  <cp:lastPrinted>2018-11-20T14:53:52Z</cp:lastPrinted>
  <dcterms:created xsi:type="dcterms:W3CDTF">2018-02-20T06:54:30Z</dcterms:created>
  <dcterms:modified xsi:type="dcterms:W3CDTF">2020-02-27T09:25:17Z</dcterms:modified>
</cp:coreProperties>
</file>