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9" r:id="rId4"/>
    <p:sldId id="260" r:id="rId5"/>
    <p:sldId id="263" r:id="rId6"/>
    <p:sldId id="262" r:id="rId7"/>
    <p:sldId id="265" r:id="rId8"/>
    <p:sldId id="266" r:id="rId9"/>
    <p:sldId id="267" r:id="rId10"/>
    <p:sldId id="268" r:id="rId11"/>
    <p:sldId id="270" r:id="rId12"/>
    <p:sldId id="271"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tu.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E4742-5752-4AF2-B995-00524E99B854}"/>
              </a:ext>
            </a:extLst>
          </p:cNvPr>
          <p:cNvSpPr>
            <a:spLocks noGrp="1"/>
          </p:cNvSpPr>
          <p:nvPr>
            <p:ph type="ctrTitle"/>
          </p:nvPr>
        </p:nvSpPr>
        <p:spPr/>
        <p:txBody>
          <a:bodyPr/>
          <a:lstStyle/>
          <a:p>
            <a:r>
              <a:rPr lang="en-US" dirty="0"/>
              <a:t>Ashraf Patel</a:t>
            </a:r>
            <a:br>
              <a:rPr lang="en-US" dirty="0"/>
            </a:br>
            <a:r>
              <a:rPr lang="en-US" dirty="0"/>
              <a:t> </a:t>
            </a:r>
            <a:br>
              <a:rPr lang="en-US" dirty="0"/>
            </a:br>
            <a:endParaRPr lang="en-US" dirty="0"/>
          </a:p>
        </p:txBody>
      </p:sp>
      <p:sp>
        <p:nvSpPr>
          <p:cNvPr id="3" name="Subtitle 2">
            <a:extLst>
              <a:ext uri="{FF2B5EF4-FFF2-40B4-BE49-F238E27FC236}">
                <a16:creationId xmlns:a16="http://schemas.microsoft.com/office/drawing/2014/main" xmlns="" id="{414521F2-F9C5-4764-A149-CFF0DBEF8DAC}"/>
              </a:ext>
            </a:extLst>
          </p:cNvPr>
          <p:cNvSpPr>
            <a:spLocks noGrp="1"/>
          </p:cNvSpPr>
          <p:nvPr>
            <p:ph type="subTitle" idx="1"/>
          </p:nvPr>
        </p:nvSpPr>
        <p:spPr/>
        <p:txBody>
          <a:bodyPr>
            <a:normAutofit fontScale="92500"/>
          </a:bodyPr>
          <a:lstStyle/>
          <a:p>
            <a:r>
              <a:rPr lang="en-US" sz="2800" b="1" dirty="0">
                <a:solidFill>
                  <a:schemeClr val="accent1"/>
                </a:solidFill>
              </a:rPr>
              <a:t>Parliamentary Committee on Communications</a:t>
            </a:r>
          </a:p>
          <a:p>
            <a:r>
              <a:rPr lang="en-US" sz="2800" b="1" dirty="0">
                <a:solidFill>
                  <a:schemeClr val="accent1"/>
                </a:solidFill>
              </a:rPr>
              <a:t>26 February 2020 </a:t>
            </a:r>
          </a:p>
        </p:txBody>
      </p:sp>
    </p:spTree>
    <p:extLst>
      <p:ext uri="{BB962C8B-B14F-4D97-AF65-F5344CB8AC3E}">
        <p14:creationId xmlns:p14="http://schemas.microsoft.com/office/powerpoint/2010/main" xmlns="" val="3917108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4F8CE0-A5AD-4281-802A-F2B3A9E212FF}"/>
              </a:ext>
            </a:extLst>
          </p:cNvPr>
          <p:cNvSpPr>
            <a:spLocks noGrp="1"/>
          </p:cNvSpPr>
          <p:nvPr>
            <p:ph type="title"/>
          </p:nvPr>
        </p:nvSpPr>
        <p:spPr/>
        <p:txBody>
          <a:bodyPr/>
          <a:lstStyle/>
          <a:p>
            <a:r>
              <a:rPr lang="en-US" b="1" dirty="0"/>
              <a:t>C. Regulatory Institutional Structures </a:t>
            </a:r>
          </a:p>
        </p:txBody>
      </p:sp>
      <p:sp>
        <p:nvSpPr>
          <p:cNvPr id="3" name="Content Placeholder 2">
            <a:extLst>
              <a:ext uri="{FF2B5EF4-FFF2-40B4-BE49-F238E27FC236}">
                <a16:creationId xmlns:a16="http://schemas.microsoft.com/office/drawing/2014/main" xmlns="" id="{F59D7D75-EC59-4B44-B11E-3D206D726DB5}"/>
              </a:ext>
            </a:extLst>
          </p:cNvPr>
          <p:cNvSpPr>
            <a:spLocks noGrp="1"/>
          </p:cNvSpPr>
          <p:nvPr>
            <p:ph idx="1"/>
          </p:nvPr>
        </p:nvSpPr>
        <p:spPr>
          <a:xfrm>
            <a:off x="677334" y="1364975"/>
            <a:ext cx="8596668" cy="5075582"/>
          </a:xfrm>
        </p:spPr>
        <p:txBody>
          <a:bodyPr>
            <a:normAutofit lnSpcReduction="10000"/>
          </a:bodyPr>
          <a:lstStyle/>
          <a:p>
            <a:r>
              <a:rPr lang="en-US" b="1" dirty="0"/>
              <a:t> Constitution of 1996 - Section S 192</a:t>
            </a:r>
          </a:p>
          <a:p>
            <a:pPr lvl="1"/>
            <a:r>
              <a:rPr lang="en-US" sz="1700" dirty="0"/>
              <a:t>Promote </a:t>
            </a:r>
            <a:r>
              <a:rPr lang="en-US" sz="1700" b="1" u="sng" dirty="0"/>
              <a:t>Fairness and diversity of views </a:t>
            </a:r>
            <a:r>
              <a:rPr lang="en-US" sz="1700" dirty="0"/>
              <a:t>representing all South Africa </a:t>
            </a:r>
          </a:p>
          <a:p>
            <a:r>
              <a:rPr lang="en-US" b="1" dirty="0"/>
              <a:t>The Promotion of Administration Justice Act, No. 3 of 2000 (PAJA)</a:t>
            </a:r>
            <a:r>
              <a:rPr lang="en-US" dirty="0"/>
              <a:t> </a:t>
            </a:r>
          </a:p>
          <a:p>
            <a:pPr marL="0" indent="0">
              <a:buNone/>
            </a:pPr>
            <a:r>
              <a:rPr lang="en-US" dirty="0"/>
              <a:t>PAJA gives effect to the right to administrative action that is </a:t>
            </a:r>
            <a:r>
              <a:rPr lang="en-US" u="sng" dirty="0"/>
              <a:t>lawful, reasonable and procedurally fair </a:t>
            </a:r>
            <a:r>
              <a:rPr lang="en-US" dirty="0"/>
              <a:t>and to the right to written reasons for administrative action, as contemplated in section 33 of the Constitution; </a:t>
            </a:r>
          </a:p>
          <a:p>
            <a:r>
              <a:rPr lang="en-US" b="1" dirty="0"/>
              <a:t>The Electronic Communications Act, No. 36 of 2005 (ECA), as amended</a:t>
            </a:r>
            <a:r>
              <a:rPr lang="en-US" dirty="0"/>
              <a:t> </a:t>
            </a:r>
          </a:p>
          <a:p>
            <a:r>
              <a:rPr lang="en-US" dirty="0"/>
              <a:t>The ECA promotes convergence in the broadcasting, broadcasting signal distribution and telecommunications sectors and provides the legal framework for convergence of these sectors. </a:t>
            </a:r>
          </a:p>
          <a:p>
            <a:r>
              <a:rPr lang="en-US" dirty="0"/>
              <a:t>Substantive functions of the Authority pertain to issuing </a:t>
            </a:r>
            <a:r>
              <a:rPr lang="en-US" dirty="0" err="1"/>
              <a:t>licences</a:t>
            </a:r>
            <a:r>
              <a:rPr lang="en-US" dirty="0"/>
              <a:t> and regulating the broadcasting, electronic communications and postal services in South Africa. </a:t>
            </a:r>
          </a:p>
          <a:p>
            <a:r>
              <a:rPr lang="en-US" dirty="0"/>
              <a:t>ICASA has </a:t>
            </a:r>
            <a:r>
              <a:rPr lang="en-US" b="1" u="sng" dirty="0"/>
              <a:t>concurrent regulatory oversight/jurisdiction </a:t>
            </a:r>
            <a:r>
              <a:rPr lang="en-US" dirty="0"/>
              <a:t>with the Competition Commission on competition matters (Chapter 10 of the ECA as well as section </a:t>
            </a:r>
            <a:r>
              <a:rPr lang="en-US" u="sng" dirty="0"/>
              <a:t>4B(8)(b) of the ICASA Act</a:t>
            </a:r>
            <a:r>
              <a:rPr lang="en-US" dirty="0"/>
              <a:t>).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xmlns="" val="165751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2CF2D-8BCE-4AFA-9ABB-B4B9D5E3327E}"/>
              </a:ext>
            </a:extLst>
          </p:cNvPr>
          <p:cNvSpPr>
            <a:spLocks noGrp="1"/>
          </p:cNvSpPr>
          <p:nvPr>
            <p:ph type="title"/>
          </p:nvPr>
        </p:nvSpPr>
        <p:spPr/>
        <p:txBody>
          <a:bodyPr/>
          <a:lstStyle/>
          <a:p>
            <a:r>
              <a:rPr lang="en-US" b="1" dirty="0"/>
              <a:t>D. Self Regulation vs Co Regulation </a:t>
            </a:r>
          </a:p>
        </p:txBody>
      </p:sp>
      <p:sp>
        <p:nvSpPr>
          <p:cNvPr id="3" name="Content Placeholder 2">
            <a:extLst>
              <a:ext uri="{FF2B5EF4-FFF2-40B4-BE49-F238E27FC236}">
                <a16:creationId xmlns:a16="http://schemas.microsoft.com/office/drawing/2014/main" xmlns="" id="{023BAB7B-4DBE-493A-9065-D03FBD92EA6D}"/>
              </a:ext>
            </a:extLst>
          </p:cNvPr>
          <p:cNvSpPr>
            <a:spLocks noGrp="1"/>
          </p:cNvSpPr>
          <p:nvPr>
            <p:ph idx="1"/>
          </p:nvPr>
        </p:nvSpPr>
        <p:spPr>
          <a:xfrm>
            <a:off x="677334" y="1285461"/>
            <a:ext cx="8596668" cy="4755901"/>
          </a:xfrm>
        </p:spPr>
        <p:txBody>
          <a:bodyPr/>
          <a:lstStyle/>
          <a:p>
            <a:r>
              <a:rPr lang="en-US" dirty="0"/>
              <a:t>Self Regulation: </a:t>
            </a:r>
          </a:p>
          <a:p>
            <a:pPr lvl="1"/>
            <a:r>
              <a:rPr lang="en-US" dirty="0"/>
              <a:t> WASPAs  association self regulation of apps Can be captured by powerful corporates, uneven economic empowerment regulation</a:t>
            </a:r>
          </a:p>
          <a:p>
            <a:pPr lvl="1"/>
            <a:r>
              <a:rPr lang="en-US" dirty="0"/>
              <a:t>Facilities leasing an example,  </a:t>
            </a:r>
          </a:p>
          <a:p>
            <a:r>
              <a:rPr lang="en-US" dirty="0"/>
              <a:t>Co Regulation </a:t>
            </a:r>
          </a:p>
          <a:p>
            <a:pPr lvl="1"/>
            <a:r>
              <a:rPr lang="en-US" dirty="0"/>
              <a:t>Competition Commission CC on Data Market Enquiry 2019/ ICASA interpretations of brief, oversight, perspectives, </a:t>
            </a:r>
          </a:p>
          <a:p>
            <a:r>
              <a:rPr lang="en-US" dirty="0"/>
              <a:t>ICASA</a:t>
            </a:r>
          </a:p>
          <a:p>
            <a:pPr lvl="1"/>
            <a:r>
              <a:rPr lang="en-US" dirty="0"/>
              <a:t>Data sector market study </a:t>
            </a:r>
          </a:p>
          <a:p>
            <a:pPr lvl="1"/>
            <a:r>
              <a:rPr lang="en-US" dirty="0"/>
              <a:t>End-User and Subscriber Service Charter Amendment regulations-</a:t>
            </a:r>
          </a:p>
          <a:p>
            <a:pPr lvl="2"/>
            <a:r>
              <a:rPr lang="en-US" dirty="0"/>
              <a:t>rollover unused data; enable transfer data to other users on the same network; and prohibit customers being charged out-of-bundle rates without their consent, took long time to implement = </a:t>
            </a:r>
            <a:r>
              <a:rPr lang="en-US" b="1" dirty="0"/>
              <a:t>Net consumer welfare loss</a:t>
            </a:r>
          </a:p>
        </p:txBody>
      </p:sp>
    </p:spTree>
    <p:extLst>
      <p:ext uri="{BB962C8B-B14F-4D97-AF65-F5344CB8AC3E}">
        <p14:creationId xmlns:p14="http://schemas.microsoft.com/office/powerpoint/2010/main" xmlns="" val="337495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D5888-F77F-4B0A-AC16-B62A2F19A252}"/>
              </a:ext>
            </a:extLst>
          </p:cNvPr>
          <p:cNvSpPr>
            <a:spLocks noGrp="1"/>
          </p:cNvSpPr>
          <p:nvPr>
            <p:ph type="title"/>
          </p:nvPr>
        </p:nvSpPr>
        <p:spPr/>
        <p:txBody>
          <a:bodyPr/>
          <a:lstStyle/>
          <a:p>
            <a:r>
              <a:rPr lang="en-US" dirty="0"/>
              <a:t>Co Regulation model in SA </a:t>
            </a:r>
          </a:p>
        </p:txBody>
      </p:sp>
      <p:graphicFrame>
        <p:nvGraphicFramePr>
          <p:cNvPr id="4" name="Table 4">
            <a:extLst>
              <a:ext uri="{FF2B5EF4-FFF2-40B4-BE49-F238E27FC236}">
                <a16:creationId xmlns:a16="http://schemas.microsoft.com/office/drawing/2014/main" xmlns="" id="{3CAC1FDC-3B1B-4B44-9004-875225B6410F}"/>
              </a:ext>
            </a:extLst>
          </p:cNvPr>
          <p:cNvGraphicFramePr>
            <a:graphicFrameLocks noGrp="1"/>
          </p:cNvGraphicFramePr>
          <p:nvPr>
            <p:ph idx="1"/>
            <p:extLst>
              <p:ext uri="{D42A27DB-BD31-4B8C-83A1-F6EECF244321}">
                <p14:modId xmlns:p14="http://schemas.microsoft.com/office/powerpoint/2010/main" xmlns="" val="3522200208"/>
              </p:ext>
            </p:extLst>
          </p:nvPr>
        </p:nvGraphicFramePr>
        <p:xfrm>
          <a:off x="677863" y="1325217"/>
          <a:ext cx="8596311" cy="4823793"/>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xmlns="" val="3183874917"/>
                    </a:ext>
                  </a:extLst>
                </a:gridCol>
                <a:gridCol w="2865437">
                  <a:extLst>
                    <a:ext uri="{9D8B030D-6E8A-4147-A177-3AD203B41FA5}">
                      <a16:colId xmlns:a16="http://schemas.microsoft.com/office/drawing/2014/main" xmlns="" val="739562323"/>
                    </a:ext>
                  </a:extLst>
                </a:gridCol>
                <a:gridCol w="2865437">
                  <a:extLst>
                    <a:ext uri="{9D8B030D-6E8A-4147-A177-3AD203B41FA5}">
                      <a16:colId xmlns:a16="http://schemas.microsoft.com/office/drawing/2014/main" xmlns="" val="1841887711"/>
                    </a:ext>
                  </a:extLst>
                </a:gridCol>
              </a:tblGrid>
              <a:tr h="633741">
                <a:tc>
                  <a:txBody>
                    <a:bodyPr/>
                    <a:lstStyle/>
                    <a:p>
                      <a:r>
                        <a:rPr lang="en-US" dirty="0"/>
                        <a:t>Comp Commission </a:t>
                      </a:r>
                    </a:p>
                  </a:txBody>
                  <a:tcPr/>
                </a:tc>
                <a:tc>
                  <a:txBody>
                    <a:bodyPr/>
                    <a:lstStyle/>
                    <a:p>
                      <a:r>
                        <a:rPr lang="en-US" dirty="0"/>
                        <a:t>ICASA </a:t>
                      </a:r>
                    </a:p>
                  </a:txBody>
                  <a:tcPr/>
                </a:tc>
                <a:tc>
                  <a:txBody>
                    <a:bodyPr/>
                    <a:lstStyle/>
                    <a:p>
                      <a:r>
                        <a:rPr lang="en-US" dirty="0"/>
                        <a:t>Consumer Commission</a:t>
                      </a:r>
                    </a:p>
                  </a:txBody>
                  <a:tcPr/>
                </a:tc>
                <a:extLst>
                  <a:ext uri="{0D108BD9-81ED-4DB2-BD59-A6C34878D82A}">
                    <a16:rowId xmlns:a16="http://schemas.microsoft.com/office/drawing/2014/main" xmlns="" val="1531952612"/>
                  </a:ext>
                </a:extLst>
              </a:tr>
              <a:tr h="633741">
                <a:tc>
                  <a:txBody>
                    <a:bodyPr/>
                    <a:lstStyle/>
                    <a:p>
                      <a:r>
                        <a:rPr lang="en-US" dirty="0"/>
                        <a:t>Overall Economy </a:t>
                      </a:r>
                    </a:p>
                  </a:txBody>
                  <a:tcPr/>
                </a:tc>
                <a:tc>
                  <a:txBody>
                    <a:bodyPr/>
                    <a:lstStyle/>
                    <a:p>
                      <a:r>
                        <a:rPr lang="en-US" dirty="0"/>
                        <a:t>Telecoms &amp; Broadcasting</a:t>
                      </a:r>
                    </a:p>
                  </a:txBody>
                  <a:tcPr/>
                </a:tc>
                <a:tc>
                  <a:txBody>
                    <a:bodyPr/>
                    <a:lstStyle/>
                    <a:p>
                      <a:r>
                        <a:rPr lang="en-US" dirty="0"/>
                        <a:t>Consumer welfare </a:t>
                      </a:r>
                    </a:p>
                  </a:txBody>
                  <a:tcPr/>
                </a:tc>
                <a:extLst>
                  <a:ext uri="{0D108BD9-81ED-4DB2-BD59-A6C34878D82A}">
                    <a16:rowId xmlns:a16="http://schemas.microsoft.com/office/drawing/2014/main" xmlns="" val="2526576624"/>
                  </a:ext>
                </a:extLst>
              </a:tr>
              <a:tr h="633741">
                <a:tc>
                  <a:txBody>
                    <a:bodyPr/>
                    <a:lstStyle/>
                    <a:p>
                      <a:r>
                        <a:rPr lang="en-US" dirty="0"/>
                        <a:t>DTI </a:t>
                      </a:r>
                    </a:p>
                  </a:txBody>
                  <a:tcPr/>
                </a:tc>
                <a:tc>
                  <a:txBody>
                    <a:bodyPr/>
                    <a:lstStyle/>
                    <a:p>
                      <a:r>
                        <a:rPr lang="en-US" dirty="0"/>
                        <a:t>Dept of Comms/DT</a:t>
                      </a:r>
                    </a:p>
                  </a:txBody>
                  <a:tcPr/>
                </a:tc>
                <a:tc>
                  <a:txBody>
                    <a:bodyPr/>
                    <a:lstStyle/>
                    <a:p>
                      <a:r>
                        <a:rPr lang="en-US" dirty="0"/>
                        <a:t>DTI </a:t>
                      </a:r>
                    </a:p>
                  </a:txBody>
                  <a:tcPr/>
                </a:tc>
                <a:extLst>
                  <a:ext uri="{0D108BD9-81ED-4DB2-BD59-A6C34878D82A}">
                    <a16:rowId xmlns:a16="http://schemas.microsoft.com/office/drawing/2014/main" xmlns="" val="1550337250"/>
                  </a:ext>
                </a:extLst>
              </a:tr>
              <a:tr h="633741">
                <a:tc>
                  <a:txBody>
                    <a:bodyPr/>
                    <a:lstStyle/>
                    <a:p>
                      <a:r>
                        <a:rPr lang="en-US" dirty="0"/>
                        <a:t>Report to Minister</a:t>
                      </a:r>
                    </a:p>
                  </a:txBody>
                  <a:tcPr/>
                </a:tc>
                <a:tc>
                  <a:txBody>
                    <a:bodyPr/>
                    <a:lstStyle/>
                    <a:p>
                      <a:r>
                        <a:rPr lang="en-US" dirty="0"/>
                        <a:t>Report to Parliament</a:t>
                      </a:r>
                    </a:p>
                  </a:txBody>
                  <a:tcPr/>
                </a:tc>
                <a:tc>
                  <a:txBody>
                    <a:bodyPr/>
                    <a:lstStyle/>
                    <a:p>
                      <a:r>
                        <a:rPr lang="en-US" dirty="0"/>
                        <a:t>Report to Minister</a:t>
                      </a:r>
                    </a:p>
                  </a:txBody>
                  <a:tcPr/>
                </a:tc>
                <a:extLst>
                  <a:ext uri="{0D108BD9-81ED-4DB2-BD59-A6C34878D82A}">
                    <a16:rowId xmlns:a16="http://schemas.microsoft.com/office/drawing/2014/main" xmlns="" val="1147979379"/>
                  </a:ext>
                </a:extLst>
              </a:tr>
              <a:tr h="827544">
                <a:tc>
                  <a:txBody>
                    <a:bodyPr/>
                    <a:lstStyle/>
                    <a:p>
                      <a:r>
                        <a:rPr lang="en-US" dirty="0"/>
                        <a:t>MOU with ICASA</a:t>
                      </a:r>
                    </a:p>
                  </a:txBody>
                  <a:tcPr/>
                </a:tc>
                <a:tc>
                  <a:txBody>
                    <a:bodyPr/>
                    <a:lstStyle/>
                    <a:p>
                      <a:r>
                        <a:rPr lang="en-US" dirty="0"/>
                        <a:t>MOU with Comp Commission</a:t>
                      </a:r>
                    </a:p>
                  </a:txBody>
                  <a:tcPr/>
                </a:tc>
                <a:tc>
                  <a:txBody>
                    <a:bodyPr/>
                    <a:lstStyle/>
                    <a:p>
                      <a:r>
                        <a:rPr lang="en-US" dirty="0"/>
                        <a:t>Societal wide mandate</a:t>
                      </a:r>
                    </a:p>
                  </a:txBody>
                  <a:tcPr/>
                </a:tc>
                <a:extLst>
                  <a:ext uri="{0D108BD9-81ED-4DB2-BD59-A6C34878D82A}">
                    <a16:rowId xmlns:a16="http://schemas.microsoft.com/office/drawing/2014/main" xmlns="" val="2278698522"/>
                  </a:ext>
                </a:extLst>
              </a:tr>
              <a:tr h="633741">
                <a:tc>
                  <a:txBody>
                    <a:bodyPr/>
                    <a:lstStyle/>
                    <a:p>
                      <a:r>
                        <a:rPr lang="en-US" dirty="0"/>
                        <a:t>Competition Tribunal</a:t>
                      </a:r>
                    </a:p>
                  </a:txBody>
                  <a:tcPr/>
                </a:tc>
                <a:tc>
                  <a:txBody>
                    <a:bodyPr/>
                    <a:lstStyle/>
                    <a:p>
                      <a:r>
                        <a:rPr lang="en-US" dirty="0"/>
                        <a:t>Courts </a:t>
                      </a:r>
                    </a:p>
                  </a:txBody>
                  <a:tcPr/>
                </a:tc>
                <a:tc>
                  <a:txBody>
                    <a:bodyPr/>
                    <a:lstStyle/>
                    <a:p>
                      <a:r>
                        <a:rPr lang="en-US" dirty="0"/>
                        <a:t>Consumer Courts</a:t>
                      </a:r>
                    </a:p>
                  </a:txBody>
                  <a:tcPr/>
                </a:tc>
                <a:extLst>
                  <a:ext uri="{0D108BD9-81ED-4DB2-BD59-A6C34878D82A}">
                    <a16:rowId xmlns:a16="http://schemas.microsoft.com/office/drawing/2014/main" xmlns="" val="1873172216"/>
                  </a:ext>
                </a:extLst>
              </a:tr>
              <a:tr h="827544">
                <a:tc>
                  <a:txBody>
                    <a:bodyPr/>
                    <a:lstStyle/>
                    <a:p>
                      <a:r>
                        <a:rPr lang="en-US" dirty="0"/>
                        <a:t>Fines for anti-competitive conduct </a:t>
                      </a:r>
                    </a:p>
                  </a:txBody>
                  <a:tcPr/>
                </a:tc>
                <a:tc>
                  <a:txBody>
                    <a:bodyPr/>
                    <a:lstStyle/>
                    <a:p>
                      <a:r>
                        <a:rPr lang="en-US" dirty="0"/>
                        <a:t>Admin actions, licensing</a:t>
                      </a:r>
                    </a:p>
                  </a:txBody>
                  <a:tcPr/>
                </a:tc>
                <a:tc>
                  <a:txBody>
                    <a:bodyPr/>
                    <a:lstStyle/>
                    <a:p>
                      <a:r>
                        <a:rPr lang="en-US" dirty="0"/>
                        <a:t>Fines in </a:t>
                      </a:r>
                      <a:r>
                        <a:rPr lang="en-US" dirty="0" err="1"/>
                        <a:t>favour</a:t>
                      </a:r>
                      <a:r>
                        <a:rPr lang="en-US" dirty="0"/>
                        <a:t> of consumers </a:t>
                      </a:r>
                    </a:p>
                  </a:txBody>
                  <a:tcPr/>
                </a:tc>
                <a:extLst>
                  <a:ext uri="{0D108BD9-81ED-4DB2-BD59-A6C34878D82A}">
                    <a16:rowId xmlns:a16="http://schemas.microsoft.com/office/drawing/2014/main" xmlns="" val="2383378060"/>
                  </a:ext>
                </a:extLst>
              </a:tr>
            </a:tbl>
          </a:graphicData>
        </a:graphic>
      </p:graphicFrame>
    </p:spTree>
    <p:extLst>
      <p:ext uri="{BB962C8B-B14F-4D97-AF65-F5344CB8AC3E}">
        <p14:creationId xmlns:p14="http://schemas.microsoft.com/office/powerpoint/2010/main" xmlns="" val="428720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85BD35-F56C-49FA-AF43-0446CE803371}"/>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xmlns="" id="{74B0FEC1-662C-497F-B8CF-162547684651}"/>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xmlns="" id="{7BF1BD60-4750-4FAF-AF44-8FA90D7B77F6}"/>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xmlns="" id="{16E6D9F4-92C2-4360-BC47-1427981B4546}"/>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xmlns="" id="{3031E2C3-E657-4CEE-8C89-13FFAF929D83}"/>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xmlns="" val="53058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7CC566-28A0-4013-AE84-D0F0AF6C6129}"/>
              </a:ext>
            </a:extLst>
          </p:cNvPr>
          <p:cNvSpPr>
            <a:spLocks noGrp="1"/>
          </p:cNvSpPr>
          <p:nvPr>
            <p:ph type="title"/>
          </p:nvPr>
        </p:nvSpPr>
        <p:spPr/>
        <p:txBody>
          <a:bodyPr/>
          <a:lstStyle/>
          <a:p>
            <a:r>
              <a:rPr lang="en-US" dirty="0"/>
              <a:t>Regulation in a Complex Internet 4IR world…</a:t>
            </a:r>
          </a:p>
        </p:txBody>
      </p:sp>
      <p:pic>
        <p:nvPicPr>
          <p:cNvPr id="4" name="Picture 2" descr="Image result for 2018 world changing ideas awards assessment">
            <a:extLst>
              <a:ext uri="{FF2B5EF4-FFF2-40B4-BE49-F238E27FC236}">
                <a16:creationId xmlns:a16="http://schemas.microsoft.com/office/drawing/2014/main" xmlns="" id="{8B3D0B4A-5F59-4A77-A6C5-DCEDD76FEB69}"/>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5853" y="2160588"/>
            <a:ext cx="6900332" cy="38814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5884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3D4C2F-C8EE-4A38-9781-372DFF727354}"/>
              </a:ext>
            </a:extLst>
          </p:cNvPr>
          <p:cNvSpPr>
            <a:spLocks noGrp="1"/>
          </p:cNvSpPr>
          <p:nvPr>
            <p:ph type="title"/>
          </p:nvPr>
        </p:nvSpPr>
        <p:spPr/>
        <p:txBody>
          <a:bodyPr>
            <a:normAutofit fontScale="90000"/>
          </a:bodyPr>
          <a:lstStyle/>
          <a:p>
            <a:r>
              <a:rPr lang="en-US" b="1" dirty="0"/>
              <a:t>South Africa’s National Development Policy Imperatives: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1C353BE8-353D-4F64-8875-CF3EBD4BD54A}"/>
              </a:ext>
            </a:extLst>
          </p:cNvPr>
          <p:cNvSpPr>
            <a:spLocks noGrp="1"/>
          </p:cNvSpPr>
          <p:nvPr>
            <p:ph idx="1"/>
          </p:nvPr>
        </p:nvSpPr>
        <p:spPr>
          <a:xfrm>
            <a:off x="677334" y="1656523"/>
            <a:ext cx="8596668" cy="4384840"/>
          </a:xfrm>
        </p:spPr>
        <p:txBody>
          <a:bodyPr/>
          <a:lstStyle/>
          <a:p>
            <a:pPr lvl="0"/>
            <a:r>
              <a:rPr lang="en-US" sz="2000" b="1" dirty="0"/>
              <a:t>NDP2030  in the Presidential Infrastructure Coordinating Commission – ICT section</a:t>
            </a:r>
            <a:endParaRPr lang="en-US" sz="2000" dirty="0"/>
          </a:p>
          <a:p>
            <a:pPr lvl="0"/>
            <a:r>
              <a:rPr lang="en-US" sz="2000" b="1" dirty="0"/>
              <a:t>Presidential 4IR Commission 2018/2019</a:t>
            </a:r>
            <a:endParaRPr lang="en-US" sz="2000" dirty="0"/>
          </a:p>
          <a:p>
            <a:pPr lvl="0"/>
            <a:r>
              <a:rPr lang="en-US" sz="2000" b="1" dirty="0"/>
              <a:t>SA Broadband Connect  </a:t>
            </a:r>
            <a:r>
              <a:rPr lang="en-US" sz="2000" b="1" dirty="0" err="1"/>
              <a:t>DoC</a:t>
            </a:r>
            <a:r>
              <a:rPr lang="en-US" sz="2000" b="1" dirty="0"/>
              <a:t>, - 2015</a:t>
            </a:r>
            <a:endParaRPr lang="en-US" sz="2000" dirty="0"/>
          </a:p>
          <a:p>
            <a:pPr lvl="0"/>
            <a:r>
              <a:rPr lang="en-US" sz="2000" b="1" dirty="0"/>
              <a:t>Integrated ICT policy, </a:t>
            </a:r>
            <a:r>
              <a:rPr lang="en-US" sz="2000" b="1" dirty="0" err="1"/>
              <a:t>DoC</a:t>
            </a:r>
            <a:r>
              <a:rPr lang="en-US" sz="2000" b="1" dirty="0"/>
              <a:t>, 2017</a:t>
            </a:r>
          </a:p>
          <a:p>
            <a:pPr lvl="0"/>
            <a:r>
              <a:rPr lang="en-US" sz="2000" b="1" dirty="0"/>
              <a:t>UN SDG 2030 Agenda </a:t>
            </a:r>
          </a:p>
          <a:p>
            <a:pPr lvl="0"/>
            <a:r>
              <a:rPr lang="en-US" sz="2000" b="1" dirty="0"/>
              <a:t>Africa Union 2063 and new Free Africa Trade Agreement (CFTA)</a:t>
            </a:r>
          </a:p>
          <a:p>
            <a:pPr lvl="0"/>
            <a:r>
              <a:rPr lang="en-US" sz="2000" b="1" dirty="0"/>
              <a:t>International Telecommunications Union ITU and</a:t>
            </a:r>
            <a:endParaRPr lang="en-US" sz="2000" dirty="0"/>
          </a:p>
          <a:p>
            <a:pPr lvl="1"/>
            <a:r>
              <a:rPr lang="en-US" sz="2000" b="1" dirty="0"/>
              <a:t> GSR frameworks (</a:t>
            </a:r>
            <a:r>
              <a:rPr lang="en-US" sz="2000" b="1" u="sng" dirty="0">
                <a:hlinkClick r:id="rId2"/>
              </a:rPr>
              <a:t>www.itu.int</a:t>
            </a:r>
            <a:r>
              <a:rPr lang="en-US" sz="2000" b="1" dirty="0"/>
              <a:t>) </a:t>
            </a:r>
            <a:endParaRPr lang="en-US" sz="2000" dirty="0"/>
          </a:p>
          <a:p>
            <a:pPr lvl="0"/>
            <a:endParaRPr lang="en-US" sz="2000" dirty="0"/>
          </a:p>
          <a:p>
            <a:endParaRPr lang="en-US" dirty="0"/>
          </a:p>
        </p:txBody>
      </p:sp>
    </p:spTree>
    <p:extLst>
      <p:ext uri="{BB962C8B-B14F-4D97-AF65-F5344CB8AC3E}">
        <p14:creationId xmlns:p14="http://schemas.microsoft.com/office/powerpoint/2010/main" xmlns="" val="398052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657D1F-9EE4-452D-86E3-8C13B3561C82}"/>
              </a:ext>
            </a:extLst>
          </p:cNvPr>
          <p:cNvSpPr>
            <a:spLocks noGrp="1"/>
          </p:cNvSpPr>
          <p:nvPr>
            <p:ph type="title"/>
          </p:nvPr>
        </p:nvSpPr>
        <p:spPr/>
        <p:txBody>
          <a:bodyPr/>
          <a:lstStyle/>
          <a:p>
            <a:r>
              <a:rPr lang="en-US" dirty="0"/>
              <a:t>NDP 2030 Policy review of 2019 – 5 year</a:t>
            </a:r>
          </a:p>
        </p:txBody>
      </p:sp>
      <p:sp>
        <p:nvSpPr>
          <p:cNvPr id="3" name="Content Placeholder 2">
            <a:extLst>
              <a:ext uri="{FF2B5EF4-FFF2-40B4-BE49-F238E27FC236}">
                <a16:creationId xmlns:a16="http://schemas.microsoft.com/office/drawing/2014/main" xmlns="" id="{6D7BBC95-B0DC-4E72-9C53-4F27C620DB7E}"/>
              </a:ext>
            </a:extLst>
          </p:cNvPr>
          <p:cNvSpPr>
            <a:spLocks noGrp="1"/>
          </p:cNvSpPr>
          <p:nvPr>
            <p:ph idx="1"/>
          </p:nvPr>
        </p:nvSpPr>
        <p:spPr>
          <a:xfrm>
            <a:off x="677334" y="1603513"/>
            <a:ext cx="8596668" cy="4823791"/>
          </a:xfrm>
        </p:spPr>
        <p:txBody>
          <a:bodyPr>
            <a:normAutofit lnSpcReduction="10000"/>
          </a:bodyPr>
          <a:lstStyle/>
          <a:p>
            <a:r>
              <a:rPr lang="en-US" dirty="0"/>
              <a:t>SA is likely to achieve less than </a:t>
            </a:r>
            <a:r>
              <a:rPr lang="en-US" b="1" i="1" dirty="0"/>
              <a:t>3% average economic growth, while by 2030 unemployment and poverty rates will be 24% and 27%, respectively</a:t>
            </a:r>
            <a:r>
              <a:rPr lang="en-US" dirty="0"/>
              <a:t>. That is, by 2030 SA will be almost as far away from the NDP targets as it is now.</a:t>
            </a:r>
          </a:p>
          <a:p>
            <a:r>
              <a:rPr lang="en-US" dirty="0"/>
              <a:t>This comes as the economy continues to contract and unemployment jumped to an 11-year high of 29% during the second quarter</a:t>
            </a:r>
          </a:p>
          <a:p>
            <a:r>
              <a:rPr lang="en-US" dirty="0"/>
              <a:t>The NPC commission has </a:t>
            </a:r>
            <a:r>
              <a:rPr lang="en-US" b="1" i="1" dirty="0"/>
              <a:t>developed indicators</a:t>
            </a:r>
            <a:r>
              <a:rPr lang="en-US" dirty="0"/>
              <a:t> that will track progress in the creation of employment for young people; reduction in unemployment rates; support given to township and rural enterprises; the acceleration of land reform, with clear property rights; climate change resilience; </a:t>
            </a:r>
            <a:r>
              <a:rPr lang="en-US" b="1" i="1" dirty="0"/>
              <a:t>the implementation of </a:t>
            </a:r>
            <a:r>
              <a:rPr lang="en-US" b="1" i="1" u="sng" dirty="0"/>
              <a:t>spectrum licensing; Broadband implementation</a:t>
            </a:r>
            <a:r>
              <a:rPr lang="en-US" b="1" i="1" dirty="0"/>
              <a:t>,  </a:t>
            </a:r>
            <a:r>
              <a:rPr lang="en-US" dirty="0"/>
              <a:t>the restructuring of Eskom</a:t>
            </a:r>
            <a:r>
              <a:rPr lang="en-US" b="1" i="1" dirty="0"/>
              <a:t>; new </a:t>
            </a:r>
            <a:r>
              <a:rPr lang="en-US" b="1" i="1" u="sng" dirty="0"/>
              <a:t>approaches to infrastructure development </a:t>
            </a:r>
            <a:r>
              <a:rPr lang="en-US" b="1" i="1" dirty="0"/>
              <a:t>and increases in local procurement</a:t>
            </a:r>
            <a:r>
              <a:rPr lang="en-US" dirty="0"/>
              <a:t>,” </a:t>
            </a:r>
            <a:r>
              <a:rPr lang="en-US" dirty="0" err="1"/>
              <a:t>Diko</a:t>
            </a:r>
            <a:r>
              <a:rPr lang="en-US" dirty="0"/>
              <a:t> said. </a:t>
            </a:r>
          </a:p>
          <a:p>
            <a:r>
              <a:rPr lang="en-US" dirty="0"/>
              <a:t>It would also look at the country’s performance in terms of increasing public and private investment, the rollout of a </a:t>
            </a:r>
            <a:r>
              <a:rPr lang="en-US" b="1" i="1" u="sng" dirty="0"/>
              <a:t>re-imagined industrial policy, </a:t>
            </a:r>
            <a:r>
              <a:rPr lang="en-US" b="1" i="1" dirty="0"/>
              <a:t>expansion of trade with African markets </a:t>
            </a:r>
            <a:r>
              <a:rPr lang="en-US" dirty="0"/>
              <a:t>and the doubling of tourist arrivals by 2030.</a:t>
            </a:r>
          </a:p>
          <a:p>
            <a:endParaRPr lang="en-US" dirty="0"/>
          </a:p>
        </p:txBody>
      </p:sp>
    </p:spTree>
    <p:extLst>
      <p:ext uri="{BB962C8B-B14F-4D97-AF65-F5344CB8AC3E}">
        <p14:creationId xmlns:p14="http://schemas.microsoft.com/office/powerpoint/2010/main" xmlns="" val="353067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388DD-2270-45A1-8C81-85FA9AADF946}"/>
              </a:ext>
            </a:extLst>
          </p:cNvPr>
          <p:cNvSpPr>
            <a:spLocks noGrp="1"/>
          </p:cNvSpPr>
          <p:nvPr>
            <p:ph type="title"/>
          </p:nvPr>
        </p:nvSpPr>
        <p:spPr/>
        <p:txBody>
          <a:bodyPr/>
          <a:lstStyle/>
          <a:p>
            <a:r>
              <a:rPr lang="en-US" sz="4400" b="1" dirty="0"/>
              <a:t>Question:  Where South Africa is with regards to</a:t>
            </a:r>
            <a:r>
              <a:rPr lang="en-US" dirty="0"/>
              <a:t>: </a:t>
            </a:r>
          </a:p>
        </p:txBody>
      </p:sp>
      <p:sp>
        <p:nvSpPr>
          <p:cNvPr id="3" name="Text Placeholder 2">
            <a:extLst>
              <a:ext uri="{FF2B5EF4-FFF2-40B4-BE49-F238E27FC236}">
                <a16:creationId xmlns:a16="http://schemas.microsoft.com/office/drawing/2014/main" xmlns="" id="{47E24776-C682-4194-B8E3-8CE519426CD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79429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DADC2C-83A0-4029-AB61-949EC4DFDE52}"/>
              </a:ext>
            </a:extLst>
          </p:cNvPr>
          <p:cNvSpPr>
            <a:spLocks noGrp="1"/>
          </p:cNvSpPr>
          <p:nvPr>
            <p:ph type="title"/>
          </p:nvPr>
        </p:nvSpPr>
        <p:spPr/>
        <p:txBody>
          <a:bodyPr/>
          <a:lstStyle/>
          <a:p>
            <a:r>
              <a:rPr lang="en-US" b="1" dirty="0"/>
              <a:t>A. Converged Regulator or Single Sector regulation: </a:t>
            </a:r>
          </a:p>
        </p:txBody>
      </p:sp>
      <p:sp>
        <p:nvSpPr>
          <p:cNvPr id="3" name="Content Placeholder 2">
            <a:extLst>
              <a:ext uri="{FF2B5EF4-FFF2-40B4-BE49-F238E27FC236}">
                <a16:creationId xmlns:a16="http://schemas.microsoft.com/office/drawing/2014/main" xmlns="" id="{A3F41F60-BD24-4F3B-93A9-DF5EA16A187E}"/>
              </a:ext>
            </a:extLst>
          </p:cNvPr>
          <p:cNvSpPr>
            <a:spLocks noGrp="1"/>
          </p:cNvSpPr>
          <p:nvPr>
            <p:ph idx="1"/>
          </p:nvPr>
        </p:nvSpPr>
        <p:spPr>
          <a:xfrm>
            <a:off x="677334" y="1930400"/>
            <a:ext cx="8596668" cy="4521780"/>
          </a:xfrm>
        </p:spPr>
        <p:txBody>
          <a:bodyPr/>
          <a:lstStyle/>
          <a:p>
            <a:r>
              <a:rPr lang="en-US" b="1" dirty="0"/>
              <a:t>New Department of Communications and Digital Technologies (DOCDT), 2019 creates </a:t>
            </a:r>
            <a:r>
              <a:rPr lang="en-US" b="1" u="sng" dirty="0"/>
              <a:t>integrated institution </a:t>
            </a:r>
            <a:r>
              <a:rPr lang="en-US" b="1" dirty="0"/>
              <a:t>and policy development;</a:t>
            </a:r>
          </a:p>
          <a:p>
            <a:r>
              <a:rPr lang="en-US" b="1" dirty="0"/>
              <a:t>Integrated ICT Policy strategy 2016 </a:t>
            </a:r>
          </a:p>
          <a:p>
            <a:r>
              <a:rPr lang="en-US" b="1" dirty="0"/>
              <a:t>The Electronic Communications Act, No. 36 of 2005 (ECA), as amended</a:t>
            </a:r>
            <a:r>
              <a:rPr lang="en-US" dirty="0"/>
              <a:t> </a:t>
            </a:r>
          </a:p>
          <a:p>
            <a:pPr marL="0" indent="0">
              <a:buNone/>
            </a:pPr>
            <a:r>
              <a:rPr lang="en-US" dirty="0"/>
              <a:t>The ECA promotes convergence in the broadcasting, broadcasting signal distribution and telecommunications sectors and provides the </a:t>
            </a:r>
            <a:r>
              <a:rPr lang="en-US" u="sng" dirty="0"/>
              <a:t>legal framework for convergence </a:t>
            </a:r>
            <a:r>
              <a:rPr lang="en-US" dirty="0"/>
              <a:t>of these sectors. </a:t>
            </a:r>
          </a:p>
          <a:p>
            <a:r>
              <a:rPr lang="en-US" b="1" dirty="0"/>
              <a:t>ICASA  Act 2000 </a:t>
            </a:r>
          </a:p>
          <a:p>
            <a:r>
              <a:rPr lang="en-US" dirty="0"/>
              <a:t>Created a </a:t>
            </a:r>
            <a:r>
              <a:rPr lang="en-US" u="sng" dirty="0"/>
              <a:t>merged converged regulator </a:t>
            </a:r>
            <a:r>
              <a:rPr lang="en-US" dirty="0"/>
              <a:t>regulating telecoms, postal  broadcasting industries, with oversight on all these sectors, consumer regulation and regulating in the public interest; </a:t>
            </a:r>
          </a:p>
          <a:p>
            <a:endParaRPr lang="en-US" dirty="0"/>
          </a:p>
        </p:txBody>
      </p:sp>
    </p:spTree>
    <p:extLst>
      <p:ext uri="{BB962C8B-B14F-4D97-AF65-F5344CB8AC3E}">
        <p14:creationId xmlns:p14="http://schemas.microsoft.com/office/powerpoint/2010/main" xmlns="" val="2169270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8C9DD-7C67-4702-BF58-9F40D226AE76}"/>
              </a:ext>
            </a:extLst>
          </p:cNvPr>
          <p:cNvSpPr>
            <a:spLocks noGrp="1"/>
          </p:cNvSpPr>
          <p:nvPr>
            <p:ph type="title"/>
          </p:nvPr>
        </p:nvSpPr>
        <p:spPr>
          <a:xfrm>
            <a:off x="677334" y="609600"/>
            <a:ext cx="8596668" cy="808383"/>
          </a:xfrm>
        </p:spPr>
        <p:txBody>
          <a:bodyPr>
            <a:normAutofit fontScale="90000"/>
          </a:bodyPr>
          <a:lstStyle/>
          <a:p>
            <a:r>
              <a:rPr lang="en-US" b="1" dirty="0"/>
              <a:t>ICASA 2014-2018 Strategic Outcomes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8500F573-D4BD-4ECE-8B52-4E2F1FB27248}"/>
              </a:ext>
            </a:extLst>
          </p:cNvPr>
          <p:cNvSpPr>
            <a:spLocks noGrp="1"/>
          </p:cNvSpPr>
          <p:nvPr>
            <p:ph idx="1"/>
          </p:nvPr>
        </p:nvSpPr>
        <p:spPr>
          <a:xfrm>
            <a:off x="677334" y="1192696"/>
            <a:ext cx="8596668" cy="5055703"/>
          </a:xfrm>
        </p:spPr>
        <p:txBody>
          <a:bodyPr>
            <a:normAutofit fontScale="92500" lnSpcReduction="10000"/>
          </a:bodyPr>
          <a:lstStyle/>
          <a:p>
            <a:pPr lvl="0"/>
            <a:r>
              <a:rPr lang="en-US" b="1" dirty="0"/>
              <a:t>Promote Competition:</a:t>
            </a:r>
            <a:r>
              <a:rPr lang="en-US" dirty="0"/>
              <a:t> Competition among ICT operators will stimulate innovation, lower prices and add value for consumers. One of the pillars of this strategic outcome oriented goal is removing bottlenecks to competition </a:t>
            </a:r>
            <a:r>
              <a:rPr lang="en-US" u="sng" dirty="0"/>
              <a:t>in the provision of ICT services by ensuring that end-users pay fair prices </a:t>
            </a:r>
            <a:r>
              <a:rPr lang="en-US" dirty="0"/>
              <a:t>and that all licensees have a fair opportunity to participate in the ICT sector. The Authority will continue with a range of regulations already in place, or in the pipeline, to ensure South African retail prices of ICT services fairly reflect their costs. This includes Call Termination at the wholesale level amongst operators to reduce the cost of communications, and to ensure that cost reductions filter through to the retail level to benefit consumers. </a:t>
            </a:r>
            <a:r>
              <a:rPr lang="en-US" b="1" dirty="0">
                <a:solidFill>
                  <a:schemeClr val="tx2">
                    <a:lumMod val="60000"/>
                    <a:lumOff val="40000"/>
                  </a:schemeClr>
                </a:solidFill>
              </a:rPr>
              <a:t>Very weak outcomes = high data prices</a:t>
            </a:r>
          </a:p>
          <a:p>
            <a:pPr lvl="0"/>
            <a:r>
              <a:rPr lang="en-US" b="1" u="sng" dirty="0"/>
              <a:t>Local Loop Unbundling (LLU), </a:t>
            </a:r>
            <a:r>
              <a:rPr lang="en-US" dirty="0"/>
              <a:t>enforcement of interconnection facilities leasing regulations and agreements, and infrastructure sharing between electronic communications network operators will also enhance competition. </a:t>
            </a:r>
            <a:r>
              <a:rPr lang="en-US" b="1" dirty="0">
                <a:solidFill>
                  <a:schemeClr val="tx2">
                    <a:lumMod val="60000"/>
                    <a:lumOff val="40000"/>
                  </a:schemeClr>
                </a:solidFill>
              </a:rPr>
              <a:t>Good outcomes= moderate impact.</a:t>
            </a:r>
          </a:p>
          <a:p>
            <a:pPr lvl="0"/>
            <a:r>
              <a:rPr lang="en-US" dirty="0"/>
              <a:t> Ensuring effective </a:t>
            </a:r>
            <a:r>
              <a:rPr lang="en-US" b="1" u="sng" dirty="0"/>
              <a:t>HDI/BEE participation in the ICT sector remains</a:t>
            </a:r>
            <a:r>
              <a:rPr lang="en-US" dirty="0"/>
              <a:t> pivotal. This objective will be pursued through the licensing of broadcasting services to enhance diversity in ownership, and by conducting an audit from time to time to review ownership patterns and trends with regards to the empowerment of historically disadvantaged persons, as well as the role of women, persons with disabilities and “the” youth. </a:t>
            </a:r>
            <a:r>
              <a:rPr lang="en-US" b="1" dirty="0">
                <a:solidFill>
                  <a:schemeClr val="tx2">
                    <a:lumMod val="60000"/>
                    <a:lumOff val="40000"/>
                  </a:schemeClr>
                </a:solidFill>
              </a:rPr>
              <a:t>Good outcome= narrow impact</a:t>
            </a:r>
          </a:p>
          <a:p>
            <a:endParaRPr lang="en-US" dirty="0"/>
          </a:p>
          <a:p>
            <a:endParaRPr lang="en-US" dirty="0"/>
          </a:p>
        </p:txBody>
      </p:sp>
    </p:spTree>
    <p:extLst>
      <p:ext uri="{BB962C8B-B14F-4D97-AF65-F5344CB8AC3E}">
        <p14:creationId xmlns:p14="http://schemas.microsoft.com/office/powerpoint/2010/main" xmlns="" val="1109441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D24F87-92A4-430D-9E14-4B87B01D3516}"/>
              </a:ext>
            </a:extLst>
          </p:cNvPr>
          <p:cNvSpPr>
            <a:spLocks noGrp="1"/>
          </p:cNvSpPr>
          <p:nvPr>
            <p:ph type="title"/>
          </p:nvPr>
        </p:nvSpPr>
        <p:spPr>
          <a:xfrm>
            <a:off x="677334" y="377687"/>
            <a:ext cx="8596668" cy="1552713"/>
          </a:xfrm>
        </p:spPr>
        <p:txBody>
          <a:bodyPr/>
          <a:lstStyle/>
          <a:p>
            <a:r>
              <a:rPr lang="en-US" dirty="0"/>
              <a:t>B. Dimensions of Regulatory Effectiveness ( Ref: ITU GSR )</a:t>
            </a:r>
          </a:p>
        </p:txBody>
      </p:sp>
      <p:sp>
        <p:nvSpPr>
          <p:cNvPr id="3" name="Content Placeholder 2">
            <a:extLst>
              <a:ext uri="{FF2B5EF4-FFF2-40B4-BE49-F238E27FC236}">
                <a16:creationId xmlns:a16="http://schemas.microsoft.com/office/drawing/2014/main" xmlns="" id="{5BDDBEF3-FF08-4286-B797-509CC3970196}"/>
              </a:ext>
            </a:extLst>
          </p:cNvPr>
          <p:cNvSpPr>
            <a:spLocks noGrp="1"/>
          </p:cNvSpPr>
          <p:nvPr>
            <p:ph idx="1"/>
          </p:nvPr>
        </p:nvSpPr>
        <p:spPr>
          <a:xfrm>
            <a:off x="677334" y="1563757"/>
            <a:ext cx="8596668" cy="4916556"/>
          </a:xfrm>
        </p:spPr>
        <p:txBody>
          <a:bodyPr>
            <a:normAutofit fontScale="25000" lnSpcReduction="20000"/>
          </a:bodyPr>
          <a:lstStyle/>
          <a:p>
            <a:r>
              <a:rPr lang="en-US" sz="6200" b="1" u="sng" dirty="0"/>
              <a:t>To achieve digital transformation, policy and regulation should be holistic</a:t>
            </a:r>
            <a:r>
              <a:rPr lang="en-US" sz="6200" dirty="0"/>
              <a:t>. Cross-sectoral collaboration along with revisited regulatory approaches such as co-regulation and self-regulation, can lead to new forms of collaborative regulation based on common goals such as social and economic good, and innovation. </a:t>
            </a:r>
          </a:p>
          <a:p>
            <a:r>
              <a:rPr lang="en-US" sz="6200" dirty="0"/>
              <a:t>ii. </a:t>
            </a:r>
            <a:r>
              <a:rPr lang="en-US" sz="6200" b="1" u="sng" dirty="0"/>
              <a:t>Policy and regulation should be consultation and collaboration based.</a:t>
            </a:r>
            <a:r>
              <a:rPr lang="en-US" sz="6200" dirty="0"/>
              <a:t> In the same way digital cuts across economic sectors, markets and geographies, regulatory decision making should include the expectations, ideas and expertise of all market stakeholders, market players, academia, civil society, consumer associations, data scientists, end-users , and relevant government agencies from different sectors. </a:t>
            </a:r>
          </a:p>
          <a:p>
            <a:r>
              <a:rPr lang="en-US" sz="6200" dirty="0"/>
              <a:t> iii. </a:t>
            </a:r>
            <a:r>
              <a:rPr lang="en-US" sz="6200" b="1" u="sng" dirty="0"/>
              <a:t>Policy and regulation should be evidence-based:</a:t>
            </a:r>
            <a:r>
              <a:rPr lang="en-US" sz="6200" dirty="0"/>
              <a:t> Evidence matters for creating a sound understanding of the issues at stake and identifying the options going forward, as well as their impact. Appropriate authoritative benchmarks and metrics can guide regulators in rule-making and enforcement, enhancing the quality of regulatory decisions.  </a:t>
            </a:r>
          </a:p>
          <a:p>
            <a:r>
              <a:rPr lang="en-US" sz="6200" dirty="0"/>
              <a:t>iv. </a:t>
            </a:r>
            <a:r>
              <a:rPr lang="en-US" sz="6200" b="1" u="sng" dirty="0"/>
              <a:t>Policy and regulation should be outcome-based:</a:t>
            </a:r>
            <a:r>
              <a:rPr lang="en-US" sz="6200" dirty="0"/>
              <a:t> Regulators need to address the most pressing issues, for example market barriers and enabling synergies. The rationale for any regulatory response to new technologies should be grounded in the impact on consumers, societies, market players and investment flows as well as on national development as a whole.   </a:t>
            </a:r>
          </a:p>
          <a:p>
            <a:r>
              <a:rPr lang="en-US" sz="6200" dirty="0"/>
              <a:t> v. </a:t>
            </a:r>
            <a:r>
              <a:rPr lang="en-US" sz="6200" b="1" u="sng" dirty="0"/>
              <a:t>Policy and regulation should be incentive-based:</a:t>
            </a:r>
            <a:r>
              <a:rPr lang="en-US" sz="6200" dirty="0"/>
              <a:t> Collaborative regulation is driven by leadership, incentive and reward. </a:t>
            </a:r>
          </a:p>
          <a:p>
            <a:r>
              <a:rPr lang="en-US" dirty="0"/>
              <a:t> </a:t>
            </a:r>
          </a:p>
          <a:p>
            <a:endParaRPr lang="en-US" dirty="0"/>
          </a:p>
        </p:txBody>
      </p:sp>
    </p:spTree>
    <p:extLst>
      <p:ext uri="{BB962C8B-B14F-4D97-AF65-F5344CB8AC3E}">
        <p14:creationId xmlns:p14="http://schemas.microsoft.com/office/powerpoint/2010/main" xmlns="" val="29960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46288E-88F2-4079-AFDB-E50AE42C2057}"/>
              </a:ext>
            </a:extLst>
          </p:cNvPr>
          <p:cNvSpPr>
            <a:spLocks noGrp="1"/>
          </p:cNvSpPr>
          <p:nvPr>
            <p:ph type="title"/>
          </p:nvPr>
        </p:nvSpPr>
        <p:spPr/>
        <p:txBody>
          <a:bodyPr/>
          <a:lstStyle/>
          <a:p>
            <a:r>
              <a:rPr lang="en-US" sz="3200" b="1" dirty="0"/>
              <a:t>B. Dimensions of Regulatory Effectiveness ( Ref: ITU GSR ) ( b</a:t>
            </a:r>
            <a:r>
              <a:rPr lang="en-US" dirty="0"/>
              <a:t>)</a:t>
            </a:r>
          </a:p>
        </p:txBody>
      </p:sp>
      <p:sp>
        <p:nvSpPr>
          <p:cNvPr id="3" name="Content Placeholder 2">
            <a:extLst>
              <a:ext uri="{FF2B5EF4-FFF2-40B4-BE49-F238E27FC236}">
                <a16:creationId xmlns:a16="http://schemas.microsoft.com/office/drawing/2014/main" xmlns="" id="{02337F6C-9C30-4989-99D7-997FC4E0F1EF}"/>
              </a:ext>
            </a:extLst>
          </p:cNvPr>
          <p:cNvSpPr>
            <a:spLocks noGrp="1"/>
          </p:cNvSpPr>
          <p:nvPr>
            <p:ph idx="1"/>
          </p:nvPr>
        </p:nvSpPr>
        <p:spPr>
          <a:xfrm>
            <a:off x="677334" y="1630016"/>
            <a:ext cx="8596668" cy="4784035"/>
          </a:xfrm>
        </p:spPr>
        <p:txBody>
          <a:bodyPr>
            <a:normAutofit fontScale="25000" lnSpcReduction="20000"/>
          </a:bodyPr>
          <a:lstStyle/>
          <a:p>
            <a:r>
              <a:rPr lang="en-US" sz="6400" b="1" u="sng" dirty="0"/>
              <a:t>Connectivity mapping:</a:t>
            </a:r>
            <a:r>
              <a:rPr lang="en-US" sz="6400" dirty="0"/>
              <a:t> Tracking the deployment of the various kinds of digital infrastructure can inform the regulatory process and allow regulators to identify market gaps and market stakeholders – to turn them into opportunities for investment and growth. </a:t>
            </a:r>
          </a:p>
          <a:p>
            <a:r>
              <a:rPr lang="en-US" sz="6400" b="1" u="sng" dirty="0"/>
              <a:t>ii. Metrics for market performance</a:t>
            </a:r>
            <a:r>
              <a:rPr lang="en-US" sz="6400" dirty="0"/>
              <a:t>: Metrics allow regulators to assess the performance of market segments for digital services against social and economic goals and identify priority action areas for policy and regulation. </a:t>
            </a:r>
          </a:p>
          <a:p>
            <a:r>
              <a:rPr lang="en-US" sz="6400" dirty="0"/>
              <a:t> </a:t>
            </a:r>
            <a:r>
              <a:rPr lang="en-US" sz="6400" b="1" u="sng" dirty="0"/>
              <a:t> iii. Measuring regulatory maturity and levels of collaborative regulation</a:t>
            </a:r>
            <a:r>
              <a:rPr lang="en-US" sz="6400" dirty="0"/>
              <a:t>: Regulatory benchmarks pinpoint the status of advancement of policy and regulatory frameworks for digital markets. They help track progress and identify trends and gaps in regulatory frameworks, making the case for further regulatory reform towards achieving vibrant and inclusive digital industries. </a:t>
            </a:r>
          </a:p>
          <a:p>
            <a:r>
              <a:rPr lang="en-US" sz="6400" dirty="0"/>
              <a:t>iv. </a:t>
            </a:r>
            <a:r>
              <a:rPr lang="en-US" sz="6400" b="1" dirty="0"/>
              <a:t>Impact assessment:</a:t>
            </a:r>
            <a:r>
              <a:rPr lang="en-US" sz="6400" dirty="0"/>
              <a:t> A combination of quantitative and qualitative econometric studies based on reliable data can enable regulators to explore, understand and quantify how digital technologies, market players or regulation can contribute economically to growing the larger digital ecosystem and making it more inclusive. </a:t>
            </a:r>
          </a:p>
          <a:p>
            <a:r>
              <a:rPr lang="en-US" sz="6400" dirty="0"/>
              <a:t>v. </a:t>
            </a:r>
            <a:r>
              <a:rPr lang="en-US" sz="6400" b="1" dirty="0"/>
              <a:t>Regulatory roadmaps</a:t>
            </a:r>
            <a:r>
              <a:rPr lang="en-US" sz="6400" dirty="0"/>
              <a:t> based on established authoritative metrics can guide regulators towards achieving digital connectivity objectives in a faster and targeted way.</a:t>
            </a:r>
          </a:p>
          <a:p>
            <a:endParaRPr lang="en-US" sz="6400" dirty="0"/>
          </a:p>
          <a:p>
            <a:endParaRPr lang="en-US" dirty="0"/>
          </a:p>
        </p:txBody>
      </p:sp>
    </p:spTree>
    <p:extLst>
      <p:ext uri="{BB962C8B-B14F-4D97-AF65-F5344CB8AC3E}">
        <p14:creationId xmlns:p14="http://schemas.microsoft.com/office/powerpoint/2010/main" xmlns="" val="9904720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157</TotalTime>
  <Words>1396</Words>
  <Application>Microsoft Office PowerPoint</Application>
  <PresentationFormat>Custom</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Ashraf Patel   </vt:lpstr>
      <vt:lpstr>Regulation in a Complex Internet 4IR world…</vt:lpstr>
      <vt:lpstr>South Africa’s National Development Policy Imperatives: </vt:lpstr>
      <vt:lpstr>NDP 2030 Policy review of 2019 – 5 year</vt:lpstr>
      <vt:lpstr>Question:  Where South Africa is with regards to: </vt:lpstr>
      <vt:lpstr>A. Converged Regulator or Single Sector regulation: </vt:lpstr>
      <vt:lpstr>ICASA 2014-2018 Strategic Outcomes </vt:lpstr>
      <vt:lpstr>B. Dimensions of Regulatory Effectiveness ( Ref: ITU GSR )</vt:lpstr>
      <vt:lpstr>B. Dimensions of Regulatory Effectiveness ( Ref: ITU GSR ) ( b)</vt:lpstr>
      <vt:lpstr>C. Regulatory Institutional Structures </vt:lpstr>
      <vt:lpstr>D. Self Regulation vs Co Regulation </vt:lpstr>
      <vt:lpstr>Co Regulation model in SA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ashraf</dc:creator>
  <cp:lastModifiedBy>PUMZA</cp:lastModifiedBy>
  <cp:revision>11</cp:revision>
  <dcterms:created xsi:type="dcterms:W3CDTF">2020-02-25T12:48:21Z</dcterms:created>
  <dcterms:modified xsi:type="dcterms:W3CDTF">2020-03-05T09:00:28Z</dcterms:modified>
</cp:coreProperties>
</file>