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1"/>
  </p:notesMasterIdLst>
  <p:handoutMasterIdLst>
    <p:handoutMasterId r:id="rId32"/>
  </p:handoutMasterIdLst>
  <p:sldIdLst>
    <p:sldId id="408" r:id="rId8"/>
    <p:sldId id="662" r:id="rId9"/>
    <p:sldId id="663" r:id="rId10"/>
    <p:sldId id="637" r:id="rId11"/>
    <p:sldId id="664" r:id="rId12"/>
    <p:sldId id="665" r:id="rId13"/>
    <p:sldId id="633" r:id="rId14"/>
    <p:sldId id="648" r:id="rId15"/>
    <p:sldId id="677" r:id="rId16"/>
    <p:sldId id="638" r:id="rId17"/>
    <p:sldId id="681" r:id="rId18"/>
    <p:sldId id="682" r:id="rId19"/>
    <p:sldId id="683" r:id="rId20"/>
    <p:sldId id="656" r:id="rId21"/>
    <p:sldId id="649" r:id="rId22"/>
    <p:sldId id="650" r:id="rId23"/>
    <p:sldId id="640" r:id="rId24"/>
    <p:sldId id="641" r:id="rId25"/>
    <p:sldId id="651" r:id="rId26"/>
    <p:sldId id="653" r:id="rId27"/>
    <p:sldId id="678" r:id="rId28"/>
    <p:sldId id="675" r:id="rId29"/>
    <p:sldId id="676" r:id="rId3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965" autoAdjust="0"/>
  </p:normalViewPr>
  <p:slideViewPr>
    <p:cSldViewPr>
      <p:cViewPr varScale="1">
        <p:scale>
          <a:sx n="101" d="100"/>
          <a:sy n="101" d="100"/>
        </p:scale>
        <p:origin x="-1914" y="-84"/>
      </p:cViewPr>
      <p:guideLst>
        <p:guide orient="horz" pos="2160"/>
        <p:guide pos="2880"/>
      </p:guideLst>
    </p:cSldViewPr>
  </p:slideViewPr>
  <p:notesTextViewPr>
    <p:cViewPr>
      <p:scale>
        <a:sx n="1" d="1"/>
        <a:sy n="1" d="1"/>
      </p:scale>
      <p:origin x="0" y="0"/>
    </p:cViewPr>
  </p:notesTextViewPr>
  <p:sorterViewPr>
    <p:cViewPr>
      <p:scale>
        <a:sx n="120" d="100"/>
        <a:sy n="120" d="100"/>
      </p:scale>
      <p:origin x="0" y="1518"/>
    </p:cViewPr>
  </p:sorterViewPr>
  <p:notesViewPr>
    <p:cSldViewPr>
      <p:cViewPr varScale="1">
        <p:scale>
          <a:sx n="64" d="100"/>
          <a:sy n="64" d="100"/>
        </p:scale>
        <p:origin x="-3396" y="-114"/>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739" y="0"/>
            <a:ext cx="2950475" cy="497046"/>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2020/02/27</a:t>
            </a:fld>
            <a:endParaRPr lang="en-ZA"/>
          </a:p>
        </p:txBody>
      </p:sp>
      <p:sp>
        <p:nvSpPr>
          <p:cNvPr id="4" name="Footer Placeholder 3"/>
          <p:cNvSpPr>
            <a:spLocks noGrp="1"/>
          </p:cNvSpPr>
          <p:nvPr>
            <p:ph type="ftr" sz="quarter" idx="2"/>
          </p:nvPr>
        </p:nvSpPr>
        <p:spPr>
          <a:xfrm>
            <a:off x="1"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3"/>
            <a:ext cx="2950475" cy="497046"/>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9" y="0"/>
            <a:ext cx="2950475" cy="497046"/>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2020/02/27</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80" y="4721942"/>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9" y="9442153"/>
            <a:ext cx="2950475" cy="497046"/>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AADAEF-CC9F-4828-9047-0FA9AF302E55}"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E4F4E-EBB2-4FA7-81B5-3DE44DB48620}"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0CFB4E-9340-4411-A16F-DF801B2382AA}"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CE064BA-A74D-4661-B2B7-4A368D19B3CC}"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ECC66016-412B-4811-9260-E837188BD871}"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DC8DEF58-1A9B-414D-B9C6-070DBDA75C8F}"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B367024F-CC10-4192-B82F-C0A9F4163D2E}"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AA43558C-D4F2-4E67-AE72-01C757BABECC}"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96520BD-DADA-4048-9A5A-F2B2A38E221C}"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E76C6FF-3D52-4707-813A-F0F88A22F7B6}"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6B0BA51-D8EE-40C4-84F5-2BFAF14839B5}"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54CB6B-8023-4690-B20A-E7C141A7BE35}"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B9397B3-8B14-449D-9B87-10BF51D16510}"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C6A6BEC7-9408-4195-837E-F3F7E567E6CF}"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63DF5A97-6D2C-4BD0-AA40-0AAA088A7D56}"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C180129-0AA6-44B0-9573-3D6A8D390DC8}"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3D42D820-52D0-4321-93D7-A31EC98F83D5}"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038787EC-D998-464B-864C-71F2501A6A2C}"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96BD01A1-D8C3-46DC-9F90-0AACC66447CD}"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1170DE97-5FA6-4736-B0B3-91F1C8429B38}"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E9C0166-FC48-42AE-AEA1-C7E3FB400EE8}"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CB1F08-97FE-4433-B069-06ED74D07C12}"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813CBE-4DB7-4184-BA11-E619B3A68FA4}"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1F0D67B-06E5-4062-BB57-F2B0E8B0194F}"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E82BEE95-D63C-4601-BCE1-69079BAA3FB5}"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8AD36C4B-91CA-41DC-9988-62CED2FE4F96}"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F08F3EE-9CC8-4426-B75F-8AFC3DD497A3}"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8B737E1-1169-4BFE-B968-DF40955A94AE}"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76141025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647F8092-2CB9-4A79-ABC2-6E485BCB62EF}"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84583359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8DF7635E-3FBA-4F0A-92BD-93D3291EEE6A}"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250278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F7CECD04-5F61-4592-945A-9DF1551EAA4E}"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95601386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220CD207-5DCE-4442-92FB-2D67E05AD816}"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9356268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2758ABA-E4DA-466B-9BA7-285031AE1A93}"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13815332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560FBE-D8A9-4C4D-B164-EFCB46257801}" type="datetime1">
              <a:rPr lang="en-US" smtClean="0"/>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D143FA-F5B7-4430-A6EA-7E206EDC6FFF}"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333991651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C83CAB0-54FE-4C93-A567-F99C9CF8ACC6}"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49622008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871BA4A0-740D-4024-91E2-BD4AB59C53C0}"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42864951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5CDAB65-C905-4108-B132-51678351E124}"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154427515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CC65A9C-A7F5-497F-AB1A-1E0584DA239A}"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003971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252C7F7-CCCD-4BBE-B55F-5C12B83A30E5}"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1780496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E22F2614-4729-4203-B046-FDC03AFCB686}"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08546751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59EA36E3-1645-45D8-B012-5B16B44A6DAF}"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5205086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F9033CC9-59BF-47AA-9BE4-B484860AA0E9}"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58221607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70F741C-51A9-47F7-883A-FDEEE061F77D}"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371671053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5AD407-4062-4D4B-8CD0-406837105EE9}" type="datetime1">
              <a:rPr lang="en-US" smtClean="0"/>
              <a:pPr>
                <a:defRPr/>
              </a:pPr>
              <a:t>2/27/2020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3A2C1F4-A157-4696-8C45-26EB2276AF18}"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425510344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08010DF-9A3E-421B-A648-6CBF9AE8C92B}"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491653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0324264-429D-4AC0-B281-3D056961A85C}"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3220702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E6F8E446-8A28-487D-9B5F-26D2D8457FF2}"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8620473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CBCEF21E-3989-48F9-B9A5-0936B2ECFD39}"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108805419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6E77A35-7AAB-4F16-A6C4-EBF6060A4D8B}"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33092973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C9F9820-37F2-4B34-BFFC-4F0867B1453F}"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70235983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23FF495-9496-41DD-B826-EC9A607B3CE7}"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4585803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DE12D18D-1945-4457-88B6-9FA8BA2A2A00}"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53946689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B32C3860-3C9C-4C9D-870A-9E682CB8296C}"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228804821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84CA70-4BCD-4A3D-A233-F91499874738}" type="datetime1">
              <a:rPr lang="en-US" smtClean="0"/>
              <a:pPr>
                <a:defRPr/>
              </a:pPr>
              <a:t>2/27/2020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1B367062-0015-4C7C-8E18-A942489942C7}"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81147552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155CDD9-884F-4FF7-8563-C07CBE425036}"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380504935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BC2869-6075-4F52-A781-13E128BCDAA7}"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36608914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79EEF84-ECAB-4E61-958A-E343ADB48209}"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86687124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805C638-7D58-4404-9BE8-B0455EF149B2}"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357680686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F224310-D100-4D7C-BAAF-411AC4F45DBB}"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356641365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B294161-6AE9-47AC-A910-32BFA17DBFBE}"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359568352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B0A73E-6A90-4333-949B-136A5FB8FB38}" type="datetime1">
              <a:rPr lang="en-US" smtClean="0">
                <a:solidFill>
                  <a:prstClr val="black">
                    <a:tint val="75000"/>
                  </a:prstClr>
                </a:solidFill>
              </a:rPr>
              <a:pPr/>
              <a:t>2/27/2020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23238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95C73AB-7F32-4F87-9794-A27E96C0419F}" type="datetime1">
              <a:rPr lang="en-US" smtClean="0">
                <a:solidFill>
                  <a:prstClr val="black">
                    <a:tint val="75000"/>
                  </a:prstClr>
                </a:solidFill>
              </a:rPr>
              <a:pPr/>
              <a:t>2/27/2020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617597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3C2BF-C157-4998-9A07-B708691A927A}" type="datetime1">
              <a:rPr lang="en-US" smtClean="0">
                <a:solidFill>
                  <a:prstClr val="black">
                    <a:tint val="75000"/>
                  </a:prstClr>
                </a:solidFill>
              </a:rPr>
              <a:pPr/>
              <a:t>2/27/2020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5094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A98137-53D7-4A10-9567-AE4D784795AF}" type="datetime1">
              <a:rPr lang="en-US" smtClean="0"/>
              <a:pPr>
                <a:defRPr/>
              </a:pPr>
              <a:t>2/27/2020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F55755D-BD19-462F-A943-49CC924CBA2C}" type="datetime1">
              <a:rPr lang="en-US" smtClean="0">
                <a:solidFill>
                  <a:prstClr val="black">
                    <a:tint val="75000"/>
                  </a:prstClr>
                </a:solidFill>
              </a:rPr>
              <a:pPr/>
              <a:t>2/27/2020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56095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2F940C3-E03B-4747-B355-2250D925037D}" type="datetime1">
              <a:rPr lang="en-US" smtClean="0">
                <a:solidFill>
                  <a:prstClr val="black">
                    <a:tint val="75000"/>
                  </a:prstClr>
                </a:solidFill>
              </a:rPr>
              <a:pPr/>
              <a:t>2/27/2020</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34428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4D531F9-44E4-4AE9-97B0-814650FBD4A6}" type="datetime1">
              <a:rPr lang="en-US" smtClean="0">
                <a:solidFill>
                  <a:prstClr val="black">
                    <a:tint val="75000"/>
                  </a:prstClr>
                </a:solidFill>
              </a:rPr>
              <a:pPr/>
              <a:t>2/27/2020</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32149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28BE6-83F2-4960-9F59-50A9F96C5C23}" type="datetime1">
              <a:rPr lang="en-US" smtClean="0">
                <a:solidFill>
                  <a:prstClr val="black">
                    <a:tint val="75000"/>
                  </a:prstClr>
                </a:solidFill>
              </a:rPr>
              <a:pPr/>
              <a:t>2/27/2020</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02993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F96B5-7C14-4176-86D6-825B84CAB311}" type="datetime1">
              <a:rPr lang="en-US" smtClean="0">
                <a:solidFill>
                  <a:prstClr val="black">
                    <a:tint val="75000"/>
                  </a:prstClr>
                </a:solidFill>
              </a:rPr>
              <a:pPr/>
              <a:t>2/27/2020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022727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5B10D-0742-4BD5-A105-5B35E0A9700B}" type="datetime1">
              <a:rPr lang="en-US" smtClean="0">
                <a:solidFill>
                  <a:prstClr val="black">
                    <a:tint val="75000"/>
                  </a:prstClr>
                </a:solidFill>
              </a:rPr>
              <a:pPr/>
              <a:t>2/27/2020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53146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9C2D2B-2DAD-43B9-94F3-780B1C906EEA}" type="datetime1">
              <a:rPr lang="en-US" smtClean="0">
                <a:solidFill>
                  <a:prstClr val="black">
                    <a:tint val="75000"/>
                  </a:prstClr>
                </a:solidFill>
              </a:rPr>
              <a:pPr/>
              <a:t>2/27/2020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21124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3E4F7CC-BB51-482B-9A34-9A79E8C137AB}" type="datetime1">
              <a:rPr lang="en-US" smtClean="0">
                <a:solidFill>
                  <a:prstClr val="black">
                    <a:tint val="75000"/>
                  </a:prstClr>
                </a:solidFill>
              </a:rPr>
              <a:pPr/>
              <a:t>2/27/2020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1428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F37DCA-FA90-4970-A4C4-18E375E1BDD8}" type="datetime1">
              <a:rPr lang="en-US" smtClean="0"/>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EE0DA9-EE68-4FD1-9248-360C6F9481CF}" type="datetime1">
              <a:rPr lang="en-US" smtClean="0"/>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75A39A1C-FED2-445F-81C0-A211E04CDCD4}" type="datetime1">
              <a:rPr lang="en-US" smtClean="0"/>
              <a:pPr defTabSz="457200" fontAlgn="base">
                <a:spcBef>
                  <a:spcPct val="0"/>
                </a:spcBef>
                <a:spcAft>
                  <a:spcPct val="0"/>
                </a:spcAft>
                <a:defRPr/>
              </a:pPr>
              <a:t>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2D925C63-C055-4F40-BB14-A6C291479EBC}" type="datetime1">
              <a:rPr lang="en-US" smtClean="0">
                <a:ea typeface="ＭＳ Ｐゴシック" pitchFamily="-111" charset="-128"/>
              </a:rPr>
              <a:pPr defTabSz="457200" fontAlgn="base">
                <a:spcBef>
                  <a:spcPct val="0"/>
                </a:spcBef>
                <a:spcAft>
                  <a:spcPct val="0"/>
                </a:spcAft>
              </a:pPr>
              <a:t>2/27/2020</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BFA7985-37F7-460E-A7D3-906578B66C44}" type="datetime1">
              <a:rPr lang="en-US" smtClean="0">
                <a:ea typeface="ＭＳ Ｐゴシック" pitchFamily="-111" charset="-128"/>
              </a:rPr>
              <a:pPr defTabSz="457200" fontAlgn="base">
                <a:spcBef>
                  <a:spcPct val="0"/>
                </a:spcBef>
                <a:spcAft>
                  <a:spcPct val="0"/>
                </a:spcAft>
              </a:pPr>
              <a:t>2/27/2020</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86726F85-0C3C-4D36-A981-95935FE78336}" type="datetime1">
              <a:rPr lang="en-US" smtClean="0">
                <a:ea typeface="ＭＳ Ｐゴシック" pitchFamily="-111" charset="-128"/>
              </a:rPr>
              <a:pPr defTabSz="457200" fontAlgn="base">
                <a:spcBef>
                  <a:spcPct val="0"/>
                </a:spcBef>
                <a:spcAft>
                  <a:spcPct val="0"/>
                </a:spcAft>
              </a:pPr>
              <a:t>2/27/2020</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1245409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887646B9-F980-4B98-8BE1-80576DEF50B3}" type="datetime1">
              <a:rPr lang="en-US" smtClean="0">
                <a:ea typeface="ＭＳ Ｐゴシック" pitchFamily="-111" charset="-128"/>
              </a:rPr>
              <a:pPr defTabSz="457200" fontAlgn="base">
                <a:spcBef>
                  <a:spcPct val="0"/>
                </a:spcBef>
                <a:spcAft>
                  <a:spcPct val="0"/>
                </a:spcAft>
              </a:pPr>
              <a:t>2/27/2020</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11823701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A46B0BC1-1988-4C57-BA3A-62F1BEBC7743}" type="datetime1">
              <a:rPr lang="en-US" smtClean="0">
                <a:ea typeface="ＭＳ Ｐゴシック" pitchFamily="-111" charset="-128"/>
              </a:rPr>
              <a:pPr defTabSz="457200" fontAlgn="base">
                <a:spcBef>
                  <a:spcPct val="0"/>
                </a:spcBef>
                <a:spcAft>
                  <a:spcPct val="0"/>
                </a:spcAft>
              </a:pPr>
              <a:t>2/27/2020</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2972566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D2A77-9B06-49FD-A1F2-A3637A787240}" type="datetime1">
              <a:rPr lang="en-US" smtClean="0">
                <a:solidFill>
                  <a:prstClr val="black">
                    <a:tint val="75000"/>
                  </a:prstClr>
                </a:solidFill>
              </a:rPr>
              <a:pPr/>
              <a:t>2/27/2020</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2A05E-818C-49E1-8218-DDDA413BAB3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171439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683568" y="332656"/>
            <a:ext cx="7793683"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2800" b="1" dirty="0" smtClean="0">
                <a:solidFill>
                  <a:srgbClr val="663300"/>
                </a:solidFill>
                <a:effectLst>
                  <a:outerShdw blurRad="38100" dist="38100" dir="2700000" algn="tl">
                    <a:srgbClr val="000000">
                      <a:alpha val="43137"/>
                    </a:srgbClr>
                  </a:outerShdw>
                </a:effectLst>
                <a:latin typeface="Arial" pitchFamily="34" charset="0"/>
                <a:ea typeface="+mn-ea"/>
                <a:cs typeface="Arial" pitchFamily="34" charset="0"/>
              </a:rPr>
              <a:t>INSPECTION &amp; ENFORCEMENT SERVICES QUARTER 2 ANALYSIS REPORT</a:t>
            </a:r>
            <a:endParaRPr lang="en-ZA" sz="2800" b="1" dirty="0">
              <a:solidFill>
                <a:srgbClr val="6633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sp>
        <p:nvSpPr>
          <p:cNvPr id="2" name="Slide Number Placeholder 1"/>
          <p:cNvSpPr>
            <a:spLocks noGrp="1"/>
          </p:cNvSpPr>
          <p:nvPr>
            <p:ph type="sldNum" sz="quarter" idx="12"/>
          </p:nvPr>
        </p:nvSpPr>
        <p:spPr/>
        <p:txBody>
          <a:bodyPr/>
          <a:lstStyle/>
          <a:p>
            <a:fld id="{F5447536-22AF-4143-81F6-C1A8AFE5AC92}" type="slidenum">
              <a:rPr lang="en-US" smtClean="0"/>
              <a:pPr/>
              <a:t>1</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563" y="5893643"/>
            <a:ext cx="284162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BASIC CONDTIONS OF EMPLOYMENT ACT</a:t>
            </a:r>
            <a:endParaRPr lang="en-ZA" sz="2400" b="1" dirty="0"/>
          </a:p>
        </p:txBody>
      </p:sp>
      <p:sp>
        <p:nvSpPr>
          <p:cNvPr id="3" name="Content Placeholder 2"/>
          <p:cNvSpPr>
            <a:spLocks noGrp="1"/>
          </p:cNvSpPr>
          <p:nvPr>
            <p:ph idx="1"/>
          </p:nvPr>
        </p:nvSpPr>
        <p:spPr>
          <a:xfrm>
            <a:off x="251520" y="1484784"/>
            <a:ext cx="8640960" cy="5184576"/>
          </a:xfrm>
        </p:spPr>
        <p:txBody>
          <a:bodyPr/>
          <a:lstStyle/>
          <a:p>
            <a:pPr marL="0" indent="0" algn="just">
              <a:buNone/>
            </a:pPr>
            <a:r>
              <a:rPr lang="en-ZA" sz="2000" dirty="0" smtClean="0">
                <a:latin typeface="+mj-lt"/>
                <a:cs typeface="Arial" panose="020B0604020202020204" pitchFamily="34" charset="0"/>
              </a:rPr>
              <a:t>84 984 workplaces inspected against a target of 83 580. </a:t>
            </a:r>
            <a:r>
              <a:rPr lang="en-ZA" sz="2000" dirty="0" smtClean="0">
                <a:solidFill>
                  <a:srgbClr val="FF0000"/>
                </a:solidFill>
                <a:latin typeface="+mj-lt"/>
                <a:cs typeface="Arial" panose="020B0604020202020204" pitchFamily="34" charset="0"/>
              </a:rPr>
              <a:t>95.% </a:t>
            </a:r>
            <a:r>
              <a:rPr lang="en-ZA" sz="2000" dirty="0">
                <a:latin typeface="+mj-lt"/>
                <a:cs typeface="Arial" panose="020B0604020202020204" pitchFamily="34" charset="0"/>
              </a:rPr>
              <a:t>o</a:t>
            </a:r>
            <a:r>
              <a:rPr lang="en-ZA" sz="2000" dirty="0" smtClean="0">
                <a:latin typeface="+mj-lt"/>
                <a:cs typeface="Arial" panose="020B0604020202020204" pitchFamily="34" charset="0"/>
              </a:rPr>
              <a:t>f those inspected were found to be compliant and </a:t>
            </a:r>
            <a:r>
              <a:rPr lang="en-ZA" sz="2000" dirty="0" smtClean="0">
                <a:solidFill>
                  <a:srgbClr val="FF0000"/>
                </a:solidFill>
                <a:latin typeface="+mj-lt"/>
                <a:cs typeface="Arial" panose="020B0604020202020204" pitchFamily="34" charset="0"/>
              </a:rPr>
              <a:t>5%</a:t>
            </a:r>
            <a:r>
              <a:rPr lang="en-ZA" sz="2000" dirty="0" smtClean="0">
                <a:latin typeface="+mj-lt"/>
                <a:cs typeface="Arial" panose="020B0604020202020204" pitchFamily="34" charset="0"/>
              </a:rPr>
              <a:t> were classified as non-compliant and issued with enforcement notices to comply within 14 days.</a:t>
            </a:r>
          </a:p>
        </p:txBody>
      </p:sp>
      <p:graphicFrame>
        <p:nvGraphicFramePr>
          <p:cNvPr id="4" name="Table 3"/>
          <p:cNvGraphicFramePr>
            <a:graphicFrameLocks noGrp="1"/>
          </p:cNvGraphicFramePr>
          <p:nvPr>
            <p:extLst>
              <p:ext uri="{D42A27DB-BD31-4B8C-83A1-F6EECF244321}">
                <p14:modId xmlns:p14="http://schemas.microsoft.com/office/powerpoint/2010/main" xmlns="" val="2556741153"/>
              </p:ext>
            </p:extLst>
          </p:nvPr>
        </p:nvGraphicFramePr>
        <p:xfrm>
          <a:off x="323528" y="2708920"/>
          <a:ext cx="8280922" cy="3672411"/>
        </p:xfrm>
        <a:graphic>
          <a:graphicData uri="http://schemas.openxmlformats.org/drawingml/2006/table">
            <a:tbl>
              <a:tblPr>
                <a:tableStyleId>{E8B1032C-EA38-4F05-BA0D-38AFFFC7BED3}</a:tableStyleId>
              </a:tblPr>
              <a:tblGrid>
                <a:gridCol w="1500167">
                  <a:extLst>
                    <a:ext uri="{9D8B030D-6E8A-4147-A177-3AD203B41FA5}">
                      <a16:colId xmlns:a16="http://schemas.microsoft.com/office/drawing/2014/main" xmlns="" val="20000"/>
                    </a:ext>
                  </a:extLst>
                </a:gridCol>
                <a:gridCol w="1356151">
                  <a:extLst>
                    <a:ext uri="{9D8B030D-6E8A-4147-A177-3AD203B41FA5}">
                      <a16:colId xmlns:a16="http://schemas.microsoft.com/office/drawing/2014/main" xmlns="" val="20001"/>
                    </a:ext>
                  </a:extLst>
                </a:gridCol>
                <a:gridCol w="1356151">
                  <a:extLst>
                    <a:ext uri="{9D8B030D-6E8A-4147-A177-3AD203B41FA5}">
                      <a16:colId xmlns:a16="http://schemas.microsoft.com/office/drawing/2014/main" xmlns="" val="20002"/>
                    </a:ext>
                  </a:extLst>
                </a:gridCol>
                <a:gridCol w="1356151">
                  <a:extLst>
                    <a:ext uri="{9D8B030D-6E8A-4147-A177-3AD203B41FA5}">
                      <a16:colId xmlns:a16="http://schemas.microsoft.com/office/drawing/2014/main" xmlns="" val="20003"/>
                    </a:ext>
                  </a:extLst>
                </a:gridCol>
                <a:gridCol w="1356151">
                  <a:extLst>
                    <a:ext uri="{9D8B030D-6E8A-4147-A177-3AD203B41FA5}">
                      <a16:colId xmlns:a16="http://schemas.microsoft.com/office/drawing/2014/main" xmlns="" val="20004"/>
                    </a:ext>
                  </a:extLst>
                </a:gridCol>
                <a:gridCol w="1356151">
                  <a:extLst>
                    <a:ext uri="{9D8B030D-6E8A-4147-A177-3AD203B41FA5}">
                      <a16:colId xmlns:a16="http://schemas.microsoft.com/office/drawing/2014/main" xmlns="" val="20005"/>
                    </a:ext>
                  </a:extLst>
                </a:gridCol>
              </a:tblGrid>
              <a:tr h="748083">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71870">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9654</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9775</a:t>
                      </a:r>
                    </a:p>
                  </a:txBody>
                  <a:tcPr marL="9525" marR="9525" marT="9525" marB="0" anchor="b"/>
                </a:tc>
                <a:tc>
                  <a:txBody>
                    <a:bodyPr/>
                    <a:lstStyle/>
                    <a:p>
                      <a:pPr algn="r" fontAlgn="b"/>
                      <a:r>
                        <a:rPr lang="en-ZA" sz="1400" b="0" i="0" u="none" strike="noStrike" dirty="0" smtClean="0">
                          <a:solidFill>
                            <a:srgbClr val="000000"/>
                          </a:solidFill>
                          <a:effectLst/>
                          <a:latin typeface="+mj-lt"/>
                        </a:rPr>
                        <a:t>121</a:t>
                      </a:r>
                      <a:endParaRPr lang="en-ZA" sz="1400" b="0" i="0" u="none" strike="noStrike" dirty="0">
                        <a:solidFill>
                          <a:srgbClr val="000000"/>
                        </a:solidFill>
                        <a:effectLst/>
                        <a:latin typeface="+mj-lt"/>
                      </a:endParaRPr>
                    </a:p>
                  </a:txBody>
                  <a:tcPr marL="9525" marR="9525" marT="9525" marB="0" anchor="b"/>
                </a:tc>
                <a:tc>
                  <a:txBody>
                    <a:bodyPr/>
                    <a:lstStyle/>
                    <a:p>
                      <a:pPr algn="r" fontAlgn="b"/>
                      <a:r>
                        <a:rPr lang="en-ZA" sz="1400" b="0" i="0" u="none" strike="noStrike">
                          <a:solidFill>
                            <a:srgbClr val="000000"/>
                          </a:solidFill>
                          <a:effectLst/>
                          <a:latin typeface="+mj-lt"/>
                        </a:rPr>
                        <a:t>9670</a:t>
                      </a:r>
                    </a:p>
                  </a:txBody>
                  <a:tcPr marL="9525" marR="9525" marT="9525" marB="0" anchor="b"/>
                </a:tc>
                <a:tc>
                  <a:txBody>
                    <a:bodyPr/>
                    <a:lstStyle/>
                    <a:p>
                      <a:pPr algn="r" fontAlgn="b"/>
                      <a:r>
                        <a:rPr lang="en-ZA" sz="1400" b="0" i="0" u="none" strike="noStrike">
                          <a:solidFill>
                            <a:srgbClr val="000000"/>
                          </a:solidFill>
                          <a:effectLst/>
                          <a:latin typeface="+mj-lt"/>
                        </a:rPr>
                        <a:t>105</a:t>
                      </a:r>
                    </a:p>
                  </a:txBody>
                  <a:tcPr marL="9525" marR="9525" marT="9525" marB="0" anchor="b"/>
                </a:tc>
                <a:extLst>
                  <a:ext uri="{0D108BD9-81ED-4DB2-BD59-A6C34878D82A}">
                    <a16:rowId xmlns:a16="http://schemas.microsoft.com/office/drawing/2014/main" xmlns="" val="10001"/>
                  </a:ext>
                </a:extLst>
              </a:tr>
              <a:tr h="271870">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6684</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7047</a:t>
                      </a:r>
                    </a:p>
                  </a:txBody>
                  <a:tcPr marL="9525" marR="9525" marT="9525" marB="0" anchor="b"/>
                </a:tc>
                <a:tc>
                  <a:txBody>
                    <a:bodyPr/>
                    <a:lstStyle/>
                    <a:p>
                      <a:pPr algn="r" fontAlgn="b"/>
                      <a:r>
                        <a:rPr lang="en-ZA" sz="1400" b="0" i="0" u="none" strike="noStrike" dirty="0" smtClean="0">
                          <a:solidFill>
                            <a:schemeClr val="tx1"/>
                          </a:solidFill>
                          <a:effectLst/>
                          <a:latin typeface="+mj-lt"/>
                        </a:rPr>
                        <a:t>363</a:t>
                      </a:r>
                      <a:endParaRPr lang="en-ZA" sz="1400" b="0" i="0" u="none" strike="noStrike" dirty="0">
                        <a:solidFill>
                          <a:schemeClr val="tx1"/>
                        </a:solidFill>
                        <a:effectLst/>
                        <a:latin typeface="+mj-lt"/>
                      </a:endParaRPr>
                    </a:p>
                  </a:txBody>
                  <a:tcPr marL="9525" marR="9525" marT="9525" marB="0" anchor="b"/>
                </a:tc>
                <a:tc>
                  <a:txBody>
                    <a:bodyPr/>
                    <a:lstStyle/>
                    <a:p>
                      <a:pPr algn="r" fontAlgn="b"/>
                      <a:r>
                        <a:rPr lang="en-ZA" sz="1400" b="0" i="0" u="none" strike="noStrike" dirty="0">
                          <a:solidFill>
                            <a:srgbClr val="000000"/>
                          </a:solidFill>
                          <a:effectLst/>
                          <a:latin typeface="+mj-lt"/>
                        </a:rPr>
                        <a:t>6770</a:t>
                      </a:r>
                    </a:p>
                  </a:txBody>
                  <a:tcPr marL="9525" marR="9525" marT="9525" marB="0" anchor="b"/>
                </a:tc>
                <a:tc>
                  <a:txBody>
                    <a:bodyPr/>
                    <a:lstStyle/>
                    <a:p>
                      <a:pPr algn="r" fontAlgn="b"/>
                      <a:r>
                        <a:rPr lang="en-ZA" sz="1400" b="0" i="0" u="none" strike="noStrike">
                          <a:solidFill>
                            <a:srgbClr val="000000"/>
                          </a:solidFill>
                          <a:effectLst/>
                          <a:latin typeface="+mj-lt"/>
                        </a:rPr>
                        <a:t>277</a:t>
                      </a:r>
                    </a:p>
                  </a:txBody>
                  <a:tcPr marL="9525" marR="9525" marT="9525" marB="0" anchor="b"/>
                </a:tc>
                <a:extLst>
                  <a:ext uri="{0D108BD9-81ED-4DB2-BD59-A6C34878D82A}">
                    <a16:rowId xmlns:a16="http://schemas.microsoft.com/office/drawing/2014/main" xmlns="" val="10002"/>
                  </a:ext>
                </a:extLst>
              </a:tr>
              <a:tr h="271870">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18258</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18587</a:t>
                      </a:r>
                    </a:p>
                  </a:txBody>
                  <a:tcPr marL="9525" marR="9525" marT="9525" marB="0" anchor="b"/>
                </a:tc>
                <a:tc>
                  <a:txBody>
                    <a:bodyPr/>
                    <a:lstStyle/>
                    <a:p>
                      <a:pPr algn="r" fontAlgn="b"/>
                      <a:r>
                        <a:rPr lang="en-ZA" sz="1400" b="0" i="0" u="none" strike="noStrike" dirty="0" smtClean="0">
                          <a:solidFill>
                            <a:schemeClr val="tx1"/>
                          </a:solidFill>
                          <a:effectLst/>
                          <a:latin typeface="+mj-lt"/>
                        </a:rPr>
                        <a:t>329</a:t>
                      </a:r>
                      <a:endParaRPr lang="en-ZA" sz="1400" b="0" i="0" u="none" strike="noStrike" dirty="0">
                        <a:solidFill>
                          <a:schemeClr val="tx1"/>
                        </a:solidFill>
                        <a:effectLst/>
                        <a:latin typeface="+mj-lt"/>
                      </a:endParaRPr>
                    </a:p>
                  </a:txBody>
                  <a:tcPr marL="9525" marR="9525" marT="9525" marB="0" anchor="b"/>
                </a:tc>
                <a:tc>
                  <a:txBody>
                    <a:bodyPr/>
                    <a:lstStyle/>
                    <a:p>
                      <a:pPr algn="r" fontAlgn="b"/>
                      <a:r>
                        <a:rPr lang="en-ZA" sz="1400" b="0" i="0" u="none" strike="noStrike" dirty="0">
                          <a:solidFill>
                            <a:schemeClr val="tx1"/>
                          </a:solidFill>
                          <a:effectLst/>
                          <a:latin typeface="+mj-lt"/>
                        </a:rPr>
                        <a:t>17879</a:t>
                      </a:r>
                    </a:p>
                  </a:txBody>
                  <a:tcPr marL="9525" marR="9525" marT="9525" marB="0" anchor="b"/>
                </a:tc>
                <a:tc>
                  <a:txBody>
                    <a:bodyPr/>
                    <a:lstStyle/>
                    <a:p>
                      <a:pPr algn="r" fontAlgn="b"/>
                      <a:r>
                        <a:rPr lang="en-ZA" sz="1400" b="0" i="0" u="none" strike="noStrike" dirty="0">
                          <a:solidFill>
                            <a:srgbClr val="000000"/>
                          </a:solidFill>
                          <a:effectLst/>
                          <a:latin typeface="+mj-lt"/>
                        </a:rPr>
                        <a:t>708</a:t>
                      </a:r>
                    </a:p>
                  </a:txBody>
                  <a:tcPr marL="9525" marR="9525" marT="9525" marB="0" anchor="b"/>
                </a:tc>
                <a:extLst>
                  <a:ext uri="{0D108BD9-81ED-4DB2-BD59-A6C34878D82A}">
                    <a16:rowId xmlns:a16="http://schemas.microsoft.com/office/drawing/2014/main" xmlns="" val="10003"/>
                  </a:ext>
                </a:extLst>
              </a:tr>
              <a:tr h="271870">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17658</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17661</a:t>
                      </a:r>
                    </a:p>
                  </a:txBody>
                  <a:tcPr marL="9525" marR="9525" marT="9525" marB="0" anchor="b"/>
                </a:tc>
                <a:tc>
                  <a:txBody>
                    <a:bodyPr/>
                    <a:lstStyle/>
                    <a:p>
                      <a:pPr algn="r" fontAlgn="b"/>
                      <a:r>
                        <a:rPr lang="en-ZA" sz="1400" b="0" i="0" u="none" strike="noStrike" dirty="0" smtClean="0">
                          <a:solidFill>
                            <a:schemeClr val="tx1"/>
                          </a:solidFill>
                          <a:effectLst/>
                          <a:latin typeface="+mj-lt"/>
                        </a:rPr>
                        <a:t>3</a:t>
                      </a:r>
                      <a:endParaRPr lang="en-ZA" sz="1400" b="0" i="0" u="none" strike="noStrike" dirty="0">
                        <a:solidFill>
                          <a:schemeClr val="tx1"/>
                        </a:solidFill>
                        <a:effectLst/>
                        <a:latin typeface="+mj-lt"/>
                      </a:endParaRPr>
                    </a:p>
                  </a:txBody>
                  <a:tcPr marL="9525" marR="9525" marT="9525" marB="0" anchor="b"/>
                </a:tc>
                <a:tc>
                  <a:txBody>
                    <a:bodyPr/>
                    <a:lstStyle/>
                    <a:p>
                      <a:pPr algn="r" fontAlgn="b"/>
                      <a:r>
                        <a:rPr lang="en-ZA" sz="1400" b="0" i="0" u="none" strike="noStrike" dirty="0">
                          <a:solidFill>
                            <a:schemeClr val="tx1"/>
                          </a:solidFill>
                          <a:effectLst/>
                          <a:latin typeface="+mj-lt"/>
                        </a:rPr>
                        <a:t>16413</a:t>
                      </a:r>
                    </a:p>
                  </a:txBody>
                  <a:tcPr marL="9525" marR="9525" marT="9525" marB="0" anchor="b"/>
                </a:tc>
                <a:tc>
                  <a:txBody>
                    <a:bodyPr/>
                    <a:lstStyle/>
                    <a:p>
                      <a:pPr algn="r" fontAlgn="b"/>
                      <a:r>
                        <a:rPr lang="en-ZA" sz="1400" b="0" i="0" u="none" strike="noStrike" dirty="0">
                          <a:solidFill>
                            <a:srgbClr val="000000"/>
                          </a:solidFill>
                          <a:effectLst/>
                          <a:latin typeface="+mj-lt"/>
                        </a:rPr>
                        <a:t>1248</a:t>
                      </a:r>
                    </a:p>
                  </a:txBody>
                  <a:tcPr marL="9525" marR="9525" marT="9525" marB="0" anchor="b"/>
                </a:tc>
                <a:extLst>
                  <a:ext uri="{0D108BD9-81ED-4DB2-BD59-A6C34878D82A}">
                    <a16:rowId xmlns:a16="http://schemas.microsoft.com/office/drawing/2014/main" xmlns="" val="10004"/>
                  </a:ext>
                </a:extLst>
              </a:tr>
              <a:tr h="271870">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8124</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8554</a:t>
                      </a:r>
                    </a:p>
                  </a:txBody>
                  <a:tcPr marL="9525" marR="9525" marT="9525" marB="0" anchor="b"/>
                </a:tc>
                <a:tc>
                  <a:txBody>
                    <a:bodyPr/>
                    <a:lstStyle/>
                    <a:p>
                      <a:pPr algn="r" fontAlgn="b"/>
                      <a:r>
                        <a:rPr lang="en-ZA" sz="1400" b="0" i="0" u="none" strike="noStrike" dirty="0" smtClean="0">
                          <a:solidFill>
                            <a:schemeClr val="tx1"/>
                          </a:solidFill>
                          <a:effectLst/>
                          <a:latin typeface="+mj-lt"/>
                        </a:rPr>
                        <a:t>430</a:t>
                      </a:r>
                      <a:endParaRPr lang="en-ZA" sz="1400" b="0" i="0" u="none" strike="noStrike" dirty="0">
                        <a:solidFill>
                          <a:schemeClr val="tx1"/>
                        </a:solidFill>
                        <a:effectLst/>
                        <a:latin typeface="+mj-lt"/>
                      </a:endParaRPr>
                    </a:p>
                  </a:txBody>
                  <a:tcPr marL="9525" marR="9525" marT="9525" marB="0" anchor="b"/>
                </a:tc>
                <a:tc>
                  <a:txBody>
                    <a:bodyPr/>
                    <a:lstStyle/>
                    <a:p>
                      <a:pPr algn="r" fontAlgn="b"/>
                      <a:r>
                        <a:rPr lang="en-ZA" sz="1400" b="0" i="0" u="none" strike="noStrike" dirty="0">
                          <a:solidFill>
                            <a:srgbClr val="000000"/>
                          </a:solidFill>
                          <a:effectLst/>
                          <a:latin typeface="+mj-lt"/>
                        </a:rPr>
                        <a:t>7993</a:t>
                      </a:r>
                    </a:p>
                  </a:txBody>
                  <a:tcPr marL="9525" marR="9525" marT="9525" marB="0" anchor="b"/>
                </a:tc>
                <a:tc>
                  <a:txBody>
                    <a:bodyPr/>
                    <a:lstStyle/>
                    <a:p>
                      <a:pPr algn="r" fontAlgn="b"/>
                      <a:r>
                        <a:rPr lang="en-ZA" sz="1400" b="0" i="0" u="none" strike="noStrike" dirty="0">
                          <a:solidFill>
                            <a:srgbClr val="000000"/>
                          </a:solidFill>
                          <a:effectLst/>
                          <a:latin typeface="+mj-lt"/>
                        </a:rPr>
                        <a:t>561</a:t>
                      </a:r>
                    </a:p>
                  </a:txBody>
                  <a:tcPr marL="9525" marR="9525" marT="9525" marB="0" anchor="b"/>
                </a:tc>
                <a:extLst>
                  <a:ext uri="{0D108BD9-81ED-4DB2-BD59-A6C34878D82A}">
                    <a16:rowId xmlns:a16="http://schemas.microsoft.com/office/drawing/2014/main" xmlns="" val="10005"/>
                  </a:ext>
                </a:extLst>
              </a:tr>
              <a:tr h="271870">
                <a:tc>
                  <a:txBody>
                    <a:bodyPr/>
                    <a:lstStyle/>
                    <a:p>
                      <a:pPr algn="l" fontAlgn="b"/>
                      <a:r>
                        <a:rPr lang="en-ZA" sz="1400" b="1" u="none" strike="noStrike" dirty="0">
                          <a:effectLst/>
                        </a:rPr>
                        <a:t>MP</a:t>
                      </a:r>
                      <a:endParaRPr lang="en-ZA" sz="1400" b="1" i="0" u="none" strike="noStrike" dirty="0">
                        <a:solidFill>
                          <a:schemeClr val="tx1"/>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6390</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6425</a:t>
                      </a:r>
                    </a:p>
                  </a:txBody>
                  <a:tcPr marL="9525" marR="9525" marT="9525" marB="0" anchor="b"/>
                </a:tc>
                <a:tc>
                  <a:txBody>
                    <a:bodyPr/>
                    <a:lstStyle/>
                    <a:p>
                      <a:pPr algn="r" fontAlgn="b"/>
                      <a:r>
                        <a:rPr lang="en-ZA" sz="1400" b="0" i="0" u="none" strike="noStrike" dirty="0" smtClean="0">
                          <a:solidFill>
                            <a:schemeClr val="tx1"/>
                          </a:solidFill>
                          <a:effectLst/>
                          <a:latin typeface="+mj-lt"/>
                        </a:rPr>
                        <a:t>35</a:t>
                      </a:r>
                      <a:endParaRPr lang="en-ZA" sz="1400" b="0" i="0" u="none" strike="noStrike" dirty="0">
                        <a:solidFill>
                          <a:schemeClr val="tx1"/>
                        </a:solidFill>
                        <a:effectLst/>
                        <a:latin typeface="+mj-lt"/>
                      </a:endParaRPr>
                    </a:p>
                  </a:txBody>
                  <a:tcPr marL="9525" marR="9525" marT="9525" marB="0" anchor="b"/>
                </a:tc>
                <a:tc>
                  <a:txBody>
                    <a:bodyPr/>
                    <a:lstStyle/>
                    <a:p>
                      <a:pPr algn="r" fontAlgn="b"/>
                      <a:r>
                        <a:rPr lang="en-ZA" sz="1400" b="0" i="0" u="none" strike="noStrike">
                          <a:solidFill>
                            <a:srgbClr val="000000"/>
                          </a:solidFill>
                          <a:effectLst/>
                          <a:latin typeface="+mj-lt"/>
                        </a:rPr>
                        <a:t>5997</a:t>
                      </a:r>
                    </a:p>
                  </a:txBody>
                  <a:tcPr marL="9525" marR="9525" marT="9525" marB="0" anchor="b"/>
                </a:tc>
                <a:tc>
                  <a:txBody>
                    <a:bodyPr/>
                    <a:lstStyle/>
                    <a:p>
                      <a:pPr algn="r" fontAlgn="b"/>
                      <a:r>
                        <a:rPr lang="en-ZA" sz="1400" b="0" i="0" u="none" strike="noStrike" dirty="0">
                          <a:solidFill>
                            <a:srgbClr val="000000"/>
                          </a:solidFill>
                          <a:effectLst/>
                          <a:latin typeface="+mj-lt"/>
                        </a:rPr>
                        <a:t>428</a:t>
                      </a:r>
                    </a:p>
                  </a:txBody>
                  <a:tcPr marL="9525" marR="9525" marT="9525" marB="0" anchor="b"/>
                </a:tc>
                <a:extLst>
                  <a:ext uri="{0D108BD9-81ED-4DB2-BD59-A6C34878D82A}">
                    <a16:rowId xmlns:a16="http://schemas.microsoft.com/office/drawing/2014/main" xmlns="" val="10006"/>
                  </a:ext>
                </a:extLst>
              </a:tr>
              <a:tr h="271870">
                <a:tc>
                  <a:txBody>
                    <a:bodyPr/>
                    <a:lstStyle/>
                    <a:p>
                      <a:pPr algn="l" fontAlgn="b"/>
                      <a:r>
                        <a:rPr lang="en-ZA" sz="1400" b="1" u="none" strike="noStrike" dirty="0" smtClean="0">
                          <a:effectLst/>
                        </a:rPr>
                        <a:t>NC</a:t>
                      </a:r>
                      <a:endParaRPr lang="en-ZA" sz="1400" b="1" i="0" u="none" strike="noStrike" dirty="0">
                        <a:solidFill>
                          <a:schemeClr val="tx1"/>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3150</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2666</a:t>
                      </a:r>
                    </a:p>
                  </a:txBody>
                  <a:tcPr marL="9525" marR="9525" marT="9525" marB="0" anchor="b"/>
                </a:tc>
                <a:tc>
                  <a:txBody>
                    <a:bodyPr/>
                    <a:lstStyle/>
                    <a:p>
                      <a:pPr algn="r" fontAlgn="b"/>
                      <a:r>
                        <a:rPr lang="en-ZA" sz="1400" u="none" strike="noStrike" kern="1200" dirty="0" smtClean="0">
                          <a:solidFill>
                            <a:srgbClr val="FF0000"/>
                          </a:solidFill>
                          <a:effectLst/>
                          <a:latin typeface="+mj-lt"/>
                          <a:ea typeface="+mn-ea"/>
                          <a:cs typeface="+mn-cs"/>
                        </a:rPr>
                        <a:t>-484</a:t>
                      </a:r>
                      <a:endParaRPr lang="en-ZA" sz="1400" u="none" strike="noStrike" kern="1200" dirty="0">
                        <a:solidFill>
                          <a:srgbClr val="FF0000"/>
                        </a:solidFill>
                        <a:effectLst/>
                        <a:latin typeface="+mj-lt"/>
                        <a:ea typeface="+mn-ea"/>
                        <a:cs typeface="+mn-cs"/>
                      </a:endParaRPr>
                    </a:p>
                  </a:txBody>
                  <a:tcPr marL="9525" marR="9525" marT="9525" marB="0" anchor="b"/>
                </a:tc>
                <a:tc>
                  <a:txBody>
                    <a:bodyPr/>
                    <a:lstStyle/>
                    <a:p>
                      <a:pPr algn="r" fontAlgn="b"/>
                      <a:r>
                        <a:rPr lang="en-ZA" sz="1400" b="0" i="0" u="none" strike="noStrike">
                          <a:solidFill>
                            <a:srgbClr val="000000"/>
                          </a:solidFill>
                          <a:effectLst/>
                          <a:latin typeface="+mj-lt"/>
                        </a:rPr>
                        <a:t>2564</a:t>
                      </a:r>
                    </a:p>
                  </a:txBody>
                  <a:tcPr marL="9525" marR="9525" marT="9525" marB="0" anchor="b"/>
                </a:tc>
                <a:tc>
                  <a:txBody>
                    <a:bodyPr/>
                    <a:lstStyle/>
                    <a:p>
                      <a:pPr algn="r" fontAlgn="b"/>
                      <a:r>
                        <a:rPr lang="en-ZA" sz="1400" b="0" i="0" u="none" strike="noStrike" dirty="0">
                          <a:solidFill>
                            <a:srgbClr val="000000"/>
                          </a:solidFill>
                          <a:effectLst/>
                          <a:latin typeface="+mj-lt"/>
                        </a:rPr>
                        <a:t>102</a:t>
                      </a:r>
                    </a:p>
                  </a:txBody>
                  <a:tcPr marL="9525" marR="9525" marT="9525" marB="0" anchor="b"/>
                </a:tc>
                <a:extLst>
                  <a:ext uri="{0D108BD9-81ED-4DB2-BD59-A6C34878D82A}">
                    <a16:rowId xmlns:a16="http://schemas.microsoft.com/office/drawing/2014/main" xmlns="" val="10007"/>
                  </a:ext>
                </a:extLst>
              </a:tr>
              <a:tr h="271870">
                <a:tc>
                  <a:txBody>
                    <a:bodyPr/>
                    <a:lstStyle/>
                    <a:p>
                      <a:pPr algn="l" fontAlgn="b"/>
                      <a:r>
                        <a:rPr lang="en-ZA" sz="1400" b="1" u="none" strike="noStrike" dirty="0" smtClean="0">
                          <a:effectLst/>
                        </a:rPr>
                        <a:t>NW</a:t>
                      </a:r>
                      <a:endParaRPr lang="en-ZA" sz="1400" b="1" i="0" u="none" strike="noStrike" dirty="0">
                        <a:solidFill>
                          <a:schemeClr val="tx1"/>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5556</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5669</a:t>
                      </a:r>
                    </a:p>
                  </a:txBody>
                  <a:tcPr marL="9525" marR="9525" marT="9525" marB="0" anchor="b"/>
                </a:tc>
                <a:tc>
                  <a:txBody>
                    <a:bodyPr/>
                    <a:lstStyle/>
                    <a:p>
                      <a:pPr algn="r" fontAlgn="b"/>
                      <a:r>
                        <a:rPr lang="en-ZA" sz="1400" u="none" strike="noStrike" kern="1200" dirty="0" smtClean="0">
                          <a:solidFill>
                            <a:schemeClr val="tx1"/>
                          </a:solidFill>
                          <a:effectLst/>
                          <a:latin typeface="+mj-lt"/>
                          <a:ea typeface="+mn-ea"/>
                          <a:cs typeface="+mn-cs"/>
                        </a:rPr>
                        <a:t>113</a:t>
                      </a:r>
                    </a:p>
                  </a:txBody>
                  <a:tcPr marL="9525" marR="9525" marT="9525" marB="0" anchor="b"/>
                </a:tc>
                <a:tc>
                  <a:txBody>
                    <a:bodyPr/>
                    <a:lstStyle/>
                    <a:p>
                      <a:pPr algn="r" fontAlgn="b"/>
                      <a:r>
                        <a:rPr lang="en-ZA" sz="1400" b="0" i="0" u="none" strike="noStrike" dirty="0">
                          <a:solidFill>
                            <a:schemeClr val="tx1"/>
                          </a:solidFill>
                          <a:effectLst/>
                          <a:latin typeface="+mj-lt"/>
                        </a:rPr>
                        <a:t>5374</a:t>
                      </a:r>
                    </a:p>
                  </a:txBody>
                  <a:tcPr marL="9525" marR="9525" marT="9525" marB="0" anchor="b"/>
                </a:tc>
                <a:tc>
                  <a:txBody>
                    <a:bodyPr/>
                    <a:lstStyle/>
                    <a:p>
                      <a:pPr algn="r" fontAlgn="b"/>
                      <a:r>
                        <a:rPr lang="en-ZA" sz="1400" b="0" i="0" u="none" strike="noStrike" dirty="0">
                          <a:solidFill>
                            <a:srgbClr val="000000"/>
                          </a:solidFill>
                          <a:effectLst/>
                          <a:latin typeface="+mj-lt"/>
                        </a:rPr>
                        <a:t>295</a:t>
                      </a:r>
                    </a:p>
                  </a:txBody>
                  <a:tcPr marL="9525" marR="9525" marT="9525" marB="0" anchor="b"/>
                </a:tc>
                <a:extLst>
                  <a:ext uri="{0D108BD9-81ED-4DB2-BD59-A6C34878D82A}">
                    <a16:rowId xmlns:a16="http://schemas.microsoft.com/office/drawing/2014/main" xmlns="" val="10008"/>
                  </a:ext>
                </a:extLst>
              </a:tr>
              <a:tr h="271870">
                <a:tc>
                  <a:txBody>
                    <a:bodyPr/>
                    <a:lstStyle/>
                    <a:p>
                      <a:pPr algn="l" fontAlgn="b"/>
                      <a:r>
                        <a:rPr lang="en-ZA" sz="1400" b="1" u="none" strike="noStrike" dirty="0">
                          <a:effectLst/>
                        </a:rPr>
                        <a:t>WC</a:t>
                      </a:r>
                      <a:endParaRPr lang="en-ZA" sz="1400" b="1" i="0" u="none" strike="noStrike" dirty="0">
                        <a:solidFill>
                          <a:schemeClr val="tx1"/>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mj-lt"/>
                          <a:ea typeface="Calibri"/>
                          <a:cs typeface="Times New Roman"/>
                        </a:rPr>
                        <a:t>8106</a:t>
                      </a:r>
                      <a:endParaRPr lang="en-ZA" sz="140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8600</a:t>
                      </a:r>
                    </a:p>
                  </a:txBody>
                  <a:tcPr marL="9525" marR="9525" marT="9525" marB="0" anchor="b"/>
                </a:tc>
                <a:tc>
                  <a:txBody>
                    <a:bodyPr/>
                    <a:lstStyle/>
                    <a:p>
                      <a:pPr algn="r" fontAlgn="b"/>
                      <a:r>
                        <a:rPr lang="en-ZA" sz="1400" b="0" i="0" u="none" strike="noStrike" dirty="0" smtClean="0">
                          <a:solidFill>
                            <a:schemeClr val="tx1"/>
                          </a:solidFill>
                          <a:effectLst/>
                          <a:latin typeface="+mj-lt"/>
                        </a:rPr>
                        <a:t>494</a:t>
                      </a:r>
                      <a:endParaRPr lang="en-ZA" sz="1400" b="0" i="0" u="none" strike="noStrike" dirty="0">
                        <a:solidFill>
                          <a:schemeClr val="tx1"/>
                        </a:solidFill>
                        <a:effectLst/>
                        <a:latin typeface="+mj-lt"/>
                      </a:endParaRPr>
                    </a:p>
                  </a:txBody>
                  <a:tcPr marL="9525" marR="9525" marT="9525" marB="0" anchor="b"/>
                </a:tc>
                <a:tc>
                  <a:txBody>
                    <a:bodyPr/>
                    <a:lstStyle/>
                    <a:p>
                      <a:pPr algn="r" fontAlgn="b"/>
                      <a:r>
                        <a:rPr lang="en-ZA" sz="1400" b="0" i="0" u="none" strike="noStrike" dirty="0">
                          <a:solidFill>
                            <a:srgbClr val="000000"/>
                          </a:solidFill>
                          <a:effectLst/>
                          <a:latin typeface="+mj-lt"/>
                        </a:rPr>
                        <a:t>8136</a:t>
                      </a:r>
                    </a:p>
                  </a:txBody>
                  <a:tcPr marL="9525" marR="9525" marT="9525" marB="0" anchor="b"/>
                </a:tc>
                <a:tc>
                  <a:txBody>
                    <a:bodyPr/>
                    <a:lstStyle/>
                    <a:p>
                      <a:pPr algn="r" fontAlgn="b"/>
                      <a:r>
                        <a:rPr lang="en-ZA" sz="1400" b="0" i="0" u="none" strike="noStrike" dirty="0">
                          <a:solidFill>
                            <a:srgbClr val="000000"/>
                          </a:solidFill>
                          <a:effectLst/>
                          <a:latin typeface="+mj-lt"/>
                        </a:rPr>
                        <a:t>464</a:t>
                      </a:r>
                    </a:p>
                  </a:txBody>
                  <a:tcPr marL="9525" marR="9525" marT="9525" marB="0" anchor="b"/>
                </a:tc>
                <a:extLst>
                  <a:ext uri="{0D108BD9-81ED-4DB2-BD59-A6C34878D82A}">
                    <a16:rowId xmlns:a16="http://schemas.microsoft.com/office/drawing/2014/main" xmlns="" val="10009"/>
                  </a:ext>
                </a:extLst>
              </a:tr>
              <a:tr h="477498">
                <a:tc>
                  <a:txBody>
                    <a:bodyPr/>
                    <a:lstStyle/>
                    <a:p>
                      <a:pPr algn="l" fontAlgn="b"/>
                      <a:r>
                        <a:rPr lang="en-ZA" sz="1800" b="1" u="none" strike="noStrike" dirty="0" smtClean="0">
                          <a:effectLst/>
                        </a:rPr>
                        <a:t>TOTAL</a:t>
                      </a:r>
                      <a:endParaRPr lang="en-ZA" sz="18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b="1" dirty="0">
                          <a:solidFill>
                            <a:srgbClr val="000000"/>
                          </a:solidFill>
                          <a:effectLst/>
                          <a:latin typeface="+mj-lt"/>
                          <a:ea typeface="Calibri"/>
                          <a:cs typeface="Times New Roman"/>
                        </a:rPr>
                        <a:t>83580</a:t>
                      </a:r>
                      <a:endParaRPr lang="en-ZA" sz="1400" b="1" dirty="0">
                        <a:effectLst/>
                        <a:latin typeface="+mj-lt"/>
                        <a:ea typeface="Calibri"/>
                        <a:cs typeface="Times New Roman"/>
                      </a:endParaRPr>
                    </a:p>
                  </a:txBody>
                  <a:tcPr marL="68580" marR="68580" marT="0" marB="0" anchor="b"/>
                </a:tc>
                <a:tc>
                  <a:txBody>
                    <a:bodyPr/>
                    <a:lstStyle/>
                    <a:p>
                      <a:pPr algn="r" fontAlgn="b"/>
                      <a:r>
                        <a:rPr lang="en-ZA" sz="1400" b="1" i="0" u="none" strike="noStrike" dirty="0">
                          <a:solidFill>
                            <a:srgbClr val="000000"/>
                          </a:solidFill>
                          <a:effectLst/>
                          <a:latin typeface="+mj-lt"/>
                        </a:rPr>
                        <a:t>84 984</a:t>
                      </a:r>
                    </a:p>
                  </a:txBody>
                  <a:tcPr marL="9525" marR="9525" marT="9525" marB="0" anchor="b"/>
                </a:tc>
                <a:tc>
                  <a:txBody>
                    <a:bodyPr/>
                    <a:lstStyle/>
                    <a:p>
                      <a:pPr algn="r" fontAlgn="b"/>
                      <a:r>
                        <a:rPr lang="en-ZA" sz="1400" b="1" i="0" u="none" strike="noStrike" dirty="0" smtClean="0">
                          <a:solidFill>
                            <a:schemeClr val="tx1"/>
                          </a:solidFill>
                          <a:effectLst/>
                          <a:latin typeface="+mj-lt"/>
                        </a:rPr>
                        <a:t>1404</a:t>
                      </a:r>
                      <a:endParaRPr lang="en-ZA" sz="1400" b="1" i="0" u="none" strike="noStrike" dirty="0">
                        <a:solidFill>
                          <a:schemeClr val="tx1"/>
                        </a:solidFill>
                        <a:effectLst/>
                        <a:latin typeface="+mj-lt"/>
                      </a:endParaRPr>
                    </a:p>
                  </a:txBody>
                  <a:tcPr marL="9525" marR="9525" marT="9525" marB="0" anchor="b"/>
                </a:tc>
                <a:tc>
                  <a:txBody>
                    <a:bodyPr/>
                    <a:lstStyle/>
                    <a:p>
                      <a:pPr algn="r" fontAlgn="b"/>
                      <a:r>
                        <a:rPr lang="en-ZA" sz="1400" b="1" i="0" u="none" strike="noStrike" dirty="0">
                          <a:solidFill>
                            <a:srgbClr val="000000"/>
                          </a:solidFill>
                          <a:effectLst/>
                          <a:latin typeface="+mj-lt"/>
                        </a:rPr>
                        <a:t>80796</a:t>
                      </a:r>
                    </a:p>
                  </a:txBody>
                  <a:tcPr marL="9525" marR="9525" marT="9525" marB="0" anchor="b"/>
                </a:tc>
                <a:tc>
                  <a:txBody>
                    <a:bodyPr/>
                    <a:lstStyle/>
                    <a:p>
                      <a:pPr algn="r" fontAlgn="b"/>
                      <a:r>
                        <a:rPr lang="en-ZA" sz="1400" b="1" i="0" u="none" strike="noStrike" dirty="0" smtClean="0">
                          <a:solidFill>
                            <a:srgbClr val="000000"/>
                          </a:solidFill>
                          <a:effectLst/>
                          <a:latin typeface="+mj-lt"/>
                        </a:rPr>
                        <a:t>4188</a:t>
                      </a:r>
                      <a:endParaRPr lang="en-ZA" sz="14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6876256" y="6448249"/>
            <a:ext cx="2133600" cy="365125"/>
          </a:xfrm>
        </p:spPr>
        <p:txBody>
          <a:bodyPr/>
          <a:lstStyle/>
          <a:p>
            <a:fld id="{96CA8298-9D91-4CF9-AB6A-504DBB769D5D}"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xmlns="" val="19462584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274638"/>
            <a:ext cx="8424935" cy="1143000"/>
          </a:xfrm>
        </p:spPr>
        <p:txBody>
          <a:bodyPr/>
          <a:lstStyle/>
          <a:p>
            <a:r>
              <a:rPr lang="en-ZA" sz="2400" b="1" dirty="0" smtClean="0"/>
              <a:t>NMW AMOUNTS RECOVERED PER SECTOR ANALYSIS: QUARTER 2</a:t>
            </a:r>
            <a:endParaRPr lang="en-ZA" sz="2400" b="1" dirty="0"/>
          </a:p>
        </p:txBody>
      </p:sp>
      <p:sp>
        <p:nvSpPr>
          <p:cNvPr id="4" name="Slide Number Placeholder 3"/>
          <p:cNvSpPr>
            <a:spLocks noGrp="1"/>
          </p:cNvSpPr>
          <p:nvPr>
            <p:ph type="sldNum" sz="quarter" idx="12"/>
          </p:nvPr>
        </p:nvSpPr>
        <p:spPr>
          <a:xfrm>
            <a:off x="6876256" y="6434217"/>
            <a:ext cx="2133600" cy="365125"/>
          </a:xfrm>
        </p:spPr>
        <p:txBody>
          <a:bodyPr/>
          <a:lstStyle/>
          <a:p>
            <a:pPr>
              <a:defRPr/>
            </a:pPr>
            <a:fld id="{416AF1B2-E7A4-446A-84DC-90AA83BA6A19}" type="slidenum">
              <a:rPr lang="en-US" smtClean="0">
                <a:solidFill>
                  <a:schemeClr val="bg1"/>
                </a:solidFill>
              </a:rPr>
              <a:pPr>
                <a:defRPr/>
              </a:pPr>
              <a:t>11</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55318345"/>
              </p:ext>
            </p:extLst>
          </p:nvPr>
        </p:nvGraphicFramePr>
        <p:xfrm>
          <a:off x="395536" y="1484791"/>
          <a:ext cx="8352927" cy="4896530"/>
        </p:xfrm>
        <a:graphic>
          <a:graphicData uri="http://schemas.openxmlformats.org/drawingml/2006/table">
            <a:tbl>
              <a:tblPr/>
              <a:tblGrid>
                <a:gridCol w="1578203">
                  <a:extLst>
                    <a:ext uri="{9D8B030D-6E8A-4147-A177-3AD203B41FA5}">
                      <a16:colId xmlns:a16="http://schemas.microsoft.com/office/drawing/2014/main" xmlns="" val="20000"/>
                    </a:ext>
                  </a:extLst>
                </a:gridCol>
                <a:gridCol w="1693681">
                  <a:extLst>
                    <a:ext uri="{9D8B030D-6E8A-4147-A177-3AD203B41FA5}">
                      <a16:colId xmlns:a16="http://schemas.microsoft.com/office/drawing/2014/main" xmlns="" val="20001"/>
                    </a:ext>
                  </a:extLst>
                </a:gridCol>
                <a:gridCol w="1693681">
                  <a:extLst>
                    <a:ext uri="{9D8B030D-6E8A-4147-A177-3AD203B41FA5}">
                      <a16:colId xmlns:a16="http://schemas.microsoft.com/office/drawing/2014/main" xmlns="" val="20002"/>
                    </a:ext>
                  </a:extLst>
                </a:gridCol>
                <a:gridCol w="1693681">
                  <a:extLst>
                    <a:ext uri="{9D8B030D-6E8A-4147-A177-3AD203B41FA5}">
                      <a16:colId xmlns:a16="http://schemas.microsoft.com/office/drawing/2014/main" xmlns="" val="20003"/>
                    </a:ext>
                  </a:extLst>
                </a:gridCol>
                <a:gridCol w="1693681">
                  <a:extLst>
                    <a:ext uri="{9D8B030D-6E8A-4147-A177-3AD203B41FA5}">
                      <a16:colId xmlns:a16="http://schemas.microsoft.com/office/drawing/2014/main" xmlns="" val="20004"/>
                    </a:ext>
                  </a:extLst>
                </a:gridCol>
              </a:tblGrid>
              <a:tr h="259763">
                <a:tc>
                  <a:txBody>
                    <a:bodyPr/>
                    <a:lstStyle/>
                    <a:p>
                      <a:pPr algn="ctr" fontAlgn="ctr"/>
                      <a:r>
                        <a:rPr lang="en-ZA" sz="1200" b="1" i="0" u="none" strike="noStrike" dirty="0">
                          <a:solidFill>
                            <a:srgbClr val="000000"/>
                          </a:solidFill>
                          <a:effectLst/>
                          <a:latin typeface="Calibri"/>
                        </a:rPr>
                        <a:t>Sector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rowSpan="2" gridSpan="4">
                  <a:txBody>
                    <a:bodyPr/>
                    <a:lstStyle/>
                    <a:p>
                      <a:pPr algn="ctr" fontAlgn="t"/>
                      <a:r>
                        <a:rPr lang="en-ZA" sz="1200" b="1" i="0" u="none" strike="noStrike" dirty="0">
                          <a:solidFill>
                            <a:srgbClr val="000000"/>
                          </a:solidFill>
                          <a:effectLst/>
                          <a:latin typeface="Calibri"/>
                        </a:rPr>
                        <a:t>AMOUNTS RECOVERED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extLst>
                  <a:ext uri="{0D108BD9-81ED-4DB2-BD59-A6C34878D82A}">
                    <a16:rowId xmlns:a16="http://schemas.microsoft.com/office/drawing/2014/main" xmlns="" val="10000"/>
                  </a:ext>
                </a:extLst>
              </a:tr>
              <a:tr h="272751">
                <a:tc>
                  <a:txBody>
                    <a:bodyPr/>
                    <a:lstStyle/>
                    <a:p>
                      <a:pPr algn="ctr" fontAlgn="ctr"/>
                      <a:r>
                        <a:rPr lang="en-ZA" sz="1200" b="1"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xmlns="" val="10001"/>
                  </a:ext>
                </a:extLst>
              </a:tr>
              <a:tr h="272751">
                <a:tc>
                  <a:txBody>
                    <a:bodyPr/>
                    <a:lstStyle/>
                    <a:p>
                      <a:pPr algn="ctr" fontAlgn="ctr"/>
                      <a:r>
                        <a:rPr lang="en-ZA" sz="1200" b="1"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ZA" sz="1200" b="1" i="0" u="none" strike="noStrike" dirty="0">
                          <a:solidFill>
                            <a:srgbClr val="000000"/>
                          </a:solidFill>
                          <a:effectLst/>
                          <a:latin typeface="Calibri"/>
                        </a:rPr>
                        <a:t>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a:rPr>
                        <a:t>Q2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ZA" sz="1200" b="1" i="0" u="none" strike="noStrike" dirty="0">
                          <a:solidFill>
                            <a:srgbClr val="000000"/>
                          </a:solidFill>
                          <a:effectLst/>
                          <a:latin typeface="Calibri"/>
                        </a:rPr>
                        <a:t>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ZA" sz="1200" b="1" i="0" u="none" strike="noStrike">
                          <a:solidFill>
                            <a:srgbClr val="000000"/>
                          </a:solidFill>
                          <a:effectLst/>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xmlns="" val="10002"/>
                  </a:ext>
                </a:extLst>
              </a:tr>
              <a:tr h="272751">
                <a:tc>
                  <a:txBody>
                    <a:bodyPr/>
                    <a:lstStyle/>
                    <a:p>
                      <a:pPr algn="ctr" fontAlgn="ctr"/>
                      <a:r>
                        <a:rPr lang="en-ZA" sz="1200" b="1" i="0" u="none" strike="noStrike" dirty="0">
                          <a:solidFill>
                            <a:srgbClr val="000000"/>
                          </a:solidFill>
                          <a:effectLst/>
                          <a:latin typeface="Calibri"/>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122 858.00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dirty="0">
                          <a:solidFill>
                            <a:srgbClr val="000000"/>
                          </a:solidFill>
                          <a:effectLst/>
                          <a:latin typeface="Calibri"/>
                        </a:rPr>
                        <a:t>R 453 842.50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576 700.50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2751">
                <a:tc>
                  <a:txBody>
                    <a:bodyPr/>
                    <a:lstStyle/>
                    <a:p>
                      <a:pPr algn="ctr" fontAlgn="ctr"/>
                      <a:r>
                        <a:rPr lang="en-ZA" sz="1200" b="1" i="0" u="none" strike="noStrike" dirty="0">
                          <a:solidFill>
                            <a:srgbClr val="000000"/>
                          </a:solidFill>
                          <a:effectLst/>
                          <a:latin typeface="Calibri"/>
                        </a:rPr>
                        <a:t>Private Security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11 220 302.41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dirty="0">
                          <a:solidFill>
                            <a:srgbClr val="000000"/>
                          </a:solidFill>
                          <a:effectLst/>
                          <a:latin typeface="Calibri"/>
                        </a:rPr>
                        <a:t>R 659 661.60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11 879 964.01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43%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2751">
                <a:tc>
                  <a:txBody>
                    <a:bodyPr/>
                    <a:lstStyle/>
                    <a:p>
                      <a:pPr algn="ctr" fontAlgn="ctr"/>
                      <a:r>
                        <a:rPr lang="en-ZA" sz="1200" b="1" i="0" u="none" strike="noStrike" dirty="0">
                          <a:solidFill>
                            <a:srgbClr val="000000"/>
                          </a:solidFill>
                          <a:effectLst/>
                          <a:latin typeface="Calibri"/>
                        </a:rPr>
                        <a:t>Government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dirty="0">
                          <a:solidFill>
                            <a:srgbClr val="000000"/>
                          </a:solidFill>
                          <a:effectLst/>
                          <a:latin typeface="Calibri"/>
                        </a:rPr>
                        <a:t>R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2751">
                <a:tc>
                  <a:txBody>
                    <a:bodyPr/>
                    <a:lstStyle/>
                    <a:p>
                      <a:pPr algn="ctr" fontAlgn="ctr"/>
                      <a:r>
                        <a:rPr lang="en-ZA" sz="1200" b="1" i="0" u="none" strike="noStrike" dirty="0">
                          <a:solidFill>
                            <a:srgbClr val="000000"/>
                          </a:solidFill>
                          <a:effectLst/>
                          <a:latin typeface="Calibri"/>
                        </a:rPr>
                        <a:t>Wholesale &amp; Retail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3 648 875.30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888 255.86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4 537 131.16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2751">
                <a:tc>
                  <a:txBody>
                    <a:bodyPr/>
                    <a:lstStyle/>
                    <a:p>
                      <a:pPr algn="ctr" fontAlgn="ctr"/>
                      <a:r>
                        <a:rPr lang="en-ZA" sz="1200" b="1" i="0" u="none" strike="noStrike" dirty="0">
                          <a:solidFill>
                            <a:srgbClr val="000000"/>
                          </a:solidFill>
                          <a:effectLst/>
                          <a:latin typeface="Calibri"/>
                        </a:rPr>
                        <a:t>Agriculture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487 108.92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1 593 887.00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2 080 995.92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2751">
                <a:tc>
                  <a:txBody>
                    <a:bodyPr/>
                    <a:lstStyle/>
                    <a:p>
                      <a:pPr algn="ctr" fontAlgn="ctr"/>
                      <a:r>
                        <a:rPr lang="en-ZA" sz="1200" b="1" i="0" u="none" strike="noStrike" dirty="0">
                          <a:solidFill>
                            <a:srgbClr val="000000"/>
                          </a:solidFill>
                          <a:effectLst/>
                          <a:latin typeface="Calibri"/>
                        </a:rPr>
                        <a:t>Community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1 918 567.40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2 720 151.00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4 638 718.40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2751">
                <a:tc>
                  <a:txBody>
                    <a:bodyPr/>
                    <a:lstStyle/>
                    <a:p>
                      <a:pPr algn="ctr" fontAlgn="ctr"/>
                      <a:r>
                        <a:rPr lang="en-ZA" sz="1200" b="1" i="0" u="none" strike="noStrike" dirty="0">
                          <a:solidFill>
                            <a:srgbClr val="000000"/>
                          </a:solidFill>
                          <a:effectLst/>
                          <a:latin typeface="Calibri"/>
                        </a:rPr>
                        <a:t>Contract cleaning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151 083.98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159 969.09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311 053.07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2751">
                <a:tc>
                  <a:txBody>
                    <a:bodyPr/>
                    <a:lstStyle/>
                    <a:p>
                      <a:pPr algn="ctr" fontAlgn="ctr"/>
                      <a:r>
                        <a:rPr lang="en-ZA" sz="1200" b="1" i="0" u="none" strike="noStrike" dirty="0">
                          <a:solidFill>
                            <a:srgbClr val="000000"/>
                          </a:solidFill>
                          <a:effectLst/>
                          <a:latin typeface="Calibri"/>
                        </a:rPr>
                        <a:t>Construction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672 210.00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363 418.00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1 035 628.00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2751">
                <a:tc>
                  <a:txBody>
                    <a:bodyPr/>
                    <a:lstStyle/>
                    <a:p>
                      <a:pPr algn="ctr" fontAlgn="ctr"/>
                      <a:r>
                        <a:rPr lang="en-ZA" sz="1200" b="1" i="0" u="none" strike="noStrike" dirty="0">
                          <a:solidFill>
                            <a:srgbClr val="000000"/>
                          </a:solidFill>
                          <a:effectLst/>
                          <a:latin typeface="Calibri"/>
                        </a:rPr>
                        <a:t>Finance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56 322.40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236 589.00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292 911.40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2751">
                <a:tc>
                  <a:txBody>
                    <a:bodyPr/>
                    <a:lstStyle/>
                    <a:p>
                      <a:pPr algn="ctr" fontAlgn="ctr"/>
                      <a:r>
                        <a:rPr lang="en-ZA" sz="1200" b="1" i="0" u="none" strike="noStrike" dirty="0">
                          <a:solidFill>
                            <a:srgbClr val="000000"/>
                          </a:solidFill>
                          <a:effectLst/>
                          <a:latin typeface="Calibri"/>
                        </a:rPr>
                        <a:t>Food &amp; Beverage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66 966.70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121 770.00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188 736.70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2751">
                <a:tc>
                  <a:txBody>
                    <a:bodyPr/>
                    <a:lstStyle/>
                    <a:p>
                      <a:pPr algn="ctr" fontAlgn="ctr"/>
                      <a:r>
                        <a:rPr lang="en-ZA" sz="1200" b="1" i="0" u="none" strike="noStrike" dirty="0">
                          <a:solidFill>
                            <a:srgbClr val="000000"/>
                          </a:solidFill>
                          <a:effectLst/>
                          <a:latin typeface="Calibri"/>
                        </a:rPr>
                        <a:t>Hospitality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887 360.72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581 832.00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1 469 192.72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Calibri"/>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2751">
                <a:tc>
                  <a:txBody>
                    <a:bodyPr/>
                    <a:lstStyle/>
                    <a:p>
                      <a:pPr algn="ctr" fontAlgn="ctr"/>
                      <a:r>
                        <a:rPr lang="en-ZA" sz="1200" b="1" i="0" u="none" strike="noStrike" dirty="0">
                          <a:solidFill>
                            <a:srgbClr val="000000"/>
                          </a:solidFill>
                          <a:effectLst/>
                          <a:latin typeface="Calibri"/>
                        </a:rPr>
                        <a:t>Iron &amp;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225 028.22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225 028.22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2751">
                <a:tc>
                  <a:txBody>
                    <a:bodyPr/>
                    <a:lstStyle/>
                    <a:p>
                      <a:pPr algn="ctr" fontAlgn="ctr"/>
                      <a:r>
                        <a:rPr lang="en-ZA" sz="1200" b="1" i="0" u="none" strike="noStrike" dirty="0">
                          <a:solidFill>
                            <a:srgbClr val="000000"/>
                          </a:solidFill>
                          <a:effectLst/>
                          <a:latin typeface="Calibri"/>
                        </a:rPr>
                        <a:t>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41 000.00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41 000.00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2751">
                <a:tc>
                  <a:txBody>
                    <a:bodyPr/>
                    <a:lstStyle/>
                    <a:p>
                      <a:pPr algn="ctr" fontAlgn="ctr"/>
                      <a:r>
                        <a:rPr lang="en-ZA" sz="1200" b="1" i="0" u="none" strike="noStrike" dirty="0">
                          <a:solidFill>
                            <a:srgbClr val="000000"/>
                          </a:solidFill>
                          <a:effectLst/>
                          <a:latin typeface="Calibri"/>
                        </a:rPr>
                        <a:t>Domestic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Calibri"/>
                        </a:rPr>
                        <a:t>R 133 823.20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19 475.00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R 153 298.20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72751">
                <a:tc>
                  <a:txBody>
                    <a:bodyPr/>
                    <a:lstStyle/>
                    <a:p>
                      <a:pPr algn="ctr" fontAlgn="t"/>
                      <a:r>
                        <a:rPr lang="en-ZA" sz="1200" b="1" i="0" u="none" strike="noStrike">
                          <a:solidFill>
                            <a:srgbClr val="000000"/>
                          </a:solidFill>
                          <a:effectLst/>
                          <a:latin typeface="Calibri"/>
                        </a:rPr>
                        <a:t>TOTAL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1" i="0" u="none" strike="noStrike" dirty="0">
                          <a:solidFill>
                            <a:srgbClr val="000000"/>
                          </a:solidFill>
                          <a:effectLst/>
                          <a:latin typeface="Calibri"/>
                        </a:rPr>
                        <a:t>R 19 631 507.25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ZA" sz="1200" b="1" i="0" u="none" strike="noStrike">
                          <a:solidFill>
                            <a:srgbClr val="000000"/>
                          </a:solidFill>
                          <a:effectLst/>
                          <a:latin typeface="Calibri"/>
                        </a:rPr>
                        <a:t>R 7 798 851.05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1" i="0" u="none" strike="noStrike">
                          <a:solidFill>
                            <a:srgbClr val="000000"/>
                          </a:solidFill>
                          <a:effectLst/>
                          <a:latin typeface="Calibri"/>
                        </a:rPr>
                        <a:t>R 27 430 358.30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100%</a:t>
                      </a:r>
                      <a:endParaRPr lang="en-ZA" sz="1200" b="1" i="0" u="none" strike="noStrike" dirty="0">
                        <a:solidFill>
                          <a:srgbClr val="000000"/>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251059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REFERRALS FOR PROSECUTION PER SECTOR</a:t>
            </a:r>
            <a:endParaRPr lang="en-ZA" sz="2400" b="1" dirty="0"/>
          </a:p>
        </p:txBody>
      </p:sp>
      <p:sp>
        <p:nvSpPr>
          <p:cNvPr id="4" name="Slide Number Placeholder 3"/>
          <p:cNvSpPr>
            <a:spLocks noGrp="1"/>
          </p:cNvSpPr>
          <p:nvPr>
            <p:ph type="sldNum" sz="quarter" idx="12"/>
          </p:nvPr>
        </p:nvSpPr>
        <p:spPr>
          <a:xfrm>
            <a:off x="6876256" y="6480516"/>
            <a:ext cx="2133600" cy="365125"/>
          </a:xfrm>
        </p:spPr>
        <p:txBody>
          <a:bodyPr/>
          <a:lstStyle/>
          <a:p>
            <a:pPr>
              <a:defRPr/>
            </a:pPr>
            <a:fld id="{416AF1B2-E7A4-446A-84DC-90AA83BA6A19}" type="slidenum">
              <a:rPr lang="en-US" smtClean="0">
                <a:solidFill>
                  <a:schemeClr val="bg1"/>
                </a:solidFill>
              </a:rPr>
              <a:pPr>
                <a:defRPr/>
              </a:pPr>
              <a:t>12</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39740372"/>
              </p:ext>
            </p:extLst>
          </p:nvPr>
        </p:nvGraphicFramePr>
        <p:xfrm>
          <a:off x="323529" y="1436332"/>
          <a:ext cx="8496944" cy="4680529"/>
        </p:xfrm>
        <a:graphic>
          <a:graphicData uri="http://schemas.openxmlformats.org/drawingml/2006/table">
            <a:tbl>
              <a:tblPr/>
              <a:tblGrid>
                <a:gridCol w="1248176">
                  <a:extLst>
                    <a:ext uri="{9D8B030D-6E8A-4147-A177-3AD203B41FA5}">
                      <a16:colId xmlns:a16="http://schemas.microsoft.com/office/drawing/2014/main" xmlns="" val="20000"/>
                    </a:ext>
                  </a:extLst>
                </a:gridCol>
                <a:gridCol w="1216834">
                  <a:extLst>
                    <a:ext uri="{9D8B030D-6E8A-4147-A177-3AD203B41FA5}">
                      <a16:colId xmlns:a16="http://schemas.microsoft.com/office/drawing/2014/main" xmlns="" val="20001"/>
                    </a:ext>
                  </a:extLst>
                </a:gridCol>
                <a:gridCol w="1216834">
                  <a:extLst>
                    <a:ext uri="{9D8B030D-6E8A-4147-A177-3AD203B41FA5}">
                      <a16:colId xmlns:a16="http://schemas.microsoft.com/office/drawing/2014/main" xmlns="" val="20002"/>
                    </a:ext>
                  </a:extLst>
                </a:gridCol>
                <a:gridCol w="1216834">
                  <a:extLst>
                    <a:ext uri="{9D8B030D-6E8A-4147-A177-3AD203B41FA5}">
                      <a16:colId xmlns:a16="http://schemas.microsoft.com/office/drawing/2014/main" xmlns="" val="20003"/>
                    </a:ext>
                  </a:extLst>
                </a:gridCol>
                <a:gridCol w="1216834">
                  <a:extLst>
                    <a:ext uri="{9D8B030D-6E8A-4147-A177-3AD203B41FA5}">
                      <a16:colId xmlns:a16="http://schemas.microsoft.com/office/drawing/2014/main" xmlns="" val="20004"/>
                    </a:ext>
                  </a:extLst>
                </a:gridCol>
                <a:gridCol w="1189180">
                  <a:extLst>
                    <a:ext uri="{9D8B030D-6E8A-4147-A177-3AD203B41FA5}">
                      <a16:colId xmlns:a16="http://schemas.microsoft.com/office/drawing/2014/main" xmlns="" val="20005"/>
                    </a:ext>
                  </a:extLst>
                </a:gridCol>
                <a:gridCol w="1192252">
                  <a:extLst>
                    <a:ext uri="{9D8B030D-6E8A-4147-A177-3AD203B41FA5}">
                      <a16:colId xmlns:a16="http://schemas.microsoft.com/office/drawing/2014/main" xmlns="" val="20006"/>
                    </a:ext>
                  </a:extLst>
                </a:gridCol>
              </a:tblGrid>
              <a:tr h="383649">
                <a:tc rowSpan="2">
                  <a:txBody>
                    <a:bodyPr/>
                    <a:lstStyle/>
                    <a:p>
                      <a:pPr algn="ctr" fontAlgn="ctr"/>
                      <a:r>
                        <a:rPr lang="en-ZA" sz="1200" b="1" i="0" u="none" strike="noStrike" dirty="0">
                          <a:solidFill>
                            <a:srgbClr val="000000"/>
                          </a:solidFill>
                          <a:effectLst/>
                          <a:latin typeface="Calibri" panose="020F0502020204030204" pitchFamily="34" charset="0"/>
                        </a:rPr>
                        <a:t>SECTOR</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ZA" sz="1200" b="1" i="0" u="none" strike="noStrike" dirty="0">
                          <a:solidFill>
                            <a:srgbClr val="000000"/>
                          </a:solidFill>
                          <a:effectLst/>
                          <a:latin typeface="Calibri" panose="020F0502020204030204" pitchFamily="34" charset="0"/>
                        </a:rPr>
                        <a:t>Number of employers not complying after the expiry of the notice</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n-ZA"/>
                    </a:p>
                  </a:txBody>
                  <a:tcPr/>
                </a:tc>
                <a:tc rowSpan="2">
                  <a:txBody>
                    <a:bodyPr/>
                    <a:lstStyle/>
                    <a:p>
                      <a:pPr algn="ctr" fontAlgn="ctr"/>
                      <a:r>
                        <a:rPr lang="en-ZA" sz="1200" b="1" i="0" u="none" strike="noStrike" dirty="0">
                          <a:solidFill>
                            <a:srgbClr val="000000"/>
                          </a:solidFill>
                          <a:effectLst/>
                          <a:latin typeface="Calibri" panose="020F0502020204030204" pitchFamily="34" charset="0"/>
                        </a:rPr>
                        <a:t>TOTAL </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ctr"/>
                      <a:r>
                        <a:rPr lang="en-ZA" sz="1200" b="1" i="0" u="none" strike="noStrike">
                          <a:solidFill>
                            <a:srgbClr val="000000"/>
                          </a:solidFill>
                          <a:effectLst/>
                          <a:latin typeface="Calibri" panose="020F0502020204030204" pitchFamily="34" charset="0"/>
                        </a:rPr>
                        <a:t>Number of referred for prosecution </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hMerge="1">
                  <a:txBody>
                    <a:bodyPr/>
                    <a:lstStyle/>
                    <a:p>
                      <a:endParaRPr lang="en-ZA"/>
                    </a:p>
                  </a:txBody>
                  <a:tcPr/>
                </a:tc>
                <a:tc rowSpan="2">
                  <a:txBody>
                    <a:bodyPr/>
                    <a:lstStyle/>
                    <a:p>
                      <a:pPr algn="ctr" fontAlgn="ctr"/>
                      <a:r>
                        <a:rPr lang="en-ZA" sz="1200" b="1" i="0" u="none" strike="noStrike">
                          <a:solidFill>
                            <a:srgbClr val="000000"/>
                          </a:solidFill>
                          <a:effectLst/>
                          <a:latin typeface="Calibri" panose="020F0502020204030204" pitchFamily="34" charset="0"/>
                        </a:rPr>
                        <a:t>Total number </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xmlns="" val="10000"/>
                  </a:ext>
                </a:extLst>
              </a:tr>
              <a:tr h="268555">
                <a:tc vMerge="1">
                  <a:txBody>
                    <a:bodyPr/>
                    <a:lstStyle/>
                    <a:p>
                      <a:endParaRPr lang="en-ZA"/>
                    </a:p>
                  </a:txBody>
                  <a:tcPr/>
                </a:tc>
                <a:tc>
                  <a:txBody>
                    <a:bodyPr/>
                    <a:lstStyle/>
                    <a:p>
                      <a:pPr algn="ctr" fontAlgn="ctr"/>
                      <a:r>
                        <a:rPr lang="en-ZA" sz="1200" b="1" i="0" u="none" strike="noStrike" dirty="0">
                          <a:solidFill>
                            <a:srgbClr val="000000"/>
                          </a:solidFill>
                          <a:effectLst/>
                          <a:latin typeface="Calibri" panose="020F0502020204030204" pitchFamily="34" charset="0"/>
                        </a:rPr>
                        <a:t>NMW Q1</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NMW Q2</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endParaRPr lang="en-ZA"/>
                    </a:p>
                  </a:txBody>
                  <a:tcPr/>
                </a:tc>
                <a:tc>
                  <a:txBody>
                    <a:bodyPr/>
                    <a:lstStyle/>
                    <a:p>
                      <a:pPr algn="ctr" fontAlgn="ctr"/>
                      <a:r>
                        <a:rPr lang="en-ZA" sz="1200" b="1" i="0" u="none" strike="noStrike" dirty="0">
                          <a:solidFill>
                            <a:srgbClr val="000000"/>
                          </a:solidFill>
                          <a:effectLst/>
                          <a:latin typeface="Calibri" panose="020F0502020204030204" pitchFamily="34" charset="0"/>
                        </a:rPr>
                        <a:t>NMW Q1</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NMW Q2</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en-ZA"/>
                    </a:p>
                  </a:txBody>
                  <a:tcPr/>
                </a:tc>
                <a:extLst>
                  <a:ext uri="{0D108BD9-81ED-4DB2-BD59-A6C34878D82A}">
                    <a16:rowId xmlns:a16="http://schemas.microsoft.com/office/drawing/2014/main" xmlns="" val="10001"/>
                  </a:ext>
                </a:extLst>
              </a:tr>
              <a:tr h="268555">
                <a:tc>
                  <a:txBody>
                    <a:bodyPr/>
                    <a:lstStyle/>
                    <a:p>
                      <a:pPr algn="ctr" fontAlgn="ctr"/>
                      <a:r>
                        <a:rPr lang="en-ZA" sz="1200" b="1" i="0" u="none" strike="noStrike">
                          <a:solidFill>
                            <a:srgbClr val="000000"/>
                          </a:solidFill>
                          <a:effectLst/>
                          <a:latin typeface="Calibri" panose="020F0502020204030204" pitchFamily="34" charset="0"/>
                        </a:rPr>
                        <a:t>Manufacturing</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78</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42</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120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13</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42</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8555">
                <a:tc>
                  <a:txBody>
                    <a:bodyPr/>
                    <a:lstStyle/>
                    <a:p>
                      <a:pPr algn="ctr" fontAlgn="ctr"/>
                      <a:r>
                        <a:rPr lang="en-ZA" sz="1200" b="1" i="0" u="none" strike="noStrike">
                          <a:solidFill>
                            <a:srgbClr val="000000"/>
                          </a:solidFill>
                          <a:effectLst/>
                          <a:latin typeface="Calibri" panose="020F0502020204030204" pitchFamily="34" charset="0"/>
                        </a:rPr>
                        <a:t>Private Security</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31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77</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108</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27</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46</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8555">
                <a:tc>
                  <a:txBody>
                    <a:bodyPr/>
                    <a:lstStyle/>
                    <a:p>
                      <a:pPr algn="ctr" fontAlgn="ctr"/>
                      <a:r>
                        <a:rPr lang="en-ZA" sz="1200" b="1" i="0" u="none" strike="noStrike">
                          <a:solidFill>
                            <a:srgbClr val="000000"/>
                          </a:solidFill>
                          <a:effectLst/>
                          <a:latin typeface="Calibri" panose="020F0502020204030204" pitchFamily="34" charset="0"/>
                        </a:rPr>
                        <a:t>Government</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8555">
                <a:tc>
                  <a:txBody>
                    <a:bodyPr/>
                    <a:lstStyle/>
                    <a:p>
                      <a:pPr algn="ctr" fontAlgn="ctr"/>
                      <a:r>
                        <a:rPr lang="en-ZA" sz="1200" b="1" i="0" u="none" strike="noStrike" dirty="0">
                          <a:solidFill>
                            <a:srgbClr val="000000"/>
                          </a:solidFill>
                          <a:effectLst/>
                          <a:latin typeface="Calibri" panose="020F0502020204030204" pitchFamily="34" charset="0"/>
                        </a:rPr>
                        <a:t>Wholesale &amp; Retail</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205</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179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384</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100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101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201</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8555">
                <a:tc>
                  <a:txBody>
                    <a:bodyPr/>
                    <a:lstStyle/>
                    <a:p>
                      <a:pPr algn="ctr" fontAlgn="ctr"/>
                      <a:r>
                        <a:rPr lang="en-ZA" sz="1200" b="1" i="0" u="none" strike="noStrike">
                          <a:solidFill>
                            <a:srgbClr val="000000"/>
                          </a:solidFill>
                          <a:effectLst/>
                          <a:latin typeface="Calibri" panose="020F0502020204030204" pitchFamily="34" charset="0"/>
                        </a:rPr>
                        <a:t>Agriculture</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14</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23</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3</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10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13</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8555">
                <a:tc>
                  <a:txBody>
                    <a:bodyPr/>
                    <a:lstStyle/>
                    <a:p>
                      <a:pPr algn="ctr" fontAlgn="ctr"/>
                      <a:r>
                        <a:rPr lang="en-ZA" sz="1200" b="1" i="0" u="none" strike="noStrike">
                          <a:solidFill>
                            <a:srgbClr val="000000"/>
                          </a:solidFill>
                          <a:effectLst/>
                          <a:latin typeface="Calibri" panose="020F0502020204030204" pitchFamily="34" charset="0"/>
                        </a:rPr>
                        <a:t>Community</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91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346</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437</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50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193</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243</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8555">
                <a:tc>
                  <a:txBody>
                    <a:bodyPr/>
                    <a:lstStyle/>
                    <a:p>
                      <a:pPr algn="ctr" fontAlgn="ctr"/>
                      <a:r>
                        <a:rPr lang="en-ZA" sz="1200" b="1" i="0" u="none" strike="noStrike">
                          <a:solidFill>
                            <a:srgbClr val="000000"/>
                          </a:solidFill>
                          <a:effectLst/>
                          <a:latin typeface="Calibri" panose="020F0502020204030204" pitchFamily="34" charset="0"/>
                        </a:rPr>
                        <a:t>Contract cleaning</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8555">
                <a:tc>
                  <a:txBody>
                    <a:bodyPr/>
                    <a:lstStyle/>
                    <a:p>
                      <a:pPr algn="ctr" fontAlgn="ctr"/>
                      <a:r>
                        <a:rPr lang="en-ZA" sz="1200" b="1" i="0" u="none" strike="noStrike">
                          <a:solidFill>
                            <a:srgbClr val="000000"/>
                          </a:solidFill>
                          <a:effectLst/>
                          <a:latin typeface="Calibri" panose="020F0502020204030204" pitchFamily="34" charset="0"/>
                        </a:rPr>
                        <a:t>Construction</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30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19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6</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10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16</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8555">
                <a:tc>
                  <a:txBody>
                    <a:bodyPr/>
                    <a:lstStyle/>
                    <a:p>
                      <a:pPr algn="ctr" fontAlgn="ctr"/>
                      <a:r>
                        <a:rPr lang="en-ZA" sz="1200" b="1" i="0" u="none" strike="noStrike">
                          <a:solidFill>
                            <a:srgbClr val="000000"/>
                          </a:solidFill>
                          <a:effectLst/>
                          <a:latin typeface="Calibri" panose="020F0502020204030204" pitchFamily="34" charset="0"/>
                        </a:rPr>
                        <a:t>Finance</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6</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15</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7</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4</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11</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8555">
                <a:tc>
                  <a:txBody>
                    <a:bodyPr/>
                    <a:lstStyle/>
                    <a:p>
                      <a:pPr algn="ctr" fontAlgn="ctr"/>
                      <a:r>
                        <a:rPr lang="en-ZA" sz="1200" b="1" i="0" u="none" strike="noStrike">
                          <a:solidFill>
                            <a:srgbClr val="000000"/>
                          </a:solidFill>
                          <a:effectLst/>
                          <a:latin typeface="Calibri" panose="020F0502020204030204" pitchFamily="34" charset="0"/>
                        </a:rPr>
                        <a:t>Food &amp; Beverage</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8555">
                <a:tc>
                  <a:txBody>
                    <a:bodyPr/>
                    <a:lstStyle/>
                    <a:p>
                      <a:pPr algn="ctr" fontAlgn="ctr"/>
                      <a:r>
                        <a:rPr lang="en-ZA" sz="1200" b="1" i="0" u="none" strike="noStrike">
                          <a:solidFill>
                            <a:srgbClr val="000000"/>
                          </a:solidFill>
                          <a:effectLst/>
                          <a:latin typeface="Calibri" panose="020F0502020204030204" pitchFamily="34" charset="0"/>
                        </a:rPr>
                        <a:t>Hospitality</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61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80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141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45</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74</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8555">
                <a:tc>
                  <a:txBody>
                    <a:bodyPr/>
                    <a:lstStyle/>
                    <a:p>
                      <a:pPr algn="ctr" fontAlgn="ctr"/>
                      <a:r>
                        <a:rPr lang="en-ZA" sz="1200" b="1" i="0" u="none" strike="noStrike">
                          <a:solidFill>
                            <a:srgbClr val="000000"/>
                          </a:solidFill>
                          <a:effectLst/>
                          <a:latin typeface="Calibri" panose="020F0502020204030204" pitchFamily="34" charset="0"/>
                        </a:rPr>
                        <a:t>Iron &amp; Steel</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21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3</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24</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12</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8555">
                <a:tc>
                  <a:txBody>
                    <a:bodyPr/>
                    <a:lstStyle/>
                    <a:p>
                      <a:pPr algn="ctr" fontAlgn="ctr"/>
                      <a:r>
                        <a:rPr lang="en-ZA" sz="1200" b="1" i="0" u="none" strike="noStrike">
                          <a:solidFill>
                            <a:srgbClr val="000000"/>
                          </a:solidFill>
                          <a:effectLst/>
                          <a:latin typeface="Calibri" panose="020F0502020204030204" pitchFamily="34" charset="0"/>
                        </a:rPr>
                        <a:t>Transport</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2</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8555">
                <a:tc>
                  <a:txBody>
                    <a:bodyPr/>
                    <a:lstStyle/>
                    <a:p>
                      <a:pPr algn="ctr" fontAlgn="ctr"/>
                      <a:r>
                        <a:rPr lang="en-ZA" sz="1200" b="1" i="0" u="none" strike="noStrike">
                          <a:solidFill>
                            <a:srgbClr val="000000"/>
                          </a:solidFill>
                          <a:effectLst/>
                          <a:latin typeface="Calibri" panose="020F0502020204030204" pitchFamily="34" charset="0"/>
                        </a:rPr>
                        <a:t>Domestic </a:t>
                      </a:r>
                    </a:p>
                  </a:txBody>
                  <a:tcPr marL="9050" marR="9050" marT="90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1" i="0" u="none" strike="noStrike" dirty="0">
                          <a:solidFill>
                            <a:srgbClr val="000000"/>
                          </a:solidFill>
                          <a:effectLst/>
                          <a:latin typeface="Calibri" panose="020F0502020204030204" pitchFamily="34" charset="0"/>
                        </a:rPr>
                        <a:t>14</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5</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19</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1</a:t>
                      </a: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12</a:t>
                      </a:r>
                    </a:p>
                  </a:txBody>
                  <a:tcPr marL="9050" marR="9050" marT="90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8555">
                <a:tc>
                  <a:txBody>
                    <a:bodyPr/>
                    <a:lstStyle/>
                    <a:p>
                      <a:pPr algn="ctr" fontAlgn="ctr"/>
                      <a:r>
                        <a:rPr lang="en-ZA" sz="1200" b="1" i="0" u="none" strike="noStrike">
                          <a:solidFill>
                            <a:srgbClr val="000000"/>
                          </a:solidFill>
                          <a:effectLst/>
                          <a:latin typeface="Calibri" panose="020F0502020204030204" pitchFamily="34" charset="0"/>
                        </a:rPr>
                        <a:t>TOTAL</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549</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775</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a:solidFill>
                            <a:srgbClr val="000000"/>
                          </a:solidFill>
                          <a:effectLst/>
                          <a:latin typeface="Calibri" panose="020F0502020204030204" pitchFamily="34" charset="0"/>
                        </a:rPr>
                        <a:t>1324</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265</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405</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670</a:t>
                      </a:r>
                    </a:p>
                  </a:txBody>
                  <a:tcPr marL="9050" marR="9050" marT="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23031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MONIES RECOVERED THROUGH PROSECUTION PER SECTOR</a:t>
            </a:r>
            <a:endParaRPr lang="en-ZA" sz="2400" b="1" dirty="0"/>
          </a:p>
        </p:txBody>
      </p:sp>
      <p:sp>
        <p:nvSpPr>
          <p:cNvPr id="4" name="Slide Number Placeholder 3"/>
          <p:cNvSpPr>
            <a:spLocks noGrp="1"/>
          </p:cNvSpPr>
          <p:nvPr>
            <p:ph type="sldNum" sz="quarter" idx="12"/>
          </p:nvPr>
        </p:nvSpPr>
        <p:spPr>
          <a:xfrm>
            <a:off x="6985364" y="6472068"/>
            <a:ext cx="2133600" cy="365125"/>
          </a:xfrm>
        </p:spPr>
        <p:txBody>
          <a:bodyPr/>
          <a:lstStyle/>
          <a:p>
            <a:pPr>
              <a:defRPr/>
            </a:pPr>
            <a:fld id="{416AF1B2-E7A4-446A-84DC-90AA83BA6A19}" type="slidenum">
              <a:rPr lang="en-US" smtClean="0">
                <a:solidFill>
                  <a:schemeClr val="bg1"/>
                </a:solidFill>
              </a:rPr>
              <a:pPr>
                <a:defRPr/>
              </a:pPr>
              <a:t>13</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06672313"/>
              </p:ext>
            </p:extLst>
          </p:nvPr>
        </p:nvGraphicFramePr>
        <p:xfrm>
          <a:off x="323526" y="1417644"/>
          <a:ext cx="8496945" cy="5054423"/>
        </p:xfrm>
        <a:graphic>
          <a:graphicData uri="http://schemas.openxmlformats.org/drawingml/2006/table">
            <a:tbl>
              <a:tblPr/>
              <a:tblGrid>
                <a:gridCol w="1627920">
                  <a:extLst>
                    <a:ext uri="{9D8B030D-6E8A-4147-A177-3AD203B41FA5}">
                      <a16:colId xmlns:a16="http://schemas.microsoft.com/office/drawing/2014/main" xmlns="" val="20000"/>
                    </a:ext>
                  </a:extLst>
                </a:gridCol>
                <a:gridCol w="1627920">
                  <a:extLst>
                    <a:ext uri="{9D8B030D-6E8A-4147-A177-3AD203B41FA5}">
                      <a16:colId xmlns:a16="http://schemas.microsoft.com/office/drawing/2014/main" xmlns="" val="20001"/>
                    </a:ext>
                  </a:extLst>
                </a:gridCol>
                <a:gridCol w="1747035">
                  <a:extLst>
                    <a:ext uri="{9D8B030D-6E8A-4147-A177-3AD203B41FA5}">
                      <a16:colId xmlns:a16="http://schemas.microsoft.com/office/drawing/2014/main" xmlns="" val="20002"/>
                    </a:ext>
                  </a:extLst>
                </a:gridCol>
                <a:gridCol w="1747035">
                  <a:extLst>
                    <a:ext uri="{9D8B030D-6E8A-4147-A177-3AD203B41FA5}">
                      <a16:colId xmlns:a16="http://schemas.microsoft.com/office/drawing/2014/main" xmlns="" val="20003"/>
                    </a:ext>
                  </a:extLst>
                </a:gridCol>
                <a:gridCol w="1747035">
                  <a:extLst>
                    <a:ext uri="{9D8B030D-6E8A-4147-A177-3AD203B41FA5}">
                      <a16:colId xmlns:a16="http://schemas.microsoft.com/office/drawing/2014/main" xmlns="" val="20004"/>
                    </a:ext>
                  </a:extLst>
                </a:gridCol>
              </a:tblGrid>
              <a:tr h="297319">
                <a:tc>
                  <a:txBody>
                    <a:bodyPr/>
                    <a:lstStyle/>
                    <a:p>
                      <a:pPr algn="ctr" fontAlgn="ctr"/>
                      <a:endParaRPr lang="en-ZA"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4">
                  <a:txBody>
                    <a:bodyPr/>
                    <a:lstStyle/>
                    <a:p>
                      <a:pPr algn="ctr" fontAlgn="ctr"/>
                      <a:r>
                        <a:rPr lang="en-ZA" sz="1200" b="1" i="0" u="none" strike="noStrike" dirty="0">
                          <a:solidFill>
                            <a:srgbClr val="000000"/>
                          </a:solidFill>
                          <a:effectLst/>
                          <a:latin typeface="Calibri" panose="020F0502020204030204" pitchFamily="34" charset="0"/>
                        </a:rPr>
                        <a:t>Amount Recovered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97319">
                <a:tc>
                  <a:txBody>
                    <a:bodyPr/>
                    <a:lstStyle/>
                    <a:p>
                      <a:pPr algn="ctr" fontAlgn="ctr"/>
                      <a:endParaRPr lang="en-ZA"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ZA" sz="1200" b="1" i="0" u="none" strike="noStrike" dirty="0">
                          <a:solidFill>
                            <a:srgbClr val="000000"/>
                          </a:solidFill>
                          <a:effectLst/>
                          <a:latin typeface="Calibri" panose="020F0502020204030204" pitchFamily="34" charset="0"/>
                        </a:rPr>
                        <a:t>NMW 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NMW Q2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ZA" sz="1200" b="1" i="0" u="none" strike="noStrike" dirty="0">
                          <a:solidFill>
                            <a:srgbClr val="000000"/>
                          </a:solidFill>
                          <a:effectLst/>
                          <a:latin typeface="Calibri" panose="020F050202020403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ZA" sz="12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xmlns="" val="10001"/>
                  </a:ext>
                </a:extLst>
              </a:tr>
              <a:tr h="297319">
                <a:tc>
                  <a:txBody>
                    <a:bodyPr/>
                    <a:lstStyle/>
                    <a:p>
                      <a:pPr algn="ctr" fontAlgn="ctr"/>
                      <a:r>
                        <a:rPr lang="en-ZA" sz="1200" b="1" i="0" u="none" strike="noStrike" dirty="0">
                          <a:solidFill>
                            <a:srgbClr val="000000"/>
                          </a:solidFill>
                          <a:effectLst/>
                          <a:latin typeface="Calibri" panose="020F0502020204030204" pitchFamily="34" charset="0"/>
                        </a:rPr>
                        <a:t>Manufacturing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395 336.99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76 688 278.00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77 083 614.99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88%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7319">
                <a:tc>
                  <a:txBody>
                    <a:bodyPr/>
                    <a:lstStyle/>
                    <a:p>
                      <a:pPr algn="ctr" fontAlgn="ctr"/>
                      <a:r>
                        <a:rPr lang="en-ZA" sz="1200" b="1" i="0" u="none" strike="noStrike" dirty="0">
                          <a:solidFill>
                            <a:srgbClr val="000000"/>
                          </a:solidFill>
                          <a:effectLst/>
                          <a:latin typeface="Calibri" panose="020F0502020204030204" pitchFamily="34" charset="0"/>
                        </a:rPr>
                        <a:t>Private Security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269 857.89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946 167.00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1 216 024.89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7319">
                <a:tc>
                  <a:txBody>
                    <a:bodyPr/>
                    <a:lstStyle/>
                    <a:p>
                      <a:pPr algn="ctr" fontAlgn="ctr"/>
                      <a:r>
                        <a:rPr lang="en-ZA" sz="1200" b="1" i="0" u="none" strike="noStrike" dirty="0">
                          <a:solidFill>
                            <a:srgbClr val="000000"/>
                          </a:solidFill>
                          <a:effectLst/>
                          <a:latin typeface="Calibri" panose="020F0502020204030204" pitchFamily="34" charset="0"/>
                        </a:rPr>
                        <a:t>Government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7319">
                <a:tc>
                  <a:txBody>
                    <a:bodyPr/>
                    <a:lstStyle/>
                    <a:p>
                      <a:pPr algn="ctr" fontAlgn="ctr"/>
                      <a:r>
                        <a:rPr lang="en-ZA" sz="1200" b="1" i="0" u="none" strike="noStrike" dirty="0">
                          <a:solidFill>
                            <a:srgbClr val="000000"/>
                          </a:solidFill>
                          <a:effectLst/>
                          <a:latin typeface="Calibri" panose="020F0502020204030204" pitchFamily="34" charset="0"/>
                        </a:rPr>
                        <a:t>Wholesale &amp; Retail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1 746 294.78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977 143.00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2 723 437.78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7319">
                <a:tc>
                  <a:txBody>
                    <a:bodyPr/>
                    <a:lstStyle/>
                    <a:p>
                      <a:pPr algn="ctr" fontAlgn="ctr"/>
                      <a:r>
                        <a:rPr lang="en-ZA" sz="1200" b="1" i="0" u="none" strike="noStrike" dirty="0">
                          <a:solidFill>
                            <a:srgbClr val="000000"/>
                          </a:solidFill>
                          <a:effectLst/>
                          <a:latin typeface="Calibri" panose="020F0502020204030204" pitchFamily="34" charset="0"/>
                        </a:rPr>
                        <a:t>Agriculture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59 742.50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49 976.00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109 718.50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7319">
                <a:tc>
                  <a:txBody>
                    <a:bodyPr/>
                    <a:lstStyle/>
                    <a:p>
                      <a:pPr algn="ctr" fontAlgn="ctr"/>
                      <a:r>
                        <a:rPr lang="en-ZA" sz="1200" b="1" i="0" u="none" strike="noStrike" dirty="0">
                          <a:solidFill>
                            <a:srgbClr val="000000"/>
                          </a:solidFill>
                          <a:effectLst/>
                          <a:latin typeface="Calibri" panose="020F0502020204030204" pitchFamily="34" charset="0"/>
                        </a:rPr>
                        <a:t>Community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2 598 239.37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1 403 131.00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4 001 370.37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7319">
                <a:tc>
                  <a:txBody>
                    <a:bodyPr/>
                    <a:lstStyle/>
                    <a:p>
                      <a:pPr algn="ctr" fontAlgn="ctr"/>
                      <a:r>
                        <a:rPr lang="en-ZA" sz="1200" b="1" i="0" u="none" strike="noStrike" dirty="0">
                          <a:solidFill>
                            <a:srgbClr val="000000"/>
                          </a:solidFill>
                          <a:effectLst/>
                          <a:latin typeface="Calibri" panose="020F0502020204030204" pitchFamily="34" charset="0"/>
                        </a:rPr>
                        <a:t>Contract cleaning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26 621.58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5 180.00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31 801.58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7319">
                <a:tc>
                  <a:txBody>
                    <a:bodyPr/>
                    <a:lstStyle/>
                    <a:p>
                      <a:pPr algn="ctr" fontAlgn="ctr"/>
                      <a:r>
                        <a:rPr lang="en-ZA" sz="1200" b="1" i="0" u="none" strike="noStrike" dirty="0">
                          <a:solidFill>
                            <a:srgbClr val="000000"/>
                          </a:solidFill>
                          <a:effectLst/>
                          <a:latin typeface="Calibri" panose="020F0502020204030204" pitchFamily="34" charset="0"/>
                        </a:rPr>
                        <a:t>Construction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68 620.00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360 123.00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428 743.00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7319">
                <a:tc>
                  <a:txBody>
                    <a:bodyPr/>
                    <a:lstStyle/>
                    <a:p>
                      <a:pPr algn="ctr" fontAlgn="ctr"/>
                      <a:r>
                        <a:rPr lang="en-ZA" sz="1200" b="1" i="0" u="none" strike="noStrike" dirty="0">
                          <a:solidFill>
                            <a:srgbClr val="000000"/>
                          </a:solidFill>
                          <a:effectLst/>
                          <a:latin typeface="Calibri" panose="020F0502020204030204" pitchFamily="34" charset="0"/>
                        </a:rPr>
                        <a:t>Finance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61 636.00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61 636.00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97319">
                <a:tc>
                  <a:txBody>
                    <a:bodyPr/>
                    <a:lstStyle/>
                    <a:p>
                      <a:pPr algn="ctr" fontAlgn="ctr"/>
                      <a:r>
                        <a:rPr lang="en-ZA" sz="1200" b="1" i="0" u="none" strike="noStrike" dirty="0">
                          <a:solidFill>
                            <a:srgbClr val="000000"/>
                          </a:solidFill>
                          <a:effectLst/>
                          <a:latin typeface="Calibri" panose="020F0502020204030204" pitchFamily="34" charset="0"/>
                        </a:rPr>
                        <a:t>Food &amp; Beverage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97319">
                <a:tc>
                  <a:txBody>
                    <a:bodyPr/>
                    <a:lstStyle/>
                    <a:p>
                      <a:pPr algn="ctr" fontAlgn="ctr"/>
                      <a:r>
                        <a:rPr lang="en-ZA" sz="1200" b="1" i="0" u="none" strike="noStrike" dirty="0">
                          <a:solidFill>
                            <a:srgbClr val="000000"/>
                          </a:solidFill>
                          <a:effectLst/>
                          <a:latin typeface="Calibri" panose="020F0502020204030204" pitchFamily="34" charset="0"/>
                        </a:rPr>
                        <a:t>Hospitality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1 538 432.31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R 230 560.00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1 768 992.31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97319">
                <a:tc>
                  <a:txBody>
                    <a:bodyPr/>
                    <a:lstStyle/>
                    <a:p>
                      <a:pPr algn="ctr" fontAlgn="ctr"/>
                      <a:r>
                        <a:rPr lang="en-ZA" sz="1200" b="1" i="0" u="none" strike="noStrike" dirty="0">
                          <a:solidFill>
                            <a:srgbClr val="000000"/>
                          </a:solidFill>
                          <a:effectLst/>
                          <a:latin typeface="Calibri" panose="020F0502020204030204" pitchFamily="34" charset="0"/>
                        </a:rPr>
                        <a:t>Iron &amp;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217 764.95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217 764.95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97319">
                <a:tc>
                  <a:txBody>
                    <a:bodyPr/>
                    <a:lstStyle/>
                    <a:p>
                      <a:pPr algn="ctr" fontAlgn="ctr"/>
                      <a:r>
                        <a:rPr lang="en-ZA" sz="1200" b="1" i="0" u="none" strike="noStrike" dirty="0">
                          <a:solidFill>
                            <a:srgbClr val="000000"/>
                          </a:solidFill>
                          <a:effectLst/>
                          <a:latin typeface="Calibri" panose="020F0502020204030204" pitchFamily="34" charset="0"/>
                        </a:rPr>
                        <a:t>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97319">
                <a:tc>
                  <a:txBody>
                    <a:bodyPr/>
                    <a:lstStyle/>
                    <a:p>
                      <a:pPr algn="ctr" fontAlgn="ctr"/>
                      <a:r>
                        <a:rPr lang="en-ZA" sz="1200" b="1" i="0" u="none" strike="noStrike" dirty="0">
                          <a:solidFill>
                            <a:srgbClr val="000000"/>
                          </a:solidFill>
                          <a:effectLst/>
                          <a:latin typeface="Calibri" panose="020F0502020204030204" pitchFamily="34" charset="0"/>
                        </a:rPr>
                        <a:t>Domestic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33 054.20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a:solidFill>
                            <a:srgbClr val="000000"/>
                          </a:solidFill>
                          <a:effectLst/>
                          <a:latin typeface="Calibri" panose="020F0502020204030204" pitchFamily="34" charset="0"/>
                        </a:rPr>
                        <a:t>R 3 386.00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R 36 440.20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97319">
                <a:tc>
                  <a:txBody>
                    <a:bodyPr/>
                    <a:lstStyle/>
                    <a:p>
                      <a:pPr algn="ctr" fontAlgn="ctr"/>
                      <a:r>
                        <a:rPr lang="en-ZA" sz="1200" b="1" i="0" u="none" strike="noStrike" dirty="0" smtClean="0">
                          <a:solidFill>
                            <a:srgbClr val="000000"/>
                          </a:solidFill>
                          <a:effectLst/>
                          <a:latin typeface="Calibri" panose="020F0502020204030204" pitchFamily="34" charset="0"/>
                        </a:rPr>
                        <a:t>TOTAL</a:t>
                      </a:r>
                      <a:endParaRPr lang="en-ZA"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R 6 953 965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Calibri" panose="020F0502020204030204" pitchFamily="34" charset="0"/>
                        </a:rPr>
                        <a:t>R 80 725 580.00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R 87 679 544.57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168634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BCEA NON-COMPLIANCE</a:t>
            </a:r>
            <a:endParaRPr lang="en-ZA" sz="2400" b="1" dirty="0"/>
          </a:p>
        </p:txBody>
      </p:sp>
      <p:sp>
        <p:nvSpPr>
          <p:cNvPr id="3" name="Content Placeholder 2"/>
          <p:cNvSpPr>
            <a:spLocks noGrp="1"/>
          </p:cNvSpPr>
          <p:nvPr>
            <p:ph idx="1"/>
          </p:nvPr>
        </p:nvSpPr>
        <p:spPr>
          <a:xfrm>
            <a:off x="251520" y="1340768"/>
            <a:ext cx="8496944" cy="4968552"/>
          </a:xfrm>
        </p:spPr>
        <p:txBody>
          <a:bodyPr/>
          <a:lstStyle/>
          <a:p>
            <a:pPr marL="0" indent="0" algn="just">
              <a:buNone/>
            </a:pPr>
            <a:r>
              <a:rPr lang="en-ZA" sz="2000" dirty="0" smtClean="0">
                <a:latin typeface="Arial" panose="020B0604020202020204" pitchFamily="34" charset="0"/>
                <a:cs typeface="Arial" panose="020B0604020202020204" pitchFamily="34" charset="0"/>
              </a:rPr>
              <a:t>Of those workplaces inspected in </a:t>
            </a:r>
            <a:r>
              <a:rPr lang="en-ZA" sz="2000" b="1" dirty="0" smtClean="0">
                <a:latin typeface="Arial" panose="020B0604020202020204" pitchFamily="34" charset="0"/>
                <a:cs typeface="Arial" panose="020B0604020202020204" pitchFamily="34" charset="0"/>
              </a:rPr>
              <a:t>Q2</a:t>
            </a:r>
            <a:r>
              <a:rPr lang="en-ZA" sz="2000" dirty="0" smtClean="0">
                <a:latin typeface="Arial" panose="020B0604020202020204" pitchFamily="34" charset="0"/>
                <a:cs typeface="Arial" panose="020B0604020202020204" pitchFamily="34" charset="0"/>
              </a:rPr>
              <a:t>,  4188 were found to be non-compliant.</a:t>
            </a:r>
          </a:p>
          <a:p>
            <a:pPr marL="0" indent="0" algn="just">
              <a:buNone/>
            </a:pPr>
            <a:endParaRPr lang="en-ZA" sz="2000" dirty="0" smtClean="0">
              <a:latin typeface="Arial" panose="020B0604020202020204" pitchFamily="34" charset="0"/>
              <a:cs typeface="Arial" panose="020B0604020202020204" pitchFamily="34" charset="0"/>
            </a:endParaRPr>
          </a:p>
          <a:p>
            <a:pPr marL="0" indent="0" algn="just">
              <a:buNone/>
            </a:pPr>
            <a:r>
              <a:rPr lang="en-ZA" sz="2000" dirty="0" smtClean="0">
                <a:latin typeface="Arial" panose="020B0604020202020204" pitchFamily="34" charset="0"/>
                <a:cs typeface="Arial" panose="020B0604020202020204" pitchFamily="34" charset="0"/>
              </a:rPr>
              <a:t>Major non-compliance was found in the following sectors:</a:t>
            </a:r>
          </a:p>
          <a:p>
            <a:pPr marL="0" indent="0" algn="just">
              <a:buNone/>
            </a:pPr>
            <a:endParaRPr lang="en-ZA" sz="20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Wholesale </a:t>
            </a:r>
            <a:r>
              <a:rPr lang="en-ZA" sz="1800" dirty="0">
                <a:latin typeface="Arial" panose="020B0604020202020204" pitchFamily="34" charset="0"/>
                <a:cs typeface="Arial" panose="020B0604020202020204" pitchFamily="34" charset="0"/>
              </a:rPr>
              <a:t>and Retail </a:t>
            </a:r>
            <a:r>
              <a:rPr lang="en-ZA" sz="1800" dirty="0" smtClean="0">
                <a:latin typeface="Arial" panose="020B0604020202020204" pitchFamily="34" charset="0"/>
                <a:cs typeface="Arial" panose="020B0604020202020204" pitchFamily="34" charset="0"/>
              </a:rPr>
              <a:t>Sector;</a:t>
            </a:r>
          </a:p>
          <a:p>
            <a:pPr algn="just"/>
            <a:r>
              <a:rPr lang="en-ZA" sz="1800" dirty="0" smtClean="0">
                <a:latin typeface="Arial" panose="020B0604020202020204" pitchFamily="34" charset="0"/>
                <a:cs typeface="Arial" panose="020B0604020202020204" pitchFamily="34" charset="0"/>
              </a:rPr>
              <a:t>Community;</a:t>
            </a:r>
          </a:p>
          <a:p>
            <a:pPr algn="just"/>
            <a:r>
              <a:rPr lang="en-ZA" sz="1800" dirty="0" smtClean="0">
                <a:latin typeface="Arial" panose="020B0604020202020204" pitchFamily="34" charset="0"/>
                <a:cs typeface="Arial" panose="020B0604020202020204" pitchFamily="34" charset="0"/>
              </a:rPr>
              <a:t>Manufacturing; and </a:t>
            </a:r>
          </a:p>
          <a:p>
            <a:pPr algn="just"/>
            <a:r>
              <a:rPr lang="en-ZA" sz="1800" dirty="0" smtClean="0">
                <a:latin typeface="Arial" panose="020B0604020202020204" pitchFamily="34" charset="0"/>
                <a:cs typeface="Arial" panose="020B0604020202020204" pitchFamily="34" charset="0"/>
              </a:rPr>
              <a:t>Hospitality</a:t>
            </a:r>
            <a:endParaRPr lang="en-ZA" sz="1800" dirty="0">
              <a:latin typeface="Arial" panose="020B0604020202020204" pitchFamily="34" charset="0"/>
              <a:cs typeface="Arial" panose="020B0604020202020204" pitchFamily="34" charset="0"/>
            </a:endParaRPr>
          </a:p>
          <a:p>
            <a:endParaRPr lang="en-ZA" sz="2800" dirty="0"/>
          </a:p>
          <a:p>
            <a:pPr marL="0" indent="0">
              <a:buNone/>
            </a:pPr>
            <a:endParaRPr lang="en-ZA" sz="2800" dirty="0"/>
          </a:p>
          <a:p>
            <a:pPr marL="0" indent="0">
              <a:buNone/>
            </a:pPr>
            <a:endParaRPr lang="en-ZA" dirty="0" smtClean="0"/>
          </a:p>
          <a:p>
            <a:pPr marL="0" indent="0">
              <a:buNone/>
            </a:pPr>
            <a:endParaRPr lang="en-ZA" dirty="0" smtClean="0"/>
          </a:p>
          <a:p>
            <a:pPr marL="0" indent="0">
              <a:buNone/>
            </a:pPr>
            <a:endParaRPr lang="en-ZA" dirty="0"/>
          </a:p>
        </p:txBody>
      </p:sp>
      <p:sp>
        <p:nvSpPr>
          <p:cNvPr id="4" name="Slide Number Placeholder 3"/>
          <p:cNvSpPr>
            <a:spLocks noGrp="1"/>
          </p:cNvSpPr>
          <p:nvPr>
            <p:ph type="sldNum" sz="quarter" idx="12"/>
          </p:nvPr>
        </p:nvSpPr>
        <p:spPr>
          <a:xfrm>
            <a:off x="6876256" y="6436119"/>
            <a:ext cx="2133600" cy="365125"/>
          </a:xfrm>
        </p:spPr>
        <p:txBody>
          <a:bodyPr/>
          <a:lstStyle/>
          <a:p>
            <a:fld id="{96CA8298-9D91-4CF9-AB6A-504DBB769D5D}"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xmlns="" val="296178883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340768"/>
            <a:ext cx="8435280" cy="5256584"/>
          </a:xfrm>
        </p:spPr>
        <p:txBody>
          <a:bodyPr/>
          <a:lstStyle/>
          <a:p>
            <a:pPr marL="0" indent="0" algn="just">
              <a:buNone/>
            </a:pPr>
            <a:r>
              <a:rPr lang="en-ZA" sz="2000" dirty="0" smtClean="0">
                <a:latin typeface="Arial" panose="020B0604020202020204" pitchFamily="34" charset="0"/>
                <a:cs typeface="Arial" panose="020B0604020202020204" pitchFamily="34" charset="0"/>
              </a:rPr>
              <a:t>The areas of non compliance are as follows:</a:t>
            </a:r>
          </a:p>
          <a:p>
            <a:pPr marL="0" indent="0" algn="just">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Underpayment of wages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issuing of payslips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Illegal deductions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issuing of particulars of employment</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signing of attendance to prove working hours including overtime.</a:t>
            </a:r>
          </a:p>
        </p:txBody>
      </p:sp>
      <p:sp>
        <p:nvSpPr>
          <p:cNvPr id="4" name="Slide Number Placeholder 3"/>
          <p:cNvSpPr>
            <a:spLocks noGrp="1"/>
          </p:cNvSpPr>
          <p:nvPr>
            <p:ph type="sldNum" sz="quarter" idx="12"/>
          </p:nvPr>
        </p:nvSpPr>
        <p:spPr>
          <a:xfrm>
            <a:off x="6804248" y="6414789"/>
            <a:ext cx="2133600" cy="365125"/>
          </a:xfrm>
        </p:spPr>
        <p:txBody>
          <a:bodyPr/>
          <a:lstStyle/>
          <a:p>
            <a:pPr>
              <a:defRPr/>
            </a:pPr>
            <a:fld id="{416AF1B2-E7A4-446A-84DC-90AA83BA6A19}"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xmlns="" val="1031236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algn="just">
              <a:lnSpc>
                <a:spcPct val="150000"/>
              </a:lnSpc>
            </a:pPr>
            <a:r>
              <a:rPr lang="en-ZA" sz="1800" dirty="0" smtClean="0">
                <a:latin typeface="Arial" panose="020B0604020202020204" pitchFamily="34" charset="0"/>
                <a:cs typeface="Arial" panose="020B0604020202020204" pitchFamily="34" charset="0"/>
              </a:rPr>
              <a:t>Conduct project based inspections to determine areas of non compliance in sectors</a:t>
            </a:r>
          </a:p>
          <a:p>
            <a:pPr algn="just">
              <a:lnSpc>
                <a:spcPct val="150000"/>
              </a:lnSpc>
            </a:pPr>
            <a:r>
              <a:rPr lang="en-ZA" sz="1800" dirty="0" smtClean="0">
                <a:latin typeface="Arial" panose="020B0604020202020204" pitchFamily="34" charset="0"/>
                <a:cs typeface="Arial" panose="020B0604020202020204" pitchFamily="34" charset="0"/>
              </a:rPr>
              <a:t>Establish sector specific forums to engage stakeholders</a:t>
            </a:r>
          </a:p>
          <a:p>
            <a:pPr algn="just">
              <a:lnSpc>
                <a:spcPct val="150000"/>
              </a:lnSpc>
            </a:pPr>
            <a:r>
              <a:rPr lang="en-ZA" sz="1800" dirty="0" smtClean="0">
                <a:latin typeface="Arial" panose="020B0604020202020204" pitchFamily="34" charset="0"/>
                <a:cs typeface="Arial" panose="020B0604020202020204" pitchFamily="34" charset="0"/>
              </a:rPr>
              <a:t>Create awareness through radio talk shows and advocacy</a:t>
            </a:r>
          </a:p>
          <a:p>
            <a:pPr algn="just">
              <a:lnSpc>
                <a:spcPct val="150000"/>
              </a:lnSpc>
            </a:pPr>
            <a:r>
              <a:rPr lang="en-ZA" sz="1800" dirty="0" smtClean="0">
                <a:latin typeface="Arial" panose="020B0604020202020204" pitchFamily="34" charset="0"/>
                <a:cs typeface="Arial" panose="020B0604020202020204" pitchFamily="34" charset="0"/>
              </a:rPr>
              <a:t>Structured Advocacy Sessions to be reintroduced and strengthened under BCEA and to deepen the employers and workers understanding of BCEA and National Minimum Wage Act including the Sectoral Determinations</a:t>
            </a:r>
          </a:p>
          <a:p>
            <a:endParaRPr lang="en-ZA" dirty="0"/>
          </a:p>
        </p:txBody>
      </p:sp>
      <p:sp>
        <p:nvSpPr>
          <p:cNvPr id="4" name="Slide Number Placeholder 3"/>
          <p:cNvSpPr>
            <a:spLocks noGrp="1"/>
          </p:cNvSpPr>
          <p:nvPr>
            <p:ph type="sldNum" sz="quarter" idx="12"/>
          </p:nvPr>
        </p:nvSpPr>
        <p:spPr>
          <a:xfrm>
            <a:off x="6876256" y="6486797"/>
            <a:ext cx="2133600" cy="365125"/>
          </a:xfrm>
        </p:spPr>
        <p:txBody>
          <a:bodyPr/>
          <a:lstStyle/>
          <a:p>
            <a:pPr>
              <a:defRPr/>
            </a:pPr>
            <a:fld id="{416AF1B2-E7A4-446A-84DC-90AA83BA6A19}"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xmlns="" val="235733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AUDIT SERVICES: </a:t>
            </a:r>
            <a:r>
              <a:rPr lang="en-ZA" sz="2400" b="1" dirty="0"/>
              <a:t>PROCEDURAL AUDITS </a:t>
            </a:r>
          </a:p>
        </p:txBody>
      </p:sp>
      <p:sp>
        <p:nvSpPr>
          <p:cNvPr id="3" name="Content Placeholder 2"/>
          <p:cNvSpPr>
            <a:spLocks noGrp="1"/>
          </p:cNvSpPr>
          <p:nvPr>
            <p:ph idx="1"/>
          </p:nvPr>
        </p:nvSpPr>
        <p:spPr>
          <a:xfrm>
            <a:off x="251520" y="1340768"/>
            <a:ext cx="8568952" cy="5256584"/>
          </a:xfrm>
        </p:spPr>
        <p:txBody>
          <a:bodyPr/>
          <a:lstStyle/>
          <a:p>
            <a:pPr algn="just"/>
            <a:r>
              <a:rPr lang="en-ZA" sz="2000" b="1" dirty="0" smtClean="0">
                <a:latin typeface="Arial" panose="020B0604020202020204" pitchFamily="34" charset="0"/>
                <a:cs typeface="Arial" panose="020B0604020202020204" pitchFamily="34" charset="0"/>
              </a:rPr>
              <a:t>6 381 </a:t>
            </a:r>
            <a:r>
              <a:rPr lang="en-ZA" sz="2000" dirty="0" smtClean="0">
                <a:latin typeface="Arial" panose="020B0604020202020204" pitchFamily="34" charset="0"/>
                <a:cs typeface="Arial" panose="020B0604020202020204" pitchFamily="34" charset="0"/>
              </a:rPr>
              <a:t>Procedural audits were conducted against a target of </a:t>
            </a:r>
            <a:r>
              <a:rPr lang="en-ZA" sz="2000" b="1" dirty="0" smtClean="0">
                <a:latin typeface="Arial" panose="020B0604020202020204" pitchFamily="34" charset="0"/>
                <a:cs typeface="Arial" panose="020B0604020202020204" pitchFamily="34" charset="0"/>
              </a:rPr>
              <a:t>7 788</a:t>
            </a:r>
            <a:r>
              <a:rPr lang="en-ZA" sz="2000" dirty="0" smtClean="0">
                <a:latin typeface="Arial" panose="020B0604020202020204" pitchFamily="34" charset="0"/>
                <a:cs typeface="Arial" panose="020B0604020202020204" pitchFamily="34" charset="0"/>
              </a:rPr>
              <a:t>. 68.6% </a:t>
            </a:r>
            <a:r>
              <a:rPr lang="en-ZA" sz="2000" dirty="0">
                <a:latin typeface="Arial" panose="020B0604020202020204" pitchFamily="34" charset="0"/>
                <a:cs typeface="Arial" panose="020B0604020202020204" pitchFamily="34" charset="0"/>
              </a:rPr>
              <a:t>o</a:t>
            </a:r>
            <a:r>
              <a:rPr lang="en-ZA" sz="2000" dirty="0" smtClean="0">
                <a:latin typeface="Arial" panose="020B0604020202020204" pitchFamily="34" charset="0"/>
                <a:cs typeface="Arial" panose="020B0604020202020204" pitchFamily="34" charset="0"/>
              </a:rPr>
              <a:t>f those employers audited were found compliant and 31.4% found to be non-compliant</a:t>
            </a: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were issued with enforcement notices to comply within 14 days.</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146498692"/>
              </p:ext>
            </p:extLst>
          </p:nvPr>
        </p:nvGraphicFramePr>
        <p:xfrm>
          <a:off x="323528" y="2780931"/>
          <a:ext cx="8496943" cy="3355162"/>
        </p:xfrm>
        <a:graphic>
          <a:graphicData uri="http://schemas.openxmlformats.org/drawingml/2006/table">
            <a:tbl>
              <a:tblPr>
                <a:tableStyleId>{E8B1032C-EA38-4F05-BA0D-38AFFFC7BED3}</a:tableStyleId>
              </a:tblPr>
              <a:tblGrid>
                <a:gridCol w="1604143">
                  <a:extLst>
                    <a:ext uri="{9D8B030D-6E8A-4147-A177-3AD203B41FA5}">
                      <a16:colId xmlns:a16="http://schemas.microsoft.com/office/drawing/2014/main" xmlns="" val="20000"/>
                    </a:ext>
                  </a:extLst>
                </a:gridCol>
                <a:gridCol w="1378560">
                  <a:extLst>
                    <a:ext uri="{9D8B030D-6E8A-4147-A177-3AD203B41FA5}">
                      <a16:colId xmlns:a16="http://schemas.microsoft.com/office/drawing/2014/main" xmlns="" val="20001"/>
                    </a:ext>
                  </a:extLst>
                </a:gridCol>
                <a:gridCol w="1378560">
                  <a:extLst>
                    <a:ext uri="{9D8B030D-6E8A-4147-A177-3AD203B41FA5}">
                      <a16:colId xmlns:a16="http://schemas.microsoft.com/office/drawing/2014/main" xmlns="" val="20002"/>
                    </a:ext>
                  </a:extLst>
                </a:gridCol>
                <a:gridCol w="1378560">
                  <a:extLst>
                    <a:ext uri="{9D8B030D-6E8A-4147-A177-3AD203B41FA5}">
                      <a16:colId xmlns:a16="http://schemas.microsoft.com/office/drawing/2014/main" xmlns="" val="20003"/>
                    </a:ext>
                  </a:extLst>
                </a:gridCol>
                <a:gridCol w="1378560">
                  <a:extLst>
                    <a:ext uri="{9D8B030D-6E8A-4147-A177-3AD203B41FA5}">
                      <a16:colId xmlns:a16="http://schemas.microsoft.com/office/drawing/2014/main" xmlns="" val="20004"/>
                    </a:ext>
                  </a:extLst>
                </a:gridCol>
                <a:gridCol w="1378560">
                  <a:extLst>
                    <a:ext uri="{9D8B030D-6E8A-4147-A177-3AD203B41FA5}">
                      <a16:colId xmlns:a16="http://schemas.microsoft.com/office/drawing/2014/main" xmlns="" val="20005"/>
                    </a:ext>
                  </a:extLst>
                </a:gridCol>
              </a:tblGrid>
              <a:tr h="747775">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tc>
                <a:tc>
                  <a:txBody>
                    <a:bodyPr/>
                    <a:lstStyle/>
                    <a:p>
                      <a:pPr algn="l"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60334">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678</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629</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dirty="0">
                          <a:solidFill>
                            <a:srgbClr val="000000"/>
                          </a:solidFill>
                          <a:effectLst/>
                          <a:latin typeface="Calibri"/>
                        </a:rPr>
                        <a:t>591</a:t>
                      </a:r>
                    </a:p>
                  </a:txBody>
                  <a:tcPr marL="9525" marR="9525" marT="9525" marB="0" anchor="b"/>
                </a:tc>
                <a:tc>
                  <a:txBody>
                    <a:bodyPr/>
                    <a:lstStyle/>
                    <a:p>
                      <a:pPr algn="r" fontAlgn="b"/>
                      <a:r>
                        <a:rPr lang="en-ZA" sz="1400" b="0" i="0" u="none" strike="noStrike">
                          <a:solidFill>
                            <a:srgbClr val="000000"/>
                          </a:solidFill>
                          <a:effectLst/>
                          <a:latin typeface="Calibri"/>
                        </a:rPr>
                        <a:t>38</a:t>
                      </a:r>
                    </a:p>
                  </a:txBody>
                  <a:tcPr marL="9525" marR="9525" marT="9525" marB="0" anchor="b"/>
                </a:tc>
                <a:extLst>
                  <a:ext uri="{0D108BD9-81ED-4DB2-BD59-A6C34878D82A}">
                    <a16:rowId xmlns:a16="http://schemas.microsoft.com/office/drawing/2014/main" xmlns="" val="10001"/>
                  </a:ext>
                </a:extLst>
              </a:tr>
              <a:tr h="249258">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720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732</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dirty="0">
                          <a:solidFill>
                            <a:srgbClr val="000000"/>
                          </a:solidFill>
                          <a:effectLst/>
                          <a:latin typeface="Calibri"/>
                        </a:rPr>
                        <a:t>515</a:t>
                      </a:r>
                    </a:p>
                  </a:txBody>
                  <a:tcPr marL="9525" marR="9525" marT="9525" marB="0" anchor="b"/>
                </a:tc>
                <a:tc>
                  <a:txBody>
                    <a:bodyPr/>
                    <a:lstStyle/>
                    <a:p>
                      <a:pPr algn="r" fontAlgn="b"/>
                      <a:r>
                        <a:rPr lang="en-ZA" sz="1400" b="0" i="0" u="none" strike="noStrike" dirty="0">
                          <a:solidFill>
                            <a:srgbClr val="000000"/>
                          </a:solidFill>
                          <a:effectLst/>
                          <a:latin typeface="Calibri"/>
                        </a:rPr>
                        <a:t>217</a:t>
                      </a:r>
                    </a:p>
                  </a:txBody>
                  <a:tcPr marL="9525" marR="9525" marT="9525" marB="0" anchor="b"/>
                </a:tc>
                <a:extLst>
                  <a:ext uri="{0D108BD9-81ED-4DB2-BD59-A6C34878D82A}">
                    <a16:rowId xmlns:a16="http://schemas.microsoft.com/office/drawing/2014/main" xmlns="" val="10002"/>
                  </a:ext>
                </a:extLst>
              </a:tr>
              <a:tr h="249258">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1440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1099</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dirty="0">
                          <a:solidFill>
                            <a:srgbClr val="000000"/>
                          </a:solidFill>
                          <a:effectLst/>
                          <a:latin typeface="Calibri"/>
                        </a:rPr>
                        <a:t>636</a:t>
                      </a:r>
                    </a:p>
                  </a:txBody>
                  <a:tcPr marL="9525" marR="9525" marT="9525" marB="0" anchor="b"/>
                </a:tc>
                <a:tc>
                  <a:txBody>
                    <a:bodyPr/>
                    <a:lstStyle/>
                    <a:p>
                      <a:pPr algn="r" fontAlgn="b"/>
                      <a:r>
                        <a:rPr lang="en-ZA" sz="1400" b="0" i="0" u="none" strike="noStrike" dirty="0">
                          <a:solidFill>
                            <a:srgbClr val="000000"/>
                          </a:solidFill>
                          <a:effectLst/>
                          <a:latin typeface="Calibri"/>
                        </a:rPr>
                        <a:t>463</a:t>
                      </a:r>
                    </a:p>
                  </a:txBody>
                  <a:tcPr marL="9525" marR="9525" marT="9525" marB="0" anchor="b"/>
                </a:tc>
                <a:extLst>
                  <a:ext uri="{0D108BD9-81ED-4DB2-BD59-A6C34878D82A}">
                    <a16:rowId xmlns:a16="http://schemas.microsoft.com/office/drawing/2014/main" xmlns="" val="10003"/>
                  </a:ext>
                </a:extLst>
              </a:tr>
              <a:tr h="249258">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1080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782</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a:solidFill>
                            <a:srgbClr val="000000"/>
                          </a:solidFill>
                          <a:effectLst/>
                          <a:latin typeface="Calibri"/>
                        </a:rPr>
                        <a:t>583</a:t>
                      </a:r>
                    </a:p>
                  </a:txBody>
                  <a:tcPr marL="9525" marR="9525" marT="9525" marB="0" anchor="b"/>
                </a:tc>
                <a:tc>
                  <a:txBody>
                    <a:bodyPr/>
                    <a:lstStyle/>
                    <a:p>
                      <a:pPr algn="r" fontAlgn="b"/>
                      <a:r>
                        <a:rPr lang="en-ZA" sz="1400" b="0" i="0" u="none" strike="noStrike" dirty="0">
                          <a:solidFill>
                            <a:srgbClr val="000000"/>
                          </a:solidFill>
                          <a:effectLst/>
                          <a:latin typeface="Calibri"/>
                        </a:rPr>
                        <a:t>199</a:t>
                      </a:r>
                    </a:p>
                  </a:txBody>
                  <a:tcPr marL="9525" marR="9525" marT="9525" marB="0" anchor="b"/>
                </a:tc>
                <a:extLst>
                  <a:ext uri="{0D108BD9-81ED-4DB2-BD59-A6C34878D82A}">
                    <a16:rowId xmlns:a16="http://schemas.microsoft.com/office/drawing/2014/main" xmlns="" val="10004"/>
                  </a:ext>
                </a:extLst>
              </a:tr>
              <a:tr h="249258">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720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735</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a:solidFill>
                            <a:srgbClr val="000000"/>
                          </a:solidFill>
                          <a:effectLst/>
                          <a:latin typeface="Calibri"/>
                        </a:rPr>
                        <a:t>472</a:t>
                      </a:r>
                    </a:p>
                  </a:txBody>
                  <a:tcPr marL="9525" marR="9525" marT="9525" marB="0" anchor="b"/>
                </a:tc>
                <a:tc>
                  <a:txBody>
                    <a:bodyPr/>
                    <a:lstStyle/>
                    <a:p>
                      <a:pPr algn="r" fontAlgn="b"/>
                      <a:r>
                        <a:rPr lang="en-ZA" sz="1400" b="0" i="0" u="none" strike="noStrike" dirty="0">
                          <a:solidFill>
                            <a:srgbClr val="000000"/>
                          </a:solidFill>
                          <a:effectLst/>
                          <a:latin typeface="Calibri"/>
                        </a:rPr>
                        <a:t>263</a:t>
                      </a:r>
                    </a:p>
                  </a:txBody>
                  <a:tcPr marL="9525" marR="9525" marT="9525" marB="0" anchor="b"/>
                </a:tc>
                <a:extLst>
                  <a:ext uri="{0D108BD9-81ED-4DB2-BD59-A6C34878D82A}">
                    <a16:rowId xmlns:a16="http://schemas.microsoft.com/office/drawing/2014/main" xmlns="" val="10005"/>
                  </a:ext>
                </a:extLst>
              </a:tr>
              <a:tr h="289653">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720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658</a:t>
                      </a:r>
                    </a:p>
                  </a:txBody>
                  <a:tcPr marL="9525" marR="9525" marT="9525" marB="0" anchor="b"/>
                </a:tc>
                <a:tc>
                  <a:txBody>
                    <a:bodyPr/>
                    <a:lstStyle/>
                    <a:p>
                      <a:pPr algn="r" fontAlgn="b"/>
                      <a:endParaRPr lang="en-ZA" sz="1400" b="0" i="0" u="none" strike="noStrike" dirty="0">
                        <a:solidFill>
                          <a:schemeClr val="tx1"/>
                        </a:solidFill>
                        <a:effectLst/>
                        <a:latin typeface="Calibri"/>
                      </a:endParaRPr>
                    </a:p>
                  </a:txBody>
                  <a:tcPr marL="9525" marR="9525" marT="9525" marB="0" anchor="b"/>
                </a:tc>
                <a:tc>
                  <a:txBody>
                    <a:bodyPr/>
                    <a:lstStyle/>
                    <a:p>
                      <a:pPr algn="r" fontAlgn="b"/>
                      <a:r>
                        <a:rPr lang="en-ZA" sz="1400" b="0" i="0" u="none" strike="noStrike">
                          <a:solidFill>
                            <a:srgbClr val="000000"/>
                          </a:solidFill>
                          <a:effectLst/>
                          <a:latin typeface="Calibri"/>
                        </a:rPr>
                        <a:t>378</a:t>
                      </a:r>
                    </a:p>
                  </a:txBody>
                  <a:tcPr marL="9525" marR="9525" marT="9525" marB="0" anchor="b"/>
                </a:tc>
                <a:tc>
                  <a:txBody>
                    <a:bodyPr/>
                    <a:lstStyle/>
                    <a:p>
                      <a:pPr algn="r" fontAlgn="b"/>
                      <a:r>
                        <a:rPr lang="en-ZA" sz="1400" b="0" i="0" u="none" strike="noStrike" dirty="0">
                          <a:solidFill>
                            <a:srgbClr val="000000"/>
                          </a:solidFill>
                          <a:effectLst/>
                          <a:latin typeface="Calibri"/>
                        </a:rPr>
                        <a:t>280</a:t>
                      </a:r>
                    </a:p>
                  </a:txBody>
                  <a:tcPr marL="9525" marR="9525" marT="9525" marB="0" anchor="b"/>
                </a:tc>
                <a:extLst>
                  <a:ext uri="{0D108BD9-81ED-4DB2-BD59-A6C34878D82A}">
                    <a16:rowId xmlns:a16="http://schemas.microsoft.com/office/drawing/2014/main" xmlns="" val="10006"/>
                  </a:ext>
                </a:extLst>
              </a:tr>
              <a:tr h="249258">
                <a:tc>
                  <a:txBody>
                    <a:bodyPr/>
                    <a:lstStyle/>
                    <a:p>
                      <a:pPr algn="l" fontAlgn="b"/>
                      <a:r>
                        <a:rPr lang="en-ZA" sz="1600" b="1" u="none" strike="noStrike" dirty="0" smtClean="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720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387</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a:solidFill>
                            <a:srgbClr val="000000"/>
                          </a:solidFill>
                          <a:effectLst/>
                          <a:latin typeface="Calibri"/>
                        </a:rPr>
                        <a:t>175</a:t>
                      </a:r>
                    </a:p>
                  </a:txBody>
                  <a:tcPr marL="9525" marR="9525" marT="9525" marB="0" anchor="b"/>
                </a:tc>
                <a:tc>
                  <a:txBody>
                    <a:bodyPr/>
                    <a:lstStyle/>
                    <a:p>
                      <a:pPr algn="r" fontAlgn="b"/>
                      <a:r>
                        <a:rPr lang="en-ZA" sz="1400" b="0" i="0" u="none" strike="noStrike" dirty="0">
                          <a:solidFill>
                            <a:srgbClr val="000000"/>
                          </a:solidFill>
                          <a:effectLst/>
                          <a:latin typeface="Calibri"/>
                        </a:rPr>
                        <a:t>212</a:t>
                      </a:r>
                    </a:p>
                  </a:txBody>
                  <a:tcPr marL="9525" marR="9525" marT="9525" marB="0" anchor="b"/>
                </a:tc>
                <a:extLst>
                  <a:ext uri="{0D108BD9-81ED-4DB2-BD59-A6C34878D82A}">
                    <a16:rowId xmlns:a16="http://schemas.microsoft.com/office/drawing/2014/main" xmlns="" val="10007"/>
                  </a:ext>
                </a:extLst>
              </a:tr>
              <a:tr h="249258">
                <a:tc>
                  <a:txBody>
                    <a:bodyPr/>
                    <a:lstStyle/>
                    <a:p>
                      <a:pPr algn="l" fontAlgn="b"/>
                      <a:r>
                        <a:rPr lang="en-ZA" sz="1600" b="1" u="none" strike="noStrike" dirty="0" smtClean="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630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541</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a:solidFill>
                            <a:srgbClr val="000000"/>
                          </a:solidFill>
                          <a:effectLst/>
                          <a:latin typeface="Calibri"/>
                        </a:rPr>
                        <a:t>351</a:t>
                      </a:r>
                    </a:p>
                  </a:txBody>
                  <a:tcPr marL="9525" marR="9525" marT="9525" marB="0" anchor="b"/>
                </a:tc>
                <a:tc>
                  <a:txBody>
                    <a:bodyPr/>
                    <a:lstStyle/>
                    <a:p>
                      <a:pPr algn="r" fontAlgn="b"/>
                      <a:r>
                        <a:rPr lang="en-ZA" sz="1400" b="0" i="0" u="none" strike="noStrike" dirty="0">
                          <a:solidFill>
                            <a:srgbClr val="000000"/>
                          </a:solidFill>
                          <a:effectLst/>
                          <a:latin typeface="Calibri"/>
                        </a:rPr>
                        <a:t>190</a:t>
                      </a:r>
                    </a:p>
                  </a:txBody>
                  <a:tcPr marL="9525" marR="9525" marT="9525" marB="0" anchor="b"/>
                </a:tc>
                <a:extLst>
                  <a:ext uri="{0D108BD9-81ED-4DB2-BD59-A6C34878D82A}">
                    <a16:rowId xmlns:a16="http://schemas.microsoft.com/office/drawing/2014/main" xmlns="" val="10008"/>
                  </a:ext>
                </a:extLst>
              </a:tr>
              <a:tr h="249258">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1080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818</a:t>
                      </a:r>
                    </a:p>
                  </a:txBody>
                  <a:tcPr marL="9525" marR="9525" marT="9525" marB="0" anchor="b"/>
                </a:tc>
                <a:tc>
                  <a:txBody>
                    <a:bodyPr/>
                    <a:lstStyle/>
                    <a:p>
                      <a:pPr algn="r" fontAlgn="b"/>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400" b="0" i="0" u="none" strike="noStrike" dirty="0">
                          <a:solidFill>
                            <a:srgbClr val="000000"/>
                          </a:solidFill>
                          <a:effectLst/>
                          <a:latin typeface="Calibri"/>
                        </a:rPr>
                        <a:t>678</a:t>
                      </a:r>
                    </a:p>
                  </a:txBody>
                  <a:tcPr marL="9525" marR="9525" marT="9525" marB="0" anchor="b"/>
                </a:tc>
                <a:tc>
                  <a:txBody>
                    <a:bodyPr/>
                    <a:lstStyle/>
                    <a:p>
                      <a:pPr algn="r" fontAlgn="b"/>
                      <a:r>
                        <a:rPr lang="en-ZA" sz="1400" b="0" i="0" u="none" strike="noStrike" dirty="0">
                          <a:solidFill>
                            <a:srgbClr val="000000"/>
                          </a:solidFill>
                          <a:effectLst/>
                          <a:latin typeface="Calibri"/>
                        </a:rPr>
                        <a:t>140</a:t>
                      </a:r>
                    </a:p>
                  </a:txBody>
                  <a:tcPr marL="9525" marR="9525" marT="9525" marB="0" anchor="b"/>
                </a:tc>
                <a:extLst>
                  <a:ext uri="{0D108BD9-81ED-4DB2-BD59-A6C34878D82A}">
                    <a16:rowId xmlns:a16="http://schemas.microsoft.com/office/drawing/2014/main" xmlns="" val="10009"/>
                  </a:ext>
                </a:extLst>
              </a:tr>
              <a:tr h="249258">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b="1" dirty="0">
                          <a:solidFill>
                            <a:srgbClr val="000000"/>
                          </a:solidFill>
                          <a:effectLst/>
                          <a:latin typeface="Calibri"/>
                          <a:ea typeface="Calibri"/>
                          <a:cs typeface="Times New Roman"/>
                        </a:rPr>
                        <a:t>7788</a:t>
                      </a:r>
                      <a:endParaRPr lang="en-ZA" sz="1400" dirty="0">
                        <a:effectLst/>
                        <a:latin typeface="Calibri"/>
                        <a:ea typeface="Calibri"/>
                        <a:cs typeface="Times New Roman"/>
                      </a:endParaRPr>
                    </a:p>
                  </a:txBody>
                  <a:tcPr marL="68580" marR="68580" marT="0" marB="0" anchor="b"/>
                </a:tc>
                <a:tc>
                  <a:txBody>
                    <a:bodyPr/>
                    <a:lstStyle/>
                    <a:p>
                      <a:pPr algn="r" fontAlgn="b"/>
                      <a:r>
                        <a:rPr lang="en-ZA" sz="1400" b="1" i="0" u="none" strike="noStrike" dirty="0">
                          <a:solidFill>
                            <a:srgbClr val="000000"/>
                          </a:solidFill>
                          <a:effectLst/>
                          <a:latin typeface="Calibri"/>
                        </a:rPr>
                        <a:t>6 381</a:t>
                      </a:r>
                    </a:p>
                  </a:txBody>
                  <a:tcPr marL="9525" marR="9525" marT="9525" marB="0" anchor="b"/>
                </a:tc>
                <a:tc>
                  <a:txBody>
                    <a:bodyPr/>
                    <a:lstStyle/>
                    <a:p>
                      <a:pPr algn="r" fontAlgn="b"/>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smtClean="0">
                          <a:solidFill>
                            <a:srgbClr val="000000"/>
                          </a:solidFill>
                          <a:effectLst/>
                          <a:latin typeface="Calibri"/>
                        </a:rPr>
                        <a:t>4379</a:t>
                      </a:r>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smtClean="0">
                          <a:solidFill>
                            <a:srgbClr val="000000"/>
                          </a:solidFill>
                          <a:effectLst/>
                          <a:latin typeface="Calibri"/>
                        </a:rPr>
                        <a:t>2002</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6804248" y="6462856"/>
            <a:ext cx="2133600" cy="365125"/>
          </a:xfrm>
        </p:spPr>
        <p:txBody>
          <a:bodyPr/>
          <a:lstStyle/>
          <a:p>
            <a:fld id="{96CA8298-9D91-4CF9-AB6A-504DBB769D5D}"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xmlns="" val="233479090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EMPLOYER PAYROLL AUDITS </a:t>
            </a:r>
            <a:endParaRPr lang="en-ZA" sz="2400" b="1" dirty="0"/>
          </a:p>
        </p:txBody>
      </p:sp>
      <p:sp>
        <p:nvSpPr>
          <p:cNvPr id="3" name="Content Placeholder 2"/>
          <p:cNvSpPr>
            <a:spLocks noGrp="1"/>
          </p:cNvSpPr>
          <p:nvPr>
            <p:ph idx="1"/>
          </p:nvPr>
        </p:nvSpPr>
        <p:spPr>
          <a:xfrm>
            <a:off x="251520" y="1340768"/>
            <a:ext cx="8640960" cy="5256584"/>
          </a:xfrm>
        </p:spPr>
        <p:txBody>
          <a:bodyPr/>
          <a:lstStyle/>
          <a:p>
            <a:pPr marL="0" indent="0" algn="ctr">
              <a:buNone/>
            </a:pPr>
            <a:r>
              <a:rPr lang="en-ZA" sz="2000" dirty="0" smtClean="0">
                <a:latin typeface="Arial" panose="020B0604020202020204" pitchFamily="34" charset="0"/>
                <a:cs typeface="Arial" panose="020B0604020202020204" pitchFamily="34" charset="0"/>
              </a:rPr>
              <a:t>A total of </a:t>
            </a:r>
            <a:r>
              <a:rPr lang="en-ZA" sz="2000" b="1" dirty="0" smtClean="0">
                <a:latin typeface="Arial" panose="020B0604020202020204" pitchFamily="34" charset="0"/>
                <a:cs typeface="Arial" panose="020B0604020202020204" pitchFamily="34" charset="0"/>
              </a:rPr>
              <a:t>2564 </a:t>
            </a:r>
            <a:r>
              <a:rPr lang="en-ZA" sz="2000" dirty="0" smtClean="0">
                <a:latin typeface="Arial" panose="020B0604020202020204" pitchFamily="34" charset="0"/>
                <a:cs typeface="Arial" panose="020B0604020202020204" pitchFamily="34" charset="0"/>
              </a:rPr>
              <a:t>payroll audits were conducted against a target of </a:t>
            </a:r>
            <a:r>
              <a:rPr lang="en-ZA" sz="2000" b="1" dirty="0" smtClean="0">
                <a:latin typeface="Arial" panose="020B0604020202020204" pitchFamily="34" charset="0"/>
                <a:cs typeface="Arial" panose="020B0604020202020204" pitchFamily="34" charset="0"/>
              </a:rPr>
              <a:t>3360 </a:t>
            </a:r>
            <a:r>
              <a:rPr lang="en-ZA" sz="2000" dirty="0" smtClean="0">
                <a:latin typeface="Arial" panose="020B0604020202020204" pitchFamily="34" charset="0"/>
                <a:cs typeface="Arial" panose="020B0604020202020204" pitchFamily="34" charset="0"/>
              </a:rPr>
              <a:t>which constitutes  76.3%. </a:t>
            </a:r>
          </a:p>
          <a:p>
            <a:pPr marL="0" indent="0" algn="ctr">
              <a:buNone/>
            </a:pPr>
            <a:r>
              <a:rPr lang="en-ZA" sz="2000" b="1" dirty="0" smtClean="0">
                <a:latin typeface="Arial" panose="020B0604020202020204" pitchFamily="34" charset="0"/>
                <a:cs typeface="Arial" panose="020B0604020202020204" pitchFamily="34" charset="0"/>
              </a:rPr>
              <a:t>1320</a:t>
            </a:r>
            <a:r>
              <a:rPr lang="en-ZA" sz="2000" dirty="0" smtClean="0">
                <a:latin typeface="Arial" panose="020B0604020202020204" pitchFamily="34" charset="0"/>
                <a:cs typeface="Arial" panose="020B0604020202020204" pitchFamily="34" charset="0"/>
              </a:rPr>
              <a:t> employers of those audited were classified as compliant and </a:t>
            </a:r>
            <a:r>
              <a:rPr lang="en-ZA" sz="2000" b="1" dirty="0" smtClean="0">
                <a:latin typeface="Arial" panose="020B0604020202020204" pitchFamily="34" charset="0"/>
                <a:cs typeface="Arial" panose="020B0604020202020204" pitchFamily="34" charset="0"/>
              </a:rPr>
              <a:t>1244</a:t>
            </a:r>
            <a:r>
              <a:rPr lang="en-ZA" sz="2000" dirty="0" smtClean="0">
                <a:latin typeface="Arial" panose="020B0604020202020204" pitchFamily="34" charset="0"/>
                <a:cs typeface="Arial" panose="020B0604020202020204" pitchFamily="34" charset="0"/>
              </a:rPr>
              <a:t> were non-compliant and issued with notices to comply within 14 days.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988207396"/>
              </p:ext>
            </p:extLst>
          </p:nvPr>
        </p:nvGraphicFramePr>
        <p:xfrm>
          <a:off x="323528" y="2841333"/>
          <a:ext cx="8568954" cy="3542835"/>
        </p:xfrm>
        <a:graphic>
          <a:graphicData uri="http://schemas.openxmlformats.org/drawingml/2006/table">
            <a:tbl>
              <a:tblPr>
                <a:tableStyleId>{E8B1032C-EA38-4F05-BA0D-38AFFFC7BED3}</a:tableStyleId>
              </a:tblPr>
              <a:tblGrid>
                <a:gridCol w="1428159">
                  <a:extLst>
                    <a:ext uri="{9D8B030D-6E8A-4147-A177-3AD203B41FA5}">
                      <a16:colId xmlns:a16="http://schemas.microsoft.com/office/drawing/2014/main" xmlns="" val="20000"/>
                    </a:ext>
                  </a:extLst>
                </a:gridCol>
                <a:gridCol w="1428159">
                  <a:extLst>
                    <a:ext uri="{9D8B030D-6E8A-4147-A177-3AD203B41FA5}">
                      <a16:colId xmlns:a16="http://schemas.microsoft.com/office/drawing/2014/main" xmlns="" val="20001"/>
                    </a:ext>
                  </a:extLst>
                </a:gridCol>
                <a:gridCol w="1428159">
                  <a:extLst>
                    <a:ext uri="{9D8B030D-6E8A-4147-A177-3AD203B41FA5}">
                      <a16:colId xmlns:a16="http://schemas.microsoft.com/office/drawing/2014/main" xmlns="" val="20002"/>
                    </a:ext>
                  </a:extLst>
                </a:gridCol>
                <a:gridCol w="1428159">
                  <a:extLst>
                    <a:ext uri="{9D8B030D-6E8A-4147-A177-3AD203B41FA5}">
                      <a16:colId xmlns:a16="http://schemas.microsoft.com/office/drawing/2014/main" xmlns="" val="20003"/>
                    </a:ext>
                  </a:extLst>
                </a:gridCol>
                <a:gridCol w="1428159">
                  <a:extLst>
                    <a:ext uri="{9D8B030D-6E8A-4147-A177-3AD203B41FA5}">
                      <a16:colId xmlns:a16="http://schemas.microsoft.com/office/drawing/2014/main" xmlns="" val="20004"/>
                    </a:ext>
                  </a:extLst>
                </a:gridCol>
                <a:gridCol w="1428159">
                  <a:extLst>
                    <a:ext uri="{9D8B030D-6E8A-4147-A177-3AD203B41FA5}">
                      <a16:colId xmlns:a16="http://schemas.microsoft.com/office/drawing/2014/main" xmlns="" val="20005"/>
                    </a:ext>
                  </a:extLst>
                </a:gridCol>
              </a:tblGrid>
              <a:tr h="814376">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b="1" u="none" strike="noStrike">
                          <a:effectLst/>
                        </a:rPr>
                        <a:t>TARGET</a:t>
                      </a:r>
                      <a:endParaRPr lang="en-ZA" sz="1800" b="1" i="0" u="none" strike="noStrike">
                        <a:solidFill>
                          <a:srgbClr val="000000"/>
                        </a:solidFill>
                        <a:effectLst/>
                        <a:latin typeface="Calibri"/>
                      </a:endParaRPr>
                    </a:p>
                  </a:txBody>
                  <a:tcPr marL="9525" marR="9525" marT="9525" marB="0" anchor="b"/>
                </a:tc>
                <a:tc>
                  <a:txBody>
                    <a:bodyPr/>
                    <a:lstStyle/>
                    <a:p>
                      <a:pPr algn="l"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b="1" u="none" strike="noStrike">
                          <a:effectLst/>
                        </a:rPr>
                        <a:t>COMPLIANT</a:t>
                      </a:r>
                      <a:endParaRPr lang="en-ZA" sz="1800" b="1" i="0" u="none" strike="noStrike">
                        <a:solidFill>
                          <a:srgbClr val="000000"/>
                        </a:solidFill>
                        <a:effectLst/>
                        <a:latin typeface="Calibri"/>
                      </a:endParaRPr>
                    </a:p>
                  </a:txBody>
                  <a:tcPr marL="9525" marR="9525" marT="9525" marB="0" anchor="b"/>
                </a:tc>
                <a:tc>
                  <a:txBody>
                    <a:bodyPr/>
                    <a:lstStyle/>
                    <a:p>
                      <a:pPr algn="l"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71459">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192</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381</a:t>
                      </a:r>
                    </a:p>
                  </a:txBody>
                  <a:tcPr marL="9525" marR="9525" marT="9525" marB="0" anchor="b"/>
                </a:tc>
                <a:tc>
                  <a:txBody>
                    <a:bodyPr/>
                    <a:lstStyle/>
                    <a:p>
                      <a:pPr algn="r" fontAlgn="b"/>
                      <a:r>
                        <a:rPr lang="en-ZA" sz="1400" b="0" i="0" u="none" strike="noStrike" dirty="0" smtClean="0">
                          <a:solidFill>
                            <a:schemeClr val="tx1"/>
                          </a:solidFill>
                          <a:effectLst/>
                          <a:latin typeface="Arial" panose="020B0604020202020204" pitchFamily="34" charset="0"/>
                          <a:cs typeface="Arial" panose="020B0604020202020204" pitchFamily="34" charset="0"/>
                        </a:rPr>
                        <a:t>189</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275</a:t>
                      </a:r>
                    </a:p>
                  </a:txBody>
                  <a:tcPr marL="9525" marR="9525" marT="9525" marB="0" anchor="b"/>
                </a:tc>
                <a:tc>
                  <a:txBody>
                    <a:bodyPr/>
                    <a:lstStyle/>
                    <a:p>
                      <a:pPr algn="r" fontAlgn="b"/>
                      <a:r>
                        <a:rPr lang="en-ZA" sz="1400" b="0" i="0" u="none" strike="noStrike">
                          <a:solidFill>
                            <a:srgbClr val="000000"/>
                          </a:solidFill>
                          <a:effectLst/>
                          <a:latin typeface="Calibri"/>
                        </a:rPr>
                        <a:t>106</a:t>
                      </a:r>
                    </a:p>
                  </a:txBody>
                  <a:tcPr marL="9525" marR="9525" marT="9525" marB="0" anchor="b"/>
                </a:tc>
                <a:extLst>
                  <a:ext uri="{0D108BD9-81ED-4DB2-BD59-A6C34878D82A}">
                    <a16:rowId xmlns:a16="http://schemas.microsoft.com/office/drawing/2014/main" xmlns="" val="10001"/>
                  </a:ext>
                </a:extLst>
              </a:tr>
              <a:tr h="271459">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480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99</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-381</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29</a:t>
                      </a:r>
                    </a:p>
                  </a:txBody>
                  <a:tcPr marL="9525" marR="9525" marT="9525" marB="0" anchor="b"/>
                </a:tc>
                <a:tc>
                  <a:txBody>
                    <a:bodyPr/>
                    <a:lstStyle/>
                    <a:p>
                      <a:pPr algn="r" fontAlgn="b"/>
                      <a:r>
                        <a:rPr lang="en-ZA" sz="1400" b="0" i="0" u="none" strike="noStrike">
                          <a:solidFill>
                            <a:srgbClr val="000000"/>
                          </a:solidFill>
                          <a:effectLst/>
                          <a:latin typeface="Calibri"/>
                        </a:rPr>
                        <a:t>70</a:t>
                      </a:r>
                    </a:p>
                  </a:txBody>
                  <a:tcPr marL="9525" marR="9525" marT="9525" marB="0" anchor="b"/>
                </a:tc>
                <a:extLst>
                  <a:ext uri="{0D108BD9-81ED-4DB2-BD59-A6C34878D82A}">
                    <a16:rowId xmlns:a16="http://schemas.microsoft.com/office/drawing/2014/main" xmlns="" val="10002"/>
                  </a:ext>
                </a:extLst>
              </a:tr>
              <a:tr h="271459">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247</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-139</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95</a:t>
                      </a:r>
                    </a:p>
                  </a:txBody>
                  <a:tcPr marL="9525" marR="9525" marT="9525" marB="0" anchor="b"/>
                </a:tc>
                <a:tc>
                  <a:txBody>
                    <a:bodyPr/>
                    <a:lstStyle/>
                    <a:p>
                      <a:pPr algn="r" fontAlgn="b"/>
                      <a:r>
                        <a:rPr lang="en-ZA" sz="1400" b="0" i="0" u="none" strike="noStrike">
                          <a:solidFill>
                            <a:srgbClr val="000000"/>
                          </a:solidFill>
                          <a:effectLst/>
                          <a:latin typeface="Calibri"/>
                        </a:rPr>
                        <a:t>152</a:t>
                      </a:r>
                    </a:p>
                  </a:txBody>
                  <a:tcPr marL="9525" marR="9525" marT="9525" marB="0" anchor="b"/>
                </a:tc>
                <a:extLst>
                  <a:ext uri="{0D108BD9-81ED-4DB2-BD59-A6C34878D82A}">
                    <a16:rowId xmlns:a16="http://schemas.microsoft.com/office/drawing/2014/main" xmlns="" val="10003"/>
                  </a:ext>
                </a:extLst>
              </a:tr>
              <a:tr h="271459">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555</a:t>
                      </a:r>
                    </a:p>
                  </a:txBody>
                  <a:tcPr marL="9525" marR="9525" marT="9525" marB="0" anchor="b"/>
                </a:tc>
                <a:tc>
                  <a:txBody>
                    <a:bodyPr/>
                    <a:lstStyle/>
                    <a:p>
                      <a:pPr algn="r" fontAlgn="b"/>
                      <a:r>
                        <a:rPr lang="en-ZA" sz="1400" b="0" i="0" u="none" strike="noStrike" dirty="0" smtClean="0">
                          <a:solidFill>
                            <a:schemeClr val="tx1"/>
                          </a:solidFill>
                          <a:effectLst/>
                          <a:latin typeface="Arial" panose="020B0604020202020204" pitchFamily="34" charset="0"/>
                          <a:cs typeface="Arial" panose="020B0604020202020204" pitchFamily="34" charset="0"/>
                        </a:rPr>
                        <a:t>171</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399</a:t>
                      </a:r>
                    </a:p>
                  </a:txBody>
                  <a:tcPr marL="9525" marR="9525" marT="9525" marB="0" anchor="b"/>
                </a:tc>
                <a:tc>
                  <a:txBody>
                    <a:bodyPr/>
                    <a:lstStyle/>
                    <a:p>
                      <a:pPr algn="r" fontAlgn="b"/>
                      <a:r>
                        <a:rPr lang="en-ZA" sz="1400" b="0" i="0" u="none" strike="noStrike" dirty="0">
                          <a:solidFill>
                            <a:srgbClr val="000000"/>
                          </a:solidFill>
                          <a:effectLst/>
                          <a:latin typeface="Calibri"/>
                        </a:rPr>
                        <a:t>156</a:t>
                      </a:r>
                    </a:p>
                  </a:txBody>
                  <a:tcPr marL="9525" marR="9525" marT="9525" marB="0" anchor="b"/>
                </a:tc>
                <a:extLst>
                  <a:ext uri="{0D108BD9-81ED-4DB2-BD59-A6C34878D82A}">
                    <a16:rowId xmlns:a16="http://schemas.microsoft.com/office/drawing/2014/main" xmlns="" val="10004"/>
                  </a:ext>
                </a:extLst>
              </a:tr>
              <a:tr h="271459">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132</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-252</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56</a:t>
                      </a:r>
                    </a:p>
                  </a:txBody>
                  <a:tcPr marL="9525" marR="9525" marT="9525" marB="0" anchor="b"/>
                </a:tc>
                <a:tc>
                  <a:txBody>
                    <a:bodyPr/>
                    <a:lstStyle/>
                    <a:p>
                      <a:pPr algn="r" fontAlgn="b"/>
                      <a:r>
                        <a:rPr lang="en-ZA" sz="1400" b="0" i="0" u="none" strike="noStrike" dirty="0">
                          <a:solidFill>
                            <a:srgbClr val="000000"/>
                          </a:solidFill>
                          <a:effectLst/>
                          <a:latin typeface="Calibri"/>
                        </a:rPr>
                        <a:t>76</a:t>
                      </a:r>
                    </a:p>
                  </a:txBody>
                  <a:tcPr marL="9525" marR="9525" marT="9525" marB="0" anchor="b"/>
                </a:tc>
                <a:extLst>
                  <a:ext uri="{0D108BD9-81ED-4DB2-BD59-A6C34878D82A}">
                    <a16:rowId xmlns:a16="http://schemas.microsoft.com/office/drawing/2014/main" xmlns="" val="10005"/>
                  </a:ext>
                </a:extLst>
              </a:tr>
              <a:tr h="271459">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141</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-243</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18</a:t>
                      </a:r>
                    </a:p>
                  </a:txBody>
                  <a:tcPr marL="9525" marR="9525" marT="9525" marB="0" anchor="b"/>
                </a:tc>
                <a:tc>
                  <a:txBody>
                    <a:bodyPr/>
                    <a:lstStyle/>
                    <a:p>
                      <a:pPr algn="r" fontAlgn="b"/>
                      <a:r>
                        <a:rPr lang="en-ZA" sz="1400" b="0" i="0" u="none" strike="noStrike" dirty="0">
                          <a:solidFill>
                            <a:srgbClr val="000000"/>
                          </a:solidFill>
                          <a:effectLst/>
                          <a:latin typeface="Calibri"/>
                        </a:rPr>
                        <a:t>123</a:t>
                      </a:r>
                    </a:p>
                  </a:txBody>
                  <a:tcPr marL="9525" marR="9525" marT="9525" marB="0" anchor="b"/>
                </a:tc>
                <a:extLst>
                  <a:ext uri="{0D108BD9-81ED-4DB2-BD59-A6C34878D82A}">
                    <a16:rowId xmlns:a16="http://schemas.microsoft.com/office/drawing/2014/main" xmlns="" val="10006"/>
                  </a:ext>
                </a:extLst>
              </a:tr>
              <a:tr h="271459">
                <a:tc>
                  <a:txBody>
                    <a:bodyPr/>
                    <a:lstStyle/>
                    <a:p>
                      <a:pPr algn="l" fontAlgn="b"/>
                      <a:r>
                        <a:rPr lang="en-ZA" sz="1600" b="1" u="none" strike="noStrike" dirty="0" smtClean="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285</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-99</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87</a:t>
                      </a:r>
                    </a:p>
                  </a:txBody>
                  <a:tcPr marL="9525" marR="9525" marT="9525" marB="0" anchor="b"/>
                </a:tc>
                <a:tc>
                  <a:txBody>
                    <a:bodyPr/>
                    <a:lstStyle/>
                    <a:p>
                      <a:pPr algn="r" fontAlgn="b"/>
                      <a:r>
                        <a:rPr lang="en-ZA" sz="1400" b="0" i="0" u="none" strike="noStrike" dirty="0">
                          <a:solidFill>
                            <a:srgbClr val="000000"/>
                          </a:solidFill>
                          <a:effectLst/>
                          <a:latin typeface="Calibri"/>
                        </a:rPr>
                        <a:t>198</a:t>
                      </a:r>
                    </a:p>
                  </a:txBody>
                  <a:tcPr marL="9525" marR="9525" marT="9525" marB="0" anchor="b"/>
                </a:tc>
                <a:extLst>
                  <a:ext uri="{0D108BD9-81ED-4DB2-BD59-A6C34878D82A}">
                    <a16:rowId xmlns:a16="http://schemas.microsoft.com/office/drawing/2014/main" xmlns="" val="10007"/>
                  </a:ext>
                </a:extLst>
              </a:tr>
              <a:tr h="271459">
                <a:tc>
                  <a:txBody>
                    <a:bodyPr/>
                    <a:lstStyle/>
                    <a:p>
                      <a:pPr algn="l" fontAlgn="b"/>
                      <a:r>
                        <a:rPr lang="en-ZA" sz="1600" b="1" u="none" strike="noStrike" dirty="0" smtClean="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218</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-166</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114</a:t>
                      </a:r>
                    </a:p>
                  </a:txBody>
                  <a:tcPr marL="9525" marR="9525" marT="9525" marB="0" anchor="b"/>
                </a:tc>
                <a:tc>
                  <a:txBody>
                    <a:bodyPr/>
                    <a:lstStyle/>
                    <a:p>
                      <a:pPr algn="r" fontAlgn="b"/>
                      <a:r>
                        <a:rPr lang="en-ZA" sz="1400" b="0" i="0" u="none" strike="noStrike" dirty="0">
                          <a:solidFill>
                            <a:srgbClr val="000000"/>
                          </a:solidFill>
                          <a:effectLst/>
                          <a:latin typeface="Calibri"/>
                        </a:rPr>
                        <a:t>104</a:t>
                      </a:r>
                    </a:p>
                  </a:txBody>
                  <a:tcPr marL="9525" marR="9525" marT="9525" marB="0" anchor="b"/>
                </a:tc>
                <a:extLst>
                  <a:ext uri="{0D108BD9-81ED-4DB2-BD59-A6C34878D82A}">
                    <a16:rowId xmlns:a16="http://schemas.microsoft.com/office/drawing/2014/main" xmlns="" val="10008"/>
                  </a:ext>
                </a:extLst>
              </a:tr>
              <a:tr h="271459">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506</a:t>
                      </a:r>
                    </a:p>
                  </a:txBody>
                  <a:tcPr marL="9525" marR="9525" marT="9525" marB="0" anchor="b"/>
                </a:tc>
                <a:tc>
                  <a:txBody>
                    <a:bodyPr/>
                    <a:lstStyle/>
                    <a:p>
                      <a:pPr algn="r" fontAlgn="b"/>
                      <a:r>
                        <a:rPr lang="en-ZA" sz="1400" b="0" i="0" u="none" strike="noStrike" dirty="0" smtClean="0">
                          <a:solidFill>
                            <a:srgbClr val="000000"/>
                          </a:solidFill>
                          <a:effectLst/>
                          <a:latin typeface="Arial" panose="020B0604020202020204" pitchFamily="34" charset="0"/>
                          <a:cs typeface="Arial" panose="020B0604020202020204" pitchFamily="34" charset="0"/>
                        </a:rPr>
                        <a:t>122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247</a:t>
                      </a:r>
                    </a:p>
                  </a:txBody>
                  <a:tcPr marL="9525" marR="9525" marT="9525" marB="0" anchor="b"/>
                </a:tc>
                <a:tc>
                  <a:txBody>
                    <a:bodyPr/>
                    <a:lstStyle/>
                    <a:p>
                      <a:pPr algn="r" fontAlgn="b"/>
                      <a:r>
                        <a:rPr lang="en-ZA" sz="1400" b="0" i="0" u="none" strike="noStrike" dirty="0">
                          <a:solidFill>
                            <a:srgbClr val="000000"/>
                          </a:solidFill>
                          <a:effectLst/>
                          <a:latin typeface="Calibri"/>
                        </a:rPr>
                        <a:t>259</a:t>
                      </a:r>
                    </a:p>
                  </a:txBody>
                  <a:tcPr marL="9525" marR="9525" marT="9525" marB="0" anchor="b"/>
                </a:tc>
                <a:extLst>
                  <a:ext uri="{0D108BD9-81ED-4DB2-BD59-A6C34878D82A}">
                    <a16:rowId xmlns:a16="http://schemas.microsoft.com/office/drawing/2014/main" xmlns="" val="10009"/>
                  </a:ext>
                </a:extLst>
              </a:tr>
              <a:tr h="285328">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b="1" dirty="0">
                          <a:solidFill>
                            <a:srgbClr val="000000"/>
                          </a:solidFill>
                          <a:effectLst/>
                          <a:latin typeface="Calibri"/>
                          <a:ea typeface="Calibri"/>
                          <a:cs typeface="Times New Roman"/>
                        </a:rPr>
                        <a:t>3360</a:t>
                      </a:r>
                      <a:endParaRPr lang="en-ZA" sz="1400" dirty="0">
                        <a:effectLst/>
                        <a:latin typeface="Calibri"/>
                        <a:ea typeface="Calibri"/>
                        <a:cs typeface="Times New Roman"/>
                      </a:endParaRPr>
                    </a:p>
                  </a:txBody>
                  <a:tcPr marL="68580" marR="68580" marT="0"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2564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FF0000"/>
                          </a:solidFill>
                          <a:effectLst/>
                          <a:latin typeface="Arial" panose="020B0604020202020204" pitchFamily="34" charset="0"/>
                          <a:cs typeface="Arial" panose="020B0604020202020204" pitchFamily="34" charset="0"/>
                        </a:rPr>
                        <a:t>-798</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1320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1244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6876256" y="6414789"/>
            <a:ext cx="2133600" cy="365125"/>
          </a:xfrm>
        </p:spPr>
        <p:txBody>
          <a:bodyPr/>
          <a:lstStyle/>
          <a:p>
            <a:fld id="{96CA8298-9D91-4CF9-AB6A-504DBB769D5D}" type="slidenum">
              <a:rPr lang="en-US" smtClean="0">
                <a:solidFill>
                  <a:schemeClr val="bg1"/>
                </a:solidFill>
              </a:rPr>
              <a:pPr/>
              <a:t>18</a:t>
            </a:fld>
            <a:endParaRPr lang="en-US">
              <a:solidFill>
                <a:schemeClr val="bg1"/>
              </a:solidFill>
            </a:endParaRPr>
          </a:p>
        </p:txBody>
      </p:sp>
    </p:spTree>
    <p:extLst>
      <p:ext uri="{BB962C8B-B14F-4D97-AF65-F5344CB8AC3E}">
        <p14:creationId xmlns:p14="http://schemas.microsoft.com/office/powerpoint/2010/main" xmlns="" val="20578365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600200"/>
            <a:ext cx="8229600" cy="4997152"/>
          </a:xfrm>
        </p:spPr>
        <p:txBody>
          <a:bodyPr/>
          <a:lstStyle/>
          <a:p>
            <a:pPr marL="0" lvl="0" indent="0">
              <a:buNone/>
            </a:pPr>
            <a:r>
              <a:rPr lang="en-ZA" sz="2400" b="1" dirty="0">
                <a:solidFill>
                  <a:prstClr val="black"/>
                </a:solidFill>
                <a:ea typeface="ＭＳ Ｐゴシック" pitchFamily="-111" charset="-128"/>
                <a:cs typeface="Arial" panose="020B0604020202020204" pitchFamily="34" charset="0"/>
              </a:rPr>
              <a:t>Highlight areas of non compliance:</a:t>
            </a:r>
          </a:p>
          <a:p>
            <a:pPr marL="0" lvl="0" indent="0" algn="just">
              <a:buNone/>
            </a:pPr>
            <a:r>
              <a:rPr lang="en-ZA" sz="2400" dirty="0">
                <a:solidFill>
                  <a:prstClr val="black"/>
                </a:solidFill>
                <a:ea typeface="ＭＳ Ｐゴシック" pitchFamily="-111" charset="-128"/>
                <a:cs typeface="Arial" panose="020B0604020202020204" pitchFamily="34" charset="0"/>
              </a:rPr>
              <a:t>It should be noted that the non-compliance mainly evolved around the following areas of the Unemployment Insurance Contributions Act of 2002:</a:t>
            </a:r>
          </a:p>
          <a:p>
            <a:pPr lvl="0" algn="just">
              <a:buFont typeface="Wingdings" panose="05000000000000000000" pitchFamily="2" charset="2"/>
              <a:buChar char="Ø"/>
            </a:pPr>
            <a:r>
              <a:rPr lang="en-ZA" sz="2400" dirty="0">
                <a:solidFill>
                  <a:prstClr val="black"/>
                </a:solidFill>
                <a:ea typeface="ＭＳ Ｐゴシック" pitchFamily="-111" charset="-128"/>
                <a:cs typeface="Arial" panose="020B0604020202020204" pitchFamily="34" charset="0"/>
              </a:rPr>
              <a:t>section 5 Duty to contribute read with section 9 Payment of contribution to Unemployment Insurance Commissioner and refund;</a:t>
            </a:r>
          </a:p>
          <a:p>
            <a:pPr lvl="0" algn="just">
              <a:buFont typeface="Wingdings" panose="05000000000000000000" pitchFamily="2" charset="2"/>
              <a:buChar char="Ø"/>
            </a:pPr>
            <a:r>
              <a:rPr lang="en-ZA" sz="2400" dirty="0">
                <a:solidFill>
                  <a:prstClr val="black"/>
                </a:solidFill>
                <a:ea typeface="ＭＳ Ｐゴシック" pitchFamily="-111" charset="-128"/>
                <a:cs typeface="Arial" panose="020B0604020202020204" pitchFamily="34" charset="0"/>
              </a:rPr>
              <a:t>section 9 Payment of contribution to Commissioner and refund;</a:t>
            </a:r>
          </a:p>
          <a:p>
            <a:pPr lvl="0" algn="just">
              <a:buFont typeface="Wingdings" panose="05000000000000000000" pitchFamily="2" charset="2"/>
              <a:buChar char="Ø"/>
            </a:pPr>
            <a:r>
              <a:rPr lang="en-ZA" sz="2400" dirty="0">
                <a:solidFill>
                  <a:prstClr val="black"/>
                </a:solidFill>
                <a:ea typeface="ＭＳ Ｐゴシック" pitchFamily="-111" charset="-128"/>
                <a:cs typeface="Arial" panose="020B0604020202020204" pitchFamily="34" charset="0"/>
              </a:rPr>
              <a:t>Failure to pay unemployment insurance contribution by the 7</a:t>
            </a:r>
            <a:r>
              <a:rPr lang="en-ZA" sz="2400" baseline="30000" dirty="0">
                <a:solidFill>
                  <a:prstClr val="black"/>
                </a:solidFill>
                <a:ea typeface="ＭＳ Ｐゴシック" pitchFamily="-111" charset="-128"/>
                <a:cs typeface="Arial" panose="020B0604020202020204" pitchFamily="34" charset="0"/>
              </a:rPr>
              <a:t>th</a:t>
            </a:r>
            <a:r>
              <a:rPr lang="en-ZA" sz="2400" dirty="0">
                <a:solidFill>
                  <a:prstClr val="black"/>
                </a:solidFill>
                <a:ea typeface="ＭＳ Ｐゴシック" pitchFamily="-111" charset="-128"/>
                <a:cs typeface="Arial" panose="020B0604020202020204" pitchFamily="34" charset="0"/>
              </a:rPr>
              <a:t> of every month to the Unemployment Insurance Fund or to the South African Revenue Services as prescribed;</a:t>
            </a:r>
          </a:p>
          <a:p>
            <a:pPr marL="0" indent="0">
              <a:buNone/>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309320"/>
            <a:ext cx="2411288" cy="470594"/>
          </a:xfrm>
        </p:spPr>
        <p:txBody>
          <a:bodyPr/>
          <a:lstStyle/>
          <a:p>
            <a:pPr>
              <a:defRPr/>
            </a:pPr>
            <a:fld id="{416AF1B2-E7A4-446A-84DC-90AA83BA6A19}" type="slidenum">
              <a:rPr lang="en-US" smtClean="0">
                <a:solidFill>
                  <a:schemeClr val="bg1"/>
                </a:solidFill>
              </a:rPr>
              <a:pPr>
                <a:defRPr/>
              </a:pPr>
              <a:t>19</a:t>
            </a:fld>
            <a:endParaRPr lang="en-US" dirty="0">
              <a:solidFill>
                <a:schemeClr val="bg1"/>
              </a:solidFill>
            </a:endParaRPr>
          </a:p>
        </p:txBody>
      </p:sp>
    </p:spTree>
    <p:extLst>
      <p:ext uri="{BB962C8B-B14F-4D97-AF65-F5344CB8AC3E}">
        <p14:creationId xmlns:p14="http://schemas.microsoft.com/office/powerpoint/2010/main" xmlns="" val="242736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3046988"/>
          </a:xfrm>
          <a:prstGeom prst="rect">
            <a:avLst/>
          </a:prstGeom>
        </p:spPr>
        <p:txBody>
          <a:bodyPr wrap="square">
            <a:spAutoFit/>
          </a:bodyPr>
          <a:lstStyle/>
          <a:p>
            <a:pPr algn="ctr"/>
            <a:r>
              <a:rPr lang="en-ZA" sz="3200" b="1" dirty="0">
                <a:solidFill>
                  <a:prstClr val="black"/>
                </a:solidFill>
                <a:latin typeface="Arial" panose="020B0604020202020204" pitchFamily="34" charset="0"/>
                <a:cs typeface="Arial" panose="020B0604020202020204" pitchFamily="34" charset="0"/>
              </a:rPr>
              <a:t>PROGRAMME 2: </a:t>
            </a:r>
          </a:p>
          <a:p>
            <a:pPr algn="ctr"/>
            <a:r>
              <a:rPr lang="en-ZA" sz="3200" b="1" dirty="0">
                <a:solidFill>
                  <a:prstClr val="black"/>
                </a:solidFill>
                <a:latin typeface="Arial" panose="020B0604020202020204" pitchFamily="34" charset="0"/>
                <a:cs typeface="Arial" panose="020B0604020202020204" pitchFamily="34" charset="0"/>
              </a:rPr>
              <a:t>INSPECTION AND ENFORCEMENT SERVICES </a:t>
            </a:r>
          </a:p>
          <a:p>
            <a:pPr algn="ctr"/>
            <a:r>
              <a:rPr lang="en-ZA" sz="3200" b="1" dirty="0">
                <a:solidFill>
                  <a:prstClr val="black"/>
                </a:solidFill>
                <a:latin typeface="Arial" panose="020B0604020202020204" pitchFamily="34" charset="0"/>
                <a:cs typeface="Arial" panose="020B0604020202020204" pitchFamily="34" charset="0"/>
              </a:rPr>
              <a:t>(IES)</a:t>
            </a:r>
          </a:p>
          <a:p>
            <a:pPr algn="ctr"/>
            <a:endParaRPr lang="en-ZA" sz="3200" b="1" dirty="0">
              <a:solidFill>
                <a:prstClr val="black"/>
              </a:solidFill>
              <a:latin typeface="Arial" panose="020B0604020202020204" pitchFamily="34" charset="0"/>
              <a:cs typeface="Arial" panose="020B0604020202020204" pitchFamily="34" charset="0"/>
            </a:endParaRPr>
          </a:p>
          <a:p>
            <a:pPr algn="ctr"/>
            <a:r>
              <a:rPr lang="en-ZA" sz="3200" b="1" dirty="0" smtClean="0">
                <a:solidFill>
                  <a:srgbClr val="C00000"/>
                </a:solidFill>
                <a:latin typeface="Arial" panose="020B0604020202020204" pitchFamily="34" charset="0"/>
                <a:cs typeface="Arial" panose="020B0604020202020204" pitchFamily="34" charset="0"/>
              </a:rPr>
              <a:t>QUARTER 2 PERFORMANCE</a:t>
            </a:r>
            <a:endParaRPr lang="en-ZA" sz="3200" b="1"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5447536-22AF-4143-81F6-C1A8AFE5AC92}" type="slidenum">
              <a:rPr lang="en-US" smtClean="0"/>
              <a:pPr/>
              <a:t>2</a:t>
            </a:fld>
            <a:endParaRPr lang="en-US"/>
          </a:p>
        </p:txBody>
      </p:sp>
    </p:spTree>
    <p:extLst>
      <p:ext uri="{BB962C8B-B14F-4D97-AF65-F5344CB8AC3E}">
        <p14:creationId xmlns:p14="http://schemas.microsoft.com/office/powerpoint/2010/main" xmlns="" val="355031836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lvl="0" algn="just"/>
            <a:r>
              <a:rPr lang="en-ZA" sz="2000" dirty="0">
                <a:solidFill>
                  <a:prstClr val="black"/>
                </a:solidFill>
                <a:ea typeface="ＭＳ Ｐゴシック" pitchFamily="-111" charset="-128"/>
                <a:cs typeface="Arial" panose="020B0604020202020204" pitchFamily="34" charset="0"/>
              </a:rPr>
              <a:t>Engage with stakeholders through advocacy sessions in the different services areas of Labour Centres;</a:t>
            </a:r>
          </a:p>
          <a:p>
            <a:pPr lvl="0" algn="just"/>
            <a:r>
              <a:rPr lang="en-ZA" sz="2000" dirty="0">
                <a:solidFill>
                  <a:prstClr val="black"/>
                </a:solidFill>
                <a:ea typeface="ＭＳ Ｐゴシック" pitchFamily="-111" charset="-128"/>
                <a:cs typeface="Arial" panose="020B0604020202020204" pitchFamily="34" charset="0"/>
              </a:rPr>
              <a:t>Person to person engagements with employer during the workplace inspections with payroll administrators to make them aware about the electronic submission of declaration of employees that is available on their payroll system i.e. </a:t>
            </a:r>
            <a:r>
              <a:rPr lang="en-ZA" sz="2000" dirty="0" err="1">
                <a:solidFill>
                  <a:prstClr val="black"/>
                </a:solidFill>
                <a:ea typeface="ＭＳ Ｐゴシック" pitchFamily="-111" charset="-128"/>
                <a:cs typeface="Arial" panose="020B0604020202020204" pitchFamily="34" charset="0"/>
              </a:rPr>
              <a:t>Afri</a:t>
            </a:r>
            <a:r>
              <a:rPr lang="en-ZA" sz="2000" dirty="0">
                <a:solidFill>
                  <a:prstClr val="black"/>
                </a:solidFill>
                <a:ea typeface="ＭＳ Ｐゴシック" pitchFamily="-111" charset="-128"/>
                <a:cs typeface="Arial" panose="020B0604020202020204" pitchFamily="34" charset="0"/>
              </a:rPr>
              <a:t> Clock, SAP, Sage;</a:t>
            </a:r>
          </a:p>
          <a:p>
            <a:pPr lvl="0" algn="just"/>
            <a:r>
              <a:rPr lang="en-ZA" sz="2000" dirty="0">
                <a:solidFill>
                  <a:prstClr val="black"/>
                </a:solidFill>
                <a:ea typeface="ＭＳ Ｐゴシック" pitchFamily="-111" charset="-128"/>
                <a:cs typeface="Arial" panose="020B0604020202020204" pitchFamily="34" charset="0"/>
              </a:rPr>
              <a:t>Engagements with individual auditors or bookkeepers of the respective employers to address the misinterpretation of the legal requirements to submit declaration by the 7</a:t>
            </a:r>
            <a:r>
              <a:rPr lang="en-ZA" sz="2000" baseline="30000" dirty="0">
                <a:solidFill>
                  <a:prstClr val="black"/>
                </a:solidFill>
                <a:ea typeface="ＭＳ Ｐゴシック" pitchFamily="-111" charset="-128"/>
                <a:cs typeface="Arial" panose="020B0604020202020204" pitchFamily="34" charset="0"/>
              </a:rPr>
              <a:t>th</a:t>
            </a:r>
            <a:r>
              <a:rPr lang="en-ZA" sz="2000" dirty="0">
                <a:solidFill>
                  <a:prstClr val="black"/>
                </a:solidFill>
                <a:ea typeface="ＭＳ Ｐゴシック" pitchFamily="-111" charset="-128"/>
                <a:cs typeface="Arial" panose="020B0604020202020204" pitchFamily="34" charset="0"/>
              </a:rPr>
              <a:t> of every month an only when there are changes in the workforce;</a:t>
            </a:r>
          </a:p>
          <a:p>
            <a:pPr lvl="0" algn="just"/>
            <a:r>
              <a:rPr lang="en-ZA" sz="2000" dirty="0">
                <a:solidFill>
                  <a:prstClr val="black"/>
                </a:solidFill>
                <a:ea typeface="ＭＳ Ｐゴシック" pitchFamily="-111" charset="-128"/>
                <a:cs typeface="Arial" panose="020B0604020202020204" pitchFamily="34" charset="0"/>
              </a:rPr>
              <a:t>Collaboration with agencies such as Independent Development Trust and Department of Basic Education as well as Social Development to educate them about their obligations as employers of participants engaged in Expanded Public Works Programmes, Empower employees during interviews with them as per Standard Operating Procedure. </a:t>
            </a:r>
          </a:p>
          <a:p>
            <a:pPr algn="just">
              <a:lnSpc>
                <a:spcPct val="150000"/>
              </a:lnSpc>
            </a:pPr>
            <a:endParaRPr lang="en-ZA" sz="2000" dirty="0" smtClean="0">
              <a:latin typeface="Arial" panose="020B0604020202020204" pitchFamily="34" charset="0"/>
              <a:cs typeface="Arial" panose="020B0604020202020204" pitchFamily="34" charset="0"/>
            </a:endParaRPr>
          </a:p>
          <a:p>
            <a:pPr algn="just">
              <a:lnSpc>
                <a:spcPct val="150000"/>
              </a:lnSpc>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6419691"/>
            <a:ext cx="2133600" cy="365125"/>
          </a:xfrm>
        </p:spPr>
        <p:txBody>
          <a:bodyPr/>
          <a:lstStyle/>
          <a:p>
            <a:pPr>
              <a:defRPr/>
            </a:pPr>
            <a:fld id="{416AF1B2-E7A4-446A-84DC-90AA83BA6A19}" type="slidenum">
              <a:rPr lang="en-US" smtClean="0">
                <a:solidFill>
                  <a:schemeClr val="bg1"/>
                </a:solidFill>
              </a:rPr>
              <a:pPr>
                <a:defRPr/>
              </a:pPr>
              <a:t>20</a:t>
            </a:fld>
            <a:endParaRPr lang="en-US" dirty="0">
              <a:solidFill>
                <a:schemeClr val="bg1"/>
              </a:solidFill>
            </a:endParaRPr>
          </a:p>
        </p:txBody>
      </p:sp>
    </p:spTree>
    <p:extLst>
      <p:ext uri="{BB962C8B-B14F-4D97-AF65-F5344CB8AC3E}">
        <p14:creationId xmlns:p14="http://schemas.microsoft.com/office/powerpoint/2010/main" xmlns="" val="3202824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EMPLOYER PAYROLL AUDITS  (COID)</a:t>
            </a:r>
            <a:endParaRPr lang="en-ZA" sz="2400" b="1" dirty="0"/>
          </a:p>
        </p:txBody>
      </p:sp>
      <p:sp>
        <p:nvSpPr>
          <p:cNvPr id="3" name="Content Placeholder 2"/>
          <p:cNvSpPr>
            <a:spLocks noGrp="1"/>
          </p:cNvSpPr>
          <p:nvPr>
            <p:ph idx="1"/>
          </p:nvPr>
        </p:nvSpPr>
        <p:spPr>
          <a:xfrm>
            <a:off x="251520" y="1340768"/>
            <a:ext cx="8640960" cy="5256584"/>
          </a:xfrm>
        </p:spPr>
        <p:txBody>
          <a:bodyPr/>
          <a:lstStyle/>
          <a:p>
            <a:pPr marL="0" indent="0" algn="ctr">
              <a:buNone/>
            </a:pPr>
            <a:endParaRPr lang="en-ZA" sz="2000" dirty="0" smtClean="0">
              <a:latin typeface="Arial" panose="020B0604020202020204" pitchFamily="34" charset="0"/>
              <a:cs typeface="Arial" panose="020B0604020202020204" pitchFamily="34" charset="0"/>
            </a:endParaRPr>
          </a:p>
          <a:p>
            <a:pPr marL="0" indent="0" algn="ctr">
              <a:buNone/>
            </a:pPr>
            <a:r>
              <a:rPr lang="en-ZA" sz="2000" dirty="0" smtClean="0">
                <a:latin typeface="Arial" panose="020B0604020202020204" pitchFamily="34" charset="0"/>
                <a:cs typeface="Arial" panose="020B0604020202020204" pitchFamily="34" charset="0"/>
              </a:rPr>
              <a:t>A total of </a:t>
            </a:r>
            <a:r>
              <a:rPr lang="en-ZA" sz="2000" b="1" dirty="0" smtClean="0">
                <a:latin typeface="Arial" panose="020B0604020202020204" pitchFamily="34" charset="0"/>
                <a:cs typeface="Arial" panose="020B0604020202020204" pitchFamily="34" charset="0"/>
              </a:rPr>
              <a:t>4155 </a:t>
            </a:r>
            <a:r>
              <a:rPr lang="en-ZA" sz="2000" dirty="0" smtClean="0">
                <a:latin typeface="Arial" panose="020B0604020202020204" pitchFamily="34" charset="0"/>
                <a:cs typeface="Arial" panose="020B0604020202020204" pitchFamily="34" charset="0"/>
              </a:rPr>
              <a:t>payroll audits were conducted against a target of </a:t>
            </a:r>
            <a:r>
              <a:rPr lang="en-ZA" sz="2000" b="1" dirty="0" smtClean="0">
                <a:latin typeface="Arial" panose="020B0604020202020204" pitchFamily="34" charset="0"/>
                <a:cs typeface="Arial" panose="020B0604020202020204" pitchFamily="34" charset="0"/>
              </a:rPr>
              <a:t>3870.</a:t>
            </a:r>
            <a:r>
              <a:rPr lang="en-ZA" sz="2000" dirty="0" smtClean="0">
                <a:latin typeface="Arial" panose="020B0604020202020204" pitchFamily="34" charset="0"/>
                <a:cs typeface="Arial" panose="020B0604020202020204" pitchFamily="34" charset="0"/>
              </a:rPr>
              <a:t>. </a:t>
            </a:r>
          </a:p>
          <a:p>
            <a:pPr marL="0" indent="0" algn="ctr">
              <a:buNone/>
            </a:pPr>
            <a:r>
              <a:rPr lang="en-ZA" sz="2000" b="1" dirty="0" smtClean="0">
                <a:latin typeface="Arial" panose="020B0604020202020204" pitchFamily="34" charset="0"/>
                <a:cs typeface="Arial" panose="020B0604020202020204" pitchFamily="34" charset="0"/>
              </a:rPr>
              <a:t>3120</a:t>
            </a:r>
            <a:r>
              <a:rPr lang="en-ZA" sz="2000" dirty="0" smtClean="0">
                <a:latin typeface="Arial" panose="020B0604020202020204" pitchFamily="34" charset="0"/>
                <a:cs typeface="Arial" panose="020B0604020202020204" pitchFamily="34" charset="0"/>
              </a:rPr>
              <a:t> employers of those audited were classified as compliant and </a:t>
            </a:r>
            <a:r>
              <a:rPr lang="en-ZA" sz="2000" b="1" dirty="0" smtClean="0">
                <a:latin typeface="Arial" panose="020B0604020202020204" pitchFamily="34" charset="0"/>
                <a:cs typeface="Arial" panose="020B0604020202020204" pitchFamily="34" charset="0"/>
              </a:rPr>
              <a:t>1035</a:t>
            </a:r>
            <a:r>
              <a:rPr lang="en-ZA" sz="2000" dirty="0" smtClean="0">
                <a:latin typeface="Arial" panose="020B0604020202020204" pitchFamily="34" charset="0"/>
                <a:cs typeface="Arial" panose="020B0604020202020204" pitchFamily="34" charset="0"/>
              </a:rPr>
              <a:t> were non-compliant and issued with notices to comply within 14 days.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662699526"/>
              </p:ext>
            </p:extLst>
          </p:nvPr>
        </p:nvGraphicFramePr>
        <p:xfrm>
          <a:off x="323528" y="2841333"/>
          <a:ext cx="8352930" cy="3542835"/>
        </p:xfrm>
        <a:graphic>
          <a:graphicData uri="http://schemas.openxmlformats.org/drawingml/2006/table">
            <a:tbl>
              <a:tblPr>
                <a:tableStyleId>{E8B1032C-EA38-4F05-BA0D-38AFFFC7BED3}</a:tableStyleId>
              </a:tblPr>
              <a:tblGrid>
                <a:gridCol w="1392155">
                  <a:extLst>
                    <a:ext uri="{9D8B030D-6E8A-4147-A177-3AD203B41FA5}">
                      <a16:colId xmlns:a16="http://schemas.microsoft.com/office/drawing/2014/main" xmlns="" val="20000"/>
                    </a:ext>
                  </a:extLst>
                </a:gridCol>
                <a:gridCol w="1392155">
                  <a:extLst>
                    <a:ext uri="{9D8B030D-6E8A-4147-A177-3AD203B41FA5}">
                      <a16:colId xmlns:a16="http://schemas.microsoft.com/office/drawing/2014/main" xmlns="" val="20001"/>
                    </a:ext>
                  </a:extLst>
                </a:gridCol>
                <a:gridCol w="1392155">
                  <a:extLst>
                    <a:ext uri="{9D8B030D-6E8A-4147-A177-3AD203B41FA5}">
                      <a16:colId xmlns:a16="http://schemas.microsoft.com/office/drawing/2014/main" xmlns="" val="20002"/>
                    </a:ext>
                  </a:extLst>
                </a:gridCol>
                <a:gridCol w="1392155">
                  <a:extLst>
                    <a:ext uri="{9D8B030D-6E8A-4147-A177-3AD203B41FA5}">
                      <a16:colId xmlns:a16="http://schemas.microsoft.com/office/drawing/2014/main" xmlns="" val="20003"/>
                    </a:ext>
                  </a:extLst>
                </a:gridCol>
                <a:gridCol w="1392155">
                  <a:extLst>
                    <a:ext uri="{9D8B030D-6E8A-4147-A177-3AD203B41FA5}">
                      <a16:colId xmlns:a16="http://schemas.microsoft.com/office/drawing/2014/main" xmlns="" val="20004"/>
                    </a:ext>
                  </a:extLst>
                </a:gridCol>
                <a:gridCol w="1392155">
                  <a:extLst>
                    <a:ext uri="{9D8B030D-6E8A-4147-A177-3AD203B41FA5}">
                      <a16:colId xmlns:a16="http://schemas.microsoft.com/office/drawing/2014/main" xmlns="" val="20005"/>
                    </a:ext>
                  </a:extLst>
                </a:gridCol>
              </a:tblGrid>
              <a:tr h="814376">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b="1" u="none" strike="noStrike">
                          <a:effectLst/>
                        </a:rPr>
                        <a:t>TARGET</a:t>
                      </a:r>
                      <a:endParaRPr lang="en-ZA" sz="1800" b="1" i="0" u="none" strike="noStrike">
                        <a:solidFill>
                          <a:srgbClr val="000000"/>
                        </a:solidFill>
                        <a:effectLst/>
                        <a:latin typeface="Calibri"/>
                      </a:endParaRPr>
                    </a:p>
                  </a:txBody>
                  <a:tcPr marL="9525" marR="9525" marT="9525" marB="0" anchor="b"/>
                </a:tc>
                <a:tc>
                  <a:txBody>
                    <a:bodyPr/>
                    <a:lstStyle/>
                    <a:p>
                      <a:pPr algn="l"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b="1" u="none" strike="noStrike">
                          <a:effectLst/>
                        </a:rPr>
                        <a:t>COMPLIANT</a:t>
                      </a:r>
                      <a:endParaRPr lang="en-ZA" sz="1800" b="1" i="0" u="none" strike="noStrike">
                        <a:solidFill>
                          <a:srgbClr val="000000"/>
                        </a:solidFill>
                        <a:effectLst/>
                        <a:latin typeface="Calibri"/>
                      </a:endParaRPr>
                    </a:p>
                  </a:txBody>
                  <a:tcPr marL="9525" marR="9525" marT="9525" marB="0" anchor="b"/>
                </a:tc>
                <a:tc>
                  <a:txBody>
                    <a:bodyPr/>
                    <a:lstStyle/>
                    <a:p>
                      <a:pPr algn="l"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71459">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582</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637</a:t>
                      </a:r>
                    </a:p>
                  </a:txBody>
                  <a:tcPr marL="9525" marR="9525" marT="9525" marB="0" anchor="b"/>
                </a:tc>
                <a:tc>
                  <a:txBody>
                    <a:bodyPr/>
                    <a:lstStyle/>
                    <a:p>
                      <a:pPr algn="r" fontAlgn="b"/>
                      <a:r>
                        <a:rPr lang="en-ZA" sz="1400" b="0" i="0" u="none" strike="noStrike" dirty="0" smtClean="0">
                          <a:solidFill>
                            <a:schemeClr val="tx1"/>
                          </a:solidFill>
                          <a:effectLst/>
                          <a:latin typeface="Arial" panose="020B0604020202020204" pitchFamily="34" charset="0"/>
                          <a:cs typeface="Arial" panose="020B0604020202020204" pitchFamily="34" charset="0"/>
                        </a:rPr>
                        <a:t>55</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581</a:t>
                      </a:r>
                    </a:p>
                  </a:txBody>
                  <a:tcPr marL="9525" marR="9525" marT="9525" marB="0" anchor="b"/>
                </a:tc>
                <a:tc>
                  <a:txBody>
                    <a:bodyPr/>
                    <a:lstStyle/>
                    <a:p>
                      <a:pPr algn="r" fontAlgn="b"/>
                      <a:r>
                        <a:rPr lang="en-ZA" sz="1400" b="0" i="0" u="none" strike="noStrike" dirty="0">
                          <a:solidFill>
                            <a:srgbClr val="000000"/>
                          </a:solidFill>
                          <a:effectLst/>
                          <a:latin typeface="Calibri"/>
                        </a:rPr>
                        <a:t>56</a:t>
                      </a:r>
                    </a:p>
                  </a:txBody>
                  <a:tcPr marL="9525" marR="9525" marT="9525" marB="0" anchor="b"/>
                </a:tc>
                <a:extLst>
                  <a:ext uri="{0D108BD9-81ED-4DB2-BD59-A6C34878D82A}">
                    <a16:rowId xmlns:a16="http://schemas.microsoft.com/office/drawing/2014/main" xmlns="" val="10001"/>
                  </a:ext>
                </a:extLst>
              </a:tr>
              <a:tr h="271459">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414</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500</a:t>
                      </a:r>
                    </a:p>
                  </a:txBody>
                  <a:tcPr marL="9525" marR="9525" marT="9525" marB="0" anchor="b"/>
                </a:tc>
                <a:tc>
                  <a:txBody>
                    <a:bodyPr/>
                    <a:lstStyle/>
                    <a:p>
                      <a:pPr algn="r" fontAlgn="b"/>
                      <a:r>
                        <a:rPr lang="en-ZA" sz="1400" b="0" i="0" u="none" strike="noStrike" dirty="0" smtClean="0">
                          <a:solidFill>
                            <a:srgbClr val="000000"/>
                          </a:solidFill>
                          <a:effectLst/>
                          <a:latin typeface="Arial" panose="020B0604020202020204" pitchFamily="34" charset="0"/>
                          <a:cs typeface="Arial" panose="020B0604020202020204" pitchFamily="34" charset="0"/>
                        </a:rPr>
                        <a:t>86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394</a:t>
                      </a:r>
                    </a:p>
                  </a:txBody>
                  <a:tcPr marL="9525" marR="9525" marT="9525" marB="0" anchor="b"/>
                </a:tc>
                <a:tc>
                  <a:txBody>
                    <a:bodyPr/>
                    <a:lstStyle/>
                    <a:p>
                      <a:pPr algn="r" fontAlgn="b"/>
                      <a:r>
                        <a:rPr lang="en-ZA" sz="1400" b="0" i="0" u="none" strike="noStrike" dirty="0">
                          <a:solidFill>
                            <a:srgbClr val="000000"/>
                          </a:solidFill>
                          <a:effectLst/>
                          <a:latin typeface="Calibri"/>
                        </a:rPr>
                        <a:t>106</a:t>
                      </a:r>
                    </a:p>
                  </a:txBody>
                  <a:tcPr marL="9525" marR="9525" marT="9525" marB="0" anchor="b"/>
                </a:tc>
                <a:extLst>
                  <a:ext uri="{0D108BD9-81ED-4DB2-BD59-A6C34878D82A}">
                    <a16:rowId xmlns:a16="http://schemas.microsoft.com/office/drawing/2014/main" xmlns="" val="10002"/>
                  </a:ext>
                </a:extLst>
              </a:tr>
              <a:tr h="271459">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582</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381</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-201</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213</a:t>
                      </a:r>
                    </a:p>
                  </a:txBody>
                  <a:tcPr marL="9525" marR="9525" marT="9525" marB="0" anchor="b"/>
                </a:tc>
                <a:tc>
                  <a:txBody>
                    <a:bodyPr/>
                    <a:lstStyle/>
                    <a:p>
                      <a:pPr algn="r" fontAlgn="b"/>
                      <a:r>
                        <a:rPr lang="en-ZA" sz="1400" b="0" i="0" u="none" strike="noStrike" dirty="0">
                          <a:solidFill>
                            <a:srgbClr val="000000"/>
                          </a:solidFill>
                          <a:effectLst/>
                          <a:latin typeface="Calibri"/>
                        </a:rPr>
                        <a:t>168</a:t>
                      </a:r>
                    </a:p>
                  </a:txBody>
                  <a:tcPr marL="9525" marR="9525" marT="9525" marB="0" anchor="b"/>
                </a:tc>
                <a:extLst>
                  <a:ext uri="{0D108BD9-81ED-4DB2-BD59-A6C34878D82A}">
                    <a16:rowId xmlns:a16="http://schemas.microsoft.com/office/drawing/2014/main" xmlns="" val="10003"/>
                  </a:ext>
                </a:extLst>
              </a:tr>
              <a:tr h="271459">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582</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762</a:t>
                      </a:r>
                    </a:p>
                  </a:txBody>
                  <a:tcPr marL="9525" marR="9525" marT="9525" marB="0" anchor="b"/>
                </a:tc>
                <a:tc>
                  <a:txBody>
                    <a:bodyPr/>
                    <a:lstStyle/>
                    <a:p>
                      <a:pPr algn="r" fontAlgn="b"/>
                      <a:r>
                        <a:rPr lang="en-ZA" sz="1400" b="0" i="0" u="none" strike="noStrike" dirty="0" smtClean="0">
                          <a:solidFill>
                            <a:schemeClr val="tx1"/>
                          </a:solidFill>
                          <a:effectLst/>
                          <a:latin typeface="Arial" panose="020B0604020202020204" pitchFamily="34" charset="0"/>
                          <a:cs typeface="Arial" panose="020B0604020202020204" pitchFamily="34" charset="0"/>
                        </a:rPr>
                        <a:t>180</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527</a:t>
                      </a:r>
                    </a:p>
                  </a:txBody>
                  <a:tcPr marL="9525" marR="9525" marT="9525" marB="0" anchor="b"/>
                </a:tc>
                <a:tc>
                  <a:txBody>
                    <a:bodyPr/>
                    <a:lstStyle/>
                    <a:p>
                      <a:pPr algn="r" fontAlgn="b"/>
                      <a:r>
                        <a:rPr lang="en-ZA" sz="1400" b="0" i="0" u="none" strike="noStrike" dirty="0">
                          <a:solidFill>
                            <a:srgbClr val="000000"/>
                          </a:solidFill>
                          <a:effectLst/>
                          <a:latin typeface="Calibri"/>
                        </a:rPr>
                        <a:t>235</a:t>
                      </a:r>
                    </a:p>
                  </a:txBody>
                  <a:tcPr marL="9525" marR="9525" marT="9525" marB="0" anchor="b"/>
                </a:tc>
                <a:extLst>
                  <a:ext uri="{0D108BD9-81ED-4DB2-BD59-A6C34878D82A}">
                    <a16:rowId xmlns:a16="http://schemas.microsoft.com/office/drawing/2014/main" xmlns="" val="10004"/>
                  </a:ext>
                </a:extLst>
              </a:tr>
              <a:tr h="271459">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360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419</a:t>
                      </a:r>
                    </a:p>
                  </a:txBody>
                  <a:tcPr marL="9525" marR="9525" marT="9525" marB="0" anchor="b"/>
                </a:tc>
                <a:tc>
                  <a:txBody>
                    <a:bodyPr/>
                    <a:lstStyle/>
                    <a:p>
                      <a:pPr algn="r" fontAlgn="b"/>
                      <a:r>
                        <a:rPr lang="en-ZA" sz="1400" b="0" i="0" u="none" strike="noStrike" dirty="0" smtClean="0">
                          <a:solidFill>
                            <a:schemeClr val="tx1"/>
                          </a:solidFill>
                          <a:effectLst/>
                          <a:latin typeface="Arial" panose="020B0604020202020204" pitchFamily="34" charset="0"/>
                          <a:cs typeface="Arial" panose="020B0604020202020204" pitchFamily="34" charset="0"/>
                        </a:rPr>
                        <a:t>59</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338</a:t>
                      </a:r>
                    </a:p>
                  </a:txBody>
                  <a:tcPr marL="9525" marR="9525" marT="9525" marB="0" anchor="b"/>
                </a:tc>
                <a:tc>
                  <a:txBody>
                    <a:bodyPr/>
                    <a:lstStyle/>
                    <a:p>
                      <a:pPr algn="r" fontAlgn="b"/>
                      <a:r>
                        <a:rPr lang="en-ZA" sz="1400" b="0" i="0" u="none" strike="noStrike" dirty="0">
                          <a:solidFill>
                            <a:srgbClr val="000000"/>
                          </a:solidFill>
                          <a:effectLst/>
                          <a:latin typeface="Calibri"/>
                        </a:rPr>
                        <a:t>81</a:t>
                      </a:r>
                    </a:p>
                  </a:txBody>
                  <a:tcPr marL="9525" marR="9525" marT="9525" marB="0" anchor="b"/>
                </a:tc>
                <a:extLst>
                  <a:ext uri="{0D108BD9-81ED-4DB2-BD59-A6C34878D82A}">
                    <a16:rowId xmlns:a16="http://schemas.microsoft.com/office/drawing/2014/main" xmlns="" val="10005"/>
                  </a:ext>
                </a:extLst>
              </a:tr>
              <a:tr h="271459">
                <a:tc>
                  <a:txBody>
                    <a:bodyPr/>
                    <a:lstStyle/>
                    <a:p>
                      <a:pPr algn="l" fontAlgn="b"/>
                      <a:r>
                        <a:rPr lang="en-ZA" sz="1400" b="1" u="none" strike="noStrike" dirty="0">
                          <a:effectLst/>
                        </a:rPr>
                        <a:t>MP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402</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69</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-333</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38</a:t>
                      </a:r>
                    </a:p>
                  </a:txBody>
                  <a:tcPr marL="9525" marR="9525" marT="9525" marB="0" anchor="b"/>
                </a:tc>
                <a:tc>
                  <a:txBody>
                    <a:bodyPr/>
                    <a:lstStyle/>
                    <a:p>
                      <a:pPr algn="r" fontAlgn="b"/>
                      <a:r>
                        <a:rPr lang="en-ZA" sz="1400" b="0" i="0" u="none" strike="noStrike" dirty="0">
                          <a:solidFill>
                            <a:srgbClr val="000000"/>
                          </a:solidFill>
                          <a:effectLst/>
                          <a:latin typeface="Calibri"/>
                        </a:rPr>
                        <a:t>31</a:t>
                      </a:r>
                    </a:p>
                  </a:txBody>
                  <a:tcPr marL="9525" marR="9525" marT="9525" marB="0" anchor="b"/>
                </a:tc>
                <a:extLst>
                  <a:ext uri="{0D108BD9-81ED-4DB2-BD59-A6C34878D82A}">
                    <a16:rowId xmlns:a16="http://schemas.microsoft.com/office/drawing/2014/main" xmlns="" val="10006"/>
                  </a:ext>
                </a:extLst>
              </a:tr>
              <a:tr h="271459">
                <a:tc>
                  <a:txBody>
                    <a:bodyPr/>
                    <a:lstStyle/>
                    <a:p>
                      <a:pPr algn="l" fontAlgn="b"/>
                      <a:r>
                        <a:rPr lang="en-ZA" sz="1400" b="1" u="none" strike="noStrike" dirty="0" smtClean="0">
                          <a:effectLst/>
                        </a:rPr>
                        <a:t>NC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384</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346</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-38</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209</a:t>
                      </a:r>
                    </a:p>
                  </a:txBody>
                  <a:tcPr marL="9525" marR="9525" marT="9525" marB="0" anchor="b"/>
                </a:tc>
                <a:tc>
                  <a:txBody>
                    <a:bodyPr/>
                    <a:lstStyle/>
                    <a:p>
                      <a:pPr algn="r" fontAlgn="b"/>
                      <a:r>
                        <a:rPr lang="en-ZA" sz="1400" b="0" i="0" u="none" strike="noStrike" dirty="0">
                          <a:solidFill>
                            <a:srgbClr val="000000"/>
                          </a:solidFill>
                          <a:effectLst/>
                          <a:latin typeface="Calibri"/>
                        </a:rPr>
                        <a:t>137</a:t>
                      </a:r>
                    </a:p>
                  </a:txBody>
                  <a:tcPr marL="9525" marR="9525" marT="9525" marB="0" anchor="b"/>
                </a:tc>
                <a:extLst>
                  <a:ext uri="{0D108BD9-81ED-4DB2-BD59-A6C34878D82A}">
                    <a16:rowId xmlns:a16="http://schemas.microsoft.com/office/drawing/2014/main" xmlns="" val="10007"/>
                  </a:ext>
                </a:extLst>
              </a:tr>
              <a:tr h="271459">
                <a:tc>
                  <a:txBody>
                    <a:bodyPr/>
                    <a:lstStyle/>
                    <a:p>
                      <a:pPr algn="l" fontAlgn="b"/>
                      <a:r>
                        <a:rPr lang="en-ZA" sz="1400" b="1" u="none" strike="noStrike" dirty="0" smtClean="0">
                          <a:effectLst/>
                        </a:rPr>
                        <a:t>NW</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427</a:t>
                      </a:r>
                    </a:p>
                  </a:txBody>
                  <a:tcPr marL="9525" marR="9525" marT="9525" marB="0" anchor="b"/>
                </a:tc>
                <a:tc>
                  <a:txBody>
                    <a:bodyPr/>
                    <a:lstStyle/>
                    <a:p>
                      <a:pPr algn="r" fontAlgn="b"/>
                      <a:r>
                        <a:rPr lang="en-ZA" sz="1400" b="0" i="0" u="none" strike="noStrike" dirty="0" smtClean="0">
                          <a:solidFill>
                            <a:srgbClr val="000000"/>
                          </a:solidFill>
                          <a:effectLst/>
                          <a:latin typeface="Arial" panose="020B0604020202020204" pitchFamily="34" charset="0"/>
                          <a:cs typeface="Arial" panose="020B0604020202020204" pitchFamily="34" charset="0"/>
                        </a:rPr>
                        <a:t>427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333</a:t>
                      </a:r>
                    </a:p>
                  </a:txBody>
                  <a:tcPr marL="9525" marR="9525" marT="9525" marB="0" anchor="b"/>
                </a:tc>
                <a:tc>
                  <a:txBody>
                    <a:bodyPr/>
                    <a:lstStyle/>
                    <a:p>
                      <a:pPr algn="r" fontAlgn="b"/>
                      <a:r>
                        <a:rPr lang="en-ZA" sz="1400" b="0" i="0" u="none" strike="noStrike" dirty="0">
                          <a:solidFill>
                            <a:srgbClr val="000000"/>
                          </a:solidFill>
                          <a:effectLst/>
                          <a:latin typeface="Calibri"/>
                        </a:rPr>
                        <a:t>94</a:t>
                      </a:r>
                    </a:p>
                  </a:txBody>
                  <a:tcPr marL="9525" marR="9525" marT="9525" marB="0" anchor="b"/>
                </a:tc>
                <a:extLst>
                  <a:ext uri="{0D108BD9-81ED-4DB2-BD59-A6C34878D82A}">
                    <a16:rowId xmlns:a16="http://schemas.microsoft.com/office/drawing/2014/main" xmlns="" val="10008"/>
                  </a:ext>
                </a:extLst>
              </a:tr>
              <a:tr h="271459">
                <a:tc>
                  <a:txBody>
                    <a:bodyPr/>
                    <a:lstStyle/>
                    <a:p>
                      <a:pPr algn="l" fontAlgn="b"/>
                      <a:r>
                        <a:rPr lang="en-ZA" sz="1400" b="1" u="none" strike="noStrike" dirty="0">
                          <a:effectLst/>
                        </a:rPr>
                        <a:t>WC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564</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614</a:t>
                      </a:r>
                    </a:p>
                  </a:txBody>
                  <a:tcPr marL="9525" marR="9525" marT="9525" marB="0" anchor="b"/>
                </a:tc>
                <a:tc>
                  <a:txBody>
                    <a:bodyPr/>
                    <a:lstStyle/>
                    <a:p>
                      <a:pPr algn="r" fontAlgn="b"/>
                      <a:r>
                        <a:rPr lang="en-ZA" sz="1400" b="0" i="0" u="none" strike="noStrike" dirty="0" smtClean="0">
                          <a:solidFill>
                            <a:srgbClr val="000000"/>
                          </a:solidFill>
                          <a:effectLst/>
                          <a:latin typeface="Arial" panose="020B0604020202020204" pitchFamily="34" charset="0"/>
                          <a:cs typeface="Arial" panose="020B0604020202020204" pitchFamily="34" charset="0"/>
                        </a:rPr>
                        <a:t>50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487</a:t>
                      </a:r>
                    </a:p>
                  </a:txBody>
                  <a:tcPr marL="9525" marR="9525" marT="9525" marB="0" anchor="b"/>
                </a:tc>
                <a:tc>
                  <a:txBody>
                    <a:bodyPr/>
                    <a:lstStyle/>
                    <a:p>
                      <a:pPr algn="r" fontAlgn="b"/>
                      <a:r>
                        <a:rPr lang="en-ZA" sz="1400" b="0" i="0" u="none" strike="noStrike" dirty="0">
                          <a:solidFill>
                            <a:srgbClr val="000000"/>
                          </a:solidFill>
                          <a:effectLst/>
                          <a:latin typeface="Calibri"/>
                        </a:rPr>
                        <a:t>127</a:t>
                      </a:r>
                    </a:p>
                  </a:txBody>
                  <a:tcPr marL="9525" marR="9525" marT="9525" marB="0" anchor="b"/>
                </a:tc>
                <a:extLst>
                  <a:ext uri="{0D108BD9-81ED-4DB2-BD59-A6C34878D82A}">
                    <a16:rowId xmlns:a16="http://schemas.microsoft.com/office/drawing/2014/main" xmlns="" val="10009"/>
                  </a:ext>
                </a:extLst>
              </a:tr>
              <a:tr h="285328">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b="1" dirty="0" smtClean="0">
                          <a:effectLst/>
                          <a:latin typeface="Calibri"/>
                          <a:ea typeface="Calibri"/>
                          <a:cs typeface="Times New Roman"/>
                        </a:rPr>
                        <a:t>3870</a:t>
                      </a:r>
                      <a:endParaRPr lang="en-ZA" sz="1400" b="1" dirty="0">
                        <a:effectLst/>
                        <a:latin typeface="Calibri"/>
                        <a:ea typeface="Calibri"/>
                        <a:cs typeface="Times New Roman"/>
                      </a:endParaRPr>
                    </a:p>
                  </a:txBody>
                  <a:tcPr marL="68580" marR="68580" marT="0" marB="0"/>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4155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chemeClr val="tx1"/>
                          </a:solidFill>
                          <a:effectLst/>
                          <a:latin typeface="Arial" panose="020B0604020202020204" pitchFamily="34" charset="0"/>
                          <a:cs typeface="Arial" panose="020B0604020202020204" pitchFamily="34" charset="0"/>
                        </a:rPr>
                        <a:t>285</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chemeClr val="tx1"/>
                          </a:solidFill>
                          <a:effectLst/>
                          <a:latin typeface="Arial" panose="020B0604020202020204" pitchFamily="34" charset="0"/>
                          <a:cs typeface="Arial" panose="020B0604020202020204" pitchFamily="34" charset="0"/>
                        </a:rPr>
                        <a:t>3120</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1035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6876256" y="6414789"/>
            <a:ext cx="2133600" cy="365125"/>
          </a:xfrm>
        </p:spPr>
        <p:txBody>
          <a:bodyPr/>
          <a:lstStyle/>
          <a:p>
            <a:fld id="{96CA8298-9D91-4CF9-AB6A-504DBB769D5D}"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xmlns="" val="3417751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PROSECUTIONS</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8531760"/>
              </p:ext>
            </p:extLst>
          </p:nvPr>
        </p:nvGraphicFramePr>
        <p:xfrm>
          <a:off x="251521" y="1412776"/>
          <a:ext cx="8568955" cy="4829888"/>
        </p:xfrm>
        <a:graphic>
          <a:graphicData uri="http://schemas.openxmlformats.org/drawingml/2006/table">
            <a:tbl>
              <a:tblPr firstRow="1" bandRow="1">
                <a:tableStyleId>{E8B1032C-EA38-4F05-BA0D-38AFFFC7BED3}</a:tableStyleId>
              </a:tblPr>
              <a:tblGrid>
                <a:gridCol w="1161595">
                  <a:extLst>
                    <a:ext uri="{9D8B030D-6E8A-4147-A177-3AD203B41FA5}">
                      <a16:colId xmlns:a16="http://schemas.microsoft.com/office/drawing/2014/main" xmlns="" val="20000"/>
                    </a:ext>
                  </a:extLst>
                </a:gridCol>
                <a:gridCol w="1089587">
                  <a:extLst>
                    <a:ext uri="{9D8B030D-6E8A-4147-A177-3AD203B41FA5}">
                      <a16:colId xmlns:a16="http://schemas.microsoft.com/office/drawing/2014/main" xmlns="" val="20001"/>
                    </a:ext>
                  </a:extLst>
                </a:gridCol>
                <a:gridCol w="1089587">
                  <a:extLst>
                    <a:ext uri="{9D8B030D-6E8A-4147-A177-3AD203B41FA5}">
                      <a16:colId xmlns:a16="http://schemas.microsoft.com/office/drawing/2014/main" xmlns="" val="20002"/>
                    </a:ext>
                  </a:extLst>
                </a:gridCol>
                <a:gridCol w="1089587">
                  <a:extLst>
                    <a:ext uri="{9D8B030D-6E8A-4147-A177-3AD203B41FA5}">
                      <a16:colId xmlns:a16="http://schemas.microsoft.com/office/drawing/2014/main" xmlns="" val="20003"/>
                    </a:ext>
                  </a:extLst>
                </a:gridCol>
                <a:gridCol w="1089587">
                  <a:extLst>
                    <a:ext uri="{9D8B030D-6E8A-4147-A177-3AD203B41FA5}">
                      <a16:colId xmlns:a16="http://schemas.microsoft.com/office/drawing/2014/main" xmlns="" val="20004"/>
                    </a:ext>
                  </a:extLst>
                </a:gridCol>
                <a:gridCol w="1089587">
                  <a:extLst>
                    <a:ext uri="{9D8B030D-6E8A-4147-A177-3AD203B41FA5}">
                      <a16:colId xmlns:a16="http://schemas.microsoft.com/office/drawing/2014/main" xmlns="" val="20005"/>
                    </a:ext>
                  </a:extLst>
                </a:gridCol>
                <a:gridCol w="1089587">
                  <a:extLst>
                    <a:ext uri="{9D8B030D-6E8A-4147-A177-3AD203B41FA5}">
                      <a16:colId xmlns:a16="http://schemas.microsoft.com/office/drawing/2014/main" xmlns="" val="20006"/>
                    </a:ext>
                  </a:extLst>
                </a:gridCol>
                <a:gridCol w="869838">
                  <a:extLst>
                    <a:ext uri="{9D8B030D-6E8A-4147-A177-3AD203B41FA5}">
                      <a16:colId xmlns:a16="http://schemas.microsoft.com/office/drawing/2014/main" xmlns="" val="20007"/>
                    </a:ext>
                  </a:extLst>
                </a:gridCol>
              </a:tblGrid>
              <a:tr h="726167">
                <a:tc>
                  <a:txBody>
                    <a:bodyPr/>
                    <a:lstStyle/>
                    <a:p>
                      <a:r>
                        <a:rPr lang="en-ZA" sz="1400" b="1" dirty="0" smtClean="0">
                          <a:latin typeface="Arial" panose="020B0604020202020204" pitchFamily="34" charset="0"/>
                          <a:cs typeface="Arial" panose="020B0604020202020204" pitchFamily="34" charset="0"/>
                        </a:rPr>
                        <a:t>Province</a:t>
                      </a:r>
                      <a:endParaRPr lang="en-ZA" sz="14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EE PROC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DG</a:t>
                      </a:r>
                      <a:r>
                        <a:rPr lang="en-ZA" sz="1400" b="1" baseline="0" dirty="0" smtClean="0">
                          <a:latin typeface="Arial" panose="020B0604020202020204" pitchFamily="34" charset="0"/>
                          <a:cs typeface="Arial" panose="020B0604020202020204" pitchFamily="34" charset="0"/>
                        </a:rPr>
                        <a:t> REVIEWS</a:t>
                      </a:r>
                      <a:endParaRPr lang="en-ZA" sz="1400" b="1" dirty="0" smtClean="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a:tc>
                <a:tc>
                  <a:txBody>
                    <a:bodyPr/>
                    <a:lstStyle/>
                    <a:p>
                      <a:r>
                        <a:rPr lang="en-ZA" sz="1400" b="1" dirty="0" smtClean="0">
                          <a:latin typeface="Arial" panose="020B0604020202020204" pitchFamily="34" charset="0"/>
                          <a:cs typeface="Arial" panose="020B0604020202020204" pitchFamily="34" charset="0"/>
                        </a:rPr>
                        <a:t>RE</a:t>
                      </a:r>
                      <a:r>
                        <a:rPr lang="en-ZA" sz="1400" b="1" baseline="0" dirty="0" smtClean="0">
                          <a:latin typeface="Arial" panose="020B0604020202020204" pitchFamily="34" charset="0"/>
                          <a:cs typeface="Arial" panose="020B0604020202020204" pitchFamily="34" charset="0"/>
                        </a:rPr>
                        <a:t> ASSESSMENT</a:t>
                      </a:r>
                      <a:endParaRPr lang="en-ZA" sz="1400" b="1" dirty="0">
                        <a:latin typeface="Arial" panose="020B0604020202020204" pitchFamily="34" charset="0"/>
                        <a:cs typeface="Arial" panose="020B0604020202020204" pitchFamily="34" charset="0"/>
                      </a:endParaRPr>
                    </a:p>
                  </a:txBody>
                  <a:tcPr/>
                </a:tc>
                <a:tc>
                  <a:txBody>
                    <a:bodyPr/>
                    <a:lstStyle/>
                    <a:p>
                      <a:r>
                        <a:rPr lang="en-ZA" sz="1400" b="1" dirty="0" smtClean="0">
                          <a:latin typeface="Arial" panose="020B0604020202020204" pitchFamily="34" charset="0"/>
                          <a:cs typeface="Arial" panose="020B0604020202020204" pitchFamily="34" charset="0"/>
                        </a:rPr>
                        <a:t>BCEA</a:t>
                      </a:r>
                      <a:endParaRPr lang="en-ZA" sz="1400" b="1" dirty="0">
                        <a:latin typeface="Arial" panose="020B0604020202020204" pitchFamily="34" charset="0"/>
                        <a:cs typeface="Arial" panose="020B0604020202020204" pitchFamily="34" charset="0"/>
                      </a:endParaRPr>
                    </a:p>
                  </a:txBody>
                  <a:tcPr/>
                </a:tc>
                <a:tc>
                  <a:txBody>
                    <a:bodyPr/>
                    <a:lstStyle/>
                    <a:p>
                      <a:r>
                        <a:rPr lang="en-ZA" sz="1400" b="1" dirty="0" smtClean="0">
                          <a:latin typeface="Arial" panose="020B0604020202020204" pitchFamily="34" charset="0"/>
                          <a:cs typeface="Arial" panose="020B0604020202020204" pitchFamily="34" charset="0"/>
                        </a:rPr>
                        <a:t>OHS</a:t>
                      </a:r>
                      <a:endParaRPr lang="en-ZA" sz="1400" b="1" dirty="0">
                        <a:latin typeface="Arial" panose="020B0604020202020204" pitchFamily="34" charset="0"/>
                        <a:cs typeface="Arial" panose="020B0604020202020204" pitchFamily="34" charset="0"/>
                      </a:endParaRPr>
                    </a:p>
                  </a:txBody>
                  <a:tcPr/>
                </a:tc>
                <a:tc>
                  <a:txBody>
                    <a:bodyPr/>
                    <a:lstStyle/>
                    <a:p>
                      <a:r>
                        <a:rPr lang="en-ZA" sz="1400" b="1" dirty="0" smtClean="0">
                          <a:latin typeface="Arial" panose="020B0604020202020204" pitchFamily="34" charset="0"/>
                          <a:cs typeface="Arial" panose="020B0604020202020204" pitchFamily="34" charset="0"/>
                        </a:rPr>
                        <a:t>EAS</a:t>
                      </a:r>
                      <a:endParaRPr lang="en-ZA" sz="1400" b="1" dirty="0">
                        <a:latin typeface="Arial" panose="020B0604020202020204" pitchFamily="34" charset="0"/>
                        <a:cs typeface="Arial" panose="020B0604020202020204" pitchFamily="34" charset="0"/>
                      </a:endParaRPr>
                    </a:p>
                  </a:txBody>
                  <a:tcPr/>
                </a:tc>
                <a:tc>
                  <a:txBody>
                    <a:bodyPr/>
                    <a:lstStyle/>
                    <a:p>
                      <a:r>
                        <a:rPr lang="en-ZA" sz="1400" b="1" dirty="0" smtClean="0">
                          <a:latin typeface="Arial" panose="020B0604020202020204" pitchFamily="34" charset="0"/>
                          <a:cs typeface="Arial" panose="020B0604020202020204" pitchFamily="34" charset="0"/>
                        </a:rPr>
                        <a:t>COIDA</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139</a:t>
                      </a:r>
                    </a:p>
                  </a:txBody>
                  <a:tcPr marL="9525" marR="9525" marT="9525" marB="0" anchor="b"/>
                </a:tc>
                <a:tc>
                  <a:txBody>
                    <a:bodyPr/>
                    <a:lstStyle/>
                    <a:p>
                      <a:pPr algn="r" fontAlgn="b"/>
                      <a:r>
                        <a:rPr lang="en-ZA" sz="1400" b="0" i="0" u="none" strike="noStrike">
                          <a:solidFill>
                            <a:srgbClr val="000000"/>
                          </a:solidFill>
                          <a:effectLst/>
                          <a:latin typeface="Calibri"/>
                        </a:rPr>
                        <a:t>2</a:t>
                      </a:r>
                    </a:p>
                  </a:txBody>
                  <a:tcPr marL="9525" marR="9525" marT="9525" marB="0" anchor="b"/>
                </a:tc>
                <a:tc>
                  <a:txBody>
                    <a:bodyPr/>
                    <a:lstStyle/>
                    <a:p>
                      <a:pPr algn="r" fontAlgn="b"/>
                      <a:r>
                        <a:rPr lang="en-ZA" sz="1400" b="0" i="0" u="none" strike="noStrike">
                          <a:solidFill>
                            <a:srgbClr val="000000"/>
                          </a:solidFill>
                          <a:effectLst/>
                          <a:latin typeface="Calibri"/>
                        </a:rPr>
                        <a:t>4</a:t>
                      </a:r>
                    </a:p>
                  </a:txBody>
                  <a:tcPr marL="9525" marR="9525" marT="9525" marB="0" anchor="b"/>
                </a:tc>
                <a:tc>
                  <a:txBody>
                    <a:bodyPr/>
                    <a:lstStyle/>
                    <a:p>
                      <a:pPr algn="r" fontAlgn="b"/>
                      <a:r>
                        <a:rPr lang="en-ZA" sz="1400" b="1" i="0" u="none" strike="noStrike">
                          <a:solidFill>
                            <a:srgbClr val="000000"/>
                          </a:solidFill>
                          <a:effectLst/>
                          <a:latin typeface="Calibri"/>
                        </a:rPr>
                        <a:t>0</a:t>
                      </a:r>
                    </a:p>
                  </a:txBody>
                  <a:tcPr marL="9525" marR="9525" marT="9525" marB="0" anchor="b"/>
                </a:tc>
                <a:extLst>
                  <a:ext uri="{0D108BD9-81ED-4DB2-BD59-A6C34878D82A}">
                    <a16:rowId xmlns:a16="http://schemas.microsoft.com/office/drawing/2014/main" xmlns="" val="10001"/>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3</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56</a:t>
                      </a:r>
                    </a:p>
                  </a:txBody>
                  <a:tcPr marL="9525" marR="9525" marT="9525" marB="0" anchor="b"/>
                </a:tc>
                <a:tc>
                  <a:txBody>
                    <a:bodyPr/>
                    <a:lstStyle/>
                    <a:p>
                      <a:pPr algn="r" fontAlgn="b"/>
                      <a:r>
                        <a:rPr lang="en-ZA" sz="1400" b="0" i="0" u="none" strike="noStrike" dirty="0">
                          <a:solidFill>
                            <a:srgbClr val="000000"/>
                          </a:solidFill>
                          <a:effectLst/>
                          <a:latin typeface="Calibri"/>
                        </a:rPr>
                        <a:t>7</a:t>
                      </a:r>
                    </a:p>
                  </a:txBody>
                  <a:tcPr marL="9525" marR="9525" marT="9525" marB="0" anchor="b"/>
                </a:tc>
                <a:tc>
                  <a:txBody>
                    <a:bodyPr/>
                    <a:lstStyle/>
                    <a:p>
                      <a:pPr algn="r" fontAlgn="b"/>
                      <a:r>
                        <a:rPr lang="en-ZA" sz="1400" b="0" i="0" u="none" strike="noStrike" dirty="0" smtClean="0">
                          <a:solidFill>
                            <a:srgbClr val="000000"/>
                          </a:solidFill>
                          <a:effectLst/>
                          <a:latin typeface="Calibri"/>
                        </a:rPr>
                        <a:t>32</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a:solidFill>
                            <a:srgbClr val="000000"/>
                          </a:solidFill>
                          <a:effectLst/>
                          <a:latin typeface="Calibri"/>
                        </a:rPr>
                        <a:t>0</a:t>
                      </a:r>
                    </a:p>
                  </a:txBody>
                  <a:tcPr marL="9525" marR="9525" marT="9525" marB="0" anchor="b"/>
                </a:tc>
                <a:extLst>
                  <a:ext uri="{0D108BD9-81ED-4DB2-BD59-A6C34878D82A}">
                    <a16:rowId xmlns:a16="http://schemas.microsoft.com/office/drawing/2014/main" xmlns="" val="10002"/>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l" fontAlgn="b"/>
                      <a:r>
                        <a:rPr lang="en-ZA" sz="1400" b="0" i="0" u="none" strike="noStrike">
                          <a:solidFill>
                            <a:srgbClr val="000000"/>
                          </a:solidFill>
                          <a:effectLst/>
                          <a:latin typeface="Calibri"/>
                        </a:rPr>
                        <a:t> </a:t>
                      </a:r>
                    </a:p>
                  </a:txBody>
                  <a:tcPr marL="9525" marR="9525" marT="9525" marB="0" anchor="b"/>
                </a:tc>
                <a:tc>
                  <a:txBody>
                    <a:bodyPr/>
                    <a:lstStyle/>
                    <a:p>
                      <a:pPr algn="l" fontAlgn="b"/>
                      <a:r>
                        <a:rPr lang="en-ZA" sz="1400" b="0" i="0" u="none" strike="noStrike">
                          <a:solidFill>
                            <a:srgbClr val="000000"/>
                          </a:solidFill>
                          <a:effectLst/>
                          <a:latin typeface="Calibri"/>
                        </a:rPr>
                        <a:t> </a:t>
                      </a:r>
                    </a:p>
                  </a:txBody>
                  <a:tcPr marL="9525" marR="9525" marT="9525" marB="0" anchor="b"/>
                </a:tc>
                <a:tc>
                  <a:txBody>
                    <a:bodyPr/>
                    <a:lstStyle/>
                    <a:p>
                      <a:pPr algn="r" fontAlgn="b"/>
                      <a:r>
                        <a:rPr lang="en-ZA" sz="1400" b="0" i="0" u="none" strike="noStrike" dirty="0">
                          <a:solidFill>
                            <a:srgbClr val="000000"/>
                          </a:solidFill>
                          <a:effectLst/>
                          <a:latin typeface="Calibri"/>
                        </a:rPr>
                        <a:t>152</a:t>
                      </a:r>
                    </a:p>
                  </a:txBody>
                  <a:tcPr marL="9525" marR="9525" marT="9525" marB="0" anchor="b"/>
                </a:tc>
                <a:tc>
                  <a:txBody>
                    <a:bodyPr/>
                    <a:lstStyle/>
                    <a:p>
                      <a:pPr algn="r" fontAlgn="b"/>
                      <a:r>
                        <a:rPr lang="en-ZA" sz="1400" b="0" i="0" u="none" strike="noStrike" dirty="0">
                          <a:solidFill>
                            <a:srgbClr val="000000"/>
                          </a:solidFill>
                          <a:effectLst/>
                          <a:latin typeface="Calibri"/>
                        </a:rPr>
                        <a:t>1</a:t>
                      </a:r>
                    </a:p>
                  </a:txBody>
                  <a:tcPr marL="9525" marR="9525" marT="9525" marB="0" anchor="b"/>
                </a:tc>
                <a:tc>
                  <a:txBody>
                    <a:bodyPr/>
                    <a:lstStyle/>
                    <a:p>
                      <a:pPr algn="r" fontAlgn="b"/>
                      <a:r>
                        <a:rPr lang="en-ZA" sz="1400" b="0" i="0" u="none" strike="noStrike" dirty="0">
                          <a:solidFill>
                            <a:srgbClr val="000000"/>
                          </a:solidFill>
                          <a:effectLst/>
                          <a:latin typeface="Calibri"/>
                        </a:rPr>
                        <a:t>20</a:t>
                      </a:r>
                    </a:p>
                  </a:txBody>
                  <a:tcPr marL="9525" marR="9525" marT="9525" marB="0" anchor="b"/>
                </a:tc>
                <a:tc>
                  <a:txBody>
                    <a:bodyPr/>
                    <a:lstStyle/>
                    <a:p>
                      <a:pPr algn="r" fontAlgn="b"/>
                      <a:r>
                        <a:rPr lang="en-ZA" sz="1400" b="1" i="0" u="none" strike="noStrike" dirty="0">
                          <a:solidFill>
                            <a:srgbClr val="000000"/>
                          </a:solidFill>
                          <a:effectLst/>
                          <a:latin typeface="Calibri"/>
                        </a:rPr>
                        <a:t>27</a:t>
                      </a:r>
                    </a:p>
                  </a:txBody>
                  <a:tcPr marL="9525" marR="9525" marT="9525" marB="0" anchor="b"/>
                </a:tc>
                <a:extLst>
                  <a:ext uri="{0D108BD9-81ED-4DB2-BD59-A6C34878D82A}">
                    <a16:rowId xmlns:a16="http://schemas.microsoft.com/office/drawing/2014/main" xmlns="" val="10003"/>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5</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249</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94</a:t>
                      </a:r>
                    </a:p>
                  </a:txBody>
                  <a:tcPr marL="9525" marR="9525" marT="9525" marB="0" anchor="b"/>
                </a:tc>
                <a:tc>
                  <a:txBody>
                    <a:bodyPr/>
                    <a:lstStyle/>
                    <a:p>
                      <a:pPr algn="r" fontAlgn="b"/>
                      <a:r>
                        <a:rPr lang="en-ZA" sz="1400" b="1" i="0" u="none" strike="noStrike" dirty="0">
                          <a:solidFill>
                            <a:srgbClr val="000000"/>
                          </a:solidFill>
                          <a:effectLst/>
                          <a:latin typeface="Calibri"/>
                        </a:rPr>
                        <a:t>0</a:t>
                      </a:r>
                    </a:p>
                  </a:txBody>
                  <a:tcPr marL="9525" marR="9525" marT="9525" marB="0" anchor="b"/>
                </a:tc>
                <a:extLst>
                  <a:ext uri="{0D108BD9-81ED-4DB2-BD59-A6C34878D82A}">
                    <a16:rowId xmlns:a16="http://schemas.microsoft.com/office/drawing/2014/main" xmlns="" val="10004"/>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LP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98</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dirty="0" smtClean="0">
                          <a:solidFill>
                            <a:srgbClr val="000000"/>
                          </a:solidFill>
                          <a:effectLst/>
                          <a:latin typeface="Calibri"/>
                        </a:rPr>
                        <a:t>24</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a:solidFill>
                            <a:srgbClr val="000000"/>
                          </a:solidFill>
                          <a:effectLst/>
                          <a:latin typeface="Calibri"/>
                        </a:rPr>
                        <a:t>0</a:t>
                      </a:r>
                    </a:p>
                  </a:txBody>
                  <a:tcPr marL="9525" marR="9525" marT="9525" marB="0" anchor="b"/>
                </a:tc>
                <a:extLst>
                  <a:ext uri="{0D108BD9-81ED-4DB2-BD59-A6C34878D82A}">
                    <a16:rowId xmlns:a16="http://schemas.microsoft.com/office/drawing/2014/main" xmlns="" val="10005"/>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1" i="0" u="none" strike="noStrike" dirty="0">
                          <a:solidFill>
                            <a:srgbClr val="000000"/>
                          </a:solidFill>
                          <a:effectLst/>
                          <a:latin typeface="Calibri"/>
                        </a:rPr>
                        <a:t>0</a:t>
                      </a:r>
                    </a:p>
                  </a:txBody>
                  <a:tcPr marL="9525" marR="9525" marT="9525" marB="0" anchor="b"/>
                </a:tc>
                <a:extLst>
                  <a:ext uri="{0D108BD9-81ED-4DB2-BD59-A6C34878D82A}">
                    <a16:rowId xmlns:a16="http://schemas.microsoft.com/office/drawing/2014/main" xmlns="" val="10006"/>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a:solidFill>
                            <a:srgbClr val="000000"/>
                          </a:solidFill>
                          <a:effectLst/>
                          <a:latin typeface="Calibri"/>
                        </a:rPr>
                        <a:t>25</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0</a:t>
                      </a:r>
                    </a:p>
                  </a:txBody>
                  <a:tcPr marL="9525" marR="9525" marT="9525" marB="0" anchor="b"/>
                </a:tc>
                <a:tc>
                  <a:txBody>
                    <a:bodyPr/>
                    <a:lstStyle/>
                    <a:p>
                      <a:pPr algn="r" fontAlgn="b"/>
                      <a:r>
                        <a:rPr lang="en-ZA" sz="1400" b="1" i="0" u="none" strike="noStrike" dirty="0">
                          <a:solidFill>
                            <a:srgbClr val="000000"/>
                          </a:solidFill>
                          <a:effectLst/>
                          <a:latin typeface="Calibri"/>
                        </a:rPr>
                        <a:t>3</a:t>
                      </a:r>
                    </a:p>
                  </a:txBody>
                  <a:tcPr marL="9525" marR="9525" marT="9525" marB="0" anchor="b"/>
                </a:tc>
                <a:extLst>
                  <a:ext uri="{0D108BD9-81ED-4DB2-BD59-A6C34878D82A}">
                    <a16:rowId xmlns:a16="http://schemas.microsoft.com/office/drawing/2014/main" xmlns="" val="10007"/>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1</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191</a:t>
                      </a:r>
                    </a:p>
                  </a:txBody>
                  <a:tcPr marL="9525" marR="9525" marT="9525" marB="0" anchor="b"/>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0</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71700">
                <a:tc>
                  <a:txBody>
                    <a:bodyPr/>
                    <a:lstStyle/>
                    <a:p>
                      <a:pPr algn="l" fontAlgn="b"/>
                      <a:r>
                        <a:rPr lang="en-ZA" sz="1400" b="1" u="none" strike="noStrike" dirty="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a:solidFill>
                            <a:srgbClr val="000000"/>
                          </a:solidFill>
                          <a:effectLst/>
                          <a:latin typeface="Calibri"/>
                        </a:rPr>
                        <a:t>0</a:t>
                      </a:r>
                    </a:p>
                  </a:txBody>
                  <a:tcPr marL="9525" marR="9525" marT="9525" marB="0" anchor="b"/>
                </a:tc>
                <a:tc>
                  <a:txBody>
                    <a:bodyPr/>
                    <a:lstStyle/>
                    <a:p>
                      <a:pPr algn="r" fontAlgn="b"/>
                      <a:r>
                        <a:rPr lang="en-ZA" sz="1400" b="0" i="0" u="none" strike="noStrike" dirty="0">
                          <a:solidFill>
                            <a:srgbClr val="000000"/>
                          </a:solidFill>
                          <a:effectLst/>
                          <a:latin typeface="Calibri"/>
                        </a:rPr>
                        <a:t>57</a:t>
                      </a:r>
                    </a:p>
                  </a:txBody>
                  <a:tcPr marL="9525" marR="9525" marT="9525" marB="0" anchor="b"/>
                </a:tc>
                <a:tc>
                  <a:txBody>
                    <a:bodyPr/>
                    <a:lstStyle/>
                    <a:p>
                      <a:pPr algn="r" fontAlgn="b"/>
                      <a:r>
                        <a:rPr lang="en-ZA" sz="1400" b="0" i="0" u="none" strike="noStrike" dirty="0">
                          <a:solidFill>
                            <a:srgbClr val="000000"/>
                          </a:solidFill>
                          <a:effectLst/>
                          <a:latin typeface="Calibri"/>
                        </a:rPr>
                        <a:t>34</a:t>
                      </a:r>
                    </a:p>
                  </a:txBody>
                  <a:tcPr marL="9525" marR="9525" marT="9525" marB="0" anchor="b"/>
                </a:tc>
                <a:tc>
                  <a:txBody>
                    <a:bodyPr/>
                    <a:lstStyle/>
                    <a:p>
                      <a:pPr algn="r" fontAlgn="b"/>
                      <a:r>
                        <a:rPr lang="en-ZA" sz="1400" b="0" i="0" u="none" strike="noStrike" dirty="0" smtClean="0">
                          <a:solidFill>
                            <a:srgbClr val="000000"/>
                          </a:solidFill>
                          <a:effectLst/>
                          <a:latin typeface="Calibri"/>
                        </a:rPr>
                        <a:t>26</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a:solidFill>
                            <a:srgbClr val="000000"/>
                          </a:solidFill>
                          <a:effectLst/>
                          <a:latin typeface="Calibri"/>
                        </a:rPr>
                        <a:t>0</a:t>
                      </a:r>
                    </a:p>
                  </a:txBody>
                  <a:tcPr marL="9525" marR="9525" marT="9525" marB="0" anchor="b"/>
                </a:tc>
                <a:extLst>
                  <a:ext uri="{0D108BD9-81ED-4DB2-BD59-A6C34878D82A}">
                    <a16:rowId xmlns:a16="http://schemas.microsoft.com/office/drawing/2014/main" xmlns="" val="10009"/>
                  </a:ext>
                </a:extLst>
              </a:tr>
              <a:tr h="376534">
                <a:tc>
                  <a:txBody>
                    <a:bodyPr/>
                    <a:lstStyle/>
                    <a:p>
                      <a:pPr algn="l" fontAlgn="b"/>
                      <a:r>
                        <a:rPr lang="en-ZA" sz="1400" b="1" i="0" u="none" strike="noStrike" dirty="0" smtClean="0">
                          <a:solidFill>
                            <a:schemeClr val="tx1"/>
                          </a:solidFill>
                          <a:effectLst/>
                          <a:latin typeface="Arial" panose="020B0604020202020204" pitchFamily="34" charset="0"/>
                          <a:cs typeface="Arial" panose="020B0604020202020204" pitchFamily="34" charset="0"/>
                        </a:rPr>
                        <a:t>HQ</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76534">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a:solidFill>
                            <a:srgbClr val="000000"/>
                          </a:solidFill>
                          <a:effectLst/>
                          <a:latin typeface="Calibri"/>
                        </a:rPr>
                        <a:t>9</a:t>
                      </a:r>
                    </a:p>
                  </a:txBody>
                  <a:tcPr marL="9525" marR="9525" marT="9525" marB="0" anchor="b"/>
                </a:tc>
                <a:tc>
                  <a:txBody>
                    <a:bodyPr/>
                    <a:lstStyle/>
                    <a:p>
                      <a:pPr algn="r" fontAlgn="b"/>
                      <a:r>
                        <a:rPr lang="en-ZA" sz="1400" b="1" i="0" u="none" strike="noStrike">
                          <a:solidFill>
                            <a:srgbClr val="000000"/>
                          </a:solidFill>
                          <a:effectLst/>
                          <a:latin typeface="Calibri"/>
                        </a:rPr>
                        <a:t>0</a:t>
                      </a:r>
                    </a:p>
                  </a:txBody>
                  <a:tcPr marL="9525" marR="9525" marT="9525" marB="0" anchor="b"/>
                </a:tc>
                <a:tc>
                  <a:txBody>
                    <a:bodyPr/>
                    <a:lstStyle/>
                    <a:p>
                      <a:pPr algn="r" fontAlgn="b"/>
                      <a:r>
                        <a:rPr lang="en-ZA" sz="1400" b="1" i="0" u="none" strike="noStrike">
                          <a:solidFill>
                            <a:srgbClr val="000000"/>
                          </a:solidFill>
                          <a:effectLst/>
                          <a:latin typeface="Calibri"/>
                        </a:rPr>
                        <a:t>0</a:t>
                      </a:r>
                    </a:p>
                  </a:txBody>
                  <a:tcPr marL="9525" marR="9525" marT="9525" marB="0" anchor="b"/>
                </a:tc>
                <a:tc>
                  <a:txBody>
                    <a:bodyPr/>
                    <a:lstStyle/>
                    <a:p>
                      <a:pPr algn="r" fontAlgn="b"/>
                      <a:r>
                        <a:rPr lang="en-ZA" sz="1400" b="1" i="0" u="none" strike="noStrike" dirty="0">
                          <a:solidFill>
                            <a:srgbClr val="000000"/>
                          </a:solidFill>
                          <a:effectLst/>
                          <a:latin typeface="Calibri"/>
                        </a:rPr>
                        <a:t>967</a:t>
                      </a:r>
                    </a:p>
                  </a:txBody>
                  <a:tcPr marL="9525" marR="9525" marT="9525" marB="0" anchor="b"/>
                </a:tc>
                <a:tc>
                  <a:txBody>
                    <a:bodyPr/>
                    <a:lstStyle/>
                    <a:p>
                      <a:pPr algn="r" fontAlgn="b"/>
                      <a:r>
                        <a:rPr lang="en-ZA" sz="1400" b="1" i="0" u="none" strike="noStrike" dirty="0">
                          <a:solidFill>
                            <a:srgbClr val="000000"/>
                          </a:solidFill>
                          <a:effectLst/>
                          <a:latin typeface="Calibri"/>
                        </a:rPr>
                        <a:t>44</a:t>
                      </a:r>
                    </a:p>
                  </a:txBody>
                  <a:tcPr marL="9525" marR="9525" marT="9525" marB="0" anchor="b"/>
                </a:tc>
                <a:tc>
                  <a:txBody>
                    <a:bodyPr/>
                    <a:lstStyle/>
                    <a:p>
                      <a:pPr algn="r" fontAlgn="b"/>
                      <a:r>
                        <a:rPr lang="en-ZA" sz="1400" b="1" i="0" u="none" strike="noStrike" dirty="0" smtClean="0">
                          <a:solidFill>
                            <a:srgbClr val="000000"/>
                          </a:solidFill>
                          <a:effectLst/>
                          <a:latin typeface="Calibri"/>
                        </a:rPr>
                        <a:t>200</a:t>
                      </a:r>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smtClean="0">
                          <a:solidFill>
                            <a:srgbClr val="000000"/>
                          </a:solidFill>
                          <a:effectLst/>
                          <a:latin typeface="Calibri"/>
                        </a:rPr>
                        <a:t>30</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948264" y="6381328"/>
            <a:ext cx="2133600" cy="365125"/>
          </a:xfrm>
        </p:spPr>
        <p:txBody>
          <a:bodyPr/>
          <a:lstStyle/>
          <a:p>
            <a:pPr>
              <a:defRPr/>
            </a:pPr>
            <a:fld id="{416AF1B2-E7A4-446A-84DC-90AA83BA6A19}"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xmlns="" val="2249963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Extra3_3-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sz="2000" b="1">
                <a:solidFill>
                  <a:srgbClr val="FFAB16"/>
                </a:solidFill>
                <a:cs typeface="Arial" charset="0"/>
              </a:rPr>
              <a:t>Thank </a:t>
            </a:r>
            <a:r>
              <a:rPr lang="en-US" sz="2000" b="1">
                <a:solidFill>
                  <a:prstClr val="white"/>
                </a:solidFill>
                <a:cs typeface="Arial" charset="0"/>
              </a:rPr>
              <a:t>You</a:t>
            </a:r>
            <a:r>
              <a:rPr lang="en-US" sz="2000" b="1">
                <a:solidFill>
                  <a:srgbClr val="FFAB16"/>
                </a:solidFill>
                <a:cs typeface="Arial" charset="0"/>
              </a:rPr>
              <a:t>…</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fld id="{86AD6C27-E6A8-4D0F-AE7E-A2DEE7D26FF8}" type="slidenum">
              <a:rPr lang="en-US" smtClean="0">
                <a:solidFill>
                  <a:srgbClr val="898989"/>
                </a:solidFill>
                <a:latin typeface="Calibri" pitchFamily="-111" charset="0"/>
              </a:rPr>
              <a:pPr eaLnBrk="1" hangingPunct="1"/>
              <a:t>23</a:t>
            </a:fld>
            <a:endParaRPr lang="en-US" smtClean="0">
              <a:solidFill>
                <a:srgbClr val="898989"/>
              </a:solidFill>
              <a:latin typeface="Calibri" pitchFamily="-111" charset="0"/>
            </a:endParaRPr>
          </a:p>
        </p:txBody>
      </p:sp>
    </p:spTree>
    <p:extLst>
      <p:ext uri="{BB962C8B-B14F-4D97-AF65-F5344CB8AC3E}">
        <p14:creationId xmlns:p14="http://schemas.microsoft.com/office/powerpoint/2010/main" xmlns="" val="1650338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PURPOSE OF THE PRESENTATION</a:t>
            </a:r>
            <a:endParaRPr lang="en-ZA" sz="24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dirty="0">
              <a:solidFill>
                <a:prstClr val="black"/>
              </a:solidFill>
            </a:endParaRPr>
          </a:p>
          <a:p>
            <a:pPr marL="0" indent="0" algn="ctr">
              <a:buNone/>
            </a:pPr>
            <a:r>
              <a:rPr lang="en-US" sz="1800" dirty="0">
                <a:solidFill>
                  <a:prstClr val="black"/>
                </a:solidFill>
                <a:latin typeface="Arial" panose="020B0604020202020204" pitchFamily="34" charset="0"/>
                <a:cs typeface="Arial" panose="020B0604020202020204" pitchFamily="34" charset="0"/>
              </a:rPr>
              <a:t>....</a:t>
            </a:r>
            <a:r>
              <a:rPr lang="en-US" sz="1800" b="1" i="1" dirty="0">
                <a:solidFill>
                  <a:prstClr val="black"/>
                </a:solidFill>
                <a:latin typeface="Arial" panose="020B0604020202020204" pitchFamily="34" charset="0"/>
                <a:cs typeface="Arial" panose="020B0604020202020204" pitchFamily="34" charset="0"/>
              </a:rPr>
              <a:t>To give feedback on the </a:t>
            </a:r>
            <a:r>
              <a:rPr lang="en-US" sz="1800" b="1" i="1" dirty="0">
                <a:solidFill>
                  <a:srgbClr val="C00000"/>
                </a:solidFill>
                <a:latin typeface="Arial" panose="020B0604020202020204" pitchFamily="34" charset="0"/>
                <a:cs typeface="Arial" panose="020B0604020202020204" pitchFamily="34" charset="0"/>
              </a:rPr>
              <a:t>QUARTER </a:t>
            </a:r>
            <a:r>
              <a:rPr lang="en-US" sz="1800" b="1" i="1" dirty="0" smtClean="0">
                <a:solidFill>
                  <a:srgbClr val="C00000"/>
                </a:solidFill>
                <a:latin typeface="Arial" panose="020B0604020202020204" pitchFamily="34" charset="0"/>
                <a:cs typeface="Arial" panose="020B0604020202020204" pitchFamily="34" charset="0"/>
              </a:rPr>
              <a:t> 2 </a:t>
            </a:r>
            <a:r>
              <a:rPr lang="en-US" sz="1800" b="1" i="1" dirty="0" smtClean="0">
                <a:solidFill>
                  <a:prstClr val="black"/>
                </a:solidFill>
                <a:latin typeface="Arial" panose="020B0604020202020204" pitchFamily="34" charset="0"/>
                <a:cs typeface="Arial" panose="020B0604020202020204" pitchFamily="34" charset="0"/>
              </a:rPr>
              <a:t>performance</a:t>
            </a:r>
            <a:r>
              <a:rPr lang="en-US" sz="1800" b="1" i="1" dirty="0">
                <a:solidFill>
                  <a:prstClr val="black"/>
                </a:solidFill>
                <a:latin typeface="Arial" panose="020B0604020202020204" pitchFamily="34" charset="0"/>
                <a:cs typeface="Arial" panose="020B0604020202020204" pitchFamily="34" charset="0"/>
              </a:rPr>
              <a:t>, impact analysis and  strategies intended </a:t>
            </a:r>
          </a:p>
          <a:p>
            <a:pPr marL="0" indent="0" algn="ctr">
              <a:buNone/>
            </a:pPr>
            <a:r>
              <a:rPr lang="en-US" sz="1800" b="1" i="1" dirty="0">
                <a:solidFill>
                  <a:prstClr val="black"/>
                </a:solidFill>
                <a:latin typeface="Arial" panose="020B0604020202020204" pitchFamily="34" charset="0"/>
                <a:cs typeface="Arial" panose="020B0604020202020204" pitchFamily="34" charset="0"/>
              </a:rPr>
              <a:t>to achieve </a:t>
            </a:r>
            <a:r>
              <a:rPr lang="en-US" sz="1800" b="1" i="1" dirty="0" smtClean="0">
                <a:solidFill>
                  <a:prstClr val="black"/>
                </a:solidFill>
                <a:latin typeface="Arial" panose="020B0604020202020204" pitchFamily="34" charset="0"/>
                <a:cs typeface="Arial" panose="020B0604020202020204" pitchFamily="34" charset="0"/>
              </a:rPr>
              <a:t>set Quarter 3 targets </a:t>
            </a:r>
            <a:r>
              <a:rPr lang="en-US" sz="1800" b="1" i="1" dirty="0">
                <a:solidFill>
                  <a:prstClr val="black"/>
                </a:solidFill>
                <a:latin typeface="Arial" panose="020B0604020202020204" pitchFamily="34" charset="0"/>
                <a:cs typeface="Arial" panose="020B0604020202020204" pitchFamily="34" charset="0"/>
              </a:rPr>
              <a:t>with focus </a:t>
            </a:r>
          </a:p>
          <a:p>
            <a:pPr marL="0" indent="0" algn="ctr">
              <a:buNone/>
            </a:pPr>
            <a:r>
              <a:rPr lang="en-US" sz="1800" b="1" i="1" dirty="0">
                <a:solidFill>
                  <a:prstClr val="black"/>
                </a:solidFill>
                <a:latin typeface="Arial" panose="020B0604020202020204" pitchFamily="34" charset="0"/>
                <a:cs typeface="Arial" panose="020B0604020202020204" pitchFamily="34" charset="0"/>
              </a:rPr>
              <a:t>on procedural and </a:t>
            </a:r>
          </a:p>
          <a:p>
            <a:pPr marL="0" indent="0" algn="ctr">
              <a:buNone/>
            </a:pPr>
            <a:r>
              <a:rPr lang="en-US" sz="1800" b="1" i="1" dirty="0">
                <a:solidFill>
                  <a:prstClr val="black"/>
                </a:solidFill>
                <a:latin typeface="Arial" panose="020B0604020202020204" pitchFamily="34" charset="0"/>
                <a:cs typeface="Arial" panose="020B0604020202020204" pitchFamily="34" charset="0"/>
              </a:rPr>
              <a:t>substantive 	aspects........</a:t>
            </a:r>
            <a:endParaRPr lang="en-ZA" sz="18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xmlns="" val="32868805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EQUITY PROCEDURAL</a:t>
            </a:r>
            <a:endParaRPr lang="en-ZA" sz="2400" b="1" dirty="0"/>
          </a:p>
        </p:txBody>
      </p:sp>
      <p:sp>
        <p:nvSpPr>
          <p:cNvPr id="5" name="Content Placeholder 4"/>
          <p:cNvSpPr>
            <a:spLocks noGrp="1"/>
          </p:cNvSpPr>
          <p:nvPr>
            <p:ph idx="1"/>
          </p:nvPr>
        </p:nvSpPr>
        <p:spPr>
          <a:xfrm>
            <a:off x="402101" y="1378531"/>
            <a:ext cx="8712968" cy="5328592"/>
          </a:xfrm>
        </p:spPr>
        <p:txBody>
          <a:bodyPr/>
          <a:lstStyle/>
          <a:p>
            <a:pPr algn="just"/>
            <a:r>
              <a:rPr lang="en-ZA" sz="1600" dirty="0" smtClean="0">
                <a:latin typeface="Arial" panose="020B0604020202020204" pitchFamily="34" charset="0"/>
                <a:cs typeface="Arial" panose="020B0604020202020204" pitchFamily="34" charset="0"/>
              </a:rPr>
              <a:t>The target for the 2</a:t>
            </a:r>
            <a:r>
              <a:rPr lang="en-ZA" sz="1600" baseline="30000" dirty="0" smtClean="0">
                <a:latin typeface="Arial" panose="020B0604020202020204" pitchFamily="34" charset="0"/>
                <a:cs typeface="Arial" panose="020B0604020202020204" pitchFamily="34" charset="0"/>
              </a:rPr>
              <a:t>nd</a:t>
            </a:r>
            <a:r>
              <a:rPr lang="en-ZA" sz="1600" dirty="0" smtClean="0">
                <a:latin typeface="Arial" panose="020B0604020202020204" pitchFamily="34" charset="0"/>
                <a:cs typeface="Arial" panose="020B0604020202020204" pitchFamily="34" charset="0"/>
              </a:rPr>
              <a:t> Quarter was </a:t>
            </a:r>
            <a:r>
              <a:rPr lang="en-ZA" sz="1600" b="1" dirty="0" smtClean="0">
                <a:latin typeface="Arial" panose="020B0604020202020204" pitchFamily="34" charset="0"/>
                <a:cs typeface="Arial" panose="020B0604020202020204" pitchFamily="34" charset="0"/>
              </a:rPr>
              <a:t>820 </a:t>
            </a:r>
            <a:r>
              <a:rPr lang="en-ZA" sz="1600" dirty="0" smtClean="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979 </a:t>
            </a:r>
            <a:r>
              <a:rPr lang="en-ZA" sz="1600" dirty="0" smtClean="0">
                <a:latin typeface="Arial" panose="020B0604020202020204" pitchFamily="34" charset="0"/>
                <a:cs typeface="Arial" panose="020B0604020202020204" pitchFamily="34" charset="0"/>
              </a:rPr>
              <a:t>designated</a:t>
            </a:r>
            <a:r>
              <a:rPr lang="en-ZA" sz="1600" b="1"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employers were inspected which constitutes </a:t>
            </a:r>
            <a:r>
              <a:rPr lang="en-ZA" sz="1600" u="sng" dirty="0" smtClean="0">
                <a:latin typeface="Arial" panose="020B0604020202020204" pitchFamily="34" charset="0"/>
                <a:cs typeface="Arial" panose="020B0604020202020204" pitchFamily="34" charset="0"/>
              </a:rPr>
              <a:t>119%, </a:t>
            </a:r>
            <a:r>
              <a:rPr lang="en-ZA" sz="1600" b="1" dirty="0" smtClean="0">
                <a:latin typeface="Arial" panose="020B0604020202020204" pitchFamily="34" charset="0"/>
                <a:cs typeface="Arial" panose="020B0604020202020204" pitchFamily="34" charset="0"/>
              </a:rPr>
              <a:t>904</a:t>
            </a:r>
            <a:r>
              <a:rPr lang="en-ZA" sz="1600" dirty="0" smtClean="0">
                <a:latin typeface="Arial" panose="020B0604020202020204" pitchFamily="34" charset="0"/>
                <a:cs typeface="Arial" panose="020B0604020202020204" pitchFamily="34" charset="0"/>
              </a:rPr>
              <a:t> of those inspected were found compliant and </a:t>
            </a:r>
            <a:r>
              <a:rPr lang="en-ZA" sz="1600" b="1" dirty="0" smtClean="0">
                <a:latin typeface="Arial" panose="020B0604020202020204" pitchFamily="34" charset="0"/>
                <a:cs typeface="Arial" panose="020B0604020202020204" pitchFamily="34" charset="0"/>
              </a:rPr>
              <a:t>75</a:t>
            </a:r>
            <a:r>
              <a:rPr lang="en-ZA" sz="1600" dirty="0" smtClean="0">
                <a:latin typeface="Arial" panose="020B0604020202020204" pitchFamily="34" charset="0"/>
                <a:cs typeface="Arial" panose="020B0604020202020204" pitchFamily="34" charset="0"/>
              </a:rPr>
              <a:t> were found to be non-compliant. All non-complying employers were issued with notices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to comply within 14 days.</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232758718"/>
              </p:ext>
            </p:extLst>
          </p:nvPr>
        </p:nvGraphicFramePr>
        <p:xfrm>
          <a:off x="251518" y="2564905"/>
          <a:ext cx="8640960" cy="3672408"/>
        </p:xfrm>
        <a:graphic>
          <a:graphicData uri="http://schemas.openxmlformats.org/drawingml/2006/table">
            <a:tbl>
              <a:tblPr>
                <a:tableStyleId>{16D9F66E-5EB9-4882-86FB-DCBF35E3C3E4}</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847478">
                <a:tc>
                  <a:txBody>
                    <a:bodyPr/>
                    <a:lstStyle/>
                    <a:p>
                      <a:pPr algn="l" fontAlgn="b"/>
                      <a:r>
                        <a:rPr lang="en-ZA" sz="1800" u="none" strike="noStrike" dirty="0" smtClean="0">
                          <a:effectLst/>
                        </a:rPr>
                        <a:t>PROVINCE</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u="none" strike="noStrike" dirty="0" smtClean="0">
                          <a:effectLst/>
                        </a:rPr>
                        <a:t>TARGET</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u="none" strike="noStrike" dirty="0" smtClean="0">
                          <a:effectLst/>
                        </a:rPr>
                        <a:t>ACTUAL</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u="none" strike="noStrike" dirty="0" smtClean="0">
                          <a:effectLst/>
                        </a:rPr>
                        <a:t>VARIANCE</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u="none" strike="noStrike" dirty="0" smtClean="0">
                          <a:effectLst/>
                        </a:rPr>
                        <a:t>COMPLIANT</a:t>
                      </a:r>
                      <a:endParaRPr lang="en-ZA" sz="1800" b="1" i="0" u="none" strike="noStrike" dirty="0">
                        <a:solidFill>
                          <a:srgbClr val="000000"/>
                        </a:solidFill>
                        <a:effectLst/>
                        <a:latin typeface="Calibri"/>
                      </a:endParaRPr>
                    </a:p>
                  </a:txBody>
                  <a:tcPr marL="9525" marR="9525" marT="9525" marB="0" anchor="b"/>
                </a:tc>
                <a:tc>
                  <a:txBody>
                    <a:bodyPr/>
                    <a:lstStyle/>
                    <a:p>
                      <a:pPr algn="l" fontAlgn="b"/>
                      <a:r>
                        <a:rPr lang="en-ZA" sz="1800" u="none" strike="noStrike" dirty="0" smtClean="0">
                          <a:effectLst/>
                        </a:rPr>
                        <a:t>NON-COMPLIANT</a:t>
                      </a:r>
                      <a:endParaRPr lang="en-ZA" sz="1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82493">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90</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100</a:t>
                      </a:r>
                    </a:p>
                  </a:txBody>
                  <a:tcPr marL="9525" marR="9525" marT="9525" marB="0" anchor="b"/>
                </a:tc>
                <a:tc>
                  <a:txBody>
                    <a:bodyPr/>
                    <a:lstStyle/>
                    <a:p>
                      <a:pPr algn="r" fontAlgn="b"/>
                      <a:r>
                        <a:rPr lang="en-ZA" sz="1400" b="0" i="0" u="none" strike="noStrike" dirty="0" smtClean="0">
                          <a:solidFill>
                            <a:schemeClr val="tx1"/>
                          </a:solidFill>
                          <a:effectLst/>
                          <a:latin typeface="Calibri"/>
                        </a:rPr>
                        <a:t>10</a:t>
                      </a:r>
                      <a:endParaRPr lang="en-ZA" sz="1400" b="0" i="0" u="none" strike="noStrike" dirty="0">
                        <a:solidFill>
                          <a:schemeClr val="tx1"/>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89</a:t>
                      </a:r>
                    </a:p>
                  </a:txBody>
                  <a:tcPr marL="9525" marR="9525" marT="9525" marB="0" anchor="b"/>
                </a:tc>
                <a:tc>
                  <a:txBody>
                    <a:bodyPr/>
                    <a:lstStyle/>
                    <a:p>
                      <a:pPr algn="r" fontAlgn="b"/>
                      <a:r>
                        <a:rPr lang="en-ZA" sz="1200" b="0" i="0" u="none" strike="noStrike">
                          <a:solidFill>
                            <a:srgbClr val="000000"/>
                          </a:solidFill>
                          <a:effectLst/>
                          <a:latin typeface="Calibri"/>
                        </a:rPr>
                        <a:t>11</a:t>
                      </a:r>
                    </a:p>
                  </a:txBody>
                  <a:tcPr marL="9525" marR="9525" marT="9525" marB="0" anchor="b"/>
                </a:tc>
                <a:extLst>
                  <a:ext uri="{0D108BD9-81ED-4DB2-BD59-A6C34878D82A}">
                    <a16:rowId xmlns:a16="http://schemas.microsoft.com/office/drawing/2014/main" xmlns="" val="10001"/>
                  </a:ext>
                </a:extLst>
              </a:tr>
              <a:tr h="282493">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41</a:t>
                      </a:r>
                    </a:p>
                  </a:txBody>
                  <a:tcPr marL="9525" marR="9525" marT="9525" marB="0" anchor="b"/>
                </a:tc>
                <a:tc>
                  <a:txBody>
                    <a:bodyPr/>
                    <a:lstStyle/>
                    <a:p>
                      <a:pPr algn="r" fontAlgn="b"/>
                      <a:r>
                        <a:rPr lang="en-ZA" sz="1400" b="0" i="0" u="none" strike="noStrike" dirty="0" smtClean="0">
                          <a:solidFill>
                            <a:schemeClr val="tx1"/>
                          </a:solidFill>
                          <a:effectLst/>
                          <a:latin typeface="Calibri"/>
                        </a:rPr>
                        <a:t>3</a:t>
                      </a:r>
                      <a:endParaRPr lang="en-ZA" sz="1400" b="0" i="0" u="none" strike="noStrike" dirty="0">
                        <a:solidFill>
                          <a:schemeClr val="tx1"/>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36</a:t>
                      </a:r>
                    </a:p>
                  </a:txBody>
                  <a:tcPr marL="9525" marR="9525" marT="9525" marB="0" anchor="b"/>
                </a:tc>
                <a:tc>
                  <a:txBody>
                    <a:bodyPr/>
                    <a:lstStyle/>
                    <a:p>
                      <a:pPr algn="r" fontAlgn="b"/>
                      <a:r>
                        <a:rPr lang="en-ZA" sz="1200" b="0" i="0" u="none" strike="noStrike">
                          <a:solidFill>
                            <a:srgbClr val="000000"/>
                          </a:solidFill>
                          <a:effectLst/>
                          <a:latin typeface="Calibri"/>
                        </a:rPr>
                        <a:t>5</a:t>
                      </a:r>
                    </a:p>
                  </a:txBody>
                  <a:tcPr marL="9525" marR="9525" marT="9525" marB="0" anchor="b"/>
                </a:tc>
                <a:extLst>
                  <a:ext uri="{0D108BD9-81ED-4DB2-BD59-A6C34878D82A}">
                    <a16:rowId xmlns:a16="http://schemas.microsoft.com/office/drawing/2014/main" xmlns="" val="10002"/>
                  </a:ext>
                </a:extLst>
              </a:tr>
              <a:tr h="282493">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212</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402</a:t>
                      </a:r>
                    </a:p>
                  </a:txBody>
                  <a:tcPr marL="9525" marR="9525" marT="9525" marB="0" anchor="b"/>
                </a:tc>
                <a:tc>
                  <a:txBody>
                    <a:bodyPr/>
                    <a:lstStyle/>
                    <a:p>
                      <a:pPr algn="r" fontAlgn="b"/>
                      <a:r>
                        <a:rPr lang="en-ZA" sz="1400" b="0" i="0" u="none" strike="noStrike" dirty="0" smtClean="0">
                          <a:solidFill>
                            <a:schemeClr val="tx1"/>
                          </a:solidFill>
                          <a:effectLst/>
                          <a:latin typeface="Calibri"/>
                        </a:rPr>
                        <a:t>190</a:t>
                      </a:r>
                      <a:endParaRPr lang="en-ZA" sz="1400" b="0" i="0" u="none" strike="noStrike" dirty="0">
                        <a:solidFill>
                          <a:schemeClr val="tx1"/>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383</a:t>
                      </a:r>
                    </a:p>
                  </a:txBody>
                  <a:tcPr marL="9525" marR="9525" marT="9525" marB="0" anchor="b"/>
                </a:tc>
                <a:tc>
                  <a:txBody>
                    <a:bodyPr/>
                    <a:lstStyle/>
                    <a:p>
                      <a:pPr algn="r" fontAlgn="b"/>
                      <a:r>
                        <a:rPr lang="en-ZA" sz="1200" b="0" i="0" u="none" strike="noStrike">
                          <a:solidFill>
                            <a:srgbClr val="000000"/>
                          </a:solidFill>
                          <a:effectLst/>
                          <a:latin typeface="Calibri"/>
                        </a:rPr>
                        <a:t>19</a:t>
                      </a:r>
                    </a:p>
                  </a:txBody>
                  <a:tcPr marL="9525" marR="9525" marT="9525" marB="0" anchor="b"/>
                </a:tc>
                <a:extLst>
                  <a:ext uri="{0D108BD9-81ED-4DB2-BD59-A6C34878D82A}">
                    <a16:rowId xmlns:a16="http://schemas.microsoft.com/office/drawing/2014/main" xmlns="" val="10003"/>
                  </a:ext>
                </a:extLst>
              </a:tr>
              <a:tr h="282493">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102</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97</a:t>
                      </a:r>
                    </a:p>
                  </a:txBody>
                  <a:tcPr marL="9525" marR="9525" marT="9525" marB="0" anchor="b"/>
                </a:tc>
                <a:tc>
                  <a:txBody>
                    <a:bodyPr/>
                    <a:lstStyle/>
                    <a:p>
                      <a:pPr algn="r" fontAlgn="b"/>
                      <a:r>
                        <a:rPr lang="en-ZA" sz="1400" b="0" i="0" u="none" strike="noStrike" dirty="0" smtClean="0">
                          <a:solidFill>
                            <a:srgbClr val="FF0000"/>
                          </a:solidFill>
                          <a:effectLst/>
                          <a:latin typeface="Calibri"/>
                        </a:rPr>
                        <a:t>-5</a:t>
                      </a:r>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80</a:t>
                      </a:r>
                    </a:p>
                  </a:txBody>
                  <a:tcPr marL="9525" marR="9525" marT="9525" marB="0" anchor="b"/>
                </a:tc>
                <a:tc>
                  <a:txBody>
                    <a:bodyPr/>
                    <a:lstStyle/>
                    <a:p>
                      <a:pPr algn="r" fontAlgn="b"/>
                      <a:r>
                        <a:rPr lang="en-ZA" sz="1200" b="0" i="0" u="none" strike="noStrike">
                          <a:solidFill>
                            <a:srgbClr val="000000"/>
                          </a:solidFill>
                          <a:effectLst/>
                          <a:latin typeface="Calibri"/>
                        </a:rPr>
                        <a:t>17</a:t>
                      </a:r>
                    </a:p>
                  </a:txBody>
                  <a:tcPr marL="9525" marR="9525" marT="9525" marB="0" anchor="b"/>
                </a:tc>
                <a:extLst>
                  <a:ext uri="{0D108BD9-81ED-4DB2-BD59-A6C34878D82A}">
                    <a16:rowId xmlns:a16="http://schemas.microsoft.com/office/drawing/2014/main" xmlns="" val="10004"/>
                  </a:ext>
                </a:extLst>
              </a:tr>
              <a:tr h="282493">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84</a:t>
                      </a:r>
                      <a:endParaRPr lang="en-ZA" sz="1400" dirty="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55</a:t>
                      </a:r>
                    </a:p>
                  </a:txBody>
                  <a:tcPr marL="9525" marR="9525" marT="9525" marB="0" anchor="b"/>
                </a:tc>
                <a:tc>
                  <a:txBody>
                    <a:bodyPr/>
                    <a:lstStyle/>
                    <a:p>
                      <a:pPr algn="r" fontAlgn="b"/>
                      <a:r>
                        <a:rPr lang="en-ZA" sz="1400" b="0" i="0" u="none" strike="noStrike" dirty="0" smtClean="0">
                          <a:solidFill>
                            <a:srgbClr val="FF0000"/>
                          </a:solidFill>
                          <a:effectLst/>
                          <a:latin typeface="Calibri"/>
                        </a:rPr>
                        <a:t>-29</a:t>
                      </a:r>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53</a:t>
                      </a:r>
                    </a:p>
                  </a:txBody>
                  <a:tcPr marL="9525" marR="9525" marT="9525" marB="0" anchor="b"/>
                </a:tc>
                <a:tc>
                  <a:txBody>
                    <a:bodyPr/>
                    <a:lstStyle/>
                    <a:p>
                      <a:pPr algn="r" fontAlgn="b"/>
                      <a:r>
                        <a:rPr lang="en-ZA" sz="1200" b="0" i="0" u="none" strike="noStrike">
                          <a:solidFill>
                            <a:srgbClr val="000000"/>
                          </a:solidFill>
                          <a:effectLst/>
                          <a:latin typeface="Calibri"/>
                        </a:rPr>
                        <a:t>2</a:t>
                      </a:r>
                    </a:p>
                  </a:txBody>
                  <a:tcPr marL="9525" marR="9525" marT="9525" marB="0" anchor="b"/>
                </a:tc>
                <a:extLst>
                  <a:ext uri="{0D108BD9-81ED-4DB2-BD59-A6C34878D82A}">
                    <a16:rowId xmlns:a16="http://schemas.microsoft.com/office/drawing/2014/main" xmlns="" val="10005"/>
                  </a:ext>
                </a:extLst>
              </a:tr>
              <a:tr h="282493">
                <a:tc>
                  <a:txBody>
                    <a:bodyPr/>
                    <a:lstStyle/>
                    <a:p>
                      <a:pPr algn="l" fontAlgn="b"/>
                      <a:r>
                        <a:rPr lang="en-ZA" sz="1400" b="1" u="none" strike="noStrike" dirty="0">
                          <a:effectLst/>
                        </a:rPr>
                        <a:t>MP</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80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74</a:t>
                      </a:r>
                    </a:p>
                  </a:txBody>
                  <a:tcPr marL="9525" marR="9525" marT="9525" marB="0" anchor="b"/>
                </a:tc>
                <a:tc>
                  <a:txBody>
                    <a:bodyPr/>
                    <a:lstStyle/>
                    <a:p>
                      <a:pPr algn="r" fontAlgn="b"/>
                      <a:r>
                        <a:rPr lang="en-ZA" sz="1400" b="0" i="0" u="none" strike="noStrike" dirty="0" smtClean="0">
                          <a:solidFill>
                            <a:srgbClr val="FF0000"/>
                          </a:solidFill>
                          <a:effectLst/>
                          <a:latin typeface="Calibri"/>
                        </a:rPr>
                        <a:t>-6</a:t>
                      </a:r>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67</a:t>
                      </a:r>
                    </a:p>
                  </a:txBody>
                  <a:tcPr marL="9525" marR="9525" marT="9525" marB="0" anchor="b"/>
                </a:tc>
                <a:tc>
                  <a:txBody>
                    <a:bodyPr/>
                    <a:lstStyle/>
                    <a:p>
                      <a:pPr algn="r" fontAlgn="b"/>
                      <a:r>
                        <a:rPr lang="en-ZA" sz="1200" b="0" i="0" u="none" strike="noStrike">
                          <a:solidFill>
                            <a:srgbClr val="000000"/>
                          </a:solidFill>
                          <a:effectLst/>
                          <a:latin typeface="Calibri"/>
                        </a:rPr>
                        <a:t>7</a:t>
                      </a:r>
                    </a:p>
                  </a:txBody>
                  <a:tcPr marL="9525" marR="9525" marT="9525" marB="0" anchor="b"/>
                </a:tc>
                <a:extLst>
                  <a:ext uri="{0D108BD9-81ED-4DB2-BD59-A6C34878D82A}">
                    <a16:rowId xmlns:a16="http://schemas.microsoft.com/office/drawing/2014/main" xmlns="" val="10006"/>
                  </a:ext>
                </a:extLst>
              </a:tr>
              <a:tr h="282493">
                <a:tc>
                  <a:txBody>
                    <a:bodyPr/>
                    <a:lstStyle/>
                    <a:p>
                      <a:pPr algn="l" fontAlgn="b"/>
                      <a:r>
                        <a:rPr lang="en-ZA" sz="1400" b="1" u="none" strike="noStrike" dirty="0">
                          <a:effectLst/>
                        </a:rPr>
                        <a:t>NC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60</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118</a:t>
                      </a:r>
                    </a:p>
                  </a:txBody>
                  <a:tcPr marL="9525" marR="9525" marT="9525" marB="0" anchor="b"/>
                </a:tc>
                <a:tc>
                  <a:txBody>
                    <a:bodyPr/>
                    <a:lstStyle/>
                    <a:p>
                      <a:pPr algn="r" fontAlgn="b"/>
                      <a:r>
                        <a:rPr lang="en-ZA" sz="1400" b="0" i="0" u="none" strike="noStrike" dirty="0" smtClean="0">
                          <a:solidFill>
                            <a:schemeClr val="tx1"/>
                          </a:solidFill>
                          <a:effectLst/>
                          <a:latin typeface="Calibri"/>
                        </a:rPr>
                        <a:t>58</a:t>
                      </a:r>
                      <a:endParaRPr lang="en-ZA" sz="1400" b="0" i="0" u="none" strike="noStrike" dirty="0">
                        <a:solidFill>
                          <a:schemeClr val="tx1"/>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115</a:t>
                      </a:r>
                    </a:p>
                  </a:txBody>
                  <a:tcPr marL="9525" marR="9525" marT="9525" marB="0" anchor="b"/>
                </a:tc>
                <a:tc>
                  <a:txBody>
                    <a:bodyPr/>
                    <a:lstStyle/>
                    <a:p>
                      <a:pPr algn="r" fontAlgn="b"/>
                      <a:r>
                        <a:rPr lang="en-ZA" sz="1200" b="0" i="0" u="none" strike="noStrike">
                          <a:solidFill>
                            <a:srgbClr val="000000"/>
                          </a:solidFill>
                          <a:effectLst/>
                          <a:latin typeface="Calibri"/>
                        </a:rPr>
                        <a:t>3</a:t>
                      </a:r>
                    </a:p>
                  </a:txBody>
                  <a:tcPr marL="9525" marR="9525" marT="9525" marB="0" anchor="b"/>
                </a:tc>
                <a:extLst>
                  <a:ext uri="{0D108BD9-81ED-4DB2-BD59-A6C34878D82A}">
                    <a16:rowId xmlns:a16="http://schemas.microsoft.com/office/drawing/2014/main" xmlns="" val="10007"/>
                  </a:ext>
                </a:extLst>
              </a:tr>
              <a:tr h="282493">
                <a:tc>
                  <a:txBody>
                    <a:bodyPr/>
                    <a:lstStyle/>
                    <a:p>
                      <a:pPr algn="l" fontAlgn="b"/>
                      <a:r>
                        <a:rPr lang="en-ZA" sz="1400" b="1" u="none" strike="noStrike" dirty="0">
                          <a:effectLst/>
                        </a:rPr>
                        <a:t>NW</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38</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Calibri"/>
                        </a:rPr>
                        <a:t>44</a:t>
                      </a:r>
                    </a:p>
                  </a:txBody>
                  <a:tcPr marL="9525" marR="9525" marT="9525" marB="0" anchor="b"/>
                </a:tc>
                <a:tc>
                  <a:txBody>
                    <a:bodyPr/>
                    <a:lstStyle/>
                    <a:p>
                      <a:pPr algn="r" fontAlgn="b"/>
                      <a:r>
                        <a:rPr lang="en-ZA" sz="1400" b="0" i="0" u="none" strike="noStrike" dirty="0" smtClean="0">
                          <a:solidFill>
                            <a:schemeClr val="tx1"/>
                          </a:solidFill>
                          <a:effectLst/>
                          <a:latin typeface="Calibri"/>
                        </a:rPr>
                        <a:t>6</a:t>
                      </a:r>
                      <a:endParaRPr lang="en-ZA" sz="1400" b="0" i="0" u="none" strike="noStrike" dirty="0">
                        <a:solidFill>
                          <a:schemeClr val="tx1"/>
                        </a:solidFill>
                        <a:effectLst/>
                        <a:latin typeface="Calibri"/>
                      </a:endParaRPr>
                    </a:p>
                  </a:txBody>
                  <a:tcPr marL="9525" marR="9525" marT="9525" marB="0" anchor="b"/>
                </a:tc>
                <a:tc>
                  <a:txBody>
                    <a:bodyPr/>
                    <a:lstStyle/>
                    <a:p>
                      <a:pPr algn="r" fontAlgn="b"/>
                      <a:r>
                        <a:rPr lang="en-ZA" sz="1200" b="0" i="0" u="none" strike="noStrike">
                          <a:solidFill>
                            <a:srgbClr val="000000"/>
                          </a:solidFill>
                          <a:effectLst/>
                          <a:latin typeface="Calibri"/>
                        </a:rPr>
                        <a:t>39</a:t>
                      </a:r>
                    </a:p>
                  </a:txBody>
                  <a:tcPr marL="9525" marR="9525" marT="9525" marB="0" anchor="b"/>
                </a:tc>
                <a:tc>
                  <a:txBody>
                    <a:bodyPr/>
                    <a:lstStyle/>
                    <a:p>
                      <a:pPr algn="r" fontAlgn="b"/>
                      <a:r>
                        <a:rPr lang="en-ZA" sz="1200" b="0" i="0" u="none" strike="noStrike">
                          <a:solidFill>
                            <a:srgbClr val="000000"/>
                          </a:solidFill>
                          <a:effectLst/>
                          <a:latin typeface="Calibri"/>
                        </a:rPr>
                        <a:t>5</a:t>
                      </a:r>
                    </a:p>
                  </a:txBody>
                  <a:tcPr marL="9525" marR="9525" marT="9525" marB="0" anchor="b"/>
                </a:tc>
                <a:extLst>
                  <a:ext uri="{0D108BD9-81ED-4DB2-BD59-A6C34878D82A}">
                    <a16:rowId xmlns:a16="http://schemas.microsoft.com/office/drawing/2014/main" xmlns="" val="10008"/>
                  </a:ext>
                </a:extLst>
              </a:tr>
              <a:tr h="282493">
                <a:tc>
                  <a:txBody>
                    <a:bodyPr/>
                    <a:lstStyle/>
                    <a:p>
                      <a:pPr algn="l" fontAlgn="b"/>
                      <a:r>
                        <a:rPr lang="en-ZA" sz="1400" b="1" u="none" strike="noStrike" dirty="0">
                          <a:effectLst/>
                        </a:rPr>
                        <a:t>WC</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a:solidFill>
                            <a:srgbClr val="000000"/>
                          </a:solidFill>
                          <a:effectLst/>
                          <a:latin typeface="Calibri"/>
                          <a:ea typeface="Calibri"/>
                          <a:cs typeface="Times New Roman"/>
                        </a:rPr>
                        <a:t>116</a:t>
                      </a:r>
                      <a:endParaRPr lang="en-ZA" sz="1400">
                        <a:effectLst/>
                        <a:latin typeface="Calibri"/>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Calibri"/>
                        </a:rPr>
                        <a:t>48</a:t>
                      </a:r>
                    </a:p>
                  </a:txBody>
                  <a:tcPr marL="9525" marR="9525" marT="9525" marB="0" anchor="b"/>
                </a:tc>
                <a:tc>
                  <a:txBody>
                    <a:bodyPr/>
                    <a:lstStyle/>
                    <a:p>
                      <a:pPr algn="r" fontAlgn="b"/>
                      <a:r>
                        <a:rPr lang="en-ZA" sz="1400" b="0" i="0" u="none" strike="noStrike" dirty="0" smtClean="0">
                          <a:solidFill>
                            <a:srgbClr val="FF0000"/>
                          </a:solidFill>
                          <a:effectLst/>
                          <a:latin typeface="Calibri"/>
                        </a:rPr>
                        <a:t>-68</a:t>
                      </a:r>
                      <a:endParaRPr lang="en-ZA" sz="1400" b="0" i="0" u="none" strike="noStrike" dirty="0">
                        <a:solidFill>
                          <a:srgbClr val="FF0000"/>
                        </a:solidFill>
                        <a:effectLst/>
                        <a:latin typeface="Calibri"/>
                      </a:endParaRPr>
                    </a:p>
                  </a:txBody>
                  <a:tcPr marL="9525" marR="9525" marT="9525" marB="0" anchor="b"/>
                </a:tc>
                <a:tc>
                  <a:txBody>
                    <a:bodyPr/>
                    <a:lstStyle/>
                    <a:p>
                      <a:pPr algn="r" fontAlgn="b"/>
                      <a:r>
                        <a:rPr lang="en-ZA" sz="1200" b="0" i="0" u="none" strike="noStrike" dirty="0">
                          <a:solidFill>
                            <a:srgbClr val="000000"/>
                          </a:solidFill>
                          <a:effectLst/>
                          <a:latin typeface="Calibri"/>
                        </a:rPr>
                        <a:t>42</a:t>
                      </a:r>
                    </a:p>
                  </a:txBody>
                  <a:tcPr marL="9525" marR="9525" marT="9525" marB="0" anchor="b"/>
                </a:tc>
                <a:tc>
                  <a:txBody>
                    <a:bodyPr/>
                    <a:lstStyle/>
                    <a:p>
                      <a:pPr algn="r" fontAlgn="b"/>
                      <a:r>
                        <a:rPr lang="en-ZA" sz="1200" b="0" i="0" u="none" strike="noStrike" dirty="0">
                          <a:solidFill>
                            <a:srgbClr val="000000"/>
                          </a:solidFill>
                          <a:effectLst/>
                          <a:latin typeface="Calibri"/>
                        </a:rPr>
                        <a:t>6</a:t>
                      </a:r>
                    </a:p>
                  </a:txBody>
                  <a:tcPr marL="9525" marR="9525" marT="9525" marB="0" anchor="b"/>
                </a:tc>
                <a:extLst>
                  <a:ext uri="{0D108BD9-81ED-4DB2-BD59-A6C34878D82A}">
                    <a16:rowId xmlns:a16="http://schemas.microsoft.com/office/drawing/2014/main" xmlns="" val="10009"/>
                  </a:ext>
                </a:extLst>
              </a:tr>
              <a:tr h="282493">
                <a:tc>
                  <a:txBody>
                    <a:bodyPr/>
                    <a:lstStyle/>
                    <a:p>
                      <a:pPr algn="l" fontAlgn="b"/>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b"/>
                </a:tc>
                <a:tc>
                  <a:txBody>
                    <a:bodyPr/>
                    <a:lstStyle/>
                    <a:p>
                      <a:pPr algn="r">
                        <a:lnSpc>
                          <a:spcPct val="115000"/>
                        </a:lnSpc>
                        <a:spcAft>
                          <a:spcPts val="0"/>
                        </a:spcAft>
                      </a:pPr>
                      <a:r>
                        <a:rPr lang="en-ZA" sz="1400" b="1" dirty="0">
                          <a:solidFill>
                            <a:srgbClr val="000000"/>
                          </a:solidFill>
                          <a:effectLst/>
                          <a:latin typeface="Calibri"/>
                          <a:ea typeface="Calibri"/>
                          <a:cs typeface="Times New Roman"/>
                        </a:rPr>
                        <a:t>820</a:t>
                      </a:r>
                      <a:endParaRPr lang="en-ZA" sz="1400" dirty="0">
                        <a:effectLst/>
                        <a:latin typeface="Calibri"/>
                        <a:ea typeface="Calibri"/>
                        <a:cs typeface="Times New Roman"/>
                      </a:endParaRPr>
                    </a:p>
                  </a:txBody>
                  <a:tcPr marL="68580" marR="68580" marT="0" marB="0" anchor="b"/>
                </a:tc>
                <a:tc>
                  <a:txBody>
                    <a:bodyPr/>
                    <a:lstStyle/>
                    <a:p>
                      <a:pPr algn="r" fontAlgn="b"/>
                      <a:r>
                        <a:rPr lang="en-ZA" sz="1400" b="1" i="0" u="none" strike="noStrike" dirty="0" smtClean="0">
                          <a:solidFill>
                            <a:srgbClr val="000000"/>
                          </a:solidFill>
                          <a:effectLst/>
                          <a:latin typeface="Calibri"/>
                        </a:rPr>
                        <a:t>979</a:t>
                      </a:r>
                      <a:endParaRPr lang="en-ZA" sz="1400" b="1" i="0" u="none" strike="noStrike" dirty="0">
                        <a:solidFill>
                          <a:srgbClr val="000000"/>
                        </a:solidFill>
                        <a:effectLst/>
                        <a:latin typeface="Calibri"/>
                      </a:endParaRPr>
                    </a:p>
                  </a:txBody>
                  <a:tcPr marL="9525" marR="9525" marT="9525" marB="0" anchor="b"/>
                </a:tc>
                <a:tc>
                  <a:txBody>
                    <a:bodyPr/>
                    <a:lstStyle/>
                    <a:p>
                      <a:pPr algn="r" fontAlgn="b"/>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smtClean="0">
                          <a:solidFill>
                            <a:srgbClr val="000000"/>
                          </a:solidFill>
                          <a:effectLst/>
                          <a:latin typeface="Calibri"/>
                        </a:rPr>
                        <a:t>904</a:t>
                      </a:r>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i="0" u="none" strike="noStrike" dirty="0" smtClean="0">
                          <a:solidFill>
                            <a:srgbClr val="000000"/>
                          </a:solidFill>
                          <a:effectLst/>
                          <a:latin typeface="Calibri"/>
                        </a:rPr>
                        <a:t>75</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a:xfrm>
            <a:off x="6953984" y="6394340"/>
            <a:ext cx="2133600" cy="365125"/>
          </a:xfrm>
        </p:spPr>
        <p:txBody>
          <a:bodyPr/>
          <a:lstStyle/>
          <a:p>
            <a:fld id="{96CA8298-9D91-4CF9-AB6A-504DBB769D5D}"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xmlns="" val="179455423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56990"/>
          </a:xfrm>
        </p:spPr>
        <p:txBody>
          <a:bodyPr/>
          <a:lstStyle/>
          <a:p>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smtClean="0"/>
              <a:t>DIRECTOR </a:t>
            </a:r>
            <a:r>
              <a:rPr lang="en-ZA" sz="2400" b="1" dirty="0"/>
              <a:t>GENERAL REVIEW PERFORMANCE</a:t>
            </a:r>
            <a:r>
              <a:rPr lang="en-ZA" sz="3200" b="1" dirty="0" smtClean="0"/>
              <a:t/>
            </a:r>
            <a:br>
              <a:rPr lang="en-ZA" sz="3200" b="1" dirty="0" smtClean="0"/>
            </a:br>
            <a:r>
              <a:rPr lang="en-ZA" sz="3200" b="1" dirty="0"/>
              <a:t/>
            </a:r>
            <a:br>
              <a:rPr lang="en-ZA" sz="3200" b="1" dirty="0"/>
            </a:br>
            <a:r>
              <a:rPr lang="en-ZA" sz="1600" dirty="0" smtClean="0">
                <a:latin typeface="Arial" panose="020B0604020202020204" pitchFamily="34" charset="0"/>
                <a:cs typeface="Arial" panose="020B0604020202020204" pitchFamily="34" charset="0"/>
              </a:rPr>
              <a:t>The target for quarter 2 was </a:t>
            </a:r>
            <a:r>
              <a:rPr lang="en-ZA" sz="1600" b="1" dirty="0" smtClean="0">
                <a:latin typeface="Arial" panose="020B0604020202020204" pitchFamily="34" charset="0"/>
                <a:cs typeface="Arial" panose="020B0604020202020204" pitchFamily="34" charset="0"/>
              </a:rPr>
              <a:t>820</a:t>
            </a:r>
            <a:r>
              <a:rPr lang="en-ZA" sz="1600" dirty="0" smtClean="0">
                <a:latin typeface="Arial" panose="020B0604020202020204" pitchFamily="34" charset="0"/>
                <a:cs typeface="Arial" panose="020B0604020202020204" pitchFamily="34" charset="0"/>
              </a:rPr>
              <a:t> Director General Reviews and 546 were conducted which constitutes 66.5%. Only 151 were found to be compliant and 1395 that failed to comply were issued with Director-General Recommendation with which to comply within 60 days</a:t>
            </a:r>
            <a:br>
              <a:rPr lang="en-ZA" sz="1600" dirty="0" smtClean="0">
                <a:latin typeface="Arial" panose="020B0604020202020204" pitchFamily="34" charset="0"/>
                <a:cs typeface="Arial" panose="020B0604020202020204" pitchFamily="34" charset="0"/>
              </a:rPr>
            </a:br>
            <a:endParaRPr lang="en-ZA" sz="1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5213324"/>
              </p:ext>
            </p:extLst>
          </p:nvPr>
        </p:nvGraphicFramePr>
        <p:xfrm>
          <a:off x="323528" y="2708922"/>
          <a:ext cx="8352928" cy="3717723"/>
        </p:xfrm>
        <a:graphic>
          <a:graphicData uri="http://schemas.openxmlformats.org/drawingml/2006/table">
            <a:tbl>
              <a:tblPr>
                <a:tableStyleId>{E8B1032C-EA38-4F05-BA0D-38AFFFC7BED3}</a:tableStyleId>
              </a:tblPr>
              <a:tblGrid>
                <a:gridCol w="1182718">
                  <a:extLst>
                    <a:ext uri="{9D8B030D-6E8A-4147-A177-3AD203B41FA5}">
                      <a16:colId xmlns:a16="http://schemas.microsoft.com/office/drawing/2014/main" xmlns="" val="20000"/>
                    </a:ext>
                  </a:extLst>
                </a:gridCol>
                <a:gridCol w="1121538">
                  <a:extLst>
                    <a:ext uri="{9D8B030D-6E8A-4147-A177-3AD203B41FA5}">
                      <a16:colId xmlns:a16="http://schemas.microsoft.com/office/drawing/2014/main" xmlns="" val="20001"/>
                    </a:ext>
                  </a:extLst>
                </a:gridCol>
                <a:gridCol w="1148853">
                  <a:extLst>
                    <a:ext uri="{9D8B030D-6E8A-4147-A177-3AD203B41FA5}">
                      <a16:colId xmlns:a16="http://schemas.microsoft.com/office/drawing/2014/main" xmlns="" val="20002"/>
                    </a:ext>
                  </a:extLst>
                </a:gridCol>
                <a:gridCol w="1151036">
                  <a:extLst>
                    <a:ext uri="{9D8B030D-6E8A-4147-A177-3AD203B41FA5}">
                      <a16:colId xmlns:a16="http://schemas.microsoft.com/office/drawing/2014/main" xmlns="" val="20003"/>
                    </a:ext>
                  </a:extLst>
                </a:gridCol>
                <a:gridCol w="1151036">
                  <a:extLst>
                    <a:ext uri="{9D8B030D-6E8A-4147-A177-3AD203B41FA5}">
                      <a16:colId xmlns:a16="http://schemas.microsoft.com/office/drawing/2014/main" xmlns="" val="20004"/>
                    </a:ext>
                  </a:extLst>
                </a:gridCol>
                <a:gridCol w="1151036">
                  <a:extLst>
                    <a:ext uri="{9D8B030D-6E8A-4147-A177-3AD203B41FA5}">
                      <a16:colId xmlns:a16="http://schemas.microsoft.com/office/drawing/2014/main" xmlns="" val="20005"/>
                    </a:ext>
                  </a:extLst>
                </a:gridCol>
                <a:gridCol w="1446711">
                  <a:extLst>
                    <a:ext uri="{9D8B030D-6E8A-4147-A177-3AD203B41FA5}">
                      <a16:colId xmlns:a16="http://schemas.microsoft.com/office/drawing/2014/main" xmlns="" val="20006"/>
                    </a:ext>
                  </a:extLst>
                </a:gridCol>
              </a:tblGrid>
              <a:tr h="924110">
                <a:tc>
                  <a:txBody>
                    <a:bodyPr/>
                    <a:lstStyle/>
                    <a:p>
                      <a:pPr algn="l" fontAlgn="b"/>
                      <a:r>
                        <a:rPr lang="en-ZA" sz="1400" b="1" u="none" strike="noStrike" dirty="0">
                          <a:effectLst/>
                        </a:rPr>
                        <a:t>PROVINCE</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TARGET</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ACTUAL</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VARIANCE</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COMPLIANT</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NON-COMPLIANT</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NO </a:t>
                      </a:r>
                      <a:r>
                        <a:rPr lang="en-ZA" sz="1400" b="1" u="none" strike="noStrike" dirty="0" smtClean="0">
                          <a:effectLst/>
                        </a:rPr>
                        <a:t>ISSUED </a:t>
                      </a:r>
                      <a:r>
                        <a:rPr lang="en-ZA" sz="1400" b="1" u="none" strike="noStrike" baseline="0" dirty="0" smtClean="0">
                          <a:effectLst/>
                        </a:rPr>
                        <a:t>WITH </a:t>
                      </a:r>
                      <a:r>
                        <a:rPr lang="en-ZA" sz="1400" b="1" u="none" strike="noStrike" baseline="0" dirty="0">
                          <a:effectLst/>
                        </a:rPr>
                        <a:t>RECOMMENDATIONS</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414903">
                <a:tc>
                  <a:txBody>
                    <a:bodyPr/>
                    <a:lstStyle/>
                    <a:p>
                      <a:pPr algn="l" fontAlgn="b"/>
                      <a:r>
                        <a:rPr lang="en-ZA" sz="1400" b="1"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90</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90</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0</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39</a:t>
                      </a:r>
                    </a:p>
                  </a:txBody>
                  <a:tcPr marL="9525" marR="9525" marT="9525" marB="0" anchor="b"/>
                </a:tc>
                <a:tc>
                  <a:txBody>
                    <a:bodyPr/>
                    <a:lstStyle/>
                    <a:p>
                      <a:pPr algn="r" fontAlgn="b"/>
                      <a:r>
                        <a:rPr lang="en-ZA" sz="1200" b="0" i="0" u="none" strike="noStrike">
                          <a:solidFill>
                            <a:srgbClr val="000000"/>
                          </a:solidFill>
                          <a:effectLst/>
                          <a:latin typeface="Calibri"/>
                        </a:rPr>
                        <a:t>51</a:t>
                      </a:r>
                    </a:p>
                  </a:txBody>
                  <a:tcPr marL="9525" marR="9525" marT="9525" marB="0" anchor="b"/>
                </a:tc>
                <a:tc>
                  <a:txBody>
                    <a:bodyPr/>
                    <a:lstStyle/>
                    <a:p>
                      <a:pPr algn="r" fontAlgn="b"/>
                      <a:r>
                        <a:rPr lang="en-ZA" sz="1200" b="0" i="0" u="none" strike="noStrike">
                          <a:solidFill>
                            <a:srgbClr val="000000"/>
                          </a:solidFill>
                          <a:effectLst/>
                          <a:latin typeface="Calibri"/>
                        </a:rPr>
                        <a:t>51</a:t>
                      </a:r>
                    </a:p>
                  </a:txBody>
                  <a:tcPr marL="9525" marR="9525" marT="9525" marB="0" anchor="b"/>
                </a:tc>
                <a:extLst>
                  <a:ext uri="{0D108BD9-81ED-4DB2-BD59-A6C34878D82A}">
                    <a16:rowId xmlns:a16="http://schemas.microsoft.com/office/drawing/2014/main" xmlns="" val="10001"/>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38</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40</a:t>
                      </a:r>
                    </a:p>
                  </a:txBody>
                  <a:tcPr marL="9525" marR="9525" marT="9525" marB="0" anchor="b"/>
                </a:tc>
                <a:tc>
                  <a:txBody>
                    <a:bodyPr/>
                    <a:lstStyle/>
                    <a:p>
                      <a:pPr algn="r" fontAlgn="b"/>
                      <a:r>
                        <a:rPr lang="en-ZA" sz="1400" b="0" i="0" u="none" strike="noStrike" dirty="0" smtClean="0">
                          <a:solidFill>
                            <a:schemeClr val="tx1"/>
                          </a:solidFill>
                          <a:effectLst/>
                          <a:latin typeface="Arial" panose="020B0604020202020204" pitchFamily="34" charset="0"/>
                          <a:cs typeface="Arial" panose="020B0604020202020204" pitchFamily="34" charset="0"/>
                        </a:rPr>
                        <a:t>2</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20</a:t>
                      </a:r>
                    </a:p>
                  </a:txBody>
                  <a:tcPr marL="9525" marR="9525" marT="9525" marB="0" anchor="b"/>
                </a:tc>
                <a:tc>
                  <a:txBody>
                    <a:bodyPr/>
                    <a:lstStyle/>
                    <a:p>
                      <a:pPr algn="r" fontAlgn="b"/>
                      <a:r>
                        <a:rPr lang="en-ZA" sz="1200" b="0" i="0" u="none" strike="noStrike">
                          <a:solidFill>
                            <a:srgbClr val="000000"/>
                          </a:solidFill>
                          <a:effectLst/>
                          <a:latin typeface="Calibri"/>
                        </a:rPr>
                        <a:t>20</a:t>
                      </a:r>
                    </a:p>
                  </a:txBody>
                  <a:tcPr marL="9525" marR="9525" marT="9525" marB="0" anchor="b"/>
                </a:tc>
                <a:tc>
                  <a:txBody>
                    <a:bodyPr/>
                    <a:lstStyle/>
                    <a:p>
                      <a:pPr algn="r" fontAlgn="b"/>
                      <a:r>
                        <a:rPr lang="en-ZA" sz="1200" b="0" i="0" u="none" strike="noStrike">
                          <a:solidFill>
                            <a:srgbClr val="000000"/>
                          </a:solidFill>
                          <a:effectLst/>
                          <a:latin typeface="Calibri"/>
                        </a:rPr>
                        <a:t>20</a:t>
                      </a:r>
                    </a:p>
                  </a:txBody>
                  <a:tcPr marL="9525" marR="9525" marT="9525" marB="0" anchor="b"/>
                </a:tc>
                <a:extLst>
                  <a:ext uri="{0D108BD9-81ED-4DB2-BD59-A6C34878D82A}">
                    <a16:rowId xmlns:a16="http://schemas.microsoft.com/office/drawing/2014/main" xmlns="" val="10002"/>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212</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150</a:t>
                      </a:r>
                    </a:p>
                  </a:txBody>
                  <a:tcPr marL="9525" marR="9525" marT="9525" marB="0" anchor="b"/>
                </a:tc>
                <a:tc>
                  <a:txBody>
                    <a:bodyPr/>
                    <a:lstStyle/>
                    <a:p>
                      <a:pPr algn="r" fontAlgn="b"/>
                      <a:r>
                        <a:rPr lang="en-ZA" sz="1400" b="0" i="0" u="none" strike="noStrike" dirty="0" smtClean="0">
                          <a:solidFill>
                            <a:srgbClr val="C00000"/>
                          </a:solidFill>
                          <a:effectLst/>
                          <a:latin typeface="Arial" panose="020B0604020202020204" pitchFamily="34" charset="0"/>
                          <a:cs typeface="Arial" panose="020B0604020202020204" pitchFamily="34" charset="0"/>
                        </a:rPr>
                        <a:t>-62</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1</a:t>
                      </a:r>
                    </a:p>
                  </a:txBody>
                  <a:tcPr marL="9525" marR="9525" marT="9525" marB="0" anchor="b"/>
                </a:tc>
                <a:tc>
                  <a:txBody>
                    <a:bodyPr/>
                    <a:lstStyle/>
                    <a:p>
                      <a:pPr algn="r" fontAlgn="b"/>
                      <a:r>
                        <a:rPr lang="en-ZA" sz="1200" b="0" i="0" u="none" strike="noStrike">
                          <a:solidFill>
                            <a:srgbClr val="000000"/>
                          </a:solidFill>
                          <a:effectLst/>
                          <a:latin typeface="Calibri"/>
                        </a:rPr>
                        <a:t>149</a:t>
                      </a:r>
                    </a:p>
                  </a:txBody>
                  <a:tcPr marL="9525" marR="9525" marT="9525" marB="0" anchor="b"/>
                </a:tc>
                <a:tc>
                  <a:txBody>
                    <a:bodyPr/>
                    <a:lstStyle/>
                    <a:p>
                      <a:pPr algn="r" fontAlgn="b"/>
                      <a:r>
                        <a:rPr lang="en-ZA" sz="1200" b="0" i="0" u="none" strike="noStrike">
                          <a:solidFill>
                            <a:srgbClr val="000000"/>
                          </a:solidFill>
                          <a:effectLst/>
                          <a:latin typeface="Calibri"/>
                        </a:rPr>
                        <a:t>149</a:t>
                      </a:r>
                    </a:p>
                  </a:txBody>
                  <a:tcPr marL="9525" marR="9525" marT="9525" marB="0" anchor="b"/>
                </a:tc>
                <a:extLst>
                  <a:ext uri="{0D108BD9-81ED-4DB2-BD59-A6C34878D82A}">
                    <a16:rowId xmlns:a16="http://schemas.microsoft.com/office/drawing/2014/main" xmlns="" val="10003"/>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102</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59</a:t>
                      </a:r>
                    </a:p>
                  </a:txBody>
                  <a:tcPr marL="9525" marR="9525" marT="9525" marB="0" anchor="b"/>
                </a:tc>
                <a:tc>
                  <a:txBody>
                    <a:bodyPr/>
                    <a:lstStyle/>
                    <a:p>
                      <a:pPr algn="r" fontAlgn="b"/>
                      <a:r>
                        <a:rPr lang="en-ZA" sz="1400" b="0" i="0" u="none" strike="noStrike" dirty="0" smtClean="0">
                          <a:solidFill>
                            <a:srgbClr val="C00000"/>
                          </a:solidFill>
                          <a:effectLst/>
                          <a:latin typeface="Arial" panose="020B0604020202020204" pitchFamily="34" charset="0"/>
                          <a:cs typeface="Arial" panose="020B0604020202020204" pitchFamily="34" charset="0"/>
                        </a:rPr>
                        <a:t>-43</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10</a:t>
                      </a:r>
                    </a:p>
                  </a:txBody>
                  <a:tcPr marL="9525" marR="9525" marT="9525" marB="0" anchor="b"/>
                </a:tc>
                <a:tc>
                  <a:txBody>
                    <a:bodyPr/>
                    <a:lstStyle/>
                    <a:p>
                      <a:pPr algn="r" fontAlgn="b"/>
                      <a:r>
                        <a:rPr lang="en-ZA" sz="1200" b="0" i="0" u="none" strike="noStrike">
                          <a:solidFill>
                            <a:srgbClr val="000000"/>
                          </a:solidFill>
                          <a:effectLst/>
                          <a:latin typeface="Calibri"/>
                        </a:rPr>
                        <a:t>49</a:t>
                      </a:r>
                    </a:p>
                  </a:txBody>
                  <a:tcPr marL="9525" marR="9525" marT="9525" marB="0" anchor="b"/>
                </a:tc>
                <a:tc>
                  <a:txBody>
                    <a:bodyPr/>
                    <a:lstStyle/>
                    <a:p>
                      <a:pPr algn="r" fontAlgn="b"/>
                      <a:r>
                        <a:rPr lang="en-ZA" sz="1200" b="0" i="0" u="none" strike="noStrike">
                          <a:solidFill>
                            <a:srgbClr val="000000"/>
                          </a:solidFill>
                          <a:effectLst/>
                          <a:latin typeface="Calibri"/>
                        </a:rPr>
                        <a:t>49</a:t>
                      </a:r>
                    </a:p>
                  </a:txBody>
                  <a:tcPr marL="9525" marR="9525" marT="9525" marB="0" anchor="b"/>
                </a:tc>
                <a:extLst>
                  <a:ext uri="{0D108BD9-81ED-4DB2-BD59-A6C34878D82A}">
                    <a16:rowId xmlns:a16="http://schemas.microsoft.com/office/drawing/2014/main" xmlns="" val="10004"/>
                  </a:ext>
                </a:extLst>
              </a:tr>
              <a:tr h="261514">
                <a:tc>
                  <a:txBody>
                    <a:bodyPr/>
                    <a:lstStyle/>
                    <a:p>
                      <a:pPr algn="l" fontAlgn="b"/>
                      <a:r>
                        <a:rPr lang="en-ZA" sz="1400" b="1" u="none" strike="noStrike" dirty="0">
                          <a:solidFill>
                            <a:srgbClr val="FF0000"/>
                          </a:solidFill>
                          <a:effectLst/>
                          <a:latin typeface="Arial" panose="020B0604020202020204" pitchFamily="34" charset="0"/>
                          <a:cs typeface="Arial" panose="020B0604020202020204" pitchFamily="34" charset="0"/>
                        </a:rPr>
                        <a:t>LP</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FF0000"/>
                          </a:solidFill>
                          <a:effectLst/>
                          <a:latin typeface="Calibri"/>
                          <a:ea typeface="Calibri"/>
                          <a:cs typeface="Times New Roman"/>
                        </a:rPr>
                        <a:t>84</a:t>
                      </a:r>
                    </a:p>
                  </a:txBody>
                  <a:tcPr marL="68580" marR="68580" marT="0" marB="0" anchor="b"/>
                </a:tc>
                <a:tc>
                  <a:txBody>
                    <a:bodyPr/>
                    <a:lstStyle/>
                    <a:p>
                      <a:pPr algn="r" fontAlgn="b"/>
                      <a:r>
                        <a:rPr lang="en-ZA" sz="1200" b="0" i="0" u="none" strike="noStrike">
                          <a:solidFill>
                            <a:srgbClr val="FF0000"/>
                          </a:solidFill>
                          <a:effectLst/>
                          <a:latin typeface="Calibri"/>
                        </a:rPr>
                        <a:t>40</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-44</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FF0000"/>
                          </a:solidFill>
                          <a:effectLst/>
                          <a:latin typeface="Calibri"/>
                        </a:rPr>
                        <a:t>19</a:t>
                      </a:r>
                    </a:p>
                  </a:txBody>
                  <a:tcPr marL="9525" marR="9525" marT="9525" marB="0" anchor="b"/>
                </a:tc>
                <a:tc>
                  <a:txBody>
                    <a:bodyPr/>
                    <a:lstStyle/>
                    <a:p>
                      <a:pPr algn="r" fontAlgn="b"/>
                      <a:r>
                        <a:rPr lang="en-ZA" sz="1200" b="0" i="0" u="none" strike="noStrike">
                          <a:solidFill>
                            <a:srgbClr val="000000"/>
                          </a:solidFill>
                          <a:effectLst/>
                          <a:latin typeface="Calibri"/>
                        </a:rPr>
                        <a:t>21</a:t>
                      </a:r>
                    </a:p>
                  </a:txBody>
                  <a:tcPr marL="9525" marR="9525" marT="9525" marB="0" anchor="b"/>
                </a:tc>
                <a:tc>
                  <a:txBody>
                    <a:bodyPr/>
                    <a:lstStyle/>
                    <a:p>
                      <a:pPr algn="r" fontAlgn="b"/>
                      <a:r>
                        <a:rPr lang="en-ZA" sz="1200" b="0" i="0" u="none" strike="noStrike">
                          <a:solidFill>
                            <a:srgbClr val="000000"/>
                          </a:solidFill>
                          <a:effectLst/>
                          <a:latin typeface="Calibri"/>
                        </a:rPr>
                        <a:t>21</a:t>
                      </a:r>
                    </a:p>
                  </a:txBody>
                  <a:tcPr marL="9525" marR="9525" marT="9525" marB="0" anchor="b"/>
                </a:tc>
                <a:extLst>
                  <a:ext uri="{0D108BD9-81ED-4DB2-BD59-A6C34878D82A}">
                    <a16:rowId xmlns:a16="http://schemas.microsoft.com/office/drawing/2014/main" xmlns="" val="10005"/>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80</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50</a:t>
                      </a:r>
                    </a:p>
                  </a:txBody>
                  <a:tcPr marL="9525" marR="9525" marT="9525" marB="0" anchor="b"/>
                </a:tc>
                <a:tc>
                  <a:txBody>
                    <a:bodyPr/>
                    <a:lstStyle/>
                    <a:p>
                      <a:pPr algn="r" fontAlgn="b"/>
                      <a:r>
                        <a:rPr lang="en-ZA" sz="1400" b="0" i="0" u="none" strike="noStrike" dirty="0" smtClean="0">
                          <a:solidFill>
                            <a:srgbClr val="C00000"/>
                          </a:solidFill>
                          <a:effectLst/>
                          <a:latin typeface="Arial" panose="020B0604020202020204" pitchFamily="34" charset="0"/>
                          <a:cs typeface="Arial" panose="020B0604020202020204" pitchFamily="34" charset="0"/>
                        </a:rPr>
                        <a:t>-30</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23</a:t>
                      </a:r>
                    </a:p>
                  </a:txBody>
                  <a:tcPr marL="9525" marR="9525" marT="9525" marB="0" anchor="b"/>
                </a:tc>
                <a:tc>
                  <a:txBody>
                    <a:bodyPr/>
                    <a:lstStyle/>
                    <a:p>
                      <a:pPr algn="r" fontAlgn="b"/>
                      <a:r>
                        <a:rPr lang="en-ZA" sz="1200" b="0" i="0" u="none" strike="noStrike">
                          <a:solidFill>
                            <a:srgbClr val="000000"/>
                          </a:solidFill>
                          <a:effectLst/>
                          <a:latin typeface="Calibri"/>
                        </a:rPr>
                        <a:t>27</a:t>
                      </a:r>
                    </a:p>
                  </a:txBody>
                  <a:tcPr marL="9525" marR="9525" marT="9525" marB="0" anchor="b"/>
                </a:tc>
                <a:tc>
                  <a:txBody>
                    <a:bodyPr/>
                    <a:lstStyle/>
                    <a:p>
                      <a:pPr algn="r" fontAlgn="b"/>
                      <a:r>
                        <a:rPr lang="en-ZA" sz="1200" b="0" i="0" u="none" strike="noStrike">
                          <a:solidFill>
                            <a:srgbClr val="000000"/>
                          </a:solidFill>
                          <a:effectLst/>
                          <a:latin typeface="Calibri"/>
                        </a:rPr>
                        <a:t>27</a:t>
                      </a:r>
                    </a:p>
                  </a:txBody>
                  <a:tcPr marL="9525" marR="9525" marT="9525" marB="0" anchor="b"/>
                </a:tc>
                <a:extLst>
                  <a:ext uri="{0D108BD9-81ED-4DB2-BD59-A6C34878D82A}">
                    <a16:rowId xmlns:a16="http://schemas.microsoft.com/office/drawing/2014/main" xmlns="" val="10006"/>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60</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33</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-27</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2</a:t>
                      </a:r>
                    </a:p>
                  </a:txBody>
                  <a:tcPr marL="9525" marR="9525" marT="9525" marB="0" anchor="b"/>
                </a:tc>
                <a:tc>
                  <a:txBody>
                    <a:bodyPr/>
                    <a:lstStyle/>
                    <a:p>
                      <a:pPr algn="r" fontAlgn="b"/>
                      <a:r>
                        <a:rPr lang="en-ZA" sz="1200" b="0" i="0" u="none" strike="noStrike">
                          <a:solidFill>
                            <a:srgbClr val="000000"/>
                          </a:solidFill>
                          <a:effectLst/>
                          <a:latin typeface="Calibri"/>
                        </a:rPr>
                        <a:t>31</a:t>
                      </a:r>
                    </a:p>
                  </a:txBody>
                  <a:tcPr marL="9525" marR="9525" marT="9525" marB="0" anchor="b"/>
                </a:tc>
                <a:tc>
                  <a:txBody>
                    <a:bodyPr/>
                    <a:lstStyle/>
                    <a:p>
                      <a:pPr algn="r" fontAlgn="b"/>
                      <a:r>
                        <a:rPr lang="en-ZA" sz="1200" b="0" i="0" u="none" strike="noStrike">
                          <a:solidFill>
                            <a:srgbClr val="000000"/>
                          </a:solidFill>
                          <a:effectLst/>
                          <a:latin typeface="Calibri"/>
                        </a:rPr>
                        <a:t>31</a:t>
                      </a:r>
                    </a:p>
                  </a:txBody>
                  <a:tcPr marL="9525" marR="9525" marT="9525" marB="0" anchor="b"/>
                </a:tc>
                <a:extLst>
                  <a:ext uri="{0D108BD9-81ED-4DB2-BD59-A6C34878D82A}">
                    <a16:rowId xmlns:a16="http://schemas.microsoft.com/office/drawing/2014/main" xmlns="" val="10007"/>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38</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a:solidFill>
                            <a:srgbClr val="000000"/>
                          </a:solidFill>
                          <a:effectLst/>
                          <a:latin typeface="Calibri"/>
                        </a:rPr>
                        <a:t>40</a:t>
                      </a:r>
                    </a:p>
                  </a:txBody>
                  <a:tcPr marL="9525" marR="9525" marT="9525" marB="0" anchor="b"/>
                </a:tc>
                <a:tc>
                  <a:txBody>
                    <a:bodyPr/>
                    <a:lstStyle/>
                    <a:p>
                      <a:pPr algn="r" fontAlgn="b"/>
                      <a:r>
                        <a:rPr lang="en-ZA" sz="1400" b="0" i="0" u="none" strike="noStrike" dirty="0" smtClean="0">
                          <a:solidFill>
                            <a:srgbClr val="C00000"/>
                          </a:solidFill>
                          <a:effectLst/>
                          <a:latin typeface="Arial" panose="020B0604020202020204" pitchFamily="34" charset="0"/>
                          <a:cs typeface="Arial" panose="020B0604020202020204" pitchFamily="34" charset="0"/>
                        </a:rPr>
                        <a:t>2</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a:solidFill>
                            <a:srgbClr val="000000"/>
                          </a:solidFill>
                          <a:effectLst/>
                          <a:latin typeface="Calibri"/>
                        </a:rPr>
                        <a:t>18</a:t>
                      </a:r>
                    </a:p>
                  </a:txBody>
                  <a:tcPr marL="9525" marR="9525" marT="9525" marB="0" anchor="b"/>
                </a:tc>
                <a:tc>
                  <a:txBody>
                    <a:bodyPr/>
                    <a:lstStyle/>
                    <a:p>
                      <a:pPr algn="r" fontAlgn="b"/>
                      <a:r>
                        <a:rPr lang="en-ZA" sz="1200" b="0" i="0" u="none" strike="noStrike">
                          <a:solidFill>
                            <a:srgbClr val="000000"/>
                          </a:solidFill>
                          <a:effectLst/>
                          <a:latin typeface="Calibri"/>
                        </a:rPr>
                        <a:t>22</a:t>
                      </a:r>
                    </a:p>
                  </a:txBody>
                  <a:tcPr marL="9525" marR="9525" marT="9525" marB="0" anchor="b"/>
                </a:tc>
                <a:tc>
                  <a:txBody>
                    <a:bodyPr/>
                    <a:lstStyle/>
                    <a:p>
                      <a:pPr algn="r" fontAlgn="b"/>
                      <a:r>
                        <a:rPr lang="en-ZA" sz="1200" b="0" i="0" u="none" strike="noStrike">
                          <a:solidFill>
                            <a:srgbClr val="000000"/>
                          </a:solidFill>
                          <a:effectLst/>
                          <a:latin typeface="Calibri"/>
                        </a:rPr>
                        <a:t>22</a:t>
                      </a:r>
                    </a:p>
                  </a:txBody>
                  <a:tcPr marL="9525" marR="9525" marT="9525" marB="0" anchor="b"/>
                </a:tc>
                <a:extLst>
                  <a:ext uri="{0D108BD9-81ED-4DB2-BD59-A6C34878D82A}">
                    <a16:rowId xmlns:a16="http://schemas.microsoft.com/office/drawing/2014/main" xmlns="" val="10008"/>
                  </a:ext>
                </a:extLst>
              </a:tr>
              <a:tr h="261514">
                <a:tc>
                  <a:txBody>
                    <a:bodyPr/>
                    <a:lstStyle/>
                    <a:p>
                      <a:pPr algn="l" fontAlgn="b"/>
                      <a:r>
                        <a:rPr lang="en-ZA" sz="1400" b="1" u="none" strike="noStrike" dirty="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Calibri"/>
                          <a:ea typeface="Calibri"/>
                          <a:cs typeface="Times New Roman"/>
                        </a:rPr>
                        <a:t>116</a:t>
                      </a:r>
                      <a:endParaRPr lang="en-ZA" sz="1400" dirty="0">
                        <a:effectLst/>
                        <a:latin typeface="Calibri"/>
                        <a:ea typeface="Calibri"/>
                        <a:cs typeface="Times New Roman"/>
                      </a:endParaRPr>
                    </a:p>
                  </a:txBody>
                  <a:tcPr marL="68580" marR="68580" marT="0" marB="0" anchor="b"/>
                </a:tc>
                <a:tc>
                  <a:txBody>
                    <a:bodyPr/>
                    <a:lstStyle/>
                    <a:p>
                      <a:pPr algn="r" fontAlgn="b"/>
                      <a:r>
                        <a:rPr lang="en-ZA" sz="1200" b="0" i="0" u="none" strike="noStrike" dirty="0">
                          <a:solidFill>
                            <a:srgbClr val="000000"/>
                          </a:solidFill>
                          <a:effectLst/>
                          <a:latin typeface="Calibri"/>
                        </a:rPr>
                        <a:t>44</a:t>
                      </a:r>
                    </a:p>
                  </a:txBody>
                  <a:tcPr marL="9525" marR="9525" marT="9525" marB="0" anchor="b"/>
                </a:tc>
                <a:tc>
                  <a:txBody>
                    <a:bodyPr/>
                    <a:lstStyle/>
                    <a:p>
                      <a:pPr algn="r" fontAlgn="b"/>
                      <a:r>
                        <a:rPr lang="en-ZA" sz="1400" b="0" i="0" u="none" strike="noStrike" dirty="0" smtClean="0">
                          <a:solidFill>
                            <a:srgbClr val="FF0000"/>
                          </a:solidFill>
                          <a:effectLst/>
                          <a:latin typeface="Arial" panose="020B0604020202020204" pitchFamily="34" charset="0"/>
                          <a:cs typeface="Arial" panose="020B0604020202020204" pitchFamily="34" charset="0"/>
                        </a:rPr>
                        <a:t>-72</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200" b="0" i="0" u="none" strike="noStrike" dirty="0">
                          <a:solidFill>
                            <a:srgbClr val="000000"/>
                          </a:solidFill>
                          <a:effectLst/>
                          <a:latin typeface="Calibri"/>
                        </a:rPr>
                        <a:t>19</a:t>
                      </a:r>
                    </a:p>
                  </a:txBody>
                  <a:tcPr marL="9525" marR="9525" marT="9525" marB="0" anchor="b"/>
                </a:tc>
                <a:tc>
                  <a:txBody>
                    <a:bodyPr/>
                    <a:lstStyle/>
                    <a:p>
                      <a:pPr algn="r" fontAlgn="b"/>
                      <a:r>
                        <a:rPr lang="en-ZA" sz="1200" b="0" i="0" u="none" strike="noStrike" dirty="0">
                          <a:solidFill>
                            <a:srgbClr val="000000"/>
                          </a:solidFill>
                          <a:effectLst/>
                          <a:latin typeface="Calibri"/>
                        </a:rPr>
                        <a:t>25</a:t>
                      </a:r>
                    </a:p>
                  </a:txBody>
                  <a:tcPr marL="9525" marR="9525" marT="9525" marB="0" anchor="b"/>
                </a:tc>
                <a:tc>
                  <a:txBody>
                    <a:bodyPr/>
                    <a:lstStyle/>
                    <a:p>
                      <a:pPr algn="r" fontAlgn="b"/>
                      <a:r>
                        <a:rPr lang="en-ZA" sz="1200" b="0" i="0" u="none" strike="noStrike" dirty="0">
                          <a:solidFill>
                            <a:srgbClr val="000000"/>
                          </a:solidFill>
                          <a:effectLst/>
                          <a:latin typeface="Calibri"/>
                        </a:rPr>
                        <a:t>25</a:t>
                      </a:r>
                    </a:p>
                  </a:txBody>
                  <a:tcPr marL="9525" marR="9525" marT="9525" marB="0" anchor="b"/>
                </a:tc>
                <a:extLst>
                  <a:ext uri="{0D108BD9-81ED-4DB2-BD59-A6C34878D82A}">
                    <a16:rowId xmlns:a16="http://schemas.microsoft.com/office/drawing/2014/main" xmlns="" val="10009"/>
                  </a:ext>
                </a:extLst>
              </a:tr>
              <a:tr h="286598">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b="1" dirty="0">
                          <a:solidFill>
                            <a:srgbClr val="000000"/>
                          </a:solidFill>
                          <a:effectLst/>
                          <a:latin typeface="Calibri"/>
                          <a:ea typeface="Calibri"/>
                          <a:cs typeface="Times New Roman"/>
                        </a:rPr>
                        <a:t>820</a:t>
                      </a:r>
                      <a:endParaRPr lang="en-ZA" sz="1400" b="1"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ZA" sz="1400" b="1" dirty="0" smtClean="0">
                          <a:effectLst/>
                          <a:latin typeface="Calibri"/>
                          <a:ea typeface="Calibri"/>
                          <a:cs typeface="Times New Roman"/>
                        </a:rPr>
                        <a:t>546</a:t>
                      </a:r>
                      <a:endParaRPr lang="en-ZA" sz="1400" b="1" dirty="0">
                        <a:effectLst/>
                        <a:latin typeface="Calibri"/>
                        <a:ea typeface="Calibri"/>
                        <a:cs typeface="Times New Roman"/>
                      </a:endParaRPr>
                    </a:p>
                  </a:txBody>
                  <a:tcPr marL="68580" marR="68580" marT="0" marB="0"/>
                </a:tc>
                <a:tc>
                  <a:txBody>
                    <a:bodyPr/>
                    <a:lstStyle/>
                    <a:p>
                      <a:pPr algn="r" fontAlgn="b"/>
                      <a:endParaRPr lang="en-ZA" sz="1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151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395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cs typeface="Arial" panose="020B0604020202020204" pitchFamily="34" charset="0"/>
                        </a:rPr>
                        <a:t>395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a:xfrm>
            <a:off x="6804248" y="6426645"/>
            <a:ext cx="2133600" cy="365125"/>
          </a:xfrm>
        </p:spPr>
        <p:txBody>
          <a:bodyPr/>
          <a:lstStyle/>
          <a:p>
            <a:fld id="{96CA8298-9D91-4CF9-AB6A-504DBB769D5D}"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xmlns="" val="34810738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smtClean="0"/>
              <a:t>SECTORS REVIEWED</a:t>
            </a:r>
            <a:endParaRPr lang="en-ZA"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647580550"/>
              </p:ext>
            </p:extLst>
          </p:nvPr>
        </p:nvGraphicFramePr>
        <p:xfrm>
          <a:off x="323528" y="1417637"/>
          <a:ext cx="8496944" cy="3882302"/>
        </p:xfrm>
        <a:graphic>
          <a:graphicData uri="http://schemas.openxmlformats.org/drawingml/2006/table">
            <a:tbl>
              <a:tblPr firstRow="1" bandRow="1">
                <a:tableStyleId>{E8B1032C-EA38-4F05-BA0D-38AFFFC7BED3}</a:tableStyleId>
              </a:tblPr>
              <a:tblGrid>
                <a:gridCol w="2967790">
                  <a:extLst>
                    <a:ext uri="{9D8B030D-6E8A-4147-A177-3AD203B41FA5}">
                      <a16:colId xmlns:a16="http://schemas.microsoft.com/office/drawing/2014/main" xmlns="" val="20000"/>
                    </a:ext>
                  </a:extLst>
                </a:gridCol>
                <a:gridCol w="5529154">
                  <a:extLst>
                    <a:ext uri="{9D8B030D-6E8A-4147-A177-3AD203B41FA5}">
                      <a16:colId xmlns:a16="http://schemas.microsoft.com/office/drawing/2014/main" xmlns="" val="20001"/>
                    </a:ext>
                  </a:extLst>
                </a:gridCol>
              </a:tblGrid>
              <a:tr h="520937">
                <a:tc>
                  <a:txBody>
                    <a:bodyPr/>
                    <a:lstStyle/>
                    <a:p>
                      <a:r>
                        <a:rPr lang="en-ZA" dirty="0" smtClean="0"/>
                        <a:t>SECTOR</a:t>
                      </a:r>
                      <a:endParaRPr lang="en-ZA" dirty="0"/>
                    </a:p>
                  </a:txBody>
                  <a:tcPr/>
                </a:tc>
                <a:tc>
                  <a:txBody>
                    <a:bodyPr/>
                    <a:lstStyle/>
                    <a:p>
                      <a:r>
                        <a:rPr lang="en-ZA" dirty="0" smtClean="0"/>
                        <a:t>SECTIONS CONTRAVENED</a:t>
                      </a:r>
                      <a:endParaRPr lang="en-ZA" dirty="0"/>
                    </a:p>
                  </a:txBody>
                  <a:tcPr/>
                </a:tc>
                <a:extLst>
                  <a:ext uri="{0D108BD9-81ED-4DB2-BD59-A6C34878D82A}">
                    <a16:rowId xmlns:a16="http://schemas.microsoft.com/office/drawing/2014/main" xmlns="" val="10000"/>
                  </a:ext>
                </a:extLst>
              </a:tr>
              <a:tr h="303879">
                <a:tc>
                  <a:txBody>
                    <a:bodyPr/>
                    <a:lstStyle/>
                    <a:p>
                      <a:pPr algn="l" fontAlgn="b"/>
                      <a:r>
                        <a:rPr lang="en-ZA" sz="1400" b="1" u="none" strike="noStrike" dirty="0" smtClean="0">
                          <a:effectLst/>
                          <a:latin typeface="Arial" panose="020B0604020202020204" pitchFamily="34" charset="0"/>
                          <a:cs typeface="Arial" panose="020B0604020202020204" pitchFamily="34" charset="0"/>
                        </a:rPr>
                        <a:t>Community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24, 25, 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03879">
                <a:tc>
                  <a:txBody>
                    <a:bodyPr/>
                    <a:lstStyle/>
                    <a:p>
                      <a:pPr algn="l" fontAlgn="b"/>
                      <a:r>
                        <a:rPr lang="en-ZA" sz="1400" b="1" u="none" strike="noStrike" dirty="0" smtClean="0">
                          <a:effectLst/>
                          <a:latin typeface="Arial" panose="020B0604020202020204" pitchFamily="34" charset="0"/>
                          <a:cs typeface="Arial" panose="020B0604020202020204" pitchFamily="34" charset="0"/>
                        </a:rPr>
                        <a:t>Manufacturing</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17,19 20, 2425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03879">
                <a:tc>
                  <a:txBody>
                    <a:bodyPr/>
                    <a:lstStyle/>
                    <a:p>
                      <a:pPr algn="l" fontAlgn="b"/>
                      <a:r>
                        <a:rPr lang="en-ZA" sz="1400" b="1" i="0" u="none" strike="noStrike" dirty="0" smtClean="0">
                          <a:solidFill>
                            <a:schemeClr val="tx1"/>
                          </a:solidFill>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03879">
                <a:tc>
                  <a:txBody>
                    <a:bodyPr/>
                    <a:lstStyle/>
                    <a:p>
                      <a:pPr algn="l" fontAlgn="b"/>
                      <a:r>
                        <a:rPr lang="en-ZA" sz="1400" b="1" u="none" strike="noStrike" dirty="0" smtClean="0">
                          <a:effectLst/>
                          <a:latin typeface="Arial" panose="020B0604020202020204" pitchFamily="34" charset="0"/>
                          <a:cs typeface="Arial" panose="020B0604020202020204" pitchFamily="34" charset="0"/>
                        </a:rPr>
                        <a:t>Mining</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45565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u="none" strike="noStrike" dirty="0" smtClean="0">
                          <a:effectLst/>
                          <a:latin typeface="Arial" panose="020B0604020202020204" pitchFamily="34" charset="0"/>
                          <a:cs typeface="Arial" panose="020B0604020202020204" pitchFamily="34" charset="0"/>
                        </a:rPr>
                        <a:t>Catering, Accommodation</a:t>
                      </a: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49655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u="none" strike="noStrike" dirty="0" smtClean="0">
                          <a:effectLst/>
                          <a:latin typeface="Arial" panose="020B0604020202020204" pitchFamily="34" charset="0"/>
                          <a:cs typeface="Arial" panose="020B0604020202020204" pitchFamily="34" charset="0"/>
                        </a:rPr>
                        <a:t>Finance and Business</a:t>
                      </a: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24,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303879">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Wholesale &amp; Trade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455651">
                <a:tc>
                  <a:txBody>
                    <a:bodyPr/>
                    <a:lstStyle/>
                    <a:p>
                      <a:pPr algn="l" fontAlgn="b"/>
                      <a:r>
                        <a:rPr lang="en-ZA" sz="1400" b="1" u="none" strike="noStrike" dirty="0" smtClean="0">
                          <a:effectLst/>
                          <a:latin typeface="Arial" panose="020B0604020202020204" pitchFamily="34" charset="0"/>
                          <a:cs typeface="Arial" panose="020B0604020202020204" pitchFamily="34" charset="0"/>
                        </a:rPr>
                        <a:t>Community,  Special &amp; Personal Services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434113">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anose="020B0604020202020204" pitchFamily="34" charset="0"/>
                        <a:cs typeface="Arial" panose="020B0604020202020204" pitchFamily="34" charset="0"/>
                      </a:endParaRPr>
                    </a:p>
                  </a:txBody>
                  <a:tcPr anchor="ctr"/>
                </a:tc>
                <a:tc hMerge="1">
                  <a:txBody>
                    <a:bodyPr/>
                    <a:lstStyle/>
                    <a:p>
                      <a:pPr algn="ctr"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a:xfrm>
            <a:off x="6876256" y="6453336"/>
            <a:ext cx="2133600" cy="293117"/>
          </a:xfrm>
        </p:spPr>
        <p:txBody>
          <a:bodyPr/>
          <a:lstStyle/>
          <a:p>
            <a:fld id="{C88F8AA9-DFB0-4371-BB00-DC18305C6D98}"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xmlns="" val="209031018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412776"/>
            <a:ext cx="8229600" cy="5184576"/>
          </a:xfrm>
        </p:spPr>
        <p:txBody>
          <a:bodyPr/>
          <a:lstStyle/>
          <a:p>
            <a:pPr marL="0" lvl="0" indent="0">
              <a:buNone/>
            </a:pPr>
            <a:r>
              <a:rPr lang="en-ZA" sz="2400" u="sng" dirty="0">
                <a:solidFill>
                  <a:prstClr val="black"/>
                </a:solidFill>
                <a:cs typeface="Arial" panose="020B0604020202020204" pitchFamily="34" charset="0"/>
              </a:rPr>
              <a:t>EEA Provisions mostly contravened</a:t>
            </a:r>
          </a:p>
          <a:p>
            <a:pPr marL="0" lvl="0" indent="0">
              <a:buNone/>
            </a:pPr>
            <a:endParaRPr lang="en-ZA" sz="1800" b="1" u="sng" dirty="0">
              <a:solidFill>
                <a:prstClr val="black"/>
              </a:solidFill>
              <a:cs typeface="Arial" panose="020B0604020202020204" pitchFamily="34" charset="0"/>
            </a:endParaRPr>
          </a:p>
          <a:p>
            <a:pPr lvl="0" algn="just"/>
            <a:r>
              <a:rPr lang="en-ZA" sz="1800" dirty="0">
                <a:solidFill>
                  <a:prstClr val="black"/>
                </a:solidFill>
                <a:latin typeface="Arial" panose="020B0604020202020204" pitchFamily="34" charset="0"/>
                <a:cs typeface="Arial" panose="020B0604020202020204" pitchFamily="34" charset="0"/>
              </a:rPr>
              <a:t>Section 24 – appointment letter not signed by the CEO. EE Managers not appointed with the required resources and budged</a:t>
            </a:r>
            <a:r>
              <a:rPr lang="en-ZA" sz="1800" dirty="0" smtClean="0">
                <a:solidFill>
                  <a:prstClr val="black"/>
                </a:solidFill>
                <a:latin typeface="Arial" panose="020B0604020202020204" pitchFamily="34" charset="0"/>
                <a:cs typeface="Arial" panose="020B0604020202020204" pitchFamily="34" charset="0"/>
              </a:rPr>
              <a:t>.</a:t>
            </a:r>
          </a:p>
          <a:p>
            <a:pPr lvl="0" algn="just"/>
            <a:endParaRPr lang="en-ZA" sz="1800" dirty="0">
              <a:solidFill>
                <a:prstClr val="black"/>
              </a:solidFill>
              <a:latin typeface="Arial" panose="020B0604020202020204" pitchFamily="34" charset="0"/>
              <a:cs typeface="Arial" panose="020B0604020202020204" pitchFamily="34" charset="0"/>
            </a:endParaRPr>
          </a:p>
          <a:p>
            <a:pPr lvl="0" algn="just"/>
            <a:r>
              <a:rPr lang="en-ZA" sz="1800" dirty="0">
                <a:solidFill>
                  <a:prstClr val="black"/>
                </a:solidFill>
                <a:latin typeface="Arial" panose="020B0604020202020204" pitchFamily="34" charset="0"/>
                <a:cs typeface="Arial" panose="020B0604020202020204" pitchFamily="34" charset="0"/>
              </a:rPr>
              <a:t>Section 16 and 17 – attendance registers not indicating the designated groups represented by the committee members. </a:t>
            </a:r>
            <a:endParaRPr lang="en-ZA" sz="1800" dirty="0" smtClean="0">
              <a:solidFill>
                <a:prstClr val="black"/>
              </a:solidFill>
              <a:latin typeface="Arial" panose="020B0604020202020204" pitchFamily="34" charset="0"/>
              <a:cs typeface="Arial" panose="020B0604020202020204" pitchFamily="34" charset="0"/>
            </a:endParaRPr>
          </a:p>
          <a:p>
            <a:pPr lvl="0" algn="just"/>
            <a:endParaRPr lang="en-ZA" sz="1800" dirty="0">
              <a:solidFill>
                <a:prstClr val="black"/>
              </a:solidFill>
              <a:latin typeface="Arial" panose="020B0604020202020204" pitchFamily="34" charset="0"/>
              <a:cs typeface="Arial" panose="020B0604020202020204" pitchFamily="34" charset="0"/>
            </a:endParaRPr>
          </a:p>
          <a:p>
            <a:pPr lvl="0" algn="just"/>
            <a:r>
              <a:rPr lang="en-ZA" sz="1800" dirty="0">
                <a:solidFill>
                  <a:prstClr val="black"/>
                </a:solidFill>
                <a:latin typeface="Arial" panose="020B0604020202020204" pitchFamily="34" charset="0"/>
                <a:cs typeface="Arial" panose="020B0604020202020204" pitchFamily="34" charset="0"/>
              </a:rPr>
              <a:t>Section 19 -  analysis </a:t>
            </a:r>
            <a:r>
              <a:rPr lang="en-ZA" sz="1800" dirty="0" smtClean="0">
                <a:solidFill>
                  <a:prstClr val="black"/>
                </a:solidFill>
                <a:latin typeface="Arial" panose="020B0604020202020204" pitchFamily="34" charset="0"/>
                <a:cs typeface="Arial" panose="020B0604020202020204" pitchFamily="34" charset="0"/>
              </a:rPr>
              <a:t>conducted post the development of the </a:t>
            </a:r>
            <a:r>
              <a:rPr lang="en-ZA" sz="1800" dirty="0">
                <a:solidFill>
                  <a:prstClr val="black"/>
                </a:solidFill>
                <a:latin typeface="Arial" panose="020B0604020202020204" pitchFamily="34" charset="0"/>
                <a:cs typeface="Arial" panose="020B0604020202020204" pitchFamily="34" charset="0"/>
              </a:rPr>
              <a:t>EE </a:t>
            </a:r>
            <a:r>
              <a:rPr lang="en-ZA" sz="1800" dirty="0" smtClean="0">
                <a:solidFill>
                  <a:prstClr val="black"/>
                </a:solidFill>
                <a:latin typeface="Arial" panose="020B0604020202020204" pitchFamily="34" charset="0"/>
                <a:cs typeface="Arial" panose="020B0604020202020204" pitchFamily="34" charset="0"/>
              </a:rPr>
              <a:t>plan. Barriers </a:t>
            </a:r>
            <a:r>
              <a:rPr lang="en-ZA" sz="1800" dirty="0">
                <a:solidFill>
                  <a:prstClr val="black"/>
                </a:solidFill>
                <a:latin typeface="Arial" panose="020B0604020202020204" pitchFamily="34" charset="0"/>
                <a:cs typeface="Arial" panose="020B0604020202020204" pitchFamily="34" charset="0"/>
              </a:rPr>
              <a:t>not </a:t>
            </a:r>
            <a:r>
              <a:rPr lang="en-ZA" sz="1800" dirty="0" smtClean="0">
                <a:solidFill>
                  <a:prstClr val="black"/>
                </a:solidFill>
                <a:latin typeface="Arial" panose="020B0604020202020204" pitchFamily="34" charset="0"/>
                <a:cs typeface="Arial" panose="020B0604020202020204" pitchFamily="34" charset="0"/>
              </a:rPr>
              <a:t>a true reflection of what is happening in the company</a:t>
            </a:r>
          </a:p>
          <a:p>
            <a:pPr lvl="0" algn="just"/>
            <a:endParaRPr lang="en-ZA" sz="1800" dirty="0" smtClean="0">
              <a:solidFill>
                <a:prstClr val="black"/>
              </a:solidFill>
              <a:latin typeface="Arial" panose="020B0604020202020204" pitchFamily="34" charset="0"/>
              <a:cs typeface="Arial" panose="020B0604020202020204" pitchFamily="34" charset="0"/>
            </a:endParaRPr>
          </a:p>
          <a:p>
            <a:pPr lvl="0" algn="just"/>
            <a:r>
              <a:rPr lang="en-ZA" sz="1800" dirty="0" smtClean="0">
                <a:solidFill>
                  <a:prstClr val="black"/>
                </a:solidFill>
                <a:latin typeface="Arial" panose="020B0604020202020204" pitchFamily="34" charset="0"/>
                <a:cs typeface="Arial" panose="020B0604020202020204" pitchFamily="34" charset="0"/>
              </a:rPr>
              <a:t>Strategies </a:t>
            </a:r>
            <a:r>
              <a:rPr lang="en-ZA" sz="1800" dirty="0">
                <a:solidFill>
                  <a:prstClr val="black"/>
                </a:solidFill>
                <a:latin typeface="Arial" panose="020B0604020202020204" pitchFamily="34" charset="0"/>
                <a:cs typeface="Arial" panose="020B0604020202020204" pitchFamily="34" charset="0"/>
              </a:rPr>
              <a:t>not analysed and commented on in the Analysis</a:t>
            </a:r>
            <a:r>
              <a:rPr lang="en-ZA" sz="1800" dirty="0" smtClean="0">
                <a:solidFill>
                  <a:prstClr val="black"/>
                </a:solidFill>
                <a:latin typeface="Arial" panose="020B0604020202020204" pitchFamily="34" charset="0"/>
                <a:cs typeface="Arial" panose="020B0604020202020204" pitchFamily="34" charset="0"/>
              </a:rPr>
              <a:t>.</a:t>
            </a:r>
          </a:p>
          <a:p>
            <a:pPr lvl="0" algn="just"/>
            <a:endParaRPr lang="en-ZA" sz="1800" dirty="0">
              <a:solidFill>
                <a:prstClr val="black"/>
              </a:solidFill>
              <a:latin typeface="Arial" panose="020B0604020202020204" pitchFamily="34" charset="0"/>
              <a:cs typeface="Arial" panose="020B0604020202020204" pitchFamily="34" charset="0"/>
            </a:endParaRPr>
          </a:p>
          <a:p>
            <a:pPr lvl="0" algn="just"/>
            <a:r>
              <a:rPr lang="en-ZA" sz="1800" dirty="0">
                <a:solidFill>
                  <a:prstClr val="black"/>
                </a:solidFill>
                <a:latin typeface="Arial" panose="020B0604020202020204" pitchFamily="34" charset="0"/>
                <a:cs typeface="Arial" panose="020B0604020202020204" pitchFamily="34" charset="0"/>
              </a:rPr>
              <a:t>Section 20 – EE plans do not show reasonable progress towards transformation in line with goals and numerical targets set by employers.  </a:t>
            </a:r>
          </a:p>
          <a:p>
            <a:pPr marL="0" indent="0" algn="just">
              <a:lnSpc>
                <a:spcPct val="150000"/>
              </a:lnSpc>
              <a:buNone/>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76256" y="6414789"/>
            <a:ext cx="2133600" cy="365125"/>
          </a:xfrm>
        </p:spPr>
        <p:txBody>
          <a:bodyPr/>
          <a:lstStyle/>
          <a:p>
            <a:pPr>
              <a:defRPr/>
            </a:pPr>
            <a:fld id="{416AF1B2-E7A4-446A-84DC-90AA83BA6A19}"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xmlns="" val="123602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257800"/>
          </a:xfrm>
        </p:spPr>
        <p:txBody>
          <a:bodyPr/>
          <a:lstStyle/>
          <a:p>
            <a:pPr algn="just"/>
            <a:r>
              <a:rPr lang="en-ZA" sz="1800" dirty="0">
                <a:solidFill>
                  <a:prstClr val="black"/>
                </a:solidFill>
                <a:latin typeface="Arial" panose="020B0604020202020204" pitchFamily="34" charset="0"/>
                <a:cs typeface="Arial" panose="020B0604020202020204" pitchFamily="34" charset="0"/>
              </a:rPr>
              <a:t>Stakeholder Engagement sessions with CEO, EE Managers and Forum members to clarify their roles and responsibilities.</a:t>
            </a:r>
          </a:p>
          <a:p>
            <a:pPr marL="0" lvl="0" indent="0" algn="just">
              <a:buNone/>
            </a:pPr>
            <a:endParaRPr lang="en-ZA" sz="1800" dirty="0" smtClean="0">
              <a:solidFill>
                <a:prstClr val="black"/>
              </a:solidFill>
              <a:latin typeface="Arial" panose="020B0604020202020204" pitchFamily="34" charset="0"/>
              <a:ea typeface="ＭＳ Ｐゴシック" pitchFamily="-111" charset="-128"/>
              <a:cs typeface="Arial" panose="020B0604020202020204" pitchFamily="34" charset="0"/>
            </a:endParaRPr>
          </a:p>
          <a:p>
            <a:pPr lvl="0" algn="just"/>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Serve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confirmatory letters to employers who fail to comply </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notices within timeframe</a:t>
            </a:r>
          </a:p>
          <a:p>
            <a:pPr marL="0" lvl="0" indent="0" algn="just">
              <a:buNone/>
            </a:pPr>
            <a:endParaRPr lang="en-ZA" sz="1800" dirty="0" smtClean="0">
              <a:solidFill>
                <a:prstClr val="black"/>
              </a:solidFill>
              <a:latin typeface="Arial" panose="020B0604020202020204" pitchFamily="34" charset="0"/>
              <a:ea typeface="ＭＳ Ｐゴシック" pitchFamily="-111" charset="-128"/>
              <a:cs typeface="Arial" panose="020B0604020202020204" pitchFamily="34" charset="0"/>
            </a:endParaRPr>
          </a:p>
          <a:p>
            <a:pPr lvl="0" algn="just"/>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Invoking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direct referral for </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prosecution for those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employers </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who were found to be operating without an Employment Equity Plan </a:t>
            </a:r>
          </a:p>
          <a:p>
            <a:pPr lvl="0" algn="just"/>
            <a:endParaRPr lang="en-ZA" sz="1800" dirty="0" smtClean="0">
              <a:solidFill>
                <a:prstClr val="black"/>
              </a:solidFill>
              <a:latin typeface="Arial" panose="020B0604020202020204" pitchFamily="34" charset="0"/>
              <a:ea typeface="ＭＳ Ｐゴシック" pitchFamily="-111" charset="-128"/>
              <a:cs typeface="Arial" panose="020B0604020202020204" pitchFamily="34" charset="0"/>
            </a:endParaRPr>
          </a:p>
          <a:p>
            <a:pPr lvl="0"/>
            <a:r>
              <a:rPr lang="en-ZA" sz="1800" dirty="0">
                <a:solidFill>
                  <a:prstClr val="black"/>
                </a:solidFill>
                <a:latin typeface="Arial" panose="020B0604020202020204" pitchFamily="34" charset="0"/>
                <a:cs typeface="Arial" panose="020B0604020202020204" pitchFamily="34" charset="0"/>
              </a:rPr>
              <a:t>Improved relations between </a:t>
            </a:r>
            <a:r>
              <a:rPr lang="en-ZA" sz="1800" dirty="0" smtClean="0">
                <a:solidFill>
                  <a:prstClr val="black"/>
                </a:solidFill>
                <a:latin typeface="Arial" panose="020B0604020202020204" pitchFamily="34" charset="0"/>
                <a:cs typeface="Arial" panose="020B0604020202020204" pitchFamily="34" charset="0"/>
              </a:rPr>
              <a:t>the Department </a:t>
            </a:r>
            <a:r>
              <a:rPr lang="en-ZA" sz="1800" dirty="0">
                <a:solidFill>
                  <a:prstClr val="black"/>
                </a:solidFill>
                <a:latin typeface="Arial" panose="020B0604020202020204" pitchFamily="34" charset="0"/>
                <a:cs typeface="Arial" panose="020B0604020202020204" pitchFamily="34" charset="0"/>
              </a:rPr>
              <a:t>and Labour </a:t>
            </a:r>
            <a:r>
              <a:rPr lang="en-ZA" sz="1800" dirty="0" smtClean="0">
                <a:solidFill>
                  <a:prstClr val="black"/>
                </a:solidFill>
                <a:latin typeface="Arial" panose="020B0604020202020204" pitchFamily="34" charset="0"/>
                <a:cs typeface="Arial" panose="020B0604020202020204" pitchFamily="34" charset="0"/>
              </a:rPr>
              <a:t>Court</a:t>
            </a:r>
          </a:p>
          <a:p>
            <a:pPr lvl="0"/>
            <a:endParaRPr lang="en-ZA" sz="1800" dirty="0">
              <a:solidFill>
                <a:prstClr val="black"/>
              </a:solidFill>
              <a:latin typeface="Arial" panose="020B0604020202020204" pitchFamily="34" charset="0"/>
              <a:cs typeface="Arial" panose="020B0604020202020204" pitchFamily="34" charset="0"/>
            </a:endParaRPr>
          </a:p>
          <a:p>
            <a:pPr lvl="0"/>
            <a:r>
              <a:rPr lang="en-ZA" sz="1800" dirty="0">
                <a:solidFill>
                  <a:prstClr val="black"/>
                </a:solidFill>
                <a:latin typeface="Arial" panose="020B0604020202020204" pitchFamily="34" charset="0"/>
                <a:cs typeface="Arial" panose="020B0604020202020204" pitchFamily="34" charset="0"/>
              </a:rPr>
              <a:t>Monitoring of enforcement notices served by Statutory Services Officer, Specialist Inspector and PCI. </a:t>
            </a:r>
          </a:p>
          <a:p>
            <a:pPr marL="0" lvl="0" indent="0" algn="just">
              <a:buNone/>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lvl="0" algn="just">
              <a:buFont typeface="Wingdings" panose="05000000000000000000" pitchFamily="2" charset="2"/>
              <a:buChar char="§"/>
            </a:pPr>
            <a:r>
              <a:rPr lang="en-ZA" sz="1800" dirty="0">
                <a:solidFill>
                  <a:prstClr val="black"/>
                </a:solidFill>
                <a:latin typeface="Arial" panose="020B0604020202020204" pitchFamily="34" charset="0"/>
                <a:cs typeface="Arial" panose="020B0604020202020204" pitchFamily="34" charset="0"/>
              </a:rPr>
              <a:t>Quarterly workshops ta capacitate newly converted EE Inspectors</a:t>
            </a:r>
          </a:p>
          <a:p>
            <a:pPr lvl="0"/>
            <a:endParaRPr lang="en-ZA" sz="1800" dirty="0" smtClean="0">
              <a:solidFill>
                <a:prstClr val="black"/>
              </a:solidFill>
              <a:latin typeface="Arial" panose="020B0604020202020204" pitchFamily="34" charset="0"/>
              <a:cs typeface="Arial" panose="020B0604020202020204" pitchFamily="34" charset="0"/>
            </a:endParaRPr>
          </a:p>
          <a:p>
            <a:pPr lvl="0"/>
            <a:endParaRPr lang="en-ZA" sz="1800" dirty="0">
              <a:solidFill>
                <a:prstClr val="black"/>
              </a:solidFill>
              <a:latin typeface="Arial" panose="020B0604020202020204" pitchFamily="34" charset="0"/>
              <a:cs typeface="Arial" panose="020B0604020202020204" pitchFamily="34" charset="0"/>
            </a:endParaRPr>
          </a:p>
          <a:p>
            <a:pPr marL="0" lvl="0" indent="0">
              <a:buNone/>
            </a:pPr>
            <a:endParaRPr lang="en-ZA" sz="1800" dirty="0">
              <a:solidFill>
                <a:prstClr val="black"/>
              </a:solidFill>
            </a:endParaRPr>
          </a:p>
          <a:p>
            <a:pPr lvl="0" algn="just"/>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endParaRPr lang="en-ZA" dirty="0"/>
          </a:p>
        </p:txBody>
      </p:sp>
      <p:sp>
        <p:nvSpPr>
          <p:cNvPr id="4" name="Slide Number Placeholder 3"/>
          <p:cNvSpPr>
            <a:spLocks noGrp="1"/>
          </p:cNvSpPr>
          <p:nvPr>
            <p:ph type="sldNum" sz="quarter" idx="12"/>
          </p:nvPr>
        </p:nvSpPr>
        <p:spPr>
          <a:xfrm>
            <a:off x="7010400" y="6381328"/>
            <a:ext cx="2133600" cy="443065"/>
          </a:xfrm>
        </p:spPr>
        <p:txBody>
          <a:bodyPr/>
          <a:lstStyle/>
          <a:p>
            <a:pPr>
              <a:defRPr/>
            </a:pPr>
            <a:fld id="{416AF1B2-E7A4-446A-84DC-90AA83BA6A19}"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xmlns="" val="1295526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71184" cy="1080120"/>
          </a:xfrm>
        </p:spPr>
        <p:txBody>
          <a:bodyPr/>
          <a:lstStyle/>
          <a:p>
            <a:pPr algn="just"/>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RE-ASSESSMENTS</a:t>
            </a:r>
            <a:br>
              <a:rPr lang="en-ZA" sz="2400" b="1" dirty="0" smtClean="0"/>
            </a:br>
            <a:r>
              <a:rPr lang="en-ZA" sz="2400" b="1" dirty="0" smtClean="0"/>
              <a:t/>
            </a:r>
            <a:br>
              <a:rPr lang="en-ZA" sz="2400" b="1" dirty="0" smtClean="0"/>
            </a:br>
            <a:r>
              <a:rPr lang="en-ZA" sz="2000" dirty="0" smtClean="0">
                <a:latin typeface="+mn-lt"/>
                <a:cs typeface="Arial" panose="020B0604020202020204" pitchFamily="34" charset="0"/>
              </a:rPr>
              <a:t>The target for quarter 2 was </a:t>
            </a:r>
            <a:r>
              <a:rPr lang="en-ZA" sz="2000" b="1" dirty="0" smtClean="0">
                <a:latin typeface="+mn-lt"/>
                <a:cs typeface="Arial" panose="020B0604020202020204" pitchFamily="34" charset="0"/>
              </a:rPr>
              <a:t>820</a:t>
            </a:r>
            <a:r>
              <a:rPr lang="en-ZA" sz="2000" dirty="0" smtClean="0">
                <a:latin typeface="+mn-lt"/>
                <a:cs typeface="Arial" panose="020B0604020202020204" pitchFamily="34" charset="0"/>
              </a:rPr>
              <a:t> Re-assessments and </a:t>
            </a:r>
            <a:r>
              <a:rPr lang="en-ZA" sz="2000" b="1" dirty="0" smtClean="0">
                <a:latin typeface="+mn-lt"/>
                <a:cs typeface="Arial" panose="020B0604020202020204" pitchFamily="34" charset="0"/>
              </a:rPr>
              <a:t>440 </a:t>
            </a:r>
            <a:r>
              <a:rPr lang="en-ZA" sz="2000" dirty="0" smtClean="0">
                <a:latin typeface="+mn-lt"/>
                <a:cs typeface="Arial" panose="020B0604020202020204" pitchFamily="34" charset="0"/>
              </a:rPr>
              <a:t>were conducted which constitutes </a:t>
            </a:r>
            <a:r>
              <a:rPr lang="en-ZA" sz="2000" dirty="0" smtClean="0">
                <a:solidFill>
                  <a:srgbClr val="FF0000"/>
                </a:solidFill>
                <a:latin typeface="+mn-lt"/>
                <a:cs typeface="Arial" panose="020B0604020202020204" pitchFamily="34" charset="0"/>
              </a:rPr>
              <a:t>53.6%. </a:t>
            </a:r>
            <a:r>
              <a:rPr lang="en-ZA" sz="2000" dirty="0" smtClean="0">
                <a:latin typeface="+mn-lt"/>
                <a:cs typeface="Arial" panose="020B0604020202020204" pitchFamily="34" charset="0"/>
              </a:rPr>
              <a:t>Only </a:t>
            </a:r>
            <a:r>
              <a:rPr lang="en-ZA" sz="2000" b="1" dirty="0" smtClean="0">
                <a:latin typeface="+mn-lt"/>
                <a:cs typeface="Arial" panose="020B0604020202020204" pitchFamily="34" charset="0"/>
              </a:rPr>
              <a:t>411</a:t>
            </a:r>
            <a:r>
              <a:rPr lang="en-ZA" sz="2000" dirty="0" smtClean="0">
                <a:latin typeface="+mn-lt"/>
                <a:cs typeface="Arial" panose="020B0604020202020204" pitchFamily="34" charset="0"/>
              </a:rPr>
              <a:t> were found to be compliant and </a:t>
            </a:r>
            <a:r>
              <a:rPr lang="en-ZA" sz="2000" b="1" dirty="0" smtClean="0">
                <a:latin typeface="+mn-lt"/>
                <a:cs typeface="Arial" panose="020B0604020202020204" pitchFamily="34" charset="0"/>
              </a:rPr>
              <a:t>29</a:t>
            </a:r>
            <a:r>
              <a:rPr lang="en-ZA" sz="2000" dirty="0" smtClean="0">
                <a:latin typeface="+mn-lt"/>
                <a:cs typeface="Arial" panose="020B0604020202020204" pitchFamily="34" charset="0"/>
              </a:rPr>
              <a:t> that failed to comply, only 5 were issued with Confirmatory Notice in preparation for prosecution.</a:t>
            </a:r>
            <a:endParaRPr lang="en-ZA" sz="20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6852087"/>
              </p:ext>
            </p:extLst>
          </p:nvPr>
        </p:nvGraphicFramePr>
        <p:xfrm>
          <a:off x="323528" y="2636912"/>
          <a:ext cx="8496942" cy="3507941"/>
        </p:xfrm>
        <a:graphic>
          <a:graphicData uri="http://schemas.openxmlformats.org/drawingml/2006/table">
            <a:tbl>
              <a:tblPr>
                <a:tableStyleId>{E8B1032C-EA38-4F05-BA0D-38AFFFC7BED3}</a:tableStyleId>
              </a:tblPr>
              <a:tblGrid>
                <a:gridCol w="1203110">
                  <a:extLst>
                    <a:ext uri="{9D8B030D-6E8A-4147-A177-3AD203B41FA5}">
                      <a16:colId xmlns:a16="http://schemas.microsoft.com/office/drawing/2014/main" xmlns="" val="20000"/>
                    </a:ext>
                  </a:extLst>
                </a:gridCol>
                <a:gridCol w="1138654">
                  <a:extLst>
                    <a:ext uri="{9D8B030D-6E8A-4147-A177-3AD203B41FA5}">
                      <a16:colId xmlns:a16="http://schemas.microsoft.com/office/drawing/2014/main" xmlns="" val="20001"/>
                    </a:ext>
                  </a:extLst>
                </a:gridCol>
                <a:gridCol w="1170881">
                  <a:extLst>
                    <a:ext uri="{9D8B030D-6E8A-4147-A177-3AD203B41FA5}">
                      <a16:colId xmlns:a16="http://schemas.microsoft.com/office/drawing/2014/main" xmlns="" val="20002"/>
                    </a:ext>
                  </a:extLst>
                </a:gridCol>
                <a:gridCol w="1170881">
                  <a:extLst>
                    <a:ext uri="{9D8B030D-6E8A-4147-A177-3AD203B41FA5}">
                      <a16:colId xmlns:a16="http://schemas.microsoft.com/office/drawing/2014/main" xmlns="" val="20003"/>
                    </a:ext>
                  </a:extLst>
                </a:gridCol>
                <a:gridCol w="1170881">
                  <a:extLst>
                    <a:ext uri="{9D8B030D-6E8A-4147-A177-3AD203B41FA5}">
                      <a16:colId xmlns:a16="http://schemas.microsoft.com/office/drawing/2014/main" xmlns="" val="20004"/>
                    </a:ext>
                  </a:extLst>
                </a:gridCol>
                <a:gridCol w="1170881">
                  <a:extLst>
                    <a:ext uri="{9D8B030D-6E8A-4147-A177-3AD203B41FA5}">
                      <a16:colId xmlns:a16="http://schemas.microsoft.com/office/drawing/2014/main" xmlns="" val="20005"/>
                    </a:ext>
                  </a:extLst>
                </a:gridCol>
                <a:gridCol w="1471654">
                  <a:extLst>
                    <a:ext uri="{9D8B030D-6E8A-4147-A177-3AD203B41FA5}">
                      <a16:colId xmlns:a16="http://schemas.microsoft.com/office/drawing/2014/main" xmlns="" val="20006"/>
                    </a:ext>
                  </a:extLst>
                </a:gridCol>
              </a:tblGrid>
              <a:tr h="1033327">
                <a:tc>
                  <a:txBody>
                    <a:bodyPr/>
                    <a:lstStyle/>
                    <a:p>
                      <a:pPr algn="l" fontAlgn="b"/>
                      <a:r>
                        <a:rPr lang="en-ZA" sz="1400" b="1" u="none" strike="noStrike" dirty="0">
                          <a:effectLst/>
                        </a:rPr>
                        <a:t>PROVINCE</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TARGET</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ACTUAL</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VARIANCE</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COMPLIANT</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NON-COMPLIANT</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400" b="1" u="none" strike="noStrike" dirty="0">
                          <a:effectLst/>
                        </a:rPr>
                        <a:t>NO </a:t>
                      </a:r>
                      <a:r>
                        <a:rPr lang="en-ZA" sz="1400" b="1" u="none" strike="noStrike" dirty="0" smtClean="0">
                          <a:effectLst/>
                        </a:rPr>
                        <a:t>ISSUED </a:t>
                      </a:r>
                      <a:r>
                        <a:rPr lang="en-ZA" sz="1400" b="1" u="none" strike="noStrike" baseline="0" dirty="0" smtClean="0">
                          <a:effectLst/>
                        </a:rPr>
                        <a:t>WITH CONFIRMATORY NOTICES</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90</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93</a:t>
                      </a:r>
                    </a:p>
                  </a:txBody>
                  <a:tcPr marL="9525" marR="9525" marT="9525" marB="0" anchor="b"/>
                </a:tc>
                <a:tc>
                  <a:txBody>
                    <a:bodyPr/>
                    <a:lstStyle/>
                    <a:p>
                      <a:pPr algn="r" fontAlgn="b"/>
                      <a:r>
                        <a:rPr lang="en-ZA" sz="1400" b="0" i="0" u="none" strike="noStrike" dirty="0" smtClean="0">
                          <a:solidFill>
                            <a:schemeClr val="tx1"/>
                          </a:solidFill>
                          <a:effectLst/>
                          <a:latin typeface="+mj-lt"/>
                          <a:cs typeface="Arial" panose="020B0604020202020204" pitchFamily="34" charset="0"/>
                        </a:rPr>
                        <a:t>3</a:t>
                      </a:r>
                      <a:endParaRPr lang="en-ZA" sz="14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mj-lt"/>
                        </a:rPr>
                        <a:t>88</a:t>
                      </a:r>
                    </a:p>
                  </a:txBody>
                  <a:tcPr marL="9525" marR="9525" marT="9525" marB="0" anchor="b"/>
                </a:tc>
                <a:tc>
                  <a:txBody>
                    <a:bodyPr/>
                    <a:lstStyle/>
                    <a:p>
                      <a:pPr algn="r" fontAlgn="b"/>
                      <a:r>
                        <a:rPr lang="en-ZA" sz="1400" b="0" i="0" u="none" strike="noStrike">
                          <a:solidFill>
                            <a:srgbClr val="000000"/>
                          </a:solidFill>
                          <a:effectLst/>
                          <a:latin typeface="+mj-lt"/>
                        </a:rPr>
                        <a:t>5</a:t>
                      </a:r>
                    </a:p>
                  </a:txBody>
                  <a:tcPr marL="9525" marR="9525" marT="9525" marB="0" anchor="b"/>
                </a:tc>
                <a:tc>
                  <a:txBody>
                    <a:bodyPr/>
                    <a:lstStyle/>
                    <a:p>
                      <a:pPr algn="r" fontAlgn="b"/>
                      <a:r>
                        <a:rPr lang="en-ZA" sz="1400" b="0" i="0" u="none" strike="noStrike">
                          <a:solidFill>
                            <a:srgbClr val="000000"/>
                          </a:solidFill>
                          <a:effectLst/>
                          <a:latin typeface="+mj-lt"/>
                        </a:rPr>
                        <a:t>5</a:t>
                      </a:r>
                    </a:p>
                  </a:txBody>
                  <a:tcPr marL="9525" marR="9525" marT="9525" marB="0" anchor="b"/>
                </a:tc>
                <a:extLst>
                  <a:ext uri="{0D108BD9-81ED-4DB2-BD59-A6C34878D82A}">
                    <a16:rowId xmlns:a16="http://schemas.microsoft.com/office/drawing/2014/main" xmlns="" val="10001"/>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38</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38</a:t>
                      </a:r>
                    </a:p>
                  </a:txBody>
                  <a:tcPr marL="9525" marR="9525" marT="9525" marB="0" anchor="b"/>
                </a:tc>
                <a:tc>
                  <a:txBody>
                    <a:bodyPr/>
                    <a:lstStyle/>
                    <a:p>
                      <a:pPr algn="r" fontAlgn="b"/>
                      <a:r>
                        <a:rPr lang="en-ZA" sz="1400" b="0" i="0" u="none" strike="noStrike" dirty="0" smtClean="0">
                          <a:solidFill>
                            <a:schemeClr val="tx1"/>
                          </a:solidFill>
                          <a:effectLst/>
                          <a:latin typeface="+mj-lt"/>
                          <a:cs typeface="Arial" panose="020B0604020202020204" pitchFamily="34" charset="0"/>
                        </a:rPr>
                        <a:t>0</a:t>
                      </a:r>
                      <a:endParaRPr lang="en-ZA" sz="14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mj-lt"/>
                        </a:rPr>
                        <a:t>29</a:t>
                      </a:r>
                    </a:p>
                  </a:txBody>
                  <a:tcPr marL="9525" marR="9525" marT="9525" marB="0" anchor="b"/>
                </a:tc>
                <a:tc>
                  <a:txBody>
                    <a:bodyPr/>
                    <a:lstStyle/>
                    <a:p>
                      <a:pPr algn="r" fontAlgn="b"/>
                      <a:r>
                        <a:rPr lang="en-ZA" sz="1400" b="0" i="0" u="none" strike="noStrike" dirty="0">
                          <a:solidFill>
                            <a:srgbClr val="000000"/>
                          </a:solidFill>
                          <a:effectLst/>
                          <a:latin typeface="+mj-lt"/>
                        </a:rPr>
                        <a:t>9</a:t>
                      </a:r>
                    </a:p>
                  </a:txBody>
                  <a:tcPr marL="9525" marR="9525" marT="9525" marB="0" anchor="b"/>
                </a:tc>
                <a:tc>
                  <a:txBody>
                    <a:bodyPr/>
                    <a:lstStyle/>
                    <a:p>
                      <a:pPr algn="r" fontAlgn="b"/>
                      <a:r>
                        <a:rPr lang="en-ZA" sz="1400" b="0" i="0" u="none" strike="noStrike" dirty="0">
                          <a:solidFill>
                            <a:srgbClr val="000000"/>
                          </a:solidFill>
                          <a:effectLst/>
                          <a:latin typeface="+mj-lt"/>
                        </a:rPr>
                        <a:t>0</a:t>
                      </a:r>
                    </a:p>
                  </a:txBody>
                  <a:tcPr marL="9525" marR="9525" marT="9525" marB="0" anchor="b"/>
                </a:tc>
                <a:extLst>
                  <a:ext uri="{0D108BD9-81ED-4DB2-BD59-A6C34878D82A}">
                    <a16:rowId xmlns:a16="http://schemas.microsoft.com/office/drawing/2014/main" xmlns="" val="10002"/>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212</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100</a:t>
                      </a:r>
                    </a:p>
                  </a:txBody>
                  <a:tcPr marL="9525" marR="9525" marT="9525" marB="0" anchor="b"/>
                </a:tc>
                <a:tc>
                  <a:txBody>
                    <a:bodyPr/>
                    <a:lstStyle/>
                    <a:p>
                      <a:pPr algn="r" fontAlgn="b"/>
                      <a:r>
                        <a:rPr lang="en-ZA" sz="1400" b="0" i="0" u="none" strike="noStrike" dirty="0" smtClean="0">
                          <a:solidFill>
                            <a:srgbClr val="C00000"/>
                          </a:solidFill>
                          <a:effectLst/>
                          <a:latin typeface="+mj-lt"/>
                          <a:cs typeface="Arial" panose="020B0604020202020204" pitchFamily="34" charset="0"/>
                        </a:rPr>
                        <a:t>-112</a:t>
                      </a:r>
                      <a:endParaRPr lang="en-ZA" sz="1400" b="0" i="0" u="none" strike="noStrike" dirty="0">
                        <a:solidFill>
                          <a:srgbClr val="C00000"/>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mj-lt"/>
                        </a:rPr>
                        <a:t>100</a:t>
                      </a:r>
                    </a:p>
                  </a:txBody>
                  <a:tcPr marL="9525" marR="9525" marT="9525" marB="0" anchor="b"/>
                </a:tc>
                <a:tc>
                  <a:txBody>
                    <a:bodyPr/>
                    <a:lstStyle/>
                    <a:p>
                      <a:pPr algn="r" fontAlgn="b"/>
                      <a:r>
                        <a:rPr lang="en-ZA" sz="1400" b="0" i="0" u="none" strike="noStrike" dirty="0">
                          <a:solidFill>
                            <a:srgbClr val="000000"/>
                          </a:solidFill>
                          <a:effectLst/>
                          <a:latin typeface="+mj-lt"/>
                        </a:rPr>
                        <a:t> </a:t>
                      </a:r>
                      <a:r>
                        <a:rPr lang="en-ZA" sz="1400" b="0" i="0" u="none" strike="noStrike" dirty="0" smtClean="0">
                          <a:solidFill>
                            <a:srgbClr val="000000"/>
                          </a:solidFill>
                          <a:effectLst/>
                          <a:latin typeface="+mj-lt"/>
                        </a:rPr>
                        <a:t>0</a:t>
                      </a:r>
                      <a:endParaRPr lang="en-ZA" sz="1400" b="0" i="0" u="none" strike="noStrike" dirty="0">
                        <a:solidFill>
                          <a:srgbClr val="000000"/>
                        </a:solidFill>
                        <a:effectLst/>
                        <a:latin typeface="+mj-lt"/>
                      </a:endParaRPr>
                    </a:p>
                  </a:txBody>
                  <a:tcPr marL="9525" marR="9525" marT="9525" marB="0" anchor="b"/>
                </a:tc>
                <a:tc>
                  <a:txBody>
                    <a:bodyPr/>
                    <a:lstStyle/>
                    <a:p>
                      <a:pPr algn="r" fontAlgn="b"/>
                      <a:r>
                        <a:rPr lang="en-ZA" sz="1400" b="0" i="0" u="none" strike="noStrike" dirty="0">
                          <a:solidFill>
                            <a:srgbClr val="000000"/>
                          </a:solidFill>
                          <a:effectLst/>
                          <a:latin typeface="+mj-lt"/>
                        </a:rPr>
                        <a:t> </a:t>
                      </a:r>
                      <a:r>
                        <a:rPr lang="en-ZA" sz="1400" b="0" i="0" u="none" strike="noStrike" dirty="0" smtClean="0">
                          <a:solidFill>
                            <a:srgbClr val="000000"/>
                          </a:solidFill>
                          <a:effectLst/>
                          <a:latin typeface="+mj-lt"/>
                        </a:rPr>
                        <a:t>0</a:t>
                      </a:r>
                      <a:endParaRPr lang="en-ZA"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3"/>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102</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43</a:t>
                      </a:r>
                    </a:p>
                  </a:txBody>
                  <a:tcPr marL="9525" marR="9525" marT="9525" marB="0" anchor="b"/>
                </a:tc>
                <a:tc>
                  <a:txBody>
                    <a:bodyPr/>
                    <a:lstStyle/>
                    <a:p>
                      <a:pPr algn="r" fontAlgn="b"/>
                      <a:r>
                        <a:rPr lang="en-ZA" sz="1400" b="0" i="0" u="none" strike="noStrike" dirty="0" smtClean="0">
                          <a:solidFill>
                            <a:srgbClr val="C00000"/>
                          </a:solidFill>
                          <a:effectLst/>
                          <a:latin typeface="+mj-lt"/>
                          <a:cs typeface="Arial" panose="020B0604020202020204" pitchFamily="34" charset="0"/>
                        </a:rPr>
                        <a:t>-59</a:t>
                      </a:r>
                      <a:endParaRPr lang="en-ZA" sz="1400" b="0" i="0" u="none" strike="noStrike" dirty="0">
                        <a:solidFill>
                          <a:srgbClr val="C00000"/>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mj-lt"/>
                        </a:rPr>
                        <a:t>37</a:t>
                      </a:r>
                    </a:p>
                  </a:txBody>
                  <a:tcPr marL="9525" marR="9525" marT="9525" marB="0" anchor="b"/>
                </a:tc>
                <a:tc>
                  <a:txBody>
                    <a:bodyPr/>
                    <a:lstStyle/>
                    <a:p>
                      <a:pPr algn="r" fontAlgn="b"/>
                      <a:r>
                        <a:rPr lang="en-ZA" sz="1400" b="0" i="0" u="none" strike="noStrike" dirty="0">
                          <a:solidFill>
                            <a:srgbClr val="000000"/>
                          </a:solidFill>
                          <a:effectLst/>
                          <a:latin typeface="+mj-lt"/>
                        </a:rPr>
                        <a:t>6</a:t>
                      </a:r>
                    </a:p>
                  </a:txBody>
                  <a:tcPr marL="9525" marR="9525" marT="9525" marB="0" anchor="b"/>
                </a:tc>
                <a:tc>
                  <a:txBody>
                    <a:bodyPr/>
                    <a:lstStyle/>
                    <a:p>
                      <a:pPr algn="r" fontAlgn="b"/>
                      <a:r>
                        <a:rPr lang="en-ZA" sz="1400" b="0" i="0" u="none" strike="noStrike" dirty="0">
                          <a:solidFill>
                            <a:srgbClr val="000000"/>
                          </a:solidFill>
                          <a:effectLst/>
                          <a:latin typeface="+mj-lt"/>
                        </a:rPr>
                        <a:t> </a:t>
                      </a:r>
                      <a:r>
                        <a:rPr lang="en-ZA" sz="1400" b="0" i="0" u="none" strike="noStrike" dirty="0" smtClean="0">
                          <a:solidFill>
                            <a:srgbClr val="000000"/>
                          </a:solidFill>
                          <a:effectLst/>
                          <a:latin typeface="+mj-lt"/>
                        </a:rPr>
                        <a:t>0</a:t>
                      </a:r>
                      <a:endParaRPr lang="en-ZA"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4"/>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LP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FF0000"/>
                          </a:solidFill>
                          <a:effectLst/>
                          <a:latin typeface="+mj-lt"/>
                          <a:ea typeface="Calibri"/>
                          <a:cs typeface="Times New Roman"/>
                        </a:rPr>
                        <a:t>84</a:t>
                      </a:r>
                    </a:p>
                  </a:txBody>
                  <a:tcPr marL="68580" marR="68580" marT="0" marB="0" anchor="b"/>
                </a:tc>
                <a:tc>
                  <a:txBody>
                    <a:bodyPr/>
                    <a:lstStyle/>
                    <a:p>
                      <a:pPr algn="r" fontAlgn="b"/>
                      <a:r>
                        <a:rPr lang="en-ZA" sz="1400" b="0" i="0" u="none" strike="noStrike">
                          <a:solidFill>
                            <a:srgbClr val="000000"/>
                          </a:solidFill>
                          <a:effectLst/>
                          <a:latin typeface="+mj-lt"/>
                        </a:rPr>
                        <a:t>53</a:t>
                      </a:r>
                    </a:p>
                  </a:txBody>
                  <a:tcPr marL="9525" marR="9525" marT="9525" marB="0" anchor="b"/>
                </a:tc>
                <a:tc>
                  <a:txBody>
                    <a:bodyPr/>
                    <a:lstStyle/>
                    <a:p>
                      <a:pPr algn="r" fontAlgn="b"/>
                      <a:r>
                        <a:rPr lang="en-ZA" sz="1400" b="0" i="0" u="none" strike="noStrike" dirty="0" smtClean="0">
                          <a:solidFill>
                            <a:srgbClr val="FF0000"/>
                          </a:solidFill>
                          <a:effectLst/>
                          <a:latin typeface="+mj-lt"/>
                          <a:cs typeface="Arial" panose="020B0604020202020204" pitchFamily="34" charset="0"/>
                        </a:rPr>
                        <a:t>-31</a:t>
                      </a:r>
                      <a:endParaRPr lang="en-ZA" sz="1400" b="0" i="0" u="none" strike="noStrike" dirty="0">
                        <a:solidFill>
                          <a:srgbClr val="FF0000"/>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mj-lt"/>
                        </a:rPr>
                        <a:t>53</a:t>
                      </a:r>
                    </a:p>
                  </a:txBody>
                  <a:tcPr marL="9525" marR="9525" marT="9525" marB="0" anchor="b"/>
                </a:tc>
                <a:tc>
                  <a:txBody>
                    <a:bodyPr/>
                    <a:lstStyle/>
                    <a:p>
                      <a:pPr algn="l" fontAlgn="b"/>
                      <a:r>
                        <a:rPr lang="en-ZA" sz="1400" b="0" i="0" u="none" strike="noStrike" dirty="0">
                          <a:solidFill>
                            <a:srgbClr val="000000"/>
                          </a:solidFill>
                          <a:effectLst/>
                          <a:latin typeface="+mj-lt"/>
                        </a:rPr>
                        <a:t> </a:t>
                      </a:r>
                    </a:p>
                  </a:txBody>
                  <a:tcPr marL="9525" marR="9525" marT="9525" marB="0" anchor="b"/>
                </a:tc>
                <a:tc>
                  <a:txBody>
                    <a:bodyPr/>
                    <a:lstStyle/>
                    <a:p>
                      <a:pPr algn="r" fontAlgn="b"/>
                      <a:r>
                        <a:rPr lang="en-ZA" sz="1400" b="0" i="0" u="none" strike="noStrike" dirty="0">
                          <a:solidFill>
                            <a:srgbClr val="000000"/>
                          </a:solidFill>
                          <a:effectLst/>
                          <a:latin typeface="+mj-lt"/>
                        </a:rPr>
                        <a:t>0</a:t>
                      </a:r>
                    </a:p>
                  </a:txBody>
                  <a:tcPr marL="9525" marR="9525" marT="9525" marB="0" anchor="b"/>
                </a:tc>
                <a:extLst>
                  <a:ext uri="{0D108BD9-81ED-4DB2-BD59-A6C34878D82A}">
                    <a16:rowId xmlns:a16="http://schemas.microsoft.com/office/drawing/2014/main" xmlns="" val="10005"/>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80</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17</a:t>
                      </a:r>
                    </a:p>
                  </a:txBody>
                  <a:tcPr marL="9525" marR="9525" marT="9525" marB="0" anchor="b"/>
                </a:tc>
                <a:tc>
                  <a:txBody>
                    <a:bodyPr/>
                    <a:lstStyle/>
                    <a:p>
                      <a:pPr algn="r" fontAlgn="b"/>
                      <a:r>
                        <a:rPr lang="en-ZA" sz="1400" b="0" i="0" u="none" strike="noStrike" dirty="0" smtClean="0">
                          <a:solidFill>
                            <a:srgbClr val="C00000"/>
                          </a:solidFill>
                          <a:effectLst/>
                          <a:latin typeface="+mj-lt"/>
                          <a:cs typeface="Arial" panose="020B0604020202020204" pitchFamily="34" charset="0"/>
                        </a:rPr>
                        <a:t>-63</a:t>
                      </a:r>
                      <a:endParaRPr lang="en-ZA" sz="1400" b="0" i="0" u="none" strike="noStrike" dirty="0">
                        <a:solidFill>
                          <a:srgbClr val="C00000"/>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mj-lt"/>
                        </a:rPr>
                        <a:t>17</a:t>
                      </a:r>
                    </a:p>
                  </a:txBody>
                  <a:tcPr marL="9525" marR="9525" marT="9525" marB="0" anchor="b"/>
                </a:tc>
                <a:tc>
                  <a:txBody>
                    <a:bodyPr/>
                    <a:lstStyle/>
                    <a:p>
                      <a:pPr algn="r" fontAlgn="b"/>
                      <a:r>
                        <a:rPr lang="en-ZA" sz="1400" b="0" i="0" u="none" strike="noStrike">
                          <a:solidFill>
                            <a:srgbClr val="000000"/>
                          </a:solidFill>
                          <a:effectLst/>
                          <a:latin typeface="+mj-lt"/>
                        </a:rPr>
                        <a:t>0</a:t>
                      </a:r>
                    </a:p>
                  </a:txBody>
                  <a:tcPr marL="9525" marR="9525" marT="9525" marB="0" anchor="b"/>
                </a:tc>
                <a:tc>
                  <a:txBody>
                    <a:bodyPr/>
                    <a:lstStyle/>
                    <a:p>
                      <a:pPr algn="r" fontAlgn="b"/>
                      <a:r>
                        <a:rPr lang="en-ZA" sz="1400" b="0" i="0" u="none" strike="noStrike" dirty="0">
                          <a:solidFill>
                            <a:srgbClr val="000000"/>
                          </a:solidFill>
                          <a:effectLst/>
                          <a:latin typeface="+mj-lt"/>
                        </a:rPr>
                        <a:t>0</a:t>
                      </a:r>
                    </a:p>
                  </a:txBody>
                  <a:tcPr marL="9525" marR="9525" marT="9525" marB="0" anchor="b"/>
                </a:tc>
                <a:extLst>
                  <a:ext uri="{0D108BD9-81ED-4DB2-BD59-A6C34878D82A}">
                    <a16:rowId xmlns:a16="http://schemas.microsoft.com/office/drawing/2014/main" xmlns="" val="10006"/>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60</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13</a:t>
                      </a:r>
                    </a:p>
                  </a:txBody>
                  <a:tcPr marL="9525" marR="9525" marT="9525" marB="0" anchor="b"/>
                </a:tc>
                <a:tc>
                  <a:txBody>
                    <a:bodyPr/>
                    <a:lstStyle/>
                    <a:p>
                      <a:pPr algn="r" fontAlgn="b"/>
                      <a:r>
                        <a:rPr lang="en-ZA" sz="1400" b="0" i="0" u="none" strike="noStrike" dirty="0" smtClean="0">
                          <a:solidFill>
                            <a:srgbClr val="FF0000"/>
                          </a:solidFill>
                          <a:effectLst/>
                          <a:latin typeface="+mj-lt"/>
                          <a:cs typeface="Arial" panose="020B0604020202020204" pitchFamily="34" charset="0"/>
                        </a:rPr>
                        <a:t>-47</a:t>
                      </a:r>
                      <a:endParaRPr lang="en-ZA" sz="1400" b="0" i="0" u="none" strike="noStrike" dirty="0">
                        <a:solidFill>
                          <a:srgbClr val="FF0000"/>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mj-lt"/>
                        </a:rPr>
                        <a:t>4</a:t>
                      </a:r>
                    </a:p>
                  </a:txBody>
                  <a:tcPr marL="9525" marR="9525" marT="9525" marB="0" anchor="b"/>
                </a:tc>
                <a:tc>
                  <a:txBody>
                    <a:bodyPr/>
                    <a:lstStyle/>
                    <a:p>
                      <a:pPr algn="r" fontAlgn="b"/>
                      <a:r>
                        <a:rPr lang="en-ZA" sz="1400" b="0" i="0" u="none" strike="noStrike">
                          <a:solidFill>
                            <a:srgbClr val="000000"/>
                          </a:solidFill>
                          <a:effectLst/>
                          <a:latin typeface="+mj-lt"/>
                        </a:rPr>
                        <a:t>9</a:t>
                      </a:r>
                    </a:p>
                  </a:txBody>
                  <a:tcPr marL="9525" marR="9525" marT="9525" marB="0" anchor="b"/>
                </a:tc>
                <a:tc>
                  <a:txBody>
                    <a:bodyPr/>
                    <a:lstStyle/>
                    <a:p>
                      <a:pPr algn="r" fontAlgn="b"/>
                      <a:r>
                        <a:rPr lang="en-ZA" sz="1400" b="0" i="0" u="none" strike="noStrike" dirty="0">
                          <a:solidFill>
                            <a:srgbClr val="000000"/>
                          </a:solidFill>
                          <a:effectLst/>
                          <a:latin typeface="+mj-lt"/>
                        </a:rPr>
                        <a:t> </a:t>
                      </a:r>
                      <a:r>
                        <a:rPr lang="en-ZA" sz="1400" b="0" i="0" u="none" strike="noStrike" dirty="0" smtClean="0">
                          <a:solidFill>
                            <a:srgbClr val="000000"/>
                          </a:solidFill>
                          <a:effectLst/>
                          <a:latin typeface="+mj-lt"/>
                        </a:rPr>
                        <a:t>0</a:t>
                      </a:r>
                      <a:endParaRPr lang="en-ZA"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7"/>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38</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a:solidFill>
                            <a:srgbClr val="000000"/>
                          </a:solidFill>
                          <a:effectLst/>
                          <a:latin typeface="+mj-lt"/>
                        </a:rPr>
                        <a:t>39</a:t>
                      </a:r>
                    </a:p>
                  </a:txBody>
                  <a:tcPr marL="9525" marR="9525" marT="9525" marB="0" anchor="b"/>
                </a:tc>
                <a:tc>
                  <a:txBody>
                    <a:bodyPr/>
                    <a:lstStyle/>
                    <a:p>
                      <a:pPr algn="r" fontAlgn="b"/>
                      <a:r>
                        <a:rPr lang="en-ZA" sz="1400" b="0" i="0" u="none" strike="noStrike" dirty="0" smtClean="0">
                          <a:solidFill>
                            <a:schemeClr val="tx1"/>
                          </a:solidFill>
                          <a:effectLst/>
                          <a:latin typeface="+mj-lt"/>
                          <a:cs typeface="Arial" panose="020B0604020202020204" pitchFamily="34" charset="0"/>
                        </a:rPr>
                        <a:t>1</a:t>
                      </a:r>
                      <a:endParaRPr lang="en-ZA" sz="14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a:solidFill>
                            <a:srgbClr val="000000"/>
                          </a:solidFill>
                          <a:effectLst/>
                          <a:latin typeface="+mj-lt"/>
                        </a:rPr>
                        <a:t>39</a:t>
                      </a:r>
                    </a:p>
                  </a:txBody>
                  <a:tcPr marL="9525" marR="9525" marT="9525" marB="0" anchor="b"/>
                </a:tc>
                <a:tc>
                  <a:txBody>
                    <a:bodyPr/>
                    <a:lstStyle/>
                    <a:p>
                      <a:pPr algn="r" fontAlgn="b"/>
                      <a:r>
                        <a:rPr lang="en-ZA" sz="1400" b="0" i="0" u="none" strike="noStrike">
                          <a:solidFill>
                            <a:srgbClr val="000000"/>
                          </a:solidFill>
                          <a:effectLst/>
                          <a:latin typeface="+mj-lt"/>
                        </a:rPr>
                        <a:t>0</a:t>
                      </a:r>
                    </a:p>
                  </a:txBody>
                  <a:tcPr marL="9525" marR="9525" marT="9525" marB="0" anchor="b"/>
                </a:tc>
                <a:tc>
                  <a:txBody>
                    <a:bodyPr/>
                    <a:lstStyle/>
                    <a:p>
                      <a:pPr algn="r" fontAlgn="b"/>
                      <a:r>
                        <a:rPr lang="en-ZA" sz="1400" b="0" i="0" u="none" strike="noStrike" dirty="0">
                          <a:solidFill>
                            <a:srgbClr val="000000"/>
                          </a:solidFill>
                          <a:effectLst/>
                          <a:latin typeface="+mj-lt"/>
                        </a:rPr>
                        <a:t>0</a:t>
                      </a:r>
                    </a:p>
                  </a:txBody>
                  <a:tcPr marL="9525" marR="9525" marT="9525" marB="0" anchor="b"/>
                </a:tc>
                <a:extLst>
                  <a:ext uri="{0D108BD9-81ED-4DB2-BD59-A6C34878D82A}">
                    <a16:rowId xmlns:a16="http://schemas.microsoft.com/office/drawing/2014/main" xmlns="" val="10008"/>
                  </a:ext>
                </a:extLst>
              </a:tr>
              <a:tr h="243027">
                <a:tc>
                  <a:txBody>
                    <a:bodyPr/>
                    <a:lstStyle/>
                    <a:p>
                      <a:pPr algn="l" fontAlgn="b"/>
                      <a:r>
                        <a:rPr lang="en-ZA" sz="1400" b="1" u="none" strike="noStrike" dirty="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dirty="0">
                          <a:solidFill>
                            <a:srgbClr val="000000"/>
                          </a:solidFill>
                          <a:effectLst/>
                          <a:latin typeface="+mj-lt"/>
                          <a:ea typeface="Calibri"/>
                          <a:cs typeface="Times New Roman"/>
                        </a:rPr>
                        <a:t>116</a:t>
                      </a:r>
                      <a:endParaRPr lang="en-ZA" sz="1400" dirty="0">
                        <a:effectLst/>
                        <a:latin typeface="+mj-lt"/>
                        <a:ea typeface="Calibri"/>
                        <a:cs typeface="Times New Roman"/>
                      </a:endParaRPr>
                    </a:p>
                  </a:txBody>
                  <a:tcPr marL="68580" marR="68580" marT="0" marB="0" anchor="b"/>
                </a:tc>
                <a:tc>
                  <a:txBody>
                    <a:bodyPr/>
                    <a:lstStyle/>
                    <a:p>
                      <a:pPr algn="r" fontAlgn="b"/>
                      <a:r>
                        <a:rPr lang="en-ZA" sz="1400" b="0" i="0" u="none" strike="noStrike" dirty="0">
                          <a:solidFill>
                            <a:srgbClr val="000000"/>
                          </a:solidFill>
                          <a:effectLst/>
                          <a:latin typeface="+mj-lt"/>
                        </a:rPr>
                        <a:t>44</a:t>
                      </a:r>
                    </a:p>
                  </a:txBody>
                  <a:tcPr marL="9525" marR="9525" marT="9525" marB="0" anchor="b"/>
                </a:tc>
                <a:tc>
                  <a:txBody>
                    <a:bodyPr/>
                    <a:lstStyle/>
                    <a:p>
                      <a:pPr algn="r" fontAlgn="b"/>
                      <a:r>
                        <a:rPr lang="en-ZA" sz="1400" b="0" i="0" u="none" strike="noStrike" dirty="0" smtClean="0">
                          <a:solidFill>
                            <a:srgbClr val="FF0000"/>
                          </a:solidFill>
                          <a:effectLst/>
                          <a:latin typeface="+mj-lt"/>
                          <a:cs typeface="Arial" panose="020B0604020202020204" pitchFamily="34" charset="0"/>
                        </a:rPr>
                        <a:t>-72</a:t>
                      </a:r>
                      <a:endParaRPr lang="en-ZA" sz="1400" b="0" i="0" u="none" strike="noStrike" dirty="0">
                        <a:solidFill>
                          <a:srgbClr val="FF0000"/>
                        </a:solidFill>
                        <a:effectLst/>
                        <a:latin typeface="+mj-lt"/>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mj-lt"/>
                        </a:rPr>
                        <a:t>44</a:t>
                      </a:r>
                    </a:p>
                  </a:txBody>
                  <a:tcPr marL="9525" marR="9525" marT="9525" marB="0" anchor="b"/>
                </a:tc>
                <a:tc>
                  <a:txBody>
                    <a:bodyPr/>
                    <a:lstStyle/>
                    <a:p>
                      <a:pPr algn="r" fontAlgn="b"/>
                      <a:r>
                        <a:rPr lang="en-ZA" sz="1400" b="0" i="0" u="none" strike="noStrike" dirty="0">
                          <a:solidFill>
                            <a:srgbClr val="000000"/>
                          </a:solidFill>
                          <a:effectLst/>
                          <a:latin typeface="+mj-lt"/>
                        </a:rPr>
                        <a:t>0</a:t>
                      </a:r>
                    </a:p>
                  </a:txBody>
                  <a:tcPr marL="9525" marR="9525" marT="9525" marB="0" anchor="b"/>
                </a:tc>
                <a:tc>
                  <a:txBody>
                    <a:bodyPr/>
                    <a:lstStyle/>
                    <a:p>
                      <a:pPr algn="r" fontAlgn="b"/>
                      <a:r>
                        <a:rPr lang="en-ZA" sz="1400" b="0" i="0" u="none" strike="noStrike" dirty="0">
                          <a:solidFill>
                            <a:srgbClr val="000000"/>
                          </a:solidFill>
                          <a:effectLst/>
                          <a:latin typeface="+mj-lt"/>
                        </a:rPr>
                        <a:t>0</a:t>
                      </a:r>
                    </a:p>
                  </a:txBody>
                  <a:tcPr marL="9525" marR="9525" marT="9525" marB="0" anchor="b"/>
                </a:tc>
                <a:extLst>
                  <a:ext uri="{0D108BD9-81ED-4DB2-BD59-A6C34878D82A}">
                    <a16:rowId xmlns:a16="http://schemas.microsoft.com/office/drawing/2014/main" xmlns="" val="10009"/>
                  </a:ext>
                </a:extLst>
              </a:tr>
              <a:tr h="266338">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a:lnSpc>
                          <a:spcPct val="115000"/>
                        </a:lnSpc>
                        <a:spcAft>
                          <a:spcPts val="0"/>
                        </a:spcAft>
                      </a:pPr>
                      <a:r>
                        <a:rPr lang="en-ZA" sz="1400" b="1" dirty="0">
                          <a:solidFill>
                            <a:srgbClr val="000000"/>
                          </a:solidFill>
                          <a:effectLst/>
                          <a:latin typeface="+mj-lt"/>
                          <a:ea typeface="Calibri"/>
                          <a:cs typeface="Times New Roman"/>
                        </a:rPr>
                        <a:t>820</a:t>
                      </a:r>
                      <a:endParaRPr lang="en-ZA" sz="1400" b="1" dirty="0">
                        <a:effectLst/>
                        <a:latin typeface="+mj-lt"/>
                        <a:ea typeface="Calibri"/>
                        <a:cs typeface="Times New Roman"/>
                      </a:endParaRPr>
                    </a:p>
                  </a:txBody>
                  <a:tcPr marL="68580" marR="68580" marT="0" marB="0" anchor="b"/>
                </a:tc>
                <a:tc>
                  <a:txBody>
                    <a:bodyPr/>
                    <a:lstStyle/>
                    <a:p>
                      <a:pPr algn="r">
                        <a:lnSpc>
                          <a:spcPct val="115000"/>
                        </a:lnSpc>
                        <a:spcAft>
                          <a:spcPts val="0"/>
                        </a:spcAft>
                      </a:pPr>
                      <a:r>
                        <a:rPr lang="en-ZA" sz="1400" b="1" smtClean="0">
                          <a:effectLst/>
                          <a:latin typeface="+mj-lt"/>
                          <a:ea typeface="Calibri"/>
                          <a:cs typeface="Times New Roman"/>
                        </a:rPr>
                        <a:t>440</a:t>
                      </a:r>
                      <a:endParaRPr lang="en-ZA" sz="1400" b="1" dirty="0">
                        <a:effectLst/>
                        <a:latin typeface="+mj-lt"/>
                        <a:ea typeface="Calibri"/>
                        <a:cs typeface="Times New Roman"/>
                      </a:endParaRPr>
                    </a:p>
                  </a:txBody>
                  <a:tcPr marL="68580" marR="68580" marT="0" marB="0"/>
                </a:tc>
                <a:tc>
                  <a:txBody>
                    <a:bodyPr/>
                    <a:lstStyle/>
                    <a:p>
                      <a:pPr algn="r" fontAlgn="b"/>
                      <a:r>
                        <a:rPr lang="en-ZA" sz="1400" b="1" i="0" u="none" strike="noStrike" dirty="0" smtClean="0">
                          <a:solidFill>
                            <a:srgbClr val="C00000"/>
                          </a:solidFill>
                          <a:effectLst/>
                          <a:latin typeface="+mj-lt"/>
                          <a:cs typeface="Arial" panose="020B0604020202020204" pitchFamily="34" charset="0"/>
                        </a:rPr>
                        <a:t>-380</a:t>
                      </a:r>
                      <a:endParaRPr lang="en-ZA" sz="1400" b="1" i="0" u="none" strike="noStrike" dirty="0">
                        <a:solidFill>
                          <a:srgbClr val="C00000"/>
                        </a:solidFill>
                        <a:effectLst/>
                        <a:latin typeface="+mj-lt"/>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mj-lt"/>
                          <a:cs typeface="Arial" panose="020B0604020202020204" pitchFamily="34" charset="0"/>
                        </a:rPr>
                        <a:t>411</a:t>
                      </a:r>
                      <a:endParaRPr lang="en-ZA" sz="1400" b="1" i="0" u="none" strike="noStrike" dirty="0">
                        <a:solidFill>
                          <a:srgbClr val="000000"/>
                        </a:solidFill>
                        <a:effectLst/>
                        <a:latin typeface="+mj-lt"/>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mj-lt"/>
                          <a:cs typeface="Arial" panose="020B0604020202020204" pitchFamily="34" charset="0"/>
                        </a:rPr>
                        <a:t>29</a:t>
                      </a:r>
                      <a:endParaRPr lang="en-ZA" sz="1400" b="1" i="0" u="none" strike="noStrike" dirty="0">
                        <a:solidFill>
                          <a:srgbClr val="000000"/>
                        </a:solidFill>
                        <a:effectLst/>
                        <a:latin typeface="+mj-lt"/>
                        <a:cs typeface="Arial" panose="020B0604020202020204" pitchFamily="34" charset="0"/>
                      </a:endParaRPr>
                    </a:p>
                  </a:txBody>
                  <a:tcPr marL="9525" marR="9525" marT="9525" marB="0" anchor="b"/>
                </a:tc>
                <a:tc>
                  <a:txBody>
                    <a:bodyPr/>
                    <a:lstStyle/>
                    <a:p>
                      <a:pPr algn="r" fontAlgn="b"/>
                      <a:r>
                        <a:rPr lang="en-ZA" sz="1400" b="1" i="0" u="none" strike="noStrike" dirty="0" smtClean="0">
                          <a:solidFill>
                            <a:srgbClr val="000000"/>
                          </a:solidFill>
                          <a:effectLst/>
                          <a:latin typeface="+mj-lt"/>
                          <a:cs typeface="Arial" panose="020B0604020202020204" pitchFamily="34" charset="0"/>
                        </a:rPr>
                        <a:t>5</a:t>
                      </a:r>
                      <a:endParaRPr lang="en-ZA" sz="1400" b="1" i="0" u="none" strike="noStrike" dirty="0">
                        <a:solidFill>
                          <a:srgbClr val="000000"/>
                        </a:solidFill>
                        <a:effectLst/>
                        <a:latin typeface="+mj-lt"/>
                        <a:cs typeface="Arial" panose="020B0604020202020204" pitchFamily="34" charset="0"/>
                      </a:endParaRPr>
                    </a:p>
                  </a:txBody>
                  <a:tcPr marL="9525" marR="9525" marT="9525" marB="0" anchor="b"/>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a:xfrm>
            <a:off x="6961584" y="6458645"/>
            <a:ext cx="2133600" cy="365125"/>
          </a:xfrm>
        </p:spPr>
        <p:txBody>
          <a:bodyPr/>
          <a:lstStyle/>
          <a:p>
            <a:fld id="{96CA8298-9D91-4CF9-AB6A-504DBB769D5D}"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xmlns="" val="365605929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2093</Words>
  <Application>Microsoft Office PowerPoint</Application>
  <PresentationFormat>On-screen Show (4:3)</PresentationFormat>
  <Paragraphs>983</Paragraphs>
  <Slides>23</Slides>
  <Notes>0</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1_Office Theme</vt:lpstr>
      <vt:lpstr>Office Theme</vt:lpstr>
      <vt:lpstr>2_Office Theme</vt:lpstr>
      <vt:lpstr>3_Office Theme</vt:lpstr>
      <vt:lpstr>4_Office Theme</vt:lpstr>
      <vt:lpstr>5_Office Theme</vt:lpstr>
      <vt:lpstr>6_Office Theme</vt:lpstr>
      <vt:lpstr>Slide 1</vt:lpstr>
      <vt:lpstr>Slide 2</vt:lpstr>
      <vt:lpstr>PURPOSE OF THE PRESENTATION</vt:lpstr>
      <vt:lpstr>EMPLOYMENT EQUITY PROCEDURAL</vt:lpstr>
      <vt:lpstr>     DIRECTOR GENERAL REVIEW PERFORMANCE  The target for quarter 2 was 820 Director General Reviews and 546 were conducted which constitutes 66.5%. Only 151 were found to be compliant and 1395 that failed to comply were issued with Director-General Recommendation with which to comply within 60 days </vt:lpstr>
      <vt:lpstr>SECTORS REVIEWED</vt:lpstr>
      <vt:lpstr>AREAS OF NON-COMPLIANCE</vt:lpstr>
      <vt:lpstr>INTERVENTIONS</vt:lpstr>
      <vt:lpstr>    RE-ASSESSMENTS  The target for quarter 2 was 820 Re-assessments and 440 were conducted which constitutes 53.6%. Only 411 were found to be compliant and 29 that failed to comply, only 5 were issued with Confirmatory Notice in preparation for prosecution.</vt:lpstr>
      <vt:lpstr>BASIC CONDTIONS OF EMPLOYMENT ACT</vt:lpstr>
      <vt:lpstr>NMW AMOUNTS RECOVERED PER SECTOR ANALYSIS: QUARTER 2</vt:lpstr>
      <vt:lpstr>REFERRALS FOR PROSECUTION PER SECTOR</vt:lpstr>
      <vt:lpstr>MONIES RECOVERED THROUGH PROSECUTION PER SECTOR</vt:lpstr>
      <vt:lpstr>BCEA NON-COMPLIANCE</vt:lpstr>
      <vt:lpstr>AREAS OF NON-COMPLIANCE</vt:lpstr>
      <vt:lpstr>INTERVENTIONS</vt:lpstr>
      <vt:lpstr>EMPLOYMENT AUDIT SERVICES: PROCEDURAL AUDITS </vt:lpstr>
      <vt:lpstr>EMPLOYER PAYROLL AUDITS </vt:lpstr>
      <vt:lpstr>AREAS OF NON-COMPLIANCE</vt:lpstr>
      <vt:lpstr>INTERVENTIONS</vt:lpstr>
      <vt:lpstr>EMPLOYER PAYROLL AUDITS  (COID)</vt:lpstr>
      <vt:lpstr>PROSECUTIONS</vt:lpstr>
      <vt:lpstr>Slide 23</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903</cp:revision>
  <cp:lastPrinted>2020-02-21T11:31:25Z</cp:lastPrinted>
  <dcterms:created xsi:type="dcterms:W3CDTF">2012-07-27T11:56:16Z</dcterms:created>
  <dcterms:modified xsi:type="dcterms:W3CDTF">2020-02-27T11:15:23Z</dcterms:modified>
</cp:coreProperties>
</file>