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17"/>
  </p:notesMasterIdLst>
  <p:handoutMasterIdLst>
    <p:handoutMasterId r:id="rId18"/>
  </p:handoutMasterIdLst>
  <p:sldIdLst>
    <p:sldId id="408" r:id="rId4"/>
    <p:sldId id="747" r:id="rId5"/>
    <p:sldId id="737" r:id="rId6"/>
    <p:sldId id="736" r:id="rId7"/>
    <p:sldId id="738" r:id="rId8"/>
    <p:sldId id="739" r:id="rId9"/>
    <p:sldId id="740" r:id="rId10"/>
    <p:sldId id="741" r:id="rId11"/>
    <p:sldId id="742" r:id="rId12"/>
    <p:sldId id="743" r:id="rId13"/>
    <p:sldId id="744" r:id="rId14"/>
    <p:sldId id="745" r:id="rId15"/>
    <p:sldId id="299" r:id="rId1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12" autoAdjust="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notesViewPr>
    <p:cSldViewPr>
      <p:cViewPr varScale="1">
        <p:scale>
          <a:sx n="64" d="100"/>
          <a:sy n="64" d="100"/>
        </p:scale>
        <p:origin x="-3396" y="-114"/>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739" y="0"/>
            <a:ext cx="2950475" cy="497046"/>
          </a:xfrm>
          <a:prstGeom prst="rect">
            <a:avLst/>
          </a:prstGeom>
        </p:spPr>
        <p:txBody>
          <a:bodyPr vert="horz" lIns="91440" tIns="45720" rIns="91440" bIns="45720" rtlCol="0"/>
          <a:lstStyle>
            <a:lvl1pPr algn="r">
              <a:defRPr sz="1200"/>
            </a:lvl1pPr>
          </a:lstStyle>
          <a:p>
            <a:fld id="{DDABFB02-BABE-40C6-973F-A6FCD770DE74}" type="datetimeFigureOut">
              <a:rPr lang="en-ZA" smtClean="0"/>
              <a:pPr/>
              <a:t>2020/02/27</a:t>
            </a:fld>
            <a:endParaRPr lang="en-ZA"/>
          </a:p>
        </p:txBody>
      </p:sp>
      <p:sp>
        <p:nvSpPr>
          <p:cNvPr id="4" name="Footer Placeholder 3"/>
          <p:cNvSpPr>
            <a:spLocks noGrp="1"/>
          </p:cNvSpPr>
          <p:nvPr>
            <p:ph type="ftr" sz="quarter" idx="2"/>
          </p:nvPr>
        </p:nvSpPr>
        <p:spPr>
          <a:xfrm>
            <a:off x="0"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739" y="9442153"/>
            <a:ext cx="2950475" cy="497046"/>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9" y="0"/>
            <a:ext cx="2950475" cy="497046"/>
          </a:xfrm>
          <a:prstGeom prst="rect">
            <a:avLst/>
          </a:prstGeom>
        </p:spPr>
        <p:txBody>
          <a:bodyPr vert="horz" lIns="91440" tIns="45720" rIns="91440" bIns="45720" rtlCol="0"/>
          <a:lstStyle>
            <a:lvl1pPr algn="r">
              <a:defRPr sz="1200"/>
            </a:lvl1pPr>
          </a:lstStyle>
          <a:p>
            <a:fld id="{8FD1F4CF-9162-42C9-96F2-47DAB2DBAB68}" type="datetimeFigureOut">
              <a:rPr lang="en-ZA" smtClean="0"/>
              <a:pPr/>
              <a:t>2020/02/27</a:t>
            </a:fld>
            <a:endParaRPr lang="en-ZA"/>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80" y="4721941"/>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2153"/>
            <a:ext cx="2950475" cy="49704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9" y="9442153"/>
            <a:ext cx="2950475" cy="497046"/>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pPr/>
              <a:t>3</a:t>
            </a:fld>
            <a:endParaRPr lang="en-ZA"/>
          </a:p>
        </p:txBody>
      </p:sp>
    </p:spTree>
    <p:extLst>
      <p:ext uri="{BB962C8B-B14F-4D97-AF65-F5344CB8AC3E}">
        <p14:creationId xmlns:p14="http://schemas.microsoft.com/office/powerpoint/2010/main" xmlns="" val="257052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BFC3E1-50D8-4CF5-B7AD-4EF821693871}"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0"/>
            <a:ext cx="2133600" cy="365125"/>
          </a:xfrm>
        </p:spPr>
        <p:txBody>
          <a:bodyPr/>
          <a:lstStyle>
            <a:lvl1pPr>
              <a:defRPr>
                <a:solidFill>
                  <a:schemeClr val="bg1"/>
                </a:solidFill>
              </a:defRPr>
            </a:lvl1pPr>
          </a:lstStyle>
          <a:p>
            <a:pPr>
              <a:defRPr/>
            </a:pPr>
            <a:fld id="{0A00740C-6C01-4018-A5CF-B75C7655A4D5}" type="slidenum">
              <a:rPr lang="en-US" smtClean="0"/>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AC497D5-3B9B-44E1-B070-25F0FC38AB99}"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6D295A8-988E-4428-A8FF-07D8B845739C}"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F5E153D-D2A1-417F-BB39-DD740E03A25C}"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A7DF960-EA52-46C1-82E0-E19EFAB4049E}"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4672536F-D25C-4E4A-A3CC-2CD90CE0218F}"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6F6AD398-EA28-4D36-B037-F50E0142CBA1}"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54B18785-98AF-4F48-95CF-4FDC5AC654A0}"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D912BF0-52C7-427A-B41F-30333FD111ED}"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2B2D468-BAC0-4E72-851D-C343F7869D1F}"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5C1F0C5-5595-4922-81DB-D3B92E09127D}"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C55F02A-F8E5-41F3-9316-3DE33BE8CA4C}"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39DB7531-4DB2-4EBE-B426-000921CB3A2B}"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698505ED-847C-4C53-B767-A79BE3FE88D5}"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F569677-6379-4E5B-B9EB-9422CA0FDA11}"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680F1CD-815C-4B5B-A80D-FF2D2388B896}"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423622591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A28C2CC9-791F-4CD6-B559-5B687D610816}"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15692"/>
            <a:ext cx="2133600" cy="365125"/>
          </a:xfrm>
        </p:spPr>
        <p:txBody>
          <a:bodyPr/>
          <a:lstStyle>
            <a:lvl1pPr>
              <a:defRPr>
                <a:solidFill>
                  <a:schemeClr val="bg1"/>
                </a:solidFill>
              </a:defRPr>
            </a:lvl1pPr>
          </a:lstStyle>
          <a:p>
            <a:fld id="{96CA8298-9D91-4CF9-AB6A-504DBB769D5D}" type="slidenum">
              <a:rPr lang="en-US" smtClean="0"/>
              <a:pPr/>
              <a:t>‹#›</a:t>
            </a:fld>
            <a:endParaRPr lang="en-US" dirty="0"/>
          </a:p>
        </p:txBody>
      </p:sp>
    </p:spTree>
    <p:extLst>
      <p:ext uri="{BB962C8B-B14F-4D97-AF65-F5344CB8AC3E}">
        <p14:creationId xmlns:p14="http://schemas.microsoft.com/office/powerpoint/2010/main" xmlns="" val="154706036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C731A333-FD1E-4DA3-B8A7-770D1CA249FC}"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23488520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B372E9D8-97AC-4853-BEF3-8BAA2643C2CD}"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8191815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F845765C-FE2B-406E-9872-17BB41161724}" type="datetime1">
              <a:rPr lang="en-US" smtClean="0"/>
              <a:pPr/>
              <a:t>2/27/2020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203251570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19565B3-B94E-46F0-B1C3-462E6A15E8B6}" type="datetime1">
              <a:rPr lang="en-US" smtClean="0"/>
              <a:pPr/>
              <a:t>2/27/2020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2059168971"/>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68BA89C-03AB-4846-8D11-192EDEDDB544}" type="datetime1">
              <a:rPr lang="en-US" smtClean="0"/>
              <a:pPr/>
              <a:t>2/27/2020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28026135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CE4D9E13-2572-4994-9EF3-9DA3423F2F4D}" type="datetime1">
              <a:rPr lang="en-US" smtClean="0"/>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DF6DAA06-CBDF-4715-8D01-4EFE4E66DDCB}"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222361828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3070271B-5E83-4CB9-93CB-84A9D114BA72}" type="datetime1">
              <a:rPr lang="en-US" smtClean="0"/>
              <a:pPr/>
              <a:t>2/27/2020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15434897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234AB4C9-01F1-433A-B2B7-AD7E7FB69CD2}"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175610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56CB4C8-763B-445C-9A7E-9A319CB32083}" type="datetime1">
              <a:rPr lang="en-US" smtClean="0"/>
              <a:pPr/>
              <a:t>2/27/2020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178081785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172FE22-A566-4D66-938F-82E36010BE89}" type="datetime1">
              <a:rPr lang="en-US" smtClean="0"/>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8D24B95-5B36-46A1-A262-498379704EF6}" type="datetime1">
              <a:rPr lang="en-US" smtClean="0"/>
              <a:pPr>
                <a:defRPr/>
              </a:pPr>
              <a:t>2/27/2020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5A9674-E736-4223-B218-46C32370CCFF}" type="datetime1">
              <a:rPr lang="en-US" smtClean="0"/>
              <a:pPr>
                <a:defRPr/>
              </a:pPr>
              <a:t>2/27/2020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6432AA-861A-4FBC-AD65-50701EDE2E4D}" type="datetime1">
              <a:rPr lang="en-US" smtClean="0"/>
              <a:pPr>
                <a:defRPr/>
              </a:pPr>
              <a:t>2/27/2020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3374670-837B-498B-B81A-D2B80D2AA717}" type="datetime1">
              <a:rPr lang="en-US" smtClean="0"/>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2D62218F-06BF-449A-8E23-8349E8F3C944}" type="datetime1">
              <a:rPr lang="en-US" smtClean="0"/>
              <a:pPr>
                <a:defRPr/>
              </a:pPr>
              <a:t>2/27/2020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C874804C-3CEE-4E7C-A42D-7865C63C4F3A}" type="datetime1">
              <a:rPr lang="en-US" smtClean="0"/>
              <a:pPr defTabSz="457200" fontAlgn="base">
                <a:spcBef>
                  <a:spcPct val="0"/>
                </a:spcBef>
                <a:spcAft>
                  <a:spcPct val="0"/>
                </a:spcAft>
                <a:defRPr/>
              </a:pPr>
              <a:t>2/27/2020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14BFC56D-18E4-4025-9D2C-64BB61AA9E74}" type="datetime1">
              <a:rPr lang="en-US" smtClean="0">
                <a:ea typeface="ＭＳ Ｐゴシック" pitchFamily="-111" charset="-128"/>
              </a:rPr>
              <a:pPr defTabSz="457200" fontAlgn="base">
                <a:spcBef>
                  <a:spcPct val="0"/>
                </a:spcBef>
                <a:spcAft>
                  <a:spcPct val="0"/>
                </a:spcAft>
              </a:pPr>
              <a:t>2/27/2020</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5DB6A50E-ACE0-4BBE-80EA-96525D6F997D}" type="datetime1">
              <a:rPr lang="en-US" smtClean="0">
                <a:ea typeface="ＭＳ Ｐゴシック" pitchFamily="-111" charset="-128"/>
              </a:rPr>
              <a:pPr defTabSz="457200" fontAlgn="base">
                <a:spcBef>
                  <a:spcPct val="0"/>
                </a:spcBef>
                <a:spcAft>
                  <a:spcPct val="0"/>
                </a:spcAft>
              </a:pPr>
              <a:t>2/27/2020</a:t>
            </a:fld>
            <a:endParaRPr lang="en-US">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a:ea typeface="ＭＳ Ｐゴシック" pitchFamily="-111" charset="-128"/>
            </a:endParaRPr>
          </a:p>
        </p:txBody>
      </p:sp>
    </p:spTree>
    <p:extLst>
      <p:ext uri="{BB962C8B-B14F-4D97-AF65-F5344CB8AC3E}">
        <p14:creationId xmlns:p14="http://schemas.microsoft.com/office/powerpoint/2010/main" xmlns="" val="4344600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683568" y="404664"/>
            <a:ext cx="7920880"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US" sz="32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DEPARTMENT OF LABOUR</a:t>
            </a:r>
          </a:p>
          <a:p>
            <a:pPr algn="ctr" fontAlgn="base">
              <a:spcBef>
                <a:spcPct val="0"/>
              </a:spcBef>
              <a:spcAft>
                <a:spcPct val="0"/>
              </a:spcAft>
            </a:pPr>
            <a:endParaRPr lang="en-US" sz="32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CHIEF DIRECTORATE COMMUNICATION</a:t>
            </a:r>
          </a:p>
          <a:p>
            <a:pPr algn="ctr" fontAlgn="base">
              <a:spcBef>
                <a:spcPct val="0"/>
              </a:spcBef>
              <a:spcAft>
                <a:spcPct val="0"/>
              </a:spcAft>
            </a:pPr>
            <a:endParaRPr lang="en-US" sz="20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p>
            <a:pPr algn="ctr" fontAlgn="base">
              <a:spcBef>
                <a:spcPct val="0"/>
              </a:spcBef>
              <a:spcAft>
                <a:spcPct val="0"/>
              </a:spcAft>
            </a:pPr>
            <a:r>
              <a:rPr lang="en-US"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QUARTER 2: PERFOMANCE REPORT 2019/2020</a:t>
            </a:r>
            <a:endParaRPr lang="en-US" sz="18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3317" name="Subtitle 17"/>
          <p:cNvSpPr txBox="1">
            <a:spLocks/>
          </p:cNvSpPr>
          <p:nvPr/>
        </p:nvSpPr>
        <p:spPr bwMode="auto">
          <a:xfrm>
            <a:off x="4298648" y="2383631"/>
            <a:ext cx="463639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defTabSz="457200" eaLnBrk="1" fontAlgn="base" hangingPunct="1">
              <a:spcBef>
                <a:spcPct val="20000"/>
              </a:spcBef>
              <a:spcAft>
                <a:spcPct val="0"/>
              </a:spcAft>
            </a:pPr>
            <a:endParaRPr lang="en-US" sz="1800" b="1" dirty="0">
              <a:solidFill>
                <a:srgbClr val="404040"/>
              </a:solidFill>
              <a:latin typeface="Calibri"/>
              <a:ea typeface="ＭＳ Ｐゴシック" pitchFamily="34"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5856755"/>
            <a:ext cx="2088232" cy="88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17"/>
          <p:cNvSpPr txBox="1">
            <a:spLocks/>
          </p:cNvSpPr>
          <p:nvPr/>
        </p:nvSpPr>
        <p:spPr bwMode="auto">
          <a:xfrm>
            <a:off x="114300" y="2786063"/>
            <a:ext cx="22254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Font typeface="Arial" pitchFamily="34" charset="0"/>
              <a:buNone/>
            </a:pPr>
            <a:r>
              <a:rPr lang="en-US" altLang="en-US" sz="1400" b="1" dirty="0" smtClean="0">
                <a:solidFill>
                  <a:srgbClr val="404040"/>
                </a:solidFill>
                <a:latin typeface="Arial Bold" pitchFamily="32" charset="0"/>
              </a:rPr>
              <a:t>JULY  – SEPT 2019</a:t>
            </a:r>
            <a:endParaRPr lang="en-US" altLang="en-US" sz="1400" b="1" dirty="0">
              <a:solidFill>
                <a:srgbClr val="404040"/>
              </a:solidFill>
              <a:latin typeface="Arial Bold" pitchFamily="32" charset="0"/>
            </a:endParaRPr>
          </a:p>
        </p:txBody>
      </p:sp>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MEDIA LIAISON</a:t>
            </a:r>
          </a:p>
        </p:txBody>
      </p:sp>
      <p:sp>
        <p:nvSpPr>
          <p:cNvPr id="3" name="Content Placeholder 2"/>
          <p:cNvSpPr>
            <a:spLocks noGrp="1"/>
          </p:cNvSpPr>
          <p:nvPr>
            <p:ph idx="1"/>
          </p:nvPr>
        </p:nvSpPr>
        <p:spPr>
          <a:xfrm>
            <a:off x="457200" y="1600199"/>
            <a:ext cx="8229600" cy="5190893"/>
          </a:xfrm>
        </p:spPr>
        <p:txBody>
          <a:bodyPr/>
          <a:lstStyle/>
          <a:p>
            <a:pPr marL="0" indent="0">
              <a:buNone/>
            </a:pPr>
            <a:r>
              <a:rPr lang="en-ZA" sz="1600" dirty="0" smtClean="0"/>
              <a:t>10. CEE </a:t>
            </a:r>
            <a:r>
              <a:rPr lang="en-ZA" sz="1600" dirty="0"/>
              <a:t>to present the latest EE Report on workplace transformation in SA to Employment and Labour Minister, TW. </a:t>
            </a:r>
            <a:r>
              <a:rPr lang="en-ZA" sz="1600" dirty="0" err="1"/>
              <a:t>Nxesi</a:t>
            </a:r>
            <a:r>
              <a:rPr lang="en-ZA" sz="1600" dirty="0"/>
              <a:t> 13 August </a:t>
            </a:r>
            <a:r>
              <a:rPr lang="en-ZA" sz="1600" dirty="0" smtClean="0"/>
              <a:t>2019.</a:t>
            </a:r>
          </a:p>
          <a:p>
            <a:pPr marL="0" lvl="0" indent="0">
              <a:buNone/>
            </a:pPr>
            <a:r>
              <a:rPr lang="en-ZA" sz="1600" dirty="0" smtClean="0"/>
              <a:t>11.Employment </a:t>
            </a:r>
            <a:r>
              <a:rPr lang="en-ZA" sz="1600" dirty="0"/>
              <a:t>and Labour Minister visit Pinetown Labour Centre and conduct blitz inspections in Durban China Mall = 16 August 2019</a:t>
            </a:r>
          </a:p>
          <a:p>
            <a:pPr marL="0" lvl="0" indent="0">
              <a:buNone/>
            </a:pPr>
            <a:r>
              <a:rPr lang="en-ZA" sz="1600" dirty="0" smtClean="0"/>
              <a:t>12.Out </a:t>
            </a:r>
            <a:r>
              <a:rPr lang="en-ZA" sz="1600" dirty="0"/>
              <a:t>with the old in with the new – Employment Equity roadshow  = 21 August 2019 </a:t>
            </a:r>
            <a:endParaRPr lang="en-ZA" sz="1600" dirty="0" smtClean="0"/>
          </a:p>
          <a:p>
            <a:pPr marL="0" lvl="0" indent="0">
              <a:buNone/>
            </a:pPr>
            <a:r>
              <a:rPr lang="en-ZA" sz="1600" dirty="0" smtClean="0"/>
              <a:t>13.Show </a:t>
            </a:r>
            <a:r>
              <a:rPr lang="en-ZA" sz="1600" dirty="0"/>
              <a:t>us the salary gap between highest earners and lowest earners – Department of Employment and Labour = 21 August 2019 </a:t>
            </a:r>
          </a:p>
          <a:p>
            <a:pPr marL="0" lvl="0" indent="0">
              <a:buNone/>
            </a:pPr>
            <a:r>
              <a:rPr lang="en-ZA" sz="1600" dirty="0" smtClean="0"/>
              <a:t>14.CEE </a:t>
            </a:r>
            <a:r>
              <a:rPr lang="en-ZA" sz="1600" dirty="0"/>
              <a:t>reschedules the launch of the EE Report to 27 August 2019 = 23 August 2019 </a:t>
            </a:r>
          </a:p>
          <a:p>
            <a:pPr marL="0" lvl="0" indent="0">
              <a:buNone/>
            </a:pPr>
            <a:r>
              <a:rPr lang="en-ZA" sz="1600" dirty="0" smtClean="0"/>
              <a:t>15.Employment </a:t>
            </a:r>
            <a:r>
              <a:rPr lang="en-ZA" sz="1600" dirty="0"/>
              <a:t>and Labour Minister, TW </a:t>
            </a:r>
            <a:r>
              <a:rPr lang="en-ZA" sz="1600" dirty="0" err="1"/>
              <a:t>Nxesi</a:t>
            </a:r>
            <a:r>
              <a:rPr lang="en-ZA" sz="1600" dirty="0"/>
              <a:t> to address the 3rd Annual CCMA Shop Stewards and Union Officials Conference = 10 Sept 2019</a:t>
            </a:r>
          </a:p>
          <a:p>
            <a:pPr marL="0" lvl="0" indent="0">
              <a:buNone/>
            </a:pPr>
            <a:r>
              <a:rPr lang="en-ZA" sz="1600" dirty="0" smtClean="0"/>
              <a:t>16.Wholesale </a:t>
            </a:r>
            <a:r>
              <a:rPr lang="en-ZA" sz="1600" dirty="0"/>
              <a:t>deregulation of labour market a non-starter – Employment and Labour Minister TW. </a:t>
            </a:r>
            <a:r>
              <a:rPr lang="en-ZA" sz="1600" dirty="0" err="1"/>
              <a:t>Nxesi</a:t>
            </a:r>
            <a:r>
              <a:rPr lang="en-ZA" sz="1600" dirty="0"/>
              <a:t> = 12 September 2019 </a:t>
            </a:r>
          </a:p>
          <a:p>
            <a:pPr marL="0" lvl="0" indent="0">
              <a:buNone/>
            </a:pPr>
            <a:r>
              <a:rPr lang="en-ZA" sz="1600" dirty="0" smtClean="0"/>
              <a:t>17.Department </a:t>
            </a:r>
            <a:r>
              <a:rPr lang="en-ZA" sz="1600" dirty="0"/>
              <a:t>of Employment and Labour to host Driven Machinery Regulations workshop = 16 September 2019 </a:t>
            </a:r>
          </a:p>
          <a:p>
            <a:pPr marL="0" lvl="0" indent="0">
              <a:buNone/>
            </a:pPr>
            <a:r>
              <a:rPr lang="en-ZA" sz="1600" dirty="0" smtClean="0"/>
              <a:t>18.The </a:t>
            </a:r>
            <a:r>
              <a:rPr lang="en-ZA" sz="1600" dirty="0"/>
              <a:t>National Economic Development and Labour Council to hold its 24th National Annual Summit = 16 September 2019 </a:t>
            </a:r>
          </a:p>
          <a:p>
            <a:pPr marL="0" lvl="0" indent="0">
              <a:buNone/>
            </a:pPr>
            <a:r>
              <a:rPr lang="en-ZA" sz="1600" dirty="0" smtClean="0"/>
              <a:t>19.Employment </a:t>
            </a:r>
            <a:r>
              <a:rPr lang="en-ZA" sz="1600" dirty="0"/>
              <a:t>equity roadshow heads to Western Cape = 16 September 2019  </a:t>
            </a:r>
          </a:p>
          <a:p>
            <a:pPr marL="0" lvl="0" indent="0">
              <a:buNone/>
            </a:pPr>
            <a:r>
              <a:rPr lang="en-ZA" sz="1600" dirty="0" smtClean="0"/>
              <a:t>20.Elimination </a:t>
            </a:r>
            <a:r>
              <a:rPr lang="en-ZA" sz="1600" dirty="0"/>
              <a:t>and prevention of violence and harassment in South African workplaces = 19 September 2019 </a:t>
            </a:r>
          </a:p>
        </p:txBody>
      </p:sp>
      <p:sp>
        <p:nvSpPr>
          <p:cNvPr id="4" name="Slide Number Placeholder 3"/>
          <p:cNvSpPr>
            <a:spLocks noGrp="1"/>
          </p:cNvSpPr>
          <p:nvPr>
            <p:ph type="sldNum" sz="quarter" idx="12"/>
          </p:nvPr>
        </p:nvSpPr>
        <p:spPr>
          <a:xfrm>
            <a:off x="6986669" y="6439348"/>
            <a:ext cx="2133600" cy="365125"/>
          </a:xfrm>
        </p:spPr>
        <p:txBody>
          <a:bodyPr/>
          <a:lstStyle/>
          <a:p>
            <a:fld id="{96CA8298-9D91-4CF9-AB6A-504DBB769D5D}" type="slidenum">
              <a:rPr lang="en-US" smtClean="0"/>
              <a:pPr/>
              <a:t>10</a:t>
            </a:fld>
            <a:endParaRPr lang="en-US" dirty="0"/>
          </a:p>
        </p:txBody>
      </p:sp>
    </p:spTree>
    <p:extLst>
      <p:ext uri="{BB962C8B-B14F-4D97-AF65-F5344CB8AC3E}">
        <p14:creationId xmlns:p14="http://schemas.microsoft.com/office/powerpoint/2010/main" xmlns="" val="364543158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MEDIA LIAISON</a:t>
            </a:r>
            <a:endParaRPr lang="en-ZA" sz="2400" dirty="0"/>
          </a:p>
        </p:txBody>
      </p:sp>
      <p:sp>
        <p:nvSpPr>
          <p:cNvPr id="3" name="Content Placeholder 2"/>
          <p:cNvSpPr>
            <a:spLocks noGrp="1"/>
          </p:cNvSpPr>
          <p:nvPr>
            <p:ph idx="1"/>
          </p:nvPr>
        </p:nvSpPr>
        <p:spPr>
          <a:xfrm>
            <a:off x="323528" y="1417638"/>
            <a:ext cx="8363272" cy="4708525"/>
          </a:xfrm>
        </p:spPr>
        <p:txBody>
          <a:bodyPr/>
          <a:lstStyle/>
          <a:p>
            <a:pPr marL="0" lvl="0" indent="0">
              <a:buNone/>
            </a:pPr>
            <a:r>
              <a:rPr lang="en-ZA" sz="2000" dirty="0" smtClean="0"/>
              <a:t>21.Department </a:t>
            </a:r>
            <a:r>
              <a:rPr lang="en-ZA" sz="2000" dirty="0"/>
              <a:t>of Employment and Labour achieves a 100,10% inspection rate and now targets problematic sectors for attention = 25 September 2019 </a:t>
            </a:r>
            <a:endParaRPr lang="en-ZA" sz="2000" dirty="0" smtClean="0"/>
          </a:p>
          <a:p>
            <a:pPr marL="0" lvl="0" indent="0">
              <a:buNone/>
            </a:pPr>
            <a:endParaRPr lang="en-ZA" sz="2000" dirty="0"/>
          </a:p>
          <a:p>
            <a:pPr marL="0" lvl="0" indent="0">
              <a:buNone/>
            </a:pPr>
            <a:r>
              <a:rPr lang="en-ZA" sz="2000" dirty="0" smtClean="0"/>
              <a:t>22.National </a:t>
            </a:r>
            <a:r>
              <a:rPr lang="en-ZA" sz="2000" dirty="0"/>
              <a:t>Economic Development and Council (NEDLAC) turns tide on its audit report and performance = 26 September 2019 </a:t>
            </a:r>
            <a:endParaRPr lang="en-ZA" sz="2000" dirty="0" smtClean="0"/>
          </a:p>
          <a:p>
            <a:pPr marL="0" lvl="0" indent="0">
              <a:buNone/>
            </a:pPr>
            <a:endParaRPr lang="en-ZA" sz="2000" dirty="0"/>
          </a:p>
          <a:p>
            <a:pPr marL="0" lvl="0" indent="0">
              <a:buNone/>
            </a:pPr>
            <a:r>
              <a:rPr lang="en-ZA" sz="2000" dirty="0" smtClean="0"/>
              <a:t>23.Employment </a:t>
            </a:r>
            <a:r>
              <a:rPr lang="en-ZA" sz="2000" dirty="0"/>
              <a:t>and Labour Minister TW </a:t>
            </a:r>
            <a:r>
              <a:rPr lang="en-ZA" sz="2000" dirty="0" err="1"/>
              <a:t>Nxesi</a:t>
            </a:r>
            <a:r>
              <a:rPr lang="en-ZA" sz="2000" dirty="0"/>
              <a:t> calls for “tough hand” of the inspectorate to deal with unscrupulous employers = 27 September 2019 </a:t>
            </a:r>
          </a:p>
          <a:p>
            <a:pPr marL="0" indent="0">
              <a:buNone/>
            </a:pPr>
            <a:endParaRPr lang="en-ZA" sz="1800" dirty="0"/>
          </a:p>
          <a:p>
            <a:endParaRPr lang="en-ZA" sz="1800" dirty="0"/>
          </a:p>
        </p:txBody>
      </p:sp>
      <p:sp>
        <p:nvSpPr>
          <p:cNvPr id="4" name="Slide Number Placeholder 3"/>
          <p:cNvSpPr>
            <a:spLocks noGrp="1"/>
          </p:cNvSpPr>
          <p:nvPr>
            <p:ph type="sldNum" sz="quarter" idx="12"/>
          </p:nvPr>
        </p:nvSpPr>
        <p:spPr>
          <a:xfrm>
            <a:off x="6948264" y="6256792"/>
            <a:ext cx="2133600" cy="365125"/>
          </a:xfrm>
        </p:spPr>
        <p:txBody>
          <a:bodyPr/>
          <a:lstStyle/>
          <a:p>
            <a:fld id="{96CA8298-9D91-4CF9-AB6A-504DBB769D5D}" type="slidenum">
              <a:rPr lang="en-US" smtClean="0"/>
              <a:pPr/>
              <a:t>11</a:t>
            </a:fld>
            <a:endParaRPr lang="en-US" dirty="0"/>
          </a:p>
        </p:txBody>
      </p:sp>
    </p:spTree>
    <p:extLst>
      <p:ext uri="{BB962C8B-B14F-4D97-AF65-F5344CB8AC3E}">
        <p14:creationId xmlns:p14="http://schemas.microsoft.com/office/powerpoint/2010/main" xmlns="" val="111756035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MARKETING /ADVERTISING</a:t>
            </a:r>
            <a:endParaRPr lang="en-ZA" sz="2400" b="1" dirty="0"/>
          </a:p>
        </p:txBody>
      </p:sp>
      <p:sp>
        <p:nvSpPr>
          <p:cNvPr id="3" name="Content Placeholder 2"/>
          <p:cNvSpPr>
            <a:spLocks noGrp="1"/>
          </p:cNvSpPr>
          <p:nvPr>
            <p:ph idx="1"/>
          </p:nvPr>
        </p:nvSpPr>
        <p:spPr>
          <a:xfrm>
            <a:off x="457200" y="1600200"/>
            <a:ext cx="8229600" cy="5257800"/>
          </a:xfrm>
        </p:spPr>
        <p:txBody>
          <a:bodyPr/>
          <a:lstStyle/>
          <a:p>
            <a:pPr marL="0" indent="0">
              <a:buNone/>
            </a:pPr>
            <a:r>
              <a:rPr lang="en-ZA" sz="1800" b="1" dirty="0" smtClean="0"/>
              <a:t>CAMPAIGNS/MESSAGE  /MEDIUMS/PLATFORMS                                                                                                                                                                                               </a:t>
            </a:r>
            <a:endParaRPr lang="en-ZA" sz="1800" dirty="0"/>
          </a:p>
          <a:p>
            <a:r>
              <a:rPr lang="en-ZA" sz="1800" dirty="0"/>
              <a:t>National Minimum Wage </a:t>
            </a:r>
            <a:r>
              <a:rPr lang="en-ZA" sz="1800" dirty="0" err="1"/>
              <a:t>Impimpa</a:t>
            </a:r>
            <a:r>
              <a:rPr lang="en-ZA" sz="1800" dirty="0"/>
              <a:t> Hotline campaign.                                              </a:t>
            </a:r>
            <a:endParaRPr lang="en-ZA" sz="1800" dirty="0" smtClean="0"/>
          </a:p>
          <a:p>
            <a:r>
              <a:rPr lang="en-ZA" sz="1800" dirty="0" smtClean="0"/>
              <a:t> </a:t>
            </a:r>
            <a:r>
              <a:rPr lang="en-ZA" sz="1800" dirty="0"/>
              <a:t>To create awareness of NMW </a:t>
            </a:r>
            <a:r>
              <a:rPr lang="en-ZA" sz="1800" dirty="0" err="1"/>
              <a:t>Impimpa</a:t>
            </a:r>
            <a:r>
              <a:rPr lang="en-ZA" sz="1800" dirty="0"/>
              <a:t> Hotline                                              </a:t>
            </a:r>
          </a:p>
          <a:p>
            <a:r>
              <a:rPr lang="en-ZA" sz="1800" dirty="0" smtClean="0"/>
              <a:t>National </a:t>
            </a:r>
            <a:r>
              <a:rPr lang="en-ZA" sz="1800" dirty="0"/>
              <a:t>Newspapers,National radio stations</a:t>
            </a:r>
            <a:r>
              <a:rPr lang="en-ZA" sz="1800" dirty="0" smtClean="0"/>
              <a:t>, </a:t>
            </a:r>
            <a:r>
              <a:rPr lang="en-ZA" sz="1800" dirty="0"/>
              <a:t>Community Radio &amp; Community </a:t>
            </a:r>
            <a:r>
              <a:rPr lang="en-ZA" sz="1800" dirty="0" smtClean="0"/>
              <a:t>Newspapers</a:t>
            </a:r>
            <a:r>
              <a:rPr lang="en-ZA" sz="1800" dirty="0"/>
              <a:t>                                                                                                                                                                                             </a:t>
            </a:r>
          </a:p>
          <a:p>
            <a:r>
              <a:rPr lang="en-ZA" sz="1800" dirty="0"/>
              <a:t>  SABC TV, Digital </a:t>
            </a:r>
            <a:r>
              <a:rPr lang="en-ZA" sz="1800" dirty="0" smtClean="0"/>
              <a:t>Branding Integration(DBI)</a:t>
            </a:r>
          </a:p>
          <a:p>
            <a:r>
              <a:rPr lang="en-ZA" sz="1800" dirty="0" smtClean="0"/>
              <a:t>   Taxi &amp; Taxi Advertising</a:t>
            </a:r>
            <a:r>
              <a:rPr lang="en-ZA" sz="1800" dirty="0"/>
              <a:t> </a:t>
            </a:r>
          </a:p>
          <a:p>
            <a:r>
              <a:rPr lang="en-ZA" sz="1800" dirty="0"/>
              <a:t>Employment Equity ( </a:t>
            </a:r>
            <a:r>
              <a:rPr lang="en-ZA" sz="1800" dirty="0" err="1"/>
              <a:t>Roadshows,Manual</a:t>
            </a:r>
            <a:r>
              <a:rPr lang="en-ZA" sz="1800" dirty="0"/>
              <a:t>  &amp; On-line submissions                              </a:t>
            </a:r>
            <a:endParaRPr lang="en-ZA" sz="1800" dirty="0" smtClean="0"/>
          </a:p>
          <a:p>
            <a:r>
              <a:rPr lang="en-ZA" sz="1800" dirty="0" smtClean="0"/>
              <a:t>To </a:t>
            </a:r>
            <a:r>
              <a:rPr lang="en-ZA" sz="1800" dirty="0"/>
              <a:t>create awareness </a:t>
            </a:r>
            <a:r>
              <a:rPr lang="en-ZA" sz="1800" dirty="0" smtClean="0"/>
              <a:t>of EE Submission’s deadline   National newspapers. </a:t>
            </a:r>
          </a:p>
          <a:p>
            <a:r>
              <a:rPr lang="en-ZA" sz="1800" dirty="0" smtClean="0"/>
              <a:t>Occupational Health &amp; Safety  feature articles      </a:t>
            </a:r>
          </a:p>
          <a:p>
            <a:r>
              <a:rPr lang="en-ZA" sz="1800" dirty="0" smtClean="0"/>
              <a:t> Departmental messages national </a:t>
            </a:r>
            <a:r>
              <a:rPr lang="en-ZA" sz="1800" dirty="0"/>
              <a:t>n</a:t>
            </a:r>
            <a:r>
              <a:rPr lang="en-ZA" sz="1800" dirty="0" smtClean="0"/>
              <a:t>ewspapers</a:t>
            </a:r>
          </a:p>
          <a:p>
            <a:pPr marL="0" indent="0">
              <a:buNone/>
            </a:pPr>
            <a:r>
              <a:rPr lang="en-ZA" sz="1800" dirty="0"/>
              <a:t> </a:t>
            </a:r>
          </a:p>
          <a:p>
            <a:pPr marL="0" indent="0">
              <a:buNone/>
            </a:pPr>
            <a:r>
              <a:rPr lang="en-ZA" sz="1800" dirty="0"/>
              <a:t> </a:t>
            </a:r>
          </a:p>
          <a:p>
            <a:endParaRPr lang="en-ZA" sz="1800" dirty="0"/>
          </a:p>
        </p:txBody>
      </p:sp>
      <p:sp>
        <p:nvSpPr>
          <p:cNvPr id="4" name="Slide Number Placeholder 3"/>
          <p:cNvSpPr>
            <a:spLocks noGrp="1"/>
          </p:cNvSpPr>
          <p:nvPr>
            <p:ph type="sldNum" sz="quarter" idx="12"/>
          </p:nvPr>
        </p:nvSpPr>
        <p:spPr>
          <a:xfrm>
            <a:off x="7032171" y="6457107"/>
            <a:ext cx="2133600" cy="365125"/>
          </a:xfrm>
        </p:spPr>
        <p:txBody>
          <a:bodyPr/>
          <a:lstStyle/>
          <a:p>
            <a:fld id="{96CA8298-9D91-4CF9-AB6A-504DBB769D5D}" type="slidenum">
              <a:rPr lang="en-US" smtClean="0"/>
              <a:pPr/>
              <a:t>12</a:t>
            </a:fld>
            <a:endParaRPr lang="en-US" dirty="0"/>
          </a:p>
        </p:txBody>
      </p:sp>
    </p:spTree>
    <p:extLst>
      <p:ext uri="{BB962C8B-B14F-4D97-AF65-F5344CB8AC3E}">
        <p14:creationId xmlns:p14="http://schemas.microsoft.com/office/powerpoint/2010/main" xmlns="" val="2142051336"/>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25393" y="0"/>
            <a:ext cx="9144000" cy="6858000"/>
          </a:xfrm>
          <a:prstGeom prst="rect">
            <a:avLst/>
          </a:prstGeom>
          <a:noFill/>
          <a:ln w="9525">
            <a:noFill/>
            <a:miter lim="800000"/>
            <a:headEnd/>
            <a:tailEnd/>
          </a:ln>
        </p:spPr>
      </p:pic>
      <p:sp>
        <p:nvSpPr>
          <p:cNvPr id="12291" name="Title 1"/>
          <p:cNvSpPr txBox="1">
            <a:spLocks/>
          </p:cNvSpPr>
          <p:nvPr/>
        </p:nvSpPr>
        <p:spPr bwMode="auto">
          <a:xfrm rot="10395844" flipV="1">
            <a:off x="2956486" y="5271570"/>
            <a:ext cx="4183252" cy="939674"/>
          </a:xfrm>
          <a:prstGeom prst="rect">
            <a:avLst/>
          </a:prstGeom>
          <a:noFill/>
          <a:ln w="9525">
            <a:noFill/>
            <a:miter lim="800000"/>
            <a:headEnd/>
            <a:tailEnd/>
          </a:ln>
        </p:spPr>
        <p:txBody>
          <a:bodyPr anchor="ctr"/>
          <a:lstStyle/>
          <a:p>
            <a:pPr defTabSz="457200" fontAlgn="base">
              <a:spcBef>
                <a:spcPct val="0"/>
              </a:spcBef>
              <a:spcAft>
                <a:spcPct val="0"/>
              </a:spcAft>
            </a:pPr>
            <a:r>
              <a:rPr lang="en-US" sz="3200" b="1" i="1" dirty="0">
                <a:solidFill>
                  <a:schemeClr val="bg1">
                    <a:lumMod val="95000"/>
                  </a:schemeClr>
                </a:solidFill>
                <a:effectLst>
                  <a:outerShdw blurRad="38100" dist="38100" dir="2700000" algn="tl">
                    <a:srgbClr val="000000">
                      <a:alpha val="43137"/>
                    </a:srgbClr>
                  </a:outerShdw>
                </a:effectLst>
                <a:latin typeface="Arial" charset="0"/>
                <a:cs typeface="Arial" charset="0"/>
              </a:rPr>
              <a:t>SIBAMBA NGAZO ZOZIBINI……</a:t>
            </a:r>
          </a:p>
        </p:txBody>
      </p:sp>
      <p:sp>
        <p:nvSpPr>
          <p:cNvPr id="2" name="Slide Number Placeholder 1"/>
          <p:cNvSpPr>
            <a:spLocks noGrp="1"/>
          </p:cNvSpPr>
          <p:nvPr>
            <p:ph type="sldNum" sz="quarter" idx="12"/>
          </p:nvPr>
        </p:nvSpPr>
        <p:spPr>
          <a:xfrm>
            <a:off x="7002122" y="-85968"/>
            <a:ext cx="2133600" cy="365125"/>
          </a:xfrm>
        </p:spPr>
        <p:txBody>
          <a:bodyPr/>
          <a:lstStyle/>
          <a:p>
            <a:pPr>
              <a:defRPr/>
            </a:pPr>
            <a:fld id="{416AF1B2-E7A4-446A-84DC-90AA83BA6A19}"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xmlns="" val="477689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US" altLang="en-US" sz="2400" b="1" dirty="0">
                <a:latin typeface="+mj-lt"/>
              </a:rPr>
              <a:t>MEDIA PRODUCTION: DESIGN STUDIO Q2 </a:t>
            </a:r>
          </a:p>
        </p:txBody>
      </p:sp>
      <p:graphicFrame>
        <p:nvGraphicFramePr>
          <p:cNvPr id="2" name="Table 1"/>
          <p:cNvGraphicFramePr>
            <a:graphicFrameLocks noGrp="1"/>
          </p:cNvGraphicFramePr>
          <p:nvPr>
            <p:extLst>
              <p:ext uri="{D42A27DB-BD31-4B8C-83A1-F6EECF244321}">
                <p14:modId xmlns:p14="http://schemas.microsoft.com/office/powerpoint/2010/main" xmlns="" val="1493180638"/>
              </p:ext>
            </p:extLst>
          </p:nvPr>
        </p:nvGraphicFramePr>
        <p:xfrm>
          <a:off x="251520" y="1340768"/>
          <a:ext cx="8640959" cy="5058421"/>
        </p:xfrm>
        <a:graphic>
          <a:graphicData uri="http://schemas.openxmlformats.org/drawingml/2006/table">
            <a:tbl>
              <a:tblPr firstRow="1" bandRow="1">
                <a:tableStyleId>{5C22544A-7EE6-4342-B048-85BDC9FD1C3A}</a:tableStyleId>
              </a:tblPr>
              <a:tblGrid>
                <a:gridCol w="2359974">
                  <a:extLst>
                    <a:ext uri="{9D8B030D-6E8A-4147-A177-3AD203B41FA5}">
                      <a16:colId xmlns="" xmlns:a16="http://schemas.microsoft.com/office/drawing/2014/main" val="20000"/>
                    </a:ext>
                  </a:extLst>
                </a:gridCol>
                <a:gridCol w="886727">
                  <a:extLst>
                    <a:ext uri="{9D8B030D-6E8A-4147-A177-3AD203B41FA5}">
                      <a16:colId xmlns="" xmlns:a16="http://schemas.microsoft.com/office/drawing/2014/main" val="20001"/>
                    </a:ext>
                  </a:extLst>
                </a:gridCol>
                <a:gridCol w="5394258">
                  <a:extLst>
                    <a:ext uri="{9D8B030D-6E8A-4147-A177-3AD203B41FA5}">
                      <a16:colId xmlns="" xmlns:a16="http://schemas.microsoft.com/office/drawing/2014/main" val="20002"/>
                    </a:ext>
                  </a:extLst>
                </a:gridCol>
              </a:tblGrid>
              <a:tr h="314091">
                <a:tc>
                  <a:txBody>
                    <a:bodyPr/>
                    <a:lstStyle/>
                    <a:p>
                      <a:r>
                        <a:rPr lang="en-ZA" sz="1200" dirty="0"/>
                        <a:t>Type of activity:</a:t>
                      </a:r>
                    </a:p>
                  </a:txBody>
                  <a:tcPr marL="91437" marR="91437" marT="45712" marB="45712"/>
                </a:tc>
                <a:tc>
                  <a:txBody>
                    <a:bodyPr/>
                    <a:lstStyle/>
                    <a:p>
                      <a:r>
                        <a:rPr lang="en-ZA" sz="1200" dirty="0"/>
                        <a:t>Number:</a:t>
                      </a:r>
                    </a:p>
                  </a:txBody>
                  <a:tcPr marL="91437" marR="91437" marT="45712" marB="45712"/>
                </a:tc>
                <a:tc>
                  <a:txBody>
                    <a:bodyPr/>
                    <a:lstStyle/>
                    <a:p>
                      <a:r>
                        <a:rPr lang="en-ZA" sz="1200" dirty="0"/>
                        <a:t>Topics: </a:t>
                      </a:r>
                    </a:p>
                  </a:txBody>
                  <a:tcPr marL="91437" marR="91437" marT="45712" marB="45712"/>
                </a:tc>
                <a:extLst>
                  <a:ext uri="{0D108BD9-81ED-4DB2-BD59-A6C34878D82A}">
                    <a16:rowId xmlns="" xmlns:a16="http://schemas.microsoft.com/office/drawing/2014/main" val="10000"/>
                  </a:ext>
                </a:extLst>
              </a:tr>
              <a:tr h="282681">
                <a:tc>
                  <a:txBody>
                    <a:bodyPr/>
                    <a:lstStyle/>
                    <a:p>
                      <a:r>
                        <a:rPr lang="en-ZA" sz="1200" dirty="0"/>
                        <a:t> Business Cards</a:t>
                      </a:r>
                    </a:p>
                  </a:txBody>
                  <a:tcPr marL="91437" marR="91437" marT="45712" marB="45712"/>
                </a:tc>
                <a:tc>
                  <a:txBody>
                    <a:bodyPr/>
                    <a:lstStyle/>
                    <a:p>
                      <a:r>
                        <a:rPr lang="en-ZA" sz="1200" dirty="0">
                          <a:solidFill>
                            <a:schemeClr val="tx1"/>
                          </a:solidFill>
                        </a:rPr>
                        <a:t>124</a:t>
                      </a:r>
                    </a:p>
                  </a:txBody>
                  <a:tcPr marL="91437" marR="91437" marT="45712" marB="45712"/>
                </a:tc>
                <a:tc>
                  <a:txBody>
                    <a:bodyPr/>
                    <a:lstStyle/>
                    <a:p>
                      <a:pPr rtl="0"/>
                      <a:r>
                        <a:rPr lang="en-ZA" sz="1200" b="0" i="0" u="none" strike="noStrike" kern="1200" baseline="0" dirty="0">
                          <a:solidFill>
                            <a:schemeClr val="dk1"/>
                          </a:solidFill>
                          <a:latin typeface="+mn-lt"/>
                          <a:ea typeface="+mn-ea"/>
                          <a:cs typeface="+mn-cs"/>
                        </a:rPr>
                        <a:t>NW </a:t>
                      </a:r>
                    </a:p>
                  </a:txBody>
                  <a:tcPr marL="91437" marR="91437" marT="45712" marB="45712"/>
                </a:tc>
                <a:extLst>
                  <a:ext uri="{0D108BD9-81ED-4DB2-BD59-A6C34878D82A}">
                    <a16:rowId xmlns="" xmlns:a16="http://schemas.microsoft.com/office/drawing/2014/main" val="10001"/>
                  </a:ext>
                </a:extLst>
              </a:tr>
              <a:tr h="848075">
                <a:tc>
                  <a:txBody>
                    <a:bodyPr/>
                    <a:lstStyle/>
                    <a:p>
                      <a:r>
                        <a:rPr lang="en-ZA" sz="1200" dirty="0"/>
                        <a:t>Invitations and programme </a:t>
                      </a:r>
                    </a:p>
                  </a:txBody>
                  <a:tcPr marL="91437" marR="91437" marT="45712" marB="45712"/>
                </a:tc>
                <a:tc>
                  <a:txBody>
                    <a:bodyPr/>
                    <a:lstStyle/>
                    <a:p>
                      <a:r>
                        <a:rPr lang="en-ZA" sz="1200" dirty="0">
                          <a:solidFill>
                            <a:schemeClr val="bg2">
                              <a:lumMod val="10000"/>
                            </a:schemeClr>
                          </a:solidFill>
                        </a:rPr>
                        <a:t>21</a:t>
                      </a:r>
                    </a:p>
                  </a:txBody>
                  <a:tcPr marL="91437" marR="91437" marT="45712" marB="4571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dk1"/>
                          </a:solidFill>
                          <a:latin typeface="+mn-lt"/>
                          <a:ea typeface="+mn-ea"/>
                          <a:cs typeface="+mn-cs"/>
                        </a:rPr>
                        <a:t>Women’s Day Programme, HOS, MHI, NEDLAC, Budget Vote, CF Medical Service Providers, PES career Exhibition Upington, Ex-mineworkers, Gala Dinner Thank you, Communication </a:t>
                      </a:r>
                      <a:r>
                        <a:rPr lang="en-ZA" sz="1200" b="0" i="0" u="none" strike="noStrike" kern="1200" baseline="0" dirty="0" err="1">
                          <a:solidFill>
                            <a:schemeClr val="dk1"/>
                          </a:solidFill>
                          <a:latin typeface="+mn-lt"/>
                          <a:ea typeface="+mn-ea"/>
                          <a:cs typeface="+mn-cs"/>
                        </a:rPr>
                        <a:t>Campaaign</a:t>
                      </a:r>
                      <a:r>
                        <a:rPr lang="en-ZA" sz="1200" b="0" i="0" u="none" strike="noStrike" kern="1200" baseline="0" dirty="0">
                          <a:solidFill>
                            <a:schemeClr val="dk1"/>
                          </a:solidFill>
                          <a:latin typeface="+mn-lt"/>
                          <a:ea typeface="+mn-ea"/>
                          <a:cs typeface="+mn-cs"/>
                        </a:rPr>
                        <a:t>, Employment advocacy, </a:t>
                      </a:r>
                      <a:r>
                        <a:rPr lang="en-ZA" sz="1200" b="0" i="0" u="none" strike="noStrike" kern="1200" baseline="0" dirty="0" err="1">
                          <a:solidFill>
                            <a:schemeClr val="dk1"/>
                          </a:solidFill>
                          <a:latin typeface="+mn-lt"/>
                          <a:ea typeface="+mn-ea"/>
                          <a:cs typeface="+mn-cs"/>
                        </a:rPr>
                        <a:t>Ironand</a:t>
                      </a:r>
                      <a:r>
                        <a:rPr lang="en-ZA" sz="1200" b="0" i="0" u="none" strike="noStrike" kern="1200" baseline="0" dirty="0">
                          <a:solidFill>
                            <a:schemeClr val="dk1"/>
                          </a:solidFill>
                          <a:latin typeface="+mn-lt"/>
                          <a:ea typeface="+mn-ea"/>
                          <a:cs typeface="+mn-cs"/>
                        </a:rPr>
                        <a:t> Steel Indaba, PES Campaign, </a:t>
                      </a:r>
                      <a:r>
                        <a:rPr lang="en-ZA" sz="1200" b="0" i="0" u="none" strike="noStrike" kern="1200" baseline="0" dirty="0" err="1">
                          <a:solidFill>
                            <a:schemeClr val="dk1"/>
                          </a:solidFill>
                          <a:latin typeface="+mn-lt"/>
                          <a:ea typeface="+mn-ea"/>
                          <a:cs typeface="+mn-cs"/>
                        </a:rPr>
                        <a:t>Diphetego</a:t>
                      </a:r>
                      <a:r>
                        <a:rPr lang="en-ZA" sz="1200" b="0" i="0" u="none" strike="noStrike" kern="1200" baseline="0" dirty="0">
                          <a:solidFill>
                            <a:schemeClr val="dk1"/>
                          </a:solidFill>
                          <a:latin typeface="+mn-lt"/>
                          <a:ea typeface="+mn-ea"/>
                          <a:cs typeface="+mn-cs"/>
                        </a:rPr>
                        <a:t> </a:t>
                      </a:r>
                    </a:p>
                  </a:txBody>
                  <a:tcPr marL="91437" marR="91437" marT="45712" marB="45712"/>
                </a:tc>
                <a:extLst>
                  <a:ext uri="{0D108BD9-81ED-4DB2-BD59-A6C34878D82A}">
                    <a16:rowId xmlns="" xmlns:a16="http://schemas.microsoft.com/office/drawing/2014/main" val="10002"/>
                  </a:ext>
                </a:extLst>
              </a:tr>
              <a:tr h="659610">
                <a:tc>
                  <a:txBody>
                    <a:bodyPr/>
                    <a:lstStyle/>
                    <a:p>
                      <a:r>
                        <a:rPr lang="en-ZA" sz="1200" dirty="0"/>
                        <a:t>Posters, Tags</a:t>
                      </a:r>
                    </a:p>
                  </a:txBody>
                  <a:tcPr marL="91437" marR="91437" marT="45712" marB="45712"/>
                </a:tc>
                <a:tc>
                  <a:txBody>
                    <a:bodyPr/>
                    <a:lstStyle/>
                    <a:p>
                      <a:r>
                        <a:rPr lang="en-ZA" sz="1200" dirty="0">
                          <a:solidFill>
                            <a:schemeClr val="tx1"/>
                          </a:solidFill>
                        </a:rPr>
                        <a:t>40</a:t>
                      </a:r>
                    </a:p>
                  </a:txBody>
                  <a:tcPr marL="91437" marR="91437" marT="45712" marB="45712"/>
                </a:tc>
                <a:tc>
                  <a:txBody>
                    <a:bodyPr/>
                    <a:lstStyle/>
                    <a:p>
                      <a:r>
                        <a:rPr lang="en-ZA" sz="1200" dirty="0">
                          <a:solidFill>
                            <a:schemeClr val="tx1"/>
                          </a:solidFill>
                        </a:rPr>
                        <a:t>Library day, Access Control FS, Budget Vote, </a:t>
                      </a:r>
                      <a:r>
                        <a:rPr lang="en-ZA" sz="1200" dirty="0" err="1">
                          <a:solidFill>
                            <a:schemeClr val="tx1"/>
                          </a:solidFill>
                        </a:rPr>
                        <a:t>Contincengcy</a:t>
                      </a:r>
                      <a:r>
                        <a:rPr lang="en-ZA" sz="1200" dirty="0">
                          <a:solidFill>
                            <a:schemeClr val="tx1"/>
                          </a:solidFill>
                        </a:rPr>
                        <a:t> (16), New Name tags, Mt </a:t>
                      </a:r>
                      <a:r>
                        <a:rPr lang="en-ZA" sz="1200" dirty="0" err="1">
                          <a:solidFill>
                            <a:schemeClr val="tx1"/>
                          </a:solidFill>
                        </a:rPr>
                        <a:t>Aylif</a:t>
                      </a:r>
                      <a:r>
                        <a:rPr lang="en-ZA" sz="1200" dirty="0">
                          <a:solidFill>
                            <a:schemeClr val="tx1"/>
                          </a:solidFill>
                        </a:rPr>
                        <a:t> LC </a:t>
                      </a:r>
                      <a:r>
                        <a:rPr lang="en-ZA" sz="1200" dirty="0" err="1">
                          <a:solidFill>
                            <a:schemeClr val="tx1"/>
                          </a:solidFill>
                        </a:rPr>
                        <a:t>Mving</a:t>
                      </a:r>
                      <a:r>
                        <a:rPr lang="en-ZA" sz="1200" dirty="0">
                          <a:solidFill>
                            <a:schemeClr val="tx1"/>
                          </a:solidFill>
                        </a:rPr>
                        <a:t>, NMW tags, SAP </a:t>
                      </a:r>
                      <a:r>
                        <a:rPr lang="en-ZA" sz="1200" dirty="0" err="1">
                          <a:solidFill>
                            <a:schemeClr val="tx1"/>
                          </a:solidFill>
                        </a:rPr>
                        <a:t>Diphetogo</a:t>
                      </a:r>
                      <a:r>
                        <a:rPr lang="en-ZA" sz="1200" dirty="0">
                          <a:solidFill>
                            <a:schemeClr val="tx1"/>
                          </a:solidFill>
                        </a:rPr>
                        <a:t>, services to the people Sedibeng, </a:t>
                      </a:r>
                      <a:r>
                        <a:rPr lang="en-ZA" sz="1200" dirty="0" err="1">
                          <a:solidFill>
                            <a:schemeClr val="tx1"/>
                          </a:solidFill>
                        </a:rPr>
                        <a:t>Womens</a:t>
                      </a:r>
                      <a:r>
                        <a:rPr lang="en-ZA" sz="1200" dirty="0">
                          <a:solidFill>
                            <a:schemeClr val="tx1"/>
                          </a:solidFill>
                        </a:rPr>
                        <a:t> </a:t>
                      </a:r>
                      <a:r>
                        <a:rPr lang="en-ZA" sz="1200" dirty="0" err="1">
                          <a:solidFill>
                            <a:schemeClr val="tx1"/>
                          </a:solidFill>
                        </a:rPr>
                        <a:t>Month,KZN</a:t>
                      </a:r>
                      <a:r>
                        <a:rPr lang="en-ZA" sz="1200" dirty="0">
                          <a:solidFill>
                            <a:schemeClr val="tx1"/>
                          </a:solidFill>
                        </a:rPr>
                        <a:t> lanyards, PES Employment Centre Poster</a:t>
                      </a:r>
                    </a:p>
                  </a:txBody>
                  <a:tcPr marL="91437" marR="91437" marT="45712" marB="45712"/>
                </a:tc>
                <a:extLst>
                  <a:ext uri="{0D108BD9-81ED-4DB2-BD59-A6C34878D82A}">
                    <a16:rowId xmlns="" xmlns:a16="http://schemas.microsoft.com/office/drawing/2014/main" val="10003"/>
                  </a:ext>
                </a:extLst>
              </a:tr>
              <a:tr h="282681">
                <a:tc>
                  <a:txBody>
                    <a:bodyPr/>
                    <a:lstStyle/>
                    <a:p>
                      <a:r>
                        <a:rPr lang="en-ZA" sz="1200" dirty="0"/>
                        <a:t>Social media branding and adverts</a:t>
                      </a:r>
                    </a:p>
                  </a:txBody>
                  <a:tcPr marL="91437" marR="91437" marT="45712" marB="45712"/>
                </a:tc>
                <a:tc>
                  <a:txBody>
                    <a:bodyPr/>
                    <a:lstStyle/>
                    <a:p>
                      <a:r>
                        <a:rPr lang="en-ZA" sz="1200" dirty="0">
                          <a:solidFill>
                            <a:schemeClr val="tx1"/>
                          </a:solidFill>
                        </a:rPr>
                        <a:t>5</a:t>
                      </a:r>
                    </a:p>
                  </a:txBody>
                  <a:tcPr marL="91437" marR="91437" marT="45712" marB="45712"/>
                </a:tc>
                <a:tc>
                  <a:txBody>
                    <a:bodyPr/>
                    <a:lstStyle/>
                    <a:p>
                      <a:r>
                        <a:rPr lang="en-ZA" sz="1200" dirty="0">
                          <a:solidFill>
                            <a:schemeClr val="tx1"/>
                          </a:solidFill>
                        </a:rPr>
                        <a:t>Departmental, NWM adverts</a:t>
                      </a:r>
                    </a:p>
                  </a:txBody>
                  <a:tcPr marL="91437" marR="91437" marT="45712" marB="45712"/>
                </a:tc>
                <a:extLst>
                  <a:ext uri="{0D108BD9-81ED-4DB2-BD59-A6C34878D82A}">
                    <a16:rowId xmlns="" xmlns:a16="http://schemas.microsoft.com/office/drawing/2014/main" val="2796202924"/>
                  </a:ext>
                </a:extLst>
              </a:tr>
              <a:tr h="471145">
                <a:tc>
                  <a:txBody>
                    <a:bodyPr/>
                    <a:lstStyle/>
                    <a:p>
                      <a:r>
                        <a:rPr lang="en-ZA" sz="1200" dirty="0"/>
                        <a:t>Reports Layout </a:t>
                      </a:r>
                    </a:p>
                  </a:txBody>
                  <a:tcPr marL="91437" marR="91437" marT="45712" marB="45712"/>
                </a:tc>
                <a:tc>
                  <a:txBody>
                    <a:bodyPr/>
                    <a:lstStyle/>
                    <a:p>
                      <a:r>
                        <a:rPr lang="en-ZA" sz="1200" dirty="0">
                          <a:solidFill>
                            <a:schemeClr val="tx1"/>
                          </a:solidFill>
                        </a:rPr>
                        <a:t>7</a:t>
                      </a:r>
                    </a:p>
                  </a:txBody>
                  <a:tcPr marL="91437" marR="91437" marT="45712" marB="45712"/>
                </a:tc>
                <a:tc>
                  <a:txBody>
                    <a:bodyPr/>
                    <a:lstStyle/>
                    <a:p>
                      <a:r>
                        <a:rPr lang="en-ZA" sz="1200" dirty="0">
                          <a:solidFill>
                            <a:schemeClr val="tx1"/>
                          </a:solidFill>
                        </a:rPr>
                        <a:t>CEE, LMM, Annual Report, Industrial Action, AAS, ALMB, Public Service month booklet</a:t>
                      </a:r>
                    </a:p>
                  </a:txBody>
                  <a:tcPr marL="91437" marR="91437" marT="45712" marB="45712"/>
                </a:tc>
                <a:extLst>
                  <a:ext uri="{0D108BD9-81ED-4DB2-BD59-A6C34878D82A}">
                    <a16:rowId xmlns="" xmlns:a16="http://schemas.microsoft.com/office/drawing/2014/main" val="2357009880"/>
                  </a:ext>
                </a:extLst>
              </a:tr>
              <a:tr h="659610">
                <a:tc>
                  <a:txBody>
                    <a:bodyPr/>
                    <a:lstStyle/>
                    <a:p>
                      <a:r>
                        <a:rPr lang="en-ZA" sz="1200" dirty="0"/>
                        <a:t>GENERIC MARKETING MATERIAL</a:t>
                      </a:r>
                    </a:p>
                  </a:txBody>
                  <a:tcPr marL="91437" marR="91437" marT="45712" marB="45712"/>
                </a:tc>
                <a:tc>
                  <a:txBody>
                    <a:bodyPr/>
                    <a:lstStyle/>
                    <a:p>
                      <a:r>
                        <a:rPr lang="en-ZA" sz="1200" dirty="0">
                          <a:solidFill>
                            <a:schemeClr val="tx1"/>
                          </a:solidFill>
                        </a:rPr>
                        <a:t>47</a:t>
                      </a:r>
                    </a:p>
                  </a:txBody>
                  <a:tcPr marL="91437" marR="91437" marT="45712" marB="4571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Departmental </a:t>
                      </a:r>
                    </a:p>
                    <a:p>
                      <a:r>
                        <a:rPr lang="en-ZA" sz="1200" dirty="0">
                          <a:solidFill>
                            <a:schemeClr val="tx1"/>
                          </a:solidFill>
                        </a:rPr>
                        <a:t>Car branding, IES Branding, NMW, PES Tablecloth, Internal branding guidelines, PES Employment Centres Branding,  </a:t>
                      </a:r>
                      <a:r>
                        <a:rPr lang="en-ZA" sz="1200" dirty="0" err="1">
                          <a:solidFill>
                            <a:schemeClr val="tx1"/>
                          </a:solidFill>
                        </a:rPr>
                        <a:t>Diphetogo</a:t>
                      </a:r>
                      <a:r>
                        <a:rPr lang="en-ZA" sz="1200" dirty="0">
                          <a:solidFill>
                            <a:schemeClr val="tx1"/>
                          </a:solidFill>
                        </a:rPr>
                        <a:t> Banner </a:t>
                      </a:r>
                    </a:p>
                  </a:txBody>
                  <a:tcPr marL="91437" marR="91437" marT="45712" marB="45712"/>
                </a:tc>
                <a:extLst>
                  <a:ext uri="{0D108BD9-81ED-4DB2-BD59-A6C34878D82A}">
                    <a16:rowId xmlns="" xmlns:a16="http://schemas.microsoft.com/office/drawing/2014/main" val="700530219"/>
                  </a:ext>
                </a:extLst>
              </a:tr>
              <a:tr h="659610">
                <a:tc>
                  <a:txBody>
                    <a:bodyPr/>
                    <a:lstStyle/>
                    <a:p>
                      <a:r>
                        <a:rPr lang="en-ZA" sz="1200" dirty="0" err="1"/>
                        <a:t>Folders,Letter</a:t>
                      </a:r>
                      <a:r>
                        <a:rPr lang="en-ZA" sz="1200" dirty="0"/>
                        <a:t> head and certificates</a:t>
                      </a:r>
                    </a:p>
                  </a:txBody>
                  <a:tcPr marL="91437" marR="91437" marT="45712" marB="45712"/>
                </a:tc>
                <a:tc>
                  <a:txBody>
                    <a:bodyPr/>
                    <a:lstStyle/>
                    <a:p>
                      <a:r>
                        <a:rPr lang="en-ZA" sz="1200" dirty="0">
                          <a:solidFill>
                            <a:schemeClr val="tx1"/>
                          </a:solidFill>
                        </a:rPr>
                        <a:t>10</a:t>
                      </a:r>
                    </a:p>
                  </a:txBody>
                  <a:tcPr marL="91437" marR="91437" marT="45712" marB="45712"/>
                </a:tc>
                <a:tc>
                  <a:txBody>
                    <a:bodyPr/>
                    <a:lstStyle/>
                    <a:p>
                      <a:r>
                        <a:rPr lang="en-ZA" sz="1200" dirty="0">
                          <a:solidFill>
                            <a:schemeClr val="tx1"/>
                          </a:solidFill>
                        </a:rPr>
                        <a:t>Minister, </a:t>
                      </a:r>
                      <a:r>
                        <a:rPr lang="en-ZA" sz="1200" dirty="0" err="1">
                          <a:solidFill>
                            <a:schemeClr val="tx1"/>
                          </a:solidFill>
                        </a:rPr>
                        <a:t>Deparmental</a:t>
                      </a:r>
                      <a:r>
                        <a:rPr lang="en-ZA" sz="1200" dirty="0">
                          <a:solidFill>
                            <a:schemeClr val="tx1"/>
                          </a:solidFill>
                        </a:rPr>
                        <a:t>, OHS Inspection Authority Certificate, PES </a:t>
                      </a:r>
                      <a:r>
                        <a:rPr lang="en-ZA" sz="1200" dirty="0" err="1">
                          <a:solidFill>
                            <a:schemeClr val="tx1"/>
                          </a:solidFill>
                        </a:rPr>
                        <a:t>Certificat</a:t>
                      </a:r>
                      <a:r>
                        <a:rPr lang="en-ZA" sz="1200" dirty="0">
                          <a:solidFill>
                            <a:schemeClr val="tx1"/>
                          </a:solidFill>
                        </a:rPr>
                        <a:t> of  Appreciation, PES </a:t>
                      </a:r>
                      <a:r>
                        <a:rPr lang="en-ZA" sz="1200" dirty="0" err="1">
                          <a:solidFill>
                            <a:schemeClr val="tx1"/>
                          </a:solidFill>
                        </a:rPr>
                        <a:t>Certificat</a:t>
                      </a:r>
                      <a:r>
                        <a:rPr lang="en-ZA" sz="1200" dirty="0">
                          <a:solidFill>
                            <a:schemeClr val="tx1"/>
                          </a:solidFill>
                        </a:rPr>
                        <a:t> of  Acknowledgement, </a:t>
                      </a:r>
                      <a:r>
                        <a:rPr lang="en-ZA" sz="1200" dirty="0" err="1">
                          <a:solidFill>
                            <a:schemeClr val="tx1"/>
                          </a:solidFill>
                        </a:rPr>
                        <a:t>Apprecciaation</a:t>
                      </a:r>
                      <a:r>
                        <a:rPr lang="en-ZA" sz="1200" dirty="0">
                          <a:solidFill>
                            <a:schemeClr val="tx1"/>
                          </a:solidFill>
                        </a:rPr>
                        <a:t> </a:t>
                      </a:r>
                      <a:r>
                        <a:rPr lang="en-ZA" sz="1200" dirty="0" err="1">
                          <a:solidFill>
                            <a:schemeClr val="tx1"/>
                          </a:solidFill>
                        </a:rPr>
                        <a:t>Certifciate</a:t>
                      </a:r>
                      <a:r>
                        <a:rPr lang="en-ZA" sz="1200" dirty="0">
                          <a:solidFill>
                            <a:schemeClr val="tx1"/>
                          </a:solidFill>
                        </a:rPr>
                        <a:t>, Explosives blasting Certificate, EB Training </a:t>
                      </a:r>
                      <a:r>
                        <a:rPr lang="en-ZA" sz="1200" dirty="0" err="1">
                          <a:solidFill>
                            <a:schemeClr val="tx1"/>
                          </a:solidFill>
                        </a:rPr>
                        <a:t>Certificiate</a:t>
                      </a:r>
                      <a:r>
                        <a:rPr lang="en-ZA" sz="1200" dirty="0">
                          <a:solidFill>
                            <a:schemeClr val="tx1"/>
                          </a:solidFill>
                        </a:rPr>
                        <a:t>,  OHS Certificates.</a:t>
                      </a:r>
                    </a:p>
                  </a:txBody>
                  <a:tcPr marL="91437" marR="91437" marT="45712" marB="45712"/>
                </a:tc>
                <a:extLst>
                  <a:ext uri="{0D108BD9-81ED-4DB2-BD59-A6C34878D82A}">
                    <a16:rowId xmlns="" xmlns:a16="http://schemas.microsoft.com/office/drawing/2014/main" val="3520973682"/>
                  </a:ext>
                </a:extLst>
              </a:tr>
              <a:tr h="379101">
                <a:tc>
                  <a:txBody>
                    <a:bodyPr/>
                    <a:lstStyle/>
                    <a:p>
                      <a:r>
                        <a:rPr lang="en-ZA" sz="1200" dirty="0"/>
                        <a:t>News letter</a:t>
                      </a:r>
                    </a:p>
                  </a:txBody>
                  <a:tcPr marL="91437" marR="91437" marT="45712" marB="45712"/>
                </a:tc>
                <a:tc>
                  <a:txBody>
                    <a:bodyPr/>
                    <a:lstStyle/>
                    <a:p>
                      <a:r>
                        <a:rPr lang="en-ZA" sz="1200" dirty="0">
                          <a:solidFill>
                            <a:schemeClr val="tx1"/>
                          </a:solidFill>
                        </a:rPr>
                        <a:t>4</a:t>
                      </a:r>
                    </a:p>
                  </a:txBody>
                  <a:tcPr marL="91437" marR="91437" marT="45712" marB="45712"/>
                </a:tc>
                <a:tc>
                  <a:txBody>
                    <a:bodyPr/>
                    <a:lstStyle/>
                    <a:p>
                      <a:r>
                        <a:rPr lang="en-ZA" sz="1200" dirty="0">
                          <a:solidFill>
                            <a:schemeClr val="tx1"/>
                          </a:solidFill>
                        </a:rPr>
                        <a:t>(IDOL 7-9)</a:t>
                      </a:r>
                    </a:p>
                  </a:txBody>
                  <a:tcPr marL="91437" marR="91437" marT="45712" marB="45712"/>
                </a:tc>
                <a:extLst>
                  <a:ext uri="{0D108BD9-81ED-4DB2-BD59-A6C34878D82A}">
                    <a16:rowId xmlns="" xmlns:a16="http://schemas.microsoft.com/office/drawing/2014/main" val="2623641354"/>
                  </a:ext>
                </a:extLst>
              </a:tr>
              <a:tr h="501817">
                <a:tc>
                  <a:txBody>
                    <a:bodyPr/>
                    <a:lstStyle/>
                    <a:p>
                      <a:r>
                        <a:rPr lang="en-ZA" sz="1200" dirty="0"/>
                        <a:t>Photoshoot</a:t>
                      </a:r>
                    </a:p>
                  </a:txBody>
                  <a:tcPr marL="91437" marR="91437" marT="45712" marB="45712"/>
                </a:tc>
                <a:tc>
                  <a:txBody>
                    <a:bodyPr/>
                    <a:lstStyle/>
                    <a:p>
                      <a:r>
                        <a:rPr lang="en-ZA" sz="1200" dirty="0">
                          <a:solidFill>
                            <a:schemeClr val="tx1"/>
                          </a:solidFill>
                        </a:rPr>
                        <a:t>3</a:t>
                      </a:r>
                    </a:p>
                  </a:txBody>
                  <a:tcPr marL="91437" marR="91437" marT="45712" marB="45712"/>
                </a:tc>
                <a:tc>
                  <a:txBody>
                    <a:bodyPr/>
                    <a:lstStyle/>
                    <a:p>
                      <a:r>
                        <a:rPr lang="en-ZA" sz="1200" dirty="0">
                          <a:solidFill>
                            <a:schemeClr val="tx1"/>
                          </a:solidFill>
                        </a:rPr>
                        <a:t>DM and Minister, </a:t>
                      </a:r>
                      <a:r>
                        <a:rPr lang="en-ZA" sz="1200" dirty="0" err="1">
                          <a:solidFill>
                            <a:schemeClr val="tx1"/>
                          </a:solidFill>
                        </a:rPr>
                        <a:t>Ntsoaki</a:t>
                      </a:r>
                      <a:r>
                        <a:rPr lang="en-ZA" sz="1200" dirty="0">
                          <a:solidFill>
                            <a:schemeClr val="tx1"/>
                          </a:solidFill>
                        </a:rPr>
                        <a:t> </a:t>
                      </a:r>
                      <a:r>
                        <a:rPr lang="en-ZA" sz="1200" dirty="0" err="1">
                          <a:solidFill>
                            <a:schemeClr val="tx1"/>
                          </a:solidFill>
                        </a:rPr>
                        <a:t>Mamesela</a:t>
                      </a:r>
                      <a:endParaRPr lang="en-ZA" sz="1200" dirty="0">
                        <a:solidFill>
                          <a:schemeClr val="tx1"/>
                        </a:solidFill>
                      </a:endParaRPr>
                    </a:p>
                  </a:txBody>
                  <a:tcPr marL="91437" marR="91437" marT="45712" marB="45712"/>
                </a:tc>
                <a:extLst>
                  <a:ext uri="{0D108BD9-81ED-4DB2-BD59-A6C34878D82A}">
                    <a16:rowId xmlns="" xmlns:a16="http://schemas.microsoft.com/office/drawing/2014/main" val="2059405398"/>
                  </a:ext>
                </a:extLst>
              </a:tr>
            </a:tbl>
          </a:graphicData>
        </a:graphic>
      </p:graphicFrame>
      <p:sp>
        <p:nvSpPr>
          <p:cNvPr id="3" name="Slide Number Placeholder 2"/>
          <p:cNvSpPr>
            <a:spLocks noGrp="1"/>
          </p:cNvSpPr>
          <p:nvPr>
            <p:ph type="sldNum" sz="quarter" idx="12"/>
          </p:nvPr>
        </p:nvSpPr>
        <p:spPr>
          <a:xfrm>
            <a:off x="6758879" y="6429994"/>
            <a:ext cx="2133600" cy="365125"/>
          </a:xfrm>
        </p:spPr>
        <p:txBody>
          <a:bodyPr/>
          <a:lstStyle/>
          <a:p>
            <a:pPr>
              <a:defRPr/>
            </a:pPr>
            <a:fld id="{00F59172-9228-48C6-9871-7E59373EEFAB}" type="slidenum">
              <a:rPr lang="en-US" altLang="en-US" smtClean="0">
                <a:solidFill>
                  <a:schemeClr val="bg1"/>
                </a:solidFill>
              </a:rPr>
              <a:pPr>
                <a:defRPr/>
              </a:pPr>
              <a:t>2</a:t>
            </a:fld>
            <a:endParaRPr lang="en-US" altLang="en-US" dirty="0">
              <a:solidFill>
                <a:schemeClr val="bg1"/>
              </a:solidFill>
            </a:endParaRPr>
          </a:p>
        </p:txBody>
      </p:sp>
    </p:spTree>
    <p:extLst>
      <p:ext uri="{BB962C8B-B14F-4D97-AF65-F5344CB8AC3E}">
        <p14:creationId xmlns:p14="http://schemas.microsoft.com/office/powerpoint/2010/main" xmlns="" val="3969994449"/>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US" altLang="en-US" sz="2400" b="1" dirty="0" smtClean="0">
                <a:latin typeface="+mj-lt"/>
              </a:rPr>
              <a:t>MEDIA PRODUCTION: ELECTRONIC</a:t>
            </a:r>
          </a:p>
        </p:txBody>
      </p:sp>
      <p:graphicFrame>
        <p:nvGraphicFramePr>
          <p:cNvPr id="2" name="Table 1"/>
          <p:cNvGraphicFramePr>
            <a:graphicFrameLocks noGrp="1"/>
          </p:cNvGraphicFramePr>
          <p:nvPr>
            <p:extLst>
              <p:ext uri="{D42A27DB-BD31-4B8C-83A1-F6EECF244321}">
                <p14:modId xmlns:p14="http://schemas.microsoft.com/office/powerpoint/2010/main" xmlns="" val="1100593643"/>
              </p:ext>
            </p:extLst>
          </p:nvPr>
        </p:nvGraphicFramePr>
        <p:xfrm>
          <a:off x="251520" y="1412777"/>
          <a:ext cx="8640960" cy="4641362"/>
        </p:xfrm>
        <a:graphic>
          <a:graphicData uri="http://schemas.openxmlformats.org/drawingml/2006/table">
            <a:tbl>
              <a:tblPr firstRow="1" bandRow="1">
                <a:tableStyleId>{5C22544A-7EE6-4342-B048-85BDC9FD1C3A}</a:tableStyleId>
              </a:tblPr>
              <a:tblGrid>
                <a:gridCol w="3126409">
                  <a:extLst>
                    <a:ext uri="{9D8B030D-6E8A-4147-A177-3AD203B41FA5}">
                      <a16:colId xmlns="" xmlns:a16="http://schemas.microsoft.com/office/drawing/2014/main" val="20000"/>
                    </a:ext>
                  </a:extLst>
                </a:gridCol>
                <a:gridCol w="1748338">
                  <a:extLst>
                    <a:ext uri="{9D8B030D-6E8A-4147-A177-3AD203B41FA5}">
                      <a16:colId xmlns="" xmlns:a16="http://schemas.microsoft.com/office/drawing/2014/main" val="20001"/>
                    </a:ext>
                  </a:extLst>
                </a:gridCol>
                <a:gridCol w="3766213">
                  <a:extLst>
                    <a:ext uri="{9D8B030D-6E8A-4147-A177-3AD203B41FA5}">
                      <a16:colId xmlns="" xmlns:a16="http://schemas.microsoft.com/office/drawing/2014/main" val="20002"/>
                    </a:ext>
                  </a:extLst>
                </a:gridCol>
              </a:tblGrid>
              <a:tr h="496098">
                <a:tc>
                  <a:txBody>
                    <a:bodyPr/>
                    <a:lstStyle/>
                    <a:p>
                      <a:r>
                        <a:rPr lang="en-ZA" sz="1600" dirty="0" smtClean="0"/>
                        <a:t>Type of activity:</a:t>
                      </a:r>
                      <a:endParaRPr lang="en-ZA" sz="1600" dirty="0"/>
                    </a:p>
                  </a:txBody>
                  <a:tcPr marL="91437" marR="91437" marT="45712" marB="45712"/>
                </a:tc>
                <a:tc>
                  <a:txBody>
                    <a:bodyPr/>
                    <a:lstStyle/>
                    <a:p>
                      <a:r>
                        <a:rPr lang="en-ZA" sz="1600" dirty="0" smtClean="0"/>
                        <a:t>Number:</a:t>
                      </a:r>
                      <a:endParaRPr lang="en-ZA" sz="1600" dirty="0"/>
                    </a:p>
                  </a:txBody>
                  <a:tcPr marL="91437" marR="91437" marT="45712" marB="45712"/>
                </a:tc>
                <a:tc>
                  <a:txBody>
                    <a:bodyPr/>
                    <a:lstStyle/>
                    <a:p>
                      <a:r>
                        <a:rPr lang="en-ZA" sz="1600" dirty="0" smtClean="0"/>
                        <a:t>Topics: </a:t>
                      </a:r>
                      <a:endParaRPr lang="en-ZA" sz="1600" dirty="0"/>
                    </a:p>
                  </a:txBody>
                  <a:tcPr marL="91437" marR="91437" marT="45712" marB="45712"/>
                </a:tc>
                <a:extLst>
                  <a:ext uri="{0D108BD9-81ED-4DB2-BD59-A6C34878D82A}">
                    <a16:rowId xmlns="" xmlns:a16="http://schemas.microsoft.com/office/drawing/2014/main" val="10000"/>
                  </a:ext>
                </a:extLst>
              </a:tr>
              <a:tr h="3726320">
                <a:tc>
                  <a:txBody>
                    <a:bodyPr/>
                    <a:lstStyle/>
                    <a:p>
                      <a:r>
                        <a:rPr lang="en-ZA" sz="1400" dirty="0" smtClean="0"/>
                        <a:t>Website updated </a:t>
                      </a:r>
                      <a:endParaRPr lang="en-ZA" sz="1400" dirty="0"/>
                    </a:p>
                  </a:txBody>
                  <a:tcPr marL="91437" marR="91437" marT="45712" marB="45712"/>
                </a:tc>
                <a:tc>
                  <a:txBody>
                    <a:bodyPr/>
                    <a:lstStyle/>
                    <a:p>
                      <a:r>
                        <a:rPr lang="en-ZA" sz="1400" dirty="0" smtClean="0">
                          <a:solidFill>
                            <a:schemeClr val="tx1"/>
                          </a:solidFill>
                        </a:rPr>
                        <a:t>261 items added </a:t>
                      </a:r>
                      <a:endParaRPr lang="en-ZA" sz="1400" dirty="0">
                        <a:solidFill>
                          <a:schemeClr val="tx1"/>
                        </a:solidFill>
                      </a:endParaRPr>
                    </a:p>
                  </a:txBody>
                  <a:tcPr marL="91437" marR="91437" marT="45712" marB="45712"/>
                </a:tc>
                <a:tc>
                  <a:txBody>
                    <a:bodyPr/>
                    <a:lstStyle/>
                    <a:p>
                      <a:pPr rtl="0"/>
                      <a:r>
                        <a:rPr lang="en-ZA" sz="1400" b="0" i="0" u="none" strike="noStrike" kern="1200" baseline="0" dirty="0" smtClean="0">
                          <a:solidFill>
                            <a:schemeClr val="dk1"/>
                          </a:solidFill>
                          <a:latin typeface="+mn-lt"/>
                          <a:ea typeface="+mn-ea"/>
                          <a:cs typeface="+mn-cs"/>
                        </a:rPr>
                        <a:t>In the past three months </a:t>
                      </a:r>
                      <a:r>
                        <a:rPr lang="en-ZA" sz="1400" b="1" i="0" u="none" strike="noStrike" kern="1200" baseline="0" dirty="0" smtClean="0">
                          <a:solidFill>
                            <a:schemeClr val="dk1"/>
                          </a:solidFill>
                          <a:latin typeface="+mn-lt"/>
                          <a:ea typeface="+mn-ea"/>
                          <a:cs typeface="+mn-cs"/>
                        </a:rPr>
                        <a:t>593 434</a:t>
                      </a:r>
                      <a:r>
                        <a:rPr lang="en-ZA" sz="1400" b="0" i="0" u="none" strike="noStrike" kern="1200" baseline="0" dirty="0" smtClean="0">
                          <a:solidFill>
                            <a:schemeClr val="dk1"/>
                          </a:solidFill>
                          <a:latin typeface="+mn-lt"/>
                          <a:ea typeface="+mn-ea"/>
                          <a:cs typeface="+mn-cs"/>
                        </a:rPr>
                        <a:t> users  accessed the website. Majority of the users are from South Africa (552 967) and 7574 from USA, 1791 from India and 1031 from Netherlands.  Majority of the users are still accessing the website from their desktops </a:t>
                      </a:r>
                      <a:r>
                        <a:rPr lang="en-ZA" sz="1400" b="1" i="0" u="none" strike="noStrike" kern="1200" baseline="0" dirty="0" smtClean="0">
                          <a:solidFill>
                            <a:schemeClr val="dk1"/>
                          </a:solidFill>
                          <a:latin typeface="+mn-lt"/>
                          <a:ea typeface="+mn-ea"/>
                          <a:cs typeface="+mn-cs"/>
                        </a:rPr>
                        <a:t>358 848 </a:t>
                      </a:r>
                      <a:r>
                        <a:rPr lang="en-ZA" sz="1400" b="0" i="0" u="none" strike="noStrike" kern="1200" baseline="0" dirty="0" smtClean="0">
                          <a:solidFill>
                            <a:schemeClr val="dk1"/>
                          </a:solidFill>
                          <a:latin typeface="+mn-lt"/>
                          <a:ea typeface="+mn-ea"/>
                          <a:cs typeface="+mn-cs"/>
                        </a:rPr>
                        <a:t>and </a:t>
                      </a:r>
                      <a:r>
                        <a:rPr lang="en-ZA" sz="1400" b="1" i="0" u="none" strike="noStrike" kern="1200" baseline="0" dirty="0" smtClean="0">
                          <a:solidFill>
                            <a:srgbClr val="FF0000"/>
                          </a:solidFill>
                          <a:latin typeface="+mn-lt"/>
                          <a:ea typeface="+mn-ea"/>
                          <a:cs typeface="+mn-cs"/>
                        </a:rPr>
                        <a:t>221 455 </a:t>
                      </a:r>
                      <a:r>
                        <a:rPr lang="en-ZA" sz="1400" b="0" i="0" u="none" strike="noStrike" kern="1200" baseline="0" dirty="0" smtClean="0">
                          <a:solidFill>
                            <a:schemeClr val="dk1"/>
                          </a:solidFill>
                          <a:latin typeface="+mn-lt"/>
                          <a:ea typeface="+mn-ea"/>
                          <a:cs typeface="+mn-cs"/>
                        </a:rPr>
                        <a:t>from their mobile phones then a small amount 13 131 from their tablets.</a:t>
                      </a:r>
                    </a:p>
                    <a:p>
                      <a:pPr rtl="0"/>
                      <a:endParaRPr lang="en-ZA" sz="1400" b="0" i="0" u="none" strike="noStrike" kern="1200" baseline="0" dirty="0" smtClean="0">
                        <a:solidFill>
                          <a:schemeClr val="dk1"/>
                        </a:solidFill>
                        <a:latin typeface="+mn-lt"/>
                        <a:ea typeface="+mn-ea"/>
                        <a:cs typeface="+mn-cs"/>
                      </a:endParaRPr>
                    </a:p>
                    <a:p>
                      <a:pPr rtl="0"/>
                      <a:r>
                        <a:rPr lang="en-ZA" sz="1400" b="0" i="0" u="none" strike="noStrike" kern="1200" baseline="0" dirty="0" smtClean="0">
                          <a:solidFill>
                            <a:schemeClr val="dk1"/>
                          </a:solidFill>
                          <a:latin typeface="+mn-lt"/>
                          <a:ea typeface="+mn-ea"/>
                          <a:cs typeface="+mn-cs"/>
                        </a:rPr>
                        <a:t>A total of </a:t>
                      </a:r>
                      <a:r>
                        <a:rPr lang="en-ZA" sz="1400" b="1" i="0" u="none" strike="noStrike" kern="1200" baseline="0" dirty="0" smtClean="0">
                          <a:solidFill>
                            <a:schemeClr val="dk1"/>
                          </a:solidFill>
                          <a:latin typeface="+mn-lt"/>
                          <a:ea typeface="+mn-ea"/>
                          <a:cs typeface="+mn-cs"/>
                        </a:rPr>
                        <a:t>261</a:t>
                      </a:r>
                      <a:r>
                        <a:rPr lang="en-ZA" sz="1400" b="0" i="0" u="none" strike="noStrike" kern="1200" baseline="0" dirty="0" smtClean="0">
                          <a:solidFill>
                            <a:schemeClr val="dk1"/>
                          </a:solidFill>
                          <a:latin typeface="+mn-lt"/>
                          <a:ea typeface="+mn-ea"/>
                          <a:cs typeface="+mn-cs"/>
                        </a:rPr>
                        <a:t> items were added to the website, 51 vacancies, 37 tenders, 78 media statements, 90 documents and 5 speeches. Users were mostly looking for Departmental services with 126 521 users accessing the page, </a:t>
                      </a:r>
                      <a:r>
                        <a:rPr lang="en-ZA" sz="1400" b="1" i="0" u="none" strike="noStrike" kern="1200" baseline="0" dirty="0" smtClean="0">
                          <a:solidFill>
                            <a:schemeClr val="dk1"/>
                          </a:solidFill>
                          <a:latin typeface="+mn-lt"/>
                          <a:ea typeface="+mn-ea"/>
                          <a:cs typeface="+mn-cs"/>
                        </a:rPr>
                        <a:t>125 161 </a:t>
                      </a:r>
                      <a:r>
                        <a:rPr lang="en-ZA" sz="1400" b="0" i="0" u="none" strike="noStrike" kern="1200" baseline="0" dirty="0" smtClean="0">
                          <a:solidFill>
                            <a:schemeClr val="dk1"/>
                          </a:solidFill>
                          <a:latin typeface="+mn-lt"/>
                          <a:ea typeface="+mn-ea"/>
                          <a:cs typeface="+mn-cs"/>
                        </a:rPr>
                        <a:t>accessed vacancies, 85 174 documents and 55 967 contacts.  There was about 30,475 users who used the search to navigate  their way through the </a:t>
                      </a:r>
                      <a:r>
                        <a:rPr lang="en-ZA" sz="1400" b="1" i="0" u="none" strike="noStrike" kern="1200" baseline="0" dirty="0" smtClean="0">
                          <a:solidFill>
                            <a:srgbClr val="FF0000"/>
                          </a:solidFill>
                          <a:latin typeface="+mn-lt"/>
                          <a:ea typeface="+mn-ea"/>
                          <a:cs typeface="+mn-cs"/>
                        </a:rPr>
                        <a:t>new website </a:t>
                      </a:r>
                      <a:r>
                        <a:rPr lang="en-ZA" sz="1400" b="0" i="0" u="none" strike="noStrike" kern="1200" baseline="0" dirty="0" smtClean="0">
                          <a:solidFill>
                            <a:schemeClr val="dk1"/>
                          </a:solidFill>
                          <a:latin typeface="+mn-lt"/>
                          <a:ea typeface="+mn-ea"/>
                          <a:cs typeface="+mn-cs"/>
                        </a:rPr>
                        <a:t>and 55 995 accessed the </a:t>
                      </a:r>
                      <a:r>
                        <a:rPr lang="en-ZA" sz="1400" b="0" i="0" u="none" strike="noStrike" kern="1200" baseline="0" dirty="0" err="1" smtClean="0">
                          <a:solidFill>
                            <a:schemeClr val="dk1"/>
                          </a:solidFill>
                          <a:latin typeface="+mn-lt"/>
                          <a:ea typeface="+mn-ea"/>
                          <a:cs typeface="+mn-cs"/>
                        </a:rPr>
                        <a:t>eCOID</a:t>
                      </a:r>
                      <a:r>
                        <a:rPr lang="en-ZA" sz="1400" b="0" i="0" u="none" strike="noStrike" kern="1200" baseline="0" dirty="0" smtClean="0">
                          <a:solidFill>
                            <a:schemeClr val="dk1"/>
                          </a:solidFill>
                          <a:latin typeface="+mn-lt"/>
                          <a:ea typeface="+mn-ea"/>
                          <a:cs typeface="+mn-cs"/>
                        </a:rPr>
                        <a:t> page.</a:t>
                      </a:r>
                    </a:p>
                  </a:txBody>
                  <a:tcPr marL="91437" marR="91437" marT="45712" marB="45712"/>
                </a:tc>
                <a:extLst>
                  <a:ext uri="{0D108BD9-81ED-4DB2-BD59-A6C34878D82A}">
                    <a16:rowId xmlns="" xmlns:a16="http://schemas.microsoft.com/office/drawing/2014/main" val="10001"/>
                  </a:ext>
                </a:extLst>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1052" y="4437112"/>
            <a:ext cx="1079500"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876256" y="6492875"/>
            <a:ext cx="2133600" cy="365125"/>
          </a:xfrm>
        </p:spPr>
        <p:txBody>
          <a:bodyPr/>
          <a:lstStyle/>
          <a:p>
            <a:fld id="{96CA8298-9D91-4CF9-AB6A-504DBB769D5D}" type="slidenum">
              <a:rPr lang="en-US" smtClean="0"/>
              <a:pPr/>
              <a:t>3</a:t>
            </a:fld>
            <a:endParaRPr lang="en-US" dirty="0"/>
          </a:p>
        </p:txBody>
      </p:sp>
    </p:spTree>
    <p:extLst>
      <p:ext uri="{BB962C8B-B14F-4D97-AF65-F5344CB8AC3E}">
        <p14:creationId xmlns:p14="http://schemas.microsoft.com/office/powerpoint/2010/main" xmlns="" val="14519428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US" altLang="en-US" sz="2400" b="1" dirty="0" smtClean="0">
                <a:latin typeface="+mj-lt"/>
              </a:rPr>
              <a:t>MEDIA PRODUCTION: ELECTRONIC</a:t>
            </a:r>
          </a:p>
        </p:txBody>
      </p:sp>
      <p:graphicFrame>
        <p:nvGraphicFramePr>
          <p:cNvPr id="2" name="Table 1"/>
          <p:cNvGraphicFramePr>
            <a:graphicFrameLocks noGrp="1"/>
          </p:cNvGraphicFramePr>
          <p:nvPr>
            <p:extLst>
              <p:ext uri="{D42A27DB-BD31-4B8C-83A1-F6EECF244321}">
                <p14:modId xmlns:p14="http://schemas.microsoft.com/office/powerpoint/2010/main" xmlns="" val="450789992"/>
              </p:ext>
            </p:extLst>
          </p:nvPr>
        </p:nvGraphicFramePr>
        <p:xfrm>
          <a:off x="251520" y="1347835"/>
          <a:ext cx="8640960" cy="1675651"/>
        </p:xfrm>
        <a:graphic>
          <a:graphicData uri="http://schemas.openxmlformats.org/drawingml/2006/table">
            <a:tbl>
              <a:tblPr firstRow="1" bandRow="1">
                <a:tableStyleId>{5C22544A-7EE6-4342-B048-85BDC9FD1C3A}</a:tableStyleId>
              </a:tblPr>
              <a:tblGrid>
                <a:gridCol w="3152462">
                  <a:extLst>
                    <a:ext uri="{9D8B030D-6E8A-4147-A177-3AD203B41FA5}">
                      <a16:colId xmlns="" xmlns:a16="http://schemas.microsoft.com/office/drawing/2014/main" val="20000"/>
                    </a:ext>
                  </a:extLst>
                </a:gridCol>
                <a:gridCol w="1762908">
                  <a:extLst>
                    <a:ext uri="{9D8B030D-6E8A-4147-A177-3AD203B41FA5}">
                      <a16:colId xmlns="" xmlns:a16="http://schemas.microsoft.com/office/drawing/2014/main" val="20001"/>
                    </a:ext>
                  </a:extLst>
                </a:gridCol>
                <a:gridCol w="3725590">
                  <a:extLst>
                    <a:ext uri="{9D8B030D-6E8A-4147-A177-3AD203B41FA5}">
                      <a16:colId xmlns="" xmlns:a16="http://schemas.microsoft.com/office/drawing/2014/main" val="20002"/>
                    </a:ext>
                  </a:extLst>
                </a:gridCol>
              </a:tblGrid>
              <a:tr h="486947">
                <a:tc>
                  <a:txBody>
                    <a:bodyPr/>
                    <a:lstStyle/>
                    <a:p>
                      <a:r>
                        <a:rPr lang="en-ZA" sz="1200" dirty="0" smtClean="0"/>
                        <a:t>Type of activity:</a:t>
                      </a:r>
                      <a:endParaRPr lang="en-ZA" sz="1200" dirty="0"/>
                    </a:p>
                  </a:txBody>
                  <a:tcPr marL="91437" marR="91437" marT="45712" marB="45712"/>
                </a:tc>
                <a:tc>
                  <a:txBody>
                    <a:bodyPr/>
                    <a:lstStyle/>
                    <a:p>
                      <a:r>
                        <a:rPr lang="en-ZA" sz="1200" dirty="0" smtClean="0"/>
                        <a:t>Number:</a:t>
                      </a:r>
                      <a:endParaRPr lang="en-ZA" sz="1200" dirty="0"/>
                    </a:p>
                  </a:txBody>
                  <a:tcPr marL="91437" marR="91437" marT="45712" marB="45712"/>
                </a:tc>
                <a:tc>
                  <a:txBody>
                    <a:bodyPr/>
                    <a:lstStyle/>
                    <a:p>
                      <a:r>
                        <a:rPr lang="en-ZA" sz="1200" dirty="0" smtClean="0"/>
                        <a:t>Topics: </a:t>
                      </a:r>
                      <a:endParaRPr lang="en-ZA" sz="1200" dirty="0"/>
                    </a:p>
                  </a:txBody>
                  <a:tcPr marL="91437" marR="91437" marT="45712" marB="45712"/>
                </a:tc>
                <a:extLst>
                  <a:ext uri="{0D108BD9-81ED-4DB2-BD59-A6C34878D82A}">
                    <a16:rowId xmlns="" xmlns:a16="http://schemas.microsoft.com/office/drawing/2014/main" val="10000"/>
                  </a:ext>
                </a:extLst>
              </a:tr>
              <a:tr h="640064">
                <a:tc>
                  <a:txBody>
                    <a:bodyPr/>
                    <a:lstStyle/>
                    <a:p>
                      <a:r>
                        <a:rPr lang="en-ZA" sz="1200" dirty="0" smtClean="0"/>
                        <a:t>Intranet</a:t>
                      </a:r>
                      <a:r>
                        <a:rPr lang="en-ZA" sz="1200" baseline="0" dirty="0" smtClean="0"/>
                        <a:t> updated </a:t>
                      </a:r>
                      <a:endParaRPr lang="en-ZA" sz="1200" dirty="0"/>
                    </a:p>
                  </a:txBody>
                  <a:tcPr marL="91437" marR="91437" marT="45712" marB="45712"/>
                </a:tc>
                <a:tc>
                  <a:txBody>
                    <a:bodyPr/>
                    <a:lstStyle/>
                    <a:p>
                      <a:r>
                        <a:rPr lang="en-ZA" sz="1200" dirty="0" smtClean="0">
                          <a:solidFill>
                            <a:schemeClr val="tx1"/>
                          </a:solidFill>
                        </a:rPr>
                        <a:t>105 </a:t>
                      </a:r>
                      <a:r>
                        <a:rPr lang="en-ZA" sz="1200" baseline="0" dirty="0" smtClean="0">
                          <a:solidFill>
                            <a:schemeClr val="tx1"/>
                          </a:solidFill>
                        </a:rPr>
                        <a:t> items added </a:t>
                      </a:r>
                      <a:endParaRPr lang="en-ZA" sz="1200" dirty="0">
                        <a:solidFill>
                          <a:schemeClr val="tx1"/>
                        </a:solidFill>
                      </a:endParaRPr>
                    </a:p>
                  </a:txBody>
                  <a:tcPr marL="91437" marR="91437" marT="45712" marB="45712"/>
                </a:tc>
                <a:tc>
                  <a:txBody>
                    <a:bodyPr/>
                    <a:lstStyle/>
                    <a:p>
                      <a:pPr rtl="0"/>
                      <a:r>
                        <a:rPr lang="en-ZA" sz="1200" b="0" i="0" u="none" strike="noStrike" kern="1200" baseline="0" dirty="0" smtClean="0">
                          <a:solidFill>
                            <a:schemeClr val="dk1"/>
                          </a:solidFill>
                          <a:latin typeface="+mn-lt"/>
                          <a:ea typeface="+mn-ea"/>
                          <a:cs typeface="+mn-cs"/>
                        </a:rPr>
                        <a:t>A total of 105 documents were added on the intranet.</a:t>
                      </a:r>
                    </a:p>
                    <a:p>
                      <a:pPr rtl="0"/>
                      <a:endParaRPr lang="en-ZA" sz="1200" b="0" i="0" u="none" strike="noStrike" kern="1200" baseline="0" dirty="0" smtClean="0">
                        <a:solidFill>
                          <a:schemeClr val="dk1"/>
                        </a:solidFill>
                        <a:latin typeface="+mn-lt"/>
                        <a:ea typeface="+mn-ea"/>
                        <a:cs typeface="+mn-cs"/>
                      </a:endParaRPr>
                    </a:p>
                    <a:p>
                      <a:pPr rtl="0"/>
                      <a:r>
                        <a:rPr lang="en-ZA" sz="1200" b="0" i="0" u="none" strike="noStrike" kern="1200" baseline="0" dirty="0" smtClean="0">
                          <a:solidFill>
                            <a:schemeClr val="dk1"/>
                          </a:solidFill>
                          <a:latin typeface="+mn-lt"/>
                          <a:ea typeface="+mn-ea"/>
                          <a:cs typeface="+mn-cs"/>
                        </a:rPr>
                        <a:t>Majority of the content placed is coming from Communication (Media clips and newsletter) followed by HRM with 14 items, then  13 from research, 10 from Transport and 2 from Operations. </a:t>
                      </a:r>
                    </a:p>
                  </a:txBody>
                  <a:tcPr marL="91437" marR="91437" marT="45712" marB="45712"/>
                </a:tc>
                <a:extLst>
                  <a:ext uri="{0D108BD9-81ED-4DB2-BD59-A6C34878D82A}">
                    <a16:rowId xmlns="" xmlns:a16="http://schemas.microsoft.com/office/drawing/2014/main" val="10001"/>
                  </a:ext>
                </a:extLst>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35655" y="5229200"/>
            <a:ext cx="1079500"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3023486"/>
            <a:ext cx="5290582" cy="32190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a:xfrm>
            <a:off x="6908605" y="6492875"/>
            <a:ext cx="2133600" cy="365125"/>
          </a:xfrm>
        </p:spPr>
        <p:txBody>
          <a:bodyPr/>
          <a:lstStyle/>
          <a:p>
            <a:fld id="{96CA8298-9D91-4CF9-AB6A-504DBB769D5D}" type="slidenum">
              <a:rPr lang="en-US" smtClean="0"/>
              <a:pPr/>
              <a:t>4</a:t>
            </a:fld>
            <a:endParaRPr lang="en-US" dirty="0"/>
          </a:p>
        </p:txBody>
      </p:sp>
    </p:spTree>
    <p:extLst>
      <p:ext uri="{BB962C8B-B14F-4D97-AF65-F5344CB8AC3E}">
        <p14:creationId xmlns:p14="http://schemas.microsoft.com/office/powerpoint/2010/main" xmlns="" val="2912013760"/>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561052" y="483173"/>
            <a:ext cx="792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defRPr/>
            </a:pPr>
            <a:r>
              <a:rPr lang="en-US" altLang="en-US" sz="2400" b="1" dirty="0" smtClean="0">
                <a:latin typeface="+mj-lt"/>
              </a:rPr>
              <a:t>MEDIA PRODUCTION: ELECTRONIC</a:t>
            </a:r>
          </a:p>
        </p:txBody>
      </p:sp>
      <p:graphicFrame>
        <p:nvGraphicFramePr>
          <p:cNvPr id="2" name="Table 1"/>
          <p:cNvGraphicFramePr>
            <a:graphicFrameLocks noGrp="1"/>
          </p:cNvGraphicFramePr>
          <p:nvPr>
            <p:extLst>
              <p:ext uri="{D42A27DB-BD31-4B8C-83A1-F6EECF244321}">
                <p14:modId xmlns:p14="http://schemas.microsoft.com/office/powerpoint/2010/main" xmlns="" val="2402992723"/>
              </p:ext>
            </p:extLst>
          </p:nvPr>
        </p:nvGraphicFramePr>
        <p:xfrm>
          <a:off x="400050" y="1411742"/>
          <a:ext cx="8348413" cy="3961474"/>
        </p:xfrm>
        <a:graphic>
          <a:graphicData uri="http://schemas.openxmlformats.org/drawingml/2006/table">
            <a:tbl>
              <a:tblPr firstRow="1" bandRow="1">
                <a:tableStyleId>{5C22544A-7EE6-4342-B048-85BDC9FD1C3A}</a:tableStyleId>
              </a:tblPr>
              <a:tblGrid>
                <a:gridCol w="3020562">
                  <a:extLst>
                    <a:ext uri="{9D8B030D-6E8A-4147-A177-3AD203B41FA5}">
                      <a16:colId xmlns="" xmlns:a16="http://schemas.microsoft.com/office/drawing/2014/main" val="20000"/>
                    </a:ext>
                  </a:extLst>
                </a:gridCol>
                <a:gridCol w="1689147">
                  <a:extLst>
                    <a:ext uri="{9D8B030D-6E8A-4147-A177-3AD203B41FA5}">
                      <a16:colId xmlns="" xmlns:a16="http://schemas.microsoft.com/office/drawing/2014/main" val="20001"/>
                    </a:ext>
                  </a:extLst>
                </a:gridCol>
                <a:gridCol w="3638704">
                  <a:extLst>
                    <a:ext uri="{9D8B030D-6E8A-4147-A177-3AD203B41FA5}">
                      <a16:colId xmlns="" xmlns:a16="http://schemas.microsoft.com/office/drawing/2014/main" val="20002"/>
                    </a:ext>
                  </a:extLst>
                </a:gridCol>
              </a:tblGrid>
              <a:tr h="486802">
                <a:tc>
                  <a:txBody>
                    <a:bodyPr/>
                    <a:lstStyle/>
                    <a:p>
                      <a:r>
                        <a:rPr lang="en-ZA" sz="1400" dirty="0" smtClean="0"/>
                        <a:t>Type of activity:</a:t>
                      </a:r>
                      <a:endParaRPr lang="en-ZA" sz="1400" dirty="0"/>
                    </a:p>
                  </a:txBody>
                  <a:tcPr marL="91437" marR="91437" marT="45712" marB="45712"/>
                </a:tc>
                <a:tc>
                  <a:txBody>
                    <a:bodyPr/>
                    <a:lstStyle/>
                    <a:p>
                      <a:r>
                        <a:rPr lang="en-ZA" sz="1400" dirty="0" smtClean="0"/>
                        <a:t>Number:</a:t>
                      </a:r>
                      <a:endParaRPr lang="en-ZA" sz="1400" dirty="0"/>
                    </a:p>
                  </a:txBody>
                  <a:tcPr marL="91437" marR="91437" marT="45712" marB="45712"/>
                </a:tc>
                <a:tc>
                  <a:txBody>
                    <a:bodyPr/>
                    <a:lstStyle/>
                    <a:p>
                      <a:r>
                        <a:rPr lang="en-ZA" sz="1400" dirty="0" smtClean="0"/>
                        <a:t>Topics: </a:t>
                      </a:r>
                      <a:endParaRPr lang="en-ZA" sz="1400" dirty="0"/>
                    </a:p>
                  </a:txBody>
                  <a:tcPr marL="91437" marR="91437" marT="45712" marB="45712"/>
                </a:tc>
                <a:extLst>
                  <a:ext uri="{0D108BD9-81ED-4DB2-BD59-A6C34878D82A}">
                    <a16:rowId xmlns="" xmlns:a16="http://schemas.microsoft.com/office/drawing/2014/main" val="10000"/>
                  </a:ext>
                </a:extLst>
              </a:tr>
              <a:tr h="944583">
                <a:tc>
                  <a:txBody>
                    <a:bodyPr/>
                    <a:lstStyle/>
                    <a:p>
                      <a:r>
                        <a:rPr lang="en-ZA" sz="1400" dirty="0" smtClean="0"/>
                        <a:t>Social medial</a:t>
                      </a:r>
                      <a:r>
                        <a:rPr lang="en-ZA" sz="1400" baseline="0" dirty="0" smtClean="0"/>
                        <a:t> updated</a:t>
                      </a:r>
                      <a:endParaRPr lang="en-ZA" sz="1400" dirty="0"/>
                    </a:p>
                  </a:txBody>
                  <a:tcPr marL="91437" marR="91437" marT="45712" marB="45712"/>
                </a:tc>
                <a:tc>
                  <a:txBody>
                    <a:bodyPr/>
                    <a:lstStyle/>
                    <a:p>
                      <a:r>
                        <a:rPr lang="en-ZA" sz="1400" dirty="0" smtClean="0">
                          <a:solidFill>
                            <a:schemeClr val="tx1"/>
                          </a:solidFill>
                        </a:rPr>
                        <a:t>1,338 posts/</a:t>
                      </a:r>
                      <a:r>
                        <a:rPr lang="en-ZA" sz="1400" baseline="0" dirty="0" smtClean="0">
                          <a:solidFill>
                            <a:schemeClr val="tx1"/>
                          </a:solidFill>
                        </a:rPr>
                        <a:t> tweets added </a:t>
                      </a:r>
                      <a:endParaRPr lang="en-ZA" sz="1400" dirty="0">
                        <a:solidFill>
                          <a:schemeClr val="tx1"/>
                        </a:solidFill>
                      </a:endParaRPr>
                    </a:p>
                  </a:txBody>
                  <a:tcPr marL="91437" marR="91437" marT="45712" marB="45712"/>
                </a:tc>
                <a:tc>
                  <a:txBody>
                    <a:bodyPr/>
                    <a:lstStyle/>
                    <a:p>
                      <a:pPr rtl="0"/>
                      <a:r>
                        <a:rPr lang="en-ZA" sz="1400" b="0" i="0" u="none" strike="noStrike" kern="1200" baseline="0" dirty="0" smtClean="0">
                          <a:solidFill>
                            <a:schemeClr val="dk1"/>
                          </a:solidFill>
                          <a:latin typeface="+mn-lt"/>
                          <a:ea typeface="+mn-ea"/>
                          <a:cs typeface="+mn-cs"/>
                        </a:rPr>
                        <a:t>During the last three months the Departmental </a:t>
                      </a:r>
                      <a:r>
                        <a:rPr lang="en-ZA" sz="1400" b="1" i="0" u="none" strike="noStrike" kern="1200" baseline="0" dirty="0" err="1" smtClean="0">
                          <a:solidFill>
                            <a:schemeClr val="dk1"/>
                          </a:solidFill>
                          <a:latin typeface="+mn-lt"/>
                          <a:ea typeface="+mn-ea"/>
                          <a:cs typeface="+mn-cs"/>
                        </a:rPr>
                        <a:t>facebook</a:t>
                      </a:r>
                      <a:r>
                        <a:rPr lang="en-ZA" sz="1400" b="0" i="0" u="none" strike="noStrike" kern="1200" baseline="0" dirty="0" smtClean="0">
                          <a:solidFill>
                            <a:schemeClr val="dk1"/>
                          </a:solidFill>
                          <a:latin typeface="+mn-lt"/>
                          <a:ea typeface="+mn-ea"/>
                          <a:cs typeface="+mn-cs"/>
                        </a:rPr>
                        <a:t> account had </a:t>
                      </a:r>
                      <a:r>
                        <a:rPr lang="en-ZA" sz="1400" b="1" i="0" u="none" strike="noStrike" kern="1200" baseline="0" dirty="0" smtClean="0">
                          <a:solidFill>
                            <a:schemeClr val="dk1"/>
                          </a:solidFill>
                          <a:latin typeface="+mn-lt"/>
                          <a:ea typeface="+mn-ea"/>
                          <a:cs typeface="+mn-cs"/>
                        </a:rPr>
                        <a:t>448</a:t>
                      </a:r>
                      <a:r>
                        <a:rPr lang="en-ZA" sz="1400" b="0" i="0" u="none" strike="noStrike" kern="1200" baseline="0" dirty="0" smtClean="0">
                          <a:solidFill>
                            <a:schemeClr val="dk1"/>
                          </a:solidFill>
                          <a:latin typeface="+mn-lt"/>
                          <a:ea typeface="+mn-ea"/>
                          <a:cs typeface="+mn-cs"/>
                        </a:rPr>
                        <a:t> posts and the posts manged to </a:t>
                      </a:r>
                      <a:r>
                        <a:rPr lang="en-ZA" sz="1400" b="1" i="0" u="none" strike="noStrike" kern="1200" baseline="0" dirty="0" smtClean="0">
                          <a:solidFill>
                            <a:srgbClr val="FF0000"/>
                          </a:solidFill>
                          <a:latin typeface="+mn-lt"/>
                          <a:ea typeface="+mn-ea"/>
                          <a:cs typeface="+mn-cs"/>
                        </a:rPr>
                        <a:t>reach 620 881 </a:t>
                      </a:r>
                      <a:r>
                        <a:rPr lang="en-ZA" sz="1400" b="0" i="0" u="none" strike="noStrike" kern="1200" baseline="0" dirty="0" smtClean="0">
                          <a:solidFill>
                            <a:schemeClr val="dk1"/>
                          </a:solidFill>
                          <a:latin typeface="+mn-lt"/>
                          <a:ea typeface="+mn-ea"/>
                          <a:cs typeface="+mn-cs"/>
                        </a:rPr>
                        <a:t>and 6 424 users liked the page and 4 053 started following the page. </a:t>
                      </a:r>
                    </a:p>
                  </a:txBody>
                  <a:tcPr marL="91437" marR="91437" marT="45712" marB="45712"/>
                </a:tc>
                <a:extLst>
                  <a:ext uri="{0D108BD9-81ED-4DB2-BD59-A6C34878D82A}">
                    <a16:rowId xmlns="" xmlns:a16="http://schemas.microsoft.com/office/drawing/2014/main" val="10001"/>
                  </a:ext>
                </a:extLst>
              </a:tr>
              <a:tr h="1584472">
                <a:tc>
                  <a:txBody>
                    <a:bodyPr/>
                    <a:lstStyle/>
                    <a:p>
                      <a:endParaRPr lang="en-ZA" sz="1400" dirty="0"/>
                    </a:p>
                  </a:txBody>
                  <a:tcPr marL="91437" marR="91437" marT="45712" marB="45712"/>
                </a:tc>
                <a:tc>
                  <a:txBody>
                    <a:bodyPr/>
                    <a:lstStyle/>
                    <a:p>
                      <a:endParaRPr lang="en-ZA" sz="1400" dirty="0">
                        <a:solidFill>
                          <a:srgbClr val="C00000"/>
                        </a:solidFill>
                      </a:endParaRPr>
                    </a:p>
                  </a:txBody>
                  <a:tcPr marL="91437" marR="91437" marT="45712" marB="4571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mn-lt"/>
                          <a:ea typeface="+mn-ea"/>
                          <a:cs typeface="+mn-cs"/>
                        </a:rPr>
                        <a:t>In the three months the Departmental </a:t>
                      </a:r>
                      <a:r>
                        <a:rPr lang="en-ZA" sz="1400" b="1" i="0" u="none" strike="noStrike" kern="1200" baseline="0" dirty="0" smtClean="0">
                          <a:solidFill>
                            <a:schemeClr val="dk1"/>
                          </a:solidFill>
                          <a:latin typeface="+mn-lt"/>
                          <a:ea typeface="+mn-ea"/>
                          <a:cs typeface="+mn-cs"/>
                        </a:rPr>
                        <a:t>twitter account </a:t>
                      </a:r>
                      <a:r>
                        <a:rPr lang="en-ZA" sz="1400" b="0" i="0" u="none" strike="noStrike" kern="1200" baseline="0" dirty="0" smtClean="0">
                          <a:solidFill>
                            <a:schemeClr val="dk1"/>
                          </a:solidFill>
                          <a:latin typeface="+mn-lt"/>
                          <a:ea typeface="+mn-ea"/>
                          <a:cs typeface="+mn-cs"/>
                        </a:rPr>
                        <a:t>has </a:t>
                      </a:r>
                      <a:r>
                        <a:rPr lang="en-ZA" sz="1400" b="1" i="0" u="none" strike="noStrike" kern="1200" baseline="0" dirty="0" smtClean="0">
                          <a:solidFill>
                            <a:schemeClr val="dk1"/>
                          </a:solidFill>
                          <a:latin typeface="+mn-lt"/>
                          <a:ea typeface="+mn-ea"/>
                          <a:cs typeface="+mn-cs"/>
                        </a:rPr>
                        <a:t>785</a:t>
                      </a:r>
                      <a:r>
                        <a:rPr lang="en-ZA" sz="1400" b="0" i="0" u="none" strike="noStrike" kern="1200" baseline="0" dirty="0" smtClean="0">
                          <a:solidFill>
                            <a:schemeClr val="dk1"/>
                          </a:solidFill>
                          <a:latin typeface="+mn-lt"/>
                          <a:ea typeface="+mn-ea"/>
                          <a:cs typeface="+mn-cs"/>
                        </a:rPr>
                        <a:t> tweets and </a:t>
                      </a:r>
                      <a:r>
                        <a:rPr lang="en-ZA" sz="1400" b="1" i="0" u="none" strike="noStrike" kern="1200" baseline="0" dirty="0" smtClean="0">
                          <a:solidFill>
                            <a:srgbClr val="FF0000"/>
                          </a:solidFill>
                          <a:latin typeface="+mn-lt"/>
                          <a:ea typeface="+mn-ea"/>
                          <a:cs typeface="+mn-cs"/>
                        </a:rPr>
                        <a:t>2,743 mentioned </a:t>
                      </a:r>
                      <a:r>
                        <a:rPr lang="en-ZA" sz="1400" b="0" i="0" u="none" strike="noStrike" kern="1200" baseline="0" dirty="0" smtClean="0">
                          <a:solidFill>
                            <a:schemeClr val="dk1"/>
                          </a:solidFill>
                          <a:latin typeface="+mn-lt"/>
                          <a:ea typeface="+mn-ea"/>
                          <a:cs typeface="+mn-cs"/>
                        </a:rPr>
                        <a:t>the account in their communication, there were 1,908 people retweeted the Departmental account.  The account had 1 536 new followers and 2, 749 people liked the tweets posted. </a:t>
                      </a:r>
                    </a:p>
                  </a:txBody>
                  <a:tcPr marL="91437" marR="91437" marT="45712" marB="45712"/>
                </a:tc>
                <a:extLst>
                  <a:ext uri="{0D108BD9-81ED-4DB2-BD59-A6C34878D82A}">
                    <a16:rowId xmlns="" xmlns:a16="http://schemas.microsoft.com/office/drawing/2014/main" val="10002"/>
                  </a:ext>
                </a:extLst>
              </a:tr>
              <a:tr h="944583">
                <a:tc>
                  <a:txBody>
                    <a:bodyPr/>
                    <a:lstStyle/>
                    <a:p>
                      <a:endParaRPr lang="en-ZA" sz="1400" dirty="0"/>
                    </a:p>
                  </a:txBody>
                  <a:tcPr marL="91437" marR="91437" marT="45712" marB="45712"/>
                </a:tc>
                <a:tc>
                  <a:txBody>
                    <a:bodyPr/>
                    <a:lstStyle/>
                    <a:p>
                      <a:endParaRPr lang="en-ZA" sz="1400" dirty="0">
                        <a:solidFill>
                          <a:srgbClr val="C00000"/>
                        </a:solidFill>
                      </a:endParaRPr>
                    </a:p>
                  </a:txBody>
                  <a:tcPr marL="91437" marR="91437" marT="45712" marB="4571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dk1"/>
                          </a:solidFill>
                          <a:latin typeface="+mn-lt"/>
                          <a:ea typeface="+mn-ea"/>
                          <a:cs typeface="+mn-cs"/>
                        </a:rPr>
                        <a:t>The Departmental Instagram account in the three months had </a:t>
                      </a:r>
                      <a:r>
                        <a:rPr lang="en-ZA" sz="1400" b="1" i="0" u="none" strike="noStrike" kern="1200" baseline="0" dirty="0" smtClean="0">
                          <a:solidFill>
                            <a:schemeClr val="dk1"/>
                          </a:solidFill>
                          <a:latin typeface="+mn-lt"/>
                          <a:ea typeface="+mn-ea"/>
                          <a:cs typeface="+mn-cs"/>
                        </a:rPr>
                        <a:t>105 posts </a:t>
                      </a:r>
                      <a:r>
                        <a:rPr lang="en-ZA" sz="1400" b="0" i="0" u="none" strike="noStrike" kern="1200" baseline="0" dirty="0" smtClean="0">
                          <a:solidFill>
                            <a:schemeClr val="dk1"/>
                          </a:solidFill>
                          <a:latin typeface="+mn-lt"/>
                          <a:ea typeface="+mn-ea"/>
                          <a:cs typeface="+mn-cs"/>
                        </a:rPr>
                        <a:t>and </a:t>
                      </a:r>
                      <a:r>
                        <a:rPr lang="en-ZA" sz="1400" b="1" i="0" u="none" strike="noStrike" kern="1200" baseline="0" dirty="0" smtClean="0">
                          <a:solidFill>
                            <a:srgbClr val="FF0000"/>
                          </a:solidFill>
                          <a:latin typeface="+mn-lt"/>
                          <a:ea typeface="+mn-ea"/>
                          <a:cs typeface="+mn-cs"/>
                        </a:rPr>
                        <a:t>14 096 </a:t>
                      </a:r>
                      <a:r>
                        <a:rPr lang="en-ZA" sz="1400" b="0" i="0" u="none" strike="noStrike" kern="1200" baseline="0" dirty="0" smtClean="0">
                          <a:solidFill>
                            <a:schemeClr val="dk1"/>
                          </a:solidFill>
                          <a:latin typeface="+mn-lt"/>
                          <a:ea typeface="+mn-ea"/>
                          <a:cs typeface="+mn-cs"/>
                        </a:rPr>
                        <a:t>people were reached and 731 people liked the posts. </a:t>
                      </a:r>
                    </a:p>
                    <a:p>
                      <a:endParaRPr lang="en-ZA" sz="1400" dirty="0">
                        <a:solidFill>
                          <a:srgbClr val="C00000"/>
                        </a:solidFill>
                      </a:endParaRPr>
                    </a:p>
                  </a:txBody>
                  <a:tcPr marL="91437" marR="91437" marT="45712" marB="45712"/>
                </a:tc>
                <a:extLst>
                  <a:ext uri="{0D108BD9-81ED-4DB2-BD59-A6C34878D82A}">
                    <a16:rowId xmlns="" xmlns:a16="http://schemas.microsoft.com/office/drawing/2014/main" val="10003"/>
                  </a:ext>
                </a:extLst>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1883" y="5473438"/>
            <a:ext cx="1079500" cy="104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908605" y="6421532"/>
            <a:ext cx="2133600" cy="365125"/>
          </a:xfrm>
        </p:spPr>
        <p:txBody>
          <a:bodyPr/>
          <a:lstStyle/>
          <a:p>
            <a:fld id="{96CA8298-9D91-4CF9-AB6A-504DBB769D5D}" type="slidenum">
              <a:rPr lang="en-US" smtClean="0"/>
              <a:pPr/>
              <a:t>5</a:t>
            </a:fld>
            <a:endParaRPr lang="en-US" dirty="0"/>
          </a:p>
        </p:txBody>
      </p:sp>
    </p:spTree>
    <p:extLst>
      <p:ext uri="{BB962C8B-B14F-4D97-AF65-F5344CB8AC3E}">
        <p14:creationId xmlns:p14="http://schemas.microsoft.com/office/powerpoint/2010/main" xmlns="" val="3716548837"/>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STAKEHOLDER RELATIONS</a:t>
            </a:r>
            <a:endParaRPr lang="en-ZA" sz="2400" b="1" dirty="0"/>
          </a:p>
        </p:txBody>
      </p:sp>
      <p:sp>
        <p:nvSpPr>
          <p:cNvPr id="3" name="Content Placeholder 2"/>
          <p:cNvSpPr>
            <a:spLocks noGrp="1"/>
          </p:cNvSpPr>
          <p:nvPr>
            <p:ph idx="1"/>
          </p:nvPr>
        </p:nvSpPr>
        <p:spPr>
          <a:xfrm>
            <a:off x="457200" y="1417638"/>
            <a:ext cx="8229600" cy="5323730"/>
          </a:xfrm>
        </p:spPr>
        <p:txBody>
          <a:bodyPr/>
          <a:lstStyle/>
          <a:p>
            <a:pPr lvl="0"/>
            <a:r>
              <a:rPr lang="en-ZA" sz="2000" dirty="0"/>
              <a:t>05 July 2019                        Taking services to the people in Gauteng North</a:t>
            </a:r>
          </a:p>
          <a:p>
            <a:pPr lvl="0"/>
            <a:r>
              <a:rPr lang="en-ZA" sz="2000" dirty="0"/>
              <a:t>10 </a:t>
            </a:r>
            <a:r>
              <a:rPr lang="en-ZA" sz="2000" dirty="0" smtClean="0"/>
              <a:t>July </a:t>
            </a:r>
            <a:r>
              <a:rPr lang="en-ZA" sz="2000" dirty="0"/>
              <a:t>2019                        Cape Town Budget Vote</a:t>
            </a:r>
          </a:p>
          <a:p>
            <a:pPr lvl="0"/>
            <a:r>
              <a:rPr lang="en-ZA" sz="2000" dirty="0"/>
              <a:t>23 July 2019                        OHS Conference in Gauteng</a:t>
            </a:r>
          </a:p>
          <a:p>
            <a:pPr lvl="0"/>
            <a:r>
              <a:rPr lang="en-ZA" sz="2000" dirty="0"/>
              <a:t>06 Sept 2019                       Eastern Cape Major Communication Campaign for 2</a:t>
            </a:r>
            <a:r>
              <a:rPr lang="en-ZA" sz="2000" baseline="30000" dirty="0"/>
              <a:t>nd</a:t>
            </a:r>
            <a:r>
              <a:rPr lang="en-ZA" sz="2000" dirty="0"/>
              <a:t> Quarter</a:t>
            </a:r>
          </a:p>
          <a:p>
            <a:pPr lvl="0"/>
            <a:r>
              <a:rPr lang="en-ZA" sz="2000" dirty="0"/>
              <a:t>24 August 2019                  Taking services to the people in Limpopo</a:t>
            </a:r>
          </a:p>
          <a:p>
            <a:pPr lvl="0"/>
            <a:r>
              <a:rPr lang="en-ZA" sz="2000" dirty="0"/>
              <a:t>29 August 2019                  OHS </a:t>
            </a:r>
            <a:r>
              <a:rPr lang="en-ZA" sz="2000" dirty="0" err="1"/>
              <a:t>Gle</a:t>
            </a:r>
            <a:r>
              <a:rPr lang="en-ZA" sz="2000" dirty="0"/>
              <a:t>-expo Elevator and Escalator Seminar in Gauteng</a:t>
            </a:r>
          </a:p>
          <a:p>
            <a:pPr lvl="0"/>
            <a:r>
              <a:rPr lang="en-ZA" sz="2000" dirty="0"/>
              <a:t>30 August 2019                  Pvt Security seminar in Mpumalanga</a:t>
            </a:r>
          </a:p>
          <a:p>
            <a:pPr lvl="0"/>
            <a:r>
              <a:rPr lang="en-ZA" sz="2000" dirty="0"/>
              <a:t>20 Sept 2019                       Taking services to the people in KZN</a:t>
            </a:r>
          </a:p>
          <a:p>
            <a:pPr marL="0" indent="0">
              <a:buNone/>
            </a:pPr>
            <a:endParaRPr lang="en-ZA" sz="2000" dirty="0"/>
          </a:p>
        </p:txBody>
      </p:sp>
      <p:sp>
        <p:nvSpPr>
          <p:cNvPr id="4" name="Slide Number Placeholder 3"/>
          <p:cNvSpPr>
            <a:spLocks noGrp="1"/>
          </p:cNvSpPr>
          <p:nvPr>
            <p:ph type="sldNum" sz="quarter" idx="12"/>
          </p:nvPr>
        </p:nvSpPr>
        <p:spPr>
          <a:xfrm>
            <a:off x="6948264" y="6458528"/>
            <a:ext cx="2133600" cy="365125"/>
          </a:xfrm>
        </p:spPr>
        <p:txBody>
          <a:bodyPr/>
          <a:lstStyle/>
          <a:p>
            <a:fld id="{96CA8298-9D91-4CF9-AB6A-504DBB769D5D}" type="slidenum">
              <a:rPr lang="en-US" smtClean="0"/>
              <a:pPr/>
              <a:t>6</a:t>
            </a:fld>
            <a:endParaRPr lang="en-US" dirty="0"/>
          </a:p>
        </p:txBody>
      </p:sp>
    </p:spTree>
    <p:extLst>
      <p:ext uri="{BB962C8B-B14F-4D97-AF65-F5344CB8AC3E}">
        <p14:creationId xmlns:p14="http://schemas.microsoft.com/office/powerpoint/2010/main" xmlns="" val="2253980072"/>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MEDIA LIAISON</a:t>
            </a:r>
            <a:endParaRPr lang="en-ZA" sz="2400" b="1" dirty="0"/>
          </a:p>
        </p:txBody>
      </p:sp>
      <p:sp>
        <p:nvSpPr>
          <p:cNvPr id="3" name="Content Placeholder 2"/>
          <p:cNvSpPr>
            <a:spLocks noGrp="1"/>
          </p:cNvSpPr>
          <p:nvPr>
            <p:ph idx="1"/>
          </p:nvPr>
        </p:nvSpPr>
        <p:spPr>
          <a:xfrm>
            <a:off x="457200" y="1417638"/>
            <a:ext cx="8229600" cy="4708525"/>
          </a:xfrm>
        </p:spPr>
        <p:txBody>
          <a:bodyPr/>
          <a:lstStyle/>
          <a:p>
            <a:pPr marL="0" indent="0">
              <a:buNone/>
            </a:pPr>
            <a:r>
              <a:rPr lang="en-ZA" sz="2400" b="1" dirty="0"/>
              <a:t>Decent work agenda publicised throughout the year. </a:t>
            </a:r>
            <a:endParaRPr lang="en-ZA" sz="2400" dirty="0"/>
          </a:p>
          <a:p>
            <a:pPr lvl="0"/>
            <a:r>
              <a:rPr lang="en-ZA" sz="2400" dirty="0" smtClean="0"/>
              <a:t>Publicised </a:t>
            </a:r>
            <a:r>
              <a:rPr lang="en-ZA" sz="2400" dirty="0"/>
              <a:t>and previewed the Department’s Occupational Health and Safety (OHS) conference held from 24-26 July 2019</a:t>
            </a:r>
          </a:p>
          <a:p>
            <a:pPr lvl="0"/>
            <a:r>
              <a:rPr lang="en-ZA" sz="2400" dirty="0"/>
              <a:t>Publicised the 2019 amendments to the Wholesale and Retail sector sectoral determination (06 August 2019) </a:t>
            </a:r>
          </a:p>
          <a:p>
            <a:pPr lvl="0"/>
            <a:r>
              <a:rPr lang="en-ZA" sz="2400" dirty="0"/>
              <a:t>Publicised employment equity roadshows in (20 August 2019 in Kimberley; 21 August 2019 in Rustenburg; 22 August 2019 in Witbank; 27 August 2019 in Polokwane; 03 September 2019 in Pietermaritzburg and 04 September 2019 in Durban) </a:t>
            </a:r>
          </a:p>
          <a:p>
            <a:pPr marL="0" indent="0">
              <a:buNone/>
            </a:pPr>
            <a:endParaRPr lang="en-ZA" dirty="0"/>
          </a:p>
        </p:txBody>
      </p:sp>
      <p:sp>
        <p:nvSpPr>
          <p:cNvPr id="4" name="Slide Number Placeholder 3"/>
          <p:cNvSpPr>
            <a:spLocks noGrp="1"/>
          </p:cNvSpPr>
          <p:nvPr>
            <p:ph type="sldNum" sz="quarter" idx="12"/>
          </p:nvPr>
        </p:nvSpPr>
        <p:spPr>
          <a:xfrm>
            <a:off x="6974971" y="6309320"/>
            <a:ext cx="2133600" cy="365125"/>
          </a:xfrm>
        </p:spPr>
        <p:txBody>
          <a:bodyPr/>
          <a:lstStyle/>
          <a:p>
            <a:fld id="{96CA8298-9D91-4CF9-AB6A-504DBB769D5D}" type="slidenum">
              <a:rPr lang="en-US" smtClean="0"/>
              <a:pPr/>
              <a:t>7</a:t>
            </a:fld>
            <a:endParaRPr lang="en-US" dirty="0"/>
          </a:p>
        </p:txBody>
      </p:sp>
    </p:spTree>
    <p:extLst>
      <p:ext uri="{BB962C8B-B14F-4D97-AF65-F5344CB8AC3E}">
        <p14:creationId xmlns:p14="http://schemas.microsoft.com/office/powerpoint/2010/main" xmlns="" val="3012748784"/>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MEDIA LIAISON</a:t>
            </a:r>
            <a:endParaRPr lang="en-ZA" sz="2400" b="1" dirty="0"/>
          </a:p>
        </p:txBody>
      </p:sp>
      <p:sp>
        <p:nvSpPr>
          <p:cNvPr id="3" name="Content Placeholder 2"/>
          <p:cNvSpPr>
            <a:spLocks noGrp="1"/>
          </p:cNvSpPr>
          <p:nvPr>
            <p:ph idx="1"/>
          </p:nvPr>
        </p:nvSpPr>
        <p:spPr>
          <a:xfrm>
            <a:off x="457200" y="1417638"/>
            <a:ext cx="8229600" cy="4708525"/>
          </a:xfrm>
        </p:spPr>
        <p:txBody>
          <a:bodyPr/>
          <a:lstStyle/>
          <a:p>
            <a:pPr marL="0" indent="0">
              <a:buNone/>
            </a:pPr>
            <a:r>
              <a:rPr lang="en-ZA" sz="2000" b="1" dirty="0"/>
              <a:t>Public entities (UIF, CF, Productivity SA, CCMA, SEE etc.) programs supported throughout the year</a:t>
            </a:r>
            <a:endParaRPr lang="en-ZA" sz="2000" dirty="0"/>
          </a:p>
          <a:p>
            <a:pPr lvl="0"/>
            <a:r>
              <a:rPr lang="en-ZA" sz="2000" dirty="0" smtClean="0"/>
              <a:t>Publicised </a:t>
            </a:r>
            <a:r>
              <a:rPr lang="en-ZA" sz="2000" dirty="0"/>
              <a:t>the CF stakeholder session held by the Commissioner and the stakeholders in Cape Town (03 July 2019)</a:t>
            </a:r>
          </a:p>
          <a:p>
            <a:pPr lvl="0"/>
            <a:r>
              <a:rPr lang="en-ZA" sz="2000" dirty="0"/>
              <a:t>Publicised the CF stakeholder session held by the Commissioner and the stakeholders in the Vaal (11 July 2019)</a:t>
            </a:r>
          </a:p>
          <a:p>
            <a:pPr lvl="0"/>
            <a:r>
              <a:rPr lang="en-ZA" sz="2000" dirty="0"/>
              <a:t>Publicised the CF stakeholder session held by the Commissioner and the stakeholders in Nelspruit, Mpumalanga (31 July 2019) </a:t>
            </a:r>
          </a:p>
          <a:p>
            <a:pPr lvl="0"/>
            <a:r>
              <a:rPr lang="en-ZA" sz="2000" dirty="0"/>
              <a:t>Publicised the CF stakeholder session held by the Commissioner and the stakeholders In Polokwane (08 August 2019)</a:t>
            </a:r>
          </a:p>
          <a:p>
            <a:endParaRPr lang="en-ZA" sz="2400" dirty="0"/>
          </a:p>
        </p:txBody>
      </p:sp>
      <p:sp>
        <p:nvSpPr>
          <p:cNvPr id="4" name="Slide Number Placeholder 3"/>
          <p:cNvSpPr>
            <a:spLocks noGrp="1"/>
          </p:cNvSpPr>
          <p:nvPr>
            <p:ph type="sldNum" sz="quarter" idx="12"/>
          </p:nvPr>
        </p:nvSpPr>
        <p:spPr>
          <a:xfrm>
            <a:off x="6876256" y="6451827"/>
            <a:ext cx="2133600" cy="365125"/>
          </a:xfrm>
        </p:spPr>
        <p:txBody>
          <a:bodyPr/>
          <a:lstStyle/>
          <a:p>
            <a:fld id="{96CA8298-9D91-4CF9-AB6A-504DBB769D5D}" type="slidenum">
              <a:rPr lang="en-US" smtClean="0"/>
              <a:pPr/>
              <a:t>8</a:t>
            </a:fld>
            <a:endParaRPr lang="en-US" dirty="0"/>
          </a:p>
        </p:txBody>
      </p:sp>
    </p:spTree>
    <p:extLst>
      <p:ext uri="{BB962C8B-B14F-4D97-AF65-F5344CB8AC3E}">
        <p14:creationId xmlns:p14="http://schemas.microsoft.com/office/powerpoint/2010/main" xmlns="" val="3017012065"/>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MEDIA LIAISON</a:t>
            </a:r>
            <a:endParaRPr lang="en-ZA" sz="2400" b="1" dirty="0"/>
          </a:p>
        </p:txBody>
      </p:sp>
      <p:sp>
        <p:nvSpPr>
          <p:cNvPr id="3" name="Content Placeholder 2"/>
          <p:cNvSpPr>
            <a:spLocks noGrp="1"/>
          </p:cNvSpPr>
          <p:nvPr>
            <p:ph idx="1"/>
          </p:nvPr>
        </p:nvSpPr>
        <p:spPr>
          <a:xfrm>
            <a:off x="457200" y="1340768"/>
            <a:ext cx="8229600" cy="6264696"/>
          </a:xfrm>
        </p:spPr>
        <p:txBody>
          <a:bodyPr/>
          <a:lstStyle/>
          <a:p>
            <a:pPr marL="0" indent="0">
              <a:buNone/>
            </a:pPr>
            <a:r>
              <a:rPr lang="en-ZA" sz="2400" dirty="0"/>
              <a:t>Media statements derived from the </a:t>
            </a:r>
            <a:r>
              <a:rPr lang="en-ZA" sz="2400" dirty="0" smtClean="0"/>
              <a:t>activities:                                                                                     </a:t>
            </a:r>
            <a:endParaRPr lang="en-ZA" sz="2400" dirty="0"/>
          </a:p>
          <a:p>
            <a:pPr marL="0" indent="0">
              <a:buNone/>
            </a:pPr>
            <a:r>
              <a:rPr lang="en-ZA" sz="2400" dirty="0"/>
              <a:t>1.	</a:t>
            </a:r>
            <a:r>
              <a:rPr lang="en-ZA" sz="1600" dirty="0"/>
              <a:t>The ‘war’ on occupational injuries and diseases can be won through partnerships – Department of Labour Chief Inspector = 09 July 2019 </a:t>
            </a:r>
          </a:p>
          <a:p>
            <a:pPr marL="0" indent="0">
              <a:buNone/>
            </a:pPr>
            <a:r>
              <a:rPr lang="en-ZA" sz="1600" dirty="0"/>
              <a:t>2.	 Imperial Logistics Construction Structural collapse inquiry closes curtain with submission of heads of argument - Department of Employment and Labour = 22 July 2019</a:t>
            </a:r>
          </a:p>
          <a:p>
            <a:pPr marL="0" indent="0">
              <a:buNone/>
            </a:pPr>
            <a:r>
              <a:rPr lang="en-ZA" sz="1600" dirty="0"/>
              <a:t>3.	 Employment and Labour Minister calls for safe and healthy workplaces = 25 July 2019</a:t>
            </a:r>
          </a:p>
          <a:p>
            <a:pPr marL="0" indent="0">
              <a:buNone/>
            </a:pPr>
            <a:r>
              <a:rPr lang="en-ZA" sz="1600" dirty="0"/>
              <a:t>4.	A jail term would send a strong message to violators of OHS in the construction sector = 25 July 2019 </a:t>
            </a:r>
          </a:p>
          <a:p>
            <a:pPr marL="0" indent="0">
              <a:buNone/>
            </a:pPr>
            <a:r>
              <a:rPr lang="en-ZA" sz="1600" dirty="0"/>
              <a:t>5.	Acts of omission on the part of </a:t>
            </a:r>
            <a:r>
              <a:rPr lang="en-ZA" sz="1600" dirty="0" err="1"/>
              <a:t>Freightmax</a:t>
            </a:r>
            <a:r>
              <a:rPr lang="en-ZA" sz="1600" dirty="0"/>
              <a:t> has no bearing on the Jacobs structural collapse – lawyer tells inquiry = 13 July 2019 </a:t>
            </a:r>
          </a:p>
          <a:p>
            <a:pPr marL="0" indent="0">
              <a:buNone/>
            </a:pPr>
            <a:r>
              <a:rPr lang="en-ZA" sz="1600" dirty="0"/>
              <a:t>6.	Imperial Logistics Construction Structural collapse inquiry comes to an end ad Department of Employment and Labour compiles a report = 05 August 2019 </a:t>
            </a:r>
          </a:p>
          <a:p>
            <a:pPr marL="0" indent="0">
              <a:buNone/>
            </a:pPr>
            <a:r>
              <a:rPr lang="en-ZA" sz="1600" dirty="0"/>
              <a:t>7.	Employment and Labour Minister TW. </a:t>
            </a:r>
            <a:r>
              <a:rPr lang="en-ZA" sz="1600" dirty="0" err="1"/>
              <a:t>Nxesi</a:t>
            </a:r>
            <a:r>
              <a:rPr lang="en-ZA" sz="1600" dirty="0"/>
              <a:t> rejects fake email account in his name 12 August 2019 </a:t>
            </a:r>
          </a:p>
          <a:p>
            <a:pPr marL="0" indent="0">
              <a:buNone/>
            </a:pPr>
            <a:r>
              <a:rPr lang="en-ZA" sz="1600" dirty="0"/>
              <a:t>8.	Employment and Labour inspectors raid the Farming and Retail &amp; Wholesale sectors in Brits – North West  = 12 August 2019</a:t>
            </a:r>
          </a:p>
          <a:p>
            <a:pPr marL="0" indent="0">
              <a:buNone/>
            </a:pPr>
            <a:r>
              <a:rPr lang="en-ZA" sz="1600" dirty="0"/>
              <a:t>9.	Employment and Labour Minister, TW. </a:t>
            </a:r>
            <a:r>
              <a:rPr lang="en-ZA" sz="1600" dirty="0" err="1"/>
              <a:t>Nxesi</a:t>
            </a:r>
            <a:r>
              <a:rPr lang="en-ZA" sz="1600" dirty="0"/>
              <a:t> to deliver keynote note address at the Durban University of Technology World of Work dinner 13 August 2019 </a:t>
            </a:r>
          </a:p>
          <a:p>
            <a:pPr marL="0" indent="0">
              <a:buNone/>
            </a:pPr>
            <a:endParaRPr lang="en-ZA" sz="1600" dirty="0"/>
          </a:p>
        </p:txBody>
      </p:sp>
      <p:sp>
        <p:nvSpPr>
          <p:cNvPr id="4" name="Slide Number Placeholder 3"/>
          <p:cNvSpPr>
            <a:spLocks noGrp="1"/>
          </p:cNvSpPr>
          <p:nvPr>
            <p:ph type="sldNum" sz="quarter" idx="12"/>
          </p:nvPr>
        </p:nvSpPr>
        <p:spPr>
          <a:xfrm>
            <a:off x="6945086" y="6492875"/>
            <a:ext cx="2133600" cy="365125"/>
          </a:xfrm>
        </p:spPr>
        <p:txBody>
          <a:bodyPr/>
          <a:lstStyle/>
          <a:p>
            <a:fld id="{96CA8298-9D91-4CF9-AB6A-504DBB769D5D}" type="slidenum">
              <a:rPr lang="en-US" smtClean="0"/>
              <a:pPr/>
              <a:t>9</a:t>
            </a:fld>
            <a:endParaRPr lang="en-US" dirty="0"/>
          </a:p>
        </p:txBody>
      </p:sp>
    </p:spTree>
    <p:extLst>
      <p:ext uri="{BB962C8B-B14F-4D97-AF65-F5344CB8AC3E}">
        <p14:creationId xmlns:p14="http://schemas.microsoft.com/office/powerpoint/2010/main" xmlns="" val="3271167043"/>
      </p:ext>
    </p:extLst>
  </p:cSld>
  <p:clrMapOvr>
    <a:masterClrMapping/>
  </p:clrMapOvr>
  <mc:AlternateContent xmlns:mc="http://schemas.openxmlformats.org/markup-compatibility/2006">
    <mc:Choice xmlns:p14="http://schemas.microsoft.com/office/powerpoint/2010/main" xmlns="" Requires="p14">
      <p:transition spd="slow" p14:dur="2000" advTm="120000">
        <p:push dir="d"/>
      </p:transition>
    </mc:Choice>
    <mc:Fallback>
      <p:transition spd="slow" advTm="120000">
        <p:push dir="d"/>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On-screen Show (4:3)</PresentationFormat>
  <Paragraphs>141</Paragraphs>
  <Slides>13</Slides>
  <Notes>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1_Office Theme</vt:lpstr>
      <vt:lpstr>Office Theme</vt:lpstr>
      <vt:lpstr>2_Office Theme</vt:lpstr>
      <vt:lpstr>Slide 1</vt:lpstr>
      <vt:lpstr>Slide 2</vt:lpstr>
      <vt:lpstr>Slide 3</vt:lpstr>
      <vt:lpstr>Slide 4</vt:lpstr>
      <vt:lpstr>Slide 5</vt:lpstr>
      <vt:lpstr>STAKEHOLDER RELATIONS</vt:lpstr>
      <vt:lpstr>MEDIA LIAISON</vt:lpstr>
      <vt:lpstr>MEDIA LIAISON</vt:lpstr>
      <vt:lpstr>MEDIA LIAISON</vt:lpstr>
      <vt:lpstr>MEDIA LIAISON</vt:lpstr>
      <vt:lpstr>MEDIA LIAISON</vt:lpstr>
      <vt:lpstr>MARKETING /ADVERTISING</vt:lpstr>
      <vt:lpstr>Slide 13</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863</cp:revision>
  <cp:lastPrinted>2018-02-07T08:09:40Z</cp:lastPrinted>
  <dcterms:created xsi:type="dcterms:W3CDTF">2012-07-27T11:56:16Z</dcterms:created>
  <dcterms:modified xsi:type="dcterms:W3CDTF">2020-02-27T11:14:11Z</dcterms:modified>
</cp:coreProperties>
</file>