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99" r:id="rId3"/>
    <p:sldId id="323" r:id="rId4"/>
    <p:sldId id="313" r:id="rId5"/>
    <p:sldId id="314" r:id="rId6"/>
    <p:sldId id="316" r:id="rId7"/>
    <p:sldId id="324" r:id="rId8"/>
    <p:sldId id="328" r:id="rId9"/>
    <p:sldId id="322" r:id="rId10"/>
    <p:sldId id="305" r:id="rId11"/>
    <p:sldId id="304" r:id="rId12"/>
    <p:sldId id="329" r:id="rId13"/>
    <p:sldId id="292" r:id="rId14"/>
    <p:sldId id="302" r:id="rId15"/>
    <p:sldId id="330" r:id="rId16"/>
    <p:sldId id="306" r:id="rId17"/>
    <p:sldId id="307" r:id="rId18"/>
    <p:sldId id="308" r:id="rId19"/>
    <p:sldId id="303" r:id="rId20"/>
    <p:sldId id="309"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illay" initials="u" lastIdx="2" clrIdx="0">
    <p:extLst>
      <p:ext uri="{19B8F6BF-5375-455C-9EA6-DF929625EA0E}">
        <p15:presenceInfo xmlns:p15="http://schemas.microsoft.com/office/powerpoint/2012/main" userId="upillay" providerId="None"/>
      </p:ext>
    </p:extLst>
  </p:cmAuthor>
  <p:cmAuthor id="2" name="Petra van Niekerk" initials="PvN" lastIdx="8" clrIdx="1">
    <p:extLst>
      <p:ext uri="{19B8F6BF-5375-455C-9EA6-DF929625EA0E}">
        <p15:presenceInfo xmlns:p15="http://schemas.microsoft.com/office/powerpoint/2012/main" userId="Petra van Nieke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F26500"/>
    <a:srgbClr val="FF4000"/>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2636" autoAdjust="0"/>
  </p:normalViewPr>
  <p:slideViewPr>
    <p:cSldViewPr snapToGrid="0">
      <p:cViewPr varScale="1">
        <p:scale>
          <a:sx n="65" d="100"/>
          <a:sy n="65" d="100"/>
        </p:scale>
        <p:origin x="12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400"/>
            </a:pPr>
            <a:r>
              <a:rPr lang="en-US" sz="1400" dirty="0"/>
              <a:t>TOTAL NUMBER OF REGISTERED TOURIST GUIDES</a:t>
            </a:r>
          </a:p>
        </c:rich>
      </c:tx>
      <c:layout>
        <c:manualLayout>
          <c:xMode val="edge"/>
          <c:yMode val="edge"/>
          <c:x val="0.25217728077149965"/>
          <c:y val="2.4723791878956305E-2"/>
        </c:manualLayout>
      </c:layout>
      <c:overlay val="0"/>
    </c:title>
    <c:autoTitleDeleted val="0"/>
    <c:plotArea>
      <c:layout>
        <c:manualLayout>
          <c:layoutTarget val="inner"/>
          <c:xMode val="edge"/>
          <c:yMode val="edge"/>
          <c:x val="0.20278437508015082"/>
          <c:y val="0.19913601976223561"/>
          <c:w val="0.79258623304524534"/>
          <c:h val="0.54988978262815891"/>
        </c:manualLayout>
      </c:layout>
      <c:barChart>
        <c:barDir val="col"/>
        <c:grouping val="clustered"/>
        <c:varyColors val="0"/>
        <c:ser>
          <c:idx val="0"/>
          <c:order val="0"/>
          <c:tx>
            <c:strRef>
              <c:f>'[Chart in Progress Report for  Minister - Tourist Guide April 2019.doc]Sheet1'!$B$1</c:f>
              <c:strCache>
                <c:ptCount val="1"/>
                <c:pt idx="0">
                  <c:v>TOTAL NUMBER PER FY</c:v>
                </c:pt>
              </c:strCache>
            </c:strRef>
          </c:tx>
          <c:invertIfNegative val="0"/>
          <c:dPt>
            <c:idx val="1"/>
            <c:invertIfNegative val="0"/>
            <c:bubble3D val="0"/>
            <c:spPr>
              <a:solidFill>
                <a:schemeClr val="accent6">
                  <a:lumMod val="75000"/>
                </a:schemeClr>
              </a:solidFill>
            </c:spPr>
            <c:extLst>
              <c:ext xmlns:c16="http://schemas.microsoft.com/office/drawing/2014/chart" uri="{C3380CC4-5D6E-409C-BE32-E72D297353CC}">
                <c16:uniqueId val="{00000001-A35D-4E38-A588-43F864B60349}"/>
              </c:ext>
            </c:extLst>
          </c:dPt>
          <c:dPt>
            <c:idx val="2"/>
            <c:invertIfNegative val="0"/>
            <c:bubble3D val="0"/>
            <c:spPr>
              <a:solidFill>
                <a:schemeClr val="bg1">
                  <a:lumMod val="75000"/>
                </a:schemeClr>
              </a:solidFill>
            </c:spPr>
            <c:extLst>
              <c:ext xmlns:c16="http://schemas.microsoft.com/office/drawing/2014/chart" uri="{C3380CC4-5D6E-409C-BE32-E72D297353CC}">
                <c16:uniqueId val="{00000003-A35D-4E38-A588-43F864B60349}"/>
              </c:ext>
            </c:extLst>
          </c:dPt>
          <c:dPt>
            <c:idx val="3"/>
            <c:invertIfNegative val="0"/>
            <c:bubble3D val="0"/>
            <c:spPr>
              <a:solidFill>
                <a:srgbClr val="FFC000"/>
              </a:solidFill>
            </c:spPr>
            <c:extLst>
              <c:ext xmlns:c16="http://schemas.microsoft.com/office/drawing/2014/chart" uri="{C3380CC4-5D6E-409C-BE32-E72D297353CC}">
                <c16:uniqueId val="{00000005-A35D-4E38-A588-43F864B60349}"/>
              </c:ext>
            </c:extLst>
          </c:dPt>
          <c:dPt>
            <c:idx val="5"/>
            <c:invertIfNegative val="0"/>
            <c:bubble3D val="0"/>
            <c:spPr>
              <a:solidFill>
                <a:schemeClr val="tx2"/>
              </a:solidFill>
            </c:spPr>
            <c:extLst>
              <c:ext xmlns:c16="http://schemas.microsoft.com/office/drawing/2014/chart" uri="{C3380CC4-5D6E-409C-BE32-E72D297353CC}">
                <c16:uniqueId val="{00000007-A35D-4E38-A588-43F864B60349}"/>
              </c:ext>
            </c:extLst>
          </c:dPt>
          <c:dLbls>
            <c:dLbl>
              <c:idx val="0"/>
              <c:layout>
                <c:manualLayout>
                  <c:x val="-1.5360983102918587E-3"/>
                  <c:y val="-5.0409587824218989E-3"/>
                </c:manualLayout>
              </c:layout>
              <c:spPr>
                <a:noFill/>
                <a:ln w="25400">
                  <a:noFill/>
                </a:ln>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5D-4E38-A588-43F864B60349}"/>
                </c:ext>
              </c:extLst>
            </c:dLbl>
            <c:dLbl>
              <c:idx val="1"/>
              <c:layout>
                <c:manualLayout>
                  <c:x val="-5.6322954063129924E-17"/>
                  <c:y val="5.0409587824218989E-3"/>
                </c:manualLayout>
              </c:layout>
              <c:spPr>
                <a:noFill/>
                <a:ln w="25400">
                  <a:noFill/>
                </a:ln>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5D-4E38-A588-43F864B60349}"/>
                </c:ext>
              </c:extLst>
            </c:dLbl>
            <c:dLbl>
              <c:idx val="2"/>
              <c:layout>
                <c:manualLayout>
                  <c:x val="0"/>
                  <c:y val="-1.0081917564843845E-2"/>
                </c:manualLayout>
              </c:layout>
              <c:spPr>
                <a:noFill/>
                <a:ln w="25400">
                  <a:noFill/>
                </a:ln>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5D-4E38-A588-43F864B60349}"/>
                </c:ext>
              </c:extLst>
            </c:dLbl>
            <c:dLbl>
              <c:idx val="3"/>
              <c:layout>
                <c:manualLayout>
                  <c:x val="0"/>
                  <c:y val="5.0409587824218989E-3"/>
                </c:manualLayout>
              </c:layout>
              <c:spPr>
                <a:noFill/>
                <a:ln w="25400">
                  <a:noFill/>
                </a:ln>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5D-4E38-A588-43F864B60349}"/>
                </c:ext>
              </c:extLst>
            </c:dLbl>
            <c:dLbl>
              <c:idx val="4"/>
              <c:layout>
                <c:manualLayout>
                  <c:x val="1.1264590812625985E-16"/>
                  <c:y val="7.5614381736328713E-3"/>
                </c:manualLayout>
              </c:layout>
              <c:spPr>
                <a:noFill/>
                <a:ln w="25400">
                  <a:noFill/>
                </a:ln>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5D-4E38-A588-43F864B60349}"/>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Progress Report for  Minister - Tourist Guide April 2019.doc]Sheet1'!$A$2:$A$6</c:f>
              <c:strCache>
                <c:ptCount val="5"/>
                <c:pt idx="0">
                  <c:v>2014/15</c:v>
                </c:pt>
                <c:pt idx="1">
                  <c:v>2015/16</c:v>
                </c:pt>
                <c:pt idx="2">
                  <c:v>2016/17</c:v>
                </c:pt>
                <c:pt idx="3">
                  <c:v>2017/18</c:v>
                </c:pt>
                <c:pt idx="4">
                  <c:v>2018/19</c:v>
                </c:pt>
              </c:strCache>
            </c:strRef>
          </c:cat>
          <c:val>
            <c:numRef>
              <c:f>'[Chart in Progress Report for  Minister - Tourist Guide April 2019.doc]Sheet1'!$B$2:$B$6</c:f>
              <c:numCache>
                <c:formatCode>General</c:formatCode>
                <c:ptCount val="5"/>
                <c:pt idx="0">
                  <c:v>11367</c:v>
                </c:pt>
                <c:pt idx="1">
                  <c:v>11767</c:v>
                </c:pt>
                <c:pt idx="2">
                  <c:v>12397</c:v>
                </c:pt>
                <c:pt idx="3">
                  <c:v>12752</c:v>
                </c:pt>
                <c:pt idx="4">
                  <c:v>13279</c:v>
                </c:pt>
              </c:numCache>
            </c:numRef>
          </c:val>
          <c:extLst>
            <c:ext xmlns:c16="http://schemas.microsoft.com/office/drawing/2014/chart" uri="{C3380CC4-5D6E-409C-BE32-E72D297353CC}">
              <c16:uniqueId val="{0000000A-A35D-4E38-A588-43F864B60349}"/>
            </c:ext>
          </c:extLst>
        </c:ser>
        <c:dLbls>
          <c:showLegendKey val="0"/>
          <c:showVal val="0"/>
          <c:showCatName val="0"/>
          <c:showSerName val="0"/>
          <c:showPercent val="0"/>
          <c:showBubbleSize val="0"/>
        </c:dLbls>
        <c:gapWidth val="100"/>
        <c:axId val="127008992"/>
        <c:axId val="127009552"/>
      </c:barChart>
      <c:catAx>
        <c:axId val="127008992"/>
        <c:scaling>
          <c:orientation val="minMax"/>
        </c:scaling>
        <c:delete val="0"/>
        <c:axPos val="b"/>
        <c:numFmt formatCode="General" sourceLinked="1"/>
        <c:majorTickMark val="out"/>
        <c:minorTickMark val="none"/>
        <c:tickLblPos val="nextTo"/>
        <c:crossAx val="127009552"/>
        <c:crosses val="autoZero"/>
        <c:auto val="1"/>
        <c:lblAlgn val="ctr"/>
        <c:lblOffset val="100"/>
        <c:noMultiLvlLbl val="0"/>
      </c:catAx>
      <c:valAx>
        <c:axId val="127009552"/>
        <c:scaling>
          <c:orientation val="minMax"/>
        </c:scaling>
        <c:delete val="0"/>
        <c:axPos val="l"/>
        <c:numFmt formatCode="General" sourceLinked="1"/>
        <c:majorTickMark val="out"/>
        <c:minorTickMark val="none"/>
        <c:tickLblPos val="nextTo"/>
        <c:crossAx val="127008992"/>
        <c:crosses val="autoZero"/>
        <c:crossBetween val="between"/>
      </c:valAx>
      <c:dTable>
        <c:showHorzBorder val="1"/>
        <c:showVertBorder val="1"/>
        <c:showOutline val="1"/>
        <c:showKeys val="1"/>
      </c:dTable>
    </c:plotArea>
    <c:plotVisOnly val="1"/>
    <c:dispBlanksAs val="gap"/>
    <c:showDLblsOverMax val="0"/>
  </c:chart>
  <c:spPr>
    <a:ln>
      <a:solidFill>
        <a:srgbClr val="5B9BD5"/>
      </a:solid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0.33005</cdr:x>
      <cdr:y>0.4906</cdr:y>
    </cdr:from>
    <cdr:to>
      <cdr:x>0.37808</cdr:x>
      <cdr:y>0.54017</cdr:y>
    </cdr:to>
    <cdr:sp macro="" textlink="">
      <cdr:nvSpPr>
        <cdr:cNvPr id="2" name="TextBox 1"/>
        <cdr:cNvSpPr txBox="1"/>
      </cdr:nvSpPr>
      <cdr:spPr>
        <a:xfrm xmlns:a="http://schemas.openxmlformats.org/drawingml/2006/main">
          <a:off x="2552701" y="2733675"/>
          <a:ext cx="3714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dirty="0"/>
        </a:p>
      </cdr:txBody>
    </cdr:sp>
  </cdr:relSizeAnchor>
  <cdr:relSizeAnchor xmlns:cdr="http://schemas.openxmlformats.org/drawingml/2006/chartDrawing">
    <cdr:from>
      <cdr:x>0.32531</cdr:x>
      <cdr:y>0.61309</cdr:y>
    </cdr:from>
    <cdr:to>
      <cdr:x>0.39577</cdr:x>
      <cdr:y>0.67059</cdr:y>
    </cdr:to>
    <cdr:sp macro="" textlink="">
      <cdr:nvSpPr>
        <cdr:cNvPr id="4" name="TextBox 3"/>
        <cdr:cNvSpPr txBox="1"/>
      </cdr:nvSpPr>
      <cdr:spPr>
        <a:xfrm xmlns:a="http://schemas.openxmlformats.org/drawingml/2006/main">
          <a:off x="1902543" y="1985492"/>
          <a:ext cx="412032" cy="1862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100" dirty="0"/>
            <a:t>3.39%</a:t>
          </a:r>
        </a:p>
      </cdr:txBody>
    </cdr:sp>
  </cdr:relSizeAnchor>
  <cdr:relSizeAnchor xmlns:cdr="http://schemas.openxmlformats.org/drawingml/2006/chartDrawing">
    <cdr:from>
      <cdr:x>0.4897</cdr:x>
      <cdr:y>0.61221</cdr:y>
    </cdr:from>
    <cdr:to>
      <cdr:x>0.55771</cdr:x>
      <cdr:y>0.67941</cdr:y>
    </cdr:to>
    <cdr:sp macro="" textlink="">
      <cdr:nvSpPr>
        <cdr:cNvPr id="5" name="TextBox 4"/>
        <cdr:cNvSpPr txBox="1"/>
      </cdr:nvSpPr>
      <cdr:spPr>
        <a:xfrm xmlns:a="http://schemas.openxmlformats.org/drawingml/2006/main">
          <a:off x="2863957" y="1982646"/>
          <a:ext cx="397746" cy="2176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sz="1100" dirty="0"/>
            <a:t>5.08%</a:t>
          </a:r>
        </a:p>
      </cdr:txBody>
    </cdr:sp>
  </cdr:relSizeAnchor>
  <cdr:relSizeAnchor xmlns:cdr="http://schemas.openxmlformats.org/drawingml/2006/chartDrawing">
    <cdr:from>
      <cdr:x>0.66014</cdr:x>
      <cdr:y>0.61492</cdr:y>
    </cdr:from>
    <cdr:to>
      <cdr:x>0.71804</cdr:x>
      <cdr:y>0.67391</cdr:y>
    </cdr:to>
    <cdr:sp macro="" textlink="">
      <cdr:nvSpPr>
        <cdr:cNvPr id="7" name="TextBox 6"/>
        <cdr:cNvSpPr txBox="1"/>
      </cdr:nvSpPr>
      <cdr:spPr>
        <a:xfrm xmlns:a="http://schemas.openxmlformats.org/drawingml/2006/main">
          <a:off x="5206325" y="2470654"/>
          <a:ext cx="456643" cy="237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ZA" sz="1100" dirty="0"/>
            <a:t>2.78%</a:t>
          </a:r>
        </a:p>
      </cdr:txBody>
    </cdr:sp>
  </cdr:relSizeAnchor>
  <cdr:relSizeAnchor xmlns:cdr="http://schemas.openxmlformats.org/drawingml/2006/chartDrawing">
    <cdr:from>
      <cdr:x>0.76143</cdr:x>
      <cdr:y>0.36577</cdr:y>
    </cdr:from>
    <cdr:to>
      <cdr:x>0.80825</cdr:x>
      <cdr:y>0.40101</cdr:y>
    </cdr:to>
    <cdr:sp macro="" textlink="">
      <cdr:nvSpPr>
        <cdr:cNvPr id="10" name="TextBox 9"/>
        <cdr:cNvSpPr txBox="1"/>
      </cdr:nvSpPr>
      <cdr:spPr>
        <a:xfrm xmlns:a="http://schemas.openxmlformats.org/drawingml/2006/main">
          <a:off x="6505577" y="2076449"/>
          <a:ext cx="400050" cy="200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dirty="0"/>
        </a:p>
      </cdr:txBody>
    </cdr:sp>
  </cdr:relSizeAnchor>
  <cdr:relSizeAnchor xmlns:cdr="http://schemas.openxmlformats.org/drawingml/2006/chartDrawing">
    <cdr:from>
      <cdr:x>0.82163</cdr:x>
      <cdr:y>0.51846</cdr:y>
    </cdr:from>
    <cdr:to>
      <cdr:x>0.90301</cdr:x>
      <cdr:y>0.56879</cdr:y>
    </cdr:to>
    <cdr:sp macro="" textlink="">
      <cdr:nvSpPr>
        <cdr:cNvPr id="11" name="TextBox 10"/>
        <cdr:cNvSpPr txBox="1"/>
      </cdr:nvSpPr>
      <cdr:spPr>
        <a:xfrm xmlns:a="http://schemas.openxmlformats.org/drawingml/2006/main">
          <a:off x="7019925" y="2943225"/>
          <a:ext cx="695325"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dirty="0"/>
        </a:p>
      </cdr:txBody>
    </cdr:sp>
  </cdr:relSizeAnchor>
  <cdr:relSizeAnchor xmlns:cdr="http://schemas.openxmlformats.org/drawingml/2006/chartDrawing">
    <cdr:from>
      <cdr:x>0.80629</cdr:x>
      <cdr:y>0.61267</cdr:y>
    </cdr:from>
    <cdr:to>
      <cdr:x>0.88166</cdr:x>
      <cdr:y>0.67391</cdr:y>
    </cdr:to>
    <cdr:sp macro="" textlink="">
      <cdr:nvSpPr>
        <cdr:cNvPr id="12" name="TextBox 1"/>
        <cdr:cNvSpPr txBox="1"/>
      </cdr:nvSpPr>
      <cdr:spPr>
        <a:xfrm xmlns:a="http://schemas.openxmlformats.org/drawingml/2006/main">
          <a:off x="6359004" y="2461600"/>
          <a:ext cx="594368" cy="2460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ZA" sz="1100" dirty="0"/>
            <a:t>3.96%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597F0C-5600-4E51-AFA2-926859C0B40D}" type="datetimeFigureOut">
              <a:rPr lang="en-ZA" smtClean="0"/>
              <a:t>2020/02/25</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a:t>
            </a:fld>
            <a:endParaRPr lang="en-ZA" dirty="0"/>
          </a:p>
        </p:txBody>
      </p:sp>
    </p:spTree>
    <p:extLst>
      <p:ext uri="{BB962C8B-B14F-4D97-AF65-F5344CB8AC3E}">
        <p14:creationId xmlns:p14="http://schemas.microsoft.com/office/powerpoint/2010/main" val="279721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10</a:t>
            </a:fld>
            <a:endParaRPr lang="en-ZA" dirty="0"/>
          </a:p>
        </p:txBody>
      </p:sp>
    </p:spTree>
    <p:extLst>
      <p:ext uri="{BB962C8B-B14F-4D97-AF65-F5344CB8AC3E}">
        <p14:creationId xmlns:p14="http://schemas.microsoft.com/office/powerpoint/2010/main" val="163914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11</a:t>
            </a:fld>
            <a:endParaRPr lang="en-ZA" dirty="0"/>
          </a:p>
        </p:txBody>
      </p:sp>
    </p:spTree>
    <p:extLst>
      <p:ext uri="{BB962C8B-B14F-4D97-AF65-F5344CB8AC3E}">
        <p14:creationId xmlns:p14="http://schemas.microsoft.com/office/powerpoint/2010/main" val="197646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12</a:t>
            </a:fld>
            <a:endParaRPr lang="en-ZA" dirty="0"/>
          </a:p>
        </p:txBody>
      </p:sp>
    </p:spTree>
    <p:extLst>
      <p:ext uri="{BB962C8B-B14F-4D97-AF65-F5344CB8AC3E}">
        <p14:creationId xmlns:p14="http://schemas.microsoft.com/office/powerpoint/2010/main" val="102833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13</a:t>
            </a:fld>
            <a:endParaRPr lang="en-ZA" dirty="0"/>
          </a:p>
        </p:txBody>
      </p:sp>
    </p:spTree>
    <p:extLst>
      <p:ext uri="{BB962C8B-B14F-4D97-AF65-F5344CB8AC3E}">
        <p14:creationId xmlns:p14="http://schemas.microsoft.com/office/powerpoint/2010/main" val="134577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49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30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6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472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928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54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849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20</a:t>
            </a:fld>
            <a:endParaRPr lang="en-ZA" dirty="0"/>
          </a:p>
        </p:txBody>
      </p:sp>
    </p:spTree>
    <p:extLst>
      <p:ext uri="{BB962C8B-B14F-4D97-AF65-F5344CB8AC3E}">
        <p14:creationId xmlns:p14="http://schemas.microsoft.com/office/powerpoint/2010/main" val="396196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03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00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91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74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54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4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69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Name and date of presentation in 9pt Arial italic 333</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t>Name and date of presentation in 9pt Arial italic 333</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t>Name and date of presentation in 9pt Arial italic 333</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Name and date of presentation in 9pt Arial italic 333</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Name and date of presentation in 9pt Arial italic 333</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Name and date of presentation in 9pt Arial italic 333</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smtClean="0"/>
              <a:t>Name and date of presentation in 9pt Arial italic 333</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smtClean="0"/>
              <a:t>Name and date of presentation in 9pt Arial italic 333</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smtClean="0"/>
              <a:t>Name and date of presentation in 9pt Arial italic 333</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Name and date of presentation in 9pt Arial italic 333</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Name and date of presentation in 9pt Arial italic 333</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Name and date of presentation in 9pt Arial italic 333</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660"/>
            <a:ext cx="7772400" cy="2023813"/>
          </a:xfrm>
        </p:spPr>
        <p:txBody>
          <a:bodyPr anchor="t">
            <a:normAutofit fontScale="90000"/>
          </a:bodyPr>
          <a:lstStyle/>
          <a:p>
            <a:pPr algn="ctr"/>
            <a:r>
              <a:rPr lang="en-ZA" sz="4400" dirty="0" smtClean="0">
                <a:solidFill>
                  <a:srgbClr val="F26522"/>
                </a:solidFill>
              </a:rPr>
              <a:t>Briefing by the National Registrar of  Tourist Guides on  compliance with legislation and the programmes for Tourist Guides.   </a:t>
            </a:r>
            <a:r>
              <a:rPr lang="en-ZA" sz="5000" dirty="0">
                <a:solidFill>
                  <a:srgbClr val="F26522"/>
                </a:solidFill>
              </a:rPr>
              <a:t/>
            </a:r>
            <a:br>
              <a:rPr lang="en-ZA" sz="5000" dirty="0">
                <a:solidFill>
                  <a:srgbClr val="F26522"/>
                </a:solidFill>
              </a:rPr>
            </a:br>
            <a:endParaRPr lang="en-ZA" sz="5000" b="1" dirty="0">
              <a:solidFill>
                <a:srgbClr val="F26522"/>
              </a:solidFill>
              <a:latin typeface="Gill Sans MT" panose="020B0502020104020203" pitchFamily="34" charset="0"/>
            </a:endParaRPr>
          </a:p>
        </p:txBody>
      </p:sp>
      <p:sp>
        <p:nvSpPr>
          <p:cNvPr id="3" name="Subtitle 2"/>
          <p:cNvSpPr>
            <a:spLocks noGrp="1"/>
          </p:cNvSpPr>
          <p:nvPr>
            <p:ph type="subTitle" idx="4294967295"/>
          </p:nvPr>
        </p:nvSpPr>
        <p:spPr>
          <a:xfrm>
            <a:off x="685800" y="3099335"/>
            <a:ext cx="7772400" cy="1019441"/>
          </a:xfrm>
          <a:prstGeom prst="rect">
            <a:avLst/>
          </a:prstGeom>
        </p:spPr>
        <p:txBody>
          <a:bodyPr>
            <a:noAutofit/>
          </a:bodyPr>
          <a:lstStyle/>
          <a:p>
            <a:pPr marL="0" indent="0" algn="ctr">
              <a:buNone/>
            </a:pPr>
            <a:r>
              <a:rPr lang="en-ZA" sz="3200" dirty="0" smtClean="0">
                <a:cs typeface="Arial" panose="020B0604020202020204" pitchFamily="34" charset="0"/>
              </a:rPr>
              <a:t>Portfolio Committee on Tourism</a:t>
            </a:r>
          </a:p>
          <a:p>
            <a:pPr marL="0" indent="0" algn="ctr">
              <a:buNone/>
            </a:pPr>
            <a:r>
              <a:rPr lang="en-ZA" sz="3200" dirty="0" smtClean="0">
                <a:cs typeface="Arial" panose="020B0604020202020204" pitchFamily="34" charset="0"/>
              </a:rPr>
              <a:t>25 February 2020</a:t>
            </a:r>
            <a:endParaRPr lang="en-ZA" sz="3200" dirty="0">
              <a:cs typeface="Arial" panose="020B0604020202020204" pitchFamily="34" charset="0"/>
            </a:endParaRPr>
          </a:p>
        </p:txBody>
      </p:sp>
      <p:sp>
        <p:nvSpPr>
          <p:cNvPr id="4" name="Rectangle 3"/>
          <p:cNvSpPr/>
          <p:nvPr/>
        </p:nvSpPr>
        <p:spPr>
          <a:xfrm>
            <a:off x="8458200" y="282660"/>
            <a:ext cx="184731" cy="230832"/>
          </a:xfrm>
          <a:prstGeom prst="rect">
            <a:avLst/>
          </a:prstGeom>
        </p:spPr>
        <p:txBody>
          <a:bodyPr wrap="none">
            <a:spAutoFit/>
          </a:bodyPr>
          <a:lstStyle/>
          <a:p>
            <a:endParaRPr lang="en-ZA" sz="900" dirty="0">
              <a:solidFill>
                <a:schemeClr val="bg1">
                  <a:lumMod val="65000"/>
                </a:schemeClr>
              </a:solidFill>
            </a:endParaRPr>
          </a:p>
        </p:txBody>
      </p:sp>
    </p:spTree>
    <p:extLst>
      <p:ext uri="{BB962C8B-B14F-4D97-AF65-F5344CB8AC3E}">
        <p14:creationId xmlns:p14="http://schemas.microsoft.com/office/powerpoint/2010/main" val="400683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446663"/>
            <a:ext cx="7886700" cy="4270743"/>
          </a:xfrm>
        </p:spPr>
        <p:txBody>
          <a:bodyPr/>
          <a:lstStyle/>
          <a:p>
            <a:pPr marL="0" indent="0">
              <a:buNone/>
            </a:pPr>
            <a:endParaRPr lang="en-ZA" dirty="0" smtClean="0"/>
          </a:p>
          <a:p>
            <a:pPr marL="0" indent="0">
              <a:buNone/>
            </a:pPr>
            <a:endParaRPr lang="en-ZA" dirty="0"/>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10</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799784989"/>
              </p:ext>
            </p:extLst>
          </p:nvPr>
        </p:nvGraphicFramePr>
        <p:xfrm>
          <a:off x="628650" y="1815151"/>
          <a:ext cx="7886699" cy="401244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628650" y="365126"/>
            <a:ext cx="7886700" cy="915867"/>
          </a:xfrm>
          <a:solidFill>
            <a:schemeClr val="accent2"/>
          </a:solidFill>
        </p:spPr>
        <p:txBody>
          <a:bodyPr>
            <a:normAutofit/>
          </a:bodyPr>
          <a:lstStyle/>
          <a:p>
            <a:pPr algn="ctr"/>
            <a:r>
              <a:rPr lang="en-ZA" dirty="0" smtClean="0">
                <a:solidFill>
                  <a:schemeClr val="bg1"/>
                </a:solidFill>
              </a:rPr>
              <a:t>Statistical Overview (2)</a:t>
            </a:r>
            <a:endParaRPr lang="en-ZA"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258661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446663"/>
            <a:ext cx="7886700" cy="4270743"/>
          </a:xfrm>
        </p:spPr>
        <p:txBody>
          <a:bodyPr/>
          <a:lstStyle/>
          <a:p>
            <a:pPr marL="0" indent="0">
              <a:buNone/>
            </a:pPr>
            <a:endParaRPr lang="en-ZA" dirty="0" smtClean="0"/>
          </a:p>
          <a:p>
            <a:pPr marL="0" indent="0">
              <a:buNone/>
            </a:pPr>
            <a:endParaRPr lang="en-ZA" dirty="0"/>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11</a:t>
            </a:fld>
            <a:endParaRPr lang="en-ZA" sz="9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52540964"/>
              </p:ext>
            </p:extLst>
          </p:nvPr>
        </p:nvGraphicFramePr>
        <p:xfrm>
          <a:off x="586005" y="1596783"/>
          <a:ext cx="7929344" cy="4544708"/>
        </p:xfrm>
        <a:graphic>
          <a:graphicData uri="http://schemas.openxmlformats.org/drawingml/2006/table">
            <a:tbl>
              <a:tblPr firstRow="1" firstCol="1" bandRow="1" bandCol="1"/>
              <a:tblGrid>
                <a:gridCol w="1510510">
                  <a:extLst>
                    <a:ext uri="{9D8B030D-6E8A-4147-A177-3AD203B41FA5}">
                      <a16:colId xmlns:a16="http://schemas.microsoft.com/office/drawing/2014/main" val="1376240510"/>
                    </a:ext>
                  </a:extLst>
                </a:gridCol>
                <a:gridCol w="673091">
                  <a:extLst>
                    <a:ext uri="{9D8B030D-6E8A-4147-A177-3AD203B41FA5}">
                      <a16:colId xmlns:a16="http://schemas.microsoft.com/office/drawing/2014/main" val="4112877808"/>
                    </a:ext>
                  </a:extLst>
                </a:gridCol>
                <a:gridCol w="677238">
                  <a:extLst>
                    <a:ext uri="{9D8B030D-6E8A-4147-A177-3AD203B41FA5}">
                      <a16:colId xmlns:a16="http://schemas.microsoft.com/office/drawing/2014/main" val="3344970783"/>
                    </a:ext>
                  </a:extLst>
                </a:gridCol>
                <a:gridCol w="673091">
                  <a:extLst>
                    <a:ext uri="{9D8B030D-6E8A-4147-A177-3AD203B41FA5}">
                      <a16:colId xmlns:a16="http://schemas.microsoft.com/office/drawing/2014/main" val="2571688478"/>
                    </a:ext>
                  </a:extLst>
                </a:gridCol>
                <a:gridCol w="677238">
                  <a:extLst>
                    <a:ext uri="{9D8B030D-6E8A-4147-A177-3AD203B41FA5}">
                      <a16:colId xmlns:a16="http://schemas.microsoft.com/office/drawing/2014/main" val="1193516486"/>
                    </a:ext>
                  </a:extLst>
                </a:gridCol>
                <a:gridCol w="561046">
                  <a:extLst>
                    <a:ext uri="{9D8B030D-6E8A-4147-A177-3AD203B41FA5}">
                      <a16:colId xmlns:a16="http://schemas.microsoft.com/office/drawing/2014/main" val="3019123389"/>
                    </a:ext>
                  </a:extLst>
                </a:gridCol>
                <a:gridCol w="681390">
                  <a:extLst>
                    <a:ext uri="{9D8B030D-6E8A-4147-A177-3AD203B41FA5}">
                      <a16:colId xmlns:a16="http://schemas.microsoft.com/office/drawing/2014/main" val="3332568681"/>
                    </a:ext>
                  </a:extLst>
                </a:gridCol>
                <a:gridCol w="561046">
                  <a:extLst>
                    <a:ext uri="{9D8B030D-6E8A-4147-A177-3AD203B41FA5}">
                      <a16:colId xmlns:a16="http://schemas.microsoft.com/office/drawing/2014/main" val="2592478036"/>
                    </a:ext>
                  </a:extLst>
                </a:gridCol>
                <a:gridCol w="676410">
                  <a:extLst>
                    <a:ext uri="{9D8B030D-6E8A-4147-A177-3AD203B41FA5}">
                      <a16:colId xmlns:a16="http://schemas.microsoft.com/office/drawing/2014/main" val="1371010207"/>
                    </a:ext>
                  </a:extLst>
                </a:gridCol>
                <a:gridCol w="561046">
                  <a:extLst>
                    <a:ext uri="{9D8B030D-6E8A-4147-A177-3AD203B41FA5}">
                      <a16:colId xmlns:a16="http://schemas.microsoft.com/office/drawing/2014/main" val="48665555"/>
                    </a:ext>
                  </a:extLst>
                </a:gridCol>
                <a:gridCol w="677238">
                  <a:extLst>
                    <a:ext uri="{9D8B030D-6E8A-4147-A177-3AD203B41FA5}">
                      <a16:colId xmlns:a16="http://schemas.microsoft.com/office/drawing/2014/main" val="1720604194"/>
                    </a:ext>
                  </a:extLst>
                </a:gridCol>
              </a:tblGrid>
              <a:tr h="425878">
                <a:tc>
                  <a:txBody>
                    <a:bodyPr/>
                    <a:lstStyle/>
                    <a:p>
                      <a:pPr marL="228600"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PROVINCE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AFRICAN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COLOURED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INDIAN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WHITE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TOTAL</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extLst>
                  <a:ext uri="{0D108BD9-81ED-4DB2-BD59-A6C34878D82A}">
                    <a16:rowId xmlns:a16="http://schemas.microsoft.com/office/drawing/2014/main" val="3433856564"/>
                  </a:ext>
                </a:extLst>
              </a:tr>
              <a:tr h="279887">
                <a:tc>
                  <a:txBody>
                    <a:bodyPr/>
                    <a:lstStyle/>
                    <a:p>
                      <a:pP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Female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Female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Female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Female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Female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264724"/>
                  </a:ext>
                </a:extLst>
              </a:tr>
              <a:tr h="346404">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Gauteng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614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287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1370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1197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1497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35612565"/>
                  </a:ext>
                </a:extLst>
              </a:tr>
              <a:tr h="322215">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Limpopo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244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47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572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169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390944"/>
                  </a:ext>
                </a:extLst>
              </a:tr>
              <a:tr h="279023">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North West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83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125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35105385"/>
                  </a:ext>
                </a:extLst>
              </a:tr>
              <a:tr h="257428">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Mpumalanga</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787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116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1152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302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1951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924616"/>
                  </a:ext>
                </a:extLst>
              </a:tr>
              <a:tr h="342946">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Northern Cape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36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33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91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60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17817886"/>
                  </a:ext>
                </a:extLst>
              </a:tr>
              <a:tr h="309258">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Free State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90569"/>
                  </a:ext>
                </a:extLst>
              </a:tr>
              <a:tr h="377502">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 Eastern Cape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218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103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60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454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181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732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29079705"/>
                  </a:ext>
                </a:extLst>
              </a:tr>
              <a:tr h="383550">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 KwaZulu- Natal</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204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67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261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89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469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799825"/>
                  </a:ext>
                </a:extLst>
              </a:tr>
              <a:tr h="347267">
                <a:tc>
                  <a:txBody>
                    <a:bodyPr/>
                    <a:lstStyle/>
                    <a:p>
                      <a:pPr>
                        <a:spcAft>
                          <a:spcPts val="0"/>
                        </a:spcAft>
                      </a:pPr>
                      <a:r>
                        <a:rPr lang="en-US"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Western Cape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372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109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766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291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34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1528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dirty="0">
                          <a:effectLst/>
                          <a:latin typeface="Arial Narrow" panose="020B0606020202030204" pitchFamily="34" charset="0"/>
                          <a:ea typeface="Times New Roman" panose="02020603050405020304" pitchFamily="18" charset="0"/>
                          <a:cs typeface="Calibri" panose="020F0502020204030204" pitchFamily="34" charset="0"/>
                        </a:rPr>
                        <a:t>997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2700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1414</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4729690"/>
                  </a:ext>
                </a:extLst>
              </a:tr>
              <a:tr h="313576">
                <a:tc>
                  <a:txBody>
                    <a:bodyPr/>
                    <a:lstStyle/>
                    <a:p>
                      <a:pPr algn="just">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Sub Total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2573</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778</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885</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351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5576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3030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9090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4189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92564042"/>
                  </a:ext>
                </a:extLst>
              </a:tr>
              <a:tr h="279887">
                <a:tc>
                  <a:txBody>
                    <a:bodyPr/>
                    <a:lstStyle/>
                    <a:p>
                      <a:pPr algn="just">
                        <a:lnSpc>
                          <a:spcPct val="150000"/>
                        </a:lnSpc>
                        <a:spcAft>
                          <a:spcPts val="0"/>
                        </a:spcAft>
                      </a:pPr>
                      <a:r>
                        <a:rPr lang="en-US" sz="1200" b="1" dirty="0">
                          <a:effectLst/>
                          <a:latin typeface="Arial Narrow" panose="020B0606020202030204" pitchFamily="34" charset="0"/>
                          <a:ea typeface="Times New Roman" panose="02020603050405020304" pitchFamily="18" charset="0"/>
                          <a:cs typeface="Arial" panose="020B0604020202020204" pitchFamily="34" charset="0"/>
                        </a:rPr>
                        <a:t>Grand Total</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50000"/>
                        </a:lnSpc>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3351</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lnSpc>
                          <a:spcPct val="150000"/>
                        </a:lnSpc>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1236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lnSpc>
                          <a:spcPct val="150000"/>
                        </a:lnSpc>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lnSpc>
                          <a:spcPct val="150000"/>
                        </a:lnSpc>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8606</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lnSpc>
                          <a:spcPct val="150000"/>
                        </a:lnSpc>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13279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extLst>
                  <a:ext uri="{0D108BD9-81ED-4DB2-BD59-A6C34878D82A}">
                    <a16:rowId xmlns:a16="http://schemas.microsoft.com/office/drawing/2014/main" val="3541027110"/>
                  </a:ext>
                </a:extLst>
              </a:tr>
              <a:tr h="279887">
                <a:tc gridSpan="7">
                  <a:txBody>
                    <a:bodyPr/>
                    <a:lstStyle/>
                    <a:p>
                      <a:pPr algn="ctr">
                        <a:lnSpc>
                          <a:spcPct val="150000"/>
                        </a:lnSpc>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4673 Blacks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ct val="150000"/>
                        </a:lnSpc>
                        <a:spcAft>
                          <a:spcPts val="0"/>
                        </a:spcAft>
                      </a:pPr>
                      <a:r>
                        <a:rPr lang="en-US"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8606  Whites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just">
                        <a:lnSpc>
                          <a:spcPct val="150000"/>
                        </a:lnSpc>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3422173573"/>
                  </a:ext>
                </a:extLst>
              </a:tr>
            </a:tbl>
          </a:graphicData>
        </a:graphic>
      </p:graphicFrame>
      <p:sp>
        <p:nvSpPr>
          <p:cNvPr id="6" name="Title 1"/>
          <p:cNvSpPr txBox="1">
            <a:spLocks/>
          </p:cNvSpPr>
          <p:nvPr/>
        </p:nvSpPr>
        <p:spPr>
          <a:xfrm>
            <a:off x="628650" y="247651"/>
            <a:ext cx="7886700" cy="803228"/>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algn="ctr"/>
            <a:r>
              <a:rPr lang="en-ZA" dirty="0" smtClean="0">
                <a:solidFill>
                  <a:schemeClr val="bg1"/>
                </a:solidFill>
              </a:rPr>
              <a:t>Statistical Overview (3)</a:t>
            </a:r>
            <a:endParaRPr lang="en-ZA" dirty="0">
              <a:solidFill>
                <a:schemeClr val="bg1"/>
              </a:solidFill>
            </a:endParaRPr>
          </a:p>
        </p:txBody>
      </p:sp>
    </p:spTree>
    <p:extLst>
      <p:ext uri="{BB962C8B-B14F-4D97-AF65-F5344CB8AC3E}">
        <p14:creationId xmlns:p14="http://schemas.microsoft.com/office/powerpoint/2010/main" val="4057849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124086"/>
            <a:ext cx="7886700" cy="821554"/>
          </a:xfrm>
          <a:solidFill>
            <a:schemeClr val="accent2"/>
          </a:solidFill>
        </p:spPr>
        <p:txBody>
          <a:bodyPr>
            <a:normAutofit/>
          </a:bodyPr>
          <a:lstStyle/>
          <a:p>
            <a:pPr algn="ctr"/>
            <a:r>
              <a:rPr lang="en-ZA" dirty="0" smtClean="0">
                <a:solidFill>
                  <a:schemeClr val="bg1"/>
                </a:solidFill>
              </a:rPr>
              <a:t>Skills development initiatives</a:t>
            </a:r>
            <a:endParaRPr lang="en-ZA" sz="3200" b="1" dirty="0">
              <a:solidFill>
                <a:schemeClr val="bg1"/>
              </a:solidFill>
              <a:latin typeface="Gill Sans MT" panose="020B0502020104020203"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22658353"/>
              </p:ext>
            </p:extLst>
          </p:nvPr>
        </p:nvGraphicFramePr>
        <p:xfrm>
          <a:off x="628650" y="1118952"/>
          <a:ext cx="7886700" cy="4850048"/>
        </p:xfrm>
        <a:graphic>
          <a:graphicData uri="http://schemas.openxmlformats.org/drawingml/2006/table">
            <a:tbl>
              <a:tblPr firstRow="1" bandRow="1">
                <a:tableStyleId>{21E4AEA4-8DFA-4A89-87EB-49C32662AFE0}</a:tableStyleId>
              </a:tblPr>
              <a:tblGrid>
                <a:gridCol w="1541344">
                  <a:extLst>
                    <a:ext uri="{9D8B030D-6E8A-4147-A177-3AD203B41FA5}">
                      <a16:colId xmlns:a16="http://schemas.microsoft.com/office/drawing/2014/main" val="2087054358"/>
                    </a:ext>
                  </a:extLst>
                </a:gridCol>
                <a:gridCol w="6345356">
                  <a:extLst>
                    <a:ext uri="{9D8B030D-6E8A-4147-A177-3AD203B41FA5}">
                      <a16:colId xmlns:a16="http://schemas.microsoft.com/office/drawing/2014/main" val="3916318910"/>
                    </a:ext>
                  </a:extLst>
                </a:gridCol>
              </a:tblGrid>
              <a:tr h="510120">
                <a:tc>
                  <a:txBody>
                    <a:bodyPr/>
                    <a:lstStyle/>
                    <a:p>
                      <a:r>
                        <a:rPr lang="en-ZA" sz="1600" dirty="0" smtClean="0">
                          <a:latin typeface="Gill Sans MT" panose="020B0502020104020203" pitchFamily="34" charset="0"/>
                        </a:rPr>
                        <a:t>Type</a:t>
                      </a:r>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Progress to date</a:t>
                      </a:r>
                      <a:endParaRPr lang="en-ZA" sz="1600" dirty="0">
                        <a:latin typeface="Gill Sans MT" panose="020B0502020104020203" pitchFamily="34" charset="0"/>
                      </a:endParaRPr>
                    </a:p>
                  </a:txBody>
                  <a:tcPr/>
                </a:tc>
                <a:extLst>
                  <a:ext uri="{0D108BD9-81ED-4DB2-BD59-A6C34878D82A}">
                    <a16:rowId xmlns:a16="http://schemas.microsoft.com/office/drawing/2014/main" val="1505633496"/>
                  </a:ext>
                </a:extLst>
              </a:tr>
              <a:tr h="2255625">
                <a:tc>
                  <a:txBody>
                    <a:bodyPr/>
                    <a:lstStyle/>
                    <a:p>
                      <a:r>
                        <a:rPr lang="en-ZA" sz="1600" b="1" dirty="0" smtClean="0">
                          <a:latin typeface="Gill Sans MT" panose="020B0502020104020203" pitchFamily="34" charset="0"/>
                        </a:rPr>
                        <a:t>New entrants</a:t>
                      </a:r>
                      <a:endParaRPr lang="en-ZA" sz="1600" b="1" dirty="0">
                        <a:latin typeface="Gill Sans MT" panose="020B0502020104020203" pitchFamily="34" charset="0"/>
                      </a:endParaRPr>
                    </a:p>
                  </a:txBody>
                  <a:tcPr/>
                </a:tc>
                <a:tc>
                  <a:txBody>
                    <a:bodyPr/>
                    <a:lstStyle/>
                    <a:p>
                      <a:pPr marL="0" indent="0" algn="just">
                        <a:buFont typeface="Arial" panose="020B0604020202020204" pitchFamily="34" charset="0"/>
                        <a:buNone/>
                      </a:pPr>
                      <a:r>
                        <a:rPr lang="en-US" sz="1600" dirty="0" smtClean="0">
                          <a:latin typeface="Gill Sans MT" panose="020B0502020104020203" pitchFamily="34" charset="0"/>
                        </a:rPr>
                        <a:t>Approximately</a:t>
                      </a:r>
                      <a:r>
                        <a:rPr lang="en-US" sz="1600" baseline="0" dirty="0" smtClean="0">
                          <a:latin typeface="Gill Sans MT" panose="020B0502020104020203" pitchFamily="34" charset="0"/>
                        </a:rPr>
                        <a:t> 110 tourist guides from previously disadvantaged backgrounds were given opportunities to enter the guiding sector, through a range of training programmes.  Example: 20 guides were selected to undergo adventure guide training for the hiking trail between Pt Edward and Pt St. Johns. Guides were recruited from communities such as Nquza Hills, Mbizana, Coffee Bay and Port St Johns. They were operating as guides and did not have the financial means to undergo formal training. Individuals  from Limpopo, Northern Cape, North West, KwaZulu-Natal have benefited from these initiatives.</a:t>
                      </a:r>
                    </a:p>
                    <a:p>
                      <a:pPr marL="0" indent="0" algn="just">
                        <a:buFont typeface="Arial" panose="020B0604020202020204" pitchFamily="34" charset="0"/>
                        <a:buNone/>
                      </a:pPr>
                      <a:endParaRPr lang="en-ZA" sz="1600" dirty="0">
                        <a:latin typeface="Gill Sans MT" panose="020B0502020104020203" pitchFamily="34" charset="0"/>
                      </a:endParaRPr>
                    </a:p>
                  </a:txBody>
                  <a:tcPr/>
                </a:tc>
                <a:extLst>
                  <a:ext uri="{0D108BD9-81ED-4DB2-BD59-A6C34878D82A}">
                    <a16:rowId xmlns:a16="http://schemas.microsoft.com/office/drawing/2014/main" val="2188441729"/>
                  </a:ext>
                </a:extLst>
              </a:tr>
              <a:tr h="1810088">
                <a:tc>
                  <a:txBody>
                    <a:bodyPr/>
                    <a:lstStyle/>
                    <a:p>
                      <a:r>
                        <a:rPr lang="en-ZA" sz="1600" b="1" dirty="0" smtClean="0">
                          <a:latin typeface="Gill Sans MT" panose="020B0502020104020203" pitchFamily="34" charset="0"/>
                        </a:rPr>
                        <a:t>Up-skilling</a:t>
                      </a:r>
                      <a:endParaRPr lang="en-ZA" sz="1600" b="1" dirty="0">
                        <a:latin typeface="Gill Sans MT" panose="020B0502020104020203" pitchFamily="34" charset="0"/>
                      </a:endParaRPr>
                    </a:p>
                  </a:txBody>
                  <a:tcPr/>
                </a:tc>
                <a:tc>
                  <a:txBody>
                    <a:bodyPr/>
                    <a:lstStyle/>
                    <a:p>
                      <a:pPr marL="285750" indent="-285750" algn="just">
                        <a:buFont typeface="Arial" panose="020B0604020202020204" pitchFamily="34" charset="0"/>
                        <a:buChar char="•"/>
                      </a:pPr>
                      <a:r>
                        <a:rPr lang="en-US" sz="1600" dirty="0" smtClean="0">
                          <a:latin typeface="Gill Sans MT" panose="020B0502020104020203" pitchFamily="34" charset="0"/>
                        </a:rPr>
                        <a:t>A total of 120 tourist guides have</a:t>
                      </a:r>
                      <a:r>
                        <a:rPr lang="en-US" sz="1600" baseline="0" dirty="0" smtClean="0">
                          <a:latin typeface="Gill Sans MT" panose="020B0502020104020203" pitchFamily="34" charset="0"/>
                        </a:rPr>
                        <a:t> been up-skilled since the inception of the up-skilling 3 years ago. Guides were up-skilled in a variety of areas across 6 World Heritage Sites. The programme continued at iSimangaliso Wetland Park where approximately 25 tourist guides benefitted from an Enterprise Development programme resulting in better opportunities including concessions in the Park.</a:t>
                      </a:r>
                      <a:endParaRPr lang="en-ZA" sz="1600" dirty="0">
                        <a:latin typeface="Gill Sans MT" panose="020B0502020104020203" pitchFamily="34" charset="0"/>
                      </a:endParaRPr>
                    </a:p>
                  </a:txBody>
                  <a:tcPr/>
                </a:tc>
                <a:extLst>
                  <a:ext uri="{0D108BD9-81ED-4DB2-BD59-A6C34878D82A}">
                    <a16:rowId xmlns:a16="http://schemas.microsoft.com/office/drawing/2014/main" val="2380934965"/>
                  </a:ext>
                </a:extLst>
              </a:tr>
            </a:tbl>
          </a:graphicData>
        </a:graphic>
      </p:graphicFrame>
    </p:spTree>
    <p:extLst>
      <p:ext uri="{BB962C8B-B14F-4D97-AF65-F5344CB8AC3E}">
        <p14:creationId xmlns:p14="http://schemas.microsoft.com/office/powerpoint/2010/main" val="576256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13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124086"/>
            <a:ext cx="7886700" cy="821554"/>
          </a:xfrm>
          <a:solidFill>
            <a:schemeClr val="accent2"/>
          </a:solidFill>
        </p:spPr>
        <p:txBody>
          <a:bodyPr>
            <a:normAutofit/>
          </a:bodyPr>
          <a:lstStyle/>
          <a:p>
            <a:pPr algn="ctr"/>
            <a:r>
              <a:rPr lang="en-ZA" dirty="0" smtClean="0">
                <a:solidFill>
                  <a:schemeClr val="bg1"/>
                </a:solidFill>
              </a:rPr>
              <a:t>Skills development initiatives (2)</a:t>
            </a:r>
            <a:endParaRPr lang="en-ZA" sz="3200" b="1" dirty="0">
              <a:solidFill>
                <a:schemeClr val="bg1"/>
              </a:solidFill>
              <a:latin typeface="Gill Sans MT" panose="020B0502020104020203"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81912684"/>
              </p:ext>
            </p:extLst>
          </p:nvPr>
        </p:nvGraphicFramePr>
        <p:xfrm>
          <a:off x="628650" y="1118951"/>
          <a:ext cx="7886700" cy="5129467"/>
        </p:xfrm>
        <a:graphic>
          <a:graphicData uri="http://schemas.openxmlformats.org/drawingml/2006/table">
            <a:tbl>
              <a:tblPr firstRow="1" bandRow="1">
                <a:tableStyleId>{21E4AEA4-8DFA-4A89-87EB-49C32662AFE0}</a:tableStyleId>
              </a:tblPr>
              <a:tblGrid>
                <a:gridCol w="1541344">
                  <a:extLst>
                    <a:ext uri="{9D8B030D-6E8A-4147-A177-3AD203B41FA5}">
                      <a16:colId xmlns:a16="http://schemas.microsoft.com/office/drawing/2014/main" val="2087054358"/>
                    </a:ext>
                  </a:extLst>
                </a:gridCol>
                <a:gridCol w="6345356">
                  <a:extLst>
                    <a:ext uri="{9D8B030D-6E8A-4147-A177-3AD203B41FA5}">
                      <a16:colId xmlns:a16="http://schemas.microsoft.com/office/drawing/2014/main" val="3916318910"/>
                    </a:ext>
                  </a:extLst>
                </a:gridCol>
              </a:tblGrid>
              <a:tr h="430449">
                <a:tc>
                  <a:txBody>
                    <a:bodyPr/>
                    <a:lstStyle/>
                    <a:p>
                      <a:r>
                        <a:rPr lang="en-ZA" sz="1600" dirty="0" smtClean="0">
                          <a:latin typeface="Gill Sans MT" panose="020B0502020104020203" pitchFamily="34" charset="0"/>
                        </a:rPr>
                        <a:t>Type</a:t>
                      </a:r>
                      <a:endParaRPr lang="en-ZA" sz="1600" dirty="0">
                        <a:latin typeface="Gill Sans MT" panose="020B0502020104020203" pitchFamily="34" charset="0"/>
                      </a:endParaRPr>
                    </a:p>
                  </a:txBody>
                  <a:tcPr/>
                </a:tc>
                <a:tc>
                  <a:txBody>
                    <a:bodyPr/>
                    <a:lstStyle/>
                    <a:p>
                      <a:r>
                        <a:rPr lang="en-ZA" sz="1600" dirty="0" smtClean="0">
                          <a:latin typeface="Gill Sans MT" panose="020B0502020104020203" pitchFamily="34" charset="0"/>
                        </a:rPr>
                        <a:t>Progress to date</a:t>
                      </a:r>
                      <a:endParaRPr lang="en-ZA" sz="1600" dirty="0">
                        <a:latin typeface="Gill Sans MT" panose="020B0502020104020203" pitchFamily="34" charset="0"/>
                      </a:endParaRPr>
                    </a:p>
                  </a:txBody>
                  <a:tcPr/>
                </a:tc>
                <a:extLst>
                  <a:ext uri="{0D108BD9-81ED-4DB2-BD59-A6C34878D82A}">
                    <a16:rowId xmlns:a16="http://schemas.microsoft.com/office/drawing/2014/main" val="1505633496"/>
                  </a:ext>
                </a:extLst>
              </a:tr>
              <a:tr h="3023536">
                <a:tc>
                  <a:txBody>
                    <a:bodyPr/>
                    <a:lstStyle/>
                    <a:p>
                      <a:endParaRPr lang="en-ZA" sz="1600" b="1" dirty="0">
                        <a:latin typeface="Gill Sans MT" panose="020B0502020104020203" pitchFamily="34" charset="0"/>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Currently, the Department is implementing Mandarin Language Training for 20 existing tourist guides that were selected from Western Cape, Eastern Cape and Gauteng. With over 13 000 registered tourist guides in South Africa, only 228 tourist guides are able to speak Mandarin, most of whom are Chinese nationals. Hence, the main objective of the training programme is to provide opportunities for local tourist guides to be trained in the command of the Mandarin language to better serve the potential influx of Chinese tourists to South Africa. The project will be implemented in 3 phases and will ultimately result in tourist guides becoming conversant in Mandarin in all provinces. The Department will roll out this and other foreign language programmes over the next 5 years.</a:t>
                      </a:r>
                      <a:endParaRPr lang="en-US" sz="1600" baseline="0" dirty="0" smtClean="0">
                        <a:latin typeface="Gill Sans MT" panose="020B0502020104020203" pitchFamily="34" charset="0"/>
                      </a:endParaRPr>
                    </a:p>
                  </a:txBody>
                  <a:tcPr/>
                </a:tc>
                <a:extLst>
                  <a:ext uri="{0D108BD9-81ED-4DB2-BD59-A6C34878D82A}">
                    <a16:rowId xmlns:a16="http://schemas.microsoft.com/office/drawing/2014/main" val="2188441729"/>
                  </a:ext>
                </a:extLst>
              </a:tr>
              <a:tr h="1675482">
                <a:tc>
                  <a:txBody>
                    <a:bodyPr/>
                    <a:lstStyle/>
                    <a:p>
                      <a:r>
                        <a:rPr lang="en-ZA" sz="1600" b="1" dirty="0" smtClean="0">
                          <a:latin typeface="Gill Sans MT" panose="020B0502020104020203" pitchFamily="34" charset="0"/>
                        </a:rPr>
                        <a:t>Narrative</a:t>
                      </a:r>
                      <a:r>
                        <a:rPr lang="en-ZA" sz="1600" b="1" baseline="0" dirty="0" smtClean="0">
                          <a:latin typeface="Gill Sans MT" panose="020B0502020104020203" pitchFamily="34" charset="0"/>
                        </a:rPr>
                        <a:t> development</a:t>
                      </a:r>
                      <a:endParaRPr lang="en-ZA" sz="1600" b="1" dirty="0">
                        <a:latin typeface="Gill Sans MT" panose="020B0502020104020203" pitchFamily="34" charset="0"/>
                      </a:endParaRPr>
                    </a:p>
                  </a:txBody>
                  <a:tcPr/>
                </a:tc>
                <a:tc>
                  <a:txBody>
                    <a:bodyPr/>
                    <a:lstStyle/>
                    <a:p>
                      <a:pPr algn="just"/>
                      <a:r>
                        <a:rPr lang="en-US" sz="1600" dirty="0" smtClean="0">
                          <a:latin typeface="Gill Sans MT" panose="020B0502020104020203" pitchFamily="34" charset="0"/>
                        </a:rPr>
                        <a:t>There are many inconsistencies in the manner that information is provided to visitors and tourists. The development of content or narratives for key tourism attractions is a pilot initiative that the Department will be pursuing which seeks to address some of these challenges. The pilot will be implemented in the Khomani San Cultural Landscape which is located in the Kgalagadi Transfronteir Park.</a:t>
                      </a:r>
                      <a:r>
                        <a:rPr lang="en-US" sz="1600" baseline="0" dirty="0" smtClean="0">
                          <a:latin typeface="Gill Sans MT" panose="020B0502020104020203" pitchFamily="34" charset="0"/>
                        </a:rPr>
                        <a:t> </a:t>
                      </a:r>
                      <a:endParaRPr lang="en-ZA" sz="1600" dirty="0">
                        <a:latin typeface="Gill Sans MT" panose="020B0502020104020203" pitchFamily="34" charset="0"/>
                      </a:endParaRPr>
                    </a:p>
                  </a:txBody>
                  <a:tcPr/>
                </a:tc>
                <a:extLst>
                  <a:ext uri="{0D108BD9-81ED-4DB2-BD59-A6C34878D82A}">
                    <a16:rowId xmlns:a16="http://schemas.microsoft.com/office/drawing/2014/main" val="2380934965"/>
                  </a:ext>
                </a:extLst>
              </a:tr>
            </a:tbl>
          </a:graphicData>
        </a:graphic>
      </p:graphicFrame>
    </p:spTree>
    <p:extLst>
      <p:ext uri="{BB962C8B-B14F-4D97-AF65-F5344CB8AC3E}">
        <p14:creationId xmlns:p14="http://schemas.microsoft.com/office/powerpoint/2010/main" val="3511523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105400" y="846161"/>
            <a:ext cx="8870629" cy="3755336"/>
          </a:xfrm>
          <a:prstGeom prst="rect">
            <a:avLst/>
          </a:prstGeom>
        </p:spPr>
      </p:pic>
      <p:sp>
        <p:nvSpPr>
          <p:cNvPr id="8" name="Rectangle 7"/>
          <p:cNvSpPr/>
          <p:nvPr/>
        </p:nvSpPr>
        <p:spPr>
          <a:xfrm>
            <a:off x="1105469" y="4601497"/>
            <a:ext cx="6714697" cy="338554"/>
          </a:xfrm>
          <a:prstGeom prst="rect">
            <a:avLst/>
          </a:prstGeom>
        </p:spPr>
        <p:txBody>
          <a:bodyPr wrap="square">
            <a:spAutoFit/>
          </a:bodyPr>
          <a:lstStyle/>
          <a:p>
            <a:pPr algn="ctr"/>
            <a:r>
              <a:rPr lang="en-US" sz="1600" i="1" dirty="0"/>
              <a:t>Photo: Adventure Guide Learners in the Eastern Cape</a:t>
            </a:r>
            <a:endParaRPr lang="en-ZA" sz="1600" i="1" dirty="0"/>
          </a:p>
        </p:txBody>
      </p:sp>
    </p:spTree>
    <p:extLst>
      <p:ext uri="{BB962C8B-B14F-4D97-AF65-F5344CB8AC3E}">
        <p14:creationId xmlns:p14="http://schemas.microsoft.com/office/powerpoint/2010/main" val="1405487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4776"/>
          </a:xfrm>
          <a:solidFill>
            <a:schemeClr val="accent2"/>
          </a:solidFill>
        </p:spPr>
        <p:txBody>
          <a:bodyPr>
            <a:normAutofit/>
          </a:bodyPr>
          <a:lstStyle/>
          <a:p>
            <a:pPr algn="ctr"/>
            <a:r>
              <a:rPr lang="en-ZA" dirty="0" smtClean="0">
                <a:solidFill>
                  <a:schemeClr val="bg1"/>
                </a:solidFill>
              </a:rPr>
              <a:t>Awareness programmes</a:t>
            </a:r>
            <a:endParaRPr lang="en-ZA" sz="3200" b="1" dirty="0">
              <a:solidFill>
                <a:schemeClr val="bg1"/>
              </a:solidFill>
              <a:latin typeface="Gill Sans MT" panose="020B0502020104020203" pitchFamily="34" charset="0"/>
            </a:endParaRPr>
          </a:p>
        </p:txBody>
      </p:sp>
      <p:sp>
        <p:nvSpPr>
          <p:cNvPr id="3" name="Content Placeholder 2"/>
          <p:cNvSpPr>
            <a:spLocks noGrp="1"/>
          </p:cNvSpPr>
          <p:nvPr>
            <p:ph idx="1"/>
          </p:nvPr>
        </p:nvSpPr>
        <p:spPr>
          <a:xfrm>
            <a:off x="628650" y="1665027"/>
            <a:ext cx="7886700" cy="4691324"/>
          </a:xfrm>
        </p:spPr>
        <p:txBody>
          <a:bodyPr>
            <a:normAutofit/>
          </a:bodyPr>
          <a:lstStyle/>
          <a:p>
            <a:pPr algn="just"/>
            <a:r>
              <a:rPr lang="en-ZA" sz="2200" dirty="0" smtClean="0"/>
              <a:t>Over the years, the Department has been implementing a series of awareness programmes ranging from the development of awareness materials and newsletters, illegal guiding awareness inspections at various identified illegal guiding hotspots, the adjudication of tourist guides as part of the Lilizela Tourism Awards and the celebration of International Tourist Guide Day (ITGD).</a:t>
            </a:r>
          </a:p>
          <a:p>
            <a:pPr algn="just"/>
            <a:r>
              <a:rPr lang="en-ZA" sz="2200" dirty="0" smtClean="0"/>
              <a:t>Such programmes seek to create awareness about the use and availability of registered tourist guides as well as the consequence of utilising unregistered/illegal guides.</a:t>
            </a:r>
          </a:p>
          <a:p>
            <a:pPr algn="just"/>
            <a:r>
              <a:rPr lang="en-ZA" sz="2200" dirty="0" smtClean="0"/>
              <a:t>Programmes such as the Lilizela Tourism Awards and ITGD recognises tourist guides for the excellent work and for their important role in tourism.</a:t>
            </a:r>
            <a:endParaRPr lang="en-ZA" sz="22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80435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400548" y="187705"/>
            <a:ext cx="8114802" cy="740343"/>
          </a:xfrm>
          <a:solidFill>
            <a:schemeClr val="accent2"/>
          </a:solidFill>
        </p:spPr>
        <p:txBody>
          <a:bodyPr>
            <a:normAutofit/>
          </a:bodyPr>
          <a:lstStyle/>
          <a:p>
            <a:pPr algn="ctr"/>
            <a:r>
              <a:rPr lang="en-ZA" dirty="0" smtClean="0">
                <a:solidFill>
                  <a:schemeClr val="bg1"/>
                </a:solidFill>
              </a:rPr>
              <a:t>Awareness programmes (2)</a:t>
            </a:r>
            <a:endParaRPr lang="en-ZA" sz="3200" b="1" dirty="0">
              <a:solidFill>
                <a:schemeClr val="bg1"/>
              </a:solidFill>
              <a:latin typeface="Gill Sans MT" panose="020B0502020104020203" pitchFamily="34" charset="0"/>
            </a:endParaRPr>
          </a:p>
        </p:txBody>
      </p:sp>
      <p:pic>
        <p:nvPicPr>
          <p:cNvPr id="2050" name="Picture 2" descr="Newsle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84" y="1182625"/>
            <a:ext cx="2680518" cy="387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090279" y="1496542"/>
            <a:ext cx="2838095" cy="4000000"/>
          </a:xfrm>
          <a:prstGeom prst="rect">
            <a:avLst/>
          </a:prstGeom>
        </p:spPr>
      </p:pic>
      <p:pic>
        <p:nvPicPr>
          <p:cNvPr id="7" name="Picture 6"/>
          <p:cNvPicPr>
            <a:picLocks noChangeAspect="1"/>
          </p:cNvPicPr>
          <p:nvPr/>
        </p:nvPicPr>
        <p:blipFill>
          <a:blip r:embed="rId5"/>
          <a:stretch>
            <a:fillRect/>
          </a:stretch>
        </p:blipFill>
        <p:spPr>
          <a:xfrm>
            <a:off x="6027151" y="1938635"/>
            <a:ext cx="2857143" cy="3952381"/>
          </a:xfrm>
          <a:prstGeom prst="rect">
            <a:avLst/>
          </a:prstGeom>
        </p:spPr>
      </p:pic>
    </p:spTree>
    <p:extLst>
      <p:ext uri="{BB962C8B-B14F-4D97-AF65-F5344CB8AC3E}">
        <p14:creationId xmlns:p14="http://schemas.microsoft.com/office/powerpoint/2010/main" val="502112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400548" y="187705"/>
            <a:ext cx="8114802" cy="740343"/>
          </a:xfrm>
          <a:solidFill>
            <a:schemeClr val="accent2"/>
          </a:solidFill>
        </p:spPr>
        <p:txBody>
          <a:bodyPr>
            <a:normAutofit/>
          </a:bodyPr>
          <a:lstStyle/>
          <a:p>
            <a:pPr algn="ctr"/>
            <a:r>
              <a:rPr lang="en-ZA" dirty="0" smtClean="0">
                <a:solidFill>
                  <a:schemeClr val="bg1"/>
                </a:solidFill>
              </a:rPr>
              <a:t>Awareness programmes (3)</a:t>
            </a:r>
            <a:endParaRPr lang="en-ZA" sz="3200" b="1" dirty="0">
              <a:solidFill>
                <a:schemeClr val="bg1"/>
              </a:solidFill>
              <a:latin typeface="Gill Sans MT" panose="020B0502020104020203" pitchFamily="34" charset="0"/>
            </a:endParaRPr>
          </a:p>
        </p:txBody>
      </p:sp>
      <p:pic>
        <p:nvPicPr>
          <p:cNvPr id="3" name="Picture 2"/>
          <p:cNvPicPr>
            <a:picLocks noChangeAspect="1"/>
          </p:cNvPicPr>
          <p:nvPr/>
        </p:nvPicPr>
        <p:blipFill>
          <a:blip r:embed="rId3"/>
          <a:stretch>
            <a:fillRect/>
          </a:stretch>
        </p:blipFill>
        <p:spPr>
          <a:xfrm>
            <a:off x="400548" y="1067185"/>
            <a:ext cx="5700772" cy="3300099"/>
          </a:xfrm>
          <a:prstGeom prst="rect">
            <a:avLst/>
          </a:prstGeom>
        </p:spPr>
      </p:pic>
      <p:pic>
        <p:nvPicPr>
          <p:cNvPr id="4" name="Picture 3"/>
          <p:cNvPicPr>
            <a:picLocks noChangeAspect="1"/>
          </p:cNvPicPr>
          <p:nvPr/>
        </p:nvPicPr>
        <p:blipFill>
          <a:blip r:embed="rId4"/>
          <a:stretch>
            <a:fillRect/>
          </a:stretch>
        </p:blipFill>
        <p:spPr>
          <a:xfrm>
            <a:off x="5125544" y="1099284"/>
            <a:ext cx="3191360" cy="2264497"/>
          </a:xfrm>
          <a:prstGeom prst="rect">
            <a:avLst/>
          </a:prstGeom>
        </p:spPr>
      </p:pic>
      <p:pic>
        <p:nvPicPr>
          <p:cNvPr id="8" name="Picture 7"/>
          <p:cNvPicPr>
            <a:picLocks noChangeAspect="1"/>
          </p:cNvPicPr>
          <p:nvPr/>
        </p:nvPicPr>
        <p:blipFill>
          <a:blip r:embed="rId5"/>
          <a:stretch>
            <a:fillRect/>
          </a:stretch>
        </p:blipFill>
        <p:spPr>
          <a:xfrm>
            <a:off x="5092361" y="3470819"/>
            <a:ext cx="3300076" cy="2264758"/>
          </a:xfrm>
          <a:prstGeom prst="rect">
            <a:avLst/>
          </a:prstGeom>
        </p:spPr>
      </p:pic>
      <p:sp>
        <p:nvSpPr>
          <p:cNvPr id="9" name="Rectangle 8"/>
          <p:cNvSpPr/>
          <p:nvPr/>
        </p:nvSpPr>
        <p:spPr>
          <a:xfrm>
            <a:off x="388879" y="4367284"/>
            <a:ext cx="4572000" cy="738664"/>
          </a:xfrm>
          <a:prstGeom prst="rect">
            <a:avLst/>
          </a:prstGeom>
        </p:spPr>
        <p:txBody>
          <a:bodyPr>
            <a:spAutoFit/>
          </a:bodyPr>
          <a:lstStyle/>
          <a:p>
            <a:r>
              <a:rPr lang="en-US" sz="1400" b="1" i="1" dirty="0"/>
              <a:t>Photo: Members of law enforcement agencies and the tourist guiding team conducting inspections at Hluhluwe-Imfolozi Game Reserve</a:t>
            </a:r>
            <a:endParaRPr lang="en-ZA" sz="1400" b="1" i="1" dirty="0"/>
          </a:p>
        </p:txBody>
      </p:sp>
      <p:sp>
        <p:nvSpPr>
          <p:cNvPr id="10" name="Rectangle 9"/>
          <p:cNvSpPr/>
          <p:nvPr/>
        </p:nvSpPr>
        <p:spPr>
          <a:xfrm rot="16200000">
            <a:off x="6634396" y="3312643"/>
            <a:ext cx="4067032" cy="307777"/>
          </a:xfrm>
          <a:prstGeom prst="rect">
            <a:avLst/>
          </a:prstGeom>
        </p:spPr>
        <p:txBody>
          <a:bodyPr wrap="square">
            <a:spAutoFit/>
          </a:bodyPr>
          <a:lstStyle/>
          <a:p>
            <a:r>
              <a:rPr lang="en-US" sz="1400" i="1" dirty="0"/>
              <a:t>I</a:t>
            </a:r>
            <a:r>
              <a:rPr lang="en-US" sz="1400" b="1" i="1" dirty="0"/>
              <a:t>mage: Identification card with security features</a:t>
            </a:r>
            <a:endParaRPr lang="en-ZA" sz="1400" b="1" i="1" dirty="0"/>
          </a:p>
        </p:txBody>
      </p:sp>
    </p:spTree>
    <p:extLst>
      <p:ext uri="{BB962C8B-B14F-4D97-AF65-F5344CB8AC3E}">
        <p14:creationId xmlns:p14="http://schemas.microsoft.com/office/powerpoint/2010/main" val="1366281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119467"/>
            <a:ext cx="8352430" cy="866219"/>
          </a:xfrm>
          <a:solidFill>
            <a:schemeClr val="accent2"/>
          </a:solidFill>
        </p:spPr>
        <p:txBody>
          <a:bodyPr>
            <a:normAutofit/>
          </a:bodyPr>
          <a:lstStyle/>
          <a:p>
            <a:pPr algn="ctr"/>
            <a:r>
              <a:rPr lang="en-ZA" dirty="0" smtClean="0">
                <a:solidFill>
                  <a:schemeClr val="bg1"/>
                </a:solidFill>
              </a:rPr>
              <a:t>Awareness programmes (4)</a:t>
            </a:r>
            <a:endParaRPr lang="en-ZA" sz="3200" b="1" dirty="0">
              <a:solidFill>
                <a:schemeClr val="bg1"/>
              </a:solidFill>
              <a:latin typeface="Gill Sans MT" panose="020B0502020104020203" pitchFamily="34" charset="0"/>
            </a:endParaRPr>
          </a:p>
        </p:txBody>
      </p:sp>
      <p:sp>
        <p:nvSpPr>
          <p:cNvPr id="6" name="Content Placeholder 5"/>
          <p:cNvSpPr>
            <a:spLocks noGrp="1"/>
          </p:cNvSpPr>
          <p:nvPr>
            <p:ph sz="half" idx="1"/>
          </p:nvPr>
        </p:nvSpPr>
        <p:spPr>
          <a:xfrm>
            <a:off x="272954" y="1422403"/>
            <a:ext cx="4439723" cy="5299072"/>
          </a:xfrm>
        </p:spPr>
        <p:txBody>
          <a:bodyPr>
            <a:noAutofit/>
          </a:bodyPr>
          <a:lstStyle/>
          <a:p>
            <a:pPr algn="just"/>
            <a:r>
              <a:rPr lang="en-ZA" sz="1800" dirty="0" smtClean="0"/>
              <a:t>Lilizela Tourism Awards – Tourist Guiding Adjudication managed by the Department.</a:t>
            </a:r>
          </a:p>
          <a:p>
            <a:pPr algn="just"/>
            <a:r>
              <a:rPr lang="en-ZA" sz="1800" dirty="0" smtClean="0"/>
              <a:t>Participation in the category has declined</a:t>
            </a:r>
            <a:r>
              <a:rPr lang="en-US" sz="1800" dirty="0" smtClean="0"/>
              <a:t> from </a:t>
            </a:r>
            <a:r>
              <a:rPr lang="en-US" sz="1800" dirty="0"/>
              <a:t>205 entries which were recorded in 2014 to just under </a:t>
            </a:r>
            <a:r>
              <a:rPr lang="en-US" sz="1800" dirty="0" smtClean="0"/>
              <a:t>140 </a:t>
            </a:r>
            <a:r>
              <a:rPr lang="en-US" sz="1800" dirty="0"/>
              <a:t>in </a:t>
            </a:r>
            <a:r>
              <a:rPr lang="en-US" sz="1800" dirty="0" smtClean="0"/>
              <a:t>2019. </a:t>
            </a:r>
          </a:p>
          <a:p>
            <a:pPr algn="just"/>
            <a:r>
              <a:rPr lang="en-US" sz="1800" dirty="0" smtClean="0"/>
              <a:t>The </a:t>
            </a:r>
            <a:r>
              <a:rPr lang="en-US" sz="1800" dirty="0"/>
              <a:t>Department, in collaboration with the Provincial Registrars are looking at the possibility of introducing incentives for the tourist guiding category as it is believed that it would improve the overall participation in this category and revitalise the entry process for tourist guides. </a:t>
            </a:r>
            <a:endParaRPr lang="en-US" sz="1800" dirty="0" smtClean="0"/>
          </a:p>
          <a:p>
            <a:pPr algn="just"/>
            <a:r>
              <a:rPr lang="en-US" sz="1800" dirty="0" smtClean="0"/>
              <a:t>A </a:t>
            </a:r>
            <a:r>
              <a:rPr lang="en-US" sz="1800" dirty="0"/>
              <a:t>proposal will be submitted </a:t>
            </a:r>
            <a:r>
              <a:rPr lang="en-US" sz="1800" dirty="0" smtClean="0"/>
              <a:t>in </a:t>
            </a:r>
            <a:r>
              <a:rPr lang="en-US" sz="1800" dirty="0"/>
              <a:t>this regard for further consideration and approval. </a:t>
            </a:r>
            <a:endParaRPr lang="en-US" sz="1800" dirty="0" smtClean="0"/>
          </a:p>
          <a:p>
            <a:pPr algn="just"/>
            <a:r>
              <a:rPr lang="en-US" sz="1800" dirty="0" smtClean="0"/>
              <a:t>Looking at opportunities to link </a:t>
            </a:r>
            <a:r>
              <a:rPr lang="en-US" sz="1800" dirty="0"/>
              <a:t>winners with existing trade, marketing and other tourism incentive platforms.</a:t>
            </a:r>
            <a:endParaRPr lang="en-ZA" sz="18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7108434" y="2297986"/>
            <a:ext cx="1776257" cy="523220"/>
          </a:xfrm>
          <a:prstGeom prst="rect">
            <a:avLst/>
          </a:prstGeom>
        </p:spPr>
        <p:txBody>
          <a:bodyPr wrap="square">
            <a:spAutoFit/>
          </a:bodyPr>
          <a:lstStyle/>
          <a:p>
            <a:r>
              <a:rPr lang="en-ZA" sz="1400" i="1" dirty="0" smtClean="0">
                <a:latin typeface="Arial Narrow" panose="020B0606020202030204" pitchFamily="34" charset="0"/>
                <a:ea typeface="Calibri" panose="020F0502020204030204" pitchFamily="34" charset="0"/>
                <a:cs typeface="Times New Roman" panose="02020603050405020304" pitchFamily="18" charset="0"/>
              </a:rPr>
              <a:t>Sidney Mikosi– 2019 Best Nature Guide (LP)</a:t>
            </a:r>
            <a:endParaRPr lang="en-ZA" sz="1400" dirty="0"/>
          </a:p>
        </p:txBody>
      </p:sp>
      <p:sp>
        <p:nvSpPr>
          <p:cNvPr id="15" name="Rectangle 14"/>
          <p:cNvSpPr/>
          <p:nvPr/>
        </p:nvSpPr>
        <p:spPr>
          <a:xfrm>
            <a:off x="7108434" y="4049153"/>
            <a:ext cx="1894889" cy="523220"/>
          </a:xfrm>
          <a:prstGeom prst="rect">
            <a:avLst/>
          </a:prstGeom>
        </p:spPr>
        <p:txBody>
          <a:bodyPr wrap="square">
            <a:spAutoFit/>
          </a:bodyPr>
          <a:lstStyle/>
          <a:p>
            <a:r>
              <a:rPr lang="en-ZA" sz="1400" i="1" dirty="0" smtClean="0">
                <a:latin typeface="Arial Narrow" panose="020B0606020202030204" pitchFamily="34" charset="0"/>
                <a:ea typeface="Calibri" panose="020F0502020204030204" pitchFamily="34" charset="0"/>
                <a:cs typeface="Times New Roman" panose="02020603050405020304" pitchFamily="18" charset="0"/>
              </a:rPr>
              <a:t>Bulelani </a:t>
            </a:r>
            <a:r>
              <a:rPr lang="en-ZA" sz="1400" i="1" dirty="0">
                <a:latin typeface="Arial Narrow" panose="020B0606020202030204" pitchFamily="34" charset="0"/>
                <a:ea typeface="Calibri" panose="020F0502020204030204" pitchFamily="34" charset="0"/>
                <a:cs typeface="Times New Roman" panose="02020603050405020304" pitchFamily="18" charset="0"/>
              </a:rPr>
              <a:t>F</a:t>
            </a:r>
            <a:r>
              <a:rPr lang="en-ZA" sz="1400" i="1" dirty="0" smtClean="0">
                <a:latin typeface="Arial Narrow" panose="020B0606020202030204" pitchFamily="34" charset="0"/>
                <a:ea typeface="Calibri" panose="020F0502020204030204" pitchFamily="34" charset="0"/>
                <a:cs typeface="Times New Roman" panose="02020603050405020304" pitchFamily="18" charset="0"/>
              </a:rPr>
              <a:t>utshane– 2019 Best Nature Guide (WC)</a:t>
            </a:r>
            <a:endParaRPr lang="en-ZA" sz="1400" dirty="0"/>
          </a:p>
        </p:txBody>
      </p:sp>
      <p:sp>
        <p:nvSpPr>
          <p:cNvPr id="16" name="Rectangle 15"/>
          <p:cNvSpPr/>
          <p:nvPr/>
        </p:nvSpPr>
        <p:spPr>
          <a:xfrm>
            <a:off x="7108434" y="5743784"/>
            <a:ext cx="2035566" cy="587853"/>
          </a:xfrm>
          <a:prstGeom prst="rect">
            <a:avLst/>
          </a:prstGeom>
        </p:spPr>
        <p:txBody>
          <a:bodyPr wrap="square">
            <a:spAutoFit/>
          </a:bodyPr>
          <a:lstStyle/>
          <a:p>
            <a:pPr algn="just">
              <a:lnSpc>
                <a:spcPct val="115000"/>
              </a:lnSpc>
              <a:spcAft>
                <a:spcPts val="0"/>
              </a:spcAft>
            </a:pPr>
            <a:r>
              <a:rPr lang="en-ZA" sz="1400" i="1" dirty="0" smtClean="0">
                <a:latin typeface="Arial Narrow" panose="020B0606020202030204" pitchFamily="34" charset="0"/>
                <a:ea typeface="Calibri" panose="020F0502020204030204" pitchFamily="34" charset="0"/>
                <a:cs typeface="Times New Roman" panose="02020603050405020304" pitchFamily="18" charset="0"/>
              </a:rPr>
              <a:t>Kwandiwe Waxa- 2019 Best Adventure Guide (EC)</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30" name="Picture 6" descr="Sidney 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3909" y="1422403"/>
            <a:ext cx="19145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MG_20191204_1307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333" y="3257923"/>
            <a:ext cx="19716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9"/>
          <p:cNvSpPr>
            <a:spLocks noChangeArrowheads="1"/>
          </p:cNvSpPr>
          <p:nvPr/>
        </p:nvSpPr>
        <p:spPr bwMode="auto">
          <a:xfrm>
            <a:off x="5165333" y="49876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333" y="4987669"/>
            <a:ext cx="2009775" cy="131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9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628650" y="187705"/>
            <a:ext cx="7886700" cy="740343"/>
          </a:xfrm>
          <a:solidFill>
            <a:schemeClr val="accent2"/>
          </a:solidFill>
        </p:spPr>
        <p:txBody>
          <a:bodyPr>
            <a:normAutofit/>
          </a:bodyPr>
          <a:lstStyle/>
          <a:p>
            <a:pPr algn="ctr"/>
            <a:r>
              <a:rPr lang="en-ZA" dirty="0" smtClean="0">
                <a:solidFill>
                  <a:schemeClr val="bg1"/>
                </a:solidFill>
              </a:rPr>
              <a:t>Status of Provincial Registrars</a:t>
            </a:r>
            <a:endParaRPr lang="en-ZA" sz="3200" b="1" dirty="0">
              <a:solidFill>
                <a:schemeClr val="bg1"/>
              </a:solidFill>
              <a:latin typeface="Gill Sans MT" panose="020B0502020104020203" pitchFamily="34" charset="0"/>
            </a:endParaRPr>
          </a:p>
        </p:txBody>
      </p:sp>
      <p:sp>
        <p:nvSpPr>
          <p:cNvPr id="4" name="Content Placeholder 3"/>
          <p:cNvSpPr>
            <a:spLocks noGrp="1"/>
          </p:cNvSpPr>
          <p:nvPr>
            <p:ph idx="1"/>
          </p:nvPr>
        </p:nvSpPr>
        <p:spPr>
          <a:xfrm>
            <a:off x="628650" y="1105469"/>
            <a:ext cx="7886700" cy="5616007"/>
          </a:xfrm>
        </p:spPr>
        <p:txBody>
          <a:bodyPr>
            <a:normAutofit/>
          </a:bodyPr>
          <a:lstStyle/>
          <a:p>
            <a:pPr algn="just"/>
            <a:endParaRPr lang="en-ZA" dirty="0" smtClean="0"/>
          </a:p>
          <a:p>
            <a:pPr algn="just"/>
            <a:endParaRPr lang="en-ZA" dirty="0"/>
          </a:p>
          <a:p>
            <a:pPr algn="just"/>
            <a:endParaRPr lang="en-ZA" dirty="0" smtClean="0"/>
          </a:p>
          <a:p>
            <a:pPr algn="just"/>
            <a:endParaRPr lang="en-ZA" dirty="0" smtClean="0"/>
          </a:p>
          <a:p>
            <a:pPr algn="just"/>
            <a:endParaRPr lang="en-ZA" dirty="0" smtClean="0"/>
          </a:p>
          <a:p>
            <a:pPr algn="just"/>
            <a:endParaRPr lang="en-ZA" dirty="0"/>
          </a:p>
          <a:p>
            <a:pPr algn="just"/>
            <a:endParaRPr lang="en-ZA" dirty="0" smtClean="0"/>
          </a:p>
          <a:p>
            <a:pPr marL="0" indent="0" algn="just">
              <a:buNone/>
            </a:pPr>
            <a:endParaRPr lang="en-ZA" dirty="0"/>
          </a:p>
          <a:p>
            <a:endParaRPr lang="en-ZA" dirty="0"/>
          </a:p>
          <a:p>
            <a:endParaRPr lang="en-ZA" dirty="0" smtClean="0"/>
          </a:p>
          <a:p>
            <a:endParaRPr lang="en-ZA" dirty="0"/>
          </a:p>
          <a:p>
            <a:pPr marL="0" indent="0">
              <a:buNone/>
            </a:pPr>
            <a:endParaRPr lang="en-ZA" dirty="0" smtClean="0"/>
          </a:p>
        </p:txBody>
      </p:sp>
      <p:graphicFrame>
        <p:nvGraphicFramePr>
          <p:cNvPr id="6" name="Table 5"/>
          <p:cNvGraphicFramePr>
            <a:graphicFrameLocks noGrp="1"/>
          </p:cNvGraphicFramePr>
          <p:nvPr>
            <p:extLst>
              <p:ext uri="{D42A27DB-BD31-4B8C-83A1-F6EECF244321}">
                <p14:modId xmlns:p14="http://schemas.microsoft.com/office/powerpoint/2010/main" val="2080141193"/>
              </p:ext>
            </p:extLst>
          </p:nvPr>
        </p:nvGraphicFramePr>
        <p:xfrm>
          <a:off x="628647" y="1105468"/>
          <a:ext cx="7886701" cy="5485982"/>
        </p:xfrm>
        <a:graphic>
          <a:graphicData uri="http://schemas.openxmlformats.org/drawingml/2006/table">
            <a:tbl>
              <a:tblPr firstRow="1" bandRow="1"/>
              <a:tblGrid>
                <a:gridCol w="1964428">
                  <a:extLst>
                    <a:ext uri="{9D8B030D-6E8A-4147-A177-3AD203B41FA5}">
                      <a16:colId xmlns:a16="http://schemas.microsoft.com/office/drawing/2014/main" val="546323067"/>
                    </a:ext>
                  </a:extLst>
                </a:gridCol>
                <a:gridCol w="1385097">
                  <a:extLst>
                    <a:ext uri="{9D8B030D-6E8A-4147-A177-3AD203B41FA5}">
                      <a16:colId xmlns:a16="http://schemas.microsoft.com/office/drawing/2014/main" val="2960442980"/>
                    </a:ext>
                  </a:extLst>
                </a:gridCol>
                <a:gridCol w="1227820">
                  <a:extLst>
                    <a:ext uri="{9D8B030D-6E8A-4147-A177-3AD203B41FA5}">
                      <a16:colId xmlns:a16="http://schemas.microsoft.com/office/drawing/2014/main" val="4096323860"/>
                    </a:ext>
                  </a:extLst>
                </a:gridCol>
                <a:gridCol w="1783840">
                  <a:extLst>
                    <a:ext uri="{9D8B030D-6E8A-4147-A177-3AD203B41FA5}">
                      <a16:colId xmlns:a16="http://schemas.microsoft.com/office/drawing/2014/main" val="1485958530"/>
                    </a:ext>
                  </a:extLst>
                </a:gridCol>
                <a:gridCol w="1525516">
                  <a:extLst>
                    <a:ext uri="{9D8B030D-6E8A-4147-A177-3AD203B41FA5}">
                      <a16:colId xmlns:a16="http://schemas.microsoft.com/office/drawing/2014/main" val="2010314056"/>
                    </a:ext>
                  </a:extLst>
                </a:gridCol>
              </a:tblGrid>
              <a:tr h="506446">
                <a:tc>
                  <a:txBody>
                    <a:bodyPr/>
                    <a:lstStyle/>
                    <a:p>
                      <a:pPr>
                        <a:spcAft>
                          <a:spcPts val="0"/>
                        </a:spcAft>
                      </a:pPr>
                      <a:r>
                        <a:rPr lang="en-ZA"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Province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tc>
                  <a:txBody>
                    <a:bodyPr/>
                    <a:lstStyle/>
                    <a:p>
                      <a:pPr>
                        <a:spcAft>
                          <a:spcPts val="0"/>
                        </a:spcAft>
                      </a:pPr>
                      <a:r>
                        <a:rPr lang="en-ZA"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Appointment by MEC</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tc>
                  <a:txBody>
                    <a:bodyPr/>
                    <a:lstStyle/>
                    <a:p>
                      <a:pPr>
                        <a:spcAft>
                          <a:spcPts val="0"/>
                        </a:spcAft>
                      </a:pPr>
                      <a:r>
                        <a:rPr lang="en-ZA"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Gazetting</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tc>
                  <a:txBody>
                    <a:bodyPr/>
                    <a:lstStyle/>
                    <a:p>
                      <a:pPr>
                        <a:spcAft>
                          <a:spcPts val="0"/>
                        </a:spcAft>
                      </a:pPr>
                      <a:r>
                        <a:rPr lang="en-ZA"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Level of Appointment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tc>
                  <a:txBody>
                    <a:bodyPr/>
                    <a:lstStyle/>
                    <a:p>
                      <a:pPr>
                        <a:spcAft>
                          <a:spcPts val="0"/>
                        </a:spcAft>
                      </a:pPr>
                      <a:r>
                        <a:rPr lang="en-ZA" sz="16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Department or Entity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417508506"/>
                  </a:ext>
                </a:extLst>
              </a:tr>
              <a:tr h="483053">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Eastern Cape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Officer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Entity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3847863057"/>
                  </a:ext>
                </a:extLst>
              </a:tr>
              <a:tr h="525414">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Free State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spcAft>
                          <a:spcPts val="0"/>
                        </a:spcAft>
                      </a:pPr>
                      <a:r>
                        <a:rPr lang="en-ZA" sz="16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Assistant</a:t>
                      </a:r>
                      <a:r>
                        <a:rPr lang="en-ZA" sz="1600" kern="12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Director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4018692148"/>
                  </a:ext>
                </a:extLst>
              </a:tr>
              <a:tr h="559557">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Gauteng</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562213918"/>
                  </a:ext>
                </a:extLst>
              </a:tr>
              <a:tr h="559557">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KwaZulu-Natal</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Deputy</a:t>
                      </a:r>
                      <a:r>
                        <a:rPr lang="en-ZA" sz="1600" kern="12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Director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1739828293"/>
                  </a:ext>
                </a:extLst>
              </a:tr>
              <a:tr h="559557">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Limpopo</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SMS (Director)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2431068647"/>
                  </a:ext>
                </a:extLst>
              </a:tr>
              <a:tr h="559557">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Mpumalanga</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spcAft>
                          <a:spcPts val="0"/>
                        </a:spcAft>
                      </a:pPr>
                      <a:r>
                        <a:rPr lang="en-ZA" sz="16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spcAft>
                          <a:spcPts val="0"/>
                        </a:spcAft>
                      </a:pPr>
                      <a:r>
                        <a:rPr lang="en-ZA" sz="16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SMS (Director)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Entity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1437288582"/>
                  </a:ext>
                </a:extLst>
              </a:tr>
              <a:tr h="559557">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Northern Cape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Assistant Manager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1504723938"/>
                  </a:ext>
                </a:extLst>
              </a:tr>
              <a:tr h="559557">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 West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spcAft>
                          <a:spcPts val="0"/>
                        </a:spcAft>
                      </a:pPr>
                      <a:r>
                        <a:rPr lang="en-ZA" sz="16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lgn="ctr">
                        <a:spcAft>
                          <a:spcPts val="0"/>
                        </a:spcAft>
                      </a:pPr>
                      <a:r>
                        <a:rPr lang="en-ZA" sz="16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Director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2528887507"/>
                  </a:ext>
                </a:extLst>
              </a:tr>
              <a:tr h="559557">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 Cape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lgn="ctr">
                        <a:spcAft>
                          <a:spcPts val="0"/>
                        </a:spcAft>
                      </a:pPr>
                      <a:r>
                        <a:rPr lang="en-ZA"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Deputy Director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tc>
                  <a:txBody>
                    <a:bodyPr/>
                    <a:lstStyle/>
                    <a:p>
                      <a:pPr>
                        <a:spcAft>
                          <a:spcPts val="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2936" marR="72936" marT="36468" marB="3646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300185286"/>
                  </a:ext>
                </a:extLst>
              </a:tr>
            </a:tbl>
          </a:graphicData>
        </a:graphic>
      </p:graphicFrame>
    </p:spTree>
    <p:extLst>
      <p:ext uri="{BB962C8B-B14F-4D97-AF65-F5344CB8AC3E}">
        <p14:creationId xmlns:p14="http://schemas.microsoft.com/office/powerpoint/2010/main" val="676761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323832"/>
            <a:ext cx="7886700" cy="5032519"/>
          </a:xfrm>
        </p:spPr>
        <p:txBody>
          <a:bodyPr>
            <a:normAutofit/>
          </a:bodyPr>
          <a:lstStyle/>
          <a:p>
            <a:pPr algn="just"/>
            <a:r>
              <a:rPr lang="en-ZA" sz="2200" dirty="0" smtClean="0"/>
              <a:t>Introduction</a:t>
            </a:r>
          </a:p>
          <a:p>
            <a:pPr algn="just"/>
            <a:r>
              <a:rPr lang="en-ZA" sz="2200" dirty="0" smtClean="0"/>
              <a:t>Legislative Overview</a:t>
            </a:r>
          </a:p>
          <a:p>
            <a:pPr marL="0" indent="0" algn="just">
              <a:buNone/>
            </a:pPr>
            <a:r>
              <a:rPr lang="en-ZA" sz="2200" dirty="0"/>
              <a:t>	</a:t>
            </a:r>
            <a:r>
              <a:rPr lang="en-ZA" sz="2200" dirty="0" smtClean="0"/>
              <a:t>- Definitions and Categories</a:t>
            </a:r>
          </a:p>
          <a:p>
            <a:pPr marL="0" indent="0" algn="just">
              <a:buNone/>
            </a:pPr>
            <a:r>
              <a:rPr lang="en-ZA" sz="2200" dirty="0"/>
              <a:t>	</a:t>
            </a:r>
            <a:r>
              <a:rPr lang="en-ZA" sz="2200" dirty="0" smtClean="0"/>
              <a:t>- Functions of the Registrars of Tourist Guides</a:t>
            </a:r>
          </a:p>
          <a:p>
            <a:pPr marL="0" indent="0" algn="just">
              <a:buNone/>
            </a:pPr>
            <a:r>
              <a:rPr lang="en-ZA" sz="2200" dirty="0"/>
              <a:t>	</a:t>
            </a:r>
            <a:r>
              <a:rPr lang="en-ZA" sz="2200" dirty="0" smtClean="0"/>
              <a:t>- Provisions of the Act</a:t>
            </a:r>
          </a:p>
          <a:p>
            <a:pPr algn="just"/>
            <a:r>
              <a:rPr lang="en-ZA" sz="2200" dirty="0" smtClean="0"/>
              <a:t>Statistical Overview</a:t>
            </a:r>
          </a:p>
          <a:p>
            <a:pPr algn="just"/>
            <a:r>
              <a:rPr lang="en-ZA" sz="2200" dirty="0" smtClean="0"/>
              <a:t>Skills Development Initiatives</a:t>
            </a:r>
          </a:p>
          <a:p>
            <a:pPr algn="just"/>
            <a:r>
              <a:rPr lang="en-ZA" sz="2200" dirty="0" smtClean="0"/>
              <a:t>Awareness Initiatives</a:t>
            </a:r>
          </a:p>
          <a:p>
            <a:pPr algn="just"/>
            <a:r>
              <a:rPr lang="en-ZA" sz="2200" dirty="0" smtClean="0"/>
              <a:t>Status of Provincial Registrars</a:t>
            </a:r>
          </a:p>
          <a:p>
            <a:pPr algn="just"/>
            <a:endParaRPr lang="en-ZA" dirty="0" smtClean="0"/>
          </a:p>
          <a:p>
            <a:pPr algn="just"/>
            <a:endParaRPr lang="en-ZA" dirty="0" smtClean="0"/>
          </a:p>
          <a:p>
            <a:pPr algn="just"/>
            <a:endParaRPr lang="en-ZA" dirty="0" smtClean="0"/>
          </a:p>
          <a:p>
            <a:pPr algn="just"/>
            <a:endParaRPr lang="en-ZA" dirty="0" smtClean="0"/>
          </a:p>
          <a:p>
            <a:pPr algn="just"/>
            <a:endParaRPr lang="en-ZA" dirty="0" smtClean="0"/>
          </a:p>
          <a:p>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Title 1"/>
          <p:cNvSpPr>
            <a:spLocks noGrp="1"/>
          </p:cNvSpPr>
          <p:nvPr>
            <p:ph type="title"/>
          </p:nvPr>
        </p:nvSpPr>
        <p:spPr>
          <a:xfrm>
            <a:off x="628649" y="247650"/>
            <a:ext cx="7983087" cy="720725"/>
          </a:xfrm>
          <a:solidFill>
            <a:schemeClr val="accent2"/>
          </a:solidFill>
        </p:spPr>
        <p:txBody>
          <a:bodyPr>
            <a:normAutofit/>
          </a:bodyPr>
          <a:lstStyle/>
          <a:p>
            <a:pPr algn="ctr"/>
            <a:r>
              <a:rPr lang="en-ZA" dirty="0" smtClean="0">
                <a:solidFill>
                  <a:schemeClr val="bg1"/>
                </a:solidFill>
              </a:rPr>
              <a:t>Contents</a:t>
            </a:r>
            <a:endParaRPr lang="en-ZA"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053347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16" y="2621630"/>
            <a:ext cx="8731045" cy="696757"/>
          </a:xfrm>
        </p:spPr>
        <p:txBody>
          <a:bodyPr>
            <a:normAutofit/>
          </a:bodyPr>
          <a:lstStyle/>
          <a:p>
            <a:pPr algn="ctr"/>
            <a:r>
              <a:rPr lang="en-ZA" dirty="0" smtClean="0">
                <a:solidFill>
                  <a:srgbClr val="F26500"/>
                </a:solidFill>
              </a:rPr>
              <a:t>Thank you</a:t>
            </a:r>
            <a:endParaRPr lang="en-ZA" sz="3200" b="1" dirty="0">
              <a:solidFill>
                <a:srgbClr val="F26500"/>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20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561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160060"/>
            <a:ext cx="7886700" cy="5196291"/>
          </a:xfrm>
        </p:spPr>
        <p:txBody>
          <a:bodyPr>
            <a:normAutofit fontScale="92500" lnSpcReduction="20000"/>
          </a:bodyPr>
          <a:lstStyle/>
          <a:p>
            <a:pPr algn="just"/>
            <a:r>
              <a:rPr lang="en-ZA" dirty="0"/>
              <a:t>Tourist guides play a major role in the tourism industry. Through their vast abilities, they can transform a typical tour into a unique and memorable holiday experience. As the tourism industry is a service orientated industry with customer satisfaction at its core, the human element and the intermediary role that tourist guides play </a:t>
            </a:r>
            <a:r>
              <a:rPr lang="en-ZA" dirty="0" smtClean="0"/>
              <a:t>is crucial.</a:t>
            </a:r>
          </a:p>
          <a:p>
            <a:pPr algn="just"/>
            <a:r>
              <a:rPr lang="en-US" dirty="0" smtClean="0"/>
              <a:t>Tourist </a:t>
            </a:r>
            <a:r>
              <a:rPr lang="en-US" dirty="0"/>
              <a:t>Guides act as ambassadors of the country, they are the first to meet and welcome tourists and they are often the last ones to bid farewell to them when they leave the country. </a:t>
            </a:r>
          </a:p>
          <a:p>
            <a:pPr algn="just"/>
            <a:r>
              <a:rPr lang="en-US" dirty="0" smtClean="0"/>
              <a:t>Nowadays, a tourist guide is </a:t>
            </a:r>
            <a:r>
              <a:rPr lang="en-US" dirty="0"/>
              <a:t>seen as an important medium for conveying important environmental messages; enhancing destination image and implementing the goals of responsible tourism. As most customers only view their surroundings from a leisure perspective - guides have the ability to present and interpret information which gives more effect to the way customers perceive an attraction and understand local culture and </a:t>
            </a:r>
            <a:r>
              <a:rPr lang="en-US" dirty="0" smtClean="0"/>
              <a:t>heritage.</a:t>
            </a:r>
          </a:p>
          <a:p>
            <a:pPr algn="just"/>
            <a:r>
              <a:rPr lang="en-US" dirty="0" smtClean="0"/>
              <a:t>Thus, tourist </a:t>
            </a:r>
            <a:r>
              <a:rPr lang="en-US" dirty="0"/>
              <a:t>guiding is a very critical component of the tourism value chain. </a:t>
            </a:r>
            <a:endParaRPr lang="en-ZA" dirty="0" smtClean="0"/>
          </a:p>
          <a:p>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Title 1"/>
          <p:cNvSpPr>
            <a:spLocks noGrp="1"/>
          </p:cNvSpPr>
          <p:nvPr>
            <p:ph type="title"/>
          </p:nvPr>
        </p:nvSpPr>
        <p:spPr>
          <a:xfrm>
            <a:off x="628650" y="247650"/>
            <a:ext cx="7886700" cy="720725"/>
          </a:xfrm>
          <a:solidFill>
            <a:schemeClr val="accent2"/>
          </a:solidFill>
        </p:spPr>
        <p:txBody>
          <a:bodyPr>
            <a:normAutofit/>
          </a:bodyPr>
          <a:lstStyle/>
          <a:p>
            <a:pPr algn="ctr"/>
            <a:r>
              <a:rPr lang="en-ZA" dirty="0" smtClean="0">
                <a:solidFill>
                  <a:schemeClr val="bg1"/>
                </a:solidFill>
              </a:rPr>
              <a:t>Introduction</a:t>
            </a:r>
            <a:endParaRPr lang="en-ZA"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396353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446663"/>
            <a:ext cx="7886700" cy="4804012"/>
          </a:xfrm>
        </p:spPr>
        <p:txBody>
          <a:bodyPr>
            <a:normAutofit/>
          </a:bodyPr>
          <a:lstStyle/>
          <a:p>
            <a:pPr lvl="0" algn="just"/>
            <a:r>
              <a:rPr lang="en-US" sz="2200" dirty="0">
                <a:solidFill>
                  <a:prstClr val="black"/>
                </a:solidFill>
              </a:rPr>
              <a:t>Tourism Act, 2014 (effective as of 16 June 2014) - defines the scope of </a:t>
            </a:r>
            <a:r>
              <a:rPr lang="en-US" sz="2200" dirty="0" smtClean="0">
                <a:solidFill>
                  <a:prstClr val="black"/>
                </a:solidFill>
              </a:rPr>
              <a:t>guiding </a:t>
            </a:r>
            <a:r>
              <a:rPr lang="en-US" sz="2200" dirty="0">
                <a:solidFill>
                  <a:prstClr val="black"/>
                </a:solidFill>
              </a:rPr>
              <a:t>and provides a framework for the conduct and governance of the tourist guiding profession</a:t>
            </a:r>
            <a:r>
              <a:rPr lang="en-US" sz="2200" dirty="0" smtClean="0">
                <a:solidFill>
                  <a:prstClr val="black"/>
                </a:solidFill>
              </a:rPr>
              <a:t>.</a:t>
            </a:r>
          </a:p>
          <a:p>
            <a:pPr marL="0" lvl="0" indent="0" algn="just">
              <a:buNone/>
            </a:pPr>
            <a:endParaRPr lang="en-US" sz="2200" dirty="0">
              <a:solidFill>
                <a:prstClr val="black"/>
              </a:solidFill>
            </a:endParaRPr>
          </a:p>
          <a:p>
            <a:pPr lvl="0" algn="just"/>
            <a:r>
              <a:rPr lang="en-US" sz="2200" dirty="0">
                <a:solidFill>
                  <a:prstClr val="black"/>
                </a:solidFill>
              </a:rPr>
              <a:t>Regulations, 1994 and 2001 (currently in effect) - sets out the procedures for the registration of tourist guides, the drafting of the code of conduct and ethics and includes endorsements and suspension procedures, fines to be levied for non-compliance and procedures for appeals</a:t>
            </a:r>
            <a:r>
              <a:rPr lang="en-US" sz="2200" dirty="0" smtClean="0">
                <a:solidFill>
                  <a:prstClr val="black"/>
                </a:solidFill>
              </a:rPr>
              <a:t>.</a:t>
            </a:r>
          </a:p>
          <a:p>
            <a:pPr marL="0" lvl="0" indent="0" algn="just">
              <a:buNone/>
            </a:pPr>
            <a:endParaRPr lang="en-US" sz="2200" dirty="0" smtClean="0">
              <a:solidFill>
                <a:prstClr val="black"/>
              </a:solidFill>
            </a:endParaRPr>
          </a:p>
          <a:p>
            <a:pPr marL="0" indent="0">
              <a:buNone/>
            </a:pPr>
            <a:endParaRPr lang="en-ZA" dirty="0" smtClean="0"/>
          </a:p>
          <a:p>
            <a:pPr marL="0" indent="0">
              <a:buNone/>
            </a:pPr>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Title 1"/>
          <p:cNvSpPr>
            <a:spLocks noGrp="1"/>
          </p:cNvSpPr>
          <p:nvPr>
            <p:ph type="title"/>
          </p:nvPr>
        </p:nvSpPr>
        <p:spPr>
          <a:xfrm>
            <a:off x="628650" y="365125"/>
            <a:ext cx="7928496" cy="822230"/>
          </a:xfrm>
          <a:solidFill>
            <a:schemeClr val="accent2"/>
          </a:solidFill>
        </p:spPr>
        <p:txBody>
          <a:bodyPr>
            <a:normAutofit/>
          </a:bodyPr>
          <a:lstStyle/>
          <a:p>
            <a:pPr algn="ctr"/>
            <a:r>
              <a:rPr lang="en-ZA" dirty="0" smtClean="0">
                <a:solidFill>
                  <a:schemeClr val="bg1"/>
                </a:solidFill>
              </a:rPr>
              <a:t>Legislative Overview</a:t>
            </a:r>
            <a:endParaRPr lang="en-ZA"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116818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55845"/>
            <a:ext cx="7886700" cy="4800506"/>
          </a:xfrm>
        </p:spPr>
        <p:txBody>
          <a:bodyPr>
            <a:normAutofit lnSpcReduction="10000"/>
          </a:bodyPr>
          <a:lstStyle/>
          <a:p>
            <a:pPr algn="just"/>
            <a:r>
              <a:rPr lang="en-US" sz="2200" dirty="0" smtClean="0"/>
              <a:t>“</a:t>
            </a:r>
            <a:r>
              <a:rPr lang="en-US" sz="2200" dirty="0"/>
              <a:t>A tourist guide means any person registered as such under section 50 and who for reward accompanies any person who travels within or visits any place within the Republic and who furnishes such person with information or comments’’ </a:t>
            </a:r>
            <a:endParaRPr lang="en-US" sz="2200" dirty="0" smtClean="0"/>
          </a:p>
          <a:p>
            <a:pPr marL="0" indent="0" algn="just">
              <a:buNone/>
            </a:pPr>
            <a:endParaRPr lang="en-US" sz="2200" dirty="0" smtClean="0"/>
          </a:p>
          <a:p>
            <a:pPr algn="just"/>
            <a:r>
              <a:rPr lang="en-US" sz="2200" dirty="0" smtClean="0"/>
              <a:t>Tourist </a:t>
            </a:r>
            <a:r>
              <a:rPr lang="en-US" sz="2200" dirty="0"/>
              <a:t>guides are classified into various categories, types and levels. These are determined by the qualification that guides obtain and the areas in which they are deemed competent to operate. The categories </a:t>
            </a:r>
            <a:r>
              <a:rPr lang="en-US" sz="2200" dirty="0" smtClean="0"/>
              <a:t>include site, provincial and/or national guides with a further breakdown as culture, nature and/or adventure guides.</a:t>
            </a:r>
          </a:p>
          <a:p>
            <a:pPr algn="just"/>
            <a:endParaRPr lang="en-US" sz="2200" dirty="0"/>
          </a:p>
          <a:p>
            <a:pPr algn="just"/>
            <a:r>
              <a:rPr lang="en-US" sz="2200" dirty="0" smtClean="0"/>
              <a:t>Training programmes must be registered by the South African Qualifications Authority (SAQA). Most accredited programmes are offered through CATHSSETA-accredited training providers. </a:t>
            </a:r>
            <a:endParaRPr lang="en-US" sz="2200" dirty="0"/>
          </a:p>
          <a:p>
            <a:pPr marL="0" indent="0">
              <a:buNone/>
            </a:pPr>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Title 1"/>
          <p:cNvSpPr>
            <a:spLocks noGrp="1"/>
          </p:cNvSpPr>
          <p:nvPr>
            <p:ph type="title"/>
          </p:nvPr>
        </p:nvSpPr>
        <p:spPr>
          <a:xfrm>
            <a:off x="628650" y="287338"/>
            <a:ext cx="7886700" cy="903382"/>
          </a:xfrm>
          <a:solidFill>
            <a:schemeClr val="accent2"/>
          </a:solidFill>
        </p:spPr>
        <p:txBody>
          <a:bodyPr>
            <a:normAutofit/>
          </a:bodyPr>
          <a:lstStyle/>
          <a:p>
            <a:pPr algn="ctr"/>
            <a:r>
              <a:rPr lang="en-ZA" dirty="0" smtClean="0">
                <a:solidFill>
                  <a:schemeClr val="bg1"/>
                </a:solidFill>
              </a:rPr>
              <a:t>Definition and Categories</a:t>
            </a:r>
            <a:endParaRPr lang="en-ZA"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766767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14901"/>
            <a:ext cx="7886700" cy="4841450"/>
          </a:xfrm>
        </p:spPr>
        <p:txBody>
          <a:bodyPr>
            <a:normAutofit/>
          </a:bodyPr>
          <a:lstStyle/>
          <a:p>
            <a:pPr lvl="0" algn="just"/>
            <a:r>
              <a:rPr lang="en-ZA" sz="2200" b="1" dirty="0"/>
              <a:t>National Registrar </a:t>
            </a:r>
            <a:r>
              <a:rPr lang="en-ZA" sz="2200" dirty="0"/>
              <a:t>(appointed by Minister as per section 48) – maintain a central database; prepare code of conduct and ethics; hear and determine appeals; monitor trends </a:t>
            </a:r>
            <a:r>
              <a:rPr lang="en-ZA" sz="2200" dirty="0" smtClean="0"/>
              <a:t> and </a:t>
            </a:r>
            <a:r>
              <a:rPr lang="en-ZA" sz="2200" dirty="0"/>
              <a:t>conduct research; publish </a:t>
            </a:r>
            <a:r>
              <a:rPr lang="en-ZA" sz="2200" dirty="0" smtClean="0"/>
              <a:t>and </a:t>
            </a:r>
            <a:r>
              <a:rPr lang="en-ZA" sz="2200" dirty="0"/>
              <a:t>disseminate info on guides; facilitate growth </a:t>
            </a:r>
            <a:r>
              <a:rPr lang="en-ZA" sz="2200" dirty="0" smtClean="0"/>
              <a:t>and </a:t>
            </a:r>
            <a:r>
              <a:rPr lang="en-ZA" sz="2200" dirty="0"/>
              <a:t>development; improve </a:t>
            </a:r>
            <a:r>
              <a:rPr lang="en-ZA" sz="2200" dirty="0" smtClean="0"/>
              <a:t>and </a:t>
            </a:r>
            <a:r>
              <a:rPr lang="en-ZA" sz="2200" dirty="0"/>
              <a:t>maintain standards and liaise with various stakeholders on issues of guiding</a:t>
            </a:r>
            <a:r>
              <a:rPr lang="en-ZA" sz="2200" dirty="0" smtClean="0"/>
              <a:t>.</a:t>
            </a:r>
          </a:p>
          <a:p>
            <a:pPr marL="0" lvl="0" indent="0" algn="just">
              <a:buNone/>
            </a:pPr>
            <a:endParaRPr lang="en-ZA" sz="2200" dirty="0"/>
          </a:p>
          <a:p>
            <a:pPr lvl="0" algn="just"/>
            <a:r>
              <a:rPr lang="en-ZA" sz="2200" b="1" dirty="0"/>
              <a:t>Provincial Registrar </a:t>
            </a:r>
            <a:r>
              <a:rPr lang="en-ZA" sz="2200" dirty="0"/>
              <a:t>(appointed by the relevant MEC as per section 49) – keep a register of tourist guides; publish </a:t>
            </a:r>
            <a:r>
              <a:rPr lang="en-ZA" sz="2200" dirty="0" smtClean="0"/>
              <a:t>and </a:t>
            </a:r>
            <a:r>
              <a:rPr lang="en-ZA" sz="2200" dirty="0"/>
              <a:t>disseminate info about registered tourist guides; promote </a:t>
            </a:r>
            <a:r>
              <a:rPr lang="en-ZA" sz="2200" dirty="0" smtClean="0"/>
              <a:t>and </a:t>
            </a:r>
            <a:r>
              <a:rPr lang="en-ZA" sz="2200" dirty="0"/>
              <a:t>develop the sector; deal with complaints; exercise disciplinary powers; lay charges in the case of contraventions.</a:t>
            </a:r>
          </a:p>
          <a:p>
            <a:pPr marL="0" indent="0" algn="just">
              <a:buNone/>
            </a:pPr>
            <a:endParaRPr lang="en-US" dirty="0"/>
          </a:p>
          <a:p>
            <a:pPr marL="0" indent="0">
              <a:buNone/>
            </a:pPr>
            <a:endParaRPr lang="en-ZA" dirty="0" smtClean="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Title 1"/>
          <p:cNvSpPr>
            <a:spLocks noGrp="1"/>
          </p:cNvSpPr>
          <p:nvPr>
            <p:ph type="title"/>
          </p:nvPr>
        </p:nvSpPr>
        <p:spPr>
          <a:xfrm>
            <a:off x="628650" y="246063"/>
            <a:ext cx="7886700" cy="903713"/>
          </a:xfrm>
          <a:solidFill>
            <a:schemeClr val="accent2"/>
          </a:solidFill>
        </p:spPr>
        <p:txBody>
          <a:bodyPr>
            <a:normAutofit/>
          </a:bodyPr>
          <a:lstStyle/>
          <a:p>
            <a:pPr algn="ctr"/>
            <a:r>
              <a:rPr lang="en-ZA" dirty="0" smtClean="0">
                <a:solidFill>
                  <a:schemeClr val="bg1"/>
                </a:solidFill>
              </a:rPr>
              <a:t>Functions of Registrars of Tourist Guides</a:t>
            </a:r>
            <a:endParaRPr lang="en-ZA"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03151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5"/>
          <p:cNvSpPr>
            <a:spLocks noGrp="1"/>
          </p:cNvSpPr>
          <p:nvPr>
            <p:ph idx="1"/>
          </p:nvPr>
        </p:nvSpPr>
        <p:spPr>
          <a:xfrm>
            <a:off x="442452" y="1371601"/>
            <a:ext cx="8318090" cy="5147186"/>
          </a:xfrm>
        </p:spPr>
        <p:txBody>
          <a:bodyPr>
            <a:normAutofit/>
          </a:bodyPr>
          <a:lstStyle/>
          <a:p>
            <a:pPr marL="0" lvl="0" indent="0" fontAlgn="base">
              <a:lnSpc>
                <a:spcPct val="100000"/>
              </a:lnSpc>
              <a:spcBef>
                <a:spcPct val="20000"/>
              </a:spcBef>
              <a:spcAft>
                <a:spcPct val="0"/>
              </a:spcAft>
              <a:buNone/>
            </a:pPr>
            <a:endParaRPr lang="en-US" sz="2200" b="1" dirty="0">
              <a:solidFill>
                <a:prstClr val="black"/>
              </a:solidFill>
              <a:latin typeface="Arial Narrow" panose="020B0606020202030204" pitchFamily="34" charset="0"/>
              <a:cs typeface="Arial" pitchFamily="34" charset="0"/>
            </a:endParaRPr>
          </a:p>
          <a:p>
            <a:pPr algn="just" fontAlgn="base">
              <a:spcAft>
                <a:spcPct val="0"/>
              </a:spcAft>
            </a:pPr>
            <a:endParaRPr lang="en-ZA" sz="2000" dirty="0">
              <a:latin typeface="+mn-lt"/>
            </a:endParaRPr>
          </a:p>
        </p:txBody>
      </p:sp>
      <p:sp>
        <p:nvSpPr>
          <p:cNvPr id="4" name="Rectangle 3"/>
          <p:cNvSpPr/>
          <p:nvPr/>
        </p:nvSpPr>
        <p:spPr>
          <a:xfrm>
            <a:off x="265472" y="1371601"/>
            <a:ext cx="865730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265113" y="365125"/>
            <a:ext cx="8494712" cy="803787"/>
          </a:xfrm>
          <a:solidFill>
            <a:schemeClr val="accent2"/>
          </a:solidFill>
        </p:spPr>
        <p:txBody>
          <a:bodyPr>
            <a:normAutofit/>
          </a:bodyPr>
          <a:lstStyle/>
          <a:p>
            <a:pPr algn="ctr"/>
            <a:r>
              <a:rPr lang="en-ZA" dirty="0" smtClean="0">
                <a:solidFill>
                  <a:schemeClr val="bg1"/>
                </a:solidFill>
              </a:rPr>
              <a:t>Provisions of the Act</a:t>
            </a:r>
            <a:endParaRPr lang="en-ZA" sz="3200" b="1" dirty="0">
              <a:solidFill>
                <a:schemeClr val="bg1"/>
              </a:solidFill>
              <a:latin typeface="Gill Sans MT" panose="020B05020201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13730223"/>
              </p:ext>
            </p:extLst>
          </p:nvPr>
        </p:nvGraphicFramePr>
        <p:xfrm>
          <a:off x="280219" y="1371600"/>
          <a:ext cx="8479606" cy="4984750"/>
        </p:xfrm>
        <a:graphic>
          <a:graphicData uri="http://schemas.openxmlformats.org/drawingml/2006/table">
            <a:tbl>
              <a:tblPr firstRow="1" bandRow="1">
                <a:tableStyleId>{21E4AEA4-8DFA-4A89-87EB-49C32662AFE0}</a:tableStyleId>
              </a:tblPr>
              <a:tblGrid>
                <a:gridCol w="3204431">
                  <a:extLst>
                    <a:ext uri="{9D8B030D-6E8A-4147-A177-3AD203B41FA5}">
                      <a16:colId xmlns:a16="http://schemas.microsoft.com/office/drawing/2014/main" val="3160118635"/>
                    </a:ext>
                  </a:extLst>
                </a:gridCol>
                <a:gridCol w="5275175">
                  <a:extLst>
                    <a:ext uri="{9D8B030D-6E8A-4147-A177-3AD203B41FA5}">
                      <a16:colId xmlns:a16="http://schemas.microsoft.com/office/drawing/2014/main" val="247876200"/>
                    </a:ext>
                  </a:extLst>
                </a:gridCol>
              </a:tblGrid>
              <a:tr h="469692">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Section/Provision</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Information</a:t>
                      </a:r>
                      <a:endParaRPr lang="en-ZA" sz="1600" b="1"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002786025"/>
                  </a:ext>
                </a:extLst>
              </a:tr>
              <a:tr h="860038">
                <a:tc>
                  <a:txBody>
                    <a:bodyPr/>
                    <a:lstStyle/>
                    <a:p>
                      <a:pPr marL="0" algn="l" defTabSz="914400" rtl="0" eaLnBrk="1" latinLnBrk="0" hangingPunct="1"/>
                      <a:r>
                        <a:rPr lang="en-US" sz="1600" b="1" kern="1200" dirty="0" smtClean="0">
                          <a:solidFill>
                            <a:prstClr val="black"/>
                          </a:solidFill>
                          <a:latin typeface="Gill Sans MT" panose="020B0502020104020203" pitchFamily="34" charset="0"/>
                          <a:ea typeface="+mn-ea"/>
                          <a:cs typeface="+mn-cs"/>
                        </a:rPr>
                        <a:t>Section 50 - Procedures related to the registration of tourist guides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Process and requirements for registration eg. completed form, R240 reg. fee, proof of competence, first aid, work visa (non-SA citizens) etc.</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206714977"/>
                  </a:ext>
                </a:extLst>
              </a:tr>
              <a:tr h="469692">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 51 - Competence</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Competencies registered by SAQA</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416880773"/>
                  </a:ext>
                </a:extLst>
              </a:tr>
              <a:tr h="605213">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 52 – Code of Conduct and Ethics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Related</a:t>
                      </a:r>
                      <a:r>
                        <a:rPr lang="en-ZA" sz="1600" b="0" kern="1200" baseline="0" dirty="0" smtClean="0">
                          <a:solidFill>
                            <a:prstClr val="black"/>
                          </a:solidFill>
                          <a:latin typeface="Gill Sans MT" panose="020B0502020104020203" pitchFamily="34" charset="0"/>
                          <a:ea typeface="+mn-ea"/>
                          <a:cs typeface="+mn-cs"/>
                        </a:rPr>
                        <a:t> to the conduct and behaviour of guides. All guides must adhere to this.</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741417957"/>
                  </a:ext>
                </a:extLst>
              </a:tr>
              <a:tr h="1114864">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 53 - Reporting of Contraventions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Complaints reported</a:t>
                      </a:r>
                      <a:r>
                        <a:rPr lang="en-ZA" sz="1600" b="0" kern="1200" baseline="0" dirty="0" smtClean="0">
                          <a:solidFill>
                            <a:prstClr val="black"/>
                          </a:solidFill>
                          <a:latin typeface="Gill Sans MT" panose="020B0502020104020203" pitchFamily="34" charset="0"/>
                          <a:ea typeface="+mn-ea"/>
                          <a:cs typeface="+mn-cs"/>
                        </a:rPr>
                        <a:t> to Provincial Registrars. If complaints disclose an offence, lay charges with SAPS. Complaints regarding misconduct must be handled in terms of the disciplinary processes set out on the Act.</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2380573470"/>
                  </a:ext>
                </a:extLst>
              </a:tr>
              <a:tr h="605213">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 54 - Disqualifications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Provincial Registrars can disqualify</a:t>
                      </a:r>
                      <a:r>
                        <a:rPr lang="en-ZA" sz="1600" b="0" kern="1200" baseline="0" dirty="0" smtClean="0">
                          <a:solidFill>
                            <a:prstClr val="black"/>
                          </a:solidFill>
                          <a:latin typeface="Gill Sans MT" panose="020B0502020104020203" pitchFamily="34" charset="0"/>
                          <a:ea typeface="+mn-ea"/>
                          <a:cs typeface="+mn-cs"/>
                        </a:rPr>
                        <a:t> in relation to section 50 (3)</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196110035"/>
                  </a:ext>
                </a:extLst>
              </a:tr>
              <a:tr h="860038">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a:t>
                      </a:r>
                      <a:r>
                        <a:rPr lang="en-ZA" sz="1600" b="1" kern="1200" baseline="0" dirty="0" smtClean="0">
                          <a:solidFill>
                            <a:prstClr val="black"/>
                          </a:solidFill>
                          <a:latin typeface="Gill Sans MT" panose="020B0502020104020203" pitchFamily="34" charset="0"/>
                          <a:ea typeface="+mn-ea"/>
                          <a:cs typeface="+mn-cs"/>
                        </a:rPr>
                        <a:t> 55 – Disciplinary measures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Contravening code of conduct, any provision of the Act</a:t>
                      </a:r>
                      <a:r>
                        <a:rPr lang="en-ZA" sz="1600" b="0" kern="1200" baseline="0" dirty="0" smtClean="0">
                          <a:solidFill>
                            <a:prstClr val="black"/>
                          </a:solidFill>
                          <a:latin typeface="Gill Sans MT" panose="020B0502020104020203" pitchFamily="34" charset="0"/>
                          <a:ea typeface="+mn-ea"/>
                          <a:cs typeface="+mn-cs"/>
                        </a:rPr>
                        <a:t> and conditions for which a guide has been registered. Impose warning, fine not exceeding R10 000 or withdrawal.</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370409389"/>
                  </a:ext>
                </a:extLst>
              </a:tr>
            </a:tbl>
          </a:graphicData>
        </a:graphic>
      </p:graphicFrame>
    </p:spTree>
    <p:extLst>
      <p:ext uri="{BB962C8B-B14F-4D97-AF65-F5344CB8AC3E}">
        <p14:creationId xmlns:p14="http://schemas.microsoft.com/office/powerpoint/2010/main" val="4228623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5"/>
          <p:cNvSpPr>
            <a:spLocks noGrp="1"/>
          </p:cNvSpPr>
          <p:nvPr>
            <p:ph idx="1"/>
          </p:nvPr>
        </p:nvSpPr>
        <p:spPr>
          <a:xfrm>
            <a:off x="442452" y="1371601"/>
            <a:ext cx="8318090" cy="5147186"/>
          </a:xfrm>
        </p:spPr>
        <p:txBody>
          <a:bodyPr>
            <a:normAutofit/>
          </a:bodyPr>
          <a:lstStyle/>
          <a:p>
            <a:pPr marL="0" lvl="0" indent="0" fontAlgn="base">
              <a:lnSpc>
                <a:spcPct val="100000"/>
              </a:lnSpc>
              <a:spcBef>
                <a:spcPct val="20000"/>
              </a:spcBef>
              <a:spcAft>
                <a:spcPct val="0"/>
              </a:spcAft>
              <a:buNone/>
            </a:pPr>
            <a:endParaRPr lang="en-US" sz="2200" b="1" dirty="0">
              <a:solidFill>
                <a:prstClr val="black"/>
              </a:solidFill>
              <a:latin typeface="Arial Narrow" panose="020B0606020202030204" pitchFamily="34" charset="0"/>
              <a:cs typeface="Arial" pitchFamily="34" charset="0"/>
            </a:endParaRPr>
          </a:p>
          <a:p>
            <a:pPr algn="just" fontAlgn="base">
              <a:spcAft>
                <a:spcPct val="0"/>
              </a:spcAft>
            </a:pPr>
            <a:endParaRPr lang="en-ZA" sz="2000" dirty="0">
              <a:latin typeface="+mn-lt"/>
            </a:endParaRPr>
          </a:p>
        </p:txBody>
      </p:sp>
      <p:sp>
        <p:nvSpPr>
          <p:cNvPr id="4" name="Rectangle 3"/>
          <p:cNvSpPr/>
          <p:nvPr/>
        </p:nvSpPr>
        <p:spPr>
          <a:xfrm>
            <a:off x="265472" y="1371601"/>
            <a:ext cx="865730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265113" y="365125"/>
            <a:ext cx="8494712" cy="837539"/>
          </a:xfrm>
          <a:solidFill>
            <a:schemeClr val="accent2"/>
          </a:solidFill>
        </p:spPr>
        <p:txBody>
          <a:bodyPr>
            <a:normAutofit/>
          </a:bodyPr>
          <a:lstStyle/>
          <a:p>
            <a:pPr algn="ctr"/>
            <a:r>
              <a:rPr lang="en-ZA" dirty="0" smtClean="0">
                <a:solidFill>
                  <a:schemeClr val="bg1"/>
                </a:solidFill>
              </a:rPr>
              <a:t>Provisions of the Act (2)</a:t>
            </a:r>
            <a:endParaRPr lang="en-ZA" sz="3200" b="1" dirty="0">
              <a:solidFill>
                <a:schemeClr val="bg1"/>
              </a:solidFill>
              <a:latin typeface="Gill Sans MT" panose="020B05020201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67568813"/>
              </p:ext>
            </p:extLst>
          </p:nvPr>
        </p:nvGraphicFramePr>
        <p:xfrm>
          <a:off x="280219" y="1371601"/>
          <a:ext cx="8479606" cy="4293362"/>
        </p:xfrm>
        <a:graphic>
          <a:graphicData uri="http://schemas.openxmlformats.org/drawingml/2006/table">
            <a:tbl>
              <a:tblPr firstRow="1" bandRow="1">
                <a:tableStyleId>{21E4AEA4-8DFA-4A89-87EB-49C32662AFE0}</a:tableStyleId>
              </a:tblPr>
              <a:tblGrid>
                <a:gridCol w="3204431">
                  <a:extLst>
                    <a:ext uri="{9D8B030D-6E8A-4147-A177-3AD203B41FA5}">
                      <a16:colId xmlns:a16="http://schemas.microsoft.com/office/drawing/2014/main" val="3160118635"/>
                    </a:ext>
                  </a:extLst>
                </a:gridCol>
                <a:gridCol w="5275175">
                  <a:extLst>
                    <a:ext uri="{9D8B030D-6E8A-4147-A177-3AD203B41FA5}">
                      <a16:colId xmlns:a16="http://schemas.microsoft.com/office/drawing/2014/main" val="247876200"/>
                    </a:ext>
                  </a:extLst>
                </a:gridCol>
              </a:tblGrid>
              <a:tr h="480628">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Section/Provision</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Information</a:t>
                      </a:r>
                      <a:endParaRPr lang="en-ZA" sz="1600" b="1"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002786025"/>
                  </a:ext>
                </a:extLst>
              </a:tr>
              <a:tr h="880061">
                <a:tc>
                  <a:txBody>
                    <a:bodyPr/>
                    <a:lstStyle/>
                    <a:p>
                      <a:pPr marL="0" algn="l" defTabSz="914400" rtl="0" eaLnBrk="1" latinLnBrk="0" hangingPunct="1"/>
                      <a:r>
                        <a:rPr lang="en-US" sz="1600" b="1" kern="1200" dirty="0" smtClean="0">
                          <a:solidFill>
                            <a:prstClr val="black"/>
                          </a:solidFill>
                          <a:latin typeface="Gill Sans MT" panose="020B0502020104020203" pitchFamily="34" charset="0"/>
                          <a:ea typeface="+mn-ea"/>
                          <a:cs typeface="+mn-cs"/>
                        </a:rPr>
                        <a:t>Section 56 – Appeals and Reviews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Should</a:t>
                      </a:r>
                      <a:r>
                        <a:rPr lang="en-ZA" sz="1600" b="0" kern="1200" baseline="0" dirty="0" smtClean="0">
                          <a:solidFill>
                            <a:prstClr val="black"/>
                          </a:solidFill>
                          <a:latin typeface="Gill Sans MT" panose="020B0502020104020203" pitchFamily="34" charset="0"/>
                          <a:ea typeface="+mn-ea"/>
                          <a:cs typeface="+mn-cs"/>
                        </a:rPr>
                        <a:t> a person feel aggrieved by a decision of  Provincial Registrar, such person can lodge an appeal with the National Registrar</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206714977"/>
                  </a:ext>
                </a:extLst>
              </a:tr>
              <a:tr h="1433310">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 57 - Prohibitions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No person wh</a:t>
                      </a:r>
                      <a:r>
                        <a:rPr lang="en-ZA" sz="1600" b="0" kern="1200" baseline="0" dirty="0" smtClean="0">
                          <a:solidFill>
                            <a:prstClr val="black"/>
                          </a:solidFill>
                          <a:latin typeface="Gill Sans MT" panose="020B0502020104020203" pitchFamily="34" charset="0"/>
                          <a:ea typeface="+mn-ea"/>
                          <a:cs typeface="+mn-cs"/>
                        </a:rPr>
                        <a:t>o is not registered may guide</a:t>
                      </a:r>
                    </a:p>
                    <a:p>
                      <a:pPr marL="0" algn="l" defTabSz="914400" rtl="0" eaLnBrk="1" latinLnBrk="0" hangingPunct="1"/>
                      <a:r>
                        <a:rPr lang="en-ZA" sz="1600" b="0" kern="1200" baseline="0" dirty="0" smtClean="0">
                          <a:solidFill>
                            <a:prstClr val="black"/>
                          </a:solidFill>
                          <a:latin typeface="Gill Sans MT" panose="020B0502020104020203" pitchFamily="34" charset="0"/>
                          <a:ea typeface="+mn-ea"/>
                          <a:cs typeface="+mn-cs"/>
                        </a:rPr>
                        <a:t>No person who has become disqualified can guide</a:t>
                      </a:r>
                    </a:p>
                    <a:p>
                      <a:pPr marL="0" algn="l" defTabSz="914400" rtl="0" eaLnBrk="1" latinLnBrk="0" hangingPunct="1"/>
                      <a:r>
                        <a:rPr lang="en-ZA" sz="1600" b="0" kern="1200" baseline="0" dirty="0" smtClean="0">
                          <a:solidFill>
                            <a:prstClr val="black"/>
                          </a:solidFill>
                          <a:latin typeface="Gill Sans MT" panose="020B0502020104020203" pitchFamily="34" charset="0"/>
                          <a:ea typeface="+mn-ea"/>
                          <a:cs typeface="+mn-cs"/>
                        </a:rPr>
                        <a:t>No person, company or close corporation may employ as a tourist guide, a person who is not registered or whose registration has been suspended or withdrawn.</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416880773"/>
                  </a:ext>
                </a:extLst>
              </a:tr>
              <a:tr h="619302">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 58 – Disputes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Disagreements between the National</a:t>
                      </a:r>
                      <a:r>
                        <a:rPr lang="en-ZA" sz="1600" b="0" kern="1200" baseline="0" dirty="0" smtClean="0">
                          <a:solidFill>
                            <a:prstClr val="black"/>
                          </a:solidFill>
                          <a:latin typeface="Gill Sans MT" panose="020B0502020104020203" pitchFamily="34" charset="0"/>
                          <a:ea typeface="+mn-ea"/>
                          <a:cs typeface="+mn-cs"/>
                        </a:rPr>
                        <a:t> and Provincial Registrars to be dealt with in accordance with this section.</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3741417957"/>
                  </a:ext>
                </a:extLst>
              </a:tr>
              <a:tr h="880061">
                <a:tc>
                  <a:txBody>
                    <a:bodyPr/>
                    <a:lstStyle/>
                    <a:p>
                      <a:pPr marL="0" algn="l" defTabSz="914400" rtl="0" eaLnBrk="1" latinLnBrk="0" hangingPunct="1"/>
                      <a:r>
                        <a:rPr lang="en-ZA" sz="1600" b="1" kern="1200" dirty="0" smtClean="0">
                          <a:solidFill>
                            <a:prstClr val="black"/>
                          </a:solidFill>
                          <a:latin typeface="Gill Sans MT" panose="020B0502020104020203" pitchFamily="34" charset="0"/>
                          <a:ea typeface="+mn-ea"/>
                          <a:cs typeface="+mn-cs"/>
                        </a:rPr>
                        <a:t>Section 59 – Offences and Penalties</a:t>
                      </a:r>
                      <a:endParaRPr lang="en-ZA" sz="1600" b="1" kern="1200" dirty="0">
                        <a:solidFill>
                          <a:prstClr val="black"/>
                        </a:solidFill>
                        <a:latin typeface="Gill Sans MT" panose="020B0502020104020203" pitchFamily="34" charset="0"/>
                        <a:ea typeface="+mn-ea"/>
                        <a:cs typeface="+mn-cs"/>
                      </a:endParaRPr>
                    </a:p>
                  </a:txBody>
                  <a:tcPr/>
                </a:tc>
                <a:tc>
                  <a:txBody>
                    <a:bodyPr/>
                    <a:lstStyle/>
                    <a:p>
                      <a:pPr marL="0" algn="l" defTabSz="914400" rtl="0" eaLnBrk="1" latinLnBrk="0" hangingPunct="1"/>
                      <a:r>
                        <a:rPr lang="en-ZA" sz="1600" b="0" kern="1200" dirty="0" smtClean="0">
                          <a:solidFill>
                            <a:prstClr val="black"/>
                          </a:solidFill>
                          <a:latin typeface="Gill Sans MT" panose="020B0502020104020203" pitchFamily="34" charset="0"/>
                          <a:ea typeface="+mn-ea"/>
                          <a:cs typeface="+mn-cs"/>
                        </a:rPr>
                        <a:t>Any</a:t>
                      </a:r>
                      <a:r>
                        <a:rPr lang="en-ZA" sz="1600" b="0" kern="1200" baseline="0" dirty="0" smtClean="0">
                          <a:solidFill>
                            <a:prstClr val="black"/>
                          </a:solidFill>
                          <a:latin typeface="Gill Sans MT" panose="020B0502020104020203" pitchFamily="34" charset="0"/>
                          <a:ea typeface="+mn-ea"/>
                          <a:cs typeface="+mn-cs"/>
                        </a:rPr>
                        <a:t> company of close corporation that contravenes section 57 (3) is guilty of an offence and liable on conviction to a fine not exceeding R100 000</a:t>
                      </a:r>
                      <a:endParaRPr lang="en-ZA" sz="1600" b="0" kern="1200" dirty="0">
                        <a:solidFill>
                          <a:prstClr val="black"/>
                        </a:solidFill>
                        <a:latin typeface="Gill Sans MT" panose="020B0502020104020203" pitchFamily="34" charset="0"/>
                        <a:ea typeface="+mn-ea"/>
                        <a:cs typeface="+mn-cs"/>
                      </a:endParaRPr>
                    </a:p>
                  </a:txBody>
                  <a:tcPr/>
                </a:tc>
                <a:extLst>
                  <a:ext uri="{0D108BD9-81ED-4DB2-BD59-A6C34878D82A}">
                    <a16:rowId xmlns:a16="http://schemas.microsoft.com/office/drawing/2014/main" val="2380573470"/>
                  </a:ext>
                </a:extLst>
              </a:tr>
            </a:tbl>
          </a:graphicData>
        </a:graphic>
      </p:graphicFrame>
    </p:spTree>
    <p:extLst>
      <p:ext uri="{BB962C8B-B14F-4D97-AF65-F5344CB8AC3E}">
        <p14:creationId xmlns:p14="http://schemas.microsoft.com/office/powerpoint/2010/main" val="3970385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293224"/>
            <a:ext cx="7886700" cy="5063127"/>
          </a:xfrm>
        </p:spPr>
        <p:txBody>
          <a:bodyPr>
            <a:normAutofit fontScale="92500" lnSpcReduction="20000"/>
          </a:bodyPr>
          <a:lstStyle/>
          <a:p>
            <a:pPr lvl="0" algn="just"/>
            <a:r>
              <a:rPr lang="en-ZA" sz="2000" dirty="0">
                <a:solidFill>
                  <a:prstClr val="black"/>
                </a:solidFill>
              </a:rPr>
              <a:t>In South Africa, there are more than 13 000 registered tourist </a:t>
            </a:r>
            <a:r>
              <a:rPr lang="en-ZA" sz="2000" dirty="0" smtClean="0">
                <a:solidFill>
                  <a:prstClr val="black"/>
                </a:solidFill>
              </a:rPr>
              <a:t>guides. Over the last five (5) years, the numbers of registered tourist guides grew from 11 367 in the 2014/15 financial year to 13 279 by the end of the 2018/19 financial year.</a:t>
            </a:r>
          </a:p>
          <a:p>
            <a:pPr lvl="0" algn="just"/>
            <a:r>
              <a:rPr lang="en-ZA" sz="2000" dirty="0" smtClean="0">
                <a:solidFill>
                  <a:prstClr val="black"/>
                </a:solidFill>
              </a:rPr>
              <a:t>The </a:t>
            </a:r>
            <a:r>
              <a:rPr lang="en-ZA" sz="2000" dirty="0">
                <a:solidFill>
                  <a:prstClr val="black"/>
                </a:solidFill>
              </a:rPr>
              <a:t>demographical breakdown </a:t>
            </a:r>
            <a:r>
              <a:rPr lang="en-ZA" sz="2000" dirty="0" smtClean="0">
                <a:solidFill>
                  <a:prstClr val="black"/>
                </a:solidFill>
              </a:rPr>
              <a:t>at the end of 2018/19 was as </a:t>
            </a:r>
            <a:r>
              <a:rPr lang="en-ZA" sz="2000" dirty="0">
                <a:solidFill>
                  <a:prstClr val="black"/>
                </a:solidFill>
              </a:rPr>
              <a:t>follows</a:t>
            </a:r>
            <a:r>
              <a:rPr lang="en-ZA" sz="2000" dirty="0" smtClean="0">
                <a:solidFill>
                  <a:prstClr val="black"/>
                </a:solidFill>
              </a:rPr>
              <a:t>: </a:t>
            </a:r>
            <a:r>
              <a:rPr lang="en-US" sz="2000" dirty="0">
                <a:solidFill>
                  <a:prstClr val="black"/>
                </a:solidFill>
              </a:rPr>
              <a:t>w</a:t>
            </a:r>
            <a:r>
              <a:rPr lang="en-US" sz="2000" dirty="0" smtClean="0">
                <a:solidFill>
                  <a:prstClr val="black"/>
                </a:solidFill>
              </a:rPr>
              <a:t>hite </a:t>
            </a:r>
            <a:r>
              <a:rPr lang="en-US" sz="2000" dirty="0">
                <a:solidFill>
                  <a:prstClr val="black"/>
                </a:solidFill>
              </a:rPr>
              <a:t>tourist guides represented </a:t>
            </a:r>
            <a:r>
              <a:rPr lang="en-US" sz="2000" dirty="0" smtClean="0">
                <a:solidFill>
                  <a:prstClr val="black"/>
                </a:solidFill>
              </a:rPr>
              <a:t>65% </a:t>
            </a:r>
            <a:r>
              <a:rPr lang="en-US" sz="2000" dirty="0">
                <a:solidFill>
                  <a:prstClr val="black"/>
                </a:solidFill>
              </a:rPr>
              <a:t>of the total number of guides registered whilst </a:t>
            </a:r>
            <a:r>
              <a:rPr lang="en-US" sz="2000" dirty="0" smtClean="0">
                <a:solidFill>
                  <a:prstClr val="black"/>
                </a:solidFill>
              </a:rPr>
              <a:t>black </a:t>
            </a:r>
            <a:r>
              <a:rPr lang="en-US" sz="2000" dirty="0">
                <a:solidFill>
                  <a:prstClr val="black"/>
                </a:solidFill>
              </a:rPr>
              <a:t>guides represented </a:t>
            </a:r>
            <a:r>
              <a:rPr lang="en-US" sz="2000" dirty="0" smtClean="0">
                <a:solidFill>
                  <a:prstClr val="black"/>
                </a:solidFill>
              </a:rPr>
              <a:t>35%. </a:t>
            </a:r>
            <a:r>
              <a:rPr lang="en-US" sz="2000" dirty="0">
                <a:solidFill>
                  <a:prstClr val="black"/>
                </a:solidFill>
              </a:rPr>
              <a:t>The percentage representation of female guides has also been consistent over the years, with females representing only 32% of the total number of guides registered whilst males represent 68</a:t>
            </a:r>
            <a:r>
              <a:rPr lang="en-US" sz="2000" dirty="0" smtClean="0">
                <a:solidFill>
                  <a:prstClr val="black"/>
                </a:solidFill>
              </a:rPr>
              <a:t>%.</a:t>
            </a:r>
          </a:p>
          <a:p>
            <a:pPr lvl="0" algn="just"/>
            <a:r>
              <a:rPr lang="en-US" sz="2000" dirty="0" smtClean="0">
                <a:solidFill>
                  <a:prstClr val="black"/>
                </a:solidFill>
              </a:rPr>
              <a:t>Western Cape, Gauteng and Mpumalanga together constitute 75% of all registered tourist guides in the country.</a:t>
            </a:r>
          </a:p>
          <a:p>
            <a:pPr lvl="0" algn="just"/>
            <a:r>
              <a:rPr lang="en-US" sz="2000" dirty="0" smtClean="0">
                <a:solidFill>
                  <a:prstClr val="black"/>
                </a:solidFill>
              </a:rPr>
              <a:t>Challenges in terms of achieving transformation in the tourist guiding sector includes lack of employment and market access opportunities; work which is often seasonal in nature acts as deterrent; profession driven by passion and not financial gain which poses a challenge in terms of sustaining a career as a guide.</a:t>
            </a:r>
          </a:p>
          <a:p>
            <a:pPr lvl="0" algn="just"/>
            <a:r>
              <a:rPr lang="en-US" sz="2000" dirty="0" smtClean="0">
                <a:solidFill>
                  <a:prstClr val="black"/>
                </a:solidFill>
              </a:rPr>
              <a:t>The Department endeavors, through its programmes, to ensure opportunities are created for black tourist guides to enter the guiding profession  and ensure issues of sustainability form an integral component of all departmental initiatives involving tourist guides.</a:t>
            </a:r>
          </a:p>
          <a:p>
            <a:pPr lvl="0" algn="just"/>
            <a:endParaRPr lang="en-ZA" sz="2000" dirty="0">
              <a:solidFill>
                <a:prstClr val="black"/>
              </a:solidFill>
            </a:endParaRPr>
          </a:p>
          <a:p>
            <a:pPr algn="just"/>
            <a:endParaRPr lang="en-Z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Title 1"/>
          <p:cNvSpPr>
            <a:spLocks noGrp="1"/>
          </p:cNvSpPr>
          <p:nvPr>
            <p:ph type="title"/>
          </p:nvPr>
        </p:nvSpPr>
        <p:spPr>
          <a:xfrm>
            <a:off x="628650" y="247651"/>
            <a:ext cx="7942144" cy="871466"/>
          </a:xfrm>
          <a:solidFill>
            <a:schemeClr val="accent2"/>
          </a:solidFill>
        </p:spPr>
        <p:txBody>
          <a:bodyPr>
            <a:normAutofit/>
          </a:bodyPr>
          <a:lstStyle/>
          <a:p>
            <a:pPr algn="ctr"/>
            <a:r>
              <a:rPr lang="en-ZA" dirty="0" smtClean="0">
                <a:solidFill>
                  <a:schemeClr val="bg1"/>
                </a:solidFill>
              </a:rPr>
              <a:t>Statistical Overview</a:t>
            </a:r>
            <a:endParaRPr lang="en-ZA" sz="32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933278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T13_PowerPoint presentation template_NDP_2016</Template>
  <TotalTime>2411</TotalTime>
  <Words>2087</Words>
  <Application>Microsoft Office PowerPoint</Application>
  <PresentationFormat>On-screen Show (4:3)</PresentationFormat>
  <Paragraphs>346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Gill Sans MT</vt:lpstr>
      <vt:lpstr>Times New Roman</vt:lpstr>
      <vt:lpstr>Wingdings 2</vt:lpstr>
      <vt:lpstr>Office Theme</vt:lpstr>
      <vt:lpstr>Briefing by the National Registrar of  Tourist Guides on  compliance with legislation and the programmes for Tourist Guides.    </vt:lpstr>
      <vt:lpstr>Contents</vt:lpstr>
      <vt:lpstr>Introduction</vt:lpstr>
      <vt:lpstr>Legislative Overview</vt:lpstr>
      <vt:lpstr>Definition and Categories</vt:lpstr>
      <vt:lpstr>Functions of Registrars of Tourist Guides</vt:lpstr>
      <vt:lpstr>Provisions of the Act</vt:lpstr>
      <vt:lpstr>Provisions of the Act (2)</vt:lpstr>
      <vt:lpstr>Statistical Overview</vt:lpstr>
      <vt:lpstr>Statistical Overview (2)</vt:lpstr>
      <vt:lpstr>PowerPoint Presentation</vt:lpstr>
      <vt:lpstr>Skills development initiatives</vt:lpstr>
      <vt:lpstr>Skills development initiatives (2)</vt:lpstr>
      <vt:lpstr>PowerPoint Presentation</vt:lpstr>
      <vt:lpstr>Awareness programmes</vt:lpstr>
      <vt:lpstr>Awareness programmes (2)</vt:lpstr>
      <vt:lpstr>Awareness programmes (3)</vt:lpstr>
      <vt:lpstr>Awareness programmes (4)</vt:lpstr>
      <vt:lpstr>Status of Provincial Registrars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to be placed here one or two lines</dc:title>
  <dc:creator>NDeGroote</dc:creator>
  <cp:lastModifiedBy>Petra van Niekerk</cp:lastModifiedBy>
  <cp:revision>210</cp:revision>
  <cp:lastPrinted>2020-02-20T10:11:02Z</cp:lastPrinted>
  <dcterms:created xsi:type="dcterms:W3CDTF">2016-10-20T13:26:39Z</dcterms:created>
  <dcterms:modified xsi:type="dcterms:W3CDTF">2020-02-25T11:11:29Z</dcterms:modified>
</cp:coreProperties>
</file>